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Default Extension="xlsx" ContentType="application/vnd.openxmlformats-officedocument.spreadsheetml.sheet"/>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3"/>
  </p:notesMasterIdLst>
  <p:sldIdLst>
    <p:sldId id="1442" r:id="rId2"/>
    <p:sldId id="2145708873" r:id="rId3"/>
    <p:sldId id="2145708862" r:id="rId4"/>
    <p:sldId id="1529" r:id="rId5"/>
    <p:sldId id="2145708863" r:id="rId6"/>
    <p:sldId id="2145708864" r:id="rId7"/>
    <p:sldId id="2145708875" r:id="rId8"/>
    <p:sldId id="2145708876" r:id="rId9"/>
    <p:sldId id="1443" r:id="rId10"/>
    <p:sldId id="4604" r:id="rId11"/>
    <p:sldId id="2145708869" r:id="rId12"/>
    <p:sldId id="2145708870" r:id="rId13"/>
    <p:sldId id="4601" r:id="rId14"/>
    <p:sldId id="2145708871" r:id="rId15"/>
    <p:sldId id="4603" r:id="rId16"/>
    <p:sldId id="1720" r:id="rId17"/>
    <p:sldId id="2145708858" r:id="rId18"/>
    <p:sldId id="1706" r:id="rId19"/>
    <p:sldId id="2145708877" r:id="rId20"/>
    <p:sldId id="2145708874" r:id="rId21"/>
    <p:sldId id="1708" r:id="rId22"/>
    <p:sldId id="1709" r:id="rId23"/>
    <p:sldId id="1710" r:id="rId24"/>
    <p:sldId id="1711" r:id="rId25"/>
    <p:sldId id="2145708866" r:id="rId26"/>
    <p:sldId id="1712" r:id="rId27"/>
    <p:sldId id="2145708867" r:id="rId28"/>
    <p:sldId id="592" r:id="rId29"/>
    <p:sldId id="2145708879" r:id="rId30"/>
    <p:sldId id="2145708878" r:id="rId31"/>
    <p:sldId id="14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68C1B3-0D86-F6C5-DAD2-601107C00E06}" name="Harry Malila" initials="HM" userId="S::Harry.Malila@westerncape.gov.za::09e138f8-e118-46da-a701-4d94263efe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4"/>
    <a:srgbClr val="003398"/>
    <a:srgbClr val="71A1A7"/>
    <a:srgbClr val="D5E3E5"/>
    <a:srgbClr val="DFF0CB"/>
    <a:srgbClr val="A6A6A6"/>
    <a:srgbClr val="CBDFEF"/>
    <a:srgbClr val="FFFF00"/>
    <a:srgbClr val="EBF2F3"/>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CE021-E0CB-4DD0-932B-93442511005B}" v="2" dt="2023-07-21T11:00:22.1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5501" autoAdjust="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Nicholas" userId="1d16ee40-fb78-4cf5-bb4a-8a24eef9f9a3" providerId="ADAL" clId="{6E8CE021-E0CB-4DD0-932B-93442511005B}"/>
    <pc:docChg chg="undo custSel modSld">
      <pc:chgData name="Michelle Nicholas" userId="1d16ee40-fb78-4cf5-bb4a-8a24eef9f9a3" providerId="ADAL" clId="{6E8CE021-E0CB-4DD0-932B-93442511005B}" dt="2023-07-21T11:12:12.492" v="33"/>
      <pc:docMkLst>
        <pc:docMk/>
      </pc:docMkLst>
      <pc:sldChg chg="addSp delSp modSp mod delCm modCm">
        <pc:chgData name="Michelle Nicholas" userId="1d16ee40-fb78-4cf5-bb4a-8a24eef9f9a3" providerId="ADAL" clId="{6E8CE021-E0CB-4DD0-932B-93442511005B}" dt="2023-07-21T11:03:34.553" v="28" actId="255"/>
        <pc:sldMkLst>
          <pc:docMk/>
          <pc:sldMk cId="2697593313" sldId="4604"/>
        </pc:sldMkLst>
        <pc:spChg chg="del">
          <ac:chgData name="Michelle Nicholas" userId="1d16ee40-fb78-4cf5-bb4a-8a24eef9f9a3" providerId="ADAL" clId="{6E8CE021-E0CB-4DD0-932B-93442511005B}" dt="2023-07-21T10:59:26.078" v="12" actId="21"/>
          <ac:spMkLst>
            <pc:docMk/>
            <pc:sldMk cId="2697593313" sldId="4604"/>
            <ac:spMk id="4" creationId="{FA59C4B0-A468-1A34-B689-1C7978CD19D8}"/>
          </ac:spMkLst>
        </pc:spChg>
        <pc:spChg chg="mod">
          <ac:chgData name="Michelle Nicholas" userId="1d16ee40-fb78-4cf5-bb4a-8a24eef9f9a3" providerId="ADAL" clId="{6E8CE021-E0CB-4DD0-932B-93442511005B}" dt="2023-07-21T11:03:34.553" v="28" actId="255"/>
          <ac:spMkLst>
            <pc:docMk/>
            <pc:sldMk cId="2697593313" sldId="4604"/>
            <ac:spMk id="6" creationId="{8490B860-B28C-19C2-9C9C-A04252D44EA8}"/>
          </ac:spMkLst>
        </pc:spChg>
        <pc:spChg chg="add mod">
          <ac:chgData name="Michelle Nicholas" userId="1d16ee40-fb78-4cf5-bb4a-8a24eef9f9a3" providerId="ADAL" clId="{6E8CE021-E0CB-4DD0-932B-93442511005B}" dt="2023-07-21T11:03:10.900" v="27" actId="208"/>
          <ac:spMkLst>
            <pc:docMk/>
            <pc:sldMk cId="2697593313" sldId="4604"/>
            <ac:spMk id="10" creationId="{B553AE0B-0EDB-664A-31FE-C6895BB373EE}"/>
          </ac:spMkLst>
        </pc:spChg>
        <pc:picChg chg="del mod">
          <ac:chgData name="Michelle Nicholas" userId="1d16ee40-fb78-4cf5-bb4a-8a24eef9f9a3" providerId="ADAL" clId="{6E8CE021-E0CB-4DD0-932B-93442511005B}" dt="2023-07-21T10:59:05.753" v="9" actId="21"/>
          <ac:picMkLst>
            <pc:docMk/>
            <pc:sldMk cId="2697593313" sldId="4604"/>
            <ac:picMk id="3" creationId="{92BA6C98-8F3A-07C2-79D0-57EF9474280F}"/>
          </ac:picMkLst>
        </pc:picChg>
        <pc:picChg chg="add del mod">
          <ac:chgData name="Michelle Nicholas" userId="1d16ee40-fb78-4cf5-bb4a-8a24eef9f9a3" providerId="ADAL" clId="{6E8CE021-E0CB-4DD0-932B-93442511005B}" dt="2023-07-21T10:59:40.728" v="14" actId="21"/>
          <ac:picMkLst>
            <pc:docMk/>
            <pc:sldMk cId="2697593313" sldId="4604"/>
            <ac:picMk id="8" creationId="{420FAB38-1786-41EA-C73A-299393B2E409}"/>
          </ac:picMkLst>
        </pc:picChg>
        <pc:picChg chg="add mod">
          <ac:chgData name="Michelle Nicholas" userId="1d16ee40-fb78-4cf5-bb4a-8a24eef9f9a3" providerId="ADAL" clId="{6E8CE021-E0CB-4DD0-932B-93442511005B}" dt="2023-07-21T11:00:30.803" v="18" actId="14100"/>
          <ac:picMkLst>
            <pc:docMk/>
            <pc:sldMk cId="2697593313" sldId="4604"/>
            <ac:picMk id="9" creationId="{6B17AD99-553A-491F-5E1A-0E4A786456A1}"/>
          </ac:picMkLst>
        </pc:picChg>
        <pc:extLst>
          <p:ext xmlns:p="http://schemas.openxmlformats.org/presentationml/2006/main" uri="{D6D511B9-2390-475A-947B-AFAB55BFBCF1}">
            <pc226:cmChg xmlns:pc226="http://schemas.microsoft.com/office/powerpoint/2022/06/main/command" chg="del mod">
              <pc226:chgData name="Michelle Nicholas" userId="1d16ee40-fb78-4cf5-bb4a-8a24eef9f9a3" providerId="ADAL" clId="{6E8CE021-E0CB-4DD0-932B-93442511005B}" dt="2023-07-21T10:58:30.863" v="5"/>
              <pc2:cmMkLst xmlns:pc2="http://schemas.microsoft.com/office/powerpoint/2019/9/main/command">
                <pc:docMk/>
                <pc:sldMk cId="2697593313" sldId="4604"/>
                <pc2:cmMk id="{553B82F9-5CE8-4EBE-814D-902DA68C52AD}"/>
              </pc2:cmMkLst>
            </pc226:cmChg>
          </p:ext>
        </pc:extLst>
      </pc:sldChg>
      <pc:sldChg chg="delCm">
        <pc:chgData name="Michelle Nicholas" userId="1d16ee40-fb78-4cf5-bb4a-8a24eef9f9a3" providerId="ADAL" clId="{6E8CE021-E0CB-4DD0-932B-93442511005B}" dt="2023-07-21T11:09:34.599" v="29"/>
        <pc:sldMkLst>
          <pc:docMk/>
          <pc:sldMk cId="3252958412" sldId="2145708858"/>
        </pc:sldMkLst>
        <pc:extLst>
          <p:ext xmlns:p="http://schemas.openxmlformats.org/presentationml/2006/main" uri="{D6D511B9-2390-475A-947B-AFAB55BFBCF1}">
            <pc226:cmChg xmlns:pc226="http://schemas.microsoft.com/office/powerpoint/2022/06/main/command" chg="del">
              <pc226:chgData name="Michelle Nicholas" userId="1d16ee40-fb78-4cf5-bb4a-8a24eef9f9a3" providerId="ADAL" clId="{6E8CE021-E0CB-4DD0-932B-93442511005B}" dt="2023-07-21T11:09:34.599" v="29"/>
              <pc2:cmMkLst xmlns:pc2="http://schemas.microsoft.com/office/powerpoint/2019/9/main/command">
                <pc:docMk/>
                <pc:sldMk cId="3252958412" sldId="2145708858"/>
                <pc2:cmMk id="{82197A21-CC9F-4EF7-8512-188555A2EC25}"/>
              </pc2:cmMkLst>
            </pc226:cmChg>
          </p:ext>
        </pc:extLst>
      </pc:sldChg>
      <pc:sldChg chg="modSp mod delCm modCm">
        <pc:chgData name="Michelle Nicholas" userId="1d16ee40-fb78-4cf5-bb4a-8a24eef9f9a3" providerId="ADAL" clId="{6E8CE021-E0CB-4DD0-932B-93442511005B}" dt="2023-07-21T10:57:20.689" v="3"/>
        <pc:sldMkLst>
          <pc:docMk/>
          <pc:sldMk cId="948467924" sldId="2145708862"/>
        </pc:sldMkLst>
        <pc:spChg chg="mod">
          <ac:chgData name="Michelle Nicholas" userId="1d16ee40-fb78-4cf5-bb4a-8a24eef9f9a3" providerId="ADAL" clId="{6E8CE021-E0CB-4DD0-932B-93442511005B}" dt="2023-07-21T10:57:01.477" v="1" actId="6549"/>
          <ac:spMkLst>
            <pc:docMk/>
            <pc:sldMk cId="948467924" sldId="2145708862"/>
            <ac:spMk id="6" creationId="{6FCF78BA-AED5-4FA9-9088-510D651484CB}"/>
          </ac:spMkLst>
        </pc:spChg>
        <pc:extLst>
          <p:ext xmlns:p="http://schemas.openxmlformats.org/presentationml/2006/main" uri="{D6D511B9-2390-475A-947B-AFAB55BFBCF1}">
            <pc226:cmChg xmlns:pc226="http://schemas.microsoft.com/office/powerpoint/2022/06/main/command" chg="del mod">
              <pc226:chgData name="Michelle Nicholas" userId="1d16ee40-fb78-4cf5-bb4a-8a24eef9f9a3" providerId="ADAL" clId="{6E8CE021-E0CB-4DD0-932B-93442511005B}" dt="2023-07-21T10:57:20.689" v="3"/>
              <pc2:cmMkLst xmlns:pc2="http://schemas.microsoft.com/office/powerpoint/2019/9/main/command">
                <pc:docMk/>
                <pc:sldMk cId="948467924" sldId="2145708862"/>
                <pc2:cmMk id="{17ECEAC4-A0CD-4F0A-A901-CF57287A79B2}"/>
              </pc2:cmMkLst>
            </pc226:cmChg>
          </p:ext>
        </pc:extLst>
      </pc:sldChg>
      <pc:sldChg chg="modSp mod delCm">
        <pc:chgData name="Michelle Nicholas" userId="1d16ee40-fb78-4cf5-bb4a-8a24eef9f9a3" providerId="ADAL" clId="{6E8CE021-E0CB-4DD0-932B-93442511005B}" dt="2023-07-21T11:12:12.492" v="33"/>
        <pc:sldMkLst>
          <pc:docMk/>
          <pc:sldMk cId="3474418840" sldId="2145708864"/>
        </pc:sldMkLst>
        <pc:graphicFrameChg chg="modGraphic">
          <ac:chgData name="Michelle Nicholas" userId="1d16ee40-fb78-4cf5-bb4a-8a24eef9f9a3" providerId="ADAL" clId="{6E8CE021-E0CB-4DD0-932B-93442511005B}" dt="2023-07-21T11:10:48.815" v="32" actId="14100"/>
          <ac:graphicFrameMkLst>
            <pc:docMk/>
            <pc:sldMk cId="3474418840" sldId="2145708864"/>
            <ac:graphicFrameMk id="5" creationId="{6EBF62F6-5A9A-4B37-B3D9-072A4991FB5A}"/>
          </ac:graphicFrameMkLst>
        </pc:graphicFrameChg>
        <pc:extLst>
          <p:ext xmlns:p="http://schemas.openxmlformats.org/presentationml/2006/main" uri="{D6D511B9-2390-475A-947B-AFAB55BFBCF1}">
            <pc226:cmChg xmlns:pc226="http://schemas.microsoft.com/office/powerpoint/2022/06/main/command" chg="del">
              <pc226:chgData name="Michelle Nicholas" userId="1d16ee40-fb78-4cf5-bb4a-8a24eef9f9a3" providerId="ADAL" clId="{6E8CE021-E0CB-4DD0-932B-93442511005B}" dt="2023-07-21T11:12:12.492" v="33"/>
              <pc2:cmMkLst xmlns:pc2="http://schemas.microsoft.com/office/powerpoint/2019/9/main/command">
                <pc:docMk/>
                <pc:sldMk cId="3474418840" sldId="2145708864"/>
                <pc2:cmMk id="{6679CD41-4EA0-4698-A565-BC0C9B15A88A}"/>
              </pc2:cmMkLst>
            </pc226:cmChg>
          </p:ext>
        </pc:ext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077897991265765"/>
          <c:y val="5.0363373820274171E-2"/>
          <c:w val="0.75922102008734249"/>
          <c:h val="0.71387850130496144"/>
        </c:manualLayout>
      </c:layout>
      <c:barChart>
        <c:barDir val="col"/>
        <c:grouping val="clustered"/>
        <c:ser>
          <c:idx val="0"/>
          <c:order val="0"/>
          <c:tx>
            <c:strRef>
              <c:f>Sheet1!$B$1</c:f>
              <c:strCache>
                <c:ptCount val="1"/>
                <c:pt idx="0">
                  <c:v>%of Targets Achieved</c:v>
                </c:pt>
              </c:strCache>
            </c:strRef>
          </c:tx>
          <c:spPr>
            <a:solidFill>
              <a:srgbClr val="92D05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w="152400" h="50800" prst="softRound"/>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Sheet1!$B$2:$B$14</c:f>
              <c:numCache>
                <c:formatCode>0</c:formatCode>
                <c:ptCount val="13"/>
                <c:pt idx="0">
                  <c:v>100</c:v>
                </c:pt>
                <c:pt idx="1">
                  <c:v>95</c:v>
                </c:pt>
                <c:pt idx="2">
                  <c:v>97</c:v>
                </c:pt>
                <c:pt idx="3">
                  <c:v>61</c:v>
                </c:pt>
                <c:pt idx="4">
                  <c:v>58</c:v>
                </c:pt>
                <c:pt idx="5">
                  <c:v>68</c:v>
                </c:pt>
                <c:pt idx="6">
                  <c:v>63</c:v>
                </c:pt>
                <c:pt idx="7">
                  <c:v>98</c:v>
                </c:pt>
                <c:pt idx="8">
                  <c:v>94</c:v>
                </c:pt>
                <c:pt idx="9">
                  <c:v>96</c:v>
                </c:pt>
                <c:pt idx="10">
                  <c:v>96</c:v>
                </c:pt>
                <c:pt idx="11">
                  <c:v>70</c:v>
                </c:pt>
                <c:pt idx="12">
                  <c:v>88</c:v>
                </c:pt>
              </c:numCache>
            </c:numRef>
          </c:val>
          <c:extLst xmlns:c16r2="http://schemas.microsoft.com/office/drawing/2015/06/chart">
            <c:ext xmlns:c16="http://schemas.microsoft.com/office/drawing/2014/chart" uri="{C3380CC4-5D6E-409C-BE32-E72D297353CC}">
              <c16:uniqueId val="{00000000-2257-4597-9052-2C44EAFFF489}"/>
            </c:ext>
          </c:extLst>
        </c:ser>
        <c:ser>
          <c:idx val="1"/>
          <c:order val="1"/>
          <c:tx>
            <c:strRef>
              <c:f>Sheet1!$C$1</c:f>
              <c:strCache>
                <c:ptCount val="1"/>
                <c:pt idx="0">
                  <c:v>%of Targets Partially Achieved</c:v>
                </c:pt>
              </c:strCache>
            </c:strRef>
          </c:tx>
          <c:spPr>
            <a:solidFill>
              <a:srgbClr val="FFFF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Sheet1!$C$2:$C$14</c:f>
              <c:numCache>
                <c:formatCode>0</c:formatCode>
                <c:ptCount val="13"/>
                <c:pt idx="0">
                  <c:v>0</c:v>
                </c:pt>
                <c:pt idx="1">
                  <c:v>3</c:v>
                </c:pt>
                <c:pt idx="2">
                  <c:v>3</c:v>
                </c:pt>
                <c:pt idx="3">
                  <c:v>27</c:v>
                </c:pt>
                <c:pt idx="4">
                  <c:v>35.802469135802454</c:v>
                </c:pt>
                <c:pt idx="5">
                  <c:v>26</c:v>
                </c:pt>
                <c:pt idx="6">
                  <c:v>16</c:v>
                </c:pt>
                <c:pt idx="7">
                  <c:v>2</c:v>
                </c:pt>
                <c:pt idx="8">
                  <c:v>6</c:v>
                </c:pt>
                <c:pt idx="9">
                  <c:v>4</c:v>
                </c:pt>
                <c:pt idx="10">
                  <c:v>0</c:v>
                </c:pt>
                <c:pt idx="11">
                  <c:v>29</c:v>
                </c:pt>
                <c:pt idx="12">
                  <c:v>6</c:v>
                </c:pt>
              </c:numCache>
            </c:numRef>
          </c:val>
          <c:extLst xmlns:c16r2="http://schemas.microsoft.com/office/drawing/2015/06/chart">
            <c:ext xmlns:c16="http://schemas.microsoft.com/office/drawing/2014/chart" uri="{C3380CC4-5D6E-409C-BE32-E72D297353CC}">
              <c16:uniqueId val="{00000001-2257-4597-9052-2C44EAFFF489}"/>
            </c:ext>
          </c:extLst>
        </c:ser>
        <c:ser>
          <c:idx val="2"/>
          <c:order val="2"/>
          <c:tx>
            <c:strRef>
              <c:f>Sheet1!$D$1</c:f>
              <c:strCache>
                <c:ptCount val="1"/>
                <c:pt idx="0">
                  <c:v>%of Targets Not Achieved</c:v>
                </c:pt>
              </c:strCache>
            </c:strRef>
          </c:tx>
          <c:spPr>
            <a:solidFill>
              <a:srgbClr val="FF00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Sheet1!$D$2:$D$14</c:f>
              <c:numCache>
                <c:formatCode>0</c:formatCode>
                <c:ptCount val="13"/>
                <c:pt idx="0">
                  <c:v>0</c:v>
                </c:pt>
                <c:pt idx="1">
                  <c:v>2</c:v>
                </c:pt>
                <c:pt idx="2">
                  <c:v>0</c:v>
                </c:pt>
                <c:pt idx="3">
                  <c:v>11</c:v>
                </c:pt>
                <c:pt idx="4">
                  <c:v>6.1728395061728385</c:v>
                </c:pt>
                <c:pt idx="5">
                  <c:v>6</c:v>
                </c:pt>
                <c:pt idx="6">
                  <c:v>21</c:v>
                </c:pt>
                <c:pt idx="7">
                  <c:v>0</c:v>
                </c:pt>
                <c:pt idx="8">
                  <c:v>0</c:v>
                </c:pt>
                <c:pt idx="9">
                  <c:v>0</c:v>
                </c:pt>
                <c:pt idx="10">
                  <c:v>4</c:v>
                </c:pt>
                <c:pt idx="11">
                  <c:v>2</c:v>
                </c:pt>
                <c:pt idx="12">
                  <c:v>6</c:v>
                </c:pt>
              </c:numCache>
            </c:numRef>
          </c:val>
          <c:extLst xmlns:c16r2="http://schemas.microsoft.com/office/drawing/2015/06/chart">
            <c:ext xmlns:c16="http://schemas.microsoft.com/office/drawing/2014/chart" uri="{C3380CC4-5D6E-409C-BE32-E72D297353CC}">
              <c16:uniqueId val="{00000002-2257-4597-9052-2C44EAFFF489}"/>
            </c:ext>
          </c:extLst>
        </c:ser>
        <c:dLbls/>
        <c:gapWidth val="85"/>
        <c:axId val="110810624"/>
        <c:axId val="110812160"/>
      </c:barChart>
      <c:lineChart>
        <c:grouping val="standard"/>
        <c:ser>
          <c:idx val="3"/>
          <c:order val="3"/>
          <c:tx>
            <c:strRef>
              <c:f>Sheet1!$E$1</c:f>
              <c:strCache>
                <c:ptCount val="1"/>
                <c:pt idx="0">
                  <c:v>WCG  Departments Average 84%</c:v>
                </c:pt>
              </c:strCache>
            </c:strRef>
          </c:tx>
          <c:spPr>
            <a:ln w="25400" cap="rnd">
              <a:solidFill>
                <a:schemeClr val="accent5">
                  <a:lumMod val="75000"/>
                </a:schemeClr>
              </a:solidFill>
              <a:round/>
            </a:ln>
            <a:effectLst>
              <a:outerShdw blurRad="40000" dist="23000" dir="5400000" rotWithShape="0">
                <a:srgbClr val="000000">
                  <a:alpha val="33000"/>
                </a:srgbClr>
              </a:outerShdw>
            </a:effectLst>
          </c:spPr>
          <c:marker>
            <c:symbol val="none"/>
          </c:marke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Sheet1!$E$2:$E$14</c:f>
              <c:numCache>
                <c:formatCode>General</c:formatCode>
                <c:ptCount val="13"/>
                <c:pt idx="0">
                  <c:v>84</c:v>
                </c:pt>
                <c:pt idx="1">
                  <c:v>84</c:v>
                </c:pt>
                <c:pt idx="2">
                  <c:v>84</c:v>
                </c:pt>
                <c:pt idx="3">
                  <c:v>84</c:v>
                </c:pt>
                <c:pt idx="4">
                  <c:v>84</c:v>
                </c:pt>
                <c:pt idx="5">
                  <c:v>84</c:v>
                </c:pt>
                <c:pt idx="6">
                  <c:v>84</c:v>
                </c:pt>
                <c:pt idx="7">
                  <c:v>84</c:v>
                </c:pt>
                <c:pt idx="8">
                  <c:v>84</c:v>
                </c:pt>
                <c:pt idx="9">
                  <c:v>84</c:v>
                </c:pt>
                <c:pt idx="10">
                  <c:v>84</c:v>
                </c:pt>
                <c:pt idx="11">
                  <c:v>84</c:v>
                </c:pt>
                <c:pt idx="12">
                  <c:v>84</c:v>
                </c:pt>
              </c:numCache>
            </c:numRef>
          </c:val>
          <c:extLst xmlns:c16r2="http://schemas.microsoft.com/office/drawing/2015/06/chart">
            <c:ext xmlns:c16="http://schemas.microsoft.com/office/drawing/2014/chart" uri="{C3380CC4-5D6E-409C-BE32-E72D297353CC}">
              <c16:uniqueId val="{00000003-2257-4597-9052-2C44EAFFF489}"/>
            </c:ext>
          </c:extLst>
        </c:ser>
        <c:dLbls/>
        <c:marker val="1"/>
        <c:axId val="110810624"/>
        <c:axId val="110812160"/>
      </c:lineChart>
      <c:catAx>
        <c:axId val="110810624"/>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vert="horz"/>
          <a:lstStyle/>
          <a:p>
            <a:pPr>
              <a:defRPr/>
            </a:pPr>
            <a:endParaRPr lang="en-US"/>
          </a:p>
        </c:txPr>
        <c:crossAx val="110812160"/>
        <c:crosses val="autoZero"/>
        <c:auto val="1"/>
        <c:lblAlgn val="ctr"/>
        <c:lblOffset val="100"/>
      </c:catAx>
      <c:valAx>
        <c:axId val="110812160"/>
        <c:scaling>
          <c:orientation val="minMax"/>
          <c:max val="100"/>
        </c:scaling>
        <c:axPos val="l"/>
        <c:majorGridlines>
          <c:spPr>
            <a:ln w="9525" cap="flat" cmpd="sng" algn="ctr">
              <a:solidFill>
                <a:schemeClr val="tx1">
                  <a:lumMod val="15000"/>
                  <a:lumOff val="85000"/>
                </a:schemeClr>
              </a:solidFill>
              <a:round/>
            </a:ln>
            <a:effectLst/>
          </c:spPr>
        </c:majorGridlines>
        <c:title>
          <c:tx>
            <c:rich>
              <a:bodyPr rot="-5400000" vert="horz"/>
              <a:lstStyle/>
              <a:p>
                <a:pPr>
                  <a:defRPr sz="1600"/>
                </a:pPr>
                <a:r>
                  <a:rPr lang="en-ZA" sz="1200" dirty="0"/>
                  <a:t>% of targets achieved</a:t>
                </a:r>
              </a:p>
            </c:rich>
          </c:tx>
          <c:layout>
            <c:manualLayout>
              <c:xMode val="edge"/>
              <c:yMode val="edge"/>
              <c:x val="0.1057041212812769"/>
              <c:y val="4.3859664269810849E-3"/>
            </c:manualLayout>
          </c:layout>
          <c:spPr>
            <a:noFill/>
            <a:ln>
              <a:noFill/>
            </a:ln>
            <a:effectLst/>
          </c:spPr>
        </c:title>
        <c:numFmt formatCode="0" sourceLinked="1"/>
        <c:majorTickMark val="none"/>
        <c:tickLblPos val="nextTo"/>
        <c:spPr>
          <a:noFill/>
          <a:ln>
            <a:noFill/>
          </a:ln>
          <a:effectLst/>
        </c:spPr>
        <c:txPr>
          <a:bodyPr rot="-60000000" vert="horz"/>
          <a:lstStyle/>
          <a:p>
            <a:pPr>
              <a:defRPr/>
            </a:pPr>
            <a:endParaRPr lang="en-US"/>
          </a:p>
        </c:txPr>
        <c:crossAx val="110810624"/>
        <c:crosses val="autoZero"/>
        <c:crossBetween val="between"/>
      </c:valAx>
      <c:dTable>
        <c:showHorzBorder val="1"/>
        <c:showVertBorder val="1"/>
        <c:showOutline val="1"/>
        <c:showKeys val="1"/>
      </c:dTable>
      <c:spPr>
        <a:noFill/>
        <a:ln>
          <a:noFill/>
        </a:ln>
        <a:effectLst/>
      </c:spPr>
    </c:plotArea>
    <c:plotVisOnly val="1"/>
    <c:dispBlanksAs val="gap"/>
  </c:chart>
  <c:spPr>
    <a:solidFill>
      <a:schemeClr val="bg1"/>
    </a:solidFill>
    <a:ln w="9525" cap="flat" cmpd="sng" algn="ctr">
      <a:solidFill>
        <a:sysClr val="windowText" lastClr="000000">
          <a:lumMod val="15000"/>
          <a:lumOff val="85000"/>
        </a:sysClr>
      </a:solidFill>
      <a:round/>
    </a:ln>
    <a:effectLst/>
  </c:spPr>
  <c:txPr>
    <a:bodyPr/>
    <a:lstStyle/>
    <a:p>
      <a:pPr>
        <a:defRPr sz="1100">
          <a:latin typeface="Century Gothic" panose="020B0502020202020204" pitchFamily="34" charset="0"/>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85318835817658"/>
          <c:y val="8.6177507321607075E-2"/>
          <c:w val="0.75663289708933434"/>
          <c:h val="0.67002744506602607"/>
        </c:manualLayout>
      </c:layout>
      <c:barChart>
        <c:barDir val="col"/>
        <c:grouping val="clustered"/>
        <c:ser>
          <c:idx val="0"/>
          <c:order val="0"/>
          <c:tx>
            <c:strRef>
              <c:f>Sheet1!$B$1</c:f>
              <c:strCache>
                <c:ptCount val="1"/>
                <c:pt idx="0">
                  <c:v>%of Targets Achieved</c:v>
                </c:pt>
              </c:strCache>
            </c:strRef>
          </c:tx>
          <c:spPr>
            <a:solidFill>
              <a:srgbClr val="92D05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Sheet1!$A$2:$A$11</c:f>
              <c:strCache>
                <c:ptCount val="10"/>
                <c:pt idx="0">
                  <c:v>WCGRB</c:v>
                </c:pt>
                <c:pt idx="1">
                  <c:v>WCLA</c:v>
                </c:pt>
                <c:pt idx="2">
                  <c:v>HWC</c:v>
                </c:pt>
                <c:pt idx="3">
                  <c:v>WCLC</c:v>
                </c:pt>
                <c:pt idx="4">
                  <c:v>WCCC</c:v>
                </c:pt>
                <c:pt idx="5">
                  <c:v>Wesgro</c:v>
                </c:pt>
                <c:pt idx="6">
                  <c:v>Casidra</c:v>
                </c:pt>
                <c:pt idx="7">
                  <c:v>SBIDZ</c:v>
                </c:pt>
                <c:pt idx="8">
                  <c:v>CapeNature</c:v>
                </c:pt>
                <c:pt idx="9">
                  <c:v>Atlantis SEZ SOC</c:v>
                </c:pt>
              </c:strCache>
            </c:strRef>
          </c:cat>
          <c:val>
            <c:numRef>
              <c:f>Sheet1!$B$2:$B$11</c:f>
              <c:numCache>
                <c:formatCode>0</c:formatCode>
                <c:ptCount val="10"/>
                <c:pt idx="0">
                  <c:v>94</c:v>
                </c:pt>
                <c:pt idx="1">
                  <c:v>77</c:v>
                </c:pt>
                <c:pt idx="2">
                  <c:v>100</c:v>
                </c:pt>
                <c:pt idx="3">
                  <c:v>100</c:v>
                </c:pt>
                <c:pt idx="4">
                  <c:v>100</c:v>
                </c:pt>
                <c:pt idx="5">
                  <c:v>85</c:v>
                </c:pt>
                <c:pt idx="6">
                  <c:v>60</c:v>
                </c:pt>
                <c:pt idx="7">
                  <c:v>87</c:v>
                </c:pt>
                <c:pt idx="8">
                  <c:v>100</c:v>
                </c:pt>
                <c:pt idx="9">
                  <c:v>94</c:v>
                </c:pt>
              </c:numCache>
            </c:numRef>
          </c:val>
          <c:extLst xmlns:c16r2="http://schemas.microsoft.com/office/drawing/2015/06/chart">
            <c:ext xmlns:c16="http://schemas.microsoft.com/office/drawing/2014/chart" uri="{C3380CC4-5D6E-409C-BE32-E72D297353CC}">
              <c16:uniqueId val="{00000000-4E11-480F-BE37-A22510F834F4}"/>
            </c:ext>
          </c:extLst>
        </c:ser>
        <c:ser>
          <c:idx val="1"/>
          <c:order val="1"/>
          <c:tx>
            <c:strRef>
              <c:f>Sheet1!$C$1</c:f>
              <c:strCache>
                <c:ptCount val="1"/>
                <c:pt idx="0">
                  <c:v>%of Targets Partially Achieved</c:v>
                </c:pt>
              </c:strCache>
            </c:strRef>
          </c:tx>
          <c:spPr>
            <a:solidFill>
              <a:srgbClr val="FFFF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Sheet1!$A$2:$A$11</c:f>
              <c:strCache>
                <c:ptCount val="10"/>
                <c:pt idx="0">
                  <c:v>WCGRB</c:v>
                </c:pt>
                <c:pt idx="1">
                  <c:v>WCLA</c:v>
                </c:pt>
                <c:pt idx="2">
                  <c:v>HWC</c:v>
                </c:pt>
                <c:pt idx="3">
                  <c:v>WCLC</c:v>
                </c:pt>
                <c:pt idx="4">
                  <c:v>WCCC</c:v>
                </c:pt>
                <c:pt idx="5">
                  <c:v>Wesgro</c:v>
                </c:pt>
                <c:pt idx="6">
                  <c:v>Casidra</c:v>
                </c:pt>
                <c:pt idx="7">
                  <c:v>SBIDZ</c:v>
                </c:pt>
                <c:pt idx="8">
                  <c:v>CapeNature</c:v>
                </c:pt>
                <c:pt idx="9">
                  <c:v>Atlantis SEZ SOC</c:v>
                </c:pt>
              </c:strCache>
            </c:strRef>
          </c:cat>
          <c:val>
            <c:numRef>
              <c:f>Sheet1!$C$2:$C$11</c:f>
              <c:numCache>
                <c:formatCode>0</c:formatCode>
                <c:ptCount val="10"/>
                <c:pt idx="0">
                  <c:v>6</c:v>
                </c:pt>
                <c:pt idx="1">
                  <c:v>23</c:v>
                </c:pt>
                <c:pt idx="2" formatCode="General">
                  <c:v>0</c:v>
                </c:pt>
                <c:pt idx="3">
                  <c:v>0</c:v>
                </c:pt>
                <c:pt idx="4" formatCode="General">
                  <c:v>0</c:v>
                </c:pt>
                <c:pt idx="5">
                  <c:v>15</c:v>
                </c:pt>
                <c:pt idx="6">
                  <c:v>12</c:v>
                </c:pt>
                <c:pt idx="7">
                  <c:v>7</c:v>
                </c:pt>
                <c:pt idx="8">
                  <c:v>0</c:v>
                </c:pt>
                <c:pt idx="9">
                  <c:v>6</c:v>
                </c:pt>
              </c:numCache>
            </c:numRef>
          </c:val>
          <c:extLst xmlns:c16r2="http://schemas.microsoft.com/office/drawing/2015/06/chart">
            <c:ext xmlns:c16="http://schemas.microsoft.com/office/drawing/2014/chart" uri="{C3380CC4-5D6E-409C-BE32-E72D297353CC}">
              <c16:uniqueId val="{00000001-4E11-480F-BE37-A22510F834F4}"/>
            </c:ext>
          </c:extLst>
        </c:ser>
        <c:ser>
          <c:idx val="2"/>
          <c:order val="2"/>
          <c:tx>
            <c:strRef>
              <c:f>Sheet1!$D$1</c:f>
              <c:strCache>
                <c:ptCount val="1"/>
                <c:pt idx="0">
                  <c:v>%of Targets Not Achieved</c:v>
                </c:pt>
              </c:strCache>
            </c:strRef>
          </c:tx>
          <c:spPr>
            <a:solidFill>
              <a:srgbClr val="FF00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Sheet1!$A$2:$A$11</c:f>
              <c:strCache>
                <c:ptCount val="10"/>
                <c:pt idx="0">
                  <c:v>WCGRB</c:v>
                </c:pt>
                <c:pt idx="1">
                  <c:v>WCLA</c:v>
                </c:pt>
                <c:pt idx="2">
                  <c:v>HWC</c:v>
                </c:pt>
                <c:pt idx="3">
                  <c:v>WCLC</c:v>
                </c:pt>
                <c:pt idx="4">
                  <c:v>WCCC</c:v>
                </c:pt>
                <c:pt idx="5">
                  <c:v>Wesgro</c:v>
                </c:pt>
                <c:pt idx="6">
                  <c:v>Casidra</c:v>
                </c:pt>
                <c:pt idx="7">
                  <c:v>SBIDZ</c:v>
                </c:pt>
                <c:pt idx="8">
                  <c:v>CapeNature</c:v>
                </c:pt>
                <c:pt idx="9">
                  <c:v>Atlantis SEZ SOC</c:v>
                </c:pt>
              </c:strCache>
            </c:strRef>
          </c:cat>
          <c:val>
            <c:numRef>
              <c:f>Sheet1!$D$2:$D$11</c:f>
              <c:numCache>
                <c:formatCode>0</c:formatCode>
                <c:ptCount val="10"/>
                <c:pt idx="0">
                  <c:v>0</c:v>
                </c:pt>
                <c:pt idx="1">
                  <c:v>0</c:v>
                </c:pt>
                <c:pt idx="2">
                  <c:v>0</c:v>
                </c:pt>
                <c:pt idx="3">
                  <c:v>0</c:v>
                </c:pt>
                <c:pt idx="4">
                  <c:v>0</c:v>
                </c:pt>
                <c:pt idx="5">
                  <c:v>0</c:v>
                </c:pt>
                <c:pt idx="6">
                  <c:v>28</c:v>
                </c:pt>
                <c:pt idx="7">
                  <c:v>7</c:v>
                </c:pt>
                <c:pt idx="8">
                  <c:v>0</c:v>
                </c:pt>
                <c:pt idx="9">
                  <c:v>0</c:v>
                </c:pt>
              </c:numCache>
            </c:numRef>
          </c:val>
          <c:extLst xmlns:c16r2="http://schemas.microsoft.com/office/drawing/2015/06/chart">
            <c:ext xmlns:c16="http://schemas.microsoft.com/office/drawing/2014/chart" uri="{C3380CC4-5D6E-409C-BE32-E72D297353CC}">
              <c16:uniqueId val="{00000002-4E11-480F-BE37-A22510F834F4}"/>
            </c:ext>
          </c:extLst>
        </c:ser>
        <c:dLbls/>
        <c:axId val="111115648"/>
        <c:axId val="111133824"/>
      </c:barChart>
      <c:lineChart>
        <c:grouping val="standard"/>
        <c:ser>
          <c:idx val="3"/>
          <c:order val="3"/>
          <c:tx>
            <c:strRef>
              <c:f>Sheet1!$E$1</c:f>
              <c:strCache>
                <c:ptCount val="1"/>
                <c:pt idx="0">
                  <c:v>WCG  Public Entity Average 84%</c:v>
                </c:pt>
              </c:strCache>
            </c:strRef>
          </c:tx>
          <c:spPr>
            <a:ln w="34925" cap="rnd">
              <a:solidFill>
                <a:schemeClr val="accent5">
                  <a:lumMod val="75000"/>
                </a:schemeClr>
              </a:solidFill>
              <a:round/>
            </a:ln>
            <a:effectLst>
              <a:outerShdw blurRad="40000" dist="23000" dir="5400000" rotWithShape="0">
                <a:srgbClr val="000000">
                  <a:alpha val="35000"/>
                </a:srgbClr>
              </a:outerShdw>
            </a:effectLst>
          </c:spPr>
          <c:marker>
            <c:symbol val="none"/>
          </c:marker>
          <c:cat>
            <c:strRef>
              <c:f>Sheet1!$A$2:$A$11</c:f>
              <c:strCache>
                <c:ptCount val="10"/>
                <c:pt idx="0">
                  <c:v>WCGRB</c:v>
                </c:pt>
                <c:pt idx="1">
                  <c:v>WCLA</c:v>
                </c:pt>
                <c:pt idx="2">
                  <c:v>HWC</c:v>
                </c:pt>
                <c:pt idx="3">
                  <c:v>WCLC</c:v>
                </c:pt>
                <c:pt idx="4">
                  <c:v>WCCC</c:v>
                </c:pt>
                <c:pt idx="5">
                  <c:v>Wesgro</c:v>
                </c:pt>
                <c:pt idx="6">
                  <c:v>Casidra</c:v>
                </c:pt>
                <c:pt idx="7">
                  <c:v>SBIDZ</c:v>
                </c:pt>
                <c:pt idx="8">
                  <c:v>CapeNature</c:v>
                </c:pt>
                <c:pt idx="9">
                  <c:v>Atlantis SEZ SOC</c:v>
                </c:pt>
              </c:strCache>
            </c:strRef>
          </c:cat>
          <c:val>
            <c:numRef>
              <c:f>Sheet1!$E$2:$E$11</c:f>
              <c:numCache>
                <c:formatCode>General</c:formatCode>
                <c:ptCount val="10"/>
                <c:pt idx="0">
                  <c:v>84</c:v>
                </c:pt>
                <c:pt idx="1">
                  <c:v>84</c:v>
                </c:pt>
                <c:pt idx="2">
                  <c:v>84</c:v>
                </c:pt>
                <c:pt idx="3">
                  <c:v>84</c:v>
                </c:pt>
                <c:pt idx="4">
                  <c:v>84</c:v>
                </c:pt>
                <c:pt idx="5">
                  <c:v>84</c:v>
                </c:pt>
                <c:pt idx="6">
                  <c:v>84</c:v>
                </c:pt>
                <c:pt idx="7">
                  <c:v>84</c:v>
                </c:pt>
                <c:pt idx="8">
                  <c:v>84</c:v>
                </c:pt>
                <c:pt idx="9">
                  <c:v>84</c:v>
                </c:pt>
              </c:numCache>
            </c:numRef>
          </c:val>
          <c:extLst xmlns:c16r2="http://schemas.microsoft.com/office/drawing/2015/06/chart">
            <c:ext xmlns:c16="http://schemas.microsoft.com/office/drawing/2014/chart" uri="{C3380CC4-5D6E-409C-BE32-E72D297353CC}">
              <c16:uniqueId val="{00000003-4E11-480F-BE37-A22510F834F4}"/>
            </c:ext>
          </c:extLst>
        </c:ser>
        <c:dLbls/>
        <c:marker val="1"/>
        <c:axId val="111115648"/>
        <c:axId val="111133824"/>
      </c:lineChart>
      <c:catAx>
        <c:axId val="111115648"/>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0" vert="horz"/>
          <a:lstStyle/>
          <a:p>
            <a:pPr>
              <a:defRPr/>
            </a:pPr>
            <a:endParaRPr lang="en-US"/>
          </a:p>
        </c:txPr>
        <c:crossAx val="111133824"/>
        <c:crosses val="autoZero"/>
        <c:auto val="1"/>
        <c:lblAlgn val="ctr"/>
        <c:lblOffset val="100"/>
      </c:catAx>
      <c:valAx>
        <c:axId val="111133824"/>
        <c:scaling>
          <c:orientation val="minMax"/>
          <c:max val="100"/>
        </c:scaling>
        <c:axPos val="l"/>
        <c:majorGridlines>
          <c:spPr>
            <a:ln w="9525" cap="flat" cmpd="sng" algn="ctr">
              <a:solidFill>
                <a:schemeClr val="tx1">
                  <a:lumMod val="15000"/>
                  <a:lumOff val="85000"/>
                </a:schemeClr>
              </a:solidFill>
              <a:round/>
            </a:ln>
            <a:effectLst/>
          </c:spPr>
        </c:majorGridlines>
        <c:title>
          <c:tx>
            <c:rich>
              <a:bodyPr rot="-5400000" vert="horz"/>
              <a:lstStyle/>
              <a:p>
                <a:pPr>
                  <a:defRPr sz="1600"/>
                </a:pPr>
                <a:r>
                  <a:rPr lang="en-ZA" sz="1200" dirty="0"/>
                  <a:t>% of targets achieved</a:t>
                </a:r>
              </a:p>
            </c:rich>
          </c:tx>
          <c:layout>
            <c:manualLayout>
              <c:xMode val="edge"/>
              <c:yMode val="edge"/>
              <c:x val="0.10430965335614882"/>
              <c:y val="3.0944236478636891E-2"/>
            </c:manualLayout>
          </c:layout>
          <c:spPr>
            <a:noFill/>
            <a:ln>
              <a:noFill/>
            </a:ln>
            <a:effectLst/>
          </c:spPr>
        </c:title>
        <c:numFmt formatCode="0" sourceLinked="1"/>
        <c:majorTickMark val="none"/>
        <c:tickLblPos val="nextTo"/>
        <c:spPr>
          <a:noFill/>
          <a:ln>
            <a:noFill/>
          </a:ln>
          <a:effectLst/>
        </c:spPr>
        <c:txPr>
          <a:bodyPr rot="-60000000" vert="horz"/>
          <a:lstStyle/>
          <a:p>
            <a:pPr>
              <a:defRPr/>
            </a:pPr>
            <a:endParaRPr lang="en-US"/>
          </a:p>
        </c:txPr>
        <c:crossAx val="111115648"/>
        <c:crosses val="autoZero"/>
        <c:crossBetween val="between"/>
      </c:valAx>
      <c:dTable>
        <c:showHorzBorder val="1"/>
        <c:showVertBorder val="1"/>
        <c:showOutline val="1"/>
        <c:showKeys val="1"/>
      </c:dTable>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100">
          <a:latin typeface="Century Gothic" panose="020B0502020202020204" pitchFamily="34" charset="0"/>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7/21/2023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solidFill>
                  <a:srgbClr val="998F86"/>
                </a:solidFill>
              </a:rPr>
              <a:t>4th Quarter Performance &amp; Pre-Audited Financial Outcomes for the 2022/23 Financial Year</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44.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90504" y="3190064"/>
            <a:ext cx="10945216" cy="2263013"/>
          </a:xfrm>
        </p:spPr>
        <p:txBody>
          <a:bodyPr>
            <a:normAutofit fontScale="92500" lnSpcReduction="10000"/>
          </a:bodyPr>
          <a:lstStyle/>
          <a:p>
            <a:r>
              <a:rPr lang="en-ZA" sz="3600" b="1" dirty="0"/>
              <a:t>FOURTH QUARTER PERFORMANCE &amp; PRE-AUDITED FINANCIAL OUTCOMES for the </a:t>
            </a:r>
            <a:br>
              <a:rPr lang="en-ZA" sz="3600" b="1" dirty="0"/>
            </a:br>
            <a:r>
              <a:rPr lang="en-ZA" sz="3600" b="1" dirty="0"/>
              <a:t>2022/23 FINANCIAL YEAR</a:t>
            </a:r>
          </a:p>
          <a:p>
            <a:endParaRPr lang="en-ZA" sz="3200" b="0" dirty="0"/>
          </a:p>
          <a:p>
            <a:r>
              <a:rPr lang="en-ZA" sz="3200" b="0" dirty="0"/>
              <a:t>Presentation to Budget Committee</a:t>
            </a:r>
            <a:endParaRPr lang="en-ZA" sz="2800"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21 July 2023</a:t>
            </a:r>
          </a:p>
        </p:txBody>
      </p:sp>
      <p:sp>
        <p:nvSpPr>
          <p:cNvPr id="4" name="TextBox 3">
            <a:extLst>
              <a:ext uri="{FF2B5EF4-FFF2-40B4-BE49-F238E27FC236}">
                <a16:creationId xmlns:a16="http://schemas.microsoft.com/office/drawing/2014/main" xmlns="" id="{2E5602CD-A313-43E5-8AB4-3FEDB048D88F}"/>
              </a:ext>
            </a:extLst>
          </p:cNvPr>
          <p:cNvSpPr txBox="1"/>
          <p:nvPr/>
        </p:nvSpPr>
        <p:spPr>
          <a:xfrm>
            <a:off x="7740526" y="2485172"/>
            <a:ext cx="3828082" cy="369332"/>
          </a:xfrm>
          <a:prstGeom prst="rect">
            <a:avLst/>
          </a:prstGeom>
          <a:noFill/>
        </p:spPr>
        <p:txBody>
          <a:bodyPr wrap="square" rtlCol="0">
            <a:spAutoFit/>
          </a:bodyPr>
          <a:lstStyle/>
          <a:p>
            <a:pPr algn="r"/>
            <a:r>
              <a:rPr lang="en-ZA" dirty="0">
                <a:solidFill>
                  <a:schemeClr val="bg1"/>
                </a:solidFill>
              </a:rPr>
              <a:t>Provincial Treasury </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C9DA34-6785-AF21-BCC7-EE1E0075396D}"/>
              </a:ext>
            </a:extLst>
          </p:cNvPr>
          <p:cNvSpPr>
            <a:spLocks noGrp="1"/>
          </p:cNvSpPr>
          <p:nvPr>
            <p:ph type="title"/>
          </p:nvPr>
        </p:nvSpPr>
        <p:spPr/>
        <p:txBody>
          <a:bodyPr/>
          <a:lstStyle/>
          <a:p>
            <a:r>
              <a:rPr lang="en-US" dirty="0"/>
              <a:t>Provincial Budget Performance as at 31 March 2023</a:t>
            </a:r>
          </a:p>
        </p:txBody>
      </p:sp>
      <p:sp>
        <p:nvSpPr>
          <p:cNvPr id="6" name="TextBox 5">
            <a:extLst>
              <a:ext uri="{FF2B5EF4-FFF2-40B4-BE49-F238E27FC236}">
                <a16:creationId xmlns:a16="http://schemas.microsoft.com/office/drawing/2014/main" xmlns="" id="{8490B860-B28C-19C2-9C9C-A04252D44EA8}"/>
              </a:ext>
            </a:extLst>
          </p:cNvPr>
          <p:cNvSpPr txBox="1"/>
          <p:nvPr/>
        </p:nvSpPr>
        <p:spPr>
          <a:xfrm>
            <a:off x="1306288" y="6212734"/>
            <a:ext cx="3592284" cy="461665"/>
          </a:xfrm>
          <a:prstGeom prst="rect">
            <a:avLst/>
          </a:prstGeom>
          <a:noFill/>
          <a:ln w="25400">
            <a:solidFill>
              <a:schemeClr val="accent6"/>
            </a:solidFill>
          </a:ln>
        </p:spPr>
        <p:txBody>
          <a:bodyPr wrap="square" rtlCol="0">
            <a:spAutoFit/>
          </a:bodyPr>
          <a:lstStyle/>
          <a:p>
            <a:r>
              <a:rPr lang="en-US" sz="1200" b="1" dirty="0"/>
              <a:t>R77.495 billion or </a:t>
            </a:r>
            <a:r>
              <a:rPr lang="en-US" sz="1200" b="1" dirty="0">
                <a:solidFill>
                  <a:srgbClr val="00B050"/>
                </a:solidFill>
              </a:rPr>
              <a:t>99.3 % of WC budget spent</a:t>
            </a:r>
            <a:r>
              <a:rPr lang="en-US" sz="1400" b="1" dirty="0"/>
              <a:t>.  </a:t>
            </a:r>
            <a:r>
              <a:rPr lang="en-US" sz="1000" b="1" dirty="0"/>
              <a:t>Lowest % spent - conditional grants (HS) </a:t>
            </a:r>
          </a:p>
        </p:txBody>
      </p:sp>
      <p:sp>
        <p:nvSpPr>
          <p:cNvPr id="5" name="Footer Placeholder 4">
            <a:extLst>
              <a:ext uri="{FF2B5EF4-FFF2-40B4-BE49-F238E27FC236}">
                <a16:creationId xmlns:a16="http://schemas.microsoft.com/office/drawing/2014/main" xmlns="" id="{5CA82C80-771F-A333-CDE2-870522245850}"/>
              </a:ext>
            </a:extLst>
          </p:cNvPr>
          <p:cNvSpPr>
            <a:spLocks noGrp="1"/>
          </p:cNvSpPr>
          <p:nvPr>
            <p:ph type="ftr" sz="quarter" idx="3"/>
          </p:nvPr>
        </p:nvSpPr>
        <p:spPr>
          <a:xfrm>
            <a:off x="5083728" y="6468150"/>
            <a:ext cx="5825143"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7" name="Slide Number Placeholder 6">
            <a:extLst>
              <a:ext uri="{FF2B5EF4-FFF2-40B4-BE49-F238E27FC236}">
                <a16:creationId xmlns:a16="http://schemas.microsoft.com/office/drawing/2014/main" xmlns="" id="{9B37830E-DD2B-EB63-61B1-04CFFB857068}"/>
              </a:ext>
            </a:extLst>
          </p:cNvPr>
          <p:cNvSpPr>
            <a:spLocks noGrp="1"/>
          </p:cNvSpPr>
          <p:nvPr>
            <p:ph type="sldNum" sz="quarter" idx="4"/>
          </p:nvPr>
        </p:nvSpPr>
        <p:spPr/>
        <p:txBody>
          <a:bodyPr/>
          <a:lstStyle/>
          <a:p>
            <a:fld id="{8406839F-D7A4-4E5D-B93D-768AD4D1DB36}" type="slidenum">
              <a:rPr lang="en-ZA" smtClean="0">
                <a:solidFill>
                  <a:srgbClr val="003399"/>
                </a:solidFill>
              </a:rPr>
              <a:pPr/>
              <a:t>10</a:t>
            </a:fld>
            <a:endParaRPr lang="en-ZA" dirty="0">
              <a:solidFill>
                <a:srgbClr val="003399"/>
              </a:solidFill>
            </a:endParaRPr>
          </a:p>
        </p:txBody>
      </p:sp>
      <p:pic>
        <p:nvPicPr>
          <p:cNvPr id="9" name="Picture 8">
            <a:extLst>
              <a:ext uri="{FF2B5EF4-FFF2-40B4-BE49-F238E27FC236}">
                <a16:creationId xmlns:a16="http://schemas.microsoft.com/office/drawing/2014/main" xmlns="" id="{6B17AD99-553A-491F-5E1A-0E4A786456A1}"/>
              </a:ext>
            </a:extLst>
          </p:cNvPr>
          <p:cNvPicPr>
            <a:picLocks noChangeAspect="1"/>
          </p:cNvPicPr>
          <p:nvPr/>
        </p:nvPicPr>
        <p:blipFill>
          <a:blip r:embed="rId2" cstate="print"/>
          <a:stretch>
            <a:fillRect/>
          </a:stretch>
        </p:blipFill>
        <p:spPr>
          <a:xfrm>
            <a:off x="393701" y="1090981"/>
            <a:ext cx="11462939" cy="5081219"/>
          </a:xfrm>
          <a:prstGeom prst="rect">
            <a:avLst/>
          </a:prstGeom>
        </p:spPr>
      </p:pic>
      <p:sp>
        <p:nvSpPr>
          <p:cNvPr id="10" name="Oval 9">
            <a:extLst>
              <a:ext uri="{FF2B5EF4-FFF2-40B4-BE49-F238E27FC236}">
                <a16:creationId xmlns:a16="http://schemas.microsoft.com/office/drawing/2014/main" xmlns="" id="{B553AE0B-0EDB-664A-31FE-C6895BB373EE}"/>
              </a:ext>
            </a:extLst>
          </p:cNvPr>
          <p:cNvSpPr/>
          <p:nvPr/>
        </p:nvSpPr>
        <p:spPr>
          <a:xfrm>
            <a:off x="6466114" y="5900057"/>
            <a:ext cx="478972" cy="2308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p>
        </p:txBody>
      </p:sp>
    </p:spTree>
    <p:extLst>
      <p:ext uri="{BB962C8B-B14F-4D97-AF65-F5344CB8AC3E}">
        <p14:creationId xmlns:p14="http://schemas.microsoft.com/office/powerpoint/2010/main" xmlns="" val="269759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9696A-CD49-AC48-1149-ADF9BCD042A2}"/>
              </a:ext>
            </a:extLst>
          </p:cNvPr>
          <p:cNvSpPr>
            <a:spLocks noGrp="1"/>
          </p:cNvSpPr>
          <p:nvPr>
            <p:ph type="title"/>
          </p:nvPr>
        </p:nvSpPr>
        <p:spPr/>
        <p:txBody>
          <a:bodyPr/>
          <a:lstStyle/>
          <a:p>
            <a:r>
              <a:rPr lang="en-US" dirty="0">
                <a:solidFill>
                  <a:srgbClr val="001489"/>
                </a:solidFill>
              </a:rPr>
              <a:t>Provincial Expenditure as at 31 March 2023</a:t>
            </a:r>
            <a:endParaRPr lang="en-US" dirty="0"/>
          </a:p>
        </p:txBody>
      </p:sp>
      <p:sp>
        <p:nvSpPr>
          <p:cNvPr id="3" name="Slide Number Placeholder 2">
            <a:extLst>
              <a:ext uri="{FF2B5EF4-FFF2-40B4-BE49-F238E27FC236}">
                <a16:creationId xmlns:a16="http://schemas.microsoft.com/office/drawing/2014/main" xmlns="" id="{DAEB8B12-0A84-59F2-EA18-02E642098737}"/>
              </a:ext>
            </a:extLst>
          </p:cNvPr>
          <p:cNvSpPr>
            <a:spLocks noGrp="1"/>
          </p:cNvSpPr>
          <p:nvPr>
            <p:ph type="sldNum" sz="quarter" idx="4"/>
          </p:nvPr>
        </p:nvSpPr>
        <p:spPr/>
        <p:txBody>
          <a:bodyPr/>
          <a:lstStyle/>
          <a:p>
            <a:fld id="{8406839F-D7A4-4E5D-B93D-768AD4D1DB36}" type="slidenum">
              <a:rPr lang="en-ZA" smtClean="0">
                <a:solidFill>
                  <a:srgbClr val="003399"/>
                </a:solidFill>
              </a:rPr>
              <a:pPr/>
              <a:t>11</a:t>
            </a:fld>
            <a:endParaRPr lang="en-ZA" dirty="0">
              <a:solidFill>
                <a:srgbClr val="003399"/>
              </a:solidFill>
            </a:endParaRPr>
          </a:p>
        </p:txBody>
      </p:sp>
      <p:sp>
        <p:nvSpPr>
          <p:cNvPr id="5" name="Rectangle 2">
            <a:extLst>
              <a:ext uri="{FF2B5EF4-FFF2-40B4-BE49-F238E27FC236}">
                <a16:creationId xmlns:a16="http://schemas.microsoft.com/office/drawing/2014/main" xmlns="" id="{21421849-A395-1907-C9DD-8153E73CB14D}"/>
              </a:ext>
            </a:extLst>
          </p:cNvPr>
          <p:cNvSpPr>
            <a:spLocks noChangeArrowheads="1"/>
          </p:cNvSpPr>
          <p:nvPr/>
        </p:nvSpPr>
        <p:spPr bwMode="auto">
          <a:xfrm>
            <a:off x="1905000" y="777359"/>
            <a:ext cx="9144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4">
            <a:extLst>
              <a:ext uri="{FF2B5EF4-FFF2-40B4-BE49-F238E27FC236}">
                <a16:creationId xmlns:a16="http://schemas.microsoft.com/office/drawing/2014/main" xmlns="" id="{CC8AEEED-0E2F-878B-BBAE-FACB5113ED52}"/>
              </a:ext>
            </a:extLst>
          </p:cNvPr>
          <p:cNvSpPr>
            <a:spLocks noChangeArrowheads="1"/>
          </p:cNvSpPr>
          <p:nvPr/>
        </p:nvSpPr>
        <p:spPr bwMode="auto">
          <a:xfrm>
            <a:off x="1819277" y="97144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 name="Picture 3">
            <a:extLst>
              <a:ext uri="{FF2B5EF4-FFF2-40B4-BE49-F238E27FC236}">
                <a16:creationId xmlns:a16="http://schemas.microsoft.com/office/drawing/2014/main" xmlns="" id="{FA60CC3D-3FF0-34D8-9C78-04D0976A87BC}"/>
              </a:ext>
            </a:extLst>
          </p:cNvPr>
          <p:cNvPicPr>
            <a:picLocks noChangeAspect="1"/>
          </p:cNvPicPr>
          <p:nvPr/>
        </p:nvPicPr>
        <p:blipFill>
          <a:blip r:embed="rId2" cstate="print"/>
          <a:stretch>
            <a:fillRect/>
          </a:stretch>
        </p:blipFill>
        <p:spPr>
          <a:xfrm>
            <a:off x="1775520" y="1066800"/>
            <a:ext cx="8597205" cy="5099096"/>
          </a:xfrm>
          <a:prstGeom prst="rect">
            <a:avLst/>
          </a:prstGeom>
        </p:spPr>
      </p:pic>
      <p:sp>
        <p:nvSpPr>
          <p:cNvPr id="9" name="TextBox 8">
            <a:extLst>
              <a:ext uri="{FF2B5EF4-FFF2-40B4-BE49-F238E27FC236}">
                <a16:creationId xmlns:a16="http://schemas.microsoft.com/office/drawing/2014/main" xmlns="" id="{5950FBF1-51EC-9A18-5E3E-FED52A52A3B2}"/>
              </a:ext>
            </a:extLst>
          </p:cNvPr>
          <p:cNvSpPr txBox="1"/>
          <p:nvPr/>
        </p:nvSpPr>
        <p:spPr>
          <a:xfrm>
            <a:off x="7086601" y="4463509"/>
            <a:ext cx="3329881" cy="1938992"/>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000" b="1" dirty="0"/>
              <a:t>Per economic classification:  </a:t>
            </a:r>
          </a:p>
          <a:p>
            <a:r>
              <a:rPr lang="en-US" sz="1000" b="1" dirty="0">
                <a:solidFill>
                  <a:srgbClr val="B5121B"/>
                </a:solidFill>
              </a:rPr>
              <a:t>Underspending:</a:t>
            </a:r>
          </a:p>
          <a:p>
            <a:r>
              <a:rPr lang="en-US" sz="1000" b="1" dirty="0"/>
              <a:t>Transfers and subsidies </a:t>
            </a:r>
            <a:r>
              <a:rPr lang="en-US" sz="1000" dirty="0"/>
              <a:t>– mainly Human Settlements – grant funding delayed due to community unrest and blocking of projects</a:t>
            </a:r>
          </a:p>
          <a:p>
            <a:r>
              <a:rPr lang="en-US" sz="1000" b="1" dirty="0">
                <a:solidFill>
                  <a:schemeClr val="tx1"/>
                </a:solidFill>
              </a:rPr>
              <a:t>Payments for Capital Assets</a:t>
            </a:r>
          </a:p>
          <a:p>
            <a:r>
              <a:rPr lang="en-US" sz="1000" dirty="0"/>
              <a:t>Delayed implementation of infrastructure projects - mainly health and roads infrastructure </a:t>
            </a:r>
          </a:p>
          <a:p>
            <a:r>
              <a:rPr lang="en-US" sz="1000" b="1" dirty="0">
                <a:solidFill>
                  <a:srgbClr val="CC0000"/>
                </a:solidFill>
              </a:rPr>
              <a:t>Overspending: Not </a:t>
            </a:r>
            <a:r>
              <a:rPr lang="en-US" sz="1000" b="1" dirty="0" err="1">
                <a:solidFill>
                  <a:srgbClr val="CC0000"/>
                </a:solidFill>
              </a:rPr>
              <a:t>unauthorised</a:t>
            </a:r>
            <a:endParaRPr lang="en-US" sz="1000" b="1" dirty="0">
              <a:solidFill>
                <a:srgbClr val="CC0000"/>
              </a:solidFill>
            </a:endParaRPr>
          </a:p>
          <a:p>
            <a:r>
              <a:rPr lang="en-US" sz="1000" dirty="0"/>
              <a:t>COE – mainly Education</a:t>
            </a:r>
          </a:p>
          <a:p>
            <a:r>
              <a:rPr lang="en-US" sz="1000" dirty="0"/>
              <a:t>Goods and Services – mainly Health re service backlogs</a:t>
            </a:r>
          </a:p>
        </p:txBody>
      </p:sp>
      <p:sp>
        <p:nvSpPr>
          <p:cNvPr id="6" name="Footer Placeholder 5">
            <a:extLst>
              <a:ext uri="{FF2B5EF4-FFF2-40B4-BE49-F238E27FC236}">
                <a16:creationId xmlns:a16="http://schemas.microsoft.com/office/drawing/2014/main" xmlns="" id="{24A6F29E-60F3-8636-02C2-611FD77F1A73}"/>
              </a:ext>
            </a:extLst>
          </p:cNvPr>
          <p:cNvSpPr>
            <a:spLocks noGrp="1"/>
          </p:cNvSpPr>
          <p:nvPr>
            <p:ph type="ftr" sz="quarter" idx="3"/>
          </p:nvPr>
        </p:nvSpPr>
        <p:spPr>
          <a:xfrm>
            <a:off x="5276088" y="6468150"/>
            <a:ext cx="5632783"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175076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497A73-555F-5D4A-51D3-67738F350C50}"/>
              </a:ext>
            </a:extLst>
          </p:cNvPr>
          <p:cNvSpPr>
            <a:spLocks noGrp="1"/>
          </p:cNvSpPr>
          <p:nvPr>
            <p:ph type="title"/>
          </p:nvPr>
        </p:nvSpPr>
        <p:spPr/>
        <p:txBody>
          <a:bodyPr/>
          <a:lstStyle/>
          <a:p>
            <a:r>
              <a:rPr lang="en-US" dirty="0"/>
              <a:t>Compensation of Employees – spending and headcount</a:t>
            </a:r>
          </a:p>
        </p:txBody>
      </p:sp>
      <p:sp>
        <p:nvSpPr>
          <p:cNvPr id="3" name="Slide Number Placeholder 2">
            <a:extLst>
              <a:ext uri="{FF2B5EF4-FFF2-40B4-BE49-F238E27FC236}">
                <a16:creationId xmlns:a16="http://schemas.microsoft.com/office/drawing/2014/main" xmlns="" id="{7063581E-1E04-4BE7-5175-B6D12F59E49D}"/>
              </a:ext>
            </a:extLst>
          </p:cNvPr>
          <p:cNvSpPr>
            <a:spLocks noGrp="1"/>
          </p:cNvSpPr>
          <p:nvPr>
            <p:ph type="sldNum" sz="quarter" idx="4"/>
          </p:nvPr>
        </p:nvSpPr>
        <p:spPr/>
        <p:txBody>
          <a:bodyPr/>
          <a:lstStyle/>
          <a:p>
            <a:fld id="{8406839F-D7A4-4E5D-B93D-768AD4D1DB36}" type="slidenum">
              <a:rPr lang="en-ZA" smtClean="0">
                <a:solidFill>
                  <a:srgbClr val="003399"/>
                </a:solidFill>
              </a:rPr>
              <a:pPr/>
              <a:t>12</a:t>
            </a:fld>
            <a:endParaRPr lang="en-ZA" dirty="0">
              <a:solidFill>
                <a:srgbClr val="003399"/>
              </a:solidFill>
            </a:endParaRPr>
          </a:p>
        </p:txBody>
      </p:sp>
      <p:sp>
        <p:nvSpPr>
          <p:cNvPr id="5" name="Rectangle 2">
            <a:extLst>
              <a:ext uri="{FF2B5EF4-FFF2-40B4-BE49-F238E27FC236}">
                <a16:creationId xmlns:a16="http://schemas.microsoft.com/office/drawing/2014/main" xmlns="" id="{2D748A2A-D918-8220-167D-D883E6D3411C}"/>
              </a:ext>
            </a:extLst>
          </p:cNvPr>
          <p:cNvSpPr>
            <a:spLocks noChangeArrowheads="1"/>
          </p:cNvSpPr>
          <p:nvPr/>
        </p:nvSpPr>
        <p:spPr bwMode="auto">
          <a:xfrm>
            <a:off x="1819277" y="805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xmlns="" id="{B5EB289F-8B1C-204B-FB3C-71AC7F2620C0}"/>
              </a:ext>
            </a:extLst>
          </p:cNvPr>
          <p:cNvSpPr txBox="1"/>
          <p:nvPr/>
        </p:nvSpPr>
        <p:spPr>
          <a:xfrm>
            <a:off x="8048428" y="1437217"/>
            <a:ext cx="3465278" cy="306237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dirty="0">
                <a:latin typeface="+mj-lt"/>
                <a:cs typeface="Arial" panose="020B0604020202020204" pitchFamily="34" charset="0"/>
              </a:rPr>
              <a:t>COE headcount management</a:t>
            </a:r>
            <a:r>
              <a:rPr lang="en-US" sz="1600" dirty="0">
                <a:latin typeface="+mj-lt"/>
                <a:cs typeface="Arial" panose="020B0604020202020204" pitchFamily="34" charset="0"/>
              </a:rPr>
              <a:t>:</a:t>
            </a:r>
          </a:p>
          <a:p>
            <a:endParaRPr lang="en-US" sz="1600" dirty="0">
              <a:latin typeface="+mj-lt"/>
            </a:endParaRPr>
          </a:p>
          <a:p>
            <a:pPr marL="285750" indent="-285750">
              <a:spcBef>
                <a:spcPts val="600"/>
              </a:spcBef>
              <a:spcAft>
                <a:spcPts val="600"/>
              </a:spcAft>
              <a:buFont typeface="Arial" panose="020B0604020202020204" pitchFamily="34" charset="0"/>
              <a:buChar char="•"/>
            </a:pPr>
            <a:r>
              <a:rPr lang="en-US" sz="1400" dirty="0">
                <a:latin typeface="+mj-lt"/>
                <a:ea typeface="Calibri" panose="020F0502020204030204" pitchFamily="34" charset="0"/>
                <a:cs typeface="Arial" panose="020B0604020202020204" pitchFamily="34" charset="0"/>
              </a:rPr>
              <a:t>Net growth of </a:t>
            </a:r>
            <a:r>
              <a:rPr lang="en-US" sz="1400" b="1" dirty="0">
                <a:latin typeface="+mj-lt"/>
                <a:ea typeface="Calibri" panose="020F0502020204030204" pitchFamily="34" charset="0"/>
                <a:cs typeface="Arial" panose="020B0604020202020204" pitchFamily="34" charset="0"/>
              </a:rPr>
              <a:t>1044:</a:t>
            </a:r>
          </a:p>
          <a:p>
            <a:pPr marL="285750" indent="-285750">
              <a:spcBef>
                <a:spcPts val="600"/>
              </a:spcBef>
              <a:spcAft>
                <a:spcPts val="600"/>
              </a:spcAft>
              <a:buFont typeface="Arial" panose="020B0604020202020204" pitchFamily="34" charset="0"/>
              <a:buChar char="•"/>
            </a:pPr>
            <a:r>
              <a:rPr lang="en-US" sz="1400" b="1" dirty="0">
                <a:latin typeface="+mj-lt"/>
                <a:ea typeface="Calibri" panose="020F0502020204030204" pitchFamily="34" charset="0"/>
                <a:cs typeface="Arial" panose="020B0604020202020204" pitchFamily="34" charset="0"/>
              </a:rPr>
              <a:t>Education</a:t>
            </a:r>
            <a:r>
              <a:rPr lang="en-US" sz="1400" dirty="0">
                <a:latin typeface="+mj-lt"/>
                <a:ea typeface="Calibri" panose="020F0502020204030204" pitchFamily="34" charset="0"/>
                <a:cs typeface="Arial" panose="020B0604020202020204" pitchFamily="34" charset="0"/>
              </a:rPr>
              <a:t>   </a:t>
            </a:r>
            <a:r>
              <a:rPr lang="sq-AL" sz="1400" dirty="0">
                <a:latin typeface="+mj-lt"/>
                <a:ea typeface="Calibri" panose="020F0502020204030204" pitchFamily="34" charset="0"/>
                <a:cs typeface="Arial" panose="020B0604020202020204" pitchFamily="34" charset="0"/>
              </a:rPr>
              <a:t> </a:t>
            </a:r>
            <a:r>
              <a:rPr lang="en-US" sz="1400" dirty="0">
                <a:latin typeface="+mj-lt"/>
                <a:ea typeface="Calibri" panose="020F0502020204030204" pitchFamily="34" charset="0"/>
                <a:cs typeface="Arial" panose="020B0604020202020204" pitchFamily="34" charset="0"/>
              </a:rPr>
              <a:t>  </a:t>
            </a:r>
            <a:r>
              <a:rPr lang="sq-AL" sz="1400" dirty="0">
                <a:latin typeface="+mj-lt"/>
                <a:ea typeface="Calibri" panose="020F0502020204030204" pitchFamily="34" charset="0"/>
                <a:cs typeface="Arial" panose="020B0604020202020204" pitchFamily="34" charset="0"/>
              </a:rPr>
              <a:t>1 771 posts</a:t>
            </a:r>
            <a:r>
              <a:rPr lang="en-US" sz="1400" dirty="0">
                <a:latin typeface="+mj-lt"/>
                <a:ea typeface="Calibri" panose="020F0502020204030204" pitchFamily="34" charset="0"/>
                <a:cs typeface="Arial" panose="020B0604020202020204" pitchFamily="34" charset="0"/>
              </a:rPr>
              <a:t> – additional </a:t>
            </a:r>
            <a:r>
              <a:rPr lang="sq-AL" sz="1400" dirty="0">
                <a:latin typeface="+mj-lt"/>
                <a:ea typeface="Calibri" panose="020F0502020204030204" pitchFamily="34" charset="0"/>
                <a:cs typeface="Arial" panose="020B0604020202020204" pitchFamily="34" charset="0"/>
              </a:rPr>
              <a:t>educator posts </a:t>
            </a:r>
            <a:r>
              <a:rPr lang="en-US" sz="1400" dirty="0">
                <a:latin typeface="+mj-lt"/>
                <a:ea typeface="Calibri" panose="020F0502020204030204" pitchFamily="34" charset="0"/>
                <a:cs typeface="Arial" panose="020B0604020202020204" pitchFamily="34" charset="0"/>
              </a:rPr>
              <a:t>due to </a:t>
            </a:r>
            <a:r>
              <a:rPr lang="sq-AL" sz="1400" dirty="0">
                <a:latin typeface="+mj-lt"/>
                <a:ea typeface="Calibri" panose="020F0502020204030204" pitchFamily="34" charset="0"/>
                <a:cs typeface="Arial" panose="020B0604020202020204" pitchFamily="34" charset="0"/>
              </a:rPr>
              <a:t>growing leaner numbers</a:t>
            </a:r>
            <a:endParaRPr lang="en-US" sz="1400" dirty="0">
              <a:latin typeface="+mj-lt"/>
              <a:ea typeface="Calibri" panose="020F050202020403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sq-AL" sz="1400" b="1" dirty="0">
                <a:latin typeface="+mj-lt"/>
                <a:ea typeface="Calibri" panose="020F0502020204030204" pitchFamily="34" charset="0"/>
                <a:cs typeface="Arial" panose="020B0604020202020204" pitchFamily="34" charset="0"/>
              </a:rPr>
              <a:t>Health</a:t>
            </a:r>
            <a:r>
              <a:rPr lang="sq-AL" sz="1400" dirty="0">
                <a:latin typeface="+mj-lt"/>
                <a:ea typeface="Calibri" panose="020F0502020204030204" pitchFamily="34" charset="0"/>
                <a:cs typeface="Arial" panose="020B0604020202020204" pitchFamily="34" charset="0"/>
              </a:rPr>
              <a:t>  </a:t>
            </a:r>
            <a:r>
              <a:rPr lang="en-US" sz="1400" dirty="0">
                <a:latin typeface="+mj-lt"/>
                <a:ea typeface="Calibri" panose="020F0502020204030204" pitchFamily="34" charset="0"/>
                <a:cs typeface="Arial" panose="020B0604020202020204" pitchFamily="34" charset="0"/>
              </a:rPr>
              <a:t>     </a:t>
            </a:r>
            <a:r>
              <a:rPr lang="sq-AL" sz="1400" dirty="0">
                <a:latin typeface="+mj-lt"/>
                <a:ea typeface="Calibri" panose="020F0502020204030204" pitchFamily="34" charset="0"/>
                <a:cs typeface="Arial" panose="020B0604020202020204" pitchFamily="34" charset="0"/>
              </a:rPr>
              <a:t>670 </a:t>
            </a:r>
            <a:r>
              <a:rPr lang="en-US" sz="1400" dirty="0">
                <a:latin typeface="+mj-lt"/>
                <a:ea typeface="Calibri" panose="020F0502020204030204" pitchFamily="34" charset="0"/>
                <a:cs typeface="Arial" panose="020B0604020202020204" pitchFamily="34" charset="0"/>
              </a:rPr>
              <a:t> - </a:t>
            </a:r>
            <a:r>
              <a:rPr lang="sq-AL" sz="1400" dirty="0">
                <a:latin typeface="+mj-lt"/>
                <a:ea typeface="Calibri" panose="020F0502020204030204" pitchFamily="34" charset="0"/>
                <a:cs typeface="Arial" panose="020B0604020202020204" pitchFamily="34" charset="0"/>
              </a:rPr>
              <a:t> </a:t>
            </a:r>
            <a:r>
              <a:rPr lang="en-US" sz="1400" dirty="0">
                <a:latin typeface="+mj-lt"/>
                <a:ea typeface="Calibri" panose="020F0502020204030204" pitchFamily="34" charset="0"/>
                <a:cs typeface="Arial" panose="020B0604020202020204" pitchFamily="34" charset="0"/>
              </a:rPr>
              <a:t>mainly </a:t>
            </a:r>
            <a:r>
              <a:rPr lang="sq-AL" sz="1400" dirty="0">
                <a:latin typeface="+mj-lt"/>
                <a:ea typeface="Calibri" panose="020F0502020204030204" pitchFamily="34" charset="0"/>
                <a:cs typeface="Arial" panose="020B0604020202020204" pitchFamily="34" charset="0"/>
              </a:rPr>
              <a:t>termination of the contract COVID-19 posts as well as delays in recruiting </a:t>
            </a:r>
            <a:r>
              <a:rPr lang="en-US" sz="1400" dirty="0">
                <a:latin typeface="+mj-lt"/>
                <a:ea typeface="Calibri" panose="020F0502020204030204" pitchFamily="34" charset="0"/>
                <a:cs typeface="Arial" panose="020B0604020202020204" pitchFamily="34" charset="0"/>
              </a:rPr>
              <a:t>of staff</a:t>
            </a:r>
          </a:p>
          <a:p>
            <a:pPr marL="285750" indent="-285750">
              <a:spcBef>
                <a:spcPts val="600"/>
              </a:spcBef>
              <a:spcAft>
                <a:spcPts val="600"/>
              </a:spcAft>
              <a:buFont typeface="Arial" panose="020B0604020202020204" pitchFamily="34" charset="0"/>
              <a:buChar char="•"/>
            </a:pPr>
            <a:r>
              <a:rPr lang="en-US" sz="1400" b="1" dirty="0">
                <a:latin typeface="+mj-lt"/>
                <a:cs typeface="Arial" panose="020B0604020202020204" pitchFamily="34" charset="0"/>
              </a:rPr>
              <a:t>Other</a:t>
            </a:r>
            <a:r>
              <a:rPr lang="en-US" sz="1400" dirty="0">
                <a:latin typeface="+mj-lt"/>
                <a:cs typeface="Arial" panose="020B0604020202020204" pitchFamily="34" charset="0"/>
              </a:rPr>
              <a:t> </a:t>
            </a:r>
            <a:r>
              <a:rPr lang="en-US" sz="1400" b="1" dirty="0">
                <a:latin typeface="+mj-lt"/>
                <a:cs typeface="Arial" panose="020B0604020202020204" pitchFamily="34" charset="0"/>
              </a:rPr>
              <a:t>depts.</a:t>
            </a:r>
            <a:r>
              <a:rPr lang="en-US" sz="1400" dirty="0">
                <a:latin typeface="+mj-lt"/>
                <a:cs typeface="Arial" panose="020B0604020202020204" pitchFamily="34" charset="0"/>
              </a:rPr>
              <a:t>      57</a:t>
            </a:r>
            <a:endParaRPr lang="en-US" sz="1600" dirty="0">
              <a:latin typeface="+mj-lt"/>
              <a:cs typeface="Arial" panose="020B0604020202020204" pitchFamily="34" charset="0"/>
            </a:endParaRPr>
          </a:p>
        </p:txBody>
      </p:sp>
      <p:sp>
        <p:nvSpPr>
          <p:cNvPr id="8" name="Arrow: Up 7">
            <a:extLst>
              <a:ext uri="{FF2B5EF4-FFF2-40B4-BE49-F238E27FC236}">
                <a16:creationId xmlns:a16="http://schemas.microsoft.com/office/drawing/2014/main" xmlns="" id="{330C9CA4-0C06-6AC8-D80E-6F99B7AF26EA}"/>
              </a:ext>
            </a:extLst>
          </p:cNvPr>
          <p:cNvSpPr/>
          <p:nvPr/>
        </p:nvSpPr>
        <p:spPr>
          <a:xfrm>
            <a:off x="9295713" y="2402170"/>
            <a:ext cx="223838" cy="228600"/>
          </a:xfrm>
          <a:prstGeom prst="upArrow">
            <a:avLst>
              <a:gd name="adj1" fmla="val 50000"/>
              <a:gd name="adj2" fmla="val 3762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p>
        </p:txBody>
      </p:sp>
      <p:sp>
        <p:nvSpPr>
          <p:cNvPr id="9" name="Arrow: Down 8">
            <a:extLst>
              <a:ext uri="{FF2B5EF4-FFF2-40B4-BE49-F238E27FC236}">
                <a16:creationId xmlns:a16="http://schemas.microsoft.com/office/drawing/2014/main" xmlns="" id="{0BF39150-02FA-BFC5-8696-6C60B81115AD}"/>
              </a:ext>
            </a:extLst>
          </p:cNvPr>
          <p:cNvSpPr/>
          <p:nvPr/>
        </p:nvSpPr>
        <p:spPr>
          <a:xfrm>
            <a:off x="9061011" y="3213455"/>
            <a:ext cx="244080" cy="215545"/>
          </a:xfrm>
          <a:prstGeom prst="downArrow">
            <a:avLst>
              <a:gd name="adj1" fmla="val 50000"/>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p>
        </p:txBody>
      </p:sp>
      <p:sp>
        <p:nvSpPr>
          <p:cNvPr id="4" name="TextBox 3">
            <a:extLst>
              <a:ext uri="{FF2B5EF4-FFF2-40B4-BE49-F238E27FC236}">
                <a16:creationId xmlns:a16="http://schemas.microsoft.com/office/drawing/2014/main" xmlns="" id="{2B6CC21A-8F36-9A1D-47C6-C0AAD9237F2A}"/>
              </a:ext>
            </a:extLst>
          </p:cNvPr>
          <p:cNvSpPr txBox="1"/>
          <p:nvPr/>
        </p:nvSpPr>
        <p:spPr>
          <a:xfrm>
            <a:off x="672773" y="6030349"/>
            <a:ext cx="4114800" cy="215444"/>
          </a:xfrm>
          <a:prstGeom prst="rect">
            <a:avLst/>
          </a:prstGeom>
          <a:noFill/>
        </p:spPr>
        <p:txBody>
          <a:bodyPr wrap="square" rtlCol="0">
            <a:spAutoFit/>
          </a:bodyPr>
          <a:lstStyle/>
          <a:p>
            <a:r>
              <a:rPr lang="en-US" sz="800" i="1" dirty="0">
                <a:solidFill>
                  <a:srgbClr val="000000"/>
                </a:solidFill>
                <a:latin typeface="Century Gothic" panose="020B0502020202020204" pitchFamily="34" charset="0"/>
              </a:rPr>
              <a:t>* Excludes Direct Charges and the members of the provincial legislature </a:t>
            </a:r>
            <a:endParaRPr lang="en-US" sz="800" dirty="0"/>
          </a:p>
        </p:txBody>
      </p:sp>
      <p:sp>
        <p:nvSpPr>
          <p:cNvPr id="18" name="Arrow: Down 17">
            <a:extLst>
              <a:ext uri="{FF2B5EF4-FFF2-40B4-BE49-F238E27FC236}">
                <a16:creationId xmlns:a16="http://schemas.microsoft.com/office/drawing/2014/main" xmlns="" id="{89130FA1-7A50-443A-BBD7-0C26C48E27D9}"/>
              </a:ext>
            </a:extLst>
          </p:cNvPr>
          <p:cNvSpPr/>
          <p:nvPr/>
        </p:nvSpPr>
        <p:spPr>
          <a:xfrm>
            <a:off x="9520244" y="4283445"/>
            <a:ext cx="223838" cy="205509"/>
          </a:xfrm>
          <a:prstGeom prst="downArrow">
            <a:avLst>
              <a:gd name="adj1" fmla="val 50000"/>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p>
        </p:txBody>
      </p:sp>
      <p:sp>
        <p:nvSpPr>
          <p:cNvPr id="6" name="Footer Placeholder 5">
            <a:extLst>
              <a:ext uri="{FF2B5EF4-FFF2-40B4-BE49-F238E27FC236}">
                <a16:creationId xmlns:a16="http://schemas.microsoft.com/office/drawing/2014/main" xmlns="" id="{C79DF847-B215-7916-1256-5A1ECBF798BD}"/>
              </a:ext>
            </a:extLst>
          </p:cNvPr>
          <p:cNvSpPr>
            <a:spLocks noGrp="1"/>
          </p:cNvSpPr>
          <p:nvPr>
            <p:ph type="ftr" sz="quarter" idx="3"/>
          </p:nvPr>
        </p:nvSpPr>
        <p:spPr>
          <a:xfrm>
            <a:off x="5175504" y="6468150"/>
            <a:ext cx="5733367"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123769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B119F-3571-2ECC-201F-579A654E0C2B}"/>
              </a:ext>
            </a:extLst>
          </p:cNvPr>
          <p:cNvSpPr>
            <a:spLocks noGrp="1"/>
          </p:cNvSpPr>
          <p:nvPr>
            <p:ph type="title"/>
          </p:nvPr>
        </p:nvSpPr>
        <p:spPr/>
        <p:txBody>
          <a:bodyPr/>
          <a:lstStyle/>
          <a:p>
            <a:r>
              <a:rPr lang="en-US" dirty="0"/>
              <a:t>Provincial Infrastructure as at 31 March 2023 </a:t>
            </a:r>
          </a:p>
        </p:txBody>
      </p:sp>
      <p:sp>
        <p:nvSpPr>
          <p:cNvPr id="3" name="Slide Number Placeholder 2">
            <a:extLst>
              <a:ext uri="{FF2B5EF4-FFF2-40B4-BE49-F238E27FC236}">
                <a16:creationId xmlns:a16="http://schemas.microsoft.com/office/drawing/2014/main" xmlns="" id="{DB59F5DD-A914-2DC6-21A1-9E2D312C9C93}"/>
              </a:ext>
            </a:extLst>
          </p:cNvPr>
          <p:cNvSpPr>
            <a:spLocks noGrp="1"/>
          </p:cNvSpPr>
          <p:nvPr>
            <p:ph type="sldNum" sz="quarter" idx="4"/>
          </p:nvPr>
        </p:nvSpPr>
        <p:spPr/>
        <p:txBody>
          <a:bodyPr/>
          <a:lstStyle/>
          <a:p>
            <a:fld id="{8406839F-D7A4-4E5D-B93D-768AD4D1DB36}" type="slidenum">
              <a:rPr lang="en-ZA" smtClean="0">
                <a:solidFill>
                  <a:srgbClr val="003399"/>
                </a:solidFill>
              </a:rPr>
              <a:pPr/>
              <a:t>13</a:t>
            </a:fld>
            <a:endParaRPr lang="en-ZA" dirty="0">
              <a:solidFill>
                <a:srgbClr val="003399"/>
              </a:solidFill>
            </a:endParaRPr>
          </a:p>
        </p:txBody>
      </p:sp>
      <p:sp>
        <p:nvSpPr>
          <p:cNvPr id="6" name="TextBox 5">
            <a:extLst>
              <a:ext uri="{FF2B5EF4-FFF2-40B4-BE49-F238E27FC236}">
                <a16:creationId xmlns:a16="http://schemas.microsoft.com/office/drawing/2014/main" xmlns="" id="{AF463297-EE8E-B178-5795-1046EC4BA60F}"/>
              </a:ext>
            </a:extLst>
          </p:cNvPr>
          <p:cNvSpPr txBox="1"/>
          <p:nvPr/>
        </p:nvSpPr>
        <p:spPr>
          <a:xfrm>
            <a:off x="1819276" y="3898101"/>
            <a:ext cx="8315324" cy="249299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a:solidFill>
                  <a:srgbClr val="FF0000"/>
                </a:solidFill>
                <a:latin typeface="+mj-lt"/>
                <a:ea typeface="Calibri" panose="020F0502020204030204" pitchFamily="34" charset="0"/>
                <a:cs typeface="Arial" panose="020B0604020202020204" pitchFamily="34" charset="0"/>
              </a:rPr>
              <a:t>Main underspending:</a:t>
            </a:r>
          </a:p>
          <a:p>
            <a:r>
              <a:rPr lang="en-US" sz="1100" b="1" dirty="0">
                <a:latin typeface="+mj-lt"/>
                <a:ea typeface="Calibri" panose="020F0502020204030204" pitchFamily="34" charset="0"/>
                <a:cs typeface="Arial" panose="020B0604020202020204" pitchFamily="34" charset="0"/>
              </a:rPr>
              <a:t>Health: </a:t>
            </a:r>
            <a:r>
              <a:rPr lang="en-US" sz="1100" dirty="0">
                <a:latin typeface="+mj-lt"/>
                <a:ea typeface="Calibri" panose="020F0502020204030204" pitchFamily="34" charset="0"/>
                <a:cs typeface="Arial" panose="020B0604020202020204" pitchFamily="34" charset="0"/>
              </a:rPr>
              <a:t>Global Logistical Network challenges delayed delivery of high-value Health Tech (equipment) imports.</a:t>
            </a:r>
          </a:p>
          <a:p>
            <a:r>
              <a:rPr lang="en-US" sz="1100" dirty="0">
                <a:latin typeface="+mj-lt"/>
                <a:ea typeface="Calibri" panose="020F0502020204030204" pitchFamily="34" charset="0"/>
                <a:cs typeface="Arial" panose="020B0604020202020204" pitchFamily="34" charset="0"/>
              </a:rPr>
              <a:t>Delays in municipal approvals - Land Use Management Scheme (LUMS) applications and Professional Service Providers (PSP) appointments.</a:t>
            </a:r>
          </a:p>
          <a:p>
            <a:r>
              <a:rPr lang="en-US" sz="1100" dirty="0">
                <a:latin typeface="+mj-lt"/>
                <a:ea typeface="Calibri" panose="020F0502020204030204" pitchFamily="34" charset="0"/>
                <a:cs typeface="Arial" panose="020B0604020202020204" pitchFamily="34" charset="0"/>
              </a:rPr>
              <a:t>Poor performance by Service Providers.</a:t>
            </a:r>
          </a:p>
          <a:p>
            <a:r>
              <a:rPr lang="en-US" sz="1100" dirty="0">
                <a:latin typeface="+mj-lt"/>
                <a:ea typeface="Calibri" panose="020F0502020204030204" pitchFamily="34" charset="0"/>
                <a:cs typeface="Arial" panose="020B0604020202020204" pitchFamily="34" charset="0"/>
              </a:rPr>
              <a:t>Delays in filling of professional posts to enable faster implementation of projects.</a:t>
            </a:r>
          </a:p>
          <a:p>
            <a:r>
              <a:rPr lang="en-US" sz="1100" b="1" dirty="0">
                <a:latin typeface="+mj-lt"/>
                <a:cs typeface="Arial" panose="020B0604020202020204" pitchFamily="34" charset="0"/>
              </a:rPr>
              <a:t>Human Settlements</a:t>
            </a:r>
            <a:r>
              <a:rPr lang="sq-AL" sz="1100" dirty="0">
                <a:latin typeface="+mj-lt"/>
                <a:cs typeface="Arial" panose="020B0604020202020204" pitchFamily="34" charset="0"/>
              </a:rPr>
              <a:t>:</a:t>
            </a:r>
            <a:r>
              <a:rPr lang="en-US" sz="1100" dirty="0">
                <a:latin typeface="+mj-lt"/>
                <a:cs typeface="Arial" panose="020B0604020202020204" pitchFamily="34" charset="0"/>
              </a:rPr>
              <a:t> C</a:t>
            </a:r>
            <a:r>
              <a:rPr lang="en-US" sz="1100" dirty="0">
                <a:ea typeface="Calibri" panose="020F0502020204030204" pitchFamily="34" charset="0"/>
                <a:cs typeface="Times New Roman" panose="02020603050405020304" pitchFamily="18" charset="0"/>
              </a:rPr>
              <a:t>onditional grant funding (HSDG &amp; ISUPG) delayed due to community unrest that prevented contractors from building and blocking projects. R212.134m has been approved for rollover to the 2023/24 financial year.</a:t>
            </a:r>
          </a:p>
          <a:p>
            <a:r>
              <a:rPr lang="en-US" sz="1100" b="1" dirty="0">
                <a:latin typeface="+mj-lt"/>
                <a:ea typeface="Calibri" panose="020F0502020204030204" pitchFamily="34" charset="0"/>
                <a:cs typeface="Arial" panose="020B0604020202020204" pitchFamily="34" charset="0"/>
              </a:rPr>
              <a:t>CapeNature: </a:t>
            </a:r>
            <a:r>
              <a:rPr lang="en-US" sz="1100" dirty="0">
                <a:latin typeface="+mj-lt"/>
                <a:ea typeface="Calibri" panose="020F0502020204030204" pitchFamily="34" charset="0"/>
                <a:cs typeface="Arial" panose="020B0604020202020204" pitchFamily="34" charset="0"/>
              </a:rPr>
              <a:t>Supplier delays.  Project timelines adjusted to accommodate longer lead times of critical materials. </a:t>
            </a:r>
          </a:p>
          <a:p>
            <a:r>
              <a:rPr lang="en-US" sz="1100" b="1" dirty="0">
                <a:latin typeface="+mj-lt"/>
                <a:ea typeface="Calibri" panose="020F0502020204030204" pitchFamily="34" charset="0"/>
                <a:cs typeface="Arial" panose="020B0604020202020204" pitchFamily="34" charset="0"/>
              </a:rPr>
              <a:t>Public Works: </a:t>
            </a:r>
            <a:r>
              <a:rPr lang="en-US" sz="1200" b="1" dirty="0">
                <a:solidFill>
                  <a:srgbClr val="FF0000"/>
                </a:solidFill>
                <a:latin typeface="+mj-lt"/>
                <a:cs typeface="Arial" panose="020B0604020202020204" pitchFamily="34" charset="0"/>
              </a:rPr>
              <a:t>Overspending</a:t>
            </a:r>
          </a:p>
          <a:p>
            <a:r>
              <a:rPr lang="en-US" sz="1100" dirty="0">
                <a:latin typeface="+mj-lt"/>
                <a:cs typeface="Arial" panose="020B0604020202020204" pitchFamily="34" charset="0"/>
              </a:rPr>
              <a:t>Higher overall demand for cleaning services.</a:t>
            </a:r>
          </a:p>
          <a:p>
            <a:r>
              <a:rPr lang="en-US" sz="1100" dirty="0">
                <a:latin typeface="+mj-lt"/>
                <a:cs typeface="Arial" panose="020B0604020202020204" pitchFamily="34" charset="0"/>
              </a:rPr>
              <a:t>Unforeseen day-to-day maintenance and reactive responses = additional emergency requests.  Load shedding resulted in a greater number of mechanical breakdowns and increased requirements for diesel.</a:t>
            </a:r>
          </a:p>
        </p:txBody>
      </p:sp>
      <p:sp>
        <p:nvSpPr>
          <p:cNvPr id="5" name="Footer Placeholder 4">
            <a:extLst>
              <a:ext uri="{FF2B5EF4-FFF2-40B4-BE49-F238E27FC236}">
                <a16:creationId xmlns:a16="http://schemas.microsoft.com/office/drawing/2014/main" xmlns="" id="{8BB6230B-11A2-7FE4-218F-F8317C36A30E}"/>
              </a:ext>
            </a:extLst>
          </p:cNvPr>
          <p:cNvSpPr>
            <a:spLocks noGrp="1"/>
          </p:cNvSpPr>
          <p:nvPr>
            <p:ph type="ftr" sz="quarter" idx="3"/>
          </p:nvPr>
        </p:nvSpPr>
        <p:spPr>
          <a:xfrm>
            <a:off x="5248656" y="6468150"/>
            <a:ext cx="5660215" cy="230832"/>
          </a:xfrm>
        </p:spPr>
        <p:txBody>
          <a:bodyPr/>
          <a:lstStyle/>
          <a:p>
            <a:r>
              <a:rPr lang="en-US" sz="1000" dirty="0">
                <a:solidFill>
                  <a:srgbClr val="998F86"/>
                </a:solidFill>
              </a:rPr>
              <a:t>4</a:t>
            </a:r>
            <a:r>
              <a:rPr lang="en-US" sz="1000" baseline="30000" dirty="0">
                <a:solidFill>
                  <a:srgbClr val="998F86"/>
                </a:solidFill>
              </a:rPr>
              <a:t>th </a:t>
            </a:r>
            <a:r>
              <a:rPr lang="en-US" sz="1000" dirty="0">
                <a:solidFill>
                  <a:srgbClr val="998F86"/>
                </a:solidFill>
              </a:rPr>
              <a:t>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291916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B119F-3571-2ECC-201F-579A654E0C2B}"/>
              </a:ext>
            </a:extLst>
          </p:cNvPr>
          <p:cNvSpPr>
            <a:spLocks noGrp="1"/>
          </p:cNvSpPr>
          <p:nvPr>
            <p:ph type="title"/>
          </p:nvPr>
        </p:nvSpPr>
        <p:spPr/>
        <p:txBody>
          <a:bodyPr/>
          <a:lstStyle/>
          <a:p>
            <a:r>
              <a:rPr lang="en-US" dirty="0"/>
              <a:t>Provincial own Revenue as at 31 March 2023 </a:t>
            </a:r>
          </a:p>
        </p:txBody>
      </p:sp>
      <p:sp>
        <p:nvSpPr>
          <p:cNvPr id="3" name="Slide Number Placeholder 2">
            <a:extLst>
              <a:ext uri="{FF2B5EF4-FFF2-40B4-BE49-F238E27FC236}">
                <a16:creationId xmlns:a16="http://schemas.microsoft.com/office/drawing/2014/main" xmlns="" id="{DB59F5DD-A914-2DC6-21A1-9E2D312C9C93}"/>
              </a:ext>
            </a:extLst>
          </p:cNvPr>
          <p:cNvSpPr>
            <a:spLocks noGrp="1"/>
          </p:cNvSpPr>
          <p:nvPr>
            <p:ph type="sldNum" sz="quarter" idx="4"/>
          </p:nvPr>
        </p:nvSpPr>
        <p:spPr/>
        <p:txBody>
          <a:bodyPr/>
          <a:lstStyle/>
          <a:p>
            <a:fld id="{8406839F-D7A4-4E5D-B93D-768AD4D1DB36}" type="slidenum">
              <a:rPr lang="en-ZA" smtClean="0">
                <a:solidFill>
                  <a:srgbClr val="003399"/>
                </a:solidFill>
              </a:rPr>
              <a:pPr/>
              <a:t>14</a:t>
            </a:fld>
            <a:endParaRPr lang="en-ZA" dirty="0">
              <a:solidFill>
                <a:srgbClr val="003399"/>
              </a:solidFill>
            </a:endParaRPr>
          </a:p>
        </p:txBody>
      </p:sp>
      <p:sp>
        <p:nvSpPr>
          <p:cNvPr id="7" name="TextBox 6">
            <a:extLst>
              <a:ext uri="{FF2B5EF4-FFF2-40B4-BE49-F238E27FC236}">
                <a16:creationId xmlns:a16="http://schemas.microsoft.com/office/drawing/2014/main" xmlns="" id="{463998E7-3A77-3AF8-A71F-98967851AF74}"/>
              </a:ext>
            </a:extLst>
          </p:cNvPr>
          <p:cNvSpPr txBox="1"/>
          <p:nvPr/>
        </p:nvSpPr>
        <p:spPr>
          <a:xfrm>
            <a:off x="9068434" y="1270267"/>
            <a:ext cx="2788206" cy="236988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spcBef>
                <a:spcPts val="600"/>
              </a:spcBef>
              <a:spcAft>
                <a:spcPts val="600"/>
              </a:spcAft>
            </a:pPr>
            <a:r>
              <a:rPr lang="en-US" sz="1400" dirty="0">
                <a:latin typeface="+mj-lt"/>
                <a:ea typeface="Calibri" panose="020F0502020204030204" pitchFamily="34" charset="0"/>
                <a:cs typeface="Arial" panose="020B0604020202020204" pitchFamily="34" charset="0"/>
              </a:rPr>
              <a:t>M</a:t>
            </a:r>
            <a:r>
              <a:rPr lang="sq-AL" sz="1400" dirty="0">
                <a:latin typeface="+mj-lt"/>
                <a:ea typeface="Calibri" panose="020F0502020204030204" pitchFamily="34" charset="0"/>
                <a:cs typeface="Arial" panose="020B0604020202020204" pitchFamily="34" charset="0"/>
              </a:rPr>
              <a:t>ain contributors to</a:t>
            </a:r>
            <a:endParaRPr lang="en-ZA" sz="1400" dirty="0">
              <a:latin typeface="+mj-lt"/>
              <a:ea typeface="Calibri" panose="020F0502020204030204" pitchFamily="34" charset="0"/>
              <a:cs typeface="Arial" panose="020B0604020202020204" pitchFamily="34" charset="0"/>
            </a:endParaRPr>
          </a:p>
          <a:p>
            <a:pPr>
              <a:spcBef>
                <a:spcPts val="600"/>
              </a:spcBef>
              <a:spcAft>
                <a:spcPts val="600"/>
              </a:spcAft>
            </a:pPr>
            <a:r>
              <a:rPr lang="en-ZA" sz="1400" dirty="0">
                <a:latin typeface="+mj-lt"/>
                <a:ea typeface="Calibri" panose="020F0502020204030204" pitchFamily="34" charset="0"/>
                <a:cs typeface="Arial" panose="020B0604020202020204" pitchFamily="34" charset="0"/>
              </a:rPr>
              <a:t>additional</a:t>
            </a:r>
            <a:r>
              <a:rPr lang="sq-AL" sz="1400" dirty="0">
                <a:latin typeface="+mj-lt"/>
                <a:ea typeface="Calibri" panose="020F0502020204030204" pitchFamily="34" charset="0"/>
                <a:cs typeface="Arial" panose="020B0604020202020204" pitchFamily="34" charset="0"/>
              </a:rPr>
              <a:t> own revenue collection</a:t>
            </a:r>
            <a:r>
              <a:rPr lang="en-ZA" sz="1400" dirty="0">
                <a:latin typeface="+mj-lt"/>
                <a:ea typeface="Calibri" panose="020F0502020204030204" pitchFamily="34" charset="0"/>
                <a:cs typeface="Arial" panose="020B0604020202020204" pitchFamily="34" charset="0"/>
              </a:rPr>
              <a:t>:</a:t>
            </a:r>
            <a:r>
              <a:rPr lang="en-US" sz="1400" dirty="0">
                <a:latin typeface="+mj-lt"/>
                <a:ea typeface="Calibri" panose="020F0502020204030204" pitchFamily="34" charset="0"/>
                <a:cs typeface="Arial" panose="020B0604020202020204" pitchFamily="34" charset="0"/>
              </a:rPr>
              <a:t>- </a:t>
            </a:r>
            <a:r>
              <a:rPr lang="sq-AL" sz="1400" dirty="0">
                <a:latin typeface="+mj-lt"/>
                <a:ea typeface="Calibri" panose="020F0502020204030204" pitchFamily="34" charset="0"/>
                <a:cs typeface="Arial" panose="020B0604020202020204" pitchFamily="34" charset="0"/>
              </a:rPr>
              <a:t> </a:t>
            </a:r>
            <a:endParaRPr lang="en-ZA" sz="1400" dirty="0">
              <a:latin typeface="+mj-lt"/>
              <a:ea typeface="Calibri" panose="020F050202020403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en-ZA" sz="1400" dirty="0">
                <a:latin typeface="+mj-lt"/>
                <a:ea typeface="Calibri" panose="020F0502020204030204" pitchFamily="34" charset="0"/>
                <a:cs typeface="Arial" panose="020B0604020202020204" pitchFamily="34" charset="0"/>
              </a:rPr>
              <a:t>Gambling taxes</a:t>
            </a:r>
          </a:p>
          <a:p>
            <a:pPr marL="285750" indent="-285750">
              <a:spcBef>
                <a:spcPts val="600"/>
              </a:spcBef>
              <a:spcAft>
                <a:spcPts val="600"/>
              </a:spcAft>
              <a:buFont typeface="Arial" panose="020B0604020202020204" pitchFamily="34" charset="0"/>
              <a:buChar char="•"/>
            </a:pPr>
            <a:r>
              <a:rPr lang="sq-AL" sz="1400" dirty="0">
                <a:latin typeface="+mj-lt"/>
                <a:ea typeface="Calibri" panose="020F0502020204030204" pitchFamily="34" charset="0"/>
                <a:cs typeface="Arial" panose="020B0604020202020204" pitchFamily="34" charset="0"/>
              </a:rPr>
              <a:t>Human Settlement</a:t>
            </a:r>
            <a:r>
              <a:rPr lang="en-US" sz="1400" dirty="0">
                <a:latin typeface="+mj-lt"/>
                <a:ea typeface="Calibri" panose="020F0502020204030204" pitchFamily="34" charset="0"/>
                <a:cs typeface="Arial" panose="020B0604020202020204" pitchFamily="34" charset="0"/>
              </a:rPr>
              <a:t>s</a:t>
            </a:r>
            <a:endParaRPr lang="en-US" sz="1400" dirty="0">
              <a:latin typeface="+mj-lt"/>
            </a:endParaRPr>
          </a:p>
          <a:p>
            <a:pPr marL="285750" indent="-285750">
              <a:spcBef>
                <a:spcPts val="600"/>
              </a:spcBef>
              <a:spcAft>
                <a:spcPts val="600"/>
              </a:spcAft>
              <a:buFont typeface="Arial" panose="020B0604020202020204" pitchFamily="34" charset="0"/>
              <a:buChar char="•"/>
            </a:pPr>
            <a:r>
              <a:rPr lang="sq-AL" sz="1400" dirty="0">
                <a:latin typeface="+mj-lt"/>
                <a:ea typeface="Calibri" panose="020F0502020204030204" pitchFamily="34" charset="0"/>
                <a:cs typeface="Arial" panose="020B0604020202020204" pitchFamily="34" charset="0"/>
              </a:rPr>
              <a:t>Health </a:t>
            </a:r>
            <a:endParaRPr lang="en-ZA" sz="1400" dirty="0">
              <a:latin typeface="+mj-lt"/>
              <a:ea typeface="Calibri" panose="020F050202020403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sq-AL" sz="1400" dirty="0">
                <a:latin typeface="+mj-lt"/>
                <a:ea typeface="Calibri" panose="020F0502020204030204" pitchFamily="34" charset="0"/>
                <a:cs typeface="Arial" panose="020B0604020202020204" pitchFamily="34" charset="0"/>
              </a:rPr>
              <a:t>Transport and Public Works</a:t>
            </a:r>
            <a:endParaRPr lang="en-ZA" sz="1400" dirty="0">
              <a:latin typeface="+mj-lt"/>
              <a:ea typeface="Calibri" panose="020F050202020403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xmlns="" id="{AB8FE263-752E-80EC-CCB5-3C2C93061ED6}"/>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3395103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290427-581A-9DDD-7CF5-92A3C140E61E}"/>
              </a:ext>
            </a:extLst>
          </p:cNvPr>
          <p:cNvSpPr>
            <a:spLocks noGrp="1"/>
          </p:cNvSpPr>
          <p:nvPr>
            <p:ph type="title"/>
          </p:nvPr>
        </p:nvSpPr>
        <p:spPr/>
        <p:txBody>
          <a:bodyPr/>
          <a:lstStyle/>
          <a:p>
            <a:r>
              <a:rPr lang="en-US" dirty="0"/>
              <a:t>Spending on Public Entities</a:t>
            </a:r>
          </a:p>
        </p:txBody>
      </p:sp>
      <p:sp>
        <p:nvSpPr>
          <p:cNvPr id="3" name="Slide Number Placeholder 2">
            <a:extLst>
              <a:ext uri="{FF2B5EF4-FFF2-40B4-BE49-F238E27FC236}">
                <a16:creationId xmlns:a16="http://schemas.microsoft.com/office/drawing/2014/main" xmlns="" id="{E6452153-3AF1-FD8E-88DE-24B549058B79}"/>
              </a:ext>
            </a:extLst>
          </p:cNvPr>
          <p:cNvSpPr>
            <a:spLocks noGrp="1"/>
          </p:cNvSpPr>
          <p:nvPr>
            <p:ph type="sldNum" sz="quarter" idx="4"/>
          </p:nvPr>
        </p:nvSpPr>
        <p:spPr/>
        <p:txBody>
          <a:bodyPr/>
          <a:lstStyle/>
          <a:p>
            <a:fld id="{8406839F-D7A4-4E5D-B93D-768AD4D1DB36}" type="slidenum">
              <a:rPr lang="en-ZA" smtClean="0">
                <a:solidFill>
                  <a:srgbClr val="003399"/>
                </a:solidFill>
              </a:rPr>
              <a:pPr/>
              <a:t>15</a:t>
            </a:fld>
            <a:endParaRPr lang="en-ZA" dirty="0">
              <a:solidFill>
                <a:srgbClr val="003399"/>
              </a:solidFill>
            </a:endParaRPr>
          </a:p>
        </p:txBody>
      </p:sp>
      <p:sp>
        <p:nvSpPr>
          <p:cNvPr id="4" name="TextBox 3">
            <a:extLst>
              <a:ext uri="{FF2B5EF4-FFF2-40B4-BE49-F238E27FC236}">
                <a16:creationId xmlns:a16="http://schemas.microsoft.com/office/drawing/2014/main" xmlns="" id="{7142F59B-7F53-5087-4EAD-21B1BA56BFA3}"/>
              </a:ext>
            </a:extLst>
          </p:cNvPr>
          <p:cNvSpPr txBox="1"/>
          <p:nvPr/>
        </p:nvSpPr>
        <p:spPr>
          <a:xfrm>
            <a:off x="1771601" y="4332665"/>
            <a:ext cx="8625832" cy="209288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000" b="1" dirty="0">
                <a:solidFill>
                  <a:srgbClr val="FF0000"/>
                </a:solidFill>
                <a:latin typeface="+mj-lt"/>
                <a:ea typeface="Calibri" panose="020F0502020204030204" pitchFamily="34" charset="0"/>
                <a:cs typeface="Arial" panose="020B0604020202020204" pitchFamily="34" charset="0"/>
              </a:rPr>
              <a:t>Main underspending:</a:t>
            </a:r>
          </a:p>
          <a:p>
            <a:r>
              <a:rPr lang="en-US" sz="1000" b="1" dirty="0">
                <a:latin typeface="+mj-lt"/>
                <a:ea typeface="Calibri" panose="020F0502020204030204" pitchFamily="34" charset="0"/>
                <a:cs typeface="Arial" panose="020B0604020202020204" pitchFamily="34" charset="0"/>
              </a:rPr>
              <a:t>Western Cape Tourism, Trade &amp; Investment Promotion Agency:</a:t>
            </a:r>
          </a:p>
          <a:p>
            <a:r>
              <a:rPr lang="en-US" sz="1000" dirty="0">
                <a:latin typeface="+mj-lt"/>
                <a:cs typeface="Arial" panose="020B0604020202020204" pitchFamily="34" charset="0"/>
              </a:rPr>
              <a:t>Goods and Services across various items related to accruals still to be </a:t>
            </a:r>
            <a:r>
              <a:rPr lang="en-US" sz="1000" dirty="0" err="1">
                <a:latin typeface="+mj-lt"/>
                <a:cs typeface="Arial" panose="020B0604020202020204" pitchFamily="34" charset="0"/>
              </a:rPr>
              <a:t>finalised</a:t>
            </a:r>
            <a:r>
              <a:rPr lang="en-US" sz="1000" dirty="0">
                <a:latin typeface="+mj-lt"/>
                <a:cs typeface="Arial" panose="020B0604020202020204" pitchFamily="34" charset="0"/>
              </a:rPr>
              <a:t>;</a:t>
            </a:r>
          </a:p>
          <a:p>
            <a:r>
              <a:rPr lang="en-US" sz="1000" dirty="0" err="1">
                <a:latin typeface="+mj-lt"/>
                <a:cs typeface="Arial" panose="020B0604020202020204" pitchFamily="34" charset="0"/>
              </a:rPr>
              <a:t>CoE</a:t>
            </a:r>
            <a:r>
              <a:rPr lang="en-US" sz="1000" dirty="0">
                <a:latin typeface="+mj-lt"/>
                <a:cs typeface="Arial" panose="020B0604020202020204" pitchFamily="34" charset="0"/>
              </a:rPr>
              <a:t> due to the vacant CFO posts</a:t>
            </a:r>
          </a:p>
          <a:p>
            <a:r>
              <a:rPr lang="sq-AL" sz="1000" b="1" dirty="0">
                <a:latin typeface="+mj-lt"/>
                <a:cs typeface="Arial" panose="020B0604020202020204" pitchFamily="34" charset="0"/>
              </a:rPr>
              <a:t>Casidra:</a:t>
            </a:r>
            <a:endParaRPr lang="en-US" sz="1000" b="1" dirty="0">
              <a:latin typeface="+mj-lt"/>
              <a:cs typeface="Arial" panose="020B0604020202020204" pitchFamily="34" charset="0"/>
            </a:endParaRPr>
          </a:p>
          <a:p>
            <a:r>
              <a:rPr lang="en-US" sz="1000" dirty="0">
                <a:latin typeface="+mj-lt"/>
                <a:cs typeface="Arial" panose="020B0604020202020204" pitchFamily="34" charset="0"/>
              </a:rPr>
              <a:t>Vacant positions put on hold due to lower income projections.</a:t>
            </a:r>
            <a:endParaRPr lang="en-US" sz="1000" b="1" dirty="0">
              <a:latin typeface="+mj-lt"/>
              <a:ea typeface="Calibri" panose="020F0502020204030204" pitchFamily="34" charset="0"/>
              <a:cs typeface="Arial" panose="020B0604020202020204" pitchFamily="34" charset="0"/>
            </a:endParaRPr>
          </a:p>
          <a:p>
            <a:r>
              <a:rPr lang="sq-AL" sz="1000" b="1" dirty="0">
                <a:latin typeface="+mj-lt"/>
                <a:ea typeface="Calibri" panose="020F0502020204030204" pitchFamily="34" charset="0"/>
                <a:cs typeface="Arial" panose="020B0604020202020204" pitchFamily="34" charset="0"/>
              </a:rPr>
              <a:t>The Western Cape Liquor Authority (WCLA)</a:t>
            </a:r>
            <a:endParaRPr lang="en-US" sz="1000" b="1" dirty="0">
              <a:latin typeface="+mj-lt"/>
              <a:ea typeface="Calibri" panose="020F0502020204030204" pitchFamily="34" charset="0"/>
              <a:cs typeface="Arial" panose="020B0604020202020204" pitchFamily="34" charset="0"/>
            </a:endParaRPr>
          </a:p>
          <a:p>
            <a:r>
              <a:rPr lang="en-US" sz="1000" dirty="0" err="1">
                <a:latin typeface="+mj-lt"/>
                <a:cs typeface="Arial" panose="020B0604020202020204" pitchFamily="34" charset="0"/>
              </a:rPr>
              <a:t>CoE</a:t>
            </a:r>
            <a:r>
              <a:rPr lang="en-US" sz="1000" dirty="0">
                <a:latin typeface="+mj-lt"/>
                <a:cs typeface="Arial" panose="020B0604020202020204" pitchFamily="34" charset="0"/>
              </a:rPr>
              <a:t> - CFO post becoming vacant</a:t>
            </a:r>
          </a:p>
          <a:p>
            <a:r>
              <a:rPr lang="en-US" sz="1000" dirty="0">
                <a:latin typeface="+mj-lt"/>
                <a:cs typeface="Arial" panose="020B0604020202020204" pitchFamily="34" charset="0"/>
              </a:rPr>
              <a:t>Buildings and other Fixed structures -  </a:t>
            </a:r>
            <a:r>
              <a:rPr lang="sq-AL" sz="1000" dirty="0">
                <a:latin typeface="+mj-lt"/>
                <a:cs typeface="Arial" panose="020B0604020202020204" pitchFamily="34" charset="0"/>
              </a:rPr>
              <a:t>challenges  in the construction of the client services centre </a:t>
            </a:r>
            <a:r>
              <a:rPr lang="en-US" sz="1000" dirty="0">
                <a:latin typeface="+mj-lt"/>
                <a:cs typeface="Arial" panose="020B0604020202020204" pitchFamily="34" charset="0"/>
              </a:rPr>
              <a:t>relating to</a:t>
            </a:r>
            <a:r>
              <a:rPr lang="sq-AL" sz="1000" dirty="0">
                <a:latin typeface="+mj-lt"/>
                <a:cs typeface="Arial" panose="020B0604020202020204" pitchFamily="34" charset="0"/>
              </a:rPr>
              <a:t> occupational health and safety and supply chain management</a:t>
            </a:r>
            <a:r>
              <a:rPr lang="en-US" sz="1000" dirty="0">
                <a:latin typeface="+mj-lt"/>
                <a:cs typeface="Arial" panose="020B0604020202020204" pitchFamily="34" charset="0"/>
              </a:rPr>
              <a:t>.</a:t>
            </a:r>
          </a:p>
          <a:p>
            <a:r>
              <a:rPr lang="sq-AL" sz="1000" b="1" dirty="0">
                <a:latin typeface="+mj-lt"/>
                <a:ea typeface="Calibri" panose="020F0502020204030204" pitchFamily="34" charset="0"/>
                <a:cs typeface="Arial" panose="020B0604020202020204" pitchFamily="34" charset="0"/>
              </a:rPr>
              <a:t>Western Cape </a:t>
            </a:r>
            <a:r>
              <a:rPr lang="sq-AL" sz="1000" b="1" dirty="0">
                <a:latin typeface="+mj-lt"/>
                <a:cs typeface="Arial" panose="020B0604020202020204" pitchFamily="34" charset="0"/>
              </a:rPr>
              <a:t>Nature Con</a:t>
            </a:r>
            <a:r>
              <a:rPr lang="en-ZA" sz="1000" b="1" dirty="0">
                <a:latin typeface="+mj-lt"/>
                <a:cs typeface="Arial" panose="020B0604020202020204" pitchFamily="34" charset="0"/>
              </a:rPr>
              <a:t>s</a:t>
            </a:r>
            <a:r>
              <a:rPr lang="sq-AL" sz="1000" b="1" dirty="0">
                <a:latin typeface="+mj-lt"/>
                <a:cs typeface="Arial" panose="020B0604020202020204" pitchFamily="34" charset="0"/>
              </a:rPr>
              <a:t>er</a:t>
            </a:r>
            <a:r>
              <a:rPr lang="en-ZA" sz="1000" b="1" dirty="0">
                <a:latin typeface="+mj-lt"/>
                <a:cs typeface="Arial" panose="020B0604020202020204" pitchFamily="34" charset="0"/>
              </a:rPr>
              <a:t>v</a:t>
            </a:r>
            <a:r>
              <a:rPr lang="sq-AL" sz="1000" b="1" dirty="0">
                <a:latin typeface="+mj-lt"/>
                <a:cs typeface="Arial" panose="020B0604020202020204" pitchFamily="34" charset="0"/>
              </a:rPr>
              <a:t>ation </a:t>
            </a:r>
            <a:r>
              <a:rPr lang="sq-AL" sz="1000" b="1" dirty="0">
                <a:latin typeface="+mj-lt"/>
                <a:ea typeface="Calibri" panose="020F0502020204030204" pitchFamily="34" charset="0"/>
                <a:cs typeface="Arial" panose="020B0604020202020204" pitchFamily="34" charset="0"/>
              </a:rPr>
              <a:t>Board</a:t>
            </a:r>
            <a:r>
              <a:rPr lang="en-US" sz="1000" b="1" dirty="0">
                <a:latin typeface="+mj-lt"/>
                <a:ea typeface="Calibri" panose="020F0502020204030204" pitchFamily="34" charset="0"/>
                <a:cs typeface="Arial" panose="020B0604020202020204" pitchFamily="34" charset="0"/>
              </a:rPr>
              <a:t>:</a:t>
            </a:r>
          </a:p>
          <a:p>
            <a:r>
              <a:rPr lang="en-ZA" sz="1000" dirty="0" err="1">
                <a:latin typeface="+mj-lt"/>
                <a:ea typeface="Calibri" panose="020F0502020204030204" pitchFamily="34" charset="0"/>
                <a:cs typeface="Arial" panose="020B0604020202020204" pitchFamily="34" charset="0"/>
              </a:rPr>
              <a:t>CoE</a:t>
            </a:r>
            <a:r>
              <a:rPr lang="en-ZA" sz="1000" dirty="0">
                <a:latin typeface="+mj-lt"/>
                <a:ea typeface="Calibri" panose="020F0502020204030204" pitchFamily="34" charset="0"/>
                <a:cs typeface="Arial" panose="020B0604020202020204" pitchFamily="34" charset="0"/>
              </a:rPr>
              <a:t> –filling of critical posts only and G&amp;S  - delays in procurement that led to Natural Resource Management/ Integrated Catchment Management projects being deferred to 2023 financial year.</a:t>
            </a:r>
            <a:endParaRPr lang="en-US" sz="1000" dirty="0">
              <a:latin typeface="Century Gothic" panose="020B0502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C7EB82DE-2B5A-6131-AA29-097FA5366A19}"/>
              </a:ext>
            </a:extLst>
          </p:cNvPr>
          <p:cNvSpPr txBox="1"/>
          <p:nvPr/>
        </p:nvSpPr>
        <p:spPr>
          <a:xfrm>
            <a:off x="8629650" y="1035242"/>
            <a:ext cx="1981200" cy="315471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b="1" dirty="0">
                <a:solidFill>
                  <a:srgbClr val="FF0000"/>
                </a:solidFill>
                <a:latin typeface="+mj-lt"/>
                <a:cs typeface="Arial" panose="020B0604020202020204" pitchFamily="34" charset="0"/>
              </a:rPr>
              <a:t>Overspending:</a:t>
            </a:r>
          </a:p>
          <a:p>
            <a:r>
              <a:rPr lang="en-US" sz="1100" b="1" dirty="0">
                <a:latin typeface="+mj-lt"/>
                <a:ea typeface="Calibri" panose="020F0502020204030204" pitchFamily="34" charset="0"/>
                <a:cs typeface="Arial" panose="020B0604020202020204" pitchFamily="34" charset="0"/>
              </a:rPr>
              <a:t>WC Gambling and Racing Board:</a:t>
            </a:r>
          </a:p>
          <a:p>
            <a:r>
              <a:rPr lang="en-US" sz="1100" dirty="0">
                <a:latin typeface="+mj-lt"/>
                <a:cs typeface="Arial" panose="020B0604020202020204" pitchFamily="34" charset="0"/>
              </a:rPr>
              <a:t>An accrual for services-in-kind (non-cash) related to the rental and utilities accounted for within the Board’s Administrative </a:t>
            </a:r>
            <a:r>
              <a:rPr lang="en-US" sz="1100" dirty="0" err="1">
                <a:latin typeface="+mj-lt"/>
                <a:cs typeface="Arial" panose="020B0604020202020204" pitchFamily="34" charset="0"/>
              </a:rPr>
              <a:t>Programme</a:t>
            </a:r>
            <a:r>
              <a:rPr lang="en-US" sz="1100" dirty="0">
                <a:latin typeface="+mj-lt"/>
                <a:cs typeface="Arial" panose="020B0604020202020204" pitchFamily="34" charset="0"/>
              </a:rPr>
              <a:t>.</a:t>
            </a:r>
          </a:p>
          <a:p>
            <a:endParaRPr lang="en-US" sz="1100" b="1" dirty="0">
              <a:latin typeface="+mj-lt"/>
              <a:ea typeface="Calibri" panose="020F0502020204030204" pitchFamily="34" charset="0"/>
              <a:cs typeface="Arial" panose="020B0604020202020204" pitchFamily="34" charset="0"/>
            </a:endParaRPr>
          </a:p>
          <a:p>
            <a:r>
              <a:rPr lang="sq-AL" sz="1100" b="1" dirty="0">
                <a:latin typeface="+mj-lt"/>
                <a:ea typeface="Calibri" panose="020F0502020204030204" pitchFamily="34" charset="0"/>
                <a:cs typeface="Arial" panose="020B0604020202020204" pitchFamily="34" charset="0"/>
              </a:rPr>
              <a:t>Atlantis Special Economic Zone (ASEZCo):</a:t>
            </a:r>
            <a:r>
              <a:rPr lang="sq-AL" sz="1100" dirty="0">
                <a:latin typeface="+mj-lt"/>
                <a:ea typeface="Calibri" panose="020F0502020204030204" pitchFamily="34" charset="0"/>
                <a:cs typeface="Arial" panose="020B0604020202020204" pitchFamily="34" charset="0"/>
              </a:rPr>
              <a:t> </a:t>
            </a:r>
            <a:endParaRPr lang="en-US" sz="1100" dirty="0">
              <a:latin typeface="+mj-lt"/>
              <a:ea typeface="Calibri" panose="020F0502020204030204" pitchFamily="34" charset="0"/>
              <a:cs typeface="Arial" panose="020B0604020202020204" pitchFamily="34" charset="0"/>
            </a:endParaRPr>
          </a:p>
          <a:p>
            <a:r>
              <a:rPr lang="en-US" sz="1100" dirty="0">
                <a:latin typeface="+mj-lt"/>
                <a:ea typeface="Calibri" panose="020F0502020204030204" pitchFamily="34" charset="0"/>
                <a:cs typeface="Arial" panose="020B0604020202020204" pitchFamily="34" charset="0"/>
              </a:rPr>
              <a:t>Mainly due to the p</a:t>
            </a:r>
            <a:r>
              <a:rPr lang="sq-AL" sz="1100" dirty="0">
                <a:latin typeface="+mj-lt"/>
                <a:ea typeface="Calibri" panose="020F0502020204030204" pitchFamily="34" charset="0"/>
                <a:cs typeface="Arial" panose="020B0604020202020204" pitchFamily="34" charset="0"/>
              </a:rPr>
              <a:t>urchase of a building to house investors</a:t>
            </a:r>
            <a:r>
              <a:rPr lang="en-US" sz="1100" dirty="0">
                <a:latin typeface="+mj-lt"/>
                <a:ea typeface="Calibri" panose="020F0502020204030204" pitchFamily="34" charset="0"/>
                <a:cs typeface="Arial" panose="020B0604020202020204" pitchFamily="34" charset="0"/>
              </a:rPr>
              <a:t> and will be offset against the overcollection of budgeted revenue</a:t>
            </a:r>
            <a:endParaRPr lang="en-US" sz="1100" dirty="0">
              <a:latin typeface="+mj-lt"/>
              <a:cs typeface="Arial" panose="020B0604020202020204" pitchFamily="34" charset="0"/>
            </a:endParaRPr>
          </a:p>
        </p:txBody>
      </p:sp>
      <p:sp>
        <p:nvSpPr>
          <p:cNvPr id="7" name="Oval 6">
            <a:extLst>
              <a:ext uri="{FF2B5EF4-FFF2-40B4-BE49-F238E27FC236}">
                <a16:creationId xmlns:a16="http://schemas.microsoft.com/office/drawing/2014/main" xmlns="" id="{1EB41D9C-3638-4655-8E2E-446F38C7729C}"/>
              </a:ext>
            </a:extLst>
          </p:cNvPr>
          <p:cNvSpPr/>
          <p:nvPr/>
        </p:nvSpPr>
        <p:spPr>
          <a:xfrm>
            <a:off x="8153400" y="4079121"/>
            <a:ext cx="457200" cy="253544"/>
          </a:xfrm>
          <a:prstGeom prst="ellipse">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n>
                <a:solidFill>
                  <a:srgbClr val="B5121B"/>
                </a:solidFill>
              </a:ln>
              <a:noFill/>
            </a:endParaRPr>
          </a:p>
        </p:txBody>
      </p:sp>
      <p:sp>
        <p:nvSpPr>
          <p:cNvPr id="5" name="Footer Placeholder 4">
            <a:extLst>
              <a:ext uri="{FF2B5EF4-FFF2-40B4-BE49-F238E27FC236}">
                <a16:creationId xmlns:a16="http://schemas.microsoft.com/office/drawing/2014/main" xmlns="" id="{9463B500-2E49-B31A-94E9-A6C48195ED26}"/>
              </a:ext>
            </a:extLst>
          </p:cNvPr>
          <p:cNvSpPr>
            <a:spLocks noGrp="1"/>
          </p:cNvSpPr>
          <p:nvPr>
            <p:ph type="ftr" sz="quarter" idx="3"/>
          </p:nvPr>
        </p:nvSpPr>
        <p:spPr>
          <a:xfrm>
            <a:off x="5390773" y="6468150"/>
            <a:ext cx="5652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1055020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1955356" y="1657350"/>
            <a:ext cx="8281291" cy="2476228"/>
          </a:xfrm>
        </p:spPr>
        <p:txBody>
          <a:bodyPr>
            <a:normAutofit/>
          </a:bodyPr>
          <a:lstStyle/>
          <a:p>
            <a:pPr lvl="0" algn="just">
              <a:defRPr/>
            </a:pPr>
            <a:r>
              <a:rPr lang="en-GB" sz="2700" b="1" dirty="0"/>
              <a:t>Part C: Delivery Trends</a:t>
            </a:r>
          </a:p>
        </p:txBody>
      </p:sp>
    </p:spTree>
    <p:extLst>
      <p:ext uri="{BB962C8B-B14F-4D97-AF65-F5344CB8AC3E}">
        <p14:creationId xmlns:p14="http://schemas.microsoft.com/office/powerpoint/2010/main" xmlns="" val="3106663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57351" y="1600201"/>
          <a:ext cx="8886825" cy="4012781"/>
        </p:xfrm>
        <a:graphic>
          <a:graphicData uri="http://schemas.openxmlformats.org/drawingml/2006/table">
            <a:tbl>
              <a:tblPr firstRow="1" bandRow="1">
                <a:tableStyleId>{5940675A-B579-460E-94D1-54222C63F5DA}</a:tableStyleId>
              </a:tblPr>
              <a:tblGrid>
                <a:gridCol w="552450">
                  <a:extLst>
                    <a:ext uri="{9D8B030D-6E8A-4147-A177-3AD203B41FA5}">
                      <a16:colId xmlns:a16="http://schemas.microsoft.com/office/drawing/2014/main" xmlns="" val="3061541074"/>
                    </a:ext>
                  </a:extLst>
                </a:gridCol>
                <a:gridCol w="8334375">
                  <a:extLst>
                    <a:ext uri="{9D8B030D-6E8A-4147-A177-3AD203B41FA5}">
                      <a16:colId xmlns:a16="http://schemas.microsoft.com/office/drawing/2014/main" xmlns="" val="3913613867"/>
                    </a:ext>
                  </a:extLst>
                </a:gridCol>
              </a:tblGrid>
              <a:tr h="438397">
                <a:tc>
                  <a:txBody>
                    <a:bodyPr/>
                    <a:lstStyle/>
                    <a:p>
                      <a:pPr algn="ctr"/>
                      <a:r>
                        <a:rPr lang="en-ZA" sz="1100" b="1" dirty="0" err="1">
                          <a:latin typeface="+mj-lt"/>
                        </a:rPr>
                        <a:t>DotP</a:t>
                      </a:r>
                      <a:endParaRPr lang="en-US" sz="1100" b="1" dirty="0">
                        <a:latin typeface="+mj-lt"/>
                      </a:endParaRPr>
                    </a:p>
                  </a:txBody>
                  <a:tcPr marL="68580" marR="68580" marT="34290" marB="34290">
                    <a:noFill/>
                  </a:tcPr>
                </a:tc>
                <a:tc>
                  <a:txBody>
                    <a:bodyPr/>
                    <a:lstStyle/>
                    <a:p>
                      <a:pPr marL="269875" marR="0" lvl="0" indent="-269875"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en-US" sz="1100" b="1" kern="1200" dirty="0">
                          <a:solidFill>
                            <a:schemeClr val="tx1"/>
                          </a:solidFill>
                          <a:effectLst/>
                          <a:latin typeface="+mn-lt"/>
                          <a:ea typeface="+mn-ea"/>
                          <a:cs typeface="+mn-cs"/>
                        </a:rPr>
                        <a:t>45 Western Cape Government services </a:t>
                      </a:r>
                      <a:r>
                        <a:rPr lang="en-US" sz="1100" kern="1200" dirty="0">
                          <a:solidFill>
                            <a:schemeClr val="tx1"/>
                          </a:solidFill>
                          <a:effectLst/>
                          <a:latin typeface="+mn-lt"/>
                          <a:ea typeface="+mn-ea"/>
                          <a:cs typeface="+mn-cs"/>
                        </a:rPr>
                        <a:t>were made available to citizens on a mobile application platform</a:t>
                      </a:r>
                      <a:r>
                        <a:rPr lang="en-GB" sz="1100" kern="1200" dirty="0">
                          <a:solidFill>
                            <a:schemeClr val="tx1"/>
                          </a:solidFill>
                          <a:effectLst/>
                          <a:latin typeface="+mn-lt"/>
                          <a:ea typeface="+mn-ea"/>
                          <a:cs typeface="+mn-cs"/>
                        </a:rPr>
                        <a:t>. This was done in order to improve citizen access to government services</a:t>
                      </a:r>
                      <a:endParaRPr kumimoji="0" lang="en-US" sz="1100" b="0" i="0" u="none" strike="noStrike" kern="1200"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endParaRPr>
                    </a:p>
                  </a:txBody>
                  <a:tcPr marL="68580" marR="68580" marT="34290" marB="34290">
                    <a:noFill/>
                  </a:tcPr>
                </a:tc>
                <a:extLst>
                  <a:ext uri="{0D108BD9-81ED-4DB2-BD59-A6C34878D82A}">
                    <a16:rowId xmlns:a16="http://schemas.microsoft.com/office/drawing/2014/main" xmlns="" val="244984963"/>
                  </a:ext>
                </a:extLst>
              </a:tr>
              <a:tr h="292894">
                <a:tc>
                  <a:txBody>
                    <a:bodyPr/>
                    <a:lstStyle/>
                    <a:p>
                      <a:pPr algn="ctr"/>
                      <a:r>
                        <a:rPr lang="en-ZA" sz="1100" b="1" dirty="0">
                          <a:latin typeface="+mj-lt"/>
                        </a:rPr>
                        <a:t>PT</a:t>
                      </a:r>
                      <a:endParaRPr lang="en-US" sz="1100" b="1" dirty="0">
                        <a:latin typeface="+mj-lt"/>
                      </a:endParaRPr>
                    </a:p>
                  </a:txBody>
                  <a:tcPr marL="68580" marR="68580" marT="34290" marB="34290">
                    <a:noFill/>
                  </a:tcPr>
                </a:tc>
                <a:tc>
                  <a:txBody>
                    <a:bodyPr/>
                    <a:lstStyle/>
                    <a:p>
                      <a:pPr marL="269875" marR="0" lvl="0" indent="-269875" algn="l"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lang="en-GB" sz="1100" b="1" kern="1200" dirty="0">
                          <a:solidFill>
                            <a:srgbClr val="000000"/>
                          </a:solidFill>
                          <a:effectLst/>
                          <a:latin typeface="Century Gothic" panose="020B0502020202020204" pitchFamily="34" charset="0"/>
                          <a:ea typeface="+mn-ea"/>
                          <a:cs typeface="+mn-cs"/>
                        </a:rPr>
                        <a:t>26 Bursaries awarded</a:t>
                      </a:r>
                      <a:r>
                        <a:rPr lang="en-GB" sz="1100" kern="1200" dirty="0">
                          <a:solidFill>
                            <a:srgbClr val="000000"/>
                          </a:solidFill>
                          <a:effectLst/>
                          <a:latin typeface="Century Gothic" panose="020B0502020202020204" pitchFamily="34" charset="0"/>
                          <a:ea typeface="+mn-ea"/>
                          <a:cs typeface="+mn-cs"/>
                        </a:rPr>
                        <a:t> as a result of all bursary agreements signed</a:t>
                      </a:r>
                      <a:r>
                        <a:rPr lang="en-GB" sz="1100" kern="1200" dirty="0">
                          <a:solidFill>
                            <a:schemeClr val="tx1"/>
                          </a:solidFill>
                          <a:effectLst/>
                          <a:latin typeface="+mn-lt"/>
                          <a:ea typeface="+mn-ea"/>
                          <a:cs typeface="+mn-cs"/>
                        </a:rPr>
                        <a:t>.</a:t>
                      </a:r>
                      <a:endParaRPr kumimoji="0" lang="en-US" sz="800" b="0" i="0" u="none" strike="noStrike" kern="1200" cap="none" spc="0" normalizeH="0" baseline="0" noProof="0" dirty="0">
                        <a:ln>
                          <a:noFill/>
                        </a:ln>
                        <a:solidFill>
                          <a:schemeClr val="tx1"/>
                        </a:solidFill>
                        <a:effectLst/>
                        <a:uLnTx/>
                        <a:uFillTx/>
                        <a:latin typeface="+mn-lt"/>
                        <a:ea typeface="Calibri" panose="020F0502020204030204" pitchFamily="34" charset="0"/>
                        <a:cs typeface="Arial" panose="020B0604020202020204" pitchFamily="34" charset="0"/>
                      </a:endParaRPr>
                    </a:p>
                  </a:txBody>
                  <a:tcPr marL="68580" marR="68580" marT="34290" marB="34290">
                    <a:noFill/>
                  </a:tcPr>
                </a:tc>
                <a:extLst>
                  <a:ext uri="{0D108BD9-81ED-4DB2-BD59-A6C34878D82A}">
                    <a16:rowId xmlns:a16="http://schemas.microsoft.com/office/drawing/2014/main" xmlns="" val="3096539245"/>
                  </a:ext>
                </a:extLst>
              </a:tr>
              <a:tr h="764239">
                <a:tc>
                  <a:txBody>
                    <a:bodyPr/>
                    <a:lstStyle/>
                    <a:p>
                      <a:pPr algn="ctr"/>
                      <a:r>
                        <a:rPr lang="en-ZA" sz="1100" b="1" dirty="0">
                          <a:latin typeface="+mj-lt"/>
                        </a:rPr>
                        <a:t>DOCS</a:t>
                      </a:r>
                      <a:endParaRPr lang="en-US" sz="1100" b="1" dirty="0">
                        <a:latin typeface="+mj-lt"/>
                      </a:endParaRPr>
                    </a:p>
                  </a:txBody>
                  <a:tcPr marL="68580" marR="68580" marT="34290" marB="34290">
                    <a:noFill/>
                  </a:tcPr>
                </a:tc>
                <a:tc>
                  <a:txBody>
                    <a:bodyPr/>
                    <a:lstStyle/>
                    <a:p>
                      <a:pPr marL="342900" lvl="0" indent="-342900" algn="l">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3 Social Crime Prevention Programme</a:t>
                      </a:r>
                      <a:r>
                        <a:rPr lang="en-GB" sz="1100" kern="1200" dirty="0">
                          <a:solidFill>
                            <a:srgbClr val="000000"/>
                          </a:solidFill>
                          <a:effectLst/>
                          <a:latin typeface="Century Gothic" panose="020B0502020202020204" pitchFamily="34" charset="0"/>
                          <a:ea typeface="Times New Roman" panose="02020603050405020304" pitchFamily="18" charset="0"/>
                        </a:rPr>
                        <a:t> </a:t>
                      </a:r>
                      <a:r>
                        <a:rPr lang="en-GB" sz="1100" b="1" kern="1200" dirty="0">
                          <a:solidFill>
                            <a:srgbClr val="000000"/>
                          </a:solidFill>
                          <a:effectLst/>
                          <a:latin typeface="Century Gothic" panose="020B0502020202020204" pitchFamily="34" charset="0"/>
                          <a:ea typeface="Times New Roman" panose="02020603050405020304" pitchFamily="18" charset="0"/>
                        </a:rPr>
                        <a:t>implemented </a:t>
                      </a:r>
                      <a:r>
                        <a:rPr lang="en-GB" sz="1100" kern="1200" dirty="0">
                          <a:solidFill>
                            <a:srgbClr val="000000"/>
                          </a:solidFill>
                          <a:effectLst/>
                          <a:latin typeface="Century Gothic" panose="020B0502020202020204" pitchFamily="34" charset="0"/>
                          <a:ea typeface="Times New Roman" panose="02020603050405020304" pitchFamily="18" charset="0"/>
                        </a:rPr>
                        <a:t>to promote community participation in crime prevention</a:t>
                      </a:r>
                      <a:r>
                        <a:rPr lang="en-US" sz="1100" kern="1200" dirty="0">
                          <a:solidFill>
                            <a:srgbClr val="000000"/>
                          </a:solidFill>
                          <a:effectLst/>
                          <a:latin typeface="Century Gothic" panose="020B0502020202020204" pitchFamily="34" charset="0"/>
                          <a:ea typeface="Times New Roman" panose="02020603050405020304" pitchFamily="18" charset="0"/>
                        </a:rPr>
                        <a:t>.</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151 Community Police Forums</a:t>
                      </a:r>
                      <a:r>
                        <a:rPr lang="en-GB" sz="1100" kern="1200" dirty="0">
                          <a:solidFill>
                            <a:srgbClr val="000000"/>
                          </a:solidFill>
                          <a:effectLst/>
                          <a:latin typeface="Century Gothic" panose="020B0502020202020204" pitchFamily="34" charset="0"/>
                          <a:ea typeface="Times New Roman" panose="02020603050405020304" pitchFamily="18" charset="0"/>
                        </a:rPr>
                        <a:t> </a:t>
                      </a:r>
                      <a:r>
                        <a:rPr lang="en-GB" sz="1100" b="1" kern="1200" dirty="0">
                          <a:solidFill>
                            <a:srgbClr val="000000"/>
                          </a:solidFill>
                          <a:effectLst/>
                          <a:latin typeface="Century Gothic" panose="020B0502020202020204" pitchFamily="34" charset="0"/>
                          <a:ea typeface="Times New Roman" panose="02020603050405020304" pitchFamily="18" charset="0"/>
                        </a:rPr>
                        <a:t>assessed </a:t>
                      </a:r>
                      <a:r>
                        <a:rPr lang="en-GB" sz="1100" kern="1200" dirty="0">
                          <a:solidFill>
                            <a:srgbClr val="000000"/>
                          </a:solidFill>
                          <a:effectLst/>
                          <a:latin typeface="Century Gothic" panose="020B0502020202020204" pitchFamily="34" charset="0"/>
                          <a:ea typeface="Times New Roman" panose="02020603050405020304" pitchFamily="18" charset="0"/>
                        </a:rPr>
                        <a:t>on functionality in the District Municipalities this year.</a:t>
                      </a:r>
                    </a:p>
                    <a:p>
                      <a:pPr marL="342900" lvl="0" indent="-342900" algn="just">
                        <a:lnSpc>
                          <a:spcPct val="115000"/>
                        </a:lnSpc>
                        <a:spcAft>
                          <a:spcPts val="120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cs typeface="+mn-cs"/>
                        </a:rPr>
                        <a:t>28 District Municipality Community Safety Forums</a:t>
                      </a:r>
                      <a:r>
                        <a:rPr lang="en-GB" sz="1100" kern="1200" dirty="0">
                          <a:solidFill>
                            <a:srgbClr val="000000"/>
                          </a:solidFill>
                          <a:effectLst/>
                          <a:latin typeface="Century Gothic" panose="020B0502020202020204" pitchFamily="34" charset="0"/>
                          <a:ea typeface="+mn-ea"/>
                          <a:cs typeface="+mn-cs"/>
                        </a:rPr>
                        <a:t> </a:t>
                      </a:r>
                      <a:r>
                        <a:rPr lang="en-GB" sz="1100" b="1" kern="1200" dirty="0">
                          <a:solidFill>
                            <a:srgbClr val="000000"/>
                          </a:solidFill>
                          <a:effectLst/>
                          <a:latin typeface="Century Gothic" panose="020B0502020202020204" pitchFamily="34" charset="0"/>
                          <a:ea typeface="+mn-ea"/>
                          <a:cs typeface="+mn-cs"/>
                        </a:rPr>
                        <a:t>assessed </a:t>
                      </a:r>
                      <a:r>
                        <a:rPr lang="en-GB" sz="1100" kern="1200" dirty="0">
                          <a:solidFill>
                            <a:srgbClr val="000000"/>
                          </a:solidFill>
                          <a:effectLst/>
                          <a:latin typeface="Century Gothic" panose="020B0502020202020204" pitchFamily="34" charset="0"/>
                          <a:ea typeface="+mn-ea"/>
                          <a:cs typeface="+mn-cs"/>
                        </a:rPr>
                        <a:t>on functionality and effectiveness in line with CSF policy and implementation guidelines this year.</a:t>
                      </a:r>
                      <a:endParaRPr lang="en-US" sz="1100" kern="1200" dirty="0">
                        <a:solidFill>
                          <a:schemeClr val="tx1"/>
                        </a:solidFill>
                        <a:effectLst/>
                        <a:latin typeface="+mn-lt"/>
                        <a:ea typeface="+mn-ea"/>
                        <a:cs typeface="+mn-cs"/>
                      </a:endParaRPr>
                    </a:p>
                  </a:txBody>
                  <a:tcPr marL="68580" marR="68580" marT="34290" marB="34290">
                    <a:noFill/>
                  </a:tcPr>
                </a:tc>
                <a:extLst>
                  <a:ext uri="{0D108BD9-81ED-4DB2-BD59-A6C34878D82A}">
                    <a16:rowId xmlns:a16="http://schemas.microsoft.com/office/drawing/2014/main" xmlns="" val="915627788"/>
                  </a:ext>
                </a:extLst>
              </a:tr>
              <a:tr h="708660">
                <a:tc rowSpan="2">
                  <a:txBody>
                    <a:bodyPr/>
                    <a:lstStyle/>
                    <a:p>
                      <a:pPr algn="ctr"/>
                      <a:r>
                        <a:rPr lang="en-ZA" sz="1100" b="1" dirty="0">
                          <a:latin typeface="+mj-lt"/>
                        </a:rPr>
                        <a:t>WCED</a:t>
                      </a:r>
                      <a:endParaRPr lang="en-US" sz="1100" b="1" dirty="0">
                        <a:latin typeface="+mj-lt"/>
                      </a:endParaRPr>
                    </a:p>
                  </a:txBody>
                  <a:tcPr marL="68580" marR="68580" marT="34290" marB="34290">
                    <a:noFill/>
                  </a:tcPr>
                </a:tc>
                <a:tc>
                  <a:txBody>
                    <a:bodyPr/>
                    <a:lstStyle/>
                    <a:p>
                      <a:pPr marL="342900" lvl="0" indent="-342900" algn="l">
                        <a:spcAft>
                          <a:spcPts val="0"/>
                        </a:spcAft>
                        <a:buSzPts val="1000"/>
                        <a:buFont typeface="Symbol" panose="05050102010706020507" pitchFamily="18" charset="2"/>
                        <a:buChar char=""/>
                        <a:tabLst>
                          <a:tab pos="540385"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New technical and focus schools</a:t>
                      </a:r>
                      <a:r>
                        <a:rPr lang="en-GB" sz="1100" kern="1200" dirty="0">
                          <a:solidFill>
                            <a:srgbClr val="000000"/>
                          </a:solidFill>
                          <a:effectLst/>
                          <a:latin typeface="Century Gothic" panose="020B0502020202020204" pitchFamily="34" charset="0"/>
                          <a:ea typeface="Times New Roman" panose="02020603050405020304" pitchFamily="18" charset="0"/>
                        </a:rPr>
                        <a:t> to be built </a:t>
                      </a:r>
                      <a:r>
                        <a:rPr lang="en-GB" sz="1100" b="1" kern="1200" dirty="0">
                          <a:solidFill>
                            <a:srgbClr val="000000"/>
                          </a:solidFill>
                          <a:effectLst/>
                          <a:latin typeface="Century Gothic" panose="020B0502020202020204" pitchFamily="34" charset="0"/>
                          <a:ea typeface="Times New Roman" panose="02020603050405020304" pitchFamily="18" charset="0"/>
                        </a:rPr>
                        <a:t>are in planning</a:t>
                      </a:r>
                      <a:r>
                        <a:rPr lang="en-GB" sz="1100" kern="1200" dirty="0">
                          <a:solidFill>
                            <a:srgbClr val="000000"/>
                          </a:solidFill>
                          <a:effectLst/>
                          <a:latin typeface="Century Gothic" panose="020B0502020202020204" pitchFamily="34" charset="0"/>
                          <a:ea typeface="Times New Roman" panose="02020603050405020304" pitchFamily="18" charset="0"/>
                        </a:rPr>
                        <a:t>.</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540385"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New Schools of Skills</a:t>
                      </a:r>
                      <a:r>
                        <a:rPr lang="en-GB" sz="1100" kern="1200" dirty="0">
                          <a:solidFill>
                            <a:srgbClr val="000000"/>
                          </a:solidFill>
                          <a:effectLst/>
                          <a:latin typeface="Century Gothic" panose="020B0502020202020204" pitchFamily="34" charset="0"/>
                          <a:ea typeface="Times New Roman" panose="02020603050405020304" pitchFamily="18" charset="0"/>
                        </a:rPr>
                        <a:t> to be built </a:t>
                      </a:r>
                      <a:r>
                        <a:rPr lang="en-GB" sz="1100" b="1" kern="1200" dirty="0">
                          <a:solidFill>
                            <a:srgbClr val="000000"/>
                          </a:solidFill>
                          <a:effectLst/>
                          <a:latin typeface="Century Gothic" panose="020B0502020202020204" pitchFamily="34" charset="0"/>
                          <a:ea typeface="Times New Roman" panose="02020603050405020304" pitchFamily="18" charset="0"/>
                        </a:rPr>
                        <a:t>are in planning</a:t>
                      </a:r>
                      <a:r>
                        <a:rPr lang="en-GB" sz="1100" kern="1200" dirty="0">
                          <a:solidFill>
                            <a:srgbClr val="000000"/>
                          </a:solidFill>
                          <a:effectLst/>
                          <a:latin typeface="Century Gothic" panose="020B0502020202020204" pitchFamily="34" charset="0"/>
                          <a:ea typeface="Times New Roman" panose="02020603050405020304" pitchFamily="18" charset="0"/>
                        </a:rPr>
                        <a:t>.</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l">
                        <a:spcAft>
                          <a:spcPts val="0"/>
                        </a:spcAft>
                        <a:buSzPts val="1000"/>
                        <a:buFont typeface="Symbol" panose="05050102010706020507" pitchFamily="18" charset="2"/>
                        <a:buChar char=""/>
                        <a:tabLst>
                          <a:tab pos="540385" algn="l"/>
                        </a:tabLst>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8 new schools</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have </a:t>
                      </a: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reached completion</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a:t>
                      </a:r>
                    </a:p>
                    <a:p>
                      <a:pPr marL="342900" lvl="0" indent="-342900" algn="l" defTabSz="914290" rtl="0" eaLnBrk="1" latinLnBrk="0" hangingPunct="1">
                        <a:spcAft>
                          <a:spcPts val="0"/>
                        </a:spcAft>
                        <a:buSzPts val="1000"/>
                        <a:buFont typeface="Symbol" panose="05050102010706020507" pitchFamily="18" charset="2"/>
                        <a:buChar char=""/>
                        <a:tabLst>
                          <a:tab pos="540385" algn="l"/>
                        </a:tabLst>
                      </a:pPr>
                      <a:r>
                        <a:rPr lang="en-GB" sz="1100" b="1" kern="1200" dirty="0">
                          <a:solidFill>
                            <a:srgbClr val="000000"/>
                          </a:solidFill>
                          <a:effectLst/>
                          <a:latin typeface="Century Gothic" panose="020B0502020202020204" pitchFamily="34" charset="0"/>
                          <a:ea typeface="+mn-ea"/>
                          <a:cs typeface="+mn-cs"/>
                        </a:rPr>
                        <a:t>7 new schools are under construction</a:t>
                      </a:r>
                      <a:endParaRPr lang="en-ZA" sz="1100" b="1" kern="1200" noProof="0" dirty="0">
                        <a:solidFill>
                          <a:srgbClr val="000000"/>
                        </a:solidFill>
                        <a:effectLst/>
                        <a:latin typeface="Century Gothic" panose="020B0502020202020204" pitchFamily="34" charset="0"/>
                        <a:ea typeface="Calibri" panose="020F0502020204030204" pitchFamily="34" charset="0"/>
                        <a:cs typeface="+mn-cs"/>
                      </a:endParaRPr>
                    </a:p>
                  </a:txBody>
                  <a:tcPr marL="68580" marR="68580" marT="34290" marB="34290">
                    <a:noFill/>
                  </a:tcPr>
                </a:tc>
                <a:extLst>
                  <a:ext uri="{0D108BD9-81ED-4DB2-BD59-A6C34878D82A}">
                    <a16:rowId xmlns:a16="http://schemas.microsoft.com/office/drawing/2014/main" xmlns="" val="2426278258"/>
                  </a:ext>
                </a:extLst>
              </a:tr>
              <a:tr h="1668780">
                <a:tc vMerge="1">
                  <a:txBody>
                    <a:bodyPr/>
                    <a:lstStyle/>
                    <a:p>
                      <a:pPr algn="ctr"/>
                      <a:endParaRPr lang="en-US" sz="1400" b="1" dirty="0">
                        <a:latin typeface="+mj-lt"/>
                      </a:endParaRPr>
                    </a:p>
                  </a:txBody>
                  <a:tcPr>
                    <a:noFill/>
                  </a:tcPr>
                </a:tc>
                <a:tc>
                  <a:txBody>
                    <a:bodyPr/>
                    <a:lstStyle/>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98.6% of SGBs </a:t>
                      </a:r>
                      <a:r>
                        <a:rPr lang="en-US" sz="1100" b="0" kern="1200" dirty="0">
                          <a:solidFill>
                            <a:schemeClr val="tx1"/>
                          </a:solidFill>
                          <a:effectLst/>
                          <a:latin typeface="+mn-lt"/>
                          <a:ea typeface="+mn-ea"/>
                          <a:cs typeface="+mn-cs"/>
                        </a:rPr>
                        <a:t>have met the minimum criteria in terms of governance functionality.</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3.8% of Grade 12 </a:t>
                      </a:r>
                      <a:r>
                        <a:rPr lang="en-US" sz="1100" b="0" kern="1200" dirty="0">
                          <a:solidFill>
                            <a:schemeClr val="tx1"/>
                          </a:solidFill>
                          <a:effectLst/>
                          <a:latin typeface="+mn-lt"/>
                          <a:ea typeface="+mn-ea"/>
                          <a:cs typeface="+mn-cs"/>
                        </a:rPr>
                        <a:t>learners offer at least </a:t>
                      </a:r>
                      <a:r>
                        <a:rPr lang="en-US" sz="1100" b="1" kern="1200" dirty="0">
                          <a:solidFill>
                            <a:schemeClr val="tx1"/>
                          </a:solidFill>
                          <a:effectLst/>
                          <a:latin typeface="+mn-lt"/>
                          <a:ea typeface="+mn-ea"/>
                          <a:cs typeface="+mn-cs"/>
                        </a:rPr>
                        <a:t>one subject in the technical, agricultural and vocational fields.</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130 schools </a:t>
                      </a:r>
                      <a:r>
                        <a:rPr lang="en-US" sz="1100" b="0" kern="1200" dirty="0">
                          <a:solidFill>
                            <a:schemeClr val="tx1"/>
                          </a:solidFill>
                          <a:effectLst/>
                          <a:latin typeface="+mn-lt"/>
                          <a:ea typeface="+mn-ea"/>
                          <a:cs typeface="+mn-cs"/>
                        </a:rPr>
                        <a:t>received Local Area Networks</a:t>
                      </a:r>
                      <a:r>
                        <a:rPr lang="en-US" sz="1100" b="1" kern="1200" dirty="0">
                          <a:solidFill>
                            <a:schemeClr val="tx1"/>
                          </a:solidFill>
                          <a:effectLst/>
                          <a:latin typeface="+mn-lt"/>
                          <a:ea typeface="+mn-ea"/>
                          <a:cs typeface="+mn-cs"/>
                        </a:rPr>
                        <a:t> (LANs).</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22 072 learners </a:t>
                      </a:r>
                      <a:r>
                        <a:rPr lang="en-US" sz="1100" b="0" kern="1200" dirty="0">
                          <a:solidFill>
                            <a:schemeClr val="tx1"/>
                          </a:solidFill>
                          <a:effectLst/>
                          <a:latin typeface="+mn-lt"/>
                          <a:ea typeface="+mn-ea"/>
                          <a:cs typeface="+mn-cs"/>
                        </a:rPr>
                        <a:t>were </a:t>
                      </a:r>
                      <a:r>
                        <a:rPr lang="en-US" sz="1100" b="0" kern="1200" dirty="0" err="1">
                          <a:solidFill>
                            <a:schemeClr val="tx1"/>
                          </a:solidFill>
                          <a:effectLst/>
                          <a:latin typeface="+mn-lt"/>
                          <a:ea typeface="+mn-ea"/>
                          <a:cs typeface="+mn-cs"/>
                        </a:rPr>
                        <a:t>subsidised</a:t>
                      </a:r>
                      <a:r>
                        <a:rPr lang="en-US" sz="1100" b="0" kern="1200" dirty="0">
                          <a:solidFill>
                            <a:schemeClr val="tx1"/>
                          </a:solidFill>
                          <a:effectLst/>
                          <a:latin typeface="+mn-lt"/>
                          <a:ea typeface="+mn-ea"/>
                          <a:cs typeface="+mn-cs"/>
                        </a:rPr>
                        <a:t> at </a:t>
                      </a:r>
                      <a:r>
                        <a:rPr lang="en-US" sz="1100" b="1" kern="1200" dirty="0">
                          <a:solidFill>
                            <a:schemeClr val="tx1"/>
                          </a:solidFill>
                          <a:effectLst/>
                          <a:latin typeface="+mn-lt"/>
                          <a:ea typeface="+mn-ea"/>
                          <a:cs typeface="+mn-cs"/>
                        </a:rPr>
                        <a:t>registered independent schools.</a:t>
                      </a:r>
                    </a:p>
                    <a:p>
                      <a:pPr marL="285750" lvl="0" indent="-285750">
                        <a:buFont typeface="Arial" panose="020B0604020202020204" pitchFamily="34" charset="0"/>
                        <a:buChar char="•"/>
                      </a:pPr>
                      <a:r>
                        <a:rPr lang="en-US" sz="1100" b="1" kern="1200" dirty="0">
                          <a:solidFill>
                            <a:schemeClr val="bg2">
                              <a:lumMod val="75000"/>
                            </a:schemeClr>
                          </a:solidFill>
                          <a:effectLst/>
                          <a:highlight>
                            <a:srgbClr val="00FF00"/>
                          </a:highlight>
                          <a:latin typeface="+mn-lt"/>
                          <a:ea typeface="+mn-ea"/>
                          <a:cs typeface="+mn-cs"/>
                        </a:rPr>
                        <a:t>595 Learning Support </a:t>
                      </a:r>
                      <a:r>
                        <a:rPr lang="en-US" sz="1100" b="0" kern="1200" dirty="0">
                          <a:solidFill>
                            <a:schemeClr val="bg2">
                              <a:lumMod val="75000"/>
                            </a:schemeClr>
                          </a:solidFill>
                          <a:effectLst/>
                          <a:highlight>
                            <a:srgbClr val="00FF00"/>
                          </a:highlight>
                          <a:latin typeface="+mn-lt"/>
                          <a:ea typeface="+mn-ea"/>
                          <a:cs typeface="+mn-cs"/>
                        </a:rPr>
                        <a:t>teachers at public ordinary schools are </a:t>
                      </a:r>
                      <a:r>
                        <a:rPr lang="en-US" sz="1100" b="1" kern="1200" dirty="0">
                          <a:solidFill>
                            <a:schemeClr val="bg2">
                              <a:lumMod val="75000"/>
                            </a:schemeClr>
                          </a:solidFill>
                          <a:effectLst/>
                          <a:highlight>
                            <a:srgbClr val="00FF00"/>
                          </a:highlight>
                          <a:latin typeface="+mn-lt"/>
                          <a:ea typeface="+mn-ea"/>
                          <a:cs typeface="+mn-cs"/>
                        </a:rPr>
                        <a:t>employed</a:t>
                      </a:r>
                      <a:r>
                        <a:rPr lang="en-US" sz="1100" b="1" kern="1200" dirty="0">
                          <a:solidFill>
                            <a:schemeClr val="tx1"/>
                          </a:solidFill>
                          <a:effectLst/>
                          <a:highlight>
                            <a:srgbClr val="C0C0C0"/>
                          </a:highlight>
                          <a:latin typeface="+mn-lt"/>
                          <a:ea typeface="+mn-ea"/>
                          <a:cs typeface="+mn-cs"/>
                        </a:rPr>
                        <a:t>.</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12 Public Ordinary Schools </a:t>
                      </a:r>
                      <a:r>
                        <a:rPr lang="en-US" sz="1100" b="0" kern="1200" dirty="0">
                          <a:solidFill>
                            <a:schemeClr val="tx1"/>
                          </a:solidFill>
                          <a:effectLst/>
                          <a:latin typeface="+mn-lt"/>
                          <a:ea typeface="+mn-ea"/>
                          <a:cs typeface="+mn-cs"/>
                        </a:rPr>
                        <a:t>are supported by </a:t>
                      </a:r>
                      <a:r>
                        <a:rPr lang="en-US" sz="1100" b="1" kern="1200" dirty="0">
                          <a:solidFill>
                            <a:schemeClr val="tx1"/>
                          </a:solidFill>
                          <a:effectLst/>
                          <a:latin typeface="+mn-lt"/>
                          <a:ea typeface="+mn-ea"/>
                          <a:cs typeface="+mn-cs"/>
                        </a:rPr>
                        <a:t>special schools </a:t>
                      </a:r>
                      <a:r>
                        <a:rPr lang="en-US" sz="1100" b="0" kern="1200" dirty="0">
                          <a:solidFill>
                            <a:schemeClr val="tx1"/>
                          </a:solidFill>
                          <a:effectLst/>
                          <a:latin typeface="+mn-lt"/>
                          <a:ea typeface="+mn-ea"/>
                          <a:cs typeface="+mn-cs"/>
                        </a:rPr>
                        <a:t>serving as resource </a:t>
                      </a:r>
                      <a:r>
                        <a:rPr lang="en-US" sz="1100" b="0" kern="1200" dirty="0" err="1">
                          <a:solidFill>
                            <a:schemeClr val="tx1"/>
                          </a:solidFill>
                          <a:effectLst/>
                          <a:latin typeface="+mn-lt"/>
                          <a:ea typeface="+mn-ea"/>
                          <a:cs typeface="+mn-cs"/>
                        </a:rPr>
                        <a:t>centres</a:t>
                      </a:r>
                      <a:r>
                        <a:rPr lang="en-US" sz="1100" b="1" kern="1200" dirty="0">
                          <a:solidFill>
                            <a:schemeClr val="tx1"/>
                          </a:solidFill>
                          <a:effectLst/>
                          <a:latin typeface="+mn-lt"/>
                          <a:ea typeface="+mn-ea"/>
                          <a:cs typeface="+mn-cs"/>
                        </a:rPr>
                        <a:t>.</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2 147 learners </a:t>
                      </a:r>
                      <a:r>
                        <a:rPr lang="en-US" sz="1100" b="0" kern="1200" dirty="0">
                          <a:solidFill>
                            <a:schemeClr val="tx1"/>
                          </a:solidFill>
                          <a:effectLst/>
                          <a:latin typeface="+mn-lt"/>
                          <a:ea typeface="+mn-ea"/>
                          <a:cs typeface="+mn-cs"/>
                        </a:rPr>
                        <a:t>are registered in </a:t>
                      </a:r>
                      <a:r>
                        <a:rPr lang="en-US" sz="1100" b="1" kern="1200" dirty="0">
                          <a:solidFill>
                            <a:schemeClr val="tx1"/>
                          </a:solidFill>
                          <a:effectLst/>
                          <a:latin typeface="+mn-lt"/>
                          <a:ea typeface="+mn-ea"/>
                          <a:cs typeface="+mn-cs"/>
                        </a:rPr>
                        <a:t>Year 4 in a School of Skills </a:t>
                      </a:r>
                      <a:r>
                        <a:rPr lang="en-US" sz="1100" b="0" kern="1200" dirty="0">
                          <a:solidFill>
                            <a:schemeClr val="tx1"/>
                          </a:solidFill>
                          <a:effectLst/>
                          <a:latin typeface="+mn-lt"/>
                          <a:ea typeface="+mn-ea"/>
                          <a:cs typeface="+mn-cs"/>
                        </a:rPr>
                        <a:t>curricula.</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14 public schools </a:t>
                      </a:r>
                      <a:r>
                        <a:rPr lang="en-US" sz="1100" b="0" kern="1200" dirty="0">
                          <a:solidFill>
                            <a:schemeClr val="tx1"/>
                          </a:solidFill>
                          <a:effectLst/>
                          <a:latin typeface="+mn-lt"/>
                          <a:ea typeface="+mn-ea"/>
                          <a:cs typeface="+mn-cs"/>
                        </a:rPr>
                        <a:t>were assessed for suitability to offer </a:t>
                      </a:r>
                      <a:r>
                        <a:rPr lang="en-US" sz="1100" b="1" kern="1200" dirty="0">
                          <a:solidFill>
                            <a:schemeClr val="tx1"/>
                          </a:solidFill>
                          <a:effectLst/>
                          <a:latin typeface="+mn-lt"/>
                          <a:ea typeface="+mn-ea"/>
                          <a:cs typeface="+mn-cs"/>
                        </a:rPr>
                        <a:t>grade R.</a:t>
                      </a:r>
                    </a:p>
                    <a:p>
                      <a:pPr marL="285750" lvl="0" indent="-285750">
                        <a:buFont typeface="Arial" panose="020B0604020202020204" pitchFamily="34" charset="0"/>
                        <a:buChar char="•"/>
                      </a:pPr>
                      <a:r>
                        <a:rPr lang="en-US" sz="1100" b="1" kern="1200" dirty="0">
                          <a:solidFill>
                            <a:schemeClr val="bg2">
                              <a:lumMod val="75000"/>
                            </a:schemeClr>
                          </a:solidFill>
                          <a:effectLst/>
                          <a:highlight>
                            <a:srgbClr val="00FF00"/>
                          </a:highlight>
                          <a:latin typeface="+mn-lt"/>
                          <a:ea typeface="+mn-ea"/>
                          <a:cs typeface="+mn-cs"/>
                        </a:rPr>
                        <a:t>17.7% of Grade 12 learners </a:t>
                      </a:r>
                      <a:r>
                        <a:rPr lang="en-US" sz="1100" b="0" kern="1200" dirty="0">
                          <a:solidFill>
                            <a:schemeClr val="bg2">
                              <a:lumMod val="75000"/>
                            </a:schemeClr>
                          </a:solidFill>
                          <a:effectLst/>
                          <a:highlight>
                            <a:srgbClr val="00FF00"/>
                          </a:highlight>
                          <a:latin typeface="+mn-lt"/>
                          <a:ea typeface="+mn-ea"/>
                          <a:cs typeface="+mn-cs"/>
                        </a:rPr>
                        <a:t>achieved </a:t>
                      </a:r>
                      <a:r>
                        <a:rPr lang="en-US" sz="1100" b="1" kern="1200" dirty="0">
                          <a:solidFill>
                            <a:schemeClr val="bg2">
                              <a:lumMod val="75000"/>
                            </a:schemeClr>
                          </a:solidFill>
                          <a:effectLst/>
                          <a:highlight>
                            <a:srgbClr val="00FF00"/>
                          </a:highlight>
                          <a:latin typeface="+mn-lt"/>
                          <a:ea typeface="+mn-ea"/>
                          <a:cs typeface="+mn-cs"/>
                        </a:rPr>
                        <a:t>at least one distinction </a:t>
                      </a:r>
                      <a:r>
                        <a:rPr lang="en-US" sz="1100" b="0" kern="1200" dirty="0">
                          <a:solidFill>
                            <a:schemeClr val="bg2">
                              <a:lumMod val="75000"/>
                            </a:schemeClr>
                          </a:solidFill>
                          <a:effectLst/>
                          <a:highlight>
                            <a:srgbClr val="00FF00"/>
                          </a:highlight>
                          <a:latin typeface="+mn-lt"/>
                          <a:ea typeface="+mn-ea"/>
                          <a:cs typeface="+mn-cs"/>
                        </a:rPr>
                        <a:t>in any subject in the </a:t>
                      </a:r>
                      <a:r>
                        <a:rPr lang="en-US" sz="1100" b="1" kern="1200" dirty="0">
                          <a:solidFill>
                            <a:schemeClr val="bg2">
                              <a:lumMod val="75000"/>
                            </a:schemeClr>
                          </a:solidFill>
                          <a:effectLst/>
                          <a:highlight>
                            <a:srgbClr val="00FF00"/>
                          </a:highlight>
                          <a:latin typeface="+mn-lt"/>
                          <a:ea typeface="+mn-ea"/>
                          <a:cs typeface="+mn-cs"/>
                        </a:rPr>
                        <a:t>NSC examination.</a:t>
                      </a:r>
                    </a:p>
                    <a:p>
                      <a:pPr marL="285750" lvl="0" indent="-285750">
                        <a:buFont typeface="Arial" panose="020B0604020202020204" pitchFamily="34" charset="0"/>
                        <a:buChar char="•"/>
                      </a:pPr>
                      <a:r>
                        <a:rPr lang="en-US" sz="1100" b="1" kern="1200" dirty="0">
                          <a:solidFill>
                            <a:schemeClr val="tx1"/>
                          </a:solidFill>
                          <a:effectLst/>
                          <a:latin typeface="+mn-lt"/>
                          <a:ea typeface="+mn-ea"/>
                          <a:cs typeface="+mn-cs"/>
                        </a:rPr>
                        <a:t>A total of 26 428 subject distinctions </a:t>
                      </a:r>
                      <a:r>
                        <a:rPr lang="en-US" sz="1100" b="0" kern="1200" dirty="0">
                          <a:solidFill>
                            <a:schemeClr val="tx1"/>
                          </a:solidFill>
                          <a:effectLst/>
                          <a:latin typeface="+mn-lt"/>
                          <a:ea typeface="+mn-ea"/>
                          <a:cs typeface="+mn-cs"/>
                        </a:rPr>
                        <a:t>was achieved in the Grade 12 NSC examination</a:t>
                      </a:r>
                      <a:r>
                        <a:rPr lang="en-US" sz="1100" b="1" kern="1200" dirty="0">
                          <a:solidFill>
                            <a:schemeClr val="tx1"/>
                          </a:solidFill>
                          <a:effectLst/>
                          <a:latin typeface="+mn-lt"/>
                          <a:ea typeface="+mn-ea"/>
                          <a:cs typeface="+mn-cs"/>
                        </a:rPr>
                        <a:t>.</a:t>
                      </a:r>
                    </a:p>
                  </a:txBody>
                  <a:tcPr marL="68580" marR="68580" marT="34290" marB="3429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22604443"/>
                  </a:ext>
                </a:extLst>
              </a:tr>
            </a:tbl>
          </a:graphicData>
        </a:graphic>
      </p:graphicFrame>
      <p:sp>
        <p:nvSpPr>
          <p:cNvPr id="4" name="TextBox 3">
            <a:extLst>
              <a:ext uri="{FF2B5EF4-FFF2-40B4-BE49-F238E27FC236}">
                <a16:creationId xmlns:a16="http://schemas.microsoft.com/office/drawing/2014/main" xmlns="" id="{41B2956F-3317-4E65-FD8C-231A1156E7FE}"/>
              </a:ext>
            </a:extLst>
          </p:cNvPr>
          <p:cNvSpPr txBox="1"/>
          <p:nvPr/>
        </p:nvSpPr>
        <p:spPr>
          <a:xfrm>
            <a:off x="1544888" y="5717400"/>
            <a:ext cx="2610330" cy="377026"/>
          </a:xfrm>
          <a:prstGeom prst="rect">
            <a:avLst/>
          </a:prstGeom>
          <a:noFill/>
        </p:spPr>
        <p:txBody>
          <a:bodyPr wrap="none" rtlCol="0">
            <a:spAutoFit/>
          </a:bodyPr>
          <a:lstStyle/>
          <a:p>
            <a:pPr marL="135000" indent="-135000">
              <a:spcBef>
                <a:spcPts val="300"/>
              </a:spcBef>
              <a:buFont typeface="Arial" panose="020B0604020202020204" pitchFamily="34" charset="0"/>
              <a:buChar char="•"/>
            </a:pPr>
            <a:r>
              <a:rPr lang="en-ZA" sz="800" dirty="0"/>
              <a:t>Measuring output indicators of the PSIP and  </a:t>
            </a:r>
          </a:p>
          <a:p>
            <a:pPr marL="135000" indent="-135000">
              <a:spcBef>
                <a:spcPts val="300"/>
              </a:spcBef>
              <a:buFont typeface="Arial" panose="020B0604020202020204" pitchFamily="34" charset="0"/>
              <a:buChar char="•"/>
            </a:pPr>
            <a:r>
              <a:rPr lang="en-ZA" sz="800" dirty="0"/>
              <a:t>Selected service delivery indicators via eQPRS</a:t>
            </a:r>
          </a:p>
        </p:txBody>
      </p:sp>
      <p:sp>
        <p:nvSpPr>
          <p:cNvPr id="14" name="TextBox 13">
            <a:extLst>
              <a:ext uri="{FF2B5EF4-FFF2-40B4-BE49-F238E27FC236}">
                <a16:creationId xmlns:a16="http://schemas.microsoft.com/office/drawing/2014/main" xmlns="" id="{7C4E619A-3B36-4A58-B634-784991C830A5}"/>
              </a:ext>
            </a:extLst>
          </p:cNvPr>
          <p:cNvSpPr txBox="1"/>
          <p:nvPr/>
        </p:nvSpPr>
        <p:spPr>
          <a:xfrm>
            <a:off x="9703194" y="1752157"/>
            <a:ext cx="880196" cy="207749"/>
          </a:xfrm>
          <a:prstGeom prst="rect">
            <a:avLst/>
          </a:prstGeom>
          <a:noFill/>
        </p:spPr>
        <p:txBody>
          <a:bodyPr wrap="square" rtlCol="0">
            <a:spAutoFit/>
          </a:bodyPr>
          <a:lstStyle/>
          <a:p>
            <a:pPr algn="ctr" defTabSz="685800">
              <a:defRPr/>
            </a:pPr>
            <a:r>
              <a:rPr lang="en-ZA" sz="750" b="1" dirty="0">
                <a:solidFill>
                  <a:prstClr val="black"/>
                </a:solidFill>
                <a:effectLst>
                  <a:outerShdw blurRad="38100" dist="38100" dir="2700000" algn="tl">
                    <a:srgbClr val="000000">
                      <a:alpha val="43137"/>
                    </a:srgbClr>
                  </a:outerShdw>
                </a:effectLst>
                <a:latin typeface="Century Gothic" panose="020B0502020202020204" pitchFamily="34" charset="0"/>
              </a:rPr>
              <a:t>Governance</a:t>
            </a:r>
          </a:p>
        </p:txBody>
      </p:sp>
      <p:pic>
        <p:nvPicPr>
          <p:cNvPr id="23" name="Picture 22">
            <a:extLst>
              <a:ext uri="{FF2B5EF4-FFF2-40B4-BE49-F238E27FC236}">
                <a16:creationId xmlns:a16="http://schemas.microsoft.com/office/drawing/2014/main" xmlns="" id="{7D1DCD4C-9EF1-4896-82EF-24CE744F21BD}"/>
              </a:ext>
            </a:extLst>
          </p:cNvPr>
          <p:cNvPicPr>
            <a:picLocks noChangeAspect="1"/>
          </p:cNvPicPr>
          <p:nvPr/>
        </p:nvPicPr>
        <p:blipFill>
          <a:blip r:embed="rId2" cstate="print"/>
          <a:stretch>
            <a:fillRect/>
          </a:stretch>
        </p:blipFill>
        <p:spPr>
          <a:xfrm>
            <a:off x="9886044" y="2434916"/>
            <a:ext cx="588242" cy="365248"/>
          </a:xfrm>
          <a:prstGeom prst="rect">
            <a:avLst/>
          </a:prstGeom>
        </p:spPr>
      </p:pic>
      <p:pic>
        <p:nvPicPr>
          <p:cNvPr id="11" name="Picture 10">
            <a:extLst>
              <a:ext uri="{FF2B5EF4-FFF2-40B4-BE49-F238E27FC236}">
                <a16:creationId xmlns:a16="http://schemas.microsoft.com/office/drawing/2014/main" xmlns="" id="{5C3F401C-461F-4709-BEF8-7EC4AAEC7496}"/>
              </a:ext>
            </a:extLst>
          </p:cNvPr>
          <p:cNvPicPr>
            <a:picLocks noChangeAspect="1"/>
          </p:cNvPicPr>
          <p:nvPr/>
        </p:nvPicPr>
        <p:blipFill>
          <a:blip r:embed="rId3" cstate="print"/>
          <a:stretch>
            <a:fillRect/>
          </a:stretch>
        </p:blipFill>
        <p:spPr>
          <a:xfrm>
            <a:off x="9840283" y="2003216"/>
            <a:ext cx="695004" cy="425233"/>
          </a:xfrm>
          <a:prstGeom prst="rect">
            <a:avLst/>
          </a:prstGeom>
        </p:spPr>
      </p:pic>
      <p:pic>
        <p:nvPicPr>
          <p:cNvPr id="7" name="Picture 6">
            <a:extLst>
              <a:ext uri="{FF2B5EF4-FFF2-40B4-BE49-F238E27FC236}">
                <a16:creationId xmlns:a16="http://schemas.microsoft.com/office/drawing/2014/main" xmlns="" id="{6C456E3E-9160-8069-8480-C9FA9DFFA11E}"/>
              </a:ext>
            </a:extLst>
          </p:cNvPr>
          <p:cNvPicPr>
            <a:picLocks noChangeAspect="1"/>
          </p:cNvPicPr>
          <p:nvPr/>
        </p:nvPicPr>
        <p:blipFill>
          <a:blip r:embed="rId3" cstate="print"/>
          <a:stretch>
            <a:fillRect/>
          </a:stretch>
        </p:blipFill>
        <p:spPr>
          <a:xfrm>
            <a:off x="9849171" y="3415114"/>
            <a:ext cx="695004" cy="425233"/>
          </a:xfrm>
          <a:prstGeom prst="rect">
            <a:avLst/>
          </a:prstGeom>
        </p:spPr>
      </p:pic>
      <p:pic>
        <p:nvPicPr>
          <p:cNvPr id="8" name="Picture 7">
            <a:extLst>
              <a:ext uri="{FF2B5EF4-FFF2-40B4-BE49-F238E27FC236}">
                <a16:creationId xmlns:a16="http://schemas.microsoft.com/office/drawing/2014/main" xmlns="" id="{579A2191-BBCE-B063-CC63-EBAA3B6129AC}"/>
              </a:ext>
            </a:extLst>
          </p:cNvPr>
          <p:cNvPicPr>
            <a:picLocks noChangeAspect="1"/>
          </p:cNvPicPr>
          <p:nvPr/>
        </p:nvPicPr>
        <p:blipFill>
          <a:blip r:embed="rId4" cstate="print"/>
          <a:stretch>
            <a:fillRect/>
          </a:stretch>
        </p:blipFill>
        <p:spPr>
          <a:xfrm>
            <a:off x="9896678" y="4151691"/>
            <a:ext cx="597858" cy="365248"/>
          </a:xfrm>
          <a:prstGeom prst="rect">
            <a:avLst/>
          </a:prstGeom>
        </p:spPr>
      </p:pic>
      <p:sp>
        <p:nvSpPr>
          <p:cNvPr id="3" name="Footer Placeholder 2">
            <a:extLst>
              <a:ext uri="{FF2B5EF4-FFF2-40B4-BE49-F238E27FC236}">
                <a16:creationId xmlns:a16="http://schemas.microsoft.com/office/drawing/2014/main" xmlns="" id="{E6D89BD3-C5CD-AD37-1624-2D868603E22E}"/>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 </a:t>
            </a:r>
            <a:r>
              <a:rPr lang="en-US" sz="1000" dirty="0">
                <a:solidFill>
                  <a:srgbClr val="998F86"/>
                </a:solidFill>
              </a:rPr>
              <a:t>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886F00AB-6C73-4964-E8C4-7E112B0B377B}"/>
              </a:ext>
            </a:extLst>
          </p:cNvPr>
          <p:cNvSpPr>
            <a:spLocks noGrp="1"/>
          </p:cNvSpPr>
          <p:nvPr>
            <p:ph type="sldNum" sz="quarter" idx="4"/>
          </p:nvPr>
        </p:nvSpPr>
        <p:spPr/>
        <p:txBody>
          <a:bodyPr/>
          <a:lstStyle/>
          <a:p>
            <a:fld id="{8406839F-D7A4-4E5D-B93D-768AD4D1DB36}" type="slidenum">
              <a:rPr lang="en-ZA" smtClean="0">
                <a:solidFill>
                  <a:srgbClr val="003399"/>
                </a:solidFill>
              </a:rPr>
              <a:pPr/>
              <a:t>17</a:t>
            </a:fld>
            <a:endParaRPr lang="en-ZA" dirty="0">
              <a:solidFill>
                <a:srgbClr val="003399"/>
              </a:solidFill>
            </a:endParaRPr>
          </a:p>
        </p:txBody>
      </p:sp>
    </p:spTree>
    <p:extLst>
      <p:ext uri="{BB962C8B-B14F-4D97-AF65-F5344CB8AC3E}">
        <p14:creationId xmlns:p14="http://schemas.microsoft.com/office/powerpoint/2010/main" xmlns="" val="325295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76401" y="1524000"/>
          <a:ext cx="8886825" cy="4526280"/>
        </p:xfrm>
        <a:graphic>
          <a:graphicData uri="http://schemas.openxmlformats.org/drawingml/2006/table">
            <a:tbl>
              <a:tblPr firstRow="1" bandRow="1">
                <a:tableStyleId>{5940675A-B579-460E-94D1-54222C63F5DA}</a:tableStyleId>
              </a:tblPr>
              <a:tblGrid>
                <a:gridCol w="552450">
                  <a:extLst>
                    <a:ext uri="{9D8B030D-6E8A-4147-A177-3AD203B41FA5}">
                      <a16:colId xmlns:a16="http://schemas.microsoft.com/office/drawing/2014/main" xmlns="" val="3061541074"/>
                    </a:ext>
                  </a:extLst>
                </a:gridCol>
                <a:gridCol w="8334375">
                  <a:extLst>
                    <a:ext uri="{9D8B030D-6E8A-4147-A177-3AD203B41FA5}">
                      <a16:colId xmlns:a16="http://schemas.microsoft.com/office/drawing/2014/main" xmlns="" val="3913613867"/>
                    </a:ext>
                  </a:extLst>
                </a:gridCol>
              </a:tblGrid>
              <a:tr h="4160520">
                <a:tc>
                  <a:txBody>
                    <a:bodyPr/>
                    <a:lstStyle/>
                    <a:p>
                      <a:pPr algn="ctr"/>
                      <a:r>
                        <a:rPr lang="en-US" sz="1100" b="1" dirty="0">
                          <a:latin typeface="+mj-lt"/>
                        </a:rPr>
                        <a:t>DOH</a:t>
                      </a:r>
                    </a:p>
                  </a:txBody>
                  <a:tcPr marL="68580" marR="68580" marT="34290" marB="34290">
                    <a:noFill/>
                  </a:tcPr>
                </a:tc>
                <a:tc>
                  <a:txBody>
                    <a:bodyPr/>
                    <a:lstStyle/>
                    <a:p>
                      <a:pPr marL="342900" lvl="0" indent="-342900" algn="just">
                        <a:spcAft>
                          <a:spcPts val="0"/>
                        </a:spcAft>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mn-ea"/>
                        </a:rPr>
                        <a:t>Patient Safety Incident (PSI) cases</a:t>
                      </a:r>
                      <a:r>
                        <a:rPr lang="en-GB" sz="1100" kern="1200" dirty="0">
                          <a:solidFill>
                            <a:schemeClr val="bg2">
                              <a:lumMod val="75000"/>
                            </a:schemeClr>
                          </a:solidFill>
                          <a:effectLst/>
                          <a:highlight>
                            <a:srgbClr val="00FF00"/>
                          </a:highlight>
                          <a:latin typeface="Century Gothic" panose="020B0502020202020204" pitchFamily="34" charset="0"/>
                          <a:ea typeface="+mn-ea"/>
                        </a:rPr>
                        <a:t> closed and finalized at different hospitals across the Western Cape as follows: </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chemeClr val="bg2">
                              <a:lumMod val="75000"/>
                            </a:schemeClr>
                          </a:solidFill>
                          <a:effectLst/>
                          <a:highlight>
                            <a:srgbClr val="00FF00"/>
                          </a:highlight>
                          <a:latin typeface="Century Gothic" panose="020B0502020202020204" pitchFamily="34" charset="0"/>
                          <a:ea typeface="+mn-ea"/>
                        </a:rPr>
                        <a:t>District Hospitals </a:t>
                      </a:r>
                      <a:r>
                        <a:rPr lang="en-GB" sz="1100" b="1" kern="1200" dirty="0">
                          <a:solidFill>
                            <a:schemeClr val="bg2">
                              <a:lumMod val="75000"/>
                            </a:schemeClr>
                          </a:solidFill>
                          <a:effectLst/>
                          <a:highlight>
                            <a:srgbClr val="00FF00"/>
                          </a:highlight>
                          <a:latin typeface="Century Gothic" panose="020B0502020202020204" pitchFamily="34" charset="0"/>
                          <a:ea typeface="+mn-ea"/>
                        </a:rPr>
                        <a:t>98.2%</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chemeClr val="bg2">
                              <a:lumMod val="75000"/>
                            </a:schemeClr>
                          </a:solidFill>
                          <a:effectLst/>
                          <a:highlight>
                            <a:srgbClr val="00FF00"/>
                          </a:highlight>
                          <a:latin typeface="Century Gothic" panose="020B0502020202020204" pitchFamily="34" charset="0"/>
                          <a:ea typeface="+mn-ea"/>
                        </a:rPr>
                        <a:t>Specialised Hospitals </a:t>
                      </a:r>
                      <a:r>
                        <a:rPr lang="en-GB" sz="1100" b="1" kern="1200" dirty="0">
                          <a:solidFill>
                            <a:schemeClr val="bg2">
                              <a:lumMod val="75000"/>
                            </a:schemeClr>
                          </a:solidFill>
                          <a:effectLst/>
                          <a:highlight>
                            <a:srgbClr val="00FF00"/>
                          </a:highlight>
                          <a:latin typeface="Century Gothic" panose="020B0502020202020204" pitchFamily="34" charset="0"/>
                          <a:ea typeface="+mn-ea"/>
                        </a:rPr>
                        <a:t>97.9%</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chemeClr val="bg2">
                              <a:lumMod val="75000"/>
                            </a:schemeClr>
                          </a:solidFill>
                          <a:effectLst/>
                          <a:highlight>
                            <a:srgbClr val="00FF00"/>
                          </a:highlight>
                          <a:latin typeface="Century Gothic" panose="020B0502020202020204" pitchFamily="34" charset="0"/>
                          <a:ea typeface="+mn-ea"/>
                        </a:rPr>
                        <a:t>Central Hospitals </a:t>
                      </a:r>
                      <a:r>
                        <a:rPr lang="en-GB" sz="1100" b="1" kern="1200" dirty="0">
                          <a:solidFill>
                            <a:schemeClr val="bg2">
                              <a:lumMod val="75000"/>
                            </a:schemeClr>
                          </a:solidFill>
                          <a:effectLst/>
                          <a:highlight>
                            <a:srgbClr val="00FF00"/>
                          </a:highlight>
                          <a:latin typeface="Century Gothic" panose="020B0502020202020204" pitchFamily="34" charset="0"/>
                          <a:ea typeface="+mn-ea"/>
                        </a:rPr>
                        <a:t>97.2%</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chemeClr val="bg2">
                              <a:lumMod val="75000"/>
                            </a:schemeClr>
                          </a:solidFill>
                          <a:effectLst/>
                          <a:highlight>
                            <a:srgbClr val="00FF00"/>
                          </a:highlight>
                          <a:latin typeface="Century Gothic" panose="020B0502020202020204" pitchFamily="34" charset="0"/>
                          <a:ea typeface="+mn-ea"/>
                        </a:rPr>
                        <a:t>Tertiary Hospitals </a:t>
                      </a:r>
                      <a:r>
                        <a:rPr lang="en-GB" sz="1100" b="1" kern="1200" dirty="0">
                          <a:solidFill>
                            <a:schemeClr val="bg2">
                              <a:lumMod val="75000"/>
                            </a:schemeClr>
                          </a:solidFill>
                          <a:effectLst/>
                          <a:highlight>
                            <a:srgbClr val="00FF00"/>
                          </a:highlight>
                          <a:latin typeface="Century Gothic" panose="020B0502020202020204" pitchFamily="34" charset="0"/>
                          <a:ea typeface="+mn-ea"/>
                        </a:rPr>
                        <a:t>99.6%</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l">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63.1%</a:t>
                      </a:r>
                      <a:r>
                        <a:rPr lang="en-GB" sz="1100" kern="1200" dirty="0">
                          <a:solidFill>
                            <a:srgbClr val="000000"/>
                          </a:solidFill>
                          <a:effectLst/>
                          <a:latin typeface="Century Gothic" panose="020B0502020202020204" pitchFamily="34" charset="0"/>
                          <a:ea typeface="+mn-ea"/>
                        </a:rPr>
                        <a:t> </a:t>
                      </a:r>
                      <a:r>
                        <a:rPr lang="en-GB" sz="1100" b="1" kern="1200" dirty="0">
                          <a:solidFill>
                            <a:srgbClr val="000000"/>
                          </a:solidFill>
                          <a:effectLst/>
                          <a:latin typeface="Century Gothic" panose="020B0502020202020204" pitchFamily="34" charset="0"/>
                          <a:ea typeface="+mn-ea"/>
                        </a:rPr>
                        <a:t>average performance rate </a:t>
                      </a:r>
                      <a:r>
                        <a:rPr lang="en-GB" sz="1100" kern="1200" dirty="0">
                          <a:solidFill>
                            <a:srgbClr val="000000"/>
                          </a:solidFill>
                          <a:effectLst/>
                          <a:latin typeface="Century Gothic" panose="020B0502020202020204" pitchFamily="34" charset="0"/>
                          <a:ea typeface="+mn-ea"/>
                        </a:rPr>
                        <a:t>maintained towards the </a:t>
                      </a:r>
                      <a:r>
                        <a:rPr lang="en-GB" sz="1100" b="1" kern="1200" dirty="0">
                          <a:solidFill>
                            <a:srgbClr val="000000"/>
                          </a:solidFill>
                          <a:effectLst/>
                          <a:latin typeface="Century Gothic" panose="020B0502020202020204" pitchFamily="34" charset="0"/>
                          <a:ea typeface="+mn-ea"/>
                        </a:rPr>
                        <a:t>severity assessment code (SAC) of incidents reported within 24 hours</a:t>
                      </a:r>
                      <a:r>
                        <a:rPr lang="en-GB" sz="1100" kern="1200" dirty="0">
                          <a:solidFill>
                            <a:srgbClr val="000000"/>
                          </a:solidFill>
                          <a:effectLst/>
                          <a:latin typeface="Century Gothic" panose="020B0502020202020204" pitchFamily="34" charset="0"/>
                          <a:ea typeface="+mn-ea"/>
                        </a:rPr>
                        <a:t> in District Hospitals.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1349 Bursaries </a:t>
                      </a:r>
                      <a:r>
                        <a:rPr lang="en-GB" sz="1100" kern="1200" dirty="0">
                          <a:solidFill>
                            <a:srgbClr val="000000"/>
                          </a:solidFill>
                          <a:effectLst/>
                          <a:latin typeface="Century Gothic" panose="020B0502020202020204" pitchFamily="34" charset="0"/>
                          <a:ea typeface="+mn-ea"/>
                        </a:rPr>
                        <a:t>were awarded for scarce and critical skills categories within the Health Sector</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62.4% of mothers </a:t>
                      </a:r>
                      <a:r>
                        <a:rPr lang="en-GB" sz="1100" kern="1200" dirty="0">
                          <a:solidFill>
                            <a:srgbClr val="000000"/>
                          </a:solidFill>
                          <a:effectLst/>
                          <a:latin typeface="Century Gothic" panose="020B0502020202020204" pitchFamily="34" charset="0"/>
                          <a:ea typeface="+mn-ea"/>
                        </a:rPr>
                        <a:t>received postnatal care</a:t>
                      </a:r>
                      <a:r>
                        <a:rPr lang="en-GB" sz="1100" b="1" kern="1200" dirty="0">
                          <a:solidFill>
                            <a:srgbClr val="000000"/>
                          </a:solidFill>
                          <a:effectLst/>
                          <a:latin typeface="Century Gothic" panose="020B0502020202020204" pitchFamily="34" charset="0"/>
                          <a:ea typeface="+mn-ea"/>
                        </a:rPr>
                        <a:t> within 6 days after delivery.</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11.5% of deliveries </a:t>
                      </a:r>
                      <a:r>
                        <a:rPr lang="en-GB" sz="1100" kern="1200" dirty="0">
                          <a:solidFill>
                            <a:srgbClr val="000000"/>
                          </a:solidFill>
                          <a:effectLst/>
                          <a:latin typeface="Century Gothic" panose="020B0502020202020204" pitchFamily="34" charset="0"/>
                          <a:ea typeface="+mn-ea"/>
                        </a:rPr>
                        <a:t>were to women</a:t>
                      </a:r>
                      <a:r>
                        <a:rPr lang="en-GB" sz="1100" b="1" kern="1200" dirty="0">
                          <a:solidFill>
                            <a:srgbClr val="000000"/>
                          </a:solidFill>
                          <a:effectLst/>
                          <a:latin typeface="Century Gothic" panose="020B0502020202020204" pitchFamily="34" charset="0"/>
                          <a:ea typeface="+mn-ea"/>
                        </a:rPr>
                        <a:t> under the age of 20 years </a:t>
                      </a:r>
                      <a:r>
                        <a:rPr lang="en-GB" sz="1100" kern="1200" dirty="0">
                          <a:solidFill>
                            <a:srgbClr val="000000"/>
                          </a:solidFill>
                          <a:effectLst/>
                          <a:latin typeface="Century Gothic" panose="020B0502020202020204" pitchFamily="34" charset="0"/>
                          <a:ea typeface="+mn-ea"/>
                        </a:rPr>
                        <a:t>as proportion of total deliveries in health facilities.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50.2% of women </a:t>
                      </a:r>
                      <a:r>
                        <a:rPr lang="en-GB" sz="1100" kern="1200" dirty="0">
                          <a:solidFill>
                            <a:srgbClr val="000000"/>
                          </a:solidFill>
                          <a:effectLst/>
                          <a:latin typeface="Century Gothic" panose="020B0502020202020204" pitchFamily="34" charset="0"/>
                          <a:ea typeface="+mn-ea"/>
                        </a:rPr>
                        <a:t>were protected against pregnancy by using</a:t>
                      </a:r>
                      <a:r>
                        <a:rPr lang="en-GB" sz="1100" b="1" kern="1200" dirty="0">
                          <a:solidFill>
                            <a:srgbClr val="000000"/>
                          </a:solidFill>
                          <a:effectLst/>
                          <a:latin typeface="Century Gothic" panose="020B0502020202020204" pitchFamily="34" charset="0"/>
                          <a:ea typeface="+mn-ea"/>
                        </a:rPr>
                        <a:t> modern contraceptive methods, </a:t>
                      </a:r>
                      <a:r>
                        <a:rPr lang="en-GB" sz="1100" kern="1200" dirty="0">
                          <a:solidFill>
                            <a:srgbClr val="000000"/>
                          </a:solidFill>
                          <a:effectLst/>
                          <a:latin typeface="Century Gothic" panose="020B0502020202020204" pitchFamily="34" charset="0"/>
                          <a:ea typeface="+mn-ea"/>
                        </a:rPr>
                        <a:t>including sterilisations, as proportion of female population 15-49 year</a:t>
                      </a:r>
                      <a:r>
                        <a:rPr lang="en-GB" sz="1100" b="1" kern="1200" dirty="0">
                          <a:solidFill>
                            <a:srgbClr val="000000"/>
                          </a:solidFill>
                          <a:effectLst/>
                          <a:latin typeface="Century Gothic" panose="020B0502020202020204" pitchFamily="34" charset="0"/>
                          <a:ea typeface="+mn-ea"/>
                        </a:rPr>
                        <a:t>.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62.3% of maternal deaths </a:t>
                      </a:r>
                      <a:r>
                        <a:rPr lang="en-GB" sz="1100" kern="1200" dirty="0">
                          <a:solidFill>
                            <a:srgbClr val="000000"/>
                          </a:solidFill>
                          <a:effectLst/>
                          <a:latin typeface="Century Gothic" panose="020B0502020202020204" pitchFamily="34" charset="0"/>
                          <a:ea typeface="+mn-ea"/>
                        </a:rPr>
                        <a:t>occurred per 100,000 live births in District hospitals</a:t>
                      </a:r>
                      <a:r>
                        <a:rPr lang="en-GB" sz="1100" b="1" kern="1200" dirty="0">
                          <a:solidFill>
                            <a:srgbClr val="000000"/>
                          </a:solidFill>
                          <a:effectLst/>
                          <a:latin typeface="Century Gothic" panose="020B0502020202020204" pitchFamily="34" charset="0"/>
                          <a:ea typeface="+mn-ea"/>
                        </a:rPr>
                        <a:t>.</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mn-ea"/>
                        </a:rPr>
                        <a:t>77.7% of children under 1 year (12 months) </a:t>
                      </a:r>
                      <a:r>
                        <a:rPr lang="en-GB" sz="1100" kern="1200" dirty="0">
                          <a:solidFill>
                            <a:schemeClr val="bg2">
                              <a:lumMod val="75000"/>
                            </a:schemeClr>
                          </a:solidFill>
                          <a:effectLst/>
                          <a:highlight>
                            <a:srgbClr val="00FF00"/>
                          </a:highlight>
                          <a:latin typeface="Century Gothic" panose="020B0502020202020204" pitchFamily="34" charset="0"/>
                          <a:ea typeface="+mn-ea"/>
                        </a:rPr>
                        <a:t>received </a:t>
                      </a:r>
                      <a:r>
                        <a:rPr lang="en-GB" sz="1100" b="1" kern="1200" dirty="0">
                          <a:solidFill>
                            <a:schemeClr val="bg2">
                              <a:lumMod val="75000"/>
                            </a:schemeClr>
                          </a:solidFill>
                          <a:effectLst/>
                          <a:highlight>
                            <a:srgbClr val="00FF00"/>
                          </a:highlight>
                          <a:latin typeface="Century Gothic" panose="020B0502020202020204" pitchFamily="34" charset="0"/>
                          <a:ea typeface="+mn-ea"/>
                        </a:rPr>
                        <a:t>measles 2nd dose, </a:t>
                      </a:r>
                      <a:r>
                        <a:rPr lang="en-GB" sz="1100" kern="1200" dirty="0">
                          <a:solidFill>
                            <a:schemeClr val="bg2">
                              <a:lumMod val="75000"/>
                            </a:schemeClr>
                          </a:solidFill>
                          <a:effectLst/>
                          <a:highlight>
                            <a:srgbClr val="00FF00"/>
                          </a:highlight>
                          <a:latin typeface="Century Gothic" panose="020B0502020202020204" pitchFamily="34" charset="0"/>
                          <a:ea typeface="+mn-ea"/>
                        </a:rPr>
                        <a:t>as a proportion of the 1-year population</a:t>
                      </a:r>
                      <a:r>
                        <a:rPr lang="en-GB" sz="1100" kern="1200" dirty="0">
                          <a:solidFill>
                            <a:srgbClr val="000000"/>
                          </a:solidFill>
                          <a:effectLst/>
                          <a:highlight>
                            <a:srgbClr val="C0C0C0"/>
                          </a:highlight>
                          <a:latin typeface="Century Gothic" panose="020B0502020202020204" pitchFamily="34" charset="0"/>
                          <a:ea typeface="+mn-ea"/>
                        </a:rPr>
                        <a:t>. </a:t>
                      </a:r>
                      <a:endParaRPr lang="en-US" sz="1500" kern="1200" dirty="0">
                        <a:solidFill>
                          <a:srgbClr val="000000"/>
                        </a:solidFill>
                        <a:effectLst/>
                        <a:highlight>
                          <a:srgbClr val="C0C0C0"/>
                        </a:highligh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55.1% of children aged 12-59 months received vitamin A 200,000 units, </a:t>
                      </a:r>
                      <a:r>
                        <a:rPr lang="en-GB" sz="1100" kern="1200" dirty="0">
                          <a:solidFill>
                            <a:srgbClr val="000000"/>
                          </a:solidFill>
                          <a:effectLst/>
                          <a:latin typeface="Century Gothic" panose="020B0502020202020204" pitchFamily="34" charset="0"/>
                          <a:ea typeface="+mn-ea"/>
                        </a:rPr>
                        <a:t>every six months as a proportion of population aged 12 - 59 months.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60.2% and 53.3% average performance rate </a:t>
                      </a:r>
                      <a:r>
                        <a:rPr lang="en-GB" sz="1100" kern="1200" dirty="0">
                          <a:solidFill>
                            <a:srgbClr val="000000"/>
                          </a:solidFill>
                          <a:effectLst/>
                          <a:latin typeface="Century Gothic" panose="020B0502020202020204" pitchFamily="34" charset="0"/>
                          <a:ea typeface="+mn-ea"/>
                        </a:rPr>
                        <a:t>was maintained towards all</a:t>
                      </a:r>
                      <a:r>
                        <a:rPr lang="en-GB" sz="1100" b="1" kern="1200" dirty="0">
                          <a:solidFill>
                            <a:srgbClr val="000000"/>
                          </a:solidFill>
                          <a:effectLst/>
                          <a:latin typeface="Century Gothic" panose="020B0502020202020204" pitchFamily="34" charset="0"/>
                          <a:ea typeface="+mn-ea"/>
                        </a:rPr>
                        <a:t> ART child and adult </a:t>
                      </a:r>
                      <a:r>
                        <a:rPr lang="en-GB" sz="1100" kern="1200" dirty="0">
                          <a:solidFill>
                            <a:srgbClr val="000000"/>
                          </a:solidFill>
                          <a:effectLst/>
                          <a:latin typeface="Century Gothic" panose="020B0502020202020204" pitchFamily="34" charset="0"/>
                          <a:ea typeface="+mn-ea"/>
                        </a:rPr>
                        <a:t>who remain in care.</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66% of ART child viral load under 400 </a:t>
                      </a:r>
                      <a:r>
                        <a:rPr lang="en-GB" sz="1100" kern="1200" dirty="0">
                          <a:solidFill>
                            <a:srgbClr val="000000"/>
                          </a:solidFill>
                          <a:effectLst/>
                          <a:latin typeface="Century Gothic" panose="020B0502020202020204" pitchFamily="34" charset="0"/>
                          <a:ea typeface="+mn-ea"/>
                        </a:rPr>
                        <a:t>supressed as a proportion of ART child viral load done at 12 months.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92.4 of ART adult viral load under 400 </a:t>
                      </a:r>
                      <a:r>
                        <a:rPr lang="en-GB" sz="1100" kern="1200" dirty="0">
                          <a:solidFill>
                            <a:srgbClr val="000000"/>
                          </a:solidFill>
                          <a:effectLst/>
                          <a:latin typeface="Century Gothic" panose="020B0502020202020204" pitchFamily="34" charset="0"/>
                          <a:ea typeface="+mn-ea"/>
                        </a:rPr>
                        <a:t>supressed as a proportion of ART adult viral load done at 12 months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mn-ea"/>
                        </a:rPr>
                        <a:t>75.4% of TB clients </a:t>
                      </a:r>
                      <a:r>
                        <a:rPr lang="en-GB" sz="1100" kern="1200" dirty="0">
                          <a:solidFill>
                            <a:schemeClr val="bg2">
                              <a:lumMod val="75000"/>
                            </a:schemeClr>
                          </a:solidFill>
                          <a:effectLst/>
                          <a:highlight>
                            <a:srgbClr val="00FF00"/>
                          </a:highlight>
                          <a:latin typeface="Century Gothic" panose="020B0502020202020204" pitchFamily="34" charset="0"/>
                          <a:ea typeface="+mn-ea"/>
                        </a:rPr>
                        <a:t>who started drug-susceptible tuberculosis (DS-TB) treatment have successfully completed the treatment.</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rPr>
                        <a:t>Complaints resolved in hospitals within 25 working days are as follows: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rgbClr val="000000"/>
                          </a:solidFill>
                          <a:effectLst/>
                          <a:latin typeface="Century Gothic" panose="020B0502020202020204" pitchFamily="34" charset="0"/>
                          <a:ea typeface="Times New Roman" panose="02020603050405020304" pitchFamily="18" charset="0"/>
                        </a:rPr>
                        <a:t>District Hospitals </a:t>
                      </a:r>
                      <a:r>
                        <a:rPr lang="en-GB" sz="1100" b="1" kern="1200" dirty="0">
                          <a:solidFill>
                            <a:srgbClr val="000000"/>
                          </a:solidFill>
                          <a:effectLst/>
                          <a:latin typeface="Century Gothic" panose="020B0502020202020204" pitchFamily="34" charset="0"/>
                          <a:ea typeface="Times New Roman" panose="02020603050405020304" pitchFamily="18" charset="0"/>
                        </a:rPr>
                        <a:t>92.7%</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rgbClr val="000000"/>
                          </a:solidFill>
                          <a:effectLst/>
                          <a:latin typeface="Century Gothic" panose="020B0502020202020204" pitchFamily="34" charset="0"/>
                          <a:ea typeface="Times New Roman" panose="02020603050405020304" pitchFamily="18" charset="0"/>
                        </a:rPr>
                        <a:t>Regional Hospitals </a:t>
                      </a:r>
                      <a:r>
                        <a:rPr lang="en-GB" sz="1100" b="1" kern="1200" dirty="0">
                          <a:solidFill>
                            <a:srgbClr val="000000"/>
                          </a:solidFill>
                          <a:effectLst/>
                          <a:latin typeface="Century Gothic" panose="020B0502020202020204" pitchFamily="34" charset="0"/>
                          <a:ea typeface="Times New Roman" panose="02020603050405020304" pitchFamily="18" charset="0"/>
                        </a:rPr>
                        <a:t>99.5%</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rgbClr val="000000"/>
                          </a:solidFill>
                          <a:effectLst/>
                          <a:latin typeface="Century Gothic" panose="020B0502020202020204" pitchFamily="34" charset="0"/>
                          <a:ea typeface="Times New Roman" panose="02020603050405020304" pitchFamily="18" charset="0"/>
                        </a:rPr>
                        <a:t>Specialised Hospitals </a:t>
                      </a:r>
                      <a:r>
                        <a:rPr lang="en-GB" sz="1100" b="1" kern="1200" dirty="0">
                          <a:solidFill>
                            <a:srgbClr val="000000"/>
                          </a:solidFill>
                          <a:effectLst/>
                          <a:latin typeface="Century Gothic" panose="020B0502020202020204" pitchFamily="34" charset="0"/>
                          <a:ea typeface="Times New Roman" panose="02020603050405020304" pitchFamily="18" charset="0"/>
                        </a:rPr>
                        <a:t>98.4%</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800100" lvl="1" indent="-342900" algn="just">
                        <a:spcAft>
                          <a:spcPts val="0"/>
                        </a:spcAft>
                        <a:buFont typeface="Courier New" panose="02070309020205020404" pitchFamily="49" charset="0"/>
                        <a:buChar char="o"/>
                      </a:pPr>
                      <a:r>
                        <a:rPr lang="en-GB" sz="1100" kern="1200" dirty="0">
                          <a:solidFill>
                            <a:srgbClr val="000000"/>
                          </a:solidFill>
                          <a:effectLst/>
                          <a:latin typeface="Century Gothic" panose="020B0502020202020204" pitchFamily="34" charset="0"/>
                          <a:ea typeface="Times New Roman" panose="02020603050405020304" pitchFamily="18" charset="0"/>
                        </a:rPr>
                        <a:t>Central Hospitals </a:t>
                      </a:r>
                      <a:r>
                        <a:rPr lang="en-GB" sz="1100" b="1" kern="1200" dirty="0">
                          <a:solidFill>
                            <a:srgbClr val="000000"/>
                          </a:solidFill>
                          <a:effectLst/>
                          <a:latin typeface="Century Gothic" panose="020B0502020202020204" pitchFamily="34" charset="0"/>
                          <a:ea typeface="Times New Roman" panose="02020603050405020304" pitchFamily="18" charset="0"/>
                        </a:rPr>
                        <a:t>92.1%</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800100" lvl="1" indent="-342900" algn="just" defTabSz="914400" rtl="0" eaLnBrk="1" latinLnBrk="0" hangingPunct="1">
                        <a:spcAft>
                          <a:spcPts val="0"/>
                        </a:spcAft>
                        <a:buFont typeface="Courier New" panose="02070309020205020404" pitchFamily="49" charset="0"/>
                        <a:buChar char="o"/>
                      </a:pPr>
                      <a:r>
                        <a:rPr lang="en-GB" sz="1100" kern="1200" dirty="0">
                          <a:solidFill>
                            <a:srgbClr val="000000"/>
                          </a:solidFill>
                          <a:effectLst/>
                          <a:latin typeface="Century Gothic" panose="020B0502020202020204" pitchFamily="34" charset="0"/>
                          <a:ea typeface="+mn-ea"/>
                          <a:cs typeface="+mn-cs"/>
                        </a:rPr>
                        <a:t>Tertiary Hospitals </a:t>
                      </a:r>
                      <a:r>
                        <a:rPr lang="en-GB" sz="1100" b="1" kern="1200" dirty="0">
                          <a:solidFill>
                            <a:srgbClr val="000000"/>
                          </a:solidFill>
                          <a:effectLst/>
                          <a:latin typeface="Century Gothic" panose="020B0502020202020204" pitchFamily="34" charset="0"/>
                          <a:ea typeface="+mn-ea"/>
                          <a:cs typeface="+mn-cs"/>
                        </a:rPr>
                        <a:t>100%</a:t>
                      </a:r>
                      <a:endParaRPr lang="en-US" sz="1100" b="1" kern="1200" dirty="0">
                        <a:solidFill>
                          <a:srgbClr val="000000"/>
                        </a:solidFill>
                        <a:effectLst/>
                        <a:latin typeface="Century Gothic" panose="020B0502020202020204" pitchFamily="34" charset="0"/>
                        <a:ea typeface="Times New Roman" panose="02020603050405020304" pitchFamily="18" charset="0"/>
                        <a:cs typeface="+mn-cs"/>
                      </a:endParaRPr>
                    </a:p>
                  </a:txBody>
                  <a:tcPr marL="51435" marR="51435" marT="0" marB="0">
                    <a:noFill/>
                  </a:tcPr>
                </a:tc>
                <a:extLst>
                  <a:ext uri="{0D108BD9-81ED-4DB2-BD59-A6C34878D82A}">
                    <a16:rowId xmlns:a16="http://schemas.microsoft.com/office/drawing/2014/main" xmlns="" val="3563075965"/>
                  </a:ext>
                </a:extLst>
              </a:tr>
            </a:tbl>
          </a:graphicData>
        </a:graphic>
      </p:graphicFrame>
      <p:pic>
        <p:nvPicPr>
          <p:cNvPr id="10" name="Picture 9">
            <a:extLst>
              <a:ext uri="{FF2B5EF4-FFF2-40B4-BE49-F238E27FC236}">
                <a16:creationId xmlns:a16="http://schemas.microsoft.com/office/drawing/2014/main" xmlns="" id="{AEB4649C-DE0C-4DEB-AD65-D3BAE762E7F2}"/>
              </a:ext>
            </a:extLst>
          </p:cNvPr>
          <p:cNvPicPr>
            <a:picLocks noChangeAspect="1"/>
          </p:cNvPicPr>
          <p:nvPr/>
        </p:nvPicPr>
        <p:blipFill>
          <a:blip r:embed="rId2" cstate="print"/>
          <a:stretch>
            <a:fillRect/>
          </a:stretch>
        </p:blipFill>
        <p:spPr>
          <a:xfrm>
            <a:off x="9951478" y="5357996"/>
            <a:ext cx="597858" cy="365248"/>
          </a:xfrm>
          <a:prstGeom prst="rect">
            <a:avLst/>
          </a:prstGeom>
        </p:spPr>
      </p:pic>
      <p:sp>
        <p:nvSpPr>
          <p:cNvPr id="3" name="Footer Placeholder 2">
            <a:extLst>
              <a:ext uri="{FF2B5EF4-FFF2-40B4-BE49-F238E27FC236}">
                <a16:creationId xmlns:a16="http://schemas.microsoft.com/office/drawing/2014/main" xmlns="" id="{4650D869-E820-3F96-063C-B85B998ED90C}"/>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4" name="Slide Number Placeholder 3">
            <a:extLst>
              <a:ext uri="{FF2B5EF4-FFF2-40B4-BE49-F238E27FC236}">
                <a16:creationId xmlns:a16="http://schemas.microsoft.com/office/drawing/2014/main" xmlns="" id="{8815BD55-A47B-DBA7-B498-E34A2A268EF7}"/>
              </a:ext>
            </a:extLst>
          </p:cNvPr>
          <p:cNvSpPr>
            <a:spLocks noGrp="1"/>
          </p:cNvSpPr>
          <p:nvPr>
            <p:ph type="sldNum" sz="quarter" idx="4"/>
          </p:nvPr>
        </p:nvSpPr>
        <p:spPr/>
        <p:txBody>
          <a:bodyPr/>
          <a:lstStyle/>
          <a:p>
            <a:fld id="{8406839F-D7A4-4E5D-B93D-768AD4D1DB36}" type="slidenum">
              <a:rPr lang="en-ZA" smtClean="0">
                <a:solidFill>
                  <a:srgbClr val="003399"/>
                </a:solidFill>
              </a:rPr>
              <a:pPr/>
              <a:t>18</a:t>
            </a:fld>
            <a:endParaRPr lang="en-ZA" dirty="0">
              <a:solidFill>
                <a:srgbClr val="003399"/>
              </a:solidFill>
            </a:endParaRPr>
          </a:p>
        </p:txBody>
      </p:sp>
    </p:spTree>
    <p:extLst>
      <p:ext uri="{BB962C8B-B14F-4D97-AF65-F5344CB8AC3E}">
        <p14:creationId xmlns:p14="http://schemas.microsoft.com/office/powerpoint/2010/main" xmlns="" val="2831209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74467" y="1447800"/>
          <a:ext cx="8886825" cy="4303078"/>
        </p:xfrm>
        <a:graphic>
          <a:graphicData uri="http://schemas.openxmlformats.org/drawingml/2006/table">
            <a:tbl>
              <a:tblPr firstRow="1" bandRow="1">
                <a:tableStyleId>{5940675A-B579-460E-94D1-54222C63F5DA}</a:tableStyleId>
              </a:tblPr>
              <a:tblGrid>
                <a:gridCol w="552450">
                  <a:extLst>
                    <a:ext uri="{9D8B030D-6E8A-4147-A177-3AD203B41FA5}">
                      <a16:colId xmlns:a16="http://schemas.microsoft.com/office/drawing/2014/main" xmlns="" val="3061541074"/>
                    </a:ext>
                  </a:extLst>
                </a:gridCol>
                <a:gridCol w="8334375">
                  <a:extLst>
                    <a:ext uri="{9D8B030D-6E8A-4147-A177-3AD203B41FA5}">
                      <a16:colId xmlns:a16="http://schemas.microsoft.com/office/drawing/2014/main" xmlns="" val="3913613867"/>
                    </a:ext>
                  </a:extLst>
                </a:gridCol>
              </a:tblGrid>
              <a:tr h="2834640">
                <a:tc rowSpan="2">
                  <a:txBody>
                    <a:bodyPr/>
                    <a:lstStyle/>
                    <a:p>
                      <a:pPr algn="ctr"/>
                      <a:r>
                        <a:rPr lang="en-ZA" sz="1100" b="1" kern="1200" dirty="0">
                          <a:solidFill>
                            <a:schemeClr val="tx1"/>
                          </a:solidFill>
                          <a:latin typeface="+mn-lt"/>
                          <a:ea typeface="+mn-ea"/>
                          <a:cs typeface="+mn-cs"/>
                        </a:rPr>
                        <a:t>DOH</a:t>
                      </a:r>
                      <a:endParaRPr lang="en-US" sz="1100" b="1" kern="1200" dirty="0">
                        <a:solidFill>
                          <a:schemeClr val="tx1"/>
                        </a:solidFill>
                        <a:latin typeface="+mn-lt"/>
                        <a:ea typeface="+mn-ea"/>
                        <a:cs typeface="+mn-cs"/>
                      </a:endParaRPr>
                    </a:p>
                    <a:p>
                      <a:pPr algn="ctr"/>
                      <a:endParaRPr lang="en-US" sz="1100" b="1" dirty="0">
                        <a:latin typeface="+mj-lt"/>
                      </a:endParaRPr>
                    </a:p>
                  </a:txBody>
                  <a:tcPr marL="68580" marR="68580" marT="34290" marB="34290">
                    <a:noFill/>
                  </a:tcPr>
                </a:tc>
                <a:tc>
                  <a:txBody>
                    <a:bodyPr/>
                    <a:lstStyle/>
                    <a:p>
                      <a:pPr marL="342900" lvl="0" indent="-342900" algn="just">
                        <a:spcAft>
                          <a:spcPts val="0"/>
                        </a:spcAft>
                        <a:buFont typeface="Symbol" panose="05050102010706020507" pitchFamily="18" charset="2"/>
                        <a:buChar char=""/>
                      </a:pPr>
                      <a:r>
                        <a:rPr lang="en-GB" sz="1100" b="1" kern="1200" dirty="0">
                          <a:solidFill>
                            <a:schemeClr val="tx1"/>
                          </a:solidFill>
                          <a:effectLst/>
                          <a:latin typeface="Century Gothic" panose="020B0502020202020204" pitchFamily="34" charset="0"/>
                          <a:ea typeface="+mn-ea"/>
                        </a:rPr>
                        <a:t>94.9% </a:t>
                      </a:r>
                      <a:r>
                        <a:rPr lang="en-GB" sz="1100" kern="1200" dirty="0">
                          <a:solidFill>
                            <a:schemeClr val="tx1"/>
                          </a:solidFill>
                          <a:effectLst/>
                          <a:latin typeface="Century Gothic" panose="020B0502020202020204" pitchFamily="34" charset="0"/>
                          <a:ea typeface="+mn-ea"/>
                        </a:rPr>
                        <a:t>of all reported patient safety incident (PSI) cases in Regional Hospitals were closed.</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tx1"/>
                          </a:solidFill>
                          <a:effectLst/>
                          <a:latin typeface="Century Gothic" panose="020B0502020202020204" pitchFamily="34" charset="0"/>
                          <a:ea typeface="+mn-ea"/>
                        </a:rPr>
                        <a:t>24.6% EMS P1 </a:t>
                      </a:r>
                      <a:r>
                        <a:rPr lang="en-GB" sz="1100" kern="1200" dirty="0">
                          <a:solidFill>
                            <a:schemeClr val="tx1"/>
                          </a:solidFill>
                          <a:effectLst/>
                          <a:latin typeface="Century Gothic" panose="020B0502020202020204" pitchFamily="34" charset="0"/>
                          <a:ea typeface="+mn-ea"/>
                        </a:rPr>
                        <a:t>in urban locations responded to </a:t>
                      </a:r>
                      <a:r>
                        <a:rPr lang="en-GB" sz="1100" b="1" kern="1200" dirty="0">
                          <a:solidFill>
                            <a:schemeClr val="tx1"/>
                          </a:solidFill>
                          <a:effectLst/>
                          <a:latin typeface="Century Gothic" panose="020B0502020202020204" pitchFamily="34" charset="0"/>
                          <a:ea typeface="+mn-ea"/>
                        </a:rPr>
                        <a:t>under 15 minutes.</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tx1"/>
                          </a:solidFill>
                          <a:effectLst/>
                          <a:latin typeface="Century Gothic" panose="020B0502020202020204" pitchFamily="34" charset="0"/>
                          <a:ea typeface="+mn-ea"/>
                        </a:rPr>
                        <a:t>53.2% EMS P1 </a:t>
                      </a:r>
                      <a:r>
                        <a:rPr lang="en-GB" sz="1100" kern="1200" dirty="0">
                          <a:solidFill>
                            <a:schemeClr val="tx1"/>
                          </a:solidFill>
                          <a:effectLst/>
                          <a:latin typeface="Century Gothic" panose="020B0502020202020204" pitchFamily="34" charset="0"/>
                          <a:ea typeface="+mn-ea"/>
                        </a:rPr>
                        <a:t>in urban locations responded to</a:t>
                      </a:r>
                      <a:r>
                        <a:rPr lang="en-GB" sz="1100" b="1" kern="1200" dirty="0">
                          <a:solidFill>
                            <a:schemeClr val="tx1"/>
                          </a:solidFill>
                          <a:effectLst/>
                          <a:latin typeface="Century Gothic" panose="020B0502020202020204" pitchFamily="34" charset="0"/>
                          <a:ea typeface="+mn-ea"/>
                        </a:rPr>
                        <a:t> under 30 minutes.</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tx1"/>
                          </a:solidFill>
                          <a:effectLst/>
                          <a:latin typeface="Century Gothic" panose="020B0502020202020204" pitchFamily="34" charset="0"/>
                          <a:ea typeface="+mn-ea"/>
                        </a:rPr>
                        <a:t>76.5% EMS P1 </a:t>
                      </a:r>
                      <a:r>
                        <a:rPr lang="en-GB" sz="1100" kern="1200" dirty="0">
                          <a:solidFill>
                            <a:schemeClr val="tx1"/>
                          </a:solidFill>
                          <a:effectLst/>
                          <a:latin typeface="Century Gothic" panose="020B0502020202020204" pitchFamily="34" charset="0"/>
                          <a:ea typeface="+mn-ea"/>
                        </a:rPr>
                        <a:t>responded to in rural locations</a:t>
                      </a:r>
                      <a:r>
                        <a:rPr lang="en-GB" sz="1100" b="1" kern="1200" dirty="0">
                          <a:solidFill>
                            <a:schemeClr val="tx1"/>
                          </a:solidFill>
                          <a:effectLst/>
                          <a:latin typeface="Century Gothic" panose="020B0502020202020204" pitchFamily="34" charset="0"/>
                          <a:ea typeface="+mn-ea"/>
                        </a:rPr>
                        <a:t> under 60 minutes.</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tx1"/>
                          </a:solidFill>
                          <a:effectLst/>
                          <a:latin typeface="Century Gothic" panose="020B0502020202020204" pitchFamily="34" charset="0"/>
                          <a:ea typeface="+mn-ea"/>
                        </a:rPr>
                        <a:t>50.2% of all emergency responses </a:t>
                      </a:r>
                      <a:r>
                        <a:rPr lang="en-GB" sz="1100" kern="1200" dirty="0">
                          <a:solidFill>
                            <a:schemeClr val="tx1"/>
                          </a:solidFill>
                          <a:effectLst/>
                          <a:latin typeface="Century Gothic" panose="020B0502020202020204" pitchFamily="34" charset="0"/>
                          <a:ea typeface="+mn-ea"/>
                        </a:rPr>
                        <a:t>responded to</a:t>
                      </a:r>
                      <a:r>
                        <a:rPr lang="en-GB" sz="1100" b="1" kern="1200" dirty="0">
                          <a:solidFill>
                            <a:schemeClr val="tx1"/>
                          </a:solidFill>
                          <a:effectLst/>
                          <a:latin typeface="Century Gothic" panose="020B0502020202020204" pitchFamily="34" charset="0"/>
                          <a:ea typeface="+mn-ea"/>
                        </a:rPr>
                        <a:t> under 120 minutes.</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tx1"/>
                          </a:solidFill>
                          <a:effectLst/>
                          <a:latin typeface="Century Gothic" panose="020B0502020202020204" pitchFamily="34" charset="0"/>
                          <a:ea typeface="+mn-ea"/>
                        </a:rPr>
                        <a:t>Severity assessment code (SAC) 1 Incidents </a:t>
                      </a:r>
                      <a:r>
                        <a:rPr lang="en-GB" sz="1100" kern="1200" dirty="0">
                          <a:solidFill>
                            <a:schemeClr val="tx1"/>
                          </a:solidFill>
                          <a:effectLst/>
                          <a:latin typeface="Century Gothic" panose="020B0502020202020204" pitchFamily="34" charset="0"/>
                          <a:ea typeface="+mn-ea"/>
                        </a:rPr>
                        <a:t>reported within 24 hours as a proportion of Severity assessment code (SAC) 1 Incident reported are as follows:</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800100" lvl="1" indent="-342900" algn="l">
                        <a:spcAft>
                          <a:spcPts val="0"/>
                        </a:spcAft>
                        <a:buFont typeface="Courier New" panose="02070309020205020404" pitchFamily="49" charset="0"/>
                        <a:buChar char="o"/>
                      </a:pPr>
                      <a:r>
                        <a:rPr lang="en-GB" sz="1100" kern="1200" dirty="0">
                          <a:solidFill>
                            <a:schemeClr val="tx1"/>
                          </a:solidFill>
                          <a:effectLst/>
                          <a:latin typeface="Century Gothic" panose="020B0502020202020204" pitchFamily="34" charset="0"/>
                          <a:ea typeface="+mn-ea"/>
                        </a:rPr>
                        <a:t>Regional Hospitals </a:t>
                      </a:r>
                      <a:r>
                        <a:rPr lang="en-GB" sz="1100" b="1" kern="1200" dirty="0">
                          <a:solidFill>
                            <a:schemeClr val="tx1"/>
                          </a:solidFill>
                          <a:effectLst/>
                          <a:latin typeface="Century Gothic" panose="020B0502020202020204" pitchFamily="34" charset="0"/>
                          <a:ea typeface="+mn-ea"/>
                        </a:rPr>
                        <a:t>65.9%</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800100" lvl="1" indent="-342900" algn="l">
                        <a:spcAft>
                          <a:spcPts val="0"/>
                        </a:spcAft>
                        <a:buFont typeface="Courier New" panose="02070309020205020404" pitchFamily="49" charset="0"/>
                        <a:buChar char="o"/>
                      </a:pPr>
                      <a:r>
                        <a:rPr lang="en-GB" sz="1100" kern="1200" dirty="0">
                          <a:solidFill>
                            <a:schemeClr val="tx1"/>
                          </a:solidFill>
                          <a:effectLst/>
                          <a:latin typeface="Century Gothic" panose="020B0502020202020204" pitchFamily="34" charset="0"/>
                          <a:ea typeface="+mn-ea"/>
                        </a:rPr>
                        <a:t>Specialised Hospitals </a:t>
                      </a:r>
                      <a:r>
                        <a:rPr lang="en-GB" sz="1100" b="1" kern="1200" dirty="0">
                          <a:solidFill>
                            <a:schemeClr val="tx1"/>
                          </a:solidFill>
                          <a:effectLst/>
                          <a:latin typeface="Century Gothic" panose="020B0502020202020204" pitchFamily="34" charset="0"/>
                          <a:ea typeface="+mn-ea"/>
                        </a:rPr>
                        <a:t>30%</a:t>
                      </a:r>
                      <a:endParaRPr lang="en-US" sz="1100" kern="1200" dirty="0">
                        <a:solidFill>
                          <a:schemeClr val="tx1"/>
                        </a:solidFill>
                        <a:effectLst/>
                        <a:latin typeface="Times New Roman" panose="02020603050405020304" pitchFamily="18" charset="0"/>
                        <a:ea typeface="Times New Roman" panose="02020603050405020304" pitchFamily="18" charset="0"/>
                      </a:endParaRPr>
                    </a:p>
                    <a:p>
                      <a:pPr marL="800100" lvl="1" indent="-342900" algn="l">
                        <a:spcAft>
                          <a:spcPts val="0"/>
                        </a:spcAft>
                        <a:buFont typeface="Courier New" panose="02070309020205020404" pitchFamily="49" charset="0"/>
                        <a:buChar char="o"/>
                      </a:pPr>
                      <a:r>
                        <a:rPr lang="en-GB" sz="1100" kern="1200" dirty="0">
                          <a:solidFill>
                            <a:schemeClr val="tx1"/>
                          </a:solidFill>
                          <a:effectLst/>
                          <a:latin typeface="Century Gothic" panose="020B0502020202020204" pitchFamily="34" charset="0"/>
                          <a:ea typeface="+mn-ea"/>
                        </a:rPr>
                        <a:t>Central Hospitals </a:t>
                      </a:r>
                      <a:r>
                        <a:rPr lang="en-GB" sz="1100" b="1" kern="1200" dirty="0">
                          <a:solidFill>
                            <a:schemeClr val="tx1"/>
                          </a:solidFill>
                          <a:effectLst/>
                          <a:latin typeface="Century Gothic" panose="020B0502020202020204" pitchFamily="34" charset="0"/>
                          <a:ea typeface="+mn-ea"/>
                        </a:rPr>
                        <a:t>53.3%</a:t>
                      </a:r>
                    </a:p>
                    <a:p>
                      <a:pPr marL="342900" lvl="0" indent="-342900" algn="l">
                        <a:spcAft>
                          <a:spcPts val="0"/>
                        </a:spcAft>
                        <a:buFont typeface="Arial" panose="020B0604020202020204" pitchFamily="34" charset="0"/>
                        <a:buChar char="•"/>
                      </a:pPr>
                      <a:r>
                        <a:rPr lang="en-US" sz="1100" b="0" i="0" u="none" strike="noStrike" kern="1200" baseline="0" dirty="0">
                          <a:solidFill>
                            <a:schemeClr val="tx1"/>
                          </a:solidFill>
                          <a:latin typeface="+mn-lt"/>
                          <a:ea typeface="+mn-ea"/>
                          <a:cs typeface="+mn-cs"/>
                        </a:rPr>
                        <a:t>Total number of satisfied responses as a proportion of all responses from </a:t>
                      </a:r>
                      <a:r>
                        <a:rPr lang="en-US" sz="1100" b="1" i="0" u="none" strike="noStrike" kern="1200" baseline="0" dirty="0">
                          <a:solidFill>
                            <a:schemeClr val="tx1"/>
                          </a:solidFill>
                          <a:latin typeface="+mn-lt"/>
                          <a:ea typeface="+mn-ea"/>
                          <a:cs typeface="+mn-cs"/>
                        </a:rPr>
                        <a:t>Patient Experience of Care survey questionnaires </a:t>
                      </a:r>
                      <a:r>
                        <a:rPr lang="en-US" sz="1100" b="0" i="0" u="none" strike="noStrike" kern="1200" baseline="0" dirty="0">
                          <a:solidFill>
                            <a:schemeClr val="tx1"/>
                          </a:solidFill>
                          <a:latin typeface="+mn-lt"/>
                          <a:ea typeface="+mn-ea"/>
                          <a:cs typeface="+mn-cs"/>
                        </a:rPr>
                        <a:t>in: </a:t>
                      </a:r>
                    </a:p>
                    <a:p>
                      <a:pPr marL="800100" lvl="1" indent="-342900" algn="l" defTabSz="914400" rtl="0" eaLnBrk="1" latinLnBrk="0" hangingPunct="1">
                        <a:spcAft>
                          <a:spcPts val="0"/>
                        </a:spcAft>
                        <a:buFont typeface="Courier New" panose="02070309020205020404" pitchFamily="49" charset="0"/>
                        <a:buChar char="o"/>
                      </a:pPr>
                      <a:r>
                        <a:rPr lang="en-US" sz="1100" b="0" i="0" u="none" strike="noStrike" kern="1200" baseline="0" dirty="0">
                          <a:solidFill>
                            <a:schemeClr val="tx1"/>
                          </a:solidFill>
                          <a:latin typeface="+mn-lt"/>
                          <a:ea typeface="+mn-ea"/>
                          <a:cs typeface="+mn-cs"/>
                        </a:rPr>
                        <a:t> </a:t>
                      </a:r>
                      <a:r>
                        <a:rPr lang="en-US" sz="1100" kern="1200" dirty="0">
                          <a:solidFill>
                            <a:schemeClr val="tx1"/>
                          </a:solidFill>
                          <a:effectLst/>
                          <a:latin typeface="Century Gothic" panose="020B0502020202020204" pitchFamily="34" charset="0"/>
                          <a:ea typeface="+mn-ea"/>
                          <a:cs typeface="+mn-cs"/>
                        </a:rPr>
                        <a:t>District Health System </a:t>
                      </a:r>
                      <a:r>
                        <a:rPr lang="en-US" sz="1100" b="1" kern="1200" dirty="0">
                          <a:solidFill>
                            <a:schemeClr val="tx1"/>
                          </a:solidFill>
                          <a:effectLst/>
                          <a:latin typeface="Century Gothic" panose="020B0502020202020204" pitchFamily="34" charset="0"/>
                          <a:ea typeface="+mn-ea"/>
                          <a:cs typeface="+mn-cs"/>
                        </a:rPr>
                        <a:t>74.1% </a:t>
                      </a:r>
                    </a:p>
                    <a:p>
                      <a:pPr marL="800100" lvl="1" indent="-342900" algn="l" defTabSz="914400" rtl="0" eaLnBrk="1" latinLnBrk="0" hangingPunct="1">
                        <a:spcAft>
                          <a:spcPts val="0"/>
                        </a:spcAft>
                        <a:buFont typeface="Courier New" panose="02070309020205020404" pitchFamily="49" charset="0"/>
                        <a:buChar char="o"/>
                      </a:pPr>
                      <a:r>
                        <a:rPr lang="en-US" sz="1100" kern="1200" dirty="0">
                          <a:solidFill>
                            <a:schemeClr val="tx1"/>
                          </a:solidFill>
                          <a:effectLst/>
                          <a:latin typeface="Century Gothic" panose="020B0502020202020204" pitchFamily="34" charset="0"/>
                          <a:ea typeface="+mn-ea"/>
                          <a:cs typeface="+mn-cs"/>
                        </a:rPr>
                        <a:t> Regional Hospitals </a:t>
                      </a:r>
                      <a:r>
                        <a:rPr lang="en-US" sz="1100" b="1" kern="1200" dirty="0">
                          <a:solidFill>
                            <a:schemeClr val="tx1"/>
                          </a:solidFill>
                          <a:effectLst/>
                          <a:latin typeface="Century Gothic" panose="020B0502020202020204" pitchFamily="34" charset="0"/>
                          <a:ea typeface="+mn-ea"/>
                          <a:cs typeface="+mn-cs"/>
                        </a:rPr>
                        <a:t>78.5% </a:t>
                      </a:r>
                    </a:p>
                    <a:p>
                      <a:pPr marL="800100" lvl="1" indent="-342900" algn="l" defTabSz="914400" rtl="0" eaLnBrk="1" latinLnBrk="0" hangingPunct="1">
                        <a:spcAft>
                          <a:spcPts val="0"/>
                        </a:spcAft>
                        <a:buFont typeface="Courier New" panose="02070309020205020404" pitchFamily="49" charset="0"/>
                        <a:buChar char="o"/>
                      </a:pPr>
                      <a:r>
                        <a:rPr lang="en-US" sz="1100" kern="1200" dirty="0" err="1">
                          <a:solidFill>
                            <a:schemeClr val="tx1"/>
                          </a:solidFill>
                          <a:effectLst/>
                          <a:latin typeface="Century Gothic" panose="020B0502020202020204" pitchFamily="34" charset="0"/>
                          <a:ea typeface="+mn-ea"/>
                          <a:cs typeface="+mn-cs"/>
                        </a:rPr>
                        <a:t>Specialised</a:t>
                      </a:r>
                      <a:r>
                        <a:rPr lang="en-US" sz="1100" kern="1200" dirty="0">
                          <a:solidFill>
                            <a:schemeClr val="tx1"/>
                          </a:solidFill>
                          <a:effectLst/>
                          <a:latin typeface="Century Gothic" panose="020B0502020202020204" pitchFamily="34" charset="0"/>
                          <a:ea typeface="+mn-ea"/>
                          <a:cs typeface="+mn-cs"/>
                        </a:rPr>
                        <a:t> Hospitals </a:t>
                      </a:r>
                      <a:r>
                        <a:rPr lang="en-US" sz="1100" b="1" kern="1200" dirty="0">
                          <a:solidFill>
                            <a:schemeClr val="tx1"/>
                          </a:solidFill>
                          <a:effectLst/>
                          <a:latin typeface="Century Gothic" panose="020B0502020202020204" pitchFamily="34" charset="0"/>
                          <a:ea typeface="+mn-ea"/>
                          <a:cs typeface="+mn-cs"/>
                        </a:rPr>
                        <a:t>79.9% </a:t>
                      </a:r>
                    </a:p>
                    <a:p>
                      <a:pPr marL="800100" lvl="1" indent="-342900" algn="l" defTabSz="914400" rtl="0" eaLnBrk="1" latinLnBrk="0" hangingPunct="1">
                        <a:spcAft>
                          <a:spcPts val="0"/>
                        </a:spcAft>
                        <a:buFont typeface="Courier New" panose="02070309020205020404" pitchFamily="49" charset="0"/>
                        <a:buChar char="o"/>
                      </a:pPr>
                      <a:r>
                        <a:rPr lang="en-US" sz="1100" kern="1200" dirty="0">
                          <a:solidFill>
                            <a:schemeClr val="tx1"/>
                          </a:solidFill>
                          <a:effectLst/>
                          <a:latin typeface="Century Gothic" panose="020B0502020202020204" pitchFamily="34" charset="0"/>
                          <a:ea typeface="+mn-ea"/>
                          <a:cs typeface="+mn-cs"/>
                        </a:rPr>
                        <a:t>Central Hospitals </a:t>
                      </a:r>
                      <a:r>
                        <a:rPr lang="en-US" sz="1100" b="1" kern="1200" dirty="0">
                          <a:solidFill>
                            <a:schemeClr val="tx1"/>
                          </a:solidFill>
                          <a:effectLst/>
                          <a:latin typeface="Century Gothic" panose="020B0502020202020204" pitchFamily="34" charset="0"/>
                          <a:ea typeface="+mn-ea"/>
                          <a:cs typeface="+mn-cs"/>
                        </a:rPr>
                        <a:t>82% </a:t>
                      </a:r>
                    </a:p>
                    <a:p>
                      <a:pPr marL="800100" lvl="1" indent="-342900" algn="l" defTabSz="914400" rtl="0" eaLnBrk="1" latinLnBrk="0" hangingPunct="1">
                        <a:spcAft>
                          <a:spcPts val="0"/>
                        </a:spcAft>
                        <a:buFont typeface="Courier New" panose="02070309020205020404" pitchFamily="49" charset="0"/>
                        <a:buChar char="o"/>
                      </a:pPr>
                      <a:r>
                        <a:rPr lang="en-US" sz="1100" kern="1200" dirty="0">
                          <a:solidFill>
                            <a:schemeClr val="tx1"/>
                          </a:solidFill>
                          <a:effectLst/>
                          <a:latin typeface="Century Gothic" panose="020B0502020202020204" pitchFamily="34" charset="0"/>
                          <a:ea typeface="+mn-ea"/>
                          <a:cs typeface="+mn-cs"/>
                        </a:rPr>
                        <a:t> Tertiary Hospitals </a:t>
                      </a:r>
                      <a:r>
                        <a:rPr lang="en-US" sz="1100" b="1" kern="1200" dirty="0">
                          <a:solidFill>
                            <a:schemeClr val="tx1"/>
                          </a:solidFill>
                          <a:effectLst/>
                          <a:latin typeface="Century Gothic" panose="020B0502020202020204" pitchFamily="34" charset="0"/>
                          <a:ea typeface="+mn-ea"/>
                          <a:cs typeface="+mn-cs"/>
                        </a:rPr>
                        <a:t>73.1% </a:t>
                      </a:r>
                    </a:p>
                    <a:p>
                      <a:pPr marL="285750" lvl="0" indent="-285750">
                        <a:buFont typeface="Arial" panose="020B0604020202020204" pitchFamily="34" charset="0"/>
                        <a:buChar char="•"/>
                      </a:pPr>
                      <a:endParaRPr kumimoji="0" lang="en-ZA" sz="300" b="0" i="0" u="none" strike="noStrike" kern="1200" cap="none" spc="0" normalizeH="0" baseline="0" noProof="0" dirty="0">
                        <a:ln>
                          <a:noFill/>
                        </a:ln>
                        <a:solidFill>
                          <a:schemeClr val="tx1"/>
                        </a:solidFill>
                        <a:effectLst/>
                        <a:uLnTx/>
                        <a:uFillTx/>
                        <a:latin typeface="+mj-lt"/>
                        <a:ea typeface="Calibri" panose="020F0502020204030204" pitchFamily="34" charset="0"/>
                        <a:cs typeface="Arial" panose="020B0604020202020204" pitchFamily="34" charset="0"/>
                      </a:endParaRPr>
                    </a:p>
                  </a:txBody>
                  <a:tcPr marL="68580" marR="68580" marT="34290" marB="34290">
                    <a:noFill/>
                  </a:tcPr>
                </a:tc>
                <a:extLst>
                  <a:ext uri="{0D108BD9-81ED-4DB2-BD59-A6C34878D82A}">
                    <a16:rowId xmlns:a16="http://schemas.microsoft.com/office/drawing/2014/main" xmlns="" val="2998916568"/>
                  </a:ext>
                </a:extLst>
              </a:tr>
              <a:tr h="157925">
                <a:tc vMerge="1">
                  <a:txBody>
                    <a:bodyPr/>
                    <a:lstStyle/>
                    <a:p>
                      <a:pPr algn="ctr"/>
                      <a:endParaRPr lang="en-US" sz="1400" b="1" dirty="0">
                        <a:latin typeface="+mj-lt"/>
                      </a:endParaRPr>
                    </a:p>
                  </a:txBody>
                  <a:tcPr>
                    <a:noFill/>
                  </a:tcPr>
                </a:tc>
                <a:tc>
                  <a:txBody>
                    <a:bodyPr/>
                    <a:lstStyle/>
                    <a:p>
                      <a:pPr marL="285750" lvl="0" indent="-285750" algn="just">
                        <a:lnSpc>
                          <a:spcPct val="107000"/>
                        </a:lnSpc>
                        <a:buFont typeface="Arial" panose="020B0604020202020204" pitchFamily="34" charset="0"/>
                        <a:buChar char="•"/>
                      </a:pPr>
                      <a:r>
                        <a:rPr lang="en-GB" sz="1100" b="1" kern="1200" dirty="0">
                          <a:solidFill>
                            <a:schemeClr val="tx1"/>
                          </a:solidFill>
                          <a:effectLst/>
                          <a:latin typeface="+mn-lt"/>
                          <a:ea typeface="+mn-ea"/>
                          <a:cs typeface="+mn-cs"/>
                        </a:rPr>
                        <a:t>1349</a:t>
                      </a:r>
                      <a:r>
                        <a:rPr lang="en-GB" sz="1100" kern="1200" dirty="0">
                          <a:solidFill>
                            <a:schemeClr val="tx1"/>
                          </a:solidFill>
                          <a:effectLst/>
                          <a:latin typeface="+mn-lt"/>
                          <a:ea typeface="+mn-ea"/>
                          <a:cs typeface="+mn-cs"/>
                        </a:rPr>
                        <a:t> Bursaries were awarded for scarce and critical skills categories within the Health Sector</a:t>
                      </a:r>
                    </a:p>
                  </a:txBody>
                  <a:tcPr marL="51435" marR="51435" marT="0" marB="0">
                    <a:noFill/>
                  </a:tcPr>
                </a:tc>
                <a:extLst>
                  <a:ext uri="{0D108BD9-81ED-4DB2-BD59-A6C34878D82A}">
                    <a16:rowId xmlns:a16="http://schemas.microsoft.com/office/drawing/2014/main" xmlns="" val="2747566673"/>
                  </a:ext>
                </a:extLst>
              </a:tr>
              <a:tr h="1120140">
                <a:tc>
                  <a:txBody>
                    <a:bodyPr/>
                    <a:lstStyle/>
                    <a:p>
                      <a:pPr algn="ctr"/>
                      <a:r>
                        <a:rPr lang="en-US" sz="1100" b="1" dirty="0">
                          <a:latin typeface="+mj-lt"/>
                        </a:rPr>
                        <a:t>DSD</a:t>
                      </a:r>
                    </a:p>
                  </a:txBody>
                  <a:tcPr marL="68580" marR="68580" marT="34290" marB="34290">
                    <a:no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9 035 adults </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in conflict with the law referred to</a:t>
                      </a: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diversion programmes</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5 396 children</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in conflict with the law</a:t>
                      </a: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assessed.</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11</a:t>
                      </a:r>
                      <a:r>
                        <a:rPr kumimoji="0" lang="en-GB" sz="1100" b="0"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human trafficking victims</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and their children accessed social services.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2 369 </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victims of crime and violence</a:t>
                      </a: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accessed services in funded</a:t>
                      </a: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Victim Empowerment Programme shelters.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Times New Roman" panose="02020603050405020304" pitchFamily="18" charset="0"/>
                        </a:rPr>
                        <a:t>1 525 victims </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Times New Roman" panose="02020603050405020304" pitchFamily="18" charset="0"/>
                        </a:rPr>
                        <a:t>of crime and violence accessing</a:t>
                      </a: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Times New Roman" panose="02020603050405020304" pitchFamily="18" charset="0"/>
                        </a:rPr>
                        <a:t> victim support services</a:t>
                      </a: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5 770 adults </a:t>
                      </a: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in conflict with the law</a:t>
                      </a:r>
                      <a:r>
                        <a:rPr kumimoji="0" lang="en-US"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Times New Roman" panose="02020603050405020304" pitchFamily="18" charset="0"/>
                        </a:rPr>
                        <a:t> completed diversion programmes.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tab pos="270510" algn="l"/>
                        </a:tabLst>
                        <a:defRPr/>
                      </a:pPr>
                      <a:r>
                        <a:rPr kumimoji="0" lang="en-US"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Times New Roman" panose="02020603050405020304" pitchFamily="18" charset="0"/>
                        </a:rPr>
                        <a:t>923 children </a:t>
                      </a:r>
                      <a:r>
                        <a:rPr kumimoji="0" lang="en-US"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Times New Roman" panose="02020603050405020304" pitchFamily="18" charset="0"/>
                        </a:rPr>
                        <a:t>in conflict with the law</a:t>
                      </a:r>
                      <a:r>
                        <a:rPr kumimoji="0" lang="en-US"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Times New Roman" panose="02020603050405020304" pitchFamily="18" charset="0"/>
                        </a:rPr>
                        <a:t> completed diversion programmes</a:t>
                      </a:r>
                      <a:r>
                        <a:rPr kumimoji="0" lang="en-US" sz="1100" b="1" i="0" u="none" strike="noStrike" kern="1200" cap="none" spc="0" normalizeH="0" baseline="0" noProof="0" dirty="0">
                          <a:ln>
                            <a:noFill/>
                          </a:ln>
                          <a:solidFill>
                            <a:srgbClr val="000000"/>
                          </a:solidFill>
                          <a:effectLst/>
                          <a:highlight>
                            <a:srgbClr val="C0C0C0"/>
                          </a:highlight>
                          <a:uLnTx/>
                          <a:uFillTx/>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sz="1100" b="0" i="0" u="none" strike="noStrike" kern="1200" cap="none" spc="0" normalizeH="0" baseline="0" noProof="0" dirty="0">
                        <a:ln>
                          <a:noFill/>
                        </a:ln>
                        <a:solidFill>
                          <a:prstClr val="black"/>
                        </a:solidFill>
                        <a:effectLst/>
                        <a:highlight>
                          <a:srgbClr val="C0C0C0"/>
                        </a:highlight>
                        <a:uLnTx/>
                        <a:uFillTx/>
                        <a:latin typeface="+mn-lt"/>
                        <a:ea typeface="+mn-ea"/>
                        <a:cs typeface="+mn-cs"/>
                      </a:endParaRPr>
                    </a:p>
                  </a:txBody>
                  <a:tcPr marL="51435" marR="51435" marT="0" marB="0">
                    <a:noFill/>
                  </a:tcPr>
                </a:tc>
                <a:extLst>
                  <a:ext uri="{0D108BD9-81ED-4DB2-BD59-A6C34878D82A}">
                    <a16:rowId xmlns:a16="http://schemas.microsoft.com/office/drawing/2014/main" xmlns="" val="1106922827"/>
                  </a:ext>
                </a:extLst>
              </a:tr>
            </a:tbl>
          </a:graphicData>
        </a:graphic>
      </p:graphicFrame>
      <p:pic>
        <p:nvPicPr>
          <p:cNvPr id="10" name="Picture 9">
            <a:extLst>
              <a:ext uri="{FF2B5EF4-FFF2-40B4-BE49-F238E27FC236}">
                <a16:creationId xmlns:a16="http://schemas.microsoft.com/office/drawing/2014/main" xmlns="" id="{AEB4649C-DE0C-4DEB-AD65-D3BAE762E7F2}"/>
              </a:ext>
            </a:extLst>
          </p:cNvPr>
          <p:cNvPicPr>
            <a:picLocks noChangeAspect="1"/>
          </p:cNvPicPr>
          <p:nvPr/>
        </p:nvPicPr>
        <p:blipFill>
          <a:blip r:embed="rId2" cstate="print"/>
          <a:stretch>
            <a:fillRect/>
          </a:stretch>
        </p:blipFill>
        <p:spPr>
          <a:xfrm>
            <a:off x="10021569" y="3826055"/>
            <a:ext cx="597858" cy="365248"/>
          </a:xfrm>
          <a:prstGeom prst="rect">
            <a:avLst/>
          </a:prstGeom>
        </p:spPr>
      </p:pic>
      <p:pic>
        <p:nvPicPr>
          <p:cNvPr id="3" name="Picture 2">
            <a:extLst>
              <a:ext uri="{FF2B5EF4-FFF2-40B4-BE49-F238E27FC236}">
                <a16:creationId xmlns:a16="http://schemas.microsoft.com/office/drawing/2014/main" xmlns="" id="{3195BEA1-1FCC-0438-5D8F-2CD28497320A}"/>
              </a:ext>
            </a:extLst>
          </p:cNvPr>
          <p:cNvPicPr>
            <a:picLocks noChangeAspect="1"/>
          </p:cNvPicPr>
          <p:nvPr/>
        </p:nvPicPr>
        <p:blipFill>
          <a:blip r:embed="rId3" cstate="print"/>
          <a:stretch>
            <a:fillRect/>
          </a:stretch>
        </p:blipFill>
        <p:spPr>
          <a:xfrm>
            <a:off x="9972996" y="4313100"/>
            <a:ext cx="695004" cy="425233"/>
          </a:xfrm>
          <a:prstGeom prst="rect">
            <a:avLst/>
          </a:prstGeom>
        </p:spPr>
      </p:pic>
      <p:pic>
        <p:nvPicPr>
          <p:cNvPr id="8" name="Picture 7">
            <a:extLst>
              <a:ext uri="{FF2B5EF4-FFF2-40B4-BE49-F238E27FC236}">
                <a16:creationId xmlns:a16="http://schemas.microsoft.com/office/drawing/2014/main" xmlns="" id="{A42038C8-2727-42FC-97ED-62BFD51A835D}"/>
              </a:ext>
            </a:extLst>
          </p:cNvPr>
          <p:cNvPicPr>
            <a:picLocks noChangeAspect="1"/>
          </p:cNvPicPr>
          <p:nvPr/>
        </p:nvPicPr>
        <p:blipFill>
          <a:blip r:embed="rId4" cstate="print"/>
          <a:stretch>
            <a:fillRect/>
          </a:stretch>
        </p:blipFill>
        <p:spPr>
          <a:xfrm>
            <a:off x="10011870" y="4860127"/>
            <a:ext cx="588242" cy="365248"/>
          </a:xfrm>
          <a:prstGeom prst="rect">
            <a:avLst/>
          </a:prstGeom>
        </p:spPr>
      </p:pic>
      <p:sp>
        <p:nvSpPr>
          <p:cNvPr id="6" name="Footer Placeholder 5">
            <a:extLst>
              <a:ext uri="{FF2B5EF4-FFF2-40B4-BE49-F238E27FC236}">
                <a16:creationId xmlns:a16="http://schemas.microsoft.com/office/drawing/2014/main" xmlns="" id="{65505AA1-F080-44C7-9569-4611D5A0ABB3}"/>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7" name="Slide Number Placeholder 6">
            <a:extLst>
              <a:ext uri="{FF2B5EF4-FFF2-40B4-BE49-F238E27FC236}">
                <a16:creationId xmlns:a16="http://schemas.microsoft.com/office/drawing/2014/main" xmlns="" id="{34529C3C-9729-7818-73D8-1DA79FF86A1D}"/>
              </a:ext>
            </a:extLst>
          </p:cNvPr>
          <p:cNvSpPr>
            <a:spLocks noGrp="1"/>
          </p:cNvSpPr>
          <p:nvPr>
            <p:ph type="sldNum" sz="quarter" idx="4"/>
          </p:nvPr>
        </p:nvSpPr>
        <p:spPr/>
        <p:txBody>
          <a:bodyPr/>
          <a:lstStyle/>
          <a:p>
            <a:fld id="{8406839F-D7A4-4E5D-B93D-768AD4D1DB36}" type="slidenum">
              <a:rPr lang="en-ZA" smtClean="0">
                <a:solidFill>
                  <a:srgbClr val="003399"/>
                </a:solidFill>
              </a:rPr>
              <a:pPr/>
              <a:t>19</a:t>
            </a:fld>
            <a:endParaRPr lang="en-ZA" dirty="0">
              <a:solidFill>
                <a:srgbClr val="003399"/>
              </a:solidFill>
            </a:endParaRPr>
          </a:p>
        </p:txBody>
      </p:sp>
      <p:sp>
        <p:nvSpPr>
          <p:cNvPr id="9" name="TextBox 8">
            <a:extLst>
              <a:ext uri="{FF2B5EF4-FFF2-40B4-BE49-F238E27FC236}">
                <a16:creationId xmlns:a16="http://schemas.microsoft.com/office/drawing/2014/main" xmlns="" id="{1B2EA5BD-3F9A-339A-0570-49BD4901D4F8}"/>
              </a:ext>
            </a:extLst>
          </p:cNvPr>
          <p:cNvSpPr txBox="1"/>
          <p:nvPr/>
        </p:nvSpPr>
        <p:spPr>
          <a:xfrm>
            <a:off x="1499168" y="5817984"/>
            <a:ext cx="2610330" cy="377026"/>
          </a:xfrm>
          <a:prstGeom prst="rect">
            <a:avLst/>
          </a:prstGeom>
          <a:noFill/>
        </p:spPr>
        <p:txBody>
          <a:bodyPr wrap="none" rtlCol="0">
            <a:spAutoFit/>
          </a:bodyPr>
          <a:lstStyle/>
          <a:p>
            <a:pPr marL="135000" indent="-135000">
              <a:spcBef>
                <a:spcPts val="300"/>
              </a:spcBef>
              <a:buFont typeface="Arial" panose="020B0604020202020204" pitchFamily="34" charset="0"/>
              <a:buChar char="•"/>
            </a:pPr>
            <a:r>
              <a:rPr lang="en-ZA" sz="800" dirty="0"/>
              <a:t>Measuring output indicators of the PSIP and  </a:t>
            </a:r>
          </a:p>
          <a:p>
            <a:pPr marL="135000" indent="-135000">
              <a:spcBef>
                <a:spcPts val="300"/>
              </a:spcBef>
              <a:buFont typeface="Arial" panose="020B0604020202020204" pitchFamily="34" charset="0"/>
              <a:buChar char="•"/>
            </a:pPr>
            <a:r>
              <a:rPr lang="en-ZA" sz="800" dirty="0"/>
              <a:t>Selected service delivery indicators via eQPRS</a:t>
            </a:r>
          </a:p>
        </p:txBody>
      </p:sp>
    </p:spTree>
    <p:extLst>
      <p:ext uri="{BB962C8B-B14F-4D97-AF65-F5344CB8AC3E}">
        <p14:creationId xmlns:p14="http://schemas.microsoft.com/office/powerpoint/2010/main" xmlns="" val="212556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885508" y="1629918"/>
            <a:ext cx="8281291" cy="2476228"/>
          </a:xfrm>
        </p:spPr>
        <p:txBody>
          <a:bodyPr>
            <a:normAutofit/>
          </a:bodyPr>
          <a:lstStyle/>
          <a:p>
            <a:pPr lvl="0" algn="just">
              <a:defRPr/>
            </a:pPr>
            <a:r>
              <a:rPr lang="en-US" sz="2400" b="1" dirty="0"/>
              <a:t>Annual Pre-audit </a:t>
            </a:r>
            <a:r>
              <a:rPr lang="en-ZA" sz="2400" b="1" dirty="0"/>
              <a:t>Provincial Performance Report</a:t>
            </a:r>
            <a:endParaRPr lang="en-US" sz="24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187875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69704" y="1447800"/>
          <a:ext cx="8896348" cy="4396740"/>
        </p:xfrm>
        <a:graphic>
          <a:graphicData uri="http://schemas.openxmlformats.org/drawingml/2006/table">
            <a:tbl>
              <a:tblPr firstRow="1" bandRow="1">
                <a:tableStyleId>{5940675A-B579-460E-94D1-54222C63F5DA}</a:tableStyleId>
              </a:tblPr>
              <a:tblGrid>
                <a:gridCol w="514349">
                  <a:extLst>
                    <a:ext uri="{9D8B030D-6E8A-4147-A177-3AD203B41FA5}">
                      <a16:colId xmlns:a16="http://schemas.microsoft.com/office/drawing/2014/main" xmlns="" val="3061541074"/>
                    </a:ext>
                  </a:extLst>
                </a:gridCol>
                <a:gridCol w="8381999">
                  <a:extLst>
                    <a:ext uri="{9D8B030D-6E8A-4147-A177-3AD203B41FA5}">
                      <a16:colId xmlns:a16="http://schemas.microsoft.com/office/drawing/2014/main" xmlns="" val="3913613867"/>
                    </a:ext>
                  </a:extLst>
                </a:gridCol>
              </a:tblGrid>
              <a:tr h="388620">
                <a:tc rowSpan="2">
                  <a:txBody>
                    <a:bodyPr/>
                    <a:lstStyle/>
                    <a:p>
                      <a:pPr algn="ctr"/>
                      <a:r>
                        <a:rPr lang="en-US" sz="1100" b="1" dirty="0">
                          <a:latin typeface="+mj-lt"/>
                        </a:rPr>
                        <a:t>DSD</a:t>
                      </a:r>
                    </a:p>
                  </a:txBody>
                  <a:tcPr marL="68580" marR="68580" marT="34290" marB="34290">
                    <a:solidFill>
                      <a:schemeClr val="bg1"/>
                    </a:solidFill>
                  </a:tcPr>
                </a:tc>
                <a:tc>
                  <a:txBody>
                    <a:bodyPr/>
                    <a:lstStyle/>
                    <a:p>
                      <a:pPr marL="342900" lvl="0" indent="-342900" algn="just">
                        <a:spcAft>
                          <a:spcPts val="0"/>
                        </a:spcAft>
                        <a:buFont typeface="Symbol" panose="05050102010706020507" pitchFamily="18" charset="2"/>
                        <a:buChar char=""/>
                        <a:tabLst>
                          <a:tab pos="270510" algn="l"/>
                        </a:tabLst>
                      </a:pPr>
                      <a:r>
                        <a:rPr lang="en-GB" sz="1100" b="1" kern="1200" dirty="0">
                          <a:effectLst/>
                          <a:latin typeface="Century Gothic" panose="020B0502020202020204" pitchFamily="34" charset="0"/>
                          <a:ea typeface="Times New Roman" panose="02020603050405020304" pitchFamily="18" charset="0"/>
                          <a:cs typeface="Times New Roman" panose="02020603050405020304" pitchFamily="18" charset="0"/>
                        </a:rPr>
                        <a:t>1 048 </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EPWP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work opportunities</a:t>
                      </a:r>
                      <a:r>
                        <a:rPr lang="en-GB" sz="1100" kern="1200" dirty="0">
                          <a:effectLst/>
                          <a:latin typeface="Century Gothic" panose="020B0502020202020204" pitchFamily="34" charset="0"/>
                          <a:ea typeface="Times New Roman" panose="02020603050405020304" pitchFamily="18" charset="0"/>
                          <a:cs typeface="Times New Roman" panose="02020603050405020304" pitchFamily="18" charset="0"/>
                        </a:rPr>
                        <a:t> created</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GB" sz="1100" b="1" kern="1200" dirty="0">
                          <a:effectLst/>
                          <a:latin typeface="Century Gothic" panose="020B0502020202020204" pitchFamily="34" charset="0"/>
                          <a:ea typeface="Times New Roman" panose="02020603050405020304" pitchFamily="18" charset="0"/>
                          <a:cs typeface="Times New Roman" panose="02020603050405020304" pitchFamily="18" charset="0"/>
                        </a:rPr>
                        <a:t>12</a:t>
                      </a:r>
                      <a:r>
                        <a:rPr lang="en-GB" sz="1100" kern="1200" dirty="0">
                          <a:effectLst/>
                          <a:latin typeface="Century Gothic" panose="020B0502020202020204" pitchFamily="34" charset="0"/>
                          <a:ea typeface="Times New Roman" panose="02020603050405020304" pitchFamily="18" charset="0"/>
                          <a:cs typeface="Times New Roman" panose="02020603050405020304" pitchFamily="18" charset="0"/>
                        </a:rPr>
                        <a:t> funded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Youth Cafés.</a:t>
                      </a:r>
                      <a:endParaRPr lang="en-US" sz="1100" dirty="0">
                        <a:effectLst/>
                      </a:endParaRPr>
                    </a:p>
                  </a:txBody>
                  <a:tcPr marL="68580" marR="68580" marT="34290" marB="34290">
                    <a:solidFill>
                      <a:schemeClr val="bg1"/>
                    </a:solidFill>
                  </a:tcPr>
                </a:tc>
                <a:extLst>
                  <a:ext uri="{0D108BD9-81ED-4DB2-BD59-A6C34878D82A}">
                    <a16:rowId xmlns:a16="http://schemas.microsoft.com/office/drawing/2014/main" xmlns="" val="2446753434"/>
                  </a:ext>
                </a:extLst>
              </a:tr>
              <a:tr h="1828800">
                <a:tc vMerge="1">
                  <a:txBody>
                    <a:bodyPr/>
                    <a:lstStyle/>
                    <a:p>
                      <a:pPr algn="ctr"/>
                      <a:endParaRPr lang="en-US" sz="1400" b="1" dirty="0">
                        <a:latin typeface="+mj-lt"/>
                      </a:endParaRPr>
                    </a:p>
                  </a:txBody>
                  <a:tcPr>
                    <a:solidFill>
                      <a:schemeClr val="bg1"/>
                    </a:solidFill>
                  </a:tcPr>
                </a:tc>
                <a:tc>
                  <a:txBody>
                    <a:bodyPr/>
                    <a:lstStyle/>
                    <a:p>
                      <a:pPr marL="342900" lvl="0" indent="-342900" algn="just">
                        <a:spcAft>
                          <a:spcPts val="0"/>
                        </a:spcAft>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4 940 Older Persons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benefitted from</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subsidised beds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NPO residential care facilities.</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13 119 Older Persons </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benefitted from</a:t>
                      </a: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 </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subsidies transferred to </a:t>
                      </a: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community-based care and support services</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a:t>
                      </a:r>
                      <a:endParaRPr lang="en-US" sz="1100" dirty="0">
                        <a:solidFill>
                          <a:schemeClr val="bg2">
                            <a:lumMod val="75000"/>
                          </a:schemeClr>
                        </a:solidFill>
                        <a:effectLst/>
                        <a:highlight>
                          <a:srgbClr val="00FF00"/>
                        </a:highlight>
                      </a:endParaRPr>
                    </a:p>
                    <a:p>
                      <a:pPr marL="342900" lvl="0" indent="-342900" algn="just">
                        <a:spcAft>
                          <a:spcPts val="0"/>
                        </a:spcAft>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1 647 Persons with Disabilities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benefited from</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subsidised beds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funded NPO residential care facilities.</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113 Persons with Disabilities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(children and adults) </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accessed government-owned residential facilities.</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2 655</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Persons with Disabilities benefitted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from </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protective workshops providing services</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US"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1 033 Persons with Disabilities </a:t>
                      </a:r>
                      <a:r>
                        <a:rPr lang="en-US"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benefitted from</a:t>
                      </a:r>
                      <a:r>
                        <a:rPr lang="en-US"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community-based day care </a:t>
                      </a:r>
                      <a:r>
                        <a:rPr lang="en-US" sz="1100" b="1" kern="1200" dirty="0" err="1">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centres</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2 938 household undue hardship cases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were assessed.</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1 251 household disaster cases </a:t>
                      </a:r>
                      <a:r>
                        <a:rPr lang="en-GB" sz="11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were assessed</a:t>
                      </a:r>
                      <a:r>
                        <a:rPr lang="en-GB"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US" sz="1100" b="1" kern="1200" dirty="0">
                          <a:effectLst/>
                          <a:latin typeface="Century Gothic" panose="020B0502020202020204" pitchFamily="34" charset="0"/>
                          <a:ea typeface="Times New Roman" panose="02020603050405020304" pitchFamily="18" charset="0"/>
                          <a:cs typeface="Times New Roman" panose="02020603050405020304" pitchFamily="18" charset="0"/>
                        </a:rPr>
                        <a:t>763</a:t>
                      </a:r>
                      <a:r>
                        <a:rPr lang="en-US" sz="11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adult family members were reunited with their families.</a:t>
                      </a:r>
                      <a:endParaRPr lang="en-US" sz="1100" dirty="0">
                        <a:effectLst/>
                      </a:endParaRPr>
                    </a:p>
                    <a:p>
                      <a:pPr marL="342900" lvl="0" indent="-342900" algn="just">
                        <a:spcAft>
                          <a:spcPts val="0"/>
                        </a:spcAft>
                        <a:buFont typeface="Symbol" panose="05050102010706020507" pitchFamily="18" charset="2"/>
                        <a:buChar char=""/>
                        <a:tabLst>
                          <a:tab pos="270510" algn="l"/>
                        </a:tabLst>
                      </a:pPr>
                      <a:r>
                        <a:rPr lang="en-US"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19 428 families benefitted </a:t>
                      </a:r>
                      <a:r>
                        <a:rPr lang="en-US"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from participating</a:t>
                      </a:r>
                      <a:r>
                        <a:rPr lang="en-US"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 in family preservation and support services.</a:t>
                      </a:r>
                      <a:endParaRPr lang="en-US" sz="1100" dirty="0">
                        <a:solidFill>
                          <a:schemeClr val="bg2">
                            <a:lumMod val="75000"/>
                          </a:schemeClr>
                        </a:solidFill>
                        <a:effectLst/>
                        <a:highlight>
                          <a:srgbClr val="00FF00"/>
                        </a:highlight>
                      </a:endParaRPr>
                    </a:p>
                    <a:p>
                      <a:pPr marL="342900" lvl="0" indent="-342900" algn="just">
                        <a:spcAft>
                          <a:spcPts val="0"/>
                        </a:spcAft>
                        <a:buFont typeface="Symbol" panose="05050102010706020507" pitchFamily="18" charset="2"/>
                        <a:buChar char=""/>
                        <a:tabLst>
                          <a:tab pos="270510" algn="l"/>
                        </a:tabLst>
                      </a:pPr>
                      <a:r>
                        <a:rPr lang="en-GB" sz="1100" b="1" kern="1200" dirty="0">
                          <a:effectLst/>
                          <a:latin typeface="Century Gothic" panose="020B0502020202020204" pitchFamily="34" charset="0"/>
                          <a:ea typeface="Times New Roman" panose="02020603050405020304" pitchFamily="18" charset="0"/>
                          <a:cs typeface="Times New Roman" panose="02020603050405020304" pitchFamily="18" charset="0"/>
                        </a:rPr>
                        <a:t>260 children were reunified </a:t>
                      </a:r>
                      <a:r>
                        <a:rPr lang="en-GB" sz="1100" kern="1200" dirty="0">
                          <a:effectLst/>
                          <a:latin typeface="Century Gothic" panose="020B0502020202020204" pitchFamily="34" charset="0"/>
                          <a:ea typeface="Times New Roman" panose="02020603050405020304" pitchFamily="18" charset="0"/>
                          <a:cs typeface="Times New Roman" panose="02020603050405020304" pitchFamily="18" charset="0"/>
                        </a:rPr>
                        <a:t>with their families or alternative caregivers</a:t>
                      </a:r>
                      <a:r>
                        <a:rPr lang="en-GB" sz="1100" b="1" kern="1200" dirty="0">
                          <a:effectLst/>
                          <a:latin typeface="Century Gothic" panose="020B0502020202020204" pitchFamily="34" charset="0"/>
                          <a:ea typeface="Times New Roman" panose="02020603050405020304" pitchFamily="18" charset="0"/>
                          <a:cs typeface="Times New Roman" panose="02020603050405020304" pitchFamily="18" charset="0"/>
                        </a:rPr>
                        <a:t>.</a:t>
                      </a:r>
                      <a:endParaRPr lang="en-US" sz="1100" dirty="0">
                        <a:effectLst/>
                      </a:endParaRPr>
                    </a:p>
                  </a:txBody>
                  <a:tcPr marL="68580" marR="68580" marT="34290" marB="34290">
                    <a:solidFill>
                      <a:schemeClr val="bg1"/>
                    </a:solidFill>
                  </a:tcPr>
                </a:tc>
                <a:extLst>
                  <a:ext uri="{0D108BD9-81ED-4DB2-BD59-A6C34878D82A}">
                    <a16:rowId xmlns:a16="http://schemas.microsoft.com/office/drawing/2014/main" xmlns="" val="122490142"/>
                  </a:ext>
                </a:extLst>
              </a:tr>
              <a:tr h="2020569">
                <a:tc>
                  <a:txBody>
                    <a:bodyPr/>
                    <a:lstStyle/>
                    <a:p>
                      <a:pPr algn="ctr"/>
                      <a:r>
                        <a:rPr lang="en-US" sz="1100" b="1" dirty="0">
                          <a:latin typeface="+mj-lt"/>
                        </a:rPr>
                        <a:t>DHS</a:t>
                      </a:r>
                    </a:p>
                  </a:txBody>
                  <a:tcPr marL="68580" marR="68580" marT="34290" marB="34290">
                    <a:solidFill>
                      <a:schemeClr val="bg1"/>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1230 serviced sites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delivered. </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3672 Breaking New Grounds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(BNG) housing units delivered.</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8 Capacitation workshops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held with leader towns for the Social Housing Programme</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mn-lt"/>
                          <a:ea typeface="Times New Roman" panose="02020603050405020304" pitchFamily="18" charset="0"/>
                          <a:cs typeface="Times New Roman" panose="02020603050405020304" pitchFamily="18" charset="0"/>
                        </a:rPr>
                        <a:t>1198 beneficiaries</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mn-lt"/>
                          <a:ea typeface="Times New Roman" panose="02020603050405020304" pitchFamily="18" charset="0"/>
                          <a:cs typeface="Times New Roman" panose="02020603050405020304" pitchFamily="18" charset="0"/>
                        </a:rPr>
                        <a:t> benefitted through the Enhanced Extended Discount Benefit Scheme (EEDBS) viz. the debt write-off policy.</a:t>
                      </a:r>
                      <a:endParaRPr kumimoji="0" lang="en-US" sz="1100" b="0" i="0" u="none" strike="noStrike" kern="1200" cap="none" spc="0" normalizeH="0" baseline="0" noProof="0" dirty="0">
                        <a:ln>
                          <a:noFill/>
                        </a:ln>
                        <a:solidFill>
                          <a:schemeClr val="bg2">
                            <a:lumMod val="75000"/>
                          </a:schemeClr>
                        </a:solidFill>
                        <a:effectLst/>
                        <a:highlight>
                          <a:srgbClr val="00FF00"/>
                        </a:highligh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mn-lt"/>
                          <a:ea typeface="Times New Roman" panose="02020603050405020304" pitchFamily="18" charset="0"/>
                          <a:cs typeface="Times New Roman" panose="02020603050405020304" pitchFamily="18" charset="0"/>
                        </a:rPr>
                        <a:t>331 title deeds</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mn-lt"/>
                          <a:ea typeface="Times New Roman" panose="02020603050405020304" pitchFamily="18" charset="0"/>
                          <a:cs typeface="Times New Roman" panose="02020603050405020304" pitchFamily="18" charset="0"/>
                        </a:rPr>
                        <a:t> transferred to qualifying beneficiaries of pre - 1994 housing units.</a:t>
                      </a:r>
                      <a:endParaRPr kumimoji="0" lang="en-US" sz="1100" b="0" i="0" u="none" strike="noStrike" kern="1200" cap="none" spc="0" normalizeH="0" baseline="0" noProof="0" dirty="0">
                        <a:ln>
                          <a:noFill/>
                        </a:ln>
                        <a:solidFill>
                          <a:schemeClr val="bg2">
                            <a:lumMod val="75000"/>
                          </a:schemeClr>
                        </a:solidFill>
                        <a:effectLst/>
                        <a:highlight>
                          <a:srgbClr val="00FF00"/>
                        </a:highligh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1880 title deeds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registered for post-1994 housing developments.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973 title deeds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registered for post - 2014 housing developments.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543 new title deeds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registered for housing developments.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Five (5)</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a:t>
                      </a: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social compacts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concluded with communities outlining their role in the upgrading process.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Two (2)</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a:t>
                      </a: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Social Housing </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projects supported for approval.</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One (1) Informal settlement</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 upgraded to phase 3 of the Upgrading of Informal Settlements Programme (UISP)</a:t>
                      </a:r>
                      <a:endParaRPr lang="en-US" sz="1100" dirty="0">
                        <a:effectLst/>
                      </a:endParaRPr>
                    </a:p>
                  </a:txBody>
                  <a:tcPr marL="68580" marR="68580" marT="34290" marB="34290">
                    <a:solidFill>
                      <a:schemeClr val="bg1"/>
                    </a:solidFill>
                  </a:tcPr>
                </a:tc>
                <a:extLst>
                  <a:ext uri="{0D108BD9-81ED-4DB2-BD59-A6C34878D82A}">
                    <a16:rowId xmlns:a16="http://schemas.microsoft.com/office/drawing/2014/main" xmlns="" val="3199050474"/>
                  </a:ext>
                </a:extLst>
              </a:tr>
            </a:tbl>
          </a:graphicData>
        </a:graphic>
      </p:graphicFrame>
      <p:pic>
        <p:nvPicPr>
          <p:cNvPr id="10" name="Picture 9">
            <a:extLst>
              <a:ext uri="{FF2B5EF4-FFF2-40B4-BE49-F238E27FC236}">
                <a16:creationId xmlns:a16="http://schemas.microsoft.com/office/drawing/2014/main" xmlns="" id="{F236D846-396D-4D72-90B9-9CB91393CDA7}"/>
              </a:ext>
            </a:extLst>
          </p:cNvPr>
          <p:cNvPicPr>
            <a:picLocks noChangeAspect="1"/>
          </p:cNvPicPr>
          <p:nvPr/>
        </p:nvPicPr>
        <p:blipFill>
          <a:blip r:embed="rId2" cstate="print"/>
          <a:stretch>
            <a:fillRect/>
          </a:stretch>
        </p:blipFill>
        <p:spPr>
          <a:xfrm>
            <a:off x="9828239" y="3343482"/>
            <a:ext cx="597858" cy="365248"/>
          </a:xfrm>
          <a:prstGeom prst="rect">
            <a:avLst/>
          </a:prstGeom>
        </p:spPr>
      </p:pic>
      <p:pic>
        <p:nvPicPr>
          <p:cNvPr id="6" name="Picture 5">
            <a:extLst>
              <a:ext uri="{FF2B5EF4-FFF2-40B4-BE49-F238E27FC236}">
                <a16:creationId xmlns:a16="http://schemas.microsoft.com/office/drawing/2014/main" xmlns="" id="{F508195D-31BB-6A08-8A6E-3C05919220E4}"/>
              </a:ext>
            </a:extLst>
          </p:cNvPr>
          <p:cNvPicPr>
            <a:picLocks noChangeAspect="1"/>
          </p:cNvPicPr>
          <p:nvPr/>
        </p:nvPicPr>
        <p:blipFill>
          <a:blip r:embed="rId3" cstate="print"/>
          <a:stretch>
            <a:fillRect/>
          </a:stretch>
        </p:blipFill>
        <p:spPr>
          <a:xfrm>
            <a:off x="9774858" y="1508116"/>
            <a:ext cx="695004" cy="425233"/>
          </a:xfrm>
          <a:prstGeom prst="rect">
            <a:avLst/>
          </a:prstGeom>
        </p:spPr>
      </p:pic>
      <p:pic>
        <p:nvPicPr>
          <p:cNvPr id="9" name="Picture 8">
            <a:extLst>
              <a:ext uri="{FF2B5EF4-FFF2-40B4-BE49-F238E27FC236}">
                <a16:creationId xmlns:a16="http://schemas.microsoft.com/office/drawing/2014/main" xmlns="" id="{E61FAADD-E026-4A30-8685-B6DBE00A8605}"/>
              </a:ext>
            </a:extLst>
          </p:cNvPr>
          <p:cNvPicPr>
            <a:picLocks noChangeAspect="1"/>
          </p:cNvPicPr>
          <p:nvPr/>
        </p:nvPicPr>
        <p:blipFill>
          <a:blip r:embed="rId2" cstate="print"/>
          <a:stretch>
            <a:fillRect/>
          </a:stretch>
        </p:blipFill>
        <p:spPr>
          <a:xfrm>
            <a:off x="9872004" y="5310394"/>
            <a:ext cx="597858" cy="365248"/>
          </a:xfrm>
          <a:prstGeom prst="rect">
            <a:avLst/>
          </a:prstGeom>
        </p:spPr>
      </p:pic>
      <p:sp>
        <p:nvSpPr>
          <p:cNvPr id="3" name="Footer Placeholder 2">
            <a:extLst>
              <a:ext uri="{FF2B5EF4-FFF2-40B4-BE49-F238E27FC236}">
                <a16:creationId xmlns:a16="http://schemas.microsoft.com/office/drawing/2014/main" xmlns="" id="{153D1082-58D5-7E53-A17F-FA4C69A389F0}"/>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4" name="Slide Number Placeholder 3">
            <a:extLst>
              <a:ext uri="{FF2B5EF4-FFF2-40B4-BE49-F238E27FC236}">
                <a16:creationId xmlns:a16="http://schemas.microsoft.com/office/drawing/2014/main" xmlns="" id="{828827B9-DE14-61A7-F837-BEA8985DAACA}"/>
              </a:ext>
            </a:extLst>
          </p:cNvPr>
          <p:cNvSpPr>
            <a:spLocks noGrp="1"/>
          </p:cNvSpPr>
          <p:nvPr>
            <p:ph type="sldNum" sz="quarter" idx="4"/>
          </p:nvPr>
        </p:nvSpPr>
        <p:spPr/>
        <p:txBody>
          <a:bodyPr/>
          <a:lstStyle/>
          <a:p>
            <a:fld id="{8406839F-D7A4-4E5D-B93D-768AD4D1DB36}" type="slidenum">
              <a:rPr lang="en-ZA" smtClean="0">
                <a:solidFill>
                  <a:srgbClr val="003399"/>
                </a:solidFill>
              </a:rPr>
              <a:pPr/>
              <a:t>20</a:t>
            </a:fld>
            <a:endParaRPr lang="en-ZA" dirty="0">
              <a:solidFill>
                <a:srgbClr val="003399"/>
              </a:solidFill>
            </a:endParaRPr>
          </a:p>
        </p:txBody>
      </p:sp>
    </p:spTree>
    <p:extLst>
      <p:ext uri="{BB962C8B-B14F-4D97-AF65-F5344CB8AC3E}">
        <p14:creationId xmlns:p14="http://schemas.microsoft.com/office/powerpoint/2010/main" xmlns="" val="44801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extLst>
              <p:ext uri="{D42A27DB-BD31-4B8C-83A1-F6EECF244321}">
                <p14:modId xmlns:p14="http://schemas.microsoft.com/office/powerpoint/2010/main" xmlns="" val="234887958"/>
              </p:ext>
            </p:extLst>
          </p:nvPr>
        </p:nvGraphicFramePr>
        <p:xfrm>
          <a:off x="1661999" y="1398494"/>
          <a:ext cx="8896349" cy="3872753"/>
        </p:xfrm>
        <a:graphic>
          <a:graphicData uri="http://schemas.openxmlformats.org/drawingml/2006/table">
            <a:tbl>
              <a:tblPr firstRow="1" bandRow="1">
                <a:tableStyleId>{5940675A-B579-460E-94D1-54222C63F5DA}</a:tableStyleId>
              </a:tblPr>
              <a:tblGrid>
                <a:gridCol w="570662">
                  <a:extLst>
                    <a:ext uri="{9D8B030D-6E8A-4147-A177-3AD203B41FA5}">
                      <a16:colId xmlns:a16="http://schemas.microsoft.com/office/drawing/2014/main" xmlns="" val="3061541074"/>
                    </a:ext>
                  </a:extLst>
                </a:gridCol>
                <a:gridCol w="8325687">
                  <a:extLst>
                    <a:ext uri="{9D8B030D-6E8A-4147-A177-3AD203B41FA5}">
                      <a16:colId xmlns:a16="http://schemas.microsoft.com/office/drawing/2014/main" xmlns="" val="3913613867"/>
                    </a:ext>
                  </a:extLst>
                </a:gridCol>
              </a:tblGrid>
              <a:tr h="1156235">
                <a:tc>
                  <a:txBody>
                    <a:bodyPr/>
                    <a:lstStyle/>
                    <a:p>
                      <a:pPr algn="ctr"/>
                      <a:r>
                        <a:rPr lang="en-US" sz="1100" b="1" dirty="0">
                          <a:latin typeface="+mj-lt"/>
                        </a:rPr>
                        <a:t>DHS</a:t>
                      </a:r>
                    </a:p>
                  </a:txBody>
                  <a:tcPr marL="68580" marR="68580" marT="34290" marB="34290">
                    <a:solidFill>
                      <a:schemeClr val="bg1"/>
                    </a:solidFill>
                  </a:tcPr>
                </a:tc>
                <a:tc>
                  <a:txBody>
                    <a:bodyPr/>
                    <a:lstStyle/>
                    <a:p>
                      <a:pPr marL="342900" lvl="0" indent="-342900">
                        <a:spcAft>
                          <a:spcPts val="0"/>
                        </a:spcAft>
                        <a:buFont typeface="Symbol" panose="05050102010706020507" pitchFamily="18" charset="2"/>
                        <a:buChar char=""/>
                      </a:pPr>
                      <a:r>
                        <a:rPr lang="en-GB" sz="1100" b="1" dirty="0">
                          <a:solidFill>
                            <a:schemeClr val="bg2">
                              <a:lumMod val="75000"/>
                            </a:schemeClr>
                          </a:solidFill>
                          <a:effectLst/>
                          <a:highlight>
                            <a:srgbClr val="00FF00"/>
                          </a:highlight>
                          <a:ea typeface="Times New Roman" panose="02020603050405020304" pitchFamily="18" charset="0"/>
                          <a:cs typeface="Times New Roman" panose="02020603050405020304" pitchFamily="18" charset="0"/>
                        </a:rPr>
                        <a:t>274 young people</a:t>
                      </a:r>
                      <a:r>
                        <a:rPr lang="en-GB" sz="1100" dirty="0">
                          <a:solidFill>
                            <a:schemeClr val="bg2">
                              <a:lumMod val="75000"/>
                            </a:schemeClr>
                          </a:solidFill>
                          <a:effectLst/>
                          <a:highlight>
                            <a:srgbClr val="00FF00"/>
                          </a:highlight>
                          <a:ea typeface="Times New Roman" panose="02020603050405020304" pitchFamily="18" charset="0"/>
                          <a:cs typeface="Times New Roman" panose="02020603050405020304" pitchFamily="18" charset="0"/>
                        </a:rPr>
                        <a:t> interested in construction trained</a:t>
                      </a:r>
                      <a:r>
                        <a:rPr lang="en-GB" sz="1100" dirty="0">
                          <a:effectLst/>
                          <a:ea typeface="Times New Roman" panose="02020603050405020304" pitchFamily="18" charset="0"/>
                          <a:cs typeface="Times New Roman" panose="02020603050405020304" pitchFamily="18" charset="0"/>
                        </a:rPr>
                        <a:t>.</a:t>
                      </a:r>
                      <a:endParaRPr lang="en-US" sz="1100" dirty="0">
                        <a:effectLst/>
                      </a:endParaRPr>
                    </a:p>
                    <a:p>
                      <a:pPr marL="342900" lvl="0" indent="-342900">
                        <a:spcAft>
                          <a:spcPts val="0"/>
                        </a:spcAft>
                        <a:buFont typeface="Symbol" panose="05050102010706020507" pitchFamily="18" charset="2"/>
                        <a:buChar char=""/>
                      </a:pPr>
                      <a:r>
                        <a:rPr lang="en-GB" sz="1100" b="1" dirty="0">
                          <a:effectLst/>
                          <a:ea typeface="Times New Roman" panose="02020603050405020304" pitchFamily="18" charset="0"/>
                          <a:cs typeface="Times New Roman" panose="02020603050405020304" pitchFamily="18" charset="0"/>
                        </a:rPr>
                        <a:t>272 beneficiaries</a:t>
                      </a:r>
                      <a:r>
                        <a:rPr lang="en-GB" sz="1100" dirty="0">
                          <a:effectLst/>
                          <a:ea typeface="Times New Roman" panose="02020603050405020304" pitchFamily="18" charset="0"/>
                          <a:cs typeface="Times New Roman" panose="02020603050405020304" pitchFamily="18" charset="0"/>
                        </a:rPr>
                        <a:t> earning between R0 – R3 500 per month provided with subsidies through the Individual Subsidy (Non-Credit Linked) Programme</a:t>
                      </a:r>
                      <a:endParaRPr lang="en-US" sz="1100" dirty="0">
                        <a:effectLst/>
                      </a:endParaRPr>
                    </a:p>
                    <a:p>
                      <a:pPr marL="342900" lvl="0" indent="-342900">
                        <a:spcAft>
                          <a:spcPts val="0"/>
                        </a:spcAft>
                        <a:buFont typeface="Symbol" panose="05050102010706020507" pitchFamily="18" charset="2"/>
                        <a:buChar char=""/>
                      </a:pPr>
                      <a:r>
                        <a:rPr lang="en-GB" sz="1100" b="1" dirty="0">
                          <a:effectLst/>
                          <a:ea typeface="Times New Roman" panose="02020603050405020304" pitchFamily="18" charset="0"/>
                          <a:cs typeface="Times New Roman" panose="02020603050405020304" pitchFamily="18" charset="0"/>
                        </a:rPr>
                        <a:t>1440 </a:t>
                      </a:r>
                      <a:r>
                        <a:rPr lang="en-GB" sz="1100" dirty="0">
                          <a:effectLst/>
                          <a:ea typeface="Times New Roman" panose="02020603050405020304" pitchFamily="18" charset="0"/>
                          <a:cs typeface="Times New Roman" panose="02020603050405020304" pitchFamily="18" charset="0"/>
                        </a:rPr>
                        <a:t>households received subsidies through FLISP (Finance Linked Individual Subsidy Programme)</a:t>
                      </a:r>
                      <a:endParaRPr lang="en-US" sz="1100" dirty="0">
                        <a:effectLst/>
                      </a:endParaRPr>
                    </a:p>
                    <a:p>
                      <a:pPr marL="342900" lvl="0" indent="-342900">
                        <a:spcAft>
                          <a:spcPts val="0"/>
                        </a:spcAft>
                        <a:buFont typeface="Symbol" panose="05050102010706020507" pitchFamily="18" charset="2"/>
                        <a:buChar char=""/>
                      </a:pPr>
                      <a:r>
                        <a:rPr lang="en-GB" sz="1100" b="1" dirty="0">
                          <a:effectLst/>
                          <a:ea typeface="Times New Roman" panose="02020603050405020304" pitchFamily="18" charset="0"/>
                          <a:cs typeface="Times New Roman" panose="02020603050405020304" pitchFamily="18" charset="0"/>
                        </a:rPr>
                        <a:t>Two (2)</a:t>
                      </a:r>
                      <a:r>
                        <a:rPr lang="en-GB" sz="1100" dirty="0">
                          <a:effectLst/>
                          <a:ea typeface="Times New Roman" panose="02020603050405020304" pitchFamily="18" charset="0"/>
                          <a:cs typeface="Times New Roman" panose="02020603050405020304" pitchFamily="18" charset="0"/>
                        </a:rPr>
                        <a:t> </a:t>
                      </a:r>
                      <a:r>
                        <a:rPr lang="en-GB" sz="1100" b="1" dirty="0">
                          <a:effectLst/>
                          <a:ea typeface="Times New Roman" panose="02020603050405020304" pitchFamily="18" charset="0"/>
                          <a:cs typeface="Times New Roman" panose="02020603050405020304" pitchFamily="18" charset="0"/>
                        </a:rPr>
                        <a:t>banking forums </a:t>
                      </a:r>
                      <a:r>
                        <a:rPr lang="en-GB" sz="1100" dirty="0">
                          <a:effectLst/>
                          <a:ea typeface="Times New Roman" panose="02020603050405020304" pitchFamily="18" charset="0"/>
                          <a:cs typeface="Times New Roman" panose="02020603050405020304" pitchFamily="18" charset="0"/>
                        </a:rPr>
                        <a:t>were held with financial institutions.</a:t>
                      </a:r>
                      <a:endParaRPr lang="en-US" sz="1100" dirty="0">
                        <a:effectLst/>
                      </a:endParaRPr>
                    </a:p>
                  </a:txBody>
                  <a:tcPr marL="51435" marR="51435" marT="0" marB="0">
                    <a:solidFill>
                      <a:schemeClr val="bg1"/>
                    </a:solidFill>
                  </a:tcPr>
                </a:tc>
                <a:extLst>
                  <a:ext uri="{0D108BD9-81ED-4DB2-BD59-A6C34878D82A}">
                    <a16:rowId xmlns:a16="http://schemas.microsoft.com/office/drawing/2014/main" xmlns="" val="127698969"/>
                  </a:ext>
                </a:extLst>
              </a:tr>
              <a:tr h="557095">
                <a:tc rowSpan="3">
                  <a:txBody>
                    <a:bodyPr/>
                    <a:lstStyle/>
                    <a:p>
                      <a:pPr algn="ctr"/>
                      <a:r>
                        <a:rPr lang="en-US" sz="1100" b="1" dirty="0">
                          <a:latin typeface="+mj-lt"/>
                        </a:rPr>
                        <a:t>DEADP</a:t>
                      </a:r>
                    </a:p>
                  </a:txBody>
                  <a:tcPr marL="68580" marR="68580" marT="34290" marB="34290">
                    <a:solidFill>
                      <a:schemeClr val="bg1"/>
                    </a:solidFill>
                  </a:tcPr>
                </a:tc>
                <a:tc>
                  <a:txBody>
                    <a:bodyPr/>
                    <a:lstStyle/>
                    <a:p>
                      <a:pPr marL="342900" lvl="0" indent="-342900" algn="l">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421 compliance inspections</a:t>
                      </a:r>
                      <a:r>
                        <a:rPr lang="en-GB" sz="1100" kern="1200" dirty="0">
                          <a:solidFill>
                            <a:srgbClr val="000000"/>
                          </a:solidFill>
                          <a:effectLst/>
                          <a:latin typeface="Century Gothic" panose="020B0502020202020204" pitchFamily="34" charset="0"/>
                          <a:ea typeface="Times New Roman" panose="02020603050405020304" pitchFamily="18" charset="0"/>
                        </a:rPr>
                        <a:t> conducted, due to the number of administrative enforcement notices issued.</a:t>
                      </a:r>
                      <a:endParaRPr lang="en-US" sz="11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6 completed criminal investigation</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handed to the NPA for prosecution</a:t>
                      </a:r>
                      <a:r>
                        <a:rPr lang="en-GB" sz="1100" kern="1200" dirty="0">
                          <a:solidFill>
                            <a:srgbClr val="000000"/>
                          </a:solidFill>
                          <a:effectLst/>
                          <a:highlight>
                            <a:srgbClr val="00FF00"/>
                          </a:highlight>
                          <a:latin typeface="Century Gothic" panose="020B0502020202020204" pitchFamily="34" charset="0"/>
                          <a:ea typeface="Times New Roman" panose="02020603050405020304" pitchFamily="18" charset="0"/>
                        </a:rPr>
                        <a:t>.</a:t>
                      </a:r>
                      <a:endParaRPr lang="en-US" sz="1100" kern="1200"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68580" marR="68580" marT="34290" marB="34290">
                    <a:solidFill>
                      <a:schemeClr val="bg1"/>
                    </a:solidFill>
                  </a:tcPr>
                </a:tc>
                <a:extLst>
                  <a:ext uri="{0D108BD9-81ED-4DB2-BD59-A6C34878D82A}">
                    <a16:rowId xmlns:a16="http://schemas.microsoft.com/office/drawing/2014/main" xmlns="" val="147880783"/>
                  </a:ext>
                </a:extLst>
              </a:tr>
              <a:tr h="1250835">
                <a:tc vMerge="1">
                  <a:txBody>
                    <a:bodyPr/>
                    <a:lstStyle/>
                    <a:p>
                      <a:pPr algn="ctr"/>
                      <a:endParaRPr lang="en-US" sz="1400" b="1" dirty="0">
                        <a:latin typeface="+mj-lt"/>
                      </a:endParaRPr>
                    </a:p>
                  </a:txBody>
                  <a:tcPr>
                    <a:solidFill>
                      <a:schemeClr val="bg1"/>
                    </a:solidFill>
                  </a:tcPr>
                </a:tc>
                <a:tc>
                  <a:txBody>
                    <a:bodyPr/>
                    <a:lstStyle/>
                    <a:p>
                      <a:pPr marL="342900" lvl="0" indent="-342900" algn="l">
                        <a:spcAft>
                          <a:spcPts val="0"/>
                        </a:spcAft>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100% waste management licenses </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finalised </a:t>
                      </a: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within</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the legislated time frames</a:t>
                      </a:r>
                      <a:r>
                        <a:rPr lang="en-GB" sz="1100" kern="1200" dirty="0">
                          <a:solidFill>
                            <a:srgbClr val="000000"/>
                          </a:solidFill>
                          <a:effectLst/>
                          <a:highlight>
                            <a:srgbClr val="00FF00"/>
                          </a:highlight>
                          <a:latin typeface="Century Gothic" panose="020B0502020202020204" pitchFamily="34" charset="0"/>
                          <a:ea typeface="Times New Roman" panose="02020603050405020304" pitchFamily="18" charset="0"/>
                        </a:rPr>
                        <a:t>.</a:t>
                      </a:r>
                      <a:endParaRPr lang="en-US" sz="1500" kern="1200" dirty="0">
                        <a:solidFill>
                          <a:srgbClr val="000000"/>
                        </a:solidFill>
                        <a:effectLst/>
                        <a:highlight>
                          <a:srgbClr val="00FF00"/>
                        </a:highlight>
                        <a:latin typeface="Times New Roman" panose="02020603050405020304" pitchFamily="18" charset="0"/>
                        <a:ea typeface="Times New Roman" panose="02020603050405020304" pitchFamily="18" charset="0"/>
                      </a:endParaRPr>
                    </a:p>
                    <a:p>
                      <a:pPr marL="342900" lvl="0" indent="-342900" algn="l">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53 environment capacity building</a:t>
                      </a:r>
                      <a:r>
                        <a:rPr lang="en-GB" sz="1100" kern="1200" dirty="0">
                          <a:solidFill>
                            <a:srgbClr val="000000"/>
                          </a:solidFill>
                          <a:effectLst/>
                          <a:latin typeface="Century Gothic" panose="020B0502020202020204" pitchFamily="34" charset="0"/>
                          <a:ea typeface="Times New Roman" panose="02020603050405020304" pitchFamily="18" charset="0"/>
                        </a:rPr>
                        <a:t> activities conducted due to stakeholder requests and more opportunities presented, for sessions to be held.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3 non-infrastructure interventions</a:t>
                      </a:r>
                      <a:r>
                        <a:rPr lang="en-GB" sz="1100" kern="1200" dirty="0">
                          <a:solidFill>
                            <a:srgbClr val="000000"/>
                          </a:solidFill>
                          <a:effectLst/>
                          <a:latin typeface="Century Gothic" panose="020B0502020202020204" pitchFamily="34" charset="0"/>
                          <a:ea typeface="Times New Roman" panose="02020603050405020304" pitchFamily="18" charset="0"/>
                        </a:rPr>
                        <a:t> completed by RSEP annually.</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100" b="1" dirty="0">
                          <a:effectLst/>
                        </a:rPr>
                        <a:t>2 well-located land parcels</a:t>
                      </a:r>
                      <a:r>
                        <a:rPr lang="en-GB" sz="1100" dirty="0">
                          <a:effectLst/>
                        </a:rPr>
                        <a:t> assembled for development aimed at improved spatial transformation</a:t>
                      </a:r>
                      <a:endParaRPr lang="en-US" sz="1100" dirty="0">
                        <a:effectLst/>
                      </a:endParaRPr>
                    </a:p>
                  </a:txBody>
                  <a:tcPr marL="68580" marR="68580" marT="34290" marB="34290">
                    <a:solidFill>
                      <a:schemeClr val="bg1"/>
                    </a:solidFill>
                  </a:tcPr>
                </a:tc>
                <a:extLst>
                  <a:ext uri="{0D108BD9-81ED-4DB2-BD59-A6C34878D82A}">
                    <a16:rowId xmlns:a16="http://schemas.microsoft.com/office/drawing/2014/main" xmlns="" val="4077900070"/>
                  </a:ext>
                </a:extLst>
              </a:tr>
              <a:tr h="908588">
                <a:tc vMerge="1">
                  <a:txBody>
                    <a:bodyPr/>
                    <a:lstStyle/>
                    <a:p>
                      <a:pPr algn="ctr"/>
                      <a:endParaRPr lang="en-US" sz="1400" b="1" dirty="0">
                        <a:latin typeface="+mj-lt"/>
                      </a:endParaRPr>
                    </a:p>
                  </a:txBody>
                  <a:tcPr>
                    <a:solidFill>
                      <a:schemeClr val="bg1"/>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5 inspections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conducted in respect of pollution control.</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6</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a:t>
                      </a: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closure letters</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issued in respect of S30 cases.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100" b="1"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13 decisions issued</a:t>
                      </a:r>
                      <a:r>
                        <a:rPr kumimoji="0" lang="en-GB"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 in respect of contaminated land cases received.</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solidFill>
                      <a:schemeClr val="bg1"/>
                    </a:solidFill>
                  </a:tcPr>
                </a:tc>
                <a:extLst>
                  <a:ext uri="{0D108BD9-81ED-4DB2-BD59-A6C34878D82A}">
                    <a16:rowId xmlns:a16="http://schemas.microsoft.com/office/drawing/2014/main" xmlns="" val="3449114825"/>
                  </a:ext>
                </a:extLst>
              </a:tr>
            </a:tbl>
          </a:graphicData>
        </a:graphic>
      </p:graphicFrame>
      <p:pic>
        <p:nvPicPr>
          <p:cNvPr id="4" name="Picture 3">
            <a:extLst>
              <a:ext uri="{FF2B5EF4-FFF2-40B4-BE49-F238E27FC236}">
                <a16:creationId xmlns:a16="http://schemas.microsoft.com/office/drawing/2014/main" xmlns="" id="{24EF0505-7A5A-9AB2-7F07-6C43E5F56880}"/>
              </a:ext>
            </a:extLst>
          </p:cNvPr>
          <p:cNvPicPr>
            <a:picLocks noChangeAspect="1"/>
          </p:cNvPicPr>
          <p:nvPr/>
        </p:nvPicPr>
        <p:blipFill>
          <a:blip r:embed="rId2" cstate="print"/>
          <a:stretch>
            <a:fillRect/>
          </a:stretch>
        </p:blipFill>
        <p:spPr>
          <a:xfrm>
            <a:off x="9814770" y="2032447"/>
            <a:ext cx="695004" cy="425233"/>
          </a:xfrm>
          <a:prstGeom prst="rect">
            <a:avLst/>
          </a:prstGeom>
        </p:spPr>
      </p:pic>
      <p:sp>
        <p:nvSpPr>
          <p:cNvPr id="7" name="TextBox 6">
            <a:extLst>
              <a:ext uri="{FF2B5EF4-FFF2-40B4-BE49-F238E27FC236}">
                <a16:creationId xmlns:a16="http://schemas.microsoft.com/office/drawing/2014/main" xmlns="" id="{F3105D11-6DAA-3BFE-FE5E-28E10CD25D8E}"/>
              </a:ext>
            </a:extLst>
          </p:cNvPr>
          <p:cNvSpPr txBox="1"/>
          <p:nvPr/>
        </p:nvSpPr>
        <p:spPr>
          <a:xfrm>
            <a:off x="1661999" y="5423422"/>
            <a:ext cx="2889252" cy="446276"/>
          </a:xfrm>
          <a:prstGeom prst="rect">
            <a:avLst/>
          </a:prstGeom>
          <a:noFill/>
        </p:spPr>
        <p:txBody>
          <a:bodyPr wrap="none" rtlCol="0">
            <a:spAutoFit/>
          </a:bodyPr>
          <a:lstStyle/>
          <a:p>
            <a:pPr marL="135000" indent="-135000">
              <a:spcBef>
                <a:spcPts val="300"/>
              </a:spcBef>
              <a:spcAft>
                <a:spcPts val="300"/>
              </a:spcAft>
              <a:buFont typeface="Arial" panose="020B0604020202020204" pitchFamily="34" charset="0"/>
              <a:buChar char="•"/>
            </a:pPr>
            <a:r>
              <a:rPr lang="en-ZA" sz="900" dirty="0"/>
              <a:t>Measuring output indicators of the PSIP and  </a:t>
            </a:r>
          </a:p>
          <a:p>
            <a:pPr marL="135000" indent="-135000">
              <a:spcBef>
                <a:spcPts val="300"/>
              </a:spcBef>
              <a:spcAft>
                <a:spcPts val="300"/>
              </a:spcAft>
              <a:buFont typeface="Arial" panose="020B0604020202020204" pitchFamily="34" charset="0"/>
              <a:buChar char="•"/>
            </a:pPr>
            <a:r>
              <a:rPr lang="en-ZA" sz="900" dirty="0"/>
              <a:t>Selected service delivery indicators via eQPRS</a:t>
            </a:r>
          </a:p>
        </p:txBody>
      </p:sp>
      <p:pic>
        <p:nvPicPr>
          <p:cNvPr id="8" name="Picture 7">
            <a:extLst>
              <a:ext uri="{FF2B5EF4-FFF2-40B4-BE49-F238E27FC236}">
                <a16:creationId xmlns:a16="http://schemas.microsoft.com/office/drawing/2014/main" xmlns="" id="{7F1DA6D3-FB61-43DF-8B5E-DA9851E4FCE5}"/>
              </a:ext>
            </a:extLst>
          </p:cNvPr>
          <p:cNvPicPr>
            <a:picLocks noChangeAspect="1"/>
          </p:cNvPicPr>
          <p:nvPr/>
        </p:nvPicPr>
        <p:blipFill>
          <a:blip r:embed="rId3" cstate="print"/>
          <a:stretch>
            <a:fillRect/>
          </a:stretch>
        </p:blipFill>
        <p:spPr>
          <a:xfrm>
            <a:off x="9868151" y="2645940"/>
            <a:ext cx="588242" cy="470001"/>
          </a:xfrm>
          <a:prstGeom prst="rect">
            <a:avLst/>
          </a:prstGeom>
        </p:spPr>
      </p:pic>
      <p:pic>
        <p:nvPicPr>
          <p:cNvPr id="9" name="Picture 8">
            <a:extLst>
              <a:ext uri="{FF2B5EF4-FFF2-40B4-BE49-F238E27FC236}">
                <a16:creationId xmlns:a16="http://schemas.microsoft.com/office/drawing/2014/main" xmlns="" id="{0A60DA6C-B64A-466E-935E-6334332A5A52}"/>
              </a:ext>
            </a:extLst>
          </p:cNvPr>
          <p:cNvPicPr>
            <a:picLocks noChangeAspect="1"/>
          </p:cNvPicPr>
          <p:nvPr/>
        </p:nvPicPr>
        <p:blipFill>
          <a:blip r:embed="rId2" cstate="print"/>
          <a:stretch>
            <a:fillRect/>
          </a:stretch>
        </p:blipFill>
        <p:spPr>
          <a:xfrm>
            <a:off x="9863343" y="3511325"/>
            <a:ext cx="695004" cy="425233"/>
          </a:xfrm>
          <a:prstGeom prst="rect">
            <a:avLst/>
          </a:prstGeom>
        </p:spPr>
      </p:pic>
      <p:pic>
        <p:nvPicPr>
          <p:cNvPr id="10" name="Picture 9">
            <a:extLst>
              <a:ext uri="{FF2B5EF4-FFF2-40B4-BE49-F238E27FC236}">
                <a16:creationId xmlns:a16="http://schemas.microsoft.com/office/drawing/2014/main" xmlns="" id="{0487D67D-B46C-4525-80BA-1501A36FA682}"/>
              </a:ext>
            </a:extLst>
          </p:cNvPr>
          <p:cNvPicPr>
            <a:picLocks noChangeAspect="1"/>
          </p:cNvPicPr>
          <p:nvPr/>
        </p:nvPicPr>
        <p:blipFill>
          <a:blip r:embed="rId4" cstate="print"/>
          <a:stretch>
            <a:fillRect/>
          </a:stretch>
        </p:blipFill>
        <p:spPr>
          <a:xfrm>
            <a:off x="9911916" y="4440431"/>
            <a:ext cx="597858" cy="425233"/>
          </a:xfrm>
          <a:prstGeom prst="rect">
            <a:avLst/>
          </a:prstGeom>
        </p:spPr>
      </p:pic>
      <p:sp>
        <p:nvSpPr>
          <p:cNvPr id="3" name="Footer Placeholder 2">
            <a:extLst>
              <a:ext uri="{FF2B5EF4-FFF2-40B4-BE49-F238E27FC236}">
                <a16:creationId xmlns:a16="http://schemas.microsoft.com/office/drawing/2014/main" xmlns="" id="{EF7F8D69-4B99-89E9-7430-72A4EFDEDF9C}"/>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441A2E9A-FA60-0449-F8C3-B702BDE433D2}"/>
              </a:ext>
            </a:extLst>
          </p:cNvPr>
          <p:cNvSpPr>
            <a:spLocks noGrp="1"/>
          </p:cNvSpPr>
          <p:nvPr>
            <p:ph type="sldNum" sz="quarter" idx="4"/>
          </p:nvPr>
        </p:nvSpPr>
        <p:spPr/>
        <p:txBody>
          <a:bodyPr/>
          <a:lstStyle/>
          <a:p>
            <a:fld id="{8406839F-D7A4-4E5D-B93D-768AD4D1DB36}" type="slidenum">
              <a:rPr lang="en-ZA" smtClean="0">
                <a:solidFill>
                  <a:srgbClr val="003399"/>
                </a:solidFill>
              </a:rPr>
              <a:pPr/>
              <a:t>21</a:t>
            </a:fld>
            <a:endParaRPr lang="en-ZA" dirty="0">
              <a:solidFill>
                <a:srgbClr val="003399"/>
              </a:solidFill>
            </a:endParaRPr>
          </a:p>
        </p:txBody>
      </p:sp>
    </p:spTree>
    <p:extLst>
      <p:ext uri="{BB962C8B-B14F-4D97-AF65-F5344CB8AC3E}">
        <p14:creationId xmlns:p14="http://schemas.microsoft.com/office/powerpoint/2010/main" xmlns="" val="2398607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38302" y="1637186"/>
          <a:ext cx="8877299" cy="3530312"/>
        </p:xfrm>
        <a:graphic>
          <a:graphicData uri="http://schemas.openxmlformats.org/drawingml/2006/table">
            <a:tbl>
              <a:tblPr firstRow="1" bandRow="1">
                <a:tableStyleId>{5940675A-B579-460E-94D1-54222C63F5DA}</a:tableStyleId>
              </a:tblPr>
              <a:tblGrid>
                <a:gridCol w="666750">
                  <a:extLst>
                    <a:ext uri="{9D8B030D-6E8A-4147-A177-3AD203B41FA5}">
                      <a16:colId xmlns:a16="http://schemas.microsoft.com/office/drawing/2014/main" xmlns="" val="3061541074"/>
                    </a:ext>
                  </a:extLst>
                </a:gridCol>
                <a:gridCol w="8210549">
                  <a:extLst>
                    <a:ext uri="{9D8B030D-6E8A-4147-A177-3AD203B41FA5}">
                      <a16:colId xmlns:a16="http://schemas.microsoft.com/office/drawing/2014/main" xmlns="" val="3913613867"/>
                    </a:ext>
                  </a:extLst>
                </a:gridCol>
              </a:tblGrid>
              <a:tr h="198882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100" b="1" kern="1200" dirty="0">
                          <a:solidFill>
                            <a:schemeClr val="tx1"/>
                          </a:solidFill>
                          <a:latin typeface="+mn-lt"/>
                          <a:ea typeface="+mn-ea"/>
                          <a:cs typeface="+mn-cs"/>
                        </a:rPr>
                        <a:t>DTPW</a:t>
                      </a:r>
                      <a:endParaRPr lang="en-US" sz="1100" b="1" kern="1200" dirty="0">
                        <a:solidFill>
                          <a:schemeClr val="tx1"/>
                        </a:solidFill>
                        <a:latin typeface="+mn-lt"/>
                        <a:ea typeface="+mn-ea"/>
                        <a:cs typeface="+mn-cs"/>
                      </a:endParaRPr>
                    </a:p>
                    <a:p>
                      <a:pPr algn="ctr"/>
                      <a:endParaRPr lang="en-US" sz="1100" b="1" dirty="0">
                        <a:latin typeface="+mj-lt"/>
                      </a:endParaRPr>
                    </a:p>
                  </a:txBody>
                  <a:tcPr marL="68580" marR="68580" marT="34290" marB="34290">
                    <a:noFill/>
                  </a:tcPr>
                </a:tc>
                <a:tc>
                  <a:txBody>
                    <a:bodyPr/>
                    <a:lstStyle/>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One (1) transport management initiatives supported.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One (1) non-motorised transport initiatives supported.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45 861Km of gravel roads bladed </a:t>
                      </a:r>
                      <a:r>
                        <a:rPr lang="en-GB" sz="1100" kern="1200" dirty="0">
                          <a:solidFill>
                            <a:srgbClr val="000000"/>
                          </a:solidFill>
                          <a:effectLst/>
                          <a:latin typeface="Century Gothic" panose="020B0502020202020204" pitchFamily="34" charset="0"/>
                          <a:ea typeface="Times New Roman" panose="02020603050405020304" pitchFamily="18" charset="0"/>
                        </a:rPr>
                        <a:t>to improve the safety of the road.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96Km of gravel roads </a:t>
                      </a:r>
                      <a:r>
                        <a:rPr lang="en-GB" sz="1100" kern="1200" dirty="0">
                          <a:solidFill>
                            <a:srgbClr val="000000"/>
                          </a:solidFill>
                          <a:effectLst/>
                          <a:latin typeface="Century Gothic" panose="020B0502020202020204" pitchFamily="34" charset="0"/>
                          <a:ea typeface="Times New Roman" panose="02020603050405020304" pitchFamily="18" charset="0"/>
                        </a:rPr>
                        <a:t>re-gravelled to improve the capacity, safety, and riding quality of the road.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4 499 legal speed </a:t>
                      </a:r>
                      <a:r>
                        <a:rPr lang="en-GB" sz="1100" kern="1200" dirty="0">
                          <a:solidFill>
                            <a:srgbClr val="000000"/>
                          </a:solidFill>
                          <a:effectLst/>
                          <a:latin typeface="Century Gothic" panose="020B0502020202020204" pitchFamily="34" charset="0"/>
                          <a:ea typeface="Times New Roman" panose="02020603050405020304" pitchFamily="18" charset="0"/>
                        </a:rPr>
                        <a:t>compliance operations conducted</a:t>
                      </a:r>
                      <a:r>
                        <a:rPr lang="en-GB" sz="1100" b="1" kern="1200" dirty="0">
                          <a:solidFill>
                            <a:srgbClr val="000000"/>
                          </a:solidFill>
                          <a:effectLst/>
                          <a:latin typeface="Century Gothic" panose="020B0502020202020204" pitchFamily="34" charset="0"/>
                          <a:ea typeface="Times New Roman" panose="02020603050405020304" pitchFamily="18" charset="0"/>
                        </a:rPr>
                        <a:t>.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574 912 vehicles were stopped and weighed </a:t>
                      </a:r>
                      <a:r>
                        <a:rPr lang="en-GB" sz="1100" kern="1200" dirty="0">
                          <a:solidFill>
                            <a:srgbClr val="000000"/>
                          </a:solidFill>
                          <a:effectLst/>
                          <a:latin typeface="Century Gothic" panose="020B0502020202020204" pitchFamily="34" charset="0"/>
                          <a:ea typeface="Times New Roman" panose="02020603050405020304" pitchFamily="18" charset="0"/>
                        </a:rPr>
                        <a:t>to ensure road safety.</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4 320 drunken driving operations </a:t>
                      </a:r>
                      <a:r>
                        <a:rPr lang="en-GB" sz="1100" kern="1200" dirty="0">
                          <a:solidFill>
                            <a:srgbClr val="000000"/>
                          </a:solidFill>
                          <a:effectLst/>
                          <a:latin typeface="Century Gothic" panose="020B0502020202020204" pitchFamily="34" charset="0"/>
                          <a:ea typeface="Times New Roman" panose="02020603050405020304" pitchFamily="18" charset="0"/>
                        </a:rPr>
                        <a:t>conducted</a:t>
                      </a:r>
                      <a:r>
                        <a:rPr lang="en-GB" sz="1100" b="1" kern="1200" dirty="0">
                          <a:solidFill>
                            <a:srgbClr val="000000"/>
                          </a:solidFill>
                          <a:effectLst/>
                          <a:latin typeface="Century Gothic" panose="020B0502020202020204" pitchFamily="34" charset="0"/>
                          <a:ea typeface="Times New Roman" panose="02020603050405020304" pitchFamily="18" charset="0"/>
                        </a:rPr>
                        <a:t> </a:t>
                      </a:r>
                      <a:r>
                        <a:rPr lang="en-GB" sz="1100" kern="1200" dirty="0">
                          <a:solidFill>
                            <a:srgbClr val="000000"/>
                          </a:solidFill>
                          <a:effectLst/>
                          <a:latin typeface="Century Gothic" panose="020B0502020202020204" pitchFamily="34" charset="0"/>
                          <a:ea typeface="Times New Roman" panose="02020603050405020304" pitchFamily="18" charset="0"/>
                        </a:rPr>
                        <a:t>to contribute towards crime prevention.</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1 699 534 vehicles </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stopped and checked to ensure compliance with traffic regulations.</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30 pedestrian operations </a:t>
                      </a:r>
                      <a:r>
                        <a:rPr lang="en-GB" sz="1100" kern="1200" dirty="0">
                          <a:solidFill>
                            <a:srgbClr val="000000"/>
                          </a:solidFill>
                          <a:effectLst/>
                          <a:latin typeface="Century Gothic" panose="020B0502020202020204" pitchFamily="34" charset="0"/>
                          <a:ea typeface="Times New Roman" panose="02020603050405020304" pitchFamily="18" charset="0"/>
                        </a:rPr>
                        <a:t>conducted</a:t>
                      </a:r>
                      <a:r>
                        <a:rPr lang="en-GB" sz="1100" b="1" kern="1200" dirty="0">
                          <a:solidFill>
                            <a:srgbClr val="000000"/>
                          </a:solidFill>
                          <a:effectLst/>
                          <a:latin typeface="Century Gothic" panose="020B0502020202020204" pitchFamily="34" charset="0"/>
                          <a:ea typeface="Times New Roman" panose="02020603050405020304" pitchFamily="18" charset="0"/>
                        </a:rPr>
                        <a:t> to ensure road safety.</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418 road safety awareness interventions</a:t>
                      </a:r>
                      <a:r>
                        <a:rPr lang="en-GB" sz="1100" kern="1200" dirty="0">
                          <a:solidFill>
                            <a:srgbClr val="000000"/>
                          </a:solidFill>
                          <a:effectLst/>
                          <a:latin typeface="Century Gothic" panose="020B0502020202020204" pitchFamily="34" charset="0"/>
                          <a:ea typeface="Times New Roman" panose="02020603050405020304" pitchFamily="18" charset="0"/>
                        </a:rPr>
                        <a:t> conducted</a:t>
                      </a:r>
                      <a:r>
                        <a:rPr lang="en-GB" sz="1100" b="1" kern="1200" dirty="0">
                          <a:solidFill>
                            <a:srgbClr val="000000"/>
                          </a:solidFill>
                          <a:effectLst/>
                          <a:latin typeface="Century Gothic" panose="020B0502020202020204" pitchFamily="34" charset="0"/>
                          <a:ea typeface="Times New Roman" panose="02020603050405020304" pitchFamily="18" charset="0"/>
                        </a:rPr>
                        <a:t>.</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tabLst>
                          <a:tab pos="270510" algn="l"/>
                        </a:tabLst>
                      </a:pPr>
                      <a:r>
                        <a:rPr lang="en-GB" sz="1100" b="1" kern="1200" dirty="0">
                          <a:solidFill>
                            <a:srgbClr val="000000"/>
                          </a:solidFill>
                          <a:effectLst/>
                          <a:latin typeface="Century Gothic" panose="020B0502020202020204" pitchFamily="34" charset="0"/>
                          <a:ea typeface="Times New Roman" panose="02020603050405020304" pitchFamily="18" charset="0"/>
                        </a:rPr>
                        <a:t>244 schools </a:t>
                      </a:r>
                      <a:r>
                        <a:rPr lang="en-GB" sz="1100" kern="1200" dirty="0">
                          <a:solidFill>
                            <a:srgbClr val="000000"/>
                          </a:solidFill>
                          <a:effectLst/>
                          <a:latin typeface="Century Gothic" panose="020B0502020202020204" pitchFamily="34" charset="0"/>
                          <a:ea typeface="Times New Roman" panose="02020603050405020304" pitchFamily="18" charset="0"/>
                        </a:rPr>
                        <a:t>involved </a:t>
                      </a:r>
                      <a:r>
                        <a:rPr lang="en-GB" sz="1100" b="1" kern="1200" dirty="0">
                          <a:solidFill>
                            <a:srgbClr val="000000"/>
                          </a:solidFill>
                          <a:effectLst/>
                          <a:latin typeface="Century Gothic" panose="020B0502020202020204" pitchFamily="34" charset="0"/>
                          <a:ea typeface="Times New Roman" panose="02020603050405020304" pitchFamily="18" charset="0"/>
                        </a:rPr>
                        <a:t>to educate learners about road safety.</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defTabSz="914400" rtl="0" eaLnBrk="1" latinLnBrk="0" hangingPunct="1">
                        <a:spcAft>
                          <a:spcPts val="0"/>
                        </a:spcAft>
                        <a:buSzPts val="1000"/>
                        <a:buFont typeface="Symbol" panose="05050102010706020507" pitchFamily="18" charset="2"/>
                        <a:buChar char=""/>
                        <a:tabLst>
                          <a:tab pos="270510" algn="l"/>
                        </a:tabLst>
                      </a:pPr>
                      <a:r>
                        <a:rPr lang="en-GB" sz="1100" b="1" kern="1200" dirty="0">
                          <a:solidFill>
                            <a:schemeClr val="bg2">
                              <a:lumMod val="75000"/>
                            </a:schemeClr>
                          </a:solidFill>
                          <a:effectLst/>
                          <a:highlight>
                            <a:srgbClr val="00FF00"/>
                          </a:highlight>
                          <a:latin typeface="Century Gothic" panose="020B0502020202020204" pitchFamily="34" charset="0"/>
                          <a:ea typeface="+mn-ea"/>
                          <a:cs typeface="+mn-cs"/>
                        </a:rPr>
                        <a:t>9 946 traffic law enforcement operations </a:t>
                      </a:r>
                      <a:r>
                        <a:rPr lang="en-GB" sz="1100" b="0" kern="1200" dirty="0">
                          <a:solidFill>
                            <a:schemeClr val="bg2">
                              <a:lumMod val="75000"/>
                            </a:schemeClr>
                          </a:solidFill>
                          <a:effectLst/>
                          <a:highlight>
                            <a:srgbClr val="00FF00"/>
                          </a:highlight>
                          <a:latin typeface="Century Gothic" panose="020B0502020202020204" pitchFamily="34" charset="0"/>
                          <a:ea typeface="+mn-ea"/>
                          <a:cs typeface="+mn-cs"/>
                        </a:rPr>
                        <a:t>conducted to reduce road crash fatalities</a:t>
                      </a:r>
                      <a:r>
                        <a:rPr lang="en-GB" sz="1100" b="1" kern="1200" dirty="0">
                          <a:solidFill>
                            <a:schemeClr val="bg2">
                              <a:lumMod val="75000"/>
                            </a:schemeClr>
                          </a:solidFill>
                          <a:effectLst/>
                          <a:highlight>
                            <a:srgbClr val="00FF00"/>
                          </a:highlight>
                          <a:latin typeface="Century Gothic" panose="020B0502020202020204" pitchFamily="34" charset="0"/>
                          <a:ea typeface="+mn-ea"/>
                          <a:cs typeface="+mn-cs"/>
                        </a:rPr>
                        <a:t>.</a:t>
                      </a:r>
                      <a:r>
                        <a:rPr lang="en-GB" sz="1100" b="1" kern="1200" dirty="0">
                          <a:solidFill>
                            <a:schemeClr val="bg2">
                              <a:lumMod val="75000"/>
                            </a:schemeClr>
                          </a:solidFill>
                          <a:effectLst/>
                          <a:highlight>
                            <a:srgbClr val="C0C0C0"/>
                          </a:highlight>
                          <a:latin typeface="Century Gothic" panose="020B0502020202020204" pitchFamily="34" charset="0"/>
                          <a:ea typeface="+mn-ea"/>
                          <a:cs typeface="+mn-cs"/>
                        </a:rPr>
                        <a:t> </a:t>
                      </a:r>
                      <a:endParaRPr lang="en-ZA" sz="1100" b="1" kern="1200" dirty="0">
                        <a:solidFill>
                          <a:schemeClr val="bg2">
                            <a:lumMod val="75000"/>
                          </a:schemeClr>
                        </a:solidFill>
                        <a:effectLst/>
                        <a:highlight>
                          <a:srgbClr val="C0C0C0"/>
                        </a:highlight>
                        <a:latin typeface="Century Gothic" panose="020B0502020202020204" pitchFamily="34" charset="0"/>
                        <a:ea typeface="Calibri" panose="020F0502020204030204" pitchFamily="34" charset="0"/>
                        <a:cs typeface="+mn-cs"/>
                      </a:endParaRPr>
                    </a:p>
                  </a:txBody>
                  <a:tcPr marL="68580" marR="68580" marT="34290" marB="34290">
                    <a:noFill/>
                  </a:tcPr>
                </a:tc>
                <a:extLst>
                  <a:ext uri="{0D108BD9-81ED-4DB2-BD59-A6C34878D82A}">
                    <a16:rowId xmlns:a16="http://schemas.microsoft.com/office/drawing/2014/main" xmlns="" val="302632303"/>
                  </a:ext>
                </a:extLst>
              </a:tr>
              <a:tr h="1450052">
                <a:tc vMerge="1">
                  <a:txBody>
                    <a:bodyPr/>
                    <a:lstStyle/>
                    <a:p>
                      <a:pPr algn="ctr"/>
                      <a:endParaRPr lang="en-US" sz="1400" b="1" dirty="0">
                        <a:latin typeface="+mj-lt"/>
                      </a:endParaRPr>
                    </a:p>
                  </a:txBody>
                  <a:tcPr>
                    <a:noFill/>
                  </a:tcPr>
                </a:tc>
                <a:tc>
                  <a:txBody>
                    <a:bodyPr/>
                    <a:lstStyle/>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97% of students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successfully</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completing formal traffic training courses.</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1 285 work opportunities </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created</a:t>
                      </a: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 </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by Provincial Public Works</a:t>
                      </a: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 </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for individuals through the EPWP projects.</a:t>
                      </a:r>
                      <a:endParaRPr kumimoji="0" lang="en-US" sz="1500" b="0" i="0" u="none" strike="noStrike" kern="1200" cap="none" spc="0" normalizeH="0" baseline="0" noProof="0" dirty="0">
                        <a:ln>
                          <a:noFill/>
                        </a:ln>
                        <a:solidFill>
                          <a:schemeClr val="bg2">
                            <a:lumMod val="75000"/>
                          </a:schemeClr>
                        </a:solidFill>
                        <a:effectLst/>
                        <a:highlight>
                          <a:srgbClr val="00FF00"/>
                        </a:highligh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27 new construction projects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completed.</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3 195 work opportunities </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created by Provincial Transport</a:t>
                      </a:r>
                      <a:r>
                        <a:rPr kumimoji="0" lang="en-GB" sz="1100" b="1"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 </a:t>
                      </a:r>
                      <a:r>
                        <a:rPr kumimoji="0" lang="en-GB" sz="1100" b="0" i="0" u="none" strike="noStrike" kern="1200" cap="none" spc="0" normalizeH="0" baseline="0" noProof="0" dirty="0">
                          <a:ln>
                            <a:noFill/>
                          </a:ln>
                          <a:solidFill>
                            <a:schemeClr val="bg2">
                              <a:lumMod val="75000"/>
                            </a:schemeClr>
                          </a:solidFill>
                          <a:effectLst/>
                          <a:highlight>
                            <a:srgbClr val="00FF00"/>
                          </a:highlight>
                          <a:uLnTx/>
                          <a:uFillTx/>
                          <a:latin typeface="Century Gothic" panose="020B0502020202020204" pitchFamily="34" charset="0"/>
                          <a:ea typeface="Times New Roman" panose="02020603050405020304" pitchFamily="18" charset="0"/>
                          <a:cs typeface="+mn-cs"/>
                        </a:rPr>
                        <a:t>for individuals through the EPWP projects.</a:t>
                      </a:r>
                      <a:endParaRPr kumimoji="0" lang="en-US" sz="1500" b="0" i="0" u="none" strike="noStrike" kern="1200" cap="none" spc="0" normalizeH="0" baseline="0" noProof="0" dirty="0">
                        <a:ln>
                          <a:noFill/>
                        </a:ln>
                        <a:solidFill>
                          <a:schemeClr val="bg2">
                            <a:lumMod val="75000"/>
                          </a:schemeClr>
                        </a:solidFill>
                        <a:effectLst/>
                        <a:highlight>
                          <a:srgbClr val="00FF00"/>
                        </a:highligh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1 834 youth (aged between 18 and 35 years) have been employed by Provincial Transport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on EPWP projects</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1 008 women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have been</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employed by Provincial Transport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on EPWP projects.</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4 persons with disabilities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have been</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employed by Provincial Transport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on EPWP projects.</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tab pos="270510" algn="l"/>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95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beneficiaries</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participating in the</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Contractor Development Programme</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34290" marB="34290">
                    <a:noFill/>
                  </a:tcPr>
                </a:tc>
                <a:extLst>
                  <a:ext uri="{0D108BD9-81ED-4DB2-BD59-A6C34878D82A}">
                    <a16:rowId xmlns:a16="http://schemas.microsoft.com/office/drawing/2014/main" xmlns="" val="2172216871"/>
                  </a:ext>
                </a:extLst>
              </a:tr>
            </a:tbl>
          </a:graphicData>
        </a:graphic>
      </p:graphicFrame>
      <p:pic>
        <p:nvPicPr>
          <p:cNvPr id="10" name="Picture 9">
            <a:extLst>
              <a:ext uri="{FF2B5EF4-FFF2-40B4-BE49-F238E27FC236}">
                <a16:creationId xmlns:a16="http://schemas.microsoft.com/office/drawing/2014/main" xmlns="" id="{4AAB3384-44C4-46A3-AFBA-DA2B3F3DFEE6}"/>
              </a:ext>
            </a:extLst>
          </p:cNvPr>
          <p:cNvPicPr>
            <a:picLocks noChangeAspect="1"/>
          </p:cNvPicPr>
          <p:nvPr/>
        </p:nvPicPr>
        <p:blipFill>
          <a:blip r:embed="rId2" cstate="print"/>
          <a:stretch>
            <a:fillRect/>
          </a:stretch>
        </p:blipFill>
        <p:spPr>
          <a:xfrm>
            <a:off x="9828239" y="3074097"/>
            <a:ext cx="588242" cy="425233"/>
          </a:xfrm>
          <a:prstGeom prst="rect">
            <a:avLst/>
          </a:prstGeom>
        </p:spPr>
      </p:pic>
      <p:pic>
        <p:nvPicPr>
          <p:cNvPr id="11" name="Picture 10">
            <a:extLst>
              <a:ext uri="{FF2B5EF4-FFF2-40B4-BE49-F238E27FC236}">
                <a16:creationId xmlns:a16="http://schemas.microsoft.com/office/drawing/2014/main" xmlns="" id="{3558BE26-2912-4299-BA9F-AFC6FC4B6057}"/>
              </a:ext>
            </a:extLst>
          </p:cNvPr>
          <p:cNvPicPr>
            <a:picLocks noChangeAspect="1"/>
          </p:cNvPicPr>
          <p:nvPr/>
        </p:nvPicPr>
        <p:blipFill>
          <a:blip r:embed="rId3" cstate="print"/>
          <a:stretch>
            <a:fillRect/>
          </a:stretch>
        </p:blipFill>
        <p:spPr>
          <a:xfrm>
            <a:off x="9774858" y="4570994"/>
            <a:ext cx="695004" cy="425233"/>
          </a:xfrm>
          <a:prstGeom prst="rect">
            <a:avLst/>
          </a:prstGeom>
        </p:spPr>
      </p:pic>
      <p:sp>
        <p:nvSpPr>
          <p:cNvPr id="3" name="Footer Placeholder 2">
            <a:extLst>
              <a:ext uri="{FF2B5EF4-FFF2-40B4-BE49-F238E27FC236}">
                <a16:creationId xmlns:a16="http://schemas.microsoft.com/office/drawing/2014/main" xmlns="" id="{4E04AD83-24D4-BCB8-572E-A337331FD3E2}"/>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4" name="Slide Number Placeholder 3">
            <a:extLst>
              <a:ext uri="{FF2B5EF4-FFF2-40B4-BE49-F238E27FC236}">
                <a16:creationId xmlns:a16="http://schemas.microsoft.com/office/drawing/2014/main" xmlns="" id="{87DE00A7-34DD-2AE1-E5E0-DD999424CBD1}"/>
              </a:ext>
            </a:extLst>
          </p:cNvPr>
          <p:cNvSpPr>
            <a:spLocks noGrp="1"/>
          </p:cNvSpPr>
          <p:nvPr>
            <p:ph type="sldNum" sz="quarter" idx="4"/>
          </p:nvPr>
        </p:nvSpPr>
        <p:spPr/>
        <p:txBody>
          <a:bodyPr/>
          <a:lstStyle/>
          <a:p>
            <a:fld id="{8406839F-D7A4-4E5D-B93D-768AD4D1DB36}" type="slidenum">
              <a:rPr lang="en-ZA" smtClean="0">
                <a:solidFill>
                  <a:srgbClr val="003399"/>
                </a:solidFill>
              </a:rPr>
              <a:pPr/>
              <a:t>22</a:t>
            </a:fld>
            <a:endParaRPr lang="en-ZA" dirty="0">
              <a:solidFill>
                <a:srgbClr val="003399"/>
              </a:solidFill>
            </a:endParaRPr>
          </a:p>
        </p:txBody>
      </p:sp>
      <p:sp>
        <p:nvSpPr>
          <p:cNvPr id="8" name="TextBox 7">
            <a:extLst>
              <a:ext uri="{FF2B5EF4-FFF2-40B4-BE49-F238E27FC236}">
                <a16:creationId xmlns:a16="http://schemas.microsoft.com/office/drawing/2014/main" xmlns="" id="{84D0FCA3-0655-D7B8-DE8B-79429280C981}"/>
              </a:ext>
            </a:extLst>
          </p:cNvPr>
          <p:cNvSpPr txBox="1"/>
          <p:nvPr/>
        </p:nvSpPr>
        <p:spPr>
          <a:xfrm>
            <a:off x="1533983" y="5268702"/>
            <a:ext cx="2889252" cy="446276"/>
          </a:xfrm>
          <a:prstGeom prst="rect">
            <a:avLst/>
          </a:prstGeom>
          <a:noFill/>
        </p:spPr>
        <p:txBody>
          <a:bodyPr wrap="none" rtlCol="0">
            <a:spAutoFit/>
          </a:bodyPr>
          <a:lstStyle/>
          <a:p>
            <a:pPr marL="135000" indent="-135000">
              <a:spcBef>
                <a:spcPts val="300"/>
              </a:spcBef>
              <a:spcAft>
                <a:spcPts val="300"/>
              </a:spcAft>
              <a:buFont typeface="Arial" panose="020B0604020202020204" pitchFamily="34" charset="0"/>
              <a:buChar char="•"/>
            </a:pPr>
            <a:r>
              <a:rPr lang="en-ZA" sz="900" dirty="0"/>
              <a:t>Measuring output indicators of the PSIP and  </a:t>
            </a:r>
          </a:p>
          <a:p>
            <a:pPr marL="135000" indent="-135000">
              <a:spcBef>
                <a:spcPts val="300"/>
              </a:spcBef>
              <a:spcAft>
                <a:spcPts val="300"/>
              </a:spcAft>
              <a:buFont typeface="Arial" panose="020B0604020202020204" pitchFamily="34" charset="0"/>
              <a:buChar char="•"/>
            </a:pPr>
            <a:r>
              <a:rPr lang="en-ZA" sz="900" dirty="0"/>
              <a:t>Selected service delivery indicators via eQPRS</a:t>
            </a:r>
          </a:p>
        </p:txBody>
      </p:sp>
    </p:spTree>
    <p:extLst>
      <p:ext uri="{BB962C8B-B14F-4D97-AF65-F5344CB8AC3E}">
        <p14:creationId xmlns:p14="http://schemas.microsoft.com/office/powerpoint/2010/main" xmlns="" val="3574096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66876" y="1143001"/>
          <a:ext cx="8848724" cy="4870895"/>
        </p:xfrm>
        <a:graphic>
          <a:graphicData uri="http://schemas.openxmlformats.org/drawingml/2006/table">
            <a:tbl>
              <a:tblPr firstRow="1" bandRow="1">
                <a:tableStyleId>{5940675A-B579-460E-94D1-54222C63F5DA}</a:tableStyleId>
              </a:tblPr>
              <a:tblGrid>
                <a:gridCol w="704850">
                  <a:extLst>
                    <a:ext uri="{9D8B030D-6E8A-4147-A177-3AD203B41FA5}">
                      <a16:colId xmlns:a16="http://schemas.microsoft.com/office/drawing/2014/main" xmlns="" val="3061541074"/>
                    </a:ext>
                  </a:extLst>
                </a:gridCol>
                <a:gridCol w="8143874">
                  <a:extLst>
                    <a:ext uri="{9D8B030D-6E8A-4147-A177-3AD203B41FA5}">
                      <a16:colId xmlns:a16="http://schemas.microsoft.com/office/drawing/2014/main" xmlns="" val="3913613867"/>
                    </a:ext>
                  </a:extLst>
                </a:gridCol>
              </a:tblGrid>
              <a:tr h="4100561">
                <a:tc>
                  <a:txBody>
                    <a:bodyPr/>
                    <a:lstStyle/>
                    <a:p>
                      <a:pPr algn="ctr"/>
                      <a:r>
                        <a:rPr lang="en-ZA" sz="1100" b="1" dirty="0"/>
                        <a:t>DOA</a:t>
                      </a:r>
                      <a:endParaRPr lang="en-US" sz="1100" b="1" dirty="0"/>
                    </a:p>
                  </a:txBody>
                  <a:tcPr marL="68580" marR="68580" marT="34290" marB="34290">
                    <a:solidFill>
                      <a:schemeClr val="bg1"/>
                    </a:solidFill>
                  </a:tcPr>
                </a:tc>
                <a:tc>
                  <a:txBody>
                    <a:bodyPr/>
                    <a:lstStyle/>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278 technical engineering activities</a:t>
                      </a:r>
                      <a:r>
                        <a:rPr lang="en-US" sz="1100" kern="1200" dirty="0">
                          <a:solidFill>
                            <a:srgbClr val="000000"/>
                          </a:solidFill>
                          <a:effectLst/>
                          <a:latin typeface="Century Gothic" panose="020B0502020202020204" pitchFamily="34" charset="0"/>
                          <a:ea typeface="Calibri" panose="020F0502020204030204" pitchFamily="34" charset="0"/>
                          <a:cs typeface="+mn-cs"/>
                        </a:rPr>
                        <a:t> supported, initiated to provided sustainable agricultural development to agricultural producers in the Western Cape.</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1036 hectares of land under Conservation Agriculture practices</a:t>
                      </a:r>
                      <a:r>
                        <a:rPr lang="en-US"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 cultivated, to minimize and reserve land degradation in order to improve agricultural production in the province.</a:t>
                      </a:r>
                      <a:endParaRPr lang="en-US" sz="1100" kern="1200" dirty="0">
                        <a:solidFill>
                          <a:schemeClr val="bg2">
                            <a:lumMod val="75000"/>
                          </a:schemeClr>
                        </a:solidFill>
                        <a:effectLst/>
                        <a:highlight>
                          <a:srgbClr val="00FF00"/>
                        </a:highligh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1207 job for EPWP workers </a:t>
                      </a:r>
                      <a:r>
                        <a:rPr lang="en-US" sz="1100" kern="1200" dirty="0">
                          <a:solidFill>
                            <a:srgbClr val="000000"/>
                          </a:solidFill>
                          <a:effectLst/>
                          <a:latin typeface="Century Gothic" panose="020B0502020202020204" pitchFamily="34" charset="0"/>
                          <a:ea typeface="Calibri" panose="020F0502020204030204" pitchFamily="34" charset="0"/>
                          <a:cs typeface="+mn-cs"/>
                        </a:rPr>
                        <a:t>created </a:t>
                      </a:r>
                      <a:r>
                        <a:rPr lang="en-US" sz="1100" b="1" kern="1200" dirty="0">
                          <a:solidFill>
                            <a:srgbClr val="000000"/>
                          </a:solidFill>
                          <a:effectLst/>
                          <a:latin typeface="Century Gothic" panose="020B0502020202020204" pitchFamily="34" charset="0"/>
                          <a:ea typeface="Calibri" panose="020F0502020204030204" pitchFamily="34" charset="0"/>
                          <a:cs typeface="+mn-cs"/>
                        </a:rPr>
                        <a:t>in support of the Green economy</a:t>
                      </a:r>
                      <a:r>
                        <a:rPr lang="en-US" sz="1100" kern="1200" dirty="0">
                          <a:solidFill>
                            <a:srgbClr val="000000"/>
                          </a:solidFill>
                          <a:effectLst/>
                          <a:latin typeface="Century Gothic" panose="020B0502020202020204" pitchFamily="34" charset="0"/>
                          <a:ea typeface="Calibri" panose="020F0502020204030204" pitchFamily="34" charset="0"/>
                          <a:cs typeface="+mn-cs"/>
                        </a:rPr>
                        <a:t>, to rehabilitate and enhance the sustainable use and management of the natural agricultural resources.</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45 farm management plans</a:t>
                      </a:r>
                      <a:r>
                        <a:rPr lang="en-US" sz="1100" kern="1200" dirty="0">
                          <a:solidFill>
                            <a:srgbClr val="000000"/>
                          </a:solidFill>
                          <a:effectLst/>
                          <a:latin typeface="Century Gothic" panose="020B0502020202020204" pitchFamily="34" charset="0"/>
                          <a:ea typeface="Calibri" panose="020F0502020204030204" pitchFamily="34" charset="0"/>
                          <a:cs typeface="+mn-cs"/>
                        </a:rPr>
                        <a:t> was provided with support.</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mn-ea"/>
                          <a:cs typeface="+mn-cs"/>
                        </a:rPr>
                        <a:t>12</a:t>
                      </a:r>
                      <a:r>
                        <a:rPr lang="en-US" sz="1100" kern="1200" dirty="0">
                          <a:solidFill>
                            <a:srgbClr val="000000"/>
                          </a:solidFill>
                          <a:effectLst/>
                          <a:latin typeface="Century Gothic" panose="020B0502020202020204" pitchFamily="34" charset="0"/>
                          <a:ea typeface="+mn-ea"/>
                          <a:cs typeface="+mn-cs"/>
                        </a:rPr>
                        <a:t> </a:t>
                      </a:r>
                      <a:r>
                        <a:rPr lang="en-US" sz="1100" b="1" kern="1200" dirty="0">
                          <a:solidFill>
                            <a:srgbClr val="000000"/>
                          </a:solidFill>
                          <a:effectLst/>
                          <a:latin typeface="Century Gothic" panose="020B0502020202020204" pitchFamily="34" charset="0"/>
                          <a:ea typeface="+mn-ea"/>
                          <a:cs typeface="+mn-cs"/>
                        </a:rPr>
                        <a:t>producers in the red meat commodity markets</a:t>
                      </a:r>
                      <a:r>
                        <a:rPr lang="en-US" sz="1100" kern="1200" dirty="0">
                          <a:solidFill>
                            <a:srgbClr val="000000"/>
                          </a:solidFill>
                          <a:effectLst/>
                          <a:latin typeface="Century Gothic" panose="020B0502020202020204" pitchFamily="34" charset="0"/>
                          <a:ea typeface="+mn-ea"/>
                          <a:cs typeface="+mn-cs"/>
                        </a:rPr>
                        <a:t> supported, </a:t>
                      </a:r>
                      <a:r>
                        <a:rPr lang="en-US" sz="1100" b="1" kern="1200" dirty="0">
                          <a:solidFill>
                            <a:srgbClr val="000000"/>
                          </a:solidFill>
                          <a:effectLst/>
                          <a:latin typeface="Century Gothic" panose="020B0502020202020204" pitchFamily="34" charset="0"/>
                          <a:ea typeface="+mn-ea"/>
                          <a:cs typeface="+mn-cs"/>
                        </a:rPr>
                        <a:t>two (2) producers in the Grain commodity market and one (1) producer in the citrus commodity market,</a:t>
                      </a:r>
                      <a:r>
                        <a:rPr lang="en-US" sz="1100" kern="1200" dirty="0">
                          <a:solidFill>
                            <a:srgbClr val="000000"/>
                          </a:solidFill>
                          <a:effectLst/>
                          <a:latin typeface="Century Gothic" panose="020B0502020202020204" pitchFamily="34" charset="0"/>
                          <a:ea typeface="+mn-ea"/>
                          <a:cs typeface="+mn-cs"/>
                        </a:rPr>
                        <a:t> to develop and increase sustainable agricultural production. </a:t>
                      </a:r>
                    </a:p>
                    <a:p>
                      <a:pPr marL="342900" lvl="0" indent="-342900" algn="just">
                        <a:lnSpc>
                          <a:spcPct val="115000"/>
                        </a:lnSpc>
                        <a:spcAft>
                          <a:spcPts val="0"/>
                        </a:spcAft>
                        <a:buSzPts val="10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25 black commercial farmers</a:t>
                      </a:r>
                      <a:r>
                        <a:rPr lang="en-US"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 supported with the intent of increasing production</a:t>
                      </a:r>
                      <a:r>
                        <a:rPr lang="en-US" sz="1100" kern="1200" dirty="0">
                          <a:solidFill>
                            <a:srgbClr val="000000"/>
                          </a:solidFill>
                          <a:effectLst/>
                          <a:highlight>
                            <a:srgbClr val="C0C0C0"/>
                          </a:highlight>
                          <a:latin typeface="Century Gothic" panose="020B0502020202020204" pitchFamily="34" charset="0"/>
                          <a:ea typeface="Calibri" panose="020F0502020204030204" pitchFamily="34" charset="0"/>
                          <a:cs typeface="+mn-cs"/>
                        </a:rPr>
                        <a:t>.</a:t>
                      </a:r>
                      <a:endParaRPr lang="en-US" sz="1100" kern="1200" dirty="0">
                        <a:solidFill>
                          <a:srgbClr val="000000"/>
                        </a:solidFill>
                        <a:effectLst/>
                        <a:highlight>
                          <a:srgbClr val="C0C0C0"/>
                        </a:highligh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80 agricultural business skills’</a:t>
                      </a:r>
                      <a:r>
                        <a:rPr lang="en-US" sz="1100" kern="1200" dirty="0">
                          <a:solidFill>
                            <a:srgbClr val="000000"/>
                          </a:solidFill>
                          <a:effectLst/>
                          <a:latin typeface="Century Gothic" panose="020B0502020202020204" pitchFamily="34" charset="0"/>
                          <a:ea typeface="Calibri" panose="020F0502020204030204" pitchFamily="34" charset="0"/>
                          <a:cs typeface="+mn-cs"/>
                        </a:rPr>
                        <a:t> audits conducted to determine the training needs of subsistence and smallholder farmers.</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32 “farmer’s days”</a:t>
                      </a:r>
                      <a:r>
                        <a:rPr lang="en-US" sz="1100" kern="1200" dirty="0">
                          <a:solidFill>
                            <a:srgbClr val="000000"/>
                          </a:solidFill>
                          <a:effectLst/>
                          <a:latin typeface="Century Gothic" panose="020B0502020202020204" pitchFamily="34" charset="0"/>
                          <a:ea typeface="Calibri" panose="020F0502020204030204" pitchFamily="34" charset="0"/>
                          <a:cs typeface="+mn-cs"/>
                        </a:rPr>
                        <a:t> facilitated.</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31 smallholder producers</a:t>
                      </a:r>
                      <a:r>
                        <a:rPr lang="en-US" sz="1100" kern="1200" dirty="0">
                          <a:solidFill>
                            <a:srgbClr val="000000"/>
                          </a:solidFill>
                          <a:effectLst/>
                          <a:latin typeface="Century Gothic" panose="020B0502020202020204" pitchFamily="34" charset="0"/>
                          <a:ea typeface="Calibri" panose="020F0502020204030204" pitchFamily="34" charset="0"/>
                          <a:cs typeface="+mn-cs"/>
                        </a:rPr>
                        <a:t> supported to increase sustainable production through the effective use of production inputs, infrastructure, and equipment.</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22 Research and Development (R&amp;D) information packs</a:t>
                      </a:r>
                      <a:r>
                        <a:rPr lang="en-US"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 developed</a:t>
                      </a:r>
                      <a:r>
                        <a:rPr lang="en-US" sz="1100" b="1" kern="1200" dirty="0">
                          <a:solidFill>
                            <a:srgbClr val="000000"/>
                          </a:solidFill>
                          <a:effectLst/>
                          <a:highlight>
                            <a:srgbClr val="C0C0C0"/>
                          </a:highlight>
                          <a:latin typeface="Century Gothic" panose="020B0502020202020204" pitchFamily="34" charset="0"/>
                          <a:ea typeface="Calibri" panose="020F0502020204030204" pitchFamily="34" charset="0"/>
                          <a:cs typeface="+mn-cs"/>
                        </a:rPr>
                        <a:t>.</a:t>
                      </a:r>
                      <a:endParaRPr lang="en-US" sz="1100" kern="1200" dirty="0">
                        <a:solidFill>
                          <a:srgbClr val="000000"/>
                        </a:solidFill>
                        <a:effectLst/>
                        <a:highlight>
                          <a:srgbClr val="C0C0C0"/>
                        </a:highligh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18 technology transfer events</a:t>
                      </a:r>
                      <a:r>
                        <a:rPr lang="en-US" sz="1100" kern="1200" dirty="0">
                          <a:solidFill>
                            <a:srgbClr val="000000"/>
                          </a:solidFill>
                          <a:effectLst/>
                          <a:latin typeface="Century Gothic" panose="020B0502020202020204" pitchFamily="34" charset="0"/>
                          <a:ea typeface="Calibri" panose="020F0502020204030204" pitchFamily="34" charset="0"/>
                          <a:cs typeface="+mn-cs"/>
                        </a:rPr>
                        <a:t> </a:t>
                      </a:r>
                      <a:r>
                        <a:rPr lang="en-US" sz="1100" kern="1200" dirty="0" err="1">
                          <a:solidFill>
                            <a:srgbClr val="000000"/>
                          </a:solidFill>
                          <a:effectLst/>
                          <a:latin typeface="Century Gothic" panose="020B0502020202020204" pitchFamily="34" charset="0"/>
                          <a:ea typeface="Calibri" panose="020F0502020204030204" pitchFamily="34" charset="0"/>
                          <a:cs typeface="+mn-cs"/>
                        </a:rPr>
                        <a:t>organised</a:t>
                      </a:r>
                      <a:r>
                        <a:rPr lang="en-US" sz="1100" kern="1200" dirty="0">
                          <a:solidFill>
                            <a:srgbClr val="000000"/>
                          </a:solidFill>
                          <a:effectLst/>
                          <a:latin typeface="Century Gothic" panose="020B0502020202020204" pitchFamily="34" charset="0"/>
                          <a:ea typeface="Calibri" panose="020F0502020204030204" pitchFamily="34" charset="0"/>
                          <a:cs typeface="+mn-cs"/>
                        </a:rPr>
                        <a:t> and presented for information dissemination to all categories of farmers and other stakeholders.</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112</a:t>
                      </a:r>
                      <a:r>
                        <a:rPr lang="en-US" sz="1100" kern="1200" dirty="0">
                          <a:solidFill>
                            <a:srgbClr val="000000"/>
                          </a:solidFill>
                          <a:effectLst/>
                          <a:latin typeface="Century Gothic" panose="020B0502020202020204" pitchFamily="34" charset="0"/>
                          <a:ea typeface="Calibri" panose="020F0502020204030204" pitchFamily="34" charset="0"/>
                          <a:cs typeface="+mn-cs"/>
                        </a:rPr>
                        <a:t> graduates provided with accredited vocational agricultural qualifications, to increase their employability.</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109 internal bursaries </a:t>
                      </a:r>
                      <a:r>
                        <a:rPr lang="en-US" sz="1100" kern="1200" dirty="0">
                          <a:solidFill>
                            <a:srgbClr val="000000"/>
                          </a:solidFill>
                          <a:effectLst/>
                          <a:latin typeface="Century Gothic" panose="020B0502020202020204" pitchFamily="34" charset="0"/>
                          <a:ea typeface="Calibri" panose="020F0502020204030204" pitchFamily="34" charset="0"/>
                          <a:cs typeface="+mn-cs"/>
                        </a:rPr>
                        <a:t>awarded to beneficiaries, through the Human Capital Development Strategy of the province.</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65 learners </a:t>
                      </a:r>
                      <a:r>
                        <a:rPr lang="en-US" sz="1100" kern="1200" dirty="0">
                          <a:solidFill>
                            <a:srgbClr val="000000"/>
                          </a:solidFill>
                          <a:effectLst/>
                          <a:latin typeface="Century Gothic" panose="020B0502020202020204" pitchFamily="34" charset="0"/>
                          <a:ea typeface="Calibri" panose="020F0502020204030204" pitchFamily="34" charset="0"/>
                          <a:cs typeface="+mn-cs"/>
                        </a:rPr>
                        <a:t>assisted </a:t>
                      </a:r>
                      <a:r>
                        <a:rPr lang="en-US" sz="1100" b="1" kern="1200" dirty="0">
                          <a:solidFill>
                            <a:srgbClr val="000000"/>
                          </a:solidFill>
                          <a:effectLst/>
                          <a:latin typeface="Century Gothic" panose="020B0502020202020204" pitchFamily="34" charset="0"/>
                          <a:ea typeface="Calibri" panose="020F0502020204030204" pitchFamily="34" charset="0"/>
                          <a:cs typeface="+mn-cs"/>
                        </a:rPr>
                        <a:t>to complete their Learnership programmes</a:t>
                      </a:r>
                      <a:r>
                        <a:rPr lang="en-US" sz="1100" kern="1200" dirty="0">
                          <a:solidFill>
                            <a:srgbClr val="000000"/>
                          </a:solidFill>
                          <a:effectLst/>
                          <a:latin typeface="Century Gothic" panose="020B0502020202020204" pitchFamily="34" charset="0"/>
                          <a:ea typeface="Calibri" panose="020F0502020204030204" pitchFamily="34" charset="0"/>
                          <a:cs typeface="+mn-cs"/>
                        </a:rPr>
                        <a:t> and who are now declared competent in accredited formal skills programmes.</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46 ASD learners</a:t>
                      </a:r>
                      <a:r>
                        <a:rPr lang="en-US" sz="1100" kern="1200" dirty="0">
                          <a:solidFill>
                            <a:srgbClr val="000000"/>
                          </a:solidFill>
                          <a:effectLst/>
                          <a:latin typeface="Century Gothic" panose="020B0502020202020204" pitchFamily="34" charset="0"/>
                          <a:ea typeface="Calibri" panose="020F0502020204030204" pitchFamily="34" charset="0"/>
                          <a:cs typeface="+mn-cs"/>
                        </a:rPr>
                        <a:t> assisted, who have gained access to higher education through an articulation process.</a:t>
                      </a:r>
                      <a:endParaRPr lang="en-US" sz="1100" kern="1200" dirty="0">
                        <a:solidFill>
                          <a:srgbClr val="000000"/>
                        </a:solidFill>
                        <a:effectLst/>
                        <a:latin typeface="Century Gothic" panose="020B0502020202020204" pitchFamily="34" charset="0"/>
                        <a:ea typeface="+mn-ea"/>
                        <a:cs typeface="+mn-cs"/>
                      </a:endParaRPr>
                    </a:p>
                  </a:txBody>
                  <a:tcPr marL="68580" marR="68580" marT="34290" marB="34290">
                    <a:solidFill>
                      <a:schemeClr val="bg1"/>
                    </a:solidFill>
                  </a:tcPr>
                </a:tc>
                <a:extLst>
                  <a:ext uri="{0D108BD9-81ED-4DB2-BD59-A6C34878D82A}">
                    <a16:rowId xmlns:a16="http://schemas.microsoft.com/office/drawing/2014/main" xmlns="" val="1017988523"/>
                  </a:ext>
                </a:extLst>
              </a:tr>
            </a:tbl>
          </a:graphicData>
        </a:graphic>
      </p:graphicFrame>
      <p:pic>
        <p:nvPicPr>
          <p:cNvPr id="3" name="Picture 2">
            <a:extLst>
              <a:ext uri="{FF2B5EF4-FFF2-40B4-BE49-F238E27FC236}">
                <a16:creationId xmlns:a16="http://schemas.microsoft.com/office/drawing/2014/main" xmlns="" id="{12A61D77-5165-F141-4B19-90229F120BE9}"/>
              </a:ext>
            </a:extLst>
          </p:cNvPr>
          <p:cNvPicPr>
            <a:picLocks noChangeAspect="1"/>
          </p:cNvPicPr>
          <p:nvPr/>
        </p:nvPicPr>
        <p:blipFill>
          <a:blip r:embed="rId2" cstate="print"/>
          <a:stretch>
            <a:fillRect/>
          </a:stretch>
        </p:blipFill>
        <p:spPr>
          <a:xfrm>
            <a:off x="9830120" y="5603173"/>
            <a:ext cx="695004" cy="425233"/>
          </a:xfrm>
          <a:prstGeom prst="rect">
            <a:avLst/>
          </a:prstGeom>
        </p:spPr>
      </p:pic>
      <p:sp>
        <p:nvSpPr>
          <p:cNvPr id="4" name="Footer Placeholder 3">
            <a:extLst>
              <a:ext uri="{FF2B5EF4-FFF2-40B4-BE49-F238E27FC236}">
                <a16:creationId xmlns:a16="http://schemas.microsoft.com/office/drawing/2014/main" xmlns="" id="{ED72AC63-C2BC-987C-6966-72C10E85EE69}"/>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B1622078-8C2B-CBCC-8E17-10BAA9F00EF9}"/>
              </a:ext>
            </a:extLst>
          </p:cNvPr>
          <p:cNvSpPr>
            <a:spLocks noGrp="1"/>
          </p:cNvSpPr>
          <p:nvPr>
            <p:ph type="sldNum" sz="quarter" idx="4"/>
          </p:nvPr>
        </p:nvSpPr>
        <p:spPr/>
        <p:txBody>
          <a:bodyPr/>
          <a:lstStyle/>
          <a:p>
            <a:fld id="{8406839F-D7A4-4E5D-B93D-768AD4D1DB36}" type="slidenum">
              <a:rPr lang="en-ZA" smtClean="0">
                <a:solidFill>
                  <a:srgbClr val="003399"/>
                </a:solidFill>
              </a:rPr>
              <a:pPr/>
              <a:t>23</a:t>
            </a:fld>
            <a:endParaRPr lang="en-ZA" dirty="0">
              <a:solidFill>
                <a:srgbClr val="003399"/>
              </a:solidFill>
            </a:endParaRPr>
          </a:p>
        </p:txBody>
      </p:sp>
    </p:spTree>
    <p:extLst>
      <p:ext uri="{BB962C8B-B14F-4D97-AF65-F5344CB8AC3E}">
        <p14:creationId xmlns:p14="http://schemas.microsoft.com/office/powerpoint/2010/main" xmlns="" val="1480535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extLst>
              <p:ext uri="{D42A27DB-BD31-4B8C-83A1-F6EECF244321}">
                <p14:modId xmlns:p14="http://schemas.microsoft.com/office/powerpoint/2010/main" xmlns="" val="1263376555"/>
              </p:ext>
            </p:extLst>
          </p:nvPr>
        </p:nvGraphicFramePr>
        <p:xfrm>
          <a:off x="1646171" y="1642470"/>
          <a:ext cx="8924925" cy="2646158"/>
        </p:xfrm>
        <a:graphic>
          <a:graphicData uri="http://schemas.openxmlformats.org/drawingml/2006/table">
            <a:tbl>
              <a:tblPr firstRow="1" bandRow="1">
                <a:tableStyleId>{5940675A-B579-460E-94D1-54222C63F5DA}</a:tableStyleId>
              </a:tblPr>
              <a:tblGrid>
                <a:gridCol w="600942">
                  <a:extLst>
                    <a:ext uri="{9D8B030D-6E8A-4147-A177-3AD203B41FA5}">
                      <a16:colId xmlns:a16="http://schemas.microsoft.com/office/drawing/2014/main" xmlns="" val="3061541074"/>
                    </a:ext>
                  </a:extLst>
                </a:gridCol>
                <a:gridCol w="8323983">
                  <a:extLst>
                    <a:ext uri="{9D8B030D-6E8A-4147-A177-3AD203B41FA5}">
                      <a16:colId xmlns:a16="http://schemas.microsoft.com/office/drawing/2014/main" xmlns="" val="3913613867"/>
                    </a:ext>
                  </a:extLst>
                </a:gridCol>
              </a:tblGrid>
              <a:tr h="1461869">
                <a:tc rowSpan="2">
                  <a:txBody>
                    <a:bodyPr/>
                    <a:lstStyle/>
                    <a:p>
                      <a:pPr algn="ctr"/>
                      <a:r>
                        <a:rPr lang="en-ZA" sz="1100" b="1" dirty="0">
                          <a:latin typeface="+mj-lt"/>
                        </a:rPr>
                        <a:t>DOA</a:t>
                      </a:r>
                      <a:endParaRPr lang="en-US" sz="1100" b="1" dirty="0">
                        <a:latin typeface="+mj-lt"/>
                      </a:endParaRPr>
                    </a:p>
                  </a:txBody>
                  <a:tcPr marL="68580" marR="68580" marT="34290" marB="34290">
                    <a:solidFill>
                      <a:schemeClr val="bg1"/>
                    </a:solidFill>
                  </a:tcPr>
                </a:tc>
                <a:tc>
                  <a:txBody>
                    <a:bodyPr/>
                    <a:lstStyle/>
                    <a:p>
                      <a:pPr marL="342900" lvl="0" indent="-342900" algn="just">
                        <a:lnSpc>
                          <a:spcPct val="115000"/>
                        </a:lnSpc>
                        <a:spcAft>
                          <a:spcPts val="0"/>
                        </a:spcAft>
                        <a:buSzPts val="10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455 Agri-workers</a:t>
                      </a:r>
                      <a:r>
                        <a:rPr lang="en-US"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 their families and rural community members assisted, through the referral system, with the intent of bringing service delivery closer to the farm workers and their family members in the Western Cape.</a:t>
                      </a: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 </a:t>
                      </a:r>
                      <a:endParaRPr lang="en-US" sz="1100" kern="1200" dirty="0">
                        <a:solidFill>
                          <a:schemeClr val="bg2">
                            <a:lumMod val="75000"/>
                          </a:schemeClr>
                        </a:solidFill>
                        <a:effectLst/>
                        <a:highlight>
                          <a:srgbClr val="00FF00"/>
                        </a:highligh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3992 households </a:t>
                      </a:r>
                      <a:r>
                        <a:rPr lang="en-US"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supported </a:t>
                      </a:r>
                      <a:r>
                        <a:rPr lang="en-US"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with agricultural food production initiatives</a:t>
                      </a:r>
                      <a:r>
                        <a:rPr lang="en-US"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cs typeface="+mn-cs"/>
                        </a:rPr>
                        <a:t> to address food insecurity in the Western Cape and also, to combat the lingering impacts of the Covid-19 pandemic and the more current economic impact of the Ukraine war crisis. </a:t>
                      </a:r>
                      <a:endParaRPr lang="en-US" sz="500" kern="1200" dirty="0">
                        <a:solidFill>
                          <a:schemeClr val="bg2">
                            <a:lumMod val="75000"/>
                          </a:schemeClr>
                        </a:solidFill>
                        <a:effectLst/>
                        <a:highlight>
                          <a:srgbClr val="00FF00"/>
                        </a:highlight>
                        <a:latin typeface="+mn-lt"/>
                        <a:ea typeface="+mn-ea"/>
                        <a:cs typeface="+mn-cs"/>
                      </a:endParaRPr>
                    </a:p>
                  </a:txBody>
                  <a:tcPr marL="68580" marR="68580" marT="34290" marB="34290">
                    <a:solidFill>
                      <a:schemeClr val="bg1"/>
                    </a:solidFill>
                  </a:tcPr>
                </a:tc>
                <a:extLst>
                  <a:ext uri="{0D108BD9-81ED-4DB2-BD59-A6C34878D82A}">
                    <a16:rowId xmlns:a16="http://schemas.microsoft.com/office/drawing/2014/main" xmlns="" val="244984963"/>
                  </a:ext>
                </a:extLst>
              </a:tr>
              <a:tr h="1184289">
                <a:tc vMerge="1">
                  <a:txBody>
                    <a:bodyPr/>
                    <a:lstStyle/>
                    <a:p>
                      <a:pPr algn="ctr"/>
                      <a:endParaRPr lang="en-US" sz="1400" b="1" dirty="0">
                        <a:latin typeface="+mj-lt"/>
                      </a:endParaRPr>
                    </a:p>
                  </a:txBody>
                  <a:tcPr>
                    <a:solidFill>
                      <a:schemeClr val="bg1"/>
                    </a:solidFill>
                  </a:tcPr>
                </a:tc>
                <a:tc>
                  <a:txBody>
                    <a:bodyPr/>
                    <a:lstStyle/>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521 inspections </a:t>
                      </a:r>
                      <a:r>
                        <a:rPr lang="en-US" sz="1100" kern="1200" dirty="0">
                          <a:solidFill>
                            <a:srgbClr val="000000"/>
                          </a:solidFill>
                          <a:effectLst/>
                          <a:latin typeface="Century Gothic" panose="020B0502020202020204" pitchFamily="34" charset="0"/>
                          <a:ea typeface="Calibri" panose="020F0502020204030204" pitchFamily="34" charset="0"/>
                          <a:cs typeface="+mn-cs"/>
                        </a:rPr>
                        <a:t>conducted </a:t>
                      </a:r>
                      <a:r>
                        <a:rPr lang="en-US" sz="1100" b="1" kern="1200" dirty="0">
                          <a:solidFill>
                            <a:srgbClr val="000000"/>
                          </a:solidFill>
                          <a:effectLst/>
                          <a:latin typeface="Century Gothic" panose="020B0502020202020204" pitchFamily="34" charset="0"/>
                          <a:ea typeface="Calibri" panose="020F0502020204030204" pitchFamily="34" charset="0"/>
                          <a:cs typeface="+mn-cs"/>
                        </a:rPr>
                        <a:t>on meat producing outlets </a:t>
                      </a:r>
                      <a:r>
                        <a:rPr lang="en-US" sz="1100" kern="1200" dirty="0">
                          <a:solidFill>
                            <a:srgbClr val="000000"/>
                          </a:solidFill>
                          <a:effectLst/>
                          <a:latin typeface="Century Gothic" panose="020B0502020202020204" pitchFamily="34" charset="0"/>
                          <a:ea typeface="Calibri" panose="020F0502020204030204" pitchFamily="34" charset="0"/>
                          <a:cs typeface="+mn-cs"/>
                        </a:rPr>
                        <a:t>in the Western Cape to ensure compliance with the Meat Safety Act, Act 40 of 2000 and promote meat safety.</a:t>
                      </a:r>
                      <a:endParaRPr lang="en-US" sz="1100" kern="1200" dirty="0">
                        <a:solidFill>
                          <a:srgbClr val="000000"/>
                        </a:solidFill>
                        <a:effectLst/>
                        <a:latin typeface="Century Gothic" panose="020B0502020202020204" pitchFamily="34" charset="0"/>
                        <a:ea typeface="+mn-ea"/>
                        <a:cs typeface="+mn-cs"/>
                      </a:endParaRPr>
                    </a:p>
                    <a:p>
                      <a:pPr marL="342900" lvl="0" indent="-342900" algn="just">
                        <a:lnSpc>
                          <a:spcPct val="115000"/>
                        </a:lnSpc>
                        <a:spcAft>
                          <a:spcPts val="0"/>
                        </a:spcAft>
                        <a:buSzPts val="10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Calibri" panose="020F0502020204030204" pitchFamily="34" charset="0"/>
                          <a:cs typeface="+mn-cs"/>
                        </a:rPr>
                        <a:t>323 Veterinary Public Health samples</a:t>
                      </a:r>
                      <a:r>
                        <a:rPr lang="en-US" sz="1100" kern="1200" dirty="0">
                          <a:solidFill>
                            <a:srgbClr val="000000"/>
                          </a:solidFill>
                          <a:effectLst/>
                          <a:latin typeface="Century Gothic" panose="020B0502020202020204" pitchFamily="34" charset="0"/>
                          <a:ea typeface="Calibri" panose="020F0502020204030204" pitchFamily="34" charset="0"/>
                          <a:cs typeface="+mn-cs"/>
                        </a:rPr>
                        <a:t> tested for outlets producing food and cargo vessels docking at Cape Town </a:t>
                      </a:r>
                      <a:r>
                        <a:rPr lang="en-US" sz="1100" kern="1200" dirty="0" err="1">
                          <a:solidFill>
                            <a:srgbClr val="000000"/>
                          </a:solidFill>
                          <a:effectLst/>
                          <a:latin typeface="Century Gothic" panose="020B0502020202020204" pitchFamily="34" charset="0"/>
                          <a:ea typeface="Calibri" panose="020F0502020204030204" pitchFamily="34" charset="0"/>
                          <a:cs typeface="+mn-cs"/>
                        </a:rPr>
                        <a:t>harbour</a:t>
                      </a:r>
                      <a:r>
                        <a:rPr lang="en-US" sz="1100" kern="1200" dirty="0">
                          <a:solidFill>
                            <a:srgbClr val="000000"/>
                          </a:solidFill>
                          <a:effectLst/>
                          <a:latin typeface="Century Gothic" panose="020B0502020202020204" pitchFamily="34" charset="0"/>
                          <a:ea typeface="Calibri" panose="020F0502020204030204" pitchFamily="34" charset="0"/>
                          <a:cs typeface="+mn-cs"/>
                        </a:rPr>
                        <a:t>, in accordance with the ISO 17025 standard and / or DALRRD approval systems.</a:t>
                      </a:r>
                      <a:endParaRPr lang="en-US" sz="1100" kern="1200" dirty="0">
                        <a:solidFill>
                          <a:srgbClr val="000000"/>
                        </a:solidFill>
                        <a:effectLst/>
                        <a:latin typeface="Century Gothic" panose="020B0502020202020204" pitchFamily="34" charset="0"/>
                        <a:ea typeface="+mn-ea"/>
                        <a:cs typeface="+mn-cs"/>
                      </a:endParaRPr>
                    </a:p>
                  </a:txBody>
                  <a:tcPr marL="68580" marR="68580" marT="34290" marB="34290">
                    <a:solidFill>
                      <a:schemeClr val="bg1"/>
                    </a:solidFill>
                  </a:tcPr>
                </a:tc>
                <a:extLst>
                  <a:ext uri="{0D108BD9-81ED-4DB2-BD59-A6C34878D82A}">
                    <a16:rowId xmlns:a16="http://schemas.microsoft.com/office/drawing/2014/main" xmlns="" val="3097107809"/>
                  </a:ext>
                </a:extLst>
              </a:tr>
            </a:tbl>
          </a:graphicData>
        </a:graphic>
      </p:graphicFrame>
      <p:pic>
        <p:nvPicPr>
          <p:cNvPr id="4" name="Picture 3">
            <a:extLst>
              <a:ext uri="{FF2B5EF4-FFF2-40B4-BE49-F238E27FC236}">
                <a16:creationId xmlns:a16="http://schemas.microsoft.com/office/drawing/2014/main" xmlns="" id="{74D824A7-B239-718F-C6D0-8B317B2D59AB}"/>
              </a:ext>
            </a:extLst>
          </p:cNvPr>
          <p:cNvPicPr>
            <a:picLocks noChangeAspect="1"/>
          </p:cNvPicPr>
          <p:nvPr/>
        </p:nvPicPr>
        <p:blipFill>
          <a:blip r:embed="rId2" cstate="print"/>
          <a:stretch>
            <a:fillRect/>
          </a:stretch>
        </p:blipFill>
        <p:spPr>
          <a:xfrm>
            <a:off x="9973237" y="2554505"/>
            <a:ext cx="597858" cy="472203"/>
          </a:xfrm>
          <a:prstGeom prst="rect">
            <a:avLst/>
          </a:prstGeom>
        </p:spPr>
      </p:pic>
      <p:pic>
        <p:nvPicPr>
          <p:cNvPr id="7" name="Picture 6">
            <a:extLst>
              <a:ext uri="{FF2B5EF4-FFF2-40B4-BE49-F238E27FC236}">
                <a16:creationId xmlns:a16="http://schemas.microsoft.com/office/drawing/2014/main" xmlns="" id="{45A01027-2D78-4AC8-ADE0-5691D1D96516}"/>
              </a:ext>
            </a:extLst>
          </p:cNvPr>
          <p:cNvPicPr>
            <a:picLocks noChangeAspect="1"/>
          </p:cNvPicPr>
          <p:nvPr/>
        </p:nvPicPr>
        <p:blipFill>
          <a:blip r:embed="rId3" cstate="print"/>
          <a:stretch>
            <a:fillRect/>
          </a:stretch>
        </p:blipFill>
        <p:spPr>
          <a:xfrm>
            <a:off x="9982853" y="3724835"/>
            <a:ext cx="588242" cy="472203"/>
          </a:xfrm>
          <a:prstGeom prst="rect">
            <a:avLst/>
          </a:prstGeom>
        </p:spPr>
      </p:pic>
      <p:sp>
        <p:nvSpPr>
          <p:cNvPr id="6" name="Footer Placeholder 5">
            <a:extLst>
              <a:ext uri="{FF2B5EF4-FFF2-40B4-BE49-F238E27FC236}">
                <a16:creationId xmlns:a16="http://schemas.microsoft.com/office/drawing/2014/main" xmlns="" id="{DCDC06FE-4ADF-C945-BEEB-D08147F37315}"/>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8" name="Slide Number Placeholder 7">
            <a:extLst>
              <a:ext uri="{FF2B5EF4-FFF2-40B4-BE49-F238E27FC236}">
                <a16:creationId xmlns:a16="http://schemas.microsoft.com/office/drawing/2014/main" xmlns="" id="{F75B8626-6917-FB2F-147E-6726BFDDC059}"/>
              </a:ext>
            </a:extLst>
          </p:cNvPr>
          <p:cNvSpPr>
            <a:spLocks noGrp="1"/>
          </p:cNvSpPr>
          <p:nvPr>
            <p:ph type="sldNum" sz="quarter" idx="4"/>
          </p:nvPr>
        </p:nvSpPr>
        <p:spPr/>
        <p:txBody>
          <a:bodyPr/>
          <a:lstStyle/>
          <a:p>
            <a:fld id="{8406839F-D7A4-4E5D-B93D-768AD4D1DB36}" type="slidenum">
              <a:rPr lang="en-ZA" smtClean="0">
                <a:solidFill>
                  <a:srgbClr val="003399"/>
                </a:solidFill>
              </a:rPr>
              <a:pPr/>
              <a:t>24</a:t>
            </a:fld>
            <a:endParaRPr lang="en-ZA" dirty="0">
              <a:solidFill>
                <a:srgbClr val="003399"/>
              </a:solidFill>
            </a:endParaRPr>
          </a:p>
        </p:txBody>
      </p:sp>
      <p:sp>
        <p:nvSpPr>
          <p:cNvPr id="9" name="TextBox 8">
            <a:extLst>
              <a:ext uri="{FF2B5EF4-FFF2-40B4-BE49-F238E27FC236}">
                <a16:creationId xmlns:a16="http://schemas.microsoft.com/office/drawing/2014/main" xmlns="" id="{074997CB-4331-C15E-FC02-252AC0D23EEE}"/>
              </a:ext>
            </a:extLst>
          </p:cNvPr>
          <p:cNvSpPr txBox="1"/>
          <p:nvPr/>
        </p:nvSpPr>
        <p:spPr>
          <a:xfrm>
            <a:off x="1646171" y="4304805"/>
            <a:ext cx="2889252" cy="446276"/>
          </a:xfrm>
          <a:prstGeom prst="rect">
            <a:avLst/>
          </a:prstGeom>
          <a:noFill/>
        </p:spPr>
        <p:txBody>
          <a:bodyPr wrap="none" rtlCol="0">
            <a:spAutoFit/>
          </a:bodyPr>
          <a:lstStyle/>
          <a:p>
            <a:pPr marL="135000" indent="-135000">
              <a:spcBef>
                <a:spcPts val="300"/>
              </a:spcBef>
              <a:spcAft>
                <a:spcPts val="300"/>
              </a:spcAft>
              <a:buFont typeface="Arial" panose="020B0604020202020204" pitchFamily="34" charset="0"/>
              <a:buChar char="•"/>
            </a:pPr>
            <a:r>
              <a:rPr lang="en-ZA" sz="900" dirty="0"/>
              <a:t>Measuring output indicators of the PSIP and  </a:t>
            </a:r>
          </a:p>
          <a:p>
            <a:pPr marL="135000" indent="-135000">
              <a:spcBef>
                <a:spcPts val="300"/>
              </a:spcBef>
              <a:spcAft>
                <a:spcPts val="300"/>
              </a:spcAft>
              <a:buFont typeface="Arial" panose="020B0604020202020204" pitchFamily="34" charset="0"/>
              <a:buChar char="•"/>
            </a:pPr>
            <a:r>
              <a:rPr lang="en-ZA" sz="900" dirty="0"/>
              <a:t>Selected service delivery indicators via eQPRS</a:t>
            </a:r>
          </a:p>
        </p:txBody>
      </p:sp>
    </p:spTree>
    <p:extLst>
      <p:ext uri="{BB962C8B-B14F-4D97-AF65-F5344CB8AC3E}">
        <p14:creationId xmlns:p14="http://schemas.microsoft.com/office/powerpoint/2010/main" xmlns="" val="1281719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57352" y="1371600"/>
          <a:ext cx="8858249" cy="4229100"/>
        </p:xfrm>
        <a:graphic>
          <a:graphicData uri="http://schemas.openxmlformats.org/drawingml/2006/table">
            <a:tbl>
              <a:tblPr firstRow="1" bandRow="1">
                <a:tableStyleId>{5940675A-B579-460E-94D1-54222C63F5DA}</a:tableStyleId>
              </a:tblPr>
              <a:tblGrid>
                <a:gridCol w="676275">
                  <a:extLst>
                    <a:ext uri="{9D8B030D-6E8A-4147-A177-3AD203B41FA5}">
                      <a16:colId xmlns:a16="http://schemas.microsoft.com/office/drawing/2014/main" xmlns="" val="3061541074"/>
                    </a:ext>
                  </a:extLst>
                </a:gridCol>
                <a:gridCol w="8181974">
                  <a:extLst>
                    <a:ext uri="{9D8B030D-6E8A-4147-A177-3AD203B41FA5}">
                      <a16:colId xmlns:a16="http://schemas.microsoft.com/office/drawing/2014/main" xmlns="" val="3913613867"/>
                    </a:ext>
                  </a:extLst>
                </a:gridCol>
              </a:tblGrid>
              <a:tr h="2148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t>DEDAT</a:t>
                      </a:r>
                    </a:p>
                  </a:txBody>
                  <a:tcPr marL="68580" marR="68580" marT="34290" marB="34290"/>
                </a:tc>
                <a:tc>
                  <a:txBody>
                    <a:bodyPr/>
                    <a:lstStyle/>
                    <a:p>
                      <a:pPr marL="342900" lvl="0" indent="-342900" algn="just">
                        <a:spcAft>
                          <a:spcPts val="0"/>
                        </a:spcAft>
                        <a:buSzPts val="12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cs typeface="+mn-cs"/>
                        </a:rPr>
                        <a:t>54</a:t>
                      </a:r>
                      <a:r>
                        <a:rPr lang="en-GB" sz="1100" kern="1200" dirty="0">
                          <a:solidFill>
                            <a:srgbClr val="000000"/>
                          </a:solidFill>
                          <a:effectLst/>
                          <a:latin typeface="Century Gothic" panose="020B0502020202020204" pitchFamily="34" charset="0"/>
                          <a:ea typeface="+mn-ea"/>
                          <a:cs typeface="+mn-cs"/>
                        </a:rPr>
                        <a:t> businesses assisted through municipal support interventions, to improve business support and easier access in performing business activities.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Times New Roman" panose="02020603050405020304" pitchFamily="18" charset="0"/>
                        </a:rPr>
                        <a:t>Four (4)</a:t>
                      </a:r>
                      <a:r>
                        <a:rPr lang="en-US" sz="1100" kern="1200" dirty="0">
                          <a:solidFill>
                            <a:srgbClr val="000000"/>
                          </a:solidFill>
                          <a:effectLst/>
                          <a:latin typeface="Century Gothic" panose="020B0502020202020204" pitchFamily="34" charset="0"/>
                          <a:ea typeface="Times New Roman" panose="02020603050405020304" pitchFamily="18" charset="0"/>
                        </a:rPr>
                        <a:t> independently owned business entities in the townships assisted.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R8 689 680</a:t>
                      </a:r>
                      <a:r>
                        <a:rPr lang="en-US"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leveraged in support to SMME’s in the Western Cape.</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Times New Roman" panose="02020603050405020304" pitchFamily="18" charset="0"/>
                        </a:rPr>
                        <a:t>16</a:t>
                      </a:r>
                      <a:r>
                        <a:rPr lang="en-US" sz="1100" kern="1200" dirty="0">
                          <a:solidFill>
                            <a:srgbClr val="000000"/>
                          </a:solidFill>
                          <a:effectLst/>
                          <a:latin typeface="Century Gothic" panose="020B0502020202020204" pitchFamily="34" charset="0"/>
                          <a:ea typeface="Times New Roman" panose="02020603050405020304" pitchFamily="18" charset="0"/>
                        </a:rPr>
                        <a:t> capacity building interventions conducted on proposed best practice tools which create an enabling environment for the EODB.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Times New Roman" panose="02020603050405020304" pitchFamily="18" charset="0"/>
                        </a:rPr>
                        <a:t>215</a:t>
                      </a:r>
                      <a:r>
                        <a:rPr lang="en-US" sz="1100" kern="1200" dirty="0">
                          <a:solidFill>
                            <a:srgbClr val="000000"/>
                          </a:solidFill>
                          <a:effectLst/>
                          <a:latin typeface="Century Gothic" panose="020B0502020202020204" pitchFamily="34" charset="0"/>
                          <a:ea typeface="Times New Roman" panose="02020603050405020304" pitchFamily="18" charset="0"/>
                        </a:rPr>
                        <a:t> consumer education interventions conducted to warrant an environment that is conducive for fair business practices and inform consumers in the Western Cape.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US" sz="1100" b="1" kern="1200" dirty="0">
                          <a:solidFill>
                            <a:srgbClr val="000000"/>
                          </a:solidFill>
                          <a:effectLst/>
                          <a:latin typeface="Century Gothic" panose="020B0502020202020204" pitchFamily="34" charset="0"/>
                          <a:ea typeface="Times New Roman" panose="02020603050405020304" pitchFamily="18" charset="0"/>
                        </a:rPr>
                        <a:t>94%</a:t>
                      </a:r>
                      <a:r>
                        <a:rPr lang="en-US" sz="1100" kern="1200" dirty="0">
                          <a:solidFill>
                            <a:srgbClr val="000000"/>
                          </a:solidFill>
                          <a:effectLst/>
                          <a:latin typeface="Century Gothic" panose="020B0502020202020204" pitchFamily="34" charset="0"/>
                          <a:ea typeface="Times New Roman" panose="02020603050405020304" pitchFamily="18" charset="0"/>
                        </a:rPr>
                        <a:t> of all complaints received within 90 days resolved.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US"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139</a:t>
                      </a:r>
                      <a:r>
                        <a:rPr lang="en-US"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tourism establishments/individuals supported to improve and maintain a tourism enabling environment for </a:t>
                      </a:r>
                      <a:r>
                        <a:rPr lang="en-US" sz="1100" kern="1200" dirty="0" err="1">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organisations</a:t>
                      </a:r>
                      <a:r>
                        <a:rPr lang="en-US"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businesses and tourists, through initiative such as Quality Assurance, Tourism Road Signage and Tourism Safety and Support</a:t>
                      </a:r>
                      <a:r>
                        <a:rPr lang="en-US" sz="1100" kern="1200" dirty="0">
                          <a:solidFill>
                            <a:srgbClr val="000000"/>
                          </a:solidFill>
                          <a:effectLst/>
                          <a:highlight>
                            <a:srgbClr val="00FF00"/>
                          </a:highlight>
                          <a:latin typeface="Century Gothic" panose="020B0502020202020204" pitchFamily="34" charset="0"/>
                          <a:ea typeface="Times New Roman" panose="02020603050405020304" pitchFamily="18" charset="0"/>
                        </a:rPr>
                        <a:t>.</a:t>
                      </a:r>
                      <a:endParaRPr lang="en-US" sz="1500" kern="1200" dirty="0">
                        <a:solidFill>
                          <a:srgbClr val="000000"/>
                        </a:solidFill>
                        <a:effectLst/>
                        <a:highlight>
                          <a:srgbClr val="00FF00"/>
                        </a:highlight>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4694 </a:t>
                      </a:r>
                      <a:r>
                        <a:rPr lang="en-GB" sz="1100" kern="1200" dirty="0">
                          <a:solidFill>
                            <a:srgbClr val="000000"/>
                          </a:solidFill>
                          <a:effectLst/>
                          <a:latin typeface="Century Gothic" panose="020B0502020202020204" pitchFamily="34" charset="0"/>
                          <a:ea typeface="Times New Roman" panose="02020603050405020304" pitchFamily="18" charset="0"/>
                        </a:rPr>
                        <a:t>beneficiaries supported through skills interventions</a:t>
                      </a:r>
                      <a:endParaRPr lang="en-US" sz="1500" kern="1200" dirty="0">
                        <a:solidFill>
                          <a:srgbClr val="000000"/>
                        </a:solidFill>
                        <a:effectLst/>
                        <a:latin typeface="Times New Roman" panose="02020603050405020304" pitchFamily="18" charset="0"/>
                        <a:ea typeface="Times New Roman" panose="02020603050405020304" pitchFamily="18" charset="0"/>
                      </a:endParaRPr>
                    </a:p>
                  </a:txBody>
                  <a:tcPr marL="68580" marR="68580" marT="34290" marB="34290">
                    <a:noFill/>
                  </a:tcPr>
                </a:tc>
                <a:extLst>
                  <a:ext uri="{0D108BD9-81ED-4DB2-BD59-A6C34878D82A}">
                    <a16:rowId xmlns:a16="http://schemas.microsoft.com/office/drawing/2014/main" xmlns="" val="1246105476"/>
                  </a:ext>
                </a:extLst>
              </a:tr>
              <a:tr h="734540">
                <a:tc rowSpan="2">
                  <a:txBody>
                    <a:bodyPr/>
                    <a:lstStyle/>
                    <a:p>
                      <a:pPr algn="ctr"/>
                      <a:r>
                        <a:rPr lang="en-US" sz="1100" b="1" dirty="0"/>
                        <a:t>DCAS</a:t>
                      </a:r>
                    </a:p>
                  </a:txBody>
                  <a:tcPr marL="68580" marR="68580" marT="34290" marB="34290"/>
                </a:tc>
                <a:tc>
                  <a:txBody>
                    <a:bodyPr/>
                    <a:lstStyle/>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28</a:t>
                      </a:r>
                      <a:r>
                        <a:rPr lang="en-GB" sz="1100" kern="1200" dirty="0">
                          <a:solidFill>
                            <a:srgbClr val="000000"/>
                          </a:solidFill>
                          <a:effectLst/>
                          <a:latin typeface="Century Gothic" panose="020B0502020202020204" pitchFamily="34" charset="0"/>
                          <a:ea typeface="Times New Roman" panose="02020603050405020304" pitchFamily="18" charset="0"/>
                        </a:rPr>
                        <a:t> Premier’s Advancement of Youth (PAY) interns employed.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431</a:t>
                      </a:r>
                      <a:r>
                        <a:rPr lang="en-GB" sz="1100" kern="1200" dirty="0">
                          <a:solidFill>
                            <a:srgbClr val="000000"/>
                          </a:solidFill>
                          <a:effectLst/>
                          <a:latin typeface="Century Gothic" panose="020B0502020202020204" pitchFamily="34" charset="0"/>
                          <a:ea typeface="Times New Roman" panose="02020603050405020304" pitchFamily="18" charset="0"/>
                        </a:rPr>
                        <a:t> EPWP job opportunities created.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470 </a:t>
                      </a:r>
                      <a:r>
                        <a:rPr lang="en-GB" sz="1100" kern="1200" dirty="0">
                          <a:solidFill>
                            <a:srgbClr val="000000"/>
                          </a:solidFill>
                          <a:effectLst/>
                          <a:latin typeface="Century Gothic" panose="020B0502020202020204" pitchFamily="34" charset="0"/>
                          <a:ea typeface="Times New Roman" panose="02020603050405020304" pitchFamily="18" charset="0"/>
                        </a:rPr>
                        <a:t>staff members employed within the MOD programme.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709</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existing after school practitioners trained</a:t>
                      </a:r>
                      <a:r>
                        <a:rPr lang="en-GB" sz="1100" kern="1200" dirty="0">
                          <a:solidFill>
                            <a:srgbClr val="000000"/>
                          </a:solidFill>
                          <a:effectLst/>
                          <a:highlight>
                            <a:srgbClr val="C0C0C0"/>
                          </a:highlight>
                          <a:latin typeface="Century Gothic" panose="020B0502020202020204" pitchFamily="34" charset="0"/>
                          <a:ea typeface="Times New Roman" panose="02020603050405020304" pitchFamily="18" charset="0"/>
                        </a:rPr>
                        <a:t>.</a:t>
                      </a:r>
                      <a:endParaRPr lang="en-US" sz="1500" kern="12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34290" marB="34290">
                    <a:noFill/>
                  </a:tcPr>
                </a:tc>
                <a:extLst>
                  <a:ext uri="{0D108BD9-81ED-4DB2-BD59-A6C34878D82A}">
                    <a16:rowId xmlns:a16="http://schemas.microsoft.com/office/drawing/2014/main" xmlns="" val="2422333739"/>
                  </a:ext>
                </a:extLst>
              </a:tr>
              <a:tr h="1188720">
                <a:tc vMerge="1">
                  <a:txBody>
                    <a:bodyPr/>
                    <a:lstStyle/>
                    <a:p>
                      <a:pPr algn="ctr"/>
                      <a:endParaRPr lang="en-US" sz="1400" b="1" dirty="0"/>
                    </a:p>
                  </a:txBody>
                  <a:tcPr/>
                </a:tc>
                <a:tc>
                  <a:txBody>
                    <a:bodyPr/>
                    <a:lstStyle/>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Nine (9)</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Neighbourhood Clusters supported</a:t>
                      </a: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to promote and facilitate Culture, Arts, Recreation, Education and Sport activities across the province.</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Six (6)</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Culture, Arts, Recreation, Education and Sport (CARES) complexes supported that provide safe spaces for utilisation by school-going youth and school communities.</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33</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affiliated museums supported through transfer payments and administrative support.</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Three (3)</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libraries established with funding or partial funding from the Library Services. </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Pts val="1000"/>
                        <a:buFont typeface="Symbol" panose="05050102010706020507" pitchFamily="18" charset="2"/>
                        <a:buChar char=""/>
                        <a:tabLst/>
                        <a:defRPr/>
                      </a:pPr>
                      <a:r>
                        <a:rPr kumimoji="0" lang="en-GB" sz="1100" b="1"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228</a:t>
                      </a:r>
                      <a:r>
                        <a:rPr kumimoji="0" lang="en-GB" sz="1100" b="0" i="0" u="none"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mn-cs"/>
                        </a:rPr>
                        <a:t> libraries provided with public internet access.</a:t>
                      </a:r>
                      <a:endParaRPr kumimoji="0" lang="en-US" sz="15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34290" marB="34290">
                    <a:noFill/>
                  </a:tcPr>
                </a:tc>
                <a:extLst>
                  <a:ext uri="{0D108BD9-81ED-4DB2-BD59-A6C34878D82A}">
                    <a16:rowId xmlns:a16="http://schemas.microsoft.com/office/drawing/2014/main" xmlns="" val="2547733007"/>
                  </a:ext>
                </a:extLst>
              </a:tr>
            </a:tbl>
          </a:graphicData>
        </a:graphic>
      </p:graphicFrame>
      <p:pic>
        <p:nvPicPr>
          <p:cNvPr id="8" name="Picture 7">
            <a:extLst>
              <a:ext uri="{FF2B5EF4-FFF2-40B4-BE49-F238E27FC236}">
                <a16:creationId xmlns:a16="http://schemas.microsoft.com/office/drawing/2014/main" xmlns="" id="{05A37827-A4E5-4E97-86D8-16AAC34540D2}"/>
              </a:ext>
            </a:extLst>
          </p:cNvPr>
          <p:cNvPicPr>
            <a:picLocks noChangeAspect="1"/>
          </p:cNvPicPr>
          <p:nvPr/>
        </p:nvPicPr>
        <p:blipFill>
          <a:blip r:embed="rId2" cstate="print"/>
          <a:stretch>
            <a:fillRect/>
          </a:stretch>
        </p:blipFill>
        <p:spPr>
          <a:xfrm>
            <a:off x="9839646" y="3231531"/>
            <a:ext cx="695004" cy="425233"/>
          </a:xfrm>
          <a:prstGeom prst="rect">
            <a:avLst/>
          </a:prstGeom>
        </p:spPr>
      </p:pic>
      <p:pic>
        <p:nvPicPr>
          <p:cNvPr id="7" name="Picture 6">
            <a:extLst>
              <a:ext uri="{FF2B5EF4-FFF2-40B4-BE49-F238E27FC236}">
                <a16:creationId xmlns:a16="http://schemas.microsoft.com/office/drawing/2014/main" xmlns="" id="{65D5D27D-71A3-F306-6650-E01482C110BC}"/>
              </a:ext>
            </a:extLst>
          </p:cNvPr>
          <p:cNvPicPr>
            <a:picLocks noChangeAspect="1"/>
          </p:cNvPicPr>
          <p:nvPr/>
        </p:nvPicPr>
        <p:blipFill>
          <a:blip r:embed="rId2" cstate="print"/>
          <a:stretch>
            <a:fillRect/>
          </a:stretch>
        </p:blipFill>
        <p:spPr>
          <a:xfrm>
            <a:off x="9820595" y="3866072"/>
            <a:ext cx="695004" cy="425233"/>
          </a:xfrm>
          <a:prstGeom prst="rect">
            <a:avLst/>
          </a:prstGeom>
        </p:spPr>
      </p:pic>
      <p:pic>
        <p:nvPicPr>
          <p:cNvPr id="9" name="Picture 8">
            <a:extLst>
              <a:ext uri="{FF2B5EF4-FFF2-40B4-BE49-F238E27FC236}">
                <a16:creationId xmlns:a16="http://schemas.microsoft.com/office/drawing/2014/main" xmlns="" id="{4B4EA965-877F-4E0C-83BF-CF197FFA209F}"/>
              </a:ext>
            </a:extLst>
          </p:cNvPr>
          <p:cNvPicPr>
            <a:picLocks noChangeAspect="1"/>
          </p:cNvPicPr>
          <p:nvPr/>
        </p:nvPicPr>
        <p:blipFill>
          <a:blip r:embed="rId3" cstate="print"/>
          <a:stretch>
            <a:fillRect/>
          </a:stretch>
        </p:blipFill>
        <p:spPr>
          <a:xfrm>
            <a:off x="9888219" y="5040898"/>
            <a:ext cx="597858" cy="365248"/>
          </a:xfrm>
          <a:prstGeom prst="rect">
            <a:avLst/>
          </a:prstGeom>
        </p:spPr>
      </p:pic>
      <p:sp>
        <p:nvSpPr>
          <p:cNvPr id="3" name="Footer Placeholder 2">
            <a:extLst>
              <a:ext uri="{FF2B5EF4-FFF2-40B4-BE49-F238E27FC236}">
                <a16:creationId xmlns:a16="http://schemas.microsoft.com/office/drawing/2014/main" xmlns="" id="{9EE392F5-D4A6-4B1E-149C-86CE19188F68}"/>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A27914F0-96D4-9F28-EA6D-EAA15D1ACA7C}"/>
              </a:ext>
            </a:extLst>
          </p:cNvPr>
          <p:cNvSpPr>
            <a:spLocks noGrp="1"/>
          </p:cNvSpPr>
          <p:nvPr>
            <p:ph type="sldNum" sz="quarter" idx="4"/>
          </p:nvPr>
        </p:nvSpPr>
        <p:spPr/>
        <p:txBody>
          <a:bodyPr/>
          <a:lstStyle/>
          <a:p>
            <a:fld id="{8406839F-D7A4-4E5D-B93D-768AD4D1DB36}" type="slidenum">
              <a:rPr lang="en-ZA" smtClean="0">
                <a:solidFill>
                  <a:srgbClr val="003399"/>
                </a:solidFill>
              </a:rPr>
              <a:pPr/>
              <a:t>25</a:t>
            </a:fld>
            <a:endParaRPr lang="en-ZA" dirty="0">
              <a:solidFill>
                <a:srgbClr val="003399"/>
              </a:solidFill>
            </a:endParaRPr>
          </a:p>
        </p:txBody>
      </p:sp>
      <p:sp>
        <p:nvSpPr>
          <p:cNvPr id="10" name="TextBox 9">
            <a:extLst>
              <a:ext uri="{FF2B5EF4-FFF2-40B4-BE49-F238E27FC236}">
                <a16:creationId xmlns:a16="http://schemas.microsoft.com/office/drawing/2014/main" xmlns="" id="{9CAF049A-B381-16C8-D5A5-1CD3820475F0}"/>
              </a:ext>
            </a:extLst>
          </p:cNvPr>
          <p:cNvSpPr txBox="1"/>
          <p:nvPr/>
        </p:nvSpPr>
        <p:spPr>
          <a:xfrm>
            <a:off x="1657352" y="5677355"/>
            <a:ext cx="2889252" cy="446276"/>
          </a:xfrm>
          <a:prstGeom prst="rect">
            <a:avLst/>
          </a:prstGeom>
          <a:noFill/>
        </p:spPr>
        <p:txBody>
          <a:bodyPr wrap="none" rtlCol="0">
            <a:spAutoFit/>
          </a:bodyPr>
          <a:lstStyle/>
          <a:p>
            <a:pPr marL="135000" indent="-135000">
              <a:spcBef>
                <a:spcPts val="300"/>
              </a:spcBef>
              <a:spcAft>
                <a:spcPts val="300"/>
              </a:spcAft>
              <a:buFont typeface="Arial" panose="020B0604020202020204" pitchFamily="34" charset="0"/>
              <a:buChar char="•"/>
            </a:pPr>
            <a:r>
              <a:rPr lang="en-ZA" sz="900" dirty="0"/>
              <a:t>Measuring output indicators of the PSIP and  </a:t>
            </a:r>
          </a:p>
          <a:p>
            <a:pPr marL="135000" indent="-135000">
              <a:spcBef>
                <a:spcPts val="300"/>
              </a:spcBef>
              <a:spcAft>
                <a:spcPts val="300"/>
              </a:spcAft>
              <a:buFont typeface="Arial" panose="020B0604020202020204" pitchFamily="34" charset="0"/>
              <a:buChar char="•"/>
            </a:pPr>
            <a:r>
              <a:rPr lang="en-ZA" sz="900" dirty="0"/>
              <a:t>Selected service delivery indicators via eQPRS</a:t>
            </a:r>
          </a:p>
        </p:txBody>
      </p:sp>
    </p:spTree>
    <p:extLst>
      <p:ext uri="{BB962C8B-B14F-4D97-AF65-F5344CB8AC3E}">
        <p14:creationId xmlns:p14="http://schemas.microsoft.com/office/powerpoint/2010/main" xmlns="" val="3851532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1688755" y="1447800"/>
          <a:ext cx="8858249" cy="4023360"/>
        </p:xfrm>
        <a:graphic>
          <a:graphicData uri="http://schemas.openxmlformats.org/drawingml/2006/table">
            <a:tbl>
              <a:tblPr firstRow="1" bandRow="1">
                <a:tableStyleId>{5940675A-B579-460E-94D1-54222C63F5DA}</a:tableStyleId>
              </a:tblPr>
              <a:tblGrid>
                <a:gridCol w="676275">
                  <a:extLst>
                    <a:ext uri="{9D8B030D-6E8A-4147-A177-3AD203B41FA5}">
                      <a16:colId xmlns:a16="http://schemas.microsoft.com/office/drawing/2014/main" xmlns="" val="3061541074"/>
                    </a:ext>
                  </a:extLst>
                </a:gridCol>
                <a:gridCol w="8181974">
                  <a:extLst>
                    <a:ext uri="{9D8B030D-6E8A-4147-A177-3AD203B41FA5}">
                      <a16:colId xmlns:a16="http://schemas.microsoft.com/office/drawing/2014/main" xmlns="" val="3913613867"/>
                    </a:ext>
                  </a:extLst>
                </a:gridCol>
              </a:tblGrid>
              <a:tr h="38404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t>DCAS</a:t>
                      </a:r>
                    </a:p>
                    <a:p>
                      <a:pPr algn="ctr"/>
                      <a:endParaRPr lang="en-US" sz="1100" b="1" dirty="0"/>
                    </a:p>
                  </a:txBody>
                  <a:tcPr marL="68580" marR="68580" marT="34290" marB="34290"/>
                </a:tc>
                <a:tc>
                  <a:txBody>
                    <a:bodyPr/>
                    <a:lstStyle/>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375</a:t>
                      </a:r>
                      <a:r>
                        <a:rPr lang="en-GB" sz="1100" kern="1200" dirty="0">
                          <a:solidFill>
                            <a:srgbClr val="000000"/>
                          </a:solidFill>
                          <a:effectLst/>
                          <a:latin typeface="Century Gothic" panose="020B0502020202020204" pitchFamily="34" charset="0"/>
                          <a:ea typeface="Times New Roman" panose="02020603050405020304" pitchFamily="18" charset="0"/>
                        </a:rPr>
                        <a:t> public libraries, mini libraries and depots are affiliated to the Library Services</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One (1)</a:t>
                      </a:r>
                      <a:r>
                        <a:rPr lang="en-GB" sz="1100" kern="1200" dirty="0">
                          <a:solidFill>
                            <a:srgbClr val="000000"/>
                          </a:solidFill>
                          <a:effectLst/>
                          <a:latin typeface="Century Gothic" panose="020B0502020202020204" pitchFamily="34" charset="0"/>
                          <a:ea typeface="Times New Roman" panose="02020603050405020304" pitchFamily="18" charset="0"/>
                        </a:rPr>
                        <a:t> municipality assisted with funding to upgrade and maintain a library.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Seven (7)</a:t>
                      </a:r>
                      <a:r>
                        <a:rPr lang="en-GB" sz="1100" kern="1200" dirty="0">
                          <a:solidFill>
                            <a:srgbClr val="000000"/>
                          </a:solidFill>
                          <a:effectLst/>
                          <a:latin typeface="Century Gothic" panose="020B0502020202020204" pitchFamily="34" charset="0"/>
                          <a:ea typeface="Times New Roman" panose="02020603050405020304" pitchFamily="18" charset="0"/>
                        </a:rPr>
                        <a:t> indigenous games code structures supported.</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25</a:t>
                      </a:r>
                      <a:r>
                        <a:rPr lang="en-GB" sz="1100" kern="1200" dirty="0">
                          <a:solidFill>
                            <a:srgbClr val="000000"/>
                          </a:solidFill>
                          <a:effectLst/>
                          <a:latin typeface="Century Gothic" panose="020B0502020202020204" pitchFamily="34" charset="0"/>
                          <a:ea typeface="Times New Roman" panose="02020603050405020304" pitchFamily="18" charset="0"/>
                        </a:rPr>
                        <a:t> recreation centres supported.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Nine (9)</a:t>
                      </a:r>
                      <a:r>
                        <a:rPr lang="en-GB" sz="1100" kern="1200" dirty="0">
                          <a:solidFill>
                            <a:srgbClr val="000000"/>
                          </a:solidFill>
                          <a:effectLst/>
                          <a:latin typeface="Century Gothic" panose="020B0502020202020204" pitchFamily="34" charset="0"/>
                          <a:ea typeface="Times New Roman" panose="02020603050405020304" pitchFamily="18" charset="0"/>
                        </a:rPr>
                        <a:t> districts supported by/through school sports.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134</a:t>
                      </a:r>
                      <a:r>
                        <a:rPr lang="en-GB" sz="1100" kern="1200" dirty="0">
                          <a:solidFill>
                            <a:srgbClr val="000000"/>
                          </a:solidFill>
                          <a:effectLst/>
                          <a:latin typeface="Century Gothic" panose="020B0502020202020204" pitchFamily="34" charset="0"/>
                          <a:ea typeface="Times New Roman" panose="02020603050405020304" pitchFamily="18" charset="0"/>
                        </a:rPr>
                        <a:t> neighbouring school centres supported to increase social inclusion and mass participation amongst participants at school.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181</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MOD centres from disadvantages communities supported. </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Nine (9)</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districts supported through the MOD Programme. </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315</a:t>
                      </a:r>
                      <a:r>
                        <a:rPr lang="en-GB" sz="1100" kern="1200" dirty="0">
                          <a:solidFill>
                            <a:srgbClr val="000000"/>
                          </a:solidFill>
                          <a:effectLst/>
                          <a:latin typeface="Century Gothic" panose="020B0502020202020204" pitchFamily="34" charset="0"/>
                          <a:ea typeface="Times New Roman" panose="02020603050405020304" pitchFamily="18" charset="0"/>
                        </a:rPr>
                        <a:t> practitioners benefitted from capacity building opportunities.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Three (3)</a:t>
                      </a:r>
                      <a:r>
                        <a:rPr lang="en-GB" sz="1100" kern="1200" dirty="0">
                          <a:solidFill>
                            <a:srgbClr val="000000"/>
                          </a:solidFill>
                          <a:effectLst/>
                          <a:latin typeface="Century Gothic" panose="020B0502020202020204" pitchFamily="34" charset="0"/>
                          <a:ea typeface="Times New Roman" panose="02020603050405020304" pitchFamily="18" charset="0"/>
                        </a:rPr>
                        <a:t> community conversation/ dialogue held to foster social interaction.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39</a:t>
                      </a:r>
                      <a:r>
                        <a:rPr lang="en-GB" sz="1100" kern="1200" dirty="0">
                          <a:solidFill>
                            <a:srgbClr val="000000"/>
                          </a:solidFill>
                          <a:effectLst/>
                          <a:latin typeface="Century Gothic" panose="020B0502020202020204" pitchFamily="34" charset="0"/>
                          <a:ea typeface="Times New Roman" panose="02020603050405020304" pitchFamily="18" charset="0"/>
                        </a:rPr>
                        <a:t> community arts and culture structures supported.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107</a:t>
                      </a:r>
                      <a:r>
                        <a:rPr lang="en-GB" sz="1100" kern="1200" dirty="0">
                          <a:solidFill>
                            <a:srgbClr val="000000"/>
                          </a:solidFill>
                          <a:effectLst/>
                          <a:latin typeface="Century Gothic" panose="020B0502020202020204" pitchFamily="34" charset="0"/>
                          <a:ea typeface="Times New Roman" panose="02020603050405020304" pitchFamily="18" charset="0"/>
                        </a:rPr>
                        <a:t> Arts and Culture organisations, individuals and companies financially supported.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20</a:t>
                      </a:r>
                      <a:r>
                        <a:rPr lang="en-GB" sz="1100" kern="1200" dirty="0">
                          <a:solidFill>
                            <a:srgbClr val="000000"/>
                          </a:solidFill>
                          <a:effectLst/>
                          <a:latin typeface="Century Gothic" panose="020B0502020202020204" pitchFamily="34" charset="0"/>
                          <a:ea typeface="Times New Roman" panose="02020603050405020304" pitchFamily="18" charset="0"/>
                        </a:rPr>
                        <a:t> arts and culture projects developed and promoted.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One (1)</a:t>
                      </a:r>
                      <a:r>
                        <a:rPr lang="en-GB" sz="1100" kern="1200" dirty="0">
                          <a:solidFill>
                            <a:srgbClr val="000000"/>
                          </a:solidFill>
                          <a:effectLst/>
                          <a:latin typeface="Century Gothic" panose="020B0502020202020204" pitchFamily="34" charset="0"/>
                          <a:ea typeface="Times New Roman" panose="02020603050405020304" pitchFamily="18" charset="0"/>
                        </a:rPr>
                        <a:t> Cultural Commission supported to promote, preserve and develop arts and culture in the province.</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28</a:t>
                      </a:r>
                      <a:r>
                        <a:rPr lang="en-GB" sz="1100" kern="1200" dirty="0">
                          <a:solidFill>
                            <a:srgbClr val="000000"/>
                          </a:solidFill>
                          <a:effectLst/>
                          <a:latin typeface="Century Gothic" panose="020B0502020202020204" pitchFamily="34" charset="0"/>
                          <a:ea typeface="Times New Roman" panose="02020603050405020304" pitchFamily="18" charset="0"/>
                        </a:rPr>
                        <a:t> training programmes provided to public library staff.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134</a:t>
                      </a:r>
                      <a:r>
                        <a:rPr lang="en-GB" sz="1100" kern="1200" dirty="0">
                          <a:solidFill>
                            <a:srgbClr val="000000"/>
                          </a:solidFill>
                          <a:effectLst/>
                          <a:latin typeface="Century Gothic" panose="020B0502020202020204" pitchFamily="34" charset="0"/>
                          <a:ea typeface="Times New Roman" panose="02020603050405020304" pitchFamily="18" charset="0"/>
                        </a:rPr>
                        <a:t> affiliated districts sports federations supported.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135</a:t>
                      </a:r>
                      <a:r>
                        <a:rPr lang="en-GB" sz="1100" kern="1200" dirty="0">
                          <a:solidFill>
                            <a:srgbClr val="000000"/>
                          </a:solidFill>
                          <a:effectLst/>
                          <a:latin typeface="Century Gothic" panose="020B0502020202020204" pitchFamily="34" charset="0"/>
                          <a:ea typeface="Times New Roman" panose="02020603050405020304" pitchFamily="18" charset="0"/>
                        </a:rPr>
                        <a:t> major events supported to promote tourism.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Four (4)</a:t>
                      </a:r>
                      <a:r>
                        <a:rPr lang="en-GB" sz="1100" kern="1200" dirty="0">
                          <a:solidFill>
                            <a:srgbClr val="000000"/>
                          </a:solidFill>
                          <a:effectLst/>
                          <a:latin typeface="Century Gothic" panose="020B0502020202020204" pitchFamily="34" charset="0"/>
                          <a:ea typeface="Times New Roman" panose="02020603050405020304" pitchFamily="18" charset="0"/>
                        </a:rPr>
                        <a:t> fitness and wellness programme by the gymnasium facilitated.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Six (6)</a:t>
                      </a:r>
                      <a:r>
                        <a:rPr lang="en-GB" sz="1100" kern="1200" dirty="0">
                          <a:solidFill>
                            <a:srgbClr val="000000"/>
                          </a:solidFill>
                          <a:effectLst/>
                          <a:latin typeface="Century Gothic" panose="020B0502020202020204" pitchFamily="34" charset="0"/>
                          <a:ea typeface="Times New Roman" panose="02020603050405020304" pitchFamily="18" charset="0"/>
                        </a:rPr>
                        <a:t> sport and recreation days held.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176 </a:t>
                      </a:r>
                      <a:r>
                        <a:rPr lang="en-GB" sz="1100" kern="1200" dirty="0">
                          <a:solidFill>
                            <a:srgbClr val="000000"/>
                          </a:solidFill>
                          <a:effectLst/>
                          <a:latin typeface="Century Gothic" panose="020B0502020202020204" pitchFamily="34" charset="0"/>
                          <a:ea typeface="Times New Roman" panose="02020603050405020304" pitchFamily="18" charset="0"/>
                        </a:rPr>
                        <a:t>sport persons trained.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Four (4)</a:t>
                      </a:r>
                      <a:r>
                        <a:rPr lang="en-GB" sz="1100" kern="1200" dirty="0">
                          <a:solidFill>
                            <a:srgbClr val="000000"/>
                          </a:solidFill>
                          <a:effectLst/>
                          <a:latin typeface="Century Gothic" panose="020B0502020202020204" pitchFamily="34" charset="0"/>
                          <a:ea typeface="Times New Roman" panose="02020603050405020304" pitchFamily="18" charset="0"/>
                        </a:rPr>
                        <a:t> facilities projects in the Municipalities supported.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50</a:t>
                      </a:r>
                      <a:r>
                        <a:rPr lang="en-GB" sz="1100" kern="1200" dirty="0">
                          <a:solidFill>
                            <a:srgbClr val="000000"/>
                          </a:solidFill>
                          <a:effectLst/>
                          <a:latin typeface="Century Gothic" panose="020B0502020202020204" pitchFamily="34" charset="0"/>
                          <a:ea typeface="Times New Roman" panose="02020603050405020304" pitchFamily="18" charset="0"/>
                        </a:rPr>
                        <a:t> athletes supported through higher performance programmes. </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SzPts val="1000"/>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Ten (10)</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rPr>
                        <a:t> events supported to develop sport and recreation for women and girls.</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txBody>
                  <a:tcPr marL="51435" marR="51435" marT="0" marB="0">
                    <a:noFill/>
                  </a:tcPr>
                </a:tc>
                <a:extLst>
                  <a:ext uri="{0D108BD9-81ED-4DB2-BD59-A6C34878D82A}">
                    <a16:rowId xmlns:a16="http://schemas.microsoft.com/office/drawing/2014/main" xmlns="" val="1941740832"/>
                  </a:ext>
                </a:extLst>
              </a:tr>
            </a:tbl>
          </a:graphicData>
        </a:graphic>
      </p:graphicFrame>
      <p:pic>
        <p:nvPicPr>
          <p:cNvPr id="9" name="Picture 8">
            <a:extLst>
              <a:ext uri="{FF2B5EF4-FFF2-40B4-BE49-F238E27FC236}">
                <a16:creationId xmlns:a16="http://schemas.microsoft.com/office/drawing/2014/main" xmlns="" id="{8E6E984F-94DF-472C-A7D0-1F878FC4FCAC}"/>
              </a:ext>
            </a:extLst>
          </p:cNvPr>
          <p:cNvPicPr>
            <a:picLocks noChangeAspect="1"/>
          </p:cNvPicPr>
          <p:nvPr/>
        </p:nvPicPr>
        <p:blipFill>
          <a:blip r:embed="rId2" cstate="print"/>
          <a:stretch>
            <a:fillRect/>
          </a:stretch>
        </p:blipFill>
        <p:spPr>
          <a:xfrm>
            <a:off x="9924559" y="1511981"/>
            <a:ext cx="597858" cy="531972"/>
          </a:xfrm>
          <a:prstGeom prst="rect">
            <a:avLst/>
          </a:prstGeom>
        </p:spPr>
      </p:pic>
      <p:sp>
        <p:nvSpPr>
          <p:cNvPr id="3" name="Footer Placeholder 2">
            <a:extLst>
              <a:ext uri="{FF2B5EF4-FFF2-40B4-BE49-F238E27FC236}">
                <a16:creationId xmlns:a16="http://schemas.microsoft.com/office/drawing/2014/main" xmlns="" id="{0FC96196-89C2-AA1D-EF09-FE38C94D3D22}"/>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2438665A-935B-57A0-74DE-5352A1BE040E}"/>
              </a:ext>
            </a:extLst>
          </p:cNvPr>
          <p:cNvSpPr>
            <a:spLocks noGrp="1"/>
          </p:cNvSpPr>
          <p:nvPr>
            <p:ph type="sldNum" sz="quarter" idx="4"/>
          </p:nvPr>
        </p:nvSpPr>
        <p:spPr/>
        <p:txBody>
          <a:bodyPr/>
          <a:lstStyle/>
          <a:p>
            <a:fld id="{8406839F-D7A4-4E5D-B93D-768AD4D1DB36}" type="slidenum">
              <a:rPr lang="en-ZA" smtClean="0">
                <a:solidFill>
                  <a:srgbClr val="003399"/>
                </a:solidFill>
              </a:rPr>
              <a:pPr/>
              <a:t>26</a:t>
            </a:fld>
            <a:endParaRPr lang="en-ZA" dirty="0">
              <a:solidFill>
                <a:srgbClr val="003399"/>
              </a:solidFill>
            </a:endParaRPr>
          </a:p>
        </p:txBody>
      </p:sp>
      <p:sp>
        <p:nvSpPr>
          <p:cNvPr id="7" name="TextBox 6">
            <a:extLst>
              <a:ext uri="{FF2B5EF4-FFF2-40B4-BE49-F238E27FC236}">
                <a16:creationId xmlns:a16="http://schemas.microsoft.com/office/drawing/2014/main" xmlns="" id="{CCB4AE7A-EDF9-EFD5-8DF3-8E11C242249B}"/>
              </a:ext>
            </a:extLst>
          </p:cNvPr>
          <p:cNvSpPr txBox="1"/>
          <p:nvPr/>
        </p:nvSpPr>
        <p:spPr>
          <a:xfrm>
            <a:off x="1602488" y="5659067"/>
            <a:ext cx="2889252" cy="446276"/>
          </a:xfrm>
          <a:prstGeom prst="rect">
            <a:avLst/>
          </a:prstGeom>
          <a:noFill/>
        </p:spPr>
        <p:txBody>
          <a:bodyPr wrap="none" rtlCol="0">
            <a:spAutoFit/>
          </a:bodyPr>
          <a:lstStyle/>
          <a:p>
            <a:pPr marL="135000" indent="-135000">
              <a:spcBef>
                <a:spcPts val="300"/>
              </a:spcBef>
              <a:spcAft>
                <a:spcPts val="300"/>
              </a:spcAft>
              <a:buFont typeface="Arial" panose="020B0604020202020204" pitchFamily="34" charset="0"/>
              <a:buChar char="•"/>
            </a:pPr>
            <a:r>
              <a:rPr lang="en-ZA" sz="900" dirty="0"/>
              <a:t>Measuring output indicators of the PSIP and  </a:t>
            </a:r>
          </a:p>
          <a:p>
            <a:pPr marL="135000" indent="-135000">
              <a:spcBef>
                <a:spcPts val="300"/>
              </a:spcBef>
              <a:spcAft>
                <a:spcPts val="300"/>
              </a:spcAft>
              <a:buFont typeface="Arial" panose="020B0604020202020204" pitchFamily="34" charset="0"/>
              <a:buChar char="•"/>
            </a:pPr>
            <a:r>
              <a:rPr lang="en-ZA" sz="900" dirty="0"/>
              <a:t>Selected service delivery indicators via eQPRS</a:t>
            </a:r>
          </a:p>
        </p:txBody>
      </p:sp>
    </p:spTree>
    <p:extLst>
      <p:ext uri="{BB962C8B-B14F-4D97-AF65-F5344CB8AC3E}">
        <p14:creationId xmlns:p14="http://schemas.microsoft.com/office/powerpoint/2010/main" xmlns="" val="1305790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solidFill>
                  <a:srgbClr val="242852"/>
                </a:solidFill>
              </a:rPr>
              <a:t>Overview of delivery trends</a:t>
            </a:r>
            <a:endParaRPr lang="en-ZA" dirty="0">
              <a:highlight>
                <a:srgbClr val="00FF00"/>
              </a:highlight>
            </a:endParaRPr>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extLst>
              <p:ext uri="{D42A27DB-BD31-4B8C-83A1-F6EECF244321}">
                <p14:modId xmlns:p14="http://schemas.microsoft.com/office/powerpoint/2010/main" xmlns="" val="1385732853"/>
              </p:ext>
            </p:extLst>
          </p:nvPr>
        </p:nvGraphicFramePr>
        <p:xfrm>
          <a:off x="1657352" y="1344707"/>
          <a:ext cx="8858249" cy="4208927"/>
        </p:xfrm>
        <a:graphic>
          <a:graphicData uri="http://schemas.openxmlformats.org/drawingml/2006/table">
            <a:tbl>
              <a:tblPr firstRow="1" bandRow="1">
                <a:tableStyleId>{5940675A-B579-460E-94D1-54222C63F5DA}</a:tableStyleId>
              </a:tblPr>
              <a:tblGrid>
                <a:gridCol w="676275">
                  <a:extLst>
                    <a:ext uri="{9D8B030D-6E8A-4147-A177-3AD203B41FA5}">
                      <a16:colId xmlns:a16="http://schemas.microsoft.com/office/drawing/2014/main" xmlns="" val="3061541074"/>
                    </a:ext>
                  </a:extLst>
                </a:gridCol>
                <a:gridCol w="8181974">
                  <a:extLst>
                    <a:ext uri="{9D8B030D-6E8A-4147-A177-3AD203B41FA5}">
                      <a16:colId xmlns:a16="http://schemas.microsoft.com/office/drawing/2014/main" xmlns="" val="3913613867"/>
                    </a:ext>
                  </a:extLst>
                </a:gridCol>
              </a:tblGrid>
              <a:tr h="728937">
                <a:tc rowSpan="3">
                  <a:txBody>
                    <a:bodyPr/>
                    <a:lstStyle/>
                    <a:p>
                      <a:pPr algn="ctr"/>
                      <a:r>
                        <a:rPr lang="en-ZA" sz="1100" b="1" dirty="0"/>
                        <a:t>DLG</a:t>
                      </a:r>
                      <a:endParaRPr lang="en-US" sz="1100" b="1" dirty="0"/>
                    </a:p>
                  </a:txBody>
                  <a:tcPr marL="68580" marR="68580" marT="34290" marB="34290"/>
                </a:tc>
                <a:tc>
                  <a:txBody>
                    <a:bodyPr/>
                    <a:lstStyle/>
                    <a:p>
                      <a:pPr marL="342900" lvl="0" indent="-342900" algn="just">
                        <a:lnSpc>
                          <a:spcPct val="115000"/>
                        </a:lnSpc>
                        <a:spcAft>
                          <a:spcPts val="0"/>
                        </a:spcAft>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Five Municipalities</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 were</a:t>
                      </a:r>
                      <a:r>
                        <a:rPr lang="en-GB" sz="1100" b="1"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 </a:t>
                      </a:r>
                      <a:r>
                        <a:rPr lang="en-GB" sz="1100" kern="1200" dirty="0">
                          <a:solidFill>
                            <a:schemeClr val="bg2">
                              <a:lumMod val="75000"/>
                            </a:schemeClr>
                          </a:solidFill>
                          <a:effectLst/>
                          <a:highlight>
                            <a:srgbClr val="00FF00"/>
                          </a:highlight>
                          <a:latin typeface="Century Gothic" panose="020B0502020202020204" pitchFamily="34" charset="0"/>
                          <a:ea typeface="Times New Roman" panose="02020603050405020304" pitchFamily="18" charset="0"/>
                          <a:cs typeface="Times New Roman" panose="02020603050405020304" pitchFamily="18" charset="0"/>
                        </a:rPr>
                        <a:t>supported in developing Disaster Risk Reduction measures in their IDPs.</a:t>
                      </a:r>
                      <a:endParaRPr lang="en-US" sz="1100" kern="1200" dirty="0">
                        <a:solidFill>
                          <a:schemeClr val="bg2">
                            <a:lumMod val="75000"/>
                          </a:schemeClr>
                        </a:solidFill>
                        <a:effectLst/>
                        <a:highlight>
                          <a:srgbClr val="00FF00"/>
                        </a:highlight>
                        <a:latin typeface="Century Gothic" panose="020B0502020202020204" pitchFamily="34" charset="0"/>
                        <a:ea typeface="+mn-ea"/>
                        <a:cs typeface="+mn-cs"/>
                      </a:endParaRPr>
                    </a:p>
                    <a:p>
                      <a:pPr marL="342900" lvl="0" indent="-342900" algn="just">
                        <a:spcAft>
                          <a:spcPts val="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One Hazard</a:t>
                      </a:r>
                      <a:r>
                        <a:rPr lang="en-GB" sz="1100" kern="1200" dirty="0">
                          <a:solidFill>
                            <a:srgbClr val="000000"/>
                          </a:solidFill>
                          <a:effectLst/>
                          <a:latin typeface="Century Gothic" panose="020B0502020202020204" pitchFamily="34" charset="0"/>
                          <a:ea typeface="Times New Roman" panose="02020603050405020304" pitchFamily="18" charset="0"/>
                        </a:rPr>
                        <a:t> Awareness Programme </a:t>
                      </a:r>
                      <a:r>
                        <a:rPr lang="en-GB" sz="1100" kern="1200" dirty="0">
                          <a:solidFill>
                            <a:srgbClr val="000000"/>
                          </a:solidFill>
                          <a:effectLst/>
                          <a:latin typeface="Century Gothic" panose="020B0502020202020204" pitchFamily="34" charset="0"/>
                          <a:ea typeface="+mn-ea"/>
                        </a:rPr>
                        <a:t>Facilitated to educate communities on hazards, disaster preparedness &amp; provide emergency numbers.</a:t>
                      </a:r>
                      <a:endParaRPr lang="en-US" sz="1500" kern="1200" dirty="0">
                        <a:solidFill>
                          <a:srgbClr val="000000"/>
                        </a:solidFill>
                        <a:effectLst/>
                        <a:latin typeface="Times New Roman" panose="02020603050405020304" pitchFamily="18" charset="0"/>
                        <a:ea typeface="Times New Roman" panose="02020603050405020304" pitchFamily="18" charset="0"/>
                      </a:endParaRPr>
                    </a:p>
                  </a:txBody>
                  <a:tcPr marL="68580" marR="68580" marT="34290" marB="34290">
                    <a:noFill/>
                  </a:tcPr>
                </a:tc>
                <a:extLst>
                  <a:ext uri="{0D108BD9-81ED-4DB2-BD59-A6C34878D82A}">
                    <a16:rowId xmlns:a16="http://schemas.microsoft.com/office/drawing/2014/main" xmlns="" val="904661791"/>
                  </a:ext>
                </a:extLst>
              </a:tr>
              <a:tr h="701712">
                <a:tc vMerge="1">
                  <a:txBody>
                    <a:bodyPr/>
                    <a:lstStyle/>
                    <a:p>
                      <a:pPr algn="ctr"/>
                      <a:endParaRPr lang="en-US" sz="1400" b="1" dirty="0"/>
                    </a:p>
                  </a:txBody>
                  <a:tcPr/>
                </a:tc>
                <a:tc>
                  <a:txBody>
                    <a:bodyPr/>
                    <a:lstStyle/>
                    <a:p>
                      <a:pPr marL="342900" lvl="0" indent="-342900">
                        <a:spcAft>
                          <a:spcPts val="0"/>
                        </a:spcAft>
                        <a:buFont typeface="Symbol" panose="05050102010706020507" pitchFamily="18" charset="2"/>
                        <a:buChar char=""/>
                      </a:pPr>
                      <a:r>
                        <a:rPr lang="en-GB" sz="1100" b="1" dirty="0">
                          <a:effectLst/>
                          <a:ea typeface="Times New Roman" panose="02020603050405020304" pitchFamily="18" charset="0"/>
                          <a:cs typeface="Times New Roman" panose="02020603050405020304" pitchFamily="18" charset="0"/>
                        </a:rPr>
                        <a:t>Four </a:t>
                      </a:r>
                      <a:r>
                        <a:rPr lang="en-GB" sz="1100" dirty="0">
                          <a:effectLst/>
                          <a:ea typeface="Times New Roman" panose="02020603050405020304" pitchFamily="18" charset="0"/>
                          <a:cs typeface="Times New Roman" panose="02020603050405020304" pitchFamily="18" charset="0"/>
                        </a:rPr>
                        <a:t>Socio-economic projects were facilitated.</a:t>
                      </a:r>
                      <a:endParaRPr lang="en-US" sz="1100" dirty="0">
                        <a:effectLst/>
                      </a:endParaRPr>
                    </a:p>
                    <a:p>
                      <a:pPr marL="342900" lvl="0" indent="-342900">
                        <a:spcAft>
                          <a:spcPts val="0"/>
                        </a:spcAft>
                        <a:buFont typeface="Symbol" panose="05050102010706020507" pitchFamily="18" charset="2"/>
                        <a:buChar char=""/>
                      </a:pPr>
                      <a:r>
                        <a:rPr lang="en-GB" sz="1100" b="1" dirty="0">
                          <a:effectLst/>
                          <a:ea typeface="Times New Roman" panose="02020603050405020304" pitchFamily="18" charset="0"/>
                          <a:cs typeface="Times New Roman" panose="02020603050405020304" pitchFamily="18" charset="0"/>
                        </a:rPr>
                        <a:t>Four Support actions </a:t>
                      </a:r>
                      <a:r>
                        <a:rPr lang="en-GB" sz="1100" dirty="0">
                          <a:effectLst/>
                          <a:ea typeface="Times New Roman" panose="02020603050405020304" pitchFamily="18" charset="0"/>
                          <a:cs typeface="Times New Roman" panose="02020603050405020304" pitchFamily="18" charset="0"/>
                        </a:rPr>
                        <a:t>were implemented</a:t>
                      </a:r>
                      <a:r>
                        <a:rPr lang="en-GB" sz="1100" b="1" dirty="0">
                          <a:effectLst/>
                          <a:ea typeface="Times New Roman" panose="02020603050405020304" pitchFamily="18" charset="0"/>
                          <a:cs typeface="Times New Roman" panose="02020603050405020304" pitchFamily="18" charset="0"/>
                        </a:rPr>
                        <a:t> </a:t>
                      </a:r>
                      <a:r>
                        <a:rPr lang="en-GB" sz="1100" dirty="0">
                          <a:effectLst/>
                          <a:ea typeface="Times New Roman" panose="02020603050405020304" pitchFamily="18" charset="0"/>
                          <a:cs typeface="Times New Roman" panose="02020603050405020304" pitchFamily="18" charset="0"/>
                        </a:rPr>
                        <a:t>to ensure effective functioning of the </a:t>
                      </a:r>
                      <a:r>
                        <a:rPr lang="en-GB" sz="1100" dirty="0" err="1">
                          <a:effectLst/>
                          <a:ea typeface="Times New Roman" panose="02020603050405020304" pitchFamily="18" charset="0"/>
                          <a:cs typeface="Times New Roman" panose="02020603050405020304" pitchFamily="18" charset="0"/>
                        </a:rPr>
                        <a:t>Thusong</a:t>
                      </a:r>
                      <a:r>
                        <a:rPr lang="en-GB" sz="1100" dirty="0">
                          <a:effectLst/>
                          <a:ea typeface="Times New Roman" panose="02020603050405020304" pitchFamily="18" charset="0"/>
                          <a:cs typeface="Times New Roman" panose="02020603050405020304" pitchFamily="18" charset="0"/>
                        </a:rPr>
                        <a:t> Programme.</a:t>
                      </a:r>
                      <a:endParaRPr lang="en-US" sz="1100" dirty="0">
                        <a:effectLst/>
                      </a:endParaRPr>
                    </a:p>
                    <a:p>
                      <a:pPr marL="342900" lvl="0" indent="-342900">
                        <a:spcAft>
                          <a:spcPts val="0"/>
                        </a:spcAft>
                        <a:buFont typeface="Symbol" panose="05050102010706020507" pitchFamily="18" charset="2"/>
                        <a:buChar char=""/>
                      </a:pPr>
                      <a:r>
                        <a:rPr lang="en-GB" sz="1100" b="1" dirty="0">
                          <a:effectLst/>
                          <a:ea typeface="Times New Roman" panose="02020603050405020304" pitchFamily="18" charset="0"/>
                          <a:cs typeface="Times New Roman" panose="02020603050405020304" pitchFamily="18" charset="0"/>
                        </a:rPr>
                        <a:t>Five Government initiatives</a:t>
                      </a:r>
                      <a:r>
                        <a:rPr lang="en-GB" sz="1100" dirty="0">
                          <a:effectLst/>
                          <a:ea typeface="Times New Roman" panose="02020603050405020304" pitchFamily="18" charset="0"/>
                          <a:cs typeface="Times New Roman" panose="02020603050405020304" pitchFamily="18" charset="0"/>
                        </a:rPr>
                        <a:t> were implemented to enhance social well-being.</a:t>
                      </a:r>
                      <a:endParaRPr lang="en-US" sz="1100" dirty="0">
                        <a:effectLst/>
                      </a:endParaRPr>
                    </a:p>
                  </a:txBody>
                  <a:tcPr marL="68580" marR="68580" marT="34290" marB="34290">
                    <a:noFill/>
                  </a:tcPr>
                </a:tc>
                <a:extLst>
                  <a:ext uri="{0D108BD9-81ED-4DB2-BD59-A6C34878D82A}">
                    <a16:rowId xmlns:a16="http://schemas.microsoft.com/office/drawing/2014/main" xmlns="" val="775611146"/>
                  </a:ext>
                </a:extLst>
              </a:tr>
              <a:tr h="344453">
                <a:tc vMerge="1">
                  <a:txBody>
                    <a:bodyPr/>
                    <a:lstStyle/>
                    <a:p>
                      <a:pPr algn="ctr"/>
                      <a:endParaRPr lang="en-US" sz="1400" b="1" dirty="0"/>
                    </a:p>
                  </a:txBody>
                  <a:tcPr/>
                </a:tc>
                <a:tc>
                  <a:txBody>
                    <a:bodyPr/>
                    <a:lstStyle/>
                    <a:p>
                      <a:pPr marL="342900" lvl="0" indent="-342900" algn="just">
                        <a:lnSpc>
                          <a:spcPct val="115000"/>
                        </a:lnSpc>
                        <a:spcAft>
                          <a:spcPts val="1000"/>
                        </a:spcAft>
                        <a:buFont typeface="Symbol" panose="05050102010706020507" pitchFamily="18" charset="2"/>
                        <a:buChar char=""/>
                      </a:pPr>
                      <a:r>
                        <a:rPr lang="en-GB" sz="1100" b="1" kern="1200" dirty="0">
                          <a:solidFill>
                            <a:srgbClr val="000000"/>
                          </a:solidFill>
                          <a:effectLst/>
                          <a:latin typeface="Century Gothic" panose="020B0502020202020204" pitchFamily="34" charset="0"/>
                          <a:ea typeface="Times New Roman" panose="02020603050405020304" pitchFamily="18" charset="0"/>
                        </a:rPr>
                        <a:t>Four Initiatives</a:t>
                      </a:r>
                      <a:r>
                        <a:rPr lang="en-GB" sz="1100" kern="1200" dirty="0">
                          <a:solidFill>
                            <a:srgbClr val="000000"/>
                          </a:solidFill>
                          <a:effectLst/>
                          <a:latin typeface="Century Gothic" panose="020B0502020202020204" pitchFamily="34" charset="0"/>
                          <a:ea typeface="Times New Roman" panose="02020603050405020304" pitchFamily="18" charset="0"/>
                        </a:rPr>
                        <a:t> were implemented to support the informal economy.</a:t>
                      </a:r>
                      <a:endParaRPr lang="en-US" sz="1500" kern="1200" dirty="0">
                        <a:solidFill>
                          <a:srgbClr val="000000"/>
                        </a:solidFill>
                        <a:effectLst/>
                        <a:latin typeface="Times New Roman" panose="02020603050405020304" pitchFamily="18" charset="0"/>
                        <a:ea typeface="Times New Roman" panose="02020603050405020304" pitchFamily="18" charset="0"/>
                      </a:endParaRPr>
                    </a:p>
                  </a:txBody>
                  <a:tcPr marL="68580" marR="68580" marT="34290" marB="34290">
                    <a:noFill/>
                  </a:tcPr>
                </a:tc>
                <a:extLst>
                  <a:ext uri="{0D108BD9-81ED-4DB2-BD59-A6C34878D82A}">
                    <a16:rowId xmlns:a16="http://schemas.microsoft.com/office/drawing/2014/main" xmlns="" val="2173090143"/>
                  </a:ext>
                </a:extLst>
              </a:tr>
              <a:tr h="12404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SBIDZ</a:t>
                      </a:r>
                      <a:r>
                        <a:rPr lang="en-GB" sz="1400" b="1" kern="1200" dirty="0">
                          <a:solidFill>
                            <a:schemeClr val="tx1"/>
                          </a:solidFill>
                          <a:effectLst/>
                          <a:latin typeface="+mn-lt"/>
                          <a:ea typeface="+mn-ea"/>
                          <a:cs typeface="+mn-cs"/>
                        </a:rPr>
                        <a:t> </a:t>
                      </a:r>
                      <a:endParaRPr lang="en-US" sz="1400" b="1" kern="1200" dirty="0">
                        <a:solidFill>
                          <a:schemeClr val="tx1"/>
                        </a:solidFill>
                        <a:effectLst/>
                        <a:latin typeface="+mn-lt"/>
                        <a:ea typeface="+mn-ea"/>
                        <a:cs typeface="+mn-cs"/>
                      </a:endParaRPr>
                    </a:p>
                    <a:p>
                      <a:pPr algn="ctr"/>
                      <a:endParaRPr lang="en-US" sz="1100" b="1" dirty="0"/>
                    </a:p>
                  </a:txBody>
                  <a:tcPr marL="68580" marR="68580" marT="34290" marB="34290"/>
                </a:tc>
                <a:tc>
                  <a:txBody>
                    <a:bodyPr/>
                    <a:lstStyle/>
                    <a:p>
                      <a:pPr marL="342900" lvl="0" indent="-342900" algn="l">
                        <a:lnSpc>
                          <a:spcPct val="115000"/>
                        </a:lnSpc>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cs typeface="+mn-cs"/>
                        </a:rPr>
                        <a:t>R 0.604b contribution</a:t>
                      </a:r>
                      <a:r>
                        <a:rPr lang="en-GB" sz="1100" kern="1200" dirty="0">
                          <a:solidFill>
                            <a:srgbClr val="000000"/>
                          </a:solidFill>
                          <a:effectLst/>
                          <a:latin typeface="Century Gothic" panose="020B0502020202020204" pitchFamily="34" charset="0"/>
                          <a:ea typeface="+mn-ea"/>
                          <a:cs typeface="+mn-cs"/>
                        </a:rPr>
                        <a:t> to the National GDP by investment in the zone</a:t>
                      </a:r>
                      <a:endParaRPr lang="en-US" sz="1100" kern="1200" dirty="0">
                        <a:solidFill>
                          <a:srgbClr val="000000"/>
                        </a:solidFill>
                        <a:effectLst/>
                        <a:latin typeface="Century Gothic" panose="020B0502020202020204" pitchFamily="34" charset="0"/>
                        <a:ea typeface="+mn-ea"/>
                        <a:cs typeface="+mn-cs"/>
                      </a:endParaRPr>
                    </a:p>
                    <a:p>
                      <a:pPr marL="342900" lvl="0" indent="-342900" algn="l">
                        <a:lnSpc>
                          <a:spcPct val="115000"/>
                        </a:lnSpc>
                        <a:spcAft>
                          <a:spcPts val="0"/>
                        </a:spcAft>
                        <a:buSzPts val="1000"/>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mn-ea"/>
                          <a:cs typeface="+mn-cs"/>
                        </a:rPr>
                        <a:t>R0,491b contribution</a:t>
                      </a:r>
                      <a:r>
                        <a:rPr lang="en-GB" sz="1100" kern="1200" dirty="0">
                          <a:solidFill>
                            <a:schemeClr val="bg2">
                              <a:lumMod val="75000"/>
                            </a:schemeClr>
                          </a:solidFill>
                          <a:effectLst/>
                          <a:highlight>
                            <a:srgbClr val="00FF00"/>
                          </a:highlight>
                          <a:latin typeface="Century Gothic" panose="020B0502020202020204" pitchFamily="34" charset="0"/>
                          <a:ea typeface="+mn-ea"/>
                          <a:cs typeface="+mn-cs"/>
                        </a:rPr>
                        <a:t> to the Western Cape GGP by investment in the zone</a:t>
                      </a:r>
                      <a:endParaRPr lang="en-US" sz="1100" kern="1200" dirty="0">
                        <a:solidFill>
                          <a:schemeClr val="bg2">
                            <a:lumMod val="75000"/>
                          </a:schemeClr>
                        </a:solidFill>
                        <a:effectLst/>
                        <a:highlight>
                          <a:srgbClr val="00FF00"/>
                        </a:highlight>
                        <a:latin typeface="Century Gothic" panose="020B0502020202020204" pitchFamily="34" charset="0"/>
                        <a:ea typeface="+mn-ea"/>
                        <a:cs typeface="+mn-cs"/>
                      </a:endParaRPr>
                    </a:p>
                    <a:p>
                      <a:pPr marL="342900" lvl="0" indent="-342900" algn="l">
                        <a:lnSpc>
                          <a:spcPct val="115000"/>
                        </a:lnSpc>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cs typeface="+mn-cs"/>
                        </a:rPr>
                        <a:t>944</a:t>
                      </a:r>
                      <a:r>
                        <a:rPr lang="en-GB" sz="1100" kern="1200" dirty="0">
                          <a:solidFill>
                            <a:srgbClr val="000000"/>
                          </a:solidFill>
                          <a:effectLst/>
                          <a:latin typeface="Century Gothic" panose="020B0502020202020204" pitchFamily="34" charset="0"/>
                          <a:ea typeface="+mn-ea"/>
                          <a:cs typeface="+mn-cs"/>
                        </a:rPr>
                        <a:t> direct and indirect jobs created</a:t>
                      </a:r>
                      <a:r>
                        <a:rPr lang="en-GB" sz="1100" b="1" kern="1200" dirty="0">
                          <a:solidFill>
                            <a:srgbClr val="000000"/>
                          </a:solidFill>
                          <a:effectLst/>
                          <a:latin typeface="Century Gothic" panose="020B0502020202020204" pitchFamily="34" charset="0"/>
                          <a:ea typeface="+mn-ea"/>
                          <a:cs typeface="+mn-cs"/>
                        </a:rPr>
                        <a:t> </a:t>
                      </a:r>
                      <a:r>
                        <a:rPr lang="en-GB" sz="1100" kern="1200" dirty="0">
                          <a:solidFill>
                            <a:srgbClr val="000000"/>
                          </a:solidFill>
                          <a:effectLst/>
                          <a:latin typeface="Century Gothic" panose="020B0502020202020204" pitchFamily="34" charset="0"/>
                          <a:ea typeface="+mn-ea"/>
                          <a:cs typeface="+mn-cs"/>
                        </a:rPr>
                        <a:t>throughout South Africa</a:t>
                      </a:r>
                      <a:endParaRPr lang="en-US" sz="1100" kern="1200" dirty="0">
                        <a:solidFill>
                          <a:srgbClr val="000000"/>
                        </a:solidFill>
                        <a:effectLst/>
                        <a:latin typeface="Century Gothic" panose="020B0502020202020204" pitchFamily="34" charset="0"/>
                        <a:ea typeface="+mn-ea"/>
                        <a:cs typeface="+mn-cs"/>
                      </a:endParaRPr>
                    </a:p>
                    <a:p>
                      <a:pPr marL="342900" lvl="0" indent="-342900" algn="l">
                        <a:lnSpc>
                          <a:spcPct val="115000"/>
                        </a:lnSpc>
                        <a:spcAft>
                          <a:spcPts val="0"/>
                        </a:spcAft>
                        <a:buSzPts val="10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mn-ea"/>
                          <a:cs typeface="+mn-cs"/>
                        </a:rPr>
                        <a:t>35</a:t>
                      </a:r>
                      <a:r>
                        <a:rPr lang="en-GB" sz="1100" kern="1200" dirty="0">
                          <a:solidFill>
                            <a:srgbClr val="000000"/>
                          </a:solidFill>
                          <a:effectLst/>
                          <a:latin typeface="Century Gothic" panose="020B0502020202020204" pitchFamily="34" charset="0"/>
                          <a:ea typeface="+mn-ea"/>
                          <a:cs typeface="+mn-cs"/>
                        </a:rPr>
                        <a:t> tenant and operator lease agreements signed</a:t>
                      </a:r>
                      <a:r>
                        <a:rPr lang="en-GB" sz="1100" b="1" kern="1200" dirty="0">
                          <a:solidFill>
                            <a:srgbClr val="000000"/>
                          </a:solidFill>
                          <a:effectLst/>
                          <a:latin typeface="Century Gothic" panose="020B0502020202020204" pitchFamily="34" charset="0"/>
                          <a:ea typeface="+mn-ea"/>
                          <a:cs typeface="+mn-cs"/>
                        </a:rPr>
                        <a:t> </a:t>
                      </a:r>
                      <a:r>
                        <a:rPr lang="en-GB" sz="1100" kern="1200" dirty="0">
                          <a:solidFill>
                            <a:srgbClr val="000000"/>
                          </a:solidFill>
                          <a:effectLst/>
                          <a:latin typeface="Century Gothic" panose="020B0502020202020204" pitchFamily="34" charset="0"/>
                          <a:ea typeface="+mn-ea"/>
                          <a:cs typeface="+mn-cs"/>
                        </a:rPr>
                        <a:t>to facilitate revenue generation and economic activity in the Zone.</a:t>
                      </a:r>
                      <a:endParaRPr lang="en-US" sz="1100" kern="1200" dirty="0">
                        <a:solidFill>
                          <a:srgbClr val="000000"/>
                        </a:solidFill>
                        <a:effectLst/>
                        <a:latin typeface="Century Gothic" panose="020B0502020202020204" pitchFamily="34" charset="0"/>
                        <a:ea typeface="+mn-ea"/>
                        <a:cs typeface="+mn-cs"/>
                      </a:endParaRPr>
                    </a:p>
                  </a:txBody>
                  <a:tcPr marL="68580" marR="68580" marT="34290" marB="34290">
                    <a:noFill/>
                  </a:tcPr>
                </a:tc>
                <a:extLst>
                  <a:ext uri="{0D108BD9-81ED-4DB2-BD59-A6C34878D82A}">
                    <a16:rowId xmlns:a16="http://schemas.microsoft.com/office/drawing/2014/main" xmlns="" val="784796150"/>
                  </a:ext>
                </a:extLst>
              </a:tr>
              <a:tr h="1193406">
                <a:tc>
                  <a:txBody>
                    <a:bodyPr/>
                    <a:lstStyle/>
                    <a:p>
                      <a:pPr algn="ctr"/>
                      <a:r>
                        <a:rPr lang="en-US" sz="1100" b="1" dirty="0"/>
                        <a:t>WCLA</a:t>
                      </a:r>
                    </a:p>
                  </a:txBody>
                  <a:tcPr marL="68580" marR="68580" marT="34290" marB="34290"/>
                </a:tc>
                <a:tc>
                  <a:txBody>
                    <a:bodyPr/>
                    <a:lstStyle/>
                    <a:p>
                      <a:pPr marL="342900" lvl="0" indent="-342900" algn="l">
                        <a:lnSpc>
                          <a:spcPct val="107000"/>
                        </a:lnSpc>
                        <a:spcAft>
                          <a:spcPts val="800"/>
                        </a:spcAft>
                        <a:buSzPts val="11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Calibri" panose="020F0502020204030204" pitchFamily="34" charset="0"/>
                        </a:rPr>
                        <a:t>96% of licensees</a:t>
                      </a:r>
                      <a:r>
                        <a:rPr lang="en-GB" sz="1100" kern="1200" dirty="0">
                          <a:solidFill>
                            <a:srgbClr val="000000"/>
                          </a:solidFill>
                          <a:effectLst/>
                          <a:latin typeface="Century Gothic" panose="020B0502020202020204" pitchFamily="34" charset="0"/>
                          <a:ea typeface="Calibri" panose="020F0502020204030204" pitchFamily="34" charset="0"/>
                        </a:rPr>
                        <a:t> met the criterion in section 64(1) of the Act that are subjected to the non-automatic renewal process. (Target 90%)</a:t>
                      </a:r>
                      <a:endParaRPr lang="en-US" sz="1500" kern="1200" dirty="0">
                        <a:solidFill>
                          <a:srgbClr val="000000"/>
                        </a:solidFill>
                        <a:effectLst/>
                        <a:latin typeface="Times New Roman" panose="02020603050405020304" pitchFamily="18" charset="0"/>
                        <a:ea typeface="Times New Roman" panose="02020603050405020304" pitchFamily="18" charset="0"/>
                      </a:endParaRPr>
                    </a:p>
                    <a:p>
                      <a:pPr marL="342900" lvl="0" indent="-342900" algn="l">
                        <a:lnSpc>
                          <a:spcPct val="107000"/>
                        </a:lnSpc>
                        <a:spcAft>
                          <a:spcPts val="800"/>
                        </a:spcAft>
                        <a:buSzPts val="1100"/>
                        <a:buFont typeface="Symbol" panose="05050102010706020507" pitchFamily="18" charset="2"/>
                        <a:buChar char=""/>
                      </a:pPr>
                      <a:r>
                        <a:rPr lang="en-GB"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rPr>
                        <a:t>98%</a:t>
                      </a:r>
                      <a:r>
                        <a:rPr lang="en-GB"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rPr>
                        <a:t> of non-automatic renewal matters by the Liquor Licencing Tribunal finalised</a:t>
                      </a:r>
                      <a:r>
                        <a:rPr lang="en-GB" sz="1100" b="1"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rPr>
                        <a:t> </a:t>
                      </a:r>
                      <a:r>
                        <a:rPr lang="en-GB" sz="1100" kern="1200" dirty="0">
                          <a:solidFill>
                            <a:schemeClr val="bg2">
                              <a:lumMod val="75000"/>
                            </a:schemeClr>
                          </a:solidFill>
                          <a:effectLst/>
                          <a:highlight>
                            <a:srgbClr val="00FF00"/>
                          </a:highlight>
                          <a:latin typeface="Century Gothic" panose="020B0502020202020204" pitchFamily="34" charset="0"/>
                          <a:ea typeface="Calibri" panose="020F0502020204030204" pitchFamily="34" charset="0"/>
                        </a:rPr>
                        <a:t>(target 95%)</a:t>
                      </a:r>
                      <a:endParaRPr lang="en-US" sz="1500" kern="1200" dirty="0">
                        <a:solidFill>
                          <a:schemeClr val="bg2">
                            <a:lumMod val="75000"/>
                          </a:schemeClr>
                        </a:solidFill>
                        <a:effectLst/>
                        <a:highlight>
                          <a:srgbClr val="00FF00"/>
                        </a:highlight>
                        <a:latin typeface="Times New Roman" panose="02020603050405020304" pitchFamily="18" charset="0"/>
                        <a:ea typeface="Times New Roman" panose="02020603050405020304" pitchFamily="18" charset="0"/>
                      </a:endParaRPr>
                    </a:p>
                    <a:p>
                      <a:pPr marL="342900" lvl="0" indent="-342900" algn="l">
                        <a:lnSpc>
                          <a:spcPct val="107000"/>
                        </a:lnSpc>
                        <a:spcAft>
                          <a:spcPts val="800"/>
                        </a:spcAft>
                        <a:buSzPts val="1100"/>
                        <a:buFont typeface="Symbol" panose="05050102010706020507" pitchFamily="18" charset="2"/>
                        <a:buChar char=""/>
                      </a:pPr>
                      <a:r>
                        <a:rPr lang="en-GB" sz="1100" b="1" kern="1200" dirty="0">
                          <a:solidFill>
                            <a:srgbClr val="000000"/>
                          </a:solidFill>
                          <a:effectLst/>
                          <a:latin typeface="Century Gothic" panose="020B0502020202020204" pitchFamily="34" charset="0"/>
                          <a:ea typeface="Calibri" panose="020F0502020204030204" pitchFamily="34" charset="0"/>
                        </a:rPr>
                        <a:t>100%</a:t>
                      </a:r>
                      <a:r>
                        <a:rPr lang="en-GB" sz="1100" kern="1200" dirty="0">
                          <a:solidFill>
                            <a:srgbClr val="000000"/>
                          </a:solidFill>
                          <a:effectLst/>
                          <a:latin typeface="Century Gothic" panose="020B0502020202020204" pitchFamily="34" charset="0"/>
                          <a:ea typeface="Calibri" panose="020F0502020204030204" pitchFamily="34" charset="0"/>
                        </a:rPr>
                        <a:t> of valid licenced outlets</a:t>
                      </a:r>
                      <a:r>
                        <a:rPr lang="en-GB" sz="1100" b="1" kern="1200" dirty="0">
                          <a:solidFill>
                            <a:srgbClr val="000000"/>
                          </a:solidFill>
                          <a:effectLst/>
                          <a:latin typeface="Century Gothic" panose="020B0502020202020204" pitchFamily="34" charset="0"/>
                          <a:ea typeface="Calibri" panose="020F0502020204030204" pitchFamily="34" charset="0"/>
                        </a:rPr>
                        <a:t> </a:t>
                      </a:r>
                      <a:r>
                        <a:rPr lang="en-GB" sz="1100" kern="1200" dirty="0">
                          <a:solidFill>
                            <a:srgbClr val="000000"/>
                          </a:solidFill>
                          <a:effectLst/>
                          <a:latin typeface="Century Gothic" panose="020B0502020202020204" pitchFamily="34" charset="0"/>
                          <a:ea typeface="Calibri" panose="020F0502020204030204" pitchFamily="34" charset="0"/>
                        </a:rPr>
                        <a:t>inspected.</a:t>
                      </a:r>
                      <a:endParaRPr lang="en-US" sz="1500" kern="1200" dirty="0">
                        <a:solidFill>
                          <a:srgbClr val="000000"/>
                        </a:solidFill>
                        <a:effectLst/>
                        <a:latin typeface="Times New Roman" panose="02020603050405020304" pitchFamily="18" charset="0"/>
                        <a:ea typeface="Times New Roman" panose="02020603050405020304" pitchFamily="18" charset="0"/>
                      </a:endParaRPr>
                    </a:p>
                  </a:txBody>
                  <a:tcPr marL="68580" marR="68580" marT="34290" marB="34290">
                    <a:noFill/>
                  </a:tcPr>
                </a:tc>
                <a:extLst>
                  <a:ext uri="{0D108BD9-81ED-4DB2-BD59-A6C34878D82A}">
                    <a16:rowId xmlns:a16="http://schemas.microsoft.com/office/drawing/2014/main" xmlns="" val="4161334157"/>
                  </a:ext>
                </a:extLst>
              </a:tr>
            </a:tbl>
          </a:graphicData>
        </a:graphic>
      </p:graphicFrame>
      <p:pic>
        <p:nvPicPr>
          <p:cNvPr id="8" name="Picture 7">
            <a:extLst>
              <a:ext uri="{FF2B5EF4-FFF2-40B4-BE49-F238E27FC236}">
                <a16:creationId xmlns:a16="http://schemas.microsoft.com/office/drawing/2014/main" xmlns="" id="{05A37827-A4E5-4E97-86D8-16AAC34540D2}"/>
              </a:ext>
            </a:extLst>
          </p:cNvPr>
          <p:cNvPicPr>
            <a:picLocks noChangeAspect="1"/>
          </p:cNvPicPr>
          <p:nvPr/>
        </p:nvPicPr>
        <p:blipFill>
          <a:blip r:embed="rId2" cstate="print"/>
          <a:stretch>
            <a:fillRect/>
          </a:stretch>
        </p:blipFill>
        <p:spPr>
          <a:xfrm>
            <a:off x="9684306" y="2711645"/>
            <a:ext cx="695004" cy="425233"/>
          </a:xfrm>
          <a:prstGeom prst="rect">
            <a:avLst/>
          </a:prstGeom>
        </p:spPr>
      </p:pic>
      <p:pic>
        <p:nvPicPr>
          <p:cNvPr id="3" name="Picture 2">
            <a:extLst>
              <a:ext uri="{FF2B5EF4-FFF2-40B4-BE49-F238E27FC236}">
                <a16:creationId xmlns:a16="http://schemas.microsoft.com/office/drawing/2014/main" xmlns="" id="{63747658-495F-EE96-7AC6-424FF85EA445}"/>
              </a:ext>
            </a:extLst>
          </p:cNvPr>
          <p:cNvPicPr>
            <a:picLocks noChangeAspect="1"/>
          </p:cNvPicPr>
          <p:nvPr/>
        </p:nvPicPr>
        <p:blipFill>
          <a:blip r:embed="rId3" cstate="print"/>
          <a:stretch>
            <a:fillRect/>
          </a:stretch>
        </p:blipFill>
        <p:spPr>
          <a:xfrm>
            <a:off x="9813928" y="1794009"/>
            <a:ext cx="588242" cy="365248"/>
          </a:xfrm>
          <a:prstGeom prst="rect">
            <a:avLst/>
          </a:prstGeom>
        </p:spPr>
      </p:pic>
      <p:pic>
        <p:nvPicPr>
          <p:cNvPr id="6" name="Picture 5">
            <a:extLst>
              <a:ext uri="{FF2B5EF4-FFF2-40B4-BE49-F238E27FC236}">
                <a16:creationId xmlns:a16="http://schemas.microsoft.com/office/drawing/2014/main" xmlns="" id="{514BB262-946B-5E1B-A6AF-4E4B06E9D4CD}"/>
              </a:ext>
            </a:extLst>
          </p:cNvPr>
          <p:cNvPicPr>
            <a:picLocks noChangeAspect="1"/>
          </p:cNvPicPr>
          <p:nvPr/>
        </p:nvPicPr>
        <p:blipFill>
          <a:blip r:embed="rId4" cstate="print"/>
          <a:stretch>
            <a:fillRect/>
          </a:stretch>
        </p:blipFill>
        <p:spPr>
          <a:xfrm>
            <a:off x="9737687" y="2254173"/>
            <a:ext cx="597858" cy="365248"/>
          </a:xfrm>
          <a:prstGeom prst="rect">
            <a:avLst/>
          </a:prstGeom>
        </p:spPr>
      </p:pic>
      <p:pic>
        <p:nvPicPr>
          <p:cNvPr id="7" name="Picture 6">
            <a:extLst>
              <a:ext uri="{FF2B5EF4-FFF2-40B4-BE49-F238E27FC236}">
                <a16:creationId xmlns:a16="http://schemas.microsoft.com/office/drawing/2014/main" xmlns="" id="{B1AA566C-4C92-949D-20D4-5539CC5FE641}"/>
              </a:ext>
            </a:extLst>
          </p:cNvPr>
          <p:cNvPicPr>
            <a:picLocks noChangeAspect="1"/>
          </p:cNvPicPr>
          <p:nvPr/>
        </p:nvPicPr>
        <p:blipFill>
          <a:blip r:embed="rId3" cstate="print"/>
          <a:stretch>
            <a:fillRect/>
          </a:stretch>
        </p:blipFill>
        <p:spPr>
          <a:xfrm>
            <a:off x="9791068" y="3925016"/>
            <a:ext cx="588242" cy="531099"/>
          </a:xfrm>
          <a:prstGeom prst="rect">
            <a:avLst/>
          </a:prstGeom>
        </p:spPr>
      </p:pic>
      <p:pic>
        <p:nvPicPr>
          <p:cNvPr id="9" name="Picture 8">
            <a:extLst>
              <a:ext uri="{FF2B5EF4-FFF2-40B4-BE49-F238E27FC236}">
                <a16:creationId xmlns:a16="http://schemas.microsoft.com/office/drawing/2014/main" xmlns="" id="{56FAC83D-120A-47F0-90E6-D828836B6092}"/>
              </a:ext>
            </a:extLst>
          </p:cNvPr>
          <p:cNvPicPr>
            <a:picLocks noChangeAspect="1"/>
          </p:cNvPicPr>
          <p:nvPr/>
        </p:nvPicPr>
        <p:blipFill>
          <a:blip r:embed="rId2" cstate="print"/>
          <a:stretch>
            <a:fillRect/>
          </a:stretch>
        </p:blipFill>
        <p:spPr>
          <a:xfrm>
            <a:off x="9707166" y="3229103"/>
            <a:ext cx="695004" cy="425233"/>
          </a:xfrm>
          <a:prstGeom prst="rect">
            <a:avLst/>
          </a:prstGeom>
        </p:spPr>
      </p:pic>
      <p:sp>
        <p:nvSpPr>
          <p:cNvPr id="10" name="Footer Placeholder 9">
            <a:extLst>
              <a:ext uri="{FF2B5EF4-FFF2-40B4-BE49-F238E27FC236}">
                <a16:creationId xmlns:a16="http://schemas.microsoft.com/office/drawing/2014/main" xmlns="" id="{2963232F-1E61-645A-1916-7939191050A0}"/>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11" name="Slide Number Placeholder 10">
            <a:extLst>
              <a:ext uri="{FF2B5EF4-FFF2-40B4-BE49-F238E27FC236}">
                <a16:creationId xmlns:a16="http://schemas.microsoft.com/office/drawing/2014/main" xmlns="" id="{2F089473-11EA-BECD-8804-AEA691D313A8}"/>
              </a:ext>
            </a:extLst>
          </p:cNvPr>
          <p:cNvSpPr>
            <a:spLocks noGrp="1"/>
          </p:cNvSpPr>
          <p:nvPr>
            <p:ph type="sldNum" sz="quarter" idx="4"/>
          </p:nvPr>
        </p:nvSpPr>
        <p:spPr/>
        <p:txBody>
          <a:bodyPr/>
          <a:lstStyle/>
          <a:p>
            <a:fld id="{8406839F-D7A4-4E5D-B93D-768AD4D1DB36}" type="slidenum">
              <a:rPr lang="en-ZA" smtClean="0">
                <a:solidFill>
                  <a:srgbClr val="003399"/>
                </a:solidFill>
              </a:rPr>
              <a:pPr/>
              <a:t>27</a:t>
            </a:fld>
            <a:endParaRPr lang="en-ZA" dirty="0">
              <a:solidFill>
                <a:srgbClr val="003399"/>
              </a:solidFill>
            </a:endParaRPr>
          </a:p>
        </p:txBody>
      </p:sp>
      <p:sp>
        <p:nvSpPr>
          <p:cNvPr id="12" name="TextBox 11">
            <a:extLst>
              <a:ext uri="{FF2B5EF4-FFF2-40B4-BE49-F238E27FC236}">
                <a16:creationId xmlns:a16="http://schemas.microsoft.com/office/drawing/2014/main" xmlns="" id="{8B28682A-C3E5-0B6F-F439-BE17ACF96B4F}"/>
              </a:ext>
            </a:extLst>
          </p:cNvPr>
          <p:cNvSpPr txBox="1"/>
          <p:nvPr/>
        </p:nvSpPr>
        <p:spPr>
          <a:xfrm>
            <a:off x="1602488" y="5659067"/>
            <a:ext cx="2889252" cy="446276"/>
          </a:xfrm>
          <a:prstGeom prst="rect">
            <a:avLst/>
          </a:prstGeom>
          <a:noFill/>
        </p:spPr>
        <p:txBody>
          <a:bodyPr wrap="none" rtlCol="0">
            <a:spAutoFit/>
          </a:bodyPr>
          <a:lstStyle/>
          <a:p>
            <a:pPr marL="135000" indent="-135000">
              <a:spcBef>
                <a:spcPts val="300"/>
              </a:spcBef>
              <a:spcAft>
                <a:spcPts val="300"/>
              </a:spcAft>
              <a:buFont typeface="Arial" panose="020B0604020202020204" pitchFamily="34" charset="0"/>
              <a:buChar char="•"/>
            </a:pPr>
            <a:r>
              <a:rPr lang="en-ZA" sz="900" dirty="0"/>
              <a:t>Measuring output indicators of the PSIP and  </a:t>
            </a:r>
          </a:p>
          <a:p>
            <a:pPr marL="135000" indent="-135000">
              <a:spcBef>
                <a:spcPts val="300"/>
              </a:spcBef>
              <a:spcAft>
                <a:spcPts val="300"/>
              </a:spcAft>
              <a:buFont typeface="Arial" panose="020B0604020202020204" pitchFamily="34" charset="0"/>
              <a:buChar char="•"/>
            </a:pPr>
            <a:r>
              <a:rPr lang="en-ZA" sz="900" dirty="0"/>
              <a:t>Selected service delivery indicators via eQPRS</a:t>
            </a:r>
          </a:p>
        </p:txBody>
      </p:sp>
    </p:spTree>
    <p:extLst>
      <p:ext uri="{BB962C8B-B14F-4D97-AF65-F5344CB8AC3E}">
        <p14:creationId xmlns:p14="http://schemas.microsoft.com/office/powerpoint/2010/main" xmlns="" val="4150344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3133555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01D5A-BCB7-5FA6-0FED-6FCDF96CCB6E}"/>
              </a:ext>
            </a:extLst>
          </p:cNvPr>
          <p:cNvSpPr>
            <a:spLocks noGrp="1"/>
          </p:cNvSpPr>
          <p:nvPr>
            <p:ph type="title"/>
          </p:nvPr>
        </p:nvSpPr>
        <p:spPr/>
        <p:txBody>
          <a:bodyPr/>
          <a:lstStyle/>
          <a:p>
            <a:r>
              <a:rPr lang="en-US" dirty="0"/>
              <a:t>Compensation of Employees</a:t>
            </a:r>
          </a:p>
        </p:txBody>
      </p:sp>
      <p:sp>
        <p:nvSpPr>
          <p:cNvPr id="3" name="Slide Number Placeholder 2">
            <a:extLst>
              <a:ext uri="{FF2B5EF4-FFF2-40B4-BE49-F238E27FC236}">
                <a16:creationId xmlns:a16="http://schemas.microsoft.com/office/drawing/2014/main" xmlns="" id="{6D27D00D-EA74-1011-916C-40B131BB0B94}"/>
              </a:ext>
            </a:extLst>
          </p:cNvPr>
          <p:cNvSpPr>
            <a:spLocks noGrp="1"/>
          </p:cNvSpPr>
          <p:nvPr>
            <p:ph type="sldNum" sz="quarter" idx="4"/>
          </p:nvPr>
        </p:nvSpPr>
        <p:spPr/>
        <p:txBody>
          <a:bodyPr/>
          <a:lstStyle/>
          <a:p>
            <a:fld id="{8406839F-D7A4-4E5D-B93D-768AD4D1DB36}" type="slidenum">
              <a:rPr lang="en-ZA" smtClean="0">
                <a:solidFill>
                  <a:srgbClr val="003399"/>
                </a:solidFill>
              </a:rPr>
              <a:pPr/>
              <a:t>29</a:t>
            </a:fld>
            <a:endParaRPr lang="en-ZA" dirty="0">
              <a:solidFill>
                <a:srgbClr val="003399"/>
              </a:solidFill>
            </a:endParaRPr>
          </a:p>
        </p:txBody>
      </p:sp>
      <p:pic>
        <p:nvPicPr>
          <p:cNvPr id="5" name="Picture 4">
            <a:extLst>
              <a:ext uri="{FF2B5EF4-FFF2-40B4-BE49-F238E27FC236}">
                <a16:creationId xmlns:a16="http://schemas.microsoft.com/office/drawing/2014/main" xmlns="" id="{4B548FE6-0E0F-10CB-53D0-1C046B6D531E}"/>
              </a:ext>
            </a:extLst>
          </p:cNvPr>
          <p:cNvPicPr>
            <a:picLocks noChangeAspect="1"/>
          </p:cNvPicPr>
          <p:nvPr/>
        </p:nvPicPr>
        <p:blipFill>
          <a:blip r:embed="rId2" cstate="print"/>
          <a:stretch>
            <a:fillRect/>
          </a:stretch>
        </p:blipFill>
        <p:spPr>
          <a:xfrm>
            <a:off x="692649" y="1523999"/>
            <a:ext cx="9723833" cy="4204447"/>
          </a:xfrm>
          <a:prstGeom prst="rect">
            <a:avLst/>
          </a:prstGeom>
        </p:spPr>
      </p:pic>
      <p:sp>
        <p:nvSpPr>
          <p:cNvPr id="4" name="Footer Placeholder 3">
            <a:extLst>
              <a:ext uri="{FF2B5EF4-FFF2-40B4-BE49-F238E27FC236}">
                <a16:creationId xmlns:a16="http://schemas.microsoft.com/office/drawing/2014/main" xmlns="" id="{7BADE0EA-9C21-865B-EFFD-347765EF5028}"/>
              </a:ext>
            </a:extLst>
          </p:cNvPr>
          <p:cNvSpPr>
            <a:spLocks noGrp="1"/>
          </p:cNvSpPr>
          <p:nvPr>
            <p:ph type="ftr" sz="quarter" idx="3"/>
          </p:nvPr>
        </p:nvSpPr>
        <p:spPr>
          <a:xfrm>
            <a:off x="5301842" y="6468150"/>
            <a:ext cx="5607029"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201354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084800"/>
            <a:ext cx="11577389" cy="4455066"/>
          </a:xfrm>
          <a:prstGeom prst="rect">
            <a:avLst/>
          </a:prstGeom>
          <a:noFill/>
        </p:spPr>
        <p:txBody>
          <a:bodyPr wrap="square" rtlCol="0">
            <a:spAutoFit/>
          </a:bodyPr>
          <a:lstStyle/>
          <a:p>
            <a:pPr algn="just" defTabSz="685800">
              <a:defRPr/>
            </a:pPr>
            <a:r>
              <a:rPr lang="en-GB" sz="1350" b="1" dirty="0">
                <a:solidFill>
                  <a:prstClr val="black"/>
                </a:solidFill>
                <a:latin typeface="Century Gothic"/>
              </a:rPr>
              <a:t>This presentation:</a:t>
            </a:r>
          </a:p>
          <a:p>
            <a:pPr algn="just" defTabSz="685800">
              <a:defRPr/>
            </a:pPr>
            <a:endParaRPr lang="en-GB" sz="1350" b="1" dirty="0">
              <a:solidFill>
                <a:prstClr val="black"/>
              </a:solidFill>
              <a:latin typeface="Century Gothic"/>
            </a:endParaRPr>
          </a:p>
          <a:p>
            <a:pPr marL="285750" indent="-285750" algn="just" defTabSz="685800">
              <a:buFont typeface="Arial" panose="020B0604020202020204" pitchFamily="34" charset="0"/>
              <a:buChar char="•"/>
              <a:defRPr/>
            </a:pPr>
            <a:r>
              <a:rPr lang="en-GB" sz="1350" dirty="0">
                <a:solidFill>
                  <a:prstClr val="black"/>
                </a:solidFill>
                <a:latin typeface="Century Gothic"/>
              </a:rPr>
              <a:t>Is for the year ending 31 March 2023 and contains the </a:t>
            </a:r>
            <a:r>
              <a:rPr lang="en-GB" sz="1350" b="1" dirty="0">
                <a:solidFill>
                  <a:prstClr val="black"/>
                </a:solidFill>
                <a:latin typeface="Century Gothic"/>
              </a:rPr>
              <a:t>provisional</a:t>
            </a:r>
            <a:r>
              <a:rPr lang="en-GB" sz="1350" dirty="0">
                <a:solidFill>
                  <a:prstClr val="black"/>
                </a:solidFill>
                <a:latin typeface="Century Gothic"/>
              </a:rPr>
              <a:t> (unaudited) outcome for the financial year.</a:t>
            </a:r>
          </a:p>
          <a:p>
            <a:pPr marL="285750" indent="-285750" algn="just" defTabSz="685800">
              <a:buFont typeface="Arial" panose="020B0604020202020204" pitchFamily="34" charset="0"/>
              <a:buChar char="•"/>
              <a:defRPr/>
            </a:pPr>
            <a:r>
              <a:rPr lang="en-GB" sz="1350" dirty="0">
                <a:solidFill>
                  <a:prstClr val="black"/>
                </a:solidFill>
                <a:latin typeface="Century Gothic"/>
              </a:rPr>
              <a:t>The financial analysis compares expenditure performance based on the Adjustments Budget.</a:t>
            </a:r>
          </a:p>
          <a:p>
            <a:pPr algn="just" defTabSz="685800">
              <a:defRPr/>
            </a:pPr>
            <a:endParaRPr lang="en-GB" sz="1350" dirty="0">
              <a:solidFill>
                <a:prstClr val="black"/>
              </a:solidFill>
              <a:latin typeface="Century Gothic"/>
            </a:endParaRPr>
          </a:p>
          <a:p>
            <a:pPr algn="just" defTabSz="685800">
              <a:defRPr/>
            </a:pPr>
            <a:r>
              <a:rPr lang="en-GB" sz="1350" dirty="0">
                <a:solidFill>
                  <a:prstClr val="black"/>
                </a:solidFill>
                <a:latin typeface="Century Gothic"/>
              </a:rPr>
              <a:t>The quarterly release in pre-audit data presents an </a:t>
            </a:r>
            <a:r>
              <a:rPr lang="en-GB" sz="1350" b="1" dirty="0">
                <a:solidFill>
                  <a:prstClr val="black"/>
                </a:solidFill>
                <a:latin typeface="Century Gothic"/>
              </a:rPr>
              <a:t>integration of non-financial and financial performance data</a:t>
            </a:r>
            <a:r>
              <a:rPr lang="en-GB" sz="1350" dirty="0">
                <a:solidFill>
                  <a:prstClr val="black"/>
                </a:solidFill>
                <a:latin typeface="Century Gothic"/>
              </a:rPr>
              <a:t>. As part of the transformed journey to increase the depth and breadth on the use of performance data to improve service delivery,  this presentation continues to provide an integrated view of:</a:t>
            </a:r>
          </a:p>
          <a:p>
            <a:pPr algn="just" defTabSz="685800">
              <a:defRPr/>
            </a:pPr>
            <a:endParaRPr lang="en-GB" sz="1350" dirty="0">
              <a:solidFill>
                <a:prstClr val="black"/>
              </a:solidFill>
              <a:latin typeface="Century Gothic"/>
            </a:endParaRPr>
          </a:p>
          <a:p>
            <a:pPr marL="214313" indent="-214313" algn="just">
              <a:buFont typeface="Arial" panose="020B0604020202020204" pitchFamily="34" charset="0"/>
              <a:buChar char="•"/>
              <a:defRPr/>
            </a:pPr>
            <a:r>
              <a:rPr lang="en-US" sz="1350" dirty="0">
                <a:solidFill>
                  <a:prstClr val="black"/>
                </a:solidFill>
                <a:latin typeface="Century Gothic"/>
              </a:rPr>
              <a:t>Socio-economic trends of the WC; </a:t>
            </a:r>
            <a:endParaRPr lang="en-ZA" sz="1350" dirty="0">
              <a:solidFill>
                <a:prstClr val="black"/>
              </a:solidFill>
              <a:latin typeface="Century Gothic"/>
            </a:endParaRPr>
          </a:p>
          <a:p>
            <a:pPr marL="214313" indent="-214313" algn="just">
              <a:buFont typeface="Arial" panose="020B0604020202020204" pitchFamily="34" charset="0"/>
              <a:buChar char="•"/>
              <a:defRPr/>
            </a:pPr>
            <a:r>
              <a:rPr lang="en-US" sz="1350" dirty="0">
                <a:solidFill>
                  <a:prstClr val="black"/>
                </a:solidFill>
                <a:latin typeface="Century Gothic"/>
              </a:rPr>
              <a:t>Performance delivery trends for the WCG; and </a:t>
            </a:r>
          </a:p>
          <a:p>
            <a:pPr marL="214313" indent="-214313" algn="just">
              <a:buFont typeface="Arial" panose="020B0604020202020204" pitchFamily="34" charset="0"/>
              <a:buChar char="•"/>
              <a:defRPr/>
            </a:pPr>
            <a:r>
              <a:rPr lang="en-US" sz="1350" dirty="0">
                <a:solidFill>
                  <a:prstClr val="black"/>
                </a:solidFill>
                <a:latin typeface="Century Gothic"/>
              </a:rPr>
              <a:t>Trends as it relates to the contribution to Jobs, Safety and Wellbeing priority priorities.</a:t>
            </a:r>
          </a:p>
          <a:p>
            <a:pPr algn="just">
              <a:defRPr/>
            </a:pPr>
            <a:endParaRPr lang="en-US" sz="1350" dirty="0">
              <a:solidFill>
                <a:prstClr val="black"/>
              </a:solidFill>
              <a:latin typeface="Century Gothic"/>
            </a:endParaRPr>
          </a:p>
          <a:p>
            <a:pPr algn="just">
              <a:defRPr/>
            </a:pPr>
            <a:r>
              <a:rPr lang="en-US" sz="1350" dirty="0">
                <a:solidFill>
                  <a:prstClr val="black"/>
                </a:solidFill>
                <a:latin typeface="Century Gothic"/>
              </a:rPr>
              <a:t>Part A:	Overview of socio-economic and performance trends for WC </a:t>
            </a:r>
          </a:p>
          <a:p>
            <a:pPr algn="just">
              <a:defRPr/>
            </a:pPr>
            <a:endParaRPr lang="en-US" sz="1350" dirty="0">
              <a:solidFill>
                <a:prstClr val="black"/>
              </a:solidFill>
              <a:latin typeface="Century Gothic"/>
            </a:endParaRPr>
          </a:p>
          <a:p>
            <a:pPr algn="just">
              <a:defRPr/>
            </a:pPr>
            <a:r>
              <a:rPr lang="en-US" sz="1350" dirty="0">
                <a:solidFill>
                  <a:prstClr val="black"/>
                </a:solidFill>
                <a:latin typeface="Century Gothic"/>
              </a:rPr>
              <a:t>Part B:	Overview of financial performance trends for WCG</a:t>
            </a:r>
          </a:p>
          <a:p>
            <a:pPr algn="just">
              <a:defRPr/>
            </a:pPr>
            <a:endParaRPr lang="en-US" sz="1350" dirty="0">
              <a:solidFill>
                <a:prstClr val="black"/>
              </a:solidFill>
              <a:latin typeface="Century Gothic"/>
            </a:endParaRPr>
          </a:p>
          <a:p>
            <a:pPr algn="just">
              <a:defRPr/>
            </a:pPr>
            <a:r>
              <a:rPr lang="en-US" sz="1350" dirty="0">
                <a:solidFill>
                  <a:prstClr val="black"/>
                </a:solidFill>
                <a:latin typeface="Century Gothic"/>
              </a:rPr>
              <a:t>Part C:	Delivery trends (attached to presentation)</a:t>
            </a:r>
          </a:p>
          <a:p>
            <a:pPr algn="just">
              <a:defRPr/>
            </a:pPr>
            <a:endParaRPr lang="en-US" sz="1350" dirty="0">
              <a:solidFill>
                <a:prstClr val="black"/>
              </a:solidFill>
              <a:latin typeface="Century Gothic"/>
            </a:endParaRPr>
          </a:p>
          <a:p>
            <a:pPr algn="just">
              <a:defRPr/>
            </a:pPr>
            <a:r>
              <a:rPr lang="en-US" sz="1350" dirty="0">
                <a:solidFill>
                  <a:prstClr val="black"/>
                </a:solidFill>
              </a:rPr>
              <a:t>The value of this integration is to take stock of where we are; what we need to do to fast track and strengthen our collaborative efforts to improve service delivery. </a:t>
            </a:r>
            <a:r>
              <a:rPr lang="en-US" sz="1350" dirty="0">
                <a:solidFill>
                  <a:prstClr val="black"/>
                </a:solidFill>
                <a:latin typeface="Century Gothic"/>
              </a:rPr>
              <a:t>A </a:t>
            </a:r>
            <a:r>
              <a:rPr lang="en-US" sz="1350" b="1" dirty="0">
                <a:solidFill>
                  <a:prstClr val="black"/>
                </a:solidFill>
                <a:latin typeface="Century Gothic"/>
              </a:rPr>
              <a:t>performance dialogue </a:t>
            </a:r>
            <a:r>
              <a:rPr lang="en-US" sz="1350" dirty="0">
                <a:solidFill>
                  <a:prstClr val="black"/>
                </a:solidFill>
                <a:latin typeface="Century Gothic"/>
              </a:rPr>
              <a:t>will trigger an </a:t>
            </a:r>
            <a:r>
              <a:rPr lang="en-US" sz="1350" b="1" dirty="0">
                <a:solidFill>
                  <a:prstClr val="black"/>
                </a:solidFill>
                <a:latin typeface="Century Gothic"/>
              </a:rPr>
              <a:t>evaluative reflection on our performance.</a:t>
            </a: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p:txBody>
          <a:bodyPr/>
          <a:lstStyle/>
          <a:p>
            <a:r>
              <a:rPr lang="en-US" sz="1800" dirty="0">
                <a:solidFill>
                  <a:srgbClr val="242852"/>
                </a:solidFill>
              </a:rPr>
              <a:t>Context of the integrated performance data </a:t>
            </a:r>
            <a:endParaRPr lang="en-ZA" dirty="0"/>
          </a:p>
        </p:txBody>
      </p:sp>
      <p:pic>
        <p:nvPicPr>
          <p:cNvPr id="4" name="Picture 3" descr="A picture containing graphical user interface&#10;&#10;Description automatically generated">
            <a:extLst>
              <a:ext uri="{FF2B5EF4-FFF2-40B4-BE49-F238E27FC236}">
                <a16:creationId xmlns:a16="http://schemas.microsoft.com/office/drawing/2014/main" xmlns="" id="{0475F300-2C6B-F9A7-CCD2-797C34099A6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99847" y="2810671"/>
            <a:ext cx="1756664" cy="1872000"/>
          </a:xfrm>
          <a:prstGeom prst="rect">
            <a:avLst/>
          </a:prstGeom>
        </p:spPr>
      </p:pic>
      <p:sp>
        <p:nvSpPr>
          <p:cNvPr id="3" name="Footer Placeholder 2">
            <a:extLst>
              <a:ext uri="{FF2B5EF4-FFF2-40B4-BE49-F238E27FC236}">
                <a16:creationId xmlns:a16="http://schemas.microsoft.com/office/drawing/2014/main" xmlns="" id="{9EB00B2D-35B2-D389-CC5A-75AB05E0615B}"/>
              </a:ext>
            </a:extLst>
          </p:cNvPr>
          <p:cNvSpPr>
            <a:spLocks noGrp="1"/>
          </p:cNvSpPr>
          <p:nvPr>
            <p:ph type="ftr" sz="quarter" idx="3"/>
          </p:nvPr>
        </p:nvSpPr>
        <p:spPr>
          <a:xfrm>
            <a:off x="5201174" y="6468150"/>
            <a:ext cx="5707697"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5" name="Slide Number Placeholder 4">
            <a:extLst>
              <a:ext uri="{FF2B5EF4-FFF2-40B4-BE49-F238E27FC236}">
                <a16:creationId xmlns:a16="http://schemas.microsoft.com/office/drawing/2014/main" xmlns="" id="{53F6C1C8-D4FD-3EC3-E688-AF7668D106E5}"/>
              </a:ext>
            </a:extLst>
          </p:cNvPr>
          <p:cNvSpPr>
            <a:spLocks noGrp="1"/>
          </p:cNvSpPr>
          <p:nvPr>
            <p:ph type="sldNum" sz="quarter" idx="4"/>
          </p:nvPr>
        </p:nvSpPr>
        <p:spPr/>
        <p:txBody>
          <a:bodyPr/>
          <a:lstStyle/>
          <a:p>
            <a:fld id="{8406839F-D7A4-4E5D-B93D-768AD4D1DB36}" type="slidenum">
              <a:rPr lang="en-ZA" smtClean="0">
                <a:solidFill>
                  <a:srgbClr val="003399"/>
                </a:solidFill>
              </a:rPr>
              <a:pPr/>
              <a:t>3</a:t>
            </a:fld>
            <a:endParaRPr lang="en-ZA" dirty="0">
              <a:solidFill>
                <a:srgbClr val="003399"/>
              </a:solidFill>
            </a:endParaRPr>
          </a:p>
        </p:txBody>
      </p:sp>
    </p:spTree>
    <p:extLst>
      <p:ext uri="{BB962C8B-B14F-4D97-AF65-F5344CB8AC3E}">
        <p14:creationId xmlns:p14="http://schemas.microsoft.com/office/powerpoint/2010/main" xmlns="" val="948467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809011-4CBD-7A17-5BE9-18397D7CE05F}"/>
              </a:ext>
            </a:extLst>
          </p:cNvPr>
          <p:cNvSpPr>
            <a:spLocks noGrp="1"/>
          </p:cNvSpPr>
          <p:nvPr>
            <p:ph type="title"/>
          </p:nvPr>
        </p:nvSpPr>
        <p:spPr/>
        <p:txBody>
          <a:bodyPr/>
          <a:lstStyle/>
          <a:p>
            <a:r>
              <a:rPr lang="en-US" dirty="0"/>
              <a:t>Good and Services</a:t>
            </a:r>
          </a:p>
        </p:txBody>
      </p:sp>
      <p:sp>
        <p:nvSpPr>
          <p:cNvPr id="3" name="Slide Number Placeholder 2">
            <a:extLst>
              <a:ext uri="{FF2B5EF4-FFF2-40B4-BE49-F238E27FC236}">
                <a16:creationId xmlns:a16="http://schemas.microsoft.com/office/drawing/2014/main" xmlns="" id="{EB3CE2DC-C869-A7A3-13E6-DF8FC0E83B8B}"/>
              </a:ext>
            </a:extLst>
          </p:cNvPr>
          <p:cNvSpPr>
            <a:spLocks noGrp="1"/>
          </p:cNvSpPr>
          <p:nvPr>
            <p:ph type="sldNum" sz="quarter" idx="4"/>
          </p:nvPr>
        </p:nvSpPr>
        <p:spPr/>
        <p:txBody>
          <a:bodyPr/>
          <a:lstStyle/>
          <a:p>
            <a:fld id="{8406839F-D7A4-4E5D-B93D-768AD4D1DB36}" type="slidenum">
              <a:rPr lang="en-ZA" smtClean="0">
                <a:solidFill>
                  <a:srgbClr val="003399"/>
                </a:solidFill>
              </a:rPr>
              <a:pPr/>
              <a:t>30</a:t>
            </a:fld>
            <a:endParaRPr lang="en-ZA" dirty="0">
              <a:solidFill>
                <a:srgbClr val="003399"/>
              </a:solidFill>
            </a:endParaRPr>
          </a:p>
        </p:txBody>
      </p:sp>
      <p:pic>
        <p:nvPicPr>
          <p:cNvPr id="5" name="Picture 4">
            <a:extLst>
              <a:ext uri="{FF2B5EF4-FFF2-40B4-BE49-F238E27FC236}">
                <a16:creationId xmlns:a16="http://schemas.microsoft.com/office/drawing/2014/main" xmlns="" id="{C9E94266-27AB-BEB6-ED29-0FCB2924B445}"/>
              </a:ext>
            </a:extLst>
          </p:cNvPr>
          <p:cNvPicPr>
            <a:picLocks noChangeAspect="1"/>
          </p:cNvPicPr>
          <p:nvPr/>
        </p:nvPicPr>
        <p:blipFill>
          <a:blip r:embed="rId2" cstate="print"/>
          <a:stretch>
            <a:fillRect/>
          </a:stretch>
        </p:blipFill>
        <p:spPr>
          <a:xfrm>
            <a:off x="1981200" y="1231568"/>
            <a:ext cx="8153400" cy="4865030"/>
          </a:xfrm>
          <a:prstGeom prst="rect">
            <a:avLst/>
          </a:prstGeom>
        </p:spPr>
      </p:pic>
      <p:sp>
        <p:nvSpPr>
          <p:cNvPr id="4" name="Footer Placeholder 3">
            <a:extLst>
              <a:ext uri="{FF2B5EF4-FFF2-40B4-BE49-F238E27FC236}">
                <a16:creationId xmlns:a16="http://schemas.microsoft.com/office/drawing/2014/main" xmlns="" id="{C363788D-3AE7-05F8-F146-EC8927EB5B72}"/>
              </a:ext>
            </a:extLst>
          </p:cNvPr>
          <p:cNvSpPr>
            <a:spLocks noGrp="1"/>
          </p:cNvSpPr>
          <p:nvPr>
            <p:ph type="ftr" sz="quarter" idx="3"/>
          </p:nvPr>
        </p:nvSpPr>
        <p:spPr>
          <a:xfrm>
            <a:off x="5390773" y="6468150"/>
            <a:ext cx="5616000"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Tree>
    <p:extLst>
      <p:ext uri="{BB962C8B-B14F-4D97-AF65-F5344CB8AC3E}">
        <p14:creationId xmlns:p14="http://schemas.microsoft.com/office/powerpoint/2010/main" xmlns="" val="3572890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739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914400" y="1657350"/>
            <a:ext cx="10396728" cy="2476228"/>
          </a:xfrm>
        </p:spPr>
        <p:txBody>
          <a:bodyPr>
            <a:normAutofit/>
          </a:bodyPr>
          <a:lstStyle/>
          <a:p>
            <a:pPr lvl="0" algn="just">
              <a:defRPr/>
            </a:pPr>
            <a:r>
              <a:rPr lang="en-GB" sz="2700" b="1" dirty="0"/>
              <a:t>Part A: </a:t>
            </a:r>
            <a:r>
              <a:rPr lang="en-US" sz="2400" b="1" dirty="0">
                <a:ea typeface="Times New Roman" panose="02020603050405020304" pitchFamily="18" charset="0"/>
                <a:cs typeface="Arial" panose="020B0604020202020204" pitchFamily="34" charset="0"/>
              </a:rPr>
              <a:t>Overview of socio-economic and performance trends for WC</a:t>
            </a:r>
          </a:p>
        </p:txBody>
      </p:sp>
    </p:spTree>
    <p:extLst>
      <p:ext uri="{BB962C8B-B14F-4D97-AF65-F5344CB8AC3E}">
        <p14:creationId xmlns:p14="http://schemas.microsoft.com/office/powerpoint/2010/main" xmlns="" val="57196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p:txBody>
          <a:bodyPr/>
          <a:lstStyle/>
          <a:p>
            <a:pPr lvl="0"/>
            <a:r>
              <a:rPr lang="en-US" sz="1800" dirty="0">
                <a:solidFill>
                  <a:srgbClr val="242852"/>
                </a:solidFill>
              </a:rPr>
              <a:t>Socio-economic picture through PSIP </a:t>
            </a:r>
            <a:r>
              <a:rPr lang="en-US" dirty="0">
                <a:solidFill>
                  <a:srgbClr val="242852"/>
                </a:solidFill>
              </a:rPr>
              <a:t>outcome indicators</a:t>
            </a:r>
            <a:endParaRPr lang="en-US" dirty="0"/>
          </a:p>
        </p:txBody>
      </p:sp>
      <p:sp>
        <p:nvSpPr>
          <p:cNvPr id="3" name="Freeform: Shape 2">
            <a:extLst>
              <a:ext uri="{FF2B5EF4-FFF2-40B4-BE49-F238E27FC236}">
                <a16:creationId xmlns:a16="http://schemas.microsoft.com/office/drawing/2014/main" xmlns="" id="{4CFC7228-A582-E6A3-19EC-9524FCE70525}"/>
              </a:ext>
            </a:extLst>
          </p:cNvPr>
          <p:cNvSpPr/>
          <p:nvPr/>
        </p:nvSpPr>
        <p:spPr>
          <a:xfrm>
            <a:off x="1822064" y="1655196"/>
            <a:ext cx="2835000" cy="438369"/>
          </a:xfrm>
          <a:custGeom>
            <a:avLst/>
            <a:gdLst>
              <a:gd name="connsiteX0" fmla="*/ 0 w 3625843"/>
              <a:gd name="connsiteY0" fmla="*/ 0 h 584492"/>
              <a:gd name="connsiteX1" fmla="*/ 3625843 w 3625843"/>
              <a:gd name="connsiteY1" fmla="*/ 0 h 584492"/>
              <a:gd name="connsiteX2" fmla="*/ 3625843 w 3625843"/>
              <a:gd name="connsiteY2" fmla="*/ 584492 h 584492"/>
              <a:gd name="connsiteX3" fmla="*/ 0 w 3625843"/>
              <a:gd name="connsiteY3" fmla="*/ 584492 h 584492"/>
              <a:gd name="connsiteX4" fmla="*/ 0 w 3625843"/>
              <a:gd name="connsiteY4" fmla="*/ 0 h 584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5843" h="584492">
                <a:moveTo>
                  <a:pt x="0" y="0"/>
                </a:moveTo>
                <a:lnTo>
                  <a:pt x="3625843" y="0"/>
                </a:lnTo>
                <a:lnTo>
                  <a:pt x="3625843" y="584492"/>
                </a:lnTo>
                <a:lnTo>
                  <a:pt x="0" y="584492"/>
                </a:lnTo>
                <a:lnTo>
                  <a:pt x="0" y="0"/>
                </a:lnTo>
                <a:close/>
              </a:path>
            </a:pathLst>
          </a:custGeom>
          <a:solidFill>
            <a:schemeClr val="accent1">
              <a:lumMod val="5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defRPr/>
            </a:pPr>
            <a:r>
              <a:rPr lang="en-US" sz="1200" b="1" dirty="0">
                <a:solidFill>
                  <a:prstClr val="white"/>
                </a:solidFill>
                <a:latin typeface="Century Gothic"/>
              </a:rPr>
              <a:t>Jobs</a:t>
            </a:r>
          </a:p>
        </p:txBody>
      </p:sp>
      <p:sp>
        <p:nvSpPr>
          <p:cNvPr id="4" name="Freeform: Shape 3">
            <a:extLst>
              <a:ext uri="{FF2B5EF4-FFF2-40B4-BE49-F238E27FC236}">
                <a16:creationId xmlns:a16="http://schemas.microsoft.com/office/drawing/2014/main" xmlns="" id="{5CCA1E03-51CB-9BE3-A7BB-969597B28F90}"/>
              </a:ext>
            </a:extLst>
          </p:cNvPr>
          <p:cNvSpPr/>
          <p:nvPr/>
        </p:nvSpPr>
        <p:spPr>
          <a:xfrm>
            <a:off x="1822064" y="2145819"/>
            <a:ext cx="2835000" cy="1560605"/>
          </a:xfrm>
          <a:custGeom>
            <a:avLst/>
            <a:gdLst>
              <a:gd name="connsiteX0" fmla="*/ 0 w 3625843"/>
              <a:gd name="connsiteY0" fmla="*/ 0 h 2672257"/>
              <a:gd name="connsiteX1" fmla="*/ 3625843 w 3625843"/>
              <a:gd name="connsiteY1" fmla="*/ 0 h 2672257"/>
              <a:gd name="connsiteX2" fmla="*/ 3625843 w 3625843"/>
              <a:gd name="connsiteY2" fmla="*/ 2672257 h 2672257"/>
              <a:gd name="connsiteX3" fmla="*/ 0 w 3625843"/>
              <a:gd name="connsiteY3" fmla="*/ 2672257 h 2672257"/>
              <a:gd name="connsiteX4" fmla="*/ 0 w 3625843"/>
              <a:gd name="connsiteY4" fmla="*/ 0 h 2672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5843" h="2672257">
                <a:moveTo>
                  <a:pt x="0" y="0"/>
                </a:moveTo>
                <a:lnTo>
                  <a:pt x="3625843" y="0"/>
                </a:lnTo>
                <a:lnTo>
                  <a:pt x="3625843" y="2672257"/>
                </a:lnTo>
                <a:lnTo>
                  <a:pt x="0" y="2672257"/>
                </a:lnTo>
                <a:lnTo>
                  <a:pt x="0" y="0"/>
                </a:lnTo>
                <a:close/>
              </a:path>
            </a:pathLst>
          </a:custGeom>
          <a:solidFill>
            <a:schemeClr val="accent1">
              <a:lumMod val="20000"/>
              <a:lumOff val="80000"/>
              <a:alpha val="90000"/>
            </a:schemeClr>
          </a:solidFill>
          <a:ln>
            <a:noFill/>
          </a:ln>
        </p:spPr>
        <p:style>
          <a:lnRef idx="2">
            <a:schemeClr val="accent5">
              <a:alpha val="90000"/>
              <a:tint val="40000"/>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01250" lvl="1" indent="-101250" defTabSz="514350">
              <a:lnSpc>
                <a:spcPct val="115000"/>
              </a:lnSpc>
              <a:spcBef>
                <a:spcPts val="169"/>
              </a:spcBef>
              <a:buFont typeface="Arial" panose="020B0604020202020204" pitchFamily="34" charset="0"/>
              <a:buChar char="•"/>
              <a:defRPr/>
            </a:pPr>
            <a:r>
              <a:rPr lang="en-US" sz="1200" kern="0" dirty="0">
                <a:solidFill>
                  <a:prstClr val="black"/>
                </a:solidFill>
              </a:rPr>
              <a:t>GDP for the </a:t>
            </a:r>
            <a:r>
              <a:rPr lang="en-US" sz="1200" kern="0" dirty="0">
                <a:solidFill>
                  <a:schemeClr val="tx1"/>
                </a:solidFill>
              </a:rPr>
              <a:t>WC </a:t>
            </a:r>
            <a:r>
              <a:rPr lang="en-US" sz="1200" b="1" kern="0" dirty="0">
                <a:solidFill>
                  <a:schemeClr val="tx1"/>
                </a:solidFill>
              </a:rPr>
              <a:t>contracted</a:t>
            </a:r>
            <a:r>
              <a:rPr lang="en-US" sz="1200" kern="0" dirty="0">
                <a:solidFill>
                  <a:schemeClr val="tx1"/>
                </a:solidFill>
              </a:rPr>
              <a:t> by 1.4% during Q4 of 2022</a:t>
            </a:r>
          </a:p>
          <a:p>
            <a:pPr marL="101250" lvl="1" indent="-101250" defTabSz="514350">
              <a:lnSpc>
                <a:spcPct val="115000"/>
              </a:lnSpc>
              <a:spcBef>
                <a:spcPts val="169"/>
              </a:spcBef>
              <a:buFont typeface="Arial" panose="020B0604020202020204" pitchFamily="34" charset="0"/>
              <a:buChar char="•"/>
              <a:defRPr/>
            </a:pPr>
            <a:r>
              <a:rPr lang="en-US" sz="1200" kern="0" dirty="0">
                <a:solidFill>
                  <a:schemeClr val="tx1"/>
                </a:solidFill>
              </a:rPr>
              <a:t>Number of people unemployed </a:t>
            </a:r>
            <a:r>
              <a:rPr lang="en-US" sz="1200" b="1" kern="0" dirty="0">
                <a:solidFill>
                  <a:schemeClr val="tx1"/>
                </a:solidFill>
              </a:rPr>
              <a:t>decreased</a:t>
            </a:r>
            <a:r>
              <a:rPr lang="en-US" sz="1200" kern="0" dirty="0">
                <a:solidFill>
                  <a:schemeClr val="tx1"/>
                </a:solidFill>
              </a:rPr>
              <a:t> by 2.0% </a:t>
            </a:r>
          </a:p>
          <a:p>
            <a:pPr marL="101250" lvl="1" indent="-101250" defTabSz="514350">
              <a:lnSpc>
                <a:spcPct val="115000"/>
              </a:lnSpc>
              <a:spcBef>
                <a:spcPts val="169"/>
              </a:spcBef>
              <a:buFont typeface="Arial" panose="020B0604020202020204" pitchFamily="34" charset="0"/>
              <a:buChar char="•"/>
              <a:defRPr/>
            </a:pPr>
            <a:r>
              <a:rPr lang="en-US" sz="1200" kern="0" dirty="0">
                <a:solidFill>
                  <a:prstClr val="black"/>
                </a:solidFill>
              </a:rPr>
              <a:t>Official unemployment rate stood at 22.5%</a:t>
            </a:r>
          </a:p>
        </p:txBody>
      </p:sp>
      <p:sp>
        <p:nvSpPr>
          <p:cNvPr id="5" name="Freeform: Shape 4">
            <a:extLst>
              <a:ext uri="{FF2B5EF4-FFF2-40B4-BE49-F238E27FC236}">
                <a16:creationId xmlns:a16="http://schemas.microsoft.com/office/drawing/2014/main" xmlns="" id="{27215461-DC65-F96A-AA8C-1D4D99777355}"/>
              </a:ext>
            </a:extLst>
          </p:cNvPr>
          <p:cNvSpPr/>
          <p:nvPr/>
        </p:nvSpPr>
        <p:spPr>
          <a:xfrm>
            <a:off x="4699938" y="1655196"/>
            <a:ext cx="2835000" cy="438369"/>
          </a:xfrm>
          <a:custGeom>
            <a:avLst/>
            <a:gdLst>
              <a:gd name="connsiteX0" fmla="*/ 0 w 3625843"/>
              <a:gd name="connsiteY0" fmla="*/ 0 h 584492"/>
              <a:gd name="connsiteX1" fmla="*/ 3625843 w 3625843"/>
              <a:gd name="connsiteY1" fmla="*/ 0 h 584492"/>
              <a:gd name="connsiteX2" fmla="*/ 3625843 w 3625843"/>
              <a:gd name="connsiteY2" fmla="*/ 584492 h 584492"/>
              <a:gd name="connsiteX3" fmla="*/ 0 w 3625843"/>
              <a:gd name="connsiteY3" fmla="*/ 584492 h 584492"/>
              <a:gd name="connsiteX4" fmla="*/ 0 w 3625843"/>
              <a:gd name="connsiteY4" fmla="*/ 0 h 584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5843" h="584492">
                <a:moveTo>
                  <a:pt x="0" y="0"/>
                </a:moveTo>
                <a:lnTo>
                  <a:pt x="3625843" y="0"/>
                </a:lnTo>
                <a:lnTo>
                  <a:pt x="3625843" y="584492"/>
                </a:lnTo>
                <a:lnTo>
                  <a:pt x="0" y="584492"/>
                </a:lnTo>
                <a:lnTo>
                  <a:pt x="0" y="0"/>
                </a:lnTo>
                <a:close/>
              </a:path>
            </a:pathLst>
          </a:custGeom>
          <a:solidFill>
            <a:schemeClr val="accent1">
              <a:lumMod val="5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defRPr/>
            </a:pPr>
            <a:r>
              <a:rPr lang="en-US" sz="1200" b="1" dirty="0">
                <a:solidFill>
                  <a:prstClr val="white"/>
                </a:solidFill>
                <a:latin typeface="Century Gothic"/>
              </a:rPr>
              <a:t>Safety</a:t>
            </a:r>
          </a:p>
        </p:txBody>
      </p:sp>
      <p:sp>
        <p:nvSpPr>
          <p:cNvPr id="7" name="Freeform: Shape 6">
            <a:extLst>
              <a:ext uri="{FF2B5EF4-FFF2-40B4-BE49-F238E27FC236}">
                <a16:creationId xmlns:a16="http://schemas.microsoft.com/office/drawing/2014/main" xmlns="" id="{98AADDE3-ED13-B4B9-D90F-57C40A68839E}"/>
              </a:ext>
            </a:extLst>
          </p:cNvPr>
          <p:cNvSpPr/>
          <p:nvPr/>
        </p:nvSpPr>
        <p:spPr>
          <a:xfrm>
            <a:off x="4699938" y="2145818"/>
            <a:ext cx="2835000" cy="2793005"/>
          </a:xfrm>
          <a:custGeom>
            <a:avLst/>
            <a:gdLst>
              <a:gd name="connsiteX0" fmla="*/ 0 w 3625843"/>
              <a:gd name="connsiteY0" fmla="*/ 0 h 2672257"/>
              <a:gd name="connsiteX1" fmla="*/ 3625843 w 3625843"/>
              <a:gd name="connsiteY1" fmla="*/ 0 h 2672257"/>
              <a:gd name="connsiteX2" fmla="*/ 3625843 w 3625843"/>
              <a:gd name="connsiteY2" fmla="*/ 2672257 h 2672257"/>
              <a:gd name="connsiteX3" fmla="*/ 0 w 3625843"/>
              <a:gd name="connsiteY3" fmla="*/ 2672257 h 2672257"/>
              <a:gd name="connsiteX4" fmla="*/ 0 w 3625843"/>
              <a:gd name="connsiteY4" fmla="*/ 0 h 2672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5843" h="2672257">
                <a:moveTo>
                  <a:pt x="0" y="0"/>
                </a:moveTo>
                <a:lnTo>
                  <a:pt x="3625843" y="0"/>
                </a:lnTo>
                <a:lnTo>
                  <a:pt x="3625843" y="2672257"/>
                </a:lnTo>
                <a:lnTo>
                  <a:pt x="0" y="2672257"/>
                </a:lnTo>
                <a:lnTo>
                  <a:pt x="0" y="0"/>
                </a:lnTo>
                <a:close/>
              </a:path>
            </a:pathLst>
          </a:custGeom>
          <a:solidFill>
            <a:schemeClr val="accent1">
              <a:lumMod val="20000"/>
              <a:lumOff val="80000"/>
              <a:alpha val="90000"/>
            </a:schemeClr>
          </a:solidFill>
          <a:ln>
            <a:noFill/>
          </a:ln>
        </p:spPr>
        <p:style>
          <a:lnRef idx="2">
            <a:schemeClr val="accent5">
              <a:alpha val="90000"/>
              <a:tint val="40000"/>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01250" lvl="1" indent="-101250" defTabSz="514350">
              <a:lnSpc>
                <a:spcPct val="115000"/>
              </a:lnSpc>
              <a:spcBef>
                <a:spcPts val="169"/>
              </a:spcBef>
              <a:spcAft>
                <a:spcPts val="169"/>
              </a:spcAft>
              <a:buFont typeface="Arial" panose="020B0604020202020204" pitchFamily="34" charset="0"/>
              <a:buChar char="•"/>
              <a:defRPr/>
            </a:pPr>
            <a:r>
              <a:rPr lang="en-US" sz="1200" b="1" kern="0" dirty="0">
                <a:solidFill>
                  <a:schemeClr val="tx1"/>
                </a:solidFill>
              </a:rPr>
              <a:t>Decrease</a:t>
            </a:r>
            <a:r>
              <a:rPr lang="en-US" sz="1200" kern="0" dirty="0">
                <a:solidFill>
                  <a:schemeClr val="tx1"/>
                </a:solidFill>
              </a:rPr>
              <a:t> in violent crime: homicides in the WC decreasing by 11.3% y-o-y from Q4 2021/22</a:t>
            </a:r>
          </a:p>
          <a:p>
            <a:pPr marL="101250" lvl="1" indent="-101250" defTabSz="514350">
              <a:lnSpc>
                <a:spcPct val="115000"/>
              </a:lnSpc>
              <a:spcBef>
                <a:spcPts val="169"/>
              </a:spcBef>
              <a:spcAft>
                <a:spcPts val="169"/>
              </a:spcAft>
              <a:buFont typeface="Arial" panose="020B0604020202020204" pitchFamily="34" charset="0"/>
              <a:buChar char="•"/>
              <a:defRPr/>
            </a:pPr>
            <a:r>
              <a:rPr lang="en-US" sz="1200" kern="0" dirty="0">
                <a:solidFill>
                  <a:schemeClr val="tx1"/>
                </a:solidFill>
              </a:rPr>
              <a:t>13 priority areas in the Cape Metro recorded 10.7% </a:t>
            </a:r>
            <a:r>
              <a:rPr lang="en-US" sz="1200" b="1" kern="0" dirty="0">
                <a:solidFill>
                  <a:schemeClr val="tx1"/>
                </a:solidFill>
              </a:rPr>
              <a:t>decrease </a:t>
            </a:r>
            <a:r>
              <a:rPr lang="en-US" sz="1200" kern="0" dirty="0">
                <a:solidFill>
                  <a:schemeClr val="tx1"/>
                </a:solidFill>
              </a:rPr>
              <a:t>in homicides </a:t>
            </a:r>
          </a:p>
          <a:p>
            <a:pPr marL="101250" lvl="1" indent="-101250" defTabSz="514350">
              <a:lnSpc>
                <a:spcPct val="115000"/>
              </a:lnSpc>
              <a:spcBef>
                <a:spcPts val="169"/>
              </a:spcBef>
              <a:spcAft>
                <a:spcPts val="169"/>
              </a:spcAft>
              <a:buFont typeface="Arial" panose="020B0604020202020204" pitchFamily="34" charset="0"/>
              <a:buChar char="•"/>
              <a:defRPr/>
            </a:pPr>
            <a:r>
              <a:rPr lang="en-US" sz="1200" kern="0" dirty="0">
                <a:solidFill>
                  <a:schemeClr val="tx1"/>
                </a:solidFill>
              </a:rPr>
              <a:t>This accounted for 44.7% of all homicides in the Province</a:t>
            </a:r>
          </a:p>
          <a:p>
            <a:pPr marL="101250" lvl="1" indent="-101250" defTabSz="514350">
              <a:lnSpc>
                <a:spcPct val="115000"/>
              </a:lnSpc>
              <a:spcBef>
                <a:spcPts val="169"/>
              </a:spcBef>
              <a:spcAft>
                <a:spcPts val="169"/>
              </a:spcAft>
              <a:buFont typeface="Arial" panose="020B0604020202020204" pitchFamily="34" charset="0"/>
              <a:buChar char="•"/>
              <a:defRPr/>
            </a:pPr>
            <a:r>
              <a:rPr lang="en-US" sz="1200" kern="0" dirty="0">
                <a:solidFill>
                  <a:schemeClr val="tx1"/>
                </a:solidFill>
              </a:rPr>
              <a:t>13% </a:t>
            </a:r>
            <a:r>
              <a:rPr lang="en-US" sz="1200" b="1" kern="0" dirty="0">
                <a:solidFill>
                  <a:schemeClr val="tx1"/>
                </a:solidFill>
              </a:rPr>
              <a:t>decrease</a:t>
            </a:r>
            <a:r>
              <a:rPr lang="en-US" sz="1200" kern="0" dirty="0">
                <a:solidFill>
                  <a:schemeClr val="tx1"/>
                </a:solidFill>
              </a:rPr>
              <a:t> in the </a:t>
            </a:r>
            <a:r>
              <a:rPr lang="en-US" sz="1200" kern="0" dirty="0">
                <a:solidFill>
                  <a:prstClr val="black"/>
                </a:solidFill>
              </a:rPr>
              <a:t>number of sexual assault presentations at public hospitals compared to last year</a:t>
            </a:r>
          </a:p>
        </p:txBody>
      </p:sp>
      <p:sp>
        <p:nvSpPr>
          <p:cNvPr id="8" name="Freeform: Shape 7">
            <a:extLst>
              <a:ext uri="{FF2B5EF4-FFF2-40B4-BE49-F238E27FC236}">
                <a16:creationId xmlns:a16="http://schemas.microsoft.com/office/drawing/2014/main" xmlns="" id="{0E612CBF-A59D-EA72-F044-7AD489545F82}"/>
              </a:ext>
            </a:extLst>
          </p:cNvPr>
          <p:cNvSpPr/>
          <p:nvPr/>
        </p:nvSpPr>
        <p:spPr>
          <a:xfrm>
            <a:off x="7577813" y="1654836"/>
            <a:ext cx="2835000" cy="438369"/>
          </a:xfrm>
          <a:custGeom>
            <a:avLst/>
            <a:gdLst>
              <a:gd name="connsiteX0" fmla="*/ 0 w 3625843"/>
              <a:gd name="connsiteY0" fmla="*/ 0 h 584492"/>
              <a:gd name="connsiteX1" fmla="*/ 3625843 w 3625843"/>
              <a:gd name="connsiteY1" fmla="*/ 0 h 584492"/>
              <a:gd name="connsiteX2" fmla="*/ 3625843 w 3625843"/>
              <a:gd name="connsiteY2" fmla="*/ 584492 h 584492"/>
              <a:gd name="connsiteX3" fmla="*/ 0 w 3625843"/>
              <a:gd name="connsiteY3" fmla="*/ 584492 h 584492"/>
              <a:gd name="connsiteX4" fmla="*/ 0 w 3625843"/>
              <a:gd name="connsiteY4" fmla="*/ 0 h 584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5843" h="584492">
                <a:moveTo>
                  <a:pt x="0" y="0"/>
                </a:moveTo>
                <a:lnTo>
                  <a:pt x="3625843" y="0"/>
                </a:lnTo>
                <a:lnTo>
                  <a:pt x="3625843" y="584492"/>
                </a:lnTo>
                <a:lnTo>
                  <a:pt x="0" y="584492"/>
                </a:lnTo>
                <a:lnTo>
                  <a:pt x="0" y="0"/>
                </a:lnTo>
                <a:close/>
              </a:path>
            </a:pathLst>
          </a:custGeom>
          <a:solidFill>
            <a:schemeClr val="accent1">
              <a:lumMod val="5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defRPr/>
            </a:pPr>
            <a:r>
              <a:rPr lang="en-US" sz="1200" b="1" dirty="0">
                <a:solidFill>
                  <a:prstClr val="white"/>
                </a:solidFill>
                <a:latin typeface="Century Gothic"/>
              </a:rPr>
              <a:t>Well-being</a:t>
            </a:r>
          </a:p>
        </p:txBody>
      </p:sp>
      <p:sp>
        <p:nvSpPr>
          <p:cNvPr id="9" name="Freeform: Shape 8">
            <a:extLst>
              <a:ext uri="{FF2B5EF4-FFF2-40B4-BE49-F238E27FC236}">
                <a16:creationId xmlns:a16="http://schemas.microsoft.com/office/drawing/2014/main" xmlns="" id="{4D9350E8-C878-767B-0667-0AEA94810025}"/>
              </a:ext>
            </a:extLst>
          </p:cNvPr>
          <p:cNvSpPr/>
          <p:nvPr/>
        </p:nvSpPr>
        <p:spPr>
          <a:xfrm>
            <a:off x="7577813" y="2145457"/>
            <a:ext cx="2835000" cy="3265814"/>
          </a:xfrm>
          <a:custGeom>
            <a:avLst/>
            <a:gdLst>
              <a:gd name="connsiteX0" fmla="*/ 0 w 3625843"/>
              <a:gd name="connsiteY0" fmla="*/ 0 h 2672257"/>
              <a:gd name="connsiteX1" fmla="*/ 3625843 w 3625843"/>
              <a:gd name="connsiteY1" fmla="*/ 0 h 2672257"/>
              <a:gd name="connsiteX2" fmla="*/ 3625843 w 3625843"/>
              <a:gd name="connsiteY2" fmla="*/ 2672257 h 2672257"/>
              <a:gd name="connsiteX3" fmla="*/ 0 w 3625843"/>
              <a:gd name="connsiteY3" fmla="*/ 2672257 h 2672257"/>
              <a:gd name="connsiteX4" fmla="*/ 0 w 3625843"/>
              <a:gd name="connsiteY4" fmla="*/ 0 h 2672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5843" h="2672257">
                <a:moveTo>
                  <a:pt x="0" y="0"/>
                </a:moveTo>
                <a:lnTo>
                  <a:pt x="3625843" y="0"/>
                </a:lnTo>
                <a:lnTo>
                  <a:pt x="3625843" y="2672257"/>
                </a:lnTo>
                <a:lnTo>
                  <a:pt x="0" y="2672257"/>
                </a:lnTo>
                <a:lnTo>
                  <a:pt x="0" y="0"/>
                </a:lnTo>
                <a:close/>
              </a:path>
            </a:pathLst>
          </a:custGeom>
          <a:solidFill>
            <a:schemeClr val="accent1">
              <a:lumMod val="20000"/>
              <a:lumOff val="80000"/>
              <a:alpha val="90000"/>
            </a:schemeClr>
          </a:solidFill>
          <a:ln>
            <a:noFill/>
          </a:ln>
        </p:spPr>
        <p:style>
          <a:lnRef idx="2">
            <a:schemeClr val="accent5">
              <a:alpha val="90000"/>
              <a:tint val="40000"/>
              <a:hueOff val="0"/>
              <a:satOff val="0"/>
              <a:lumOff val="0"/>
              <a:alphaOff val="0"/>
            </a:schemeClr>
          </a:lnRef>
          <a:fillRef idx="1">
            <a:schemeClr val="accent5">
              <a:alpha val="90000"/>
              <a:tint val="40000"/>
              <a:hueOff val="0"/>
              <a:satOff val="0"/>
              <a:lumOff val="0"/>
              <a:alphaOff val="0"/>
            </a:schemeClr>
          </a:fillRef>
          <a:effectRef idx="0">
            <a:schemeClr val="accent5">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01250" lvl="1" indent="-101250">
              <a:lnSpc>
                <a:spcPct val="115000"/>
              </a:lnSpc>
              <a:spcBef>
                <a:spcPts val="169"/>
              </a:spcBef>
              <a:spcAft>
                <a:spcPts val="169"/>
              </a:spcAft>
              <a:buFont typeface="Arial" panose="020B0604020202020204" pitchFamily="34" charset="0"/>
              <a:buChar char="•"/>
              <a:defRPr/>
            </a:pPr>
            <a:r>
              <a:rPr lang="en-US" sz="1200" b="1" kern="0" dirty="0">
                <a:solidFill>
                  <a:schemeClr val="tx1"/>
                </a:solidFill>
              </a:rPr>
              <a:t>2022 systemic results</a:t>
            </a:r>
            <a:r>
              <a:rPr lang="en-US" sz="1200" kern="0" dirty="0">
                <a:solidFill>
                  <a:schemeClr val="tx1"/>
                </a:solidFill>
              </a:rPr>
              <a:t> have found that the percentage of learners in Grade 3 attaining acceptable outcomes in Reading for Meaning is 43.5% and in Mathematics, 47.32%.</a:t>
            </a:r>
          </a:p>
          <a:p>
            <a:pPr marL="101250" lvl="1" indent="-101250">
              <a:lnSpc>
                <a:spcPct val="115000"/>
              </a:lnSpc>
              <a:spcBef>
                <a:spcPts val="169"/>
              </a:spcBef>
              <a:spcAft>
                <a:spcPts val="169"/>
              </a:spcAft>
              <a:buFont typeface="Arial" panose="020B0604020202020204" pitchFamily="34" charset="0"/>
              <a:buChar char="•"/>
              <a:defRPr/>
            </a:pPr>
            <a:r>
              <a:rPr lang="en-US" sz="1200" kern="0" dirty="0">
                <a:solidFill>
                  <a:schemeClr val="tx1"/>
                </a:solidFill>
              </a:rPr>
              <a:t>Youth unemployment rate has </a:t>
            </a:r>
            <a:r>
              <a:rPr lang="en-US" sz="1200" b="1" kern="0" dirty="0">
                <a:solidFill>
                  <a:schemeClr val="tx1"/>
                </a:solidFill>
              </a:rPr>
              <a:t>decreased</a:t>
            </a:r>
            <a:r>
              <a:rPr lang="en-US" sz="1200" kern="0" dirty="0">
                <a:solidFill>
                  <a:schemeClr val="tx1"/>
                </a:solidFill>
              </a:rPr>
              <a:t> by 1,6% quarter-on-quarter to 32.9%</a:t>
            </a:r>
            <a:endParaRPr lang="en-GB" sz="1200" kern="0" dirty="0">
              <a:solidFill>
                <a:schemeClr val="tx1"/>
              </a:solidFill>
            </a:endParaRPr>
          </a:p>
          <a:p>
            <a:pPr marL="101250" lvl="1" indent="-101250" defTabSz="514350">
              <a:lnSpc>
                <a:spcPct val="115000"/>
              </a:lnSpc>
              <a:spcBef>
                <a:spcPts val="169"/>
              </a:spcBef>
              <a:spcAft>
                <a:spcPts val="169"/>
              </a:spcAft>
              <a:buFont typeface="Arial" panose="020B0604020202020204" pitchFamily="34" charset="0"/>
              <a:buChar char="•"/>
              <a:defRPr/>
            </a:pPr>
            <a:r>
              <a:rPr lang="en-US" sz="1200" kern="0" dirty="0">
                <a:solidFill>
                  <a:schemeClr val="tx1"/>
                </a:solidFill>
              </a:rPr>
              <a:t>15.22% of children born in government facilities </a:t>
            </a:r>
            <a:r>
              <a:rPr lang="en-US" sz="1200" b="1" kern="0" dirty="0">
                <a:solidFill>
                  <a:schemeClr val="tx1"/>
                </a:solidFill>
              </a:rPr>
              <a:t>weighed under 2500g</a:t>
            </a:r>
            <a:endParaRPr lang="en-ZA" sz="1200" b="1" kern="0" dirty="0">
              <a:solidFill>
                <a:schemeClr val="tx1"/>
              </a:solidFill>
            </a:endParaRPr>
          </a:p>
        </p:txBody>
      </p:sp>
      <p:sp>
        <p:nvSpPr>
          <p:cNvPr id="15" name="Hexagon 14">
            <a:extLst>
              <a:ext uri="{FF2B5EF4-FFF2-40B4-BE49-F238E27FC236}">
                <a16:creationId xmlns:a16="http://schemas.microsoft.com/office/drawing/2014/main" xmlns="" id="{687B3012-110F-E5B0-EB94-38A23B516105}"/>
              </a:ext>
            </a:extLst>
          </p:cNvPr>
          <p:cNvSpPr/>
          <p:nvPr/>
        </p:nvSpPr>
        <p:spPr>
          <a:xfrm>
            <a:off x="1819277" y="3888037"/>
            <a:ext cx="1149705" cy="987223"/>
          </a:xfrm>
          <a:prstGeom prst="hexagon">
            <a:avLst>
              <a:gd name="adj" fmla="val 25000"/>
              <a:gd name="vf" fmla="val 115470"/>
            </a:avLst>
          </a:prstGeom>
          <a:blipFill>
            <a:blip r:embed="rId2" cstate="print">
              <a:extLst>
                <a:ext uri="{28A0092B-C50C-407E-A947-70E740481C1C}">
                  <a14:useLocalDpi xmlns:a14="http://schemas.microsoft.com/office/drawing/2010/main" xmlns="" val="0"/>
                </a:ext>
              </a:extLst>
            </a:blip>
            <a:srcRect/>
            <a:stretch>
              <a:fillRect l="-7000" r="-7000"/>
            </a:stretch>
          </a:blipFill>
          <a:ln>
            <a:noFill/>
          </a:ln>
          <a:effectLst>
            <a:outerShdw blurRad="50800" dist="38100" dir="8100000" algn="tr"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Hexagon 15">
            <a:extLst>
              <a:ext uri="{FF2B5EF4-FFF2-40B4-BE49-F238E27FC236}">
                <a16:creationId xmlns:a16="http://schemas.microsoft.com/office/drawing/2014/main" xmlns="" id="{CBDB5B5B-FEC5-AE9A-7DEC-FEA1FEBC0221}"/>
              </a:ext>
            </a:extLst>
          </p:cNvPr>
          <p:cNvSpPr/>
          <p:nvPr/>
        </p:nvSpPr>
        <p:spPr>
          <a:xfrm>
            <a:off x="2790588" y="4420836"/>
            <a:ext cx="1149705" cy="987223"/>
          </a:xfrm>
          <a:prstGeom prst="hexagon">
            <a:avLst>
              <a:gd name="adj" fmla="val 25000"/>
              <a:gd name="vf" fmla="val 115470"/>
            </a:avLst>
          </a:prstGeom>
          <a:blipFill>
            <a:blip r:embed="rId3" cstate="print">
              <a:extLst>
                <a:ext uri="{28A0092B-C50C-407E-A947-70E740481C1C}">
                  <a14:useLocalDpi xmlns:a14="http://schemas.microsoft.com/office/drawing/2010/main" xmlns="" val="0"/>
                </a:ext>
              </a:extLst>
            </a:blip>
            <a:stretch>
              <a:fillRect/>
            </a:stretch>
          </a:blipFill>
          <a:ln>
            <a:noFill/>
          </a:ln>
          <a:effectLst>
            <a:outerShdw blurRad="50800" dist="38100" dir="8100000" algn="tr"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Hexagon 16">
            <a:extLst>
              <a:ext uri="{FF2B5EF4-FFF2-40B4-BE49-F238E27FC236}">
                <a16:creationId xmlns:a16="http://schemas.microsoft.com/office/drawing/2014/main" xmlns="" id="{C4A0F21B-DAB2-4C50-583C-6179869469BA}"/>
              </a:ext>
            </a:extLst>
          </p:cNvPr>
          <p:cNvSpPr/>
          <p:nvPr/>
        </p:nvSpPr>
        <p:spPr>
          <a:xfrm>
            <a:off x="3759111" y="4963636"/>
            <a:ext cx="1149705" cy="987223"/>
          </a:xfrm>
          <a:prstGeom prst="hexagon">
            <a:avLst>
              <a:gd name="adj" fmla="val 25000"/>
              <a:gd name="vf" fmla="val 115470"/>
            </a:avLst>
          </a:prstGeom>
          <a:blipFill>
            <a:blip r:embed="rId4" cstate="print">
              <a:extLst>
                <a:ext uri="{28A0092B-C50C-407E-A947-70E740481C1C}">
                  <a14:useLocalDpi xmlns:a14="http://schemas.microsoft.com/office/drawing/2010/main" xmlns="" val="0"/>
                </a:ext>
              </a:extLst>
            </a:blip>
            <a:srcRect/>
            <a:stretch>
              <a:fillRect l="-11000" r="-11000"/>
            </a:stretch>
          </a:blipFill>
          <a:ln>
            <a:noFill/>
          </a:ln>
          <a:effectLst>
            <a:outerShdw blurRad="50800" dist="38100" dir="8100000" algn="tr"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xmlns="" id="{B5DB368A-C68E-2355-2280-B9090031D70C}"/>
              </a:ext>
            </a:extLst>
          </p:cNvPr>
          <p:cNvSpPr txBox="1"/>
          <p:nvPr/>
        </p:nvSpPr>
        <p:spPr>
          <a:xfrm>
            <a:off x="4966063" y="5507661"/>
            <a:ext cx="5446750" cy="265457"/>
          </a:xfrm>
          <a:prstGeom prst="rect">
            <a:avLst/>
          </a:prstGeom>
          <a:solidFill>
            <a:schemeClr val="bg1"/>
          </a:solidFill>
          <a:ln>
            <a:solidFill>
              <a:schemeClr val="tx1">
                <a:lumMod val="50000"/>
                <a:lumOff val="50000"/>
              </a:schemeClr>
            </a:solidFill>
          </a:ln>
          <a:effectLst>
            <a:outerShdw blurRad="50800" dist="38100" dir="2700000" algn="tl" rotWithShape="0">
              <a:prstClr val="black">
                <a:alpha val="40000"/>
              </a:prstClr>
            </a:outerShdw>
          </a:effectLst>
        </p:spPr>
        <p:txBody>
          <a:bodyPr wrap="square">
            <a:spAutoFit/>
          </a:bodyPr>
          <a:lstStyle/>
          <a:p>
            <a:pPr marL="0" lvl="1" algn="ctr" defTabSz="533400">
              <a:spcBef>
                <a:spcPct val="0"/>
              </a:spcBef>
              <a:spcAft>
                <a:spcPts val="225"/>
              </a:spcAft>
              <a:defRPr/>
            </a:pPr>
            <a:r>
              <a:rPr lang="en-US" sz="1125" b="1" dirty="0">
                <a:solidFill>
                  <a:prstClr val="black"/>
                </a:solidFill>
                <a:latin typeface="Century Gothic"/>
              </a:rPr>
              <a:t>40</a:t>
            </a:r>
            <a:r>
              <a:rPr lang="en-US" sz="1125" dirty="0">
                <a:solidFill>
                  <a:prstClr val="black"/>
                </a:solidFill>
                <a:latin typeface="Century Gothic"/>
              </a:rPr>
              <a:t> outcome indicators (Jobs: 22; Safety: 6; Wellbeing: 12)</a:t>
            </a:r>
            <a:endParaRPr lang="en-GB" sz="1125" dirty="0">
              <a:solidFill>
                <a:prstClr val="black"/>
              </a:solidFill>
              <a:latin typeface="Century Gothic"/>
            </a:endParaRPr>
          </a:p>
        </p:txBody>
      </p:sp>
      <p:sp>
        <p:nvSpPr>
          <p:cNvPr id="6" name="TextBox 5">
            <a:extLst>
              <a:ext uri="{FF2B5EF4-FFF2-40B4-BE49-F238E27FC236}">
                <a16:creationId xmlns:a16="http://schemas.microsoft.com/office/drawing/2014/main" xmlns="" id="{214DE938-80B0-A06B-200C-8A41D1CE1AD1}"/>
              </a:ext>
            </a:extLst>
          </p:cNvPr>
          <p:cNvSpPr txBox="1"/>
          <p:nvPr/>
        </p:nvSpPr>
        <p:spPr>
          <a:xfrm>
            <a:off x="2526508" y="5620948"/>
            <a:ext cx="811761" cy="369332"/>
          </a:xfrm>
          <a:prstGeom prst="rect">
            <a:avLst/>
          </a:prstGeom>
          <a:noFill/>
        </p:spPr>
        <p:txBody>
          <a:bodyPr wrap="square" rtlCol="0">
            <a:spAutoFit/>
          </a:bodyPr>
          <a:lstStyle/>
          <a:p>
            <a:r>
              <a:rPr lang="en-ZA" sz="900" b="1" dirty="0"/>
              <a:t>Source: PSIP</a:t>
            </a:r>
          </a:p>
        </p:txBody>
      </p:sp>
      <p:sp>
        <p:nvSpPr>
          <p:cNvPr id="11" name="Footer Placeholder 10">
            <a:extLst>
              <a:ext uri="{FF2B5EF4-FFF2-40B4-BE49-F238E27FC236}">
                <a16:creationId xmlns:a16="http://schemas.microsoft.com/office/drawing/2014/main" xmlns="" id="{479BE56C-6D09-3EB2-D34D-6106BD368355}"/>
              </a:ext>
            </a:extLst>
          </p:cNvPr>
          <p:cNvSpPr>
            <a:spLocks noGrp="1"/>
          </p:cNvSpPr>
          <p:nvPr>
            <p:ph type="ftr" sz="quarter" idx="3"/>
          </p:nvPr>
        </p:nvSpPr>
        <p:spPr>
          <a:xfrm>
            <a:off x="5159230" y="6468150"/>
            <a:ext cx="5749642"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12" name="Slide Number Placeholder 11">
            <a:extLst>
              <a:ext uri="{FF2B5EF4-FFF2-40B4-BE49-F238E27FC236}">
                <a16:creationId xmlns:a16="http://schemas.microsoft.com/office/drawing/2014/main" xmlns="" id="{573F1956-0278-FBF0-33FF-94C9E8360101}"/>
              </a:ext>
            </a:extLst>
          </p:cNvPr>
          <p:cNvSpPr>
            <a:spLocks noGrp="1"/>
          </p:cNvSpPr>
          <p:nvPr>
            <p:ph type="sldNum" sz="quarter" idx="4"/>
          </p:nvPr>
        </p:nvSpPr>
        <p:spPr/>
        <p:txBody>
          <a:bodyPr/>
          <a:lstStyle/>
          <a:p>
            <a:fld id="{8406839F-D7A4-4E5D-B93D-768AD4D1DB36}" type="slidenum">
              <a:rPr lang="en-ZA" smtClean="0">
                <a:solidFill>
                  <a:srgbClr val="003399"/>
                </a:solidFill>
              </a:rPr>
              <a:pPr/>
              <a:t>5</a:t>
            </a:fld>
            <a:endParaRPr lang="en-ZA" dirty="0">
              <a:solidFill>
                <a:srgbClr val="003399"/>
              </a:solidFill>
            </a:endParaRPr>
          </a:p>
        </p:txBody>
      </p:sp>
    </p:spTree>
    <p:extLst>
      <p:ext uri="{BB962C8B-B14F-4D97-AF65-F5344CB8AC3E}">
        <p14:creationId xmlns:p14="http://schemas.microsoft.com/office/powerpoint/2010/main" xmlns="" val="402159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7C9938-E1B3-474E-9AFC-FDB6559E821D}"/>
              </a:ext>
            </a:extLst>
          </p:cNvPr>
          <p:cNvSpPr>
            <a:spLocks noGrp="1"/>
          </p:cNvSpPr>
          <p:nvPr>
            <p:ph type="title"/>
          </p:nvPr>
        </p:nvSpPr>
        <p:spPr/>
        <p:txBody>
          <a:bodyPr/>
          <a:lstStyle/>
          <a:p>
            <a:r>
              <a:rPr lang="en-US" sz="1800" dirty="0">
                <a:solidFill>
                  <a:srgbClr val="242852"/>
                </a:solidFill>
              </a:rPr>
              <a:t>Overview of financial year delivery trends for performance indicators </a:t>
            </a:r>
            <a:endParaRPr lang="en-US" dirty="0"/>
          </a:p>
        </p:txBody>
      </p:sp>
      <p:graphicFrame>
        <p:nvGraphicFramePr>
          <p:cNvPr id="5" name="Table 5">
            <a:extLst>
              <a:ext uri="{FF2B5EF4-FFF2-40B4-BE49-F238E27FC236}">
                <a16:creationId xmlns:a16="http://schemas.microsoft.com/office/drawing/2014/main" xmlns="" id="{6EBF62F6-5A9A-4B37-B3D9-072A4991FB5A}"/>
              </a:ext>
            </a:extLst>
          </p:cNvPr>
          <p:cNvGraphicFramePr>
            <a:graphicFrameLocks noGrp="1"/>
          </p:cNvGraphicFramePr>
          <p:nvPr>
            <p:extLst>
              <p:ext uri="{D42A27DB-BD31-4B8C-83A1-F6EECF244321}">
                <p14:modId xmlns:p14="http://schemas.microsoft.com/office/powerpoint/2010/main" xmlns="" val="243151971"/>
              </p:ext>
            </p:extLst>
          </p:nvPr>
        </p:nvGraphicFramePr>
        <p:xfrm>
          <a:off x="1678151" y="1179576"/>
          <a:ext cx="8879454" cy="460992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699634">
                  <a:extLst>
                    <a:ext uri="{9D8B030D-6E8A-4147-A177-3AD203B41FA5}">
                      <a16:colId xmlns:a16="http://schemas.microsoft.com/office/drawing/2014/main" xmlns="" val="2305494176"/>
                    </a:ext>
                  </a:extLst>
                </a:gridCol>
                <a:gridCol w="3078480">
                  <a:extLst>
                    <a:ext uri="{9D8B030D-6E8A-4147-A177-3AD203B41FA5}">
                      <a16:colId xmlns:a16="http://schemas.microsoft.com/office/drawing/2014/main" xmlns="" val="126165746"/>
                    </a:ext>
                  </a:extLst>
                </a:gridCol>
                <a:gridCol w="3101340">
                  <a:extLst>
                    <a:ext uri="{9D8B030D-6E8A-4147-A177-3AD203B41FA5}">
                      <a16:colId xmlns:a16="http://schemas.microsoft.com/office/drawing/2014/main" xmlns="" val="4156975852"/>
                    </a:ext>
                  </a:extLst>
                </a:gridCol>
              </a:tblGrid>
              <a:tr h="693208">
                <a:tc>
                  <a:txBody>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Overview of provincial performance </a:t>
                      </a:r>
                      <a:endParaRPr kumimoji="0" lang="en-ZA" sz="1200" b="1" i="0" u="none" strike="noStrike" kern="1200" cap="none" spc="0" normalizeH="0" baseline="0" noProof="0" dirty="0">
                        <a:ln>
                          <a:noFill/>
                        </a:ln>
                        <a:solidFill>
                          <a:prstClr val="white"/>
                        </a:solidFill>
                        <a:effectLst/>
                        <a:uLnTx/>
                        <a:uFillTx/>
                        <a:latin typeface="+mn-lt"/>
                        <a:ea typeface="+mn-ea"/>
                        <a:cs typeface="+mn-cs"/>
                      </a:endParaRPr>
                    </a:p>
                    <a:p>
                      <a:endParaRPr lang="en-US" sz="1200" dirty="0"/>
                    </a:p>
                  </a:txBody>
                  <a:tcPr marL="68580" marR="68580" marT="34290" marB="34290">
                    <a:solidFill>
                      <a:schemeClr val="accent1">
                        <a:lumMod val="50000"/>
                      </a:schemeClr>
                    </a:solidFill>
                  </a:tcPr>
                </a:tc>
                <a:tc>
                  <a:txBody>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Overview of departmental APP performance </a:t>
                      </a:r>
                      <a:endParaRPr kumimoji="0" lang="en-ZA" sz="1200" b="1" i="0" u="none" strike="noStrike" kern="1200" cap="none" spc="0" normalizeH="0" baseline="0" noProof="0" dirty="0">
                        <a:ln>
                          <a:noFill/>
                        </a:ln>
                        <a:solidFill>
                          <a:prstClr val="white"/>
                        </a:solidFill>
                        <a:effectLst/>
                        <a:uLnTx/>
                        <a:uFillTx/>
                        <a:latin typeface="+mn-lt"/>
                        <a:ea typeface="+mn-ea"/>
                        <a:cs typeface="+mn-cs"/>
                      </a:endParaRPr>
                    </a:p>
                  </a:txBody>
                  <a:tcPr marL="68580" marR="68580" marT="34290" marB="34290">
                    <a:solidFill>
                      <a:schemeClr val="accent1">
                        <a:lumMod val="50000"/>
                      </a:schemeClr>
                    </a:solidFill>
                  </a:tcPr>
                </a:tc>
                <a:tc>
                  <a:txBody>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Overview of public entity APP performance</a:t>
                      </a:r>
                      <a:endParaRPr kumimoji="0" lang="en-ZA" sz="1200" b="1" i="0" u="none" strike="noStrike" kern="1200" cap="none" spc="0" normalizeH="0" baseline="0" noProof="0" dirty="0">
                        <a:ln>
                          <a:noFill/>
                        </a:ln>
                        <a:solidFill>
                          <a:prstClr val="white"/>
                        </a:solidFill>
                        <a:effectLst/>
                        <a:uLnTx/>
                        <a:uFillTx/>
                        <a:latin typeface="+mn-lt"/>
                        <a:ea typeface="+mn-ea"/>
                        <a:cs typeface="+mn-cs"/>
                      </a:endParaRPr>
                    </a:p>
                  </a:txBody>
                  <a:tcPr marL="68580" marR="68580" marT="34290" marB="34290">
                    <a:solidFill>
                      <a:schemeClr val="accent1">
                        <a:lumMod val="50000"/>
                      </a:schemeClr>
                    </a:solidFill>
                  </a:tcPr>
                </a:tc>
                <a:extLst>
                  <a:ext uri="{0D108BD9-81ED-4DB2-BD59-A6C34878D82A}">
                    <a16:rowId xmlns:a16="http://schemas.microsoft.com/office/drawing/2014/main" xmlns="" val="267692483"/>
                  </a:ext>
                </a:extLst>
              </a:tr>
              <a:tr h="1376585">
                <a:tc>
                  <a:txBody>
                    <a:bodyPr/>
                    <a:lstStyle/>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Overall performance over financial  year = </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84% </a:t>
                      </a:r>
                    </a:p>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793 </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of 947</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 </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targets achieved) </a:t>
                      </a:r>
                    </a:p>
                    <a:p>
                      <a:pPr marL="0" marR="0" lvl="1" indent="0" algn="l" defTabSz="711200" rtl="0" eaLnBrk="1" fontAlgn="auto" latinLnBrk="0" hangingPunct="1">
                        <a:lnSpc>
                          <a:spcPct val="100000"/>
                        </a:lnSpc>
                        <a:spcBef>
                          <a:spcPct val="0"/>
                        </a:spcBef>
                        <a:spcAft>
                          <a:spcPts val="300"/>
                        </a:spcAft>
                        <a:buClrTx/>
                        <a:buSzTx/>
                        <a:buFontTx/>
                        <a:buNone/>
                        <a:tabLst/>
                        <a:defRPr/>
                      </a:pPr>
                      <a:endPar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endParaRPr>
                    </a:p>
                  </a:txBody>
                  <a:tcPr marL="68580" marR="68580" marT="34290" marB="34290">
                    <a:solidFill>
                      <a:schemeClr val="accent1">
                        <a:lumMod val="40000"/>
                        <a:lumOff val="60000"/>
                      </a:schemeClr>
                    </a:solidFill>
                  </a:tcPr>
                </a:tc>
                <a:tc>
                  <a:txBody>
                    <a:bodyPr/>
                    <a:lstStyle/>
                    <a:p>
                      <a:pPr marL="180000" marR="0" lvl="1" indent="-180000" algn="l" defTabSz="711200" rtl="0" eaLnBrk="1" fontAlgn="auto" latinLnBrk="0" hangingPunct="1">
                        <a:lnSpc>
                          <a:spcPct val="100000"/>
                        </a:lnSpc>
                        <a:spcBef>
                          <a:spcPct val="0"/>
                        </a:spcBef>
                        <a:spcAft>
                          <a:spcPts val="3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Achieved</a:t>
                      </a:r>
                      <a:r>
                        <a:rPr kumimoji="0" lang="en-US" sz="1200" b="1" i="0" u="none" strike="noStrike" kern="1200" cap="none" spc="0" normalizeH="0" baseline="0" noProof="0" dirty="0">
                          <a:ln>
                            <a:noFill/>
                          </a:ln>
                          <a:solidFill>
                            <a:prstClr val="black"/>
                          </a:solidFill>
                          <a:effectLst/>
                          <a:uLnTx/>
                          <a:uFillTx/>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a:t>
                      </a:r>
                      <a:r>
                        <a:rPr kumimoji="0" lang="en-US" sz="1200" b="1" i="0" u="none" strike="noStrike" kern="1200" cap="none" spc="0" normalizeH="0" baseline="0" noProof="0" dirty="0">
                          <a:ln>
                            <a:noFill/>
                          </a:ln>
                          <a:solidFill>
                            <a:prstClr val="black"/>
                          </a:solidFill>
                          <a:effectLst/>
                          <a:uLnTx/>
                          <a:uFillTx/>
                          <a:latin typeface="+mn-lt"/>
                          <a:ea typeface="+mn-ea"/>
                          <a:cs typeface="+mn-cs"/>
                        </a:rPr>
                        <a:t> 670 </a:t>
                      </a:r>
                      <a:r>
                        <a:rPr kumimoji="0" lang="en-US" sz="1200" b="0" i="0" u="none" strike="noStrike" kern="1200" cap="none" spc="0" normalizeH="0" baseline="0" noProof="0" dirty="0">
                          <a:ln>
                            <a:noFill/>
                          </a:ln>
                          <a:solidFill>
                            <a:prstClr val="black"/>
                          </a:solidFill>
                          <a:effectLst/>
                          <a:uLnTx/>
                          <a:uFillTx/>
                          <a:latin typeface="+mn-lt"/>
                          <a:ea typeface="+mn-ea"/>
                          <a:cs typeface="+mn-cs"/>
                        </a:rPr>
                        <a:t>of 801 targets (</a:t>
                      </a:r>
                      <a:r>
                        <a:rPr kumimoji="0" lang="en-US" sz="1200" b="1" i="0" u="none" strike="noStrike" kern="1200" cap="none" spc="0" normalizeH="0" baseline="0" noProof="0" dirty="0">
                          <a:ln>
                            <a:noFill/>
                          </a:ln>
                          <a:solidFill>
                            <a:prstClr val="black"/>
                          </a:solidFill>
                          <a:effectLst/>
                          <a:uLnTx/>
                          <a:uFillTx/>
                          <a:latin typeface="+mn-lt"/>
                          <a:ea typeface="+mn-ea"/>
                          <a:cs typeface="+mn-cs"/>
                        </a:rPr>
                        <a:t>84%</a:t>
                      </a:r>
                      <a:r>
                        <a:rPr kumimoji="0" lang="en-US" sz="1200" b="0" i="0" u="none" strike="noStrike" kern="1200" cap="none" spc="0" normalizeH="0" baseline="0" noProof="0" dirty="0">
                          <a:ln>
                            <a:noFill/>
                          </a:ln>
                          <a:solidFill>
                            <a:prstClr val="black"/>
                          </a:solidFill>
                          <a:effectLst/>
                          <a:uLnTx/>
                          <a:uFillTx/>
                          <a:latin typeface="+mn-lt"/>
                          <a:ea typeface="+mn-ea"/>
                          <a:cs typeface="+mn-cs"/>
                        </a:rPr>
                        <a:t>)</a:t>
                      </a:r>
                    </a:p>
                    <a:p>
                      <a:pPr marL="180000" marR="0" lvl="1" indent="-180000" algn="l" defTabSz="711200" rtl="0" eaLnBrk="1" fontAlgn="auto" latinLnBrk="0" hangingPunct="1">
                        <a:lnSpc>
                          <a:spcPct val="100000"/>
                        </a:lnSpc>
                        <a:spcBef>
                          <a:spcPct val="0"/>
                        </a:spcBef>
                        <a:spcAft>
                          <a:spcPts val="30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One </a:t>
                      </a:r>
                      <a:r>
                        <a:rPr kumimoji="0" lang="en-US" sz="1200" b="0" i="0" u="none" strike="noStrike" kern="1200" cap="none" spc="0" normalizeH="0" baseline="0" noProof="0" dirty="0">
                          <a:ln>
                            <a:noFill/>
                          </a:ln>
                          <a:solidFill>
                            <a:prstClr val="black"/>
                          </a:solidFill>
                          <a:effectLst/>
                          <a:uLnTx/>
                          <a:uFillTx/>
                          <a:latin typeface="+mn-lt"/>
                          <a:ea typeface="+mn-ea"/>
                          <a:cs typeface="+mn-cs"/>
                        </a:rPr>
                        <a:t>of the 13 departments achieved 100% of all their targets.</a:t>
                      </a:r>
                    </a:p>
                    <a:p>
                      <a:pPr marL="180000" marR="0" lvl="1" indent="-180000" algn="l" defTabSz="711200" rtl="0" eaLnBrk="1" fontAlgn="auto" latinLnBrk="0" hangingPunct="1">
                        <a:lnSpc>
                          <a:spcPct val="100000"/>
                        </a:lnSpc>
                        <a:spcBef>
                          <a:spcPct val="0"/>
                        </a:spcBef>
                        <a:spcAft>
                          <a:spcPts val="3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Partially achieved = </a:t>
                      </a:r>
                      <a:r>
                        <a:rPr kumimoji="0" lang="en-US" sz="1200" b="1" i="0" u="none" strike="noStrike" kern="1200" cap="none" spc="0" normalizeH="0" baseline="0" noProof="0" dirty="0">
                          <a:ln>
                            <a:noFill/>
                          </a:ln>
                          <a:solidFill>
                            <a:prstClr val="black"/>
                          </a:solidFill>
                          <a:effectLst/>
                          <a:uLnTx/>
                          <a:uFillTx/>
                          <a:latin typeface="+mn-lt"/>
                          <a:ea typeface="+mn-ea"/>
                          <a:cs typeface="+mn-cs"/>
                        </a:rPr>
                        <a:t>100</a:t>
                      </a:r>
                      <a:r>
                        <a:rPr kumimoji="0" lang="en-US" sz="1200" b="0" i="0" u="none" strike="noStrike" kern="1200" cap="none" spc="0" normalizeH="0" baseline="0" noProof="0" dirty="0">
                          <a:ln>
                            <a:noFill/>
                          </a:ln>
                          <a:solidFill>
                            <a:prstClr val="black"/>
                          </a:solidFill>
                          <a:effectLst/>
                          <a:uLnTx/>
                          <a:uFillTx/>
                          <a:latin typeface="+mn-lt"/>
                          <a:ea typeface="+mn-ea"/>
                          <a:cs typeface="+mn-cs"/>
                        </a:rPr>
                        <a:t> targets (</a:t>
                      </a:r>
                      <a:r>
                        <a:rPr kumimoji="0" lang="en-US" sz="1200" b="1" i="0" u="none" strike="noStrike" kern="1200" cap="none" spc="0" normalizeH="0" baseline="0" noProof="0" dirty="0">
                          <a:ln>
                            <a:noFill/>
                          </a:ln>
                          <a:solidFill>
                            <a:prstClr val="black"/>
                          </a:solidFill>
                          <a:effectLst/>
                          <a:uLnTx/>
                          <a:uFillTx/>
                          <a:latin typeface="+mn-lt"/>
                          <a:ea typeface="+mn-ea"/>
                          <a:cs typeface="+mn-cs"/>
                        </a:rPr>
                        <a:t>12%</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pPr marL="180000" marR="0" lvl="1" indent="-180000" algn="l" defTabSz="711200" rtl="0" eaLnBrk="1" fontAlgn="auto" latinLnBrk="0" hangingPunct="1">
                        <a:lnSpc>
                          <a:spcPct val="100000"/>
                        </a:lnSpc>
                        <a:spcBef>
                          <a:spcPct val="0"/>
                        </a:spcBef>
                        <a:spcAft>
                          <a:spcPts val="3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Not achieved = </a:t>
                      </a:r>
                      <a:r>
                        <a:rPr kumimoji="0" lang="en-US" sz="1200" b="1" i="0" u="none" strike="noStrike" kern="1200" cap="none" spc="0" normalizeH="0" baseline="0" noProof="0" dirty="0">
                          <a:ln>
                            <a:noFill/>
                          </a:ln>
                          <a:solidFill>
                            <a:prstClr val="black"/>
                          </a:solidFill>
                          <a:effectLst/>
                          <a:uLnTx/>
                          <a:uFillTx/>
                          <a:latin typeface="+mn-lt"/>
                          <a:ea typeface="+mn-ea"/>
                          <a:cs typeface="+mn-cs"/>
                        </a:rPr>
                        <a:t>31 </a:t>
                      </a:r>
                      <a:r>
                        <a:rPr kumimoji="0" lang="en-US" sz="1200" b="0" i="0" u="none" strike="noStrike" kern="1200" cap="none" spc="0" normalizeH="0" baseline="0" noProof="0" dirty="0">
                          <a:ln>
                            <a:noFill/>
                          </a:ln>
                          <a:solidFill>
                            <a:prstClr val="black"/>
                          </a:solidFill>
                          <a:effectLst/>
                          <a:uLnTx/>
                          <a:uFillTx/>
                          <a:latin typeface="+mn-lt"/>
                          <a:ea typeface="+mn-ea"/>
                          <a:cs typeface="+mn-cs"/>
                        </a:rPr>
                        <a:t>targets (</a:t>
                      </a:r>
                      <a:r>
                        <a:rPr kumimoji="0" lang="en-US" sz="1200" b="1" i="0" u="none" strike="noStrike" kern="1200" cap="none" spc="0" normalizeH="0" baseline="0" noProof="0" dirty="0">
                          <a:ln>
                            <a:noFill/>
                          </a:ln>
                          <a:solidFill>
                            <a:prstClr val="black"/>
                          </a:solidFill>
                          <a:effectLst/>
                          <a:uLnTx/>
                          <a:uFillTx/>
                          <a:latin typeface="+mn-lt"/>
                          <a:ea typeface="+mn-ea"/>
                          <a:cs typeface="+mn-cs"/>
                        </a:rPr>
                        <a:t>4%</a:t>
                      </a:r>
                      <a:r>
                        <a:rPr kumimoji="0" lang="en-US" sz="1200" b="0" i="0" u="none" strike="noStrike" kern="1200" cap="none" spc="0" normalizeH="0" baseline="0" noProof="0" dirty="0">
                          <a:ln>
                            <a:noFill/>
                          </a:ln>
                          <a:solidFill>
                            <a:prstClr val="black"/>
                          </a:solidFill>
                          <a:effectLst/>
                          <a:uLnTx/>
                          <a:uFillTx/>
                          <a:latin typeface="+mn-lt"/>
                          <a:ea typeface="+mn-ea"/>
                          <a:cs typeface="+mn-cs"/>
                        </a:rPr>
                        <a:t>)</a:t>
                      </a:r>
                      <a:endParaRPr kumimoji="0" lang="en-ZA"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endParaRPr>
                    </a:p>
                  </a:txBody>
                  <a:tcPr marL="68580" marR="68580" marT="34290" marB="34290">
                    <a:solidFill>
                      <a:schemeClr val="accent1">
                        <a:lumMod val="40000"/>
                        <a:lumOff val="60000"/>
                      </a:schemeClr>
                    </a:solidFill>
                  </a:tcPr>
                </a:tc>
                <a:tc>
                  <a:txBody>
                    <a:bodyPr/>
                    <a:lstStyle/>
                    <a:p>
                      <a:pPr marL="180000" marR="0" lvl="1" indent="-180000" algn="just"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Achieved</a:t>
                      </a:r>
                      <a:r>
                        <a:rPr kumimoji="0" lang="en-US" sz="1200" b="1" i="0" u="none" strike="noStrike" kern="1200" cap="none" spc="0" normalizeH="0" baseline="0" noProof="0" dirty="0">
                          <a:ln>
                            <a:noFill/>
                          </a:ln>
                          <a:solidFill>
                            <a:prstClr val="black"/>
                          </a:solidFill>
                          <a:effectLst/>
                          <a:uLnTx/>
                          <a:uFillTx/>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 </a:t>
                      </a:r>
                      <a:r>
                        <a:rPr kumimoji="0" lang="en-US" sz="1200" b="1" i="0" u="none" strike="noStrike" kern="0" cap="none" spc="0" normalizeH="0" baseline="0" noProof="0" dirty="0">
                          <a:ln>
                            <a:noFill/>
                          </a:ln>
                          <a:solidFill>
                            <a:prstClr val="black"/>
                          </a:solidFill>
                          <a:effectLst/>
                          <a:uLnTx/>
                          <a:uFillTx/>
                          <a:latin typeface="+mn-lt"/>
                          <a:ea typeface="+mn-ea"/>
                          <a:cs typeface="+mn-cs"/>
                        </a:rPr>
                        <a:t>123</a:t>
                      </a:r>
                      <a:r>
                        <a:rPr kumimoji="0" lang="en-US" sz="1200" b="0" i="0" u="none" strike="noStrike" kern="0" cap="none" spc="0" normalizeH="0" baseline="0" noProof="0" dirty="0">
                          <a:ln>
                            <a:noFill/>
                          </a:ln>
                          <a:solidFill>
                            <a:prstClr val="black"/>
                          </a:solidFill>
                          <a:effectLst/>
                          <a:uLnTx/>
                          <a:uFillTx/>
                          <a:latin typeface="+mn-lt"/>
                          <a:ea typeface="+mn-ea"/>
                          <a:cs typeface="+mn-cs"/>
                        </a:rPr>
                        <a:t> of 146 targets (</a:t>
                      </a:r>
                      <a:r>
                        <a:rPr kumimoji="0" lang="en-US" sz="1200" b="1" i="0" u="none" strike="noStrike" kern="0" cap="none" spc="0" normalizeH="0" baseline="0" noProof="0" dirty="0">
                          <a:ln>
                            <a:noFill/>
                          </a:ln>
                          <a:solidFill>
                            <a:prstClr val="black"/>
                          </a:solidFill>
                          <a:effectLst/>
                          <a:uLnTx/>
                          <a:uFillTx/>
                          <a:latin typeface="+mn-lt"/>
                          <a:ea typeface="+mn-ea"/>
                          <a:cs typeface="+mn-cs"/>
                        </a:rPr>
                        <a:t>84%</a:t>
                      </a:r>
                      <a:r>
                        <a:rPr kumimoji="0" lang="en-US" sz="1200" b="0" i="0" u="none" strike="noStrike" kern="0" cap="none" spc="0" normalizeH="0" baseline="0" noProof="0" dirty="0">
                          <a:ln>
                            <a:noFill/>
                          </a:ln>
                          <a:solidFill>
                            <a:prstClr val="black"/>
                          </a:solidFill>
                          <a:effectLst/>
                          <a:uLnTx/>
                          <a:uFillTx/>
                          <a:latin typeface="+mn-lt"/>
                          <a:ea typeface="+mn-ea"/>
                          <a:cs typeface="+mn-cs"/>
                        </a:rPr>
                        <a:t>)</a:t>
                      </a:r>
                    </a:p>
                    <a:p>
                      <a:pPr marL="182563" marR="0" lvl="1" indent="0" algn="just"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1" i="0" u="none" strike="noStrike" kern="0" cap="none" spc="0" normalizeH="0" baseline="0" noProof="0" dirty="0">
                          <a:ln>
                            <a:noFill/>
                          </a:ln>
                          <a:solidFill>
                            <a:prstClr val="black"/>
                          </a:solidFill>
                          <a:effectLst/>
                          <a:uLnTx/>
                          <a:uFillTx/>
                          <a:latin typeface="+mn-lt"/>
                          <a:ea typeface="+mn-ea"/>
                          <a:cs typeface="+mn-cs"/>
                        </a:rPr>
                        <a:t>Four </a:t>
                      </a:r>
                      <a:r>
                        <a:rPr kumimoji="0" lang="en-US" sz="1200" b="0" i="0" u="none" strike="noStrike" kern="0" cap="none" spc="0" normalizeH="0" baseline="0" noProof="0" dirty="0">
                          <a:ln>
                            <a:noFill/>
                          </a:ln>
                          <a:solidFill>
                            <a:prstClr val="black"/>
                          </a:solidFill>
                          <a:effectLst/>
                          <a:uLnTx/>
                          <a:uFillTx/>
                          <a:latin typeface="+mn-lt"/>
                          <a:ea typeface="+mn-ea"/>
                          <a:cs typeface="+mn-cs"/>
                        </a:rPr>
                        <a:t>out of 10 public entities achieved 100% of all their targets. </a:t>
                      </a:r>
                    </a:p>
                    <a:p>
                      <a:pPr marL="180000" marR="0" lvl="1" indent="-180000" algn="just"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Partially achieved = </a:t>
                      </a:r>
                      <a:r>
                        <a:rPr kumimoji="0" lang="en-US" sz="1200" b="1" i="0" u="none" strike="noStrike" kern="0" cap="none" spc="0" normalizeH="0" baseline="0" noProof="0" dirty="0">
                          <a:ln>
                            <a:noFill/>
                          </a:ln>
                          <a:solidFill>
                            <a:prstClr val="black"/>
                          </a:solidFill>
                          <a:effectLst/>
                          <a:uLnTx/>
                          <a:uFillTx/>
                          <a:latin typeface="+mn-lt"/>
                          <a:ea typeface="+mn-ea"/>
                          <a:cs typeface="+mn-cs"/>
                        </a:rPr>
                        <a:t>15 </a:t>
                      </a:r>
                      <a:r>
                        <a:rPr kumimoji="0" lang="en-US" sz="1200" b="0" i="0" u="none" strike="noStrike" kern="0" cap="none" spc="0" normalizeH="0" baseline="0" noProof="0" dirty="0">
                          <a:ln>
                            <a:noFill/>
                          </a:ln>
                          <a:solidFill>
                            <a:prstClr val="black"/>
                          </a:solidFill>
                          <a:effectLst/>
                          <a:uLnTx/>
                          <a:uFillTx/>
                          <a:latin typeface="+mn-lt"/>
                          <a:ea typeface="+mn-ea"/>
                          <a:cs typeface="+mn-cs"/>
                        </a:rPr>
                        <a:t>targets ( </a:t>
                      </a:r>
                      <a:r>
                        <a:rPr kumimoji="0" lang="en-US" sz="1200" b="1" i="0" u="none" strike="noStrike" kern="0" cap="none" spc="0" normalizeH="0" baseline="0" noProof="0" dirty="0">
                          <a:ln>
                            <a:noFill/>
                          </a:ln>
                          <a:solidFill>
                            <a:prstClr val="black"/>
                          </a:solidFill>
                          <a:effectLst/>
                          <a:uLnTx/>
                          <a:uFillTx/>
                          <a:latin typeface="+mn-lt"/>
                          <a:ea typeface="+mn-ea"/>
                          <a:cs typeface="+mn-cs"/>
                        </a:rPr>
                        <a:t>10%</a:t>
                      </a:r>
                      <a:r>
                        <a:rPr kumimoji="0" lang="en-US" sz="1200" b="0" i="0" u="none" strike="noStrike" kern="0" cap="none" spc="0" normalizeH="0" baseline="0" noProof="0" dirty="0">
                          <a:ln>
                            <a:noFill/>
                          </a:ln>
                          <a:solidFill>
                            <a:prstClr val="black"/>
                          </a:solidFill>
                          <a:effectLst/>
                          <a:uLnTx/>
                          <a:uFillTx/>
                          <a:latin typeface="+mn-lt"/>
                          <a:ea typeface="+mn-ea"/>
                          <a:cs typeface="+mn-cs"/>
                        </a:rPr>
                        <a:t>) </a:t>
                      </a:r>
                    </a:p>
                    <a:p>
                      <a:pPr marL="180000" marR="0" lvl="1" indent="-180000" algn="just"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Not achieved = </a:t>
                      </a:r>
                      <a:r>
                        <a:rPr kumimoji="0" lang="en-US" sz="1200" b="1" i="0" u="none" strike="noStrike" kern="0" cap="none" spc="0" normalizeH="0" baseline="0" noProof="0" dirty="0">
                          <a:ln>
                            <a:noFill/>
                          </a:ln>
                          <a:solidFill>
                            <a:prstClr val="black"/>
                          </a:solidFill>
                          <a:effectLst/>
                          <a:uLnTx/>
                          <a:uFillTx/>
                          <a:latin typeface="+mn-lt"/>
                          <a:ea typeface="+mn-ea"/>
                          <a:cs typeface="+mn-cs"/>
                        </a:rPr>
                        <a:t>8</a:t>
                      </a:r>
                      <a:r>
                        <a:rPr kumimoji="0" lang="en-US" sz="1200" b="0" i="0" u="none" strike="noStrike" kern="0" cap="none" spc="0" normalizeH="0" baseline="0" noProof="0" dirty="0">
                          <a:ln>
                            <a:noFill/>
                          </a:ln>
                          <a:solidFill>
                            <a:prstClr val="black"/>
                          </a:solidFill>
                          <a:effectLst/>
                          <a:uLnTx/>
                          <a:uFillTx/>
                          <a:latin typeface="+mn-lt"/>
                          <a:ea typeface="+mn-ea"/>
                          <a:cs typeface="+mn-cs"/>
                        </a:rPr>
                        <a:t> targets (or </a:t>
                      </a:r>
                      <a:r>
                        <a:rPr kumimoji="0" lang="en-US" sz="1200" b="1" i="0" u="none" strike="noStrike" kern="0" cap="none" spc="0" normalizeH="0" baseline="0" noProof="0" dirty="0">
                          <a:ln>
                            <a:noFill/>
                          </a:ln>
                          <a:solidFill>
                            <a:prstClr val="black"/>
                          </a:solidFill>
                          <a:effectLst/>
                          <a:uLnTx/>
                          <a:uFillTx/>
                          <a:latin typeface="+mn-lt"/>
                          <a:ea typeface="+mn-ea"/>
                          <a:cs typeface="+mn-cs"/>
                        </a:rPr>
                        <a:t>5%</a:t>
                      </a:r>
                      <a:r>
                        <a:rPr kumimoji="0" lang="en-US" sz="1200" b="0" i="0" u="none" strike="noStrike" kern="0" cap="none" spc="0" normalizeH="0" baseline="0" noProof="0" dirty="0">
                          <a:ln>
                            <a:noFill/>
                          </a:ln>
                          <a:solidFill>
                            <a:prstClr val="black"/>
                          </a:solidFill>
                          <a:effectLst/>
                          <a:uLnTx/>
                          <a:uFillTx/>
                          <a:latin typeface="+mn-lt"/>
                          <a:ea typeface="+mn-ea"/>
                          <a:cs typeface="+mn-cs"/>
                        </a:rPr>
                        <a:t>)</a:t>
                      </a:r>
                    </a:p>
                  </a:txBody>
                  <a:tcPr marL="68580" marR="68580" marT="34290" marB="34290">
                    <a:solidFill>
                      <a:schemeClr val="accent1">
                        <a:lumMod val="40000"/>
                        <a:lumOff val="60000"/>
                      </a:schemeClr>
                    </a:solidFill>
                  </a:tcPr>
                </a:tc>
                <a:extLst>
                  <a:ext uri="{0D108BD9-81ED-4DB2-BD59-A6C34878D82A}">
                    <a16:rowId xmlns:a16="http://schemas.microsoft.com/office/drawing/2014/main" xmlns="" val="3600103956"/>
                  </a:ext>
                </a:extLst>
              </a:tr>
              <a:tr h="2540127">
                <a:tc>
                  <a:txBody>
                    <a:bodyPr/>
                    <a:lstStyle/>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ea typeface="+mn-ea"/>
                          <a:cs typeface="+mn-cs"/>
                        </a:rPr>
                        <a:t>Performance Trends 2022/23: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Overall performance for </a:t>
                      </a:r>
                      <a:r>
                        <a:rPr kumimoji="0" lang="en-US" sz="1200" b="1" i="0" u="none" strike="noStrike" kern="1200" cap="none" spc="0" normalizeH="0" baseline="0" noProof="0" dirty="0">
                          <a:ln>
                            <a:noFill/>
                          </a:ln>
                          <a:solidFill>
                            <a:schemeClr val="tx1"/>
                          </a:solidFill>
                          <a:effectLst/>
                          <a:uLnTx/>
                          <a:uFillTx/>
                          <a:latin typeface="+mn-lt"/>
                          <a:ea typeface="+mn-ea"/>
                          <a:cs typeface="+mn-cs"/>
                        </a:rPr>
                        <a:t>Q1</a:t>
                      </a:r>
                      <a:r>
                        <a:rPr kumimoji="0" lang="en-US" sz="1200" b="0" i="0" u="none" strike="noStrike" kern="1200" cap="none" spc="0" normalizeH="0" baseline="0" noProof="0" dirty="0">
                          <a:ln>
                            <a:noFill/>
                          </a:ln>
                          <a:solidFill>
                            <a:schemeClr val="tx1"/>
                          </a:solidFill>
                          <a:effectLst/>
                          <a:uLnTx/>
                          <a:uFillTx/>
                          <a:latin typeface="+mn-lt"/>
                          <a:ea typeface="+mn-ea"/>
                          <a:cs typeface="+mn-cs"/>
                        </a:rPr>
                        <a:t> = </a:t>
                      </a:r>
                      <a:r>
                        <a:rPr kumimoji="0" lang="en-US" sz="1200" b="1" i="0" u="none" strike="noStrike" kern="1200" cap="none" spc="0" normalizeH="0" baseline="0" noProof="0" dirty="0">
                          <a:ln>
                            <a:noFill/>
                          </a:ln>
                          <a:solidFill>
                            <a:schemeClr val="tx1"/>
                          </a:solidFill>
                          <a:effectLst/>
                          <a:uLnTx/>
                          <a:uFillTx/>
                          <a:latin typeface="+mn-lt"/>
                          <a:ea typeface="+mn-ea"/>
                          <a:cs typeface="+mn-cs"/>
                        </a:rPr>
                        <a:t>80%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mn-lt"/>
                          <a:ea typeface="+mn-ea"/>
                          <a:cs typeface="+mn-cs"/>
                        </a:rPr>
                        <a:t>(</a:t>
                      </a:r>
                      <a:r>
                        <a:rPr kumimoji="0" lang="en-US" sz="1200" b="1" i="0" u="none" strike="noStrike" kern="0" cap="none" spc="0" normalizeH="0" baseline="0" noProof="0" dirty="0">
                          <a:ln>
                            <a:noFill/>
                          </a:ln>
                          <a:solidFill>
                            <a:schemeClr val="tx1"/>
                          </a:solidFill>
                          <a:effectLst/>
                          <a:uLnTx/>
                          <a:uFillTx/>
                          <a:latin typeface="+mn-lt"/>
                          <a:ea typeface="+mn-ea"/>
                          <a:cs typeface="+mn-cs"/>
                        </a:rPr>
                        <a:t>388</a:t>
                      </a:r>
                      <a:r>
                        <a:rPr kumimoji="0" lang="en-US" sz="1200" b="0" i="0" u="none" strike="noStrike" kern="0" cap="none" spc="0" normalizeH="0" baseline="0" noProof="0" dirty="0">
                          <a:ln>
                            <a:noFill/>
                          </a:ln>
                          <a:solidFill>
                            <a:schemeClr val="tx1"/>
                          </a:solidFill>
                          <a:effectLst/>
                          <a:uLnTx/>
                          <a:uFillTx/>
                          <a:latin typeface="+mn-lt"/>
                          <a:ea typeface="+mn-ea"/>
                          <a:cs typeface="+mn-cs"/>
                        </a:rPr>
                        <a:t> of 485 targets</a:t>
                      </a:r>
                      <a:r>
                        <a:rPr kumimoji="0" lang="en-US" sz="1200" b="0" i="0" u="none" strike="noStrike" kern="1200" cap="none" spc="0" normalizeH="0" baseline="0" noProof="0" dirty="0">
                          <a:ln>
                            <a:noFill/>
                          </a:ln>
                          <a:solidFill>
                            <a:schemeClr val="tx1"/>
                          </a:solidFill>
                          <a:effectLst/>
                          <a:uLnTx/>
                          <a:uFillTx/>
                          <a:latin typeface="+mn-lt"/>
                          <a:ea typeface="+mn-ea"/>
                          <a:cs typeface="+mn-cs"/>
                        </a:rPr>
                        <a:t> achieved)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Overall performance for </a:t>
                      </a:r>
                      <a:r>
                        <a:rPr kumimoji="0" lang="en-US" sz="1200" b="1" i="0" u="none" strike="noStrike" kern="1200" cap="none" spc="0" normalizeH="0" baseline="0" noProof="0" dirty="0">
                          <a:ln>
                            <a:noFill/>
                          </a:ln>
                          <a:solidFill>
                            <a:schemeClr val="tx1"/>
                          </a:solidFill>
                          <a:effectLst/>
                          <a:uLnTx/>
                          <a:uFillTx/>
                          <a:latin typeface="+mn-lt"/>
                          <a:ea typeface="+mn-ea"/>
                          <a:cs typeface="+mn-cs"/>
                        </a:rPr>
                        <a:t>Q2</a:t>
                      </a:r>
                      <a:r>
                        <a:rPr kumimoji="0" lang="en-US" sz="1200" b="0" i="0" u="none" strike="noStrike" kern="1200" cap="none" spc="0" normalizeH="0" baseline="0" noProof="0" dirty="0">
                          <a:ln>
                            <a:noFill/>
                          </a:ln>
                          <a:solidFill>
                            <a:schemeClr val="tx1"/>
                          </a:solidFill>
                          <a:effectLst/>
                          <a:uLnTx/>
                          <a:uFillTx/>
                          <a:latin typeface="+mn-lt"/>
                          <a:ea typeface="+mn-ea"/>
                          <a:cs typeface="+mn-cs"/>
                        </a:rPr>
                        <a:t> = </a:t>
                      </a:r>
                      <a:r>
                        <a:rPr kumimoji="0" lang="en-US" sz="1200" b="1" i="0" u="none" strike="noStrike" kern="1200" cap="none" spc="0" normalizeH="0" baseline="0" noProof="0" dirty="0">
                          <a:ln>
                            <a:noFill/>
                          </a:ln>
                          <a:solidFill>
                            <a:schemeClr val="tx1"/>
                          </a:solidFill>
                          <a:effectLst/>
                          <a:uLnTx/>
                          <a:uFillTx/>
                          <a:latin typeface="+mn-lt"/>
                          <a:ea typeface="+mn-ea"/>
                          <a:cs typeface="+mn-cs"/>
                        </a:rPr>
                        <a:t>83% </a:t>
                      </a:r>
                      <a:endParaRPr kumimoji="0" lang="en-ZA" sz="1200" b="0" i="0" u="none" strike="noStrike" kern="1200" cap="none" spc="0" normalizeH="0" baseline="0" noProof="0" dirty="0">
                        <a:ln>
                          <a:noFill/>
                        </a:ln>
                        <a:solidFill>
                          <a:schemeClr val="tx1"/>
                        </a:solidFill>
                        <a:effectLst/>
                        <a:uLnTx/>
                        <a:uFillTx/>
                        <a:latin typeface="+mn-lt"/>
                        <a:ea typeface="+mn-ea"/>
                        <a:cs typeface="+mn-cs"/>
                      </a:endParaRPr>
                    </a:p>
                    <a:p>
                      <a:r>
                        <a:rPr kumimoji="0" lang="en-US" sz="1200" b="0" i="0" u="none" strike="noStrike" kern="1200" cap="none" spc="0" normalizeH="0" baseline="0" noProof="0" dirty="0">
                          <a:ln>
                            <a:noFill/>
                          </a:ln>
                          <a:solidFill>
                            <a:schemeClr val="tx1"/>
                          </a:solidFill>
                          <a:effectLst/>
                          <a:uLnTx/>
                          <a:uFillTx/>
                          <a:latin typeface="+mn-lt"/>
                          <a:ea typeface="+mn-ea"/>
                          <a:cs typeface="+mn-cs"/>
                        </a:rPr>
                        <a:t>(</a:t>
                      </a:r>
                      <a:r>
                        <a:rPr kumimoji="0" lang="en-US" sz="1200" b="1" i="0" u="none" strike="noStrike" kern="1200" cap="none" spc="0" normalizeH="0" baseline="0" noProof="0" dirty="0">
                          <a:ln>
                            <a:noFill/>
                          </a:ln>
                          <a:solidFill>
                            <a:schemeClr val="tx1"/>
                          </a:solidFill>
                          <a:effectLst/>
                          <a:uLnTx/>
                          <a:uFillTx/>
                          <a:latin typeface="+mn-lt"/>
                          <a:ea typeface="+mn-ea"/>
                          <a:cs typeface="+mn-cs"/>
                        </a:rPr>
                        <a:t>422 </a:t>
                      </a:r>
                      <a:r>
                        <a:rPr kumimoji="0" lang="en-US" sz="1200" b="0" i="0" u="none" strike="noStrike" kern="1200" cap="none" spc="0" normalizeH="0" baseline="0" noProof="0" dirty="0">
                          <a:ln>
                            <a:noFill/>
                          </a:ln>
                          <a:solidFill>
                            <a:schemeClr val="tx1"/>
                          </a:solidFill>
                          <a:effectLst/>
                          <a:uLnTx/>
                          <a:uFillTx/>
                          <a:latin typeface="+mn-lt"/>
                          <a:ea typeface="+mn-ea"/>
                          <a:cs typeface="+mn-cs"/>
                        </a:rPr>
                        <a:t>of 534</a:t>
                      </a:r>
                      <a:r>
                        <a:rPr kumimoji="0" lang="en-US" sz="1200" b="1" i="0" u="none" strike="noStrike" kern="1200" cap="none" spc="0" normalizeH="0" baseline="0" noProof="0" dirty="0">
                          <a:ln>
                            <a:noFill/>
                          </a:ln>
                          <a:solidFill>
                            <a:schemeClr val="tx1"/>
                          </a:solidFill>
                          <a:effectLst/>
                          <a:uLnTx/>
                          <a:uFillTx/>
                          <a:latin typeface="+mn-lt"/>
                          <a:ea typeface="+mn-ea"/>
                          <a:cs typeface="+mn-cs"/>
                        </a:rPr>
                        <a:t> </a:t>
                      </a:r>
                      <a:r>
                        <a:rPr kumimoji="0" lang="en-US" sz="1200" b="0" i="0" u="none" strike="noStrike" kern="1200" cap="none" spc="0" normalizeH="0" baseline="0" noProof="0" dirty="0">
                          <a:ln>
                            <a:noFill/>
                          </a:ln>
                          <a:solidFill>
                            <a:schemeClr val="tx1"/>
                          </a:solidFill>
                          <a:effectLst/>
                          <a:uLnTx/>
                          <a:uFillTx/>
                          <a:latin typeface="+mn-lt"/>
                          <a:ea typeface="+mn-ea"/>
                          <a:cs typeface="+mn-cs"/>
                        </a:rPr>
                        <a:t>targets achieved)</a:t>
                      </a:r>
                    </a:p>
                    <a:p>
                      <a:endParaRPr kumimoji="0" lang="en-US" sz="1100" b="0" i="0" u="none" strike="noStrike" kern="1200" cap="none" spc="0" normalizeH="0" baseline="0" noProof="0" dirty="0">
                        <a:ln>
                          <a:noFill/>
                        </a:ln>
                        <a:solidFill>
                          <a:schemeClr val="tx1"/>
                        </a:solidFill>
                        <a:effectLst/>
                        <a:uLnTx/>
                        <a:uFillTx/>
                        <a:latin typeface="+mn-lt"/>
                        <a:ea typeface="+mn-ea"/>
                        <a:cs typeface="+mn-cs"/>
                      </a:endParaRPr>
                    </a:p>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Overall performance for </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Q3</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 = </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76% </a:t>
                      </a:r>
                    </a:p>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408 </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of 536</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 </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targets achieved) </a:t>
                      </a:r>
                    </a:p>
                    <a:p>
                      <a:pPr marL="0" marR="0" lvl="1" indent="0" algn="l" defTabSz="711200" rtl="0" eaLnBrk="1" fontAlgn="auto" latinLnBrk="0" hangingPunct="1">
                        <a:lnSpc>
                          <a:spcPct val="100000"/>
                        </a:lnSpc>
                        <a:spcBef>
                          <a:spcPct val="0"/>
                        </a:spcBef>
                        <a:spcAft>
                          <a:spcPts val="300"/>
                        </a:spcAft>
                        <a:buClrTx/>
                        <a:buSzTx/>
                        <a:buFontTx/>
                        <a:buNone/>
                        <a:tabLst/>
                        <a:defRPr/>
                      </a:pPr>
                      <a:endParaRPr kumimoji="0" lang="en-US" sz="11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endParaRPr>
                    </a:p>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Overall performance for </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Q4</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 = </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77% </a:t>
                      </a:r>
                    </a:p>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681</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of 879</a:t>
                      </a:r>
                      <a:r>
                        <a:rPr kumimoji="0" lang="en-US" sz="1200" b="1"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 </a:t>
                      </a:r>
                      <a:r>
                        <a:rPr kumimoji="0" lang="en-US" sz="1200" b="0" i="0" u="none" strike="noStrike" kern="1200" cap="none" spc="0" normalizeH="0" baseline="0" noProof="0" dirty="0">
                          <a:ln>
                            <a:noFill/>
                          </a:ln>
                          <a:solidFill>
                            <a:prstClr val="black">
                              <a:hueOff val="0"/>
                              <a:satOff val="0"/>
                              <a:lumOff val="0"/>
                              <a:alphaOff val="0"/>
                            </a:prstClr>
                          </a:solidFill>
                          <a:effectLst/>
                          <a:uLnTx/>
                          <a:uFillTx/>
                          <a:latin typeface="+mn-lt"/>
                          <a:ea typeface="+mn-ea"/>
                          <a:cs typeface="+mn-cs"/>
                        </a:rPr>
                        <a:t>targets achieved) </a:t>
                      </a:r>
                      <a:endParaRPr lang="en-US" sz="1200" dirty="0">
                        <a:solidFill>
                          <a:schemeClr val="tx1"/>
                        </a:solidFill>
                      </a:endParaRPr>
                    </a:p>
                  </a:txBody>
                  <a:tcPr marL="68580" marR="68580" marT="34290" marB="34290">
                    <a:solidFill>
                      <a:schemeClr val="accent1">
                        <a:lumMod val="20000"/>
                        <a:lumOff val="80000"/>
                      </a:schemeClr>
                    </a:solidFill>
                  </a:tcPr>
                </a:tc>
                <a:tc>
                  <a:txBody>
                    <a:bodyPr/>
                    <a:lstStyle/>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Departmental clusters performance:</a:t>
                      </a:r>
                    </a:p>
                    <a:p>
                      <a:pPr marL="180000" marR="0" lvl="1" indent="-18000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mn-lt"/>
                          <a:ea typeface="+mn-ea"/>
                          <a:cs typeface="+mn-cs"/>
                        </a:rPr>
                        <a:t>Governance Cluster   = 97%</a:t>
                      </a:r>
                    </a:p>
                    <a:p>
                      <a:pPr marL="180000" marR="0" lvl="1" indent="-18000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mn-lt"/>
                          <a:ea typeface="+mn-ea"/>
                          <a:cs typeface="+mn-cs"/>
                        </a:rPr>
                        <a:t>Social Cluster	 = 73%</a:t>
                      </a:r>
                    </a:p>
                    <a:p>
                      <a:pPr marL="180000" marR="0" lvl="1" indent="-18000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mn-lt"/>
                          <a:ea typeface="+mn-ea"/>
                          <a:cs typeface="+mn-cs"/>
                        </a:rPr>
                        <a:t>Economic Cluster        = 88%</a:t>
                      </a:r>
                    </a:p>
                  </a:txBody>
                  <a:tcPr marL="68580" marR="68580" marT="34290" marB="34290">
                    <a:solidFill>
                      <a:schemeClr val="accent1">
                        <a:lumMod val="20000"/>
                        <a:lumOff val="80000"/>
                      </a:schemeClr>
                    </a:solidFill>
                  </a:tcPr>
                </a:tc>
                <a:tc>
                  <a:txBody>
                    <a:bodyPr/>
                    <a:lstStyle/>
                    <a:p>
                      <a:pPr marL="0" marR="0" lvl="1" indent="0" algn="l" defTabSz="711200" rtl="0" eaLnBrk="1" fontAlgn="auto" latinLnBrk="0" hangingPunct="1">
                        <a:lnSpc>
                          <a:spcPct val="100000"/>
                        </a:lnSpc>
                        <a:spcBef>
                          <a:spcPct val="0"/>
                        </a:spcBef>
                        <a:spcAft>
                          <a:spcPts val="30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mn-lt"/>
                          <a:ea typeface="+mn-ea"/>
                          <a:cs typeface="+mn-cs"/>
                        </a:rPr>
                        <a:t>Public entities clusters performance:</a:t>
                      </a:r>
                    </a:p>
                    <a:p>
                      <a:pPr marL="180000" marR="0" lvl="1" indent="-18000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mn-lt"/>
                          <a:ea typeface="+mn-ea"/>
                          <a:cs typeface="+mn-cs"/>
                        </a:rPr>
                        <a:t>Governance Cluster  = 94%</a:t>
                      </a:r>
                    </a:p>
                    <a:p>
                      <a:pPr marL="180000" marR="0" lvl="1" indent="-18000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mn-lt"/>
                          <a:ea typeface="+mn-ea"/>
                          <a:cs typeface="+mn-cs"/>
                        </a:rPr>
                        <a:t>Social Cluster	= 84%</a:t>
                      </a:r>
                    </a:p>
                    <a:p>
                      <a:pPr marL="180000" marR="0" lvl="1" indent="-18000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mn-lt"/>
                          <a:ea typeface="+mn-ea"/>
                          <a:cs typeface="+mn-cs"/>
                        </a:rPr>
                        <a:t>Economic Cluster       = 83%</a:t>
                      </a:r>
                    </a:p>
                  </a:txBody>
                  <a:tcPr marL="68580" marR="68580" marT="34290" marB="34290">
                    <a:solidFill>
                      <a:schemeClr val="accent1">
                        <a:lumMod val="20000"/>
                        <a:lumOff val="80000"/>
                      </a:schemeClr>
                    </a:solidFill>
                  </a:tcPr>
                </a:tc>
                <a:extLst>
                  <a:ext uri="{0D108BD9-81ED-4DB2-BD59-A6C34878D82A}">
                    <a16:rowId xmlns:a16="http://schemas.microsoft.com/office/drawing/2014/main" xmlns="" val="6870709"/>
                  </a:ext>
                </a:extLst>
              </a:tr>
            </a:tbl>
          </a:graphicData>
        </a:graphic>
      </p:graphicFrame>
      <p:sp>
        <p:nvSpPr>
          <p:cNvPr id="3" name="TextBox 2">
            <a:extLst>
              <a:ext uri="{FF2B5EF4-FFF2-40B4-BE49-F238E27FC236}">
                <a16:creationId xmlns:a16="http://schemas.microsoft.com/office/drawing/2014/main" xmlns="" id="{977E34D8-8DD6-A838-64C1-BAA8A7C8036A}"/>
              </a:ext>
            </a:extLst>
          </p:cNvPr>
          <p:cNvSpPr txBox="1"/>
          <p:nvPr/>
        </p:nvSpPr>
        <p:spPr>
          <a:xfrm>
            <a:off x="1551082" y="5789496"/>
            <a:ext cx="995785" cy="230832"/>
          </a:xfrm>
          <a:prstGeom prst="rect">
            <a:avLst/>
          </a:prstGeom>
          <a:noFill/>
        </p:spPr>
        <p:txBody>
          <a:bodyPr wrap="none" rtlCol="0">
            <a:spAutoFit/>
          </a:bodyPr>
          <a:lstStyle/>
          <a:p>
            <a:r>
              <a:rPr lang="en-ZA" sz="900" b="1" dirty="0"/>
              <a:t>Source: eQPRS</a:t>
            </a:r>
          </a:p>
        </p:txBody>
      </p:sp>
      <p:sp>
        <p:nvSpPr>
          <p:cNvPr id="4" name="Footer Placeholder 3">
            <a:extLst>
              <a:ext uri="{FF2B5EF4-FFF2-40B4-BE49-F238E27FC236}">
                <a16:creationId xmlns:a16="http://schemas.microsoft.com/office/drawing/2014/main" xmlns="" id="{E939813E-6D8E-388B-CE44-8F4D79F85FFC}"/>
              </a:ext>
            </a:extLst>
          </p:cNvPr>
          <p:cNvSpPr>
            <a:spLocks noGrp="1"/>
          </p:cNvSpPr>
          <p:nvPr>
            <p:ph type="ftr" sz="quarter" idx="3"/>
          </p:nvPr>
        </p:nvSpPr>
        <p:spPr>
          <a:xfrm>
            <a:off x="5129784" y="6468150"/>
            <a:ext cx="5779087"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065F4046-E501-DA0F-ED47-67A27D0073A8}"/>
              </a:ext>
            </a:extLst>
          </p:cNvPr>
          <p:cNvSpPr>
            <a:spLocks noGrp="1"/>
          </p:cNvSpPr>
          <p:nvPr>
            <p:ph type="sldNum" sz="quarter" idx="4"/>
          </p:nvPr>
        </p:nvSpPr>
        <p:spPr/>
        <p:txBody>
          <a:bodyPr/>
          <a:lstStyle/>
          <a:p>
            <a:fld id="{8406839F-D7A4-4E5D-B93D-768AD4D1DB36}" type="slidenum">
              <a:rPr lang="en-ZA" smtClean="0">
                <a:solidFill>
                  <a:srgbClr val="003399"/>
                </a:solidFill>
              </a:rPr>
              <a:pPr/>
              <a:t>6</a:t>
            </a:fld>
            <a:endParaRPr lang="en-ZA" dirty="0">
              <a:solidFill>
                <a:srgbClr val="003399"/>
              </a:solidFill>
            </a:endParaRPr>
          </a:p>
        </p:txBody>
      </p:sp>
    </p:spTree>
    <p:extLst>
      <p:ext uri="{BB962C8B-B14F-4D97-AF65-F5344CB8AC3E}">
        <p14:creationId xmlns:p14="http://schemas.microsoft.com/office/powerpoint/2010/main" xmlns="" val="3474418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4540A-0B93-AA1D-3A14-510814804BED}"/>
              </a:ext>
            </a:extLst>
          </p:cNvPr>
          <p:cNvSpPr>
            <a:spLocks noGrp="1"/>
          </p:cNvSpPr>
          <p:nvPr>
            <p:ph type="title"/>
          </p:nvPr>
        </p:nvSpPr>
        <p:spPr/>
        <p:txBody>
          <a:bodyPr/>
          <a:lstStyle/>
          <a:p>
            <a:r>
              <a:rPr lang="en-ZA" dirty="0"/>
              <a:t>Average annual performance – Provincial Departments</a:t>
            </a:r>
          </a:p>
        </p:txBody>
      </p:sp>
      <p:graphicFrame>
        <p:nvGraphicFramePr>
          <p:cNvPr id="5" name="Chart 4">
            <a:extLst>
              <a:ext uri="{FF2B5EF4-FFF2-40B4-BE49-F238E27FC236}">
                <a16:creationId xmlns:a16="http://schemas.microsoft.com/office/drawing/2014/main" xmlns="" id="{555F307D-7CC7-46AE-898B-EA8662CBAF63}"/>
              </a:ext>
            </a:extLst>
          </p:cNvPr>
          <p:cNvGraphicFramePr/>
          <p:nvPr>
            <p:extLst>
              <p:ext uri="{D42A27DB-BD31-4B8C-83A1-F6EECF244321}">
                <p14:modId xmlns:p14="http://schemas.microsoft.com/office/powerpoint/2010/main" xmlns="" val="4281921141"/>
              </p:ext>
            </p:extLst>
          </p:nvPr>
        </p:nvGraphicFramePr>
        <p:xfrm>
          <a:off x="1797397" y="1317406"/>
          <a:ext cx="8597205" cy="311743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xmlns="" id="{6523DF2D-2DD9-4E8C-B46B-A30305B35052}"/>
              </a:ext>
            </a:extLst>
          </p:cNvPr>
          <p:cNvSpPr txBox="1"/>
          <p:nvPr/>
        </p:nvSpPr>
        <p:spPr>
          <a:xfrm>
            <a:off x="1819277" y="4575810"/>
            <a:ext cx="8597205" cy="1166730"/>
          </a:xfrm>
          <a:prstGeom prst="rect">
            <a:avLst/>
          </a:prstGeom>
          <a:noFill/>
        </p:spPr>
        <p:txBody>
          <a:bodyPr wrap="square" rtlCol="0">
            <a:spAutoFit/>
          </a:bodyPr>
          <a:lstStyle/>
          <a:p>
            <a:pPr marL="257175" indent="-257175" algn="just">
              <a:lnSpc>
                <a:spcPct val="150000"/>
              </a:lnSpc>
              <a:buSzPts val="1000"/>
              <a:buFont typeface="Symbol" panose="05050102010706020507" pitchFamily="18" charset="2"/>
              <a:buChar char=""/>
            </a:pPr>
            <a:r>
              <a:rPr lang="en-ZA" sz="1200" b="1" kern="0" dirty="0">
                <a:solidFill>
                  <a:srgbClr val="000000"/>
                </a:solidFill>
                <a:latin typeface="Century Gothic" panose="020B0502020202020204" pitchFamily="34" charset="0"/>
                <a:ea typeface="Calibri" panose="020F0502020204030204" pitchFamily="34" charset="0"/>
              </a:rPr>
              <a:t>Eight (8)</a:t>
            </a:r>
            <a:r>
              <a:rPr lang="en-ZA" sz="1200" kern="0" dirty="0">
                <a:solidFill>
                  <a:srgbClr val="000000"/>
                </a:solidFill>
                <a:latin typeface="Century Gothic" panose="020B0502020202020204" pitchFamily="34" charset="0"/>
                <a:ea typeface="Calibri" panose="020F0502020204030204" pitchFamily="34" charset="0"/>
              </a:rPr>
              <a:t> departments achieved more than or equal to (≥) the WCG average of </a:t>
            </a:r>
            <a:r>
              <a:rPr lang="en-ZA" sz="1200" b="1" kern="0" dirty="0">
                <a:solidFill>
                  <a:srgbClr val="000000"/>
                </a:solidFill>
                <a:latin typeface="Century Gothic" panose="020B0502020202020204" pitchFamily="34" charset="0"/>
                <a:ea typeface="Calibri" panose="020F0502020204030204" pitchFamily="34" charset="0"/>
              </a:rPr>
              <a:t>84%</a:t>
            </a:r>
            <a:r>
              <a:rPr lang="en-ZA" sz="1200" kern="0" dirty="0">
                <a:solidFill>
                  <a:srgbClr val="000000"/>
                </a:solidFill>
                <a:latin typeface="Century Gothic" panose="020B0502020202020204" pitchFamily="34" charset="0"/>
                <a:ea typeface="Calibri" panose="020F0502020204030204" pitchFamily="34" charset="0"/>
              </a:rPr>
              <a:t>: </a:t>
            </a:r>
            <a:endParaRPr lang="en-US" sz="1200" dirty="0">
              <a:solidFill>
                <a:srgbClr val="000000"/>
              </a:solidFill>
              <a:latin typeface="Times New Roman" panose="02020603050405020304" pitchFamily="18" charset="0"/>
              <a:ea typeface="Times New Roman" panose="02020603050405020304" pitchFamily="18" charset="0"/>
            </a:endParaRPr>
          </a:p>
          <a:p>
            <a:pPr marL="202883" algn="just">
              <a:lnSpc>
                <a:spcPct val="150000"/>
              </a:lnSpc>
            </a:pPr>
            <a:r>
              <a:rPr lang="en-ZA" sz="1200" kern="0" dirty="0">
                <a:solidFill>
                  <a:srgbClr val="000000"/>
                </a:solidFill>
                <a:latin typeface="Century Gothic" panose="020B0502020202020204" pitchFamily="34" charset="0"/>
                <a:ea typeface="Calibri" panose="020F0502020204030204" pitchFamily="34" charset="0"/>
              </a:rPr>
              <a:t>DotP (100%); PT (95%); DLG (97%); DOCS (98%); DCAS (94%); DOA (96%); DEDAT (96%) and DEA&amp;DP (88%). </a:t>
            </a:r>
            <a:endParaRPr lang="en-US" sz="1200" dirty="0">
              <a:solidFill>
                <a:srgbClr val="000000"/>
              </a:solidFill>
              <a:latin typeface="Times New Roman" panose="02020603050405020304" pitchFamily="18" charset="0"/>
              <a:ea typeface="Times New Roman" panose="02020603050405020304" pitchFamily="18" charset="0"/>
            </a:endParaRPr>
          </a:p>
          <a:p>
            <a:pPr marL="257175" indent="-257175" algn="just">
              <a:lnSpc>
                <a:spcPct val="150000"/>
              </a:lnSpc>
              <a:buSzPts val="1000"/>
              <a:buFont typeface="Symbol" panose="05050102010706020507" pitchFamily="18" charset="2"/>
              <a:buChar char=""/>
            </a:pPr>
            <a:r>
              <a:rPr lang="en-ZA" sz="1200" b="1" kern="0" dirty="0">
                <a:solidFill>
                  <a:srgbClr val="000000"/>
                </a:solidFill>
                <a:latin typeface="Century Gothic" panose="020B0502020202020204" pitchFamily="34" charset="0"/>
                <a:ea typeface="Calibri" panose="020F0502020204030204" pitchFamily="34" charset="0"/>
              </a:rPr>
              <a:t>Five (5) </a:t>
            </a:r>
            <a:r>
              <a:rPr lang="en-ZA" sz="1200" kern="0" dirty="0">
                <a:solidFill>
                  <a:srgbClr val="000000"/>
                </a:solidFill>
                <a:latin typeface="Century Gothic" panose="020B0502020202020204" pitchFamily="34" charset="0"/>
                <a:ea typeface="Calibri" panose="020F0502020204030204" pitchFamily="34" charset="0"/>
              </a:rPr>
              <a:t>departments achieved less than (&lt;) the WCG average of </a:t>
            </a:r>
            <a:r>
              <a:rPr lang="en-ZA" sz="1200" b="1" kern="0" dirty="0">
                <a:solidFill>
                  <a:srgbClr val="000000"/>
                </a:solidFill>
                <a:latin typeface="Century Gothic" panose="020B0502020202020204" pitchFamily="34" charset="0"/>
                <a:ea typeface="Calibri" panose="020F0502020204030204" pitchFamily="34" charset="0"/>
              </a:rPr>
              <a:t>84%</a:t>
            </a:r>
            <a:r>
              <a:rPr lang="en-ZA" sz="1200" kern="0" dirty="0">
                <a:solidFill>
                  <a:srgbClr val="000000"/>
                </a:solidFill>
                <a:latin typeface="Century Gothic" panose="020B0502020202020204" pitchFamily="34" charset="0"/>
                <a:ea typeface="Calibri" panose="020F0502020204030204" pitchFamily="34" charset="0"/>
              </a:rPr>
              <a:t>:</a:t>
            </a:r>
            <a:endParaRPr lang="en-US" sz="1200" dirty="0">
              <a:solidFill>
                <a:srgbClr val="000000"/>
              </a:solidFill>
              <a:latin typeface="Times New Roman" panose="02020603050405020304" pitchFamily="18" charset="0"/>
              <a:ea typeface="Times New Roman" panose="02020603050405020304" pitchFamily="18" charset="0"/>
            </a:endParaRPr>
          </a:p>
          <a:p>
            <a:pPr marL="202883" algn="just">
              <a:lnSpc>
                <a:spcPct val="150000"/>
              </a:lnSpc>
            </a:pPr>
            <a:r>
              <a:rPr lang="en-ZA" sz="1200" kern="0" dirty="0">
                <a:solidFill>
                  <a:srgbClr val="000000"/>
                </a:solidFill>
                <a:latin typeface="Century Gothic" panose="020B0502020202020204" pitchFamily="34" charset="0"/>
                <a:ea typeface="Calibri" panose="020F0502020204030204" pitchFamily="34" charset="0"/>
              </a:rPr>
              <a:t>WCED (61%); DOH (58%); DSD (68%); DHS (63%) and DTPW (70%). </a:t>
            </a:r>
            <a:endParaRPr lang="en-US" sz="1200" dirty="0">
              <a:solidFill>
                <a:srgbClr val="000000"/>
              </a:solidFill>
              <a:latin typeface="Times New Roman" panose="02020603050405020304" pitchFamily="18" charset="0"/>
              <a:ea typeface="Times New Roman" panose="02020603050405020304" pitchFamily="18" charset="0"/>
            </a:endParaRPr>
          </a:p>
        </p:txBody>
      </p:sp>
      <p:sp>
        <p:nvSpPr>
          <p:cNvPr id="4" name="Footer Placeholder 3">
            <a:extLst>
              <a:ext uri="{FF2B5EF4-FFF2-40B4-BE49-F238E27FC236}">
                <a16:creationId xmlns:a16="http://schemas.microsoft.com/office/drawing/2014/main" xmlns="" id="{F1ED222B-C88A-F70F-81BE-20A908E497F6}"/>
              </a:ext>
            </a:extLst>
          </p:cNvPr>
          <p:cNvSpPr>
            <a:spLocks noGrp="1"/>
          </p:cNvSpPr>
          <p:nvPr>
            <p:ph type="ftr" sz="quarter" idx="3"/>
          </p:nvPr>
        </p:nvSpPr>
        <p:spPr>
          <a:xfrm>
            <a:off x="5221224" y="6468150"/>
            <a:ext cx="5687647"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6" name="Slide Number Placeholder 5">
            <a:extLst>
              <a:ext uri="{FF2B5EF4-FFF2-40B4-BE49-F238E27FC236}">
                <a16:creationId xmlns:a16="http://schemas.microsoft.com/office/drawing/2014/main" xmlns="" id="{A7BBE8C6-7568-08FA-7F1E-5843CAC3867C}"/>
              </a:ext>
            </a:extLst>
          </p:cNvPr>
          <p:cNvSpPr>
            <a:spLocks noGrp="1"/>
          </p:cNvSpPr>
          <p:nvPr>
            <p:ph type="sldNum" sz="quarter" idx="4"/>
          </p:nvPr>
        </p:nvSpPr>
        <p:spPr/>
        <p:txBody>
          <a:bodyPr/>
          <a:lstStyle/>
          <a:p>
            <a:fld id="{8406839F-D7A4-4E5D-B93D-768AD4D1DB36}" type="slidenum">
              <a:rPr lang="en-ZA" smtClean="0">
                <a:solidFill>
                  <a:srgbClr val="003399"/>
                </a:solidFill>
              </a:rPr>
              <a:pPr/>
              <a:t>7</a:t>
            </a:fld>
            <a:endParaRPr lang="en-ZA" dirty="0">
              <a:solidFill>
                <a:srgbClr val="003399"/>
              </a:solidFill>
            </a:endParaRPr>
          </a:p>
        </p:txBody>
      </p:sp>
    </p:spTree>
    <p:extLst>
      <p:ext uri="{BB962C8B-B14F-4D97-AF65-F5344CB8AC3E}">
        <p14:creationId xmlns:p14="http://schemas.microsoft.com/office/powerpoint/2010/main" xmlns="" val="365579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B0D638-70DE-D216-B08F-BADA0398CF0E}"/>
              </a:ext>
            </a:extLst>
          </p:cNvPr>
          <p:cNvSpPr>
            <a:spLocks noGrp="1"/>
          </p:cNvSpPr>
          <p:nvPr>
            <p:ph type="title"/>
          </p:nvPr>
        </p:nvSpPr>
        <p:spPr/>
        <p:txBody>
          <a:bodyPr/>
          <a:lstStyle/>
          <a:p>
            <a:r>
              <a:rPr lang="en-US" dirty="0"/>
              <a:t>Average annual performance – Provincial Public Entities</a:t>
            </a:r>
            <a:endParaRPr lang="en-ZA" dirty="0"/>
          </a:p>
        </p:txBody>
      </p:sp>
      <p:graphicFrame>
        <p:nvGraphicFramePr>
          <p:cNvPr id="5" name="Chart 4">
            <a:extLst>
              <a:ext uri="{FF2B5EF4-FFF2-40B4-BE49-F238E27FC236}">
                <a16:creationId xmlns:a16="http://schemas.microsoft.com/office/drawing/2014/main" xmlns="" id="{6B8E8658-ECFE-4FB7-9932-9E21170F3D48}"/>
              </a:ext>
            </a:extLst>
          </p:cNvPr>
          <p:cNvGraphicFramePr/>
          <p:nvPr>
            <p:extLst>
              <p:ext uri="{D42A27DB-BD31-4B8C-83A1-F6EECF244321}">
                <p14:modId xmlns:p14="http://schemas.microsoft.com/office/powerpoint/2010/main" xmlns="" val="2178870445"/>
              </p:ext>
            </p:extLst>
          </p:nvPr>
        </p:nvGraphicFramePr>
        <p:xfrm>
          <a:off x="1607820" y="1244510"/>
          <a:ext cx="8976360" cy="322690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0B3806C1-E5E3-482B-AF47-6AFC958D10ED}"/>
              </a:ext>
            </a:extLst>
          </p:cNvPr>
          <p:cNvSpPr txBox="1"/>
          <p:nvPr/>
        </p:nvSpPr>
        <p:spPr>
          <a:xfrm>
            <a:off x="1607820" y="4599431"/>
            <a:ext cx="8976360" cy="1200842"/>
          </a:xfrm>
          <a:prstGeom prst="rect">
            <a:avLst/>
          </a:prstGeom>
          <a:noFill/>
        </p:spPr>
        <p:txBody>
          <a:bodyPr wrap="square" rtlCol="0">
            <a:spAutoFit/>
          </a:bodyPr>
          <a:lstStyle/>
          <a:p>
            <a:pPr marL="257175" indent="-257175" algn="just">
              <a:lnSpc>
                <a:spcPct val="115000"/>
              </a:lnSpc>
              <a:buSzPts val="1000"/>
              <a:buFont typeface="Symbol" panose="05050102010706020507" pitchFamily="18" charset="2"/>
              <a:buChar char=""/>
            </a:pPr>
            <a:r>
              <a:rPr lang="en-ZA" sz="1200" b="1" kern="0" dirty="0">
                <a:solidFill>
                  <a:srgbClr val="000000"/>
                </a:solidFill>
                <a:latin typeface="Century Gothic" panose="020B0502020202020204" pitchFamily="34" charset="0"/>
                <a:ea typeface="Calibri" panose="020F0502020204030204" pitchFamily="34" charset="0"/>
              </a:rPr>
              <a:t>Eight (8)</a:t>
            </a:r>
            <a:r>
              <a:rPr lang="en-ZA" sz="1200" kern="0" dirty="0">
                <a:solidFill>
                  <a:srgbClr val="000000"/>
                </a:solidFill>
                <a:latin typeface="Century Gothic" panose="020B0502020202020204" pitchFamily="34" charset="0"/>
                <a:ea typeface="Calibri" panose="020F0502020204030204" pitchFamily="34" charset="0"/>
              </a:rPr>
              <a:t> public entities achieved more than or equal to (≥) the WCG average of </a:t>
            </a:r>
            <a:r>
              <a:rPr lang="en-ZA" sz="1200" b="1" kern="0" dirty="0">
                <a:solidFill>
                  <a:srgbClr val="000000"/>
                </a:solidFill>
                <a:latin typeface="Century Gothic" panose="020B0502020202020204" pitchFamily="34" charset="0"/>
                <a:ea typeface="Calibri" panose="020F0502020204030204" pitchFamily="34" charset="0"/>
              </a:rPr>
              <a:t>84%</a:t>
            </a:r>
            <a:r>
              <a:rPr lang="en-ZA" sz="1200" kern="0" dirty="0">
                <a:solidFill>
                  <a:srgbClr val="000000"/>
                </a:solidFill>
                <a:latin typeface="Century Gothic" panose="020B0502020202020204" pitchFamily="34" charset="0"/>
                <a:ea typeface="Calibri" panose="020F0502020204030204" pitchFamily="34" charset="0"/>
              </a:rPr>
              <a:t>:</a:t>
            </a:r>
            <a:endParaRPr lang="en-US" dirty="0">
              <a:solidFill>
                <a:srgbClr val="000000"/>
              </a:solidFill>
              <a:latin typeface="Times New Roman" panose="02020603050405020304" pitchFamily="18" charset="0"/>
              <a:ea typeface="Times New Roman" panose="02020603050405020304" pitchFamily="18" charset="0"/>
            </a:endParaRPr>
          </a:p>
          <a:p>
            <a:pPr marL="202883" algn="just">
              <a:lnSpc>
                <a:spcPct val="115000"/>
              </a:lnSpc>
              <a:spcAft>
                <a:spcPts val="450"/>
              </a:spcAft>
            </a:pPr>
            <a:r>
              <a:rPr lang="en-ZA" sz="1200" kern="0" dirty="0">
                <a:solidFill>
                  <a:srgbClr val="000000"/>
                </a:solidFill>
                <a:latin typeface="Century Gothic" panose="020B0502020202020204" pitchFamily="34" charset="0"/>
                <a:ea typeface="Calibri" panose="020F0502020204030204" pitchFamily="34" charset="0"/>
              </a:rPr>
              <a:t>WCGRB (94%); HWC (100%); WCLC (100%); WCCC (100%); WESGRO (85%);  SBIDZ (87%); CapeNature (100%); and ASEZ (94%).</a:t>
            </a:r>
            <a:endParaRPr lang="en-US" sz="1200" dirty="0">
              <a:solidFill>
                <a:srgbClr val="000000"/>
              </a:solidFill>
              <a:latin typeface="Century Gothic" panose="020B0502020202020204" pitchFamily="34" charset="0"/>
            </a:endParaRPr>
          </a:p>
          <a:p>
            <a:pPr marL="257175" indent="-257175" algn="just">
              <a:lnSpc>
                <a:spcPct val="115000"/>
              </a:lnSpc>
              <a:buSzPts val="1000"/>
              <a:buFont typeface="Symbol" panose="05050102010706020507" pitchFamily="18" charset="2"/>
              <a:buChar char=""/>
            </a:pPr>
            <a:r>
              <a:rPr lang="en-ZA" sz="1200" b="1" kern="0" dirty="0">
                <a:solidFill>
                  <a:srgbClr val="000000"/>
                </a:solidFill>
                <a:latin typeface="Century Gothic" panose="020B0502020202020204" pitchFamily="34" charset="0"/>
                <a:ea typeface="Calibri" panose="020F0502020204030204" pitchFamily="34" charset="0"/>
              </a:rPr>
              <a:t>Two (2)</a:t>
            </a:r>
            <a:r>
              <a:rPr lang="en-ZA" sz="1200" kern="0" dirty="0">
                <a:solidFill>
                  <a:srgbClr val="000000"/>
                </a:solidFill>
                <a:latin typeface="Century Gothic" panose="020B0502020202020204" pitchFamily="34" charset="0"/>
                <a:ea typeface="Calibri" panose="020F0502020204030204" pitchFamily="34" charset="0"/>
              </a:rPr>
              <a:t> public entities achieved less than (&lt;) the WCG average of </a:t>
            </a:r>
            <a:r>
              <a:rPr lang="en-ZA" sz="1200" b="1" kern="0" dirty="0">
                <a:solidFill>
                  <a:srgbClr val="000000"/>
                </a:solidFill>
                <a:latin typeface="Century Gothic" panose="020B0502020202020204" pitchFamily="34" charset="0"/>
                <a:ea typeface="Calibri" panose="020F0502020204030204" pitchFamily="34" charset="0"/>
              </a:rPr>
              <a:t>84%</a:t>
            </a:r>
            <a:r>
              <a:rPr lang="en-ZA" sz="1200" kern="0" dirty="0">
                <a:solidFill>
                  <a:srgbClr val="000000"/>
                </a:solidFill>
                <a:latin typeface="Century Gothic" panose="020B0502020202020204" pitchFamily="34" charset="0"/>
                <a:ea typeface="Calibri" panose="020F0502020204030204" pitchFamily="34" charset="0"/>
              </a:rPr>
              <a:t>:</a:t>
            </a:r>
            <a:endParaRPr lang="en-US" dirty="0">
              <a:solidFill>
                <a:srgbClr val="000000"/>
              </a:solidFill>
              <a:latin typeface="Times New Roman" panose="02020603050405020304" pitchFamily="18" charset="0"/>
              <a:ea typeface="Times New Roman" panose="02020603050405020304" pitchFamily="18" charset="0"/>
            </a:endParaRPr>
          </a:p>
          <a:p>
            <a:pPr marL="202883" algn="just">
              <a:lnSpc>
                <a:spcPct val="115000"/>
              </a:lnSpc>
            </a:pPr>
            <a:r>
              <a:rPr lang="en-ZA" sz="1200" kern="0" dirty="0">
                <a:solidFill>
                  <a:srgbClr val="000000"/>
                </a:solidFill>
                <a:latin typeface="Century Gothic" panose="020B0502020202020204" pitchFamily="34" charset="0"/>
                <a:ea typeface="Calibri" panose="020F0502020204030204" pitchFamily="34" charset="0"/>
              </a:rPr>
              <a:t>WCLA (77%) and </a:t>
            </a:r>
            <a:r>
              <a:rPr lang="en-ZA" sz="1200" kern="0" dirty="0" err="1">
                <a:solidFill>
                  <a:srgbClr val="000000"/>
                </a:solidFill>
                <a:latin typeface="Century Gothic" panose="020B0502020202020204" pitchFamily="34" charset="0"/>
                <a:ea typeface="Calibri" panose="020F0502020204030204" pitchFamily="34" charset="0"/>
              </a:rPr>
              <a:t>Casidra</a:t>
            </a:r>
            <a:r>
              <a:rPr lang="en-ZA" sz="1200" kern="0" dirty="0">
                <a:solidFill>
                  <a:srgbClr val="000000"/>
                </a:solidFill>
                <a:latin typeface="Century Gothic" panose="020B0502020202020204" pitchFamily="34" charset="0"/>
                <a:ea typeface="Calibri" panose="020F0502020204030204" pitchFamily="34" charset="0"/>
              </a:rPr>
              <a:t> (60%).</a:t>
            </a:r>
            <a:endParaRPr lang="en-US" dirty="0">
              <a:solidFill>
                <a:srgbClr val="000000"/>
              </a:solidFill>
              <a:latin typeface="Times New Roman" panose="02020603050405020304" pitchFamily="18" charset="0"/>
              <a:ea typeface="Times New Roman" panose="02020603050405020304" pitchFamily="18" charset="0"/>
            </a:endParaRPr>
          </a:p>
        </p:txBody>
      </p:sp>
      <p:sp>
        <p:nvSpPr>
          <p:cNvPr id="3" name="Footer Placeholder 2">
            <a:extLst>
              <a:ext uri="{FF2B5EF4-FFF2-40B4-BE49-F238E27FC236}">
                <a16:creationId xmlns:a16="http://schemas.microsoft.com/office/drawing/2014/main" xmlns="" id="{8FAF2E27-F8F4-009E-3044-2D95D10F5D1B}"/>
              </a:ext>
            </a:extLst>
          </p:cNvPr>
          <p:cNvSpPr>
            <a:spLocks noGrp="1"/>
          </p:cNvSpPr>
          <p:nvPr>
            <p:ph type="ftr" sz="quarter" idx="3"/>
          </p:nvPr>
        </p:nvSpPr>
        <p:spPr>
          <a:xfrm>
            <a:off x="5257800" y="6468150"/>
            <a:ext cx="5651071" cy="230832"/>
          </a:xfrm>
        </p:spPr>
        <p:txBody>
          <a:bodyPr/>
          <a:lstStyle/>
          <a:p>
            <a:r>
              <a:rPr lang="en-US" sz="1000" dirty="0">
                <a:solidFill>
                  <a:srgbClr val="998F86"/>
                </a:solidFill>
              </a:rPr>
              <a:t>4</a:t>
            </a:r>
            <a:r>
              <a:rPr lang="en-US" sz="1000" baseline="30000" dirty="0">
                <a:solidFill>
                  <a:srgbClr val="998F86"/>
                </a:solidFill>
              </a:rPr>
              <a:t>th</a:t>
            </a:r>
            <a:r>
              <a:rPr lang="en-US" sz="1000" dirty="0">
                <a:solidFill>
                  <a:srgbClr val="998F86"/>
                </a:solidFill>
              </a:rPr>
              <a:t> Quarter Performance &amp; Pre-Audited Financial Outcomes for the 2022/23 Financial Year</a:t>
            </a:r>
            <a:endParaRPr lang="en-GB" sz="1000" dirty="0">
              <a:solidFill>
                <a:srgbClr val="998F86"/>
              </a:solidFill>
            </a:endParaRPr>
          </a:p>
        </p:txBody>
      </p:sp>
      <p:sp>
        <p:nvSpPr>
          <p:cNvPr id="4" name="Slide Number Placeholder 3">
            <a:extLst>
              <a:ext uri="{FF2B5EF4-FFF2-40B4-BE49-F238E27FC236}">
                <a16:creationId xmlns:a16="http://schemas.microsoft.com/office/drawing/2014/main" xmlns="" id="{F867B353-3971-2A06-7D0E-AC4687F76731}"/>
              </a:ext>
            </a:extLst>
          </p:cNvPr>
          <p:cNvSpPr>
            <a:spLocks noGrp="1"/>
          </p:cNvSpPr>
          <p:nvPr>
            <p:ph type="sldNum" sz="quarter" idx="4"/>
          </p:nvPr>
        </p:nvSpPr>
        <p:spPr/>
        <p:txBody>
          <a:bodyPr/>
          <a:lstStyle/>
          <a:p>
            <a:fld id="{8406839F-D7A4-4E5D-B93D-768AD4D1DB36}" type="slidenum">
              <a:rPr lang="en-ZA" smtClean="0">
                <a:solidFill>
                  <a:srgbClr val="003399"/>
                </a:solidFill>
              </a:rPr>
              <a:pPr/>
              <a:t>8</a:t>
            </a:fld>
            <a:endParaRPr lang="en-ZA" dirty="0">
              <a:solidFill>
                <a:srgbClr val="003399"/>
              </a:solidFill>
            </a:endParaRPr>
          </a:p>
        </p:txBody>
      </p:sp>
    </p:spTree>
    <p:extLst>
      <p:ext uri="{BB962C8B-B14F-4D97-AF65-F5344CB8AC3E}">
        <p14:creationId xmlns:p14="http://schemas.microsoft.com/office/powerpoint/2010/main" xmlns="" val="287929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832104" y="1517905"/>
            <a:ext cx="10753344" cy="3429000"/>
          </a:xfrm>
        </p:spPr>
        <p:txBody>
          <a:bodyPr>
            <a:normAutofit/>
          </a:bodyPr>
          <a:lstStyle/>
          <a:p>
            <a:pPr algn="just">
              <a:spcAft>
                <a:spcPts val="1200"/>
              </a:spcAft>
              <a:defRPr/>
            </a:pPr>
            <a:r>
              <a:rPr lang="en-ZA" sz="2400" b="1" dirty="0"/>
              <a:t>Part B Overview of Financial Performance (Pre-Audited)</a:t>
            </a:r>
          </a:p>
          <a:p>
            <a:pPr marL="428625" indent="-428625">
              <a:spcAft>
                <a:spcPts val="1200"/>
              </a:spcAft>
              <a:buFont typeface="Arial" panose="020B0604020202020204" pitchFamily="34" charset="0"/>
              <a:buChar char="•"/>
            </a:pPr>
            <a:r>
              <a:rPr lang="en-ZA" sz="2400" dirty="0"/>
              <a:t>Expenditure</a:t>
            </a:r>
          </a:p>
          <a:p>
            <a:pPr marL="428625" indent="-428625">
              <a:spcAft>
                <a:spcPts val="1200"/>
              </a:spcAft>
              <a:buFont typeface="Arial" panose="020B0604020202020204" pitchFamily="34" charset="0"/>
              <a:buChar char="•"/>
            </a:pPr>
            <a:r>
              <a:rPr lang="en-ZA" sz="2400" dirty="0"/>
              <a:t>Infrastructure</a:t>
            </a:r>
          </a:p>
          <a:p>
            <a:pPr marL="428625" indent="-428625">
              <a:spcAft>
                <a:spcPts val="1200"/>
              </a:spcAft>
              <a:buFont typeface="Arial" panose="020B0604020202020204" pitchFamily="34" charset="0"/>
              <a:buChar char="•"/>
            </a:pPr>
            <a:r>
              <a:rPr lang="en-ZA" sz="2400" dirty="0"/>
              <a:t>Revenue</a:t>
            </a:r>
          </a:p>
          <a:p>
            <a:pPr marL="428625" indent="-428625">
              <a:buFont typeface="Arial" panose="020B0604020202020204" pitchFamily="34" charset="0"/>
              <a:buChar char="•"/>
            </a:pPr>
            <a:endParaRPr lang="en-ZA" sz="2400" dirty="0"/>
          </a:p>
          <a:p>
            <a:pPr marL="428625" indent="-428625">
              <a:buFont typeface="Arial" panose="020B0604020202020204" pitchFamily="34" charset="0"/>
              <a:buChar char="•"/>
            </a:pPr>
            <a:endParaRPr lang="en-ZA" sz="2700" dirty="0"/>
          </a:p>
          <a:p>
            <a:endParaRPr lang="en-GB" dirty="0"/>
          </a:p>
        </p:txBody>
      </p:sp>
    </p:spTree>
    <p:extLst>
      <p:ext uri="{BB962C8B-B14F-4D97-AF65-F5344CB8AC3E}">
        <p14:creationId xmlns:p14="http://schemas.microsoft.com/office/powerpoint/2010/main" xmlns="" val="33785550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20471</TotalTime>
  <Words>4179</Words>
  <Application>Microsoft Office PowerPoint</Application>
  <PresentationFormat>Custom</PresentationFormat>
  <Paragraphs>442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WCG-PPT Master-121022-amc</vt:lpstr>
      <vt:lpstr>Slide 1</vt:lpstr>
      <vt:lpstr>Slide 2</vt:lpstr>
      <vt:lpstr>Context of the integrated performance data </vt:lpstr>
      <vt:lpstr>Slide 4</vt:lpstr>
      <vt:lpstr>Socio-economic picture through PSIP outcome indicators</vt:lpstr>
      <vt:lpstr>Overview of financial year delivery trends for performance indicators </vt:lpstr>
      <vt:lpstr>Average annual performance – Provincial Departments</vt:lpstr>
      <vt:lpstr>Average annual performance – Provincial Public Entities</vt:lpstr>
      <vt:lpstr>Slide 9</vt:lpstr>
      <vt:lpstr>Provincial Budget Performance as at 31 March 2023</vt:lpstr>
      <vt:lpstr>Provincial Expenditure as at 31 March 2023</vt:lpstr>
      <vt:lpstr>Compensation of Employees – spending and headcount</vt:lpstr>
      <vt:lpstr>Provincial Infrastructure as at 31 March 2023 </vt:lpstr>
      <vt:lpstr>Provincial own Revenue as at 31 March 2023 </vt:lpstr>
      <vt:lpstr>Spending on Public Entities</vt:lpstr>
      <vt:lpstr>Slide 16</vt:lpstr>
      <vt:lpstr>Overview of delivery trends</vt:lpstr>
      <vt:lpstr>Overview of delivery trends</vt:lpstr>
      <vt:lpstr>Overview of delivery trends</vt:lpstr>
      <vt:lpstr>Overview of delivery trends</vt:lpstr>
      <vt:lpstr>Overview of delivery trends</vt:lpstr>
      <vt:lpstr>Overview of delivery trends</vt:lpstr>
      <vt:lpstr>Overview of delivery trends</vt:lpstr>
      <vt:lpstr>Overview of delivery trends</vt:lpstr>
      <vt:lpstr>Overview of delivery trends</vt:lpstr>
      <vt:lpstr>Overview of delivery trends</vt:lpstr>
      <vt:lpstr>Overview of delivery trends</vt:lpstr>
      <vt:lpstr>Slide 28</vt:lpstr>
      <vt:lpstr>Compensation of Employees</vt:lpstr>
      <vt:lpstr>Good and Services</vt:lpstr>
      <vt:lpstr>Slide 31</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1502</cp:revision>
  <cp:lastPrinted>2019-01-28T07:09:01Z</cp:lastPrinted>
  <dcterms:created xsi:type="dcterms:W3CDTF">2017-01-19T08:56:34Z</dcterms:created>
  <dcterms:modified xsi:type="dcterms:W3CDTF">2023-07-21T12:32:33Z</dcterms:modified>
</cp:coreProperties>
</file>