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49.xml" ContentType="application/vnd.openxmlformats-officedocument.presentationml.tags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webextensions/webextension4.xml" ContentType="application/vnd.ms-office.webextension+xml"/>
  <Override PartName="/ppt/tags/tag41.xml" ContentType="application/vnd.openxmlformats-officedocument.presentationml.tags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tags/tag30.xml" ContentType="application/vnd.openxmlformats-officedocument.presentationml.tags+xml"/>
  <Override PartName="/ppt/diagrams/colors4.xml" ContentType="application/vnd.openxmlformats-officedocument.drawingml.diagramColor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diagrams/drawing3.xml" ContentType="application/vnd.ms-office.drawingml.diagramDrawing+xml"/>
  <Override PartName="/ppt/slideLayouts/slideLayout18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79.xml" ContentType="application/vnd.openxmlformats-officedocument.presentationml.tags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slideLayouts/slideLayout32.xml" ContentType="application/vnd.openxmlformats-officedocument.presentationml.slideLayout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slideLayouts/slideLayout50.xml" ContentType="application/vnd.openxmlformats-officedocument.presentationml.slideLayout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diagrams/data3.xml" ContentType="application/vnd.openxmlformats-officedocument.drawingml.diagramData+xml"/>
  <Override PartName="/ppt/webextensions/webextension1.xml" ContentType="application/vnd.ms-office.webextension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slideLayouts/slideLayout44.xml" ContentType="application/vnd.openxmlformats-officedocument.presentationml.slideLayout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tags/tag29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slideLayouts/slideLayout40.xml" ContentType="application/vnd.openxmlformats-officedocument.presentationml.slideLayout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webextensions/webextension2.xml" ContentType="application/vnd.ms-office.webextension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tags/tag7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slideLayouts/slideLayout34.xml" ContentType="application/vnd.openxmlformats-officedocument.presentationml.slideLayout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diagrams/quickStyle1.xml" ContentType="application/vnd.openxmlformats-officedocument.drawingml.diagramStyl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slideLayouts/slideLayout30.xml" ContentType="application/vnd.openxmlformats-officedocument.presentationml.slideLayout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notesSlides/notesSlide11.xml" ContentType="application/vnd.openxmlformats-officedocument.presentationml.notesSlide+xml"/>
  <Override PartName="/ppt/webextensions/webextension3.xml" ContentType="application/vnd.ms-office.webextension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tags/tag78.xml" ContentType="application/vnd.openxmlformats-officedocument.presentationml.tags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45.xml" ContentType="application/vnd.openxmlformats-officedocument.presentationml.tags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90" r:id="rId5"/>
  </p:sldMasterIdLst>
  <p:notesMasterIdLst>
    <p:notesMasterId r:id="rId44"/>
  </p:notesMasterIdLst>
  <p:sldIdLst>
    <p:sldId id="1524" r:id="rId6"/>
    <p:sldId id="1709" r:id="rId7"/>
    <p:sldId id="1711" r:id="rId8"/>
    <p:sldId id="1510" r:id="rId9"/>
    <p:sldId id="1525" r:id="rId10"/>
    <p:sldId id="1701" r:id="rId11"/>
    <p:sldId id="1712" r:id="rId12"/>
    <p:sldId id="295" r:id="rId13"/>
    <p:sldId id="376" r:id="rId14"/>
    <p:sldId id="377" r:id="rId15"/>
    <p:sldId id="378" r:id="rId16"/>
    <p:sldId id="1513" r:id="rId17"/>
    <p:sldId id="1716" r:id="rId18"/>
    <p:sldId id="1700" r:id="rId19"/>
    <p:sldId id="1511" r:id="rId20"/>
    <p:sldId id="575" r:id="rId21"/>
    <p:sldId id="1568" r:id="rId22"/>
    <p:sldId id="1569" r:id="rId23"/>
    <p:sldId id="1708" r:id="rId24"/>
    <p:sldId id="1703" r:id="rId25"/>
    <p:sldId id="578" r:id="rId26"/>
    <p:sldId id="500" r:id="rId27"/>
    <p:sldId id="506" r:id="rId28"/>
    <p:sldId id="487" r:id="rId29"/>
    <p:sldId id="489" r:id="rId30"/>
    <p:sldId id="1515" r:id="rId31"/>
    <p:sldId id="1521" r:id="rId32"/>
    <p:sldId id="1516" r:id="rId33"/>
    <p:sldId id="1512" r:id="rId34"/>
    <p:sldId id="1514" r:id="rId35"/>
    <p:sldId id="1707" r:id="rId36"/>
    <p:sldId id="1518" r:id="rId37"/>
    <p:sldId id="1710" r:id="rId38"/>
    <p:sldId id="1519" r:id="rId39"/>
    <p:sldId id="1522" r:id="rId40"/>
    <p:sldId id="1713" r:id="rId41"/>
    <p:sldId id="1715" r:id="rId42"/>
    <p:sldId id="148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B77039-018A-2BDC-A5CF-A3C1297BA5D8}" name="Bella Moscoe" initials="BM" userId="S::imoscoe@princeton.edu::d7af1a4f-d9f6-4e0e-a117-5c7518bc75a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ctor Eliott" initials="HE" lastIdx="1" clrIdx="0"/>
  <p:cmAuthor id="2" name="Kerry Gibbs" initials="KG" lastIdx="9" clrIdx="1">
    <p:extLst>
      <p:ext uri="{19B8F6BF-5375-455C-9EA6-DF929625EA0E}">
        <p15:presenceInfo xmlns:p15="http://schemas.microsoft.com/office/powerpoint/2012/main" xmlns="" userId="S-1-5-21-1141132434-301294435-860360866-272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6A6A6"/>
    <a:srgbClr val="001484"/>
    <a:srgbClr val="003398"/>
    <a:srgbClr val="EBF2F3"/>
    <a:srgbClr val="DFF0CB"/>
    <a:srgbClr val="D5E3E5"/>
    <a:srgbClr val="ACCBF9"/>
    <a:srgbClr val="71A1A7"/>
    <a:srgbClr val="CBDFEF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9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8AD20E-DF89-40D1-A065-FAC42D30863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7E51CB-030E-436C-AA3F-4B9EDB025CB2}">
      <dgm:prSet phldrT="[Text]" phldr="0"/>
      <dgm:spPr/>
      <dgm:t>
        <a:bodyPr/>
        <a:lstStyle/>
        <a:p>
          <a:r>
            <a:rPr lang="en-US">
              <a:latin typeface="Century Gothic"/>
            </a:rPr>
            <a:t>Malnutrition</a:t>
          </a:r>
          <a:endParaRPr lang="en-US"/>
        </a:p>
      </dgm:t>
    </dgm:pt>
    <dgm:pt modelId="{824E8D1D-65A2-443B-A8F6-0C051396D5CF}" type="parTrans" cxnId="{AC8CED42-FF7B-400D-9673-FD84C6F9723B}">
      <dgm:prSet/>
      <dgm:spPr/>
      <dgm:t>
        <a:bodyPr/>
        <a:lstStyle/>
        <a:p>
          <a:endParaRPr lang="en-US"/>
        </a:p>
      </dgm:t>
    </dgm:pt>
    <dgm:pt modelId="{66D477A7-47B5-4B77-B6CE-F75E728121E6}" type="sibTrans" cxnId="{AC8CED42-FF7B-400D-9673-FD84C6F9723B}">
      <dgm:prSet/>
      <dgm:spPr/>
      <dgm:t>
        <a:bodyPr/>
        <a:lstStyle/>
        <a:p>
          <a:endParaRPr lang="en-US"/>
        </a:p>
      </dgm:t>
    </dgm:pt>
    <dgm:pt modelId="{AE1CCFE4-CC5C-4FFE-ADFD-8E6AF9A5637F}">
      <dgm:prSet phldrT="[Text]" phldr="0"/>
      <dgm:spPr/>
      <dgm:t>
        <a:bodyPr/>
        <a:lstStyle/>
        <a:p>
          <a:r>
            <a:rPr lang="en-US">
              <a:latin typeface="Century Gothic"/>
            </a:rPr>
            <a:t>Acute</a:t>
          </a:r>
          <a:endParaRPr lang="en-US"/>
        </a:p>
      </dgm:t>
    </dgm:pt>
    <dgm:pt modelId="{AE98A615-D2FB-4500-AB18-259D38F319F8}" type="parTrans" cxnId="{DDD14389-CFFC-43E4-9DD3-1032279923FC}">
      <dgm:prSet/>
      <dgm:spPr/>
      <dgm:t>
        <a:bodyPr/>
        <a:lstStyle/>
        <a:p>
          <a:endParaRPr lang="en-US"/>
        </a:p>
      </dgm:t>
    </dgm:pt>
    <dgm:pt modelId="{02CC4109-46AC-4805-A4E9-93F0D82C3B83}" type="sibTrans" cxnId="{DDD14389-CFFC-43E4-9DD3-1032279923FC}">
      <dgm:prSet/>
      <dgm:spPr/>
      <dgm:t>
        <a:bodyPr/>
        <a:lstStyle/>
        <a:p>
          <a:endParaRPr lang="en-US"/>
        </a:p>
      </dgm:t>
    </dgm:pt>
    <dgm:pt modelId="{038AD2A1-08B8-4D94-9D93-510004CA1CD3}">
      <dgm:prSet phldrT="[Text]"/>
      <dgm:spPr/>
      <dgm:t>
        <a:bodyPr/>
        <a:lstStyle/>
        <a:p>
          <a:r>
            <a:rPr lang="en-US"/>
            <a:t>Moderate</a:t>
          </a:r>
        </a:p>
      </dgm:t>
    </dgm:pt>
    <dgm:pt modelId="{2DDB3F10-9FD4-41BB-86CA-DF99CF0D660A}" type="parTrans" cxnId="{FE1F54E4-73CA-4041-B756-F78BAA839B36}">
      <dgm:prSet/>
      <dgm:spPr/>
      <dgm:t>
        <a:bodyPr/>
        <a:lstStyle/>
        <a:p>
          <a:endParaRPr lang="en-US"/>
        </a:p>
      </dgm:t>
    </dgm:pt>
    <dgm:pt modelId="{648553B5-66D3-49C2-A867-E6C454C27EA4}" type="sibTrans" cxnId="{FE1F54E4-73CA-4041-B756-F78BAA839B36}">
      <dgm:prSet/>
      <dgm:spPr/>
      <dgm:t>
        <a:bodyPr/>
        <a:lstStyle/>
        <a:p>
          <a:endParaRPr lang="en-US"/>
        </a:p>
      </dgm:t>
    </dgm:pt>
    <dgm:pt modelId="{452B2BB0-3B8F-4C6B-A9E4-E4F3AB1DD5A6}">
      <dgm:prSet phldrT="[Text]"/>
      <dgm:spPr/>
      <dgm:t>
        <a:bodyPr/>
        <a:lstStyle/>
        <a:p>
          <a:r>
            <a:rPr lang="en-US"/>
            <a:t>Severe</a:t>
          </a:r>
        </a:p>
      </dgm:t>
    </dgm:pt>
    <dgm:pt modelId="{F910532F-DB2A-4D81-9955-AAFB55A78AC2}" type="parTrans" cxnId="{60E3F124-B498-4BBD-A69A-E0643CDF4CF0}">
      <dgm:prSet/>
      <dgm:spPr/>
      <dgm:t>
        <a:bodyPr/>
        <a:lstStyle/>
        <a:p>
          <a:endParaRPr lang="en-US"/>
        </a:p>
      </dgm:t>
    </dgm:pt>
    <dgm:pt modelId="{C305766C-C69F-4FB9-9562-2324B1F9AE63}" type="sibTrans" cxnId="{60E3F124-B498-4BBD-A69A-E0643CDF4CF0}">
      <dgm:prSet/>
      <dgm:spPr/>
      <dgm:t>
        <a:bodyPr/>
        <a:lstStyle/>
        <a:p>
          <a:endParaRPr lang="en-US"/>
        </a:p>
      </dgm:t>
    </dgm:pt>
    <dgm:pt modelId="{DE4222F8-936E-4CF4-8289-5A325DBD6153}">
      <dgm:prSet phldrT="[Text]" phldr="0"/>
      <dgm:spPr/>
      <dgm:t>
        <a:bodyPr/>
        <a:lstStyle/>
        <a:p>
          <a:r>
            <a:rPr lang="en-US">
              <a:latin typeface="Century Gothic"/>
            </a:rPr>
            <a:t>Chronic (stunting)</a:t>
          </a:r>
          <a:endParaRPr lang="en-US"/>
        </a:p>
      </dgm:t>
    </dgm:pt>
    <dgm:pt modelId="{4F7EE0AD-8781-4FC4-B721-55A16050F136}" type="parTrans" cxnId="{C20A2EED-CE58-4AA0-AF12-1E68240987BB}">
      <dgm:prSet/>
      <dgm:spPr/>
      <dgm:t>
        <a:bodyPr/>
        <a:lstStyle/>
        <a:p>
          <a:endParaRPr lang="en-US"/>
        </a:p>
      </dgm:t>
    </dgm:pt>
    <dgm:pt modelId="{7FD57F8C-4C79-49B1-9327-A6C5EC3D45DB}" type="sibTrans" cxnId="{C20A2EED-CE58-4AA0-AF12-1E68240987BB}">
      <dgm:prSet/>
      <dgm:spPr/>
      <dgm:t>
        <a:bodyPr/>
        <a:lstStyle/>
        <a:p>
          <a:endParaRPr lang="en-US"/>
        </a:p>
      </dgm:t>
    </dgm:pt>
    <dgm:pt modelId="{B966AB3E-1CAF-4EB1-A28A-1AAEBD2F2F14}">
      <dgm:prSet/>
      <dgm:spPr/>
      <dgm:t>
        <a:bodyPr/>
        <a:lstStyle/>
        <a:p>
          <a:r>
            <a:rPr lang="en-US"/>
            <a:t>Overweight/Obesity</a:t>
          </a:r>
        </a:p>
      </dgm:t>
    </dgm:pt>
    <dgm:pt modelId="{B4E52C6E-AD35-47EC-98C1-4514BB621285}" type="parTrans" cxnId="{8CE6911B-F1CC-4D76-84B5-D1A38B458F11}">
      <dgm:prSet/>
      <dgm:spPr/>
      <dgm:t>
        <a:bodyPr/>
        <a:lstStyle/>
        <a:p>
          <a:endParaRPr lang="en-US"/>
        </a:p>
      </dgm:t>
    </dgm:pt>
    <dgm:pt modelId="{C52F03A3-B19C-4DEB-BAC5-96EF50830166}" type="sibTrans" cxnId="{8CE6911B-F1CC-4D76-84B5-D1A38B458F11}">
      <dgm:prSet/>
      <dgm:spPr/>
      <dgm:t>
        <a:bodyPr/>
        <a:lstStyle/>
        <a:p>
          <a:endParaRPr lang="en-US"/>
        </a:p>
      </dgm:t>
    </dgm:pt>
    <dgm:pt modelId="{7A6E36EF-4F71-4300-9B53-A1000DA83958}" type="pres">
      <dgm:prSet presAssocID="{718AD20E-DF89-40D1-A065-FAC42D30863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ZA"/>
        </a:p>
      </dgm:t>
    </dgm:pt>
    <dgm:pt modelId="{75095CAF-748B-4AE6-A7BC-6DDE79EC1789}" type="pres">
      <dgm:prSet presAssocID="{CB7E51CB-030E-436C-AA3F-4B9EDB025CB2}" presName="hierRoot1" presStyleCnt="0"/>
      <dgm:spPr/>
    </dgm:pt>
    <dgm:pt modelId="{6C00ABF7-E0F9-421E-89AD-BB8D6DD86433}" type="pres">
      <dgm:prSet presAssocID="{CB7E51CB-030E-436C-AA3F-4B9EDB025CB2}" presName="composite" presStyleCnt="0"/>
      <dgm:spPr/>
    </dgm:pt>
    <dgm:pt modelId="{67E2E83F-071F-430B-A811-A4E3E990DF91}" type="pres">
      <dgm:prSet presAssocID="{CB7E51CB-030E-436C-AA3F-4B9EDB025CB2}" presName="background" presStyleLbl="node0" presStyleIdx="0" presStyleCnt="1"/>
      <dgm:spPr/>
    </dgm:pt>
    <dgm:pt modelId="{86D9CA5A-8552-4D3A-8589-395A828D0190}" type="pres">
      <dgm:prSet presAssocID="{CB7E51CB-030E-436C-AA3F-4B9EDB025CB2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6B8EF13D-E1F1-4330-AE37-48B300503678}" type="pres">
      <dgm:prSet presAssocID="{CB7E51CB-030E-436C-AA3F-4B9EDB025CB2}" presName="hierChild2" presStyleCnt="0"/>
      <dgm:spPr/>
    </dgm:pt>
    <dgm:pt modelId="{869C1663-0FE7-4EC0-91C6-DDC03D13D334}" type="pres">
      <dgm:prSet presAssocID="{AE98A615-D2FB-4500-AB18-259D38F319F8}" presName="Name10" presStyleLbl="parChTrans1D2" presStyleIdx="0" presStyleCnt="3"/>
      <dgm:spPr/>
      <dgm:t>
        <a:bodyPr/>
        <a:lstStyle/>
        <a:p>
          <a:endParaRPr lang="en-ZA"/>
        </a:p>
      </dgm:t>
    </dgm:pt>
    <dgm:pt modelId="{A5279347-8D59-44BE-92C2-8D4F4D59899E}" type="pres">
      <dgm:prSet presAssocID="{AE1CCFE4-CC5C-4FFE-ADFD-8E6AF9A5637F}" presName="hierRoot2" presStyleCnt="0"/>
      <dgm:spPr/>
    </dgm:pt>
    <dgm:pt modelId="{316B0A01-FA95-42C9-912B-58F7740226FF}" type="pres">
      <dgm:prSet presAssocID="{AE1CCFE4-CC5C-4FFE-ADFD-8E6AF9A5637F}" presName="composite2" presStyleCnt="0"/>
      <dgm:spPr/>
    </dgm:pt>
    <dgm:pt modelId="{550ED945-FC6D-424F-8176-6638D3131095}" type="pres">
      <dgm:prSet presAssocID="{AE1CCFE4-CC5C-4FFE-ADFD-8E6AF9A5637F}" presName="background2" presStyleLbl="node2" presStyleIdx="0" presStyleCnt="3"/>
      <dgm:spPr/>
    </dgm:pt>
    <dgm:pt modelId="{AFFBC68D-4E78-45A1-B7E2-6A6CE642402E}" type="pres">
      <dgm:prSet presAssocID="{AE1CCFE4-CC5C-4FFE-ADFD-8E6AF9A5637F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4C97BABF-35F7-4ABE-BDD9-59415ADE972B}" type="pres">
      <dgm:prSet presAssocID="{AE1CCFE4-CC5C-4FFE-ADFD-8E6AF9A5637F}" presName="hierChild3" presStyleCnt="0"/>
      <dgm:spPr/>
    </dgm:pt>
    <dgm:pt modelId="{9F6A3B46-EE6B-448A-B977-1E3DBFF483EF}" type="pres">
      <dgm:prSet presAssocID="{2DDB3F10-9FD4-41BB-86CA-DF99CF0D660A}" presName="Name17" presStyleLbl="parChTrans1D3" presStyleIdx="0" presStyleCnt="2"/>
      <dgm:spPr/>
      <dgm:t>
        <a:bodyPr/>
        <a:lstStyle/>
        <a:p>
          <a:endParaRPr lang="en-ZA"/>
        </a:p>
      </dgm:t>
    </dgm:pt>
    <dgm:pt modelId="{D03B7972-5F5A-49CF-8ABC-82B89C84D0A9}" type="pres">
      <dgm:prSet presAssocID="{038AD2A1-08B8-4D94-9D93-510004CA1CD3}" presName="hierRoot3" presStyleCnt="0"/>
      <dgm:spPr/>
    </dgm:pt>
    <dgm:pt modelId="{229C5883-036C-48C5-8466-73B682DB3C77}" type="pres">
      <dgm:prSet presAssocID="{038AD2A1-08B8-4D94-9D93-510004CA1CD3}" presName="composite3" presStyleCnt="0"/>
      <dgm:spPr/>
    </dgm:pt>
    <dgm:pt modelId="{88D19C13-1527-4B42-9BF3-20008B5C9DDF}" type="pres">
      <dgm:prSet presAssocID="{038AD2A1-08B8-4D94-9D93-510004CA1CD3}" presName="background3" presStyleLbl="node3" presStyleIdx="0" presStyleCnt="2"/>
      <dgm:spPr/>
    </dgm:pt>
    <dgm:pt modelId="{D3D00C88-FDCF-4F44-B4AE-30C0FE62A9EF}" type="pres">
      <dgm:prSet presAssocID="{038AD2A1-08B8-4D94-9D93-510004CA1CD3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E522DB60-1857-48BE-ADD1-5CF571DC0A09}" type="pres">
      <dgm:prSet presAssocID="{038AD2A1-08B8-4D94-9D93-510004CA1CD3}" presName="hierChild4" presStyleCnt="0"/>
      <dgm:spPr/>
    </dgm:pt>
    <dgm:pt modelId="{6B5E81B2-FB97-4757-AA03-3C486BCF2BB3}" type="pres">
      <dgm:prSet presAssocID="{F910532F-DB2A-4D81-9955-AAFB55A78AC2}" presName="Name17" presStyleLbl="parChTrans1D3" presStyleIdx="1" presStyleCnt="2"/>
      <dgm:spPr/>
      <dgm:t>
        <a:bodyPr/>
        <a:lstStyle/>
        <a:p>
          <a:endParaRPr lang="en-ZA"/>
        </a:p>
      </dgm:t>
    </dgm:pt>
    <dgm:pt modelId="{E6C84177-5B3A-4D2D-90CF-9A6278B6AA95}" type="pres">
      <dgm:prSet presAssocID="{452B2BB0-3B8F-4C6B-A9E4-E4F3AB1DD5A6}" presName="hierRoot3" presStyleCnt="0"/>
      <dgm:spPr/>
    </dgm:pt>
    <dgm:pt modelId="{AFDE1DC5-B2C7-4BC1-8453-1402F2EAEB47}" type="pres">
      <dgm:prSet presAssocID="{452B2BB0-3B8F-4C6B-A9E4-E4F3AB1DD5A6}" presName="composite3" presStyleCnt="0"/>
      <dgm:spPr/>
    </dgm:pt>
    <dgm:pt modelId="{8B2DF9E8-5DB8-4E48-9048-6401D41940B7}" type="pres">
      <dgm:prSet presAssocID="{452B2BB0-3B8F-4C6B-A9E4-E4F3AB1DD5A6}" presName="background3" presStyleLbl="node3" presStyleIdx="1" presStyleCnt="2"/>
      <dgm:spPr/>
    </dgm:pt>
    <dgm:pt modelId="{762F2F6F-71D5-4AA5-A6ED-5AC0A76083ED}" type="pres">
      <dgm:prSet presAssocID="{452B2BB0-3B8F-4C6B-A9E4-E4F3AB1DD5A6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09328D8C-870F-4716-88F1-9CB3125AB4DD}" type="pres">
      <dgm:prSet presAssocID="{452B2BB0-3B8F-4C6B-A9E4-E4F3AB1DD5A6}" presName="hierChild4" presStyleCnt="0"/>
      <dgm:spPr/>
    </dgm:pt>
    <dgm:pt modelId="{CDD79165-72A5-4514-9C34-2DE4A0698B9F}" type="pres">
      <dgm:prSet presAssocID="{4F7EE0AD-8781-4FC4-B721-55A16050F136}" presName="Name10" presStyleLbl="parChTrans1D2" presStyleIdx="1" presStyleCnt="3"/>
      <dgm:spPr/>
      <dgm:t>
        <a:bodyPr/>
        <a:lstStyle/>
        <a:p>
          <a:endParaRPr lang="en-ZA"/>
        </a:p>
      </dgm:t>
    </dgm:pt>
    <dgm:pt modelId="{5ED2DAA7-A638-44A2-9E64-2B87D4C0808A}" type="pres">
      <dgm:prSet presAssocID="{DE4222F8-936E-4CF4-8289-5A325DBD6153}" presName="hierRoot2" presStyleCnt="0"/>
      <dgm:spPr/>
    </dgm:pt>
    <dgm:pt modelId="{8FB4C4B9-0532-4C55-97F0-55DEAA35B411}" type="pres">
      <dgm:prSet presAssocID="{DE4222F8-936E-4CF4-8289-5A325DBD6153}" presName="composite2" presStyleCnt="0"/>
      <dgm:spPr/>
    </dgm:pt>
    <dgm:pt modelId="{645FEAE4-93D7-4A49-830F-5EDB6969F336}" type="pres">
      <dgm:prSet presAssocID="{DE4222F8-936E-4CF4-8289-5A325DBD6153}" presName="background2" presStyleLbl="node2" presStyleIdx="1" presStyleCnt="3"/>
      <dgm:spPr/>
    </dgm:pt>
    <dgm:pt modelId="{31566771-B639-463B-87F9-BAAA479E171B}" type="pres">
      <dgm:prSet presAssocID="{DE4222F8-936E-4CF4-8289-5A325DBD6153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0DCAD09A-2AAD-49BF-992B-7CA13A7A6D38}" type="pres">
      <dgm:prSet presAssocID="{DE4222F8-936E-4CF4-8289-5A325DBD6153}" presName="hierChild3" presStyleCnt="0"/>
      <dgm:spPr/>
    </dgm:pt>
    <dgm:pt modelId="{21899014-015A-4160-B20E-0BBBC08CFFA8}" type="pres">
      <dgm:prSet presAssocID="{B4E52C6E-AD35-47EC-98C1-4514BB621285}" presName="Name10" presStyleLbl="parChTrans1D2" presStyleIdx="2" presStyleCnt="3"/>
      <dgm:spPr/>
      <dgm:t>
        <a:bodyPr/>
        <a:lstStyle/>
        <a:p>
          <a:endParaRPr lang="en-ZA"/>
        </a:p>
      </dgm:t>
    </dgm:pt>
    <dgm:pt modelId="{467DFC2A-BABC-4C52-AAAC-188EEDB35702}" type="pres">
      <dgm:prSet presAssocID="{B966AB3E-1CAF-4EB1-A28A-1AAEBD2F2F14}" presName="hierRoot2" presStyleCnt="0"/>
      <dgm:spPr/>
    </dgm:pt>
    <dgm:pt modelId="{C146B966-E435-4BC1-A678-4C43FAD2D3A3}" type="pres">
      <dgm:prSet presAssocID="{B966AB3E-1CAF-4EB1-A28A-1AAEBD2F2F14}" presName="composite2" presStyleCnt="0"/>
      <dgm:spPr/>
    </dgm:pt>
    <dgm:pt modelId="{CC4F289A-86FA-4938-B456-79F4E57F17E5}" type="pres">
      <dgm:prSet presAssocID="{B966AB3E-1CAF-4EB1-A28A-1AAEBD2F2F14}" presName="background2" presStyleLbl="node2" presStyleIdx="2" presStyleCnt="3"/>
      <dgm:spPr/>
    </dgm:pt>
    <dgm:pt modelId="{49A7A307-9415-4250-926E-C50549ED1735}" type="pres">
      <dgm:prSet presAssocID="{B966AB3E-1CAF-4EB1-A28A-1AAEBD2F2F14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D5A62404-4FE2-4047-B6E2-F2BCD1DA824D}" type="pres">
      <dgm:prSet presAssocID="{B966AB3E-1CAF-4EB1-A28A-1AAEBD2F2F14}" presName="hierChild3" presStyleCnt="0"/>
      <dgm:spPr/>
    </dgm:pt>
  </dgm:ptLst>
  <dgm:cxnLst>
    <dgm:cxn modelId="{3D086253-4C09-45E6-AF96-17EE295DBFB1}" type="presOf" srcId="{AE1CCFE4-CC5C-4FFE-ADFD-8E6AF9A5637F}" destId="{AFFBC68D-4E78-45A1-B7E2-6A6CE642402E}" srcOrd="0" destOrd="0" presId="urn:microsoft.com/office/officeart/2005/8/layout/hierarchy1"/>
    <dgm:cxn modelId="{DDD14389-CFFC-43E4-9DD3-1032279923FC}" srcId="{CB7E51CB-030E-436C-AA3F-4B9EDB025CB2}" destId="{AE1CCFE4-CC5C-4FFE-ADFD-8E6AF9A5637F}" srcOrd="0" destOrd="0" parTransId="{AE98A615-D2FB-4500-AB18-259D38F319F8}" sibTransId="{02CC4109-46AC-4805-A4E9-93F0D82C3B83}"/>
    <dgm:cxn modelId="{7859E536-86E5-4A30-AB95-5DC765190122}" type="presOf" srcId="{B966AB3E-1CAF-4EB1-A28A-1AAEBD2F2F14}" destId="{49A7A307-9415-4250-926E-C50549ED1735}" srcOrd="0" destOrd="0" presId="urn:microsoft.com/office/officeart/2005/8/layout/hierarchy1"/>
    <dgm:cxn modelId="{FA4C93A2-8408-4469-B7DD-CFF63A5B243D}" type="presOf" srcId="{718AD20E-DF89-40D1-A065-FAC42D30863A}" destId="{7A6E36EF-4F71-4300-9B53-A1000DA83958}" srcOrd="0" destOrd="0" presId="urn:microsoft.com/office/officeart/2005/8/layout/hierarchy1"/>
    <dgm:cxn modelId="{FE1F54E4-73CA-4041-B756-F78BAA839B36}" srcId="{AE1CCFE4-CC5C-4FFE-ADFD-8E6AF9A5637F}" destId="{038AD2A1-08B8-4D94-9D93-510004CA1CD3}" srcOrd="0" destOrd="0" parTransId="{2DDB3F10-9FD4-41BB-86CA-DF99CF0D660A}" sibTransId="{648553B5-66D3-49C2-A867-E6C454C27EA4}"/>
    <dgm:cxn modelId="{9FE06CD8-9DC4-436A-B2DF-F488678BBE7F}" type="presOf" srcId="{AE98A615-D2FB-4500-AB18-259D38F319F8}" destId="{869C1663-0FE7-4EC0-91C6-DDC03D13D334}" srcOrd="0" destOrd="0" presId="urn:microsoft.com/office/officeart/2005/8/layout/hierarchy1"/>
    <dgm:cxn modelId="{5D8868DF-86B5-4FD2-B7EC-A846787C02A2}" type="presOf" srcId="{DE4222F8-936E-4CF4-8289-5A325DBD6153}" destId="{31566771-B639-463B-87F9-BAAA479E171B}" srcOrd="0" destOrd="0" presId="urn:microsoft.com/office/officeart/2005/8/layout/hierarchy1"/>
    <dgm:cxn modelId="{60E3F124-B498-4BBD-A69A-E0643CDF4CF0}" srcId="{AE1CCFE4-CC5C-4FFE-ADFD-8E6AF9A5637F}" destId="{452B2BB0-3B8F-4C6B-A9E4-E4F3AB1DD5A6}" srcOrd="1" destOrd="0" parTransId="{F910532F-DB2A-4D81-9955-AAFB55A78AC2}" sibTransId="{C305766C-C69F-4FB9-9562-2324B1F9AE63}"/>
    <dgm:cxn modelId="{2A7BD5C0-A104-42C1-87A5-DA4AF8AD3774}" type="presOf" srcId="{4F7EE0AD-8781-4FC4-B721-55A16050F136}" destId="{CDD79165-72A5-4514-9C34-2DE4A0698B9F}" srcOrd="0" destOrd="0" presId="urn:microsoft.com/office/officeart/2005/8/layout/hierarchy1"/>
    <dgm:cxn modelId="{0D60F38B-EE2A-4954-BFA3-369B1BA4CA9E}" type="presOf" srcId="{2DDB3F10-9FD4-41BB-86CA-DF99CF0D660A}" destId="{9F6A3B46-EE6B-448A-B977-1E3DBFF483EF}" srcOrd="0" destOrd="0" presId="urn:microsoft.com/office/officeart/2005/8/layout/hierarchy1"/>
    <dgm:cxn modelId="{24251B3F-CDB4-4325-BC64-3A5322E8CFC8}" type="presOf" srcId="{B4E52C6E-AD35-47EC-98C1-4514BB621285}" destId="{21899014-015A-4160-B20E-0BBBC08CFFA8}" srcOrd="0" destOrd="0" presId="urn:microsoft.com/office/officeart/2005/8/layout/hierarchy1"/>
    <dgm:cxn modelId="{C20A2EED-CE58-4AA0-AF12-1E68240987BB}" srcId="{CB7E51CB-030E-436C-AA3F-4B9EDB025CB2}" destId="{DE4222F8-936E-4CF4-8289-5A325DBD6153}" srcOrd="1" destOrd="0" parTransId="{4F7EE0AD-8781-4FC4-B721-55A16050F136}" sibTransId="{7FD57F8C-4C79-49B1-9327-A6C5EC3D45DB}"/>
    <dgm:cxn modelId="{AA45DDE8-973A-490A-853E-99433257AE18}" type="presOf" srcId="{452B2BB0-3B8F-4C6B-A9E4-E4F3AB1DD5A6}" destId="{762F2F6F-71D5-4AA5-A6ED-5AC0A76083ED}" srcOrd="0" destOrd="0" presId="urn:microsoft.com/office/officeart/2005/8/layout/hierarchy1"/>
    <dgm:cxn modelId="{AC8CED42-FF7B-400D-9673-FD84C6F9723B}" srcId="{718AD20E-DF89-40D1-A065-FAC42D30863A}" destId="{CB7E51CB-030E-436C-AA3F-4B9EDB025CB2}" srcOrd="0" destOrd="0" parTransId="{824E8D1D-65A2-443B-A8F6-0C051396D5CF}" sibTransId="{66D477A7-47B5-4B77-B6CE-F75E728121E6}"/>
    <dgm:cxn modelId="{C9F882B1-C609-4F01-A461-53CA1DA8445D}" type="presOf" srcId="{CB7E51CB-030E-436C-AA3F-4B9EDB025CB2}" destId="{86D9CA5A-8552-4D3A-8589-395A828D0190}" srcOrd="0" destOrd="0" presId="urn:microsoft.com/office/officeart/2005/8/layout/hierarchy1"/>
    <dgm:cxn modelId="{0DA629A3-271A-4DAF-9A23-80AE250BD01A}" type="presOf" srcId="{F910532F-DB2A-4D81-9955-AAFB55A78AC2}" destId="{6B5E81B2-FB97-4757-AA03-3C486BCF2BB3}" srcOrd="0" destOrd="0" presId="urn:microsoft.com/office/officeart/2005/8/layout/hierarchy1"/>
    <dgm:cxn modelId="{B7B82979-1E18-41B5-9C2E-EA629E270B8D}" type="presOf" srcId="{038AD2A1-08B8-4D94-9D93-510004CA1CD3}" destId="{D3D00C88-FDCF-4F44-B4AE-30C0FE62A9EF}" srcOrd="0" destOrd="0" presId="urn:microsoft.com/office/officeart/2005/8/layout/hierarchy1"/>
    <dgm:cxn modelId="{8CE6911B-F1CC-4D76-84B5-D1A38B458F11}" srcId="{CB7E51CB-030E-436C-AA3F-4B9EDB025CB2}" destId="{B966AB3E-1CAF-4EB1-A28A-1AAEBD2F2F14}" srcOrd="2" destOrd="0" parTransId="{B4E52C6E-AD35-47EC-98C1-4514BB621285}" sibTransId="{C52F03A3-B19C-4DEB-BAC5-96EF50830166}"/>
    <dgm:cxn modelId="{AF9D99E6-0CDD-405D-867E-B9D9B0FBCC5E}" type="presParOf" srcId="{7A6E36EF-4F71-4300-9B53-A1000DA83958}" destId="{75095CAF-748B-4AE6-A7BC-6DDE79EC1789}" srcOrd="0" destOrd="0" presId="urn:microsoft.com/office/officeart/2005/8/layout/hierarchy1"/>
    <dgm:cxn modelId="{45777A43-F684-4AC7-8F2E-3633FD61CC37}" type="presParOf" srcId="{75095CAF-748B-4AE6-A7BC-6DDE79EC1789}" destId="{6C00ABF7-E0F9-421E-89AD-BB8D6DD86433}" srcOrd="0" destOrd="0" presId="urn:microsoft.com/office/officeart/2005/8/layout/hierarchy1"/>
    <dgm:cxn modelId="{BD644F47-A527-458E-9F17-35E815ADF6DE}" type="presParOf" srcId="{6C00ABF7-E0F9-421E-89AD-BB8D6DD86433}" destId="{67E2E83F-071F-430B-A811-A4E3E990DF91}" srcOrd="0" destOrd="0" presId="urn:microsoft.com/office/officeart/2005/8/layout/hierarchy1"/>
    <dgm:cxn modelId="{0CB930E0-C7A6-43E4-B222-C02F308E20B7}" type="presParOf" srcId="{6C00ABF7-E0F9-421E-89AD-BB8D6DD86433}" destId="{86D9CA5A-8552-4D3A-8589-395A828D0190}" srcOrd="1" destOrd="0" presId="urn:microsoft.com/office/officeart/2005/8/layout/hierarchy1"/>
    <dgm:cxn modelId="{37EBA9A3-6DC2-4BEA-93B0-CBC03704FAFB}" type="presParOf" srcId="{75095CAF-748B-4AE6-A7BC-6DDE79EC1789}" destId="{6B8EF13D-E1F1-4330-AE37-48B300503678}" srcOrd="1" destOrd="0" presId="urn:microsoft.com/office/officeart/2005/8/layout/hierarchy1"/>
    <dgm:cxn modelId="{0BE9D429-F4F2-4C64-B5F0-DE177DBE5B2B}" type="presParOf" srcId="{6B8EF13D-E1F1-4330-AE37-48B300503678}" destId="{869C1663-0FE7-4EC0-91C6-DDC03D13D334}" srcOrd="0" destOrd="0" presId="urn:microsoft.com/office/officeart/2005/8/layout/hierarchy1"/>
    <dgm:cxn modelId="{8DE5EEC0-F29A-4533-A700-143CA5582E7E}" type="presParOf" srcId="{6B8EF13D-E1F1-4330-AE37-48B300503678}" destId="{A5279347-8D59-44BE-92C2-8D4F4D59899E}" srcOrd="1" destOrd="0" presId="urn:microsoft.com/office/officeart/2005/8/layout/hierarchy1"/>
    <dgm:cxn modelId="{F8D95B34-67CD-4738-921F-F987E82DA7C4}" type="presParOf" srcId="{A5279347-8D59-44BE-92C2-8D4F4D59899E}" destId="{316B0A01-FA95-42C9-912B-58F7740226FF}" srcOrd="0" destOrd="0" presId="urn:microsoft.com/office/officeart/2005/8/layout/hierarchy1"/>
    <dgm:cxn modelId="{C6A029F3-975B-4E65-958A-674B7E386F47}" type="presParOf" srcId="{316B0A01-FA95-42C9-912B-58F7740226FF}" destId="{550ED945-FC6D-424F-8176-6638D3131095}" srcOrd="0" destOrd="0" presId="urn:microsoft.com/office/officeart/2005/8/layout/hierarchy1"/>
    <dgm:cxn modelId="{9B326DFF-61F4-4DCF-A4A9-8F5C49A3A93D}" type="presParOf" srcId="{316B0A01-FA95-42C9-912B-58F7740226FF}" destId="{AFFBC68D-4E78-45A1-B7E2-6A6CE642402E}" srcOrd="1" destOrd="0" presId="urn:microsoft.com/office/officeart/2005/8/layout/hierarchy1"/>
    <dgm:cxn modelId="{0C89ACC0-9826-49F8-B5B7-9EF0F1C0041F}" type="presParOf" srcId="{A5279347-8D59-44BE-92C2-8D4F4D59899E}" destId="{4C97BABF-35F7-4ABE-BDD9-59415ADE972B}" srcOrd="1" destOrd="0" presId="urn:microsoft.com/office/officeart/2005/8/layout/hierarchy1"/>
    <dgm:cxn modelId="{5D079BD0-B3C7-489D-8F49-1030E8F85191}" type="presParOf" srcId="{4C97BABF-35F7-4ABE-BDD9-59415ADE972B}" destId="{9F6A3B46-EE6B-448A-B977-1E3DBFF483EF}" srcOrd="0" destOrd="0" presId="urn:microsoft.com/office/officeart/2005/8/layout/hierarchy1"/>
    <dgm:cxn modelId="{A54C1F3B-9F20-4CEF-8CDE-D866139942E0}" type="presParOf" srcId="{4C97BABF-35F7-4ABE-BDD9-59415ADE972B}" destId="{D03B7972-5F5A-49CF-8ABC-82B89C84D0A9}" srcOrd="1" destOrd="0" presId="urn:microsoft.com/office/officeart/2005/8/layout/hierarchy1"/>
    <dgm:cxn modelId="{CF282D4B-AA19-4260-A075-1655A701CE0D}" type="presParOf" srcId="{D03B7972-5F5A-49CF-8ABC-82B89C84D0A9}" destId="{229C5883-036C-48C5-8466-73B682DB3C77}" srcOrd="0" destOrd="0" presId="urn:microsoft.com/office/officeart/2005/8/layout/hierarchy1"/>
    <dgm:cxn modelId="{AB5F6377-0A73-4ED2-88BF-07D02A9C296E}" type="presParOf" srcId="{229C5883-036C-48C5-8466-73B682DB3C77}" destId="{88D19C13-1527-4B42-9BF3-20008B5C9DDF}" srcOrd="0" destOrd="0" presId="urn:microsoft.com/office/officeart/2005/8/layout/hierarchy1"/>
    <dgm:cxn modelId="{5C271C25-C3B6-402A-B48C-863DADF74C6D}" type="presParOf" srcId="{229C5883-036C-48C5-8466-73B682DB3C77}" destId="{D3D00C88-FDCF-4F44-B4AE-30C0FE62A9EF}" srcOrd="1" destOrd="0" presId="urn:microsoft.com/office/officeart/2005/8/layout/hierarchy1"/>
    <dgm:cxn modelId="{9D34EC74-34DF-43E5-8631-07CE525E4324}" type="presParOf" srcId="{D03B7972-5F5A-49CF-8ABC-82B89C84D0A9}" destId="{E522DB60-1857-48BE-ADD1-5CF571DC0A09}" srcOrd="1" destOrd="0" presId="urn:microsoft.com/office/officeart/2005/8/layout/hierarchy1"/>
    <dgm:cxn modelId="{3ADDDAB0-BD7B-436D-9860-B0669911FF57}" type="presParOf" srcId="{4C97BABF-35F7-4ABE-BDD9-59415ADE972B}" destId="{6B5E81B2-FB97-4757-AA03-3C486BCF2BB3}" srcOrd="2" destOrd="0" presId="urn:microsoft.com/office/officeart/2005/8/layout/hierarchy1"/>
    <dgm:cxn modelId="{03D576F8-C502-4DC9-AF61-717E8772B89D}" type="presParOf" srcId="{4C97BABF-35F7-4ABE-BDD9-59415ADE972B}" destId="{E6C84177-5B3A-4D2D-90CF-9A6278B6AA95}" srcOrd="3" destOrd="0" presId="urn:microsoft.com/office/officeart/2005/8/layout/hierarchy1"/>
    <dgm:cxn modelId="{D1BC7B7A-0BB5-4762-BB84-67DBB7AC751B}" type="presParOf" srcId="{E6C84177-5B3A-4D2D-90CF-9A6278B6AA95}" destId="{AFDE1DC5-B2C7-4BC1-8453-1402F2EAEB47}" srcOrd="0" destOrd="0" presId="urn:microsoft.com/office/officeart/2005/8/layout/hierarchy1"/>
    <dgm:cxn modelId="{F49467D3-BB2F-49FB-9E90-AA11874DF5F1}" type="presParOf" srcId="{AFDE1DC5-B2C7-4BC1-8453-1402F2EAEB47}" destId="{8B2DF9E8-5DB8-4E48-9048-6401D41940B7}" srcOrd="0" destOrd="0" presId="urn:microsoft.com/office/officeart/2005/8/layout/hierarchy1"/>
    <dgm:cxn modelId="{38A7F63C-CEDB-49B0-AEC4-46DBF5573896}" type="presParOf" srcId="{AFDE1DC5-B2C7-4BC1-8453-1402F2EAEB47}" destId="{762F2F6F-71D5-4AA5-A6ED-5AC0A76083ED}" srcOrd="1" destOrd="0" presId="urn:microsoft.com/office/officeart/2005/8/layout/hierarchy1"/>
    <dgm:cxn modelId="{414849A2-C9EF-40D7-B3BC-C33373116DBC}" type="presParOf" srcId="{E6C84177-5B3A-4D2D-90CF-9A6278B6AA95}" destId="{09328D8C-870F-4716-88F1-9CB3125AB4DD}" srcOrd="1" destOrd="0" presId="urn:microsoft.com/office/officeart/2005/8/layout/hierarchy1"/>
    <dgm:cxn modelId="{297F237E-E033-4ED7-85CD-E9C1FF6F3624}" type="presParOf" srcId="{6B8EF13D-E1F1-4330-AE37-48B300503678}" destId="{CDD79165-72A5-4514-9C34-2DE4A0698B9F}" srcOrd="2" destOrd="0" presId="urn:microsoft.com/office/officeart/2005/8/layout/hierarchy1"/>
    <dgm:cxn modelId="{EC44E212-4702-498D-B8E9-D965E16327DF}" type="presParOf" srcId="{6B8EF13D-E1F1-4330-AE37-48B300503678}" destId="{5ED2DAA7-A638-44A2-9E64-2B87D4C0808A}" srcOrd="3" destOrd="0" presId="urn:microsoft.com/office/officeart/2005/8/layout/hierarchy1"/>
    <dgm:cxn modelId="{BC095DEF-FC68-46C1-B192-F2C15CB7B292}" type="presParOf" srcId="{5ED2DAA7-A638-44A2-9E64-2B87D4C0808A}" destId="{8FB4C4B9-0532-4C55-97F0-55DEAA35B411}" srcOrd="0" destOrd="0" presId="urn:microsoft.com/office/officeart/2005/8/layout/hierarchy1"/>
    <dgm:cxn modelId="{580F4CD2-F472-4494-9D77-388B0297EDCA}" type="presParOf" srcId="{8FB4C4B9-0532-4C55-97F0-55DEAA35B411}" destId="{645FEAE4-93D7-4A49-830F-5EDB6969F336}" srcOrd="0" destOrd="0" presId="urn:microsoft.com/office/officeart/2005/8/layout/hierarchy1"/>
    <dgm:cxn modelId="{4C989ABB-B6D1-4D9F-876E-0B9BA1ACB8CF}" type="presParOf" srcId="{8FB4C4B9-0532-4C55-97F0-55DEAA35B411}" destId="{31566771-B639-463B-87F9-BAAA479E171B}" srcOrd="1" destOrd="0" presId="urn:microsoft.com/office/officeart/2005/8/layout/hierarchy1"/>
    <dgm:cxn modelId="{50F01E22-1ECD-41A3-9717-570AA57592D6}" type="presParOf" srcId="{5ED2DAA7-A638-44A2-9E64-2B87D4C0808A}" destId="{0DCAD09A-2AAD-49BF-992B-7CA13A7A6D38}" srcOrd="1" destOrd="0" presId="urn:microsoft.com/office/officeart/2005/8/layout/hierarchy1"/>
    <dgm:cxn modelId="{D18D0E5C-D5B3-452A-A9F0-21203004CD2D}" type="presParOf" srcId="{6B8EF13D-E1F1-4330-AE37-48B300503678}" destId="{21899014-015A-4160-B20E-0BBBC08CFFA8}" srcOrd="4" destOrd="0" presId="urn:microsoft.com/office/officeart/2005/8/layout/hierarchy1"/>
    <dgm:cxn modelId="{7AC3832B-A534-49BC-9153-4FF18C4C50A0}" type="presParOf" srcId="{6B8EF13D-E1F1-4330-AE37-48B300503678}" destId="{467DFC2A-BABC-4C52-AAAC-188EEDB35702}" srcOrd="5" destOrd="0" presId="urn:microsoft.com/office/officeart/2005/8/layout/hierarchy1"/>
    <dgm:cxn modelId="{55DDFA4D-58C9-4312-BF48-8D71C3A18D89}" type="presParOf" srcId="{467DFC2A-BABC-4C52-AAAC-188EEDB35702}" destId="{C146B966-E435-4BC1-A678-4C43FAD2D3A3}" srcOrd="0" destOrd="0" presId="urn:microsoft.com/office/officeart/2005/8/layout/hierarchy1"/>
    <dgm:cxn modelId="{9C7B2EFE-0075-4146-ABA9-D00842F1BCFE}" type="presParOf" srcId="{C146B966-E435-4BC1-A678-4C43FAD2D3A3}" destId="{CC4F289A-86FA-4938-B456-79F4E57F17E5}" srcOrd="0" destOrd="0" presId="urn:microsoft.com/office/officeart/2005/8/layout/hierarchy1"/>
    <dgm:cxn modelId="{9D848CAE-F72B-4A7E-8A80-FDF9094DFDB8}" type="presParOf" srcId="{C146B966-E435-4BC1-A678-4C43FAD2D3A3}" destId="{49A7A307-9415-4250-926E-C50549ED1735}" srcOrd="1" destOrd="0" presId="urn:microsoft.com/office/officeart/2005/8/layout/hierarchy1"/>
    <dgm:cxn modelId="{913EB357-3CE5-40DC-878F-D89D58586D88}" type="presParOf" srcId="{467DFC2A-BABC-4C52-AAAC-188EEDB35702}" destId="{D5A62404-4FE2-4047-B6E2-F2BCD1DA824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B06AFA-0A65-4809-B435-9DBF7410F233}" type="doc">
      <dgm:prSet loTypeId="urn:microsoft.com/office/officeart/2011/layout/HexagonRadial" loCatId="cycl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AEBAD6CB-92A3-4CD6-B0B6-12277C8A2C65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2768544" y="1770885"/>
          <a:ext cx="2250872" cy="1947095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1"/>
          <a:srcRect/>
          <a:stretch>
            <a:fillRect t="-11000" b="-11000"/>
          </a:stretch>
        </a:blipFill>
        <a:ln w="25400" cap="flat" cmpd="sng" algn="ctr">
          <a:solidFill>
            <a:srgbClr val="4BACC6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400" b="1" cap="none" spc="0">
              <a:ln/>
              <a:pattFill prst="dkUpDiag">
                <a:fgClr>
                  <a:sysClr val="window" lastClr="FFFFFF">
                    <a:lumMod val="50000"/>
                  </a:sysClr>
                </a:fgClr>
                <a:bgClr>
                  <a:sysClr val="windowText" lastClr="000000">
                    <a:lumMod val="75000"/>
                    <a:lumOff val="25000"/>
                  </a:sys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4.</a:t>
          </a:r>
        </a:p>
        <a:p>
          <a:pPr>
            <a:buNone/>
          </a:pPr>
          <a:r>
            <a:rPr lang="en-US" sz="1400" b="1" cap="none" spc="0">
              <a:ln/>
              <a:pattFill prst="dkUpDiag">
                <a:fgClr>
                  <a:sysClr val="window" lastClr="FFFFFF">
                    <a:lumMod val="50000"/>
                  </a:sysClr>
                </a:fgClr>
                <a:bgClr>
                  <a:sysClr val="windowText" lastClr="000000">
                    <a:lumMod val="75000"/>
                    <a:lumOff val="25000"/>
                  </a:sys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Road to Health Booklet and Side by Side Campaign</a:t>
          </a:r>
        </a:p>
      </dgm:t>
    </dgm:pt>
    <dgm:pt modelId="{A2B812CD-073D-4769-BA24-4BE86B9F2DF2}" type="parTrans" cxnId="{E72C4E92-6B54-4CB4-91B2-BC64BB83A286}">
      <dgm:prSet/>
      <dgm:spPr/>
      <dgm:t>
        <a:bodyPr/>
        <a:lstStyle/>
        <a:p>
          <a:endParaRPr lang="en-US" sz="1200" b="1" cap="none" spc="0">
            <a:ln/>
            <a:pattFill prst="dkUpDiag">
              <a:fgClr>
                <a:schemeClr val="bg1">
                  <a:lumMod val="50000"/>
                </a:schemeClr>
              </a:fgClr>
              <a:bgClr>
                <a:schemeClr val="tx1">
                  <a:lumMod val="75000"/>
                  <a:lumOff val="25000"/>
                </a:schemeClr>
              </a:bgClr>
            </a:patt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72F5CC-71E4-442C-BD83-B73D0106CFBA}" type="sibTrans" cxnId="{E72C4E92-6B54-4CB4-91B2-BC64BB83A286}">
      <dgm:prSet/>
      <dgm:spPr/>
      <dgm:t>
        <a:bodyPr/>
        <a:lstStyle/>
        <a:p>
          <a:endParaRPr lang="en-US" sz="1200" b="1" cap="none" spc="0">
            <a:ln/>
            <a:pattFill prst="dkUpDiag">
              <a:fgClr>
                <a:schemeClr val="bg1">
                  <a:lumMod val="50000"/>
                </a:schemeClr>
              </a:fgClr>
              <a:bgClr>
                <a:schemeClr val="tx1">
                  <a:lumMod val="75000"/>
                  <a:lumOff val="25000"/>
                </a:schemeClr>
              </a:bgClr>
            </a:patt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F8100B-43C4-473E-9954-DB030E38FEAF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xfrm>
          <a:off x="4667571" y="981507"/>
          <a:ext cx="1844574" cy="1595773"/>
        </a:xfrm>
        <a:prstGeom prst="hexagon">
          <a:avLst>
            <a:gd name="adj" fmla="val 28570"/>
            <a:gd name="vf" fmla="val 115470"/>
          </a:avLst>
        </a:prstGeom>
        <a:gradFill rotWithShape="1">
          <a:gsLst>
            <a:gs pos="0">
              <a:srgbClr val="F79646">
                <a:tint val="50000"/>
                <a:satMod val="300000"/>
              </a:srgbClr>
            </a:gs>
            <a:gs pos="35000">
              <a:srgbClr val="F79646">
                <a:tint val="37000"/>
                <a:satMod val="300000"/>
              </a:srgbClr>
            </a:gs>
            <a:gs pos="100000">
              <a:srgbClr val="F79646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F79646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1400" b="1" cap="none" spc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2.</a:t>
          </a:r>
        </a:p>
        <a:p>
          <a:pPr>
            <a:buNone/>
          </a:pPr>
          <a:r>
            <a:rPr lang="en-US" sz="1400" b="1" cap="none" spc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Risk Assessment, Referral and Support</a:t>
          </a:r>
        </a:p>
      </dgm:t>
    </dgm:pt>
    <dgm:pt modelId="{962F2176-CA00-4BF7-8385-70C72F7E8B3E}" type="parTrans" cxnId="{EA8DEDE0-1616-44A9-8F30-CE7955206F62}">
      <dgm:prSet/>
      <dgm:spPr/>
      <dgm:t>
        <a:bodyPr/>
        <a:lstStyle/>
        <a:p>
          <a:endParaRPr lang="en-US" sz="1200" b="1" cap="none" spc="0">
            <a:ln/>
            <a:pattFill prst="dkUpDiag">
              <a:fgClr>
                <a:schemeClr val="bg1">
                  <a:lumMod val="50000"/>
                </a:schemeClr>
              </a:fgClr>
              <a:bgClr>
                <a:schemeClr val="tx1">
                  <a:lumMod val="75000"/>
                  <a:lumOff val="25000"/>
                </a:schemeClr>
              </a:bgClr>
            </a:patt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40E9ED-4151-4836-8E04-C1694456DB3C}" type="sibTrans" cxnId="{EA8DEDE0-1616-44A9-8F30-CE7955206F62}">
      <dgm:prSet/>
      <dgm:spPr/>
      <dgm:t>
        <a:bodyPr/>
        <a:lstStyle/>
        <a:p>
          <a:endParaRPr lang="en-US" sz="1200" b="1" cap="none" spc="0">
            <a:ln/>
            <a:pattFill prst="dkUpDiag">
              <a:fgClr>
                <a:schemeClr val="bg1">
                  <a:lumMod val="50000"/>
                </a:schemeClr>
              </a:fgClr>
              <a:bgClr>
                <a:schemeClr val="tx1">
                  <a:lumMod val="75000"/>
                  <a:lumOff val="25000"/>
                </a:schemeClr>
              </a:bgClr>
            </a:patt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15557D-58E4-4F72-8373-275CEBDEF4F3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>
          <a:off x="4667571" y="2911037"/>
          <a:ext cx="1844574" cy="1595773"/>
        </a:xfrm>
        <a:prstGeom prst="hexagon">
          <a:avLst>
            <a:gd name="adj" fmla="val 28570"/>
            <a:gd name="vf" fmla="val 115470"/>
          </a:avLst>
        </a:prstGeom>
        <a:gradFill rotWithShape="1">
          <a:gsLst>
            <a:gs pos="0">
              <a:srgbClr val="4BACC6">
                <a:tint val="50000"/>
                <a:satMod val="300000"/>
              </a:srgbClr>
            </a:gs>
            <a:gs pos="35000">
              <a:srgbClr val="4BACC6">
                <a:tint val="37000"/>
                <a:satMod val="300000"/>
              </a:srgbClr>
            </a:gs>
            <a:gs pos="100000">
              <a:srgbClr val="4BACC6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4BACC6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1400" b="1" cap="none" spc="0">
              <a:ln/>
              <a:pattFill prst="dkUpDiag">
                <a:fgClr>
                  <a:sysClr val="window" lastClr="FFFFFF">
                    <a:lumMod val="50000"/>
                  </a:sysClr>
                </a:fgClr>
                <a:bgClr>
                  <a:sysClr val="windowText" lastClr="000000">
                    <a:lumMod val="75000"/>
                    <a:lumOff val="25000"/>
                  </a:sys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3.</a:t>
          </a:r>
        </a:p>
        <a:p>
          <a:pPr>
            <a:buNone/>
          </a:pPr>
          <a:r>
            <a:rPr lang="en-US" sz="1400" b="1" cap="none" spc="0">
              <a:ln/>
              <a:pattFill prst="dkUpDiag">
                <a:fgClr>
                  <a:sysClr val="window" lastClr="FFFFFF">
                    <a:lumMod val="50000"/>
                  </a:sysClr>
                </a:fgClr>
                <a:bgClr>
                  <a:sysClr val="windowText" lastClr="000000">
                    <a:lumMod val="75000"/>
                    <a:lumOff val="25000"/>
                  </a:sys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Parent Resources aligned to Touch Points</a:t>
          </a:r>
        </a:p>
      </dgm:t>
    </dgm:pt>
    <dgm:pt modelId="{026F02E7-FA02-4973-9143-AEE28B485A5B}" type="parTrans" cxnId="{3272791C-4261-42A4-B467-D7BE8D0E5468}">
      <dgm:prSet/>
      <dgm:spPr/>
      <dgm:t>
        <a:bodyPr/>
        <a:lstStyle/>
        <a:p>
          <a:endParaRPr lang="en-US" sz="1200" b="1" cap="none" spc="0">
            <a:ln/>
            <a:pattFill prst="dkUpDiag">
              <a:fgClr>
                <a:schemeClr val="bg1">
                  <a:lumMod val="50000"/>
                </a:schemeClr>
              </a:fgClr>
              <a:bgClr>
                <a:schemeClr val="tx1">
                  <a:lumMod val="75000"/>
                  <a:lumOff val="25000"/>
                </a:schemeClr>
              </a:bgClr>
            </a:patt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ED3C08-DEC4-4FDE-8455-60FFB9E44AE3}" type="sibTrans" cxnId="{3272791C-4261-42A4-B467-D7BE8D0E5468}">
      <dgm:prSet/>
      <dgm:spPr/>
      <dgm:t>
        <a:bodyPr/>
        <a:lstStyle/>
        <a:p>
          <a:endParaRPr lang="en-US" sz="1200" b="1" cap="none" spc="0">
            <a:ln/>
            <a:pattFill prst="dkUpDiag">
              <a:fgClr>
                <a:schemeClr val="bg1">
                  <a:lumMod val="50000"/>
                </a:schemeClr>
              </a:fgClr>
              <a:bgClr>
                <a:schemeClr val="tx1">
                  <a:lumMod val="75000"/>
                  <a:lumOff val="25000"/>
                </a:schemeClr>
              </a:bgClr>
            </a:patt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995C4F-BE53-40BF-95BF-9E17C896FEDF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2975882" y="3893642"/>
          <a:ext cx="1844574" cy="1595773"/>
        </a:xfrm>
        <a:prstGeom prst="hexagon">
          <a:avLst>
            <a:gd name="adj" fmla="val 28570"/>
            <a:gd name="vf" fmla="val 115470"/>
          </a:avLst>
        </a:prstGeom>
        <a:gradFill rotWithShape="1">
          <a:gsLst>
            <a:gs pos="0">
              <a:srgbClr val="C0504D">
                <a:tint val="50000"/>
                <a:satMod val="300000"/>
              </a:srgbClr>
            </a:gs>
            <a:gs pos="35000">
              <a:srgbClr val="C0504D">
                <a:tint val="37000"/>
                <a:satMod val="300000"/>
              </a:srgbClr>
            </a:gs>
            <a:gs pos="100000">
              <a:srgbClr val="C0504D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C0504D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1400" b="1" cap="none" spc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5.</a:t>
          </a:r>
        </a:p>
        <a:p>
          <a:pPr>
            <a:buNone/>
          </a:pPr>
          <a:r>
            <a:rPr lang="en-US" sz="1400" b="1" cap="none" spc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Home and community family relationship support</a:t>
          </a:r>
        </a:p>
      </dgm:t>
    </dgm:pt>
    <dgm:pt modelId="{BF2E1432-8BE6-4E90-BDB1-DE7C586F375F}" type="parTrans" cxnId="{8B63AFD3-B970-4F42-A009-CF7CB99F1919}">
      <dgm:prSet/>
      <dgm:spPr/>
      <dgm:t>
        <a:bodyPr/>
        <a:lstStyle/>
        <a:p>
          <a:endParaRPr lang="en-US" sz="1200" b="1" cap="none" spc="0">
            <a:ln/>
            <a:pattFill prst="dkUpDiag">
              <a:fgClr>
                <a:schemeClr val="bg1">
                  <a:lumMod val="50000"/>
                </a:schemeClr>
              </a:fgClr>
              <a:bgClr>
                <a:schemeClr val="tx1">
                  <a:lumMod val="75000"/>
                  <a:lumOff val="25000"/>
                </a:schemeClr>
              </a:bgClr>
            </a:patt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4CA43B-AECF-433B-9E95-AB91262B5F38}" type="sibTrans" cxnId="{8B63AFD3-B970-4F42-A009-CF7CB99F1919}">
      <dgm:prSet/>
      <dgm:spPr/>
      <dgm:t>
        <a:bodyPr/>
        <a:lstStyle/>
        <a:p>
          <a:endParaRPr lang="en-US" sz="1200" b="1" cap="none" spc="0">
            <a:ln/>
            <a:pattFill prst="dkUpDiag">
              <a:fgClr>
                <a:schemeClr val="bg1">
                  <a:lumMod val="50000"/>
                </a:schemeClr>
              </a:fgClr>
              <a:bgClr>
                <a:schemeClr val="tx1">
                  <a:lumMod val="75000"/>
                  <a:lumOff val="25000"/>
                </a:schemeClr>
              </a:bgClr>
            </a:patt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4ED02F-9DED-473E-A011-F07717D0B5ED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xfrm>
          <a:off x="1276340" y="979311"/>
          <a:ext cx="1844574" cy="1595773"/>
        </a:xfrm>
        <a:prstGeom prst="hexagon">
          <a:avLst>
            <a:gd name="adj" fmla="val 28570"/>
            <a:gd name="vf" fmla="val 115470"/>
          </a:avLst>
        </a:prstGeom>
        <a:solidFill>
          <a:srgbClr val="1F497D">
            <a:lumMod val="20000"/>
            <a:lumOff val="80000"/>
          </a:srgbClr>
        </a:solidFill>
        <a:ln w="38100" cap="flat" cmpd="sng" algn="ctr">
          <a:solidFill>
            <a:sysClr val="window" lastClr="FFFFFF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1400" b="1" cap="none" spc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7.</a:t>
          </a:r>
        </a:p>
        <a:p>
          <a:pPr>
            <a:buNone/>
          </a:pPr>
          <a:r>
            <a:rPr lang="en-US" sz="1400" b="1" cap="none" spc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Capturing Learnings</a:t>
          </a:r>
        </a:p>
      </dgm:t>
    </dgm:pt>
    <dgm:pt modelId="{5D5E5971-DACA-4964-BDA9-C96C647DC242}" type="parTrans" cxnId="{A6F074A1-678F-4427-8E63-00C43C62BCA4}">
      <dgm:prSet/>
      <dgm:spPr/>
      <dgm:t>
        <a:bodyPr/>
        <a:lstStyle/>
        <a:p>
          <a:endParaRPr lang="en-US" sz="1200" b="1" cap="none" spc="0">
            <a:ln/>
            <a:pattFill prst="dkUpDiag">
              <a:fgClr>
                <a:schemeClr val="bg1">
                  <a:lumMod val="50000"/>
                </a:schemeClr>
              </a:fgClr>
              <a:bgClr>
                <a:schemeClr val="tx1">
                  <a:lumMod val="75000"/>
                  <a:lumOff val="25000"/>
                </a:schemeClr>
              </a:bgClr>
            </a:patt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9BA640-C4AC-4040-92B9-1F7D7E396E7A}" type="sibTrans" cxnId="{A6F074A1-678F-4427-8E63-00C43C62BCA4}">
      <dgm:prSet/>
      <dgm:spPr/>
      <dgm:t>
        <a:bodyPr/>
        <a:lstStyle/>
        <a:p>
          <a:endParaRPr lang="en-US" sz="1200" b="1" cap="none" spc="0">
            <a:ln/>
            <a:pattFill prst="dkUpDiag">
              <a:fgClr>
                <a:schemeClr val="bg1">
                  <a:lumMod val="50000"/>
                </a:schemeClr>
              </a:fgClr>
              <a:bgClr>
                <a:schemeClr val="tx1">
                  <a:lumMod val="75000"/>
                  <a:lumOff val="25000"/>
                </a:schemeClr>
              </a:bgClr>
            </a:patt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A6F201-085C-6C44-B25A-0E6D5F2C11FA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xfrm>
          <a:off x="2975882" y="0"/>
          <a:ext cx="1844574" cy="1595773"/>
        </a:xfrm>
        <a:prstGeom prst="hexagon">
          <a:avLst>
            <a:gd name="adj" fmla="val 28570"/>
            <a:gd name="vf" fmla="val 115470"/>
          </a:avLst>
        </a:prstGeom>
        <a:solidFill>
          <a:srgbClr val="C0504D">
            <a:lumMod val="20000"/>
            <a:lumOff val="80000"/>
          </a:srgbClr>
        </a:solidFill>
        <a:ln w="9525" cap="flat" cmpd="sng" algn="ctr">
          <a:solidFill>
            <a:srgbClr val="F79646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1400" b="1" cap="none" spc="0">
              <a:ln/>
              <a:pattFill prst="dkUpDiag">
                <a:fgClr>
                  <a:sysClr val="window" lastClr="FFFFFF">
                    <a:lumMod val="50000"/>
                  </a:sysClr>
                </a:fgClr>
                <a:bgClr>
                  <a:sysClr val="windowText" lastClr="000000">
                    <a:lumMod val="75000"/>
                    <a:lumOff val="25000"/>
                  </a:sys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1. Communication</a:t>
          </a:r>
        </a:p>
      </dgm:t>
    </dgm:pt>
    <dgm:pt modelId="{E06A2BA2-D2CA-6545-8243-F3230C5F469D}" type="parTrans" cxnId="{EF2A5409-C1C7-F741-889A-1C82CD50B0B3}">
      <dgm:prSet/>
      <dgm:spPr/>
      <dgm:t>
        <a:bodyPr/>
        <a:lstStyle/>
        <a:p>
          <a:endParaRPr lang="en-US"/>
        </a:p>
      </dgm:t>
    </dgm:pt>
    <dgm:pt modelId="{3360CAAF-845B-3741-AFC5-68D613391C33}" type="sibTrans" cxnId="{EF2A5409-C1C7-F741-889A-1C82CD50B0B3}">
      <dgm:prSet/>
      <dgm:spPr/>
      <dgm:t>
        <a:bodyPr/>
        <a:lstStyle/>
        <a:p>
          <a:endParaRPr lang="en-US"/>
        </a:p>
      </dgm:t>
    </dgm:pt>
    <dgm:pt modelId="{1873DA95-5FA2-3347-B03F-2FB4F48008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xfrm>
          <a:off x="1276340" y="2912135"/>
          <a:ext cx="1844574" cy="1595773"/>
        </a:xfrm>
        <a:prstGeom prst="hexagon">
          <a:avLst>
            <a:gd name="adj" fmla="val 28570"/>
            <a:gd name="vf" fmla="val 115470"/>
          </a:avLst>
        </a:prstGeom>
        <a:solidFill>
          <a:srgbClr val="9BBB59">
            <a:lumMod val="40000"/>
            <a:lumOff val="60000"/>
          </a:srgbClr>
        </a:solidFill>
        <a:ln w="38100" cap="flat" cmpd="sng" algn="ctr">
          <a:solidFill>
            <a:sysClr val="window" lastClr="FFFFFF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1400" b="1" cap="none" spc="0">
              <a:ln/>
              <a:pattFill prst="dkUpDiag">
                <a:fgClr>
                  <a:sysClr val="window" lastClr="FFFFFF">
                    <a:lumMod val="50000"/>
                  </a:sysClr>
                </a:fgClr>
                <a:bgClr>
                  <a:sysClr val="windowText" lastClr="000000">
                    <a:lumMod val="75000"/>
                    <a:lumOff val="25000"/>
                  </a:sys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6. Training and Support of staff</a:t>
          </a:r>
        </a:p>
      </dgm:t>
    </dgm:pt>
    <dgm:pt modelId="{0833FBCB-0453-1744-A040-8F888F2C4312}" type="parTrans" cxnId="{30AF3962-DF8B-784E-A383-53931B082EA4}">
      <dgm:prSet/>
      <dgm:spPr/>
      <dgm:t>
        <a:bodyPr/>
        <a:lstStyle/>
        <a:p>
          <a:endParaRPr lang="en-US"/>
        </a:p>
      </dgm:t>
    </dgm:pt>
    <dgm:pt modelId="{914E29C4-ED9D-174E-8048-9BD33E369FB8}" type="sibTrans" cxnId="{30AF3962-DF8B-784E-A383-53931B082EA4}">
      <dgm:prSet/>
      <dgm:spPr/>
      <dgm:t>
        <a:bodyPr/>
        <a:lstStyle/>
        <a:p>
          <a:endParaRPr lang="en-US"/>
        </a:p>
      </dgm:t>
    </dgm:pt>
    <dgm:pt modelId="{AA7251D1-42BF-4DB6-9289-D1FBC2EFE65D}" type="pres">
      <dgm:prSet presAssocID="{C5B06AFA-0A65-4809-B435-9DBF7410F23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ZA"/>
        </a:p>
      </dgm:t>
    </dgm:pt>
    <dgm:pt modelId="{98FB0DE0-E67C-4B9C-A7C9-D1D39F6F5077}" type="pres">
      <dgm:prSet presAssocID="{AEBAD6CB-92A3-4CD6-B0B6-12277C8A2C65}" presName="Parent" presStyleLbl="node0" presStyleIdx="0" presStyleCnt="1" custLinFactNeighborX="3578" custLinFactNeighborY="-1132">
        <dgm:presLayoutVars>
          <dgm:chMax val="6"/>
          <dgm:chPref val="6"/>
        </dgm:presLayoutVars>
      </dgm:prSet>
      <dgm:spPr/>
      <dgm:t>
        <a:bodyPr/>
        <a:lstStyle/>
        <a:p>
          <a:endParaRPr lang="en-ZA"/>
        </a:p>
      </dgm:t>
    </dgm:pt>
    <dgm:pt modelId="{A2FDC926-2486-0644-B620-E4524498EE7E}" type="pres">
      <dgm:prSet presAssocID="{35A6F201-085C-6C44-B25A-0E6D5F2C11FA}" presName="Accent1" presStyleCnt="0"/>
      <dgm:spPr/>
    </dgm:pt>
    <dgm:pt modelId="{B22A650A-1A9B-DC4A-911F-F060C18F85A6}" type="pres">
      <dgm:prSet presAssocID="{35A6F201-085C-6C44-B25A-0E6D5F2C11FA}" presName="Accent" presStyleLbl="bgShp" presStyleIdx="0" presStyleCnt="6"/>
      <dgm:spPr/>
    </dgm:pt>
    <dgm:pt modelId="{DA89E205-E802-C341-AB6A-B37B96C22A69}" type="pres">
      <dgm:prSet presAssocID="{35A6F201-085C-6C44-B25A-0E6D5F2C11FA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BB2FAB4-07B7-4A46-86D5-29744F907D31}" type="pres">
      <dgm:prSet presAssocID="{9DF8100B-43C4-473E-9954-DB030E38FEAF}" presName="Accent2" presStyleCnt="0"/>
      <dgm:spPr/>
    </dgm:pt>
    <dgm:pt modelId="{06F23061-FC90-447E-8447-94D8841A7FA3}" type="pres">
      <dgm:prSet presAssocID="{9DF8100B-43C4-473E-9954-DB030E38FEAF}" presName="Accent" presStyleLbl="bgShp" presStyleIdx="1" presStyleCnt="6"/>
      <dgm:spPr>
        <a:xfrm>
          <a:off x="4178023" y="839331"/>
          <a:ext cx="849247" cy="731739"/>
        </a:xfrm>
        <a:prstGeom prst="hexagon">
          <a:avLst>
            <a:gd name="adj" fmla="val 28900"/>
            <a:gd name="vf" fmla="val 115470"/>
          </a:avLst>
        </a:prstGeom>
        <a:solidFill>
          <a:srgbClr val="4BACC6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465C6A91-9464-4E97-BE2B-15FD4632C7BE}" type="pres">
      <dgm:prSet presAssocID="{9DF8100B-43C4-473E-9954-DB030E38FEA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39247E4-2BBD-471B-89A0-864FD0536FBD}" type="pres">
      <dgm:prSet presAssocID="{6415557D-58E4-4F72-8373-275CEBDEF4F3}" presName="Accent3" presStyleCnt="0"/>
      <dgm:spPr/>
    </dgm:pt>
    <dgm:pt modelId="{6ED22E4F-B91C-4CE0-B4AD-0EF1F66643A9}" type="pres">
      <dgm:prSet presAssocID="{6415557D-58E4-4F72-8373-275CEBDEF4F3}" presName="Accent" presStyleLbl="bgShp" presStyleIdx="2" presStyleCnt="6"/>
      <dgm:spPr>
        <a:xfrm>
          <a:off x="5169161" y="2207294"/>
          <a:ext cx="849247" cy="731739"/>
        </a:xfrm>
        <a:prstGeom prst="hexagon">
          <a:avLst>
            <a:gd name="adj" fmla="val 28900"/>
            <a:gd name="vf" fmla="val 115470"/>
          </a:avLst>
        </a:prstGeom>
        <a:solidFill>
          <a:srgbClr val="4BACC6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5ABA716B-B446-4673-AD06-1A2E8F37284F}" type="pres">
      <dgm:prSet presAssocID="{6415557D-58E4-4F72-8373-275CEBDEF4F3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17649FC-9588-4380-8716-A461E8915EB2}" type="pres">
      <dgm:prSet presAssocID="{60995C4F-BE53-40BF-95BF-9E17C896FEDF}" presName="Accent4" presStyleCnt="0"/>
      <dgm:spPr/>
    </dgm:pt>
    <dgm:pt modelId="{7FF61089-A2E1-4CA3-8EF5-0062EBCB5485}" type="pres">
      <dgm:prSet presAssocID="{60995C4F-BE53-40BF-95BF-9E17C896FEDF}" presName="Accent" presStyleLbl="bgShp" presStyleIdx="3" presStyleCnt="6"/>
      <dgm:spPr>
        <a:xfrm>
          <a:off x="4480653" y="3751466"/>
          <a:ext cx="849247" cy="731739"/>
        </a:xfrm>
        <a:prstGeom prst="hexagon">
          <a:avLst>
            <a:gd name="adj" fmla="val 28900"/>
            <a:gd name="vf" fmla="val 115470"/>
          </a:avLst>
        </a:prstGeom>
        <a:solidFill>
          <a:srgbClr val="4BACC6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B88C8939-0FB1-456B-B3DC-F03CFB32F5D1}" type="pres">
      <dgm:prSet presAssocID="{60995C4F-BE53-40BF-95BF-9E17C896FEDF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7530D73-6EE1-C641-B263-0C170AA628C6}" type="pres">
      <dgm:prSet presAssocID="{1873DA95-5FA2-3347-B03F-2FB4F4800807}" presName="Accent5" presStyleCnt="0"/>
      <dgm:spPr/>
    </dgm:pt>
    <dgm:pt modelId="{19790F93-1443-7D4E-AD6A-5AF3A3F94C61}" type="pres">
      <dgm:prSet presAssocID="{1873DA95-5FA2-3347-B03F-2FB4F4800807}" presName="Accent" presStyleLbl="bgShp" presStyleIdx="4" presStyleCnt="6"/>
      <dgm:spPr>
        <a:xfrm>
          <a:off x="2772733" y="3911757"/>
          <a:ext cx="849247" cy="731739"/>
        </a:xfrm>
        <a:prstGeom prst="hexagon">
          <a:avLst>
            <a:gd name="adj" fmla="val 28900"/>
            <a:gd name="vf" fmla="val 115470"/>
          </a:avLst>
        </a:prstGeom>
        <a:solidFill>
          <a:srgbClr val="4BACC6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C86DE58B-DB0E-E149-88F5-D6DC5DDC0306}" type="pres">
      <dgm:prSet presAssocID="{1873DA95-5FA2-3347-B03F-2FB4F4800807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93D311A-7911-BD44-BA64-D4747656A9B3}" type="pres">
      <dgm:prSet presAssocID="{7D4ED02F-9DED-473E-A011-F07717D0B5ED}" presName="Accent6" presStyleCnt="0"/>
      <dgm:spPr/>
    </dgm:pt>
    <dgm:pt modelId="{45D30BCF-026E-49A6-A9AD-4CF044F544B7}" type="pres">
      <dgm:prSet presAssocID="{7D4ED02F-9DED-473E-A011-F07717D0B5ED}" presName="Accent" presStyleLbl="bgShp" presStyleIdx="5" presStyleCnt="6"/>
      <dgm:spPr>
        <a:xfrm>
          <a:off x="1765364" y="2544344"/>
          <a:ext cx="849247" cy="731739"/>
        </a:xfrm>
        <a:prstGeom prst="hexagon">
          <a:avLst>
            <a:gd name="adj" fmla="val 28900"/>
            <a:gd name="vf" fmla="val 115470"/>
          </a:avLst>
        </a:prstGeom>
        <a:solidFill>
          <a:srgbClr val="4BACC6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8C3E5D3E-2828-764E-9FA8-3695128DEB3B}" type="pres">
      <dgm:prSet presAssocID="{7D4ED02F-9DED-473E-A011-F07717D0B5ED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E72C4E92-6B54-4CB4-91B2-BC64BB83A286}" srcId="{C5B06AFA-0A65-4809-B435-9DBF7410F233}" destId="{AEBAD6CB-92A3-4CD6-B0B6-12277C8A2C65}" srcOrd="0" destOrd="0" parTransId="{A2B812CD-073D-4769-BA24-4BE86B9F2DF2}" sibTransId="{4772F5CC-71E4-442C-BD83-B73D0106CFBA}"/>
    <dgm:cxn modelId="{C9FDC788-8BA4-7244-8E34-FEA5FF02A100}" type="presOf" srcId="{9DF8100B-43C4-473E-9954-DB030E38FEAF}" destId="{465C6A91-9464-4E97-BE2B-15FD4632C7BE}" srcOrd="0" destOrd="0" presId="urn:microsoft.com/office/officeart/2011/layout/HexagonRadial"/>
    <dgm:cxn modelId="{A6F074A1-678F-4427-8E63-00C43C62BCA4}" srcId="{AEBAD6CB-92A3-4CD6-B0B6-12277C8A2C65}" destId="{7D4ED02F-9DED-473E-A011-F07717D0B5ED}" srcOrd="5" destOrd="0" parTransId="{5D5E5971-DACA-4964-BDA9-C96C647DC242}" sibTransId="{ED9BA640-C4AC-4040-92B9-1F7D7E396E7A}"/>
    <dgm:cxn modelId="{51B000B9-B9F7-BA40-B2B6-ADF53CE63345}" type="presOf" srcId="{35A6F201-085C-6C44-B25A-0E6D5F2C11FA}" destId="{DA89E205-E802-C341-AB6A-B37B96C22A69}" srcOrd="0" destOrd="0" presId="urn:microsoft.com/office/officeart/2011/layout/HexagonRadial"/>
    <dgm:cxn modelId="{EF2A5409-C1C7-F741-889A-1C82CD50B0B3}" srcId="{AEBAD6CB-92A3-4CD6-B0B6-12277C8A2C65}" destId="{35A6F201-085C-6C44-B25A-0E6D5F2C11FA}" srcOrd="0" destOrd="0" parTransId="{E06A2BA2-D2CA-6545-8243-F3230C5F469D}" sibTransId="{3360CAAF-845B-3741-AFC5-68D613391C33}"/>
    <dgm:cxn modelId="{EA8DEDE0-1616-44A9-8F30-CE7955206F62}" srcId="{AEBAD6CB-92A3-4CD6-B0B6-12277C8A2C65}" destId="{9DF8100B-43C4-473E-9954-DB030E38FEAF}" srcOrd="1" destOrd="0" parTransId="{962F2176-CA00-4BF7-8385-70C72F7E8B3E}" sibTransId="{A240E9ED-4151-4836-8E04-C1694456DB3C}"/>
    <dgm:cxn modelId="{13756906-4F5B-DE44-BDAC-6600E3E122EA}" type="presOf" srcId="{6415557D-58E4-4F72-8373-275CEBDEF4F3}" destId="{5ABA716B-B446-4673-AD06-1A2E8F37284F}" srcOrd="0" destOrd="0" presId="urn:microsoft.com/office/officeart/2011/layout/HexagonRadial"/>
    <dgm:cxn modelId="{8B63AFD3-B970-4F42-A009-CF7CB99F1919}" srcId="{AEBAD6CB-92A3-4CD6-B0B6-12277C8A2C65}" destId="{60995C4F-BE53-40BF-95BF-9E17C896FEDF}" srcOrd="3" destOrd="0" parTransId="{BF2E1432-8BE6-4E90-BDB1-DE7C586F375F}" sibTransId="{2C4CA43B-AECF-433B-9E95-AB91262B5F38}"/>
    <dgm:cxn modelId="{494D0795-0467-AB47-869A-364E0E0A4943}" type="presOf" srcId="{60995C4F-BE53-40BF-95BF-9E17C896FEDF}" destId="{B88C8939-0FB1-456B-B3DC-F03CFB32F5D1}" srcOrd="0" destOrd="0" presId="urn:microsoft.com/office/officeart/2011/layout/HexagonRadial"/>
    <dgm:cxn modelId="{3272791C-4261-42A4-B467-D7BE8D0E5468}" srcId="{AEBAD6CB-92A3-4CD6-B0B6-12277C8A2C65}" destId="{6415557D-58E4-4F72-8373-275CEBDEF4F3}" srcOrd="2" destOrd="0" parTransId="{026F02E7-FA02-4973-9143-AEE28B485A5B}" sibTransId="{01ED3C08-DEC4-4FDE-8455-60FFB9E44AE3}"/>
    <dgm:cxn modelId="{FD43990C-434E-5943-8A54-7A8B8D2F806D}" type="presOf" srcId="{1873DA95-5FA2-3347-B03F-2FB4F4800807}" destId="{C86DE58B-DB0E-E149-88F5-D6DC5DDC0306}" srcOrd="0" destOrd="0" presId="urn:microsoft.com/office/officeart/2011/layout/HexagonRadial"/>
    <dgm:cxn modelId="{D9F7A46C-99AA-6D41-B50C-6B434DCC49D0}" type="presOf" srcId="{AEBAD6CB-92A3-4CD6-B0B6-12277C8A2C65}" destId="{98FB0DE0-E67C-4B9C-A7C9-D1D39F6F5077}" srcOrd="0" destOrd="0" presId="urn:microsoft.com/office/officeart/2011/layout/HexagonRadial"/>
    <dgm:cxn modelId="{30AF3962-DF8B-784E-A383-53931B082EA4}" srcId="{AEBAD6CB-92A3-4CD6-B0B6-12277C8A2C65}" destId="{1873DA95-5FA2-3347-B03F-2FB4F4800807}" srcOrd="4" destOrd="0" parTransId="{0833FBCB-0453-1744-A040-8F888F2C4312}" sibTransId="{914E29C4-ED9D-174E-8048-9BD33E369FB8}"/>
    <dgm:cxn modelId="{3449BFCC-BC81-6444-9803-BF0A07DAA4F6}" type="presOf" srcId="{7D4ED02F-9DED-473E-A011-F07717D0B5ED}" destId="{8C3E5D3E-2828-764E-9FA8-3695128DEB3B}" srcOrd="0" destOrd="0" presId="urn:microsoft.com/office/officeart/2011/layout/HexagonRadial"/>
    <dgm:cxn modelId="{80B67ADC-3EB1-F242-A604-1F0E20DDDE3D}" type="presOf" srcId="{C5B06AFA-0A65-4809-B435-9DBF7410F233}" destId="{AA7251D1-42BF-4DB6-9289-D1FBC2EFE65D}" srcOrd="0" destOrd="0" presId="urn:microsoft.com/office/officeart/2011/layout/HexagonRadial"/>
    <dgm:cxn modelId="{5A4F9B2A-AD5F-7047-BF43-A1D2FC55093C}" type="presParOf" srcId="{AA7251D1-42BF-4DB6-9289-D1FBC2EFE65D}" destId="{98FB0DE0-E67C-4B9C-A7C9-D1D39F6F5077}" srcOrd="0" destOrd="0" presId="urn:microsoft.com/office/officeart/2011/layout/HexagonRadial"/>
    <dgm:cxn modelId="{E340FA37-4439-564D-AC9B-D48CDB11D20E}" type="presParOf" srcId="{AA7251D1-42BF-4DB6-9289-D1FBC2EFE65D}" destId="{A2FDC926-2486-0644-B620-E4524498EE7E}" srcOrd="1" destOrd="0" presId="urn:microsoft.com/office/officeart/2011/layout/HexagonRadial"/>
    <dgm:cxn modelId="{D2A3E674-E7EA-3A47-89C0-4715525C0E95}" type="presParOf" srcId="{A2FDC926-2486-0644-B620-E4524498EE7E}" destId="{B22A650A-1A9B-DC4A-911F-F060C18F85A6}" srcOrd="0" destOrd="0" presId="urn:microsoft.com/office/officeart/2011/layout/HexagonRadial"/>
    <dgm:cxn modelId="{74B784A7-E0D9-FA40-A94A-BC1BECFD0AA1}" type="presParOf" srcId="{AA7251D1-42BF-4DB6-9289-D1FBC2EFE65D}" destId="{DA89E205-E802-C341-AB6A-B37B96C22A69}" srcOrd="2" destOrd="0" presId="urn:microsoft.com/office/officeart/2011/layout/HexagonRadial"/>
    <dgm:cxn modelId="{41F690F1-81F8-9146-AAB5-CCAAB54E062A}" type="presParOf" srcId="{AA7251D1-42BF-4DB6-9289-D1FBC2EFE65D}" destId="{4BB2FAB4-07B7-4A46-86D5-29744F907D31}" srcOrd="3" destOrd="0" presId="urn:microsoft.com/office/officeart/2011/layout/HexagonRadial"/>
    <dgm:cxn modelId="{DB5ED431-52BE-CC44-9C58-C51431037560}" type="presParOf" srcId="{4BB2FAB4-07B7-4A46-86D5-29744F907D31}" destId="{06F23061-FC90-447E-8447-94D8841A7FA3}" srcOrd="0" destOrd="0" presId="urn:microsoft.com/office/officeart/2011/layout/HexagonRadial"/>
    <dgm:cxn modelId="{2670E55E-69CE-7F4E-AA62-D8DB14BB1146}" type="presParOf" srcId="{AA7251D1-42BF-4DB6-9289-D1FBC2EFE65D}" destId="{465C6A91-9464-4E97-BE2B-15FD4632C7BE}" srcOrd="4" destOrd="0" presId="urn:microsoft.com/office/officeart/2011/layout/HexagonRadial"/>
    <dgm:cxn modelId="{97546017-12B6-4D4F-81AB-C7DA8D901C75}" type="presParOf" srcId="{AA7251D1-42BF-4DB6-9289-D1FBC2EFE65D}" destId="{539247E4-2BBD-471B-89A0-864FD0536FBD}" srcOrd="5" destOrd="0" presId="urn:microsoft.com/office/officeart/2011/layout/HexagonRadial"/>
    <dgm:cxn modelId="{F9EFFDD8-3DCF-4342-91E2-3EA3D3CB8631}" type="presParOf" srcId="{539247E4-2BBD-471B-89A0-864FD0536FBD}" destId="{6ED22E4F-B91C-4CE0-B4AD-0EF1F66643A9}" srcOrd="0" destOrd="0" presId="urn:microsoft.com/office/officeart/2011/layout/HexagonRadial"/>
    <dgm:cxn modelId="{B8A2AC8C-7ED1-B042-9EA1-87480DA503A1}" type="presParOf" srcId="{AA7251D1-42BF-4DB6-9289-D1FBC2EFE65D}" destId="{5ABA716B-B446-4673-AD06-1A2E8F37284F}" srcOrd="6" destOrd="0" presId="urn:microsoft.com/office/officeart/2011/layout/HexagonRadial"/>
    <dgm:cxn modelId="{B1329813-11DE-7840-A1BC-27AA77F9D7A9}" type="presParOf" srcId="{AA7251D1-42BF-4DB6-9289-D1FBC2EFE65D}" destId="{C17649FC-9588-4380-8716-A461E8915EB2}" srcOrd="7" destOrd="0" presId="urn:microsoft.com/office/officeart/2011/layout/HexagonRadial"/>
    <dgm:cxn modelId="{DDA6868F-EE85-7547-91B5-17374164B7A5}" type="presParOf" srcId="{C17649FC-9588-4380-8716-A461E8915EB2}" destId="{7FF61089-A2E1-4CA3-8EF5-0062EBCB5485}" srcOrd="0" destOrd="0" presId="urn:microsoft.com/office/officeart/2011/layout/HexagonRadial"/>
    <dgm:cxn modelId="{AB97E3FD-275E-0946-9A13-34251E970A08}" type="presParOf" srcId="{AA7251D1-42BF-4DB6-9289-D1FBC2EFE65D}" destId="{B88C8939-0FB1-456B-B3DC-F03CFB32F5D1}" srcOrd="8" destOrd="0" presId="urn:microsoft.com/office/officeart/2011/layout/HexagonRadial"/>
    <dgm:cxn modelId="{48A29CE8-41EA-0847-8051-3F65B3BC4E9A}" type="presParOf" srcId="{AA7251D1-42BF-4DB6-9289-D1FBC2EFE65D}" destId="{07530D73-6EE1-C641-B263-0C170AA628C6}" srcOrd="9" destOrd="0" presId="urn:microsoft.com/office/officeart/2011/layout/HexagonRadial"/>
    <dgm:cxn modelId="{5DC8943E-F40B-FA46-9C9D-A13221462145}" type="presParOf" srcId="{07530D73-6EE1-C641-B263-0C170AA628C6}" destId="{19790F93-1443-7D4E-AD6A-5AF3A3F94C61}" srcOrd="0" destOrd="0" presId="urn:microsoft.com/office/officeart/2011/layout/HexagonRadial"/>
    <dgm:cxn modelId="{470E50BA-DBDB-8A4D-9C04-C9C19DC8576A}" type="presParOf" srcId="{AA7251D1-42BF-4DB6-9289-D1FBC2EFE65D}" destId="{C86DE58B-DB0E-E149-88F5-D6DC5DDC0306}" srcOrd="10" destOrd="0" presId="urn:microsoft.com/office/officeart/2011/layout/HexagonRadial"/>
    <dgm:cxn modelId="{11085AB8-66F8-9E43-A524-36E4EF747D44}" type="presParOf" srcId="{AA7251D1-42BF-4DB6-9289-D1FBC2EFE65D}" destId="{E93D311A-7911-BD44-BA64-D4747656A9B3}" srcOrd="11" destOrd="0" presId="urn:microsoft.com/office/officeart/2011/layout/HexagonRadial"/>
    <dgm:cxn modelId="{B6179F87-D025-7049-90ED-6EFEFE0BD8FA}" type="presParOf" srcId="{E93D311A-7911-BD44-BA64-D4747656A9B3}" destId="{45D30BCF-026E-49A6-A9AD-4CF044F544B7}" srcOrd="0" destOrd="0" presId="urn:microsoft.com/office/officeart/2011/layout/HexagonRadial"/>
    <dgm:cxn modelId="{ED825EB8-319D-7E42-8AD9-FD7066A20AE2}" type="presParOf" srcId="{AA7251D1-42BF-4DB6-9289-D1FBC2EFE65D}" destId="{8C3E5D3E-2828-764E-9FA8-3695128DEB3B}" srcOrd="12" destOrd="0" presId="urn:microsoft.com/office/officeart/2011/layout/HexagonRadial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4F8B47-3DDF-467E-8060-440823C1626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07BAC0E2-260D-48C8-B9C3-7A67C47A4179}">
      <dgm:prSet phldrT="[Text]"/>
      <dgm:spPr/>
      <dgm:t>
        <a:bodyPr/>
        <a:lstStyle/>
        <a:p>
          <a:r>
            <a:rPr lang="en-US"/>
            <a:t>1994</a:t>
          </a:r>
        </a:p>
      </dgm:t>
    </dgm:pt>
    <dgm:pt modelId="{A1885980-4786-4881-AFC8-00878E539512}" type="parTrans" cxnId="{0CEAD608-1893-4400-82D2-EEFF8C5469C1}">
      <dgm:prSet/>
      <dgm:spPr/>
      <dgm:t>
        <a:bodyPr/>
        <a:lstStyle/>
        <a:p>
          <a:endParaRPr lang="en-US"/>
        </a:p>
      </dgm:t>
    </dgm:pt>
    <dgm:pt modelId="{A54F7FB6-A5B2-4EAB-B9C5-1F69D1DE6FAD}" type="sibTrans" cxnId="{0CEAD608-1893-4400-82D2-EEFF8C5469C1}">
      <dgm:prSet/>
      <dgm:spPr/>
      <dgm:t>
        <a:bodyPr/>
        <a:lstStyle/>
        <a:p>
          <a:endParaRPr lang="en-US"/>
        </a:p>
      </dgm:t>
    </dgm:pt>
    <dgm:pt modelId="{5FA973F6-2ACC-4B5E-B29C-152A02F23562}">
      <dgm:prSet phldrT="[Text]"/>
      <dgm:spPr/>
      <dgm:t>
        <a:bodyPr/>
        <a:lstStyle/>
        <a:p>
          <a:r>
            <a:rPr lang="en-US"/>
            <a:t>2002</a:t>
          </a:r>
        </a:p>
      </dgm:t>
    </dgm:pt>
    <dgm:pt modelId="{C3FF7996-1FE4-43B2-BDBD-64514EA4BF1D}" type="parTrans" cxnId="{88103BD1-06DC-434A-96E0-53F1F5584CC4}">
      <dgm:prSet/>
      <dgm:spPr/>
      <dgm:t>
        <a:bodyPr/>
        <a:lstStyle/>
        <a:p>
          <a:endParaRPr lang="en-US"/>
        </a:p>
      </dgm:t>
    </dgm:pt>
    <dgm:pt modelId="{B43426DD-4746-4DDE-B83F-EF173B3D5F39}" type="sibTrans" cxnId="{88103BD1-06DC-434A-96E0-53F1F5584CC4}">
      <dgm:prSet/>
      <dgm:spPr/>
      <dgm:t>
        <a:bodyPr/>
        <a:lstStyle/>
        <a:p>
          <a:endParaRPr lang="en-US"/>
        </a:p>
      </dgm:t>
    </dgm:pt>
    <dgm:pt modelId="{7EB4D1E6-9B35-47A0-880B-BD93E7CC6C55}">
      <dgm:prSet phldrT="[Text]"/>
      <dgm:spPr/>
      <dgm:t>
        <a:bodyPr/>
        <a:lstStyle/>
        <a:p>
          <a:r>
            <a:rPr lang="en-US"/>
            <a:t>2011</a:t>
          </a:r>
        </a:p>
      </dgm:t>
    </dgm:pt>
    <dgm:pt modelId="{BCABC265-BB3C-4A3A-A36E-40C556099EB4}" type="parTrans" cxnId="{153124F3-4C41-4476-B6F1-296251642A3A}">
      <dgm:prSet/>
      <dgm:spPr/>
      <dgm:t>
        <a:bodyPr/>
        <a:lstStyle/>
        <a:p>
          <a:endParaRPr lang="en-US"/>
        </a:p>
      </dgm:t>
    </dgm:pt>
    <dgm:pt modelId="{D3A4E3DC-31C5-46B2-904B-5B5E011159DB}" type="sibTrans" cxnId="{153124F3-4C41-4476-B6F1-296251642A3A}">
      <dgm:prSet/>
      <dgm:spPr/>
      <dgm:t>
        <a:bodyPr/>
        <a:lstStyle/>
        <a:p>
          <a:endParaRPr lang="en-US"/>
        </a:p>
      </dgm:t>
    </dgm:pt>
    <dgm:pt modelId="{4E79A90A-E464-4578-9CE5-141EDB4B4E64}">
      <dgm:prSet/>
      <dgm:spPr/>
      <dgm:t>
        <a:bodyPr/>
        <a:lstStyle/>
        <a:p>
          <a:endParaRPr lang="en-ZA"/>
        </a:p>
      </dgm:t>
    </dgm:pt>
    <dgm:pt modelId="{F476342F-453E-434D-8940-B1EAE71E6D62}" type="parTrans" cxnId="{690B4457-5BF7-41A2-9565-179972FBAD8B}">
      <dgm:prSet/>
      <dgm:spPr/>
      <dgm:t>
        <a:bodyPr/>
        <a:lstStyle/>
        <a:p>
          <a:endParaRPr lang="en-ZA"/>
        </a:p>
      </dgm:t>
    </dgm:pt>
    <dgm:pt modelId="{9D0AC6F4-8E13-48AF-AF50-52CD2447671C}" type="sibTrans" cxnId="{690B4457-5BF7-41A2-9565-179972FBAD8B}">
      <dgm:prSet/>
      <dgm:spPr/>
      <dgm:t>
        <a:bodyPr/>
        <a:lstStyle/>
        <a:p>
          <a:endParaRPr lang="en-ZA"/>
        </a:p>
      </dgm:t>
    </dgm:pt>
    <dgm:pt modelId="{4783EBE3-F35F-4EC5-9101-741C044BE7A5}" type="pres">
      <dgm:prSet presAssocID="{184F8B47-3DDF-467E-8060-440823C16263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66ABEE3A-0824-4A64-9B6F-A7F708588122}" type="pres">
      <dgm:prSet presAssocID="{184F8B47-3DDF-467E-8060-440823C16263}" presName="arrow" presStyleLbl="bgShp" presStyleIdx="0" presStyleCnt="1"/>
      <dgm:spPr/>
    </dgm:pt>
    <dgm:pt modelId="{6A50D539-EDCB-472A-921C-D961F53D45D6}" type="pres">
      <dgm:prSet presAssocID="{184F8B47-3DDF-467E-8060-440823C16263}" presName="arrowDiagram4" presStyleCnt="0"/>
      <dgm:spPr/>
    </dgm:pt>
    <dgm:pt modelId="{2A1026EB-AB07-40D8-A463-1B04BCFA06ED}" type="pres">
      <dgm:prSet presAssocID="{07BAC0E2-260D-48C8-B9C3-7A67C47A4179}" presName="bullet4a" presStyleLbl="node1" presStyleIdx="0" presStyleCnt="4"/>
      <dgm:spPr/>
    </dgm:pt>
    <dgm:pt modelId="{6FEC7807-8AAB-4BC5-ABDC-7DDC50B7EC3E}" type="pres">
      <dgm:prSet presAssocID="{07BAC0E2-260D-48C8-B9C3-7A67C47A4179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73A5E23-71F8-465F-A9D3-4DB25AAEBFB0}" type="pres">
      <dgm:prSet presAssocID="{5FA973F6-2ACC-4B5E-B29C-152A02F23562}" presName="bullet4b" presStyleLbl="node1" presStyleIdx="1" presStyleCnt="4"/>
      <dgm:spPr/>
    </dgm:pt>
    <dgm:pt modelId="{38F73399-2669-4949-B469-06757A7AB54A}" type="pres">
      <dgm:prSet presAssocID="{5FA973F6-2ACC-4B5E-B29C-152A02F23562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DA99BE9-CBC9-4E11-914D-A6D6CDDC0E60}" type="pres">
      <dgm:prSet presAssocID="{7EB4D1E6-9B35-47A0-880B-BD93E7CC6C55}" presName="bullet4c" presStyleLbl="node1" presStyleIdx="2" presStyleCnt="4"/>
      <dgm:spPr/>
    </dgm:pt>
    <dgm:pt modelId="{E3E54FAB-103C-4CD8-AD8A-BC1804C2A201}" type="pres">
      <dgm:prSet presAssocID="{7EB4D1E6-9B35-47A0-880B-BD93E7CC6C55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0575AF1-7AD4-4A3A-A0D2-20FD3D3A6028}" type="pres">
      <dgm:prSet presAssocID="{4E79A90A-E464-4578-9CE5-141EDB4B4E64}" presName="bullet4d" presStyleLbl="node1" presStyleIdx="3" presStyleCnt="4"/>
      <dgm:spPr/>
    </dgm:pt>
    <dgm:pt modelId="{A42D3C5F-17EC-4D96-8FF1-344125E7E4B7}" type="pres">
      <dgm:prSet presAssocID="{4E79A90A-E464-4578-9CE5-141EDB4B4E64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153124F3-4C41-4476-B6F1-296251642A3A}" srcId="{184F8B47-3DDF-467E-8060-440823C16263}" destId="{7EB4D1E6-9B35-47A0-880B-BD93E7CC6C55}" srcOrd="2" destOrd="0" parTransId="{BCABC265-BB3C-4A3A-A36E-40C556099EB4}" sibTransId="{D3A4E3DC-31C5-46B2-904B-5B5E011159DB}"/>
    <dgm:cxn modelId="{D958B0B8-2853-4516-B22D-5DB73071950C}" type="presOf" srcId="{5FA973F6-2ACC-4B5E-B29C-152A02F23562}" destId="{38F73399-2669-4949-B469-06757A7AB54A}" srcOrd="0" destOrd="0" presId="urn:microsoft.com/office/officeart/2005/8/layout/arrow2"/>
    <dgm:cxn modelId="{690B4457-5BF7-41A2-9565-179972FBAD8B}" srcId="{184F8B47-3DDF-467E-8060-440823C16263}" destId="{4E79A90A-E464-4578-9CE5-141EDB4B4E64}" srcOrd="3" destOrd="0" parTransId="{F476342F-453E-434D-8940-B1EAE71E6D62}" sibTransId="{9D0AC6F4-8E13-48AF-AF50-52CD2447671C}"/>
    <dgm:cxn modelId="{E5A7FD8B-AA1C-41EA-99E3-935C381802F1}" type="presOf" srcId="{07BAC0E2-260D-48C8-B9C3-7A67C47A4179}" destId="{6FEC7807-8AAB-4BC5-ABDC-7DDC50B7EC3E}" srcOrd="0" destOrd="0" presId="urn:microsoft.com/office/officeart/2005/8/layout/arrow2"/>
    <dgm:cxn modelId="{6170CF9A-8631-48CA-AEAE-633F98968742}" type="presOf" srcId="{184F8B47-3DDF-467E-8060-440823C16263}" destId="{4783EBE3-F35F-4EC5-9101-741C044BE7A5}" srcOrd="0" destOrd="0" presId="urn:microsoft.com/office/officeart/2005/8/layout/arrow2"/>
    <dgm:cxn modelId="{4E31EFE0-CF39-416F-9E28-DADF39C2F797}" type="presOf" srcId="{4E79A90A-E464-4578-9CE5-141EDB4B4E64}" destId="{A42D3C5F-17EC-4D96-8FF1-344125E7E4B7}" srcOrd="0" destOrd="0" presId="urn:microsoft.com/office/officeart/2005/8/layout/arrow2"/>
    <dgm:cxn modelId="{88103BD1-06DC-434A-96E0-53F1F5584CC4}" srcId="{184F8B47-3DDF-467E-8060-440823C16263}" destId="{5FA973F6-2ACC-4B5E-B29C-152A02F23562}" srcOrd="1" destOrd="0" parTransId="{C3FF7996-1FE4-43B2-BDBD-64514EA4BF1D}" sibTransId="{B43426DD-4746-4DDE-B83F-EF173B3D5F39}"/>
    <dgm:cxn modelId="{0CEAD608-1893-4400-82D2-EEFF8C5469C1}" srcId="{184F8B47-3DDF-467E-8060-440823C16263}" destId="{07BAC0E2-260D-48C8-B9C3-7A67C47A4179}" srcOrd="0" destOrd="0" parTransId="{A1885980-4786-4881-AFC8-00878E539512}" sibTransId="{A54F7FB6-A5B2-4EAB-B9C5-1F69D1DE6FAD}"/>
    <dgm:cxn modelId="{B3D0163B-C754-4E84-A3EC-7B9FDC05E7D7}" type="presOf" srcId="{7EB4D1E6-9B35-47A0-880B-BD93E7CC6C55}" destId="{E3E54FAB-103C-4CD8-AD8A-BC1804C2A201}" srcOrd="0" destOrd="0" presId="urn:microsoft.com/office/officeart/2005/8/layout/arrow2"/>
    <dgm:cxn modelId="{6FF94868-B929-4166-BE68-347C22B9D44B}" type="presParOf" srcId="{4783EBE3-F35F-4EC5-9101-741C044BE7A5}" destId="{66ABEE3A-0824-4A64-9B6F-A7F708588122}" srcOrd="0" destOrd="0" presId="urn:microsoft.com/office/officeart/2005/8/layout/arrow2"/>
    <dgm:cxn modelId="{931ACC14-1E50-455E-8E13-410669BB7E8C}" type="presParOf" srcId="{4783EBE3-F35F-4EC5-9101-741C044BE7A5}" destId="{6A50D539-EDCB-472A-921C-D961F53D45D6}" srcOrd="1" destOrd="0" presId="urn:microsoft.com/office/officeart/2005/8/layout/arrow2"/>
    <dgm:cxn modelId="{4139CA27-F5B6-41CA-A337-7F6F770ED44F}" type="presParOf" srcId="{6A50D539-EDCB-472A-921C-D961F53D45D6}" destId="{2A1026EB-AB07-40D8-A463-1B04BCFA06ED}" srcOrd="0" destOrd="0" presId="urn:microsoft.com/office/officeart/2005/8/layout/arrow2"/>
    <dgm:cxn modelId="{79D283EB-A7B3-47D7-BDB5-56C45BD760AE}" type="presParOf" srcId="{6A50D539-EDCB-472A-921C-D961F53D45D6}" destId="{6FEC7807-8AAB-4BC5-ABDC-7DDC50B7EC3E}" srcOrd="1" destOrd="0" presId="urn:microsoft.com/office/officeart/2005/8/layout/arrow2"/>
    <dgm:cxn modelId="{DBAB4008-5B84-4CAF-9192-CA65F1018A2B}" type="presParOf" srcId="{6A50D539-EDCB-472A-921C-D961F53D45D6}" destId="{473A5E23-71F8-465F-A9D3-4DB25AAEBFB0}" srcOrd="2" destOrd="0" presId="urn:microsoft.com/office/officeart/2005/8/layout/arrow2"/>
    <dgm:cxn modelId="{D1736ACE-8691-4E94-99A9-A90968BB0E8E}" type="presParOf" srcId="{6A50D539-EDCB-472A-921C-D961F53D45D6}" destId="{38F73399-2669-4949-B469-06757A7AB54A}" srcOrd="3" destOrd="0" presId="urn:microsoft.com/office/officeart/2005/8/layout/arrow2"/>
    <dgm:cxn modelId="{19C0AE4C-6068-44AB-A2F0-7EA77B7D46E6}" type="presParOf" srcId="{6A50D539-EDCB-472A-921C-D961F53D45D6}" destId="{6DA99BE9-CBC9-4E11-914D-A6D6CDDC0E60}" srcOrd="4" destOrd="0" presId="urn:microsoft.com/office/officeart/2005/8/layout/arrow2"/>
    <dgm:cxn modelId="{57A24AFF-CE7E-4D1D-9775-FBC45AC9CEE8}" type="presParOf" srcId="{6A50D539-EDCB-472A-921C-D961F53D45D6}" destId="{E3E54FAB-103C-4CD8-AD8A-BC1804C2A201}" srcOrd="5" destOrd="0" presId="urn:microsoft.com/office/officeart/2005/8/layout/arrow2"/>
    <dgm:cxn modelId="{066FF2A4-E78D-4EA0-B7D3-AC7FA2F5D494}" type="presParOf" srcId="{6A50D539-EDCB-472A-921C-D961F53D45D6}" destId="{A0575AF1-7AD4-4A3A-A0D2-20FD3D3A6028}" srcOrd="6" destOrd="0" presId="urn:microsoft.com/office/officeart/2005/8/layout/arrow2"/>
    <dgm:cxn modelId="{7E4FFA0C-3899-4BE7-A911-AFF9C514BE28}" type="presParOf" srcId="{6A50D539-EDCB-472A-921C-D961F53D45D6}" destId="{A42D3C5F-17EC-4D96-8FF1-344125E7E4B7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88495C-ED0E-4FE8-B6CB-59F507A6B0E7}" type="doc">
      <dgm:prSet loTypeId="urn:microsoft.com/office/officeart/2005/8/layout/hProcess11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ZA"/>
        </a:p>
      </dgm:t>
    </dgm:pt>
    <dgm:pt modelId="{B304861F-5B14-41E9-8421-09F56D1E97C6}">
      <dgm:prSet/>
      <dgm:spPr/>
      <dgm:t>
        <a:bodyPr/>
        <a:lstStyle/>
        <a:p>
          <a:endParaRPr lang="en-ZA"/>
        </a:p>
      </dgm:t>
    </dgm:pt>
    <dgm:pt modelId="{CB684C30-5B9A-4AE5-9E30-99CC61B8FBA6}" type="parTrans" cxnId="{2DA20DCD-A78D-4257-AAF9-23F062B79B1A}">
      <dgm:prSet/>
      <dgm:spPr/>
      <dgm:t>
        <a:bodyPr/>
        <a:lstStyle/>
        <a:p>
          <a:endParaRPr lang="en-ZA"/>
        </a:p>
      </dgm:t>
    </dgm:pt>
    <dgm:pt modelId="{133EEEC7-DCC7-4206-895D-F5F6886FB267}" type="sibTrans" cxnId="{2DA20DCD-A78D-4257-AAF9-23F062B79B1A}">
      <dgm:prSet/>
      <dgm:spPr/>
      <dgm:t>
        <a:bodyPr/>
        <a:lstStyle/>
        <a:p>
          <a:endParaRPr lang="en-ZA"/>
        </a:p>
      </dgm:t>
    </dgm:pt>
    <dgm:pt modelId="{41F8E9E6-16A5-4CA8-97F2-16CAB87B191C}">
      <dgm:prSet/>
      <dgm:spPr/>
      <dgm:t>
        <a:bodyPr/>
        <a:lstStyle/>
        <a:p>
          <a:endParaRPr lang="en-ZA"/>
        </a:p>
      </dgm:t>
    </dgm:pt>
    <dgm:pt modelId="{ED42ECD5-4335-46D1-9904-D51B2FE0BD51}" type="parTrans" cxnId="{82BD8112-1181-4529-89BD-D0ADD3EDDCCA}">
      <dgm:prSet/>
      <dgm:spPr/>
      <dgm:t>
        <a:bodyPr/>
        <a:lstStyle/>
        <a:p>
          <a:endParaRPr lang="en-ZA"/>
        </a:p>
      </dgm:t>
    </dgm:pt>
    <dgm:pt modelId="{CBE74FD2-EE7B-4850-95EB-4C4AFB88C353}" type="sibTrans" cxnId="{82BD8112-1181-4529-89BD-D0ADD3EDDCCA}">
      <dgm:prSet/>
      <dgm:spPr/>
      <dgm:t>
        <a:bodyPr/>
        <a:lstStyle/>
        <a:p>
          <a:endParaRPr lang="en-ZA"/>
        </a:p>
      </dgm:t>
    </dgm:pt>
    <dgm:pt modelId="{30B2A974-6233-418E-8C40-FA2BB52585C4}">
      <dgm:prSet/>
      <dgm:spPr/>
      <dgm:t>
        <a:bodyPr/>
        <a:lstStyle/>
        <a:p>
          <a:endParaRPr lang="en-ZA"/>
        </a:p>
      </dgm:t>
    </dgm:pt>
    <dgm:pt modelId="{2DCAD022-EC25-408A-B52C-FEABE64218F2}" type="parTrans" cxnId="{9EB32FF2-7506-4FC8-8E2F-A7D78C3502EB}">
      <dgm:prSet/>
      <dgm:spPr/>
      <dgm:t>
        <a:bodyPr/>
        <a:lstStyle/>
        <a:p>
          <a:endParaRPr lang="en-ZA"/>
        </a:p>
      </dgm:t>
    </dgm:pt>
    <dgm:pt modelId="{0AB050C5-AC0D-4D81-B38A-64778263E87C}" type="sibTrans" cxnId="{9EB32FF2-7506-4FC8-8E2F-A7D78C3502EB}">
      <dgm:prSet/>
      <dgm:spPr/>
      <dgm:t>
        <a:bodyPr/>
        <a:lstStyle/>
        <a:p>
          <a:endParaRPr lang="en-ZA"/>
        </a:p>
      </dgm:t>
    </dgm:pt>
    <dgm:pt modelId="{F704AA0B-587B-4302-BA94-A2D29FB658F4}">
      <dgm:prSet/>
      <dgm:spPr/>
      <dgm:t>
        <a:bodyPr/>
        <a:lstStyle/>
        <a:p>
          <a:endParaRPr lang="en-ZA"/>
        </a:p>
      </dgm:t>
    </dgm:pt>
    <dgm:pt modelId="{0288CEDD-D1A0-417B-A1FF-05D6443517FF}" type="parTrans" cxnId="{1B133493-B320-4EA0-9DD7-860F5CF2151F}">
      <dgm:prSet/>
      <dgm:spPr/>
      <dgm:t>
        <a:bodyPr/>
        <a:lstStyle/>
        <a:p>
          <a:endParaRPr lang="en-ZA"/>
        </a:p>
      </dgm:t>
    </dgm:pt>
    <dgm:pt modelId="{BB1B5C0C-92AE-463D-886E-78FCB7AD348E}" type="sibTrans" cxnId="{1B133493-B320-4EA0-9DD7-860F5CF2151F}">
      <dgm:prSet/>
      <dgm:spPr/>
      <dgm:t>
        <a:bodyPr/>
        <a:lstStyle/>
        <a:p>
          <a:endParaRPr lang="en-ZA"/>
        </a:p>
      </dgm:t>
    </dgm:pt>
    <dgm:pt modelId="{83D97AEC-F6BA-4772-8936-30C939407172}">
      <dgm:prSet/>
      <dgm:spPr/>
      <dgm:t>
        <a:bodyPr/>
        <a:lstStyle/>
        <a:p>
          <a:endParaRPr lang="en-ZA"/>
        </a:p>
      </dgm:t>
    </dgm:pt>
    <dgm:pt modelId="{156A4358-4C2D-4F93-BA67-64C8116EC57E}" type="parTrans" cxnId="{C554717A-35EF-416F-8603-785B1C7AEE44}">
      <dgm:prSet/>
      <dgm:spPr/>
      <dgm:t>
        <a:bodyPr/>
        <a:lstStyle/>
        <a:p>
          <a:endParaRPr lang="en-ZA"/>
        </a:p>
      </dgm:t>
    </dgm:pt>
    <dgm:pt modelId="{2DA44742-A07C-4514-85EB-DC6917FD3CDF}" type="sibTrans" cxnId="{C554717A-35EF-416F-8603-785B1C7AEE44}">
      <dgm:prSet/>
      <dgm:spPr/>
      <dgm:t>
        <a:bodyPr/>
        <a:lstStyle/>
        <a:p>
          <a:endParaRPr lang="en-ZA"/>
        </a:p>
      </dgm:t>
    </dgm:pt>
    <dgm:pt modelId="{85B3C5F9-F5B7-49D2-B2C2-6E572610B57B}" type="pres">
      <dgm:prSet presAssocID="{B788495C-ED0E-4FE8-B6CB-59F507A6B0E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53AA440B-9FE1-4251-AD8F-F121BA520A92}" type="pres">
      <dgm:prSet presAssocID="{B788495C-ED0E-4FE8-B6CB-59F507A6B0E7}" presName="arrow" presStyleLbl="bgShp" presStyleIdx="0" presStyleCnt="1"/>
      <dgm:spPr/>
    </dgm:pt>
    <dgm:pt modelId="{CAE04316-620D-4EDE-8DAD-CFA2BD9EE8E8}" type="pres">
      <dgm:prSet presAssocID="{B788495C-ED0E-4FE8-B6CB-59F507A6B0E7}" presName="points" presStyleCnt="0"/>
      <dgm:spPr/>
    </dgm:pt>
    <dgm:pt modelId="{7CB761D0-769B-4B92-A043-BAEE98623DFA}" type="pres">
      <dgm:prSet presAssocID="{83D97AEC-F6BA-4772-8936-30C939407172}" presName="compositeA" presStyleCnt="0"/>
      <dgm:spPr/>
    </dgm:pt>
    <dgm:pt modelId="{93BF2EFC-A447-4B3E-87A2-41ADAEC3A2EF}" type="pres">
      <dgm:prSet presAssocID="{83D97AEC-F6BA-4772-8936-30C939407172}" presName="text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ABB41C7-DFE1-482F-AEF4-BF3F0F06BC84}" type="pres">
      <dgm:prSet presAssocID="{83D97AEC-F6BA-4772-8936-30C939407172}" presName="circleA" presStyleLbl="node1" presStyleIdx="0" presStyleCnt="5"/>
      <dgm:spPr/>
    </dgm:pt>
    <dgm:pt modelId="{44ED759F-4FBD-4E5F-8ED3-65828ACB32B7}" type="pres">
      <dgm:prSet presAssocID="{83D97AEC-F6BA-4772-8936-30C939407172}" presName="spaceA" presStyleCnt="0"/>
      <dgm:spPr/>
    </dgm:pt>
    <dgm:pt modelId="{4601ADFB-CE8E-44F1-96C4-2195D3E8B024}" type="pres">
      <dgm:prSet presAssocID="{2DA44742-A07C-4514-85EB-DC6917FD3CDF}" presName="space" presStyleCnt="0"/>
      <dgm:spPr/>
    </dgm:pt>
    <dgm:pt modelId="{49011E68-4117-46C0-94EE-721894F81594}" type="pres">
      <dgm:prSet presAssocID="{F704AA0B-587B-4302-BA94-A2D29FB658F4}" presName="compositeB" presStyleCnt="0"/>
      <dgm:spPr/>
    </dgm:pt>
    <dgm:pt modelId="{81656A62-22B4-45D5-8E52-EAA3E616C14F}" type="pres">
      <dgm:prSet presAssocID="{F704AA0B-587B-4302-BA94-A2D29FB658F4}" presName="text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856B170-EA65-4A59-BF6B-34F12841ADA1}" type="pres">
      <dgm:prSet presAssocID="{F704AA0B-587B-4302-BA94-A2D29FB658F4}" presName="circleB" presStyleLbl="node1" presStyleIdx="1" presStyleCnt="5"/>
      <dgm:spPr/>
    </dgm:pt>
    <dgm:pt modelId="{032EBB08-C156-4DC3-9EBC-10188108D19F}" type="pres">
      <dgm:prSet presAssocID="{F704AA0B-587B-4302-BA94-A2D29FB658F4}" presName="spaceB" presStyleCnt="0"/>
      <dgm:spPr/>
    </dgm:pt>
    <dgm:pt modelId="{DA5BE5B0-1383-4931-9E35-61737A667FAB}" type="pres">
      <dgm:prSet presAssocID="{BB1B5C0C-92AE-463D-886E-78FCB7AD348E}" presName="space" presStyleCnt="0"/>
      <dgm:spPr/>
    </dgm:pt>
    <dgm:pt modelId="{65881311-5A5A-4E1C-BCB8-CD60FFEE3B0F}" type="pres">
      <dgm:prSet presAssocID="{30B2A974-6233-418E-8C40-FA2BB52585C4}" presName="compositeA" presStyleCnt="0"/>
      <dgm:spPr/>
    </dgm:pt>
    <dgm:pt modelId="{1267B68E-EA3E-454C-94C3-D27A86BDA65F}" type="pres">
      <dgm:prSet presAssocID="{30B2A974-6233-418E-8C40-FA2BB52585C4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E98AC13-AA49-45F4-B0DC-83CE37E4607A}" type="pres">
      <dgm:prSet presAssocID="{30B2A974-6233-418E-8C40-FA2BB52585C4}" presName="circleA" presStyleLbl="node1" presStyleIdx="2" presStyleCnt="5"/>
      <dgm:spPr/>
    </dgm:pt>
    <dgm:pt modelId="{96A2487B-7BA0-486F-B2CF-DE890BD36EF2}" type="pres">
      <dgm:prSet presAssocID="{30B2A974-6233-418E-8C40-FA2BB52585C4}" presName="spaceA" presStyleCnt="0"/>
      <dgm:spPr/>
    </dgm:pt>
    <dgm:pt modelId="{6A471EBC-9FE4-412B-8E11-2A558FE57E92}" type="pres">
      <dgm:prSet presAssocID="{0AB050C5-AC0D-4D81-B38A-64778263E87C}" presName="space" presStyleCnt="0"/>
      <dgm:spPr/>
    </dgm:pt>
    <dgm:pt modelId="{4F286D95-22CB-457D-B45E-C981A47C1FD9}" type="pres">
      <dgm:prSet presAssocID="{B304861F-5B14-41E9-8421-09F56D1E97C6}" presName="compositeB" presStyleCnt="0"/>
      <dgm:spPr/>
    </dgm:pt>
    <dgm:pt modelId="{1D6449F4-B78F-4003-8227-9BB36436F2F1}" type="pres">
      <dgm:prSet presAssocID="{B304861F-5B14-41E9-8421-09F56D1E97C6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3B51A8A-9DF4-40E7-84F9-F88920590533}" type="pres">
      <dgm:prSet presAssocID="{B304861F-5B14-41E9-8421-09F56D1E97C6}" presName="circleB" presStyleLbl="node1" presStyleIdx="3" presStyleCnt="5"/>
      <dgm:spPr/>
    </dgm:pt>
    <dgm:pt modelId="{ACF2310E-DD19-47AE-BFA0-6254B073D911}" type="pres">
      <dgm:prSet presAssocID="{B304861F-5B14-41E9-8421-09F56D1E97C6}" presName="spaceB" presStyleCnt="0"/>
      <dgm:spPr/>
    </dgm:pt>
    <dgm:pt modelId="{7A223E40-7CBF-47CC-B844-F1331EDBCC2D}" type="pres">
      <dgm:prSet presAssocID="{133EEEC7-DCC7-4206-895D-F5F6886FB267}" presName="space" presStyleCnt="0"/>
      <dgm:spPr/>
    </dgm:pt>
    <dgm:pt modelId="{79435C56-5BA0-458C-B4C8-FAF2DDF12423}" type="pres">
      <dgm:prSet presAssocID="{41F8E9E6-16A5-4CA8-97F2-16CAB87B191C}" presName="compositeA" presStyleCnt="0"/>
      <dgm:spPr/>
    </dgm:pt>
    <dgm:pt modelId="{15E24815-DA09-4DB2-87B6-E0A4EF418C3B}" type="pres">
      <dgm:prSet presAssocID="{41F8E9E6-16A5-4CA8-97F2-16CAB87B191C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2AC0F87-B9DB-4494-AFBD-4AE835AFE3A2}" type="pres">
      <dgm:prSet presAssocID="{41F8E9E6-16A5-4CA8-97F2-16CAB87B191C}" presName="circleA" presStyleLbl="node1" presStyleIdx="4" presStyleCnt="5"/>
      <dgm:spPr/>
    </dgm:pt>
    <dgm:pt modelId="{F8C3BE43-8173-4A90-99D1-45C1DF7F076F}" type="pres">
      <dgm:prSet presAssocID="{41F8E9E6-16A5-4CA8-97F2-16CAB87B191C}" presName="spaceA" presStyleCnt="0"/>
      <dgm:spPr/>
    </dgm:pt>
  </dgm:ptLst>
  <dgm:cxnLst>
    <dgm:cxn modelId="{C71496CD-FF51-42F7-ADED-ADFE91F0F4CB}" type="presOf" srcId="{B788495C-ED0E-4FE8-B6CB-59F507A6B0E7}" destId="{85B3C5F9-F5B7-49D2-B2C2-6E572610B57B}" srcOrd="0" destOrd="0" presId="urn:microsoft.com/office/officeart/2005/8/layout/hProcess11"/>
    <dgm:cxn modelId="{8BB50796-A663-4759-9E2A-5707A40AD89D}" type="presOf" srcId="{30B2A974-6233-418E-8C40-FA2BB52585C4}" destId="{1267B68E-EA3E-454C-94C3-D27A86BDA65F}" srcOrd="0" destOrd="0" presId="urn:microsoft.com/office/officeart/2005/8/layout/hProcess11"/>
    <dgm:cxn modelId="{973F6DA2-55E8-4F7D-B358-3FDA2ECF00DF}" type="presOf" srcId="{41F8E9E6-16A5-4CA8-97F2-16CAB87B191C}" destId="{15E24815-DA09-4DB2-87B6-E0A4EF418C3B}" srcOrd="0" destOrd="0" presId="urn:microsoft.com/office/officeart/2005/8/layout/hProcess11"/>
    <dgm:cxn modelId="{1B133493-B320-4EA0-9DD7-860F5CF2151F}" srcId="{B788495C-ED0E-4FE8-B6CB-59F507A6B0E7}" destId="{F704AA0B-587B-4302-BA94-A2D29FB658F4}" srcOrd="1" destOrd="0" parTransId="{0288CEDD-D1A0-417B-A1FF-05D6443517FF}" sibTransId="{BB1B5C0C-92AE-463D-886E-78FCB7AD348E}"/>
    <dgm:cxn modelId="{C554717A-35EF-416F-8603-785B1C7AEE44}" srcId="{B788495C-ED0E-4FE8-B6CB-59F507A6B0E7}" destId="{83D97AEC-F6BA-4772-8936-30C939407172}" srcOrd="0" destOrd="0" parTransId="{156A4358-4C2D-4F93-BA67-64C8116EC57E}" sibTransId="{2DA44742-A07C-4514-85EB-DC6917FD3CDF}"/>
    <dgm:cxn modelId="{9EB32FF2-7506-4FC8-8E2F-A7D78C3502EB}" srcId="{B788495C-ED0E-4FE8-B6CB-59F507A6B0E7}" destId="{30B2A974-6233-418E-8C40-FA2BB52585C4}" srcOrd="2" destOrd="0" parTransId="{2DCAD022-EC25-408A-B52C-FEABE64218F2}" sibTransId="{0AB050C5-AC0D-4D81-B38A-64778263E87C}"/>
    <dgm:cxn modelId="{82BD8112-1181-4529-89BD-D0ADD3EDDCCA}" srcId="{B788495C-ED0E-4FE8-B6CB-59F507A6B0E7}" destId="{41F8E9E6-16A5-4CA8-97F2-16CAB87B191C}" srcOrd="4" destOrd="0" parTransId="{ED42ECD5-4335-46D1-9904-D51B2FE0BD51}" sibTransId="{CBE74FD2-EE7B-4850-95EB-4C4AFB88C353}"/>
    <dgm:cxn modelId="{10C4D658-D8EE-4061-A339-EE15A04D1EA2}" type="presOf" srcId="{B304861F-5B14-41E9-8421-09F56D1E97C6}" destId="{1D6449F4-B78F-4003-8227-9BB36436F2F1}" srcOrd="0" destOrd="0" presId="urn:microsoft.com/office/officeart/2005/8/layout/hProcess11"/>
    <dgm:cxn modelId="{97D6977D-C27A-4195-B80F-9A3540EF5CA2}" type="presOf" srcId="{F704AA0B-587B-4302-BA94-A2D29FB658F4}" destId="{81656A62-22B4-45D5-8E52-EAA3E616C14F}" srcOrd="0" destOrd="0" presId="urn:microsoft.com/office/officeart/2005/8/layout/hProcess11"/>
    <dgm:cxn modelId="{3E6B6833-C6C6-4B96-95E6-A891BE3B6B8C}" type="presOf" srcId="{83D97AEC-F6BA-4772-8936-30C939407172}" destId="{93BF2EFC-A447-4B3E-87A2-41ADAEC3A2EF}" srcOrd="0" destOrd="0" presId="urn:microsoft.com/office/officeart/2005/8/layout/hProcess11"/>
    <dgm:cxn modelId="{2DA20DCD-A78D-4257-AAF9-23F062B79B1A}" srcId="{B788495C-ED0E-4FE8-B6CB-59F507A6B0E7}" destId="{B304861F-5B14-41E9-8421-09F56D1E97C6}" srcOrd="3" destOrd="0" parTransId="{CB684C30-5B9A-4AE5-9E30-99CC61B8FBA6}" sibTransId="{133EEEC7-DCC7-4206-895D-F5F6886FB267}"/>
    <dgm:cxn modelId="{5ADA5C45-EBB1-4169-9A61-647D3D1D4CCB}" type="presParOf" srcId="{85B3C5F9-F5B7-49D2-B2C2-6E572610B57B}" destId="{53AA440B-9FE1-4251-AD8F-F121BA520A92}" srcOrd="0" destOrd="0" presId="urn:microsoft.com/office/officeart/2005/8/layout/hProcess11"/>
    <dgm:cxn modelId="{018AFD24-7866-4D80-9319-E77FB64F1D11}" type="presParOf" srcId="{85B3C5F9-F5B7-49D2-B2C2-6E572610B57B}" destId="{CAE04316-620D-4EDE-8DAD-CFA2BD9EE8E8}" srcOrd="1" destOrd="0" presId="urn:microsoft.com/office/officeart/2005/8/layout/hProcess11"/>
    <dgm:cxn modelId="{BAC7F658-2773-45C1-8F72-8E3F525E48A5}" type="presParOf" srcId="{CAE04316-620D-4EDE-8DAD-CFA2BD9EE8E8}" destId="{7CB761D0-769B-4B92-A043-BAEE98623DFA}" srcOrd="0" destOrd="0" presId="urn:microsoft.com/office/officeart/2005/8/layout/hProcess11"/>
    <dgm:cxn modelId="{E9A8A133-0030-44E1-9AE3-EFD730615127}" type="presParOf" srcId="{7CB761D0-769B-4B92-A043-BAEE98623DFA}" destId="{93BF2EFC-A447-4B3E-87A2-41ADAEC3A2EF}" srcOrd="0" destOrd="0" presId="urn:microsoft.com/office/officeart/2005/8/layout/hProcess11"/>
    <dgm:cxn modelId="{8EDAA7DB-8059-4A41-9C41-642B5B281532}" type="presParOf" srcId="{7CB761D0-769B-4B92-A043-BAEE98623DFA}" destId="{DABB41C7-DFE1-482F-AEF4-BF3F0F06BC84}" srcOrd="1" destOrd="0" presId="urn:microsoft.com/office/officeart/2005/8/layout/hProcess11"/>
    <dgm:cxn modelId="{5E459F92-EB21-43B8-A32D-FF9E800578EB}" type="presParOf" srcId="{7CB761D0-769B-4B92-A043-BAEE98623DFA}" destId="{44ED759F-4FBD-4E5F-8ED3-65828ACB32B7}" srcOrd="2" destOrd="0" presId="urn:microsoft.com/office/officeart/2005/8/layout/hProcess11"/>
    <dgm:cxn modelId="{B9D69476-36D7-4FD8-96CF-678C88B09AF4}" type="presParOf" srcId="{CAE04316-620D-4EDE-8DAD-CFA2BD9EE8E8}" destId="{4601ADFB-CE8E-44F1-96C4-2195D3E8B024}" srcOrd="1" destOrd="0" presId="urn:microsoft.com/office/officeart/2005/8/layout/hProcess11"/>
    <dgm:cxn modelId="{9AC8FB1F-85A5-469B-93FB-49B35B2F599B}" type="presParOf" srcId="{CAE04316-620D-4EDE-8DAD-CFA2BD9EE8E8}" destId="{49011E68-4117-46C0-94EE-721894F81594}" srcOrd="2" destOrd="0" presId="urn:microsoft.com/office/officeart/2005/8/layout/hProcess11"/>
    <dgm:cxn modelId="{33B3FAA5-D374-4953-A93D-E44EEDEC8E43}" type="presParOf" srcId="{49011E68-4117-46C0-94EE-721894F81594}" destId="{81656A62-22B4-45D5-8E52-EAA3E616C14F}" srcOrd="0" destOrd="0" presId="urn:microsoft.com/office/officeart/2005/8/layout/hProcess11"/>
    <dgm:cxn modelId="{44C714B3-9A0D-41E9-AFAE-A947997CB92F}" type="presParOf" srcId="{49011E68-4117-46C0-94EE-721894F81594}" destId="{9856B170-EA65-4A59-BF6B-34F12841ADA1}" srcOrd="1" destOrd="0" presId="urn:microsoft.com/office/officeart/2005/8/layout/hProcess11"/>
    <dgm:cxn modelId="{378BD00F-A298-4674-81D8-BD1293067CF1}" type="presParOf" srcId="{49011E68-4117-46C0-94EE-721894F81594}" destId="{032EBB08-C156-4DC3-9EBC-10188108D19F}" srcOrd="2" destOrd="0" presId="urn:microsoft.com/office/officeart/2005/8/layout/hProcess11"/>
    <dgm:cxn modelId="{B82F2191-AC13-4996-BA82-AE7FC94C0569}" type="presParOf" srcId="{CAE04316-620D-4EDE-8DAD-CFA2BD9EE8E8}" destId="{DA5BE5B0-1383-4931-9E35-61737A667FAB}" srcOrd="3" destOrd="0" presId="urn:microsoft.com/office/officeart/2005/8/layout/hProcess11"/>
    <dgm:cxn modelId="{610E4337-C91D-4685-B249-82D045D5BE04}" type="presParOf" srcId="{CAE04316-620D-4EDE-8DAD-CFA2BD9EE8E8}" destId="{65881311-5A5A-4E1C-BCB8-CD60FFEE3B0F}" srcOrd="4" destOrd="0" presId="urn:microsoft.com/office/officeart/2005/8/layout/hProcess11"/>
    <dgm:cxn modelId="{7B9FD08F-8C1A-4AF8-9544-44959A7B680F}" type="presParOf" srcId="{65881311-5A5A-4E1C-BCB8-CD60FFEE3B0F}" destId="{1267B68E-EA3E-454C-94C3-D27A86BDA65F}" srcOrd="0" destOrd="0" presId="urn:microsoft.com/office/officeart/2005/8/layout/hProcess11"/>
    <dgm:cxn modelId="{B801DBCF-59E3-4FD4-AEED-5E67EFD791F5}" type="presParOf" srcId="{65881311-5A5A-4E1C-BCB8-CD60FFEE3B0F}" destId="{0E98AC13-AA49-45F4-B0DC-83CE37E4607A}" srcOrd="1" destOrd="0" presId="urn:microsoft.com/office/officeart/2005/8/layout/hProcess11"/>
    <dgm:cxn modelId="{552321C8-9EA7-4BA9-B517-629448755C10}" type="presParOf" srcId="{65881311-5A5A-4E1C-BCB8-CD60FFEE3B0F}" destId="{96A2487B-7BA0-486F-B2CF-DE890BD36EF2}" srcOrd="2" destOrd="0" presId="urn:microsoft.com/office/officeart/2005/8/layout/hProcess11"/>
    <dgm:cxn modelId="{9CFB6FAB-2C17-4EDE-8B95-2B5195546ACB}" type="presParOf" srcId="{CAE04316-620D-4EDE-8DAD-CFA2BD9EE8E8}" destId="{6A471EBC-9FE4-412B-8E11-2A558FE57E92}" srcOrd="5" destOrd="0" presId="urn:microsoft.com/office/officeart/2005/8/layout/hProcess11"/>
    <dgm:cxn modelId="{DD549CBA-50F9-4F5C-92E0-B3BB14A0F033}" type="presParOf" srcId="{CAE04316-620D-4EDE-8DAD-CFA2BD9EE8E8}" destId="{4F286D95-22CB-457D-B45E-C981A47C1FD9}" srcOrd="6" destOrd="0" presId="urn:microsoft.com/office/officeart/2005/8/layout/hProcess11"/>
    <dgm:cxn modelId="{BBCF3E12-F73C-4064-9253-CBBC904F4E4A}" type="presParOf" srcId="{4F286D95-22CB-457D-B45E-C981A47C1FD9}" destId="{1D6449F4-B78F-4003-8227-9BB36436F2F1}" srcOrd="0" destOrd="0" presId="urn:microsoft.com/office/officeart/2005/8/layout/hProcess11"/>
    <dgm:cxn modelId="{8E64ACFB-5A85-4FB4-964F-84466D291277}" type="presParOf" srcId="{4F286D95-22CB-457D-B45E-C981A47C1FD9}" destId="{73B51A8A-9DF4-40E7-84F9-F88920590533}" srcOrd="1" destOrd="0" presId="urn:microsoft.com/office/officeart/2005/8/layout/hProcess11"/>
    <dgm:cxn modelId="{88A94E6D-39B0-4655-B1D3-014A8B33E5AC}" type="presParOf" srcId="{4F286D95-22CB-457D-B45E-C981A47C1FD9}" destId="{ACF2310E-DD19-47AE-BFA0-6254B073D911}" srcOrd="2" destOrd="0" presId="urn:microsoft.com/office/officeart/2005/8/layout/hProcess11"/>
    <dgm:cxn modelId="{E365639E-2EC7-4917-896A-EFB2CDF4A17A}" type="presParOf" srcId="{CAE04316-620D-4EDE-8DAD-CFA2BD9EE8E8}" destId="{7A223E40-7CBF-47CC-B844-F1331EDBCC2D}" srcOrd="7" destOrd="0" presId="urn:microsoft.com/office/officeart/2005/8/layout/hProcess11"/>
    <dgm:cxn modelId="{192DF1E4-F7FD-4C06-A2A3-4A6977EB7D3A}" type="presParOf" srcId="{CAE04316-620D-4EDE-8DAD-CFA2BD9EE8E8}" destId="{79435C56-5BA0-458C-B4C8-FAF2DDF12423}" srcOrd="8" destOrd="0" presId="urn:microsoft.com/office/officeart/2005/8/layout/hProcess11"/>
    <dgm:cxn modelId="{C5E52D44-907A-4733-9A53-D47A06581A8A}" type="presParOf" srcId="{79435C56-5BA0-458C-B4C8-FAF2DDF12423}" destId="{15E24815-DA09-4DB2-87B6-E0A4EF418C3B}" srcOrd="0" destOrd="0" presId="urn:microsoft.com/office/officeart/2005/8/layout/hProcess11"/>
    <dgm:cxn modelId="{D3DAA174-93EC-4811-8093-CAB40CD92AC3}" type="presParOf" srcId="{79435C56-5BA0-458C-B4C8-FAF2DDF12423}" destId="{52AC0F87-B9DB-4494-AFBD-4AE835AFE3A2}" srcOrd="1" destOrd="0" presId="urn:microsoft.com/office/officeart/2005/8/layout/hProcess11"/>
    <dgm:cxn modelId="{5FD75385-0E06-4B5F-9F24-E139871EFD07}" type="presParOf" srcId="{79435C56-5BA0-458C-B4C8-FAF2DDF12423}" destId="{F8C3BE43-8173-4A90-99D1-45C1DF7F076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899014-015A-4160-B20E-0BBBC08CFFA8}">
      <dsp:nvSpPr>
        <dsp:cNvPr id="0" name=""/>
        <dsp:cNvSpPr/>
      </dsp:nvSpPr>
      <dsp:spPr>
        <a:xfrm>
          <a:off x="6203098" y="1200840"/>
          <a:ext cx="2305741" cy="548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896"/>
              </a:lnTo>
              <a:lnTo>
                <a:pt x="2305741" y="373896"/>
              </a:lnTo>
              <a:lnTo>
                <a:pt x="2305741" y="5486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D79165-72A5-4514-9C34-2DE4A0698B9F}">
      <dsp:nvSpPr>
        <dsp:cNvPr id="0" name=""/>
        <dsp:cNvSpPr/>
      </dsp:nvSpPr>
      <dsp:spPr>
        <a:xfrm>
          <a:off x="6157378" y="1200840"/>
          <a:ext cx="91440" cy="5486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86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5E81B2-FB97-4757-AA03-3C486BCF2BB3}">
      <dsp:nvSpPr>
        <dsp:cNvPr id="0" name=""/>
        <dsp:cNvSpPr/>
      </dsp:nvSpPr>
      <dsp:spPr>
        <a:xfrm>
          <a:off x="3897357" y="2947439"/>
          <a:ext cx="1152870" cy="548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896"/>
              </a:lnTo>
              <a:lnTo>
                <a:pt x="1152870" y="373896"/>
              </a:lnTo>
              <a:lnTo>
                <a:pt x="1152870" y="54866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6A3B46-EE6B-448A-B977-1E3DBFF483EF}">
      <dsp:nvSpPr>
        <dsp:cNvPr id="0" name=""/>
        <dsp:cNvSpPr/>
      </dsp:nvSpPr>
      <dsp:spPr>
        <a:xfrm>
          <a:off x="2744486" y="2947439"/>
          <a:ext cx="1152870" cy="548661"/>
        </a:xfrm>
        <a:custGeom>
          <a:avLst/>
          <a:gdLst/>
          <a:ahLst/>
          <a:cxnLst/>
          <a:rect l="0" t="0" r="0" b="0"/>
          <a:pathLst>
            <a:path>
              <a:moveTo>
                <a:pt x="1152870" y="0"/>
              </a:moveTo>
              <a:lnTo>
                <a:pt x="1152870" y="373896"/>
              </a:lnTo>
              <a:lnTo>
                <a:pt x="0" y="373896"/>
              </a:lnTo>
              <a:lnTo>
                <a:pt x="0" y="54866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9C1663-0FE7-4EC0-91C6-DDC03D13D334}">
      <dsp:nvSpPr>
        <dsp:cNvPr id="0" name=""/>
        <dsp:cNvSpPr/>
      </dsp:nvSpPr>
      <dsp:spPr>
        <a:xfrm>
          <a:off x="3897357" y="1200840"/>
          <a:ext cx="2305741" cy="548661"/>
        </a:xfrm>
        <a:custGeom>
          <a:avLst/>
          <a:gdLst/>
          <a:ahLst/>
          <a:cxnLst/>
          <a:rect l="0" t="0" r="0" b="0"/>
          <a:pathLst>
            <a:path>
              <a:moveTo>
                <a:pt x="2305741" y="0"/>
              </a:moveTo>
              <a:lnTo>
                <a:pt x="2305741" y="373896"/>
              </a:lnTo>
              <a:lnTo>
                <a:pt x="0" y="373896"/>
              </a:lnTo>
              <a:lnTo>
                <a:pt x="0" y="5486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E2E83F-071F-430B-A811-A4E3E990DF91}">
      <dsp:nvSpPr>
        <dsp:cNvPr id="0" name=""/>
        <dsp:cNvSpPr/>
      </dsp:nvSpPr>
      <dsp:spPr>
        <a:xfrm>
          <a:off x="5259840" y="2902"/>
          <a:ext cx="1886515" cy="11979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9CA5A-8552-4D3A-8589-395A828D0190}">
      <dsp:nvSpPr>
        <dsp:cNvPr id="0" name=""/>
        <dsp:cNvSpPr/>
      </dsp:nvSpPr>
      <dsp:spPr>
        <a:xfrm>
          <a:off x="5469453" y="202035"/>
          <a:ext cx="1886515" cy="1197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>
              <a:latin typeface="Century Gothic"/>
            </a:rPr>
            <a:t>Malnutrition</a:t>
          </a:r>
          <a:endParaRPr lang="en-US" sz="1300" kern="1200"/>
        </a:p>
      </dsp:txBody>
      <dsp:txXfrm>
        <a:off x="5469453" y="202035"/>
        <a:ext cx="1886515" cy="1197937"/>
      </dsp:txXfrm>
    </dsp:sp>
    <dsp:sp modelId="{550ED945-FC6D-424F-8176-6638D3131095}">
      <dsp:nvSpPr>
        <dsp:cNvPr id="0" name=""/>
        <dsp:cNvSpPr/>
      </dsp:nvSpPr>
      <dsp:spPr>
        <a:xfrm>
          <a:off x="2954099" y="1749501"/>
          <a:ext cx="1886515" cy="11979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FBC68D-4E78-45A1-B7E2-6A6CE642402E}">
      <dsp:nvSpPr>
        <dsp:cNvPr id="0" name=""/>
        <dsp:cNvSpPr/>
      </dsp:nvSpPr>
      <dsp:spPr>
        <a:xfrm>
          <a:off x="3163712" y="1948633"/>
          <a:ext cx="1886515" cy="1197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>
              <a:latin typeface="Century Gothic"/>
            </a:rPr>
            <a:t>Acute</a:t>
          </a:r>
          <a:endParaRPr lang="en-US" sz="1300" kern="1200"/>
        </a:p>
      </dsp:txBody>
      <dsp:txXfrm>
        <a:off x="3163712" y="1948633"/>
        <a:ext cx="1886515" cy="1197937"/>
      </dsp:txXfrm>
    </dsp:sp>
    <dsp:sp modelId="{88D19C13-1527-4B42-9BF3-20008B5C9DDF}">
      <dsp:nvSpPr>
        <dsp:cNvPr id="0" name=""/>
        <dsp:cNvSpPr/>
      </dsp:nvSpPr>
      <dsp:spPr>
        <a:xfrm>
          <a:off x="1801229" y="3496100"/>
          <a:ext cx="1886515" cy="11979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D00C88-FDCF-4F44-B4AE-30C0FE62A9EF}">
      <dsp:nvSpPr>
        <dsp:cNvPr id="0" name=""/>
        <dsp:cNvSpPr/>
      </dsp:nvSpPr>
      <dsp:spPr>
        <a:xfrm>
          <a:off x="2010841" y="3695232"/>
          <a:ext cx="1886515" cy="1197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Moderate</a:t>
          </a:r>
        </a:p>
      </dsp:txBody>
      <dsp:txXfrm>
        <a:off x="2010841" y="3695232"/>
        <a:ext cx="1886515" cy="1197937"/>
      </dsp:txXfrm>
    </dsp:sp>
    <dsp:sp modelId="{8B2DF9E8-5DB8-4E48-9048-6401D41940B7}">
      <dsp:nvSpPr>
        <dsp:cNvPr id="0" name=""/>
        <dsp:cNvSpPr/>
      </dsp:nvSpPr>
      <dsp:spPr>
        <a:xfrm>
          <a:off x="4106970" y="3496100"/>
          <a:ext cx="1886515" cy="11979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F2F6F-71D5-4AA5-A6ED-5AC0A76083ED}">
      <dsp:nvSpPr>
        <dsp:cNvPr id="0" name=""/>
        <dsp:cNvSpPr/>
      </dsp:nvSpPr>
      <dsp:spPr>
        <a:xfrm>
          <a:off x="4316582" y="3695232"/>
          <a:ext cx="1886515" cy="1197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Severe</a:t>
          </a:r>
        </a:p>
      </dsp:txBody>
      <dsp:txXfrm>
        <a:off x="4316582" y="3695232"/>
        <a:ext cx="1886515" cy="1197937"/>
      </dsp:txXfrm>
    </dsp:sp>
    <dsp:sp modelId="{645FEAE4-93D7-4A49-830F-5EDB6969F336}">
      <dsp:nvSpPr>
        <dsp:cNvPr id="0" name=""/>
        <dsp:cNvSpPr/>
      </dsp:nvSpPr>
      <dsp:spPr>
        <a:xfrm>
          <a:off x="5259840" y="1749501"/>
          <a:ext cx="1886515" cy="11979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566771-B639-463B-87F9-BAAA479E171B}">
      <dsp:nvSpPr>
        <dsp:cNvPr id="0" name=""/>
        <dsp:cNvSpPr/>
      </dsp:nvSpPr>
      <dsp:spPr>
        <a:xfrm>
          <a:off x="5469453" y="1948633"/>
          <a:ext cx="1886515" cy="1197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>
              <a:latin typeface="Century Gothic"/>
            </a:rPr>
            <a:t>Chronic (stunting)</a:t>
          </a:r>
          <a:endParaRPr lang="en-US" sz="1300" kern="1200"/>
        </a:p>
      </dsp:txBody>
      <dsp:txXfrm>
        <a:off x="5469453" y="1948633"/>
        <a:ext cx="1886515" cy="1197937"/>
      </dsp:txXfrm>
    </dsp:sp>
    <dsp:sp modelId="{CC4F289A-86FA-4938-B456-79F4E57F17E5}">
      <dsp:nvSpPr>
        <dsp:cNvPr id="0" name=""/>
        <dsp:cNvSpPr/>
      </dsp:nvSpPr>
      <dsp:spPr>
        <a:xfrm>
          <a:off x="7565581" y="1749501"/>
          <a:ext cx="1886515" cy="11979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A7A307-9415-4250-926E-C50549ED1735}">
      <dsp:nvSpPr>
        <dsp:cNvPr id="0" name=""/>
        <dsp:cNvSpPr/>
      </dsp:nvSpPr>
      <dsp:spPr>
        <a:xfrm>
          <a:off x="7775194" y="1948633"/>
          <a:ext cx="1886515" cy="1197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Overweight/Obesity</a:t>
          </a:r>
        </a:p>
      </dsp:txBody>
      <dsp:txXfrm>
        <a:off x="7775194" y="1948633"/>
        <a:ext cx="1886515" cy="119793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5E3CE-E9E3-CB47-80F0-33520EC85D2E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5923F-580B-A047-9C0E-6EE78A396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0267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0311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A1E8F-6643-476F-8A2A-F160EF0B4B12}" type="slidenum">
              <a:rPr lang="en-ZA" smtClean="0"/>
              <a:pPr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798737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9901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4968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2897E-B052-44CE-92A6-D4B2AB10F3F6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6314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9819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1860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897E-B052-44CE-92A6-D4B2AB10F3F6}" type="slidenum">
              <a:rPr lang="en-ZA" smtClean="0"/>
              <a:pPr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36820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897E-B052-44CE-92A6-D4B2AB10F3F6}" type="slidenum">
              <a:rPr lang="en-ZA" smtClean="0"/>
              <a:pPr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589071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897E-B052-44CE-92A6-D4B2AB10F3F6}" type="slidenum">
              <a:rPr lang="en-ZA" smtClean="0"/>
              <a:pPr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3841423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1599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3259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3015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2301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26383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03950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12248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0988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36189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32185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7001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9165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1246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B50CFF-BBCE-4BF1-82B8-B8AFD71F9B81}" type="slidenum">
              <a:rPr lang="en-ZA" smtClean="0"/>
              <a:pPr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37260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9394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78820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4242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8816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392" y="3429001"/>
            <a:ext cx="10945216" cy="10081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23392" y="4532528"/>
            <a:ext cx="10945216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9552384" y="5398046"/>
            <a:ext cx="2016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847397" y="5398046"/>
            <a:ext cx="2112235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Location   |</a:t>
            </a:r>
            <a:endParaRPr lang="en-GB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960096" y="5398046"/>
            <a:ext cx="2592288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Initial. Surname  |</a:t>
            </a:r>
            <a:endParaRPr lang="en-GB"/>
          </a:p>
        </p:txBody>
      </p:sp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xmlns="" id="{8F4B28A5-175F-4616-AB3B-7AD74BC55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0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045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xmlns="" val="2494270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11462940" cy="4271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31468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5414268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42373" y="1412777"/>
            <a:ext cx="5414268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6992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40265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14918" y="2276873"/>
            <a:ext cx="1104172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Divider Theme</a:t>
            </a:r>
          </a:p>
        </p:txBody>
      </p:sp>
      <p:pic>
        <p:nvPicPr>
          <p:cNvPr id="8" name="Picture 11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42872" y="6163537"/>
            <a:ext cx="1115548" cy="4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2906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31801" y="1412775"/>
            <a:ext cx="3878097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97929" y="1412777"/>
            <a:ext cx="729681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53971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688289" y="1412776"/>
            <a:ext cx="3206023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31801" y="1412777"/>
            <a:ext cx="8006556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374805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49" y="1412776"/>
            <a:ext cx="5228899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65841" y="1412776"/>
            <a:ext cx="5228899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31801" y="3532181"/>
            <a:ext cx="11462940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608184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49" y="3645024"/>
            <a:ext cx="522889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65841" y="3645024"/>
            <a:ext cx="522889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31801" y="1412776"/>
            <a:ext cx="11462940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514807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50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90544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394036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1412776"/>
            <a:ext cx="11462940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86364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1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196753"/>
            <a:ext cx="11462940" cy="4896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06776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50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90544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394036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3703287"/>
            <a:ext cx="11462940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345169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31801" y="1412776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1801" y="2975180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31801" y="4537584"/>
            <a:ext cx="3878097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597929" y="1412776"/>
            <a:ext cx="7296811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29851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016644" y="1412776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8016644" y="2976533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016644" y="4540290"/>
            <a:ext cx="3878097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1412778"/>
            <a:ext cx="7405311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040363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913435" y="1790072"/>
            <a:ext cx="6336704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79997" y="2696461"/>
            <a:ext cx="5196324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79997" y="2963910"/>
            <a:ext cx="5196324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Directory</a:t>
            </a:r>
            <a:endParaRPr lang="en-GB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246240" y="3494035"/>
            <a:ext cx="192021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+27 (0)21 XXX XXXX</a:t>
            </a:r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3779996" y="3497483"/>
            <a:ext cx="53689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840159" y="3494035"/>
            <a:ext cx="192021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+27 (0)21 XXX XXXX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6373915" y="3497483"/>
            <a:ext cx="53689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779997" y="3768568"/>
            <a:ext cx="4978745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Name.Surname@westerncape.gov.za</a:t>
            </a:r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3779996" y="4043102"/>
            <a:ext cx="4978745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>
                <a:solidFill>
                  <a:srgbClr val="003399"/>
                </a:solidFill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93700" y="565702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prstClr val="white"/>
                </a:solidFill>
                <a:ea typeface="+mj-ea"/>
                <a:cs typeface="+mj-cs"/>
              </a:rPr>
              <a:t>Contact Us</a:t>
            </a:r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779995" y="4333520"/>
            <a:ext cx="4465773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/>
              <a:t>Fill in your address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029719" y="1859446"/>
            <a:ext cx="2217710" cy="84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xmlns="" id="{4B218B1C-103E-40ED-AFB3-E83144F682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95" y="3331665"/>
            <a:ext cx="5470144" cy="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635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2351584" y="3861049"/>
            <a:ext cx="9601067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xmlns="" id="{964789CB-CD92-405B-9055-78FC1169E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700" y="3364896"/>
            <a:ext cx="11798299" cy="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4491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354737" y="5956300"/>
            <a:ext cx="215647" cy="260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AAA9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13"/>
          </p:nvPr>
        </p:nvSpPr>
        <p:spPr>
          <a:xfrm>
            <a:off x="888557" y="3"/>
            <a:ext cx="11303447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body" sz="quarter" idx="14"/>
          </p:nvPr>
        </p:nvSpPr>
        <p:spPr>
          <a:xfrm>
            <a:off x="1128391" y="6376732"/>
            <a:ext cx="1051103" cy="27236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825">
                <a:solidFill>
                  <a:srgbClr val="FAFFFD"/>
                </a:solidFill>
              </a:defRPr>
            </a:lvl1pPr>
          </a:lstStyle>
          <a:p>
            <a:r>
              <a:t>SAN FRAN BRIDGE</a:t>
            </a:r>
          </a:p>
        </p:txBody>
      </p:sp>
    </p:spTree>
    <p:extLst>
      <p:ext uri="{BB962C8B-B14F-4D97-AF65-F5344CB8AC3E}">
        <p14:creationId xmlns:p14="http://schemas.microsoft.com/office/powerpoint/2010/main" xmlns="" val="116716694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>
                <a:solidFill>
                  <a:srgbClr val="000000"/>
                </a:solidFill>
                <a:latin typeface="+mn-lt"/>
                <a:ea typeface="+mn-ea"/>
                <a:cs typeface="+mn-cs"/>
                <a:sym typeface="Barlow 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7829105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CF7889-7035-D3DA-31A2-9756AF749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201039C-D97A-530E-0D23-A954C4874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4A143D-5AE4-4127-1979-FAED04CF7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E2AC66-F33D-1F3D-0FC2-B5669D57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6117B1-5AC7-0A76-A446-0DC4359C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0098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392" y="3429001"/>
            <a:ext cx="10945216" cy="10081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23392" y="4532528"/>
            <a:ext cx="10945216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9552384" y="5398046"/>
            <a:ext cx="2016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847397" y="5398046"/>
            <a:ext cx="2112235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Location   |</a:t>
            </a:r>
            <a:endParaRPr lang="en-GB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960096" y="5398046"/>
            <a:ext cx="2592288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Initial. Surname  |</a:t>
            </a:r>
            <a:endParaRPr lang="en-GB"/>
          </a:p>
        </p:txBody>
      </p:sp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xmlns="" id="{8F4B28A5-175F-4616-AB3B-7AD74BC55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0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3393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1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196753"/>
            <a:ext cx="11462940" cy="4896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34365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196753"/>
            <a:ext cx="5414268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442373" y="1196753"/>
            <a:ext cx="5414268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424711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196753"/>
            <a:ext cx="5414268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442373" y="1196753"/>
            <a:ext cx="5414268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43678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1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57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412777"/>
            <a:ext cx="11462940" cy="46800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094537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541426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42373" y="1412777"/>
            <a:ext cx="541426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738810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98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3701" y="1196752"/>
            <a:ext cx="11462940" cy="448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39190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93701" y="1196752"/>
            <a:ext cx="5414268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42373" y="1196752"/>
            <a:ext cx="5414268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559626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xmlns="" val="783616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11462940" cy="4271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1223127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5414268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42373" y="1412777"/>
            <a:ext cx="5414268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68618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1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2451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567410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14918" y="2276873"/>
            <a:ext cx="1104172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Divider Theme</a:t>
            </a:r>
          </a:p>
        </p:txBody>
      </p:sp>
      <p:pic>
        <p:nvPicPr>
          <p:cNvPr id="8" name="Picture 11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42872" y="6163537"/>
            <a:ext cx="1115548" cy="4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11580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31801" y="1412775"/>
            <a:ext cx="3878097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97929" y="1412777"/>
            <a:ext cx="729681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297589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688289" y="1412776"/>
            <a:ext cx="3206023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31801" y="1412777"/>
            <a:ext cx="8006556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4695268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49" y="1412776"/>
            <a:ext cx="5228899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65841" y="1412776"/>
            <a:ext cx="5228899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31801" y="3532181"/>
            <a:ext cx="11462940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9822414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49" y="3645024"/>
            <a:ext cx="522889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65841" y="3645024"/>
            <a:ext cx="522889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31801" y="1412776"/>
            <a:ext cx="11462940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057930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50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90544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394036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1412776"/>
            <a:ext cx="11462940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3249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50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90544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394036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3703287"/>
            <a:ext cx="11462940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91330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31801" y="1412776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1801" y="2975180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31801" y="4537584"/>
            <a:ext cx="3878097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597929" y="1412776"/>
            <a:ext cx="7296811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9750904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016644" y="1412776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8016644" y="2976533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016644" y="4540290"/>
            <a:ext cx="3878097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1412778"/>
            <a:ext cx="7405311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86081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412777"/>
            <a:ext cx="11462940" cy="46800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16769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913435" y="1790072"/>
            <a:ext cx="6336704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79997" y="2696461"/>
            <a:ext cx="5196324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Name Surname</a:t>
            </a:r>
            <a:endParaRPr lang="en-GB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79997" y="2963910"/>
            <a:ext cx="5196324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Directory</a:t>
            </a:r>
            <a:endParaRPr lang="en-GB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246240" y="3494035"/>
            <a:ext cx="192021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+27 (0)21 XXX XXXX</a:t>
            </a:r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3779996" y="3497483"/>
            <a:ext cx="53689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840159" y="3494035"/>
            <a:ext cx="192021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+27 (0)21 XXX XXXX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6373915" y="3497483"/>
            <a:ext cx="53689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779997" y="3768568"/>
            <a:ext cx="4978745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Name.Surname@westerncape.gov.za</a:t>
            </a:r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3779996" y="4043102"/>
            <a:ext cx="4978745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>
                <a:solidFill>
                  <a:srgbClr val="003399"/>
                </a:solidFill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93700" y="565702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prstClr val="white"/>
                </a:solidFill>
                <a:ea typeface="+mj-ea"/>
                <a:cs typeface="+mj-cs"/>
              </a:rPr>
              <a:t>Contact Us</a:t>
            </a:r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779995" y="4333520"/>
            <a:ext cx="4465773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/>
              <a:t>Fill in your address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029719" y="1859446"/>
            <a:ext cx="2217710" cy="84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xmlns="" id="{4B218B1C-103E-40ED-AFB3-E83144F682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95" y="3331665"/>
            <a:ext cx="5470144" cy="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71757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2351584" y="3861049"/>
            <a:ext cx="9601067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xmlns="" id="{964789CB-CD92-405B-9055-78FC1169E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700" y="3364896"/>
            <a:ext cx="11798299" cy="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46808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354737" y="5956300"/>
            <a:ext cx="215647" cy="260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AAA9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13"/>
          </p:nvPr>
        </p:nvSpPr>
        <p:spPr>
          <a:xfrm>
            <a:off x="888557" y="3"/>
            <a:ext cx="11303447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body" sz="quarter" idx="14"/>
          </p:nvPr>
        </p:nvSpPr>
        <p:spPr>
          <a:xfrm>
            <a:off x="1128391" y="6376732"/>
            <a:ext cx="1051103" cy="27236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825">
                <a:solidFill>
                  <a:srgbClr val="FAFFFD"/>
                </a:solidFill>
              </a:defRPr>
            </a:lvl1pPr>
          </a:lstStyle>
          <a:p>
            <a:r>
              <a:t>SAN FRAN BRIDGE</a:t>
            </a:r>
          </a:p>
        </p:txBody>
      </p:sp>
    </p:spTree>
    <p:extLst>
      <p:ext uri="{BB962C8B-B14F-4D97-AF65-F5344CB8AC3E}">
        <p14:creationId xmlns:p14="http://schemas.microsoft.com/office/powerpoint/2010/main" xmlns="" val="211581093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>
                <a:solidFill>
                  <a:srgbClr val="000000"/>
                </a:solidFill>
                <a:latin typeface="+mn-lt"/>
                <a:ea typeface="+mn-ea"/>
                <a:cs typeface="+mn-cs"/>
                <a:sym typeface="Barlow 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0792993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>
                <a:solidFill>
                  <a:srgbClr val="000000"/>
                </a:solidFill>
                <a:latin typeface="+mn-lt"/>
                <a:ea typeface="+mn-ea"/>
                <a:cs typeface="+mn-cs"/>
                <a:sym typeface="Barlow 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5200419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541426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42373" y="1412777"/>
            <a:ext cx="541426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34708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59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3701" y="1196752"/>
            <a:ext cx="11462940" cy="448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0657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93701" y="1196752"/>
            <a:ext cx="5414268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42373" y="1196752"/>
            <a:ext cx="5414268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7556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tags" Target="../tags/tag4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tags" Target="../tags/tag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tags" Target="../tags/tag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393701" y="180976"/>
            <a:ext cx="11462940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393701" y="1196752"/>
            <a:ext cx="11462940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/>
              <a:t>First Text Level</a:t>
            </a:r>
          </a:p>
          <a:p>
            <a:pPr lvl="1"/>
            <a:r>
              <a:rPr lang="en-US"/>
              <a:t>Second</a:t>
            </a:r>
          </a:p>
          <a:p>
            <a:pPr lvl="2"/>
            <a:r>
              <a:rPr lang="en-US"/>
              <a:t>Third</a:t>
            </a:r>
          </a:p>
          <a:p>
            <a:pPr lvl="3"/>
            <a:r>
              <a:rPr lang="en-US"/>
              <a:t>Fourth</a:t>
            </a:r>
          </a:p>
          <a:p>
            <a:pPr lvl="4"/>
            <a:r>
              <a:rPr lang="en-US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pic>
        <p:nvPicPr>
          <p:cNvPr id="11" name="Picture 115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27797" y="6295516"/>
            <a:ext cx="1115548" cy="4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xmlns="" id="{F3003D39-787E-4DD7-BD33-D06DC937071E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700" y="931933"/>
            <a:ext cx="11798299" cy="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024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8" r:id="rId26"/>
    <p:sldLayoutId id="2147483719" r:id="rId27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4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393701" y="180976"/>
            <a:ext cx="11462940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393701" y="1196752"/>
            <a:ext cx="11462940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/>
              <a:t>First Text Level</a:t>
            </a:r>
          </a:p>
          <a:p>
            <a:pPr lvl="1"/>
            <a:r>
              <a:rPr lang="en-US"/>
              <a:t>Second</a:t>
            </a:r>
          </a:p>
          <a:p>
            <a:pPr lvl="2"/>
            <a:r>
              <a:rPr lang="en-US"/>
              <a:t>Third</a:t>
            </a:r>
          </a:p>
          <a:p>
            <a:pPr lvl="3"/>
            <a:r>
              <a:rPr lang="en-US"/>
              <a:t>Fourth</a:t>
            </a:r>
          </a:p>
          <a:p>
            <a:pPr lvl="4"/>
            <a:r>
              <a:rPr lang="en-US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>
              <a:solidFill>
                <a:srgbClr val="003399"/>
              </a:solidFill>
            </a:endParaRPr>
          </a:p>
        </p:txBody>
      </p:sp>
      <p:pic>
        <p:nvPicPr>
          <p:cNvPr id="11" name="Picture 115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27797" y="6295516"/>
            <a:ext cx="1115548" cy="4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xmlns="" id="{F3003D39-787E-4DD7-BD33-D06DC937071E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700" y="931933"/>
            <a:ext cx="11798299" cy="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1810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7" r:id="rId26"/>
    <p:sldLayoutId id="2147483718" r:id="rId27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4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1/relationships/webextension" Target="../webextensions/webextension3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1/relationships/webextension" Target="../webextensions/webextension4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6.png"/><Relationship Id="rId1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5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svg"/><Relationship Id="rId18" Type="http://schemas.openxmlformats.org/officeDocument/2006/relationships/image" Target="../media/image63.png"/><Relationship Id="rId3" Type="http://schemas.openxmlformats.org/officeDocument/2006/relationships/diagramData" Target="../diagrams/data4.xml"/><Relationship Id="rId21" Type="http://schemas.openxmlformats.org/officeDocument/2006/relationships/image" Target="../media/image72.svg"/><Relationship Id="rId7" Type="http://schemas.microsoft.com/office/2007/relationships/diagramDrawing" Target="../diagrams/drawing4.xml"/><Relationship Id="rId12" Type="http://schemas.openxmlformats.org/officeDocument/2006/relationships/image" Target="../media/image60.png"/><Relationship Id="rId17" Type="http://schemas.openxmlformats.org/officeDocument/2006/relationships/image" Target="../media/image68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2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62.sv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66.svg"/><Relationship Id="rId10" Type="http://schemas.openxmlformats.org/officeDocument/2006/relationships/image" Target="../media/image59.png"/><Relationship Id="rId19" Type="http://schemas.openxmlformats.org/officeDocument/2006/relationships/image" Target="../media/image70.svg"/><Relationship Id="rId4" Type="http://schemas.openxmlformats.org/officeDocument/2006/relationships/diagramLayout" Target="../diagrams/layout4.xml"/><Relationship Id="rId9" Type="http://schemas.openxmlformats.org/officeDocument/2006/relationships/image" Target="../media/image60.svg"/><Relationship Id="rId1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sterncape.gov.za/service/social-relief-distress-grant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svg"/><Relationship Id="rId5" Type="http://schemas.openxmlformats.org/officeDocument/2006/relationships/image" Target="../media/image73.png"/><Relationship Id="rId4" Type="http://schemas.openxmlformats.org/officeDocument/2006/relationships/image" Target="../media/image80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sterncape.gov.za/text/2007/6/cd_volume_7_appendix_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png"/><Relationship Id="rId4" Type="http://schemas.microsoft.com/office/2011/relationships/webextension" Target="../webextensions/webextension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227902-099A-AFF4-C165-F0E478EC16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>
                <a:latin typeface="Century Gothic"/>
              </a:rPr>
              <a:t>Strategies to address Acute Malnutrition and High</a:t>
            </a:r>
            <a:br>
              <a:rPr lang="en-US" sz="2800" dirty="0">
                <a:latin typeface="Century Gothic"/>
              </a:rPr>
            </a:br>
            <a:r>
              <a:rPr lang="en-US" sz="2800" dirty="0">
                <a:latin typeface="Century Gothic"/>
              </a:rPr>
              <a:t> Mortality rates of children under 5 in the Province</a:t>
            </a:r>
            <a:endParaRPr lang="en-US" dirty="0">
              <a:latin typeface="Century Gothic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DBC6B66-4908-23C7-7B63-478B51A314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latin typeface="Century Gothic"/>
              </a:rPr>
              <a:t>Standing Committee on Health and Wellness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5BE04B-965D-7B0C-B125-4C9863AD9D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21 July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FA0E7CC-1A59-977E-3E00-7740463A2D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72000" tIns="72000" rIns="72000" bIns="72000" rtlCol="0" anchor="t">
            <a:normAutofit/>
          </a:bodyPr>
          <a:lstStyle/>
          <a:p>
            <a:r>
              <a:rPr lang="en-US">
                <a:latin typeface="Century Gothic"/>
              </a:rPr>
              <a:t>Cape Town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4C1AE07-0C8F-4F15-E10A-D9FDE229A5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72000" tIns="72000" rIns="72000" bIns="72000" rtlCol="0" anchor="t">
            <a:normAutofit/>
          </a:bodyPr>
          <a:lstStyle/>
          <a:p>
            <a:r>
              <a:rPr lang="en-US">
                <a:latin typeface="Century Gothic"/>
              </a:rPr>
              <a:t>Dr S Kariem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9609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2D5DE3-2E6B-5F9B-E239-62399B071FF7}"/>
              </a:ext>
            </a:extLst>
          </p:cNvPr>
          <p:cNvSpPr txBox="1"/>
          <p:nvPr/>
        </p:nvSpPr>
        <p:spPr>
          <a:xfrm>
            <a:off x="6501384" y="1453896"/>
            <a:ext cx="496519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Diarrhoea admissions in 2023 remain lower compared to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Data: Diarrhoea admissions here are all admissions where an ICD10 code matched the PHDC mapping for ICD10 codes for diarrhoea, on any diagnostic field, at any date from admission to discharge. 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106112-ADA7-C326-D623-6D5CA655F03D}"/>
              </a:ext>
            </a:extLst>
          </p:cNvPr>
          <p:cNvSpPr txBox="1">
            <a:spLocks/>
          </p:cNvSpPr>
          <p:nvPr/>
        </p:nvSpPr>
        <p:spPr>
          <a:xfrm>
            <a:off x="157503" y="306887"/>
            <a:ext cx="10515600" cy="647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Surge Season: Diarrhoea Admissions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xmlns="" Requires="we pca">
          <p:graphicFrame>
            <p:nvGraphicFramePr>
              <p:cNvPr id="3" name="Add-in" descr="Add-in content for Microsoft Power BI.">
                <a:extLst>
                  <a:ext uri="{FF2B5EF4-FFF2-40B4-BE49-F238E27FC236}">
                    <a16:creationId xmlns:a16="http://schemas.microsoft.com/office/drawing/2014/main" id="{48FD8D43-B606-A264-8B97-4ADBFCC10DF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21012" y="1601734"/>
              <a:ext cx="5117080" cy="490487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3" name="Add-in" descr="Add-in content for Microsoft Power BI.">
                <a:extLst>
                  <a:ext uri="{FF2B5EF4-FFF2-40B4-BE49-F238E27FC236}">
                    <a16:creationId xmlns:a16="http://schemas.microsoft.com/office/drawing/2014/main" xmlns="" xmlns:pca="http://schemas.microsoft.com/office/powerpoint/2013/contentapp" xmlns:we="http://schemas.microsoft.com/office/webextensions/webextension/2010/11" id="{48FD8D43-B606-A264-8B97-4ADBFCC10D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21012" y="1601734"/>
                <a:ext cx="5117080" cy="490487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2711664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2540D35-D501-55D9-B28B-61AC83AA1439}"/>
              </a:ext>
            </a:extLst>
          </p:cNvPr>
          <p:cNvSpPr txBox="1"/>
          <p:nvPr/>
        </p:nvSpPr>
        <p:spPr>
          <a:xfrm>
            <a:off x="7292577" y="2459504"/>
            <a:ext cx="41784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Admissions with SAM and MAM peaked in Quarter 1, 2022. Admissions in 2023 are still high relative to 2019-2021.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Data: Admissions with SAM and MAM are derived here from the Nutritional Status check box in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eCCR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Where not available, the PHDC mapping for ICD10 codes for SAM only are used at any stage of admission on any diagnostic field. </a:t>
            </a: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4E8150-88A7-C8AE-F4FC-37A4A6E196E3}"/>
              </a:ext>
            </a:extLst>
          </p:cNvPr>
          <p:cNvSpPr txBox="1">
            <a:spLocks/>
          </p:cNvSpPr>
          <p:nvPr/>
        </p:nvSpPr>
        <p:spPr>
          <a:xfrm>
            <a:off x="201344" y="263047"/>
            <a:ext cx="10515600" cy="647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Surge Season: Admissions with Malnutrition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xmlns="" Requires="we pca">
          <p:graphicFrame>
            <p:nvGraphicFramePr>
              <p:cNvPr id="3" name="Add-in" descr="Add-in content for Microsoft Power BI.">
                <a:extLst>
                  <a:ext uri="{FF2B5EF4-FFF2-40B4-BE49-F238E27FC236}">
                    <a16:creationId xmlns:a16="http://schemas.microsoft.com/office/drawing/2014/main" id="{779CBACC-0B79-15B3-FAD3-484461ACF92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21012" y="1271954"/>
              <a:ext cx="5767711" cy="523465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3" name="Add-in" descr="Add-in content for Microsoft Power BI.">
                <a:extLst>
                  <a:ext uri="{FF2B5EF4-FFF2-40B4-BE49-F238E27FC236}">
                    <a16:creationId xmlns:a16="http://schemas.microsoft.com/office/drawing/2014/main" xmlns="" xmlns:pca="http://schemas.microsoft.com/office/powerpoint/2013/contentapp" xmlns:we="http://schemas.microsoft.com/office/webextensions/webextension/2010/11" id="{779CBACC-0B79-15B3-FAD3-484461ACF9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21012" y="1271954"/>
                <a:ext cx="5767711" cy="52346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2592721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25B3CB-9FF6-C295-A8CF-5A6822D06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Severe Acute Malnutrition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189368-0AE5-88C4-B444-E8DD232D5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6922" y="2119806"/>
            <a:ext cx="9766852" cy="2942643"/>
          </a:xfrm>
          <a:solidFill>
            <a:schemeClr val="accent5">
              <a:lumMod val="20000"/>
              <a:lumOff val="80000"/>
            </a:schemeClr>
          </a:solidFill>
        </p:spPr>
        <p:txBody>
          <a:bodyPr vert="horz" lIns="72000" tIns="72000" rIns="72000" bIns="72000" rtlCol="0" anchor="t">
            <a:normAutofit fontScale="92500" lnSpcReduction="20000"/>
          </a:bodyPr>
          <a:lstStyle/>
          <a:p>
            <a:r>
              <a:rPr lang="en-US" sz="1800" b="0"/>
              <a:t>The SAM and MAM are monitored with the following indicators:</a:t>
            </a:r>
          </a:p>
          <a:p>
            <a:endParaRPr lang="en-US" sz="1800" b="0"/>
          </a:p>
          <a:p>
            <a:pPr marL="285750" indent="-285750">
              <a:buFontTx/>
              <a:buChar char="-"/>
            </a:pPr>
            <a:r>
              <a:rPr lang="en-US" sz="1800" b="0"/>
              <a:t>Severe Acute Malnutrition in child under 5 years, (</a:t>
            </a:r>
            <a:r>
              <a:rPr lang="en-US" sz="1800"/>
              <a:t>incidence</a:t>
            </a:r>
            <a:r>
              <a:rPr lang="en-US" sz="1800" b="0"/>
              <a:t>, of # of new cases of a condition during a certain time)</a:t>
            </a:r>
          </a:p>
          <a:p>
            <a:pPr marL="285750" indent="-285750">
              <a:buFontTx/>
              <a:buChar char="-"/>
            </a:pPr>
            <a:endParaRPr lang="en-US" sz="1800" b="0"/>
          </a:p>
          <a:p>
            <a:pPr marL="285750" indent="-285750">
              <a:buFontTx/>
              <a:buChar char="-"/>
            </a:pPr>
            <a:r>
              <a:rPr lang="en-US" sz="1800" b="0"/>
              <a:t>Separations in Severe Acute Malnutrition – measured by </a:t>
            </a:r>
            <a:r>
              <a:rPr lang="en-US" sz="1800"/>
              <a:t>death rate</a:t>
            </a:r>
            <a:r>
              <a:rPr lang="en-US" sz="2000" b="0">
                <a:latin typeface="+mj-lt"/>
              </a:rPr>
              <a:t>, </a:t>
            </a:r>
            <a:r>
              <a:rPr lang="en-US" sz="1800" b="0">
                <a:latin typeface="+mj-lt"/>
              </a:rPr>
              <a:t>or # of deaths in a population during a certain time, discharges, or transfers</a:t>
            </a:r>
            <a:endParaRPr lang="en-US" sz="1800" b="0">
              <a:latin typeface="+mn-lt"/>
            </a:endParaRPr>
          </a:p>
          <a:p>
            <a:pPr marL="285750" indent="-285750">
              <a:buFontTx/>
              <a:buChar char="-"/>
            </a:pPr>
            <a:endParaRPr lang="en-US" sz="1800" b="0"/>
          </a:p>
          <a:p>
            <a:pPr marL="285750" indent="-285750">
              <a:buFontTx/>
              <a:buChar char="-"/>
            </a:pPr>
            <a:r>
              <a:rPr lang="en-US" sz="1800" b="0">
                <a:latin typeface="Century Gothic"/>
              </a:rPr>
              <a:t>Moderate Acute Malnutrition in child under 5 years, new indicator (incidence)</a:t>
            </a:r>
          </a:p>
          <a:p>
            <a:r>
              <a:rPr lang="en-US" sz="1800" b="0">
                <a:latin typeface="Century Gothic"/>
              </a:rPr>
              <a:t>    </a:t>
            </a:r>
            <a:endParaRPr lang="en-US" sz="1800" b="0"/>
          </a:p>
          <a:p>
            <a:r>
              <a:rPr lang="en-US"/>
              <a:t>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6100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544F5-012E-4656-8A3D-481125A4D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SAM Incidence WC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10F6D43A-25B4-42F5-9D1A-90C55B75DF45}"/>
              </a:ext>
            </a:extLst>
          </p:cNvPr>
          <p:cNvGraphicFramePr>
            <a:graphicFrameLocks noGrp="1"/>
          </p:cNvGraphicFramePr>
          <p:nvPr/>
        </p:nvGraphicFramePr>
        <p:xfrm>
          <a:off x="393701" y="1005839"/>
          <a:ext cx="11238810" cy="4468325"/>
        </p:xfrm>
        <a:graphic>
          <a:graphicData uri="http://schemas.openxmlformats.org/drawingml/2006/table">
            <a:tbl>
              <a:tblPr/>
              <a:tblGrid>
                <a:gridCol w="1911734">
                  <a:extLst>
                    <a:ext uri="{9D8B030D-6E8A-4147-A177-3AD203B41FA5}">
                      <a16:colId xmlns:a16="http://schemas.microsoft.com/office/drawing/2014/main" xmlns="" val="504352406"/>
                    </a:ext>
                  </a:extLst>
                </a:gridCol>
                <a:gridCol w="1219161">
                  <a:extLst>
                    <a:ext uri="{9D8B030D-6E8A-4147-A177-3AD203B41FA5}">
                      <a16:colId xmlns:a16="http://schemas.microsoft.com/office/drawing/2014/main" xmlns="" val="1242334490"/>
                    </a:ext>
                  </a:extLst>
                </a:gridCol>
                <a:gridCol w="1014153">
                  <a:extLst>
                    <a:ext uri="{9D8B030D-6E8A-4147-A177-3AD203B41FA5}">
                      <a16:colId xmlns:a16="http://schemas.microsoft.com/office/drawing/2014/main" xmlns="" val="3834685772"/>
                    </a:ext>
                  </a:extLst>
                </a:gridCol>
                <a:gridCol w="964276">
                  <a:extLst>
                    <a:ext uri="{9D8B030D-6E8A-4147-A177-3AD203B41FA5}">
                      <a16:colId xmlns:a16="http://schemas.microsoft.com/office/drawing/2014/main" xmlns="" val="237208475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xmlns="" val="27982005"/>
                    </a:ext>
                  </a:extLst>
                </a:gridCol>
                <a:gridCol w="1338350">
                  <a:extLst>
                    <a:ext uri="{9D8B030D-6E8A-4147-A177-3AD203B41FA5}">
                      <a16:colId xmlns:a16="http://schemas.microsoft.com/office/drawing/2014/main" xmlns="" val="3917889869"/>
                    </a:ext>
                  </a:extLst>
                </a:gridCol>
                <a:gridCol w="1936865">
                  <a:extLst>
                    <a:ext uri="{9D8B030D-6E8A-4147-A177-3AD203B41FA5}">
                      <a16:colId xmlns:a16="http://schemas.microsoft.com/office/drawing/2014/main" xmlns="" val="450143294"/>
                    </a:ext>
                  </a:extLst>
                </a:gridCol>
                <a:gridCol w="1756991">
                  <a:extLst>
                    <a:ext uri="{9D8B030D-6E8A-4147-A177-3AD203B41FA5}">
                      <a16:colId xmlns:a16="http://schemas.microsoft.com/office/drawing/2014/main" xmlns="" val="119589042"/>
                    </a:ext>
                  </a:extLst>
                </a:gridCol>
              </a:tblGrid>
              <a:tr h="432261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b="1" i="0" u="none" strike="noStrike" dirty="0">
                          <a:effectLst/>
                          <a:latin typeface="+mn-lt"/>
                        </a:rPr>
                        <a:t>SAM Incidence &lt;5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800" b="1" i="0" u="none" strike="noStrike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800" b="0" i="0" u="none" strike="noStrike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800" b="0" i="0" u="none" strike="noStrike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800" b="0" i="0" u="none" strike="noStrike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800" b="0" i="0" u="none" strike="noStrike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b="0" i="0" u="none" strike="noStrike" dirty="0">
                          <a:effectLst/>
                          <a:latin typeface="+mn-lt"/>
                        </a:rPr>
                        <a:t>UW &lt;5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6981780"/>
                  </a:ext>
                </a:extLst>
              </a:tr>
              <a:tr h="864523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b="1" i="0" u="none" strike="noStrike">
                          <a:effectLst/>
                          <a:latin typeface="+mn-lt"/>
                        </a:rPr>
                        <a:t>Districts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>
                          <a:effectLst/>
                          <a:latin typeface="+mn-lt"/>
                        </a:rPr>
                        <a:t>Q1: Apr-Jun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>
                          <a:effectLst/>
                          <a:latin typeface="+mn-lt"/>
                        </a:rPr>
                        <a:t>Q2: Jul-Sep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>
                          <a:effectLst/>
                          <a:latin typeface="+mn-lt"/>
                        </a:rPr>
                        <a:t>Q3: Oct-Dec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>
                          <a:effectLst/>
                          <a:latin typeface="+mn-lt"/>
                        </a:rPr>
                        <a:t>Q4: Jan-Mar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>
                          <a:effectLst/>
                          <a:latin typeface="+mn-lt"/>
                        </a:rPr>
                        <a:t> Total 2022/2023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>
                          <a:effectLst/>
                          <a:latin typeface="+mn-lt"/>
                        </a:rPr>
                        <a:t>Poverty Index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+mn-lt"/>
                        </a:rPr>
                        <a:t>Quarter 1</a:t>
                      </a:r>
                    </a:p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+mn-lt"/>
                        </a:rPr>
                        <a:t>April-June 2023</a:t>
                      </a:r>
                      <a:endParaRPr lang="en-ZA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4620328"/>
                  </a:ext>
                </a:extLst>
              </a:tr>
              <a:tr h="415637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Cape Town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effectLst/>
                          <a:latin typeface="+mn-lt"/>
                        </a:rPr>
                        <a:t>1.01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effectLst/>
                          <a:latin typeface="+mn-lt"/>
                        </a:rPr>
                        <a:t>0.97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effectLst/>
                          <a:latin typeface="+mn-lt"/>
                        </a:rPr>
                        <a:t>0.78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effectLst/>
                          <a:latin typeface="+mn-lt"/>
                        </a:rPr>
                        <a:t>1.10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effectLst/>
                          <a:latin typeface="+mn-lt"/>
                        </a:rPr>
                        <a:t>1.93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effectLst/>
                          <a:latin typeface="+mn-lt"/>
                        </a:rPr>
                        <a:t>16.02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+mn-lt"/>
                        </a:rPr>
                        <a:t>0.35</a:t>
                      </a:r>
                      <a:endParaRPr lang="en-ZA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4874878"/>
                  </a:ext>
                </a:extLst>
              </a:tr>
              <a:tr h="415637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Cape Winelands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2.01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1.93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2.48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2.27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effectLst/>
                          <a:latin typeface="+mn-lt"/>
                        </a:rPr>
                        <a:t>4.34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effectLst/>
                          <a:latin typeface="+mn-lt"/>
                        </a:rPr>
                        <a:t>19.16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+mn-lt"/>
                        </a:rPr>
                        <a:t>0.67</a:t>
                      </a:r>
                      <a:endParaRPr lang="en-ZA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53709353"/>
                  </a:ext>
                </a:extLst>
              </a:tr>
              <a:tr h="415637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Central Karoo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1.48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0.00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3.94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6.41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5.92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effectLst/>
                          <a:latin typeface="+mn-lt"/>
                        </a:rPr>
                        <a:t>15.35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+mn-lt"/>
                        </a:rPr>
                        <a:t>0.00</a:t>
                      </a:r>
                      <a:endParaRPr lang="en-ZA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77627897"/>
                  </a:ext>
                </a:extLst>
              </a:tr>
              <a:tr h="415637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Eden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2.28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1.58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2.03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1.84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3.86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effectLst/>
                          <a:latin typeface="+mn-lt"/>
                        </a:rPr>
                        <a:t>19.31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+mn-lt"/>
                        </a:rPr>
                        <a:t>0.51</a:t>
                      </a:r>
                      <a:endParaRPr lang="en-ZA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96472280"/>
                  </a:ext>
                </a:extLst>
              </a:tr>
              <a:tr h="415637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Overberg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1.77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0.25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1.64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1.64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2.66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effectLst/>
                          <a:latin typeface="+mn-lt"/>
                        </a:rPr>
                        <a:t>15.33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+mn-lt"/>
                        </a:rPr>
                        <a:t>0.51</a:t>
                      </a:r>
                      <a:endParaRPr lang="en-ZA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70724939"/>
                  </a:ext>
                </a:extLst>
              </a:tr>
              <a:tr h="415637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West Coast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0.57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1.54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0.81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1.14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effectLst/>
                          <a:latin typeface="+mn-lt"/>
                        </a:rPr>
                        <a:t>2.03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effectLst/>
                          <a:latin typeface="+mn-lt"/>
                        </a:rPr>
                        <a:t>16.88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+mn-lt"/>
                        </a:rPr>
                        <a:t>0.73</a:t>
                      </a:r>
                      <a:endParaRPr lang="en-ZA" sz="18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94047139"/>
                  </a:ext>
                </a:extLst>
              </a:tr>
              <a:tr h="432261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b="1" i="1" u="none" strike="noStrike">
                          <a:effectLst/>
                          <a:latin typeface="+mn-lt"/>
                        </a:rPr>
                        <a:t>Western Cape Province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>
                          <a:effectLst/>
                          <a:latin typeface="+mn-lt"/>
                        </a:rPr>
                        <a:t>1.28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>
                          <a:effectLst/>
                          <a:latin typeface="+mn-lt"/>
                        </a:rPr>
                        <a:t>1.16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>
                          <a:effectLst/>
                          <a:latin typeface="+mn-lt"/>
                        </a:rPr>
                        <a:t>1.22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>
                          <a:effectLst/>
                          <a:latin typeface="+mn-lt"/>
                        </a:rPr>
                        <a:t>1.43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>
                          <a:effectLst/>
                          <a:latin typeface="+mn-lt"/>
                        </a:rPr>
                        <a:t>2.54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effectLst/>
                          <a:latin typeface="+mn-lt"/>
                        </a:rPr>
                        <a:t>17.01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+mn-lt"/>
                        </a:rPr>
                        <a:t>0.45</a:t>
                      </a:r>
                      <a:endParaRPr lang="en-ZA" sz="1800" b="1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0282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01552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EE874-8874-FAE3-20C5-D235E6355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SAM Incidence MHS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4630F9-A153-C603-538B-E58CF3AA8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dirty="0"/>
              <a:t>SAM Incidence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22172905-6A14-4959-8145-17EBB6673EEE}"/>
              </a:ext>
            </a:extLst>
          </p:cNvPr>
          <p:cNvGraphicFramePr>
            <a:graphicFrameLocks noGrp="1"/>
          </p:cNvGraphicFramePr>
          <p:nvPr/>
        </p:nvGraphicFramePr>
        <p:xfrm>
          <a:off x="623453" y="1612668"/>
          <a:ext cx="10773295" cy="4711614"/>
        </p:xfrm>
        <a:graphic>
          <a:graphicData uri="http://schemas.openxmlformats.org/drawingml/2006/table">
            <a:tbl>
              <a:tblPr/>
              <a:tblGrid>
                <a:gridCol w="1346663">
                  <a:extLst>
                    <a:ext uri="{9D8B030D-6E8A-4147-A177-3AD203B41FA5}">
                      <a16:colId xmlns:a16="http://schemas.microsoft.com/office/drawing/2014/main" xmlns="" val="1701441315"/>
                    </a:ext>
                  </a:extLst>
                </a:gridCol>
                <a:gridCol w="1637608">
                  <a:extLst>
                    <a:ext uri="{9D8B030D-6E8A-4147-A177-3AD203B41FA5}">
                      <a16:colId xmlns:a16="http://schemas.microsoft.com/office/drawing/2014/main" xmlns="" val="433498323"/>
                    </a:ext>
                  </a:extLst>
                </a:gridCol>
                <a:gridCol w="1197032">
                  <a:extLst>
                    <a:ext uri="{9D8B030D-6E8A-4147-A177-3AD203B41FA5}">
                      <a16:colId xmlns:a16="http://schemas.microsoft.com/office/drawing/2014/main" xmlns="" val="61890124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xmlns="" val="336857985"/>
                    </a:ext>
                  </a:extLst>
                </a:gridCol>
                <a:gridCol w="1080655">
                  <a:extLst>
                    <a:ext uri="{9D8B030D-6E8A-4147-A177-3AD203B41FA5}">
                      <a16:colId xmlns:a16="http://schemas.microsoft.com/office/drawing/2014/main" xmlns="" val="415686812"/>
                    </a:ext>
                  </a:extLst>
                </a:gridCol>
                <a:gridCol w="1173771">
                  <a:extLst>
                    <a:ext uri="{9D8B030D-6E8A-4147-A177-3AD203B41FA5}">
                      <a16:colId xmlns:a16="http://schemas.microsoft.com/office/drawing/2014/main" xmlns="" val="426924557"/>
                    </a:ext>
                  </a:extLst>
                </a:gridCol>
                <a:gridCol w="1574423">
                  <a:extLst>
                    <a:ext uri="{9D8B030D-6E8A-4147-A177-3AD203B41FA5}">
                      <a16:colId xmlns:a16="http://schemas.microsoft.com/office/drawing/2014/main" xmlns="" val="647145463"/>
                    </a:ext>
                  </a:extLst>
                </a:gridCol>
                <a:gridCol w="1574423">
                  <a:extLst>
                    <a:ext uri="{9D8B030D-6E8A-4147-A177-3AD203B41FA5}">
                      <a16:colId xmlns:a16="http://schemas.microsoft.com/office/drawing/2014/main" xmlns="" val="3310019117"/>
                    </a:ext>
                  </a:extLst>
                </a:gridCol>
              </a:tblGrid>
              <a:tr h="362456"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1" i="0" u="none" strike="noStrike" dirty="0">
                          <a:effectLst/>
                          <a:latin typeface="+mn-lt"/>
                        </a:rPr>
                        <a:t>Severe Acute Malnutrition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 incidence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600" b="0" i="0" u="none" strike="noStrike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600" b="0" i="0" u="none" strike="noStrike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600" b="0" i="0" u="none" strike="noStrike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600" b="0" i="0" u="none" strike="noStrike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600" b="0" i="0" u="none" strike="noStrike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98996988"/>
                  </a:ext>
                </a:extLst>
              </a:tr>
              <a:tr h="780034"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1" i="0" u="none" strike="noStrike" dirty="0">
                          <a:effectLst/>
                          <a:latin typeface="+mn-lt"/>
                        </a:rPr>
                        <a:t>Districts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1" i="0" u="none" strike="noStrike" dirty="0">
                          <a:effectLst/>
                          <a:latin typeface="+mn-lt"/>
                        </a:rPr>
                        <a:t>Sub districts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1" i="0" u="none" strike="noStrike">
                          <a:effectLst/>
                          <a:latin typeface="+mn-lt"/>
                        </a:rPr>
                        <a:t>Quarter 1 2022/2023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1" i="0" u="none" strike="noStrike">
                          <a:effectLst/>
                          <a:latin typeface="+mn-lt"/>
                        </a:rPr>
                        <a:t>Quarter 2  2022/2023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1" i="0" u="none" strike="noStrike">
                          <a:effectLst/>
                          <a:latin typeface="+mn-lt"/>
                        </a:rPr>
                        <a:t>Quarter 3  2022/2023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1" i="0" u="none" strike="noStrike">
                          <a:effectLst/>
                          <a:latin typeface="+mn-lt"/>
                        </a:rPr>
                        <a:t>Quarter 4  2022/2023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1" i="0" u="none" strike="noStrike" dirty="0">
                          <a:effectLst/>
                          <a:latin typeface="+mn-lt"/>
                        </a:rPr>
                        <a:t> Total (2022/2023)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+mn-lt"/>
                        </a:rPr>
                        <a:t>Quarter 1</a:t>
                      </a:r>
                    </a:p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+mn-lt"/>
                        </a:rPr>
                        <a:t>April- June 2023</a:t>
                      </a:r>
                      <a:endParaRPr lang="en-ZA" sz="1600" b="1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0909801"/>
                  </a:ext>
                </a:extLst>
              </a:tr>
              <a:tr h="367940"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Cape Town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CT Eastern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0.00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1.32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1.95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1.32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2.52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+mn-lt"/>
                        </a:rPr>
                        <a:t>0.00</a:t>
                      </a:r>
                      <a:endParaRPr lang="en-ZA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81443332"/>
                  </a:ext>
                </a:extLst>
              </a:tr>
              <a:tr h="367940"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CT Khayelitsha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2.25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2.25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0.22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2.02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3.37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+mn-lt"/>
                        </a:rPr>
                        <a:t>1.80</a:t>
                      </a:r>
                      <a:endParaRPr lang="en-ZA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37991044"/>
                  </a:ext>
                </a:extLst>
              </a:tr>
              <a:tr h="367940"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CT Klipfontein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0.91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0.73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0.73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1.82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2.10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+mn-lt"/>
                        </a:rPr>
                        <a:t>0.00</a:t>
                      </a:r>
                      <a:endParaRPr lang="en-ZA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6933009"/>
                  </a:ext>
                </a:extLst>
              </a:tr>
              <a:tr h="367940"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CT Mitch Plain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1.85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1.41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0.67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1.33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2.63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+mn-lt"/>
                        </a:rPr>
                        <a:t>0.33</a:t>
                      </a:r>
                      <a:endParaRPr lang="en-ZA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1670692"/>
                  </a:ext>
                </a:extLst>
              </a:tr>
              <a:tr h="367940"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CT Northern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0.39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0.78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0.24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0.78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1.10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+mn-lt"/>
                        </a:rPr>
                        <a:t>0.27</a:t>
                      </a:r>
                      <a:endParaRPr lang="en-ZA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92182368"/>
                  </a:ext>
                </a:extLst>
              </a:tr>
              <a:tr h="367940"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CT Southern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0.62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0.42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0.21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0.83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1.04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+mn-lt"/>
                        </a:rPr>
                        <a:t>0.36</a:t>
                      </a:r>
                      <a:endParaRPr lang="en-ZA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56733447"/>
                  </a:ext>
                </a:extLst>
              </a:tr>
              <a:tr h="367940"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CT Tygerberg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0.48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0.24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0.12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0.00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0.42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+mn-lt"/>
                        </a:rPr>
                        <a:t>0.00</a:t>
                      </a:r>
                      <a:endParaRPr lang="en-ZA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1187030"/>
                  </a:ext>
                </a:extLst>
              </a:tr>
              <a:tr h="367940"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CT Western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1.52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0.94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effectLst/>
                          <a:latin typeface="+mn-lt"/>
                        </a:rPr>
                        <a:t>1.41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1.23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effectLst/>
                          <a:latin typeface="+mn-lt"/>
                        </a:rPr>
                        <a:t>2.55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+mn-lt"/>
                        </a:rPr>
                        <a:t>0.27</a:t>
                      </a:r>
                      <a:endParaRPr lang="en-ZA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5731084"/>
                  </a:ext>
                </a:extLst>
              </a:tr>
              <a:tr h="382659"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1" i="1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1" i="1" u="none" strike="noStrike">
                          <a:effectLst/>
                          <a:latin typeface="+mn-lt"/>
                        </a:rPr>
                        <a:t>Cape Town Total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600" b="1" i="0" u="none" strike="noStrike">
                          <a:effectLst/>
                          <a:latin typeface="+mn-lt"/>
                        </a:rPr>
                        <a:t>1.01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600" b="1" i="0" u="none" strike="noStrike">
                          <a:effectLst/>
                          <a:latin typeface="+mn-lt"/>
                        </a:rPr>
                        <a:t>0.97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600" b="1" i="0" u="none" strike="noStrike" dirty="0">
                          <a:effectLst/>
                          <a:latin typeface="+mn-lt"/>
                        </a:rPr>
                        <a:t>0.78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600" b="1" i="0" u="none" strike="noStrike" dirty="0">
                          <a:effectLst/>
                          <a:latin typeface="+mn-lt"/>
                        </a:rPr>
                        <a:t>1.10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600" b="1" i="0" u="none" strike="noStrike" dirty="0">
                          <a:effectLst/>
                          <a:latin typeface="+mn-lt"/>
                        </a:rPr>
                        <a:t>1.93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+mn-lt"/>
                        </a:rPr>
                        <a:t>0.35</a:t>
                      </a:r>
                      <a:endParaRPr lang="en-ZA" sz="1600" b="1" i="0" u="none" strike="noStrike" dirty="0">
                        <a:effectLst/>
                        <a:latin typeface="+mn-lt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120283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A3D40C-B556-4538-892E-3D2D04006C42}"/>
              </a:ext>
            </a:extLst>
          </p:cNvPr>
          <p:cNvSpPr txBox="1"/>
          <p:nvPr/>
        </p:nvSpPr>
        <p:spPr>
          <a:xfrm>
            <a:off x="9457073" y="1612668"/>
            <a:ext cx="1939675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Target: &lt;2.2%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xmlns="" val="188996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01390" y="2639859"/>
            <a:ext cx="11589220" cy="936625"/>
          </a:xfrm>
        </p:spPr>
        <p:txBody>
          <a:bodyPr>
            <a:normAutofit/>
          </a:bodyPr>
          <a:lstStyle/>
          <a:p>
            <a:r>
              <a:rPr lang="en-ZA"/>
              <a:t>Strategies currently in place to combat Acute Malnutrition</a:t>
            </a:r>
          </a:p>
        </p:txBody>
      </p:sp>
    </p:spTree>
    <p:extLst>
      <p:ext uri="{BB962C8B-B14F-4D97-AF65-F5344CB8AC3E}">
        <p14:creationId xmlns:p14="http://schemas.microsoft.com/office/powerpoint/2010/main" xmlns="" val="3543571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SURVIVE THRIVE AND TRANSFORM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6127" y="6470282"/>
            <a:ext cx="3279401" cy="206742"/>
          </a:xfrm>
        </p:spPr>
        <p:txBody>
          <a:bodyPr/>
          <a:lstStyle/>
          <a:p>
            <a:r>
              <a:rPr lang="en-GB" sz="1400">
                <a:solidFill>
                  <a:srgbClr val="998F86"/>
                </a:solidFill>
              </a:rPr>
              <a:t>Integrated Nutrition Programme 2019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864" y="740231"/>
            <a:ext cx="5590135" cy="3105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01546" y="2125116"/>
            <a:ext cx="4584590" cy="3441491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642289" y="3255275"/>
            <a:ext cx="3528392" cy="303757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 lang="en-US" sz="1000" dirty="0"/>
          </a:p>
          <a:p>
            <a:r>
              <a:rPr lang="en-US" sz="1800" dirty="0">
                <a:solidFill>
                  <a:srgbClr val="FF0000"/>
                </a:solidFill>
              </a:rPr>
              <a:t>Survive </a:t>
            </a:r>
            <a:r>
              <a:rPr lang="en-US" sz="1800" dirty="0"/>
              <a:t>= end preventable deaths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>
                <a:solidFill>
                  <a:srgbClr val="FF0000"/>
                </a:solidFill>
              </a:rPr>
              <a:t>Thrive</a:t>
            </a:r>
            <a:r>
              <a:rPr lang="en-US" sz="1800" dirty="0"/>
              <a:t> = ensure health and well being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>
                <a:solidFill>
                  <a:srgbClr val="FF0000"/>
                </a:solidFill>
              </a:rPr>
              <a:t>Transform </a:t>
            </a:r>
            <a:r>
              <a:rPr lang="en-US" sz="1800" dirty="0"/>
              <a:t>= expand enabling environments</a:t>
            </a:r>
          </a:p>
        </p:txBody>
      </p:sp>
    </p:spTree>
    <p:extLst>
      <p:ext uri="{BB962C8B-B14F-4D97-AF65-F5344CB8AC3E}">
        <p14:creationId xmlns:p14="http://schemas.microsoft.com/office/powerpoint/2010/main" xmlns="" val="13415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65D96F-FAF0-405E-832A-5D72728EB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Preventing Malnutrition</a:t>
            </a:r>
            <a:endParaRPr lang="en-ZA"/>
          </a:p>
        </p:txBody>
      </p:sp>
      <p:pic>
        <p:nvPicPr>
          <p:cNvPr id="5" name="Picture 4" descr="A picture containing text, screenshot, font, parallel&#10;&#10;Description automatically generated">
            <a:extLst>
              <a:ext uri="{FF2B5EF4-FFF2-40B4-BE49-F238E27FC236}">
                <a16:creationId xmlns:a16="http://schemas.microsoft.com/office/drawing/2014/main" xmlns="" id="{04948BD5-A8C6-48F2-A5A2-201562D7C5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35" t="6195" r="3077" b="2467"/>
          <a:stretch/>
        </p:blipFill>
        <p:spPr>
          <a:xfrm>
            <a:off x="231867" y="1074246"/>
            <a:ext cx="11755086" cy="560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1028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822A0E-4584-49AD-B6CC-8DA570C2B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68" y="206376"/>
            <a:ext cx="11462940" cy="559256"/>
          </a:xfrm>
        </p:spPr>
        <p:txBody>
          <a:bodyPr/>
          <a:lstStyle/>
          <a:p>
            <a:r>
              <a:rPr lang="en-US" sz="2000"/>
              <a:t>Framework of action to achieve optimum fetal and child nutrition and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974DA7-14B7-4ED2-A6DE-6191848C81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8005" t="26182" r="2980" b="13091"/>
          <a:stretch/>
        </p:blipFill>
        <p:spPr>
          <a:xfrm>
            <a:off x="0" y="856211"/>
            <a:ext cx="12485716" cy="60017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06DD67D-2FF7-412C-9A39-676EB9DD94AE}"/>
              </a:ext>
            </a:extLst>
          </p:cNvPr>
          <p:cNvSpPr/>
          <p:nvPr/>
        </p:nvSpPr>
        <p:spPr>
          <a:xfrm>
            <a:off x="3378200" y="6350025"/>
            <a:ext cx="5274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/>
              <a:t>Marie T. Ruel 1 and Harold Alderman 1 and the Maternal and Child Nutrition Study Group 1 International Food Policy Research Institute (IFPRI)</a:t>
            </a:r>
          </a:p>
        </p:txBody>
      </p:sp>
    </p:spTree>
    <p:extLst>
      <p:ext uri="{BB962C8B-B14F-4D97-AF65-F5344CB8AC3E}">
        <p14:creationId xmlns:p14="http://schemas.microsoft.com/office/powerpoint/2010/main" xmlns="" val="2624124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4DC432-0D77-41F1-ABD3-4C9563B87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Nurturing care Framework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D01090-B6E5-4318-B619-94722C87A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236B38-A09F-4AA7-AFDE-A1297199CF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1" y="1196753"/>
            <a:ext cx="4523972" cy="489607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/>
              <a:t>The Nurturing Care Framework (WHO) supports children's well-being, caregiver support, and health potential.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/>
              <a:t>supported by the First 1000 Days Initiative and </a:t>
            </a:r>
            <a:r>
              <a:rPr lang="en-US" sz="1800" b="0" err="1"/>
              <a:t>RtHB</a:t>
            </a:r>
            <a:r>
              <a:rPr lang="en-US" sz="1800" b="0"/>
              <a:t>, promoting caregiver-healthcare collaboration for child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/>
              <a:t>emphasizes childhood nutrition's importance for long-term outcomes, monitored by First 1000 Days Initiative and </a:t>
            </a:r>
            <a:r>
              <a:rPr lang="en-US" sz="1800" b="0" err="1"/>
              <a:t>RtHB</a:t>
            </a:r>
            <a:r>
              <a:rPr lang="en-US" sz="1800" b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A033F0-B19D-21C7-B029-5E3A5A2B06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13" t="14257" r="12999" b="10239"/>
          <a:stretch/>
        </p:blipFill>
        <p:spPr>
          <a:xfrm>
            <a:off x="4701772" y="1470247"/>
            <a:ext cx="7490228" cy="462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5292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A062DC3-C3B5-4E8E-FB55-BF5B90D1813E}"/>
              </a:ext>
            </a:extLst>
          </p:cNvPr>
          <p:cNvSpPr/>
          <p:nvPr/>
        </p:nvSpPr>
        <p:spPr>
          <a:xfrm>
            <a:off x="8392936" y="1196751"/>
            <a:ext cx="2959099" cy="489607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err="1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AF8CA3D-E09B-B6E8-39A7-FAAD0FBC9344}"/>
              </a:ext>
            </a:extLst>
          </p:cNvPr>
          <p:cNvSpPr/>
          <p:nvPr/>
        </p:nvSpPr>
        <p:spPr>
          <a:xfrm>
            <a:off x="4477659" y="1196752"/>
            <a:ext cx="2959099" cy="489607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err="1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CF71046-8D4C-FF2F-964E-FB17435D8A97}"/>
              </a:ext>
            </a:extLst>
          </p:cNvPr>
          <p:cNvSpPr/>
          <p:nvPr/>
        </p:nvSpPr>
        <p:spPr>
          <a:xfrm>
            <a:off x="599598" y="1196751"/>
            <a:ext cx="2959099" cy="489607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F0B4F2-C86F-E57D-6C69-5E421BA5F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of presentation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BB3AEB0-9D43-7625-6F98-B5769F3D10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092" y="2273369"/>
            <a:ext cx="3370895" cy="559257"/>
          </a:xfrm>
        </p:spPr>
        <p:txBody>
          <a:bodyPr>
            <a:no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Setting the Context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059582-EFC3-81CF-E583-2E84A5A1E5DB}"/>
              </a:ext>
            </a:extLst>
          </p:cNvPr>
          <p:cNvSpPr txBox="1"/>
          <p:nvPr/>
        </p:nvSpPr>
        <p:spPr>
          <a:xfrm>
            <a:off x="4223657" y="2280751"/>
            <a:ext cx="3445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 </a:t>
            </a:r>
            <a:r>
              <a:rPr lang="en-US" sz="4000" b="1">
                <a:solidFill>
                  <a:schemeClr val="bg1"/>
                </a:solidFill>
              </a:rPr>
              <a:t>Current Strategies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A3064C5-15C4-BAE2-2D03-CE0BDA3475E7}"/>
              </a:ext>
            </a:extLst>
          </p:cNvPr>
          <p:cNvSpPr txBox="1"/>
          <p:nvPr/>
        </p:nvSpPr>
        <p:spPr>
          <a:xfrm>
            <a:off x="8147074" y="2401268"/>
            <a:ext cx="3445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 </a:t>
            </a:r>
            <a:r>
              <a:rPr lang="en-US" sz="3600" b="1">
                <a:solidFill>
                  <a:schemeClr val="bg1"/>
                </a:solidFill>
              </a:rPr>
              <a:t>Multisector </a:t>
            </a:r>
          </a:p>
          <a:p>
            <a:pPr algn="ctr"/>
            <a:r>
              <a:rPr lang="en-US" sz="3600" b="1">
                <a:solidFill>
                  <a:schemeClr val="bg1"/>
                </a:solidFill>
              </a:rPr>
              <a:t>Engagement</a:t>
            </a:r>
            <a:r>
              <a:rPr lang="en-US" sz="3600" b="1"/>
              <a:t>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xmlns="" id="{614015BC-1334-0EA5-FB5E-56F48418A99A}"/>
              </a:ext>
            </a:extLst>
          </p:cNvPr>
          <p:cNvSpPr/>
          <p:nvPr/>
        </p:nvSpPr>
        <p:spPr>
          <a:xfrm>
            <a:off x="3633734" y="3551583"/>
            <a:ext cx="731672" cy="437321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err="1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B18325AA-0676-1EB9-297F-EBFBDF17C582}"/>
              </a:ext>
            </a:extLst>
          </p:cNvPr>
          <p:cNvSpPr/>
          <p:nvPr/>
        </p:nvSpPr>
        <p:spPr>
          <a:xfrm>
            <a:off x="7549011" y="3601597"/>
            <a:ext cx="731672" cy="437321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7A6B1A-F207-C19B-5EC0-A02D3F024F63}"/>
              </a:ext>
            </a:extLst>
          </p:cNvPr>
          <p:cNvSpPr txBox="1"/>
          <p:nvPr/>
        </p:nvSpPr>
        <p:spPr>
          <a:xfrm>
            <a:off x="1093662" y="3644787"/>
            <a:ext cx="20805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What is Acute Malnutrition, What Causes it, and what does it look like in the Western Cape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388A23D-46A2-34AB-ACBC-20A813FD83CE}"/>
              </a:ext>
            </a:extLst>
          </p:cNvPr>
          <p:cNvSpPr txBox="1"/>
          <p:nvPr/>
        </p:nvSpPr>
        <p:spPr>
          <a:xfrm>
            <a:off x="4935521" y="3653693"/>
            <a:ext cx="20805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What is currently being done by the Western Cape to reduce the impact of Acute Malnutrition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1263746-516E-884C-3B82-EA3EFEB1EDD2}"/>
              </a:ext>
            </a:extLst>
          </p:cNvPr>
          <p:cNvSpPr txBox="1"/>
          <p:nvPr/>
        </p:nvSpPr>
        <p:spPr>
          <a:xfrm>
            <a:off x="8800013" y="3657324"/>
            <a:ext cx="20805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Analysis of the Multi-stakeholder engagements currently being implemented </a:t>
            </a:r>
          </a:p>
        </p:txBody>
      </p:sp>
    </p:spTree>
    <p:extLst>
      <p:ext uri="{BB962C8B-B14F-4D97-AF65-F5344CB8AC3E}">
        <p14:creationId xmlns:p14="http://schemas.microsoft.com/office/powerpoint/2010/main" xmlns="" val="1635279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3BE788-28A3-4EFB-B358-975E65AAB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1" y="332205"/>
            <a:ext cx="11462940" cy="559256"/>
          </a:xfrm>
        </p:spPr>
        <p:txBody>
          <a:bodyPr/>
          <a:lstStyle/>
          <a:p>
            <a:r>
              <a:rPr lang="en-ZA"/>
              <a:t>Facts about 1</a:t>
            </a:r>
            <a:r>
              <a:rPr lang="en-ZA" baseline="30000"/>
              <a:t>st</a:t>
            </a:r>
            <a:r>
              <a:rPr lang="en-ZA"/>
              <a:t> 1000 days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47363E6-8AC0-4EFE-94CA-F24D668BE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406839F-D7A4-4E5D-B93D-768AD4D1DB36}" type="slidenum">
              <a:rPr lang="en-ZA">
                <a:solidFill>
                  <a:srgbClr val="003399"/>
                </a:solidFill>
              </a:rPr>
              <a:pPr>
                <a:defRPr/>
              </a:pPr>
              <a:t>20</a:t>
            </a:fld>
            <a:endParaRPr lang="en-ZA">
              <a:solidFill>
                <a:srgbClr val="003399"/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F6D9EBE5-9AE0-4DF7-9E21-9B8CCC7F3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6241" y="76876"/>
            <a:ext cx="1999605" cy="79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B012D2-1CFA-4F66-A844-476B48A82C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800">
                <a:solidFill>
                  <a:srgbClr val="998F86"/>
                </a:solidFill>
                <a:latin typeface="Century Gothic"/>
              </a:rPr>
              <a:t>Breastfeeding Webinar 6 August 2021, </a:t>
            </a:r>
            <a:r>
              <a:rPr lang="en-US" sz="900">
                <a:solidFill>
                  <a:srgbClr val="998F86"/>
                </a:solidFill>
                <a:latin typeface="Century Gothic"/>
              </a:rPr>
              <a:t>Acknowledgement Dr HD </a:t>
            </a:r>
            <a:r>
              <a:rPr lang="en-US" sz="900" err="1">
                <a:solidFill>
                  <a:srgbClr val="998F86"/>
                </a:solidFill>
                <a:latin typeface="Century Gothic"/>
              </a:rPr>
              <a:t>Goeiman</a:t>
            </a:r>
            <a:endParaRPr lang="en-GB" sz="900">
              <a:solidFill>
                <a:srgbClr val="998F86"/>
              </a:solidFill>
              <a:latin typeface="Century 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D9D65E9-C32D-0C80-FA5D-DD5556D1170D}"/>
              </a:ext>
            </a:extLst>
          </p:cNvPr>
          <p:cNvSpPr txBox="1"/>
          <p:nvPr/>
        </p:nvSpPr>
        <p:spPr>
          <a:xfrm>
            <a:off x="393701" y="987505"/>
            <a:ext cx="643889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/>
              <a:t>Malnutrition during the first thousand days</a:t>
            </a:r>
            <a:r>
              <a:rPr lang="en-US" sz="1700"/>
              <a:t>, including the prenatal period, </a:t>
            </a:r>
            <a:r>
              <a:rPr lang="en-US" sz="1700" b="1"/>
              <a:t>significantly raises the likelihood of infant mortality</a:t>
            </a:r>
            <a:r>
              <a:rPr lang="en-US" sz="1700"/>
              <a:t> and can lead to long-lasting cognitive, physical, and chronic health issues that persist throughout life</a:t>
            </a:r>
          </a:p>
          <a:p>
            <a:endParaRPr lang="en-US" sz="17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/>
              <a:t>The right nutrition during the first 1,000 days </a:t>
            </a:r>
            <a:r>
              <a:rPr lang="en-US" sz="1700"/>
              <a:t>has a </a:t>
            </a:r>
            <a:r>
              <a:rPr lang="en-US" sz="1700" b="1"/>
              <a:t>profound impact </a:t>
            </a:r>
            <a:r>
              <a:rPr lang="en-US" sz="1700"/>
              <a:t>on a child's </a:t>
            </a:r>
            <a:r>
              <a:rPr lang="en-US" sz="1700" b="1"/>
              <a:t>cognitive development and learning abilities</a:t>
            </a:r>
            <a:r>
              <a:rPr lang="en-US" sz="1700"/>
              <a:t>, setting the foundation for their future well-being. Ensuring access to proper nutrition and care during this critical window is vital.</a:t>
            </a:r>
          </a:p>
          <a:p>
            <a:endParaRPr lang="en-US" sz="17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/>
              <a:t>Exclusive infant feeding,</a:t>
            </a:r>
            <a:r>
              <a:rPr lang="en-US" sz="1700"/>
              <a:t> recommended for the first six months of life, plays </a:t>
            </a:r>
            <a:r>
              <a:rPr lang="en-US" sz="1700" b="1"/>
              <a:t>a pivotal role in promoting healthy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In order to ensure that Parents are aware of the connection between factors like childhood nutrition and long-life outcomes, </a:t>
            </a:r>
            <a:r>
              <a:rPr lang="en-ZA" sz="1700" b="1"/>
              <a:t>Parent/Caregiver/Family Support packages are encouraged </a:t>
            </a:r>
            <a:endParaRPr lang="en-US" sz="1700" b="1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74611CAB-CB03-8330-6F85-F3E9F4910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974058654"/>
              </p:ext>
            </p:extLst>
          </p:nvPr>
        </p:nvGraphicFramePr>
        <p:xfrm>
          <a:off x="6096000" y="1594934"/>
          <a:ext cx="6096000" cy="4513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4DADE5-38D5-6A6C-D014-B314552CFD27}"/>
              </a:ext>
            </a:extLst>
          </p:cNvPr>
          <p:cNvSpPr txBox="1"/>
          <p:nvPr/>
        </p:nvSpPr>
        <p:spPr>
          <a:xfrm>
            <a:off x="7150100" y="1159095"/>
            <a:ext cx="504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/>
              <a:t>Parent/Caregiver/Family Support packages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xmlns="" val="881484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xmlns="" val="1169278904"/>
              </p:ext>
            </p:extLst>
          </p:nvPr>
        </p:nvGraphicFramePr>
        <p:xfrm>
          <a:off x="1770841" y="2102990"/>
          <a:ext cx="7628437" cy="3613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516" y="231436"/>
            <a:ext cx="11462940" cy="559256"/>
          </a:xfrm>
        </p:spPr>
        <p:txBody>
          <a:bodyPr/>
          <a:lstStyle/>
          <a:p>
            <a:r>
              <a:rPr lang="en-US"/>
              <a:t>Evolution of the Road to Health Booklet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45102" y="6612643"/>
            <a:ext cx="5518097" cy="230832"/>
          </a:xfrm>
        </p:spPr>
        <p:txBody>
          <a:bodyPr/>
          <a:lstStyle/>
          <a:p>
            <a:r>
              <a:rPr lang="en-GB" sz="1200">
                <a:solidFill>
                  <a:srgbClr val="998F86"/>
                </a:solidFill>
              </a:rPr>
              <a:t>Integrated Nutrition Programme 2019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53105" y="1044098"/>
            <a:ext cx="2157026" cy="1615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96988" y="1000050"/>
            <a:ext cx="2468499" cy="1747364"/>
          </a:xfrm>
          <a:prstGeom prst="rect">
            <a:avLst/>
          </a:prstGeom>
        </p:spPr>
      </p:pic>
      <p:graphicFrame>
        <p:nvGraphicFramePr>
          <p:cNvPr id="11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89838311"/>
              </p:ext>
            </p:extLst>
          </p:nvPr>
        </p:nvGraphicFramePr>
        <p:xfrm>
          <a:off x="6036657" y="4177620"/>
          <a:ext cx="4485006" cy="2431867"/>
        </p:xfrm>
        <a:graphic>
          <a:graphicData uri="http://schemas.openxmlformats.org/drawingml/2006/table">
            <a:tbl>
              <a:tblPr/>
              <a:tblGrid>
                <a:gridCol w="1951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336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54439">
                <a:tc>
                  <a:txBody>
                    <a:bodyPr/>
                    <a:lstStyle>
                      <a:lvl1pPr marL="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9144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8288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2743200" algn="l" defTabSz="1828800" rtl="0" eaLnBrk="1" latinLnBrk="0" hangingPunct="1">
                        <a:spcBef>
                          <a:spcPct val="20000"/>
                        </a:spcBef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36576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45720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54864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64008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73152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Growth standards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9144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8288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2743200" algn="l" defTabSz="1828800" rtl="0" eaLnBrk="1" latinLnBrk="0" hangingPunct="1">
                        <a:spcBef>
                          <a:spcPct val="20000"/>
                        </a:spcBef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36576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45720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54864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64008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73152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Z scores replacing centiles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Weight for Length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Weight for Age</a:t>
                      </a:r>
                    </a:p>
                  </a:txBody>
                  <a:tcPr marL="45720" marR="45720" marT="22860" marB="228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8631">
                <a:tc>
                  <a:txBody>
                    <a:bodyPr/>
                    <a:lstStyle>
                      <a:lvl1pPr marL="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9144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8288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2743200" algn="l" defTabSz="1828800" rtl="0" eaLnBrk="1" latinLnBrk="0" hangingPunct="1">
                        <a:spcBef>
                          <a:spcPct val="20000"/>
                        </a:spcBef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36576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45720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54864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64008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73152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Immunization schedule</a:t>
                      </a:r>
                    </a:p>
                  </a:txBody>
                  <a:tcPr marL="45720" marR="45720" marT="22860" marB="228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9144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8288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2743200" algn="l" defTabSz="1828800" rtl="0" eaLnBrk="1" latinLnBrk="0" hangingPunct="1">
                        <a:spcBef>
                          <a:spcPct val="20000"/>
                        </a:spcBef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36576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45720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54864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64008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73152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Updated</a:t>
                      </a:r>
                    </a:p>
                  </a:txBody>
                  <a:tcPr marL="45720" marR="45720" marT="22860" marB="228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1535">
                <a:tc>
                  <a:txBody>
                    <a:bodyPr/>
                    <a:lstStyle>
                      <a:lvl1pPr marL="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9144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8288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2743200" algn="l" defTabSz="1828800" rtl="0" eaLnBrk="1" latinLnBrk="0" hangingPunct="1">
                        <a:spcBef>
                          <a:spcPct val="20000"/>
                        </a:spcBef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36576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45720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54864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64008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73152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Deworming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9144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8288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2743200" algn="l" defTabSz="1828800" rtl="0" eaLnBrk="1" latinLnBrk="0" hangingPunct="1">
                        <a:spcBef>
                          <a:spcPct val="20000"/>
                        </a:spcBef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36576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45720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54864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64008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73152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New</a:t>
                      </a:r>
                    </a:p>
                  </a:txBody>
                  <a:tcPr marL="45720" marR="45720" marT="22860" marB="228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8631">
                <a:tc>
                  <a:txBody>
                    <a:bodyPr/>
                    <a:lstStyle>
                      <a:lvl1pPr marL="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9144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8288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2743200" algn="l" defTabSz="1828800" rtl="0" eaLnBrk="1" latinLnBrk="0" hangingPunct="1">
                        <a:spcBef>
                          <a:spcPct val="20000"/>
                        </a:spcBef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36576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45720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54864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64008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73152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PMTCT information</a:t>
                      </a:r>
                    </a:p>
                  </a:txBody>
                  <a:tcPr marL="45720" marR="45720" marT="22860" marB="228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9144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8288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2743200" algn="l" defTabSz="1828800" rtl="0" eaLnBrk="1" latinLnBrk="0" hangingPunct="1">
                        <a:spcBef>
                          <a:spcPct val="20000"/>
                        </a:spcBef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36576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45720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54864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64008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73152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Infant feeding information</a:t>
                      </a:r>
                    </a:p>
                  </a:txBody>
                  <a:tcPr marL="45720" marR="45720" marT="22860" marB="228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8631">
                <a:tc>
                  <a:txBody>
                    <a:bodyPr/>
                    <a:lstStyle>
                      <a:lvl1pPr marL="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9144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8288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2743200" algn="l" defTabSz="1828800" rtl="0" eaLnBrk="1" latinLnBrk="0" hangingPunct="1">
                        <a:spcBef>
                          <a:spcPct val="20000"/>
                        </a:spcBef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36576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45720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54864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64008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73152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TB status</a:t>
                      </a:r>
                    </a:p>
                  </a:txBody>
                  <a:tcPr marL="45720" marR="45720" marT="22860" marB="228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9144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8288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2743200" algn="l" defTabSz="1828800" rtl="0" eaLnBrk="1" latinLnBrk="0" hangingPunct="1">
                        <a:spcBef>
                          <a:spcPct val="20000"/>
                        </a:spcBef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3657600" algn="l" defTabSz="1828800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45720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54864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64008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7315200" algn="l" defTabSz="1828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sz="36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Record contact and disease</a:t>
                      </a:r>
                    </a:p>
                  </a:txBody>
                  <a:tcPr marL="45720" marR="45720" marT="22860" marB="228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708521" y="1686852"/>
            <a:ext cx="1579590" cy="22205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45365" y="1795668"/>
            <a:ext cx="829128" cy="8291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7367" y="2742936"/>
            <a:ext cx="831314" cy="8253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45365" y="3804591"/>
            <a:ext cx="875318" cy="811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45365" y="4714446"/>
            <a:ext cx="886091" cy="9414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39546" y="5840271"/>
            <a:ext cx="791910" cy="7862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92557" y="1889053"/>
            <a:ext cx="599228" cy="575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64031" y="5083820"/>
            <a:ext cx="2104626" cy="1183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9497" y="2473443"/>
            <a:ext cx="2185370" cy="12292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6988" y="5809254"/>
            <a:ext cx="10685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1972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84758" y="4311161"/>
            <a:ext cx="13476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PRESCHOOL CARDS</a:t>
            </a:r>
          </a:p>
        </p:txBody>
      </p:sp>
      <p:sp>
        <p:nvSpPr>
          <p:cNvPr id="20" name="Right Arrow Callout 19"/>
          <p:cNvSpPr/>
          <p:nvPr/>
        </p:nvSpPr>
        <p:spPr>
          <a:xfrm>
            <a:off x="1230857" y="954697"/>
            <a:ext cx="1360401" cy="777465"/>
          </a:xfrm>
          <a:prstGeom prst="rightArrow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RtHB</a:t>
            </a:r>
          </a:p>
        </p:txBody>
      </p:sp>
      <p:sp>
        <p:nvSpPr>
          <p:cNvPr id="21" name="Up-Down Arrow 20"/>
          <p:cNvSpPr/>
          <p:nvPr/>
        </p:nvSpPr>
        <p:spPr>
          <a:xfrm>
            <a:off x="1438099" y="4192163"/>
            <a:ext cx="352289" cy="522283"/>
          </a:xfrm>
          <a:prstGeom prst="up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64F6A7-2A5D-4D31-9FE6-82DD79AEF4B8}"/>
              </a:ext>
            </a:extLst>
          </p:cNvPr>
          <p:cNvSpPr txBox="1"/>
          <p:nvPr/>
        </p:nvSpPr>
        <p:spPr>
          <a:xfrm>
            <a:off x="7385496" y="2895458"/>
            <a:ext cx="1292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2018</a:t>
            </a:r>
            <a:endParaRPr lang="en-ZA" sz="3600"/>
          </a:p>
        </p:txBody>
      </p:sp>
    </p:spTree>
    <p:extLst>
      <p:ext uri="{BB962C8B-B14F-4D97-AF65-F5344CB8AC3E}">
        <p14:creationId xmlns:p14="http://schemas.microsoft.com/office/powerpoint/2010/main" xmlns="" val="1237202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Every child needs to survive, thrive and transform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22</a:t>
            </a:fld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2" y="1196755"/>
            <a:ext cx="6464298" cy="4846598"/>
          </a:xfrm>
        </p:spPr>
        <p:txBody>
          <a:bodyPr vert="horz" lIns="72000" tIns="72000" rIns="72000" bIns="72000" rtlCol="0" anchor="t">
            <a:normAutofit lnSpcReduction="10000"/>
          </a:bodyPr>
          <a:lstStyle/>
          <a:p>
            <a:pPr lvl="0"/>
            <a:r>
              <a:rPr lang="en-US">
                <a:solidFill>
                  <a:prstClr val="black"/>
                </a:solidFill>
              </a:rPr>
              <a:t>The revised Road to Health Booklet is a tool that should be used as basis to improve child health in South Africa.  </a:t>
            </a:r>
          </a:p>
          <a:p>
            <a:pPr lvl="0"/>
            <a:endParaRPr lang="en-US">
              <a:solidFill>
                <a:prstClr val="black"/>
              </a:solidFill>
            </a:endParaRPr>
          </a:p>
          <a:p>
            <a:pPr lvl="0"/>
            <a:endParaRPr lang="en-US">
              <a:solidFill>
                <a:prstClr val="black"/>
              </a:solidFill>
            </a:endParaRPr>
          </a:p>
          <a:p>
            <a:pPr lvl="0"/>
            <a:endParaRPr lang="en-US">
              <a:solidFill>
                <a:prstClr val="black"/>
              </a:solidFill>
            </a:endParaRPr>
          </a:p>
          <a:p>
            <a:pPr lvl="0"/>
            <a:endParaRPr lang="en-US">
              <a:solidFill>
                <a:prstClr val="black"/>
              </a:solidFill>
            </a:endParaRPr>
          </a:p>
          <a:p>
            <a:pPr lvl="0"/>
            <a:endParaRPr lang="en-US">
              <a:solidFill>
                <a:prstClr val="black"/>
              </a:solidFill>
            </a:endParaRPr>
          </a:p>
          <a:p>
            <a:pPr lvl="0"/>
            <a:endParaRPr lang="en-US">
              <a:solidFill>
                <a:prstClr val="black"/>
              </a:solidFill>
            </a:endParaRPr>
          </a:p>
          <a:p>
            <a:pPr lvl="0"/>
            <a:endParaRPr lang="en-US">
              <a:solidFill>
                <a:prstClr val="black"/>
              </a:solidFill>
            </a:endParaRPr>
          </a:p>
          <a:p>
            <a:pPr lvl="0"/>
            <a:endParaRPr lang="en-US">
              <a:solidFill>
                <a:prstClr val="black"/>
              </a:solidFill>
            </a:endParaRPr>
          </a:p>
          <a:p>
            <a:pPr lvl="0"/>
            <a:endParaRPr lang="en-US">
              <a:solidFill>
                <a:prstClr val="black"/>
              </a:solidFill>
            </a:endParaRPr>
          </a:p>
          <a:p>
            <a:endParaRPr lang="en-US" b="0">
              <a:solidFill>
                <a:prstClr val="black"/>
              </a:solidFill>
            </a:endParaRPr>
          </a:p>
          <a:p>
            <a:r>
              <a:rPr lang="en-US" b="0">
                <a:solidFill>
                  <a:prstClr val="black"/>
                </a:solidFill>
              </a:rPr>
              <a:t>The </a:t>
            </a:r>
            <a:r>
              <a:rPr lang="en-US" b="0" err="1">
                <a:solidFill>
                  <a:prstClr val="black"/>
                </a:solidFill>
              </a:rPr>
              <a:t>RtHB’s</a:t>
            </a:r>
            <a:r>
              <a:rPr lang="en-US" b="0">
                <a:solidFill>
                  <a:prstClr val="black"/>
                </a:solidFill>
              </a:rPr>
              <a:t> focuses on </a:t>
            </a:r>
            <a:r>
              <a:rPr lang="en-US">
                <a:solidFill>
                  <a:prstClr val="black"/>
                </a:solidFill>
              </a:rPr>
              <a:t>“what the child needs” </a:t>
            </a:r>
            <a:r>
              <a:rPr lang="en-US" b="0">
                <a:solidFill>
                  <a:prstClr val="black"/>
                </a:solidFill>
              </a:rPr>
              <a:t>rather than </a:t>
            </a:r>
            <a:r>
              <a:rPr lang="en-US">
                <a:solidFill>
                  <a:prstClr val="black"/>
                </a:solidFill>
              </a:rPr>
              <a:t>“what the departments must offer”.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latin typeface="Century Gothic"/>
              </a:rPr>
              <a:t>It is user-friendly</a:t>
            </a:r>
            <a:r>
              <a:rPr lang="en-US" b="0">
                <a:latin typeface="Century Gothic"/>
              </a:rPr>
              <a:t> </a:t>
            </a:r>
            <a:endParaRPr lang="en-US" b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latin typeface="Century Gothic"/>
              </a:rPr>
              <a:t>It incorporate critical development aspects </a:t>
            </a:r>
            <a:r>
              <a:rPr lang="en-US" b="0">
                <a:latin typeface="Century Gothic"/>
              </a:rPr>
              <a:t>as well as linkage to care.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0">
                <a:latin typeface="Century Gothic"/>
              </a:rPr>
              <a:t>Patient Health tool</a:t>
            </a:r>
            <a:endParaRPr lang="en-US" b="0"/>
          </a:p>
          <a:p>
            <a:pPr lvl="0"/>
            <a:endParaRPr lang="en-US">
              <a:solidFill>
                <a:prstClr val="black"/>
              </a:solidFill>
            </a:endParaRPr>
          </a:p>
          <a:p>
            <a:endParaRPr lang="en-US" b="0"/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07E8C0-30CA-41C9-99E2-2FE5C1011E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035" y="2060084"/>
            <a:ext cx="1197951" cy="19342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C06D20-B786-4ED3-BA62-6E5779C5C9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1443" y="2060084"/>
            <a:ext cx="1184408" cy="18928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Striped Right Arrow 7">
            <a:extLst>
              <a:ext uri="{FF2B5EF4-FFF2-40B4-BE49-F238E27FC236}">
                <a16:creationId xmlns:a16="http://schemas.microsoft.com/office/drawing/2014/main" xmlns="" id="{388DA0E4-636F-47D6-AC5A-E18DCBE8E24E}"/>
              </a:ext>
            </a:extLst>
          </p:cNvPr>
          <p:cNvSpPr/>
          <p:nvPr/>
        </p:nvSpPr>
        <p:spPr>
          <a:xfrm>
            <a:off x="4720589" y="2305554"/>
            <a:ext cx="2137411" cy="1401921"/>
          </a:xfrm>
          <a:prstGeom prst="striped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err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A959A0-3C35-44F1-A7E9-AEA2633F36D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49680" y="1303280"/>
            <a:ext cx="3281309" cy="46704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78896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80508" y="5591539"/>
            <a:ext cx="951113" cy="9511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20501" y="2312603"/>
            <a:ext cx="886968" cy="886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608932" y="3212301"/>
            <a:ext cx="1505901" cy="1126150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52088" y="4410460"/>
            <a:ext cx="1075753" cy="11489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3747" y="152636"/>
            <a:ext cx="11418848" cy="9233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lvl="1" defTabSz="228600"/>
            <a:r>
              <a:rPr lang="en-US" sz="2700" b="1">
                <a:solidFill>
                  <a:prstClr val="white"/>
                </a:solidFill>
              </a:rPr>
              <a:t>THE 5 THEMES OF THE ROAD TO HEALTH BOOK ARE WHAT CHILDREN NEED TO DEVELOP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192" y="1245519"/>
            <a:ext cx="886968" cy="886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8932" y="1186453"/>
            <a:ext cx="6779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en-ZA" sz="2000" b="1">
                <a:solidFill>
                  <a:srgbClr val="5AD0C5"/>
                </a:solidFill>
              </a:rPr>
              <a:t>NUTRITION 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</a:rPr>
              <a:t>Good nutrition is important for you and your child to grow and be healthy. It starts with breastfeeding.</a:t>
            </a:r>
            <a:endParaRPr lang="en-ZA" sz="200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77852" y="2245827"/>
            <a:ext cx="6210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en-ZA" sz="2000" b="1">
                <a:solidFill>
                  <a:srgbClr val="5AD0C5"/>
                </a:solidFill>
              </a:rPr>
              <a:t>LOVE </a:t>
            </a:r>
            <a:r>
              <a:rPr lang="en-ZA" sz="2000">
                <a:solidFill>
                  <a:prstClr val="black"/>
                </a:solidFill>
              </a:rPr>
              <a:t>Your child learns from looking at you when you hold them close to you and love, play and talk to them.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40105" y="4626938"/>
            <a:ext cx="6729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en-ZA" sz="2000" b="1">
                <a:solidFill>
                  <a:srgbClr val="5AD0C5"/>
                </a:solidFill>
              </a:rPr>
              <a:t>HEALTHCARE</a:t>
            </a:r>
            <a:r>
              <a:rPr lang="en-ZA" sz="2000">
                <a:solidFill>
                  <a:prstClr val="black"/>
                </a:solidFill>
              </a:rPr>
              <a:t> Your child needs help from you or a health worker when they are sick or injured.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89965" y="3437270"/>
            <a:ext cx="6732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en-ZA" sz="2000" b="1">
                <a:solidFill>
                  <a:srgbClr val="5AD0C5"/>
                </a:solidFill>
              </a:rPr>
              <a:t>PROTECTION</a:t>
            </a:r>
            <a:r>
              <a:rPr lang="en-ZA" sz="2000">
                <a:solidFill>
                  <a:prstClr val="black"/>
                </a:solidFill>
              </a:rPr>
              <a:t> Your child can be protected from disease and injury by getting immunised and by playing in safe places.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64200" y="5559263"/>
            <a:ext cx="6729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en-ZA" sz="2000" b="1">
                <a:solidFill>
                  <a:srgbClr val="5AD0C5"/>
                </a:solidFill>
              </a:rPr>
              <a:t>EXTRA CARE </a:t>
            </a:r>
            <a:r>
              <a:rPr lang="en-ZA" sz="2000">
                <a:solidFill>
                  <a:prstClr val="black"/>
                </a:solidFill>
              </a:rPr>
              <a:t>Your child may need special care or support and knowing what to do and where to go will help both of you. </a:t>
            </a: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xmlns="" id="{D3A1A8AA-A62E-4E8D-A5C2-2202EA7756DD}"/>
              </a:ext>
            </a:extLst>
          </p:cNvPr>
          <p:cNvSpPr/>
          <p:nvPr/>
        </p:nvSpPr>
        <p:spPr>
          <a:xfrm>
            <a:off x="8753707" y="1330833"/>
            <a:ext cx="3166947" cy="440062"/>
          </a:xfrm>
          <a:prstGeom prst="snip1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Growth monitoring – 0 to 5 year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EA75D156-6C2C-46E9-8BCF-106CAD22E8D2}"/>
              </a:ext>
            </a:extLst>
          </p:cNvPr>
          <p:cNvCxnSpPr>
            <a:cxnSpLocks/>
          </p:cNvCxnSpPr>
          <p:nvPr/>
        </p:nvCxnSpPr>
        <p:spPr>
          <a:xfrm flipH="1">
            <a:off x="7840247" y="1596766"/>
            <a:ext cx="913460" cy="0"/>
          </a:xfrm>
          <a:prstGeom prst="straightConnector1">
            <a:avLst/>
          </a:prstGeom>
          <a:ln w="63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4700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Information on growth monitoring (Page 8 -10)</a:t>
            </a:r>
            <a:br>
              <a:rPr lang="en-US"/>
            </a:br>
            <a:r>
              <a:rPr lang="en-US"/>
              <a:t> </a:t>
            </a:r>
            <a:br>
              <a:rPr lang="en-US"/>
            </a:b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24</a:t>
            </a:fld>
            <a:endParaRPr lang="en-ZA"/>
          </a:p>
        </p:txBody>
      </p:sp>
      <p:sp>
        <p:nvSpPr>
          <p:cNvPr id="6" name="Rectangle 5"/>
          <p:cNvSpPr/>
          <p:nvPr/>
        </p:nvSpPr>
        <p:spPr>
          <a:xfrm>
            <a:off x="1268992" y="1028229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This figure on page 8 shows a health worker doing MUAC screening.  </a:t>
            </a:r>
            <a:r>
              <a:rPr lang="en-US" b="1"/>
              <a:t>MUAC screening</a:t>
            </a:r>
            <a:r>
              <a:rPr lang="en-US"/>
              <a:t> should be </a:t>
            </a:r>
            <a:r>
              <a:rPr lang="en-US" b="1"/>
              <a:t>done at every visit from 6 months to 5 years. </a:t>
            </a:r>
            <a:endParaRPr lang="en-US"/>
          </a:p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092" y="2211508"/>
            <a:ext cx="3975240" cy="405607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1816" y="46558"/>
            <a:ext cx="908936" cy="828092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47535" y="1168578"/>
            <a:ext cx="3813519" cy="4664859"/>
          </a:xfrm>
          <a:prstGeom prst="rect">
            <a:avLst/>
          </a:prstGeom>
          <a:ln>
            <a:solidFill>
              <a:sysClr val="windowText" lastClr="000000">
                <a:lumMod val="75000"/>
                <a:lumOff val="25000"/>
              </a:sysClr>
            </a:solidFill>
          </a:ln>
        </p:spPr>
      </p:pic>
      <p:sp>
        <p:nvSpPr>
          <p:cNvPr id="15" name="Curved Right Arrow 14"/>
          <p:cNvSpPr/>
          <p:nvPr/>
        </p:nvSpPr>
        <p:spPr>
          <a:xfrm>
            <a:off x="206092" y="1062332"/>
            <a:ext cx="858454" cy="1718596"/>
          </a:xfrm>
          <a:prstGeom prst="curved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16847" y="4039020"/>
            <a:ext cx="2993823" cy="1790751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MUAC is used to identify moderate or severe acute malnutrition </a:t>
            </a:r>
            <a:r>
              <a:rPr lang="en-US" sz="1200" b="1"/>
              <a:t>(MAM or SAM)</a:t>
            </a:r>
            <a:r>
              <a:rPr lang="en-US" sz="1200"/>
              <a:t>. This chart is used to record the MUAC and classify</a:t>
            </a:r>
          </a:p>
        </p:txBody>
      </p:sp>
      <p:sp>
        <p:nvSpPr>
          <p:cNvPr id="21" name="Curved Up Arrow 20"/>
          <p:cNvSpPr/>
          <p:nvPr/>
        </p:nvSpPr>
        <p:spPr>
          <a:xfrm>
            <a:off x="6946647" y="5832426"/>
            <a:ext cx="1750145" cy="866556"/>
          </a:xfrm>
          <a:prstGeom prst="curvedUp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5C809DC-67AE-4571-B593-0E780F64A79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38133" y="1793055"/>
            <a:ext cx="1444536" cy="205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1115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Growth Charts (Page 11 – 20)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25</a:t>
            </a:fld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2" y="1196753"/>
            <a:ext cx="11315078" cy="5025627"/>
          </a:xfrm>
        </p:spPr>
        <p:txBody>
          <a:bodyPr>
            <a:normAutofit fontScale="92500" lnSpcReduction="20000"/>
          </a:bodyPr>
          <a:lstStyle/>
          <a:p>
            <a:endParaRPr lang="en-US" sz="1200" b="0"/>
          </a:p>
          <a:p>
            <a:endParaRPr lang="en-US" sz="1200" b="0"/>
          </a:p>
          <a:p>
            <a:endParaRPr lang="en-US" sz="1200" b="0"/>
          </a:p>
          <a:p>
            <a:endParaRPr lang="en-US" sz="1200" b="0"/>
          </a:p>
          <a:p>
            <a:pPr lvl="0"/>
            <a:endParaRPr lang="en-US" sz="1200" b="0">
              <a:solidFill>
                <a:prstClr val="black"/>
              </a:solidFill>
            </a:endParaRPr>
          </a:p>
          <a:p>
            <a:pPr lvl="0"/>
            <a:endParaRPr lang="en-US" sz="1200" b="0">
              <a:solidFill>
                <a:prstClr val="black"/>
              </a:solidFill>
            </a:endParaRPr>
          </a:p>
          <a:p>
            <a:pPr lvl="0"/>
            <a:endParaRPr lang="en-US" sz="1200" b="0">
              <a:solidFill>
                <a:prstClr val="black"/>
              </a:solidFill>
            </a:endParaRPr>
          </a:p>
          <a:p>
            <a:pPr lvl="0"/>
            <a:endParaRPr lang="en-US" sz="1200" b="0">
              <a:solidFill>
                <a:prstClr val="black"/>
              </a:solidFill>
            </a:endParaRPr>
          </a:p>
          <a:p>
            <a:pPr lvl="0"/>
            <a:endParaRPr lang="en-US" sz="1200" b="0">
              <a:solidFill>
                <a:prstClr val="black"/>
              </a:solidFill>
            </a:endParaRPr>
          </a:p>
          <a:p>
            <a:pPr lvl="0"/>
            <a:endParaRPr lang="en-US" sz="1200" b="0">
              <a:solidFill>
                <a:prstClr val="black"/>
              </a:solidFill>
            </a:endParaRPr>
          </a:p>
          <a:p>
            <a:pPr lvl="0"/>
            <a:endParaRPr lang="en-US" sz="1200" b="0">
              <a:solidFill>
                <a:prstClr val="black"/>
              </a:solidFill>
            </a:endParaRPr>
          </a:p>
          <a:p>
            <a:pPr lvl="0"/>
            <a:endParaRPr lang="en-US" sz="1200" b="0">
              <a:solidFill>
                <a:prstClr val="black"/>
              </a:solidFill>
            </a:endParaRPr>
          </a:p>
          <a:p>
            <a:pPr lvl="0"/>
            <a:endParaRPr lang="en-US" sz="1200" b="0">
              <a:solidFill>
                <a:prstClr val="black"/>
              </a:solidFill>
            </a:endParaRPr>
          </a:p>
          <a:p>
            <a:pPr lvl="0"/>
            <a:endParaRPr lang="en-US" sz="1200" b="0">
              <a:solidFill>
                <a:prstClr val="black"/>
              </a:solidFill>
            </a:endParaRPr>
          </a:p>
          <a:p>
            <a:pPr lvl="0"/>
            <a:endParaRPr lang="en-US" sz="1200" b="0">
              <a:solidFill>
                <a:prstClr val="black"/>
              </a:solidFill>
            </a:endParaRPr>
          </a:p>
          <a:p>
            <a:pPr lvl="0"/>
            <a:r>
              <a:rPr lang="en-US" sz="1300" b="0">
                <a:solidFill>
                  <a:prstClr val="black"/>
                </a:solidFill>
              </a:rPr>
              <a:t>At year 2 the child growth</a:t>
            </a:r>
          </a:p>
          <a:p>
            <a:pPr lvl="0"/>
            <a:r>
              <a:rPr lang="en-US" sz="1300" b="0">
                <a:solidFill>
                  <a:prstClr val="black"/>
                </a:solidFill>
              </a:rPr>
              <a:t>can be monitored every </a:t>
            </a:r>
          </a:p>
          <a:p>
            <a:pPr lvl="0"/>
            <a:r>
              <a:rPr lang="en-US" sz="1300" b="0">
                <a:solidFill>
                  <a:prstClr val="black"/>
                </a:solidFill>
              </a:rPr>
              <a:t>second month if child is </a:t>
            </a:r>
          </a:p>
          <a:p>
            <a:pPr lvl="0"/>
            <a:r>
              <a:rPr lang="en-US" sz="1300" b="0">
                <a:solidFill>
                  <a:prstClr val="black"/>
                </a:solidFill>
              </a:rPr>
              <a:t>growing well.  </a:t>
            </a:r>
          </a:p>
          <a:p>
            <a:endParaRPr lang="en-US" sz="1200" b="0"/>
          </a:p>
          <a:p>
            <a:endParaRPr lang="en-US" sz="1200" b="0"/>
          </a:p>
          <a:p>
            <a:endParaRPr lang="en-US" sz="1200" b="0"/>
          </a:p>
          <a:p>
            <a:endParaRPr lang="en-US" sz="1200" b="0"/>
          </a:p>
          <a:p>
            <a:endParaRPr lang="en-US" sz="1200" b="0"/>
          </a:p>
          <a:p>
            <a:endParaRPr lang="en-US" sz="1200" b="0"/>
          </a:p>
          <a:p>
            <a:endParaRPr lang="en-US" sz="1200" b="0"/>
          </a:p>
          <a:p>
            <a:r>
              <a:rPr lang="en-US" b="0"/>
              <a:t>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1642" y="1895509"/>
            <a:ext cx="2671516" cy="360480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1816" y="46558"/>
            <a:ext cx="908936" cy="82809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5" cstate="print"/>
          <a:srcRect b="809"/>
          <a:stretch/>
        </p:blipFill>
        <p:spPr>
          <a:xfrm>
            <a:off x="5574685" y="2680974"/>
            <a:ext cx="2902654" cy="3812690"/>
          </a:xfrm>
          <a:prstGeom prst="rect">
            <a:avLst/>
          </a:prstGeom>
          <a:ln>
            <a:solidFill>
              <a:sysClr val="windowText" lastClr="000000">
                <a:lumMod val="75000"/>
                <a:lumOff val="25000"/>
              </a:sysClr>
            </a:solidFill>
          </a:ln>
        </p:spPr>
      </p:pic>
      <p:sp>
        <p:nvSpPr>
          <p:cNvPr id="9" name="Rectangular Callout 8"/>
          <p:cNvSpPr/>
          <p:nvPr/>
        </p:nvSpPr>
        <p:spPr>
          <a:xfrm>
            <a:off x="6053904" y="1895509"/>
            <a:ext cx="1944216" cy="772936"/>
          </a:xfrm>
          <a:prstGeom prst="wedgeRectCallou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200"/>
          </a:p>
          <a:p>
            <a:endParaRPr lang="en-US" sz="1200"/>
          </a:p>
          <a:p>
            <a:r>
              <a:rPr lang="en-US" sz="1200" b="1"/>
              <a:t>Height for Age </a:t>
            </a:r>
            <a:r>
              <a:rPr lang="en-US" sz="1200"/>
              <a:t>can be plotted every six months</a:t>
            </a:r>
          </a:p>
          <a:p>
            <a:r>
              <a:rPr lang="en-US" sz="1200"/>
              <a:t>                                                                            . </a:t>
            </a:r>
          </a:p>
        </p:txBody>
      </p:sp>
      <p:sp>
        <p:nvSpPr>
          <p:cNvPr id="10" name="Right Arrow Callout 9"/>
          <p:cNvSpPr/>
          <p:nvPr/>
        </p:nvSpPr>
        <p:spPr>
          <a:xfrm>
            <a:off x="440093" y="1895509"/>
            <a:ext cx="2260501" cy="1668958"/>
          </a:xfrm>
          <a:prstGeom prst="rightArrowCallou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200"/>
          </a:p>
          <a:p>
            <a:r>
              <a:rPr lang="en-US" sz="1200" b="1"/>
              <a:t>The Weight for Age Chart</a:t>
            </a:r>
            <a:r>
              <a:rPr lang="en-US" sz="1200"/>
              <a:t> is the most </a:t>
            </a:r>
          </a:p>
          <a:p>
            <a:r>
              <a:rPr lang="en-US" sz="1200"/>
              <a:t>important chart to be plotted at every visit</a:t>
            </a:r>
          </a:p>
          <a:p>
            <a:pPr lvl="0"/>
            <a:r>
              <a:rPr lang="en-US" sz="1200"/>
              <a:t> in the 1st years. </a:t>
            </a:r>
          </a:p>
          <a:p>
            <a:pPr lvl="0"/>
            <a:endParaRPr lang="en-US" sz="1200" b="1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3701" y="933563"/>
            <a:ext cx="11404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On page 11in the RTHB are </a:t>
            </a:r>
            <a:r>
              <a:rPr lang="en-US" b="1"/>
              <a:t>3 sets of charts </a:t>
            </a:r>
            <a:r>
              <a:rPr lang="en-US"/>
              <a:t>for each gender. It is important for health workers to plot on the correct charts.  </a:t>
            </a:r>
            <a:r>
              <a:rPr lang="en-US" b="1"/>
              <a:t>The booklet has both girls’ and boys’ charts</a:t>
            </a:r>
            <a:r>
              <a:rPr lang="en-US"/>
              <a:t>.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8494" y="3158875"/>
            <a:ext cx="3038759" cy="3540107"/>
          </a:xfrm>
          <a:prstGeom prst="rect">
            <a:avLst/>
          </a:prstGeom>
        </p:spPr>
      </p:pic>
      <p:sp>
        <p:nvSpPr>
          <p:cNvPr id="13" name="Rectangular Callout 12"/>
          <p:cNvSpPr/>
          <p:nvPr/>
        </p:nvSpPr>
        <p:spPr>
          <a:xfrm>
            <a:off x="9268304" y="2418754"/>
            <a:ext cx="1798488" cy="740121"/>
          </a:xfrm>
          <a:prstGeom prst="wedgeRectCallou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/>
              <a:t>Weight for height </a:t>
            </a:r>
            <a:r>
              <a:rPr lang="en-US" sz="1200"/>
              <a:t>shows body weight relative to length/ height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6700A07-B896-443F-BB2D-66B9735402A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99692" y="4594524"/>
            <a:ext cx="1260087" cy="1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2021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86D2354-11E8-4736-8C46-7D5E2DF50A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65456" y="1800852"/>
            <a:ext cx="1011905" cy="4827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101EF0-4257-32B1-F569-4A6E18C39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Growth Monitoring and Promotion (GMP)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6EC15C9-2C34-2A69-0E09-FCF2D6021F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0" y="1196754"/>
            <a:ext cx="8708735" cy="290142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>
                <a:solidFill>
                  <a:srgbClr val="000000"/>
                </a:solidFill>
              </a:rPr>
              <a:t>GMP is widely regarded as a key essential element of child- survival and Primary Health Care (PHC) and can positively impact the growth and development of children.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>
                <a:solidFill>
                  <a:srgbClr val="000000"/>
                </a:solidFill>
                <a:latin typeface="Century Gothic" panose="020B0502020202020204" pitchFamily="34" charset="0"/>
              </a:rPr>
              <a:t>Growth monitoring of young children is recognized as </a:t>
            </a:r>
          </a:p>
          <a:p>
            <a:pPr marL="645750" lvl="2" indent="-285750"/>
            <a:r>
              <a:rPr lang="en-US" sz="1800" b="0" i="0" u="none" strike="noStrike" baseline="0">
                <a:solidFill>
                  <a:srgbClr val="000000"/>
                </a:solidFill>
                <a:latin typeface="Century Gothic" panose="020B0502020202020204" pitchFamily="34" charset="0"/>
              </a:rPr>
              <a:t>A tool to prevent malnutrition</a:t>
            </a:r>
          </a:p>
          <a:p>
            <a:pPr marL="645750" lvl="2" indent="-285750"/>
            <a:r>
              <a:rPr lang="en-US" sz="1800" b="0" i="0" u="none" strike="noStrike" baseline="0">
                <a:solidFill>
                  <a:srgbClr val="000000"/>
                </a:solidFill>
                <a:latin typeface="Century Gothic" panose="020B0502020202020204" pitchFamily="34" charset="0"/>
              </a:rPr>
              <a:t>an effective means of detecting growth faltering early</a:t>
            </a:r>
          </a:p>
          <a:p>
            <a:pPr marL="645750" lvl="2" indent="-285750"/>
            <a:r>
              <a:rPr lang="en-US" sz="1800" b="0" i="0" u="none" strike="noStrike" baseline="0">
                <a:solidFill>
                  <a:srgbClr val="000000"/>
                </a:solidFill>
                <a:latin typeface="Century Gothic" panose="020B0502020202020204" pitchFamily="34" charset="0"/>
              </a:rPr>
              <a:t>providing a critical opportunity for preventive or curative </a:t>
            </a:r>
            <a:r>
              <a:rPr lang="en-US" sz="1800">
                <a:solidFill>
                  <a:srgbClr val="000000"/>
                </a:solidFill>
              </a:rPr>
              <a:t>actions</a:t>
            </a:r>
          </a:p>
          <a:p>
            <a:pPr marL="645750" lvl="2" indent="-285750"/>
            <a:r>
              <a:rPr lang="en-US" sz="1800">
                <a:solidFill>
                  <a:srgbClr val="000000"/>
                </a:solidFill>
              </a:rPr>
              <a:t>a powerful tool for increasing community awareness</a:t>
            </a:r>
            <a:endParaRPr lang="en-US" sz="1800" b="0" i="0" u="none" strike="noStrike" baseline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65D731-C935-2ACB-EE07-83C9D17C4A2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14492" y="1167628"/>
            <a:ext cx="1431828" cy="2335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79202C-88B1-4E0C-A58B-EB9644D26CC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79754" y="2051561"/>
            <a:ext cx="1978709" cy="859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430FD7-527B-4892-BD83-ECAC6A4CF63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228" y="4751984"/>
            <a:ext cx="3176291" cy="1432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0626207-7D03-4633-8CE2-B91A232F03C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79681" y="4791015"/>
            <a:ext cx="1886009" cy="18860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1504CC2-A062-4D5A-81A7-EA4A51E248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99704" y="4791015"/>
            <a:ext cx="1958157" cy="1958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1E9AFFB-1F68-46D9-9C1C-A7B61531E9C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27733" y="3787066"/>
            <a:ext cx="2761727" cy="15058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655B70D-69E1-4312-945A-E372673DE2A1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73166" y="5486149"/>
            <a:ext cx="1646373" cy="1097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DF6E150-4A01-4CEF-B81F-C1C333D85276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549112" y="88281"/>
            <a:ext cx="1431828" cy="7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7752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5DB27A-E693-AF5E-956F-1A57BF14E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Growth Monitoring and Promotion across the Life Course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0ABC3C3B-690C-4675-B6C6-7D0339A790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846192235"/>
              </p:ext>
            </p:extLst>
          </p:nvPr>
        </p:nvGraphicFramePr>
        <p:xfrm>
          <a:off x="267431" y="1729754"/>
          <a:ext cx="11807703" cy="4788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Graphic 6" descr="Pregnant lady">
            <a:extLst>
              <a:ext uri="{FF2B5EF4-FFF2-40B4-BE49-F238E27FC236}">
                <a16:creationId xmlns:a16="http://schemas.microsoft.com/office/drawing/2014/main" xmlns="" id="{D0409ADA-8F02-4E76-884E-F1BF11DBFA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6865" y="1418706"/>
            <a:ext cx="1921660" cy="2055302"/>
          </a:xfrm>
          <a:prstGeom prst="rect">
            <a:avLst/>
          </a:prstGeom>
        </p:spPr>
      </p:pic>
      <p:pic>
        <p:nvPicPr>
          <p:cNvPr id="9" name="Graphic 8" descr="Baby">
            <a:extLst>
              <a:ext uri="{FF2B5EF4-FFF2-40B4-BE49-F238E27FC236}">
                <a16:creationId xmlns:a16="http://schemas.microsoft.com/office/drawing/2014/main" xmlns="" id="{3E608C97-1413-4B78-AE45-E3994534F5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877778" y="1802439"/>
            <a:ext cx="915012" cy="917458"/>
          </a:xfrm>
          <a:prstGeom prst="rect">
            <a:avLst/>
          </a:prstGeom>
        </p:spPr>
      </p:pic>
      <p:pic>
        <p:nvPicPr>
          <p:cNvPr id="11" name="Graphic 10" descr="Child with balloon">
            <a:extLst>
              <a:ext uri="{FF2B5EF4-FFF2-40B4-BE49-F238E27FC236}">
                <a16:creationId xmlns:a16="http://schemas.microsoft.com/office/drawing/2014/main" xmlns="" id="{4B22018F-CBFA-48FB-84F0-4CEC251303C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473959" y="1570085"/>
            <a:ext cx="1237513" cy="1237513"/>
          </a:xfrm>
          <a:prstGeom prst="rect">
            <a:avLst/>
          </a:prstGeom>
        </p:spPr>
      </p:pic>
      <p:pic>
        <p:nvPicPr>
          <p:cNvPr id="13" name="Graphic 12" descr="Children">
            <a:extLst>
              <a:ext uri="{FF2B5EF4-FFF2-40B4-BE49-F238E27FC236}">
                <a16:creationId xmlns:a16="http://schemas.microsoft.com/office/drawing/2014/main" xmlns="" id="{051EA814-FED5-4E01-A610-4264D1C34F7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721539" y="2491859"/>
            <a:ext cx="1227489" cy="1227489"/>
          </a:xfrm>
          <a:prstGeom prst="rect">
            <a:avLst/>
          </a:prstGeom>
        </p:spPr>
      </p:pic>
      <p:pic>
        <p:nvPicPr>
          <p:cNvPr id="15" name="Graphic 14" descr="Group">
            <a:extLst>
              <a:ext uri="{FF2B5EF4-FFF2-40B4-BE49-F238E27FC236}">
                <a16:creationId xmlns:a16="http://schemas.microsoft.com/office/drawing/2014/main" xmlns="" id="{455D3526-3A5F-4D98-B22B-BE709FA5543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6477207" y="1195214"/>
            <a:ext cx="2115517" cy="2314321"/>
          </a:xfrm>
          <a:prstGeom prst="rect">
            <a:avLst/>
          </a:prstGeom>
        </p:spPr>
      </p:pic>
      <p:grpSp>
        <p:nvGrpSpPr>
          <p:cNvPr id="23" name="Graphic 18" descr="Woman with cane">
            <a:extLst>
              <a:ext uri="{FF2B5EF4-FFF2-40B4-BE49-F238E27FC236}">
                <a16:creationId xmlns:a16="http://schemas.microsoft.com/office/drawing/2014/main" xmlns="" id="{D7230FE7-D5E2-4693-8AE0-340A37C651CD}"/>
              </a:ext>
            </a:extLst>
          </p:cNvPr>
          <p:cNvGrpSpPr/>
          <p:nvPr/>
        </p:nvGrpSpPr>
        <p:grpSpPr>
          <a:xfrm>
            <a:off x="9110427" y="1710451"/>
            <a:ext cx="1471811" cy="1471811"/>
            <a:chOff x="9294441" y="2612578"/>
            <a:chExt cx="1471811" cy="147181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252D1783-F36A-4875-AF29-9E66E432E305}"/>
                </a:ext>
              </a:extLst>
            </p:cNvPr>
            <p:cNvSpPr/>
            <p:nvPr/>
          </p:nvSpPr>
          <p:spPr>
            <a:xfrm>
              <a:off x="9616186" y="2965199"/>
              <a:ext cx="843437" cy="1042532"/>
            </a:xfrm>
            <a:custGeom>
              <a:avLst/>
              <a:gdLst>
                <a:gd name="connsiteX0" fmla="*/ 736118 w 843437"/>
                <a:gd name="connsiteY0" fmla="*/ 367953 h 1042532"/>
                <a:gd name="connsiteX1" fmla="*/ 719254 w 843437"/>
                <a:gd name="connsiteY1" fmla="*/ 369486 h 1042532"/>
                <a:gd name="connsiteX2" fmla="*/ 682459 w 843437"/>
                <a:gd name="connsiteY2" fmla="*/ 326558 h 1042532"/>
                <a:gd name="connsiteX3" fmla="*/ 552142 w 843437"/>
                <a:gd name="connsiteY3" fmla="*/ 274431 h 1042532"/>
                <a:gd name="connsiteX4" fmla="*/ 467820 w 843437"/>
                <a:gd name="connsiteY4" fmla="*/ 79723 h 1042532"/>
                <a:gd name="connsiteX5" fmla="*/ 352834 w 843437"/>
                <a:gd name="connsiteY5" fmla="*/ 0 h 1042532"/>
                <a:gd name="connsiteX6" fmla="*/ 280777 w 843437"/>
                <a:gd name="connsiteY6" fmla="*/ 22997 h 1042532"/>
                <a:gd name="connsiteX7" fmla="*/ 73650 w 843437"/>
                <a:gd name="connsiteY7" fmla="*/ 162512 h 1042532"/>
                <a:gd name="connsiteX8" fmla="*/ 47587 w 843437"/>
                <a:gd name="connsiteY8" fmla="*/ 199308 h 1042532"/>
                <a:gd name="connsiteX9" fmla="*/ 1593 w 843437"/>
                <a:gd name="connsiteY9" fmla="*/ 398616 h 1042532"/>
                <a:gd name="connsiteX10" fmla="*/ 47512 w 843437"/>
                <a:gd name="connsiteY10" fmla="*/ 472189 h 1042532"/>
                <a:gd name="connsiteX11" fmla="*/ 47587 w 843437"/>
                <a:gd name="connsiteY11" fmla="*/ 472206 h 1042532"/>
                <a:gd name="connsiteX12" fmla="*/ 61385 w 843437"/>
                <a:gd name="connsiteY12" fmla="*/ 473739 h 1042532"/>
                <a:gd name="connsiteX13" fmla="*/ 121177 w 843437"/>
                <a:gd name="connsiteY13" fmla="*/ 426212 h 1042532"/>
                <a:gd name="connsiteX14" fmla="*/ 161039 w 843437"/>
                <a:gd name="connsiteY14" fmla="*/ 251434 h 1042532"/>
                <a:gd name="connsiteX15" fmla="*/ 199521 w 843437"/>
                <a:gd name="connsiteY15" fmla="*/ 225371 h 1042532"/>
                <a:gd name="connsiteX16" fmla="*/ 191395 w 843437"/>
                <a:gd name="connsiteY16" fmla="*/ 289763 h 1042532"/>
                <a:gd name="connsiteX17" fmla="*/ 57859 w 843437"/>
                <a:gd name="connsiteY17" fmla="*/ 689911 h 1042532"/>
                <a:gd name="connsiteX18" fmla="*/ 167478 w 843437"/>
                <a:gd name="connsiteY18" fmla="*/ 689911 h 1042532"/>
                <a:gd name="connsiteX19" fmla="*/ 167478 w 843437"/>
                <a:gd name="connsiteY19" fmla="*/ 694511 h 1042532"/>
                <a:gd name="connsiteX20" fmla="*/ 107532 w 843437"/>
                <a:gd name="connsiteY20" fmla="*/ 965876 h 1042532"/>
                <a:gd name="connsiteX21" fmla="*/ 153451 w 843437"/>
                <a:gd name="connsiteY21" fmla="*/ 1039450 h 1042532"/>
                <a:gd name="connsiteX22" fmla="*/ 153527 w 843437"/>
                <a:gd name="connsiteY22" fmla="*/ 1039467 h 1042532"/>
                <a:gd name="connsiteX23" fmla="*/ 167325 w 843437"/>
                <a:gd name="connsiteY23" fmla="*/ 1041000 h 1042532"/>
                <a:gd name="connsiteX24" fmla="*/ 227117 w 843437"/>
                <a:gd name="connsiteY24" fmla="*/ 993473 h 1042532"/>
                <a:gd name="connsiteX25" fmla="*/ 288443 w 843437"/>
                <a:gd name="connsiteY25" fmla="*/ 717508 h 1042532"/>
                <a:gd name="connsiteX26" fmla="*/ 289976 w 843437"/>
                <a:gd name="connsiteY26" fmla="*/ 708309 h 1042532"/>
                <a:gd name="connsiteX27" fmla="*/ 291509 w 843437"/>
                <a:gd name="connsiteY27" fmla="*/ 689911 h 1042532"/>
                <a:gd name="connsiteX28" fmla="*/ 358967 w 843437"/>
                <a:gd name="connsiteY28" fmla="*/ 689911 h 1042532"/>
                <a:gd name="connsiteX29" fmla="*/ 374298 w 843437"/>
                <a:gd name="connsiteY29" fmla="*/ 955144 h 1042532"/>
                <a:gd name="connsiteX30" fmla="*/ 435624 w 843437"/>
                <a:gd name="connsiteY30" fmla="*/ 1013097 h 1042532"/>
                <a:gd name="connsiteX31" fmla="*/ 438997 w 843437"/>
                <a:gd name="connsiteY31" fmla="*/ 1013097 h 1042532"/>
                <a:gd name="connsiteX32" fmla="*/ 496797 w 843437"/>
                <a:gd name="connsiteY32" fmla="*/ 948440 h 1042532"/>
                <a:gd name="connsiteX33" fmla="*/ 496796 w 843437"/>
                <a:gd name="connsiteY33" fmla="*/ 948398 h 1042532"/>
                <a:gd name="connsiteX34" fmla="*/ 481924 w 843437"/>
                <a:gd name="connsiteY34" fmla="*/ 689911 h 1042532"/>
                <a:gd name="connsiteX35" fmla="*/ 533131 w 843437"/>
                <a:gd name="connsiteY35" fmla="*/ 689911 h 1042532"/>
                <a:gd name="connsiteX36" fmla="*/ 395149 w 843437"/>
                <a:gd name="connsiteY36" fmla="*/ 277498 h 1042532"/>
                <a:gd name="connsiteX37" fmla="*/ 396682 w 843437"/>
                <a:gd name="connsiteY37" fmla="*/ 234570 h 1042532"/>
                <a:gd name="connsiteX38" fmla="*/ 445742 w 843437"/>
                <a:gd name="connsiteY38" fmla="*/ 346489 h 1042532"/>
                <a:gd name="connsiteX39" fmla="*/ 479471 w 843437"/>
                <a:gd name="connsiteY39" fmla="*/ 378685 h 1042532"/>
                <a:gd name="connsiteX40" fmla="*/ 631252 w 843437"/>
                <a:gd name="connsiteY40" fmla="*/ 440010 h 1042532"/>
                <a:gd name="connsiteX41" fmla="*/ 625119 w 843437"/>
                <a:gd name="connsiteY41" fmla="*/ 475272 h 1042532"/>
                <a:gd name="connsiteX42" fmla="*/ 664981 w 843437"/>
                <a:gd name="connsiteY42" fmla="*/ 558062 h 1042532"/>
                <a:gd name="connsiteX43" fmla="*/ 666514 w 843437"/>
                <a:gd name="connsiteY43" fmla="*/ 559595 h 1042532"/>
                <a:gd name="connsiteX44" fmla="*/ 686445 w 843437"/>
                <a:gd name="connsiteY44" fmla="*/ 567261 h 1042532"/>
                <a:gd name="connsiteX45" fmla="*/ 717108 w 843437"/>
                <a:gd name="connsiteY45" fmla="*/ 536598 h 1042532"/>
                <a:gd name="connsiteX46" fmla="*/ 704842 w 843437"/>
                <a:gd name="connsiteY46" fmla="*/ 512068 h 1042532"/>
                <a:gd name="connsiteX47" fmla="*/ 690124 w 843437"/>
                <a:gd name="connsiteY47" fmla="*/ 475272 h 1042532"/>
                <a:gd name="connsiteX48" fmla="*/ 736118 w 843437"/>
                <a:gd name="connsiteY48" fmla="*/ 429278 h 1042532"/>
                <a:gd name="connsiteX49" fmla="*/ 782113 w 843437"/>
                <a:gd name="connsiteY49" fmla="*/ 475272 h 1042532"/>
                <a:gd name="connsiteX50" fmla="*/ 782113 w 843437"/>
                <a:gd name="connsiteY50" fmla="*/ 1011870 h 1042532"/>
                <a:gd name="connsiteX51" fmla="*/ 812775 w 843437"/>
                <a:gd name="connsiteY51" fmla="*/ 1042533 h 1042532"/>
                <a:gd name="connsiteX52" fmla="*/ 843438 w 843437"/>
                <a:gd name="connsiteY52" fmla="*/ 1011870 h 1042532"/>
                <a:gd name="connsiteX53" fmla="*/ 843438 w 843437"/>
                <a:gd name="connsiteY53" fmla="*/ 475272 h 1042532"/>
                <a:gd name="connsiteX54" fmla="*/ 736118 w 843437"/>
                <a:gd name="connsiteY54" fmla="*/ 367953 h 104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843437" h="1042532">
                  <a:moveTo>
                    <a:pt x="736118" y="367953"/>
                  </a:moveTo>
                  <a:cubicBezTo>
                    <a:pt x="730454" y="367701"/>
                    <a:pt x="724781" y="368217"/>
                    <a:pt x="719254" y="369486"/>
                  </a:cubicBezTo>
                  <a:cubicBezTo>
                    <a:pt x="714710" y="350040"/>
                    <a:pt x="700982" y="334023"/>
                    <a:pt x="682459" y="326558"/>
                  </a:cubicBezTo>
                  <a:lnTo>
                    <a:pt x="552142" y="274431"/>
                  </a:lnTo>
                  <a:lnTo>
                    <a:pt x="467820" y="79723"/>
                  </a:lnTo>
                  <a:cubicBezTo>
                    <a:pt x="449894" y="31748"/>
                    <a:pt x="404049" y="-38"/>
                    <a:pt x="352834" y="0"/>
                  </a:cubicBezTo>
                  <a:cubicBezTo>
                    <a:pt x="327027" y="107"/>
                    <a:pt x="301874" y="8135"/>
                    <a:pt x="280777" y="22997"/>
                  </a:cubicBezTo>
                  <a:lnTo>
                    <a:pt x="73650" y="162512"/>
                  </a:lnTo>
                  <a:cubicBezTo>
                    <a:pt x="61195" y="171619"/>
                    <a:pt x="52045" y="184536"/>
                    <a:pt x="47587" y="199308"/>
                  </a:cubicBezTo>
                  <a:lnTo>
                    <a:pt x="1593" y="398616"/>
                  </a:lnTo>
                  <a:cubicBezTo>
                    <a:pt x="-6044" y="431613"/>
                    <a:pt x="14516" y="464553"/>
                    <a:pt x="47512" y="472189"/>
                  </a:cubicBezTo>
                  <a:cubicBezTo>
                    <a:pt x="47538" y="472195"/>
                    <a:pt x="47562" y="472200"/>
                    <a:pt x="47587" y="472206"/>
                  </a:cubicBezTo>
                  <a:cubicBezTo>
                    <a:pt x="52071" y="473471"/>
                    <a:pt x="56732" y="473989"/>
                    <a:pt x="61385" y="473739"/>
                  </a:cubicBezTo>
                  <a:cubicBezTo>
                    <a:pt x="89835" y="473425"/>
                    <a:pt x="114452" y="453857"/>
                    <a:pt x="121177" y="426212"/>
                  </a:cubicBezTo>
                  <a:lnTo>
                    <a:pt x="161039" y="251434"/>
                  </a:lnTo>
                  <a:lnTo>
                    <a:pt x="199521" y="225371"/>
                  </a:lnTo>
                  <a:cubicBezTo>
                    <a:pt x="196301" y="248062"/>
                    <a:pt x="193541" y="269679"/>
                    <a:pt x="191395" y="289763"/>
                  </a:cubicBezTo>
                  <a:lnTo>
                    <a:pt x="57859" y="689911"/>
                  </a:lnTo>
                  <a:lnTo>
                    <a:pt x="167478" y="689911"/>
                  </a:lnTo>
                  <a:lnTo>
                    <a:pt x="167478" y="694511"/>
                  </a:lnTo>
                  <a:lnTo>
                    <a:pt x="107532" y="965876"/>
                  </a:lnTo>
                  <a:cubicBezTo>
                    <a:pt x="99896" y="998874"/>
                    <a:pt x="120455" y="1031813"/>
                    <a:pt x="153451" y="1039450"/>
                  </a:cubicBezTo>
                  <a:cubicBezTo>
                    <a:pt x="153478" y="1039454"/>
                    <a:pt x="153502" y="1039460"/>
                    <a:pt x="153527" y="1039467"/>
                  </a:cubicBezTo>
                  <a:cubicBezTo>
                    <a:pt x="158011" y="1040731"/>
                    <a:pt x="162672" y="1041250"/>
                    <a:pt x="167325" y="1041000"/>
                  </a:cubicBezTo>
                  <a:cubicBezTo>
                    <a:pt x="195775" y="1040685"/>
                    <a:pt x="220391" y="1021118"/>
                    <a:pt x="227117" y="993473"/>
                  </a:cubicBezTo>
                  <a:lnTo>
                    <a:pt x="288443" y="717508"/>
                  </a:lnTo>
                  <a:cubicBezTo>
                    <a:pt x="288443" y="714442"/>
                    <a:pt x="289976" y="711375"/>
                    <a:pt x="289976" y="708309"/>
                  </a:cubicBezTo>
                  <a:lnTo>
                    <a:pt x="291509" y="689911"/>
                  </a:lnTo>
                  <a:lnTo>
                    <a:pt x="358967" y="689911"/>
                  </a:lnTo>
                  <a:lnTo>
                    <a:pt x="374298" y="955144"/>
                  </a:lnTo>
                  <a:cubicBezTo>
                    <a:pt x="376090" y="987689"/>
                    <a:pt x="403029" y="1013146"/>
                    <a:pt x="435624" y="1013097"/>
                  </a:cubicBezTo>
                  <a:lnTo>
                    <a:pt x="438997" y="1013097"/>
                  </a:lnTo>
                  <a:cubicBezTo>
                    <a:pt x="472813" y="1011203"/>
                    <a:pt x="498691" y="982255"/>
                    <a:pt x="496797" y="948440"/>
                  </a:cubicBezTo>
                  <a:cubicBezTo>
                    <a:pt x="496797" y="948426"/>
                    <a:pt x="496796" y="948412"/>
                    <a:pt x="496796" y="948398"/>
                  </a:cubicBezTo>
                  <a:lnTo>
                    <a:pt x="481924" y="689911"/>
                  </a:lnTo>
                  <a:lnTo>
                    <a:pt x="533131" y="689911"/>
                  </a:lnTo>
                  <a:lnTo>
                    <a:pt x="395149" y="277498"/>
                  </a:lnTo>
                  <a:cubicBezTo>
                    <a:pt x="395149" y="277498"/>
                    <a:pt x="396682" y="236103"/>
                    <a:pt x="396682" y="234570"/>
                  </a:cubicBezTo>
                  <a:lnTo>
                    <a:pt x="445742" y="346489"/>
                  </a:lnTo>
                  <a:cubicBezTo>
                    <a:pt x="451998" y="361458"/>
                    <a:pt x="464226" y="373132"/>
                    <a:pt x="479471" y="378685"/>
                  </a:cubicBezTo>
                  <a:lnTo>
                    <a:pt x="631252" y="440010"/>
                  </a:lnTo>
                  <a:cubicBezTo>
                    <a:pt x="626867" y="451236"/>
                    <a:pt x="624782" y="463226"/>
                    <a:pt x="625119" y="475272"/>
                  </a:cubicBezTo>
                  <a:cubicBezTo>
                    <a:pt x="625057" y="507510"/>
                    <a:pt x="639741" y="538007"/>
                    <a:pt x="664981" y="558062"/>
                  </a:cubicBezTo>
                  <a:lnTo>
                    <a:pt x="666514" y="559595"/>
                  </a:lnTo>
                  <a:cubicBezTo>
                    <a:pt x="671947" y="564581"/>
                    <a:pt x="679070" y="567320"/>
                    <a:pt x="686445" y="567261"/>
                  </a:cubicBezTo>
                  <a:cubicBezTo>
                    <a:pt x="703380" y="567261"/>
                    <a:pt x="717108" y="553533"/>
                    <a:pt x="717108" y="536598"/>
                  </a:cubicBezTo>
                  <a:cubicBezTo>
                    <a:pt x="717597" y="526838"/>
                    <a:pt x="712945" y="517532"/>
                    <a:pt x="704842" y="512068"/>
                  </a:cubicBezTo>
                  <a:cubicBezTo>
                    <a:pt x="695754" y="501920"/>
                    <a:pt x="690541" y="488888"/>
                    <a:pt x="690124" y="475272"/>
                  </a:cubicBezTo>
                  <a:cubicBezTo>
                    <a:pt x="690124" y="449870"/>
                    <a:pt x="710716" y="429278"/>
                    <a:pt x="736118" y="429278"/>
                  </a:cubicBezTo>
                  <a:cubicBezTo>
                    <a:pt x="761521" y="429278"/>
                    <a:pt x="782113" y="449870"/>
                    <a:pt x="782113" y="475272"/>
                  </a:cubicBezTo>
                  <a:lnTo>
                    <a:pt x="782113" y="1011870"/>
                  </a:lnTo>
                  <a:cubicBezTo>
                    <a:pt x="782113" y="1028805"/>
                    <a:pt x="795840" y="1042533"/>
                    <a:pt x="812775" y="1042533"/>
                  </a:cubicBezTo>
                  <a:cubicBezTo>
                    <a:pt x="829710" y="1042533"/>
                    <a:pt x="843438" y="1028805"/>
                    <a:pt x="843438" y="1011870"/>
                  </a:cubicBezTo>
                  <a:lnTo>
                    <a:pt x="843438" y="475272"/>
                  </a:lnTo>
                  <a:cubicBezTo>
                    <a:pt x="843438" y="416001"/>
                    <a:pt x="795389" y="367953"/>
                    <a:pt x="736118" y="367953"/>
                  </a:cubicBezTo>
                  <a:close/>
                </a:path>
              </a:pathLst>
            </a:custGeom>
            <a:solidFill>
              <a:srgbClr val="000000"/>
            </a:solidFill>
            <a:ln w="15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9AC50312-B24B-4A11-8388-29A5F085898D}"/>
                </a:ext>
              </a:extLst>
            </p:cNvPr>
            <p:cNvSpPr/>
            <p:nvPr/>
          </p:nvSpPr>
          <p:spPr>
            <a:xfrm>
              <a:off x="9930692" y="2704566"/>
              <a:ext cx="245301" cy="245301"/>
            </a:xfrm>
            <a:custGeom>
              <a:avLst/>
              <a:gdLst>
                <a:gd name="connsiteX0" fmla="*/ 245302 w 245301"/>
                <a:gd name="connsiteY0" fmla="*/ 122651 h 245301"/>
                <a:gd name="connsiteX1" fmla="*/ 122651 w 245301"/>
                <a:gd name="connsiteY1" fmla="*/ 245302 h 245301"/>
                <a:gd name="connsiteX2" fmla="*/ 0 w 245301"/>
                <a:gd name="connsiteY2" fmla="*/ 122651 h 245301"/>
                <a:gd name="connsiteX3" fmla="*/ 122651 w 245301"/>
                <a:gd name="connsiteY3" fmla="*/ 0 h 245301"/>
                <a:gd name="connsiteX4" fmla="*/ 245302 w 245301"/>
                <a:gd name="connsiteY4" fmla="*/ 122651 h 24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301" h="245301">
                  <a:moveTo>
                    <a:pt x="245302" y="122651"/>
                  </a:moveTo>
                  <a:cubicBezTo>
                    <a:pt x="245302" y="190390"/>
                    <a:pt x="190390" y="245302"/>
                    <a:pt x="122651" y="245302"/>
                  </a:cubicBezTo>
                  <a:cubicBezTo>
                    <a:pt x="54912" y="245302"/>
                    <a:pt x="0" y="190390"/>
                    <a:pt x="0" y="122651"/>
                  </a:cubicBezTo>
                  <a:cubicBezTo>
                    <a:pt x="0" y="54913"/>
                    <a:pt x="54912" y="0"/>
                    <a:pt x="122651" y="0"/>
                  </a:cubicBezTo>
                  <a:cubicBezTo>
                    <a:pt x="190390" y="0"/>
                    <a:pt x="245302" y="54913"/>
                    <a:pt x="245302" y="122651"/>
                  </a:cubicBezTo>
                  <a:close/>
                </a:path>
              </a:pathLst>
            </a:custGeom>
            <a:solidFill>
              <a:srgbClr val="000000"/>
            </a:solidFill>
            <a:ln w="15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  <p:pic>
        <p:nvPicPr>
          <p:cNvPr id="27" name="Graphic 26" descr="Man with cane">
            <a:extLst>
              <a:ext uri="{FF2B5EF4-FFF2-40B4-BE49-F238E27FC236}">
                <a16:creationId xmlns:a16="http://schemas.microsoft.com/office/drawing/2014/main" xmlns="" id="{6FA5F55B-F929-4942-BF28-6AF1B77FBC0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9957103" y="1234532"/>
            <a:ext cx="1188830" cy="118883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9D00AB9-0438-4A9E-90A4-31920554E678}"/>
              </a:ext>
            </a:extLst>
          </p:cNvPr>
          <p:cNvSpPr txBox="1"/>
          <p:nvPr/>
        </p:nvSpPr>
        <p:spPr>
          <a:xfrm>
            <a:off x="267431" y="4672780"/>
            <a:ext cx="192166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Preconception &amp; </a:t>
            </a:r>
          </a:p>
          <a:p>
            <a:pPr algn="ctr"/>
            <a:r>
              <a:rPr lang="en-US"/>
              <a:t>Pregnancy</a:t>
            </a:r>
            <a:endParaRPr lang="en-Z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FD1DED8-22F3-4EC4-85B7-83514F457DFB}"/>
              </a:ext>
            </a:extLst>
          </p:cNvPr>
          <p:cNvSpPr txBox="1"/>
          <p:nvPr/>
        </p:nvSpPr>
        <p:spPr>
          <a:xfrm>
            <a:off x="2408022" y="4672780"/>
            <a:ext cx="192166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Infancy &amp; early years</a:t>
            </a:r>
          </a:p>
          <a:p>
            <a:pPr algn="ctr"/>
            <a:r>
              <a:rPr lang="en-US"/>
              <a:t>(0-5 years)</a:t>
            </a:r>
            <a:endParaRPr lang="en-Z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283FDDE-4167-4C4A-962B-CC692E127A54}"/>
              </a:ext>
            </a:extLst>
          </p:cNvPr>
          <p:cNvSpPr txBox="1"/>
          <p:nvPr/>
        </p:nvSpPr>
        <p:spPr>
          <a:xfrm>
            <a:off x="4379917" y="4672780"/>
            <a:ext cx="1921660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Childhood </a:t>
            </a:r>
          </a:p>
          <a:p>
            <a:pPr algn="ctr"/>
            <a:r>
              <a:rPr lang="en-US"/>
              <a:t>&amp; </a:t>
            </a:r>
          </a:p>
          <a:p>
            <a:pPr algn="ctr"/>
            <a:r>
              <a:rPr lang="en-US"/>
              <a:t>Adolescents</a:t>
            </a:r>
            <a:endParaRPr lang="en-ZA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D96FA82-183F-4D5D-8069-45CE128771CD}"/>
              </a:ext>
            </a:extLst>
          </p:cNvPr>
          <p:cNvSpPr txBox="1"/>
          <p:nvPr/>
        </p:nvSpPr>
        <p:spPr>
          <a:xfrm>
            <a:off x="6574135" y="4672780"/>
            <a:ext cx="1921660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Working age &amp; Adults</a:t>
            </a:r>
          </a:p>
          <a:p>
            <a:pPr algn="ctr"/>
            <a:r>
              <a:rPr lang="en-US"/>
              <a:t>(16-64 years)</a:t>
            </a:r>
            <a:endParaRPr lang="en-ZA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4A835ED-61FF-4A48-8A33-522A6796E5A4}"/>
              </a:ext>
            </a:extLst>
          </p:cNvPr>
          <p:cNvSpPr txBox="1"/>
          <p:nvPr/>
        </p:nvSpPr>
        <p:spPr>
          <a:xfrm>
            <a:off x="8908498" y="4672780"/>
            <a:ext cx="192166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Older people</a:t>
            </a:r>
            <a:endParaRPr lang="en-ZA"/>
          </a:p>
        </p:txBody>
      </p:sp>
      <p:pic>
        <p:nvPicPr>
          <p:cNvPr id="34" name="Graphic 33" descr="Run">
            <a:extLst>
              <a:ext uri="{FF2B5EF4-FFF2-40B4-BE49-F238E27FC236}">
                <a16:creationId xmlns:a16="http://schemas.microsoft.com/office/drawing/2014/main" xmlns="" id="{82FFB806-EE5B-432A-8E36-DE20A3FA4AF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007628" y="2491859"/>
            <a:ext cx="914400" cy="9144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53F2606-87F2-46B8-A631-927EEC1A5758}"/>
              </a:ext>
            </a:extLst>
          </p:cNvPr>
          <p:cNvSpPr txBox="1"/>
          <p:nvPr/>
        </p:nvSpPr>
        <p:spPr>
          <a:xfrm>
            <a:off x="4569259" y="6267895"/>
            <a:ext cx="228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Circular on route</a:t>
            </a:r>
            <a:endParaRPr lang="en-ZA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CA734C96-A8A4-4015-8E98-4004377E4571}"/>
              </a:ext>
            </a:extLst>
          </p:cNvPr>
          <p:cNvSpPr/>
          <p:nvPr/>
        </p:nvSpPr>
        <p:spPr>
          <a:xfrm>
            <a:off x="116865" y="1014153"/>
            <a:ext cx="4261794" cy="52537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err="1"/>
          </a:p>
        </p:txBody>
      </p:sp>
    </p:spTree>
    <p:extLst>
      <p:ext uri="{BB962C8B-B14F-4D97-AF65-F5344CB8AC3E}">
        <p14:creationId xmlns:p14="http://schemas.microsoft.com/office/powerpoint/2010/main" xmlns="" val="111630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CCC54A-83C0-A85E-E171-15A8304D3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MBFI strategy in the Western Cape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BB80B0-3DAE-5D23-1AD7-58FC3A1954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0" y="1043797"/>
            <a:ext cx="11462939" cy="5313872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72000" tIns="72000" rIns="72000" bIns="72000" rtlCol="0" anchor="t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1800">
                <a:solidFill>
                  <a:srgbClr val="3C4245"/>
                </a:solidFill>
                <a:latin typeface="+mn-lt"/>
              </a:rPr>
              <a:t>Circular H62/2023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>
                <a:solidFill>
                  <a:srgbClr val="3C4245"/>
                </a:solidFill>
                <a:latin typeface="+mn-lt"/>
              </a:rPr>
              <a:t>The Western Cape Government Department of Health and Wellness (WCGH&amp;W) has institutionalized the implementation of the Mother-Baby Friendly Initiative (MBFI) strategy since 2009.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>
                <a:solidFill>
                  <a:srgbClr val="3C4245"/>
                </a:solidFill>
                <a:latin typeface="+mn-lt"/>
              </a:rPr>
              <a:t>Successful implementation of the Ten steps to successful breastfeeding has shown to improve the rates of exclusive breastfeeding and prolong breastfeeding duration beyond discharge from a birthing unit. </a:t>
            </a:r>
          </a:p>
          <a:p>
            <a:pPr>
              <a:lnSpc>
                <a:spcPct val="150000"/>
              </a:lnSpc>
            </a:pPr>
            <a:endParaRPr lang="en-US" sz="1800" b="0" i="0">
              <a:solidFill>
                <a:srgbClr val="3C4245"/>
              </a:solidFill>
              <a:effectLst/>
              <a:latin typeface="+mn-lt"/>
            </a:endParaRPr>
          </a:p>
          <a:p>
            <a:pPr algn="l"/>
            <a:r>
              <a:rPr lang="en-US" sz="1800" i="0">
                <a:solidFill>
                  <a:srgbClr val="3C4245"/>
                </a:solidFill>
                <a:effectLst/>
                <a:latin typeface="+mn-lt"/>
              </a:rPr>
              <a:t>It </a:t>
            </a:r>
            <a:r>
              <a:rPr lang="en-US" sz="1800">
                <a:solidFill>
                  <a:srgbClr val="3C4245"/>
                </a:solidFill>
                <a:latin typeface="+mn-lt"/>
              </a:rPr>
              <a:t>implements</a:t>
            </a:r>
            <a:r>
              <a:rPr lang="en-US" sz="1800" i="0">
                <a:solidFill>
                  <a:srgbClr val="3C4245"/>
                </a:solidFill>
                <a:effectLst/>
                <a:latin typeface="+mn-lt"/>
              </a:rPr>
              <a:t>:</a:t>
            </a:r>
          </a:p>
          <a:p>
            <a:pPr marL="179705" lvl="1" indent="-179705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3C4245"/>
                </a:solidFill>
                <a:latin typeface="+mn-lt"/>
              </a:rPr>
              <a:t>standards of care to support optimal infant feeding</a:t>
            </a:r>
          </a:p>
          <a:p>
            <a:pPr marL="179705" lvl="1" indent="-179705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3C4245"/>
                </a:solidFill>
                <a:effectLst/>
                <a:latin typeface="+mn-lt"/>
              </a:rPr>
              <a:t>early initiation of breastfeeding within 1 hour of birth;</a:t>
            </a:r>
            <a:r>
              <a:rPr lang="en-US" sz="1800">
                <a:solidFill>
                  <a:srgbClr val="3C4245"/>
                </a:solidFill>
                <a:latin typeface="+mn-lt"/>
              </a:rPr>
              <a:t> skin-to-skin contact</a:t>
            </a:r>
            <a:endParaRPr lang="en-US" sz="1800" b="0" i="0">
              <a:solidFill>
                <a:srgbClr val="3C4245"/>
              </a:solidFill>
              <a:effectLst/>
              <a:latin typeface="+mn-lt"/>
            </a:endParaRPr>
          </a:p>
          <a:p>
            <a:pPr marL="179705" lvl="1" indent="-179705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3C4245"/>
                </a:solidFill>
                <a:effectLst/>
                <a:latin typeface="+mn-lt"/>
              </a:rPr>
              <a:t>exclusive breastfeeding for the first 6 months of life; and</a:t>
            </a:r>
          </a:p>
          <a:p>
            <a:pPr marL="179705" lvl="1" indent="-179705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3C4245"/>
                </a:solidFill>
                <a:effectLst/>
                <a:latin typeface="+mn-lt"/>
              </a:rPr>
              <a:t>introduction of nutritionally-adequate and safe complementary (solid) foods</a:t>
            </a:r>
          </a:p>
          <a:p>
            <a:pPr marL="0" lvl="1" indent="0">
              <a:buNone/>
            </a:pPr>
            <a:r>
              <a:rPr lang="en-US" sz="1800">
                <a:solidFill>
                  <a:srgbClr val="3C4245"/>
                </a:solidFill>
                <a:latin typeface="+mn-lt"/>
              </a:rPr>
              <a:t>   </a:t>
            </a:r>
            <a:r>
              <a:rPr lang="en-US" sz="1800" b="0" i="0">
                <a:solidFill>
                  <a:srgbClr val="3C4245"/>
                </a:solidFill>
                <a:effectLst/>
                <a:latin typeface="+mn-lt"/>
              </a:rPr>
              <a:t>at 6 months together with continued breastfeeding up to 2 years of age </a:t>
            </a:r>
          </a:p>
          <a:p>
            <a:pPr marL="0" lvl="1" indent="0">
              <a:buNone/>
            </a:pPr>
            <a:r>
              <a:rPr lang="en-US" sz="1800">
                <a:solidFill>
                  <a:srgbClr val="3C4245"/>
                </a:solidFill>
                <a:latin typeface="+mn-lt"/>
              </a:rPr>
              <a:t>   </a:t>
            </a:r>
            <a:r>
              <a:rPr lang="en-US" sz="1800" b="0" i="0">
                <a:solidFill>
                  <a:srgbClr val="3C4245"/>
                </a:solidFill>
                <a:effectLst/>
                <a:latin typeface="+mn-lt"/>
              </a:rPr>
              <a:t>or beyond.</a:t>
            </a:r>
            <a:r>
              <a:rPr lang="en-US" sz="1800">
                <a:solidFill>
                  <a:srgbClr val="3C4245"/>
                </a:solidFill>
                <a:latin typeface="+mn-lt"/>
              </a:rPr>
              <a:t> </a:t>
            </a:r>
            <a:endParaRPr lang="en-US" sz="1800" b="0" i="0">
              <a:solidFill>
                <a:srgbClr val="3C4245"/>
              </a:solidFill>
              <a:effectLst/>
              <a:latin typeface="+mn-lt"/>
            </a:endParaRPr>
          </a:p>
          <a:p>
            <a:pPr marL="179705" lvl="1" indent="-179705"/>
            <a:endParaRPr lang="en-US" sz="1800">
              <a:solidFill>
                <a:srgbClr val="3C4245"/>
              </a:solidFill>
            </a:endParaRPr>
          </a:p>
          <a:p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E5C96A22-FA28-3772-C036-CDC884251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9503" y="3700733"/>
            <a:ext cx="2449512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CC87DA-EFEF-4EF5-8951-E6500D7E887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65545" y="46866"/>
            <a:ext cx="1591094" cy="8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3254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Integrated management of Acute Malnutrition (IMAM) Policy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ZA" sz="1800"/>
              <a:t>Circular H76/2021</a:t>
            </a:r>
          </a:p>
          <a:p>
            <a:endParaRPr lang="en-ZA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>
                <a:solidFill>
                  <a:srgbClr val="000000"/>
                </a:solidFill>
                <a:latin typeface="Century Gothic" panose="020B0502020202020204" pitchFamily="34" charset="0"/>
              </a:rPr>
              <a:t>The Integrated Management of Acute Malnutrition (IMAM) links routine health services with Community Based Services to optimize coverage, assessment, and treatment of acute malnutrition.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i="0" u="none" strike="noStrike" baseline="0">
                <a:solidFill>
                  <a:srgbClr val="000000"/>
                </a:solidFill>
                <a:latin typeface="Century Gothic" panose="020B0502020202020204" pitchFamily="34" charset="0"/>
              </a:rPr>
              <a:t>Key interventions 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Century Gothic" panose="020B0502020202020204" pitchFamily="34" charset="0"/>
              </a:rPr>
              <a:t>to prevent the development of acute malnutrition include appropriate </a:t>
            </a:r>
            <a:r>
              <a:rPr lang="en-US" sz="1800" i="1" u="none" strike="noStrike" baseline="0">
                <a:solidFill>
                  <a:srgbClr val="000000"/>
                </a:solidFill>
                <a:latin typeface="Century Gothic" panose="020B0502020202020204" pitchFamily="34" charset="0"/>
              </a:rPr>
              <a:t>breastfeeding and complementary feeding practices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Century Gothic" panose="020B0502020202020204" pitchFamily="34" charset="0"/>
              </a:rPr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>
              <a:solidFill>
                <a:srgbClr val="0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>
                <a:solidFill>
                  <a:srgbClr val="000000"/>
                </a:solidFill>
                <a:latin typeface="Century Gothic" panose="020B0502020202020204" pitchFamily="34" charset="0"/>
              </a:rPr>
              <a:t>It must be noted that disease prevention strategies are important in breaking the infection-malnutrition cycle, particularly related to </a:t>
            </a:r>
            <a:r>
              <a:rPr lang="en-US" sz="1800" b="0" i="0" u="none" strike="noStrike" baseline="0" err="1">
                <a:solidFill>
                  <a:srgbClr val="000000"/>
                </a:solidFill>
                <a:latin typeface="Century Gothic" panose="020B0502020202020204" pitchFamily="34" charset="0"/>
              </a:rPr>
              <a:t>diarrhoea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Century Gothic" panose="020B0502020202020204" pitchFamily="34" charset="0"/>
              </a:rPr>
              <a:t> and repeated respiratory infections.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>
              <a:solidFill>
                <a:srgbClr val="00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>
                <a:solidFill>
                  <a:srgbClr val="000000"/>
                </a:solidFill>
                <a:latin typeface="Century Gothic" panose="020B0502020202020204" pitchFamily="34" charset="0"/>
              </a:rPr>
              <a:t>The </a:t>
            </a:r>
            <a:r>
              <a:rPr lang="en-US" sz="1800" i="0" u="none" strike="noStrike" baseline="0">
                <a:solidFill>
                  <a:srgbClr val="000000"/>
                </a:solidFill>
                <a:latin typeface="Century Gothic" panose="020B0502020202020204" pitchFamily="34" charset="0"/>
              </a:rPr>
              <a:t>key determinants 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Century Gothic" panose="020B0502020202020204" pitchFamily="34" charset="0"/>
              </a:rPr>
              <a:t>in the treatment of acute malnutrition however encompasses more than feeding practices and includes factors which </a:t>
            </a:r>
            <a:r>
              <a:rPr lang="en-US" sz="1800" i="1" u="none" strike="noStrike" baseline="0">
                <a:solidFill>
                  <a:srgbClr val="000000"/>
                </a:solidFill>
                <a:latin typeface="Century Gothic" panose="020B0502020202020204" pitchFamily="34" charset="0"/>
              </a:rPr>
              <a:t>facilitates identification, follow up and monitoring and evaluation of implementation. </a:t>
            </a:r>
            <a:endParaRPr lang="en-ZA" i="1"/>
          </a:p>
        </p:txBody>
      </p:sp>
    </p:spTree>
    <p:extLst>
      <p:ext uri="{BB962C8B-B14F-4D97-AF65-F5344CB8AC3E}">
        <p14:creationId xmlns:p14="http://schemas.microsoft.com/office/powerpoint/2010/main" xmlns="" val="631091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01390" y="2639859"/>
            <a:ext cx="11589220" cy="936625"/>
          </a:xfrm>
        </p:spPr>
        <p:txBody>
          <a:bodyPr>
            <a:normAutofit/>
          </a:bodyPr>
          <a:lstStyle/>
          <a:p>
            <a:pPr algn="ctr"/>
            <a:r>
              <a:rPr lang="en-ZA"/>
              <a:t>Malnutrition in the Western Cape</a:t>
            </a:r>
          </a:p>
        </p:txBody>
      </p:sp>
    </p:spTree>
    <p:extLst>
      <p:ext uri="{BB962C8B-B14F-4D97-AF65-F5344CB8AC3E}">
        <p14:creationId xmlns:p14="http://schemas.microsoft.com/office/powerpoint/2010/main" xmlns="" val="2613201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34BA69-49C9-C940-8380-178174363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Nutritional Therapeutic Programme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33B0BC-B828-ED0B-6A1C-F829EB8D3D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0" y="1196753"/>
            <a:ext cx="7353761" cy="5083277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72000" tIns="72000" rIns="72000" bIns="72000" rtlCol="0" anchor="t">
            <a:normAutofit fontScale="92500" lnSpcReduction="20000"/>
          </a:bodyPr>
          <a:lstStyle/>
          <a:p>
            <a:pPr algn="l"/>
            <a:r>
              <a:rPr lang="en-US" sz="1800" i="0" u="none" strike="noStrike" baseline="0">
                <a:latin typeface="+mn-lt"/>
              </a:rPr>
              <a:t>Circular H27/2023</a:t>
            </a:r>
          </a:p>
          <a:p>
            <a:pPr algn="l"/>
            <a:endParaRPr lang="en-US" sz="1800" b="0" i="0" u="none" strike="noStrike" baseline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>
                <a:latin typeface="+mn-lt"/>
              </a:rPr>
              <a:t>The Nutrition Therapeutic </a:t>
            </a:r>
            <a:r>
              <a:rPr lang="en-US" sz="1800" b="0" i="0" u="none" strike="noStrike" baseline="0" err="1">
                <a:latin typeface="+mn-lt"/>
              </a:rPr>
              <a:t>Programme</a:t>
            </a:r>
            <a:r>
              <a:rPr lang="en-US" sz="1800" b="0" i="0" u="none" strike="noStrike" baseline="0">
                <a:latin typeface="+mn-lt"/>
              </a:rPr>
              <a:t> (NTP) is a </a:t>
            </a:r>
            <a:r>
              <a:rPr lang="en-US" sz="1800" i="0" u="none" strike="noStrike" baseline="0">
                <a:latin typeface="+mn-lt"/>
              </a:rPr>
              <a:t>nutrition specific intervention </a:t>
            </a:r>
            <a:r>
              <a:rPr lang="en-US" sz="1800" b="0" i="0" u="none" strike="noStrike" baseline="0">
                <a:latin typeface="+mn-lt"/>
              </a:rPr>
              <a:t>implemented to address undernutrition in various categories of patients.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>
                <a:latin typeface="+mn-lt"/>
              </a:rPr>
              <a:t>It forms part of the Health Facility Based Nutrition </a:t>
            </a:r>
            <a:r>
              <a:rPr lang="en-US" sz="1800" b="0" i="0" u="none" strike="noStrike" baseline="0" err="1">
                <a:latin typeface="+mn-lt"/>
              </a:rPr>
              <a:t>Programme</a:t>
            </a:r>
            <a:r>
              <a:rPr lang="en-US" sz="1800" b="0" i="0" u="none" strike="noStrike" baseline="0">
                <a:latin typeface="+mn-lt"/>
              </a:rPr>
              <a:t> (HFBNP), which is based on an integrated, comprehensive primary health care model focusing on nutritional health.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>
                <a:latin typeface="+mn-lt"/>
              </a:rPr>
              <a:t>The NTP was designed to provide nutritional support</a:t>
            </a:r>
            <a:r>
              <a:rPr lang="en-US" sz="1800" b="0">
                <a:latin typeface="+mn-lt"/>
              </a:rPr>
              <a:t> using specialized products</a:t>
            </a:r>
            <a:r>
              <a:rPr lang="en-US" sz="1800" b="0" i="0" u="none" strike="noStrike" baseline="0">
                <a:latin typeface="+mn-lt"/>
              </a:rPr>
              <a:t> to at risk clients and those in the rehabilitation phase to improve their treatment outcomes and wellbeing.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>
                <a:latin typeface="+mn-lt"/>
              </a:rPr>
              <a:t>Some of the objectives of the NTP is  t</a:t>
            </a:r>
            <a:r>
              <a:rPr lang="en-US" sz="1800" b="0" i="0" u="none" strike="noStrike" baseline="0">
                <a:latin typeface="+mn-lt"/>
              </a:rPr>
              <a:t>o provide nutritional support to nutritionally at-risk clients, which include Moderately Acute Malnutrition &amp; Severely Acute Malnutrition child in the rehabilitation phase and g</a:t>
            </a:r>
            <a:r>
              <a:rPr lang="en-US" altLang="en-US" sz="1800" b="0">
                <a:latin typeface="+mn-lt"/>
              </a:rPr>
              <a:t>rowth faltering infants and young children.</a:t>
            </a:r>
            <a:endParaRPr lang="en-US" sz="1800" b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4F8F9E-75D5-1E5F-EE2C-FBF3F558B0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38270" y="1537853"/>
            <a:ext cx="4935773" cy="393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5483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B07382-A818-4873-A438-09B7C8049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COPC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ECDA43B-2733-455F-AD8A-455C9521B8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>
              <a:solidFill>
                <a:srgbClr val="998F86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F03D056-C9E2-4C6F-8EE2-19CFD909E9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0700" y="1196753"/>
            <a:ext cx="6255941" cy="489607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/>
              <a:t>COPC is a community-based healthcare approach that focuses on addressing community needs, promoting community participation, and improving health outcomes.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/>
              <a:t>Strategies outlined by COPC actively assist in preventing Acute Malnutrition by encouraging individual ownership of health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/>
              <a:t>Better communication between healthcare providers and communities promotes educative  opportunities for future mothers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/>
              <a:t>COPC promotes frequent community-based screenings and assessments </a:t>
            </a:r>
            <a:r>
              <a:rPr lang="en-US" sz="1800" b="0">
                <a:sym typeface="Wingdings" panose="05000000000000000000" pitchFamily="2" charset="2"/>
              </a:rPr>
              <a:t> helps identify individuals experiencing deficiencies and who are at a high risk of malnutrition</a:t>
            </a:r>
            <a:endParaRPr lang="en-US" sz="1800" b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/>
          </a:p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192506-4DBC-6A26-8212-2BC6A377A1A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7832" y="1196753"/>
            <a:ext cx="4222942" cy="48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5056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9A786AB-07EA-D57C-6F5C-B796177C5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918" y="2492375"/>
            <a:ext cx="11041721" cy="936625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Intersectoral engagement, innovation and transversal projects</a:t>
            </a:r>
          </a:p>
        </p:txBody>
      </p:sp>
    </p:spTree>
    <p:extLst>
      <p:ext uri="{BB962C8B-B14F-4D97-AF65-F5344CB8AC3E}">
        <p14:creationId xmlns:p14="http://schemas.microsoft.com/office/powerpoint/2010/main" xmlns="" val="1142492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AB0183-E337-CD68-2F85-891108AB3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Social Relief of Distress &amp; Community Kitchen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3AFB0C-656B-B5A3-4745-BFD6B61CB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1664" y="6438809"/>
            <a:ext cx="5518097" cy="230832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"Social Relief of Distress Grant." Western Cape Government, </a:t>
            </a:r>
            <a:r>
              <a:rPr lang="en-US">
                <a:solidFill>
                  <a:schemeClr val="bg1">
                    <a:lumMod val="6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www.westerncape.gov.za/service/social-relief-distress-grant</a:t>
            </a:r>
            <a:r>
              <a:rPr lang="en-US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407F99-6DAD-57EC-E3EB-188880344E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1" y="980963"/>
            <a:ext cx="5414268" cy="4896073"/>
          </a:xfrm>
        </p:spPr>
        <p:txBody>
          <a:bodyPr/>
          <a:lstStyle/>
          <a:p>
            <a:r>
              <a:rPr lang="en-US" sz="1600" i="0" u="none" strike="noStrike" baseline="0">
                <a:latin typeface="+mn-lt"/>
              </a:rPr>
              <a:t>Circular H156/2017</a:t>
            </a:r>
            <a:endParaRPr lang="en-ZA"/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0542F0D-AFB8-5985-B144-4E4390A01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2041" y="1510510"/>
            <a:ext cx="3940305" cy="3438525"/>
          </a:xfrm>
        </p:spPr>
        <p:txBody>
          <a:bodyPr>
            <a:noAutofit/>
          </a:bodyPr>
          <a:lstStyle/>
          <a:p>
            <a:r>
              <a:rPr lang="en-US" sz="1800" b="0"/>
              <a:t>Social Relief of Distress (SRD) programs like the </a:t>
            </a:r>
            <a:r>
              <a:rPr lang="en-US" sz="1800"/>
              <a:t>Zero Hunger Campaign and Normal Social Relief of distress</a:t>
            </a:r>
            <a:r>
              <a:rPr lang="en-US" sz="1800" b="0"/>
              <a:t> are programs that </a:t>
            </a:r>
            <a:r>
              <a:rPr lang="en-US" sz="1800"/>
              <a:t>aim to reduce food insecurity</a:t>
            </a:r>
            <a:r>
              <a:rPr lang="en-US" sz="1800" b="0"/>
              <a:t> in children and adults</a:t>
            </a:r>
            <a:r>
              <a:rPr lang="en-US" sz="1800"/>
              <a:t>.</a:t>
            </a:r>
          </a:p>
          <a:p>
            <a:endParaRPr lang="en-US" sz="1800"/>
          </a:p>
          <a:p>
            <a:r>
              <a:rPr lang="en-US" sz="1800"/>
              <a:t>Referral by health workers is required</a:t>
            </a:r>
            <a:r>
              <a:rPr lang="en-US" sz="1800" b="0"/>
              <a:t> for eligible children and adults to access SRD programs that assist with providing food</a:t>
            </a:r>
          </a:p>
          <a:p>
            <a:endParaRPr lang="en-US" sz="1800" b="0"/>
          </a:p>
          <a:p>
            <a:r>
              <a:rPr lang="en-US" sz="1800" b="0"/>
              <a:t>The Zero Hunger Campaign </a:t>
            </a:r>
            <a:r>
              <a:rPr lang="en-US" sz="1800"/>
              <a:t>directly aligns with reducing acute malnutrition </a:t>
            </a:r>
            <a:r>
              <a:rPr lang="en-US" sz="1800" b="0"/>
              <a:t>as it targets high risk children aged 0-5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72B3A2-26CD-4595-DB2A-1F2FE4429F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2346" y="1809849"/>
            <a:ext cx="7907613" cy="45311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08CEE6-5CC4-4E1D-B492-E318ACE91917}"/>
              </a:ext>
            </a:extLst>
          </p:cNvPr>
          <p:cNvSpPr txBox="1"/>
          <p:nvPr/>
        </p:nvSpPr>
        <p:spPr>
          <a:xfrm>
            <a:off x="6645728" y="1325844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Referral System Pathway </a:t>
            </a:r>
          </a:p>
        </p:txBody>
      </p:sp>
    </p:spTree>
    <p:extLst>
      <p:ext uri="{BB962C8B-B14F-4D97-AF65-F5344CB8AC3E}">
        <p14:creationId xmlns:p14="http://schemas.microsoft.com/office/powerpoint/2010/main" xmlns="" val="657929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998CE9-0B9B-9A02-37E5-DBE1F3F59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Western Cape Education Department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92D96B0-4924-E043-C276-06EA5E31FA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1" y="1026544"/>
            <a:ext cx="11576626" cy="5316068"/>
          </a:xfrm>
        </p:spPr>
        <p:txBody>
          <a:bodyPr>
            <a:normAutofit/>
          </a:bodyPr>
          <a:lstStyle/>
          <a:p>
            <a:r>
              <a:rPr lang="en-ZA" sz="1800"/>
              <a:t>Early Childhood Development Centres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/>
              <a:t>ECD </a:t>
            </a:r>
            <a:r>
              <a:rPr lang="en-US" sz="2000" b="0" err="1"/>
              <a:t>centres</a:t>
            </a:r>
            <a:r>
              <a:rPr lang="en-US" sz="2000" b="0"/>
              <a:t> serve as an effective platform to deliver child health services to underserved children.</a:t>
            </a:r>
          </a:p>
          <a:p>
            <a:endParaRPr lang="en-US" sz="2000" b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/>
              <a:t>Outreach services at ECD </a:t>
            </a:r>
            <a:r>
              <a:rPr lang="en-US" sz="2000" b="0" err="1"/>
              <a:t>centres</a:t>
            </a:r>
            <a:r>
              <a:rPr lang="en-US" sz="2000" b="0"/>
              <a:t> include malnutrition identification (GMP), provision of Vitamin A and deworming, and catch-up immunization</a:t>
            </a:r>
          </a:p>
          <a:p>
            <a:endParaRPr lang="en-US" sz="2000" b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/>
              <a:t>Food services in care facilities have undergone significant changes to meet national and international standards.</a:t>
            </a:r>
          </a:p>
          <a:p>
            <a:endParaRPr lang="en-US" sz="2000" b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/>
              <a:t>The WCGHW and partners have developed an operational manual which aims to:  </a:t>
            </a:r>
          </a:p>
          <a:p>
            <a:pPr marL="702900" lvl="2" indent="-342900"/>
            <a:r>
              <a:rPr lang="en-US" sz="2000" b="0"/>
              <a:t>Establish minimum standards and requirements for community-level food services</a:t>
            </a:r>
          </a:p>
          <a:p>
            <a:pPr marL="702900" lvl="2" indent="-342900"/>
            <a:r>
              <a:rPr lang="en-US" sz="2000" b="0"/>
              <a:t>Ensure standardized nutrition for children in care facilities</a:t>
            </a:r>
          </a:p>
          <a:p>
            <a:pPr marL="702900" lvl="2" indent="-342900"/>
            <a:r>
              <a:rPr lang="en-US" sz="2000"/>
              <a:t>P</a:t>
            </a:r>
            <a:r>
              <a:rPr lang="en-US" sz="2000" b="0"/>
              <a:t>rovide guidance to food handlers on safety, affordability, and appetizing meals.</a:t>
            </a:r>
          </a:p>
          <a:p>
            <a:pPr algn="l"/>
            <a:endParaRPr lang="en-US" sz="1800" b="0" i="0" u="none" strike="noStrike" baseline="0">
              <a:solidFill>
                <a:srgbClr val="FF0000"/>
              </a:solidFill>
              <a:latin typeface="Gotham Book"/>
            </a:endParaRPr>
          </a:p>
        </p:txBody>
      </p:sp>
      <p:grpSp>
        <p:nvGrpSpPr>
          <p:cNvPr id="5" name="Group 34">
            <a:extLst>
              <a:ext uri="{FF2B5EF4-FFF2-40B4-BE49-F238E27FC236}">
                <a16:creationId xmlns:a16="http://schemas.microsoft.com/office/drawing/2014/main" xmlns="" id="{36037BB0-D5A0-4C19-463B-AB734843297E}"/>
              </a:ext>
            </a:extLst>
          </p:cNvPr>
          <p:cNvGrpSpPr/>
          <p:nvPr/>
        </p:nvGrpSpPr>
        <p:grpSpPr>
          <a:xfrm>
            <a:off x="1130556" y="5751134"/>
            <a:ext cx="5921624" cy="1106865"/>
            <a:chOff x="0" y="-307483"/>
            <a:chExt cx="10725562" cy="2514172"/>
          </a:xfrm>
        </p:grpSpPr>
        <p:pic>
          <p:nvPicPr>
            <p:cNvPr id="6" name="preschool-children-playing-clip-art-i4.png">
              <a:extLst>
                <a:ext uri="{FF2B5EF4-FFF2-40B4-BE49-F238E27FC236}">
                  <a16:creationId xmlns:a16="http://schemas.microsoft.com/office/drawing/2014/main" xmlns="" id="{46A37F7A-50C2-D9AA-F10C-B8769BD09621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401300" cy="18992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36F58B4-07DD-7313-75AA-FBC7C5328EC1}"/>
                </a:ext>
              </a:extLst>
            </p:cNvPr>
            <p:cNvPicPr/>
            <p:nvPr/>
          </p:nvPicPr>
          <p:blipFill rotWithShape="1">
            <a:blip r:embed="rId4" cstate="print"/>
            <a:srcRect t="28382" b="31561"/>
            <a:stretch/>
          </p:blipFill>
          <p:spPr>
            <a:xfrm>
              <a:off x="298861" y="-307483"/>
              <a:ext cx="10426701" cy="2514172"/>
            </a:xfrm>
            <a:prstGeom prst="rect">
              <a:avLst/>
            </a:prstGeom>
            <a:effectLst/>
          </p:spPr>
        </p:pic>
      </p:grpSp>
      <p:grpSp>
        <p:nvGrpSpPr>
          <p:cNvPr id="3" name="Group 34">
            <a:extLst>
              <a:ext uri="{FF2B5EF4-FFF2-40B4-BE49-F238E27FC236}">
                <a16:creationId xmlns:a16="http://schemas.microsoft.com/office/drawing/2014/main" xmlns="" id="{270443E8-38EF-7F63-932B-3069E647AE4C}"/>
              </a:ext>
            </a:extLst>
          </p:cNvPr>
          <p:cNvGrpSpPr/>
          <p:nvPr/>
        </p:nvGrpSpPr>
        <p:grpSpPr>
          <a:xfrm>
            <a:off x="6774127" y="5751135"/>
            <a:ext cx="5474254" cy="1106865"/>
            <a:chOff x="0" y="-307483"/>
            <a:chExt cx="10725562" cy="2514172"/>
          </a:xfrm>
        </p:grpSpPr>
        <p:pic>
          <p:nvPicPr>
            <p:cNvPr id="8" name="preschool-children-playing-clip-art-i4.png">
              <a:extLst>
                <a:ext uri="{FF2B5EF4-FFF2-40B4-BE49-F238E27FC236}">
                  <a16:creationId xmlns:a16="http://schemas.microsoft.com/office/drawing/2014/main" xmlns="" id="{48239226-A906-EA1A-2B5B-223249EAEF5C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401300" cy="18992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F30C900-2680-4471-9B54-28A8E1E72172}"/>
                </a:ext>
              </a:extLst>
            </p:cNvPr>
            <p:cNvPicPr/>
            <p:nvPr/>
          </p:nvPicPr>
          <p:blipFill rotWithShape="1">
            <a:blip r:embed="rId4" cstate="print"/>
            <a:srcRect t="28382" b="31561"/>
            <a:stretch/>
          </p:blipFill>
          <p:spPr>
            <a:xfrm>
              <a:off x="298861" y="-307483"/>
              <a:ext cx="10426701" cy="2514172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xmlns="" val="18075913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210423-C62F-A314-4276-38F5D03D1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DOTP – Family Strengthening programme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36E9BD-442D-3227-5341-042564196C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1" y="1196753"/>
            <a:ext cx="8110219" cy="5129232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/>
              <a:t>All </a:t>
            </a:r>
            <a:r>
              <a:rPr lang="en-US" sz="1800" b="0" err="1"/>
              <a:t>programmes</a:t>
            </a:r>
            <a:r>
              <a:rPr lang="en-US" sz="1800" b="0"/>
              <a:t> aims at </a:t>
            </a:r>
            <a:r>
              <a:rPr lang="en-US" sz="1800"/>
              <a:t>strengthening the relationship </a:t>
            </a:r>
            <a:r>
              <a:rPr lang="en-US" sz="1800" b="0"/>
              <a:t>between a </a:t>
            </a:r>
            <a:r>
              <a:rPr lang="en-US" sz="1800"/>
              <a:t>primary caregiver and a child.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/>
              <a:t>Purpose to </a:t>
            </a:r>
            <a:r>
              <a:rPr lang="en-US" sz="1800"/>
              <a:t>reduce family and community violence</a:t>
            </a:r>
            <a:r>
              <a:rPr lang="en-US" sz="1800" b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/>
              <a:t>Can be referred to as parenting </a:t>
            </a:r>
            <a:r>
              <a:rPr lang="en-US" sz="1800" b="0" err="1"/>
              <a:t>programmes</a:t>
            </a:r>
            <a:r>
              <a:rPr lang="en-US" sz="1800" b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/>
              <a:t>Family support through family strengthening </a:t>
            </a:r>
            <a:r>
              <a:rPr lang="en-US" sz="1800" b="0" err="1"/>
              <a:t>programmes</a:t>
            </a:r>
            <a:r>
              <a:rPr lang="en-US" sz="1800" b="0"/>
              <a:t> is a </a:t>
            </a:r>
            <a:r>
              <a:rPr lang="en-US" sz="1800"/>
              <a:t>primary violence prevention</a:t>
            </a:r>
            <a:r>
              <a:rPr lang="en-US" sz="1800" b="0"/>
              <a:t> tool that can potentially be accessed by any family.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/>
              <a:t>Positive parenting </a:t>
            </a:r>
            <a:r>
              <a:rPr lang="en-US" sz="1800" b="0"/>
              <a:t>is “warm, consistent parenting where parents have good relationships with their children, use non-violent forms of discipline and exercise supervision over their children as appropriate to their developmental stage”.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/>
              <a:t>They aim to </a:t>
            </a:r>
            <a:r>
              <a:rPr lang="en-US" sz="1800"/>
              <a:t>nurture and strengthen family relationships</a:t>
            </a:r>
            <a:r>
              <a:rPr lang="en-US" sz="1800" b="0"/>
              <a:t>. </a:t>
            </a:r>
            <a:endParaRPr lang="en-US" sz="1800"/>
          </a:p>
        </p:txBody>
      </p:sp>
      <p:pic>
        <p:nvPicPr>
          <p:cNvPr id="12" name="Graphic 11" descr="Family with two children">
            <a:extLst>
              <a:ext uri="{FF2B5EF4-FFF2-40B4-BE49-F238E27FC236}">
                <a16:creationId xmlns:a16="http://schemas.microsoft.com/office/drawing/2014/main" xmlns="" id="{37E41E38-ADCA-4E74-96CD-1979F06B4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627226" y="1713115"/>
            <a:ext cx="3431770" cy="3431770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xmlns="" id="{E505D09A-E63F-4864-B0CA-AB12DAB00F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725891" y="4684222"/>
            <a:ext cx="1348740" cy="134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2247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A87D47-D316-4AB9-8382-2552B93DE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City of Cape Town – Reading Campaign – 1000 stories before school - 2021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FDE843-0D5A-4E1C-8B8A-1FFB646235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2977" t="24708" r="64341" b="18909"/>
          <a:stretch/>
        </p:blipFill>
        <p:spPr>
          <a:xfrm>
            <a:off x="7905159" y="1280822"/>
            <a:ext cx="1546167" cy="214817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C4CAF6-674F-4B8F-A9D6-495AF1339A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521" y="4738901"/>
            <a:ext cx="5963966" cy="131276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Tips for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Tips for parents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Lula byes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Tracking your reading journey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403AA19-43F5-451D-9A0B-C20E4ABF86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3500" t="22399" r="53296" b="15513"/>
          <a:stretch/>
        </p:blipFill>
        <p:spPr>
          <a:xfrm>
            <a:off x="286326" y="1156154"/>
            <a:ext cx="6131342" cy="3582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DA593AB-8DDA-4A4A-8335-649582A21D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3477" t="40141" r="56773" b="8218"/>
          <a:stretch/>
        </p:blipFill>
        <p:spPr>
          <a:xfrm>
            <a:off x="6567053" y="1066633"/>
            <a:ext cx="1188721" cy="1967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2E8052-3307-4CE1-8360-1B8CB4F11C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3363" t="11927" r="53569" b="43237"/>
          <a:stretch/>
        </p:blipFill>
        <p:spPr>
          <a:xfrm>
            <a:off x="7905159" y="4911236"/>
            <a:ext cx="4031673" cy="1708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3E194DC-AB5B-4201-BBE8-E1D7113445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0796" t="11445" r="62022" b="12364"/>
          <a:stretch/>
        </p:blipFill>
        <p:spPr>
          <a:xfrm>
            <a:off x="9992870" y="1209803"/>
            <a:ext cx="2094807" cy="2902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F80EAE-5F0C-4A26-AF2B-9579FBBFCBE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24413" y="4907309"/>
            <a:ext cx="1967086" cy="13924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79311F-6FFE-44BD-B316-50C4A07D8B1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27460" y="3120146"/>
            <a:ext cx="906927" cy="12649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C3F57F5-655D-49E9-9DF6-0068D57263D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91336" y="3579922"/>
            <a:ext cx="1773812" cy="118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25859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429937-B1A6-D09E-BB40-79FEED94F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/>
              </a:rPr>
              <a:t>Acknowledgements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8A44BFB-74C6-2CAA-7F72-A684426BEA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DG Murray Trust</a:t>
            </a:r>
            <a:r>
              <a:rPr lang="en-US" b="0" dirty="0"/>
              <a:t>​</a:t>
            </a:r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/>
              <a:t>Hilary </a:t>
            </a:r>
            <a:r>
              <a:rPr lang="en-US" dirty="0"/>
              <a:t>Goeiman</a:t>
            </a:r>
            <a:r>
              <a:rPr lang="en-US" b="0" dirty="0"/>
              <a:t>​</a:t>
            </a:r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Nicolette Henney</a:t>
            </a:r>
            <a:r>
              <a:rPr lang="en-US" b="0" dirty="0"/>
              <a:t>​</a:t>
            </a:r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Millicent February</a:t>
            </a:r>
            <a:r>
              <a:rPr lang="en-US" b="0" dirty="0"/>
              <a:t>​</a:t>
            </a:r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Isabella Moscoe</a:t>
            </a:r>
            <a:r>
              <a:rPr lang="en-US" b="0" dirty="0"/>
              <a:t>​</a:t>
            </a:r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Kelly Fortune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3701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7394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Introduction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93701" y="1075278"/>
            <a:ext cx="8958117" cy="5140081"/>
          </a:xfrm>
        </p:spPr>
        <p:txBody>
          <a:bodyPr vert="horz" lIns="72000" tIns="72000" rIns="72000" bIns="72000" rtlCol="0" anchor="t">
            <a:normAutofit fontScale="85000" lnSpcReduction="20000"/>
          </a:bodyPr>
          <a:lstStyle/>
          <a:p>
            <a:r>
              <a:rPr lang="en-US" sz="1900" b="0" dirty="0"/>
              <a:t>Malnutrition, as defined by WHO, encompasses </a:t>
            </a:r>
            <a:r>
              <a:rPr lang="en-US" sz="1900" dirty="0"/>
              <a:t>nutrient deficiencies or excesses, imbalances, and impaired utilization</a:t>
            </a:r>
            <a:r>
              <a:rPr lang="en-US" sz="1900" b="0" dirty="0"/>
              <a:t>, including both </a:t>
            </a:r>
            <a:r>
              <a:rPr lang="en-US" sz="1900" dirty="0"/>
              <a:t>overnutrition (related to overweight/obesity)</a:t>
            </a:r>
            <a:r>
              <a:rPr lang="en-US" sz="1900" b="0" dirty="0"/>
              <a:t> and </a:t>
            </a:r>
            <a:r>
              <a:rPr lang="en-US" sz="1900" dirty="0"/>
              <a:t>undernutrition (acute/chronic malnutrition, micronutrient deficiencies</a:t>
            </a:r>
            <a:r>
              <a:rPr lang="en-US" sz="1900" b="0" dirty="0"/>
              <a:t>).</a:t>
            </a:r>
          </a:p>
          <a:p>
            <a:endParaRPr lang="en-ZA" sz="1900" b="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900" i="1" dirty="0">
                <a:latin typeface="+mn-lt"/>
              </a:rPr>
              <a:t>Acute Malnutrition </a:t>
            </a:r>
            <a:r>
              <a:rPr lang="en-ZA" sz="1900" b="0" dirty="0">
                <a:latin typeface="+mn-lt"/>
              </a:rPr>
              <a:t>is a result of a sudden reduction in food intake or the poor quality of food, often associated with pathological causes. </a:t>
            </a:r>
          </a:p>
          <a:p>
            <a:pPr marL="465750" lvl="1" indent="-285750">
              <a:buFont typeface="Arial" panose="020B0604020202020204" pitchFamily="34" charset="0"/>
              <a:buChar char="•"/>
            </a:pPr>
            <a:r>
              <a:rPr lang="en-ZA" sz="1900" b="0" u="sng" dirty="0">
                <a:latin typeface="+mn-lt"/>
              </a:rPr>
              <a:t>2 main categorizations</a:t>
            </a:r>
            <a:r>
              <a:rPr lang="en-ZA" sz="1900" dirty="0">
                <a:latin typeface="+mn-lt"/>
              </a:rPr>
              <a:t>: </a:t>
            </a:r>
            <a:endParaRPr lang="en-ZA" sz="1900" b="0" dirty="0">
              <a:latin typeface="+mn-lt"/>
            </a:endParaRPr>
          </a:p>
          <a:p>
            <a:r>
              <a:rPr lang="en-ZA" sz="1800" dirty="0">
                <a:latin typeface="+mn-lt"/>
              </a:rPr>
              <a:t>	1.  Severe</a:t>
            </a:r>
            <a:r>
              <a:rPr lang="en-ZA" sz="1800" b="0" dirty="0">
                <a:latin typeface="+mn-lt"/>
              </a:rPr>
              <a:t>  Acute Malnutrition is defined and measured by:</a:t>
            </a:r>
          </a:p>
          <a:p>
            <a:pPr marL="2085160" lvl="4" indent="-285750">
              <a:spcAft>
                <a:spcPts val="1000"/>
              </a:spcAft>
              <a:buClr>
                <a:srgbClr val="297FD5"/>
              </a:buClr>
              <a:buChar char="•"/>
            </a:pPr>
            <a:r>
              <a:rPr lang="en-ZA" sz="1800" dirty="0">
                <a:solidFill>
                  <a:schemeClr val="tx1"/>
                </a:solidFill>
                <a:latin typeface="+mn-lt"/>
                <a:ea typeface="Calibri"/>
                <a:cs typeface="Arial"/>
              </a:rPr>
              <a:t>Mid-Upper Arm Circumference (MUAC) of </a:t>
            </a:r>
            <a:r>
              <a:rPr lang="en-ZA" sz="1800" u="sng" dirty="0">
                <a:solidFill>
                  <a:schemeClr val="tx1"/>
                </a:solidFill>
                <a:latin typeface="+mn-lt"/>
                <a:ea typeface="Calibri"/>
                <a:cs typeface="Arial"/>
              </a:rPr>
              <a:t>less than 11.5cm </a:t>
            </a:r>
            <a:r>
              <a:rPr lang="en-ZA" sz="1800" dirty="0">
                <a:solidFill>
                  <a:schemeClr val="tx1"/>
                </a:solidFill>
                <a:latin typeface="+mn-lt"/>
                <a:ea typeface="Calibri"/>
                <a:cs typeface="Arial"/>
              </a:rPr>
              <a:t>in children aged 6–60 months (circumference of child’s left upper arm).</a:t>
            </a:r>
            <a:endParaRPr lang="en-US" sz="1800" dirty="0">
              <a:solidFill>
                <a:schemeClr val="tx1"/>
              </a:solidFill>
              <a:latin typeface="+mn-lt"/>
              <a:ea typeface="Calibri"/>
              <a:cs typeface="Arial"/>
            </a:endParaRPr>
          </a:p>
          <a:p>
            <a:pPr marL="2085160" lvl="4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1800" b="0" dirty="0">
                <a:solidFill>
                  <a:schemeClr val="tx1"/>
                </a:solidFill>
                <a:effectLst/>
                <a:latin typeface="+mn-lt"/>
                <a:ea typeface="Calibri"/>
                <a:cs typeface="Arial"/>
              </a:rPr>
              <a:t>Weight-for-Height (WH) or Weight-for-Length (WL) </a:t>
            </a:r>
            <a:r>
              <a:rPr lang="en-ZA" sz="1800" b="0" u="sng" dirty="0">
                <a:solidFill>
                  <a:schemeClr val="tx1"/>
                </a:solidFill>
                <a:effectLst/>
                <a:latin typeface="+mn-lt"/>
                <a:ea typeface="Calibri"/>
                <a:cs typeface="Arial"/>
              </a:rPr>
              <a:t>below -3 standard deviations</a:t>
            </a:r>
            <a:r>
              <a:rPr lang="en-ZA" sz="1800" b="0" dirty="0">
                <a:solidFill>
                  <a:schemeClr val="tx1"/>
                </a:solidFill>
                <a:effectLst/>
                <a:latin typeface="+mn-lt"/>
                <a:ea typeface="Calibri"/>
                <a:cs typeface="Arial"/>
              </a:rPr>
              <a:t> (SD) or z-score &lt;-3</a:t>
            </a:r>
            <a:endParaRPr lang="en-US" sz="1800" dirty="0">
              <a:solidFill>
                <a:schemeClr val="tx1"/>
              </a:solidFill>
              <a:latin typeface="+mn-lt"/>
              <a:ea typeface="Calibri"/>
              <a:cs typeface="Arial"/>
            </a:endParaRPr>
          </a:p>
          <a:p>
            <a:pPr marL="2085160" lvl="4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1800" b="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The presence of </a:t>
            </a:r>
            <a:r>
              <a:rPr lang="en-ZA" sz="1800" b="0" u="sng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bilateral pitting pedal oedema </a:t>
            </a:r>
            <a:r>
              <a:rPr lang="en-ZA" sz="1800" b="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(nutritional oedema).</a:t>
            </a:r>
            <a:endParaRPr lang="en-ZA" sz="1800" b="0" dirty="0">
              <a:solidFill>
                <a:schemeClr val="tx1"/>
              </a:solidFill>
              <a:latin typeface="+mn-lt"/>
            </a:endParaRPr>
          </a:p>
          <a:p>
            <a:r>
              <a:rPr lang="en-ZA" sz="1800" dirty="0">
                <a:latin typeface="+mn-lt"/>
              </a:rPr>
              <a:t>                    2.  Moderate</a:t>
            </a:r>
            <a:r>
              <a:rPr lang="en-ZA" sz="1800" b="0" dirty="0">
                <a:latin typeface="+mn-lt"/>
              </a:rPr>
              <a:t> Acute Malnutrition</a:t>
            </a:r>
            <a:r>
              <a:rPr lang="en-ZA" sz="1800" b="0" dirty="0">
                <a:effectLst/>
                <a:latin typeface="+mn-lt"/>
                <a:ea typeface="Calibri"/>
                <a:cs typeface="Arial"/>
              </a:rPr>
              <a:t> is defined as:</a:t>
            </a:r>
          </a:p>
          <a:p>
            <a:pPr marL="2085750" lvl="4" indent="-285750">
              <a:buFont typeface="Arial" panose="020B0604020202020204" pitchFamily="34" charset="0"/>
              <a:buChar char="•"/>
            </a:pPr>
            <a:r>
              <a:rPr lang="en-ZA" sz="1800" b="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 WH/L between -3 and -2 SD below the median of the WHO child growth standards/ z-score between -3 and -2; or MUAC between 11.5cm and 12.5. </a:t>
            </a:r>
            <a:r>
              <a:rPr lang="en-ZA" sz="1800" b="0" u="sng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The child doesn’t have any oedema and has a good appetite</a:t>
            </a:r>
            <a:r>
              <a:rPr lang="en-ZA" sz="1800" b="0" u="sng" dirty="0">
                <a:effectLst/>
                <a:latin typeface="+mn-lt"/>
                <a:ea typeface="Calibri" panose="020F0502020204030204" pitchFamily="34" charset="0"/>
              </a:rPr>
              <a:t>. </a:t>
            </a:r>
            <a:endParaRPr lang="en-ZA" sz="1900" b="0" dirty="0">
              <a:latin typeface="+mn-lt"/>
            </a:endParaRPr>
          </a:p>
          <a:p>
            <a:endParaRPr lang="en-ZA" sz="1900" b="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i="1" dirty="0">
                <a:latin typeface="+mn-lt"/>
              </a:rPr>
              <a:t>Chronic malnutrition </a:t>
            </a:r>
            <a:r>
              <a:rPr lang="en-US" sz="1900" b="0" dirty="0">
                <a:latin typeface="+mn-lt"/>
              </a:rPr>
              <a:t>results from insufficient intake or absorption of essential nutrients over a protracted period.</a:t>
            </a:r>
          </a:p>
          <a:p>
            <a:endParaRPr lang="en-US" b="0" dirty="0">
              <a:latin typeface="+mn-lt"/>
            </a:endParaRPr>
          </a:p>
          <a:p>
            <a:endParaRPr lang="en-US" b="0" dirty="0">
              <a:latin typeface="+mn-lt"/>
            </a:endParaRPr>
          </a:p>
          <a:p>
            <a:endParaRPr lang="en-US" b="0" dirty="0">
              <a:latin typeface="+mn-lt"/>
            </a:endParaRPr>
          </a:p>
          <a:p>
            <a:endParaRPr lang="en-US" b="0" dirty="0">
              <a:latin typeface="+mn-lt"/>
            </a:endParaRPr>
          </a:p>
          <a:p>
            <a:endParaRPr lang="en-ZA" b="0" dirty="0">
              <a:latin typeface="+mn-lt"/>
            </a:endParaRPr>
          </a:p>
          <a:p>
            <a:endParaRPr lang="en-ZA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2251D5-0A37-4A27-9E19-AFBB7E81D877}"/>
              </a:ext>
            </a:extLst>
          </p:cNvPr>
          <p:cNvSpPr txBox="1"/>
          <p:nvPr/>
        </p:nvSpPr>
        <p:spPr>
          <a:xfrm>
            <a:off x="2089498" y="6215359"/>
            <a:ext cx="9193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300"/>
              </a:spcBef>
              <a:buFontTx/>
              <a:buChar char="-"/>
            </a:pPr>
            <a:r>
              <a:rPr lang="en-US" sz="800" dirty="0" err="1">
                <a:solidFill>
                  <a:prstClr val="black"/>
                </a:solidFill>
                <a:latin typeface="Century Gothic" pitchFamily="34" charset="0"/>
              </a:rPr>
              <a:t>Lenters</a:t>
            </a:r>
            <a:r>
              <a:rPr lang="en-US" sz="800" dirty="0">
                <a:solidFill>
                  <a:prstClr val="black"/>
                </a:solidFill>
                <a:latin typeface="Century Gothic" pitchFamily="34" charset="0"/>
              </a:rPr>
              <a:t> L, Wazny K, </a:t>
            </a:r>
            <a:r>
              <a:rPr lang="en-US" sz="800" dirty="0" err="1">
                <a:solidFill>
                  <a:prstClr val="black"/>
                </a:solidFill>
                <a:latin typeface="Century Gothic" pitchFamily="34" charset="0"/>
              </a:rPr>
              <a:t>Bhutta</a:t>
            </a:r>
            <a:r>
              <a:rPr lang="en-US" sz="800" dirty="0">
                <a:solidFill>
                  <a:prstClr val="black"/>
                </a:solidFill>
                <a:latin typeface="Century Gothic" pitchFamily="34" charset="0"/>
              </a:rPr>
              <a:t> ZA. Management of Severe and Moderate Acute Malnutrition in Children. In: Black RE, Laxminarayan R, Temmerman M, et al., editors. Reproductive, Maternal, Newborn, and Child Health: Disease Control Priorities, Third Edition (Volume 2). Washington (DC): The International Bank for Reconstruction and Development / The World Bank; 2016 Apr 5. Chapter 11. Available from: https://www.ncbi.nlm.nih.gov/books/NBK361900/ </a:t>
            </a:r>
            <a:r>
              <a:rPr lang="en-US" sz="800" dirty="0" err="1">
                <a:solidFill>
                  <a:prstClr val="black"/>
                </a:solidFill>
                <a:latin typeface="Century Gothic" pitchFamily="34" charset="0"/>
              </a:rPr>
              <a:t>doi</a:t>
            </a:r>
            <a:r>
              <a:rPr lang="en-US" sz="800" dirty="0">
                <a:solidFill>
                  <a:prstClr val="black"/>
                </a:solidFill>
                <a:latin typeface="Century Gothic" pitchFamily="34" charset="0"/>
              </a:rPr>
              <a:t>: 10.1596/978-1-4648-0348-2_ch11</a:t>
            </a:r>
            <a:endParaRPr lang="en-ZA" sz="8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1C8F61-C61D-8D05-E56C-7AB41ACB3B2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51818" y="1707938"/>
            <a:ext cx="2713011" cy="31588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xmlns="" id="{CF3CC178-7787-DABD-8A2F-59FB4A060720}"/>
              </a:ext>
            </a:extLst>
          </p:cNvPr>
          <p:cNvSpPr/>
          <p:nvPr/>
        </p:nvSpPr>
        <p:spPr>
          <a:xfrm rot="16200000">
            <a:off x="10326616" y="2664954"/>
            <a:ext cx="982639" cy="1960727"/>
          </a:xfrm>
          <a:prstGeom prst="rtTriangle">
            <a:avLst/>
          </a:prstGeom>
          <a:solidFill>
            <a:srgbClr val="ACCBF9">
              <a:alpha val="53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err="1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3530B013-EE3A-179C-8756-7DCF96C98732}"/>
              </a:ext>
            </a:extLst>
          </p:cNvPr>
          <p:cNvCxnSpPr/>
          <p:nvPr/>
        </p:nvCxnSpPr>
        <p:spPr>
          <a:xfrm>
            <a:off x="6578519" y="3921518"/>
            <a:ext cx="4292220" cy="4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44693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75244F23-50A1-4C6B-B484-CF8E3262A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 of Malnutrition</a:t>
            </a:r>
          </a:p>
        </p:txBody>
      </p:sp>
      <p:graphicFrame>
        <p:nvGraphicFramePr>
          <p:cNvPr id="46" name="Diagram 46">
            <a:extLst>
              <a:ext uri="{FF2B5EF4-FFF2-40B4-BE49-F238E27FC236}">
                <a16:creationId xmlns:a16="http://schemas.microsoft.com/office/drawing/2014/main" xmlns="" id="{F95CF27F-25F5-9BC1-51F4-E2BB29850D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687723627"/>
              </p:ext>
            </p:extLst>
          </p:nvPr>
        </p:nvGraphicFramePr>
        <p:xfrm>
          <a:off x="527825" y="1024529"/>
          <a:ext cx="11462939" cy="4896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Arrow: Left 6">
            <a:extLst>
              <a:ext uri="{FF2B5EF4-FFF2-40B4-BE49-F238E27FC236}">
                <a16:creationId xmlns:a16="http://schemas.microsoft.com/office/drawing/2014/main" xmlns="" id="{2EFBA3D8-861B-4C19-B56E-44C944A608BF}"/>
              </a:ext>
            </a:extLst>
          </p:cNvPr>
          <p:cNvSpPr/>
          <p:nvPr/>
        </p:nvSpPr>
        <p:spPr>
          <a:xfrm>
            <a:off x="8137496" y="1115556"/>
            <a:ext cx="3526679" cy="1394274"/>
          </a:xfrm>
          <a:prstGeom prst="left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/>
              <a:t>deficiencies or excesses in nutrient intake, imbalance of essential nutrients or impaired nutrient utilization</a:t>
            </a:r>
            <a:endParaRPr lang="en-US" sz="1200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xmlns="" id="{83FF4CDE-4290-4B11-B943-23B7ACE13C3F}"/>
              </a:ext>
            </a:extLst>
          </p:cNvPr>
          <p:cNvSpPr/>
          <p:nvPr/>
        </p:nvSpPr>
        <p:spPr>
          <a:xfrm>
            <a:off x="7114477" y="4728117"/>
            <a:ext cx="4371278" cy="1175138"/>
          </a:xfrm>
          <a:prstGeom prst="leftArrow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Severe starvation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xmlns="" id="{7C156822-C238-468C-B9C5-BC3786A35109}"/>
              </a:ext>
            </a:extLst>
          </p:cNvPr>
          <p:cNvSpPr/>
          <p:nvPr/>
        </p:nvSpPr>
        <p:spPr>
          <a:xfrm>
            <a:off x="557561" y="2921620"/>
            <a:ext cx="2587083" cy="1304692"/>
          </a:xfrm>
          <a:prstGeom prst="rightArrow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200"/>
              <a:t>sudden reduction in food intake or the poor quality of food</a:t>
            </a:r>
            <a:endParaRPr lang="en-US" sz="1200" err="1"/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5A1A5E50-3915-42C4-858A-7BE361D3B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073" y="1115556"/>
            <a:ext cx="1347206" cy="18789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xmlns="" id="{EF768E70-F095-9189-689A-821109844139}"/>
              </a:ext>
            </a:extLst>
          </p:cNvPr>
          <p:cNvSpPr/>
          <p:nvPr/>
        </p:nvSpPr>
        <p:spPr>
          <a:xfrm>
            <a:off x="5111648" y="3203594"/>
            <a:ext cx="1013523" cy="740743"/>
          </a:xfrm>
          <a:prstGeom prst="leftArrow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Can Become</a:t>
            </a:r>
          </a:p>
        </p:txBody>
      </p:sp>
    </p:spTree>
    <p:extLst>
      <p:ext uri="{BB962C8B-B14F-4D97-AF65-F5344CB8AC3E}">
        <p14:creationId xmlns:p14="http://schemas.microsoft.com/office/powerpoint/2010/main" xmlns="" val="2879748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326C0B-DBCA-EC0B-A1C6-5FA139F5A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Causes of Malnutrition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D553318-BB1B-F453-573C-9FBC10B43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"CD Volume 7: Appendix 1: Malnutrition." Western Cape Government, 2007, 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www.westerncape.gov.za/text/2007/6/cd_volume_7_appendix_1</a:t>
            </a:r>
            <a:endParaRPr lang="en-GB" sz="900" dirty="0">
              <a:solidFill>
                <a:schemeClr val="bg1">
                  <a:lumMod val="6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C7FEA82-4B65-0280-5CC2-967BDBEAF5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1" y="1070092"/>
            <a:ext cx="8966199" cy="5271397"/>
          </a:xfrm>
        </p:spPr>
        <p:txBody>
          <a:bodyPr>
            <a:normAutofit fontScale="85000" lnSpcReduction="20000"/>
          </a:bodyPr>
          <a:lstStyle/>
          <a:p>
            <a:r>
              <a:rPr lang="en-US" sz="1900" b="0"/>
              <a:t>Malnutrition is multifaceted and can be caused by numerous factors throughout a child’s life. Some of which Include: </a:t>
            </a:r>
          </a:p>
          <a:p>
            <a:endParaRPr lang="en-US" sz="1800" b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/>
              <a:t>Food insecurity: </a:t>
            </a:r>
            <a:r>
              <a:rPr lang="en-US" sz="1900" b="0"/>
              <a:t>Limited access to sufficient, nutritious food due to poverty, unemployment, and unequal distribution of resources</a:t>
            </a:r>
          </a:p>
          <a:p>
            <a:endParaRPr lang="en-US" sz="1900" b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/>
              <a:t>Inadequate breastfeeding practices: </a:t>
            </a:r>
            <a:r>
              <a:rPr lang="en-US" sz="1900" b="0"/>
              <a:t>Suboptimal breastfeeding, such as early introduction of formula or inadequate exclusive breastfeeding</a:t>
            </a:r>
          </a:p>
          <a:p>
            <a:endParaRPr lang="en-US" sz="1900" b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/>
              <a:t>Poor dietary diversity: </a:t>
            </a:r>
            <a:r>
              <a:rPr lang="en-US" sz="1900" b="0"/>
              <a:t>Limited availability and affordability of diverse and nutritious foods, coupled with unhealthy eating patterns</a:t>
            </a:r>
          </a:p>
          <a:p>
            <a:endParaRPr lang="en-US" sz="1900" b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/>
              <a:t>Inadequate maternal and child healthcare: </a:t>
            </a:r>
            <a:r>
              <a:rPr lang="en-US" sz="1900" b="0"/>
              <a:t>Insufficient access to quality healthcare services, including prenatal and postnatal care</a:t>
            </a:r>
          </a:p>
          <a:p>
            <a:endParaRPr lang="en-US" sz="1900" b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/>
              <a:t>Water and sanitation challenges: </a:t>
            </a:r>
            <a:r>
              <a:rPr lang="en-US" sz="1900" b="0"/>
              <a:t>Lack of clean water, sanitation facilities, and hygiene practices</a:t>
            </a:r>
          </a:p>
          <a:p>
            <a:endParaRPr lang="en-US" sz="1900" b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/>
              <a:t>Social and economic factors: </a:t>
            </a:r>
            <a:r>
              <a:rPr lang="en-US" sz="1900" b="0"/>
              <a:t>Socioeconomic disparities, unemployment, limited education, and social</a:t>
            </a:r>
          </a:p>
          <a:p>
            <a:endParaRPr lang="en-US" sz="19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/>
              <a:t>HIV/AIDS: </a:t>
            </a:r>
            <a:r>
              <a:rPr lang="en-US" sz="1900" b="0"/>
              <a:t>The prevalence of HIV/AIDS in the Western Cape can affect nutritional status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08DEFA9-D673-A01E-8E2A-702750DA7CA5}"/>
              </a:ext>
            </a:extLst>
          </p:cNvPr>
          <p:cNvSpPr/>
          <p:nvPr/>
        </p:nvSpPr>
        <p:spPr>
          <a:xfrm>
            <a:off x="9499600" y="1409700"/>
            <a:ext cx="2235200" cy="472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AD97C3-628D-47E8-F637-46343950B8C5}"/>
              </a:ext>
            </a:extLst>
          </p:cNvPr>
          <p:cNvSpPr txBox="1"/>
          <p:nvPr/>
        </p:nvSpPr>
        <p:spPr>
          <a:xfrm>
            <a:off x="9613900" y="1640532"/>
            <a:ext cx="20193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Targeted directly by the First 1000 days initiative </a:t>
            </a:r>
            <a:r>
              <a:rPr lang="en-US" sz="2400">
                <a:sym typeface="Wingdings" panose="05000000000000000000" pitchFamily="2" charset="2"/>
              </a:rPr>
              <a:t> </a:t>
            </a:r>
            <a:r>
              <a:rPr lang="en-US" sz="2400" i="1">
                <a:sym typeface="Wingdings" panose="05000000000000000000" pitchFamily="2" charset="2"/>
              </a:rPr>
              <a:t>Decrease</a:t>
            </a:r>
            <a:r>
              <a:rPr lang="en-US" sz="2400">
                <a:sym typeface="Wingdings" panose="05000000000000000000" pitchFamily="2" charset="2"/>
              </a:rPr>
              <a:t> in stunting rates seen in 2023 baseline survey </a:t>
            </a:r>
            <a:endParaRPr lang="en-US" sz="240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B133A867-632F-3AEA-4AAF-0BF1FB9B55E1}"/>
              </a:ext>
            </a:extLst>
          </p:cNvPr>
          <p:cNvCxnSpPr/>
          <p:nvPr/>
        </p:nvCxnSpPr>
        <p:spPr>
          <a:xfrm>
            <a:off x="6845300" y="2781300"/>
            <a:ext cx="2324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0D060E49-121D-956B-F654-4DE5C0A9A4B1}"/>
              </a:ext>
            </a:extLst>
          </p:cNvPr>
          <p:cNvCxnSpPr/>
          <p:nvPr/>
        </p:nvCxnSpPr>
        <p:spPr>
          <a:xfrm>
            <a:off x="5390774" y="4051300"/>
            <a:ext cx="37786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55574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E30FE5-F687-4E63-8575-033E5E8E6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Stunting Baseline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136AD7E-78DB-4C22-9451-B8AD8C5F25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1" y="1196753"/>
            <a:ext cx="5572190" cy="5491900"/>
          </a:xfrm>
        </p:spPr>
        <p:txBody>
          <a:bodyPr vert="horz" lIns="72000" tIns="72000" rIns="72000" bIns="72000" rtlCol="0" anchor="t"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latin typeface="Century Gothic"/>
              </a:rPr>
              <a:t>Conducted to assess and establish the prevalence and severity of stunting among children in the province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latin typeface="Century Gothic"/>
              </a:rPr>
              <a:t>Aimed to gather data on the current status of stunting, identify high-risk populations, and inform targeted interventions and policies to address the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latin typeface="Century Gothic"/>
              </a:rPr>
              <a:t>2023 stunting survey showed overall improvement: </a:t>
            </a:r>
            <a:r>
              <a:rPr lang="en-US" sz="1600" dirty="0">
                <a:latin typeface="Century Gothic"/>
              </a:rPr>
              <a:t>27.4% in 2016 to 17.55% in 2023</a:t>
            </a:r>
            <a:endParaRPr lang="en-US" sz="1600" dirty="0"/>
          </a:p>
          <a:p>
            <a:endParaRPr lang="en-US" sz="1600" b="0" dirty="0">
              <a:latin typeface="Century Gothic"/>
            </a:endParaRPr>
          </a:p>
          <a:p>
            <a:pPr marL="285750" indent="-285750">
              <a:buChar char="•"/>
            </a:pPr>
            <a:r>
              <a:rPr lang="en-US" sz="1600" b="0" dirty="0">
                <a:latin typeface="Century Gothic"/>
              </a:rPr>
              <a:t>It also found that</a:t>
            </a:r>
            <a:r>
              <a:rPr lang="en-US" sz="1600" dirty="0">
                <a:latin typeface="Century Gothic"/>
              </a:rPr>
              <a:t> 19.7% of children under </a:t>
            </a:r>
            <a:r>
              <a:rPr lang="en-US" sz="1600" b="0" dirty="0">
                <a:latin typeface="Century Gothic"/>
              </a:rPr>
              <a:t>the age of</a:t>
            </a:r>
            <a:r>
              <a:rPr lang="en-US" sz="1600" dirty="0">
                <a:latin typeface="Century Gothic"/>
              </a:rPr>
              <a:t> two are stunted. </a:t>
            </a:r>
            <a:endParaRPr lang="en-US" sz="1600" dirty="0"/>
          </a:p>
          <a:p>
            <a:endParaRPr lang="en-US" sz="1600" dirty="0">
              <a:latin typeface="Century Gothic"/>
            </a:endParaRPr>
          </a:p>
          <a:p>
            <a:pPr marL="285750" indent="-285750">
              <a:buChar char="•"/>
            </a:pPr>
            <a:r>
              <a:rPr lang="en-US" sz="1600" b="0" dirty="0">
                <a:latin typeface="Century Gothic"/>
              </a:rPr>
              <a:t>Additional interventions to further prevent and control malnutrition in children under-5-year-old children will be implemented following a whole of society approach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latin typeface="Century Gothic"/>
                <a:sym typeface="Wingdings" panose="05000000000000000000" pitchFamily="2" charset="2"/>
              </a:rPr>
              <a:t>Goal now to engage different stakeholders who will best be able to achieve recommendations created from baseline survey </a:t>
            </a:r>
            <a:endParaRPr lang="en-US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413FC5F-6160-3B92-8C47-B277B6DB2CA2}"/>
              </a:ext>
            </a:extLst>
          </p:cNvPr>
          <p:cNvSpPr/>
          <p:nvPr/>
        </p:nvSpPr>
        <p:spPr>
          <a:xfrm>
            <a:off x="6125171" y="1392083"/>
            <a:ext cx="2886307" cy="195010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14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err="1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10CF6AD-2C0E-3303-391A-974B68448B23}"/>
              </a:ext>
            </a:extLst>
          </p:cNvPr>
          <p:cNvSpPr/>
          <p:nvPr/>
        </p:nvSpPr>
        <p:spPr>
          <a:xfrm>
            <a:off x="6125171" y="3342187"/>
            <a:ext cx="2886307" cy="1950104"/>
          </a:xfrm>
          <a:prstGeom prst="roundRect">
            <a:avLst/>
          </a:prstGeom>
          <a:solidFill>
            <a:srgbClr val="D5E3E5"/>
          </a:solidFill>
          <a:ln>
            <a:solidFill>
              <a:srgbClr val="0033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err="1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628B9A0-F283-ADF2-F312-B8C6BAB5731F}"/>
              </a:ext>
            </a:extLst>
          </p:cNvPr>
          <p:cNvSpPr/>
          <p:nvPr/>
        </p:nvSpPr>
        <p:spPr>
          <a:xfrm>
            <a:off x="9011478" y="3342187"/>
            <a:ext cx="2886307" cy="1950104"/>
          </a:xfrm>
          <a:prstGeom prst="roundRect">
            <a:avLst/>
          </a:prstGeom>
          <a:solidFill>
            <a:srgbClr val="EBF2F3"/>
          </a:solidFill>
          <a:ln>
            <a:solidFill>
              <a:srgbClr val="0014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err="1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E7666B0-4E4F-38F1-8DFD-E53BD7C38DD9}"/>
              </a:ext>
            </a:extLst>
          </p:cNvPr>
          <p:cNvSpPr/>
          <p:nvPr/>
        </p:nvSpPr>
        <p:spPr>
          <a:xfrm>
            <a:off x="9011478" y="1386275"/>
            <a:ext cx="2886307" cy="1950104"/>
          </a:xfrm>
          <a:prstGeom prst="roundRect">
            <a:avLst/>
          </a:prstGeom>
          <a:solidFill>
            <a:srgbClr val="DFF0CB"/>
          </a:solidFill>
          <a:ln>
            <a:solidFill>
              <a:srgbClr val="0014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err="1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D56517F-21DE-68B4-1DCB-B34F3A746E43}"/>
              </a:ext>
            </a:extLst>
          </p:cNvPr>
          <p:cNvSpPr/>
          <p:nvPr/>
        </p:nvSpPr>
        <p:spPr>
          <a:xfrm>
            <a:off x="8083826" y="2822772"/>
            <a:ext cx="1789308" cy="933546"/>
          </a:xfrm>
          <a:prstGeom prst="roundRect">
            <a:avLst/>
          </a:prstGeom>
          <a:solidFill>
            <a:srgbClr val="A6A6A6"/>
          </a:solidFill>
          <a:ln>
            <a:solidFill>
              <a:srgbClr val="0014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Key Considerations</a:t>
            </a:r>
            <a:r>
              <a:rPr lang="en-US" sz="1200"/>
              <a:t>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3B4802F-C7F1-40A6-ABE7-66D4F7AE5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07969" y="1478896"/>
            <a:ext cx="3268059" cy="1546447"/>
          </a:xfrm>
        </p:spPr>
        <p:txBody>
          <a:bodyPr/>
          <a:lstStyle/>
          <a:p>
            <a:endParaRPr lang="en-US"/>
          </a:p>
          <a:p>
            <a:r>
              <a:rPr lang="en-US"/>
              <a:t>        Importance of dietary diversity</a:t>
            </a:r>
          </a:p>
          <a:p>
            <a:pPr lvl="2" indent="0">
              <a:buNone/>
            </a:pPr>
            <a:r>
              <a:rPr lang="en-US"/>
              <a:t> Children are not consuming necessary nutrients but are eating high sugar/fat foods </a:t>
            </a:r>
          </a:p>
          <a:p>
            <a:pPr lvl="3" indent="0">
              <a:buNone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72651C9-88F7-2762-6C06-7BFC543B5E89}"/>
              </a:ext>
            </a:extLst>
          </p:cNvPr>
          <p:cNvSpPr txBox="1"/>
          <p:nvPr/>
        </p:nvSpPr>
        <p:spPr>
          <a:xfrm>
            <a:off x="6228280" y="3537965"/>
            <a:ext cx="2680088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Preventing risky </a:t>
            </a:r>
            <a:r>
              <a:rPr lang="en-US" b="1" err="1"/>
              <a:t>behaviours</a:t>
            </a:r>
            <a:r>
              <a:rPr lang="en-US" b="1"/>
              <a:t> like smoking during pregnancy </a:t>
            </a:r>
            <a:r>
              <a:rPr lang="en-US"/>
              <a:t>Successful predictor of stunting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0A5EB3-856B-D5FF-84B5-9F0CC99B8468}"/>
              </a:ext>
            </a:extLst>
          </p:cNvPr>
          <p:cNvSpPr txBox="1"/>
          <p:nvPr/>
        </p:nvSpPr>
        <p:spPr>
          <a:xfrm>
            <a:off x="9085918" y="1596994"/>
            <a:ext cx="2886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Emphasizing Exclusive Breastfeeding: </a:t>
            </a:r>
            <a:r>
              <a:rPr lang="en-US"/>
              <a:t>Only 18% of all children were exclusively breastfed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213C1A-3841-09A6-68C3-9A5E0CDF4154}"/>
              </a:ext>
            </a:extLst>
          </p:cNvPr>
          <p:cNvSpPr txBox="1"/>
          <p:nvPr/>
        </p:nvSpPr>
        <p:spPr>
          <a:xfrm>
            <a:off x="9127061" y="3440076"/>
            <a:ext cx="2845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Improving infrastructure: </a:t>
            </a:r>
            <a:r>
              <a:rPr lang="en-US"/>
              <a:t>Those without proper access to clean water had an increased risk of stunting </a:t>
            </a:r>
          </a:p>
        </p:txBody>
      </p:sp>
    </p:spTree>
    <p:extLst>
      <p:ext uri="{BB962C8B-B14F-4D97-AF65-F5344CB8AC3E}">
        <p14:creationId xmlns:p14="http://schemas.microsoft.com/office/powerpoint/2010/main" xmlns="" val="997216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16A4BF-54DD-5310-EB70-C04823CBC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71435"/>
            <a:ext cx="10985500" cy="717475"/>
          </a:xfrm>
        </p:spPr>
        <p:txBody>
          <a:bodyPr/>
          <a:lstStyle/>
          <a:p>
            <a:r>
              <a:rPr lang="en-US" sz="2400"/>
              <a:t>Stunting predictors</a:t>
            </a:r>
            <a:endParaRPr lang="en-ZA" sz="24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B406C7B-61AE-D48C-27DC-4982C14CB7C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84175" y="1146177"/>
            <a:ext cx="11423650" cy="564038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154C5000-9F73-DBCE-DA7A-4210C4754AF0}"/>
              </a:ext>
            </a:extLst>
          </p:cNvPr>
          <p:cNvCxnSpPr>
            <a:cxnSpLocks/>
          </p:cNvCxnSpPr>
          <p:nvPr/>
        </p:nvCxnSpPr>
        <p:spPr>
          <a:xfrm>
            <a:off x="957963" y="2458375"/>
            <a:ext cx="4058537" cy="2919041"/>
          </a:xfrm>
          <a:prstGeom prst="straightConnector1">
            <a:avLst/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9DB99E48-4A53-4D93-109C-C1B6A59F217A}"/>
              </a:ext>
            </a:extLst>
          </p:cNvPr>
          <p:cNvCxnSpPr>
            <a:cxnSpLocks/>
          </p:cNvCxnSpPr>
          <p:nvPr/>
        </p:nvCxnSpPr>
        <p:spPr>
          <a:xfrm>
            <a:off x="4307959" y="2444573"/>
            <a:ext cx="1004777" cy="2570825"/>
          </a:xfrm>
          <a:prstGeom prst="straightConnector1">
            <a:avLst/>
          </a:prstGeom>
          <a:ln w="28575">
            <a:solidFill>
              <a:srgbClr val="2C78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EBBD1A8E-16D2-1585-7FF8-72FA55166D15}"/>
              </a:ext>
            </a:extLst>
          </p:cNvPr>
          <p:cNvCxnSpPr>
            <a:cxnSpLocks/>
          </p:cNvCxnSpPr>
          <p:nvPr/>
        </p:nvCxnSpPr>
        <p:spPr>
          <a:xfrm flipH="1">
            <a:off x="6365654" y="3136687"/>
            <a:ext cx="340242" cy="1800743"/>
          </a:xfrm>
          <a:prstGeom prst="straightConnector1">
            <a:avLst/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E185044F-A81A-E369-3661-8E794CCF9907}"/>
              </a:ext>
            </a:extLst>
          </p:cNvPr>
          <p:cNvCxnSpPr>
            <a:cxnSpLocks/>
          </p:cNvCxnSpPr>
          <p:nvPr/>
        </p:nvCxnSpPr>
        <p:spPr>
          <a:xfrm flipH="1">
            <a:off x="6363142" y="3439381"/>
            <a:ext cx="446568" cy="1498049"/>
          </a:xfrm>
          <a:prstGeom prst="straightConnector1">
            <a:avLst/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DBFD7351-0A42-3DFA-9BDC-06295D74DE90}"/>
              </a:ext>
            </a:extLst>
          </p:cNvPr>
          <p:cNvCxnSpPr>
            <a:cxnSpLocks/>
          </p:cNvCxnSpPr>
          <p:nvPr/>
        </p:nvCxnSpPr>
        <p:spPr>
          <a:xfrm flipH="1">
            <a:off x="6535776" y="3917895"/>
            <a:ext cx="541889" cy="1097503"/>
          </a:xfrm>
          <a:prstGeom prst="straightConnector1">
            <a:avLst/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2F26BC15-4EEA-D28D-5773-B4758C6DD678}"/>
              </a:ext>
            </a:extLst>
          </p:cNvPr>
          <p:cNvCxnSpPr>
            <a:cxnSpLocks/>
          </p:cNvCxnSpPr>
          <p:nvPr/>
        </p:nvCxnSpPr>
        <p:spPr>
          <a:xfrm flipH="1">
            <a:off x="6965432" y="5181600"/>
            <a:ext cx="946668" cy="223064"/>
          </a:xfrm>
          <a:prstGeom prst="straightConnector1">
            <a:avLst/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60B76323-4D6B-0FC0-4B02-D56ECF44A8DD}"/>
              </a:ext>
            </a:extLst>
          </p:cNvPr>
          <p:cNvCxnSpPr>
            <a:cxnSpLocks/>
          </p:cNvCxnSpPr>
          <p:nvPr/>
        </p:nvCxnSpPr>
        <p:spPr>
          <a:xfrm flipH="1">
            <a:off x="6869738" y="5671519"/>
            <a:ext cx="1016962" cy="314124"/>
          </a:xfrm>
          <a:prstGeom prst="straightConnector1">
            <a:avLst/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4587466E-2067-986F-210D-26C9651F3BB7}"/>
              </a:ext>
            </a:extLst>
          </p:cNvPr>
          <p:cNvCxnSpPr>
            <a:cxnSpLocks/>
          </p:cNvCxnSpPr>
          <p:nvPr/>
        </p:nvCxnSpPr>
        <p:spPr>
          <a:xfrm flipH="1">
            <a:off x="6965431" y="5377416"/>
            <a:ext cx="959369" cy="244813"/>
          </a:xfrm>
          <a:prstGeom prst="straightConnector1">
            <a:avLst/>
          </a:prstGeom>
          <a:ln w="28575">
            <a:solidFill>
              <a:srgbClr val="2C789A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63CFD6E8-B37E-74A9-0BE8-D46DC4A21575}"/>
              </a:ext>
            </a:extLst>
          </p:cNvPr>
          <p:cNvGrpSpPr/>
          <p:nvPr/>
        </p:nvGrpSpPr>
        <p:grpSpPr>
          <a:xfrm>
            <a:off x="8506044" y="6211669"/>
            <a:ext cx="2917106" cy="646331"/>
            <a:chOff x="8506044" y="6211669"/>
            <a:chExt cx="2917106" cy="64633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E6B96BE-AD7B-6815-C2DA-F319507F8AE0}"/>
                </a:ext>
              </a:extLst>
            </p:cNvPr>
            <p:cNvSpPr txBox="1"/>
            <p:nvPr/>
          </p:nvSpPr>
          <p:spPr>
            <a:xfrm>
              <a:off x="8506044" y="6211669"/>
              <a:ext cx="265813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6 months-&lt;2 years</a:t>
              </a:r>
            </a:p>
            <a:p>
              <a:r>
                <a:rPr lang="en-US"/>
                <a:t>2 years-&lt;5 years</a:t>
              </a:r>
              <a:endParaRPr lang="en-ZA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AFCC9034-676C-F7DE-E58F-5DDBAA2C00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654" y="6653552"/>
              <a:ext cx="933496" cy="0"/>
            </a:xfrm>
            <a:prstGeom prst="straightConnector1">
              <a:avLst/>
            </a:prstGeom>
            <a:ln w="38100">
              <a:solidFill>
                <a:srgbClr val="FF66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xmlns="" id="{8C382111-F5E5-9F39-DE43-6FCF79CC63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654" y="6459038"/>
              <a:ext cx="933496" cy="0"/>
            </a:xfrm>
            <a:prstGeom prst="straightConnector1">
              <a:avLst/>
            </a:prstGeom>
            <a:ln w="38100">
              <a:solidFill>
                <a:srgbClr val="2C789A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85936825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D460D9-5A7C-5E72-F6E5-90C61AD085F4}"/>
              </a:ext>
            </a:extLst>
          </p:cNvPr>
          <p:cNvSpPr txBox="1"/>
          <p:nvPr/>
        </p:nvSpPr>
        <p:spPr>
          <a:xfrm>
            <a:off x="592586" y="4901388"/>
            <a:ext cx="5054472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u5 LRTI admissions peaked in March this year with 2050 admissions but decreased in April to June relative to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Data: LRTI admissions here are all admissions where an ICD10 code matched the PHDC mapping for ICD10 codes for LRTI, on any diagnostic field, at any date from admission to discharge.</a:t>
            </a:r>
            <a:endParaRPr kumimoji="0" lang="en-ZA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CF55E8C-4E44-EBB3-E0F5-083A2CEA9527}"/>
              </a:ext>
            </a:extLst>
          </p:cNvPr>
          <p:cNvSpPr txBox="1"/>
          <p:nvPr/>
        </p:nvSpPr>
        <p:spPr>
          <a:xfrm>
            <a:off x="6096000" y="4849758"/>
            <a:ext cx="577901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rate of u5 LRTI admitted episodes peaked earlier compared to 2017-2021, and only crossed the median intensity threshold.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Data: LRTI episodes here are all encounters where an ICD10 code matched the PHDC mapping for LRTI, on any diagnostic field, from all electronic sources. All encounters within a 21 days window from first evidence date are counted as a single episode per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pmi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Only episodes where an admission occurred within 21 days are used to calculate the provincial rate per 100 000.</a:t>
            </a:r>
            <a:endParaRPr kumimoji="0" lang="en-ZA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09AE39-5543-A7E8-727A-52BA779BB766}"/>
              </a:ext>
            </a:extLst>
          </p:cNvPr>
          <p:cNvSpPr txBox="1">
            <a:spLocks/>
          </p:cNvSpPr>
          <p:nvPr/>
        </p:nvSpPr>
        <p:spPr>
          <a:xfrm>
            <a:off x="113662" y="276999"/>
            <a:ext cx="10515600" cy="6034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Surge Season: U5 LRTI Episodes &amp; Admissions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xmlns="" Requires="we pca">
          <p:graphicFrame>
            <p:nvGraphicFramePr>
              <p:cNvPr id="4" name="Add-in" descr="Add-in content for Microsoft Power BI.">
                <a:extLst>
                  <a:ext uri="{FF2B5EF4-FFF2-40B4-BE49-F238E27FC236}">
                    <a16:creationId xmlns:a16="http://schemas.microsoft.com/office/drawing/2014/main" id="{6D397D7A-27B1-8139-2DE1-8EEDFA0E3AF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92586" y="1337848"/>
              <a:ext cx="4778876" cy="32587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Add-in" descr="Add-in content for Microsoft Power BI.">
                <a:extLst>
                  <a:ext uri="{FF2B5EF4-FFF2-40B4-BE49-F238E27FC236}">
                    <a16:creationId xmlns:a16="http://schemas.microsoft.com/office/drawing/2014/main" xmlns="" xmlns:pca="http://schemas.microsoft.com/office/powerpoint/2013/contentapp" xmlns:we="http://schemas.microsoft.com/office/webextensions/webextension/2010/11" id="{6D397D7A-27B1-8139-2DE1-8EEDFA0E3A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92586" y="1337848"/>
                <a:ext cx="4778876" cy="3258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we="http://schemas.microsoft.com/office/webextensions/webextension/2010/11" xmlns:pca="http://schemas.microsoft.com/office/powerpoint/2013/contentapp" xmlns="" Requires="we pca">
          <p:graphicFrame>
            <p:nvGraphicFramePr>
              <p:cNvPr id="5" name="Add-in" descr="Add-in content for Microsoft Power BI.">
                <a:extLst>
                  <a:ext uri="{FF2B5EF4-FFF2-40B4-BE49-F238E27FC236}">
                    <a16:creationId xmlns:a16="http://schemas.microsoft.com/office/drawing/2014/main" id="{F1767646-C557-552C-B239-43E83344782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19589" y="1246340"/>
              <a:ext cx="4841310" cy="355739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5" name="Add-in" descr="Add-in content for Microsoft Power BI.">
                <a:extLst>
                  <a:ext uri="{FF2B5EF4-FFF2-40B4-BE49-F238E27FC236}">
                    <a16:creationId xmlns:a16="http://schemas.microsoft.com/office/drawing/2014/main" xmlns="" xmlns:pca="http://schemas.microsoft.com/office/powerpoint/2013/contentapp" xmlns:we="http://schemas.microsoft.com/office/webextensions/webextension/2010/11" id="{F1767646-C557-552C-B239-43E8334478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419589" y="1246340"/>
                <a:ext cx="4841310" cy="355739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18864690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heme/theme1.xml><?xml version="1.0" encoding="utf-8"?>
<a:theme xmlns:a="http://schemas.openxmlformats.org/drawingml/2006/main" name="WCG-PPT Master-121022-amc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WCG-PPT Master-121022-amc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png"/></Relationships>
</file>

<file path=ppt/webextensions/_rels/webextension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png"/></Relationships>
</file>

<file path=ppt/webextensions/webextension1.xml><?xml version="1.0" encoding="utf-8"?>
<we:webextension xmlns:we="http://schemas.microsoft.com/office/webextensions/webextension/2010/11" id="{B3D3222E-EBD3-4877-9E2E-919A9E85B267}" frozen="1">
  <we:reference id="WA200003233" version="2.0.0.3" store="en-US" storeType="OMEX"/>
  <we:alternateReferences/>
  <we:properties>
    <we:property name="Microsoft.Office.CampaignId" value="&quot;none&quot;"/>
    <we:property name="reportUrl" value="&quot;/groups/48753333-777e-4268-9f15-066de5ee5427/reports/e44d5d60-8240-49e9-ae19-4b33f53119ff/ReportSection1e0f72c062f9952a5fe9?ctid=ae74bf7f-cfc3-4760-a1fe-0731afaa5502&amp;pbi_source=shareVisual&amp;visual=8d755e4999d843950a35&amp;height=228.30&amp;width=457.57&amp;bookmarkGuid=2138abf4-e794-4ab3-904a-c97fc5980234&amp;fromEntryPoint=sharevisual&quot;"/>
    <we:property name="reportState" value="&quot;CONNECTED&quot;"/>
    <we:property name="reportEmbeddedTime" value="&quot;2023-07-19T12:08:48.707Z&quot;"/>
    <we:property name="creatorSessionId" value="&quot;ad48b31a-f827-4af8-90d1-4b57dc1e2f83&quot;"/>
    <we:property name="creatorUserId" value="&quot;100320012F7E728E&quot;"/>
    <we:property name="creatorTenantId" value="&quot;ae74bf7f-cfc3-4760-a1fe-0731afaa5502&quot;"/>
    <we:property name="artifactName" value="&quot;LRTI Admissions Count&quot;"/>
    <we:property name="isFiltersActionButtonVisible" value="true"/>
    <we:property name="initialStateBookmark" value="&quot;H4sIAAAAAAAAA+09aW8bx5J/hSCw8Bcp6PsI9ouPZGPEzsvaQYLFwhCqu6uleaFIYTh0rDX037eGpCTqIGdEiRQljSHA5Ewf1XVXdXXzez8V45MBnP4Gx9j/sf9mNPr7GMq/e1z29/rD+cN//evXj68//Xrw2+uPP9Hj0UlVjIbj/o/f+xWUh1j9WYwnMKiHoIf/+2WvD4PB73BYf8swGONe/wTL8WgIg+L/cNaYXlXlBM/2+vjtZDAqoR7ycwUV1sN+peb0nebmP9SAQKyKr/gZYzV7+glPRmU1/86RZSsiMyJ7rwXojJ76jGdvp2A2t68nnQL2djSsoBgSAPUzHrOxDqTIGUVULCFA/XxcDA8H86Vc9v3j9KTGF0yneTOpKgKW0BX+TRPXw9Fq5+iu+xyPUt36qEgJh/2zsxoX4I1MEBNP0fEQpDe2cbrxEdD/d5onSItWJ+28YRAEp4+icZ4Kv1Vh9O2OK/IhSudk1CwwJgIz0tVNczGo5jgOpz99OymJcb6fM9zP05fImM/AwXDBhDEMZah5oZpB85ZY5XBUFpEg3ZsPV4/25znriL3+z+XoeDrunLsztfxpWBXVaf0FYjGgjwf0oTqoIAxqJM7Wys6Iif86Ihim3YknUjFjPRprVNX/1TDjeDx/+H549dl43m8wOR7ebP15NCkjfsJ8+WUKXY2w38sRCcsUQsJsRQus6DmB8ycMJlP5ooE/FLTaGYmmj6nxcDIY1A2/nNX/vswEa2HOVrCsRM5y6Pb6R6N/3pZIJEk18va+n1PpdfoKw0hPH59Eb0fHJ1AW4+vffi2GNdB7/Q+Yq9aYWk41gvVgysf180/F4dF00Fso9upV/+xsW9S6AtUyal2VqQ1DNJ6EFSxUo2S11hsUkdhpURn1j5GsUf0hQQVTtjiZzVfg+FI/fZ+ubBlR3sC4iHPKfKnhmtkeAvzfCwblQhg3K1hfGvWrlCoLBz5mcNEq7RRjbfWr0IKjZZb5wFmwDkW6n34dLArvhxF1fUej/FEv8gCtIyOqYJ/FbPeVANgHZ+K+YSEb5mkJSTyu/h1cJ8T/IJStdK9gXH1YpXx/KahLGY9OP+BXHNwE6OL9zVfn8PxJ2mrmJM3hbcdvHz798X66rjmJLobpX1nqz0U5rno1tXqj3PsL8e9ppwW4+tOXlw/q1/PVnCPqqgzzvX6EeITp3aWHOSNLkaa+RqTZ36eHV8334sDbWWC1Ij8n/1Qgr/rT9at+zRDXZI9cPBFAJxejZ0wla5W/n+zBouy9TsfFXA4eVaTgOj5PCZ8HeFI8jFjdjR0WkLIcqms8fE87dIjD2aJumKJLorYj7/EieT/CYDghGzGX42YCrxYwsa7vc3wdkUvUSIPwuHcX5nbKFkus93BCeC0iBYll1WDFLwbda2fzsfoHcbho9UdlwvLN6RSMd0V5HnmSUrvuVd6FBa8Qrg3uanQ8rANyZxCafRBPQTGL1mvFKVRTSUA2m4kmbTARlEOWjJOGfB0T42ZmMt56j5El4aODrLNPuXGm4hgO7xiJU5QftbY8Y0reGB+1C43zrJ9gYMlnboRyKiF5iwJlbs5nrLEswp5KngaXwYOVUUlUG1yWSEKlyKyLOjFECDE1Y3GNvAlEmTW3jvzlmMAk4pCN5GccaK2E0irpwDzQh+CXe/UPHr0tt5TECAdxPg+OHzxuezh7eR93aCOezw3MNfs/r/gPvf8UrpfgdPxq2mNJO/FDb96sV416vFf7Mys7yB96fF9N281G/tJsfncgeL4DXzZbLXLBpfKSYUAuUuLW6GYZW8hn7UqEdw0pq+M8OG98kOpU+31jvOch7629460T+Zo62Thtn7Gj/lIEtE3E8FJwUSunWQ5qlnWZZ6LeV3j8qJmorLiM6O2+VVztkxtu9j2g22cgnQpBYJJu3UyUWZ6JMv2p0K62ipILYBKTykIzaXWybIOOu9c6KuF8jEJHrq1UATcRj5Av7Xh0ltCsKW6kMBWbQ9Q15gkC0KgcjFXO0F9C5TaIPu64whySZAxiBIkuNe/jroM+67KV6CnMclZbw61tXtY6YSOF2szQn1I2ci44S3IT85DwIYVWyeggTFTALDbHcevME3QmVCltsg8oSRep5izC+uwA5MkGa5JMloecmMhmI+yAOrisgyRtlSXRiJsWVRHrzON54B4AdAYjAqKETUoTJgzGk0rC6GJipIpb5GLWyi6FRHQSxOwmOmkicrR6EwhUUpKKIFKxLFUCFrBFncc6+iF75ZXC5HgyRiOm3JyXW59QJnmdlUrKaO1tiD7EjWhzprQPIoJ1jCaSTku3ET6PmWmVDShuSfFp4VlsJtM9+Bw9MUO0ToTEuTek/9KG+JyoI0xQLvPAfCTesPYyplu5Ox1JNlAxMnAmMsYt8yi6HbId3CG7tdjnKhSvDw9LPIRzZN5nB2U5iJf0ql/8PBnOI0G9nYqX5YB9HA2ro7ZVUl1WqVVWaVAM8e1RnV+4po+6dEDLdMCc808fNA17zuotsq8AAkwAplSkEBMFeQ4tLQM1Fy4qJxQyFpglpwM7y7BzlqGVgvuIMJ6U68rOAhj/8a7A1PunqI56FyVPj6n0r1qjdbTbYDKui/TSDKK3o+MwuovGE9c13gZRvV0lsygHzXrGcGA8JZ+TQRUxaNccaZ0UdzIuN1C9FX/nl/z6pqfTIsGXPPNBgcgMbLCRGYktFa9WXAOvwxNFbj03Id23IL/aRcVbXcf0GL+1269duef6/tU21PEM1jtXsT0Jjv9rGcdvT/fMQGhWO8hJtkAwnQ2F9tIDN6qllFlwPHhwWpgIBhIwGTv3Zufcm1aB70uJMtbztZ49dv57QioVOwQtRVCXGlmOm3dw+tgx1eu6/Cw9PhQExD7fAWzwfbUDUOh9vwNQcLbPb8VGo68ZZwHtbe5msyP37MV+oXSl4eRfRJ8kciVMnUyTLPnmEusncVrlIdzLG0dTLsjXLpS7aN4bxTgpy3nGoxj2BL8syH0aZbOrjnxcQUvzPq/XKTnDg5JBBRkFcy3q318szx0vQHEwVc6teO8zqYISexAnpCUWx3gmPHcrWhp5L0mbFLfe6whKMgNRhZYhtTISo0EnkgEnrATp2bKQele8zEc8uLsBV+JiNYtOxO/bcy+XzL81h27Z/MucqK1BsEXXegkES9zZVpsknyuIfzdvkTx0fnADZygZShNUCtxoK4INDkVb7aa5NzpHxKhdYt4bLpeeJe+0W4tk+PPirKy4zokLrolJtHMyRd7osy2tr3gCCxYRkqaoKJkQTPYoEm8OjHZoA2QVSt4UZXVEqKjPAPTORXt+EHPj2yLrAdZMMCeQ+FKIlJjjGZWOorke8YkQ7PN8P+5RiTMDopkQ3kKOLFgTMOaYQrQMGwkRoUxbqklYtcY/RhUMetdaNG+HZ+c06gwyOeeDkd6yrg7pSlT71Dfqujqkrg5pB+qQEvL60lHu6v38RFLB9XI9s0UGaXWN4zYAWX0f4HZhWXFbYqPQbP5iwr1+MX4//ErdMX3GwYzPPzYPUV+4u7GEXysOa5YTLmLMWptoNHKWUkS7Ig7uqvh3ac9qDdRspW7swhBfOuFsXWu4jZj4IerrTdTCqxhtikZgSI6pFfeCdnLUyVEbRQ5leTRCeGnCZCk+1PUVnd4mzryOPvBGYerYuKt564oCu6LA51YUeIcEx1ahuWqdHhGk3iVMn19/XDvv0tXHrTQuL2Cpl5aixaaXtU47bgJP3HIMkvH2vwNgUUo0DBRjPgnpzIs4cLKYGm1OZL8iwHolDpD0R7WVo1zLU7d8y+mwziI/2ZjtDrdiPK+YbXqNmBBBq6CDkUpJ13Zjj2WM3ljmeH2Lm1HMwiMqxI3ovt8WNklb6L46uVzWMrCkJnXZmdc2laybUlq/Xdkp7hRXF6V3UXoXpe92lL4Vl+CqYmx5UdY24maKlntwPBoe7kwsPy8qquEapntF822rKLoIv4vwb3doneFWW81BWyUZGO5S89mr9S+JlA4kSuAxScOsU4I5bOk/2yyDMFKykIRRJiojTZdQ2OWEwiOWtbyjHmn0z/ApVrZcIXizRAEn4eXWxXpf3jN0oe2dMF2K7qlJVJei2x0r26XodjNFRw6M1qi898kp6TUDuRs1sZ0wPVlheo61fvWLaNEpQGltAKsjIkbf0nno0tldOrvTSy87W9uls7t0dpfO7tLZXTq7S2fvRjpbBMtNsCkKLRIGpViUjcHfy9XBnXvTuTede7Nb7k1XU9/V1D8LCehclNtvnDQpShT1z+oySf5JEKvuhuny0ztB4B3PT7/YM7SgAYPORoTopbee8xY/xLTGb6ka5FI6Z120rL6oOLqwuTIZej0b5y3hAYgc5X+Vo8nJFN9MsZACyzmC9AJjzLN794rxL7P+P2YYjLFOGDsrU5I2em6MEZaQZK62rOsb9vrxqBikEqeEkmCFRxoeFYAFya0Pt40+1WMeBKPwCk3O9Q+66+DUzfGpoc5CR2c8w2RYYE6b2SU1NxpGUEFblrWMjHsmHEu3QEwNFRgUQjvNXGRoU31J5e1gnt1eWTKaVOMTiPg7DPGWChOSYBgmTPPPy+pDppP0z+lVhMGdCkrOzv4f8vhhcSedAAA=&quot;"/>
    <we:property name="bookmark" value="&quot;H4sIAAAAAAAAA+09aW8bx5J/hSCw8Bcp6PsI9ouPZGPEzsvaQYLFwhCqu6uleaFIYTh0rDX037eGpCTqIGdEiRQljSHA5Ewf1XVXdXXzez8V45MBnP4Gx9j/sf9mNPr7GMq/e1z29/rD+cN//evXj68//Xrw2+uPP9Hj0UlVjIbj/o/f+xWUh1j9WYwnMKiHoIf/+2WvD4PB73BYf8swGONe/wTL8WgIg+L/cNaYXlXlBM/2+vjtZDAqoR7ycwUV1sN+peb0nebmP9SAQKyKr/gZYzV7+glPRmU1/86RZSsiMyJ7rwXojJ76jGdvp2A2t68nnQL2djSsoBgSAPUzHrOxDqTIGUVULCFA/XxcDA8H86Vc9v3j9KTGF0yneTOpKgKW0BX+TRPXw9Fq5+iu+xyPUt36qEgJh/2zsxoX4I1MEBNP0fEQpDe2cbrxEdD/d5onSItWJ+28YRAEp4+icZ4Kv1Vh9O2OK/IhSudk1CwwJgIz0tVNczGo5jgOpz99OymJcb6fM9zP05fImM/AwXDBhDEMZah5oZpB85ZY5XBUFpEg3ZsPV4/25znriL3+z+XoeDrunLsztfxpWBXVaf0FYjGgjwf0oTqoIAxqJM7Wys6Iif86Ihim3YknUjFjPRprVNX/1TDjeDx/+H549dl43m8wOR7ebP15NCkjfsJ8+WUKXY2w38sRCcsUQsJsRQus6DmB8ycMJlP5ooE/FLTaGYmmj6nxcDIY1A2/nNX/vswEa2HOVrCsRM5y6Pb6R6N/3pZIJEk18va+n1PpdfoKw0hPH59Eb0fHJ1AW4+vffi2GNdB7/Q+Yq9aYWk41gvVgysf180/F4dF00Fso9upV/+xsW9S6AtUyal2VqQ1DNJ6EFSxUo2S11hsUkdhpURn1j5GsUf0hQQVTtjiZzVfg+FI/fZ+ubBlR3sC4iHPKfKnhmtkeAvzfCwblQhg3K1hfGvWrlCoLBz5mcNEq7RRjbfWr0IKjZZb5wFmwDkW6n34dLArvhxF1fUej/FEv8gCtIyOqYJ/FbPeVANgHZ+K+YSEb5mkJSTyu/h1cJ8T/IJStdK9gXH1YpXx/KahLGY9OP+BXHNwE6OL9zVfn8PxJ2mrmJM3hbcdvHz798X66rjmJLobpX1nqz0U5rno1tXqj3PsL8e9ppwW4+tOXlw/q1/PVnCPqqgzzvX6EeITp3aWHOSNLkaa+RqTZ36eHV8334sDbWWC1Ij8n/1Qgr/rT9at+zRDXZI9cPBFAJxejZ0wla5W/n+zBouy9TsfFXA4eVaTgOj5PCZ8HeFI8jFjdjR0WkLIcqms8fE87dIjD2aJumKJLorYj7/EieT/CYDghGzGX42YCrxYwsa7vc3wdkUvUSIPwuHcX5nbKFkus93BCeC0iBYll1WDFLwbda2fzsfoHcbho9UdlwvLN6RSMd0V5HnmSUrvuVd6FBa8Qrg3uanQ8rANyZxCafRBPQTGL1mvFKVRTSUA2m4kmbTARlEOWjJOGfB0T42ZmMt56j5El4aODrLNPuXGm4hgO7xiJU5QftbY8Y0reGB+1C43zrJ9gYMlnboRyKiF5iwJlbs5nrLEswp5KngaXwYOVUUlUG1yWSEKlyKyLOjFECDE1Y3GNvAlEmTW3jvzlmMAk4pCN5GccaK2E0irpwDzQh+CXe/UPHr0tt5TECAdxPg+OHzxuezh7eR93aCOezw3MNfs/r/gPvf8UrpfgdPxq2mNJO/FDb96sV416vFf7Mys7yB96fF9N281G/tJsfncgeL4DXzZbLXLBpfKSYUAuUuLW6GYZW8hn7UqEdw0pq+M8OG98kOpU+31jvOch7629460T+Zo62Thtn7Gj/lIEtE3E8FJwUSunWQ5qlnWZZ6LeV3j8qJmorLiM6O2+VVztkxtu9j2g22cgnQpBYJJu3UyUWZ6JMv2p0K62ipILYBKTykIzaXWybIOOu9c6KuF8jEJHrq1UATcRj5Av7Xh0ltCsKW6kMBWbQ9Q15gkC0KgcjFXO0F9C5TaIPu64whySZAxiBIkuNe/jroM+67KV6CnMclZbw61tXtY6YSOF2szQn1I2ci44S3IT85DwIYVWyeggTFTALDbHcevME3QmVCltsg8oSRep5izC+uwA5MkGa5JMloecmMhmI+yAOrisgyRtlSXRiJsWVRHrzON54B4AdAYjAqKETUoTJgzGk0rC6GJipIpb5GLWyi6FRHQSxOwmOmkicrR6EwhUUpKKIFKxLFUCFrBFncc6+iF75ZXC5HgyRiOm3JyXW59QJnmdlUrKaO1tiD7EjWhzprQPIoJ1jCaSTku3ET6PmWmVDShuSfFp4VlsJtM9+Bw9MUO0ToTEuTek/9KG+JyoI0xQLvPAfCTesPYyplu5Ox1JNlAxMnAmMsYt8yi6HbId3CG7tdjnKhSvDw9LPIRzZN5nB2U5iJf0ql/8PBnOI0G9nYqX5YB9HA2ro7ZVUl1WqVVWaVAM8e1RnV+4po+6dEDLdMCc808fNA17zuotsq8AAkwAplSkEBMFeQ4tLQM1Fy4qJxQyFpglpwM7y7BzlqGVgvuIMJ6U68rOAhj/8a7A1PunqI56FyVPj6n0r1qjdbTbYDKui/TSDKK3o+MwuovGE9c13gZRvV0lsygHzXrGcGA8JZ+TQRUxaNccaZ0UdzIuN1C9FX/nl/z6pqfTIsGXPPNBgcgMbLCRGYktFa9WXAOvwxNFbj03Id23IL/aRcVbXcf0GL+1269duef6/tU21PEM1jtXsT0Jjv9rGcdvT/fMQGhWO8hJtkAwnQ2F9tIDN6qllFlwPHhwWpgIBhIwGTv3Zufcm1aB70uJMtbztZ49dv57QioVOwQtRVCXGlmOm3dw+tgx1eu6/Cw9PhQExD7fAWzwfbUDUOh9vwNQcLbPb8VGo68ZZwHtbe5msyP37MV+oXSl4eRfRJ8kciVMnUyTLPnmEusncVrlIdzLG0dTLsjXLpS7aN4bxTgpy3nGoxj2BL8syH0aZbOrjnxcQUvzPq/XKTnDg5JBBRkFcy3q318szx0vQHEwVc6teO8zqYISexAnpCUWx3gmPHcrWhp5L0mbFLfe6whKMgNRhZYhtTISo0EnkgEnrATp2bKQele8zEc8uLsBV+JiNYtOxO/bcy+XzL81h27Z/MucqK1BsEXXegkES9zZVpsknyuIfzdvkTx0fnADZygZShNUCtxoK4INDkVb7aa5NzpHxKhdYt4bLpeeJe+0W4tk+PPirKy4zokLrolJtHMyRd7osy2tr3gCCxYRkqaoKJkQTPYoEm8OjHZoA2QVSt4UZXVEqKjPAPTORXt+EHPj2yLrAdZMMCeQ+FKIlJjjGZWOorke8YkQ7PN8P+5RiTMDopkQ3kKOLFgTMOaYQrQMGwkRoUxbqklYtcY/RhUMetdaNG+HZ+c06gwyOeeDkd6yrg7pSlT71Dfqujqkrg5pB+qQEvL60lHu6v38RFLB9XI9s0UGaXWN4zYAWX0f4HZhWXFbYqPQbP5iwr1+MX4//ErdMX3GwYzPPzYPUV+4u7GEXysOa5YTLmLMWptoNHKWUkS7Ig7uqvh3ac9qDdRspW7swhBfOuFsXWu4jZj4IerrTdTCqxhtikZgSI6pFfeCdnLUyVEbRQ5leTRCeGnCZCk+1PUVnd4mzryOPvBGYerYuKt564oCu6LA51YUeIcEx1ahuWqdHhGk3iVMn19/XDvv0tXHrTQuL2Cpl5aixaaXtU47bgJP3HIMkvH2vwNgUUo0DBRjPgnpzIs4cLKYGm1OZL8iwHolDpD0R7WVo1zLU7d8y+mwziI/2ZjtDrdiPK+YbXqNmBBBq6CDkUpJ13Zjj2WM3ljmeH2Lm1HMwiMqxI3ovt8WNklb6L46uVzWMrCkJnXZmdc2laybUlq/Xdkp7hRXF6V3UXoXpe92lL4Vl+CqYmx5UdY24maKlntwPBoe7kwsPy8qquEapntF822rKLoIv4vwb3doneFWW81BWyUZGO5S89mr9S+JlA4kSuAxScOsU4I5bOk/2yyDMFKykIRRJiojTZdQ2OWEwiOWtbyjHmn0z/ApVrZcIXizRAEn4eXWxXpf3jN0oe2dMF2K7qlJVJei2x0r26XodjNFRw6M1qi898kp6TUDuRs1sZ0wPVlheo61fvWLaNEpQGltAKsjIkbf0nno0tldOrvTSy87W9uls7t0dpfO7tLZXTq7S2fvRjpbBMtNsCkKLRIGpViUjcHfy9XBnXvTuTede7Nb7k1XU9/V1D8LCehclNtvnDQpShT1z+oySf5JEKvuhuny0ztB4B3PT7/YM7SgAYPORoTopbee8xY/xLTGb6ka5FI6Z120rL6oOLqwuTIZej0b5y3hAYgc5X+Vo8nJFN9MsZACyzmC9AJjzLN794rxL7P+P2YYjLFOGDsrU5I2em6MEZaQZK62rOsb9vrxqBikEqeEkmCFRxoeFYAFya0Pt40+1WMeBKPwCk3O9Q+66+DUzfGpoc5CR2c8w2RYYE6b2SU1NxpGUEFblrWMjHsmHEu3QEwNFRgUQjvNXGRoU31J5e1gnt1eWTKaVOMTiPg7DPGWChOSYBgmTPPPy+pDppP0z+lVhMGdCkrOzv4f8vhhcSedAAA=&quot;"/>
    <we:property name="embedUrl" value="&quot;/reportEmbed?reportId=e44d5d60-8240-49e9-ae19-4b33f53119ff&amp;groupId=48753333-777e-4268-9f15-066de5ee5427&amp;w=2&amp;config=eyJjbHVzdGVyVXJsIjoiaHR0cHM6Ly9XQUJJLU5PUlRILUVVUk9QRS1yZWRpcmVjdC5hbmFseXNpcy53aW5kb3dzLm5ldCIsImVtYmVkRmVhdHVyZXMiOnsibW9kZXJuRW1iZWQiOnRydWUsInVzYWdlTWV0cmljc1ZOZXh0Ijp0cnVlfX0%3D&amp;disableSensitivityBanner=true&quot;"/>
    <we:property name="datasetId" value="&quot;f4c75934-d38e-4acd-b6c9-b3361d6e8088&quot;"/>
    <we:property name="pageName" value="&quot;ReportSection1e0f72c062f9952a5fe9&quot;"/>
    <we:property name="pageDisplayName" value="&quot;Admissions&quot;"/>
    <we:property name="backgroundColor" value="&quot;#FFFFFF&quot;"/>
    <we:property name="reportName" value="&quot;Surge Season Dashboard_v5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6315ABAF-F903-4C8F-9420-F0B7832D0042}" frozen="1">
  <we:reference id="WA200003233" version="2.0.0.3" store="en-US" storeType="OMEX"/>
  <we:alternateReferences/>
  <we:properties>
    <we:property name="Microsoft.Office.CampaignId" value="&quot;none&quot;"/>
    <we:property name="artifactName" value="&quot;Provincial Admitted Under-5 LRTI Episodes Rate compared to Average Rate &quot;"/>
    <we:property name="backgroundColor" value="&quot;#FFFFFF&quot;"/>
    <we:property name="bookmark" value="&quot;H4sIAAAAAAAAA+1cbW/bOBL+K4G/9Et64PvLfmuT7W1x3b1uU3RxOBTFkBwm2iqWT5bb5or89xvJdmI7deQ4dtvrJgkQiaTImXmG8ybanwepGI9KuPgNznHw0+BpVb0/h/r9AZeDw8FwuVEDWukRIrJgdfTBeEOjqlFTVMPx4KfPgwbqU2zeFOMJlO2M1Pjvt4cDKMuXcNreZSjHeDgYYT2uhlAW/8XpYOpq6gleHg7w06isaminPGmgwXbaDzSc7okU/reWLohN8QFPMDbT1lc4qupmdh+s80IoEF5lxlVIIbZUjqe9HZn949tFO8KOqmEDxZAIaNuCtGh10s4bBkFwuhRt+7gYnpYzVq6ffX0xasXX4KcmVJ9aSYU/ac12JmJ0Jvh2+HmV2oFnRUo4HFxeUi94Lzwil14zIVk2lut2aC7KZk7Mxc+fRjVJ+PMcqGddJzLmM3AwXDBhDEMZWqE1U2qOSKanVV1EovRwNl0725u5jMXh4FldnXfzzrQi08ifh03RXLQ3EIuSLt/RRfOugVAidU95ZZeE9h9nREP3OAkvFVOMaK6qaf+1NON4PGt8PlxuG8+eKyfnw5ujT6pJHfEV5uubjrpWYC/rirSqo5Ak2xCDDbUTOW+gnHSKSBO/KIjbKURdMw0eTsqyHfj2sv15O9XAhTU3ouVW4ayn7nBwVn08qpEgSa3wDj/PUXqSPsAwUuu3h+ioOh9BXYxX7/5RDFuiDwcvMDcbS2o9akTru06P2/ZXxelZN+kXEHv0aHB5+bXQWqJqHVrLe2rPFI0n4RYVakVyqzUal0UkdVo0RoNzJLPdXiRooFOL0XS9AsfX9ulzx9k6UJ7CuIgzZN52Fqwz0kT4nwuW92oz7ndjve21rwql8zxlnSP9Ci4T9+vt685xPpmQxA/eFPhxlYsn1D5fhyT110H4DiLph9fLLJJDIQOPXKGL1tpN3afQgqNllvnAKdChWdL93Ge5aJtfVPToMc3yutXhd2idyFnBYxazfawEwGNwJj42LGTDvAOfxLd1r+UqHP9CqDdyrYLCqRe3+dZfCnqkjmcXL/ADljcJuuq/2TWn5w05o2mwOKN3M2V78er1846vGURX0wyWWH1W1OPmoEXroMoHfyC+7x5aoGvQdV43tN0zbuaCWt7A/HAQIZ5hOr4OvKewFKkLJSOt/jzt3vPeSwO/rAK3++k5/N2GXE4z2q5BqxArew9iEgF0cjF6xlSyVvn77T1Y3HtP0nkx2wffdEvBqjwvSJ7vcFTsZlvdTR0WhLKeqhUdvqcTOsXhlKkbfuga1M3gPV+E91cohxMKAWb7uB/g2zeY2Da0PV8V5Boz0rN53PGVr+3UYo3rHk5IrkWkZLluelz41aSHmzl8bD4iDhddflUnrJ9edGQcF/U8Ayejtpo03EUFl4DbRHatOHYbfdyZhA1iEARg0XqtOGXiKgnIXWFh98UCG0wE5ZAl46RxipkY97OS8dZ7jCwJHx1Q9OxT7l2pOIdTvNs6joeoteUZU/LG+Khd6F0HOj14Ommabv/fYTmWfOZGKKcSWqUFygz7YIukpxLFpiCDByujkqj2yJZIQqXIrIs6MUQIMfVLcXwGozuyBVFmza2jeDkmMIk0xO5lHckFMIlJZaGZtDpZtkfxea2jEs7HKHTk2koVcB9aIZR2PDrrATXtXjIW2G8otlgnCECjcjBWOUN/CZXbo/i4o8wrhyQZgxhBokv9xdJtxGddthIpTFXOamu4tf1sbbN5yeAxQ39K2UgmnbMk97FORI9Jh2R0ECYqYBb7d9M26wSdSVRKm+wDSspKVL8t314dALkI1iSZLA85MZHNXtQBdXBZBymdypIw4gb2YsvR88A9AOgMRgRECfvcTZgwGE8mCaOLiTkVNvCIW/n4QDmYFaTsJlI0EZGj1fsQoJKSTARBxbJUCVjADV6mbGMfsldeKUyOJ2M0Ysr90dH2QJH701mppIzW3oboZ++Tds0WU9oHEcE6RgtJp6Xbi57HzLTKBhS3ZPi08Cz2w3QPr5GjDYIFriPZCS0Zwp5esTEFLgXLEq0UNXNGq347u91KGFIMSGGf8dppZoi/wU8bVSMZKsbJg8boWPu+MSUbd1gReUUTbFYM2UvdA+a1h3e5hNONqh/8eF76uG/hY8p7H0WrlY8bJasEQZGPEUwTUI5bLvSPA1C8WmETbB61ZdVHe8VnkaAvQHPz9enOKfh5VDy+KuFs8P52mYAnp6c1nsIctPtUTb5I3a8Iw4O25+Bj0Zwd8IOT427Is8lwVqth3yXdR5O6xmHTkd5PcG/5sSyGeHTWVsRWDPWaApZYLWB9FzitLXPNzMrFFoWuPp1+23ksmZNF5xkTLmAEBTAtF27gsQwHxiHzwKRwlgXHyNn9VQ3icQF1fVYhfFOruIQPj6gzzyEE5iMzQVi7y3csDxHFFhHFg9t6cFsPbut+bqs3LyejxwFE0B4DyMggqfUubaZYr6vRbxvbwfEk/GeCxN4qKifzDrr+fX5x20zNokV9VhHeMG5WrOoJliTaLWxmsyrG4055r85C5ALLNGiX+OdX07o+4pZUTE1VjLAh88lZh+5UMKK1CXeQ4R490zpGWsK702trn7xSo5283r/mfJ1gbxjVpXAhgfZMOhUD+MgzSBHEDk8Tf31gbhw8vXLQm4V0V+clDqoYW/OfOltYDA8EP0hwMd5ZqLcWukWKe+sTWSsWYkrOCW4wJRnsj4Xf0TesUayF6Oh+dYod+vG1JJL3HJObHN8l0NrdCdi1ZHVa9BVip3ueWemzq/sIgvrW7A+CXBSMpcwgQAjeITpreoOgrwD61bHfXZ513t0xs+/N5M3EtYG1e4l1rurz1sosGL1bD5Td+Sx4++Gqcr6tbkw3PZR/0qE4j1lvnbz9INjCkbPdnvPq08D+LRRNyN57BBMdh+CTkv4hj3jIIx7yiFvziBCZ8DYJD0HnYJ1V931P9r0Z5R87j+BGOJNFlAoTM1EKIX+wPPCOecTuS/sPycRDMvH/lEywTKmENNEo5pVlTALrIqE9nQzKxjJEz3TkgSFLAlTa43JgLfkpzxVoRZwFFrD/sPGdz1dR98oXDfy9riajDlxKzmRK0kbPjTHCZiO6ZK0Y/zJ9vvvOBIpIz4oy1dhhLcEKj4FlVAAWJLc+LD/TfQXD5exjWV9Km6pJMx5BxJcwxC/E87RPYZgwbRjFd/wVs0Bl06j/8vJ//BQJhplCAAA=&quot;"/>
    <we:property name="creatorSessionId" value="&quot;a91aaddc-cdf4-4fdd-8456-c6728ece9f59&quot;"/>
    <we:property name="creatorTenantId" value="&quot;ae74bf7f-cfc3-4760-a1fe-0731afaa5502&quot;"/>
    <we:property name="creatorUserId" value="&quot;100320012F7E728E&quot;"/>
    <we:property name="datasetId" value="&quot;f4c75934-d38e-4acd-b6c9-b3361d6e8088&quot;"/>
    <we:property name="embedUrl" value="&quot;/reportEmbed?reportId=e44d5d60-8240-49e9-ae19-4b33f53119ff&amp;groupId=48753333-777e-4268-9f15-066de5ee5427&amp;w=2&amp;config=eyJjbHVzdGVyVXJsIjoiaHR0cHM6Ly9XQUJJLU5PUlRILUVVUk9QRS1yZWRpcmVjdC5hbmFseXNpcy53aW5kb3dzLm5ldCIsImVtYmVkRmVhdHVyZXMiOnsibW9kZXJuRW1iZWQiOnRydWUsInVzYWdlTWV0cmljc1ZOZXh0Ijp0cnVlfX0%3D&amp;disableSensitivityBanner=true&quot;"/>
    <we:property name="initialStateBookmark" value="&quot;H4sIAAAAAAAAA+1cW28TSRb+K5FfeAmrul94gwR2RgMzDEGMVisUnao6lfRMx+1tt4Esyn/f0207cRycdhwbWCYQKe2q7jqX79S5dTmfB6kYj0o4/xXOcPBk8Kyq/jqD+q89Lgf7g+Fs8Lfffnn19M0vx78+ffWchqtRU1TD8eDJ50ED9Qk274rxBMp2CRr89/v9AZTlazhpP2Uox7g/GGE9roZQFv/F6c001dQTvNgf4KdRWdXQLnnUQIPtsh/odvpMtPk/WkYgNsUHPMLYTEff4Kiqm9nnYJ0XQoHwKjOuQgrR0DPj6WzHZv/9LdGOsYNq2EAxJAbasSAtWp2084ZBEJwuRTs+LoYn5UyUq2ffno9afTX4qQnVp1ZT4U+i2a5Egs403d5+VqX2xtMiJRwOLi5oFrwXHpFLr5mQLBvLdXtrLspmzsz580+jmjT8eY7Mi24SGfMZOBgumDCGoQyt0popNwek05OqLiJxuj9brl3t3VzHYn/woq7OunVnZpDpzufDpmjO2w8Qi5Iuj+miOW4glEjTU1nZBaH9xynx0D1OykvFFCNaq2raXy3POB7PBn8eXh8bz54rJ2fDm3cfVZM64hvMVx867lqFva4rsqqOQ9JsQwI2NE7svINy0hkiLfyyIGmnEHXDdPNwUpbtje8v2n/vpxa4QHMtXm5Vzmru9gen1ceDGgmS1Cpv//McpafpAwwjjX57iA6qsxHUxXj50y/FsGV6f/ASc7O2plajRrwed3bcjr8pTk67Rb+A2KNHg4uLr4XWNa5WoXV9T+2Yo/Ek3GJCrUpu9UbjsohkTovOaHCG5LbbiwQNdGYxmtIrcHzlnz53kq0C5RmMizhD5n3nwTonTYz/ueB5LzfjbjfW+17/qlA6z1PWOdJ/wWXifrV/3TrORxPS+N67Aj8uS/GUxud0SFN/H4TvoJJ+eL3MIjkUMvDIFbporV03fAotOFpmmQ+cUXaAIt0vfJaLvvllRY8e0ipvWxs+RutEzgoes5jtYyUAHoMz8bFhIRvmHfgkvm14LZfh+BdCvVZoFZROvbwttv5U0CN1PD1/iR+wvMnQ5fzNqTk/7ygYTZPFGb/rGdvLN29/7uSaQXS5zOCaqC+KetzstWjtVXnvD8S/uocW+Bp0k1cD7fRMmrmirm9gvj+IEE8xHV5l2lNYitSlkpGo/5y2H3nvZYFfNoHb4/Qc/m5DXq8r2qlBaxBLew9iEgF0cjF6xlSyVvn77T1Y3HtP01kx2wffdEvBsj7PSZ/HOCq2s63uZg4LSlnN1ZIN3zMIneBwKtSNOHQF6nrwni3C+wrK4YRSgNk+7gf49g0mNk1tz5YVucKN9Gwed3gZazuzWBG6hxPSaxGpWK6bnhB+uej+egEfm4+Iw8WQX9UJ62fnHRuHRT2vwMmpLRcNdzHBa8Cto7tWHdvNPu7Mwho5CAKwaL1WnCpxlQTkrrGw/WaBDSaCcsiScdI4xUyMu6FkvPUeI0vCRweUPfuUeykVZ3CCd6PjeIhaW54xJW+Mj9qFXjrQ2cGzSdN0+/8O5FjymRuhnEpolRYoM+xCLNKeSpSbggwerIxKotqhWCIJlSKzLurEECHE1K/F8SmM7igWRJk1t47y5ZjAJLIQuxM6kgtgEpPKQjNpdbJsh+rzWkclnI9R6Mi1lSrgLqxCKO14dNYDatq95Cyw31FsQCcIQKNyMFY5Qz8Jlduh+rijyiuHJBmDGEGiS/3N0k3UZ122EilNVc5qa7i1/WJtsnnJ4TFDP0rZSC6dsyR3QSeix6RDMjoIExUwi/27aRM6QWdSldIm+4CSqhLV78s3NwdALoI1SSbLQ05MZLMTc0AdXNZBSqeyJIy4gZ34cvQ8cA8AOoMRAVHCLncTJgzGk0vC6GJiToU1IuJGMT5QDWYFGbuJlE1E5Gj1LhSopCQXQVCxLFUCFnCNlymb+IfslVcKk+PJGI2Ycn92tDlQFP50Viopo7W3IfrZ+6Rti8WU9kFEsI4RIem0dDux85iZVtmA4pYcnxaexX6Y7hE1crRBsMB1JD+hJUPY0Ss2psClYFkiSlEzZ7Tq97ObUcKQYkBK+4zXTjND8g2erNWNZKgYpwgao2Pt+8aUbNxiR+QNLbBeM2QnfQ+Y9x6Ocwkna3U/+OG89XHfxsdU9j6OljsfN1pWCYKiGCOYJqAct1zoHwegeElhHWwetW3VRzvFZ5GhL0Bz8/Xp1jl4PioeX7Zw1nh/e52BpycnNZ7AHLT7dE2+yN0rhOFeO7P3sWhO9/je0WF3y4vJcNarYd8l3weTusZh07Hez3Bv+7Eshnhw2nbElhz1igaWWG5gfRc4rWxzzdzK+QaNrj6bft9FLJmTRecZEy5gBAUwbReuEbEMB8Yh88CkcJYFxyjY/V0d4mEBdX1aIXxTr3gNHx5RZ55DCMxHZoKwdpvvWB4yig0yioew9RC2HsLW/cJWb11OTo8DiKA9BpCRQVKrQ9rMsN5Wo1/X9oPjSfjPBEm8ZVSO5hN0/fv84raVmkWP+qIivGHcLHnVIyxJtRv4zGZZjYed8V6ehcgFlmnQkvjtq1ldH3PXTExNTYywIffJWYfuVDGi9Ql30OEOI9MqQVrGu9NrK5+8NKOtvN6/knyVYm841WvpQgLtmXQqBvCRZ5AiiC2eJv76wNw4eHoZoNdL6S7PS+xVMbbuP3W+sBjuCb6X4Hy8tVRvJXSLHPf2J7JWLMSUnBPcYEoy2B8Lv4Nv2KNYCdHB/foUW4zjK1mk6DmmMDm+S6K1vROwK9nqrOgr5E73PLPS51d3kQT10exPglwUjKXMIEAI3iE6a3qToK8A+uWx322edd7eMbPvzeXN1LWGt3uNda7qs9bLLDi9Ww+U3fksePvlqnK+rW4sNz2Uf9ShOM9Zb128/SLYwpGz7Z7z6rPA/i0UTcjeewQTHYfgk5L+oY54qCMe6ohb64gQmfA2CQ9B52CdVfd9T/a9OeUfu47gRjiTRZQKEzNRCiF/sDrwjnXE9lv7D8XEQzHx/1RMsEylhDTRKOaVZUwC6zKhHZ0MysYyRM905IEhSwJU2iE5sJbilOcKtCLJAgvYf9j4zueraHrpDw38s64mow5cKs5kStJGz40xwmYjumKtGP80fb77mwmUkZ4WZaqxw1qCFR4Dy6gALEhufbj+TPcnGC5mX8v6UtlUTZrxCCK+hiF+IZ+nfQrDhKkni+/IDOYCFrNMZd20/+Lif7+L9N6LQgAA&quot;"/>
    <we:property name="isFiltersActionButtonVisible" value="true"/>
    <we:property name="pageDisplayName" value="&quot;Epidemiological Models&quot;"/>
    <we:property name="pageName" value="&quot;ReportSectionb789224a294f014bdbc6&quot;"/>
    <we:property name="reportEmbeddedTime" value="&quot;2023-07-19T12:30:37.556Z&quot;"/>
    <we:property name="reportName" value="&quot;Surge Season Dashboard_v5&quot;"/>
    <we:property name="reportState" value="&quot;CONNECTED&quot;"/>
    <we:property name="reportUrl" value="&quot;/groups/48753333-777e-4268-9f15-066de5ee5427/reports/e44d5d60-8240-49e9-ae19-4b33f53119ff/ReportSectionb789224a294f014bdbc6?ctid=ae74bf7f-cfc3-4760-a1fe-0731afaa5502&amp;pbi_source=shareVisual&amp;visual=0ebdcbefa3695850620b&amp;height=471.04&amp;width=393.24&amp;bookmarkGuid=2b4abe94-b89d-47e5-901b-f5acb26bcdc0&amp;fromEntryPoint=sharevisual&quot;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5FEA7F2E-9E32-4A99-9F34-D6496AECAFDC}" frozen="1">
  <we:reference id="WA200003233" version="2.0.0.3" store="en-US" storeType="OMEX"/>
  <we:alternateReferences/>
  <we:properties>
    <we:property name="Microsoft.Office.CampaignId" value="&quot;none&quot;"/>
    <we:property name="reportUrl" value="&quot;/groups/48753333-777e-4268-9f15-066de5ee5427/reports/e44d5d60-8240-49e9-ae19-4b33f53119ff/ReportSection1e0f72c062f9952a5fe9?ctid=ae74bf7f-cfc3-4760-a1fe-0731afaa5502&amp;pbi_source=shareVisual&amp;visual=d6dc3e2a3e80340cb20d&amp;height=241.76&amp;width=458.01&amp;bookmarkGuid=90b03038-5ae5-46fb-8407-4f623ce07243&amp;fromEntryPoint=sharevisual&quot;"/>
    <we:property name="reportState" value="&quot;CONNECTED&quot;"/>
    <we:property name="reportEmbeddedTime" value="&quot;2023-07-19T12:10:53.703Z&quot;"/>
    <we:property name="creatorSessionId" value="&quot;f54c078f-8a93-4db6-b7d9-1b36c9a615a7&quot;"/>
    <we:property name="creatorUserId" value="&quot;100320012F7E728E&quot;"/>
    <we:property name="creatorTenantId" value="&quot;ae74bf7f-cfc3-4760-a1fe-0731afaa5502&quot;"/>
    <we:property name="artifactName" value="&quot;Diarrhoea Admissions Count&quot;"/>
    <we:property name="isFiltersActionButtonVisible" value="true"/>
    <we:property name="initialStateBookmark" value="&quot;H4sIAAAAAAAAA+09aW8bx5J/hSCw8Bcp6PsI9ouPZGPEzsvaQYLFwhCqu6uleaFIYTh0rDX037eGpCTqIGdEiRQljSHA5Ewf1XVXdXXzez8V45MBnP4Gx9j/sf9mNPr7GMq/e1z29/rD+cN//evXj68//Xrw2+uPP9Hj0UlVjIbj/o/f+xWUh1j9WYwnMKiHoIf/+2WvD4PB73BYf8swGONe/wTL8WgIg+L/cNaYXlXlBM/2+vjtZDAqoR7ycwUV1sN+peb0nebmP9SAQKyKr/gZYzV7+glPRmU1/86RZSsiMyJ7rwXojJ76jGdvp2A2t68nnQL2djSsoBgSAPUzHrOxDqTIGUVULCFA/XxcDA8H86Vc9v3j9KTGF0yneTOpKgKW0BX+TRPXw9Fq5+iu+xyPUt36qEgJh/2zsxoX4I1MEBNP0fEQpDe2cbrxEdD/d5onSItWJ+28YRAEp4+icZ4Kv1Vh9O2OK/IhSudk1CwwJgIz0tVNczGo5jgOpz99OymJcb6fM9zP05fImM/AwXDBhDEMZah5oZpB85ZY5XBUFpEg3ZsPV4/25znriL3+z+XoeDrunLsztfxpWBXVaf0FYjGgjwf0oTqoIAxqJM7Wys6Iif86Ihim3YknUjFjPRprVNX/1TDjeDx/+H549dl43m8wOR7ebP15NCkjfsJ8+WUKXY2w38sRCcsUQsJsRQus6DmB8ycMJlP5ooE/FLTaGYmmj6nxcDIY1A2/nNX/vswEa2HOVrCsRM5y6Pb6R6N/3pZIJEk18va+n1PpdfoKw0hPH59Eb0fHJ1AW4+vffi2GNdB7/Q+Yq9aYWk41gvVgysf180/F4dF00Fso9upV/+xsW9S6AtUyal2VqQ1DNJ6EFSxUo2S11hsUkdhpURn1j5GsUf0hQQVTtjiZzVfg+FI/fZ+ubBlR3sC4iHPKfKnhmtkeAvzfCwblQhg3K1hfGvWrlCoLBz5mcNEq7RRjbfWr0IKjZZb5wFmwDkW6n34dLArvhxF1fUej/FEv8gCtIyOqYJ/FbPeVANgHZ+K+YSEb5mkJSTyu/h1cJ8T/IJStdK9gXH1YpXx/KahLGY9OP+BXHNwE6OL9zVfn8PxJ2mrmJM3hbcdvHz798X66rjmJLobpX1nqz0U5rno1tXqj3PsL8e9ppwW4+tOXlw/q1/PVnCPqqgzzvX6EeITp3aWHOSNLkaa+RqTZ36eHV8334sDbWWC1Ij8n/1Qgr/rT9at+zRDXZI9cPBFAJxejZ0wla5W/n+zBouy9TsfFXA4eVaTgOj5PCZ8HeFI8jFjdjR0WkLIcqms8fE87dIjD2aJumKJLorYj7/EieT/CYDghGzGX42YCrxYwsa7vc3wdkUvUSIPwuHcX5nbKFkus93BCeC0iBYll1WDFLwbda2fzsfoHcbho9UdlwvLN6RSMd0V5HnmSUrvuVd6FBa8Qrg3uanQ8rANyZxCafRBPQTGL1mvFKVRTSUA2m4kmbTARlEOWjJOGfB0T42ZmMt56j5El4aODrLNPuXGm4hgO7xiJU5QftbY8Y0reGB+1C43zrJ9gYMlnboRyKiF5iwJlbs5nrLEswp5KngaXwYOVUUlUG1yWSEKlyKyLOjFECDE1Y3GNvAlEmTW3jvzlmMAk4pCN5GccaK2E0irpwDzQh+CXe/UPHr0tt5TECAdxPg+OHzxuezh7eR93aCOezw3MNfs/r/gPvf8UrpfgdPxq2mNJO/FDb96sV416vFf7Mys7yB96fF9N281G/tJsfncgeL4DXzZbLXLBpfKSYUAuUuLW6GYZW8hn7UqEdw0pq+M8OG98kOpU+31jvOch7629460T+Zo62Thtn7Gj/lIEtE3E8FJwUSunWQ5qlnWZZ6LeV3j8qJmorLiM6O2+VVztkxtu9j2g22cgnQpBYJJu3UyUWZ6JMv2p0K62ipILYBKTykIzaXWybIOOu9c6KuF8jEJHrq1UATcRj5Av7Xh0ltCsKW6kMBWbQ9Q15gkC0KgcjFXO0F9C5TaIPu64whySZAxiBIkuNe/jroM+67KV6CnMclZbw61tXtY6YSOF2szQn1I2ci44S3IT85DwIYVWyeggTFTALDbHcevME3QmVCltsg8oSRep5izC+uwA5MkGa5JMloecmMhmI+yAOrisgyRtlSXRiJsWVRHrzON54B4AdAYjAqKETUoTJgzGk0rC6GJipIpb5GLWyi6FRHQSxOwmOmkicrR6EwhUUpKKIFKxLFUCFrBFncc6+iF75ZXC5HgyRiOm3JyXW59QJnmdlUrKaO1tiD7EjWhzprQPIoJ1jCaSTku3ET6PmWmVDShuSfFp4VlsJtM9+Bw9MUO0ToTEuTek/9KG+JyoI0xQLvPAfCTesPYyplu5Ox1JNlAxMnAmMsYt8yi6HbId3CG7tdjnKhSvDw9LPIRzZN5nB2U5iJf0ql/8PBnOI0G9nYqX5YB9HA2ro7ZVUl1WqVVWaVAM8e1RnV+4po+6dEDLdMCc808fNA17zuotsq8AAkwAplSkEBMFeQ4tLQM1Fy4qJxQyFpglpwM7y7BzlqGVgvuIMJ6U68rOAhj/8a7A1PunqI56FyVPj6n0r1qjdbTbYDKui/TSDKK3o+MwuovGE9c13gZRvV0lsygHzXrGcGA8JZ+TQRUxaNccaZ0UdzIuN1C9FX/nl/z6pqfTIsGXPPNBgcgMbLCRGYktFa9WXAOvwxNFbj03Id23IL/aRcVbXcf0GL+1269duef6/tU21PEM1jtXsT0Jjv9rGcdvT/fMQGhWO8hJtkAwnQ2F9tIDN6qllFlwPHhwWpgIBhIwGTv3Zufcm1aB70uJMtbztZ49dv57QioVOwQtRVCXGlmOm3dw+tgx1eu6/Cw9PhQExD7fAWzwfbUDUOh9vwNQcLbPb8VGo68ZZwHtbe5msyP37MV+oXSl4eRfRJ8kciVMnUyTLPnmEusncVrlIdzLG0dTLsjXLpS7aN4bxTgpy3nGoxj2BL8syH0aZbOrjnxcQUvzPq/XKTnDg5JBBRkFcy3q318szx0vQHEwVc6teO8zqYISexAnpCUWx3gmPHcrWhp5L0mbFLfe6whKMgNRhZYhtTISo0EnkgEnrATp2bKQele8zEc8uLsBV+JiNYtOxO/bcy+XzL81h27Z/MucqK1BsEXXegkES9zZVpsknyuIfzdvkTx0fnADZygZShNUCtxoK4INDkVb7aa5NzpHxKhdYt4bLpeeJe+0W4tk+PPirKy4zokLrolJtHMyRd7osy2tr3gCCxYRkqaoKJkQTPYoEm8OjHZoA2QVSt4UZXVEqKjPAPTORXt+EHPj2yLrAdZMMCeQ+FKIlJjjGZWOorke8YkQ7PN8P+5RiTMDopkQ3kKOLFgTMOaYQrQMGwkRoUxbqklYtcY/RhUMetdaNG+HZ+c06gwyOeeDkd6yrg7pSlT71Dfqujqkrg5pB+qQEvL60lHu6v38RFLB9XI9s0UGaXWN4zYAWX0f4HZhWXFbYqPQbP5iwr1+MX4//ErdMX3GwYzPPzYPUV+4u7GEXysOa5YTLmLMWptoNHKWUkS7Ig7uqvh3ac9qDdRspW7swhBfOuFsXWu4jZj4IerrTdTCqxhtikZgSI6pFfeCdnLUyVEbRQ5leTRCeGnCZCk+1PUVnd4mzryOPvBGYerYuKt564oCu6LA51YUeIcEx1ahuWqdHhGk3iVMn19/XDvv0tXHrTQuL2Cpl5aixaaXtU47bgJP3HIMkvH2vwNgUUo0DBRjPgnpzIs4cLKYGm1OZL8iwHolDpD0R7WVo1zLU7d8y+mwziI/2ZjtDrdiPK+YbXqNmBBBq6CDkUpJ13Zjj2WM3ljmeH2Lm1HMwiMqxI3ovt8WNklb6L46uVzWMrCkJnXZmdc2laybUlq/Xdkp7hRXF6V3UXoXpe92lL4Vl+CqYmx5UdY24maKlntwPBoe7kwsPy8qquEapntF822rKLoIv4vwb3doneFWW81BWyUZGO5S89mr9S+JlA4kSuAxScOsU4I5bOk/2yyDMFKykIRRJiojTZdQ2OWEwiOWtbyjHmn0z/ApVrZcIXizRAEn4eXWxXpf3jN0oe2dMF2K7qlJVJei2x0r26XodjNFRw6M1qi898kp6TUDuRs1sZ0wPVlheom1ftGiU4DS2gBWR0SMvqVj0aW6u1R3p7Nedia3S3V3qe4u1d2lurtUd5fq3o1UtwiWm2BTFFokDEqxKBsDw5ergzv3pnNvOvdmt9ybrt6+q7d/FhLQuSi330ZpUpQo6p/cZZL8kyBW3RvT5a53gsA7nrt+tudrp3vyGjDobESIXnrrOW/xQ0xr/JaqQS6lc9ZFy+qLiqMLmyuTodezcd7SWoFQXv5XOZqcTHHKFAspsJwjSC8wxjy7d68Y/zLr/2OGwRjrpLCzMiVpo+fGGGEJSeZqy7q+Ya8fj4pBKnFKDAlWeKThUQFYkNz6cNvoU13lQTAKodDkXP+guw5O3RyfGuosdHTGM0yGBea0mV1Sc6NhBBW0ZVnLyLhnwrF0C8TUUIFBIbTTzEWGNtWXVN4O5tntlSWjSTU+gYi/wxBvqTAhKYVhwjT/vKw+ZDpJ/5xeRRjcqaDk7Oz/Ae4gVEwnnQAA&quot;"/>
    <we:property name="bookmark" value="&quot;H4sIAAAAAAAAA+09aW8bx5J/hSCw8Bcp6PsI9ouPZGPEzsvaQYLFwhCqu6uleaFIYTh0rDX037eGpCTqIGdEiRQljSHA5Ewf1XVXdXXzez8V45MBnP4Gx9j/sf9mNPr7GMq/e1z29/rD+cN//evXj68//Xrw2+uPP9Hj0UlVjIbj/o/f+xWUh1j9WYwnMKiHoIf/+2WvD4PB73BYf8swGONe/wTL8WgIg+L/cNaYXlXlBM/2+vjtZDAqoR7ycwUV1sN+peb0nebmP9SAQKyKr/gZYzV7+glPRmU1/86RZSsiMyJ7rwXojJ76jGdvp2A2t68nnQL2djSsoBgSAPUzHrOxDqTIGUVULCFA/XxcDA8H86Vc9v3j9KTGF0yneTOpKgKW0BX+TRPXw9Fq5+iu+xyPUt36qEgJh/2zsxoX4I1MEBNP0fEQpDe2cbrxEdD/d5onSItWJ+28YRAEp4+icZ4Kv1Vh9O2OK/IhSudk1CwwJgIz0tVNczGo5jgOpz99OymJcb6fM9zP05fImM/AwXDBhDEMZah5oZpB85ZY5XBUFpEg3ZsPV4/25znriL3+z+XoeDrunLsztfxpWBXVaf0FYjGgjwf0oTqoIAxqJM7Wys6Iif86Ihim3YknUjFjPRprVNX/1TDjeDx/+H549dl43m8wOR7ebP15NCkjfsJ8+WUKXY2w38sRCcsUQsJsRQus6DmB8ycMJlP5ooE/FLTaGYmmj6nxcDIY1A2/nNX/vswEa2HOVrCsRM5y6Pb6R6N/3pZIJEk18va+n1PpdfoKw0hPH59Eb0fHJ1AW4+vffi2GNdB7/Q+Yq9aYWk41gvVgysf180/F4dF00Fso9upV/+xsW9S6AtUyal2VqQ1DNJ6EFSxUo2S11hsUkdhpURn1j5GsUf0hQQVTtjiZzVfg+FI/fZ+ubBlR3sC4iHPKfKnhmtkeAvzfCwblQhg3K1hfGvWrlCoLBz5mcNEq7RRjbfWr0IKjZZb5wFmwDkW6n34dLArvhxF1fUej/FEv8gCtIyOqYJ/FbPeVANgHZ+K+YSEb5mkJSTyu/h1cJ8T/IJStdK9gXH1YpXx/KahLGY9OP+BXHNwE6OL9zVfn8PxJ2mrmJM3hbcdvHz798X66rjmJLobpX1nqz0U5rno1tXqj3PsL8e9ppwW4+tOXlw/q1/PVnCPqqgzzvX6EeITp3aWHOSNLkaa+RqTZ36eHV8334sDbWWC1Ij8n/1Qgr/rT9at+zRDXZI9cPBFAJxejZ0wla5W/n+zBouy9TsfFXA4eVaTgOj5PCZ8HeFI8jFjdjR0WkLIcqms8fE87dIjD2aJumKJLorYj7/EieT/CYDghGzGX42YCrxYwsa7vc3wdkUvUSIPwuHcX5nbKFkus93BCeC0iBYll1WDFLwbda2fzsfoHcbho9UdlwvLN6RSMd0V5HnmSUrvuVd6FBa8Qrg3uanQ8rANyZxCafRBPQTGL1mvFKVRTSUA2m4kmbTARlEOWjJOGfB0T42ZmMt56j5El4aODrLNPuXGm4hgO7xiJU5QftbY8Y0reGB+1C43zrJ9gYMlnboRyKiF5iwJlbs5nrLEswp5KngaXwYOVUUlUG1yWSEKlyKyLOjFECDE1Y3GNvAlEmTW3jvzlmMAk4pCN5GccaK2E0irpwDzQh+CXe/UPHr0tt5TECAdxPg+OHzxuezh7eR93aCOezw3MNfs/r/gPvf8UrpfgdPxq2mNJO/FDb96sV416vFf7Mys7yB96fF9N281G/tJsfncgeL4DXzZbLXLBpfKSYUAuUuLW6GYZW8hn7UqEdw0pq+M8OG98kOpU+31jvOch7629460T+Zo62Thtn7Gj/lIEtE3E8FJwUSunWQ5qlnWZZ6LeV3j8qJmorLiM6O2+VVztkxtu9j2g22cgnQpBYJJu3UyUWZ6JMv2p0K62ipILYBKTykIzaXWybIOOu9c6KuF8jEJHrq1UATcRj5Av7Xh0ltCsKW6kMBWbQ9Q15gkC0KgcjFXO0F9C5TaIPu64whySZAxiBIkuNe/jroM+67KV6CnMclZbw61tXtY6YSOF2szQn1I2ci44S3IT85DwIYVWyeggTFTALDbHcevME3QmVCltsg8oSRep5izC+uwA5MkGa5JMloecmMhmI+yAOrisgyRtlSXRiJsWVRHrzON54B4AdAYjAqKETUoTJgzGk0rC6GJipIpb5GLWyi6FRHQSxOwmOmkicrR6EwhUUpKKIFKxLFUCFrBFncc6+iF75ZXC5HgyRiOm3JyXW59QJnmdlUrKaO1tiD7EjWhzprQPIoJ1jCaSTku3ET6PmWmVDShuSfFp4VlsJtM9+Bw9MUO0ToTEuTek/9KG+JyoI0xQLvPAfCTesPYyplu5Ox1JNlAxMnAmMsYt8yi6HbId3CG7tdjnKhSvDw9LPIRzZN5nB2U5iJf0ql/8PBnOI0G9nYqX5YB9HA2ro7ZVUl1WqVVWaVAM8e1RnV+4po+6dEDLdMCc808fNA17zuotsq8AAkwAplSkEBMFeQ4tLQM1Fy4qJxQyFpglpwM7y7BzlqGVgvuIMJ6U68rOAhj/8a7A1PunqI56FyVPj6n0r1qjdbTbYDKui/TSDKK3o+MwuovGE9c13gZRvV0lsygHzXrGcGA8JZ+TQRUxaNccaZ0UdzIuN1C9FX/nl/z6pqfTIsGXPPNBgcgMbLCRGYktFa9WXAOvwxNFbj03Id23IL/aRcVbXcf0GL+1269duef6/tU21PEM1jtXsT0Jjv9rGcdvT/fMQGhWO8hJtkAwnQ2F9tIDN6qllFlwPHhwWpgIBhIwGTv3Zufcm1aB70uJMtbztZ49dv57QioVOwQtRVCXGlmOm3dw+tgx1eu6/Cw9PhQExD7fAWzwfbUDUOh9vwNQcLbPb8VGo68ZZwHtbe5msyP37MV+oXSl4eRfRJ8kciVMnUyTLPnmEusncVrlIdzLG0dTLsjXLpS7aN4bxTgpy3nGoxj2BL8syH0aZbOrjnxcQUvzPq/XKTnDg5JBBRkFcy3q318szx0vQHEwVc6teO8zqYISexAnpCUWx3gmPHcrWhp5L0mbFLfe6whKMgNRhZYhtTISo0EnkgEnrATp2bKQele8zEc8uLsBV+JiNYtOxO/bcy+XzL81h27Z/MucqK1BsEXXegkES9zZVpsknyuIfzdvkTx0fnADZygZShNUCtxoK4INDkVb7aa5NzpHxKhdYt4bLpeeJe+0W4tk+PPirKy4zokLrolJtHMyRd7osy2tr3gCCxYRkqaoKJkQTPYoEm8OjHZoA2QVSt4UZXVEqKjPAPTORXt+EHPj2yLrAdZMMCeQ+FKIlJjjGZWOorke8YkQ7PN8P+5RiTMDopkQ3kKOLFgTMOaYQrQMGwkRoUxbqklYtcY/RhUMetdaNG+HZ+c06gwyOeeDkd6yrg7pSlT71Dfqujqkrg5pB+qQEvL60lHu6v38RFLB9XI9s0UGaXWN4zYAWX0f4HZhWXFbYqPQbP5iwr1+MX4//ErdMX3GwYzPPzYPUV+4u7GEXysOa5YTLmLMWptoNHKWUkS7Ig7uqvh3ac9qDdRspW7swhBfOuFsXWu4jZj4IerrTdTCqxhtikZgSI6pFfeCdnLUyVEbRQ5leTRCeGnCZCk+1PUVnd4mzryOPvBGYerYuKt564oCu6LA51YUeIcEx1ahuWqdHhGk3iVMn19/XDvv0tXHrTQuL2Cpl5aixaaXtU47bgJP3HIMkvH2vwNgUUo0DBRjPgnpzIs4cLKYGm1OZL8iwHolDpD0R7WVo1zLU7d8y+mwziI/2ZjtDrdiPK+YbXqNmBBBq6CDkUpJ13Zjj2WM3ljmeH2Lm1HMwiMqxI3ovt8WNklb6L46uVzWMrCkJnXZmdc2laybUlq/Xdkp7hRXF6V3UXoXpe92lL4Vl+CqYmx5UdY24maKlntwPBoe7kwsPy8qquEapntF822rKLoIv4vwb3doneFWW81BWyUZGO5S89mr9S+JlA4kSuAxScOsU4I5bOk/2yyDMFKykIRRJiojTZdQ2OWEwiOWtbyjHmn0z/ApVrZcIXizRAEn4eXWxXpf3jN0oe2dMF2K7qlJVJei2x0r26XodjNFRw6M1qi898kp6TUDuRs1sZ0wPVlheom1ftGiU4DS2gBWR0SMvqVj0aW6u1R3p7Nedia3S3V3qe4u1d2lurtUd5fq3o1UtwiWm2BTFFokDEqxKBsDw5ergzv3pnNvOvdmt9ybrt6+q7d/FhLQuSi330ZpUpQo6p/cZZL8kyBW3RvT5a53gsA7nrt+tudrp3vyGjDobESIXnrrOW/xQ0xr/JaqQS6lc9ZFy+qLiqMLmyuTodezcd7SWoFQXv5XOZqcTHHKFAspsJwjSC8wxjy7d68Y/zLr/2OGwRjrpLCzMiVpo+fGGGEJSeZqy7q+Ya8fj4pBKnFKDAlWeKThUQFYkNz6cNvoU13lQTAKodDkXP+guw5O3RyfGuosdHTGM0yGBea0mV1Sc6NhBBW0ZVnLyLhnwrF0C8TUUIFBIbTTzEWGNtWXVN4O5tntlSWjSTU+gYi/wxBvqTAhKYVhwjT/vKw+ZDpJ/5xeRRjcqaDk7Oz/Ae4gVEwnnQAA&quot;"/>
    <we:property name="embedUrl" value="&quot;/reportEmbed?reportId=e44d5d60-8240-49e9-ae19-4b33f53119ff&amp;groupId=48753333-777e-4268-9f15-066de5ee5427&amp;w=2&amp;config=eyJjbHVzdGVyVXJsIjoiaHR0cHM6Ly9XQUJJLU5PUlRILUVVUk9QRS1yZWRpcmVjdC5hbmFseXNpcy53aW5kb3dzLm5ldCIsImVtYmVkRmVhdHVyZXMiOnsibW9kZXJuRW1iZWQiOnRydWUsInVzYWdlTWV0cmljc1ZOZXh0Ijp0cnVlfX0%3D&amp;disableSensitivityBanner=true&quot;"/>
    <we:property name="datasetId" value="&quot;f4c75934-d38e-4acd-b6c9-b3361d6e8088&quot;"/>
    <we:property name="pageName" value="&quot;ReportSection1e0f72c062f9952a5fe9&quot;"/>
    <we:property name="pageDisplayName" value="&quot;Admissions&quot;"/>
    <we:property name="backgroundColor" value="&quot;#FFFFFF&quot;"/>
    <we:property name="reportName" value="&quot;Surge Season Dashboard_v5&quot;"/>
  </we:properties>
  <we:bindings/>
  <we:snapshot xmlns:r="http://schemas.openxmlformats.org/officeDocument/2006/relationships" r:embed="rId1"/>
</we:webextension>
</file>

<file path=ppt/webextensions/webextension4.xml><?xml version="1.0" encoding="utf-8"?>
<we:webextension xmlns:we="http://schemas.microsoft.com/office/webextensions/webextension/2010/11" id="{F32D2BF3-54AD-49DC-82EE-3AEC8362534A}" frozen="1">
  <we:reference id="WA200003233" version="2.0.0.3" store="en-US" storeType="OMEX"/>
  <we:alternateReferences/>
  <we:properties>
    <we:property name="Microsoft.Office.CampaignId" value="&quot;none&quot;"/>
    <we:property name="artifactName" value="&quot;Malnutrition Admissions Count&quot;"/>
    <we:property name="backgroundColor" value="&quot;#FFFFFF&quot;"/>
    <we:property name="bookmark" value="&quot;H4sIAAAAAAAAA+1d628bt7L/VwQBF/liF3w/ivslj9PT4CZFb120uDgIgiE5tPdUlozVKo1P4P/9zkqyLdmWdi1bshxvYCDSLpcczou/Gc5S3/qpGJ8N4PwXOMX+j/03o9Ffp1D+1eOyf9AfLl9E8DzTvyiF4TbZbJSlVqOzqhgNx/0fv/UrKI+x+qMYT2BQ90gX//XpoA+Dwa9wXH/LMBjjQf8My/FoCIPiPzhrTLeqcoIXB338ejYYlVB3eVRBhXW3X6g5fSdS+A81XRCr4gseYaxmV3/Ds1FZzb9zZNmKyIzI3msBOqOnZ8azu1Mym9vXg04JezsaVlAMiYD6Go/ZWAdS5IwiKpYQoL4+LobHg/lUrp/9/fysZh9Mh3kzqSoiltgV/k0D193RbOfcr585HaW69UmREg77Fxc1L8AbmSAmnqLjIUhvbONw4xOg/+81TpAWrU7aecMgCE4fReM4FX6twujrPWfkQ5TOyahZYEwEZqSrm+ZiUM15HM7/8fWsJMX5dql/P01vImM+AwfDBRPGMJSh1oVqRs1bUpXjUVlEovRg3l3d2x+XqiMO+j+Vo9Npv3Nlz9TyH8OqqM7rLxCLAX38TB+qzxWEQc3E2VzZBSnxnydEw/Rx0olUzFSP+hpV9X81zTgezy++Hy5fG8+fG0xOh7dbH40mZcTfMF9/mVJXM+zXckTGMqWQOFvRBCu6TuT8AYPJ1L6o4w8FzXYmoullajycDAZ1w08X9b9PM8NaGLMVLWuZs5q6g/7J6O+3JZJIUs28g2+XUnqdvsAw0tWnF9Hb0ekZlMX45rf/KYY10Qf9D5ir1pxaLTWi9fNUj+vrvxXHJ9NO75DYq1f9i4tdSWuJqlXSWrapLVM0noQ1KlSzZL3XGxSR1GnRGfVPkVaj+kOCCqZqcTYbr8DxtX/6Np3ZKqG8gXER55L5VNM1W3uI8H8vLChXxrhdw/rU6F+lVFk48DGDi1Zppxhr61+FFhwts8wHzoJ1KNLD/Otg0Xg/jOjRd9TL7/UkP6N1tIgqOGQx20MlAA7BmXhoWMiGeZpCEk/rfwc3BfF/CGUr3ysYVx/WOd+fC3qkjCfnH/ALDm4TdHX/9q1Lev4gbzUDSXN62+nbh99+fz+d11xEV930l6b6U1GOq14trd4o9/5E/Gv60AJd/enN6wv17flsLhm1bMP8oB8hnmB6dw04Z2Ip0hRrRBr9fXp81/wgDbxbBdY78kvxTw1yGV7Xt/q1QtywPYJ4IoBOLkbPmErWKv8w24NF23udTou5HTypScFNfp4TPz/jWfE4ZnU/dVhgymqqbujwA9ehYxzOJnVrKboWajvxni6K9yMMhhNaI+Z23Czg9QYmNsU+pzcZucKNNBiPe3e13E7VYsXqPZwQX4tIQWJZNaziV50etFvzsfobcbi46o/KhOWb8ykZ74ryMvIkp3YTVd5HBZcE14Z3NTseF4Dcm4RmDOIpKGbReq04hWoqCchmO9GkDSaCcsiScdIQ1jExbmck4633GFkSPjrIOvuUG0cqTuH4npE4RflRa8szpuSN8VG70DjO5gkGlnzmRiinEhJaFChzcz5jg2kR91Ty1LkMHqyMSqLa4rREEipFZl3UiSFCiKmZixvkTSDKrLl1hJdjApNIQ7aSn3GgtRJKq6QD80Afgl+N6h89elu9UpIifI7zcXD86HHb462XD4FDW0E+tzjXjH9e8R96/y1cL8H5+NX0iRXtxA+9ebNeNerxXo1n1j4gf+jxQzVtN+v5U/PyuwfB8z30snnVIggulZcMA3KRErdGN9vYQj5rXyK8G0xZH+fBZePPqU61PzTG+z7svTU63rmQb7iTrct2PVAXfAtAfd7p1oH6SzHQNhHDS+FF7ZxmOahZ1mWeiXpf4emTZqKy4jKit4dWcXVIMNwcekB3yEA6FYLAJN2mmSizOhNl+lOjXb8qSi6ASUwqC82k1cmyLQJ3r3VUwvkYhY5cW6kCbiMeISzteHSW2KwpbqQwFZtD1A3GCQLQqByMVc7QX0Lltsg+7rjCHJJkDGIEiS417+Nuwj7rspXoKcxyVlvDrW2e1iZhI4XazNCfUjZyLjhLchvjkPEhhVbJ6CBMVMAsNsdxm4wTdCZWKW2yDyjJF6nmLMLm6gCEZIM1SSbLQ05MZLMVdUAdXNZBkrfKkmTETYuqiE3G8TxwDwA6gxEBUcI2rQkTBuPJJWF0MTFyxS1yMRtll0IiOQlSdhOdNBE5Wr0NBiopyUWQqFiWKgEL2KLOYxP/kL3ySmFyPBmjEVNuzsttLiiTvM5KJWW09jZEH+JWvDlT2gcRwTpGA0mnpduKnsfMtMoGFLfk+LTwLDaL6QF6jp6UIVonQuLcG/J/aUt6TtIRJiiXeWA+km5Yex3Trd2djmQbqBgtcCYyxi3zKLodsj3cIbuz2GeZitfHxyUewyUzH7KDsprEa3nVN36aDOeRoN5Nxctqwj6OhtVJ2yqpLqvUKqs0KIb49qTOL9zwR106oGU6YK7554+ahr1U9RbZVwABJgBTKlKIiYKQQ8uVgZoLF5UTChkLzBLowG5l2LuVoZWD+4gwnpSb2s4CGf/1rsDU+7uoTnpXJU9P6fSXV6NNvNtgMq6L9NKMorej0zC6j8cTNz3eFlm9WyezaAfNfsZwYDwln5NBFTFo1xxpnRX3WlxusXoneOfn/Po20mmR4Eue+aBAZAY22MiMxJaOVyuugdfhiSJYz01IDy3Ir/bR8VY3OT3Gr+32a9fuub5/tQt3PKP13lVsz0Lj/1yl8bvzPTMSmt0OcrItEExnQ6G99MCNamllFhwPHpwWJoKBBEzGDt7sHbxpFfi+lChjM6z13XPnfyfkUrFj0EoGdamR1bx5B+dPHVO9rsvP0tNTQUQc8j3gBj9Ue0CFPvR7QAVnh/xObjRizTgLaO+Cm81A7rs3+4XSlYY3/yL6JJErYepkmmTJN5dYP4u3VR4DXt56NeVKfO1CuavmvVGMk7KcZzyKYU/w64Lc51E2u+6VjyW2NO/zep2SMzwoGVSQUTDXov79xerc6QIVn6fOuZXuHZErKLEHcUJeYrGP70Tn7mRLo+4laZPi1nsdQUlmIKrQMqRWRmI06EQy4ISVID1bFVLvC8p8whd3twAlrmazCCJ+3R28XDH+zgDdqvFXgaidUbBDaL2CghVwttUmyVEF8a/mLZLHzg9u4R1KhtIElQI32opgg0PR1rtp7o3OETFql5j3hsuV75J33q1FMvz70qysuM6JC65JSbRzMkXeiNlW1lc8gwmLCElTVJRMCCZ7FIk3B0Z7tAGyjiVvirI6IVbU7wD0Lk17/iLm1rdFNiOsWWBOIOmlECkxxzMqHUVzPeIzEdjRfD/uSYUzI6JZEN5CjixYEzDmmEK0DBsFEaFMO6pJWDfH30cVDHo3WjRvh2fnNOoMMjnng5Hesq4OaSmqfe4bdV0dUleHtAd1SAl5fegod/V+fiKr4Hq1n9mhgrQ6xnEXhKw/D3C3tKw5LbHRaLZ/MOFBvxi/H36hxzEd4WCm5x+bu6gP3N1awq+VhjXbCRcxZq1NNBo5SymiXRMHd1X8+7RntQFrdlI3drUQX4NwtulquIuY+DHq603UwqsYbYpGYEiOqTXngnZ21NlRG0cOZXkyQnhpxmQpPtT1EZ3eJs68jj7wRmPq1LireeuKAruiwO+tKPAeCY6dUrO8Oj0hSb1rmo5ef9w479LVx61dXF7AVK9XihabXtY67bgJPHHLMUjG2/8OgEUp0TBQjPkkpDMv4oWTxdRocyL7FRHWK3GA5D+qnbzKtTp1y3ecDutW5Gcbs93jVIzvK2abHiMmRNAq6GCkUtK13dhjGaM3ljlen+JmFLPwhA5xK77vl4VN0ha+r04ul7UNrKhJXfXOa5tK1m05rV+Wdoo7x9VF6V2U3kXp+x2l7wQSLDvGlgdlbT9unhfwvP7Yg2F6UOTctmKhi6a7aPpu8OgMt9pqDtoqycBwl5rfc9r8QEbpQKIEHpM0zDolmMOWWNVmGYSRkoUkjDJRGWm64H2fg/cnLCF5R0+k0d/D51hFsiTwZosCTsbLrYv1Hrhn6ELb81e6dNhzs6guHbY/q2yXDtvPdBgBGK1Ree+TU9JrBnI/6k87Y3q2xvQS6+qiRacApbUBrI6IGH1LYNGllbu0cuezXnbWtEsrd2nlLq2823KsozqlfDoaHu9NiViX6n7ChekFTHUx1V1fF8FyE2yKQouEQSkWZWPw93L9bAdhOgjTQZj9gjBd/XpXv/5dWMALhSGNpzuaFCWK+idsmSR8EsS6c1i6/PReCHjP89Mv9n1V0IBBZyNC9NJbz3mLHz3a4HdLDXIpnbMuWlYfChxd2F6ZDN2e9fOW+AAkjvKf5WhyNuU3UyykwHKOIL3AGPPsjLti/PPs+R8zDMZYJ4WdlSlJGz03xghLTDLLLev6hoN+PCkGqcSpoCRY4ZG6RwVgQXLrw129T/2YB8EovEKTc/3j6To4dbt/aqiz0NEZzzAZFpjTZnYgzK2GEVTQlmUtI+OeCcfSHRRTQwUGhdBOMxcZ2lQfCHk3mRd3V5aMJtX4DCL+CkO8o8KELBiGCdP8c1N9yFRcRRjcq57k4uL/ATzgM0GhnAAA&quot;"/>
    <we:property name="creatorSessionId" value="&quot;06a6d696-c15b-4e92-a678-0dae3eb71265&quot;"/>
    <we:property name="creatorTenantId" value="&quot;ae74bf7f-cfc3-4760-a1fe-0731afaa5502&quot;"/>
    <we:property name="creatorUserId" value="&quot;100320012F7E728E&quot;"/>
    <we:property name="datasetId" value="&quot;f4c75934-d38e-4acd-b6c9-b3361d6e8088&quot;"/>
    <we:property name="embedUrl" value="&quot;/reportEmbed?reportId=e44d5d60-8240-49e9-ae19-4b33f53119ff&amp;groupId=48753333-777e-4268-9f15-066de5ee5427&amp;w=2&amp;config=eyJjbHVzdGVyVXJsIjoiaHR0cHM6Ly9XQUJJLU5PUlRILUVVUk9QRS1yZWRpcmVjdC5hbmFseXNpcy53aW5kb3dzLm5ldCIsImVtYmVkRmVhdHVyZXMiOnsibW9kZXJuRW1iZWQiOnRydWUsInVzYWdlTWV0cmljc1ZOZXh0Ijp0cnVlfX0%3D&amp;disableSensitivityBanner=true&quot;"/>
    <we:property name="initialStateBookmark" value="&quot;H4sIAAAAAAAAA+0da08bSfKvWJZO+QKrfj9W94Ukm9toQzYXoqxOpwhVd1fDbGwPGo+TcBH//XpsAzZgz2CwMTARUuyenu7qeld1dftnN2TDkx6cvoc+dn/tvszzr30ovnYo7+50B9PGP//8Y3/v4x+H7/f2f0vN+UmZ5YNh99ef3RKKIyw/Z8MR9KohUuN/v+x0odf7AEfVtwi9Ie50T7AY5gPoZf/DSef0qCxGeLbTxR8nvbyAasiDEkqshv2WuqfvaW76SwUI+DL7hgfoy0nrRzzJi3L6nSKJmnmiWLRWMpARbXpnOHk6BrO+fzXpGLBX+aCEbJAAqNqoj0ob4CxGZF6QgABV+zAbHPWmS7l899PpSYUvGE/zclSWCdiELvd3mrgaLq12iu7qnX4eqt7HWQg46J6dVbgAq3gAH2jwhjrHrdK10w2PIf1/q3kc16hlkMYqAo7R9JHVzlPij9LlP265Ius8N4Z7SRwhzBHFTdU1Zr1yimN3+tuPkyIxzs9zhnszfoiE2AgUFGWEKUWQu4oXygk0rxKrHOVF5hOkO9PhqtE+n7MO2+m+KfL+eNwpd8fU87dBmZWn1RfwWS99PEwfysMSXK9C4mSt5Cwx8V/HCYbx64knQjZhvTRWXlb/VTDjcDhtfDuYbxtO3+uN+oPrvQ/yUeHxI8bLL2PoKoR9KPIkLGMIE2bLtMAytSdwPkNvNJavNPC7LK12QqJxc+o8GPV6VccvZ9W/LxPBmpmzESxLkbMYup3ucf79VYGJJKFC3s7PcyrthW8w8Kn14Un0Ku+fQJENr377IxtUQO9032EsG2NqMdUSrIdjPq7aP2ZHx+NBb6DYixfds7NNUWsOqkXUmpepNUM0HLklLFShZLnW62U+sdOsMur2MVmj6kOAEsZscTKZL8PhpX76OV7ZIqK8hGHmp5T5UsE1sT0J8L9nDMqFMK5XsL7U6lfORWQGrI9gvBbSCEKa6lcmGUVNNLGOEqcNsnA3/dqbFd53eXr1dRrlU7XIQ9QmGVEBu8RHvSsYwC4Y5XcVcVERm5YQ2MPq395VQvwHoWikexmh4t0y5ft7ll4p/PHpO/yGvesAXTy//ugcns9JW02cpCm8zfjt3cdPb8frmpLoYpju3FLfZMWw7FTU6uSx8xfi1/FLM3B1xw8vG6rH09WcI2pehulO14M/xvD60sOckCULY1/Dp9nfhvtXzXfiwJtZYLkiPyf/WCDn/enqUbdiiCuyl1w85kAG470lRASthb2b7MGs7O2FfjaVgwcVKbiKz9OEz0M8ye5HrG7HDjNIWQzVFR6+ox06wsFkUddM0SVRm5G3P0vefegNRslGTOW4nsDLBYyt6vv0ryJygRqpER7z+sLcjtligfUejBJeM5+CxKKsseIXg+40s/lYfkcczFr9vAhYvDwdg/E6K84jz6TUrnqVt2HBOcI1wV2Fjvt1QG4NQr0PYlNQTLy2UtAUqonAIKr1RJPaKQ/CIAnKcJV8HeX9emZSVluLngRmvYEoow2xdqasD0e3jMRTlO+l1DRiCFYp66VxtfOsnmAgwUaqmDAiYPIWGfJYn89YYVkJeyLYNDh3FjT3gqNY47JYYCJ4oo2XgSCC86EeiyvkTcDzKKk2yV/2AVRIHLKW/IwBKQUTUgTpiIX0wdnFXv29R2+LLWVihEM/nQeH9x633Z+9vIs7tBbP5xrm6v2fF/SXzj+Z6QQ4Hb4Yv7GgH/ulM+3WKfMO7VT+zNIX+C8duivG/SYjf6k3v1sQPN+CL+utVnLBubCcoEPKQqBayXoZm8lnbUuEdwUpy+M8OO98GKpU+11jvKch7429440T+Yo6WTttlzvqjK7BUZ8OunZH/bkIaJOI4bngolJOkxzUJOsyzUS9LbH/oJmoKCj3aPWuFlTsJjdc7VpAs0uAG+Ecw8DNqpkotTgTpbpjoV1uFTllQDgGEZkkXMugyRoddyulF8xY75n0VGouHK4jHkm+tKHe6IRmmeLGFKZifYi6wjyOASoRndLCqPQXUJg1oo8aKjC6wAkB74GjCfX7uKugT5uoOdoUZhkttaJa1y9rlbAxhdpEpT8htKeUURL4OuZJwocptApKOqa8AKKxPo5bZR4nY0KVkCpahzzpIlGfRVidHSB5sk6rwIOmLgbColoLO6B0JkrHk7aKPNGIqgZVEavMY6mjFgBkBMUcIod1ShMGdMomlYTe+ECSKm6Qi1kpu+RCohNLzK684cojRS3XgUDBeVIRiVQkchGAOGxQ57GKfohWWCEwGBqUkogh1uflVieUClZGIYJQUlrtvHV+LdqcCGkd86ANSRNxI7lZC5/7SKSICgTVSfFJZomvJ9Md+BxtYgavDXOBUquS/gtr4vNEHaacMJE6Yn3iDa0vY7qlu9M+yQYKkgyc8oRQTSyydodsC3fIbiz2mYdi7+iowCM4R+ZddlAWg3hJr+rBm9FgGgnKzVS8LAZsPx+Ux02rpNqsUqOsUi8b4KvjKr9wRR+16YCG6YAp55/eaxr2nNUbZF8BGCgHRAifQkxkyXNoaBlSd2a8MEwgIY7o5HRgaxm2zjI0UnD7CMNRsarszIDxj9cZhs73rDzuXJQ8PaTSn7dGq2i33mhYFemFCUSv8r7Lb6Px2FWNt0ZUb1bJzMpBvZ5RFAgNwcagUHh00tRHWifZrYzLNVRvxN/5Pe5d93QaJPiCJdYJYJGAdtoTxbGh4pWCSqBVeCKSW0+VC3ctyC+3UfGWVzE9xB/N9muX7rm+fbEJdTyB9dZVbI+C4/9axPGb0z0TEOrVDtIkW8CIjCqF9twCVaKhlGkw1FkwkikPCgIQ7lv3Zuvcm0aB73OJMlbztZ48dv49SioVWwQtRFCbGlmMm9dw+tAx1V5VfhYeHooExC7dAmzQXbEFUMhduwVQULJLb8RGra/pJwHtTe5mvSP35MV+pnSl5uSfRxs4UsFUlUzjJNj6EutHcVrlPtzLa0dTLsjXLJS76N7JvR8VxTTjkQ06jF4W5D6OstllRz7m0FK/z2tlCEZRJ7gTjntGTIP692fLc/0ZKA7HyrkR7x0kVVBgB/woaYnZMZ4Iz92IllreC1wHQbW10oPgRIEXrmFILRRHr9CwoMAwzYFbsiik3hYv8wEP7q7BlbhYzawT8WFz7uWC+Tfm0C2af5ETtTEINuhaL4BggTvbaJPkoAT/tX6L5L7zg2s4Q0mQKyeCo0pq5rQzyJpqN0mtktEjemkCsVZRvvAseavdGiTDnxZnRUFlDJRRmZhEGsODp7U+28L6ikewYOYhyBQVBeWcihZZoPWB0RZtgCxDycusKI8TKqozAJ1z0Z4exFz7tshqgNUTzDBMfMlYCMTQiEJ6Vl+P+EgIdjDdj3tQ4kyAqCeE1RA9cVo59NEH5zXBWkJ4KMKGahKWrfFTXkKvc6VH/XZ4NEaijMCDMdYpbjVp65DmotrHvlHX1iG1dUhbUIcUkFaXjlJT7eeHJBVULtYzG2SQRtc4bgKQ5fcBbhaWJbcl1grN+i8m3Olmw7eDb+l1DAfYm/D5fv0Q1YW7a0v4NeKwejmhzPsopfJKIiUheNRL4uC2in+b9qxWQM1G6sYuDPGlE05WtYabiInvo75eecms8F4Hrxi6YIhYci9oK0etHDVR5FAUxznCcxMmneJDWV3RaXWgxEpvHa0VppaN25q3tiiwLQp8akWBt0hwbBSaeev0gCB1LmE62NtfOe/S1sctNS7PYKmXlqLBppfWRhqqHA1UU3Sc0Oa/A6CRc1QEBCE2MG7UszhwMpsarU9kv0iAdQrsYdIf5UaOci1O3dINp8Nai/xoY7Zb3IrxtGK28TVijDkpnHSKC8FN0409EtFbpYmh1S1uShAND6gQ16L73s9skjbQfVVyuahkYEFN6qIzr00qWdeltN7P7RS3iquN0tsovY3StztK34hLMK8YG16Utf64eVrAs7ffgUG4U+TctGKhjabbaPpm59EoqqWWFKQWnICiJtSfc1r9QkZugCMH6gNXRBvBiMGGvqqO3DHFOXGBKaG8UFy1wfs2B+8PWELyOr0R8u+Dx1hFMkfweokCmoSXauOrPXBL0Lim96+06bDHJlFtOmx7rGybDtvOdFhyYKREYa0NRnArCfDtqD9thenRCtNzrKvzGo0A5Fo70NIjorcNHYs2rdymlVud9byzpm1auU0rt2nlzZZjHVQp5X4+ONqaErE21f2AhukZLHU21V21M6epcjp4JllAJwTxvDb4e756tnVhWhemdWG2y4Vp69fb+vUnIQHP1A2pvd1RBc+RVT9hS3jyTxxbdg9Lm5/eCgJveX762Z5XBQnoZFTMecuttpQ2+NGjFX63VCHl3BhtvCbVpcDeuPWVyaTHk3FeJTxAIkfxryIfnYzxTQRxwZEYPXDL0Ps4ueMuG/4+ef/XCL0hVklho3kIXHtLlVJMJySp+Z5VfcNO1x9nvVDgmFAcNLOYhkcBoIFTbd1No4/1mAVGUniFKsbqx9OlM+L6+KmjjEx6oyzBoIgjRqrJhTDXOnoQTmoSJfeEWsIMCTdAnDoKUMiYNJIYT1CH6kLIm8E8u7myJB+VwxPw+AEGeEOFSZJgGAQM08+L6kPGk3TP6ZW53q0KSs7O/g9WO9+tk5wAAA==&quot;"/>
    <we:property name="isFiltersActionButtonVisible" value="true"/>
    <we:property name="pageDisplayName" value="&quot;Admissions&quot;"/>
    <we:property name="pageName" value="&quot;ReportSection1e0f72c062f9952a5fe9&quot;"/>
    <we:property name="reportEmbeddedTime" value="&quot;2023-07-19T12:44:16.591Z&quot;"/>
    <we:property name="reportName" value="&quot;Surge Season Dashboard_v5&quot;"/>
    <we:property name="reportState" value="&quot;CONNECTED&quot;"/>
    <we:property name="reportUrl" value="&quot;/groups/48753333-777e-4268-9f15-066de5ee5427/reports/e44d5d60-8240-49e9-ae19-4b33f53119ff/ReportSection1e0f72c062f9952a5fe9?ctid=ae74bf7f-cfc3-4760-a1fe-0731afaa5502&amp;pbi_source=shareVisual&amp;visual=c7e84ae377ba75ceeec9&amp;height=233.19&amp;width=376.53&amp;bookmarkGuid=8b2bb296-74f7-4c07-9860-508b5e6af09b&amp;fromEntryPoint=sharevisual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53597816F5E243B2AFA515D426186A" ma:contentTypeVersion="16" ma:contentTypeDescription="Create a new document." ma:contentTypeScope="" ma:versionID="d458cbd8f2dc44cf4e9804d8288cd307">
  <xsd:schema xmlns:xsd="http://www.w3.org/2001/XMLSchema" xmlns:xs="http://www.w3.org/2001/XMLSchema" xmlns:p="http://schemas.microsoft.com/office/2006/metadata/properties" xmlns:ns3="9f9fdd06-088f-4bee-a8bd-58a6ca997690" xmlns:ns4="c0dd661f-36b0-4f27-bd73-08d77793329f" targetNamespace="http://schemas.microsoft.com/office/2006/metadata/properties" ma:root="true" ma:fieldsID="36bc1e92f6f80f867b6826b856a303e8" ns3:_="" ns4:_="">
    <xsd:import namespace="9f9fdd06-088f-4bee-a8bd-58a6ca997690"/>
    <xsd:import namespace="c0dd661f-36b0-4f27-bd73-08d77793329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fdd06-088f-4bee-a8bd-58a6ca99769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dd661f-36b0-4f27-bd73-08d7779332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0dd661f-36b0-4f27-bd73-08d77793329f" xsi:nil="true"/>
  </documentManagement>
</p:properties>
</file>

<file path=customXml/itemProps1.xml><?xml version="1.0" encoding="utf-8"?>
<ds:datastoreItem xmlns:ds="http://schemas.openxmlformats.org/officeDocument/2006/customXml" ds:itemID="{461CBC42-A4BF-4A1E-BFFC-9E86B8E7B9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193800-E01C-4DC8-A16A-4116647E52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9fdd06-088f-4bee-a8bd-58a6ca997690"/>
    <ds:schemaRef ds:uri="c0dd661f-36b0-4f27-bd73-08d7779332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307D64-E073-49DE-BE3B-8572205A17CE}">
  <ds:schemaRefs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purl.org/dc/terms/"/>
    <ds:schemaRef ds:uri="c0dd661f-36b0-4f27-bd73-08d77793329f"/>
    <ds:schemaRef ds:uri="9f9fdd06-088f-4bee-a8bd-58a6ca99769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2765</Words>
  <Application>Microsoft Office PowerPoint</Application>
  <PresentationFormat>Custom</PresentationFormat>
  <Paragraphs>529</Paragraphs>
  <Slides>38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WCG-PPT Master-121022-amc</vt:lpstr>
      <vt:lpstr>1_WCG-PPT Master-121022-amc</vt:lpstr>
      <vt:lpstr>Strategies to address Acute Malnutrition and High  Mortality rates of children under 5 in the Province</vt:lpstr>
      <vt:lpstr>Outline of presentation</vt:lpstr>
      <vt:lpstr>Slide 3</vt:lpstr>
      <vt:lpstr>Introduction</vt:lpstr>
      <vt:lpstr>Classification of Malnutrition</vt:lpstr>
      <vt:lpstr>Causes of Malnutrition</vt:lpstr>
      <vt:lpstr>Stunting Baseline</vt:lpstr>
      <vt:lpstr>Stunting predictors</vt:lpstr>
      <vt:lpstr>Slide 9</vt:lpstr>
      <vt:lpstr>Slide 10</vt:lpstr>
      <vt:lpstr>Slide 11</vt:lpstr>
      <vt:lpstr>Severe Acute Malnutrition</vt:lpstr>
      <vt:lpstr>SAM Incidence WC</vt:lpstr>
      <vt:lpstr>SAM Incidence MHS</vt:lpstr>
      <vt:lpstr>Slide 15</vt:lpstr>
      <vt:lpstr>SURVIVE THRIVE AND TRANSFORM</vt:lpstr>
      <vt:lpstr>Preventing Malnutrition</vt:lpstr>
      <vt:lpstr>Framework of action to achieve optimum fetal and child nutrition and development</vt:lpstr>
      <vt:lpstr>Nurturing care Framework</vt:lpstr>
      <vt:lpstr>Facts about 1st 1000 days</vt:lpstr>
      <vt:lpstr>Evolution of the Road to Health Booklet</vt:lpstr>
      <vt:lpstr>Every child needs to survive, thrive and transform</vt:lpstr>
      <vt:lpstr>Slide 23</vt:lpstr>
      <vt:lpstr>  Information on growth monitoring (Page 8 -10)   </vt:lpstr>
      <vt:lpstr>Growth Charts (Page 11 – 20)</vt:lpstr>
      <vt:lpstr>Growth Monitoring and Promotion (GMP)</vt:lpstr>
      <vt:lpstr>Growth Monitoring and Promotion across the Life Course</vt:lpstr>
      <vt:lpstr>MBFI strategy in the Western Cape</vt:lpstr>
      <vt:lpstr>Integrated management of Acute Malnutrition (IMAM) Policy </vt:lpstr>
      <vt:lpstr>Nutritional Therapeutic Programme</vt:lpstr>
      <vt:lpstr>COPC</vt:lpstr>
      <vt:lpstr>Slide 32</vt:lpstr>
      <vt:lpstr>Social Relief of Distress &amp; Community Kitchen</vt:lpstr>
      <vt:lpstr>Western Cape Education Department</vt:lpstr>
      <vt:lpstr>DOTP – Family Strengthening programme</vt:lpstr>
      <vt:lpstr>City of Cape Town – Reading Campaign – 1000 stories before school - 2021</vt:lpstr>
      <vt:lpstr>Acknowledgements</vt:lpstr>
      <vt:lpstr>Slide 38</vt:lpstr>
    </vt:vector>
  </TitlesOfParts>
  <Company>PGWC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Hector Eliott</dc:creator>
  <cp:lastModifiedBy>USER</cp:lastModifiedBy>
  <cp:revision>55</cp:revision>
  <cp:lastPrinted>2019-01-28T07:09:01Z</cp:lastPrinted>
  <dcterms:created xsi:type="dcterms:W3CDTF">2017-01-19T08:56:34Z</dcterms:created>
  <dcterms:modified xsi:type="dcterms:W3CDTF">2023-07-21T09:59:48Z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0x0101009C53597816F5E243B2AFA515D426186A</vt:lpwstr>
  </property>
</Properties>
</file>