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91" r:id="rId2"/>
    <p:sldMasterId id="2147483796" r:id="rId3"/>
    <p:sldMasterId id="2147483801" r:id="rId4"/>
    <p:sldMasterId id="2147483806" r:id="rId5"/>
  </p:sldMasterIdLst>
  <p:notesMasterIdLst>
    <p:notesMasterId r:id="rId30"/>
  </p:notesMasterIdLst>
  <p:handoutMasterIdLst>
    <p:handoutMasterId r:id="rId31"/>
  </p:handoutMasterIdLst>
  <p:sldIdLst>
    <p:sldId id="256" r:id="rId6"/>
    <p:sldId id="529" r:id="rId7"/>
    <p:sldId id="577" r:id="rId8"/>
    <p:sldId id="578" r:id="rId9"/>
    <p:sldId id="575" r:id="rId10"/>
    <p:sldId id="570" r:id="rId11"/>
    <p:sldId id="415" r:id="rId12"/>
    <p:sldId id="580" r:id="rId13"/>
    <p:sldId id="579" r:id="rId14"/>
    <p:sldId id="416" r:id="rId15"/>
    <p:sldId id="576" r:id="rId16"/>
    <p:sldId id="581" r:id="rId17"/>
    <p:sldId id="417" r:id="rId18"/>
    <p:sldId id="560" r:id="rId19"/>
    <p:sldId id="582" r:id="rId20"/>
    <p:sldId id="418" r:id="rId21"/>
    <p:sldId id="584" r:id="rId22"/>
    <p:sldId id="257" r:id="rId23"/>
    <p:sldId id="572" r:id="rId24"/>
    <p:sldId id="573" r:id="rId25"/>
    <p:sldId id="574" r:id="rId26"/>
    <p:sldId id="586" r:id="rId27"/>
    <p:sldId id="567" r:id="rId28"/>
    <p:sldId id="526" r:id="rId29"/>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1"/>
  </p:normalViewPr>
  <p:slideViewPr>
    <p:cSldViewPr snapToObjects="1">
      <p:cViewPr varScale="1">
        <p:scale>
          <a:sx n="73" d="100"/>
          <a:sy n="73" d="100"/>
        </p:scale>
        <p:origin x="-1278" y="-10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70" d="100"/>
          <a:sy n="170" d="100"/>
        </p:scale>
        <p:origin x="537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j-lt"/>
                <a:ea typeface="+mn-ea"/>
                <a:cs typeface="+mn-cs"/>
              </a:defRPr>
            </a:pPr>
            <a:r>
              <a:rPr lang="en-ZA"/>
              <a:t>Projects distribution</a:t>
            </a:r>
          </a:p>
        </c:rich>
      </c:tx>
      <c:spPr>
        <a:noFill/>
        <a:ln>
          <a:noFill/>
        </a:ln>
        <a:effectLst/>
      </c:spPr>
    </c:title>
    <c:plotArea>
      <c:layout/>
      <c:doughnut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4A3-49A7-B57D-506B0408E4E1}"/>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4A3-49A7-B57D-506B0408E4E1}"/>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34A3-49A7-B57D-506B0408E4E1}"/>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34A3-49A7-B57D-506B0408E4E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mj-lt"/>
                    <a:ea typeface="+mn-ea"/>
                    <a:cs typeface="+mn-cs"/>
                  </a:defRPr>
                </a:pPr>
                <a:endParaRPr lang="en-US"/>
              </a:p>
            </c:txP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Sheet1!$A$14:$A$17</c:f>
              <c:strCache>
                <c:ptCount val="4"/>
                <c:pt idx="0">
                  <c:v>Land acquisition</c:v>
                </c:pt>
                <c:pt idx="1">
                  <c:v>Housing &amp; Human Settlements</c:v>
                </c:pt>
                <c:pt idx="2">
                  <c:v>Water &amp; Sanitation</c:v>
                </c:pt>
                <c:pt idx="3">
                  <c:v>Energy and Electricity</c:v>
                </c:pt>
              </c:strCache>
            </c:strRef>
          </c:cat>
          <c:val>
            <c:numRef>
              <c:f>Sheet1!$B$14:$B$17</c:f>
              <c:numCache>
                <c:formatCode>General</c:formatCode>
                <c:ptCount val="4"/>
              </c:numCache>
            </c:numRef>
          </c:val>
          <c:extLst xmlns:c16r2="http://schemas.microsoft.com/office/drawing/2015/06/chart">
            <c:ext xmlns:c16="http://schemas.microsoft.com/office/drawing/2014/chart" uri="{C3380CC4-5D6E-409C-BE32-E72D297353CC}">
              <c16:uniqueId val="{00000008-34A3-49A7-B57D-506B0408E4E1}"/>
            </c:ext>
          </c:extLst>
        </c:ser>
        <c:ser>
          <c:idx val="1"/>
          <c:order val="1"/>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34A3-49A7-B57D-506B0408E4E1}"/>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34A3-49A7-B57D-506B0408E4E1}"/>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E-34A3-49A7-B57D-506B0408E4E1}"/>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0-34A3-49A7-B57D-506B0408E4E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mj-lt"/>
                    <a:ea typeface="+mn-ea"/>
                    <a:cs typeface="+mn-cs"/>
                  </a:defRPr>
                </a:pPr>
                <a:endParaRPr lang="en-US"/>
              </a:p>
            </c:txP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Sheet1!$A$14:$A$17</c:f>
              <c:strCache>
                <c:ptCount val="4"/>
                <c:pt idx="0">
                  <c:v>Land acquisition</c:v>
                </c:pt>
                <c:pt idx="1">
                  <c:v>Housing &amp; Human Settlements</c:v>
                </c:pt>
                <c:pt idx="2">
                  <c:v>Water &amp; Sanitation</c:v>
                </c:pt>
                <c:pt idx="3">
                  <c:v>Energy and Electricity</c:v>
                </c:pt>
              </c:strCache>
            </c:strRef>
          </c:cat>
          <c:val>
            <c:numRef>
              <c:f>Sheet1!$C$14:$C$17</c:f>
              <c:numCache>
                <c:formatCode>General</c:formatCode>
                <c:ptCount val="4"/>
                <c:pt idx="0">
                  <c:v>7</c:v>
                </c:pt>
                <c:pt idx="1">
                  <c:v>38</c:v>
                </c:pt>
                <c:pt idx="2">
                  <c:v>17</c:v>
                </c:pt>
                <c:pt idx="3">
                  <c:v>16</c:v>
                </c:pt>
              </c:numCache>
            </c:numRef>
          </c:val>
          <c:extLst xmlns:c16r2="http://schemas.microsoft.com/office/drawing/2015/06/chart">
            <c:ext xmlns:c16="http://schemas.microsoft.com/office/drawing/2014/chart" uri="{C3380CC4-5D6E-409C-BE32-E72D297353CC}">
              <c16:uniqueId val="{00000011-34A3-49A7-B57D-506B0408E4E1}"/>
            </c:ext>
          </c:extLst>
        </c:ser>
        <c:dLbls>
          <c:showPercent val="1"/>
        </c:dLbls>
        <c:firstSliceAng val="0"/>
        <c:holeSize val="50"/>
      </c:doughnut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j-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mj-lt"/>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j-lt"/>
                <a:ea typeface="+mn-ea"/>
                <a:cs typeface="+mn-cs"/>
              </a:defRPr>
            </a:pPr>
            <a:r>
              <a:rPr lang="en-ZA"/>
              <a:t>Projects distribution</a:t>
            </a:r>
          </a:p>
        </c:rich>
      </c:tx>
      <c:spPr>
        <a:noFill/>
        <a:ln>
          <a:noFill/>
        </a:ln>
        <a:effectLst/>
      </c:spPr>
    </c:title>
    <c:plotArea>
      <c:layout/>
      <c:doughnut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A84-4FB3-8C03-D3EF7C03365F}"/>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A84-4FB3-8C03-D3EF7C03365F}"/>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A84-4FB3-8C03-D3EF7C03365F}"/>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BA84-4FB3-8C03-D3EF7C03365F}"/>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BA84-4FB3-8C03-D3EF7C03365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mj-lt"/>
                    <a:ea typeface="+mn-ea"/>
                    <a:cs typeface="+mn-cs"/>
                  </a:defRPr>
                </a:pPr>
                <a:endParaRPr lang="en-US"/>
              </a:p>
            </c:txP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Sheet1!$B$33:$B$37</c:f>
              <c:strCache>
                <c:ptCount val="5"/>
                <c:pt idx="0">
                  <c:v>Housing &amp; Human Settlements</c:v>
                </c:pt>
                <c:pt idx="1">
                  <c:v>Roads &amp; Transport</c:v>
                </c:pt>
                <c:pt idx="2">
                  <c:v>Roads &amp; Stormwater</c:v>
                </c:pt>
                <c:pt idx="3">
                  <c:v>Utility Services: Water &amp; Sanitation</c:v>
                </c:pt>
                <c:pt idx="4">
                  <c:v>Utility Services: Electricity</c:v>
                </c:pt>
              </c:strCache>
            </c:strRef>
          </c:cat>
          <c:val>
            <c:numRef>
              <c:f>Sheet1!$C$33:$C$37</c:f>
              <c:numCache>
                <c:formatCode>General</c:formatCode>
                <c:ptCount val="5"/>
              </c:numCache>
            </c:numRef>
          </c:val>
          <c:extLst xmlns:c16r2="http://schemas.microsoft.com/office/drawing/2015/06/chart">
            <c:ext xmlns:c16="http://schemas.microsoft.com/office/drawing/2014/chart" uri="{C3380CC4-5D6E-409C-BE32-E72D297353CC}">
              <c16:uniqueId val="{0000000A-BA84-4FB3-8C03-D3EF7C03365F}"/>
            </c:ext>
          </c:extLst>
        </c:ser>
        <c:ser>
          <c:idx val="1"/>
          <c:order val="1"/>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BA84-4FB3-8C03-D3EF7C03365F}"/>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E-BA84-4FB3-8C03-D3EF7C03365F}"/>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0-BA84-4FB3-8C03-D3EF7C03365F}"/>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2-BA84-4FB3-8C03-D3EF7C03365F}"/>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4-BA84-4FB3-8C03-D3EF7C03365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mj-lt"/>
                    <a:ea typeface="+mn-ea"/>
                    <a:cs typeface="+mn-cs"/>
                  </a:defRPr>
                </a:pPr>
                <a:endParaRPr lang="en-US"/>
              </a:p>
            </c:txP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Sheet1!$B$33:$B$37</c:f>
              <c:strCache>
                <c:ptCount val="5"/>
                <c:pt idx="0">
                  <c:v>Housing &amp; Human Settlements</c:v>
                </c:pt>
                <c:pt idx="1">
                  <c:v>Roads &amp; Transport</c:v>
                </c:pt>
                <c:pt idx="2">
                  <c:v>Roads &amp; Stormwater</c:v>
                </c:pt>
                <c:pt idx="3">
                  <c:v>Utility Services: Water &amp; Sanitation</c:v>
                </c:pt>
                <c:pt idx="4">
                  <c:v>Utility Services: Electricity</c:v>
                </c:pt>
              </c:strCache>
            </c:strRef>
          </c:cat>
          <c:val>
            <c:numRef>
              <c:f>Sheet1!$D$33:$D$37</c:f>
              <c:numCache>
                <c:formatCode>General</c:formatCode>
                <c:ptCount val="5"/>
                <c:pt idx="0">
                  <c:v>61</c:v>
                </c:pt>
                <c:pt idx="1">
                  <c:v>13</c:v>
                </c:pt>
                <c:pt idx="3">
                  <c:v>20</c:v>
                </c:pt>
                <c:pt idx="4">
                  <c:v>20</c:v>
                </c:pt>
              </c:numCache>
            </c:numRef>
          </c:val>
          <c:extLst xmlns:c16r2="http://schemas.microsoft.com/office/drawing/2015/06/chart">
            <c:ext xmlns:c16="http://schemas.microsoft.com/office/drawing/2014/chart" uri="{C3380CC4-5D6E-409C-BE32-E72D297353CC}">
              <c16:uniqueId val="{00000015-BA84-4FB3-8C03-D3EF7C03365F}"/>
            </c:ext>
          </c:extLst>
        </c:ser>
        <c:dLbls>
          <c:showPercent val="1"/>
        </c:dLbls>
        <c:firstSliceAng val="0"/>
        <c:holeSize val="50"/>
      </c:doughnut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j-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mj-lt"/>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j-lt"/>
                <a:ea typeface="+mn-ea"/>
                <a:cs typeface="+mn-cs"/>
              </a:defRPr>
            </a:pPr>
            <a:r>
              <a:rPr lang="en-ZA"/>
              <a:t>Projects with expenditure distribution</a:t>
            </a:r>
          </a:p>
        </c:rich>
      </c:tx>
      <c:spPr>
        <a:noFill/>
        <a:ln>
          <a:noFill/>
        </a:ln>
        <a:effectLst/>
      </c:spPr>
    </c:title>
    <c:plotArea>
      <c:layout/>
      <c:doughnutChart>
        <c:varyColors val="1"/>
        <c:ser>
          <c:idx val="0"/>
          <c:order val="0"/>
          <c:tx>
            <c:strRef>
              <c:f>Sheet1!$C$61</c:f>
              <c:strCache>
                <c:ptCount val="1"/>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21B-4EFF-9D2F-C2E48B8F2190}"/>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21B-4EFF-9D2F-C2E48B8F2190}"/>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21B-4EFF-9D2F-C2E48B8F2190}"/>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21B-4EFF-9D2F-C2E48B8F219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mj-lt"/>
                    <a:ea typeface="+mn-ea"/>
                    <a:cs typeface="+mn-cs"/>
                  </a:defRPr>
                </a:pPr>
                <a:endParaRPr lang="en-US"/>
              </a:p>
            </c:txP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Sheet1!$B$62:$B$65</c:f>
              <c:strCache>
                <c:ptCount val="4"/>
                <c:pt idx="0">
                  <c:v>Human Settlements</c:v>
                </c:pt>
                <c:pt idx="1">
                  <c:v>Roads &amp; Transport:  Roads &amp; Stormwater</c:v>
                </c:pt>
                <c:pt idx="2">
                  <c:v>Water &amp; Sanitation</c:v>
                </c:pt>
                <c:pt idx="3">
                  <c:v>Energy &amp; Electricity</c:v>
                </c:pt>
              </c:strCache>
            </c:strRef>
          </c:cat>
          <c:val>
            <c:numRef>
              <c:f>Sheet1!$C$62:$C$65</c:f>
              <c:numCache>
                <c:formatCode>General</c:formatCode>
                <c:ptCount val="4"/>
              </c:numCache>
            </c:numRef>
          </c:val>
          <c:extLst xmlns:c16r2="http://schemas.microsoft.com/office/drawing/2015/06/chart">
            <c:ext xmlns:c16="http://schemas.microsoft.com/office/drawing/2014/chart" uri="{C3380CC4-5D6E-409C-BE32-E72D297353CC}">
              <c16:uniqueId val="{00000008-D21B-4EFF-9D2F-C2E48B8F2190}"/>
            </c:ext>
          </c:extLst>
        </c:ser>
        <c:ser>
          <c:idx val="1"/>
          <c:order val="1"/>
          <c:tx>
            <c:strRef>
              <c:f>Sheet1!$D$61</c:f>
              <c:strCache>
                <c:ptCount val="1"/>
                <c:pt idx="0">
                  <c:v>Projects with Expenditure</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D21B-4EFF-9D2F-C2E48B8F2190}"/>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D21B-4EFF-9D2F-C2E48B8F2190}"/>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E-D21B-4EFF-9D2F-C2E48B8F2190}"/>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0-D21B-4EFF-9D2F-C2E48B8F2190}"/>
              </c:ext>
            </c:extLst>
          </c:dPt>
          <c:dLbls>
            <c:dLbl>
              <c:idx val="2"/>
              <c:layout>
                <c:manualLayout>
                  <c:x val="-5.4734537493158215E-2"/>
                  <c:y val="2.777777777777779E-2"/>
                </c:manualLayout>
              </c:layou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21B-4EFF-9D2F-C2E48B8F219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mj-lt"/>
                    <a:ea typeface="+mn-ea"/>
                    <a:cs typeface="+mn-cs"/>
                  </a:defRPr>
                </a:pPr>
                <a:endParaRPr lang="en-US"/>
              </a:p>
            </c:txP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Sheet1!$B$62:$B$65</c:f>
              <c:strCache>
                <c:ptCount val="4"/>
                <c:pt idx="0">
                  <c:v>Human Settlements</c:v>
                </c:pt>
                <c:pt idx="1">
                  <c:v>Roads &amp; Transport:  Roads &amp; Stormwater</c:v>
                </c:pt>
                <c:pt idx="2">
                  <c:v>Water &amp; Sanitation</c:v>
                </c:pt>
                <c:pt idx="3">
                  <c:v>Energy &amp; Electricity</c:v>
                </c:pt>
              </c:strCache>
            </c:strRef>
          </c:cat>
          <c:val>
            <c:numRef>
              <c:f>Sheet1!$D$62:$D$65</c:f>
              <c:numCache>
                <c:formatCode>#\ ?/?</c:formatCode>
                <c:ptCount val="4"/>
                <c:pt idx="0">
                  <c:v>9</c:v>
                </c:pt>
                <c:pt idx="1">
                  <c:v>12</c:v>
                </c:pt>
                <c:pt idx="2">
                  <c:v>1</c:v>
                </c:pt>
                <c:pt idx="3">
                  <c:v>13</c:v>
                </c:pt>
              </c:numCache>
            </c:numRef>
          </c:val>
          <c:extLst xmlns:c16r2="http://schemas.microsoft.com/office/drawing/2015/06/chart">
            <c:ext xmlns:c16="http://schemas.microsoft.com/office/drawing/2014/chart" uri="{C3380CC4-5D6E-409C-BE32-E72D297353CC}">
              <c16:uniqueId val="{00000011-D21B-4EFF-9D2F-C2E48B8F2190}"/>
            </c:ext>
          </c:extLst>
        </c:ser>
        <c:dLbls>
          <c:showPercent val="1"/>
        </c:dLbls>
        <c:firstSliceAng val="0"/>
        <c:holeSize val="50"/>
      </c:doughnut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j-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mj-lt"/>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lgn="ctr">
              <a:defRPr sz="960" b="1" i="0" u="none" strike="noStrike" kern="1200" baseline="0">
                <a:solidFill>
                  <a:schemeClr val="dk1">
                    <a:lumMod val="75000"/>
                    <a:lumOff val="25000"/>
                  </a:schemeClr>
                </a:solidFill>
                <a:latin typeface="+mj-lt"/>
                <a:ea typeface="+mn-ea"/>
                <a:cs typeface="+mn-cs"/>
              </a:defRPr>
            </a:pPr>
            <a:r>
              <a:rPr lang="en-ZA"/>
              <a:t>Projects with expenditure distribution</a:t>
            </a:r>
          </a:p>
        </c:rich>
      </c:tx>
      <c:layout>
        <c:manualLayout>
          <c:xMode val="edge"/>
          <c:yMode val="edge"/>
          <c:x val="0.23880775400742099"/>
          <c:y val="3.1662269129287601E-2"/>
        </c:manualLayout>
      </c:layout>
      <c:spPr>
        <a:noFill/>
        <a:ln>
          <a:noFill/>
        </a:ln>
        <a:effectLst/>
      </c:spPr>
    </c:title>
    <c:plotArea>
      <c:layout>
        <c:manualLayout>
          <c:layoutTarget val="inner"/>
          <c:xMode val="edge"/>
          <c:yMode val="edge"/>
          <c:x val="0.11001253148177628"/>
          <c:y val="0.1646604200860117"/>
          <c:w val="0.41392553769037038"/>
          <c:h val="0.70225361671479736"/>
        </c:manualLayout>
      </c:layout>
      <c:doughnutChart>
        <c:varyColors val="1"/>
        <c:ser>
          <c:idx val="0"/>
          <c:order val="0"/>
          <c:tx>
            <c:strRef>
              <c:f>Sheet1!$C$99</c:f>
              <c:strCache>
                <c:ptCount val="1"/>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D21-44AA-AFAF-2848F8AAA8F3}"/>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D21-44AA-AFAF-2848F8AAA8F3}"/>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D21-44AA-AFAF-2848F8AAA8F3}"/>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D21-44AA-AFAF-2848F8AAA8F3}"/>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DD21-44AA-AFAF-2848F8AAA8F3}"/>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DD21-44AA-AFAF-2848F8AAA8F3}"/>
              </c:ext>
            </c:extLst>
          </c:dPt>
          <c:dPt>
            <c:idx val="6"/>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DD21-44AA-AFAF-2848F8AAA8F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800" b="1" i="0" u="none" strike="noStrike" kern="1200" baseline="0">
                    <a:solidFill>
                      <a:schemeClr val="lt1"/>
                    </a:solidFill>
                    <a:latin typeface="+mj-lt"/>
                    <a:ea typeface="+mn-ea"/>
                    <a:cs typeface="+mn-cs"/>
                  </a:defRPr>
                </a:pPr>
                <a:endParaRPr lang="en-US"/>
              </a:p>
            </c:txP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Sheet1!$B$100:$B$106</c:f>
              <c:strCache>
                <c:ptCount val="7"/>
                <c:pt idx="0">
                  <c:v>Human Settlements</c:v>
                </c:pt>
                <c:pt idx="1">
                  <c:v>Electricity</c:v>
                </c:pt>
                <c:pt idx="2">
                  <c:v>Roads and Stormwater</c:v>
                </c:pt>
                <c:pt idx="3">
                  <c:v>Water and Sanitation</c:v>
                </c:pt>
                <c:pt idx="4">
                  <c:v>Community &amp; Social Development Services: Sports and Recreation Services</c:v>
                </c:pt>
                <c:pt idx="5">
                  <c:v>Environment &amp; Agriculture Management/ Provision of waste containers</c:v>
                </c:pt>
                <c:pt idx="6">
                  <c:v>Health Services</c:v>
                </c:pt>
              </c:strCache>
            </c:strRef>
          </c:cat>
          <c:val>
            <c:numRef>
              <c:f>Sheet1!$C$100:$C$106</c:f>
              <c:numCache>
                <c:formatCode>General</c:formatCode>
                <c:ptCount val="7"/>
              </c:numCache>
            </c:numRef>
          </c:val>
          <c:extLst xmlns:c16r2="http://schemas.microsoft.com/office/drawing/2015/06/chart">
            <c:ext xmlns:c16="http://schemas.microsoft.com/office/drawing/2014/chart" uri="{C3380CC4-5D6E-409C-BE32-E72D297353CC}">
              <c16:uniqueId val="{0000000E-DD21-44AA-AFAF-2848F8AAA8F3}"/>
            </c:ext>
          </c:extLst>
        </c:ser>
        <c:ser>
          <c:idx val="1"/>
          <c:order val="1"/>
          <c:tx>
            <c:strRef>
              <c:f>Sheet1!$D$99</c:f>
              <c:strCache>
                <c:ptCount val="1"/>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0-DD21-44AA-AFAF-2848F8AAA8F3}"/>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2-DD21-44AA-AFAF-2848F8AAA8F3}"/>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4-DD21-44AA-AFAF-2848F8AAA8F3}"/>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6-DD21-44AA-AFAF-2848F8AAA8F3}"/>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8-DD21-44AA-AFAF-2848F8AAA8F3}"/>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A-DD21-44AA-AFAF-2848F8AAA8F3}"/>
              </c:ext>
            </c:extLst>
          </c:dPt>
          <c:dPt>
            <c:idx val="6"/>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C-DD21-44AA-AFAF-2848F8AAA8F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800" b="1" i="0" u="none" strike="noStrike" kern="1200" baseline="0">
                    <a:solidFill>
                      <a:schemeClr val="lt1"/>
                    </a:solidFill>
                    <a:latin typeface="+mj-lt"/>
                    <a:ea typeface="+mn-ea"/>
                    <a:cs typeface="+mn-cs"/>
                  </a:defRPr>
                </a:pPr>
                <a:endParaRPr lang="en-US"/>
              </a:p>
            </c:txP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Sheet1!$B$100:$B$106</c:f>
              <c:strCache>
                <c:ptCount val="7"/>
                <c:pt idx="0">
                  <c:v>Human Settlements</c:v>
                </c:pt>
                <c:pt idx="1">
                  <c:v>Electricity</c:v>
                </c:pt>
                <c:pt idx="2">
                  <c:v>Roads and Stormwater</c:v>
                </c:pt>
                <c:pt idx="3">
                  <c:v>Water and Sanitation</c:v>
                </c:pt>
                <c:pt idx="4">
                  <c:v>Community &amp; Social Development Services: Sports and Recreation Services</c:v>
                </c:pt>
                <c:pt idx="5">
                  <c:v>Environment &amp; Agriculture Management/ Provision of waste containers</c:v>
                </c:pt>
                <c:pt idx="6">
                  <c:v>Health Services</c:v>
                </c:pt>
              </c:strCache>
            </c:strRef>
          </c:cat>
          <c:val>
            <c:numRef>
              <c:f>Sheet1!$D$100:$D$106</c:f>
              <c:numCache>
                <c:formatCode>General</c:formatCode>
                <c:ptCount val="7"/>
              </c:numCache>
            </c:numRef>
          </c:val>
          <c:extLst xmlns:c16r2="http://schemas.microsoft.com/office/drawing/2015/06/chart">
            <c:ext xmlns:c16="http://schemas.microsoft.com/office/drawing/2014/chart" uri="{C3380CC4-5D6E-409C-BE32-E72D297353CC}">
              <c16:uniqueId val="{0000001D-DD21-44AA-AFAF-2848F8AAA8F3}"/>
            </c:ext>
          </c:extLst>
        </c:ser>
        <c:ser>
          <c:idx val="2"/>
          <c:order val="2"/>
          <c:tx>
            <c:strRef>
              <c:f>Sheet1!$E$99</c:f>
              <c:strCache>
                <c:ptCount val="1"/>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F-DD21-44AA-AFAF-2848F8AAA8F3}"/>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1-DD21-44AA-AFAF-2848F8AAA8F3}"/>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3-DD21-44AA-AFAF-2848F8AAA8F3}"/>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5-DD21-44AA-AFAF-2848F8AAA8F3}"/>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7-DD21-44AA-AFAF-2848F8AAA8F3}"/>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9-DD21-44AA-AFAF-2848F8AAA8F3}"/>
              </c:ext>
            </c:extLst>
          </c:dPt>
          <c:dPt>
            <c:idx val="6"/>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B-DD21-44AA-AFAF-2848F8AAA8F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800" b="1" i="0" u="none" strike="noStrike" kern="1200" baseline="0">
                    <a:solidFill>
                      <a:schemeClr val="lt1"/>
                    </a:solidFill>
                    <a:latin typeface="+mj-lt"/>
                    <a:ea typeface="+mn-ea"/>
                    <a:cs typeface="+mn-cs"/>
                  </a:defRPr>
                </a:pPr>
                <a:endParaRPr lang="en-US"/>
              </a:p>
            </c:txP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Sheet1!$B$100:$B$106</c:f>
              <c:strCache>
                <c:ptCount val="7"/>
                <c:pt idx="0">
                  <c:v>Human Settlements</c:v>
                </c:pt>
                <c:pt idx="1">
                  <c:v>Electricity</c:v>
                </c:pt>
                <c:pt idx="2">
                  <c:v>Roads and Stormwater</c:v>
                </c:pt>
                <c:pt idx="3">
                  <c:v>Water and Sanitation</c:v>
                </c:pt>
                <c:pt idx="4">
                  <c:v>Community &amp; Social Development Services: Sports and Recreation Services</c:v>
                </c:pt>
                <c:pt idx="5">
                  <c:v>Environment &amp; Agriculture Management/ Provision of waste containers</c:v>
                </c:pt>
                <c:pt idx="6">
                  <c:v>Health Services</c:v>
                </c:pt>
              </c:strCache>
            </c:strRef>
          </c:cat>
          <c:val>
            <c:numRef>
              <c:f>Sheet1!$E$100:$E$106</c:f>
              <c:numCache>
                <c:formatCode>General</c:formatCode>
                <c:ptCount val="7"/>
              </c:numCache>
            </c:numRef>
          </c:val>
          <c:extLst xmlns:c16r2="http://schemas.microsoft.com/office/drawing/2015/06/chart">
            <c:ext xmlns:c16="http://schemas.microsoft.com/office/drawing/2014/chart" uri="{C3380CC4-5D6E-409C-BE32-E72D297353CC}">
              <c16:uniqueId val="{0000002C-DD21-44AA-AFAF-2848F8AAA8F3}"/>
            </c:ext>
          </c:extLst>
        </c:ser>
        <c:ser>
          <c:idx val="3"/>
          <c:order val="3"/>
          <c:tx>
            <c:strRef>
              <c:f>Sheet1!$F$99</c:f>
              <c:strCache>
                <c:ptCount val="1"/>
                <c:pt idx="0">
                  <c:v>Projects with Expenditure</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E-DD21-44AA-AFAF-2848F8AAA8F3}"/>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30-DD21-44AA-AFAF-2848F8AAA8F3}"/>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32-DD21-44AA-AFAF-2848F8AAA8F3}"/>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34-DD21-44AA-AFAF-2848F8AAA8F3}"/>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36-DD21-44AA-AFAF-2848F8AAA8F3}"/>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38-DD21-44AA-AFAF-2848F8AAA8F3}"/>
              </c:ext>
            </c:extLst>
          </c:dPt>
          <c:dPt>
            <c:idx val="6"/>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3A-DD21-44AA-AFAF-2848F8AAA8F3}"/>
              </c:ext>
            </c:extLst>
          </c:dPt>
          <c:dLbls>
            <c:dLbl>
              <c:idx val="4"/>
              <c:layout>
                <c:manualLayout>
                  <c:x val="-3.7325038880248844E-2"/>
                  <c:y val="-3.8698328935795938E-2"/>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DD21-44AA-AFAF-2848F8AAA8F3}"/>
                </c:ext>
              </c:extLst>
            </c:dLbl>
            <c:dLbl>
              <c:idx val="5"/>
              <c:layout>
                <c:manualLayout>
                  <c:x val="6.2208398133747301E-3"/>
                  <c:y val="5.9806508355321072E-2"/>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DD21-44AA-AFAF-2848F8AAA8F3}"/>
                </c:ext>
              </c:extLst>
            </c:dLbl>
            <c:dLbl>
              <c:idx val="6"/>
              <c:layout>
                <c:manualLayout>
                  <c:x val="1.4515292897874543E-2"/>
                  <c:y val="-3.8698328935795986E-2"/>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DD21-44AA-AFAF-2848F8AAA8F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800" b="1" i="0" u="none" strike="noStrike" kern="1200" baseline="0">
                    <a:solidFill>
                      <a:schemeClr val="lt1"/>
                    </a:solidFill>
                    <a:latin typeface="+mj-lt"/>
                    <a:ea typeface="+mn-ea"/>
                    <a:cs typeface="+mn-cs"/>
                  </a:defRPr>
                </a:pPr>
                <a:endParaRPr lang="en-US"/>
              </a:p>
            </c:txP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Sheet1!$B$100:$B$106</c:f>
              <c:strCache>
                <c:ptCount val="7"/>
                <c:pt idx="0">
                  <c:v>Human Settlements</c:v>
                </c:pt>
                <c:pt idx="1">
                  <c:v>Electricity</c:v>
                </c:pt>
                <c:pt idx="2">
                  <c:v>Roads and Stormwater</c:v>
                </c:pt>
                <c:pt idx="3">
                  <c:v>Water and Sanitation</c:v>
                </c:pt>
                <c:pt idx="4">
                  <c:v>Community &amp; Social Development Services: Sports and Recreation Services</c:v>
                </c:pt>
                <c:pt idx="5">
                  <c:v>Environment &amp; Agriculture Management/ Provision of waste containers</c:v>
                </c:pt>
                <c:pt idx="6">
                  <c:v>Health Services</c:v>
                </c:pt>
              </c:strCache>
            </c:strRef>
          </c:cat>
          <c:val>
            <c:numRef>
              <c:f>Sheet1!$F$100:$F$106</c:f>
              <c:numCache>
                <c:formatCode>General</c:formatCode>
                <c:ptCount val="7"/>
                <c:pt idx="0">
                  <c:v>9</c:v>
                </c:pt>
                <c:pt idx="1">
                  <c:v>16</c:v>
                </c:pt>
                <c:pt idx="2">
                  <c:v>9</c:v>
                </c:pt>
                <c:pt idx="3">
                  <c:v>11</c:v>
                </c:pt>
                <c:pt idx="4">
                  <c:v>1</c:v>
                </c:pt>
                <c:pt idx="5">
                  <c:v>1</c:v>
                </c:pt>
                <c:pt idx="6">
                  <c:v>1</c:v>
                </c:pt>
              </c:numCache>
            </c:numRef>
          </c:val>
          <c:extLst xmlns:c16r2="http://schemas.microsoft.com/office/drawing/2015/06/chart">
            <c:ext xmlns:c16="http://schemas.microsoft.com/office/drawing/2014/chart" uri="{C3380CC4-5D6E-409C-BE32-E72D297353CC}">
              <c16:uniqueId val="{0000003B-DD21-44AA-AFAF-2848F8AAA8F3}"/>
            </c:ext>
          </c:extLst>
        </c:ser>
        <c:dLbls>
          <c:showPercent val="1"/>
        </c:dLbls>
        <c:firstSliceAng val="0"/>
        <c:holeSize val="50"/>
      </c:doughnut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j-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latin typeface="+mj-lt"/>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502D93A-75F8-5F49-9DA6-990181FDB39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xmlns="" id="{772881E3-1E38-9C42-B420-3DD3E197E61A}"/>
              </a:ext>
            </a:extLst>
          </p:cNvPr>
          <p:cNvSpPr>
            <a:spLocks noGrp="1"/>
          </p:cNvSpPr>
          <p:nvPr>
            <p:ph type="dt" sz="quarter" idx="1"/>
          </p:nvPr>
        </p:nvSpPr>
        <p:spPr>
          <a:xfrm>
            <a:off x="3884614"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8B1312C-8351-3049-8FE4-00E3F4EB5B01}" type="datetime1">
              <a:rPr lang="en-US" altLang="en-US"/>
              <a:pPr>
                <a:defRPr/>
              </a:pPr>
              <a:t>7/6/2023</a:t>
            </a:fld>
            <a:endParaRPr lang="en-US" altLang="en-US" dirty="0"/>
          </a:p>
        </p:txBody>
      </p:sp>
      <p:sp>
        <p:nvSpPr>
          <p:cNvPr id="4" name="Footer Placeholder 3">
            <a:extLst>
              <a:ext uri="{FF2B5EF4-FFF2-40B4-BE49-F238E27FC236}">
                <a16:creationId xmlns:a16="http://schemas.microsoft.com/office/drawing/2014/main" xmlns="" id="{4EBA2B86-07B5-954A-B98B-83E4FB55BDC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xmlns="" id="{7CE9EA27-F587-D647-B289-871BD6319BCD}"/>
              </a:ext>
            </a:extLst>
          </p:cNvPr>
          <p:cNvSpPr>
            <a:spLocks noGrp="1"/>
          </p:cNvSpPr>
          <p:nvPr>
            <p:ph type="sldNum" sz="quarter" idx="3"/>
          </p:nvPr>
        </p:nvSpPr>
        <p:spPr>
          <a:xfrm>
            <a:off x="3884614"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02605D-1042-8D40-8ECC-BCC61A384722}" type="slidenum">
              <a:rPr lang="en-US" altLang="en-US"/>
              <a:pPr>
                <a:defRPr/>
              </a:pPr>
              <a:t>‹#›</a:t>
            </a:fld>
            <a:endParaRPr lang="en-US" altLang="en-US" dirty="0"/>
          </a:p>
        </p:txBody>
      </p:sp>
    </p:spTree>
    <p:extLst>
      <p:ext uri="{BB962C8B-B14F-4D97-AF65-F5344CB8AC3E}">
        <p14:creationId xmlns:p14="http://schemas.microsoft.com/office/powerpoint/2010/main" xmlns="" val="2921379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3A9304C-3469-D14A-8F44-60D2C06A6B9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xmlns="" id="{3AD17433-D141-A44C-A97C-A4AAE79A7C24}"/>
              </a:ext>
            </a:extLst>
          </p:cNvPr>
          <p:cNvSpPr>
            <a:spLocks noGrp="1"/>
          </p:cNvSpPr>
          <p:nvPr>
            <p:ph type="dt" idx="1"/>
          </p:nvPr>
        </p:nvSpPr>
        <p:spPr>
          <a:xfrm>
            <a:off x="3884614"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6051FDA-3DE8-9543-A0EB-6277FC1BDE0B}" type="datetime1">
              <a:rPr lang="en-US" altLang="en-US"/>
              <a:pPr>
                <a:defRPr/>
              </a:pPr>
              <a:t>7/6/2023</a:t>
            </a:fld>
            <a:endParaRPr lang="en-US" altLang="en-US" dirty="0"/>
          </a:p>
        </p:txBody>
      </p:sp>
      <p:sp>
        <p:nvSpPr>
          <p:cNvPr id="4" name="Slide Image Placeholder 3">
            <a:extLst>
              <a:ext uri="{FF2B5EF4-FFF2-40B4-BE49-F238E27FC236}">
                <a16:creationId xmlns:a16="http://schemas.microsoft.com/office/drawing/2014/main" xmlns="" id="{CBD7B245-59A7-DA48-B8CF-149CE58EC36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AD636525-37D6-9D45-AB4C-E5A383FB80F8}"/>
              </a:ext>
            </a:extLst>
          </p:cNvPr>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xmlns="" id="{230579D3-4B69-A944-B458-BFF7CCC1E9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xmlns="" id="{BF56FCA2-D382-1B43-AC69-FEC2B2792BAB}"/>
              </a:ext>
            </a:extLst>
          </p:cNvPr>
          <p:cNvSpPr>
            <a:spLocks noGrp="1"/>
          </p:cNvSpPr>
          <p:nvPr>
            <p:ph type="sldNum" sz="quarter" idx="5"/>
          </p:nvPr>
        </p:nvSpPr>
        <p:spPr>
          <a:xfrm>
            <a:off x="3884614"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B120D1-FF7B-B949-B01E-15D9A6B55DA3}" type="slidenum">
              <a:rPr lang="en-US" altLang="en-US"/>
              <a:pPr>
                <a:defRPr/>
              </a:pPr>
              <a:t>‹#›</a:t>
            </a:fld>
            <a:endParaRPr lang="en-US" altLang="en-US" dirty="0"/>
          </a:p>
        </p:txBody>
      </p:sp>
    </p:spTree>
    <p:extLst>
      <p:ext uri="{BB962C8B-B14F-4D97-AF65-F5344CB8AC3E}">
        <p14:creationId xmlns:p14="http://schemas.microsoft.com/office/powerpoint/2010/main" xmlns="" val="39982182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D22E24-77DF-4542-B0FD-6C7F8751FBE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373453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E014A7E-2E73-CD42-B756-9CB1E7410D10}"/>
              </a:ext>
            </a:extLst>
          </p:cNvPr>
          <p:cNvSpPr>
            <a:spLocks noChangeArrowheads="1"/>
          </p:cNvSpPr>
          <p:nvPr userDrawn="1"/>
        </p:nvSpPr>
        <p:spPr bwMode="auto">
          <a:xfrm>
            <a:off x="0" y="2020888"/>
            <a:ext cx="9144000" cy="2106612"/>
          </a:xfrm>
          <a:prstGeom prst="rect">
            <a:avLst/>
          </a:prstGeom>
          <a:solidFill>
            <a:srgbClr val="216331">
              <a:alpha val="14000"/>
            </a:srgbClr>
          </a:solidFill>
          <a:ln w="9525">
            <a:noFill/>
            <a:miter lim="800000"/>
            <a:headEnd/>
            <a:tailEnd/>
          </a:ln>
          <a:effectLst>
            <a:outerShdw blurRad="50800" dist="50800" dir="5400000" algn="ctr" rotWithShape="0">
              <a:schemeClr val="bg1"/>
            </a:outerShdw>
          </a:effectLst>
        </p:spPr>
        <p:txBody>
          <a:bodyPr anchor="ctr"/>
          <a:lstStyle/>
          <a:p>
            <a:pPr algn="ctr" eaLnBrk="1" hangingPunct="1">
              <a:defRPr/>
            </a:pPr>
            <a:endParaRPr lang="en-US" sz="1800" dirty="0">
              <a:solidFill>
                <a:schemeClr val="lt1"/>
              </a:solidFill>
              <a:latin typeface="+mn-lt"/>
              <a:ea typeface="+mn-ea"/>
            </a:endParaRPr>
          </a:p>
        </p:txBody>
      </p:sp>
      <p:sp>
        <p:nvSpPr>
          <p:cNvPr id="5" name="Rounded Rectangle 4">
            <a:extLst>
              <a:ext uri="{FF2B5EF4-FFF2-40B4-BE49-F238E27FC236}">
                <a16:creationId xmlns:a16="http://schemas.microsoft.com/office/drawing/2014/main" xmlns="" id="{59362104-382F-1745-A8BC-1DDA5F8E3614}"/>
              </a:ext>
            </a:extLst>
          </p:cNvPr>
          <p:cNvSpPr/>
          <p:nvPr userDrawn="1"/>
        </p:nvSpPr>
        <p:spPr>
          <a:xfrm rot="1837372">
            <a:off x="6184900" y="1641475"/>
            <a:ext cx="2352675" cy="2535238"/>
          </a:xfrm>
          <a:prstGeom prst="roundRect">
            <a:avLst>
              <a:gd name="adj" fmla="val 16176"/>
            </a:avLst>
          </a:prstGeom>
          <a:solidFill>
            <a:srgbClr val="CFB866"/>
          </a:solidFill>
          <a:ln w="889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ounded Rectangle 5">
            <a:extLst>
              <a:ext uri="{FF2B5EF4-FFF2-40B4-BE49-F238E27FC236}">
                <a16:creationId xmlns:a16="http://schemas.microsoft.com/office/drawing/2014/main" xmlns="" id="{43E12041-2A88-C541-9D35-680BD2AE7879}"/>
              </a:ext>
            </a:extLst>
          </p:cNvPr>
          <p:cNvSpPr/>
          <p:nvPr userDrawn="1"/>
        </p:nvSpPr>
        <p:spPr>
          <a:xfrm rot="1837372">
            <a:off x="5413375" y="2773363"/>
            <a:ext cx="3306763" cy="2533650"/>
          </a:xfrm>
          <a:prstGeom prst="roundRect">
            <a:avLst>
              <a:gd name="adj" fmla="val 26133"/>
            </a:avLst>
          </a:prstGeom>
          <a:solidFill>
            <a:srgbClr val="21633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ounded Rectangle 6">
            <a:extLst>
              <a:ext uri="{FF2B5EF4-FFF2-40B4-BE49-F238E27FC236}">
                <a16:creationId xmlns:a16="http://schemas.microsoft.com/office/drawing/2014/main" xmlns="" id="{72CF094F-4864-164C-A4E9-D63FD6E5114F}"/>
              </a:ext>
            </a:extLst>
          </p:cNvPr>
          <p:cNvSpPr/>
          <p:nvPr userDrawn="1"/>
        </p:nvSpPr>
        <p:spPr>
          <a:xfrm rot="1837372">
            <a:off x="5432425" y="342900"/>
            <a:ext cx="3167063" cy="3348038"/>
          </a:xfrm>
          <a:prstGeom prst="roundRect">
            <a:avLst>
              <a:gd name="adj" fmla="val 33002"/>
            </a:avLst>
          </a:prstGeom>
          <a:solidFill>
            <a:srgbClr val="E9781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xmlns="" id="{4846931A-7AA4-8E4F-BF1B-9684A5612EC1}"/>
              </a:ext>
            </a:extLst>
          </p:cNvPr>
          <p:cNvSpPr/>
          <p:nvPr userDrawn="1"/>
        </p:nvSpPr>
        <p:spPr>
          <a:xfrm rot="1800000">
            <a:off x="5879271" y="346618"/>
            <a:ext cx="2963842" cy="2929591"/>
          </a:xfrm>
          <a:prstGeom prst="roundRect">
            <a:avLst>
              <a:gd name="adj" fmla="val 36159"/>
            </a:avLst>
          </a:prstGeom>
          <a:blipFill dpi="0" rotWithShape="0">
            <a:blip r:embed="rId2" cstate="email">
              <a:extLst>
                <a:ext uri="{28A0092B-C50C-407E-A947-70E740481C1C}">
                  <a14:useLocalDpi xmlns:a14="http://schemas.microsoft.com/office/drawing/2010/main" xmlns=""/>
                </a:ext>
              </a:extLst>
            </a:blip>
            <a:srcRect/>
            <a:stretch>
              <a:fillRect/>
            </a:stretch>
          </a:blip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xmlns="" id="{8553F005-370B-AF46-822E-4E73D4D38425}"/>
              </a:ext>
            </a:extLst>
          </p:cNvPr>
          <p:cNvSpPr/>
          <p:nvPr userDrawn="1"/>
        </p:nvSpPr>
        <p:spPr>
          <a:xfrm rot="1800000">
            <a:off x="5483856" y="2725910"/>
            <a:ext cx="3348498" cy="2391360"/>
          </a:xfrm>
          <a:prstGeom prst="roundRect">
            <a:avLst>
              <a:gd name="adj" fmla="val 27451"/>
            </a:avLst>
          </a:prstGeom>
          <a:blipFill dpi="0" rotWithShape="0">
            <a:blip r:embed="rId3" cstate="email">
              <a:extLst>
                <a:ext uri="{28A0092B-C50C-407E-A947-70E740481C1C}">
                  <a14:useLocalDpi xmlns:a14="http://schemas.microsoft.com/office/drawing/2010/main" xmlns=""/>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9">
            <a:extLst>
              <a:ext uri="{FF2B5EF4-FFF2-40B4-BE49-F238E27FC236}">
                <a16:creationId xmlns:a16="http://schemas.microsoft.com/office/drawing/2014/main" xmlns="" id="{CC99B06B-8026-BC4E-8B96-5673671936A6}"/>
              </a:ext>
            </a:extLst>
          </p:cNvPr>
          <p:cNvSpPr txBox="1">
            <a:spLocks noChangeArrowheads="1"/>
          </p:cNvSpPr>
          <p:nvPr userDrawn="1"/>
        </p:nvSpPr>
        <p:spPr bwMode="auto">
          <a:xfrm>
            <a:off x="982663" y="6292850"/>
            <a:ext cx="185737" cy="460375"/>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sp>
        <p:nvSpPr>
          <p:cNvPr id="3" name="Subtitle 2"/>
          <p:cNvSpPr>
            <a:spLocks noGrp="1"/>
          </p:cNvSpPr>
          <p:nvPr>
            <p:ph type="subTitle" idx="1"/>
          </p:nvPr>
        </p:nvSpPr>
        <p:spPr>
          <a:xfrm>
            <a:off x="618145" y="3276600"/>
            <a:ext cx="2734656" cy="685800"/>
          </a:xfr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2135204"/>
            <a:ext cx="4482199" cy="1065196"/>
          </a:xfrm>
        </p:spPr>
        <p:txBody>
          <a:bodyPr/>
          <a:lstStyle>
            <a:lvl1pPr algn="l">
              <a:defRPr sz="2600" b="1" i="0" cap="all"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xmlns="" val="198181432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xmlns="" id="{8086E9A4-4BED-A542-A0E5-14D4BC267FBE}"/>
              </a:ext>
            </a:extLst>
          </p:cNvPr>
          <p:cNvSpPr>
            <a:spLocks noGrp="1"/>
          </p:cNvSpPr>
          <p:nvPr>
            <p:ph type="sldNum" sz="quarter"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2">
            <a:extLst>
              <a:ext uri="{FF2B5EF4-FFF2-40B4-BE49-F238E27FC236}">
                <a16:creationId xmlns:a16="http://schemas.microsoft.com/office/drawing/2014/main" xmlns="" id="{87B4F2B3-9E97-E04F-8F9D-A194AF3B479C}"/>
              </a:ext>
            </a:extLst>
          </p:cNvPr>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6" name="Date Placeholder 3">
            <a:extLst>
              <a:ext uri="{FF2B5EF4-FFF2-40B4-BE49-F238E27FC236}">
                <a16:creationId xmlns:a16="http://schemas.microsoft.com/office/drawing/2014/main" xmlns="" id="{31AE0198-8EBE-FC47-93B2-21D5C55DCE36}"/>
              </a:ext>
            </a:extLst>
          </p:cNvPr>
          <p:cNvSpPr>
            <a:spLocks noGrp="1"/>
          </p:cNvSpPr>
          <p:nvPr>
            <p:ph type="dt" sz="half" idx="12"/>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66312DA-070E-AD4B-9FEE-07FE1710929B}" type="datetime1">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291904275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a:t>Click icon to add picture</a:t>
            </a:r>
            <a:endParaRPr lang="en-US" noProof="0" dirty="0"/>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1">
            <a:extLst>
              <a:ext uri="{FF2B5EF4-FFF2-40B4-BE49-F238E27FC236}">
                <a16:creationId xmlns:a16="http://schemas.microsoft.com/office/drawing/2014/main" xmlns="" id="{8B932ABB-A329-4946-BEA0-367498BE6427}"/>
              </a:ext>
            </a:extLst>
          </p:cNvPr>
          <p:cNvSpPr>
            <a:spLocks noGrp="1"/>
          </p:cNvSpPr>
          <p:nvPr>
            <p:ph type="sldNum"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B183CB1-EA9E-2943-9618-2F844D5046A3}"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8" name="Footer Placeholder 2">
            <a:extLst>
              <a:ext uri="{FF2B5EF4-FFF2-40B4-BE49-F238E27FC236}">
                <a16:creationId xmlns:a16="http://schemas.microsoft.com/office/drawing/2014/main" xmlns="" id="{C37EAEF6-7698-344E-8479-DA324DFE0B4C}"/>
              </a:ext>
            </a:extLst>
          </p:cNvPr>
          <p:cNvSpPr>
            <a:spLocks noGrp="1"/>
          </p:cNvSpPr>
          <p:nvPr>
            <p:ph type="ftr" sz="quarter" idx="12"/>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9" name="Date Placeholder 3">
            <a:extLst>
              <a:ext uri="{FF2B5EF4-FFF2-40B4-BE49-F238E27FC236}">
                <a16:creationId xmlns:a16="http://schemas.microsoft.com/office/drawing/2014/main" xmlns="" id="{8D50F4F1-9F0B-F54E-9077-D3A4908B4960}"/>
              </a:ext>
            </a:extLst>
          </p:cNvPr>
          <p:cNvSpPr>
            <a:spLocks noGrp="1"/>
          </p:cNvSpPr>
          <p:nvPr>
            <p:ph type="dt" sz="half" idx="13"/>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55FC7BC-2E2B-C844-AE52-6990C74B1D4F}" type="datetime1">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28849390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14BD745-6316-A144-8B64-3F2BE7FD9CBE}"/>
              </a:ext>
            </a:extLst>
          </p:cNvPr>
          <p:cNvSpPr>
            <a:spLocks noGrp="1"/>
          </p:cNvSpPr>
          <p:nvPr>
            <p:ph type="sldNum" sz="quarter"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861809A-EDBC-FE4D-BF9B-D5DF1AF62F20}"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3" name="Footer Placeholder 2">
            <a:extLst>
              <a:ext uri="{FF2B5EF4-FFF2-40B4-BE49-F238E27FC236}">
                <a16:creationId xmlns:a16="http://schemas.microsoft.com/office/drawing/2014/main" xmlns="" id="{6E4B28E2-A5F3-D74A-9F0B-234748D56AB6}"/>
              </a:ext>
            </a:extLst>
          </p:cNvPr>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4" name="Date Placeholder 3">
            <a:extLst>
              <a:ext uri="{FF2B5EF4-FFF2-40B4-BE49-F238E27FC236}">
                <a16:creationId xmlns:a16="http://schemas.microsoft.com/office/drawing/2014/main" xmlns="" id="{DAE77C4D-1C1B-BB4D-876B-D7F2039C16A7}"/>
              </a:ext>
            </a:extLst>
          </p:cNvPr>
          <p:cNvSpPr>
            <a:spLocks noGrp="1"/>
          </p:cNvSpPr>
          <p:nvPr>
            <p:ph type="dt" sz="half" idx="12"/>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A97FF0E1-B3E1-1D4E-A389-E337F9801802}" type="datetime1">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78958291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E014A7E-2E73-CD42-B756-9CB1E7410D10}"/>
              </a:ext>
            </a:extLst>
          </p:cNvPr>
          <p:cNvSpPr>
            <a:spLocks noChangeArrowheads="1"/>
          </p:cNvSpPr>
          <p:nvPr userDrawn="1"/>
        </p:nvSpPr>
        <p:spPr bwMode="auto">
          <a:xfrm>
            <a:off x="0" y="2020888"/>
            <a:ext cx="9144000" cy="2106612"/>
          </a:xfrm>
          <a:prstGeom prst="rect">
            <a:avLst/>
          </a:prstGeom>
          <a:solidFill>
            <a:srgbClr val="216331">
              <a:alpha val="14000"/>
            </a:srgbClr>
          </a:solidFill>
          <a:ln w="9525">
            <a:noFill/>
            <a:miter lim="800000"/>
            <a:headEnd/>
            <a:tailEnd/>
          </a:ln>
          <a:effectLst>
            <a:outerShdw blurRad="50800" dist="50800" dir="5400000" algn="ctr" rotWithShape="0">
              <a:schemeClr val="bg1"/>
            </a:outerShdw>
          </a:effectLst>
        </p:spPr>
        <p:txBody>
          <a:bodyPr anchor="ctr"/>
          <a:lstStyle/>
          <a:p>
            <a:pPr algn="ctr" defTabSz="342900" fontAlgn="base">
              <a:spcBef>
                <a:spcPct val="0"/>
              </a:spcBef>
              <a:spcAft>
                <a:spcPct val="0"/>
              </a:spcAft>
              <a:defRPr/>
            </a:pPr>
            <a:endParaRPr lang="en-US" sz="1350" dirty="0">
              <a:solidFill>
                <a:srgbClr val="FFFFFF"/>
              </a:solidFill>
            </a:endParaRPr>
          </a:p>
        </p:txBody>
      </p:sp>
      <p:sp>
        <p:nvSpPr>
          <p:cNvPr id="5" name="Rounded Rectangle 4">
            <a:extLst>
              <a:ext uri="{FF2B5EF4-FFF2-40B4-BE49-F238E27FC236}">
                <a16:creationId xmlns:a16="http://schemas.microsoft.com/office/drawing/2014/main" xmlns="" id="{59362104-382F-1745-A8BC-1DDA5F8E3614}"/>
              </a:ext>
            </a:extLst>
          </p:cNvPr>
          <p:cNvSpPr/>
          <p:nvPr userDrawn="1"/>
        </p:nvSpPr>
        <p:spPr>
          <a:xfrm rot="1837372">
            <a:off x="6184901" y="1641475"/>
            <a:ext cx="2352675" cy="2535238"/>
          </a:xfrm>
          <a:prstGeom prst="roundRect">
            <a:avLst>
              <a:gd name="adj" fmla="val 16176"/>
            </a:avLst>
          </a:prstGeom>
          <a:solidFill>
            <a:srgbClr val="CFB866"/>
          </a:solidFill>
          <a:ln w="889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800" dirty="0">
              <a:solidFill>
                <a:srgbClr val="FFFFFF"/>
              </a:solidFill>
            </a:endParaRPr>
          </a:p>
        </p:txBody>
      </p:sp>
      <p:sp>
        <p:nvSpPr>
          <p:cNvPr id="6" name="Rounded Rectangle 5">
            <a:extLst>
              <a:ext uri="{FF2B5EF4-FFF2-40B4-BE49-F238E27FC236}">
                <a16:creationId xmlns:a16="http://schemas.microsoft.com/office/drawing/2014/main" xmlns="" id="{43E12041-2A88-C541-9D35-680BD2AE7879}"/>
              </a:ext>
            </a:extLst>
          </p:cNvPr>
          <p:cNvSpPr/>
          <p:nvPr userDrawn="1"/>
        </p:nvSpPr>
        <p:spPr>
          <a:xfrm rot="1837372">
            <a:off x="5413376" y="2773363"/>
            <a:ext cx="3306763" cy="2533650"/>
          </a:xfrm>
          <a:prstGeom prst="roundRect">
            <a:avLst>
              <a:gd name="adj" fmla="val 26133"/>
            </a:avLst>
          </a:prstGeom>
          <a:solidFill>
            <a:srgbClr val="21633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800" dirty="0">
              <a:solidFill>
                <a:srgbClr val="FFFFFF"/>
              </a:solidFill>
            </a:endParaRPr>
          </a:p>
        </p:txBody>
      </p:sp>
      <p:sp>
        <p:nvSpPr>
          <p:cNvPr id="7" name="Rounded Rectangle 6">
            <a:extLst>
              <a:ext uri="{FF2B5EF4-FFF2-40B4-BE49-F238E27FC236}">
                <a16:creationId xmlns:a16="http://schemas.microsoft.com/office/drawing/2014/main" xmlns="" id="{72CF094F-4864-164C-A4E9-D63FD6E5114F}"/>
              </a:ext>
            </a:extLst>
          </p:cNvPr>
          <p:cNvSpPr/>
          <p:nvPr userDrawn="1"/>
        </p:nvSpPr>
        <p:spPr>
          <a:xfrm rot="1837372">
            <a:off x="5432426" y="342900"/>
            <a:ext cx="3167063" cy="3348038"/>
          </a:xfrm>
          <a:prstGeom prst="roundRect">
            <a:avLst>
              <a:gd name="adj" fmla="val 33002"/>
            </a:avLst>
          </a:prstGeom>
          <a:solidFill>
            <a:srgbClr val="E9781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800" dirty="0">
              <a:solidFill>
                <a:srgbClr val="FFFFFF"/>
              </a:solidFill>
            </a:endParaRPr>
          </a:p>
        </p:txBody>
      </p:sp>
      <p:sp>
        <p:nvSpPr>
          <p:cNvPr id="8" name="Rounded Rectangle 7">
            <a:extLst>
              <a:ext uri="{FF2B5EF4-FFF2-40B4-BE49-F238E27FC236}">
                <a16:creationId xmlns:a16="http://schemas.microsoft.com/office/drawing/2014/main" xmlns="" id="{4846931A-7AA4-8E4F-BF1B-9684A5612EC1}"/>
              </a:ext>
            </a:extLst>
          </p:cNvPr>
          <p:cNvSpPr/>
          <p:nvPr userDrawn="1"/>
        </p:nvSpPr>
        <p:spPr>
          <a:xfrm rot="1800000">
            <a:off x="5879271" y="346619"/>
            <a:ext cx="2963842" cy="2929591"/>
          </a:xfrm>
          <a:prstGeom prst="roundRect">
            <a:avLst>
              <a:gd name="adj" fmla="val 36159"/>
            </a:avLst>
          </a:prstGeom>
          <a:blipFill dpi="0" rotWithShape="0">
            <a:blip r:embed="rId2" cstate="email">
              <a:extLst>
                <a:ext uri="{28A0092B-C50C-407E-A947-70E740481C1C}">
                  <a14:useLocalDpi xmlns:a14="http://schemas.microsoft.com/office/drawing/2010/main" xmlns=""/>
                </a:ext>
              </a:extLst>
            </a:blip>
            <a:srcRect/>
            <a:stretch>
              <a:fillRect/>
            </a:stretch>
          </a:blip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800" dirty="0">
              <a:solidFill>
                <a:srgbClr val="FFFFFF"/>
              </a:solidFill>
            </a:endParaRPr>
          </a:p>
        </p:txBody>
      </p:sp>
      <p:sp>
        <p:nvSpPr>
          <p:cNvPr id="9" name="Rounded Rectangle 8">
            <a:extLst>
              <a:ext uri="{FF2B5EF4-FFF2-40B4-BE49-F238E27FC236}">
                <a16:creationId xmlns:a16="http://schemas.microsoft.com/office/drawing/2014/main" xmlns="" id="{8553F005-370B-AF46-822E-4E73D4D38425}"/>
              </a:ext>
            </a:extLst>
          </p:cNvPr>
          <p:cNvSpPr/>
          <p:nvPr userDrawn="1"/>
        </p:nvSpPr>
        <p:spPr>
          <a:xfrm rot="1800000">
            <a:off x="5483856" y="2725910"/>
            <a:ext cx="3348498" cy="2391360"/>
          </a:xfrm>
          <a:prstGeom prst="roundRect">
            <a:avLst>
              <a:gd name="adj" fmla="val 27451"/>
            </a:avLst>
          </a:prstGeom>
          <a:blipFill dpi="0" rotWithShape="0">
            <a:blip r:embed="rId3" cstate="email">
              <a:extLst>
                <a:ext uri="{28A0092B-C50C-407E-A947-70E740481C1C}">
                  <a14:useLocalDpi xmlns:a14="http://schemas.microsoft.com/office/drawing/2010/main" xmlns=""/>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800" dirty="0">
              <a:solidFill>
                <a:srgbClr val="FFFFFF"/>
              </a:solidFill>
            </a:endParaRPr>
          </a:p>
        </p:txBody>
      </p:sp>
      <p:sp>
        <p:nvSpPr>
          <p:cNvPr id="10" name="TextBox 9">
            <a:extLst>
              <a:ext uri="{FF2B5EF4-FFF2-40B4-BE49-F238E27FC236}">
                <a16:creationId xmlns:a16="http://schemas.microsoft.com/office/drawing/2014/main" xmlns="" id="{CC99B06B-8026-BC4E-8B96-5673671936A6}"/>
              </a:ext>
            </a:extLst>
          </p:cNvPr>
          <p:cNvSpPr txBox="1">
            <a:spLocks noChangeArrowheads="1"/>
          </p:cNvSpPr>
          <p:nvPr userDrawn="1"/>
        </p:nvSpPr>
        <p:spPr bwMode="auto">
          <a:xfrm>
            <a:off x="982664" y="6292851"/>
            <a:ext cx="184731" cy="36933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fontAlgn="base">
              <a:spcBef>
                <a:spcPct val="0"/>
              </a:spcBef>
              <a:spcAft>
                <a:spcPct val="0"/>
              </a:spcAft>
              <a:defRPr/>
            </a:pPr>
            <a:endParaRPr lang="en-US" altLang="en-US" sz="1800" dirty="0">
              <a:solidFill>
                <a:srgbClr val="000000"/>
              </a:solidFill>
            </a:endParaRPr>
          </a:p>
        </p:txBody>
      </p:sp>
      <p:sp>
        <p:nvSpPr>
          <p:cNvPr id="3" name="Subtitle 2"/>
          <p:cNvSpPr>
            <a:spLocks noGrp="1"/>
          </p:cNvSpPr>
          <p:nvPr>
            <p:ph type="subTitle" idx="1"/>
          </p:nvPr>
        </p:nvSpPr>
        <p:spPr>
          <a:xfrm>
            <a:off x="618145" y="3276600"/>
            <a:ext cx="2734656" cy="685800"/>
          </a:xfrm>
        </p:spPr>
        <p:txBody>
          <a:bodyPr/>
          <a:lstStyle>
            <a:lvl1pPr marL="0" indent="0" algn="l">
              <a:buNone/>
              <a:defRPr sz="135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600" y="2135204"/>
            <a:ext cx="4482199" cy="1065196"/>
          </a:xfrm>
        </p:spPr>
        <p:txBody>
          <a:bodyPr/>
          <a:lstStyle>
            <a:lvl1pPr algn="l">
              <a:defRPr sz="1950" b="1" i="0" cap="all"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xmlns="" val="90376654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xmlns="" id="{8086E9A4-4BED-A542-A0E5-14D4BC267FBE}"/>
              </a:ext>
            </a:extLst>
          </p:cNvPr>
          <p:cNvSpPr>
            <a:spLocks noGrp="1"/>
          </p:cNvSpPr>
          <p:nvPr>
            <p:ph type="sldNum" sz="quarter" idx="10"/>
          </p:nvPr>
        </p:nvSpPr>
        <p:spPr/>
        <p:txBody>
          <a:bodyPr/>
          <a:lstStyle>
            <a:lvl1pPr>
              <a:defRPr/>
            </a:lvl1pPr>
          </a:lstStyle>
          <a:p>
            <a:pPr>
              <a:defRPr/>
            </a:pPr>
            <a:fld id="{5F46FB24-073C-F349-97AD-1EFAA7C9A7C7}"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87B4F2B3-9E97-E04F-8F9D-A194AF3B479C}"/>
              </a:ext>
            </a:extLst>
          </p:cNvPr>
          <p:cNvSpPr>
            <a:spLocks noGrp="1"/>
          </p:cNvSpPr>
          <p:nvPr>
            <p:ph type="ftr" sz="quarter" idx="11"/>
          </p:nvPr>
        </p:nvSpPr>
        <p:spPr/>
        <p:txBody>
          <a:bodyPr/>
          <a:lstStyle>
            <a:lvl1pPr>
              <a:defRPr/>
            </a:lvl1pPr>
          </a:lstStyle>
          <a:p>
            <a:pPr>
              <a:defRPr/>
            </a:pPr>
            <a:r>
              <a:rPr lang="en-GB" dirty="0">
                <a:solidFill>
                  <a:srgbClr val="000000">
                    <a:tint val="75000"/>
                  </a:srgbClr>
                </a:solidFill>
              </a:rPr>
              <a:t>ISUPG Performance - 31 Jan 2022 </a:t>
            </a:r>
            <a:endParaRPr lang="en-US" dirty="0">
              <a:solidFill>
                <a:srgbClr val="000000">
                  <a:tint val="75000"/>
                </a:srgbClr>
              </a:solidFill>
            </a:endParaRPr>
          </a:p>
        </p:txBody>
      </p:sp>
      <p:sp>
        <p:nvSpPr>
          <p:cNvPr id="6" name="Date Placeholder 3">
            <a:extLst>
              <a:ext uri="{FF2B5EF4-FFF2-40B4-BE49-F238E27FC236}">
                <a16:creationId xmlns:a16="http://schemas.microsoft.com/office/drawing/2014/main" xmlns="" id="{31AE0198-8EBE-FC47-93B2-21D5C55DCE36}"/>
              </a:ext>
            </a:extLst>
          </p:cNvPr>
          <p:cNvSpPr>
            <a:spLocks noGrp="1"/>
          </p:cNvSpPr>
          <p:nvPr>
            <p:ph type="dt" sz="half" idx="12"/>
          </p:nvPr>
        </p:nvSpPr>
        <p:spPr/>
        <p:txBody>
          <a:bodyPr/>
          <a:lstStyle>
            <a:lvl1pPr>
              <a:defRPr/>
            </a:lvl1pPr>
          </a:lstStyle>
          <a:p>
            <a:pPr>
              <a:defRPr/>
            </a:pPr>
            <a:fld id="{1D566F2A-67A6-4768-A28A-369B7B552249}" type="datetime1">
              <a:rPr lang="en-US" altLang="en-US" smtClean="0"/>
              <a:pPr>
                <a:defRPr/>
              </a:pPr>
              <a:t>7/6/2023</a:t>
            </a:fld>
            <a:endParaRPr lang="en-US" altLang="en-US" dirty="0"/>
          </a:p>
        </p:txBody>
      </p:sp>
    </p:spTree>
    <p:extLst>
      <p:ext uri="{BB962C8B-B14F-4D97-AF65-F5344CB8AC3E}">
        <p14:creationId xmlns:p14="http://schemas.microsoft.com/office/powerpoint/2010/main" xmlns="" val="90451351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2400"/>
            </a:lvl1pPr>
          </a:lstStyle>
          <a:p>
            <a:pPr lvl="0"/>
            <a:r>
              <a:rPr lang="en-US" noProof="0" dirty="0"/>
              <a:t>Click icon to add picture</a:t>
            </a:r>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1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Slide Number Placeholder 1">
            <a:extLst>
              <a:ext uri="{FF2B5EF4-FFF2-40B4-BE49-F238E27FC236}">
                <a16:creationId xmlns:a16="http://schemas.microsoft.com/office/drawing/2014/main" xmlns="" id="{8B932ABB-A329-4946-BEA0-367498BE6427}"/>
              </a:ext>
            </a:extLst>
          </p:cNvPr>
          <p:cNvSpPr>
            <a:spLocks noGrp="1"/>
          </p:cNvSpPr>
          <p:nvPr>
            <p:ph type="sldNum" sz="quarter" idx="11"/>
          </p:nvPr>
        </p:nvSpPr>
        <p:spPr/>
        <p:txBody>
          <a:bodyPr/>
          <a:lstStyle>
            <a:lvl1pPr>
              <a:defRPr/>
            </a:lvl1pPr>
          </a:lstStyle>
          <a:p>
            <a:pPr>
              <a:defRPr/>
            </a:pPr>
            <a:fld id="{2B183CB1-EA9E-2943-9618-2F844D5046A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xmlns="" id="{C37EAEF6-7698-344E-8479-DA324DFE0B4C}"/>
              </a:ext>
            </a:extLst>
          </p:cNvPr>
          <p:cNvSpPr>
            <a:spLocks noGrp="1"/>
          </p:cNvSpPr>
          <p:nvPr>
            <p:ph type="ftr" sz="quarter" idx="12"/>
          </p:nvPr>
        </p:nvSpPr>
        <p:spPr/>
        <p:txBody>
          <a:bodyPr/>
          <a:lstStyle>
            <a:lvl1pPr>
              <a:defRPr/>
            </a:lvl1pPr>
          </a:lstStyle>
          <a:p>
            <a:pPr>
              <a:defRPr/>
            </a:pPr>
            <a:r>
              <a:rPr lang="en-GB" dirty="0">
                <a:solidFill>
                  <a:srgbClr val="000000">
                    <a:tint val="75000"/>
                  </a:srgbClr>
                </a:solidFill>
              </a:rPr>
              <a:t>ISUPG Performance - 31 Jan 2022 </a:t>
            </a:r>
            <a:endParaRPr lang="en-US" dirty="0">
              <a:solidFill>
                <a:srgbClr val="000000">
                  <a:tint val="75000"/>
                </a:srgbClr>
              </a:solidFill>
            </a:endParaRPr>
          </a:p>
        </p:txBody>
      </p:sp>
      <p:sp>
        <p:nvSpPr>
          <p:cNvPr id="9" name="Date Placeholder 3">
            <a:extLst>
              <a:ext uri="{FF2B5EF4-FFF2-40B4-BE49-F238E27FC236}">
                <a16:creationId xmlns:a16="http://schemas.microsoft.com/office/drawing/2014/main" xmlns="" id="{8D50F4F1-9F0B-F54E-9077-D3A4908B4960}"/>
              </a:ext>
            </a:extLst>
          </p:cNvPr>
          <p:cNvSpPr>
            <a:spLocks noGrp="1"/>
          </p:cNvSpPr>
          <p:nvPr>
            <p:ph type="dt" sz="half" idx="13"/>
          </p:nvPr>
        </p:nvSpPr>
        <p:spPr/>
        <p:txBody>
          <a:bodyPr/>
          <a:lstStyle>
            <a:lvl1pPr>
              <a:defRPr/>
            </a:lvl1pPr>
          </a:lstStyle>
          <a:p>
            <a:pPr>
              <a:defRPr/>
            </a:pPr>
            <a:fld id="{CB86EC20-2975-464C-972F-27CFEDB1DDA4}" type="datetime1">
              <a:rPr lang="en-US" altLang="en-US" smtClean="0"/>
              <a:pPr>
                <a:defRPr/>
              </a:pPr>
              <a:t>7/6/2023</a:t>
            </a:fld>
            <a:endParaRPr lang="en-US" altLang="en-US" dirty="0"/>
          </a:p>
        </p:txBody>
      </p:sp>
    </p:spTree>
    <p:extLst>
      <p:ext uri="{BB962C8B-B14F-4D97-AF65-F5344CB8AC3E}">
        <p14:creationId xmlns:p14="http://schemas.microsoft.com/office/powerpoint/2010/main" xmlns="" val="383085062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14BD745-6316-A144-8B64-3F2BE7FD9CBE}"/>
              </a:ext>
            </a:extLst>
          </p:cNvPr>
          <p:cNvSpPr>
            <a:spLocks noGrp="1"/>
          </p:cNvSpPr>
          <p:nvPr>
            <p:ph type="sldNum" sz="quarter" idx="10"/>
          </p:nvPr>
        </p:nvSpPr>
        <p:spPr/>
        <p:txBody>
          <a:bodyPr/>
          <a:lstStyle>
            <a:lvl1pPr>
              <a:defRPr/>
            </a:lvl1pPr>
          </a:lstStyle>
          <a:p>
            <a:pPr>
              <a:defRPr/>
            </a:pPr>
            <a:fld id="{C861809A-EDBC-FE4D-BF9B-D5DF1AF62F20}"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6E4B28E2-A5F3-D74A-9F0B-234748D56AB6}"/>
              </a:ext>
            </a:extLst>
          </p:cNvPr>
          <p:cNvSpPr>
            <a:spLocks noGrp="1"/>
          </p:cNvSpPr>
          <p:nvPr>
            <p:ph type="ftr" sz="quarter" idx="11"/>
          </p:nvPr>
        </p:nvSpPr>
        <p:spPr/>
        <p:txBody>
          <a:bodyPr/>
          <a:lstStyle>
            <a:lvl1pPr>
              <a:defRPr/>
            </a:lvl1pPr>
          </a:lstStyle>
          <a:p>
            <a:pPr>
              <a:defRPr/>
            </a:pPr>
            <a:r>
              <a:rPr lang="en-GB" dirty="0">
                <a:solidFill>
                  <a:srgbClr val="000000">
                    <a:tint val="75000"/>
                  </a:srgbClr>
                </a:solidFill>
              </a:rPr>
              <a:t>ISUPG Performance - 31 Jan 2022 </a:t>
            </a:r>
            <a:endParaRPr lang="en-US" dirty="0">
              <a:solidFill>
                <a:srgbClr val="000000">
                  <a:tint val="75000"/>
                </a:srgbClr>
              </a:solidFill>
            </a:endParaRPr>
          </a:p>
        </p:txBody>
      </p:sp>
      <p:sp>
        <p:nvSpPr>
          <p:cNvPr id="4" name="Date Placeholder 3">
            <a:extLst>
              <a:ext uri="{FF2B5EF4-FFF2-40B4-BE49-F238E27FC236}">
                <a16:creationId xmlns:a16="http://schemas.microsoft.com/office/drawing/2014/main" xmlns="" id="{DAE77C4D-1C1B-BB4D-876B-D7F2039C16A7}"/>
              </a:ext>
            </a:extLst>
          </p:cNvPr>
          <p:cNvSpPr>
            <a:spLocks noGrp="1"/>
          </p:cNvSpPr>
          <p:nvPr>
            <p:ph type="dt" sz="half" idx="12"/>
          </p:nvPr>
        </p:nvSpPr>
        <p:spPr/>
        <p:txBody>
          <a:bodyPr/>
          <a:lstStyle>
            <a:lvl1pPr>
              <a:defRPr/>
            </a:lvl1pPr>
          </a:lstStyle>
          <a:p>
            <a:pPr>
              <a:defRPr/>
            </a:pPr>
            <a:fld id="{158FD17F-C051-4A38-9DD7-F3EEF7B0C120}" type="datetime1">
              <a:rPr lang="en-US" altLang="en-US" smtClean="0"/>
              <a:pPr>
                <a:defRPr/>
              </a:pPr>
              <a:t>7/6/2023</a:t>
            </a:fld>
            <a:endParaRPr lang="en-US" altLang="en-US" dirty="0"/>
          </a:p>
        </p:txBody>
      </p:sp>
    </p:spTree>
    <p:extLst>
      <p:ext uri="{BB962C8B-B14F-4D97-AF65-F5344CB8AC3E}">
        <p14:creationId xmlns:p14="http://schemas.microsoft.com/office/powerpoint/2010/main" xmlns="" val="39833537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E014A7E-2E73-CD42-B756-9CB1E7410D10}"/>
              </a:ext>
            </a:extLst>
          </p:cNvPr>
          <p:cNvSpPr>
            <a:spLocks noChangeArrowheads="1"/>
          </p:cNvSpPr>
          <p:nvPr userDrawn="1"/>
        </p:nvSpPr>
        <p:spPr bwMode="auto">
          <a:xfrm>
            <a:off x="0" y="2020888"/>
            <a:ext cx="9144000" cy="2106612"/>
          </a:xfrm>
          <a:prstGeom prst="rect">
            <a:avLst/>
          </a:prstGeom>
          <a:solidFill>
            <a:srgbClr val="216331">
              <a:alpha val="14000"/>
            </a:srgbClr>
          </a:solidFill>
          <a:ln w="9525">
            <a:noFill/>
            <a:miter lim="800000"/>
            <a:headEnd/>
            <a:tailEnd/>
          </a:ln>
          <a:effectLst>
            <a:outerShdw blurRad="50800" dist="50800" dir="5400000" algn="ctr" rotWithShape="0">
              <a:schemeClr val="bg1"/>
            </a:outerShdw>
          </a:effectLst>
        </p:spPr>
        <p:txBody>
          <a:bodyPr anchor="ctr"/>
          <a:lstStyle/>
          <a:p>
            <a:pPr algn="ctr" eaLnBrk="1" hangingPunct="1">
              <a:defRPr/>
            </a:pPr>
            <a:endParaRPr lang="en-US" sz="1800" dirty="0">
              <a:solidFill>
                <a:schemeClr val="lt1"/>
              </a:solidFill>
              <a:latin typeface="+mn-lt"/>
              <a:ea typeface="+mn-ea"/>
            </a:endParaRPr>
          </a:p>
        </p:txBody>
      </p:sp>
      <p:sp>
        <p:nvSpPr>
          <p:cNvPr id="5" name="Rounded Rectangle 4">
            <a:extLst>
              <a:ext uri="{FF2B5EF4-FFF2-40B4-BE49-F238E27FC236}">
                <a16:creationId xmlns:a16="http://schemas.microsoft.com/office/drawing/2014/main" xmlns="" id="{59362104-382F-1745-A8BC-1DDA5F8E3614}"/>
              </a:ext>
            </a:extLst>
          </p:cNvPr>
          <p:cNvSpPr/>
          <p:nvPr userDrawn="1"/>
        </p:nvSpPr>
        <p:spPr>
          <a:xfrm rot="1837372">
            <a:off x="6184900" y="1641475"/>
            <a:ext cx="2352675" cy="2535238"/>
          </a:xfrm>
          <a:prstGeom prst="roundRect">
            <a:avLst>
              <a:gd name="adj" fmla="val 16176"/>
            </a:avLst>
          </a:prstGeom>
          <a:solidFill>
            <a:srgbClr val="CFB866"/>
          </a:solidFill>
          <a:ln w="889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ounded Rectangle 5">
            <a:extLst>
              <a:ext uri="{FF2B5EF4-FFF2-40B4-BE49-F238E27FC236}">
                <a16:creationId xmlns:a16="http://schemas.microsoft.com/office/drawing/2014/main" xmlns="" id="{43E12041-2A88-C541-9D35-680BD2AE7879}"/>
              </a:ext>
            </a:extLst>
          </p:cNvPr>
          <p:cNvSpPr/>
          <p:nvPr userDrawn="1"/>
        </p:nvSpPr>
        <p:spPr>
          <a:xfrm rot="1837372">
            <a:off x="5413375" y="2773363"/>
            <a:ext cx="3306763" cy="2533650"/>
          </a:xfrm>
          <a:prstGeom prst="roundRect">
            <a:avLst>
              <a:gd name="adj" fmla="val 26133"/>
            </a:avLst>
          </a:prstGeom>
          <a:solidFill>
            <a:srgbClr val="21633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ounded Rectangle 6">
            <a:extLst>
              <a:ext uri="{FF2B5EF4-FFF2-40B4-BE49-F238E27FC236}">
                <a16:creationId xmlns:a16="http://schemas.microsoft.com/office/drawing/2014/main" xmlns="" id="{72CF094F-4864-164C-A4E9-D63FD6E5114F}"/>
              </a:ext>
            </a:extLst>
          </p:cNvPr>
          <p:cNvSpPr/>
          <p:nvPr userDrawn="1"/>
        </p:nvSpPr>
        <p:spPr>
          <a:xfrm rot="1837372">
            <a:off x="5432425" y="342900"/>
            <a:ext cx="3167063" cy="3348038"/>
          </a:xfrm>
          <a:prstGeom prst="roundRect">
            <a:avLst>
              <a:gd name="adj" fmla="val 33002"/>
            </a:avLst>
          </a:prstGeom>
          <a:solidFill>
            <a:srgbClr val="E9781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xmlns="" id="{4846931A-7AA4-8E4F-BF1B-9684A5612EC1}"/>
              </a:ext>
            </a:extLst>
          </p:cNvPr>
          <p:cNvSpPr/>
          <p:nvPr userDrawn="1"/>
        </p:nvSpPr>
        <p:spPr>
          <a:xfrm rot="1800000">
            <a:off x="5879271" y="346618"/>
            <a:ext cx="2963842" cy="2929591"/>
          </a:xfrm>
          <a:prstGeom prst="roundRect">
            <a:avLst>
              <a:gd name="adj" fmla="val 36159"/>
            </a:avLst>
          </a:prstGeom>
          <a:blipFill dpi="0" rotWithShape="0">
            <a:blip r:embed="rId2" cstate="email">
              <a:extLst>
                <a:ext uri="{28A0092B-C50C-407E-A947-70E740481C1C}">
                  <a14:useLocalDpi xmlns:a14="http://schemas.microsoft.com/office/drawing/2010/main" xmlns=""/>
                </a:ext>
              </a:extLst>
            </a:blip>
            <a:srcRect/>
            <a:stretch>
              <a:fillRect/>
            </a:stretch>
          </a:blip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xmlns="" id="{8553F005-370B-AF46-822E-4E73D4D38425}"/>
              </a:ext>
            </a:extLst>
          </p:cNvPr>
          <p:cNvSpPr/>
          <p:nvPr userDrawn="1"/>
        </p:nvSpPr>
        <p:spPr>
          <a:xfrm rot="1800000">
            <a:off x="5483856" y="2725910"/>
            <a:ext cx="3348498" cy="2391360"/>
          </a:xfrm>
          <a:prstGeom prst="roundRect">
            <a:avLst>
              <a:gd name="adj" fmla="val 27451"/>
            </a:avLst>
          </a:prstGeom>
          <a:blipFill dpi="0" rotWithShape="0">
            <a:blip r:embed="rId3" cstate="email">
              <a:extLst>
                <a:ext uri="{28A0092B-C50C-407E-A947-70E740481C1C}">
                  <a14:useLocalDpi xmlns:a14="http://schemas.microsoft.com/office/drawing/2010/main" xmlns=""/>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9">
            <a:extLst>
              <a:ext uri="{FF2B5EF4-FFF2-40B4-BE49-F238E27FC236}">
                <a16:creationId xmlns:a16="http://schemas.microsoft.com/office/drawing/2014/main" xmlns="" id="{CC99B06B-8026-BC4E-8B96-5673671936A6}"/>
              </a:ext>
            </a:extLst>
          </p:cNvPr>
          <p:cNvSpPr txBox="1">
            <a:spLocks noChangeArrowheads="1"/>
          </p:cNvSpPr>
          <p:nvPr userDrawn="1"/>
        </p:nvSpPr>
        <p:spPr bwMode="auto">
          <a:xfrm>
            <a:off x="982663" y="6292850"/>
            <a:ext cx="185737" cy="460375"/>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sp>
        <p:nvSpPr>
          <p:cNvPr id="3" name="Subtitle 2"/>
          <p:cNvSpPr>
            <a:spLocks noGrp="1"/>
          </p:cNvSpPr>
          <p:nvPr>
            <p:ph type="subTitle" idx="1"/>
          </p:nvPr>
        </p:nvSpPr>
        <p:spPr>
          <a:xfrm>
            <a:off x="618145" y="3276600"/>
            <a:ext cx="2734656" cy="685800"/>
          </a:xfr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2135204"/>
            <a:ext cx="4482199" cy="1065196"/>
          </a:xfrm>
        </p:spPr>
        <p:txBody>
          <a:bodyPr/>
          <a:lstStyle>
            <a:lvl1pPr algn="l">
              <a:defRPr sz="2600" b="1" i="0" cap="all"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xmlns="" val="68457429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xmlns="" id="{8086E9A4-4BED-A542-A0E5-14D4BC267FBE}"/>
              </a:ext>
            </a:extLst>
          </p:cNvPr>
          <p:cNvSpPr>
            <a:spLocks noGrp="1"/>
          </p:cNvSpPr>
          <p:nvPr>
            <p:ph type="sldNum" sz="quarter" idx="10"/>
          </p:nvPr>
        </p:nvSpPr>
        <p:spPr/>
        <p:txBody>
          <a:bodyPr/>
          <a:lstStyle>
            <a:lvl1pPr>
              <a:defRPr/>
            </a:lvl1pPr>
          </a:lstStyle>
          <a:p>
            <a:pPr>
              <a:defRPr/>
            </a:pPr>
            <a:fld id="{5F46FB24-073C-F349-97AD-1EFAA7C9A7C7}"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87B4F2B3-9E97-E04F-8F9D-A194AF3B479C}"/>
              </a:ext>
            </a:extLst>
          </p:cNvPr>
          <p:cNvSpPr>
            <a:spLocks noGrp="1"/>
          </p:cNvSpPr>
          <p:nvPr>
            <p:ph type="ftr" sz="quarter" idx="11"/>
          </p:nvPr>
        </p:nvSpPr>
        <p:spPr/>
        <p:txBody>
          <a:bodyPr/>
          <a:lstStyle>
            <a:lvl1pPr>
              <a:defRPr/>
            </a:lvl1pPr>
          </a:lstStyle>
          <a:p>
            <a:pPr>
              <a:defRPr/>
            </a:pPr>
            <a:r>
              <a:rPr lang="en-GB" dirty="0"/>
              <a:t>ISUPG Performance - 30 Nov 2021 </a:t>
            </a:r>
            <a:endParaRPr lang="en-US" dirty="0"/>
          </a:p>
        </p:txBody>
      </p:sp>
      <p:sp>
        <p:nvSpPr>
          <p:cNvPr id="6" name="Date Placeholder 3">
            <a:extLst>
              <a:ext uri="{FF2B5EF4-FFF2-40B4-BE49-F238E27FC236}">
                <a16:creationId xmlns:a16="http://schemas.microsoft.com/office/drawing/2014/main" xmlns="" id="{31AE0198-8EBE-FC47-93B2-21D5C55DCE36}"/>
              </a:ext>
            </a:extLst>
          </p:cNvPr>
          <p:cNvSpPr>
            <a:spLocks noGrp="1"/>
          </p:cNvSpPr>
          <p:nvPr>
            <p:ph type="dt" sz="half" idx="12"/>
          </p:nvPr>
        </p:nvSpPr>
        <p:spPr/>
        <p:txBody>
          <a:bodyPr/>
          <a:lstStyle>
            <a:lvl1pPr>
              <a:defRPr/>
            </a:lvl1pPr>
          </a:lstStyle>
          <a:p>
            <a:pPr>
              <a:defRPr/>
            </a:pPr>
            <a:fld id="{7E5CA9FC-0A6B-442A-BA0A-53F1B68BC6AF}" type="datetime1">
              <a:rPr lang="en-US" altLang="en-US" smtClean="0"/>
              <a:pPr>
                <a:defRPr/>
              </a:pPr>
              <a:t>7/6/2023</a:t>
            </a:fld>
            <a:endParaRPr lang="en-US" altLang="en-US" dirty="0"/>
          </a:p>
        </p:txBody>
      </p:sp>
    </p:spTree>
    <p:extLst>
      <p:ext uri="{BB962C8B-B14F-4D97-AF65-F5344CB8AC3E}">
        <p14:creationId xmlns:p14="http://schemas.microsoft.com/office/powerpoint/2010/main" xmlns="" val="138976140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a:t>Click icon to add picture</a:t>
            </a:r>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1">
            <a:extLst>
              <a:ext uri="{FF2B5EF4-FFF2-40B4-BE49-F238E27FC236}">
                <a16:creationId xmlns:a16="http://schemas.microsoft.com/office/drawing/2014/main" xmlns="" id="{8B932ABB-A329-4946-BEA0-367498BE6427}"/>
              </a:ext>
            </a:extLst>
          </p:cNvPr>
          <p:cNvSpPr>
            <a:spLocks noGrp="1"/>
          </p:cNvSpPr>
          <p:nvPr>
            <p:ph type="sldNum" sz="quarter" idx="11"/>
          </p:nvPr>
        </p:nvSpPr>
        <p:spPr/>
        <p:txBody>
          <a:bodyPr/>
          <a:lstStyle>
            <a:lvl1pPr>
              <a:defRPr/>
            </a:lvl1pPr>
          </a:lstStyle>
          <a:p>
            <a:pPr>
              <a:defRPr/>
            </a:pPr>
            <a:fld id="{2B183CB1-EA9E-2943-9618-2F844D5046A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xmlns="" id="{C37EAEF6-7698-344E-8479-DA324DFE0B4C}"/>
              </a:ext>
            </a:extLst>
          </p:cNvPr>
          <p:cNvSpPr>
            <a:spLocks noGrp="1"/>
          </p:cNvSpPr>
          <p:nvPr>
            <p:ph type="ftr" sz="quarter" idx="12"/>
          </p:nvPr>
        </p:nvSpPr>
        <p:spPr/>
        <p:txBody>
          <a:bodyPr/>
          <a:lstStyle>
            <a:lvl1pPr>
              <a:defRPr/>
            </a:lvl1pPr>
          </a:lstStyle>
          <a:p>
            <a:pPr>
              <a:defRPr/>
            </a:pPr>
            <a:r>
              <a:rPr lang="en-GB" dirty="0"/>
              <a:t>ISUPG Performance - 30 Nov 2021 </a:t>
            </a:r>
            <a:endParaRPr lang="en-US" dirty="0"/>
          </a:p>
        </p:txBody>
      </p:sp>
      <p:sp>
        <p:nvSpPr>
          <p:cNvPr id="9" name="Date Placeholder 3">
            <a:extLst>
              <a:ext uri="{FF2B5EF4-FFF2-40B4-BE49-F238E27FC236}">
                <a16:creationId xmlns:a16="http://schemas.microsoft.com/office/drawing/2014/main" xmlns="" id="{8D50F4F1-9F0B-F54E-9077-D3A4908B4960}"/>
              </a:ext>
            </a:extLst>
          </p:cNvPr>
          <p:cNvSpPr>
            <a:spLocks noGrp="1"/>
          </p:cNvSpPr>
          <p:nvPr>
            <p:ph type="dt" sz="half" idx="13"/>
          </p:nvPr>
        </p:nvSpPr>
        <p:spPr/>
        <p:txBody>
          <a:bodyPr/>
          <a:lstStyle>
            <a:lvl1pPr>
              <a:defRPr/>
            </a:lvl1pPr>
          </a:lstStyle>
          <a:p>
            <a:pPr>
              <a:defRPr/>
            </a:pPr>
            <a:fld id="{CB3F798F-C889-4B97-95A1-68652FB02C2D}" type="datetime1">
              <a:rPr lang="en-US" altLang="en-US" smtClean="0"/>
              <a:pPr>
                <a:defRPr/>
              </a:pPr>
              <a:t>7/6/2023</a:t>
            </a:fld>
            <a:endParaRPr lang="en-US" altLang="en-US" dirty="0"/>
          </a:p>
        </p:txBody>
      </p:sp>
    </p:spTree>
    <p:extLst>
      <p:ext uri="{BB962C8B-B14F-4D97-AF65-F5344CB8AC3E}">
        <p14:creationId xmlns:p14="http://schemas.microsoft.com/office/powerpoint/2010/main" xmlns="" val="197073288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xmlns="" id="{8086E9A4-4BED-A542-A0E5-14D4BC267FBE}"/>
              </a:ext>
            </a:extLst>
          </p:cNvPr>
          <p:cNvSpPr>
            <a:spLocks noGrp="1"/>
          </p:cNvSpPr>
          <p:nvPr>
            <p:ph type="sldNum" sz="quarter" idx="10"/>
          </p:nvPr>
        </p:nvSpPr>
        <p:spPr/>
        <p:txBody>
          <a:bodyPr/>
          <a:lstStyle>
            <a:lvl1pPr>
              <a:defRPr/>
            </a:lvl1pPr>
          </a:lstStyle>
          <a:p>
            <a:pPr>
              <a:defRPr/>
            </a:pPr>
            <a:fld id="{5F46FB24-073C-F349-97AD-1EFAA7C9A7C7}"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87B4F2B3-9E97-E04F-8F9D-A194AF3B479C}"/>
              </a:ext>
            </a:extLst>
          </p:cNvPr>
          <p:cNvSpPr>
            <a:spLocks noGrp="1"/>
          </p:cNvSpPr>
          <p:nvPr>
            <p:ph type="ftr" sz="quarter" idx="11"/>
          </p:nvPr>
        </p:nvSpPr>
        <p:spPr/>
        <p:txBody>
          <a:bodyPr/>
          <a:lstStyle>
            <a:lvl1pPr>
              <a:defRPr/>
            </a:lvl1pPr>
          </a:lstStyle>
          <a:p>
            <a:pPr>
              <a:defRPr/>
            </a:pPr>
            <a:r>
              <a:rPr lang="en-GB" dirty="0"/>
              <a:t>ISUPG Performance - 31 Jan 2022 </a:t>
            </a:r>
            <a:endParaRPr lang="en-US" dirty="0"/>
          </a:p>
        </p:txBody>
      </p:sp>
      <p:sp>
        <p:nvSpPr>
          <p:cNvPr id="6" name="Date Placeholder 3">
            <a:extLst>
              <a:ext uri="{FF2B5EF4-FFF2-40B4-BE49-F238E27FC236}">
                <a16:creationId xmlns:a16="http://schemas.microsoft.com/office/drawing/2014/main" xmlns="" id="{31AE0198-8EBE-FC47-93B2-21D5C55DCE36}"/>
              </a:ext>
            </a:extLst>
          </p:cNvPr>
          <p:cNvSpPr>
            <a:spLocks noGrp="1"/>
          </p:cNvSpPr>
          <p:nvPr>
            <p:ph type="dt" sz="half" idx="12"/>
          </p:nvPr>
        </p:nvSpPr>
        <p:spPr/>
        <p:txBody>
          <a:bodyPr/>
          <a:lstStyle>
            <a:lvl1pPr>
              <a:defRPr/>
            </a:lvl1pPr>
          </a:lstStyle>
          <a:p>
            <a:pPr>
              <a:defRPr/>
            </a:pPr>
            <a:fld id="{1D566F2A-67A6-4768-A28A-369B7B552249}" type="datetime1">
              <a:rPr lang="en-US" altLang="en-US" smtClean="0"/>
              <a:pPr>
                <a:defRPr/>
              </a:pPr>
              <a:t>7/6/2023</a:t>
            </a:fld>
            <a:endParaRPr lang="en-US" altLang="en-US" dirty="0"/>
          </a:p>
        </p:txBody>
      </p:sp>
    </p:spTree>
    <p:extLst>
      <p:ext uri="{BB962C8B-B14F-4D97-AF65-F5344CB8AC3E}">
        <p14:creationId xmlns:p14="http://schemas.microsoft.com/office/powerpoint/2010/main" xmlns="" val="84349633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14BD745-6316-A144-8B64-3F2BE7FD9CBE}"/>
              </a:ext>
            </a:extLst>
          </p:cNvPr>
          <p:cNvSpPr>
            <a:spLocks noGrp="1"/>
          </p:cNvSpPr>
          <p:nvPr>
            <p:ph type="sldNum" sz="quarter" idx="10"/>
          </p:nvPr>
        </p:nvSpPr>
        <p:spPr/>
        <p:txBody>
          <a:bodyPr/>
          <a:lstStyle>
            <a:lvl1pPr>
              <a:defRPr/>
            </a:lvl1pPr>
          </a:lstStyle>
          <a:p>
            <a:pPr>
              <a:defRPr/>
            </a:pPr>
            <a:fld id="{C861809A-EDBC-FE4D-BF9B-D5DF1AF62F20}"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6E4B28E2-A5F3-D74A-9F0B-234748D56AB6}"/>
              </a:ext>
            </a:extLst>
          </p:cNvPr>
          <p:cNvSpPr>
            <a:spLocks noGrp="1"/>
          </p:cNvSpPr>
          <p:nvPr>
            <p:ph type="ftr" sz="quarter" idx="11"/>
          </p:nvPr>
        </p:nvSpPr>
        <p:spPr/>
        <p:txBody>
          <a:bodyPr/>
          <a:lstStyle>
            <a:lvl1pPr>
              <a:defRPr/>
            </a:lvl1pPr>
          </a:lstStyle>
          <a:p>
            <a:pPr>
              <a:defRPr/>
            </a:pPr>
            <a:r>
              <a:rPr lang="en-GB" dirty="0"/>
              <a:t>ISUPG Performance - 30 Nov 2021 </a:t>
            </a:r>
            <a:endParaRPr lang="en-US" dirty="0"/>
          </a:p>
        </p:txBody>
      </p:sp>
      <p:sp>
        <p:nvSpPr>
          <p:cNvPr id="4" name="Date Placeholder 3">
            <a:extLst>
              <a:ext uri="{FF2B5EF4-FFF2-40B4-BE49-F238E27FC236}">
                <a16:creationId xmlns:a16="http://schemas.microsoft.com/office/drawing/2014/main" xmlns="" id="{DAE77C4D-1C1B-BB4D-876B-D7F2039C16A7}"/>
              </a:ext>
            </a:extLst>
          </p:cNvPr>
          <p:cNvSpPr>
            <a:spLocks noGrp="1"/>
          </p:cNvSpPr>
          <p:nvPr>
            <p:ph type="dt" sz="half" idx="12"/>
          </p:nvPr>
        </p:nvSpPr>
        <p:spPr/>
        <p:txBody>
          <a:bodyPr/>
          <a:lstStyle>
            <a:lvl1pPr>
              <a:defRPr/>
            </a:lvl1pPr>
          </a:lstStyle>
          <a:p>
            <a:pPr>
              <a:defRPr/>
            </a:pPr>
            <a:fld id="{DB319991-5CFA-441D-ADE2-990F47CE277F}" type="datetime1">
              <a:rPr lang="en-US" altLang="en-US" smtClean="0"/>
              <a:pPr>
                <a:defRPr/>
              </a:pPr>
              <a:t>7/6/2023</a:t>
            </a:fld>
            <a:endParaRPr lang="en-US" altLang="en-US" dirty="0"/>
          </a:p>
        </p:txBody>
      </p:sp>
    </p:spTree>
    <p:extLst>
      <p:ext uri="{BB962C8B-B14F-4D97-AF65-F5344CB8AC3E}">
        <p14:creationId xmlns:p14="http://schemas.microsoft.com/office/powerpoint/2010/main" xmlns="" val="1091960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a:t>Click icon to add picture</a:t>
            </a:r>
            <a:endParaRPr lang="en-US" noProof="0" dirty="0"/>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1">
            <a:extLst>
              <a:ext uri="{FF2B5EF4-FFF2-40B4-BE49-F238E27FC236}">
                <a16:creationId xmlns:a16="http://schemas.microsoft.com/office/drawing/2014/main" xmlns="" id="{8B932ABB-A329-4946-BEA0-367498BE6427}"/>
              </a:ext>
            </a:extLst>
          </p:cNvPr>
          <p:cNvSpPr>
            <a:spLocks noGrp="1"/>
          </p:cNvSpPr>
          <p:nvPr>
            <p:ph type="sldNum" sz="quarter" idx="11"/>
          </p:nvPr>
        </p:nvSpPr>
        <p:spPr/>
        <p:txBody>
          <a:bodyPr/>
          <a:lstStyle>
            <a:lvl1pPr>
              <a:defRPr/>
            </a:lvl1pPr>
          </a:lstStyle>
          <a:p>
            <a:pPr>
              <a:defRPr/>
            </a:pPr>
            <a:fld id="{2B183CB1-EA9E-2943-9618-2F844D5046A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xmlns="" id="{C37EAEF6-7698-344E-8479-DA324DFE0B4C}"/>
              </a:ext>
            </a:extLst>
          </p:cNvPr>
          <p:cNvSpPr>
            <a:spLocks noGrp="1"/>
          </p:cNvSpPr>
          <p:nvPr>
            <p:ph type="ftr" sz="quarter" idx="12"/>
          </p:nvPr>
        </p:nvSpPr>
        <p:spPr/>
        <p:txBody>
          <a:bodyPr/>
          <a:lstStyle>
            <a:lvl1pPr>
              <a:defRPr/>
            </a:lvl1pPr>
          </a:lstStyle>
          <a:p>
            <a:pPr>
              <a:defRPr/>
            </a:pPr>
            <a:r>
              <a:rPr lang="en-GB" dirty="0"/>
              <a:t>ISUPG Performance - 31 Jan 2022 </a:t>
            </a:r>
            <a:endParaRPr lang="en-US" dirty="0"/>
          </a:p>
        </p:txBody>
      </p:sp>
      <p:sp>
        <p:nvSpPr>
          <p:cNvPr id="9" name="Date Placeholder 3">
            <a:extLst>
              <a:ext uri="{FF2B5EF4-FFF2-40B4-BE49-F238E27FC236}">
                <a16:creationId xmlns:a16="http://schemas.microsoft.com/office/drawing/2014/main" xmlns="" id="{8D50F4F1-9F0B-F54E-9077-D3A4908B4960}"/>
              </a:ext>
            </a:extLst>
          </p:cNvPr>
          <p:cNvSpPr>
            <a:spLocks noGrp="1"/>
          </p:cNvSpPr>
          <p:nvPr>
            <p:ph type="dt" sz="half" idx="13"/>
          </p:nvPr>
        </p:nvSpPr>
        <p:spPr/>
        <p:txBody>
          <a:bodyPr/>
          <a:lstStyle>
            <a:lvl1pPr>
              <a:defRPr/>
            </a:lvl1pPr>
          </a:lstStyle>
          <a:p>
            <a:pPr>
              <a:defRPr/>
            </a:pPr>
            <a:fld id="{CB86EC20-2975-464C-972F-27CFEDB1DDA4}" type="datetime1">
              <a:rPr lang="en-US" altLang="en-US" smtClean="0"/>
              <a:pPr>
                <a:defRPr/>
              </a:pPr>
              <a:t>7/6/2023</a:t>
            </a:fld>
            <a:endParaRPr lang="en-US" altLang="en-US" dirty="0"/>
          </a:p>
        </p:txBody>
      </p:sp>
    </p:spTree>
    <p:extLst>
      <p:ext uri="{BB962C8B-B14F-4D97-AF65-F5344CB8AC3E}">
        <p14:creationId xmlns:p14="http://schemas.microsoft.com/office/powerpoint/2010/main" xmlns="" val="196180938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14BD745-6316-A144-8B64-3F2BE7FD9CBE}"/>
              </a:ext>
            </a:extLst>
          </p:cNvPr>
          <p:cNvSpPr>
            <a:spLocks noGrp="1"/>
          </p:cNvSpPr>
          <p:nvPr>
            <p:ph type="sldNum" sz="quarter" idx="10"/>
          </p:nvPr>
        </p:nvSpPr>
        <p:spPr/>
        <p:txBody>
          <a:bodyPr/>
          <a:lstStyle>
            <a:lvl1pPr>
              <a:defRPr/>
            </a:lvl1pPr>
          </a:lstStyle>
          <a:p>
            <a:pPr>
              <a:defRPr/>
            </a:pPr>
            <a:fld id="{C861809A-EDBC-FE4D-BF9B-D5DF1AF62F20}"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6E4B28E2-A5F3-D74A-9F0B-234748D56AB6}"/>
              </a:ext>
            </a:extLst>
          </p:cNvPr>
          <p:cNvSpPr>
            <a:spLocks noGrp="1"/>
          </p:cNvSpPr>
          <p:nvPr>
            <p:ph type="ftr" sz="quarter" idx="11"/>
          </p:nvPr>
        </p:nvSpPr>
        <p:spPr/>
        <p:txBody>
          <a:bodyPr/>
          <a:lstStyle>
            <a:lvl1pPr>
              <a:defRPr/>
            </a:lvl1pPr>
          </a:lstStyle>
          <a:p>
            <a:pPr>
              <a:defRPr/>
            </a:pPr>
            <a:r>
              <a:rPr lang="en-GB" dirty="0"/>
              <a:t>ISUPG Performance - 31 Jan 2022 </a:t>
            </a:r>
            <a:endParaRPr lang="en-US" dirty="0"/>
          </a:p>
        </p:txBody>
      </p:sp>
      <p:sp>
        <p:nvSpPr>
          <p:cNvPr id="4" name="Date Placeholder 3">
            <a:extLst>
              <a:ext uri="{FF2B5EF4-FFF2-40B4-BE49-F238E27FC236}">
                <a16:creationId xmlns:a16="http://schemas.microsoft.com/office/drawing/2014/main" xmlns="" id="{DAE77C4D-1C1B-BB4D-876B-D7F2039C16A7}"/>
              </a:ext>
            </a:extLst>
          </p:cNvPr>
          <p:cNvSpPr>
            <a:spLocks noGrp="1"/>
          </p:cNvSpPr>
          <p:nvPr>
            <p:ph type="dt" sz="half" idx="12"/>
          </p:nvPr>
        </p:nvSpPr>
        <p:spPr/>
        <p:txBody>
          <a:bodyPr/>
          <a:lstStyle>
            <a:lvl1pPr>
              <a:defRPr/>
            </a:lvl1pPr>
          </a:lstStyle>
          <a:p>
            <a:pPr>
              <a:defRPr/>
            </a:pPr>
            <a:fld id="{158FD17F-C051-4A38-9DD7-F3EEF7B0C120}" type="datetime1">
              <a:rPr lang="en-US" altLang="en-US" smtClean="0"/>
              <a:pPr>
                <a:defRPr/>
              </a:pPr>
              <a:t>7/6/2023</a:t>
            </a:fld>
            <a:endParaRPr lang="en-US" altLang="en-US" dirty="0"/>
          </a:p>
        </p:txBody>
      </p:sp>
    </p:spTree>
    <p:extLst>
      <p:ext uri="{BB962C8B-B14F-4D97-AF65-F5344CB8AC3E}">
        <p14:creationId xmlns:p14="http://schemas.microsoft.com/office/powerpoint/2010/main" xmlns="" val="248689923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E014A7E-2E73-CD42-B756-9CB1E7410D10}"/>
              </a:ext>
            </a:extLst>
          </p:cNvPr>
          <p:cNvSpPr>
            <a:spLocks noChangeArrowheads="1"/>
          </p:cNvSpPr>
          <p:nvPr userDrawn="1"/>
        </p:nvSpPr>
        <p:spPr bwMode="auto">
          <a:xfrm>
            <a:off x="0" y="2020888"/>
            <a:ext cx="9144000" cy="2106612"/>
          </a:xfrm>
          <a:prstGeom prst="rect">
            <a:avLst/>
          </a:prstGeom>
          <a:solidFill>
            <a:srgbClr val="216331">
              <a:alpha val="14000"/>
            </a:srgbClr>
          </a:solidFill>
          <a:ln w="9525">
            <a:noFill/>
            <a:miter lim="800000"/>
            <a:headEnd/>
            <a:tailEnd/>
          </a:ln>
          <a:effectLst>
            <a:outerShdw blurRad="50800" dist="50800" dir="5400000" algn="ctr" rotWithShape="0">
              <a:schemeClr val="bg1"/>
            </a:outerShdw>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ＭＳ Ｐゴシック" panose="020B0600070205080204" pitchFamily="34" charset="-128"/>
              <a:cs typeface="+mn-cs"/>
            </a:endParaRPr>
          </a:p>
        </p:txBody>
      </p:sp>
      <p:sp>
        <p:nvSpPr>
          <p:cNvPr id="5" name="Rounded Rectangle 4">
            <a:extLst>
              <a:ext uri="{FF2B5EF4-FFF2-40B4-BE49-F238E27FC236}">
                <a16:creationId xmlns:a16="http://schemas.microsoft.com/office/drawing/2014/main" xmlns="" id="{59362104-382F-1745-A8BC-1DDA5F8E3614}"/>
              </a:ext>
            </a:extLst>
          </p:cNvPr>
          <p:cNvSpPr/>
          <p:nvPr userDrawn="1"/>
        </p:nvSpPr>
        <p:spPr>
          <a:xfrm rot="1837372">
            <a:off x="6184900" y="1641475"/>
            <a:ext cx="2352675" cy="2535238"/>
          </a:xfrm>
          <a:prstGeom prst="roundRect">
            <a:avLst>
              <a:gd name="adj" fmla="val 16176"/>
            </a:avLst>
          </a:prstGeom>
          <a:solidFill>
            <a:srgbClr val="CFB866"/>
          </a:solidFill>
          <a:ln w="889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ounded Rectangle 5">
            <a:extLst>
              <a:ext uri="{FF2B5EF4-FFF2-40B4-BE49-F238E27FC236}">
                <a16:creationId xmlns:a16="http://schemas.microsoft.com/office/drawing/2014/main" xmlns="" id="{43E12041-2A88-C541-9D35-680BD2AE7879}"/>
              </a:ext>
            </a:extLst>
          </p:cNvPr>
          <p:cNvSpPr/>
          <p:nvPr userDrawn="1"/>
        </p:nvSpPr>
        <p:spPr>
          <a:xfrm rot="1837372">
            <a:off x="5413375" y="2773363"/>
            <a:ext cx="3306763" cy="2533650"/>
          </a:xfrm>
          <a:prstGeom prst="roundRect">
            <a:avLst>
              <a:gd name="adj" fmla="val 26133"/>
            </a:avLst>
          </a:prstGeom>
          <a:solidFill>
            <a:srgbClr val="21633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 name="Rounded Rectangle 6">
            <a:extLst>
              <a:ext uri="{FF2B5EF4-FFF2-40B4-BE49-F238E27FC236}">
                <a16:creationId xmlns:a16="http://schemas.microsoft.com/office/drawing/2014/main" xmlns="" id="{72CF094F-4864-164C-A4E9-D63FD6E5114F}"/>
              </a:ext>
            </a:extLst>
          </p:cNvPr>
          <p:cNvSpPr/>
          <p:nvPr userDrawn="1"/>
        </p:nvSpPr>
        <p:spPr>
          <a:xfrm rot="1837372">
            <a:off x="5432425" y="342900"/>
            <a:ext cx="3167063" cy="3348038"/>
          </a:xfrm>
          <a:prstGeom prst="roundRect">
            <a:avLst>
              <a:gd name="adj" fmla="val 33002"/>
            </a:avLst>
          </a:prstGeom>
          <a:solidFill>
            <a:srgbClr val="E9781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8" name="Rounded Rectangle 7">
            <a:extLst>
              <a:ext uri="{FF2B5EF4-FFF2-40B4-BE49-F238E27FC236}">
                <a16:creationId xmlns:a16="http://schemas.microsoft.com/office/drawing/2014/main" xmlns="" id="{4846931A-7AA4-8E4F-BF1B-9684A5612EC1}"/>
              </a:ext>
            </a:extLst>
          </p:cNvPr>
          <p:cNvSpPr/>
          <p:nvPr userDrawn="1"/>
        </p:nvSpPr>
        <p:spPr>
          <a:xfrm rot="1800000">
            <a:off x="5879271" y="346618"/>
            <a:ext cx="2963842" cy="2929591"/>
          </a:xfrm>
          <a:prstGeom prst="roundRect">
            <a:avLst>
              <a:gd name="adj" fmla="val 36159"/>
            </a:avLst>
          </a:prstGeom>
          <a:blipFill dpi="0" rotWithShape="0">
            <a:blip r:embed="rId2" cstate="email">
              <a:extLst>
                <a:ext uri="{28A0092B-C50C-407E-A947-70E740481C1C}">
                  <a14:useLocalDpi xmlns:a14="http://schemas.microsoft.com/office/drawing/2010/main" xmlns=""/>
                </a:ext>
              </a:extLst>
            </a:blip>
            <a:srcRect/>
            <a:stretch>
              <a:fillRect/>
            </a:stretch>
          </a:blip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9" name="Rounded Rectangle 8">
            <a:extLst>
              <a:ext uri="{FF2B5EF4-FFF2-40B4-BE49-F238E27FC236}">
                <a16:creationId xmlns:a16="http://schemas.microsoft.com/office/drawing/2014/main" xmlns="" id="{8553F005-370B-AF46-822E-4E73D4D38425}"/>
              </a:ext>
            </a:extLst>
          </p:cNvPr>
          <p:cNvSpPr/>
          <p:nvPr userDrawn="1"/>
        </p:nvSpPr>
        <p:spPr>
          <a:xfrm rot="1800000">
            <a:off x="5483856" y="2725910"/>
            <a:ext cx="3348498" cy="2391360"/>
          </a:xfrm>
          <a:prstGeom prst="roundRect">
            <a:avLst>
              <a:gd name="adj" fmla="val 27451"/>
            </a:avLst>
          </a:prstGeom>
          <a:blipFill dpi="0" rotWithShape="0">
            <a:blip r:embed="rId3" cstate="email">
              <a:extLst>
                <a:ext uri="{28A0092B-C50C-407E-A947-70E740481C1C}">
                  <a14:useLocalDpi xmlns:a14="http://schemas.microsoft.com/office/drawing/2010/main" xmlns=""/>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xmlns="" id="{CC99B06B-8026-BC4E-8B96-5673671936A6}"/>
              </a:ext>
            </a:extLst>
          </p:cNvPr>
          <p:cNvSpPr txBox="1">
            <a:spLocks noChangeArrowheads="1"/>
          </p:cNvSpPr>
          <p:nvPr userDrawn="1"/>
        </p:nvSpPr>
        <p:spPr bwMode="auto">
          <a:xfrm>
            <a:off x="982663" y="6292850"/>
            <a:ext cx="185737" cy="460375"/>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Subtitle 2"/>
          <p:cNvSpPr>
            <a:spLocks noGrp="1"/>
          </p:cNvSpPr>
          <p:nvPr>
            <p:ph type="subTitle" idx="1"/>
          </p:nvPr>
        </p:nvSpPr>
        <p:spPr>
          <a:xfrm>
            <a:off x="618145" y="3276600"/>
            <a:ext cx="2734656" cy="685800"/>
          </a:xfr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2135204"/>
            <a:ext cx="4482199" cy="1065196"/>
          </a:xfrm>
        </p:spPr>
        <p:txBody>
          <a:bodyPr/>
          <a:lstStyle>
            <a:lvl1pPr algn="l">
              <a:defRPr sz="2600" b="1" i="0" cap="all"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xmlns="" val="7904762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xmlns="" id="{8086E9A4-4BED-A542-A0E5-14D4BC267FBE}"/>
              </a:ext>
            </a:extLst>
          </p:cNvPr>
          <p:cNvSpPr>
            <a:spLocks noGrp="1"/>
          </p:cNvSpPr>
          <p:nvPr>
            <p:ph type="sldNum" sz="quarter"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2">
            <a:extLst>
              <a:ext uri="{FF2B5EF4-FFF2-40B4-BE49-F238E27FC236}">
                <a16:creationId xmlns:a16="http://schemas.microsoft.com/office/drawing/2014/main" xmlns="" id="{87B4F2B3-9E97-E04F-8F9D-A194AF3B479C}"/>
              </a:ext>
            </a:extLst>
          </p:cNvPr>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tint val="75000"/>
                  </a:srgbClr>
                </a:solidFill>
                <a:effectLst/>
                <a:uLnTx/>
                <a:uFillTx/>
                <a:latin typeface="Arial" charset="0"/>
                <a:ea typeface="ＭＳ Ｐゴシック" charset="0"/>
              </a:rPr>
              <a:t>ISUPG Performance - 30 Nov 2021 </a:t>
            </a: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3">
            <a:extLst>
              <a:ext uri="{FF2B5EF4-FFF2-40B4-BE49-F238E27FC236}">
                <a16:creationId xmlns:a16="http://schemas.microsoft.com/office/drawing/2014/main" xmlns="" id="{31AE0198-8EBE-FC47-93B2-21D5C55DCE36}"/>
              </a:ext>
            </a:extLst>
          </p:cNvPr>
          <p:cNvSpPr>
            <a:spLocks noGrp="1"/>
          </p:cNvSpPr>
          <p:nvPr>
            <p:ph type="dt" sz="half" idx="12"/>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E5CA9FC-0A6B-442A-BA0A-53F1B68BC6AF}"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322743832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a:t>Click icon to add picture</a:t>
            </a:r>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1">
            <a:extLst>
              <a:ext uri="{FF2B5EF4-FFF2-40B4-BE49-F238E27FC236}">
                <a16:creationId xmlns:a16="http://schemas.microsoft.com/office/drawing/2014/main" xmlns="" id="{8B932ABB-A329-4946-BEA0-367498BE6427}"/>
              </a:ext>
            </a:extLst>
          </p:cNvPr>
          <p:cNvSpPr>
            <a:spLocks noGrp="1"/>
          </p:cNvSpPr>
          <p:nvPr>
            <p:ph type="sldNum" sz="quarter" idx="1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B183CB1-EA9E-2943-9618-2F844D5046A3}"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8" name="Footer Placeholder 2">
            <a:extLst>
              <a:ext uri="{FF2B5EF4-FFF2-40B4-BE49-F238E27FC236}">
                <a16:creationId xmlns:a16="http://schemas.microsoft.com/office/drawing/2014/main" xmlns="" id="{C37EAEF6-7698-344E-8479-DA324DFE0B4C}"/>
              </a:ext>
            </a:extLst>
          </p:cNvPr>
          <p:cNvSpPr>
            <a:spLocks noGrp="1"/>
          </p:cNvSpPr>
          <p:nvPr>
            <p:ph type="ftr" sz="quarter" idx="12"/>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tint val="75000"/>
                  </a:srgbClr>
                </a:solidFill>
                <a:effectLst/>
                <a:uLnTx/>
                <a:uFillTx/>
                <a:latin typeface="Arial" charset="0"/>
                <a:ea typeface="ＭＳ Ｐゴシック" charset="0"/>
              </a:rPr>
              <a:t>ISUPG Performance - 30 Nov 2021 </a:t>
            </a: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9" name="Date Placeholder 3">
            <a:extLst>
              <a:ext uri="{FF2B5EF4-FFF2-40B4-BE49-F238E27FC236}">
                <a16:creationId xmlns:a16="http://schemas.microsoft.com/office/drawing/2014/main" xmlns="" id="{8D50F4F1-9F0B-F54E-9077-D3A4908B4960}"/>
              </a:ext>
            </a:extLst>
          </p:cNvPr>
          <p:cNvSpPr>
            <a:spLocks noGrp="1"/>
          </p:cNvSpPr>
          <p:nvPr>
            <p:ph type="dt" sz="half" idx="13"/>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B3F798F-C889-4B97-95A1-68652FB02C2D}"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12815618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14BD745-6316-A144-8B64-3F2BE7FD9CBE}"/>
              </a:ext>
            </a:extLst>
          </p:cNvPr>
          <p:cNvSpPr>
            <a:spLocks noGrp="1"/>
          </p:cNvSpPr>
          <p:nvPr>
            <p:ph type="sldNum" sz="quarter"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861809A-EDBC-FE4D-BF9B-D5DF1AF62F20}"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3" name="Footer Placeholder 2">
            <a:extLst>
              <a:ext uri="{FF2B5EF4-FFF2-40B4-BE49-F238E27FC236}">
                <a16:creationId xmlns:a16="http://schemas.microsoft.com/office/drawing/2014/main" xmlns="" id="{6E4B28E2-A5F3-D74A-9F0B-234748D56AB6}"/>
              </a:ext>
            </a:extLst>
          </p:cNvPr>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tint val="75000"/>
                  </a:srgbClr>
                </a:solidFill>
                <a:effectLst/>
                <a:uLnTx/>
                <a:uFillTx/>
                <a:latin typeface="Arial" charset="0"/>
                <a:ea typeface="ＭＳ Ｐゴシック" charset="0"/>
              </a:rPr>
              <a:t>ISUPG Performance - 30 Nov 2021 </a:t>
            </a: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4" name="Date Placeholder 3">
            <a:extLst>
              <a:ext uri="{FF2B5EF4-FFF2-40B4-BE49-F238E27FC236}">
                <a16:creationId xmlns:a16="http://schemas.microsoft.com/office/drawing/2014/main" xmlns="" id="{DAE77C4D-1C1B-BB4D-876B-D7F2039C16A7}"/>
              </a:ext>
            </a:extLst>
          </p:cNvPr>
          <p:cNvSpPr>
            <a:spLocks noGrp="1"/>
          </p:cNvSpPr>
          <p:nvPr>
            <p:ph type="dt" sz="half" idx="12"/>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B319991-5CFA-441D-ADE2-990F47CE277F}"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337553459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E014A7E-2E73-CD42-B756-9CB1E7410D10}"/>
              </a:ext>
            </a:extLst>
          </p:cNvPr>
          <p:cNvSpPr>
            <a:spLocks noChangeArrowheads="1"/>
          </p:cNvSpPr>
          <p:nvPr userDrawn="1"/>
        </p:nvSpPr>
        <p:spPr bwMode="auto">
          <a:xfrm>
            <a:off x="0" y="2020888"/>
            <a:ext cx="9144000" cy="2106612"/>
          </a:xfrm>
          <a:prstGeom prst="rect">
            <a:avLst/>
          </a:prstGeom>
          <a:solidFill>
            <a:srgbClr val="216331">
              <a:alpha val="14000"/>
            </a:srgbClr>
          </a:solidFill>
          <a:ln w="9525">
            <a:noFill/>
            <a:miter lim="800000"/>
            <a:headEnd/>
            <a:tailEnd/>
          </a:ln>
          <a:effectLst>
            <a:outerShdw blurRad="50800" dist="50800" dir="5400000" algn="ctr" rotWithShape="0">
              <a:schemeClr val="bg1"/>
            </a:outerShdw>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ＭＳ Ｐゴシック" panose="020B0600070205080204" pitchFamily="34" charset="-128"/>
              <a:cs typeface="+mn-cs"/>
            </a:endParaRPr>
          </a:p>
        </p:txBody>
      </p:sp>
      <p:sp>
        <p:nvSpPr>
          <p:cNvPr id="5" name="Rounded Rectangle 4">
            <a:extLst>
              <a:ext uri="{FF2B5EF4-FFF2-40B4-BE49-F238E27FC236}">
                <a16:creationId xmlns:a16="http://schemas.microsoft.com/office/drawing/2014/main" xmlns="" id="{59362104-382F-1745-A8BC-1DDA5F8E3614}"/>
              </a:ext>
            </a:extLst>
          </p:cNvPr>
          <p:cNvSpPr/>
          <p:nvPr userDrawn="1"/>
        </p:nvSpPr>
        <p:spPr>
          <a:xfrm rot="1837372">
            <a:off x="6184900" y="1641475"/>
            <a:ext cx="2352675" cy="2535238"/>
          </a:xfrm>
          <a:prstGeom prst="roundRect">
            <a:avLst>
              <a:gd name="adj" fmla="val 16176"/>
            </a:avLst>
          </a:prstGeom>
          <a:solidFill>
            <a:srgbClr val="CFB866"/>
          </a:solidFill>
          <a:ln w="889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a:extLst>
              <a:ext uri="{FF2B5EF4-FFF2-40B4-BE49-F238E27FC236}">
                <a16:creationId xmlns:a16="http://schemas.microsoft.com/office/drawing/2014/main" xmlns="" id="{43E12041-2A88-C541-9D35-680BD2AE7879}"/>
              </a:ext>
            </a:extLst>
          </p:cNvPr>
          <p:cNvSpPr/>
          <p:nvPr userDrawn="1"/>
        </p:nvSpPr>
        <p:spPr>
          <a:xfrm rot="1837372">
            <a:off x="5413375" y="2773363"/>
            <a:ext cx="3306763" cy="2533650"/>
          </a:xfrm>
          <a:prstGeom prst="roundRect">
            <a:avLst>
              <a:gd name="adj" fmla="val 26133"/>
            </a:avLst>
          </a:prstGeom>
          <a:solidFill>
            <a:srgbClr val="21633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a:extLst>
              <a:ext uri="{FF2B5EF4-FFF2-40B4-BE49-F238E27FC236}">
                <a16:creationId xmlns:a16="http://schemas.microsoft.com/office/drawing/2014/main" xmlns="" id="{72CF094F-4864-164C-A4E9-D63FD6E5114F}"/>
              </a:ext>
            </a:extLst>
          </p:cNvPr>
          <p:cNvSpPr/>
          <p:nvPr userDrawn="1"/>
        </p:nvSpPr>
        <p:spPr>
          <a:xfrm rot="1837372">
            <a:off x="5432425" y="342900"/>
            <a:ext cx="3167063" cy="3348038"/>
          </a:xfrm>
          <a:prstGeom prst="roundRect">
            <a:avLst>
              <a:gd name="adj" fmla="val 33002"/>
            </a:avLst>
          </a:prstGeom>
          <a:solidFill>
            <a:srgbClr val="E9781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8" name="Rounded Rectangle 7">
            <a:extLst>
              <a:ext uri="{FF2B5EF4-FFF2-40B4-BE49-F238E27FC236}">
                <a16:creationId xmlns:a16="http://schemas.microsoft.com/office/drawing/2014/main" xmlns="" id="{4846931A-7AA4-8E4F-BF1B-9684A5612EC1}"/>
              </a:ext>
            </a:extLst>
          </p:cNvPr>
          <p:cNvSpPr/>
          <p:nvPr userDrawn="1"/>
        </p:nvSpPr>
        <p:spPr>
          <a:xfrm rot="1800000">
            <a:off x="5879271" y="346618"/>
            <a:ext cx="2963842" cy="2929591"/>
          </a:xfrm>
          <a:prstGeom prst="roundRect">
            <a:avLst>
              <a:gd name="adj" fmla="val 36159"/>
            </a:avLst>
          </a:prstGeom>
          <a:blipFill dpi="0" rotWithShape="0">
            <a:blip r:embed="rId2" cstate="email">
              <a:extLst>
                <a:ext uri="{28A0092B-C50C-407E-A947-70E740481C1C}">
                  <a14:useLocalDpi xmlns:a14="http://schemas.microsoft.com/office/drawing/2010/main" xmlns=""/>
                </a:ext>
              </a:extLst>
            </a:blip>
            <a:srcRect/>
            <a:stretch>
              <a:fillRect/>
            </a:stretch>
          </a:blip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9" name="Rounded Rectangle 8">
            <a:extLst>
              <a:ext uri="{FF2B5EF4-FFF2-40B4-BE49-F238E27FC236}">
                <a16:creationId xmlns:a16="http://schemas.microsoft.com/office/drawing/2014/main" xmlns="" id="{8553F005-370B-AF46-822E-4E73D4D38425}"/>
              </a:ext>
            </a:extLst>
          </p:cNvPr>
          <p:cNvSpPr/>
          <p:nvPr userDrawn="1"/>
        </p:nvSpPr>
        <p:spPr>
          <a:xfrm rot="1800000">
            <a:off x="5483856" y="2725910"/>
            <a:ext cx="3348498" cy="2391360"/>
          </a:xfrm>
          <a:prstGeom prst="roundRect">
            <a:avLst>
              <a:gd name="adj" fmla="val 27451"/>
            </a:avLst>
          </a:prstGeom>
          <a:blipFill dpi="0" rotWithShape="0">
            <a:blip r:embed="rId3" cstate="email">
              <a:extLst>
                <a:ext uri="{28A0092B-C50C-407E-A947-70E740481C1C}">
                  <a14:useLocalDpi xmlns:a14="http://schemas.microsoft.com/office/drawing/2010/main" xmlns=""/>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xmlns="" id="{CC99B06B-8026-BC4E-8B96-5673671936A6}"/>
              </a:ext>
            </a:extLst>
          </p:cNvPr>
          <p:cNvSpPr txBox="1">
            <a:spLocks noChangeArrowheads="1"/>
          </p:cNvSpPr>
          <p:nvPr userDrawn="1"/>
        </p:nvSpPr>
        <p:spPr bwMode="auto">
          <a:xfrm>
            <a:off x="982663" y="6292850"/>
            <a:ext cx="185737" cy="460375"/>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Subtitle 2"/>
          <p:cNvSpPr>
            <a:spLocks noGrp="1"/>
          </p:cNvSpPr>
          <p:nvPr>
            <p:ph type="subTitle" idx="1"/>
          </p:nvPr>
        </p:nvSpPr>
        <p:spPr>
          <a:xfrm>
            <a:off x="618145" y="3276600"/>
            <a:ext cx="2734656" cy="685800"/>
          </a:xfr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2135204"/>
            <a:ext cx="4482199" cy="1065196"/>
          </a:xfrm>
        </p:spPr>
        <p:txBody>
          <a:bodyPr/>
          <a:lstStyle>
            <a:lvl1pPr algn="l">
              <a:defRPr sz="2600" b="1" i="0" cap="all"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xmlns="" val="310187739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085AEC08-684D-7348-914E-CE86E1AAC2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B742EA3-FBA1-AE42-9677-3BA072BC3E1D}"/>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xmlns="" id="{B73E937A-5DE2-D844-80EF-12E5E1462B26}"/>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a:defRPr/>
            </a:pPr>
            <a:fld id="{35AEA931-0554-A345-A390-4422AB864DD8}"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2D55D83D-F8F3-3C49-8556-61C56FC1DF45}"/>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a:solidFill>
                  <a:schemeClr val="tx1">
                    <a:tint val="75000"/>
                  </a:schemeClr>
                </a:solidFill>
                <a:latin typeface="Arial" charset="0"/>
                <a:ea typeface="ＭＳ Ｐゴシック" charset="0"/>
                <a:cs typeface="ＭＳ Ｐゴシック" charset="0"/>
              </a:defRPr>
            </a:lvl1pPr>
          </a:lstStyle>
          <a:p>
            <a:pPr>
              <a:defRPr/>
            </a:pPr>
            <a:r>
              <a:rPr lang="en-GB" dirty="0"/>
              <a:t>ISUPG Performance - 31 Jan 2022 </a:t>
            </a:r>
            <a:endParaRPr lang="en-US" dirty="0"/>
          </a:p>
        </p:txBody>
      </p:sp>
      <p:sp>
        <p:nvSpPr>
          <p:cNvPr id="4" name="Date Placeholder 3">
            <a:extLst>
              <a:ext uri="{FF2B5EF4-FFF2-40B4-BE49-F238E27FC236}">
                <a16:creationId xmlns:a16="http://schemas.microsoft.com/office/drawing/2014/main" xmlns="" id="{616BAA06-7FE1-5A47-980C-9E657B0BD6A9}"/>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defRPr>
            </a:lvl1pPr>
          </a:lstStyle>
          <a:p>
            <a:pPr>
              <a:defRPr/>
            </a:pPr>
            <a:fld id="{B99ADD84-E33B-4FBE-BB93-E6B1C72489DD}" type="datetime1">
              <a:rPr lang="en-US" altLang="en-US" smtClean="0"/>
              <a:pPr>
                <a:defRPr/>
              </a:pPr>
              <a:t>7/6/2023</a:t>
            </a:fld>
            <a:endParaRPr lang="en-US" altLang="en-US" dirty="0"/>
          </a:p>
        </p:txBody>
      </p:sp>
      <p:sp>
        <p:nvSpPr>
          <p:cNvPr id="1031" name="TextBox 4">
            <a:extLst>
              <a:ext uri="{FF2B5EF4-FFF2-40B4-BE49-F238E27FC236}">
                <a16:creationId xmlns:a16="http://schemas.microsoft.com/office/drawing/2014/main" xmlns="" id="{C7F9ED37-D8D9-A541-812D-77094360D42B}"/>
              </a:ext>
            </a:extLst>
          </p:cNvPr>
          <p:cNvSpPr txBox="1">
            <a:spLocks noChangeArrowheads="1"/>
          </p:cNvSpPr>
          <p:nvPr userDrawn="1"/>
        </p:nvSpPr>
        <p:spPr bwMode="auto">
          <a:xfrm>
            <a:off x="639763" y="6326188"/>
            <a:ext cx="185737" cy="46196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pic>
        <p:nvPicPr>
          <p:cNvPr id="1032" name="Picture 6">
            <a:extLst>
              <a:ext uri="{FF2B5EF4-FFF2-40B4-BE49-F238E27FC236}">
                <a16:creationId xmlns:a16="http://schemas.microsoft.com/office/drawing/2014/main" xmlns="" id="{F80A99C2-9C7D-4644-92A3-BD2827672DB0}"/>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5" r:id="rId1"/>
    <p:sldLayoutId id="2147483772" r:id="rId2"/>
    <p:sldLayoutId id="2147483773" r:id="rId3"/>
    <p:sldLayoutId id="2147483774"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085AEC08-684D-7348-914E-CE86E1AAC2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B742EA3-FBA1-AE42-9677-3BA072BC3E1D}"/>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xmlns="" id="{B73E937A-5DE2-D844-80EF-12E5E1462B26}"/>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5AEA931-0554-A345-A390-4422AB864DD8}"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3" name="Footer Placeholder 2">
            <a:extLst>
              <a:ext uri="{FF2B5EF4-FFF2-40B4-BE49-F238E27FC236}">
                <a16:creationId xmlns:a16="http://schemas.microsoft.com/office/drawing/2014/main" xmlns="" id="{2D55D83D-F8F3-3C49-8556-61C56FC1DF45}"/>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a:solidFill>
                  <a:schemeClr val="tx1">
                    <a:tint val="75000"/>
                  </a:schemeClr>
                </a:solidFill>
                <a:latin typeface="Arial" charset="0"/>
                <a:ea typeface="ＭＳ Ｐゴシック" charset="0"/>
                <a:cs typeface="ＭＳ Ｐゴシック"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tint val="75000"/>
                  </a:srgbClr>
                </a:solidFill>
                <a:effectLst/>
                <a:uLnTx/>
                <a:uFillTx/>
                <a:latin typeface="Arial" charset="0"/>
                <a:ea typeface="ＭＳ Ｐゴシック" charset="0"/>
              </a:rPr>
              <a:t>ISUPG Performance - 30 Nov 2021 </a:t>
            </a: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4" name="Date Placeholder 3">
            <a:extLst>
              <a:ext uri="{FF2B5EF4-FFF2-40B4-BE49-F238E27FC236}">
                <a16:creationId xmlns:a16="http://schemas.microsoft.com/office/drawing/2014/main" xmlns="" id="{616BAA06-7FE1-5A47-980C-9E657B0BD6A9}"/>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B6393B5-976E-4A82-8C6E-ADCF7A92A624}"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031" name="TextBox 4">
            <a:extLst>
              <a:ext uri="{FF2B5EF4-FFF2-40B4-BE49-F238E27FC236}">
                <a16:creationId xmlns:a16="http://schemas.microsoft.com/office/drawing/2014/main" xmlns="" id="{C7F9ED37-D8D9-A541-812D-77094360D42B}"/>
              </a:ext>
            </a:extLst>
          </p:cNvPr>
          <p:cNvSpPr txBox="1">
            <a:spLocks noChangeArrowheads="1"/>
          </p:cNvSpPr>
          <p:nvPr userDrawn="1"/>
        </p:nvSpPr>
        <p:spPr bwMode="auto">
          <a:xfrm>
            <a:off x="639763" y="6326188"/>
            <a:ext cx="185737" cy="46196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1032" name="Picture 6">
            <a:extLst>
              <a:ext uri="{FF2B5EF4-FFF2-40B4-BE49-F238E27FC236}">
                <a16:creationId xmlns:a16="http://schemas.microsoft.com/office/drawing/2014/main" xmlns="" id="{F80A99C2-9C7D-4644-92A3-BD2827672DB0}"/>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587053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085AEC08-684D-7348-914E-CE86E1AAC2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B742EA3-FBA1-AE42-9677-3BA072BC3E1D}"/>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xmlns="" id="{B73E937A-5DE2-D844-80EF-12E5E1462B26}"/>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5AEA931-0554-A345-A390-4422AB864DD8}"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3" name="Footer Placeholder 2">
            <a:extLst>
              <a:ext uri="{FF2B5EF4-FFF2-40B4-BE49-F238E27FC236}">
                <a16:creationId xmlns:a16="http://schemas.microsoft.com/office/drawing/2014/main" xmlns="" id="{2D55D83D-F8F3-3C49-8556-61C56FC1DF45}"/>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a:solidFill>
                  <a:schemeClr val="tx1">
                    <a:tint val="75000"/>
                  </a:schemeClr>
                </a:solidFill>
                <a:latin typeface="Arial" charset="0"/>
                <a:ea typeface="ＭＳ Ｐゴシック" charset="0"/>
                <a:cs typeface="ＭＳ Ｐゴシック"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4" name="Date Placeholder 3">
            <a:extLst>
              <a:ext uri="{FF2B5EF4-FFF2-40B4-BE49-F238E27FC236}">
                <a16:creationId xmlns:a16="http://schemas.microsoft.com/office/drawing/2014/main" xmlns="" id="{616BAA06-7FE1-5A47-980C-9E657B0BD6A9}"/>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F98000E-DFBC-A545-AA47-5C3CCD616E4F}" type="datetime1">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031" name="TextBox 4">
            <a:extLst>
              <a:ext uri="{FF2B5EF4-FFF2-40B4-BE49-F238E27FC236}">
                <a16:creationId xmlns:a16="http://schemas.microsoft.com/office/drawing/2014/main" xmlns="" id="{C7F9ED37-D8D9-A541-812D-77094360D42B}"/>
              </a:ext>
            </a:extLst>
          </p:cNvPr>
          <p:cNvSpPr txBox="1">
            <a:spLocks noChangeArrowheads="1"/>
          </p:cNvSpPr>
          <p:nvPr userDrawn="1"/>
        </p:nvSpPr>
        <p:spPr bwMode="auto">
          <a:xfrm>
            <a:off x="639763" y="6326188"/>
            <a:ext cx="185737" cy="46196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1032" name="Picture 6">
            <a:extLst>
              <a:ext uri="{FF2B5EF4-FFF2-40B4-BE49-F238E27FC236}">
                <a16:creationId xmlns:a16="http://schemas.microsoft.com/office/drawing/2014/main" xmlns="" id="{F80A99C2-9C7D-4644-92A3-BD2827672DB0}"/>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879118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085AEC08-684D-7348-914E-CE86E1AAC2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B742EA3-FBA1-AE42-9677-3BA072BC3E1D}"/>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xmlns="" id="{B73E937A-5DE2-D844-80EF-12E5E1462B26}"/>
              </a:ext>
            </a:extLst>
          </p:cNvPr>
          <p:cNvSpPr>
            <a:spLocks noGrp="1"/>
          </p:cNvSpPr>
          <p:nvPr>
            <p:ph type="sldNum" sz="quarter" idx="4"/>
          </p:nvPr>
        </p:nvSpPr>
        <p:spPr>
          <a:xfrm>
            <a:off x="6781801" y="6569077"/>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a:solidFill>
                  <a:srgbClr val="898989"/>
                </a:solidFill>
              </a:defRPr>
            </a:lvl1pPr>
          </a:lstStyle>
          <a:p>
            <a:pPr defTabSz="342900">
              <a:defRPr/>
            </a:pPr>
            <a:fld id="{35AEA931-0554-A345-A390-4422AB864DD8}" type="slidenum">
              <a:rPr lang="en-US" altLang="en-US" smtClean="0"/>
              <a:pPr defTabSz="342900">
                <a:defRPr/>
              </a:pPr>
              <a:t>‹#›</a:t>
            </a:fld>
            <a:endParaRPr lang="en-US" altLang="en-US" dirty="0"/>
          </a:p>
        </p:txBody>
      </p:sp>
      <p:sp>
        <p:nvSpPr>
          <p:cNvPr id="3" name="Footer Placeholder 2">
            <a:extLst>
              <a:ext uri="{FF2B5EF4-FFF2-40B4-BE49-F238E27FC236}">
                <a16:creationId xmlns:a16="http://schemas.microsoft.com/office/drawing/2014/main" xmlns="" id="{2D55D83D-F8F3-3C49-8556-61C56FC1DF45}"/>
              </a:ext>
            </a:extLst>
          </p:cNvPr>
          <p:cNvSpPr>
            <a:spLocks noGrp="1"/>
          </p:cNvSpPr>
          <p:nvPr>
            <p:ph type="ftr" sz="quarter" idx="3"/>
          </p:nvPr>
        </p:nvSpPr>
        <p:spPr>
          <a:xfrm>
            <a:off x="3581400" y="6569077"/>
            <a:ext cx="2895600" cy="365125"/>
          </a:xfrm>
          <a:prstGeom prst="rect">
            <a:avLst/>
          </a:prstGeom>
        </p:spPr>
        <p:txBody>
          <a:bodyPr vert="horz" lIns="91440" tIns="45720" rIns="91440" bIns="45720" rtlCol="0" anchor="ctr"/>
          <a:lstStyle>
            <a:lvl1pPr algn="ctr" eaLnBrk="1" hangingPunct="1">
              <a:defRPr sz="600">
                <a:solidFill>
                  <a:schemeClr val="tx1">
                    <a:tint val="75000"/>
                  </a:schemeClr>
                </a:solidFill>
                <a:latin typeface="Arial" charset="0"/>
                <a:ea typeface="ＭＳ Ｐゴシック" charset="0"/>
                <a:cs typeface="ＭＳ Ｐゴシック" charset="0"/>
              </a:defRPr>
            </a:lvl1pPr>
          </a:lstStyle>
          <a:p>
            <a:pPr defTabSz="342900">
              <a:defRPr/>
            </a:pPr>
            <a:r>
              <a:rPr lang="en-GB">
                <a:solidFill>
                  <a:srgbClr val="000000">
                    <a:tint val="75000"/>
                  </a:srgbClr>
                </a:solidFill>
              </a:rPr>
              <a:t>ISUPG Performance - 31 Jan 2022 </a:t>
            </a:r>
            <a:endParaRPr lang="en-US" dirty="0">
              <a:solidFill>
                <a:srgbClr val="000000">
                  <a:tint val="75000"/>
                </a:srgbClr>
              </a:solidFill>
            </a:endParaRPr>
          </a:p>
        </p:txBody>
      </p:sp>
      <p:sp>
        <p:nvSpPr>
          <p:cNvPr id="4" name="Date Placeholder 3">
            <a:extLst>
              <a:ext uri="{FF2B5EF4-FFF2-40B4-BE49-F238E27FC236}">
                <a16:creationId xmlns:a16="http://schemas.microsoft.com/office/drawing/2014/main" xmlns="" id="{616BAA06-7FE1-5A47-980C-9E657B0BD6A9}"/>
              </a:ext>
            </a:extLst>
          </p:cNvPr>
          <p:cNvSpPr>
            <a:spLocks noGrp="1"/>
          </p:cNvSpPr>
          <p:nvPr>
            <p:ph type="dt" sz="half" idx="2"/>
          </p:nvPr>
        </p:nvSpPr>
        <p:spPr>
          <a:xfrm>
            <a:off x="838200" y="655320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600">
                <a:solidFill>
                  <a:srgbClr val="898989"/>
                </a:solidFill>
              </a:defRPr>
            </a:lvl1pPr>
          </a:lstStyle>
          <a:p>
            <a:pPr defTabSz="342900">
              <a:defRPr/>
            </a:pPr>
            <a:fld id="{B99ADD84-E33B-4FBE-BB93-E6B1C72489DD}" type="datetime1">
              <a:rPr lang="en-US" altLang="en-US" smtClean="0"/>
              <a:pPr defTabSz="342900">
                <a:defRPr/>
              </a:pPr>
              <a:t>7/6/2023</a:t>
            </a:fld>
            <a:endParaRPr lang="en-US" altLang="en-US" dirty="0"/>
          </a:p>
        </p:txBody>
      </p:sp>
      <p:sp>
        <p:nvSpPr>
          <p:cNvPr id="1031" name="TextBox 4">
            <a:extLst>
              <a:ext uri="{FF2B5EF4-FFF2-40B4-BE49-F238E27FC236}">
                <a16:creationId xmlns:a16="http://schemas.microsoft.com/office/drawing/2014/main" xmlns="" id="{C7F9ED37-D8D9-A541-812D-77094360D42B}"/>
              </a:ext>
            </a:extLst>
          </p:cNvPr>
          <p:cNvSpPr txBox="1">
            <a:spLocks noChangeArrowheads="1"/>
          </p:cNvSpPr>
          <p:nvPr userDrawn="1"/>
        </p:nvSpPr>
        <p:spPr bwMode="auto">
          <a:xfrm>
            <a:off x="639764" y="6326188"/>
            <a:ext cx="184731" cy="36933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fontAlgn="base">
              <a:spcBef>
                <a:spcPct val="0"/>
              </a:spcBef>
              <a:spcAft>
                <a:spcPct val="0"/>
              </a:spcAft>
              <a:defRPr/>
            </a:pPr>
            <a:endParaRPr lang="en-US" altLang="en-US" sz="1800" dirty="0">
              <a:solidFill>
                <a:srgbClr val="000000"/>
              </a:solidFill>
            </a:endParaRPr>
          </a:p>
        </p:txBody>
      </p:sp>
      <p:pic>
        <p:nvPicPr>
          <p:cNvPr id="1032" name="Picture 6">
            <a:extLst>
              <a:ext uri="{FF2B5EF4-FFF2-40B4-BE49-F238E27FC236}">
                <a16:creationId xmlns:a16="http://schemas.microsoft.com/office/drawing/2014/main" xmlns="" id="{F80A99C2-9C7D-4644-92A3-BD2827672DB0}"/>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47258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Lst>
  <p:transition spd="med">
    <p:fade/>
  </p:transition>
  <p:hf hdr="0"/>
  <p:txStyles>
    <p:titleStyle>
      <a:lvl1pPr algn="ctr" defTabSz="342900" rtl="0" eaLnBrk="1" fontAlgn="base" hangingPunct="1">
        <a:spcBef>
          <a:spcPct val="0"/>
        </a:spcBef>
        <a:spcAft>
          <a:spcPct val="0"/>
        </a:spcAft>
        <a:defRPr sz="2100" kern="1200">
          <a:solidFill>
            <a:schemeClr val="tx1"/>
          </a:solidFill>
          <a:latin typeface="Arial"/>
          <a:ea typeface="ＭＳ Ｐゴシック" pitchFamily="-108" charset="-128"/>
          <a:cs typeface="ＭＳ Ｐゴシック" pitchFamily="-108" charset="-128"/>
        </a:defRPr>
      </a:lvl1pPr>
      <a:lvl2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2pPr>
      <a:lvl3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3pPr>
      <a:lvl4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4pPr>
      <a:lvl5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5pPr>
      <a:lvl6pPr marL="3429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8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7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6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ＭＳ Ｐゴシック" pitchFamily="-108" charset="-128"/>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Arial"/>
          <a:ea typeface="ＭＳ Ｐゴシック" pitchFamily="-108"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Arial"/>
          <a:ea typeface="ＭＳ Ｐゴシック" pitchFamily="-108"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Arial"/>
          <a:ea typeface="ＭＳ Ｐゴシック" pitchFamily="-108"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Arial"/>
          <a:ea typeface="ＭＳ Ｐゴシック" pitchFamily="-10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085AEC08-684D-7348-914E-CE86E1AAC2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B742EA3-FBA1-AE42-9677-3BA072BC3E1D}"/>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xmlns="" id="{B73E937A-5DE2-D844-80EF-12E5E1462B26}"/>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a:defRPr/>
            </a:pPr>
            <a:fld id="{35AEA931-0554-A345-A390-4422AB864DD8}"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2D55D83D-F8F3-3C49-8556-61C56FC1DF45}"/>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a:solidFill>
                  <a:schemeClr val="tx1">
                    <a:tint val="75000"/>
                  </a:schemeClr>
                </a:solidFill>
                <a:latin typeface="Arial" charset="0"/>
                <a:ea typeface="ＭＳ Ｐゴシック" charset="0"/>
                <a:cs typeface="ＭＳ Ｐゴシック" charset="0"/>
              </a:defRPr>
            </a:lvl1pPr>
          </a:lstStyle>
          <a:p>
            <a:pPr>
              <a:defRPr/>
            </a:pPr>
            <a:r>
              <a:rPr lang="en-GB" dirty="0"/>
              <a:t>ISUPG Performance - 30 Nov 2021 </a:t>
            </a:r>
            <a:endParaRPr lang="en-US" dirty="0"/>
          </a:p>
        </p:txBody>
      </p:sp>
      <p:sp>
        <p:nvSpPr>
          <p:cNvPr id="4" name="Date Placeholder 3">
            <a:extLst>
              <a:ext uri="{FF2B5EF4-FFF2-40B4-BE49-F238E27FC236}">
                <a16:creationId xmlns:a16="http://schemas.microsoft.com/office/drawing/2014/main" xmlns="" id="{616BAA06-7FE1-5A47-980C-9E657B0BD6A9}"/>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defRPr>
            </a:lvl1pPr>
          </a:lstStyle>
          <a:p>
            <a:pPr>
              <a:defRPr/>
            </a:pPr>
            <a:fld id="{0B6393B5-976E-4A82-8C6E-ADCF7A92A624}" type="datetime1">
              <a:rPr lang="en-US" altLang="en-US" smtClean="0"/>
              <a:pPr>
                <a:defRPr/>
              </a:pPr>
              <a:t>7/6/2023</a:t>
            </a:fld>
            <a:endParaRPr lang="en-US" altLang="en-US" dirty="0"/>
          </a:p>
        </p:txBody>
      </p:sp>
      <p:sp>
        <p:nvSpPr>
          <p:cNvPr id="1031" name="TextBox 4">
            <a:extLst>
              <a:ext uri="{FF2B5EF4-FFF2-40B4-BE49-F238E27FC236}">
                <a16:creationId xmlns:a16="http://schemas.microsoft.com/office/drawing/2014/main" xmlns="" id="{C7F9ED37-D8D9-A541-812D-77094360D42B}"/>
              </a:ext>
            </a:extLst>
          </p:cNvPr>
          <p:cNvSpPr txBox="1">
            <a:spLocks noChangeArrowheads="1"/>
          </p:cNvSpPr>
          <p:nvPr userDrawn="1"/>
        </p:nvSpPr>
        <p:spPr bwMode="auto">
          <a:xfrm>
            <a:off x="639763" y="6326188"/>
            <a:ext cx="185737" cy="46196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pic>
        <p:nvPicPr>
          <p:cNvPr id="1032" name="Picture 6">
            <a:extLst>
              <a:ext uri="{FF2B5EF4-FFF2-40B4-BE49-F238E27FC236}">
                <a16:creationId xmlns:a16="http://schemas.microsoft.com/office/drawing/2014/main" xmlns="" id="{F80A99C2-9C7D-4644-92A3-BD2827672DB0}"/>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4245013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A99928F0-998A-014B-858C-CBBEF259C662}"/>
              </a:ext>
            </a:extLst>
          </p:cNvPr>
          <p:cNvSpPr>
            <a:spLocks noGrp="1"/>
          </p:cNvSpPr>
          <p:nvPr>
            <p:ph type="ctrTitle"/>
          </p:nvPr>
        </p:nvSpPr>
        <p:spPr>
          <a:xfrm>
            <a:off x="0" y="1844824"/>
            <a:ext cx="5832648" cy="3168352"/>
          </a:xfrm>
        </p:spPr>
        <p:txBody>
          <a:bodyPr/>
          <a:lstStyle/>
          <a:p>
            <a:pPr algn="ctr" eaLnBrk="1" hangingPunct="1">
              <a:defRPr/>
            </a:pPr>
            <a:r>
              <a:rPr kumimoji="0" lang="en-US" sz="2400" b="1" i="0" u="none" strike="noStrike" kern="1200" cap="all" spc="0" normalizeH="0" baseline="0" noProof="0" dirty="0" err="1">
                <a:ln>
                  <a:noFill/>
                </a:ln>
                <a:solidFill>
                  <a:srgbClr val="000000"/>
                </a:solidFill>
                <a:effectLst/>
                <a:uLnTx/>
                <a:uFillTx/>
                <a:latin typeface="Calibri" panose="020F0502020204030204" pitchFamily="34" charset="0"/>
                <a:ea typeface="ＭＳ Ｐゴシック" charset="0"/>
                <a:cs typeface="Calibri" panose="020F0502020204030204" pitchFamily="34" charset="0"/>
              </a:rPr>
              <a:t>Usdg</a:t>
            </a:r>
            <a:r>
              <a:rPr lang="en-US" sz="2400" dirty="0">
                <a:solidFill>
                  <a:srgbClr val="000000"/>
                </a:solidFill>
                <a:latin typeface="Calibri" panose="020F0502020204030204" pitchFamily="34" charset="0"/>
                <a:ea typeface="ＭＳ Ｐゴシック" charset="0"/>
                <a:cs typeface="Calibri" panose="020F0502020204030204" pitchFamily="34" charset="0"/>
              </a:rPr>
              <a:t> &amp;ISUPG - </a:t>
            </a:r>
            <a:r>
              <a:rPr lang="en-US" sz="2400" dirty="0">
                <a:latin typeface="Calibri" panose="020F0502020204030204" pitchFamily="34" charset="0"/>
                <a:ea typeface="ＭＳ Ｐゴシック" charset="0"/>
                <a:cs typeface="Calibri" panose="020F0502020204030204" pitchFamily="34" charset="0"/>
              </a:rPr>
              <a:t/>
            </a:r>
            <a:br>
              <a:rPr lang="en-US" sz="2400" dirty="0">
                <a:latin typeface="Calibri" panose="020F0502020204030204" pitchFamily="34" charset="0"/>
                <a:ea typeface="ＭＳ Ｐゴシック" charset="0"/>
                <a:cs typeface="Calibri" panose="020F0502020204030204" pitchFamily="34" charset="0"/>
              </a:rPr>
            </a:br>
            <a:r>
              <a:rPr lang="en-US" sz="2400" dirty="0">
                <a:latin typeface="Calibri" panose="020F0502020204030204" pitchFamily="34" charset="0"/>
                <a:ea typeface="ＭＳ Ｐゴシック" charset="0"/>
                <a:cs typeface="Calibri" panose="020F0502020204030204" pitchFamily="34" charset="0"/>
              </a:rPr>
              <a:t>CITY OF TSHWANE MTSF PERIOD 2019/20 – 2023/24 PROJECTs performance analysis as at 31 may 2023 </a:t>
            </a:r>
            <a:br>
              <a:rPr lang="en-US" sz="2400" dirty="0">
                <a:latin typeface="Calibri" panose="020F0502020204030204" pitchFamily="34" charset="0"/>
                <a:ea typeface="ＭＳ Ｐゴシック" charset="0"/>
                <a:cs typeface="Calibri" panose="020F0502020204030204" pitchFamily="34" charset="0"/>
              </a:rPr>
            </a:br>
            <a:r>
              <a:rPr lang="en-US" sz="2400" dirty="0">
                <a:latin typeface="Calibri" panose="020F0502020204030204" pitchFamily="34" charset="0"/>
                <a:ea typeface="ＭＳ Ｐゴシック" charset="0"/>
                <a:cs typeface="Calibri" panose="020F0502020204030204" pitchFamily="34" charset="0"/>
              </a:rPr>
              <a:t/>
            </a:r>
            <a:br>
              <a:rPr lang="en-US" sz="2400" dirty="0">
                <a:latin typeface="Calibri" panose="020F0502020204030204" pitchFamily="34" charset="0"/>
                <a:ea typeface="ＭＳ Ｐゴシック" charset="0"/>
                <a:cs typeface="Calibri" panose="020F0502020204030204" pitchFamily="34" charset="0"/>
              </a:rPr>
            </a:br>
            <a:endParaRPr lang="en-US" sz="2400" dirty="0">
              <a:latin typeface="Calibri" panose="020F0502020204030204" pitchFamily="34" charset="0"/>
              <a:ea typeface="ＭＳ Ｐゴシック" charset="0"/>
              <a:cs typeface="Calibri" panose="020F0502020204030204" pitchFamily="34" charset="0"/>
            </a:endParaRPr>
          </a:p>
        </p:txBody>
      </p:sp>
      <p:sp>
        <p:nvSpPr>
          <p:cNvPr id="8195" name="TextBox 3">
            <a:extLst>
              <a:ext uri="{FF2B5EF4-FFF2-40B4-BE49-F238E27FC236}">
                <a16:creationId xmlns:a16="http://schemas.microsoft.com/office/drawing/2014/main" xmlns="" id="{20B071FD-57AD-BD46-AD61-98D24BC01EC4}"/>
              </a:ext>
            </a:extLst>
          </p:cNvPr>
          <p:cNvSpPr txBox="1">
            <a:spLocks noChangeArrowheads="1"/>
          </p:cNvSpPr>
          <p:nvPr/>
        </p:nvSpPr>
        <p:spPr bwMode="auto">
          <a:xfrm>
            <a:off x="361950" y="26495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p>
        </p:txBody>
      </p:sp>
      <p:sp>
        <p:nvSpPr>
          <p:cNvPr id="8196" name="TextBox 1">
            <a:extLst>
              <a:ext uri="{FF2B5EF4-FFF2-40B4-BE49-F238E27FC236}">
                <a16:creationId xmlns:a16="http://schemas.microsoft.com/office/drawing/2014/main" xmlns="" id="{4E103C34-34FA-DB4F-B3BD-304A4EB082B1}"/>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dirty="0"/>
          </a:p>
        </p:txBody>
      </p:sp>
      <p:sp>
        <p:nvSpPr>
          <p:cNvPr id="8197" name="TextBox 2">
            <a:extLst>
              <a:ext uri="{FF2B5EF4-FFF2-40B4-BE49-F238E27FC236}">
                <a16:creationId xmlns:a16="http://schemas.microsoft.com/office/drawing/2014/main" xmlns="" id="{8CE9132C-D6C9-F14C-B937-90AE51AB569F}"/>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10</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7/6/2023</a:t>
            </a:fld>
            <a:endParaRPr lang="en-US" altLang="en-US" dirty="0"/>
          </a:p>
        </p:txBody>
      </p:sp>
      <p:sp>
        <p:nvSpPr>
          <p:cNvPr id="9" name="Title 7"/>
          <p:cNvSpPr txBox="1">
            <a:spLocks/>
          </p:cNvSpPr>
          <p:nvPr/>
        </p:nvSpPr>
        <p:spPr bwMode="auto">
          <a:xfrm>
            <a:off x="-33552" y="247736"/>
            <a:ext cx="9144000" cy="764704"/>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228600" indent="-228600" algn="ctr">
              <a:lnSpc>
                <a:spcPct val="115000"/>
              </a:lnSpc>
              <a:spcAft>
                <a:spcPts val="1000"/>
              </a:spcAft>
            </a:pPr>
            <a:r>
              <a:rPr lang="en-ZA" sz="2400" b="1" dirty="0">
                <a:effectLst/>
                <a:latin typeface="Calibri" panose="020F0502020204030204" pitchFamily="34" charset="0"/>
                <a:ea typeface="Calibri" panose="020F0502020204030204" pitchFamily="34" charset="0"/>
                <a:cs typeface="Calibri" panose="020F0502020204030204" pitchFamily="34" charset="0"/>
              </a:rPr>
              <a:t>2020/21 </a:t>
            </a:r>
            <a:r>
              <a:rPr lang="en-ZA" sz="2400" b="1" dirty="0">
                <a:latin typeface="Calibri" panose="020F0502020204030204" pitchFamily="34" charset="0"/>
                <a:ea typeface="Calibri" panose="020F0502020204030204" pitchFamily="34" charset="0"/>
                <a:cs typeface="Calibri" panose="020F0502020204030204" pitchFamily="34" charset="0"/>
              </a:rPr>
              <a:t>non financial </a:t>
            </a:r>
            <a:r>
              <a:rPr lang="en-ZA" sz="2400" b="1" dirty="0">
                <a:effectLst/>
                <a:latin typeface="Calibri" panose="020F0502020204030204" pitchFamily="34" charset="0"/>
                <a:ea typeface="Calibri" panose="020F0502020204030204" pitchFamily="34" charset="0"/>
                <a:cs typeface="Calibri" panose="020F0502020204030204" pitchFamily="34" charset="0"/>
              </a:rPr>
              <a:t>performance</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2"/>
          <p:cNvSpPr>
            <a:spLocks noGrp="1"/>
          </p:cNvSpPr>
          <p:nvPr>
            <p:ph idx="1"/>
          </p:nvPr>
        </p:nvSpPr>
        <p:spPr>
          <a:xfrm>
            <a:off x="492125" y="2348880"/>
            <a:ext cx="8229600" cy="1108720"/>
          </a:xfrm>
        </p:spPr>
        <p:txBody>
          <a:bodyPr/>
          <a:lstStyle/>
          <a:p>
            <a:pPr marL="0" lvl="0" indent="0" algn="just">
              <a:spcBef>
                <a:spcPct val="0"/>
              </a:spcBef>
              <a:buNone/>
              <a:defRPr/>
            </a:pPr>
            <a:endParaRPr lang="en-ZA" dirty="0"/>
          </a:p>
          <a:p>
            <a:pPr marL="0" lvl="0" indent="0" algn="just">
              <a:spcBef>
                <a:spcPct val="0"/>
              </a:spcBef>
              <a:buNone/>
              <a:defRPr/>
            </a:pPr>
            <a:endParaRPr lang="en-ZA" dirty="0"/>
          </a:p>
          <a:p>
            <a:pPr marL="0" lvl="0" indent="0" algn="just">
              <a:spcBef>
                <a:spcPct val="0"/>
              </a:spcBef>
              <a:buNone/>
              <a:defRPr/>
            </a:pPr>
            <a:endParaRPr lang="en-ZA" dirty="0"/>
          </a:p>
        </p:txBody>
      </p:sp>
      <p:graphicFrame>
        <p:nvGraphicFramePr>
          <p:cNvPr id="3" name="Chart 2">
            <a:extLst>
              <a:ext uri="{FF2B5EF4-FFF2-40B4-BE49-F238E27FC236}">
                <a16:creationId xmlns:a16="http://schemas.microsoft.com/office/drawing/2014/main" xmlns="" id="{C476C355-EE9C-0740-925F-AFE59142F40D}"/>
              </a:ext>
            </a:extLst>
          </p:cNvPr>
          <p:cNvGraphicFramePr/>
          <p:nvPr>
            <p:extLst>
              <p:ext uri="{D42A27DB-BD31-4B8C-83A1-F6EECF244321}">
                <p14:modId xmlns:p14="http://schemas.microsoft.com/office/powerpoint/2010/main" xmlns="" val="1593619322"/>
              </p:ext>
            </p:extLst>
          </p:nvPr>
        </p:nvGraphicFramePr>
        <p:xfrm>
          <a:off x="-33552" y="1196752"/>
          <a:ext cx="4444644" cy="555488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xmlns="" id="{352DAF0B-AA1D-6A88-070B-B6FE786BCF8A}"/>
              </a:ext>
            </a:extLst>
          </p:cNvPr>
          <p:cNvSpPr txBox="1"/>
          <p:nvPr/>
        </p:nvSpPr>
        <p:spPr>
          <a:xfrm>
            <a:off x="4499992" y="1025166"/>
            <a:ext cx="4606353" cy="5632311"/>
          </a:xfrm>
          <a:prstGeom prst="rect">
            <a:avLst/>
          </a:prstGeom>
          <a:solidFill>
            <a:schemeClr val="bg2"/>
          </a:solidFill>
        </p:spPr>
        <p:txBody>
          <a:bodyPr wrap="square">
            <a:spAutoFit/>
          </a:bodyPr>
          <a:lstStyle/>
          <a:p>
            <a:pPr marL="540385" indent="-457200" algn="just">
              <a:spcAft>
                <a:spcPts val="0"/>
              </a:spcAft>
              <a:tabLst>
                <a:tab pos="270510" algn="l"/>
              </a:tabLst>
            </a:pPr>
            <a:r>
              <a:rPr lang="en-ZA" sz="1000" b="1" dirty="0">
                <a:effectLst/>
                <a:latin typeface="Calibri" panose="020F0502020204030204" pitchFamily="34" charset="0"/>
                <a:ea typeface="Times New Roman" panose="02020603050405020304" pitchFamily="18" charset="0"/>
                <a:cs typeface="Calibri" panose="020F0502020204030204" pitchFamily="34" charset="0"/>
              </a:rPr>
              <a:t>Housing and Human Settlements</a:t>
            </a:r>
            <a:r>
              <a:rPr lang="en-ZA" sz="1000" dirty="0">
                <a:effectLst/>
                <a:latin typeface="Calibri" panose="020F0502020204030204" pitchFamily="34" charset="0"/>
                <a:ea typeface="Times New Roman" panose="02020603050405020304" pitchFamily="18" charset="0"/>
                <a:cs typeface="Calibri" panose="020F0502020204030204" pitchFamily="34" charset="0"/>
              </a:rPr>
              <a:t> R 484m was spent on </a:t>
            </a:r>
            <a:r>
              <a:rPr lang="en-US" sz="1000" dirty="0">
                <a:effectLst/>
                <a:latin typeface="Calibri" panose="020F0502020204030204" pitchFamily="34" charset="0"/>
                <a:ea typeface="Times New Roman" panose="02020603050405020304" pitchFamily="18" charset="0"/>
                <a:cs typeface="Calibri" panose="020F0502020204030204" pitchFamily="34" charset="0"/>
              </a:rPr>
              <a:t>61 projects.</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US" sz="1000" dirty="0">
                <a:effectLst/>
                <a:latin typeface="Calibri" panose="020F0502020204030204" pitchFamily="34" charset="0"/>
                <a:ea typeface="Times New Roman" panose="02020603050405020304" pitchFamily="18" charset="0"/>
                <a:cs typeface="Calibri" panose="020F0502020204030204" pitchFamily="34" charset="0"/>
              </a:rPr>
              <a:t>		The projects were for water and sewer connections and reticulation in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Garankuwa</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Nellmapius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Phomolong</a:t>
            </a:r>
            <a:r>
              <a:rPr lang="en-US" sz="1000" dirty="0">
                <a:effectLst/>
                <a:latin typeface="Calibri" panose="020F0502020204030204" pitchFamily="34" charset="0"/>
                <a:ea typeface="Times New Roman" panose="02020603050405020304" pitchFamily="18" charset="0"/>
                <a:cs typeface="Calibri" panose="020F0502020204030204" pitchFamily="34" charset="0"/>
              </a:rPr>
              <a:t>, Bridgeway,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Booysens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Fortwest</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Mabopane</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Winterveldt</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Kopanong</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Olievenhoutbosch,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Pienaarspoort</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Refilwe</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Zithobeni</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Soshanguve,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Kudube</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Metro also constructed bulk water and sewer pipelines in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Fortwest</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Winterveldt</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Refilwe</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Manor.</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US" sz="1000" dirty="0">
                <a:effectLst/>
                <a:latin typeface="Calibri" panose="020F0502020204030204" pitchFamily="34" charset="0"/>
                <a:ea typeface="Times New Roman" panose="02020603050405020304" pitchFamily="18" charset="0"/>
                <a:cs typeface="Calibri" panose="020F0502020204030204" pitchFamily="34" charset="0"/>
              </a:rPr>
              <a:t>		Wastewater treatment plants and water reservoirs were constructed in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Zithobeni</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Winterveldt</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Hammanskraal</a:t>
            </a:r>
            <a:r>
              <a:rPr lang="en-US" sz="1000" dirty="0">
                <a:effectLst/>
                <a:latin typeface="Calibri" panose="020F0502020204030204" pitchFamily="34" charset="0"/>
                <a:ea typeface="Times New Roman" panose="02020603050405020304" pitchFamily="18" charset="0"/>
                <a:cs typeface="Calibri" panose="020F0502020204030204" pitchFamily="34" charset="0"/>
              </a:rPr>
              <a:t>.</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Metro also constructed of roads and stormwater drainage systems in Soshanguve,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Thorntree</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View,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Booysens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Fortwest</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Mabopane</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Winterveldt</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Kopanong</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Refilwe</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Zithobeni</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Rama City,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Garankuwa</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Olievenhoutbosch. The Metro also developed Mamelodi hostels, Mamelodi Hostels (TRUs) and Mamelodi flood victims TRU's.</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ZA" sz="1000" b="1" dirty="0">
                <a:effectLst/>
                <a:latin typeface="Calibri" panose="020F0502020204030204" pitchFamily="34" charset="0"/>
                <a:ea typeface="Times New Roman" panose="02020603050405020304" pitchFamily="18" charset="0"/>
                <a:cs typeface="Calibri" panose="020F0502020204030204" pitchFamily="34" charset="0"/>
              </a:rPr>
              <a:t>Roads, transport, and stormwater</a:t>
            </a:r>
            <a:r>
              <a:rPr lang="en-ZA" sz="1000" dirty="0">
                <a:effectLst/>
                <a:latin typeface="Calibri" panose="020F0502020204030204" pitchFamily="34" charset="0"/>
                <a:ea typeface="Times New Roman" panose="02020603050405020304" pitchFamily="18" charset="0"/>
                <a:cs typeface="Calibri" panose="020F0502020204030204" pitchFamily="34" charset="0"/>
              </a:rPr>
              <a:t> R 73m was spent on </a:t>
            </a:r>
            <a:r>
              <a:rPr lang="en-US" sz="1000" dirty="0">
                <a:effectLst/>
                <a:latin typeface="Calibri" panose="020F0502020204030204" pitchFamily="34" charset="0"/>
                <a:ea typeface="Times New Roman" panose="02020603050405020304" pitchFamily="18" charset="0"/>
                <a:cs typeface="Calibri" panose="020F0502020204030204" pitchFamily="34" charset="0"/>
              </a:rPr>
              <a:t>13 projects.</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US" sz="1000" dirty="0">
                <a:effectLst/>
                <a:latin typeface="Calibri" panose="020F0502020204030204" pitchFamily="34" charset="0"/>
                <a:ea typeface="Times New Roman" panose="02020603050405020304" pitchFamily="18" charset="0"/>
                <a:cs typeface="Calibri" panose="020F0502020204030204" pitchFamily="34" charset="0"/>
              </a:rPr>
              <a:t>		The projects were for rehabilitation of roads and bridges.in various areas in the Metro.</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ZA" sz="1000" b="1" dirty="0">
                <a:effectLst/>
                <a:latin typeface="Calibri" panose="020F0502020204030204" pitchFamily="34" charset="0"/>
                <a:ea typeface="Times New Roman" panose="02020603050405020304" pitchFamily="18" charset="0"/>
                <a:cs typeface="Calibri" panose="020F0502020204030204" pitchFamily="34" charset="0"/>
              </a:rPr>
              <a:t>Water and Sanitation</a:t>
            </a:r>
            <a:r>
              <a:rPr lang="en-ZA" sz="1000" dirty="0">
                <a:effectLst/>
                <a:latin typeface="Calibri" panose="020F0502020204030204" pitchFamily="34" charset="0"/>
                <a:ea typeface="Times New Roman" panose="02020603050405020304" pitchFamily="18" charset="0"/>
                <a:cs typeface="Calibri" panose="020F0502020204030204" pitchFamily="34" charset="0"/>
              </a:rPr>
              <a:t> R 412m was spent on </a:t>
            </a:r>
            <a:r>
              <a:rPr lang="en-US" sz="1000" dirty="0">
                <a:effectLst/>
                <a:latin typeface="Calibri" panose="020F0502020204030204" pitchFamily="34" charset="0"/>
                <a:ea typeface="Times New Roman" panose="02020603050405020304" pitchFamily="18" charset="0"/>
                <a:cs typeface="Calibri" panose="020F0502020204030204" pitchFamily="34" charset="0"/>
              </a:rPr>
              <a:t>20 projects.</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US" sz="1000" dirty="0">
                <a:effectLst/>
                <a:latin typeface="Calibri" panose="020F0502020204030204" pitchFamily="34" charset="0"/>
                <a:ea typeface="Times New Roman" panose="02020603050405020304" pitchFamily="18" charset="0"/>
                <a:cs typeface="Calibri" panose="020F0502020204030204" pitchFamily="34" charset="0"/>
              </a:rPr>
              <a:t>		The projects were for</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Replacement of Worn-Out Network Pipes, Sunderland Ridge WWTW Phase1: Upgrade of existing infrastructure,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Rooiwal</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WWTW Phase 1: Upgrading of Existing Infrastructure,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Baviaanspoort</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WWTW Phase1: Upgrading of existing infrastructure, Temba and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Babelegi</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Ekangala</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Klipgat</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Ekangala</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Block A - F sewer reticulation and toilets, Sewer reticulation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Kudube</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Bronkhorstbaai</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Refurbishment and upgrade of Water Purification Plant. </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Metro also constructed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Doornkloof</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Reservoir, Parkmore LL Reservoir and HL Reservoir, Replaced reservoir fencing (City Wide), Mamelodi Ext 11 Bulk and Water network link.</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cs typeface="Calibri" panose="020F0502020204030204" pitchFamily="34" charset="0"/>
            </a:endParaRPr>
          </a:p>
          <a:p>
            <a:pPr marL="540385" indent="-457200" algn="just">
              <a:spcAft>
                <a:spcPts val="0"/>
              </a:spcAft>
              <a:tabLst>
                <a:tab pos="270510" algn="l"/>
              </a:tabLst>
            </a:pPr>
            <a:r>
              <a:rPr lang="en-ZA" sz="1000" b="1" dirty="0">
                <a:effectLst/>
                <a:latin typeface="Calibri" panose="020F0502020204030204" pitchFamily="34" charset="0"/>
                <a:ea typeface="Times New Roman" panose="02020603050405020304" pitchFamily="18" charset="0"/>
                <a:cs typeface="Calibri" panose="020F0502020204030204" pitchFamily="34" charset="0"/>
              </a:rPr>
              <a:t>Electricity</a:t>
            </a:r>
            <a:r>
              <a:rPr lang="en-ZA" sz="1000" dirty="0">
                <a:effectLst/>
                <a:latin typeface="Calibri" panose="020F0502020204030204" pitchFamily="34" charset="0"/>
                <a:ea typeface="Times New Roman" panose="02020603050405020304" pitchFamily="18" charset="0"/>
                <a:cs typeface="Calibri" panose="020F0502020204030204" pitchFamily="34" charset="0"/>
              </a:rPr>
              <a:t> R 295m was spent on </a:t>
            </a:r>
            <a:r>
              <a:rPr lang="en-US" sz="1000" dirty="0">
                <a:effectLst/>
                <a:latin typeface="Calibri" panose="020F0502020204030204" pitchFamily="34" charset="0"/>
                <a:ea typeface="Times New Roman" panose="02020603050405020304" pitchFamily="18" charset="0"/>
                <a:cs typeface="Calibri" panose="020F0502020204030204" pitchFamily="34" charset="0"/>
              </a:rPr>
              <a:t>20 projects.</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marL="540385" indent="-457200" algn="just">
              <a:spcAft>
                <a:spcPts val="0"/>
              </a:spcAft>
              <a:tabLst>
                <a:tab pos="270510" algn="l"/>
              </a:tabLst>
            </a:pPr>
            <a:r>
              <a:rPr lang="en-US" sz="1000" dirty="0">
                <a:effectLst/>
                <a:latin typeface="Calibri" panose="020F0502020204030204" pitchFamily="34" charset="0"/>
                <a:ea typeface="Times New Roman" panose="02020603050405020304" pitchFamily="18" charset="0"/>
                <a:cs typeface="Calibri" panose="020F0502020204030204" pitchFamily="34" charset="0"/>
              </a:rPr>
              <a:t>		The projects were for </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Upgrading/Strengthening of Existing Network Schemes - City Wide, Prepaid Electricity Meters, 132/11kv substations in Bronkhorstspruit,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Monavoni</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Soshanguve, and 400/132kV, 315MVA Infeed station in </a:t>
            </a:r>
            <a:r>
              <a:rPr lang="en-ZA"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Wildebees</a:t>
            </a:r>
            <a:r>
              <a:rPr lang="en-ZA"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xmlns="" val="305675574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a:extLst>
              <a:ext uri="{FF2B5EF4-FFF2-40B4-BE49-F238E27FC236}">
                <a16:creationId xmlns:a16="http://schemas.microsoft.com/office/drawing/2014/main" xmlns=""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1666B85-F96D-0A47-94D2-609E6440C3F1}"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a:extLst>
              <a:ext uri="{FF2B5EF4-FFF2-40B4-BE49-F238E27FC236}">
                <a16:creationId xmlns:a16="http://schemas.microsoft.com/office/drawing/2014/main" xmlns="" id="{AB53893E-26B3-6243-951A-217DECE4E260}"/>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9217" name="Title 1">
            <a:extLst>
              <a:ext uri="{FF2B5EF4-FFF2-40B4-BE49-F238E27FC236}">
                <a16:creationId xmlns:a16="http://schemas.microsoft.com/office/drawing/2014/main" xmlns="" id="{DD3AFC29-71D0-F64C-AB67-4997AF02918C}"/>
              </a:ext>
            </a:extLst>
          </p:cNvPr>
          <p:cNvSpPr>
            <a:spLocks noGrp="1"/>
          </p:cNvSpPr>
          <p:nvPr>
            <p:ph type="title" idx="4294967295"/>
          </p:nvPr>
        </p:nvSpPr>
        <p:spPr>
          <a:xfrm>
            <a:off x="157162" y="66051"/>
            <a:ext cx="8742216" cy="655637"/>
          </a:xfrm>
          <a:solidFill>
            <a:schemeClr val="tx2">
              <a:lumMod val="90000"/>
              <a:lumOff val="10000"/>
            </a:schemeClr>
          </a:solidFill>
        </p:spPr>
        <p:txBody>
          <a:bodyPr/>
          <a:lstStyle/>
          <a:p>
            <a:pPr eaLnBrk="1" hangingPunct="1"/>
            <a:r>
              <a:rPr lang="en-US" altLang="en-US" sz="2400" b="1" dirty="0">
                <a:solidFill>
                  <a:schemeClr val="bg1">
                    <a:lumMod val="95000"/>
                  </a:schemeClr>
                </a:solidFill>
                <a:latin typeface="Calibri" pitchFamily="34" charset="0"/>
                <a:ea typeface="ＭＳ Ｐゴシック" panose="020B0600070205080204" pitchFamily="34" charset="-128"/>
                <a:cs typeface="Calibri" pitchFamily="34" charset="0"/>
              </a:rPr>
              <a:t>USDG – Financial performance and Fund utilization  - 2021/22</a:t>
            </a:r>
          </a:p>
        </p:txBody>
      </p:sp>
      <p:graphicFrame>
        <p:nvGraphicFramePr>
          <p:cNvPr id="5" name="Table 4">
            <a:extLst>
              <a:ext uri="{FF2B5EF4-FFF2-40B4-BE49-F238E27FC236}">
                <a16:creationId xmlns:a16="http://schemas.microsoft.com/office/drawing/2014/main" xmlns="" id="{DE22DD7A-CF43-1403-E41C-58716A499A4D}"/>
              </a:ext>
            </a:extLst>
          </p:cNvPr>
          <p:cNvGraphicFramePr>
            <a:graphicFrameLocks noGrp="1"/>
          </p:cNvGraphicFramePr>
          <p:nvPr>
            <p:extLst>
              <p:ext uri="{D42A27DB-BD31-4B8C-83A1-F6EECF244321}">
                <p14:modId xmlns:p14="http://schemas.microsoft.com/office/powerpoint/2010/main" xmlns="" val="988701189"/>
              </p:ext>
            </p:extLst>
          </p:nvPr>
        </p:nvGraphicFramePr>
        <p:xfrm>
          <a:off x="164058" y="836712"/>
          <a:ext cx="8735320" cy="746760"/>
        </p:xfrm>
        <a:graphic>
          <a:graphicData uri="http://schemas.openxmlformats.org/drawingml/2006/table">
            <a:tbl>
              <a:tblPr/>
              <a:tblGrid>
                <a:gridCol w="988302">
                  <a:extLst>
                    <a:ext uri="{9D8B030D-6E8A-4147-A177-3AD203B41FA5}">
                      <a16:colId xmlns:a16="http://schemas.microsoft.com/office/drawing/2014/main" xmlns="" val="3578596507"/>
                    </a:ext>
                  </a:extLst>
                </a:gridCol>
                <a:gridCol w="806014">
                  <a:extLst>
                    <a:ext uri="{9D8B030D-6E8A-4147-A177-3AD203B41FA5}">
                      <a16:colId xmlns:a16="http://schemas.microsoft.com/office/drawing/2014/main" xmlns="" val="2571023990"/>
                    </a:ext>
                  </a:extLst>
                </a:gridCol>
                <a:gridCol w="1209750">
                  <a:extLst>
                    <a:ext uri="{9D8B030D-6E8A-4147-A177-3AD203B41FA5}">
                      <a16:colId xmlns:a16="http://schemas.microsoft.com/office/drawing/2014/main" xmlns="" val="3034907604"/>
                    </a:ext>
                  </a:extLst>
                </a:gridCol>
                <a:gridCol w="1145403">
                  <a:extLst>
                    <a:ext uri="{9D8B030D-6E8A-4147-A177-3AD203B41FA5}">
                      <a16:colId xmlns:a16="http://schemas.microsoft.com/office/drawing/2014/main" xmlns="" val="835122428"/>
                    </a:ext>
                  </a:extLst>
                </a:gridCol>
                <a:gridCol w="951448">
                  <a:extLst>
                    <a:ext uri="{9D8B030D-6E8A-4147-A177-3AD203B41FA5}">
                      <a16:colId xmlns:a16="http://schemas.microsoft.com/office/drawing/2014/main" xmlns="" val="1468056721"/>
                    </a:ext>
                  </a:extLst>
                </a:gridCol>
                <a:gridCol w="876720">
                  <a:extLst>
                    <a:ext uri="{9D8B030D-6E8A-4147-A177-3AD203B41FA5}">
                      <a16:colId xmlns:a16="http://schemas.microsoft.com/office/drawing/2014/main" xmlns="" val="3524180880"/>
                    </a:ext>
                  </a:extLst>
                </a:gridCol>
                <a:gridCol w="1115826">
                  <a:extLst>
                    <a:ext uri="{9D8B030D-6E8A-4147-A177-3AD203B41FA5}">
                      <a16:colId xmlns:a16="http://schemas.microsoft.com/office/drawing/2014/main" xmlns="" val="530912217"/>
                    </a:ext>
                  </a:extLst>
                </a:gridCol>
                <a:gridCol w="765137">
                  <a:extLst>
                    <a:ext uri="{9D8B030D-6E8A-4147-A177-3AD203B41FA5}">
                      <a16:colId xmlns:a16="http://schemas.microsoft.com/office/drawing/2014/main" xmlns="" val="1297165622"/>
                    </a:ext>
                  </a:extLst>
                </a:gridCol>
                <a:gridCol w="876720">
                  <a:extLst>
                    <a:ext uri="{9D8B030D-6E8A-4147-A177-3AD203B41FA5}">
                      <a16:colId xmlns:a16="http://schemas.microsoft.com/office/drawing/2014/main" xmlns="" val="1961555863"/>
                    </a:ext>
                  </a:extLst>
                </a:gridCol>
              </a:tblGrid>
              <a:tr h="151403">
                <a:tc>
                  <a:txBody>
                    <a:bodyPr/>
                    <a:lstStyle/>
                    <a:p>
                      <a:pPr algn="ctr" fontAlgn="b"/>
                      <a:r>
                        <a:rPr lang="en-ZA" sz="1200" b="1" i="0" u="none" strike="noStrike" dirty="0">
                          <a:solidFill>
                            <a:srgbClr val="000000"/>
                          </a:solidFill>
                          <a:effectLst/>
                          <a:latin typeface="Calibri" panose="020F0502020204030204" pitchFamily="34" charset="0"/>
                        </a:rPr>
                        <a:t>Voted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Rollover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Stopped/ Reallocated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Total Available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Actual Transfer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Spent by Municipality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Unspent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 Spent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 Unspent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709077724"/>
                  </a:ext>
                </a:extLst>
              </a:tr>
              <a:tr h="327819">
                <a:tc>
                  <a:txBody>
                    <a:bodyPr/>
                    <a:lstStyle/>
                    <a:p>
                      <a:pPr algn="r" rtl="0" fontAlgn="b"/>
                      <a:r>
                        <a:rPr lang="en-ZA" sz="1200" b="0" i="0" u="none" strike="noStrike" dirty="0">
                          <a:solidFill>
                            <a:srgbClr val="000000"/>
                          </a:solidFill>
                          <a:effectLst/>
                          <a:latin typeface="Calibri" panose="020F0502020204030204" pitchFamily="34" charset="0"/>
                        </a:rPr>
                        <a:t>  1 051  557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1 051 557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1 051 557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effectLst/>
                          <a:latin typeface="Calibri" panose="020F0502020204030204" pitchFamily="34" charset="0"/>
                        </a:rPr>
                        <a:t> 1 049 304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2 253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99,8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0,2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4342320"/>
                  </a:ext>
                </a:extLst>
              </a:tr>
            </a:tbl>
          </a:graphicData>
        </a:graphic>
      </p:graphicFrame>
      <p:graphicFrame>
        <p:nvGraphicFramePr>
          <p:cNvPr id="2" name="Content Placeholder 5">
            <a:extLst>
              <a:ext uri="{FF2B5EF4-FFF2-40B4-BE49-F238E27FC236}">
                <a16:creationId xmlns:a16="http://schemas.microsoft.com/office/drawing/2014/main" xmlns="" id="{1630CFD0-0A9B-C3E1-9939-9C78857743C1}"/>
              </a:ext>
            </a:extLst>
          </p:cNvPr>
          <p:cNvGraphicFramePr>
            <a:graphicFrameLocks/>
          </p:cNvGraphicFramePr>
          <p:nvPr>
            <p:extLst>
              <p:ext uri="{D42A27DB-BD31-4B8C-83A1-F6EECF244321}">
                <p14:modId xmlns:p14="http://schemas.microsoft.com/office/powerpoint/2010/main" xmlns="" val="23240155"/>
              </p:ext>
            </p:extLst>
          </p:nvPr>
        </p:nvGraphicFramePr>
        <p:xfrm>
          <a:off x="164058" y="1844824"/>
          <a:ext cx="8735319" cy="3744416"/>
        </p:xfrm>
        <a:graphic>
          <a:graphicData uri="http://schemas.openxmlformats.org/drawingml/2006/table">
            <a:tbl>
              <a:tblPr/>
              <a:tblGrid>
                <a:gridCol w="3313703">
                  <a:extLst>
                    <a:ext uri="{9D8B030D-6E8A-4147-A177-3AD203B41FA5}">
                      <a16:colId xmlns:a16="http://schemas.microsoft.com/office/drawing/2014/main" xmlns="" val="2893386406"/>
                    </a:ext>
                  </a:extLst>
                </a:gridCol>
                <a:gridCol w="869943">
                  <a:extLst>
                    <a:ext uri="{9D8B030D-6E8A-4147-A177-3AD203B41FA5}">
                      <a16:colId xmlns:a16="http://schemas.microsoft.com/office/drawing/2014/main" xmlns="" val="274693122"/>
                    </a:ext>
                  </a:extLst>
                </a:gridCol>
                <a:gridCol w="838875">
                  <a:extLst>
                    <a:ext uri="{9D8B030D-6E8A-4147-A177-3AD203B41FA5}">
                      <a16:colId xmlns:a16="http://schemas.microsoft.com/office/drawing/2014/main" xmlns="" val="3791866010"/>
                    </a:ext>
                  </a:extLst>
                </a:gridCol>
                <a:gridCol w="1118499">
                  <a:extLst>
                    <a:ext uri="{9D8B030D-6E8A-4147-A177-3AD203B41FA5}">
                      <a16:colId xmlns:a16="http://schemas.microsoft.com/office/drawing/2014/main" xmlns="" val="2002150986"/>
                    </a:ext>
                  </a:extLst>
                </a:gridCol>
                <a:gridCol w="792271">
                  <a:extLst>
                    <a:ext uri="{9D8B030D-6E8A-4147-A177-3AD203B41FA5}">
                      <a16:colId xmlns:a16="http://schemas.microsoft.com/office/drawing/2014/main" xmlns="" val="3374121907"/>
                    </a:ext>
                  </a:extLst>
                </a:gridCol>
                <a:gridCol w="901014">
                  <a:extLst>
                    <a:ext uri="{9D8B030D-6E8A-4147-A177-3AD203B41FA5}">
                      <a16:colId xmlns:a16="http://schemas.microsoft.com/office/drawing/2014/main" xmlns="" val="1831943383"/>
                    </a:ext>
                  </a:extLst>
                </a:gridCol>
                <a:gridCol w="901014">
                  <a:extLst>
                    <a:ext uri="{9D8B030D-6E8A-4147-A177-3AD203B41FA5}">
                      <a16:colId xmlns:a16="http://schemas.microsoft.com/office/drawing/2014/main" xmlns="" val="3553530744"/>
                    </a:ext>
                  </a:extLst>
                </a:gridCol>
              </a:tblGrid>
              <a:tr h="773671">
                <a:tc>
                  <a:txBody>
                    <a:bodyPr/>
                    <a:lstStyle/>
                    <a:p>
                      <a:pPr algn="l" fontAlgn="t"/>
                      <a:r>
                        <a:rPr lang="en-ZA" sz="1200" b="1" i="0" u="none" strike="noStrike" dirty="0">
                          <a:solidFill>
                            <a:srgbClr val="000000"/>
                          </a:solidFill>
                          <a:effectLst/>
                          <a:latin typeface="Calibri" panose="020F0502020204030204" pitchFamily="34" charset="0"/>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Allocated Budget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t"/>
                      <a:r>
                        <a:rPr lang="en-ZA" sz="1200" b="1" i="0" u="none" strike="noStrike" dirty="0">
                          <a:solidFill>
                            <a:srgbClr val="000000"/>
                          </a:solidFill>
                          <a:effectLst/>
                          <a:latin typeface="Calibri" panose="020F0502020204030204" pitchFamily="34" charset="0"/>
                        </a:rPr>
                        <a:t>% of Total Allocated Budget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Spent by Municipality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Unspent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 Unspent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xmlns="" val="18918702"/>
                  </a:ext>
                </a:extLst>
              </a:tr>
              <a:tr h="334897">
                <a:tc>
                  <a:txBody>
                    <a:bodyPr/>
                    <a:lstStyle/>
                    <a:p>
                      <a:pPr algn="ctr" fontAlgn="t"/>
                      <a:r>
                        <a:rPr lang="en-ZA" sz="12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R'000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ZA"/>
                    </a:p>
                  </a:txBody>
                  <a:tcPr/>
                </a:tc>
                <a:tc>
                  <a:txBody>
                    <a:bodyPr/>
                    <a:lstStyle/>
                    <a:p>
                      <a:pPr algn="ctr" fontAlgn="t"/>
                      <a:r>
                        <a:rPr lang="en-ZA" sz="1200" b="1" i="0" u="none" strike="noStrike" dirty="0">
                          <a:solidFill>
                            <a:srgbClr val="000000"/>
                          </a:solidFill>
                          <a:effectLst/>
                          <a:latin typeface="Calibri" panose="020F0502020204030204" pitchFamily="34" charset="0"/>
                        </a:rPr>
                        <a:t>R'000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ZA" sz="12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R'000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ZA" sz="1200" b="0" i="0" u="none" strike="noStrike" dirty="0">
                          <a:solidFill>
                            <a:srgbClr val="000000"/>
                          </a:solidFill>
                          <a:effectLst/>
                          <a:latin typeface="Calibri" panose="020F0502020204030204" pitchFamily="34" charset="0"/>
                        </a:rPr>
                        <a:t> </a:t>
                      </a:r>
                      <a:endParaRPr lang="en-ZA" sz="12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xmlns="" val="671086920"/>
                  </a:ext>
                </a:extLst>
              </a:tr>
              <a:tr h="439308">
                <a:tc>
                  <a:txBody>
                    <a:bodyPr/>
                    <a:lstStyle/>
                    <a:p>
                      <a:pPr algn="l" fontAlgn="b"/>
                      <a:r>
                        <a:rPr lang="en-ZA" sz="1200" b="1" i="0" u="none" strike="noStrike" dirty="0">
                          <a:solidFill>
                            <a:srgbClr val="000000"/>
                          </a:solidFill>
                          <a:effectLst/>
                          <a:latin typeface="Calibri" panose="020F0502020204030204" pitchFamily="34" charset="0"/>
                        </a:rPr>
                        <a:t>Human Settlements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241 631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23,0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183 482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75,9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58 149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24,1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91947305"/>
                  </a:ext>
                </a:extLst>
              </a:tr>
              <a:tr h="439308">
                <a:tc>
                  <a:txBody>
                    <a:bodyPr/>
                    <a:lstStyle/>
                    <a:p>
                      <a:pPr algn="l" fontAlgn="b"/>
                      <a:r>
                        <a:rPr lang="en-ZA" sz="1200" b="1" i="0" u="none" strike="noStrike" dirty="0">
                          <a:solidFill>
                            <a:srgbClr val="000000"/>
                          </a:solidFill>
                          <a:effectLst/>
                          <a:latin typeface="Calibri" panose="020F0502020204030204" pitchFamily="34" charset="0"/>
                        </a:rPr>
                        <a:t>Roads &amp; Transport:  Roads &amp; Stormwater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170 918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179 371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104,9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- 8 453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73888221"/>
                  </a:ext>
                </a:extLst>
              </a:tr>
              <a:tr h="439308">
                <a:tc>
                  <a:txBody>
                    <a:bodyPr/>
                    <a:lstStyle/>
                    <a:p>
                      <a:pPr algn="l" fontAlgn="b"/>
                      <a:r>
                        <a:rPr lang="en-ZA" sz="1200" b="1" i="0" u="none" strike="noStrike" dirty="0">
                          <a:solidFill>
                            <a:srgbClr val="000000"/>
                          </a:solidFill>
                          <a:effectLst/>
                          <a:latin typeface="Calibri" panose="020F0502020204030204" pitchFamily="34" charset="0"/>
                        </a:rPr>
                        <a:t>Water &amp; Sanitation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439 950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41,8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462 727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105,2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- 22 777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24075763"/>
                  </a:ext>
                </a:extLst>
              </a:tr>
              <a:tr h="439308">
                <a:tc>
                  <a:txBody>
                    <a:bodyPr/>
                    <a:lstStyle/>
                    <a:p>
                      <a:pPr algn="l" fontAlgn="b"/>
                      <a:r>
                        <a:rPr lang="en-ZA" sz="1200" b="1" i="0" u="none" strike="noStrike" dirty="0">
                          <a:solidFill>
                            <a:srgbClr val="000000"/>
                          </a:solidFill>
                          <a:effectLst/>
                          <a:latin typeface="Calibri" panose="020F0502020204030204" pitchFamily="34" charset="0"/>
                        </a:rPr>
                        <a:t>Energy and Electricity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167 511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15,9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192 177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114,7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- 24 666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86586617"/>
                  </a:ext>
                </a:extLst>
              </a:tr>
              <a:tr h="439308">
                <a:tc>
                  <a:txBody>
                    <a:bodyPr/>
                    <a:lstStyle/>
                    <a:p>
                      <a:pPr algn="l" fontAlgn="b"/>
                      <a:r>
                        <a:rPr lang="en-ZA" sz="1200" b="1" i="0" u="none" strike="noStrike" dirty="0">
                          <a:solidFill>
                            <a:srgbClr val="000000"/>
                          </a:solidFill>
                          <a:effectLst/>
                          <a:latin typeface="Calibri" panose="020F0502020204030204" pitchFamily="34" charset="0"/>
                        </a:rPr>
                        <a:t>USDG 3% OPSCAP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31 547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31 547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9916158"/>
                  </a:ext>
                </a:extLst>
              </a:tr>
              <a:tr h="439308">
                <a:tc>
                  <a:txBody>
                    <a:bodyPr/>
                    <a:lstStyle/>
                    <a:p>
                      <a:pPr algn="l" fontAlgn="b"/>
                      <a:r>
                        <a:rPr lang="en-ZA" sz="12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1 051 557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1 049 304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99,8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 2 253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691126347"/>
                  </a:ext>
                </a:extLst>
              </a:tr>
            </a:tbl>
          </a:graphicData>
        </a:graphic>
      </p:graphicFrame>
    </p:spTree>
    <p:extLst>
      <p:ext uri="{BB962C8B-B14F-4D97-AF65-F5344CB8AC3E}">
        <p14:creationId xmlns:p14="http://schemas.microsoft.com/office/powerpoint/2010/main" xmlns="" val="407939179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24" y="140350"/>
            <a:ext cx="8229600" cy="564902"/>
          </a:xfrm>
          <a:solidFill>
            <a:srgbClr val="0082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2400" b="1" kern="0" dirty="0">
                <a:solidFill>
                  <a:srgbClr val="EEECE1"/>
                </a:solidFill>
                <a:latin typeface="Calibri"/>
                <a:ea typeface="ＭＳ Ｐゴシック" panose="020B0600070205080204" pitchFamily="34" charset="-128"/>
              </a:rPr>
              <a:t>(USDG) City of Tshwane Municipality Project Performance as 30 June 2022</a:t>
            </a:r>
            <a:endParaRPr lang="en-ZA" sz="2400" b="1" kern="0" dirty="0">
              <a:solidFill>
                <a:srgbClr val="FF0000"/>
              </a:solidFill>
              <a:latin typeface="Calibri"/>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2" name="Footer Placeholder 4">
            <a:extLst>
              <a:ext uri="{FF2B5EF4-FFF2-40B4-BE49-F238E27FC236}">
                <a16:creationId xmlns:a16="http://schemas.microsoft.com/office/drawing/2014/main" xmlns="" id="{1B5EB57E-CE4F-AFEB-1612-46D844DE9F1F}"/>
              </a:ext>
            </a:extLst>
          </p:cNvPr>
          <p:cNvSpPr>
            <a:spLocks noGrp="1"/>
          </p:cNvSpPr>
          <p:nvPr>
            <p:ph type="ftr" sz="quarter" idx="11"/>
          </p:nvPr>
        </p:nvSpPr>
        <p:spPr>
          <a:xfrm>
            <a:off x="2699792" y="6353991"/>
            <a:ext cx="3200400"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COT USDG MTSF Project Performance –  31 May 2023</a:t>
            </a:r>
            <a:endParaRPr kumimoji="0" lang="en-US"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endParaRPr>
          </a:p>
        </p:txBody>
      </p:sp>
      <p:sp>
        <p:nvSpPr>
          <p:cNvPr id="8" name="TextBox 7">
            <a:extLst>
              <a:ext uri="{FF2B5EF4-FFF2-40B4-BE49-F238E27FC236}">
                <a16:creationId xmlns:a16="http://schemas.microsoft.com/office/drawing/2014/main" xmlns="" id="{4C3EE779-BC72-8F4E-BE31-A2318E69E2BB}"/>
              </a:ext>
            </a:extLst>
          </p:cNvPr>
          <p:cNvSpPr txBox="1"/>
          <p:nvPr/>
        </p:nvSpPr>
        <p:spPr>
          <a:xfrm>
            <a:off x="98124" y="3429000"/>
            <a:ext cx="4257852" cy="253916"/>
          </a:xfrm>
          <a:prstGeom prst="rect">
            <a:avLst/>
          </a:prstGeom>
          <a:noFill/>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cs typeface="+mn-cs"/>
              </a:rPr>
              <a:t>   </a:t>
            </a:r>
            <a:endParaRPr kumimoji="0" lang="en-ZA" sz="1200" b="0" i="0" u="none" strike="noStrike" kern="1200" cap="none" spc="0" normalizeH="0" baseline="0" noProof="0" dirty="0">
              <a:ln>
                <a:noFill/>
              </a:ln>
              <a:solidFill>
                <a:srgbClr val="000000"/>
              </a:solidFill>
              <a:effectLst/>
              <a:uLnTx/>
              <a:uFillTx/>
              <a:latin typeface="Arial"/>
              <a:ea typeface="ＭＳ Ｐゴシック" pitchFamily="-108" charset="-128"/>
              <a:cs typeface="+mn-cs"/>
            </a:endParaRPr>
          </a:p>
        </p:txBody>
      </p:sp>
    </p:spTree>
    <p:extLst>
      <p:ext uri="{BB962C8B-B14F-4D97-AF65-F5344CB8AC3E}">
        <p14:creationId xmlns:p14="http://schemas.microsoft.com/office/powerpoint/2010/main" xmlns="" val="206370908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7/6/2023</a:t>
            </a:fld>
            <a:endParaRPr lang="en-US" altLang="en-US" dirty="0"/>
          </a:p>
        </p:txBody>
      </p:sp>
      <p:sp>
        <p:nvSpPr>
          <p:cNvPr id="9" name="Title 7"/>
          <p:cNvSpPr txBox="1">
            <a:spLocks/>
          </p:cNvSpPr>
          <p:nvPr/>
        </p:nvSpPr>
        <p:spPr bwMode="auto">
          <a:xfrm>
            <a:off x="-33552" y="247736"/>
            <a:ext cx="9144000" cy="764704"/>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228600" indent="-228600" algn="ctr">
              <a:lnSpc>
                <a:spcPct val="115000"/>
              </a:lnSpc>
              <a:spcAft>
                <a:spcPts val="1000"/>
              </a:spcAft>
            </a:pPr>
            <a:r>
              <a:rPr lang="en-ZA" sz="2400" b="1" dirty="0">
                <a:effectLst/>
                <a:latin typeface="Calibri" panose="020F0502020204030204" pitchFamily="34" charset="0"/>
                <a:ea typeface="Calibri" panose="020F0502020204030204" pitchFamily="34" charset="0"/>
                <a:cs typeface="Calibri" panose="020F0502020204030204" pitchFamily="34" charset="0"/>
              </a:rPr>
              <a:t>2021/22 </a:t>
            </a:r>
            <a:r>
              <a:rPr lang="en-ZA" sz="2400" b="1" dirty="0">
                <a:latin typeface="Calibri" panose="020F0502020204030204" pitchFamily="34" charset="0"/>
                <a:ea typeface="Calibri" panose="020F0502020204030204" pitchFamily="34" charset="0"/>
                <a:cs typeface="Calibri" panose="020F0502020204030204" pitchFamily="34" charset="0"/>
              </a:rPr>
              <a:t>non financial</a:t>
            </a:r>
            <a:r>
              <a:rPr lang="en-ZA" sz="2400" b="1" dirty="0">
                <a:effectLst/>
                <a:latin typeface="Calibri" panose="020F0502020204030204" pitchFamily="34" charset="0"/>
                <a:ea typeface="Calibri" panose="020F0502020204030204" pitchFamily="34" charset="0"/>
                <a:cs typeface="Calibri" panose="020F0502020204030204" pitchFamily="34" charset="0"/>
              </a:rPr>
              <a:t> performance</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2"/>
          <p:cNvSpPr>
            <a:spLocks noGrp="1"/>
          </p:cNvSpPr>
          <p:nvPr>
            <p:ph idx="1"/>
          </p:nvPr>
        </p:nvSpPr>
        <p:spPr>
          <a:xfrm>
            <a:off x="492125" y="2348880"/>
            <a:ext cx="8229600" cy="1108720"/>
          </a:xfrm>
        </p:spPr>
        <p:txBody>
          <a:bodyPr/>
          <a:lstStyle/>
          <a:p>
            <a:pPr marL="0" lvl="0" indent="0" algn="just">
              <a:spcBef>
                <a:spcPct val="0"/>
              </a:spcBef>
              <a:buNone/>
              <a:defRPr/>
            </a:pPr>
            <a:endParaRPr lang="en-ZA" dirty="0"/>
          </a:p>
          <a:p>
            <a:pPr marL="0" lvl="0" indent="0" algn="just">
              <a:spcBef>
                <a:spcPct val="0"/>
              </a:spcBef>
              <a:buNone/>
              <a:defRPr/>
            </a:pPr>
            <a:endParaRPr lang="en-ZA" dirty="0"/>
          </a:p>
          <a:p>
            <a:pPr marL="0" lvl="0" indent="0" algn="just">
              <a:spcBef>
                <a:spcPct val="0"/>
              </a:spcBef>
              <a:buNone/>
              <a:defRPr/>
            </a:pPr>
            <a:endParaRPr lang="en-ZA" dirty="0"/>
          </a:p>
        </p:txBody>
      </p:sp>
      <p:graphicFrame>
        <p:nvGraphicFramePr>
          <p:cNvPr id="3" name="Chart 2">
            <a:extLst>
              <a:ext uri="{FF2B5EF4-FFF2-40B4-BE49-F238E27FC236}">
                <a16:creationId xmlns:a16="http://schemas.microsoft.com/office/drawing/2014/main" xmlns="" id="{DFC81463-A9EA-1485-A89E-E331A89113CE}"/>
              </a:ext>
            </a:extLst>
          </p:cNvPr>
          <p:cNvGraphicFramePr/>
          <p:nvPr>
            <p:extLst>
              <p:ext uri="{D42A27DB-BD31-4B8C-83A1-F6EECF244321}">
                <p14:modId xmlns:p14="http://schemas.microsoft.com/office/powerpoint/2010/main" xmlns="" val="2642388654"/>
              </p:ext>
            </p:extLst>
          </p:nvPr>
        </p:nvGraphicFramePr>
        <p:xfrm>
          <a:off x="173773" y="1012441"/>
          <a:ext cx="4254211" cy="584556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xmlns="" id="{821E4725-C9C4-FBB4-EDFC-98970A61A621}"/>
              </a:ext>
            </a:extLst>
          </p:cNvPr>
          <p:cNvSpPr txBox="1"/>
          <p:nvPr/>
        </p:nvSpPr>
        <p:spPr>
          <a:xfrm>
            <a:off x="4455151" y="1036270"/>
            <a:ext cx="4655297" cy="5493812"/>
          </a:xfrm>
          <a:prstGeom prst="rect">
            <a:avLst/>
          </a:prstGeom>
          <a:solidFill>
            <a:schemeClr val="bg2"/>
          </a:solidFill>
        </p:spPr>
        <p:txBody>
          <a:bodyPr wrap="square">
            <a:spAutoFit/>
          </a:bodyPr>
          <a:lstStyle/>
          <a:p>
            <a:pPr lvl="0" algn="just">
              <a:spcAft>
                <a:spcPts val="0"/>
              </a:spcAft>
            </a:pP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Energy &amp; Electricity</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en-US" sz="900" spc="-25" dirty="0">
                <a:effectLst/>
                <a:latin typeface="Calibri" panose="020F0502020204030204" pitchFamily="34" charset="0"/>
                <a:ea typeface="Times New Roman" panose="02020603050405020304" pitchFamily="18" charset="0"/>
                <a:cs typeface="Calibri" panose="020F0502020204030204" pitchFamily="34" charset="0"/>
              </a:rPr>
              <a:t>There are 14 projects under </a:t>
            </a: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Energy and Electricity</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that the Metro is implementing in terms of the business plan. The total adjustment budget for these projects is R</a:t>
            </a: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 </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167 511 375</a:t>
            </a: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 </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and the expenditure is R165 652 986.</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en-US" sz="900" spc="-25" dirty="0">
                <a:effectLst/>
                <a:latin typeface="Calibri" panose="020F0502020204030204" pitchFamily="34" charset="0"/>
                <a:ea typeface="Times New Roman" panose="02020603050405020304" pitchFamily="18" charset="0"/>
                <a:cs typeface="Calibri" panose="020F0502020204030204" pitchFamily="34" charset="0"/>
              </a:rPr>
              <a:t>The overall scope of work for these projects entailed construction and upgrading of substations; replacement of old pre-paid meters; city-wide electricity for all; as well as installation of streetlights in various areas. This included the Upgrading/Strengthening of Existing Network Schemes - City Wide and installation of the 132/11kV Substations</a:t>
            </a:r>
          </a:p>
          <a:p>
            <a:pPr lvl="0" algn="just">
              <a:spcAft>
                <a:spcPts val="0"/>
              </a:spcAft>
            </a:pP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Human settlements</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en-US" sz="900" spc="-25" dirty="0">
                <a:effectLst/>
                <a:latin typeface="Calibri" panose="020F0502020204030204" pitchFamily="34" charset="0"/>
                <a:ea typeface="Times New Roman" panose="02020603050405020304" pitchFamily="18" charset="0"/>
                <a:cs typeface="Calibri" panose="020F0502020204030204" pitchFamily="34" charset="0"/>
              </a:rPr>
              <a:t>There are 23 projects under </a:t>
            </a: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Human Settlements</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that the Metro is implementing in terms of the business plan. The total adjustment budget for these projects is R</a:t>
            </a: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 </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241 631 078 and the expenditure is R 145 316 233.</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en-US" sz="900" spc="-25" dirty="0">
                <a:effectLst/>
                <a:latin typeface="Calibri" panose="020F0502020204030204" pitchFamily="34" charset="0"/>
                <a:ea typeface="Times New Roman" panose="02020603050405020304" pitchFamily="18" charset="0"/>
                <a:cs typeface="Calibri" panose="020F0502020204030204" pitchFamily="34" charset="0"/>
              </a:rPr>
              <a:t>The overall scope of work for these projects entailed water and sewer reticulation in different areas, bulk water and sewer main line, construction of roads and storm water in different areas. These included the Water provision -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Garankuwa</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X10, Rama City (20 ML Reservoir),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Refilwe</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Manor Pump Stations,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Zithobeni</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X8&amp;9 - Bulk water main line.  Sewer reticulation - Mamelodi X6 erf 34041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Phomolong</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Fortwest</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4 &amp; 5, Rama City,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Nellmapius</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Willows Mega Project and Bulk Sewer Line –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Winterveldt</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en-US" sz="900" spc="-25" dirty="0">
                <a:effectLst/>
                <a:latin typeface="Calibri" panose="020F0502020204030204" pitchFamily="34" charset="0"/>
                <a:ea typeface="Times New Roman" panose="02020603050405020304" pitchFamily="18" charset="0"/>
                <a:cs typeface="Calibri" panose="020F0502020204030204" pitchFamily="34" charset="0"/>
              </a:rPr>
              <a:t>The Metro also constructed roads and stormwater drainage systems in various areas. Expropriation, and the development of Mamelodi hostels.</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Aft>
                <a:spcPts val="0"/>
              </a:spcAft>
            </a:pP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Roads and Storm Water</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en-US" sz="900" spc="-25" dirty="0">
                <a:effectLst/>
                <a:latin typeface="Calibri" panose="020F0502020204030204" pitchFamily="34" charset="0"/>
                <a:ea typeface="Times New Roman" panose="02020603050405020304" pitchFamily="18" charset="0"/>
                <a:cs typeface="Calibri" panose="020F0502020204030204" pitchFamily="34" charset="0"/>
              </a:rPr>
              <a:t>There are 13 projects under </a:t>
            </a: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Roads and Storm Water</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that the Metro is implementing in terms of the business plan. The total adjustment budget for these projects is R</a:t>
            </a: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 </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170 917 837 and the expenditure is R 147 172 998. The overall scope of work for these projects entailed construction of internal roads and storm water in different areas, Flooding Backlog: Network, and Upgrading of roads and storm water systems. These included Rehabilitation </a:t>
            </a:r>
            <a:r>
              <a:rPr lang="en-US" sz="900" spc="-25" dirty="0">
                <a:latin typeface="Calibri" panose="020F0502020204030204" pitchFamily="34" charset="0"/>
                <a:ea typeface="Times New Roman" panose="02020603050405020304" pitchFamily="18" charset="0"/>
                <a:cs typeface="Calibri" panose="020F0502020204030204" pitchFamily="34" charset="0"/>
              </a:rPr>
              <a:t>o</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f Bridges</a:t>
            </a:r>
            <a:r>
              <a:rPr lang="en-US" sz="900" spc="-25" dirty="0">
                <a:latin typeface="Calibri" panose="020F0502020204030204" pitchFamily="34" charset="0"/>
                <a:ea typeface="Times New Roman" panose="02020603050405020304" pitchFamily="18" charset="0"/>
                <a:cs typeface="Calibri" panose="020F0502020204030204" pitchFamily="34" charset="0"/>
              </a:rPr>
              <a:t>.</a:t>
            </a:r>
            <a:endParaRPr lang="en-US" sz="900" spc="-25"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Aft>
                <a:spcPts val="0"/>
              </a:spcAft>
            </a:pP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Water and Sanitation</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en-US" sz="900" spc="-25" dirty="0">
                <a:effectLst/>
                <a:latin typeface="Calibri" panose="020F0502020204030204" pitchFamily="34" charset="0"/>
                <a:ea typeface="Times New Roman" panose="02020603050405020304" pitchFamily="18" charset="0"/>
                <a:cs typeface="Calibri" panose="020F0502020204030204" pitchFamily="34" charset="0"/>
              </a:rPr>
              <a:t>There are 18 projects under </a:t>
            </a:r>
            <a:r>
              <a:rPr lang="en-US" sz="900" b="1" spc="-25" dirty="0">
                <a:effectLst/>
                <a:latin typeface="Calibri" panose="020F0502020204030204" pitchFamily="34" charset="0"/>
                <a:ea typeface="Times New Roman" panose="02020603050405020304" pitchFamily="18" charset="0"/>
                <a:cs typeface="Calibri" panose="020F0502020204030204" pitchFamily="34" charset="0"/>
              </a:rPr>
              <a:t>Water and Sanitation</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that the Metro is implementing in terms of the business plan. The total adjustment budget for these projects is R 439 950 000 and the expenditure is R 386 471 890.  The overall scope of work for these projects entailed Refurbishment and upgrade of Water Purification Plants, Installation of telemetry, bulk meters, and control equipment at reservoirs (City Wide) and WWTW Phase 1 Upgrading of Existing Infrastructure.  These included Replacement Of Worn Out Network Pipes, Sunderland Ridge, City Wide,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Rooiwal</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Baviaanspoort</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Temba and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Babelegi</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Klipgat</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Ekangala</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Block A - F  sewer reticulation and toilets, Refurbishment of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Laudium</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Bulk Pipeline.</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Bronkhorstbaai</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Refurbishment and upgrade of Water Purification Plant, Installation of telemetry, bulk meters and control equipment  at reservoirs (City Wide),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Doornkloof</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Reservoir,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Grootfontein</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Water Reservoir, tower and pipework, New Parkmore LL Reservoir and HL </a:t>
            </a:r>
            <a:r>
              <a:rPr lang="en-US" sz="900" spc="-25" dirty="0" err="1">
                <a:effectLst/>
                <a:latin typeface="Calibri" panose="020F0502020204030204" pitchFamily="34" charset="0"/>
                <a:ea typeface="Times New Roman" panose="02020603050405020304" pitchFamily="18" charset="0"/>
                <a:cs typeface="Calibri" panose="020F0502020204030204" pitchFamily="34" charset="0"/>
              </a:rPr>
              <a:t>Rerservoir</a:t>
            </a:r>
            <a:r>
              <a:rPr lang="en-US" sz="900" spc="-25" dirty="0">
                <a:effectLst/>
                <a:latin typeface="Calibri" panose="020F0502020204030204" pitchFamily="34" charset="0"/>
                <a:ea typeface="Times New Roman" panose="02020603050405020304" pitchFamily="18" charset="0"/>
                <a:cs typeface="Calibri" panose="020F0502020204030204" pitchFamily="34" charset="0"/>
              </a:rPr>
              <a:t>, Mamelodi Ext 11 water (Bulk and reticulation) and sanitation services.</a:t>
            </a:r>
            <a:endParaRPr lang="en-ZA" sz="900" spc="-25"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xmlns="" val="80350881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a:extLst>
              <a:ext uri="{FF2B5EF4-FFF2-40B4-BE49-F238E27FC236}">
                <a16:creationId xmlns:a16="http://schemas.microsoft.com/office/drawing/2014/main" xmlns=""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1666B85-F96D-0A47-94D2-609E6440C3F1}"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a:extLst>
              <a:ext uri="{FF2B5EF4-FFF2-40B4-BE49-F238E27FC236}">
                <a16:creationId xmlns:a16="http://schemas.microsoft.com/office/drawing/2014/main" xmlns="" id="{AB53893E-26B3-6243-951A-217DECE4E260}"/>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9221" name="Date Placeholder 2">
            <a:extLst>
              <a:ext uri="{FF2B5EF4-FFF2-40B4-BE49-F238E27FC236}">
                <a16:creationId xmlns:a16="http://schemas.microsoft.com/office/drawing/2014/main" xmlns="" id="{F94BAB89-5B29-EA42-9057-33F3B5FFA44F}"/>
              </a:ext>
            </a:extLst>
          </p:cNvPr>
          <p:cNvSpPr>
            <a:spLocks noGrp="1" noChangeArrowheads="1"/>
          </p:cNvSpPr>
          <p:nvPr>
            <p:ph type="dt" sz="half"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6EA2BDF9-6B26-D148-BCE3-00CE43265DCE}"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9217" name="Title 1">
            <a:extLst>
              <a:ext uri="{FF2B5EF4-FFF2-40B4-BE49-F238E27FC236}">
                <a16:creationId xmlns:a16="http://schemas.microsoft.com/office/drawing/2014/main" xmlns="" id="{DD3AFC29-71D0-F64C-AB67-4997AF02918C}"/>
              </a:ext>
            </a:extLst>
          </p:cNvPr>
          <p:cNvSpPr>
            <a:spLocks noGrp="1"/>
          </p:cNvSpPr>
          <p:nvPr>
            <p:ph type="title" idx="4294967295"/>
          </p:nvPr>
        </p:nvSpPr>
        <p:spPr>
          <a:xfrm>
            <a:off x="315798" y="66051"/>
            <a:ext cx="8512401" cy="809837"/>
          </a:xfrm>
          <a:solidFill>
            <a:schemeClr val="tx2">
              <a:lumMod val="90000"/>
              <a:lumOff val="10000"/>
            </a:schemeClr>
          </a:solidFill>
        </p:spPr>
        <p:txBody>
          <a:bodyPr/>
          <a:lstStyle/>
          <a:p>
            <a:pPr eaLnBrk="1" hangingPunct="1"/>
            <a:r>
              <a:rPr lang="en-US" altLang="en-US" sz="2400" b="1" dirty="0">
                <a:solidFill>
                  <a:schemeClr val="bg1">
                    <a:lumMod val="95000"/>
                  </a:schemeClr>
                </a:solidFill>
                <a:latin typeface="Calibri" pitchFamily="34" charset="0"/>
                <a:ea typeface="ＭＳ Ｐゴシック" panose="020B0600070205080204" pitchFamily="34" charset="-128"/>
                <a:cs typeface="Calibri" pitchFamily="34" charset="0"/>
              </a:rPr>
              <a:t>USDG – Financial performance and Fund utilization  - 2022/23 as at 31 May 2023</a:t>
            </a:r>
          </a:p>
        </p:txBody>
      </p:sp>
      <p:graphicFrame>
        <p:nvGraphicFramePr>
          <p:cNvPr id="5" name="Table 4">
            <a:extLst>
              <a:ext uri="{FF2B5EF4-FFF2-40B4-BE49-F238E27FC236}">
                <a16:creationId xmlns:a16="http://schemas.microsoft.com/office/drawing/2014/main" xmlns="" id="{DE22DD7A-CF43-1403-E41C-58716A499A4D}"/>
              </a:ext>
            </a:extLst>
          </p:cNvPr>
          <p:cNvGraphicFramePr>
            <a:graphicFrameLocks noGrp="1"/>
          </p:cNvGraphicFramePr>
          <p:nvPr>
            <p:extLst>
              <p:ext uri="{D42A27DB-BD31-4B8C-83A1-F6EECF244321}">
                <p14:modId xmlns:p14="http://schemas.microsoft.com/office/powerpoint/2010/main" xmlns="" val="2297929482"/>
              </p:ext>
            </p:extLst>
          </p:nvPr>
        </p:nvGraphicFramePr>
        <p:xfrm>
          <a:off x="272984" y="1029926"/>
          <a:ext cx="8512399" cy="958914"/>
        </p:xfrm>
        <a:graphic>
          <a:graphicData uri="http://schemas.openxmlformats.org/drawingml/2006/table">
            <a:tbl>
              <a:tblPr/>
              <a:tblGrid>
                <a:gridCol w="963081">
                  <a:extLst>
                    <a:ext uri="{9D8B030D-6E8A-4147-A177-3AD203B41FA5}">
                      <a16:colId xmlns:a16="http://schemas.microsoft.com/office/drawing/2014/main" xmlns="" val="3578596507"/>
                    </a:ext>
                  </a:extLst>
                </a:gridCol>
                <a:gridCol w="785445">
                  <a:extLst>
                    <a:ext uri="{9D8B030D-6E8A-4147-A177-3AD203B41FA5}">
                      <a16:colId xmlns:a16="http://schemas.microsoft.com/office/drawing/2014/main" xmlns="" val="2571023990"/>
                    </a:ext>
                  </a:extLst>
                </a:gridCol>
                <a:gridCol w="1235847">
                  <a:extLst>
                    <a:ext uri="{9D8B030D-6E8A-4147-A177-3AD203B41FA5}">
                      <a16:colId xmlns:a16="http://schemas.microsoft.com/office/drawing/2014/main" xmlns="" val="3034907604"/>
                    </a:ext>
                  </a:extLst>
                </a:gridCol>
                <a:gridCol w="1059203">
                  <a:extLst>
                    <a:ext uri="{9D8B030D-6E8A-4147-A177-3AD203B41FA5}">
                      <a16:colId xmlns:a16="http://schemas.microsoft.com/office/drawing/2014/main" xmlns="" val="835122428"/>
                    </a:ext>
                  </a:extLst>
                </a:gridCol>
                <a:gridCol w="927168">
                  <a:extLst>
                    <a:ext uri="{9D8B030D-6E8A-4147-A177-3AD203B41FA5}">
                      <a16:colId xmlns:a16="http://schemas.microsoft.com/office/drawing/2014/main" xmlns="" val="1468056721"/>
                    </a:ext>
                  </a:extLst>
                </a:gridCol>
                <a:gridCol w="854347">
                  <a:extLst>
                    <a:ext uri="{9D8B030D-6E8A-4147-A177-3AD203B41FA5}">
                      <a16:colId xmlns:a16="http://schemas.microsoft.com/office/drawing/2014/main" xmlns="" val="3524180880"/>
                    </a:ext>
                  </a:extLst>
                </a:gridCol>
                <a:gridCol w="1087350">
                  <a:extLst>
                    <a:ext uri="{9D8B030D-6E8A-4147-A177-3AD203B41FA5}">
                      <a16:colId xmlns:a16="http://schemas.microsoft.com/office/drawing/2014/main" xmlns="" val="530912217"/>
                    </a:ext>
                  </a:extLst>
                </a:gridCol>
                <a:gridCol w="745611">
                  <a:extLst>
                    <a:ext uri="{9D8B030D-6E8A-4147-A177-3AD203B41FA5}">
                      <a16:colId xmlns:a16="http://schemas.microsoft.com/office/drawing/2014/main" xmlns="" val="1297165622"/>
                    </a:ext>
                  </a:extLst>
                </a:gridCol>
                <a:gridCol w="854347">
                  <a:extLst>
                    <a:ext uri="{9D8B030D-6E8A-4147-A177-3AD203B41FA5}">
                      <a16:colId xmlns:a16="http://schemas.microsoft.com/office/drawing/2014/main" xmlns="" val="1961555863"/>
                    </a:ext>
                  </a:extLst>
                </a:gridCol>
              </a:tblGrid>
              <a:tr h="501459">
                <a:tc>
                  <a:txBody>
                    <a:bodyPr/>
                    <a:lstStyle/>
                    <a:p>
                      <a:pPr algn="ctr" fontAlgn="b"/>
                      <a:r>
                        <a:rPr lang="en-ZA" sz="1200" b="1" i="0" u="none" strike="noStrike" dirty="0">
                          <a:solidFill>
                            <a:srgbClr val="000000"/>
                          </a:solidFill>
                          <a:effectLst/>
                          <a:latin typeface="Calibri" panose="020F0502020204030204" pitchFamily="34" charset="0"/>
                        </a:rPr>
                        <a:t>Voted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Rollover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Stopped/ Reallocated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Total Available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Actual Transfer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Spent by Municipality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Unspent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 Spent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 Unspent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709077724"/>
                  </a:ext>
                </a:extLst>
              </a:tr>
              <a:tr h="457455">
                <a:tc>
                  <a:txBody>
                    <a:bodyPr/>
                    <a:lstStyle/>
                    <a:p>
                      <a:pPr algn="r" rtl="0" fontAlgn="b"/>
                      <a:r>
                        <a:rPr lang="en-ZA" sz="1200" b="0" i="0" u="none" strike="noStrike">
                          <a:solidFill>
                            <a:srgbClr val="000000"/>
                          </a:solidFill>
                          <a:effectLst/>
                          <a:latin typeface="Calibri" panose="020F0502020204030204" pitchFamily="34" charset="0"/>
                        </a:rPr>
                        <a:t>1 044 111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1 044 111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1 044 111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effectLst/>
                          <a:latin typeface="Calibri" panose="020F0502020204030204" pitchFamily="34" charset="0"/>
                        </a:rPr>
                        <a:t>585 197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458 914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56,0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44,0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4342320"/>
                  </a:ext>
                </a:extLst>
              </a:tr>
            </a:tbl>
          </a:graphicData>
        </a:graphic>
      </p:graphicFrame>
      <p:graphicFrame>
        <p:nvGraphicFramePr>
          <p:cNvPr id="2" name="Content Placeholder 9">
            <a:extLst>
              <a:ext uri="{FF2B5EF4-FFF2-40B4-BE49-F238E27FC236}">
                <a16:creationId xmlns:a16="http://schemas.microsoft.com/office/drawing/2014/main" xmlns="" id="{713C77A9-69AD-CB12-6F00-8A2DE2710102}"/>
              </a:ext>
            </a:extLst>
          </p:cNvPr>
          <p:cNvGraphicFramePr>
            <a:graphicFrameLocks/>
          </p:cNvGraphicFramePr>
          <p:nvPr>
            <p:extLst>
              <p:ext uri="{D42A27DB-BD31-4B8C-83A1-F6EECF244321}">
                <p14:modId xmlns:p14="http://schemas.microsoft.com/office/powerpoint/2010/main" xmlns="" val="2795208738"/>
              </p:ext>
            </p:extLst>
          </p:nvPr>
        </p:nvGraphicFramePr>
        <p:xfrm>
          <a:off x="323413" y="2276872"/>
          <a:ext cx="8512401" cy="3160570"/>
        </p:xfrm>
        <a:graphic>
          <a:graphicData uri="http://schemas.openxmlformats.org/drawingml/2006/table">
            <a:tbl>
              <a:tblPr/>
              <a:tblGrid>
                <a:gridCol w="3247309">
                  <a:extLst>
                    <a:ext uri="{9D8B030D-6E8A-4147-A177-3AD203B41FA5}">
                      <a16:colId xmlns:a16="http://schemas.microsoft.com/office/drawing/2014/main" xmlns="" val="799085038"/>
                    </a:ext>
                  </a:extLst>
                </a:gridCol>
                <a:gridCol w="844828">
                  <a:extLst>
                    <a:ext uri="{9D8B030D-6E8A-4147-A177-3AD203B41FA5}">
                      <a16:colId xmlns:a16="http://schemas.microsoft.com/office/drawing/2014/main" xmlns="" val="126780458"/>
                    </a:ext>
                  </a:extLst>
                </a:gridCol>
                <a:gridCol w="814656">
                  <a:extLst>
                    <a:ext uri="{9D8B030D-6E8A-4147-A177-3AD203B41FA5}">
                      <a16:colId xmlns:a16="http://schemas.microsoft.com/office/drawing/2014/main" xmlns="" val="956138993"/>
                    </a:ext>
                  </a:extLst>
                </a:gridCol>
                <a:gridCol w="1086208">
                  <a:extLst>
                    <a:ext uri="{9D8B030D-6E8A-4147-A177-3AD203B41FA5}">
                      <a16:colId xmlns:a16="http://schemas.microsoft.com/office/drawing/2014/main" xmlns="" val="1123939390"/>
                    </a:ext>
                  </a:extLst>
                </a:gridCol>
                <a:gridCol w="769396">
                  <a:extLst>
                    <a:ext uri="{9D8B030D-6E8A-4147-A177-3AD203B41FA5}">
                      <a16:colId xmlns:a16="http://schemas.microsoft.com/office/drawing/2014/main" xmlns="" val="21885156"/>
                    </a:ext>
                  </a:extLst>
                </a:gridCol>
                <a:gridCol w="875002">
                  <a:extLst>
                    <a:ext uri="{9D8B030D-6E8A-4147-A177-3AD203B41FA5}">
                      <a16:colId xmlns:a16="http://schemas.microsoft.com/office/drawing/2014/main" xmlns="" val="1125895727"/>
                    </a:ext>
                  </a:extLst>
                </a:gridCol>
                <a:gridCol w="875002">
                  <a:extLst>
                    <a:ext uri="{9D8B030D-6E8A-4147-A177-3AD203B41FA5}">
                      <a16:colId xmlns:a16="http://schemas.microsoft.com/office/drawing/2014/main" xmlns="" val="3884057554"/>
                    </a:ext>
                  </a:extLst>
                </a:gridCol>
              </a:tblGrid>
              <a:tr h="665601">
                <a:tc>
                  <a:txBody>
                    <a:bodyPr/>
                    <a:lstStyle/>
                    <a:p>
                      <a:pPr algn="ctr" fontAlgn="t"/>
                      <a:r>
                        <a:rPr lang="en-ZA" sz="1200" b="1" i="0" u="none" strike="noStrike" dirty="0">
                          <a:solidFill>
                            <a:srgbClr val="000000"/>
                          </a:solidFill>
                          <a:effectLst/>
                          <a:latin typeface="Calibri" panose="020F0502020204030204" pitchFamily="34" charset="0"/>
                        </a:rPr>
                        <a:t>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Allocated Budget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t"/>
                      <a:r>
                        <a:rPr lang="en-ZA" sz="1200" b="1" i="0" u="none" strike="noStrike" dirty="0">
                          <a:solidFill>
                            <a:srgbClr val="000000"/>
                          </a:solidFill>
                          <a:effectLst/>
                          <a:latin typeface="Calibri" panose="020F0502020204030204" pitchFamily="34" charset="0"/>
                        </a:rPr>
                        <a:t>% of Total Allocated Budget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Spent by Municipality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Unspent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 Unspent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xmlns="" val="1028701547"/>
                  </a:ext>
                </a:extLst>
              </a:tr>
              <a:tr h="198495">
                <a:tc>
                  <a:txBody>
                    <a:bodyPr/>
                    <a:lstStyle/>
                    <a:p>
                      <a:pPr algn="ctr" fontAlgn="t"/>
                      <a:r>
                        <a:rPr lang="en-ZA" sz="1200" b="1"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R'000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ZA"/>
                    </a:p>
                  </a:txBody>
                  <a:tcPr/>
                </a:tc>
                <a:tc>
                  <a:txBody>
                    <a:bodyPr/>
                    <a:lstStyle/>
                    <a:p>
                      <a:pPr algn="ctr" fontAlgn="t"/>
                      <a:r>
                        <a:rPr lang="en-ZA" sz="1200" b="1" i="0" u="none" strike="noStrike" dirty="0">
                          <a:solidFill>
                            <a:srgbClr val="000000"/>
                          </a:solidFill>
                          <a:effectLst/>
                          <a:latin typeface="Calibri" panose="020F0502020204030204" pitchFamily="34" charset="0"/>
                        </a:rPr>
                        <a:t>R'000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ZA" sz="12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R'000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ZA" sz="1200" b="0" i="0" u="none" strike="noStrike" dirty="0">
                          <a:solidFill>
                            <a:srgbClr val="000000"/>
                          </a:solidFill>
                          <a:effectLst/>
                          <a:latin typeface="Calibri" panose="020F0502020204030204" pitchFamily="34" charset="0"/>
                        </a:rPr>
                        <a:t> </a:t>
                      </a:r>
                      <a:endParaRPr lang="en-ZA" sz="12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846042307"/>
                  </a:ext>
                </a:extLst>
              </a:tr>
              <a:tr h="279462">
                <a:tc>
                  <a:txBody>
                    <a:bodyPr/>
                    <a:lstStyle/>
                    <a:p>
                      <a:pPr algn="l" fontAlgn="b"/>
                      <a:r>
                        <a:rPr lang="en-ZA" sz="1200" b="1" i="0" u="none" strike="noStrike">
                          <a:solidFill>
                            <a:srgbClr val="000000"/>
                          </a:solidFill>
                          <a:effectLst/>
                          <a:latin typeface="Calibri" panose="020F0502020204030204" pitchFamily="34" charset="0"/>
                        </a:rPr>
                        <a:t>Human Settlements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49 553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20 204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40,8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 29 349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59,2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2190226"/>
                  </a:ext>
                </a:extLst>
              </a:tr>
              <a:tr h="340240">
                <a:tc>
                  <a:txBody>
                    <a:bodyPr/>
                    <a:lstStyle/>
                    <a:p>
                      <a:pPr algn="l" fontAlgn="b"/>
                      <a:r>
                        <a:rPr lang="en-ZA" sz="1200" b="1" i="0" u="none" strike="noStrike">
                          <a:solidFill>
                            <a:srgbClr val="000000"/>
                          </a:solidFill>
                          <a:effectLst/>
                          <a:latin typeface="Calibri" panose="020F0502020204030204" pitchFamily="34" charset="0"/>
                        </a:rPr>
                        <a:t>Roads &amp; Transport:  Roads &amp; Stormwater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67 457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49 434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73,3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 18 023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26,7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01171611"/>
                  </a:ext>
                </a:extLst>
              </a:tr>
              <a:tr h="279462">
                <a:tc>
                  <a:txBody>
                    <a:bodyPr/>
                    <a:lstStyle/>
                    <a:p>
                      <a:pPr algn="l" fontAlgn="b"/>
                      <a:r>
                        <a:rPr lang="en-ZA" sz="1200" b="1" i="0" u="none" strike="noStrike">
                          <a:solidFill>
                            <a:srgbClr val="000000"/>
                          </a:solidFill>
                          <a:effectLst/>
                          <a:latin typeface="Calibri" panose="020F0502020204030204" pitchFamily="34" charset="0"/>
                        </a:rPr>
                        <a:t>Water &amp; Sanitation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414 100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39,7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230 175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55,6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 183 925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44,4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90611565"/>
                  </a:ext>
                </a:extLst>
              </a:tr>
              <a:tr h="279462">
                <a:tc>
                  <a:txBody>
                    <a:bodyPr/>
                    <a:lstStyle/>
                    <a:p>
                      <a:pPr algn="l" fontAlgn="b"/>
                      <a:r>
                        <a:rPr lang="en-ZA" sz="1200" b="1" i="0" u="none" strike="noStrike" dirty="0">
                          <a:solidFill>
                            <a:srgbClr val="000000"/>
                          </a:solidFill>
                          <a:effectLst/>
                          <a:latin typeface="Calibri" panose="020F0502020204030204" pitchFamily="34" charset="0"/>
                        </a:rPr>
                        <a:t>Energy and Electricity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410 178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39,3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217 166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52,9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 193 012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47,1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70641292"/>
                  </a:ext>
                </a:extLst>
              </a:tr>
              <a:tr h="279462">
                <a:tc>
                  <a:txBody>
                    <a:bodyPr/>
                    <a:lstStyle/>
                    <a:p>
                      <a:pPr algn="l" fontAlgn="b"/>
                      <a:r>
                        <a:rPr lang="en-ZA" sz="1200" b="1" i="0" u="none" strike="noStrike">
                          <a:solidFill>
                            <a:srgbClr val="000000"/>
                          </a:solidFill>
                          <a:effectLst/>
                          <a:latin typeface="Calibri" panose="020F0502020204030204" pitchFamily="34" charset="0"/>
                        </a:rPr>
                        <a:t>Socio Economic Amenities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66 500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 32 895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49,5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 33 605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50,5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8446825"/>
                  </a:ext>
                </a:extLst>
              </a:tr>
              <a:tr h="279462">
                <a:tc>
                  <a:txBody>
                    <a:bodyPr/>
                    <a:lstStyle/>
                    <a:p>
                      <a:pPr algn="l" fontAlgn="b"/>
                      <a:r>
                        <a:rPr lang="en-ZA" sz="1200" b="1" i="0" u="none" strike="noStrike">
                          <a:solidFill>
                            <a:srgbClr val="000000"/>
                          </a:solidFill>
                          <a:effectLst/>
                          <a:latin typeface="Calibri" panose="020F0502020204030204" pitchFamily="34" charset="0"/>
                        </a:rPr>
                        <a:t>Environment &amp; Agriculture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5 000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 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9732111"/>
                  </a:ext>
                </a:extLst>
              </a:tr>
              <a:tr h="279462">
                <a:tc>
                  <a:txBody>
                    <a:bodyPr/>
                    <a:lstStyle/>
                    <a:p>
                      <a:pPr algn="l" fontAlgn="b"/>
                      <a:r>
                        <a:rPr lang="en-ZA" sz="1200" b="1" i="0" u="none" strike="noStrike">
                          <a:solidFill>
                            <a:srgbClr val="000000"/>
                          </a:solidFill>
                          <a:effectLst/>
                          <a:latin typeface="Calibri" panose="020F0502020204030204" pitchFamily="34" charset="0"/>
                        </a:rPr>
                        <a:t>USDG 3% OPSCAP - Operational 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31 323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31 323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4899607"/>
                  </a:ext>
                </a:extLst>
              </a:tr>
              <a:tr h="279462">
                <a:tc>
                  <a:txBody>
                    <a:bodyPr/>
                    <a:lstStyle/>
                    <a:p>
                      <a:pPr algn="l" fontAlgn="b"/>
                      <a:r>
                        <a:rPr lang="en-ZA" sz="12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1 044 111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 585 197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56,0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 458 914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44,0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4069679840"/>
                  </a:ext>
                </a:extLst>
              </a:tr>
            </a:tbl>
          </a:graphicData>
        </a:graphic>
      </p:graphicFrame>
    </p:spTree>
    <p:extLst>
      <p:ext uri="{BB962C8B-B14F-4D97-AF65-F5344CB8AC3E}">
        <p14:creationId xmlns:p14="http://schemas.microsoft.com/office/powerpoint/2010/main" xmlns="" val="240959742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25" y="119572"/>
            <a:ext cx="8229600" cy="564902"/>
          </a:xfrm>
          <a:solidFill>
            <a:srgbClr val="0082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1800" b="1" kern="0" dirty="0">
                <a:solidFill>
                  <a:srgbClr val="EEECE1"/>
                </a:solidFill>
                <a:latin typeface="Calibri"/>
                <a:ea typeface="ＭＳ Ｐゴシック" panose="020B0600070205080204" pitchFamily="34" charset="-128"/>
              </a:rPr>
              <a:t>(USDG) City of Tshwane Municipality Project Performance as at 31 May 2023</a:t>
            </a:r>
            <a:endParaRPr lang="en-ZA" sz="1800" b="1" kern="0" dirty="0">
              <a:solidFill>
                <a:srgbClr val="FF0000"/>
              </a:solidFill>
              <a:latin typeface="Calibri"/>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2" name="Footer Placeholder 4">
            <a:extLst>
              <a:ext uri="{FF2B5EF4-FFF2-40B4-BE49-F238E27FC236}">
                <a16:creationId xmlns:a16="http://schemas.microsoft.com/office/drawing/2014/main" xmlns="" id="{1B5EB57E-CE4F-AFEB-1612-46D844DE9F1F}"/>
              </a:ext>
            </a:extLst>
          </p:cNvPr>
          <p:cNvSpPr>
            <a:spLocks noGrp="1"/>
          </p:cNvSpPr>
          <p:nvPr>
            <p:ph type="ftr" sz="quarter" idx="11"/>
          </p:nvPr>
        </p:nvSpPr>
        <p:spPr>
          <a:xfrm>
            <a:off x="2699792" y="6353991"/>
            <a:ext cx="3200400"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COT USDG MTSF </a:t>
            </a:r>
            <a:r>
              <a:rPr lang="en-GB" sz="1000" b="1" dirty="0">
                <a:solidFill>
                  <a:srgbClr val="000000">
                    <a:tint val="75000"/>
                  </a:srgbClr>
                </a:solidFill>
                <a:latin typeface="Calibri" panose="020F0502020204030204" pitchFamily="34" charset="0"/>
                <a:cs typeface="Calibri" panose="020F0502020204030204" pitchFamily="34" charset="0"/>
              </a:rPr>
              <a:t>Project </a:t>
            </a:r>
            <a:r>
              <a:rPr kumimoji="0" lang="en-GB"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Performance –  31 May 2023</a:t>
            </a:r>
            <a:endParaRPr kumimoji="0" lang="en-US"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endParaRPr>
          </a:p>
        </p:txBody>
      </p:sp>
      <p:sp>
        <p:nvSpPr>
          <p:cNvPr id="8" name="TextBox 7">
            <a:extLst>
              <a:ext uri="{FF2B5EF4-FFF2-40B4-BE49-F238E27FC236}">
                <a16:creationId xmlns:a16="http://schemas.microsoft.com/office/drawing/2014/main" xmlns="" id="{4C3EE779-BC72-8F4E-BE31-A2318E69E2BB}"/>
              </a:ext>
            </a:extLst>
          </p:cNvPr>
          <p:cNvSpPr txBox="1"/>
          <p:nvPr/>
        </p:nvSpPr>
        <p:spPr>
          <a:xfrm>
            <a:off x="179512" y="3216349"/>
            <a:ext cx="4041828" cy="2155975"/>
          </a:xfrm>
          <a:prstGeom prst="rect">
            <a:avLst/>
          </a:prstGeom>
          <a:noFill/>
        </p:spPr>
        <p:txBody>
          <a:bodyPr wrap="square">
            <a:spAutoFit/>
          </a:bodyPr>
          <a:lstStyle/>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rPr>
              <a:t>   Energy </a:t>
            </a:r>
            <a:r>
              <a:rPr lang="en-ZA" sz="1050" dirty="0">
                <a:solidFill>
                  <a:srgbClr val="000000"/>
                </a:solidFill>
                <a:latin typeface="Arial"/>
                <a:ea typeface="ＭＳ Ｐゴシック" pitchFamily="-108" charset="-128"/>
              </a:rPr>
              <a:t>&amp; Electricity </a:t>
            </a: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rPr>
              <a:t>Department top 7 non-performing    	projects @  0% ;</a:t>
            </a:r>
          </a:p>
          <a:p>
            <a:pPr marL="628650" lvl="1" indent="-171450" eaLnBrk="1" hangingPunct="1">
              <a:spcBef>
                <a:spcPct val="20000"/>
              </a:spcBef>
              <a:buFont typeface="Arial" panose="020B0604020202020204" pitchFamily="34" charset="0"/>
              <a:buChar char="•"/>
              <a:defRPr/>
            </a:pP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rPr>
              <a:t>Strengthening 11kV Cable network - R6m </a:t>
            </a:r>
          </a:p>
          <a:p>
            <a:pPr marL="628650" lvl="1" indent="-171450" eaLnBrk="1" hangingPunct="1">
              <a:spcBef>
                <a:spcPct val="20000"/>
              </a:spcBef>
              <a:buFont typeface="Arial" panose="020B0604020202020204" pitchFamily="34" charset="0"/>
              <a:buChar char="•"/>
              <a:defRPr/>
            </a:pP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rPr>
              <a:t>Replacement of Obsolete and Non-functional Equipment - R 2,4m </a:t>
            </a:r>
          </a:p>
          <a:p>
            <a:pPr marL="628650" lvl="1" indent="-171450" eaLnBrk="1" hangingPunct="1">
              <a:spcBef>
                <a:spcPct val="20000"/>
              </a:spcBef>
              <a:buFont typeface="Arial" panose="020B0604020202020204" pitchFamily="34" charset="0"/>
              <a:buChar char="•"/>
              <a:defRPr/>
            </a:pPr>
            <a:r>
              <a:rPr kumimoji="0" lang="en-ZA" sz="1050" b="0" i="0" u="none" strike="noStrike" kern="1200" cap="none" spc="0" normalizeH="0" baseline="0" noProof="0" dirty="0" err="1">
                <a:ln>
                  <a:noFill/>
                </a:ln>
                <a:solidFill>
                  <a:srgbClr val="000000"/>
                </a:solidFill>
                <a:effectLst/>
                <a:uLnTx/>
                <a:uFillTx/>
                <a:latin typeface="Arial"/>
                <a:ea typeface="ＭＳ Ｐゴシック" pitchFamily="-108" charset="-128"/>
              </a:rPr>
              <a:t>Ifafi</a:t>
            </a: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rPr>
              <a:t> 88/11kV Substation - R6m </a:t>
            </a:r>
          </a:p>
          <a:p>
            <a:pPr marL="628650" lvl="1" indent="-171450" eaLnBrk="1" hangingPunct="1">
              <a:spcBef>
                <a:spcPct val="20000"/>
              </a:spcBef>
              <a:buFont typeface="Arial" panose="020B0604020202020204" pitchFamily="34" charset="0"/>
              <a:buChar char="•"/>
              <a:defRPr/>
            </a:pPr>
            <a:r>
              <a:rPr kumimoji="0" lang="en-ZA" sz="1050" b="0" i="0" u="none" strike="noStrike" kern="1200" cap="none" spc="0" normalizeH="0" baseline="0" noProof="0" dirty="0" err="1">
                <a:ln>
                  <a:noFill/>
                </a:ln>
                <a:solidFill>
                  <a:srgbClr val="000000"/>
                </a:solidFill>
                <a:effectLst/>
                <a:uLnTx/>
                <a:uFillTx/>
                <a:latin typeface="Arial"/>
                <a:ea typeface="ＭＳ Ｐゴシック" pitchFamily="-108" charset="-128"/>
              </a:rPr>
              <a:t>Monavoni</a:t>
            </a: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rPr>
              <a:t> 132/11KV Substation -R1m </a:t>
            </a:r>
          </a:p>
          <a:p>
            <a:pPr marL="628650" lvl="1" indent="-171450" eaLnBrk="1" hangingPunct="1">
              <a:spcBef>
                <a:spcPct val="20000"/>
              </a:spcBef>
              <a:buFont typeface="Arial" panose="020B0604020202020204" pitchFamily="34" charset="0"/>
              <a:buChar char="•"/>
              <a:defRPr/>
            </a:pP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rPr>
              <a:t>Soshanguve - JJ 132KV Power Line - R2m </a:t>
            </a:r>
          </a:p>
          <a:p>
            <a:pPr marL="628650" lvl="1" indent="-171450" eaLnBrk="1" hangingPunct="1">
              <a:spcBef>
                <a:spcPct val="20000"/>
              </a:spcBef>
              <a:buFont typeface="Arial" panose="020B0604020202020204" pitchFamily="34" charset="0"/>
              <a:buChar char="•"/>
              <a:defRPr/>
            </a:pPr>
            <a:r>
              <a:rPr kumimoji="0" lang="en-ZA" sz="1050" b="0" i="0" u="none" strike="noStrike" kern="1200" cap="none" spc="0" normalizeH="0" baseline="0" noProof="0" dirty="0" err="1">
                <a:ln>
                  <a:noFill/>
                </a:ln>
                <a:solidFill>
                  <a:srgbClr val="000000"/>
                </a:solidFill>
                <a:effectLst/>
                <a:uLnTx/>
                <a:uFillTx/>
                <a:latin typeface="Arial"/>
                <a:ea typeface="ＭＳ Ｐゴシック" pitchFamily="-108" charset="-128"/>
              </a:rPr>
              <a:t>Wildebees</a:t>
            </a: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rPr>
              <a:t> 400/132kV, 315MVA Infeed station – R2m </a:t>
            </a:r>
          </a:p>
          <a:p>
            <a:pPr marL="628650" lvl="1" indent="-171450" eaLnBrk="1" hangingPunct="1">
              <a:spcBef>
                <a:spcPct val="20000"/>
              </a:spcBef>
              <a:buFont typeface="Arial" panose="020B0604020202020204" pitchFamily="34" charset="0"/>
              <a:buChar char="•"/>
              <a:defRPr/>
            </a:pP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rPr>
              <a:t>Network Control Centre Reconfiguration – R21m </a:t>
            </a:r>
          </a:p>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srgbClr val="000000"/>
              </a:solidFill>
              <a:effectLst/>
              <a:uLnTx/>
              <a:uFillTx/>
              <a:latin typeface="Arial"/>
              <a:ea typeface="ＭＳ Ｐゴシック" pitchFamily="-108" charset="-128"/>
            </a:endParaRPr>
          </a:p>
        </p:txBody>
      </p:sp>
    </p:spTree>
    <p:extLst>
      <p:ext uri="{BB962C8B-B14F-4D97-AF65-F5344CB8AC3E}">
        <p14:creationId xmlns:p14="http://schemas.microsoft.com/office/powerpoint/2010/main" xmlns="" val="84740062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16</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7/6/2023</a:t>
            </a:fld>
            <a:endParaRPr lang="en-US" altLang="en-US" dirty="0"/>
          </a:p>
        </p:txBody>
      </p:sp>
      <p:sp>
        <p:nvSpPr>
          <p:cNvPr id="9" name="Title 7"/>
          <p:cNvSpPr txBox="1">
            <a:spLocks/>
          </p:cNvSpPr>
          <p:nvPr/>
        </p:nvSpPr>
        <p:spPr bwMode="auto">
          <a:xfrm>
            <a:off x="-33552" y="247736"/>
            <a:ext cx="9144000" cy="444960"/>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228600" indent="-228600" algn="ctr">
              <a:lnSpc>
                <a:spcPct val="115000"/>
              </a:lnSpc>
              <a:spcAft>
                <a:spcPts val="100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2022/23 non financial performance</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2"/>
          <p:cNvSpPr>
            <a:spLocks noGrp="1"/>
          </p:cNvSpPr>
          <p:nvPr>
            <p:ph idx="1"/>
          </p:nvPr>
        </p:nvSpPr>
        <p:spPr>
          <a:xfrm>
            <a:off x="492125" y="2348880"/>
            <a:ext cx="8229600" cy="1108720"/>
          </a:xfrm>
        </p:spPr>
        <p:txBody>
          <a:bodyPr/>
          <a:lstStyle/>
          <a:p>
            <a:pPr marL="0" lvl="0" indent="0" algn="just">
              <a:spcBef>
                <a:spcPct val="0"/>
              </a:spcBef>
              <a:buNone/>
              <a:defRPr/>
            </a:pPr>
            <a:endParaRPr lang="en-ZA" dirty="0"/>
          </a:p>
          <a:p>
            <a:pPr marL="0" lvl="0" indent="0" algn="just">
              <a:spcBef>
                <a:spcPct val="0"/>
              </a:spcBef>
              <a:buNone/>
              <a:defRPr/>
            </a:pPr>
            <a:endParaRPr lang="en-ZA" dirty="0"/>
          </a:p>
          <a:p>
            <a:pPr marL="0" lvl="0" indent="0" algn="just">
              <a:spcBef>
                <a:spcPct val="0"/>
              </a:spcBef>
              <a:buNone/>
              <a:defRPr/>
            </a:pPr>
            <a:endParaRPr lang="en-ZA" dirty="0"/>
          </a:p>
        </p:txBody>
      </p:sp>
      <p:graphicFrame>
        <p:nvGraphicFramePr>
          <p:cNvPr id="3" name="Chart 2">
            <a:extLst>
              <a:ext uri="{FF2B5EF4-FFF2-40B4-BE49-F238E27FC236}">
                <a16:creationId xmlns:a16="http://schemas.microsoft.com/office/drawing/2014/main" xmlns="" id="{C6B4F431-5CBE-5417-F853-0DEDE4FA95E4}"/>
              </a:ext>
            </a:extLst>
          </p:cNvPr>
          <p:cNvGraphicFramePr/>
          <p:nvPr>
            <p:extLst>
              <p:ext uri="{D42A27DB-BD31-4B8C-83A1-F6EECF244321}">
                <p14:modId xmlns:p14="http://schemas.microsoft.com/office/powerpoint/2010/main" xmlns="" val="3349786976"/>
              </p:ext>
            </p:extLst>
          </p:nvPr>
        </p:nvGraphicFramePr>
        <p:xfrm>
          <a:off x="33552" y="1124745"/>
          <a:ext cx="4610456" cy="557661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CEB91A96-C28E-E59B-1810-7F25AF1E4DEA}"/>
              </a:ext>
            </a:extLst>
          </p:cNvPr>
          <p:cNvSpPr txBox="1"/>
          <p:nvPr/>
        </p:nvSpPr>
        <p:spPr>
          <a:xfrm>
            <a:off x="4644008" y="1029880"/>
            <a:ext cx="4466440" cy="5493812"/>
          </a:xfrm>
          <a:prstGeom prst="rect">
            <a:avLst/>
          </a:prstGeom>
          <a:solidFill>
            <a:schemeClr val="bg2"/>
          </a:solidFill>
        </p:spPr>
        <p:txBody>
          <a:bodyPr wrap="square">
            <a:spAutoFit/>
          </a:bodyPr>
          <a:lstStyle/>
          <a:p>
            <a:pPr>
              <a:spcAft>
                <a:spcPts val="0"/>
              </a:spcAft>
            </a:pPr>
            <a:r>
              <a:rPr lang="en-ZA" sz="9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Human Settlements </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marL="228600" algn="just">
              <a:spcAft>
                <a:spcPts val="0"/>
              </a:spcAft>
            </a:pPr>
            <a:r>
              <a:rPr lang="en-ZA" sz="900" dirty="0">
                <a:effectLst/>
                <a:latin typeface="Calibri" panose="020F0502020204030204" pitchFamily="34" charset="0"/>
                <a:ea typeface="Arial" panose="020B0604020202020204" pitchFamily="34" charset="0"/>
                <a:cs typeface="Calibri" panose="020F0502020204030204" pitchFamily="34" charset="0"/>
              </a:rPr>
              <a:t>There are 24 projects that the city is implementing. The total budget allocated for these projects is R 111, 208 million and the expenditure is R 21, 064 million. The projects are about provision of Housing, Water and Sanitation, Roads and Storm Water as well as Hostel Redevelopment in areas such as </a:t>
            </a:r>
            <a:r>
              <a:rPr lang="en-ZA" sz="900" dirty="0" err="1">
                <a:effectLst/>
                <a:latin typeface="Calibri" panose="020F0502020204030204" pitchFamily="34" charset="0"/>
                <a:ea typeface="Arial" panose="020B0604020202020204" pitchFamily="34" charset="0"/>
                <a:cs typeface="Calibri" panose="020F0502020204030204" pitchFamily="34" charset="0"/>
              </a:rPr>
              <a:t>Garankuwa</a:t>
            </a:r>
            <a:r>
              <a:rPr lang="en-ZA" sz="900" dirty="0">
                <a:effectLst/>
                <a:latin typeface="Calibri" panose="020F0502020204030204" pitchFamily="34" charset="0"/>
                <a:ea typeface="Arial" panose="020B0604020202020204" pitchFamily="34" charset="0"/>
                <a:cs typeface="Calibri" panose="020F0502020204030204" pitchFamily="34" charset="0"/>
              </a:rPr>
              <a:t>,  Bridgeway Communal Stand pipes, </a:t>
            </a:r>
            <a:r>
              <a:rPr lang="en-ZA" sz="900" dirty="0" err="1">
                <a:effectLst/>
                <a:latin typeface="Calibri" panose="020F0502020204030204" pitchFamily="34" charset="0"/>
                <a:ea typeface="Arial" panose="020B0604020202020204" pitchFamily="34" charset="0"/>
                <a:cs typeface="Calibri" panose="020F0502020204030204" pitchFamily="34" charset="0"/>
              </a:rPr>
              <a:t>Winterveldt</a:t>
            </a:r>
            <a:r>
              <a:rPr lang="en-ZA" sz="900" dirty="0">
                <a:effectLst/>
                <a:latin typeface="Calibri" panose="020F0502020204030204" pitchFamily="34" charset="0"/>
                <a:ea typeface="Arial" panose="020B0604020202020204" pitchFamily="34" charset="0"/>
                <a:cs typeface="Calibri" panose="020F0502020204030204" pitchFamily="34" charset="0"/>
              </a:rPr>
              <a:t>,</a:t>
            </a:r>
            <a:r>
              <a:rPr lang="en-ZA" sz="900" dirty="0">
                <a:effectLst/>
                <a:latin typeface="Calibri" panose="020F0502020204030204" pitchFamily="34" charset="0"/>
                <a:ea typeface="Calibri" panose="020F0502020204030204" pitchFamily="34" charset="0"/>
                <a:cs typeface="Calibri" panose="020F0502020204030204" pitchFamily="34" charset="0"/>
              </a:rPr>
              <a:t> </a:t>
            </a:r>
            <a:r>
              <a:rPr lang="en-ZA" sz="900" dirty="0">
                <a:effectLst/>
                <a:latin typeface="Calibri" panose="020F0502020204030204" pitchFamily="34" charset="0"/>
                <a:ea typeface="Arial" panose="020B0604020202020204" pitchFamily="34" charset="0"/>
                <a:cs typeface="Calibri" panose="020F0502020204030204" pitchFamily="34" charset="0"/>
              </a:rPr>
              <a:t>Bulk Sewer in </a:t>
            </a:r>
            <a:r>
              <a:rPr lang="en-ZA" sz="900" dirty="0" err="1">
                <a:effectLst/>
                <a:latin typeface="Calibri" panose="020F0502020204030204" pitchFamily="34" charset="0"/>
                <a:ea typeface="Arial" panose="020B0604020202020204" pitchFamily="34" charset="0"/>
                <a:cs typeface="Calibri" panose="020F0502020204030204" pitchFamily="34" charset="0"/>
              </a:rPr>
              <a:t>Hammanskraal</a:t>
            </a:r>
            <a:r>
              <a:rPr lang="en-ZA" sz="900" dirty="0">
                <a:effectLst/>
                <a:latin typeface="Calibri" panose="020F0502020204030204" pitchFamily="34" charset="0"/>
                <a:ea typeface="Arial" panose="020B0604020202020204" pitchFamily="34" charset="0"/>
                <a:cs typeface="Calibri" panose="020F0502020204030204" pitchFamily="34" charset="0"/>
              </a:rPr>
              <a:t> West ,</a:t>
            </a:r>
            <a:r>
              <a:rPr lang="en-ZA" sz="900" dirty="0">
                <a:effectLst/>
                <a:latin typeface="Calibri" panose="020F0502020204030204" pitchFamily="34" charset="0"/>
                <a:ea typeface="Calibri" panose="020F0502020204030204" pitchFamily="34" charset="0"/>
                <a:cs typeface="Calibri" panose="020F0502020204030204" pitchFamily="34" charset="0"/>
              </a:rPr>
              <a:t> </a:t>
            </a:r>
            <a:r>
              <a:rPr lang="en-ZA" sz="900" dirty="0">
                <a:effectLst/>
                <a:latin typeface="Calibri" panose="020F0502020204030204" pitchFamily="34" charset="0"/>
                <a:ea typeface="Arial" panose="020B0604020202020204" pitchFamily="34" charset="0"/>
                <a:cs typeface="Calibri" panose="020F0502020204030204" pitchFamily="34" charset="0"/>
              </a:rPr>
              <a:t>Construction of roads &amp; stormwater - </a:t>
            </a:r>
            <a:r>
              <a:rPr lang="en-ZA" sz="900" dirty="0" err="1">
                <a:effectLst/>
                <a:latin typeface="Calibri" panose="020F0502020204030204" pitchFamily="34" charset="0"/>
                <a:ea typeface="Arial" panose="020B0604020202020204" pitchFamily="34" charset="0"/>
                <a:cs typeface="Calibri" panose="020F0502020204030204" pitchFamily="34" charset="0"/>
              </a:rPr>
              <a:t>Thorntree</a:t>
            </a:r>
            <a:r>
              <a:rPr lang="en-ZA" sz="900" dirty="0">
                <a:effectLst/>
                <a:latin typeface="Calibri" panose="020F0502020204030204" pitchFamily="34" charset="0"/>
                <a:ea typeface="Arial" panose="020B0604020202020204" pitchFamily="34" charset="0"/>
                <a:cs typeface="Calibri" panose="020F0502020204030204" pitchFamily="34" charset="0"/>
              </a:rPr>
              <a:t> View,   Development of </a:t>
            </a:r>
            <a:r>
              <a:rPr lang="en-ZA" sz="900" dirty="0" err="1">
                <a:effectLst/>
                <a:latin typeface="Calibri" panose="020F0502020204030204" pitchFamily="34" charset="0"/>
                <a:ea typeface="Arial" panose="020B0604020202020204" pitchFamily="34" charset="0"/>
                <a:cs typeface="Calibri" panose="020F0502020204030204" pitchFamily="34" charset="0"/>
              </a:rPr>
              <a:t>Saulsville</a:t>
            </a:r>
            <a:r>
              <a:rPr lang="en-ZA" sz="900" dirty="0">
                <a:effectLst/>
                <a:latin typeface="Calibri" panose="020F0502020204030204" pitchFamily="34" charset="0"/>
                <a:ea typeface="Arial" panose="020B0604020202020204" pitchFamily="34" charset="0"/>
                <a:cs typeface="Calibri" panose="020F0502020204030204" pitchFamily="34" charset="0"/>
              </a:rPr>
              <a:t> hostels etc.</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n-ZA" sz="900" b="1" dirty="0">
                <a:effectLst/>
                <a:latin typeface="Calibri" panose="020F0502020204030204" pitchFamily="34" charset="0"/>
                <a:ea typeface="Arial" panose="020B0604020202020204" pitchFamily="34" charset="0"/>
                <a:cs typeface="Calibri" panose="020F0502020204030204" pitchFamily="34" charset="0"/>
              </a:rPr>
              <a:t>Energy &amp; Electricity </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marL="228600" algn="just">
              <a:spcAft>
                <a:spcPts val="0"/>
              </a:spcAft>
            </a:pPr>
            <a:r>
              <a:rPr lang="en-ZA" sz="900" dirty="0">
                <a:effectLst/>
                <a:latin typeface="Calibri" panose="020F0502020204030204" pitchFamily="34" charset="0"/>
                <a:ea typeface="Arial" panose="020B0604020202020204" pitchFamily="34" charset="0"/>
                <a:cs typeface="Calibri" panose="020F0502020204030204" pitchFamily="34" charset="0"/>
              </a:rPr>
              <a:t>There are 27 projects being implemented under Energy &amp; Electricity Department. The projects about Upgrading/Strengthening of Existing Network Schemes - City Wide, Refurbishment of Substations and Replacement of prepaid meters. The budget for this project is R 390 379 and R 142 200 million was spent. </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n-ZA" sz="9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Roads and Stormwater </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marL="228600" algn="just">
              <a:spcAft>
                <a:spcPts val="0"/>
              </a:spcAft>
            </a:pPr>
            <a:r>
              <a:rPr lang="en-ZA" sz="900" dirty="0">
                <a:effectLst/>
                <a:latin typeface="Calibri" panose="020F0502020204030204" pitchFamily="34" charset="0"/>
                <a:ea typeface="Arial" panose="020B0604020202020204" pitchFamily="34" charset="0"/>
                <a:cs typeface="Calibri" panose="020F0502020204030204" pitchFamily="34" charset="0"/>
              </a:rPr>
              <a:t>There are 9 projects being implemented under this sector. The total budget for these projects is R54 million and the expenditure at the end of the 3</a:t>
            </a:r>
            <a:r>
              <a:rPr lang="en-ZA" sz="900" baseline="30000" dirty="0">
                <a:effectLst/>
                <a:latin typeface="Calibri" panose="020F0502020204030204" pitchFamily="34" charset="0"/>
                <a:ea typeface="Arial" panose="020B0604020202020204" pitchFamily="34" charset="0"/>
                <a:cs typeface="Calibri" panose="020F0502020204030204" pitchFamily="34" charset="0"/>
              </a:rPr>
              <a:t>rd</a:t>
            </a:r>
            <a:r>
              <a:rPr lang="en-ZA" sz="900" dirty="0">
                <a:effectLst/>
                <a:latin typeface="Calibri" panose="020F0502020204030204" pitchFamily="34" charset="0"/>
                <a:ea typeface="Arial" panose="020B0604020202020204" pitchFamily="34" charset="0"/>
                <a:cs typeface="Calibri" panose="020F0502020204030204" pitchFamily="34" charset="0"/>
              </a:rPr>
              <a:t> quarter is R42 million. Transport:  Roads &amp; Stormwater Projects consist of Rehabilitation of Bridges, Upgrading of Road from gravel to tar in </a:t>
            </a:r>
            <a:r>
              <a:rPr lang="en-ZA" sz="900" dirty="0" err="1">
                <a:effectLst/>
                <a:latin typeface="Calibri" panose="020F0502020204030204" pitchFamily="34" charset="0"/>
                <a:ea typeface="Arial" panose="020B0604020202020204" pitchFamily="34" charset="0"/>
                <a:cs typeface="Calibri" panose="020F0502020204030204" pitchFamily="34" charset="0"/>
              </a:rPr>
              <a:t>Ekangala</a:t>
            </a:r>
            <a:r>
              <a:rPr lang="en-ZA" sz="900" dirty="0">
                <a:effectLst/>
                <a:latin typeface="Calibri" panose="020F0502020204030204" pitchFamily="34" charset="0"/>
                <a:ea typeface="Arial" panose="020B0604020202020204" pitchFamily="34" charset="0"/>
                <a:cs typeface="Calibri" panose="020F0502020204030204" pitchFamily="34" charset="0"/>
              </a:rPr>
              <a:t> (Ward 103 and 104), Flooding backlog: </a:t>
            </a:r>
            <a:r>
              <a:rPr lang="en-ZA" sz="900" dirty="0" err="1">
                <a:effectLst/>
                <a:latin typeface="Calibri" panose="020F0502020204030204" pitchFamily="34" charset="0"/>
                <a:ea typeface="Arial" panose="020B0604020202020204" pitchFamily="34" charset="0"/>
                <a:cs typeface="Calibri" panose="020F0502020204030204" pitchFamily="34" charset="0"/>
              </a:rPr>
              <a:t>Ramotse</a:t>
            </a:r>
            <a:r>
              <a:rPr lang="en-ZA" sz="900" dirty="0">
                <a:effectLst/>
                <a:latin typeface="Calibri" panose="020F0502020204030204" pitchFamily="34" charset="0"/>
                <a:ea typeface="Arial" panose="020B0604020202020204" pitchFamily="34" charset="0"/>
                <a:cs typeface="Calibri" panose="020F0502020204030204" pitchFamily="34" charset="0"/>
              </a:rPr>
              <a:t> (Network 1A, 1C &amp; 1F) etc.  </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n-ZA" sz="900" b="1" dirty="0">
                <a:effectLst/>
                <a:latin typeface="Calibri" panose="020F0502020204030204" pitchFamily="34" charset="0"/>
                <a:ea typeface="Arial" panose="020B0604020202020204" pitchFamily="34" charset="0"/>
                <a:cs typeface="Calibri" panose="020F0502020204030204" pitchFamily="34" charset="0"/>
              </a:rPr>
              <a:t>Water and Sanitation </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marL="228600" algn="just">
              <a:spcAft>
                <a:spcPts val="0"/>
              </a:spcAft>
            </a:pPr>
            <a:r>
              <a:rPr lang="en-ZA" sz="900" dirty="0">
                <a:effectLst/>
                <a:latin typeface="Calibri" panose="020F0502020204030204" pitchFamily="34" charset="0"/>
                <a:ea typeface="Arial" panose="020B0604020202020204" pitchFamily="34" charset="0"/>
                <a:cs typeface="Calibri" panose="020F0502020204030204" pitchFamily="34" charset="0"/>
              </a:rPr>
              <a:t>There are 22 projects being implemented under the sanitation sector. The total budget for these projects is R371,200 million and the expenditure at the end of quarter 3 is R131, 417 million. The projects are Replacement of Worn Out Network Pipes, Sunderland Ridge WWTW Phase1: Upgrade of existing infrastructure, </a:t>
            </a:r>
            <a:r>
              <a:rPr lang="en-ZA" sz="900" dirty="0" err="1">
                <a:effectLst/>
                <a:latin typeface="Calibri" panose="020F0502020204030204" pitchFamily="34" charset="0"/>
                <a:ea typeface="Arial" panose="020B0604020202020204" pitchFamily="34" charset="0"/>
                <a:cs typeface="Calibri" panose="020F0502020204030204" pitchFamily="34" charset="0"/>
              </a:rPr>
              <a:t>Baviaanspoort</a:t>
            </a:r>
            <a:r>
              <a:rPr lang="en-ZA" sz="900" dirty="0">
                <a:effectLst/>
                <a:latin typeface="Calibri" panose="020F0502020204030204" pitchFamily="34" charset="0"/>
                <a:ea typeface="Arial" panose="020B0604020202020204" pitchFamily="34" charset="0"/>
                <a:cs typeface="Calibri" panose="020F0502020204030204" pitchFamily="34" charset="0"/>
              </a:rPr>
              <a:t> WWTW </a:t>
            </a:r>
            <a:r>
              <a:rPr lang="en-ZA" sz="900" dirty="0" err="1">
                <a:effectLst/>
                <a:latin typeface="Calibri" panose="020F0502020204030204" pitchFamily="34" charset="0"/>
                <a:ea typeface="Arial" panose="020B0604020202020204" pitchFamily="34" charset="0"/>
                <a:cs typeface="Calibri" panose="020F0502020204030204" pitchFamily="34" charset="0"/>
              </a:rPr>
              <a:t>Ekangala</a:t>
            </a:r>
            <a:r>
              <a:rPr lang="en-ZA" sz="900" dirty="0">
                <a:effectLst/>
                <a:latin typeface="Calibri" panose="020F0502020204030204" pitchFamily="34" charset="0"/>
                <a:ea typeface="Arial" panose="020B0604020202020204" pitchFamily="34" charset="0"/>
                <a:cs typeface="Calibri" panose="020F0502020204030204" pitchFamily="34" charset="0"/>
              </a:rPr>
              <a:t> Block A - F  sewer reticulation and toilets, Cathodic protection to all Steel pipes (City wide), Laboratory Equipment, </a:t>
            </a:r>
            <a:r>
              <a:rPr lang="en-ZA" sz="900" dirty="0" err="1">
                <a:effectLst/>
                <a:latin typeface="Calibri" panose="020F0502020204030204" pitchFamily="34" charset="0"/>
                <a:ea typeface="Arial" panose="020B0604020202020204" pitchFamily="34" charset="0"/>
                <a:cs typeface="Calibri" panose="020F0502020204030204" pitchFamily="34" charset="0"/>
              </a:rPr>
              <a:t>Roodeplaat</a:t>
            </a:r>
            <a:r>
              <a:rPr lang="en-ZA" sz="900" dirty="0">
                <a:effectLst/>
                <a:latin typeface="Calibri" panose="020F0502020204030204" pitchFamily="34" charset="0"/>
                <a:ea typeface="Arial" panose="020B0604020202020204" pitchFamily="34" charset="0"/>
                <a:cs typeface="Calibri" panose="020F0502020204030204" pitchFamily="34" charset="0"/>
              </a:rPr>
              <a:t> WTP: Refurbishment and Upgrade of existing plant etc. </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n-ZA" sz="900" b="1" dirty="0">
                <a:effectLst/>
                <a:latin typeface="Calibri" panose="020F0502020204030204" pitchFamily="34" charset="0"/>
                <a:ea typeface="Arial" panose="020B0604020202020204" pitchFamily="34" charset="0"/>
                <a:cs typeface="Calibri" panose="020F0502020204030204" pitchFamily="34" charset="0"/>
              </a:rPr>
              <a:t>Community and Social Development Services: Sports and Recreation Services</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marL="228600" algn="just">
              <a:spcAft>
                <a:spcPts val="0"/>
              </a:spcAft>
            </a:pPr>
            <a:r>
              <a:rPr lang="en-ZA" sz="900" dirty="0">
                <a:effectLst/>
                <a:latin typeface="Calibri" panose="020F0502020204030204" pitchFamily="34" charset="0"/>
                <a:ea typeface="Arial" panose="020B0604020202020204" pitchFamily="34" charset="0"/>
                <a:cs typeface="Calibri" panose="020F0502020204030204" pitchFamily="34" charset="0"/>
              </a:rPr>
              <a:t>There is 1 project being implemented under Community and Social Development Services. The total budget for this project is R32 million and the expenditure at the end of quarter 3 amount to R18 million. The project is about the Upgrade of </a:t>
            </a:r>
            <a:r>
              <a:rPr lang="en-ZA" sz="900" dirty="0" err="1">
                <a:effectLst/>
                <a:latin typeface="Calibri" panose="020F0502020204030204" pitchFamily="34" charset="0"/>
                <a:ea typeface="Arial" panose="020B0604020202020204" pitchFamily="34" charset="0"/>
                <a:cs typeface="Calibri" panose="020F0502020204030204" pitchFamily="34" charset="0"/>
              </a:rPr>
              <a:t>Refilwe</a:t>
            </a:r>
            <a:r>
              <a:rPr lang="en-ZA" sz="900" dirty="0">
                <a:effectLst/>
                <a:latin typeface="Calibri" panose="020F0502020204030204" pitchFamily="34" charset="0"/>
                <a:ea typeface="Arial" panose="020B0604020202020204" pitchFamily="34" charset="0"/>
                <a:cs typeface="Calibri" panose="020F0502020204030204" pitchFamily="34" charset="0"/>
              </a:rPr>
              <a:t> Stadium.</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n-ZA" sz="900" b="1" dirty="0">
                <a:effectLst/>
                <a:latin typeface="Calibri" panose="020F0502020204030204" pitchFamily="34" charset="0"/>
                <a:ea typeface="Arial" panose="020B0604020202020204" pitchFamily="34" charset="0"/>
                <a:cs typeface="Calibri" panose="020F0502020204030204" pitchFamily="34" charset="0"/>
              </a:rPr>
              <a:t>Environment and Agriculture Management</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marL="228600" algn="just">
              <a:spcAft>
                <a:spcPts val="0"/>
              </a:spcAft>
            </a:pPr>
            <a:r>
              <a:rPr lang="en-ZA" sz="900" dirty="0">
                <a:effectLst/>
                <a:latin typeface="Calibri" panose="020F0502020204030204" pitchFamily="34" charset="0"/>
                <a:ea typeface="Arial" panose="020B0604020202020204" pitchFamily="34" charset="0"/>
                <a:cs typeface="Calibri" panose="020F0502020204030204" pitchFamily="34" charset="0"/>
              </a:rPr>
              <a:t>There is 1 project being implemented under Environment and Agriculture Management. The budget for this project is R5 million and the expenditure is R3 million. The project is about the Construction of New Clinic in Lusaka. </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n-ZA" sz="900" b="1" dirty="0">
                <a:effectLst/>
                <a:latin typeface="Calibri" panose="020F0502020204030204" pitchFamily="34" charset="0"/>
                <a:ea typeface="Arial" panose="020B0604020202020204" pitchFamily="34" charset="0"/>
                <a:cs typeface="Calibri" panose="020F0502020204030204" pitchFamily="34" charset="0"/>
              </a:rPr>
              <a:t>Health Services </a:t>
            </a:r>
            <a:endParaRPr lang="en-ZA" sz="900" dirty="0">
              <a:effectLst/>
              <a:latin typeface="Calibri" panose="020F0502020204030204" pitchFamily="34" charset="0"/>
              <a:ea typeface="Calibri" panose="020F0502020204030204" pitchFamily="34" charset="0"/>
              <a:cs typeface="Calibri" panose="020F0502020204030204" pitchFamily="34" charset="0"/>
            </a:endParaRPr>
          </a:p>
          <a:p>
            <a:pPr marL="228600" algn="just">
              <a:spcAft>
                <a:spcPts val="0"/>
              </a:spcAft>
            </a:pPr>
            <a:r>
              <a:rPr lang="en-ZA" sz="900" dirty="0">
                <a:effectLst/>
                <a:latin typeface="Calibri" panose="020F0502020204030204" pitchFamily="34" charset="0"/>
                <a:ea typeface="Arial" panose="020B0604020202020204" pitchFamily="34" charset="0"/>
                <a:cs typeface="Calibri" panose="020F0502020204030204" pitchFamily="34" charset="0"/>
              </a:rPr>
              <a:t>There is 1 project being implemented under Health Services. The budget for this project is R49 million with and R5 million expenditure. The project is about the Provision of waste containers.</a:t>
            </a:r>
            <a:endParaRPr lang="en-ZA" sz="9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78674952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53" y="40861"/>
            <a:ext cx="8229600" cy="651836"/>
          </a:xfrm>
          <a:solidFill>
            <a:srgbClr val="008240"/>
          </a:solidFill>
        </p:spPr>
        <p:txBody>
          <a:bodyPr/>
          <a:lstStyle/>
          <a:p>
            <a:r>
              <a:rPr kumimoji="0" lang="en-ZA" sz="2400" b="1" i="0" u="none" strike="noStrike" kern="0" cap="none" spc="0" normalizeH="0" baseline="0" noProof="0" dirty="0">
                <a:ln>
                  <a:noFill/>
                </a:ln>
                <a:solidFill>
                  <a:srgbClr val="EEECE1"/>
                </a:solidFill>
                <a:effectLst/>
                <a:uLnTx/>
                <a:uFillTx/>
                <a:latin typeface="Calibri"/>
                <a:ea typeface="ＭＳ Ｐゴシック" panose="020B0600070205080204" pitchFamily="34" charset="-128"/>
              </a:rPr>
              <a:t>Conclusion</a:t>
            </a:r>
            <a:endParaRPr lang="en-ZA" sz="2000" b="1" dirty="0">
              <a:solidFill>
                <a:schemeClr val="bg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lvl="0"/>
            <a:fld id="{5F46FB24-073C-F349-97AD-1EFAA7C9A7C7}" type="slidenum">
              <a:rPr lang="en-US" altLang="en-US" noProof="0" smtClean="0"/>
              <a:pPr lvl="0"/>
              <a:t>17</a:t>
            </a:fld>
            <a:endParaRPr lang="en-US" altLang="en-US" noProof="0" dirty="0"/>
          </a:p>
        </p:txBody>
      </p:sp>
      <p:sp>
        <p:nvSpPr>
          <p:cNvPr id="5" name="Footer Placeholder 4"/>
          <p:cNvSpPr>
            <a:spLocks noGrp="1"/>
          </p:cNvSpPr>
          <p:nvPr>
            <p:ph type="ftr" sz="quarter" idx="11"/>
          </p:nvPr>
        </p:nvSpPr>
        <p:spPr/>
        <p:txBody>
          <a:bodyPr/>
          <a:lstStyle/>
          <a:p>
            <a:pPr lvl="0"/>
            <a:r>
              <a:rPr lang="en-ZA" noProof="0" dirty="0"/>
              <a:t>USDG  Performance – 31 May 2023</a:t>
            </a:r>
            <a:endParaRPr lang="en-GB" noProof="0" dirty="0"/>
          </a:p>
        </p:txBody>
      </p:sp>
      <p:sp>
        <p:nvSpPr>
          <p:cNvPr id="7" name="TextBox 6">
            <a:extLst>
              <a:ext uri="{FF2B5EF4-FFF2-40B4-BE49-F238E27FC236}">
                <a16:creationId xmlns:a16="http://schemas.microsoft.com/office/drawing/2014/main" xmlns="" id="{ABA32AE6-F08E-9F10-3847-F1A545875ADE}"/>
              </a:ext>
            </a:extLst>
          </p:cNvPr>
          <p:cNvSpPr txBox="1"/>
          <p:nvPr/>
        </p:nvSpPr>
        <p:spPr>
          <a:xfrm>
            <a:off x="446152" y="710259"/>
            <a:ext cx="8229601" cy="5416868"/>
          </a:xfrm>
          <a:prstGeom prst="rect">
            <a:avLst/>
          </a:prstGeom>
          <a:noFill/>
        </p:spPr>
        <p:txBody>
          <a:bodyPr wrap="square" rtlCol="0">
            <a:spAutoFit/>
          </a:bodyPr>
          <a:lstStyle/>
          <a:p>
            <a:pPr marL="342900" indent="-342900" algn="just">
              <a:buFont typeface="Wingdings" panose="05000000000000000000" pitchFamily="2" charset="2"/>
              <a:buChar char="§"/>
            </a:pPr>
            <a:r>
              <a:rPr lang="en-ZA" sz="1600" dirty="0">
                <a:latin typeface="Calibri" panose="020F0502020204030204" pitchFamily="34" charset="0"/>
                <a:cs typeface="Calibri" panose="020F0502020204030204" pitchFamily="34" charset="0"/>
              </a:rPr>
              <a:t>The Metro was allocated of R5,36b reported as at 31 May 2023 and spent  R4,5b which equates to 85,4% of the total available funds.</a:t>
            </a:r>
          </a:p>
          <a:p>
            <a:pPr marL="342900" indent="-342900" algn="just">
              <a:buFont typeface="Wingdings" panose="05000000000000000000" pitchFamily="2" charset="2"/>
              <a:buChar char="§"/>
            </a:pPr>
            <a:r>
              <a:rPr lang="en-ZA" sz="1600" dirty="0">
                <a:latin typeface="Calibri" panose="020F0502020204030204" pitchFamily="34" charset="0"/>
                <a:cs typeface="Calibri" panose="020F0502020204030204" pitchFamily="34" charset="0"/>
              </a:rPr>
              <a:t>A total of R200m was stopped and reallocated to during the 2019/20 financial year to other metros with performing projects (Buffalo City and City of Johannesburg).</a:t>
            </a:r>
          </a:p>
          <a:p>
            <a:pPr marL="342900" indent="-342900" algn="just">
              <a:buFont typeface="Wingdings" panose="05000000000000000000" pitchFamily="2" charset="2"/>
              <a:buChar char="§"/>
            </a:pPr>
            <a:r>
              <a:rPr lang="en-ZA" sz="1600" dirty="0">
                <a:latin typeface="Calibri" panose="020F0502020204030204" pitchFamily="34" charset="0"/>
                <a:cs typeface="Calibri" panose="020F0502020204030204" pitchFamily="34" charset="0"/>
              </a:rPr>
              <a:t>During 2020/21 financial year, an amount of R100m was reallocated to the Metro after funds were stopped from Metros with underperforming projects.</a:t>
            </a:r>
          </a:p>
          <a:p>
            <a:pPr marL="285750" indent="-285750" algn="just">
              <a:buFont typeface="Wingdings" panose="05000000000000000000" pitchFamily="2" charset="2"/>
              <a:buChar char="§"/>
            </a:pPr>
            <a:r>
              <a:rPr lang="en-ZA" sz="1600" dirty="0">
                <a:latin typeface="Calibri" panose="020F0502020204030204" pitchFamily="34" charset="0"/>
                <a:cs typeface="Calibri" panose="020F0502020204030204" pitchFamily="34" charset="0"/>
              </a:rPr>
              <a:t>There were no rollover approved for the period under review.</a:t>
            </a:r>
          </a:p>
          <a:p>
            <a:pPr marL="285750" indent="-285750" algn="just">
              <a:buFont typeface="Wingdings" panose="05000000000000000000" pitchFamily="2" charset="2"/>
              <a:buChar char="§"/>
            </a:pPr>
            <a:r>
              <a:rPr lang="en-ZA" sz="1600" dirty="0">
                <a:latin typeface="Calibri" panose="020F0502020204030204" pitchFamily="34" charset="0"/>
                <a:cs typeface="Calibri" panose="020F0502020204030204" pitchFamily="34" charset="0"/>
              </a:rPr>
              <a:t>The amount that reverted to National treasury amounted to R208m as at 30 June 2022 (R198m 2019/20, R7,1m 2020/21 and R2,3m 2021/22).</a:t>
            </a:r>
          </a:p>
          <a:p>
            <a:pPr marL="285750" indent="-285750" algn="just">
              <a:buFont typeface="Wingdings" panose="05000000000000000000" pitchFamily="2" charset="2"/>
              <a:buChar char="§"/>
            </a:pPr>
            <a:r>
              <a:rPr lang="en-ZA" sz="1600" dirty="0">
                <a:latin typeface="Calibri" panose="020F0502020204030204" pitchFamily="34" charset="0"/>
                <a:cs typeface="Calibri" panose="020F0502020204030204" pitchFamily="34" charset="0"/>
              </a:rPr>
              <a:t>R278 million was initially reported as spent during the 2019/20 financial year whereas they were actually transferred to a trust account of attorneys to acquire land. The Metro did not succeed in acquiring the land as the Province had already intervened and that resulted in the funds being refunded to the Metro by the Attorneys and as such National Treasury’s approval was required to utilise the funds during 2022/23 financial year.</a:t>
            </a:r>
          </a:p>
          <a:p>
            <a:pPr marL="285750" indent="-285750" algn="just">
              <a:buFont typeface="Wingdings" panose="05000000000000000000" pitchFamily="2" charset="2"/>
              <a:buChar char="§"/>
            </a:pPr>
            <a:r>
              <a:rPr lang="en-ZA" sz="1600" dirty="0">
                <a:latin typeface="Calibri" panose="020F0502020204030204" pitchFamily="34" charset="0"/>
                <a:cs typeface="Calibri" panose="020F0502020204030204" pitchFamily="34" charset="0"/>
              </a:rPr>
              <a:t>The National Treasury approved USDG unspent funds amounting to R278.8 million is granted in line with the initial approval letter dated 22 April 2022 and the for the same purpose regarding the same letter issued by the National Treasury. The reason for the approval was to address the disaster that affected the metro during the 2018/19 and 2019/20 financial years.</a:t>
            </a:r>
          </a:p>
          <a:p>
            <a:pPr algn="just"/>
            <a:endParaRPr lang="en-ZA" sz="1600" dirty="0">
              <a:latin typeface="Calibri" panose="020F0502020204030204" pitchFamily="34" charset="0"/>
              <a:cs typeface="Calibri" panose="020F0502020204030204" pitchFamily="34" charset="0"/>
            </a:endParaRPr>
          </a:p>
          <a:p>
            <a:endParaRPr lang="en-ZA" sz="1400" dirty="0">
              <a:latin typeface="Calibri" panose="020F0502020204030204" pitchFamily="34" charset="0"/>
              <a:cs typeface="Calibri" panose="020F0502020204030204" pitchFamily="34" charset="0"/>
            </a:endParaRPr>
          </a:p>
          <a:p>
            <a:endParaRPr lang="en-ZA" sz="1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en-ZA"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99266489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A99928F0-998A-014B-858C-CBBEF259C662}"/>
              </a:ext>
            </a:extLst>
          </p:cNvPr>
          <p:cNvSpPr>
            <a:spLocks noGrp="1"/>
          </p:cNvSpPr>
          <p:nvPr>
            <p:ph type="ctrTitle"/>
          </p:nvPr>
        </p:nvSpPr>
        <p:spPr>
          <a:xfrm>
            <a:off x="1123845" y="2240868"/>
            <a:ext cx="4374486" cy="2376264"/>
          </a:xfrm>
        </p:spPr>
        <p:txBody>
          <a:bodyPr/>
          <a:lstStyle/>
          <a:p>
            <a:pPr algn="ctr" eaLnBrk="1" hangingPunct="1">
              <a:defRPr/>
            </a:pPr>
            <a:r>
              <a:rPr lang="en-US" sz="1800" dirty="0">
                <a:latin typeface="Calibri" panose="020F0502020204030204" pitchFamily="34" charset="0"/>
                <a:ea typeface="ＭＳ Ｐゴシック" charset="0"/>
                <a:cs typeface="Calibri" panose="020F0502020204030204" pitchFamily="34" charset="0"/>
              </a:rPr>
              <a:t>INFORMAL SETTLEMENTS UPGRADING PARTNERSHIP GRANT</a:t>
            </a:r>
            <a:br>
              <a:rPr lang="en-US" sz="1800" dirty="0">
                <a:latin typeface="Calibri" panose="020F0502020204030204" pitchFamily="34" charset="0"/>
                <a:ea typeface="ＭＳ Ｐゴシック" charset="0"/>
                <a:cs typeface="Calibri" panose="020F0502020204030204" pitchFamily="34" charset="0"/>
              </a:rPr>
            </a:br>
            <a:r>
              <a:rPr lang="en-US" sz="1800" dirty="0">
                <a:latin typeface="Calibri" panose="020F0502020204030204" pitchFamily="34" charset="0"/>
                <a:ea typeface="ＭＳ Ｐゴシック" charset="0"/>
                <a:cs typeface="Calibri" panose="020F0502020204030204" pitchFamily="34" charset="0"/>
              </a:rPr>
              <a:t>sector PROJECTs performance analysis </a:t>
            </a:r>
            <a:br>
              <a:rPr lang="en-US" sz="1800" dirty="0">
                <a:latin typeface="Calibri" panose="020F0502020204030204" pitchFamily="34" charset="0"/>
                <a:ea typeface="ＭＳ Ｐゴシック" charset="0"/>
                <a:cs typeface="Calibri" panose="020F0502020204030204" pitchFamily="34" charset="0"/>
              </a:rPr>
            </a:br>
            <a:r>
              <a:rPr lang="en-US" sz="1800" dirty="0">
                <a:latin typeface="Calibri" panose="020F0502020204030204" pitchFamily="34" charset="0"/>
                <a:ea typeface="ＭＳ Ｐゴシック" charset="0"/>
                <a:cs typeface="Calibri" panose="020F0502020204030204" pitchFamily="34" charset="0"/>
              </a:rPr>
              <a:t>2021/22 &amp; 2022/23</a:t>
            </a:r>
            <a:br>
              <a:rPr lang="en-US" sz="1800" dirty="0">
                <a:latin typeface="Calibri" panose="020F0502020204030204" pitchFamily="34" charset="0"/>
                <a:ea typeface="ＭＳ Ｐゴシック" charset="0"/>
                <a:cs typeface="Calibri" panose="020F0502020204030204" pitchFamily="34" charset="0"/>
              </a:rPr>
            </a:br>
            <a:r>
              <a:rPr lang="en-US" sz="1800" dirty="0">
                <a:latin typeface="Calibri" panose="020F0502020204030204" pitchFamily="34" charset="0"/>
                <a:ea typeface="ＭＳ Ｐゴシック" charset="0"/>
                <a:cs typeface="Calibri" panose="020F0502020204030204" pitchFamily="34" charset="0"/>
              </a:rPr>
              <a:t/>
            </a:r>
            <a:br>
              <a:rPr lang="en-US" sz="1800" dirty="0">
                <a:latin typeface="Calibri" panose="020F0502020204030204" pitchFamily="34" charset="0"/>
                <a:ea typeface="ＭＳ Ｐゴシック" charset="0"/>
                <a:cs typeface="Calibri" panose="020F0502020204030204" pitchFamily="34" charset="0"/>
              </a:rPr>
            </a:br>
            <a:endParaRPr lang="en-US" sz="1800" dirty="0">
              <a:latin typeface="Calibri" panose="020F0502020204030204" pitchFamily="34" charset="0"/>
              <a:ea typeface="ＭＳ Ｐゴシック" charset="0"/>
              <a:cs typeface="Calibri" panose="020F0502020204030204" pitchFamily="34" charset="0"/>
            </a:endParaRPr>
          </a:p>
        </p:txBody>
      </p:sp>
      <p:sp>
        <p:nvSpPr>
          <p:cNvPr id="8195" name="TextBox 3">
            <a:extLst>
              <a:ext uri="{FF2B5EF4-FFF2-40B4-BE49-F238E27FC236}">
                <a16:creationId xmlns:a16="http://schemas.microsoft.com/office/drawing/2014/main" xmlns="" id="{20B071FD-57AD-BD46-AD61-98D24BC01EC4}"/>
              </a:ext>
            </a:extLst>
          </p:cNvPr>
          <p:cNvSpPr txBox="1">
            <a:spLocks noChangeArrowheads="1"/>
          </p:cNvSpPr>
          <p:nvPr/>
        </p:nvSpPr>
        <p:spPr bwMode="auto">
          <a:xfrm>
            <a:off x="1414463" y="2844404"/>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342900" eaLnBrk="1" hangingPunct="1">
              <a:spcBef>
                <a:spcPct val="0"/>
              </a:spcBef>
              <a:buNone/>
            </a:pPr>
            <a:endParaRPr lang="en-US" altLang="en-US" sz="1350" dirty="0">
              <a:solidFill>
                <a:srgbClr val="000000"/>
              </a:solidFill>
            </a:endParaRPr>
          </a:p>
        </p:txBody>
      </p:sp>
      <p:sp>
        <p:nvSpPr>
          <p:cNvPr id="8196" name="TextBox 1">
            <a:extLst>
              <a:ext uri="{FF2B5EF4-FFF2-40B4-BE49-F238E27FC236}">
                <a16:creationId xmlns:a16="http://schemas.microsoft.com/office/drawing/2014/main" xmlns="" id="{4E103C34-34FA-DB4F-B3BD-304A4EB082B1}"/>
              </a:ext>
            </a:extLst>
          </p:cNvPr>
          <p:cNvSpPr txBox="1">
            <a:spLocks noChangeArrowheads="1"/>
          </p:cNvSpPr>
          <p:nvPr/>
        </p:nvSpPr>
        <p:spPr bwMode="auto">
          <a:xfrm>
            <a:off x="2483644" y="5642372"/>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342900" eaLnBrk="1" hangingPunct="1">
              <a:spcBef>
                <a:spcPct val="0"/>
              </a:spcBef>
              <a:buNone/>
            </a:pPr>
            <a:endParaRPr lang="en-US" altLang="en-US" sz="1800" dirty="0">
              <a:solidFill>
                <a:srgbClr val="000000"/>
              </a:solidFill>
            </a:endParaRPr>
          </a:p>
        </p:txBody>
      </p:sp>
      <p:sp>
        <p:nvSpPr>
          <p:cNvPr id="8197" name="TextBox 2">
            <a:extLst>
              <a:ext uri="{FF2B5EF4-FFF2-40B4-BE49-F238E27FC236}">
                <a16:creationId xmlns:a16="http://schemas.microsoft.com/office/drawing/2014/main" xmlns="" id="{8CE9132C-D6C9-F14C-B937-90AE51AB569F}"/>
              </a:ext>
            </a:extLst>
          </p:cNvPr>
          <p:cNvSpPr txBox="1">
            <a:spLocks noChangeArrowheads="1"/>
          </p:cNvSpPr>
          <p:nvPr/>
        </p:nvSpPr>
        <p:spPr bwMode="auto">
          <a:xfrm>
            <a:off x="1604963" y="541853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342900" eaLnBrk="1" hangingPunct="1">
              <a:spcBef>
                <a:spcPct val="0"/>
              </a:spcBef>
              <a:buNone/>
            </a:pPr>
            <a:endParaRPr lang="en-US" altLang="en-US" sz="1800" dirty="0">
              <a:solidFill>
                <a:srgbClr val="000000"/>
              </a:solidFill>
            </a:endParaRPr>
          </a:p>
        </p:txBody>
      </p:sp>
    </p:spTree>
    <p:extLst>
      <p:ext uri="{BB962C8B-B14F-4D97-AF65-F5344CB8AC3E}">
        <p14:creationId xmlns:p14="http://schemas.microsoft.com/office/powerpoint/2010/main" xmlns="" val="43485387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6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a:ln>
                  <a:noFill/>
                </a:ln>
                <a:solidFill>
                  <a:srgbClr val="000000">
                    <a:tint val="75000"/>
                  </a:srgbClr>
                </a:solidFill>
                <a:effectLst/>
                <a:uLnTx/>
                <a:uFillTx/>
                <a:latin typeface="Arial" charset="0"/>
                <a:ea typeface="ＭＳ Ｐゴシック" charset="0"/>
              </a:rPr>
              <a:t>ISUPG Performance - 31 Jan 2022 </a:t>
            </a:r>
            <a:endParaRPr kumimoji="0" lang="en-US" sz="6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D566F2A-67A6-4768-A28A-369B7B552249}" type="datetime1">
              <a:rPr kumimoji="0" lang="en-US" altLang="en-US" sz="6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4" name="Title 1"/>
          <p:cNvSpPr>
            <a:spLocks noGrp="1"/>
          </p:cNvSpPr>
          <p:nvPr>
            <p:ph type="title"/>
          </p:nvPr>
        </p:nvSpPr>
        <p:spPr>
          <a:xfrm>
            <a:off x="445020" y="142042"/>
            <a:ext cx="8229600" cy="778098"/>
          </a:xfrm>
          <a:solidFill>
            <a:srgbClr val="0082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2400" b="1" kern="0" dirty="0">
                <a:solidFill>
                  <a:srgbClr val="EEECE1"/>
                </a:solidFill>
                <a:latin typeface="Calibri"/>
                <a:ea typeface="ＭＳ Ｐゴシック" panose="020B0600070205080204" pitchFamily="34" charset="-128"/>
              </a:rPr>
              <a:t>(ISUPG) MTSF 2021/22 – 2022/23  Departmental Performance</a:t>
            </a:r>
            <a:br>
              <a:rPr lang="en-ZA" sz="2400" b="1" kern="0" dirty="0">
                <a:solidFill>
                  <a:srgbClr val="EEECE1"/>
                </a:solidFill>
                <a:latin typeface="Calibri"/>
                <a:ea typeface="ＭＳ Ｐゴシック" panose="020B0600070205080204" pitchFamily="34" charset="-128"/>
              </a:rPr>
            </a:br>
            <a:r>
              <a:rPr lang="en-ZA" sz="2400" b="1" kern="0" dirty="0">
                <a:solidFill>
                  <a:srgbClr val="EEECE1"/>
                </a:solidFill>
                <a:latin typeface="Calibri"/>
                <a:ea typeface="ＭＳ Ｐゴシック" panose="020B0600070205080204" pitchFamily="34" charset="-128"/>
              </a:rPr>
              <a:t>as at 31 May 2023</a:t>
            </a:r>
            <a:endParaRPr lang="en-ZA" sz="2400" b="1" kern="0" dirty="0">
              <a:solidFill>
                <a:srgbClr val="FF0000"/>
              </a:solidFill>
              <a:latin typeface="Calibri"/>
              <a:ea typeface="ＭＳ Ｐゴシック" panose="020B0600070205080204" pitchFamily="34" charset="-128"/>
            </a:endParaRPr>
          </a:p>
        </p:txBody>
      </p:sp>
      <p:sp>
        <p:nvSpPr>
          <p:cNvPr id="15" name="TextBox 14">
            <a:extLst>
              <a:ext uri="{FF2B5EF4-FFF2-40B4-BE49-F238E27FC236}">
                <a16:creationId xmlns:a16="http://schemas.microsoft.com/office/drawing/2014/main" xmlns="" id="{F748E43B-B8F4-CAB0-6FB7-8B150CDD82D3}"/>
              </a:ext>
            </a:extLst>
          </p:cNvPr>
          <p:cNvSpPr txBox="1"/>
          <p:nvPr/>
        </p:nvSpPr>
        <p:spPr>
          <a:xfrm>
            <a:off x="148706" y="4077072"/>
            <a:ext cx="8542214" cy="1445204"/>
          </a:xfrm>
          <a:prstGeom prst="rect">
            <a:avLst/>
          </a:prstGeom>
          <a:noFill/>
        </p:spPr>
        <p:txBody>
          <a:bodyPr wrap="square" rtlCol="0">
            <a:spAutoFit/>
          </a:bodyPr>
          <a:lstStyle/>
          <a:p>
            <a:pPr marL="628650" marR="0" lvl="1" indent="-171450" algn="just" defTabSz="457200" rtl="0" eaLnBrk="1" fontAlgn="base" latinLnBrk="0" hangingPunct="1">
              <a:lnSpc>
                <a:spcPct val="150000"/>
              </a:lnSpc>
              <a:spcBef>
                <a:spcPct val="2000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The Human Settlements Department is the only Department that has not fully spent on both 2021/22 and 2022/23 Financial Year.</a:t>
            </a:r>
          </a:p>
          <a:p>
            <a:pPr marL="628650" marR="0" lvl="1" indent="-171450" algn="just" defTabSz="457200" rtl="0" eaLnBrk="1" fontAlgn="base" latinLnBrk="0" hangingPunct="1">
              <a:lnSpc>
                <a:spcPct val="150000"/>
              </a:lnSpc>
              <a:spcBef>
                <a:spcPct val="2000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 Total Sum of R112m (20% of Approved Budget) was unspent for FY 2021/22</a:t>
            </a:r>
          </a:p>
          <a:p>
            <a:pPr marL="628650" marR="0" lvl="1" indent="-171450" algn="just" defTabSz="457200" rtl="0" eaLnBrk="1" fontAlgn="base" latinLnBrk="0" hangingPunct="1">
              <a:lnSpc>
                <a:spcPct val="150000"/>
              </a:lnSpc>
              <a:spcBef>
                <a:spcPct val="2000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 Total of R273m( 46 % of the Approved Budget) remains unspent as at 31 May 2023 for the 2022/23 FY</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xmlns="" val="730667147"/>
              </p:ext>
            </p:extLst>
          </p:nvPr>
        </p:nvGraphicFramePr>
        <p:xfrm>
          <a:off x="457200" y="1098666"/>
          <a:ext cx="8229599" cy="3019723"/>
        </p:xfrm>
        <a:graphic>
          <a:graphicData uri="http://schemas.openxmlformats.org/drawingml/2006/table">
            <a:tbl>
              <a:tblPr/>
              <a:tblGrid>
                <a:gridCol w="870090">
                  <a:extLst>
                    <a:ext uri="{9D8B030D-6E8A-4147-A177-3AD203B41FA5}">
                      <a16:colId xmlns:a16="http://schemas.microsoft.com/office/drawing/2014/main" xmlns="" val="20000"/>
                    </a:ext>
                  </a:extLst>
                </a:gridCol>
                <a:gridCol w="836102">
                  <a:extLst>
                    <a:ext uri="{9D8B030D-6E8A-4147-A177-3AD203B41FA5}">
                      <a16:colId xmlns:a16="http://schemas.microsoft.com/office/drawing/2014/main" xmlns="" val="20001"/>
                    </a:ext>
                  </a:extLst>
                </a:gridCol>
                <a:gridCol w="863292">
                  <a:extLst>
                    <a:ext uri="{9D8B030D-6E8A-4147-A177-3AD203B41FA5}">
                      <a16:colId xmlns:a16="http://schemas.microsoft.com/office/drawing/2014/main" xmlns="" val="20002"/>
                    </a:ext>
                  </a:extLst>
                </a:gridCol>
                <a:gridCol w="1108005">
                  <a:extLst>
                    <a:ext uri="{9D8B030D-6E8A-4147-A177-3AD203B41FA5}">
                      <a16:colId xmlns:a16="http://schemas.microsoft.com/office/drawing/2014/main" xmlns="" val="20003"/>
                    </a:ext>
                  </a:extLst>
                </a:gridCol>
                <a:gridCol w="824773">
                  <a:extLst>
                    <a:ext uri="{9D8B030D-6E8A-4147-A177-3AD203B41FA5}">
                      <a16:colId xmlns:a16="http://schemas.microsoft.com/office/drawing/2014/main" xmlns="" val="20004"/>
                    </a:ext>
                  </a:extLst>
                </a:gridCol>
                <a:gridCol w="580060">
                  <a:extLst>
                    <a:ext uri="{9D8B030D-6E8A-4147-A177-3AD203B41FA5}">
                      <a16:colId xmlns:a16="http://schemas.microsoft.com/office/drawing/2014/main" xmlns="" val="20005"/>
                    </a:ext>
                  </a:extLst>
                </a:gridCol>
                <a:gridCol w="589123">
                  <a:extLst>
                    <a:ext uri="{9D8B030D-6E8A-4147-A177-3AD203B41FA5}">
                      <a16:colId xmlns:a16="http://schemas.microsoft.com/office/drawing/2014/main" xmlns="" val="20006"/>
                    </a:ext>
                  </a:extLst>
                </a:gridCol>
                <a:gridCol w="652567">
                  <a:extLst>
                    <a:ext uri="{9D8B030D-6E8A-4147-A177-3AD203B41FA5}">
                      <a16:colId xmlns:a16="http://schemas.microsoft.com/office/drawing/2014/main" xmlns="" val="20007"/>
                    </a:ext>
                  </a:extLst>
                </a:gridCol>
                <a:gridCol w="752265">
                  <a:extLst>
                    <a:ext uri="{9D8B030D-6E8A-4147-A177-3AD203B41FA5}">
                      <a16:colId xmlns:a16="http://schemas.microsoft.com/office/drawing/2014/main" xmlns="" val="20008"/>
                    </a:ext>
                  </a:extLst>
                </a:gridCol>
                <a:gridCol w="589123">
                  <a:extLst>
                    <a:ext uri="{9D8B030D-6E8A-4147-A177-3AD203B41FA5}">
                      <a16:colId xmlns:a16="http://schemas.microsoft.com/office/drawing/2014/main" xmlns="" val="20009"/>
                    </a:ext>
                  </a:extLst>
                </a:gridCol>
                <a:gridCol w="564199">
                  <a:extLst>
                    <a:ext uri="{9D8B030D-6E8A-4147-A177-3AD203B41FA5}">
                      <a16:colId xmlns:a16="http://schemas.microsoft.com/office/drawing/2014/main" xmlns="" val="20010"/>
                    </a:ext>
                  </a:extLst>
                </a:gridCol>
              </a:tblGrid>
              <a:tr h="1068750">
                <a:tc>
                  <a:txBody>
                    <a:bodyPr/>
                    <a:lstStyle/>
                    <a:p>
                      <a:pPr algn="l" rtl="0" fontAlgn="b"/>
                      <a:r>
                        <a:rPr lang="en-US" sz="1200" b="1" i="0" u="none" strike="noStrike" dirty="0">
                          <a:solidFill>
                            <a:srgbClr val="FFFFFF"/>
                          </a:solidFill>
                          <a:effectLst/>
                          <a:latin typeface="Calibri" panose="020F0502020204030204" pitchFamily="34" charset="0"/>
                          <a:cs typeface="Calibri" panose="020F0502020204030204" pitchFamily="34" charset="0"/>
                        </a:rPr>
                        <a:t>CITY OF TSHWANE MTSF 2021/22 TO 2022/23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rtl="0" fontAlgn="b"/>
                      <a:r>
                        <a:rPr lang="en-US" sz="1200" b="1" i="0" u="none" strike="noStrike" dirty="0">
                          <a:solidFill>
                            <a:srgbClr val="FFFFFF"/>
                          </a:solidFill>
                          <a:effectLst/>
                          <a:latin typeface="Calibri" panose="020F0502020204030204" pitchFamily="34" charset="0"/>
                          <a:cs typeface="Calibri" panose="020F0502020204030204" pitchFamily="34" charset="0"/>
                        </a:rPr>
                        <a:t>ISUPG Approved Project Budget (R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n-GB" sz="1200" b="1" i="0" u="none" strike="noStrike" dirty="0">
                          <a:solidFill>
                            <a:srgbClr val="FFFFFF"/>
                          </a:solidFill>
                          <a:effectLst/>
                          <a:latin typeface="Calibri" panose="020F0502020204030204" pitchFamily="34" charset="0"/>
                          <a:cs typeface="Calibri" panose="020F0502020204030204" pitchFamily="34" charset="0"/>
                        </a:rPr>
                        <a:t>Actual Expenditure (R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rtl="0" fontAlgn="b"/>
                      <a:r>
                        <a:rPr lang="en-US" sz="1200" b="1" i="0" u="none" strike="noStrike" dirty="0">
                          <a:solidFill>
                            <a:srgbClr val="FFFFFF"/>
                          </a:solidFill>
                          <a:effectLst/>
                          <a:latin typeface="Calibri" panose="020F0502020204030204" pitchFamily="34" charset="0"/>
                          <a:cs typeface="Calibri" panose="020F0502020204030204" pitchFamily="34" charset="0"/>
                        </a:rPr>
                        <a:t>Balance of Unspent Funds (R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l" rtl="0" fontAlgn="b"/>
                      <a:r>
                        <a:rPr lang="en-GB" sz="1200" b="1" i="0" u="none" strike="noStrike" dirty="0">
                          <a:solidFill>
                            <a:srgbClr val="FFFFFF"/>
                          </a:solidFill>
                          <a:effectLst/>
                          <a:latin typeface="Calibri" panose="020F0502020204030204" pitchFamily="34" charset="0"/>
                          <a:cs typeface="Calibri" panose="020F0502020204030204" pitchFamily="34" charset="0"/>
                        </a:rPr>
                        <a:t>Percentage  Expenditure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rtl="0" fontAlgn="b"/>
                      <a:r>
                        <a:rPr lang="en-GB" sz="1200" b="1" i="0" u="none" strike="noStrike">
                          <a:solidFill>
                            <a:srgbClr val="FFFFFF"/>
                          </a:solidFill>
                          <a:effectLst/>
                          <a:latin typeface="Calibri" panose="020F0502020204030204" pitchFamily="34" charset="0"/>
                          <a:cs typeface="Calibri" panose="020F0502020204030204" pitchFamily="34" charset="0"/>
                        </a:rPr>
                        <a:t>Total No. of Projects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rtl="0" fontAlgn="b"/>
                      <a:r>
                        <a:rPr lang="en-GB" sz="1200" b="1" i="0" u="none" strike="noStrike">
                          <a:solidFill>
                            <a:srgbClr val="FFFFFF"/>
                          </a:solidFill>
                          <a:effectLst/>
                          <a:latin typeface="Calibri" panose="020F0502020204030204" pitchFamily="34" charset="0"/>
                          <a:cs typeface="Calibri" panose="020F0502020204030204" pitchFamily="34" charset="0"/>
                        </a:rPr>
                        <a:t> No. of Projects @ 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rtl="0" fontAlgn="b"/>
                      <a:r>
                        <a:rPr lang="en-GB" sz="1200" b="1" i="0" u="none" strike="noStrike">
                          <a:solidFill>
                            <a:srgbClr val="FFFFFF"/>
                          </a:solidFill>
                          <a:effectLst/>
                          <a:latin typeface="Calibri" panose="020F0502020204030204" pitchFamily="34" charset="0"/>
                          <a:cs typeface="Calibri" panose="020F0502020204030204" pitchFamily="34" charset="0"/>
                        </a:rPr>
                        <a:t> No. of Projects @ 1-90%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rtl="0" fontAlgn="b"/>
                      <a:r>
                        <a:rPr lang="en-GB" sz="1200" b="1" i="0" u="none" strike="noStrike">
                          <a:solidFill>
                            <a:srgbClr val="FFFFFF"/>
                          </a:solidFill>
                          <a:effectLst/>
                          <a:latin typeface="Calibri" panose="020F0502020204030204" pitchFamily="34" charset="0"/>
                          <a:cs typeface="Calibri" panose="020F0502020204030204" pitchFamily="34" charset="0"/>
                        </a:rPr>
                        <a:t> No. of Projects &gt;90%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rtl="0" fontAlgn="b"/>
                      <a:r>
                        <a:rPr lang="en-US" sz="1200" b="1" i="0" u="none" strike="noStrike">
                          <a:solidFill>
                            <a:srgbClr val="FFFFFF"/>
                          </a:solidFill>
                          <a:effectLst/>
                          <a:latin typeface="Calibri" panose="020F0502020204030204" pitchFamily="34" charset="0"/>
                          <a:cs typeface="Calibri" panose="020F0502020204030204" pitchFamily="34" charset="0"/>
                        </a:rPr>
                        <a:t>Total Value (R 000'm)of Projects @ below 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FFFFFF"/>
                          </a:solidFill>
                          <a:effectLst/>
                          <a:latin typeface="Calibri" panose="020F0502020204030204" pitchFamily="34" charset="0"/>
                          <a:cs typeface="Calibri" panose="020F0502020204030204" pitchFamily="34" charset="0"/>
                        </a:rPr>
                        <a:t>Capex % of Projects Below 90% Expenditure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568485">
                <a:tc>
                  <a:txBody>
                    <a:bodyPr/>
                    <a:lstStyle/>
                    <a:p>
                      <a:pPr algn="l" rtl="0" fontAlgn="b"/>
                      <a:r>
                        <a:rPr lang="en-GB" sz="1200" b="1" i="0" u="none" strike="noStrike">
                          <a:solidFill>
                            <a:srgbClr val="000000"/>
                          </a:solidFill>
                          <a:effectLst/>
                          <a:latin typeface="Calibri" panose="020F0502020204030204" pitchFamily="34" charset="0"/>
                          <a:cs typeface="Calibri" panose="020F0502020204030204" pitchFamily="34" charset="0"/>
                        </a:rPr>
                        <a:t>2021/22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200" b="0" i="0" u="none" strike="noStrike" dirty="0">
                          <a:solidFill>
                            <a:srgbClr val="9C0006"/>
                          </a:solidFill>
                          <a:effectLst/>
                          <a:latin typeface="Calibri" panose="020F0502020204030204" pitchFamily="34" charset="0"/>
                          <a:cs typeface="Calibri" panose="020F0502020204030204" pitchFamily="34" charset="0"/>
                        </a:rPr>
                        <a:t>            560,301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200" b="0" i="0" u="none" strike="noStrike" dirty="0">
                          <a:solidFill>
                            <a:srgbClr val="9C0006"/>
                          </a:solidFill>
                          <a:effectLst/>
                          <a:latin typeface="Calibri" panose="020F0502020204030204" pitchFamily="34" charset="0"/>
                          <a:cs typeface="Calibri" panose="020F0502020204030204" pitchFamily="34" charset="0"/>
                        </a:rPr>
                        <a:t>       448,197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                112,103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0" i="0" u="none" strike="noStrike" dirty="0">
                          <a:solidFill>
                            <a:srgbClr val="9C0006"/>
                          </a:solidFill>
                          <a:effectLst/>
                          <a:latin typeface="Calibri" panose="020F0502020204030204" pitchFamily="34" charset="0"/>
                          <a:cs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200" b="0" i="0" u="none" strike="noStrike" dirty="0">
                          <a:solidFill>
                            <a:srgbClr val="000000"/>
                          </a:solidFill>
                          <a:effectLst/>
                          <a:latin typeface="Calibri" panose="020F0502020204030204" pitchFamily="34" charset="0"/>
                          <a:cs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01"/>
                  </a:ext>
                </a:extLst>
              </a:tr>
              <a:tr h="579854">
                <a:tc>
                  <a:txBody>
                    <a:bodyPr/>
                    <a:lstStyle/>
                    <a:p>
                      <a:pPr algn="l" rtl="0" fontAlgn="b"/>
                      <a:r>
                        <a:rPr lang="en-GB" sz="1200" b="1" i="0" u="none" strike="noStrike">
                          <a:solidFill>
                            <a:srgbClr val="000000"/>
                          </a:solidFill>
                          <a:effectLst/>
                          <a:latin typeface="Calibri" panose="020F0502020204030204" pitchFamily="34" charset="0"/>
                          <a:cs typeface="Calibri" panose="020F0502020204030204" pitchFamily="34" charset="0"/>
                        </a:rPr>
                        <a:t>2022/23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      593,684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       320,679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                273,005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Calibri" panose="020F0502020204030204" pitchFamily="34" charset="0"/>
                          <a:cs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200" b="0" i="0" u="none" strike="noStrike">
                          <a:solidFill>
                            <a:srgbClr val="000000"/>
                          </a:solidFill>
                          <a:effectLst/>
                          <a:latin typeface="Calibri" panose="020F0502020204030204" pitchFamily="34" charset="0"/>
                          <a:cs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1200" b="0" i="0" u="none" strike="noStrike">
                          <a:solidFill>
                            <a:srgbClr val="000000"/>
                          </a:solidFill>
                          <a:effectLst/>
                          <a:latin typeface="Calibri" panose="020F0502020204030204" pitchFamily="34" charset="0"/>
                          <a:cs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a:solidFill>
                            <a:srgbClr val="000000"/>
                          </a:solidFill>
                          <a:effectLst/>
                          <a:latin typeface="Calibri" panose="020F0502020204030204" pitchFamily="34" charset="0"/>
                          <a:cs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a:solidFill>
                            <a:srgbClr val="000000"/>
                          </a:solidFill>
                          <a:effectLst/>
                          <a:latin typeface="Calibri" panose="020F0502020204030204" pitchFamily="34" charset="0"/>
                          <a:cs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a:solidFill>
                            <a:srgbClr val="000000"/>
                          </a:solidFill>
                          <a:effectLst/>
                          <a:latin typeface="Calibri" panose="020F0502020204030204" pitchFamily="34" charset="0"/>
                          <a:cs typeface="Calibri" panose="020F050202020403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02"/>
                  </a:ext>
                </a:extLst>
              </a:tr>
              <a:tr h="591224">
                <a:tc>
                  <a:txBody>
                    <a:bodyPr/>
                    <a:lstStyle/>
                    <a:p>
                      <a:pPr algn="l" rtl="0" fontAlgn="b"/>
                      <a:r>
                        <a:rPr lang="en-GB" sz="1200" b="1" i="0" u="none" strike="noStrike">
                          <a:solidFill>
                            <a:srgbClr val="000000"/>
                          </a:solidFill>
                          <a:effectLst/>
                          <a:latin typeface="Calibri" panose="020F0502020204030204" pitchFamily="34" charset="0"/>
                          <a:cs typeface="Calibri" panose="020F0502020204030204" pitchFamily="34" charset="0"/>
                        </a:rPr>
                        <a:t>Total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   1,153,985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       768,877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200" b="0" i="0" u="none" strike="noStrike" dirty="0">
                          <a:solidFill>
                            <a:srgbClr val="000000"/>
                          </a:solidFill>
                          <a:effectLst/>
                          <a:latin typeface="Calibri" panose="020F0502020204030204" pitchFamily="34" charset="0"/>
                          <a:cs typeface="Calibri" panose="020F0502020204030204" pitchFamily="34" charset="0"/>
                        </a:rPr>
                        <a:t>                385,108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0" i="0" u="none" strike="noStrike">
                          <a:solidFill>
                            <a:srgbClr val="000000"/>
                          </a:solidFill>
                          <a:effectLst/>
                          <a:latin typeface="Calibri" panose="020F0502020204030204" pitchFamily="34" charset="0"/>
                          <a:cs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200" b="1" i="0" u="none" strike="noStrike">
                          <a:solidFill>
                            <a:srgbClr val="000000"/>
                          </a:solidFill>
                          <a:effectLst/>
                          <a:latin typeface="Calibri" panose="020F0502020204030204" pitchFamily="34" charset="0"/>
                          <a:cs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en-GB" sz="1200" b="1" i="0" u="none" strike="noStrike">
                          <a:solidFill>
                            <a:srgbClr val="000000"/>
                          </a:solidFill>
                          <a:effectLst/>
                          <a:latin typeface="Calibri" panose="020F0502020204030204" pitchFamily="34" charset="0"/>
                          <a:cs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200" b="1" i="0" u="none" strike="noStrike">
                          <a:solidFill>
                            <a:srgbClr val="000000"/>
                          </a:solidFill>
                          <a:effectLst/>
                          <a:latin typeface="Calibri" panose="020F0502020204030204" pitchFamily="34" charset="0"/>
                          <a:cs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GB" sz="1200" b="1" i="0" u="none" strike="noStrike">
                          <a:solidFill>
                            <a:srgbClr val="000000"/>
                          </a:solidFill>
                          <a:effectLst/>
                          <a:latin typeface="Calibri" panose="020F0502020204030204" pitchFamily="34" charset="0"/>
                          <a:cs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GB" sz="1200" b="0" i="0" u="none" strike="noStrike">
                          <a:solidFill>
                            <a:srgbClr val="000000"/>
                          </a:solidFill>
                          <a:effectLst/>
                          <a:latin typeface="Calibri" panose="020F0502020204030204" pitchFamily="34" charset="0"/>
                          <a:cs typeface="Calibri" panose="020F0502020204030204" pitchFamily="34" charset="0"/>
                        </a:rPr>
                        <a:t>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1200" b="0" i="0" u="none" strike="noStrike" dirty="0">
                          <a:solidFill>
                            <a:srgbClr val="000000"/>
                          </a:solidFill>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63591182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chemeClr val="tx2">
              <a:lumMod val="90000"/>
              <a:lumOff val="10000"/>
            </a:schemeClr>
          </a:solidFill>
        </p:spPr>
        <p:txBody>
          <a:bodyPr/>
          <a:lstStyle/>
          <a:p>
            <a:r>
              <a:rPr lang="en-US" b="1" dirty="0">
                <a:latin typeface="Calibri" panose="020F0502020204030204" pitchFamily="34" charset="0"/>
                <a:cs typeface="Calibri" panose="020F0502020204030204" pitchFamily="34" charset="0"/>
              </a:rPr>
              <a:t>P</a:t>
            </a:r>
            <a:r>
              <a:rPr lang="en-ZA" b="1" dirty="0">
                <a:latin typeface="Calibri" panose="020F0502020204030204" pitchFamily="34" charset="0"/>
                <a:cs typeface="Calibri" panose="020F0502020204030204" pitchFamily="34" charset="0"/>
              </a:rPr>
              <a:t>URPOSE and INTRODUCTION</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2" name="Content Placeholder 11">
            <a:extLst>
              <a:ext uri="{FF2B5EF4-FFF2-40B4-BE49-F238E27FC236}">
                <a16:creationId xmlns:a16="http://schemas.microsoft.com/office/drawing/2014/main" xmlns="" id="{02CD0C1C-4E08-2895-5477-6CF6E30ABDFE}"/>
              </a:ext>
            </a:extLst>
          </p:cNvPr>
          <p:cNvSpPr>
            <a:spLocks noGrp="1"/>
          </p:cNvSpPr>
          <p:nvPr>
            <p:ph idx="1"/>
          </p:nvPr>
        </p:nvSpPr>
        <p:spPr>
          <a:xfrm>
            <a:off x="395536" y="1196752"/>
            <a:ext cx="8229600" cy="4608512"/>
          </a:xfrm>
        </p:spPr>
        <p:txBody>
          <a:bodyPr/>
          <a:lstStyle/>
          <a:p>
            <a:pPr marL="0" indent="0">
              <a:buNone/>
            </a:pPr>
            <a:endParaRPr lang="en-US" sz="2800" dirty="0"/>
          </a:p>
          <a:p>
            <a:pPr algn="just"/>
            <a:endParaRPr lang="en-US" sz="2800" dirty="0"/>
          </a:p>
          <a:p>
            <a:pPr algn="just"/>
            <a:r>
              <a:rPr lang="en-US" sz="2800" dirty="0"/>
              <a:t>To present the performance of the City of Tshwane (</a:t>
            </a:r>
            <a:r>
              <a:rPr lang="en-US" sz="2800" dirty="0" err="1"/>
              <a:t>CoT</a:t>
            </a:r>
            <a:r>
              <a:rPr lang="en-US" sz="2800" dirty="0"/>
              <a:t>) on the Urban Settlements Development Grant (USDG) and the Informal Settlements Upgrading Partnership Grant (ISUPG) for the 2019-2024  period</a:t>
            </a:r>
          </a:p>
          <a:p>
            <a:endParaRPr lang="en-US" sz="2800" dirty="0"/>
          </a:p>
          <a:p>
            <a:pPr marL="0" indent="0">
              <a:buNone/>
            </a:pPr>
            <a:endParaRPr lang="en-US" sz="2800" dirty="0"/>
          </a:p>
          <a:p>
            <a:pPr marL="0" indent="0">
              <a:buNone/>
            </a:pPr>
            <a:endParaRPr lang="en-US" sz="2800" dirty="0"/>
          </a:p>
          <a:p>
            <a:endParaRPr lang="en-US" sz="2800" dirty="0"/>
          </a:p>
          <a:p>
            <a:pPr marL="0" indent="0">
              <a:buNone/>
            </a:pPr>
            <a:endParaRPr lang="en-ZA" dirty="0"/>
          </a:p>
        </p:txBody>
      </p:sp>
    </p:spTree>
    <p:extLst>
      <p:ext uri="{BB962C8B-B14F-4D97-AF65-F5344CB8AC3E}">
        <p14:creationId xmlns:p14="http://schemas.microsoft.com/office/powerpoint/2010/main" xmlns="" val="307315908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676662949"/>
              </p:ext>
            </p:extLst>
          </p:nvPr>
        </p:nvGraphicFramePr>
        <p:xfrm>
          <a:off x="470990" y="764705"/>
          <a:ext cx="8264527" cy="2127054"/>
        </p:xfrm>
        <a:graphic>
          <a:graphicData uri="http://schemas.openxmlformats.org/drawingml/2006/table">
            <a:tbl>
              <a:tblPr/>
              <a:tblGrid>
                <a:gridCol w="1263926">
                  <a:extLst>
                    <a:ext uri="{9D8B030D-6E8A-4147-A177-3AD203B41FA5}">
                      <a16:colId xmlns:a16="http://schemas.microsoft.com/office/drawing/2014/main" xmlns="" val="20000"/>
                    </a:ext>
                  </a:extLst>
                </a:gridCol>
                <a:gridCol w="1010255">
                  <a:extLst>
                    <a:ext uri="{9D8B030D-6E8A-4147-A177-3AD203B41FA5}">
                      <a16:colId xmlns:a16="http://schemas.microsoft.com/office/drawing/2014/main" xmlns="" val="20001"/>
                    </a:ext>
                  </a:extLst>
                </a:gridCol>
                <a:gridCol w="963712">
                  <a:extLst>
                    <a:ext uri="{9D8B030D-6E8A-4147-A177-3AD203B41FA5}">
                      <a16:colId xmlns:a16="http://schemas.microsoft.com/office/drawing/2014/main" xmlns="" val="20002"/>
                    </a:ext>
                  </a:extLst>
                </a:gridCol>
                <a:gridCol w="689930">
                  <a:extLst>
                    <a:ext uri="{9D8B030D-6E8A-4147-A177-3AD203B41FA5}">
                      <a16:colId xmlns:a16="http://schemas.microsoft.com/office/drawing/2014/main" xmlns="" val="20003"/>
                    </a:ext>
                  </a:extLst>
                </a:gridCol>
                <a:gridCol w="843248">
                  <a:extLst>
                    <a:ext uri="{9D8B030D-6E8A-4147-A177-3AD203B41FA5}">
                      <a16:colId xmlns:a16="http://schemas.microsoft.com/office/drawing/2014/main" xmlns="" val="20004"/>
                    </a:ext>
                  </a:extLst>
                </a:gridCol>
                <a:gridCol w="799443">
                  <a:extLst>
                    <a:ext uri="{9D8B030D-6E8A-4147-A177-3AD203B41FA5}">
                      <a16:colId xmlns:a16="http://schemas.microsoft.com/office/drawing/2014/main" xmlns="" val="20005"/>
                    </a:ext>
                  </a:extLst>
                </a:gridCol>
                <a:gridCol w="711833">
                  <a:extLst>
                    <a:ext uri="{9D8B030D-6E8A-4147-A177-3AD203B41FA5}">
                      <a16:colId xmlns:a16="http://schemas.microsoft.com/office/drawing/2014/main" xmlns="" val="20006"/>
                    </a:ext>
                  </a:extLst>
                </a:gridCol>
                <a:gridCol w="788492">
                  <a:extLst>
                    <a:ext uri="{9D8B030D-6E8A-4147-A177-3AD203B41FA5}">
                      <a16:colId xmlns:a16="http://schemas.microsoft.com/office/drawing/2014/main" xmlns="" val="20007"/>
                    </a:ext>
                  </a:extLst>
                </a:gridCol>
                <a:gridCol w="668027">
                  <a:extLst>
                    <a:ext uri="{9D8B030D-6E8A-4147-A177-3AD203B41FA5}">
                      <a16:colId xmlns:a16="http://schemas.microsoft.com/office/drawing/2014/main" xmlns="" val="20008"/>
                    </a:ext>
                  </a:extLst>
                </a:gridCol>
                <a:gridCol w="525661">
                  <a:extLst>
                    <a:ext uri="{9D8B030D-6E8A-4147-A177-3AD203B41FA5}">
                      <a16:colId xmlns:a16="http://schemas.microsoft.com/office/drawing/2014/main" xmlns="" val="20009"/>
                    </a:ext>
                  </a:extLst>
                </a:gridCol>
              </a:tblGrid>
              <a:tr h="712590">
                <a:tc rowSpan="2">
                  <a:txBody>
                    <a:bodyPr/>
                    <a:lstStyle/>
                    <a:p>
                      <a:pPr algn="l" rtl="0" fontAlgn="b"/>
                      <a:r>
                        <a:rPr lang="en-GB" sz="1000" b="1" i="0" u="none" strike="noStrike" dirty="0">
                          <a:solidFill>
                            <a:srgbClr val="FFFFFF"/>
                          </a:solidFill>
                          <a:effectLst/>
                          <a:latin typeface="Calibri" panose="020F0502020204030204" pitchFamily="34" charset="0"/>
                          <a:cs typeface="Calibri" panose="020F0502020204030204" pitchFamily="34" charset="0"/>
                        </a:rPr>
                        <a:t>Department</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rtl="0" fontAlgn="b"/>
                      <a:r>
                        <a:rPr lang="en-GB" sz="1000" b="1" i="0" u="none" strike="noStrike" dirty="0">
                          <a:solidFill>
                            <a:srgbClr val="FFFFFF"/>
                          </a:solidFill>
                          <a:effectLst/>
                          <a:latin typeface="Calibri" panose="020F0502020204030204" pitchFamily="34" charset="0"/>
                          <a:cs typeface="Calibri" panose="020F0502020204030204" pitchFamily="34" charset="0"/>
                        </a:rPr>
                        <a:t> Approved </a:t>
                      </a:r>
                      <a:r>
                        <a:rPr lang="en-GB" sz="1000" b="1" i="0" u="none" strike="noStrike" dirty="0" err="1">
                          <a:solidFill>
                            <a:srgbClr val="FFFFFF"/>
                          </a:solidFill>
                          <a:effectLst/>
                          <a:latin typeface="Calibri" panose="020F0502020204030204" pitchFamily="34" charset="0"/>
                          <a:cs typeface="Calibri" panose="020F0502020204030204" pitchFamily="34" charset="0"/>
                        </a:rPr>
                        <a:t>Proj</a:t>
                      </a:r>
                      <a:r>
                        <a:rPr lang="en-GB" sz="1000" b="1" i="0" u="none" strike="noStrike" dirty="0">
                          <a:solidFill>
                            <a:srgbClr val="FFFFFF"/>
                          </a:solidFill>
                          <a:effectLst/>
                          <a:latin typeface="Calibri" panose="020F0502020204030204" pitchFamily="34" charset="0"/>
                          <a:cs typeface="Calibri" panose="020F0502020204030204" pitchFamily="34" charset="0"/>
                        </a:rPr>
                        <a:t> Budget ( 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n-GB" sz="1000" b="1" i="0" u="none" strike="noStrike" dirty="0">
                          <a:solidFill>
                            <a:srgbClr val="FFFFFF"/>
                          </a:solidFill>
                          <a:effectLst/>
                          <a:latin typeface="Calibri" panose="020F0502020204030204" pitchFamily="34" charset="0"/>
                          <a:cs typeface="Calibri" panose="020F0502020204030204" pitchFamily="34" charset="0"/>
                        </a:rPr>
                        <a:t>Actual Expenditure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rtl="0" fontAlgn="b"/>
                      <a:r>
                        <a:rPr lang="en-GB" sz="1000" b="1" i="0" u="none" strike="noStrike" dirty="0">
                          <a:solidFill>
                            <a:srgbClr val="FFFFFF"/>
                          </a:solidFill>
                          <a:effectLst/>
                          <a:latin typeface="Calibri" panose="020F0502020204030204" pitchFamily="34" charset="0"/>
                          <a:cs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rowSpan="2">
                  <a:txBody>
                    <a:bodyPr/>
                    <a:lstStyle/>
                    <a:p>
                      <a:pPr algn="ctr" rtl="0" fontAlgn="b"/>
                      <a:r>
                        <a:rPr lang="en-GB" sz="1000" b="1" i="0" u="none" strike="noStrike" dirty="0">
                          <a:solidFill>
                            <a:srgbClr val="FFFFFF"/>
                          </a:solidFill>
                          <a:effectLst/>
                          <a:latin typeface="Calibri" panose="020F0502020204030204" pitchFamily="34" charset="0"/>
                          <a:cs typeface="Calibri" panose="020F0502020204030204" pitchFamily="34" charset="0"/>
                        </a:rPr>
                        <a:t>Unspent Funds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rtl="0" fontAlgn="b"/>
                      <a:r>
                        <a:rPr lang="en-GB" sz="1000" b="1" i="0" u="none" strike="noStrike">
                          <a:solidFill>
                            <a:srgbClr val="FFFFFF"/>
                          </a:solidFill>
                          <a:effectLst/>
                          <a:latin typeface="Calibri" panose="020F0502020204030204" pitchFamily="34" charset="0"/>
                          <a:cs typeface="Calibri" panose="020F0502020204030204" pitchFamily="34" charset="0"/>
                        </a:rPr>
                        <a:t>% of Total Budget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rtl="0" fontAlgn="b"/>
                      <a:r>
                        <a:rPr lang="en-GB" sz="1000" b="1" i="0" u="none" strike="noStrike">
                          <a:solidFill>
                            <a:srgbClr val="FFFFFF"/>
                          </a:solidFill>
                          <a:effectLst/>
                          <a:latin typeface="Calibri" panose="020F0502020204030204" pitchFamily="34" charset="0"/>
                          <a:cs typeface="Calibri" panose="020F0502020204030204" pitchFamily="34" charset="0"/>
                        </a:rPr>
                        <a:t>Total No. of Projects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rtl="0" fontAlgn="b"/>
                      <a:r>
                        <a:rPr lang="en-GB" sz="1000" b="1" i="0" u="none" strike="noStrike">
                          <a:solidFill>
                            <a:srgbClr val="FFFFFF"/>
                          </a:solidFill>
                          <a:effectLst/>
                          <a:latin typeface="Calibri" panose="020F0502020204030204" pitchFamily="34" charset="0"/>
                          <a:cs typeface="Calibri" panose="020F0502020204030204" pitchFamily="34" charset="0"/>
                        </a:rPr>
                        <a:t> No. of Projects @ 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rtl="0" fontAlgn="b"/>
                      <a:r>
                        <a:rPr lang="en-GB" sz="1000" b="1" i="0" u="none" strike="noStrike">
                          <a:solidFill>
                            <a:srgbClr val="FFFFFF"/>
                          </a:solidFill>
                          <a:effectLst/>
                          <a:latin typeface="Calibri" panose="020F0502020204030204" pitchFamily="34" charset="0"/>
                          <a:cs typeface="Calibri" panose="020F0502020204030204" pitchFamily="34" charset="0"/>
                        </a:rPr>
                        <a:t> No. of Projects @ 1-90%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rtl="0" fontAlgn="b"/>
                      <a:r>
                        <a:rPr lang="en-GB" sz="1000" b="1" i="0" u="none" strike="noStrike">
                          <a:solidFill>
                            <a:srgbClr val="FFFFFF"/>
                          </a:solidFill>
                          <a:effectLst/>
                          <a:latin typeface="Calibri" panose="020F0502020204030204" pitchFamily="34" charset="0"/>
                          <a:cs typeface="Calibri" panose="020F0502020204030204" pitchFamily="34" charset="0"/>
                        </a:rPr>
                        <a:t> No. of Projects &gt;85%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0">
                <a:tc vMerge="1">
                  <a:txBody>
                    <a:bodyPr/>
                    <a:lstStyle/>
                    <a:p>
                      <a:endParaRPr lang="en-GB"/>
                    </a:p>
                  </a:txBody>
                  <a:tcPr/>
                </a:tc>
                <a:tc vMerge="1">
                  <a:txBody>
                    <a:bodyPr/>
                    <a:lstStyle/>
                    <a:p>
                      <a:endParaRPr lang="en-GB"/>
                    </a:p>
                  </a:txBody>
                  <a:tcPr/>
                </a:tc>
                <a:tc>
                  <a:txBody>
                    <a:bodyPr/>
                    <a:lstStyle/>
                    <a:p>
                      <a:pPr algn="ctr" rtl="0" fontAlgn="b"/>
                      <a:r>
                        <a:rPr lang="en-GB" sz="1000" b="1" i="0" u="none" strike="noStrike">
                          <a:solidFill>
                            <a:srgbClr val="FFFFFF"/>
                          </a:solidFill>
                          <a:effectLst/>
                          <a:latin typeface="Calibri" panose="020F0502020204030204" pitchFamily="34" charset="0"/>
                          <a:cs typeface="Calibri" panose="020F0502020204030204" pitchFamily="34" charset="0"/>
                        </a:rPr>
                        <a:t> ( R)</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n-GB" sz="1000" b="1" i="0" u="none" strike="noStrike" dirty="0">
                          <a:solidFill>
                            <a:srgbClr val="FFFFFF"/>
                          </a:solidFill>
                          <a:effectLst/>
                          <a:latin typeface="Calibri" panose="020F0502020204030204" pitchFamily="34" charset="0"/>
                          <a:cs typeface="Calibri" panose="020F0502020204030204" pitchFamily="34" charset="0"/>
                        </a:rPr>
                        <a:t>% Expenditure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0001"/>
                  </a:ext>
                </a:extLst>
              </a:tr>
              <a:tr h="156121">
                <a:tc>
                  <a:txBody>
                    <a:bodyPr/>
                    <a:lstStyle/>
                    <a:p>
                      <a:pPr algn="l" rtl="0" fontAlgn="ctr"/>
                      <a:r>
                        <a:rPr lang="en-GB" sz="1000" b="1" i="0" u="none" strike="noStrike">
                          <a:solidFill>
                            <a:srgbClr val="000000"/>
                          </a:solidFill>
                          <a:effectLst/>
                          <a:latin typeface="Calibri" panose="020F0502020204030204" pitchFamily="34" charset="0"/>
                          <a:cs typeface="Calibri" panose="020F0502020204030204" pitchFamily="34" charset="0"/>
                        </a:rPr>
                        <a:t>Energy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86,352,375.00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85,769,298.48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99%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583,076.52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en-GB" sz="1000" b="0" i="0" u="none" strike="noStrike">
                          <a:solidFill>
                            <a:srgbClr val="000000"/>
                          </a:solidFill>
                          <a:effectLst/>
                          <a:latin typeface="Calibri" panose="020F0502020204030204" pitchFamily="34" charset="0"/>
                          <a:cs typeface="Calibri" panose="020F0502020204030204" pitchFamily="34" charset="0"/>
                        </a:rPr>
                        <a:t>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4(0.6m)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02"/>
                  </a:ext>
                </a:extLst>
              </a:tr>
              <a:tr h="156121">
                <a:tc>
                  <a:txBody>
                    <a:bodyPr/>
                    <a:lstStyle/>
                    <a:p>
                      <a:pPr algn="l" rtl="0" fontAlgn="ctr"/>
                      <a:r>
                        <a:rPr lang="en-GB" sz="1000" b="1" i="0" u="none" strike="noStrike">
                          <a:solidFill>
                            <a:srgbClr val="000000"/>
                          </a:solidFill>
                          <a:effectLst/>
                          <a:latin typeface="Calibri" panose="020F0502020204030204" pitchFamily="34" charset="0"/>
                          <a:cs typeface="Calibri" panose="020F0502020204030204" pitchFamily="34" charset="0"/>
                        </a:rPr>
                        <a:t>Human Settlements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353,431,837.00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241,916,716.07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68%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111,515,120.93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9C0006"/>
                          </a:solidFill>
                          <a:effectLst/>
                          <a:latin typeface="Calibri" panose="020F0502020204030204" pitchFamily="34" charset="0"/>
                          <a:cs typeface="Calibri" panose="020F0502020204030204" pitchFamily="34" charset="0"/>
                        </a:rPr>
                        <a:t>63%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40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en-GB" sz="1000" b="0" i="0" u="none" strike="noStrike">
                          <a:solidFill>
                            <a:srgbClr val="000000"/>
                          </a:solidFill>
                          <a:effectLst/>
                          <a:latin typeface="Calibri" panose="020F0502020204030204" pitchFamily="34" charset="0"/>
                          <a:cs typeface="Calibri" panose="020F0502020204030204" pitchFamily="34" charset="0"/>
                        </a:rPr>
                        <a:t>16(39.5m)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19(67m)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000" b="0" i="0" u="none" strike="noStrike" dirty="0">
                          <a:solidFill>
                            <a:srgbClr val="000000"/>
                          </a:solidFill>
                          <a:effectLst/>
                          <a:latin typeface="Calibri" panose="020F0502020204030204" pitchFamily="34" charset="0"/>
                          <a:cs typeface="Calibri" panose="020F0502020204030204" pitchFamily="34" charset="0"/>
                        </a:rPr>
                        <a:t>5(5.1m)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03"/>
                  </a:ext>
                </a:extLst>
              </a:tr>
              <a:tr h="156121">
                <a:tc>
                  <a:txBody>
                    <a:bodyPr/>
                    <a:lstStyle/>
                    <a:p>
                      <a:pPr algn="l" rtl="0" fontAlgn="ctr"/>
                      <a:r>
                        <a:rPr lang="en-GB" sz="1000" b="1" i="0" u="none" strike="noStrike">
                          <a:solidFill>
                            <a:srgbClr val="000000"/>
                          </a:solidFill>
                          <a:effectLst/>
                          <a:latin typeface="Calibri" panose="020F0502020204030204" pitchFamily="34" charset="0"/>
                          <a:cs typeface="Calibri" panose="020F0502020204030204" pitchFamily="34" charset="0"/>
                        </a:rPr>
                        <a:t>Water and Sanitation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120,516,788.00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120,511,615.30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5,172.70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22%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en-GB" sz="1000" b="0" i="0" u="none" strike="noStrike">
                          <a:solidFill>
                            <a:srgbClr val="000000"/>
                          </a:solidFill>
                          <a:effectLst/>
                          <a:latin typeface="Calibri" panose="020F0502020204030204" pitchFamily="34" charset="0"/>
                          <a:cs typeface="Calibri" panose="020F0502020204030204" pitchFamily="34" charset="0"/>
                        </a:rPr>
                        <a:t>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000" b="0" i="0" u="none" strike="noStrike" dirty="0">
                          <a:solidFill>
                            <a:srgbClr val="000000"/>
                          </a:solidFill>
                          <a:effectLst/>
                          <a:latin typeface="Calibri" panose="020F0502020204030204" pitchFamily="34" charset="0"/>
                          <a:cs typeface="Calibri" panose="020F0502020204030204" pitchFamily="34" charset="0"/>
                        </a:rPr>
                        <a:t>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04"/>
                  </a:ext>
                </a:extLst>
              </a:tr>
              <a:tr h="156121">
                <a:tc>
                  <a:txBody>
                    <a:bodyPr/>
                    <a:lstStyle/>
                    <a:p>
                      <a:pPr algn="l" rtl="0" fontAlgn="ctr"/>
                      <a:r>
                        <a:rPr lang="en-GB" sz="1000" b="1" i="0" u="none" strike="noStrike">
                          <a:solidFill>
                            <a:srgbClr val="000000"/>
                          </a:solidFill>
                          <a:effectLst/>
                          <a:latin typeface="Calibri" panose="020F0502020204030204" pitchFamily="34" charset="0"/>
                          <a:cs typeface="Calibri" panose="020F0502020204030204" pitchFamily="34" charset="0"/>
                        </a:rPr>
                        <a:t>Totals</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1" i="0" u="none" strike="noStrike">
                          <a:solidFill>
                            <a:srgbClr val="9C0006"/>
                          </a:solidFill>
                          <a:effectLst/>
                          <a:latin typeface="Calibri" panose="020F0502020204030204" pitchFamily="34" charset="0"/>
                          <a:cs typeface="Calibri" panose="020F0502020204030204" pitchFamily="34" charset="0"/>
                        </a:rPr>
                        <a:t>      560,301,000.00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b"/>
                      <a:r>
                        <a:rPr lang="en-GB" sz="1000" b="1" i="0" u="none" strike="noStrike">
                          <a:solidFill>
                            <a:srgbClr val="000000"/>
                          </a:solidFill>
                          <a:effectLst/>
                          <a:latin typeface="Calibri" panose="020F0502020204030204" pitchFamily="34" charset="0"/>
                          <a:cs typeface="Calibri" panose="020F0502020204030204" pitchFamily="34" charset="0"/>
                        </a:rPr>
                        <a:t>    448,197,629.85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80%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112,103,370.15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1000" b="1" i="0" u="none" strike="noStrike">
                          <a:solidFill>
                            <a:srgbClr val="000000"/>
                          </a:solidFill>
                          <a:effectLst/>
                          <a:latin typeface="Calibri" panose="020F0502020204030204" pitchFamily="34" charset="0"/>
                          <a:cs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GB" sz="1000" b="1" i="0" u="none" strike="noStrike">
                          <a:solidFill>
                            <a:srgbClr val="000000"/>
                          </a:solidFill>
                          <a:effectLst/>
                          <a:latin typeface="Calibri" panose="020F0502020204030204" pitchFamily="34" charset="0"/>
                          <a:cs typeface="Calibri" panose="020F0502020204030204" pitchFamily="34" charset="0"/>
                        </a:rPr>
                        <a:t>46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en-GB" sz="1000" b="1" i="0" u="none" strike="noStrike">
                          <a:solidFill>
                            <a:srgbClr val="000000"/>
                          </a:solidFill>
                          <a:effectLst/>
                          <a:latin typeface="Calibri" panose="020F0502020204030204" pitchFamily="34" charset="0"/>
                          <a:cs typeface="Calibri" panose="020F0502020204030204" pitchFamily="34" charset="0"/>
                        </a:rPr>
                        <a:t>16(39.5m)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000" b="1" i="0" u="none" strike="noStrike">
                          <a:solidFill>
                            <a:srgbClr val="000000"/>
                          </a:solidFill>
                          <a:effectLst/>
                          <a:latin typeface="Calibri" panose="020F0502020204030204" pitchFamily="34" charset="0"/>
                          <a:cs typeface="Calibri" panose="020F0502020204030204" pitchFamily="34" charset="0"/>
                        </a:rPr>
                        <a:t>19(67m)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GB" sz="1000" b="1" i="0" u="none" strike="noStrike" dirty="0">
                          <a:solidFill>
                            <a:srgbClr val="000000"/>
                          </a:solidFill>
                          <a:effectLst/>
                          <a:latin typeface="Calibri" panose="020F0502020204030204" pitchFamily="34" charset="0"/>
                          <a:cs typeface="Calibri" panose="020F0502020204030204" pitchFamily="34" charset="0"/>
                        </a:rPr>
                        <a:t>9(5.7m)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156121">
                <a:tc>
                  <a:txBody>
                    <a:bodyPr/>
                    <a:lstStyle/>
                    <a:p>
                      <a:pPr algn="l" rtl="0" fontAlgn="b"/>
                      <a:r>
                        <a:rPr lang="en-GB" sz="1000" b="0" i="0" u="none" strike="noStrike" dirty="0">
                          <a:solidFill>
                            <a:srgbClr val="000000"/>
                          </a:solidFill>
                          <a:effectLst/>
                          <a:latin typeface="Calibri" panose="020F0502020204030204" pitchFamily="34" charset="0"/>
                          <a:cs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Calibri" panose="020F0502020204030204" pitchFamily="34" charset="0"/>
                          <a:cs typeface="Calibri" panose="020F0502020204030204" pitchFamily="34" charset="0"/>
                        </a:rPr>
                        <a:t>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Calibri" panose="020F0502020204030204" pitchFamily="34" charset="0"/>
                          <a:cs typeface="Calibri" panose="020F0502020204030204" pitchFamily="34" charset="0"/>
                        </a:rPr>
                        <a:t>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Calibri" panose="020F0502020204030204" pitchFamily="34" charset="0"/>
                          <a:cs typeface="Calibri" panose="020F0502020204030204" pitchFamily="34" charset="0"/>
                        </a:rPr>
                        <a:t> </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GB" sz="1000" b="0" i="0" u="none" strike="noStrike">
                          <a:solidFill>
                            <a:srgbClr val="000000"/>
                          </a:solidFill>
                          <a:effectLst/>
                          <a:latin typeface="Calibri" panose="020F0502020204030204" pitchFamily="34" charset="0"/>
                          <a:cs typeface="Calibri" panose="020F0502020204030204" pitchFamily="34" charset="0"/>
                        </a:rPr>
                        <a:t>12%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1000" b="0" i="0" u="none" strike="noStrike" dirty="0">
                          <a:solidFill>
                            <a:srgbClr val="000000"/>
                          </a:solidFill>
                          <a:effectLst/>
                          <a:latin typeface="Calibri" panose="020F0502020204030204" pitchFamily="34" charset="0"/>
                          <a:cs typeface="Calibri" panose="020F0502020204030204"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F46FB24-073C-F349-97AD-1EFAA7C9A7C7}" type="slidenum">
              <a:rPr kumimoji="0" lang="en-US" altLang="en-US" sz="600" b="0" i="0" u="none" strike="noStrike" kern="1200" cap="none" spc="0" normalizeH="0" baseline="0" noProof="0">
                <a:ln>
                  <a:noFill/>
                </a:ln>
                <a:solidFill>
                  <a:srgbClr val="898989"/>
                </a:solidFill>
                <a:effectLst/>
                <a:uLnTx/>
                <a:uFillTx/>
                <a:latin typeface="Times New Roman"/>
                <a:ea typeface="ＭＳ Ｐゴシック" panose="020B0600070205080204"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altLang="en-US" sz="600" b="0" i="0" u="none" strike="noStrike" kern="1200" cap="none" spc="0" normalizeH="0" baseline="0" noProof="0" dirty="0">
              <a:ln>
                <a:noFill/>
              </a:ln>
              <a:solidFill>
                <a:srgbClr val="898989"/>
              </a:solidFill>
              <a:effectLst/>
              <a:uLnTx/>
              <a:uFillTx/>
              <a:latin typeface="Times New Roman"/>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000000">
                    <a:tint val="75000"/>
                  </a:srgbClr>
                </a:solidFill>
                <a:effectLst/>
                <a:uLnTx/>
                <a:uFillTx/>
                <a:latin typeface="Arial" charset="0"/>
                <a:ea typeface="ＭＳ Ｐゴシック" charset="0"/>
              </a:rPr>
              <a:t>ISUPG Performance - 31 Jan 2022 </a:t>
            </a:r>
            <a:endParaRPr kumimoji="0" lang="en-US" sz="6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D566F2A-67A6-4768-A28A-369B7B552249}" type="datetime1">
              <a:rPr kumimoji="0" lang="en-US" altLang="en-US" sz="600" b="0" i="0" u="none" strike="noStrike" kern="1200" cap="none" spc="0" normalizeH="0" baseline="0" noProof="0">
                <a:ln>
                  <a:noFill/>
                </a:ln>
                <a:solidFill>
                  <a:srgbClr val="898989"/>
                </a:solidFill>
                <a:effectLst/>
                <a:uLnTx/>
                <a:uFillTx/>
                <a:latin typeface="Times New Roman"/>
                <a:ea typeface="ＭＳ Ｐゴシック" panose="020B0600070205080204" pitchFamily="34"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7/6/2023</a:t>
            </a:fld>
            <a:endParaRPr kumimoji="0" lang="en-US" altLang="en-US" sz="600" b="0" i="0" u="none" strike="noStrike" kern="1200" cap="none" spc="0" normalizeH="0" baseline="0" noProof="0" dirty="0">
              <a:ln>
                <a:noFill/>
              </a:ln>
              <a:solidFill>
                <a:srgbClr val="898989"/>
              </a:solidFill>
              <a:effectLst/>
              <a:uLnTx/>
              <a:uFillTx/>
              <a:latin typeface="Times New Roman"/>
              <a:ea typeface="ＭＳ Ｐゴシック" panose="020B0600070205080204" pitchFamily="34" charset="-128"/>
              <a:cs typeface="+mn-cs"/>
            </a:endParaRPr>
          </a:p>
        </p:txBody>
      </p:sp>
      <p:sp>
        <p:nvSpPr>
          <p:cNvPr id="8" name="Title 1">
            <a:extLst>
              <a:ext uri="{FF2B5EF4-FFF2-40B4-BE49-F238E27FC236}">
                <a16:creationId xmlns:a16="http://schemas.microsoft.com/office/drawing/2014/main" xmlns="" id="{191AC62E-33AB-1047-945E-E41FE1E8335F}"/>
              </a:ext>
            </a:extLst>
          </p:cNvPr>
          <p:cNvSpPr txBox="1">
            <a:spLocks noGrp="1"/>
          </p:cNvSpPr>
          <p:nvPr>
            <p:ph type="title"/>
          </p:nvPr>
        </p:nvSpPr>
        <p:spPr bwMode="auto">
          <a:xfrm>
            <a:off x="457200" y="163898"/>
            <a:ext cx="8229600" cy="528798"/>
          </a:xfrm>
          <a:prstGeom prst="rect">
            <a:avLst/>
          </a:prstGeom>
          <a:solidFill>
            <a:schemeClr val="tx2">
              <a:lumMod val="90000"/>
              <a:lumOff val="10000"/>
            </a:schemeClr>
          </a:solidFill>
          <a:ln>
            <a:solidFill>
              <a:srgbClr val="00B050"/>
            </a:solidFill>
          </a:ln>
        </p:spPr>
        <p:txBody>
          <a:bodyPr vert="horz" wrap="square" lIns="68580" tIns="34290" rIns="68580" bIns="34290" numCol="1" anchor="ctr" anchorCtr="0" compatLnSpc="1">
            <a:prstTxWarp prst="textNoShape">
              <a:avLst/>
            </a:prstTxWarp>
          </a:bodyPr>
          <a:lst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defRPr/>
            </a:pPr>
            <a:r>
              <a:rPr lang="en-ZA" sz="2400" b="1" kern="0" dirty="0">
                <a:solidFill>
                  <a:srgbClr val="EEECE1"/>
                </a:solidFill>
                <a:latin typeface="Calibri"/>
              </a:rPr>
              <a:t>21/22 FY COT (ISUPG) PROJECT SUMMARY AS AT 30 JUNE 2022</a:t>
            </a:r>
            <a:endParaRPr lang="en-US" altLang="en-US" sz="240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1" name="Picture 10"/>
          <p:cNvPicPr>
            <a:picLocks noChangeAspect="1"/>
          </p:cNvPicPr>
          <p:nvPr/>
        </p:nvPicPr>
        <p:blipFill>
          <a:blip r:embed="rId2"/>
          <a:stretch>
            <a:fillRect/>
          </a:stretch>
        </p:blipFill>
        <p:spPr>
          <a:xfrm>
            <a:off x="4823936" y="2963767"/>
            <a:ext cx="3859343" cy="2893331"/>
          </a:xfrm>
          <a:prstGeom prst="rect">
            <a:avLst/>
          </a:prstGeom>
        </p:spPr>
      </p:pic>
      <p:sp>
        <p:nvSpPr>
          <p:cNvPr id="12" name="Rectangle 11"/>
          <p:cNvSpPr/>
          <p:nvPr/>
        </p:nvSpPr>
        <p:spPr>
          <a:xfrm>
            <a:off x="4478705" y="3290500"/>
            <a:ext cx="232756" cy="30008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itchFamily="-108" charset="-128"/>
                <a:cs typeface="+mn-cs"/>
              </a:rPr>
              <a:t>t</a:t>
            </a:r>
            <a:endParaRPr kumimoji="0" lang="en-GB" sz="1350" b="0" i="0" u="none" strike="noStrike" kern="1200" cap="none" spc="0" normalizeH="0" baseline="0" noProof="0" dirty="0">
              <a:ln>
                <a:noFill/>
              </a:ln>
              <a:solidFill>
                <a:srgbClr val="000000"/>
              </a:solidFill>
              <a:effectLst/>
              <a:uLnTx/>
              <a:uFillTx/>
              <a:latin typeface="Times New Roman"/>
              <a:ea typeface="ＭＳ Ｐゴシック" panose="020B0600070205080204" pitchFamily="34" charset="-128"/>
              <a:cs typeface="+mn-cs"/>
            </a:endParaRPr>
          </a:p>
        </p:txBody>
      </p:sp>
      <p:sp>
        <p:nvSpPr>
          <p:cNvPr id="13" name="Rectangle 12"/>
          <p:cNvSpPr/>
          <p:nvPr/>
        </p:nvSpPr>
        <p:spPr>
          <a:xfrm>
            <a:off x="4489526" y="3336668"/>
            <a:ext cx="211917" cy="20774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a:ea typeface="ＭＳ Ｐゴシック" pitchFamily="-108" charset="-128"/>
                <a:cs typeface="+mn-cs"/>
              </a:rPr>
              <a:t>t</a:t>
            </a:r>
            <a:endParaRPr kumimoji="0" lang="en-GB" sz="1350" b="0" i="0" u="none" strike="noStrike" kern="1200" cap="none" spc="0" normalizeH="0" baseline="0" noProof="0" dirty="0">
              <a:ln>
                <a:noFill/>
              </a:ln>
              <a:solidFill>
                <a:srgbClr val="000000"/>
              </a:solidFill>
              <a:effectLst/>
              <a:uLnTx/>
              <a:uFillTx/>
              <a:latin typeface="Times New Roman"/>
              <a:ea typeface="ＭＳ Ｐゴシック" panose="020B0600070205080204" pitchFamily="34" charset="-128"/>
              <a:cs typeface="+mn-cs"/>
            </a:endParaRPr>
          </a:p>
        </p:txBody>
      </p:sp>
      <p:sp>
        <p:nvSpPr>
          <p:cNvPr id="14" name="TextBox 13">
            <a:extLst>
              <a:ext uri="{FF2B5EF4-FFF2-40B4-BE49-F238E27FC236}">
                <a16:creationId xmlns:a16="http://schemas.microsoft.com/office/drawing/2014/main" xmlns="" id="{02610A68-9034-1B1E-3331-C8732B7F12FC}"/>
              </a:ext>
            </a:extLst>
          </p:cNvPr>
          <p:cNvSpPr txBox="1"/>
          <p:nvPr/>
        </p:nvSpPr>
        <p:spPr>
          <a:xfrm>
            <a:off x="356968" y="2833194"/>
            <a:ext cx="4466968" cy="3023905"/>
          </a:xfrm>
          <a:prstGeom prst="rect">
            <a:avLst/>
          </a:prstGeom>
          <a:noFill/>
        </p:spPr>
        <p:txBody>
          <a:bodyPr wrap="square">
            <a:spAutoFit/>
          </a:bodyPr>
          <a:lstStyle/>
          <a:p>
            <a:pPr marL="128588" marR="0" lvl="0"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Top 6 spending projects on Human Settlements Department ;</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Construction of roads &amp;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stormwater</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Zithobeni</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Heights (4 Road intersections)-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Expenditure R63m from a Budget of R68m.</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Construction of roads &amp;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stormwater</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Soshanguve</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South X12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Expenditure R18m form a R31m Budget.</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Construction of roads &amp;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stormwater</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Soshanguve</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South X13</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 R15m Expenditure from R21m Budget.</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Construction of roads &amp;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stormwater</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Thorntree</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View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Expenditure R23m form a R23m Budget</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Sewer provision - </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Kudube</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unit 9-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Expenditure R18m from a Budget of R28m</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Booysens</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X4 (30ML Reservoir)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-Expenditure R15m from a R20m Budget                                       	</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ZA" sz="675" b="0" i="0" u="none" strike="noStrike" kern="1200" cap="none" spc="0" normalizeH="0" baseline="0" noProof="0" dirty="0">
              <a:ln>
                <a:noFill/>
              </a:ln>
              <a:solidFill>
                <a:srgbClr val="000000"/>
              </a:solidFill>
              <a:effectLst/>
              <a:uLnTx/>
              <a:uFillTx/>
              <a:latin typeface="Arial"/>
              <a:ea typeface="ＭＳ Ｐゴシック" pitchFamily="-108" charset="-128"/>
              <a:cs typeface="+mn-cs"/>
            </a:endParaRPr>
          </a:p>
        </p:txBody>
      </p:sp>
    </p:spTree>
    <p:extLst>
      <p:ext uri="{BB962C8B-B14F-4D97-AF65-F5344CB8AC3E}">
        <p14:creationId xmlns:p14="http://schemas.microsoft.com/office/powerpoint/2010/main" xmlns="" val="86962345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F46FB24-073C-F349-97AD-1EFAA7C9A7C7}" type="slidenum">
              <a:rPr kumimoji="0" lang="en-US" altLang="en-US" sz="600" b="0" i="0" u="none" strike="noStrike" kern="1200" cap="none" spc="0" normalizeH="0" baseline="0" noProof="0">
                <a:ln>
                  <a:noFill/>
                </a:ln>
                <a:solidFill>
                  <a:srgbClr val="898989"/>
                </a:solidFill>
                <a:effectLst/>
                <a:uLnTx/>
                <a:uFillTx/>
                <a:latin typeface="Times New Roman"/>
                <a:ea typeface="ＭＳ Ｐゴシック" panose="020B0600070205080204"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altLang="en-US" sz="600" b="0" i="0" u="none" strike="noStrike" kern="1200" cap="none" spc="0" normalizeH="0" baseline="0" noProof="0" dirty="0">
              <a:ln>
                <a:noFill/>
              </a:ln>
              <a:solidFill>
                <a:srgbClr val="898989"/>
              </a:solidFill>
              <a:effectLst/>
              <a:uLnTx/>
              <a:uFillTx/>
              <a:latin typeface="Times New Roman"/>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000000">
                    <a:tint val="75000"/>
                  </a:srgbClr>
                </a:solidFill>
                <a:effectLst/>
                <a:uLnTx/>
                <a:uFillTx/>
                <a:latin typeface="Arial" charset="0"/>
                <a:ea typeface="ＭＳ Ｐゴシック" charset="0"/>
              </a:rPr>
              <a:t>ISUPG Performance - 30 Nov 2021 </a:t>
            </a:r>
            <a:endParaRPr kumimoji="0" lang="en-US" sz="6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E5CA9FC-0A6B-442A-BA0A-53F1B68BC6AF}" type="datetime1">
              <a:rPr kumimoji="0" lang="en-US" altLang="en-US" sz="600" b="0" i="0" u="none" strike="noStrike" kern="1200" cap="none" spc="0" normalizeH="0" baseline="0" noProof="0">
                <a:ln>
                  <a:noFill/>
                </a:ln>
                <a:solidFill>
                  <a:srgbClr val="898989"/>
                </a:solidFill>
                <a:effectLst/>
                <a:uLnTx/>
                <a:uFillTx/>
                <a:latin typeface="Times New Roman"/>
                <a:ea typeface="ＭＳ Ｐゴシック" panose="020B0600070205080204" pitchFamily="34"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7/6/2023</a:t>
            </a:fld>
            <a:endParaRPr kumimoji="0" lang="en-US" altLang="en-US" sz="600" b="0" i="0" u="none" strike="noStrike" kern="1200" cap="none" spc="0" normalizeH="0" baseline="0" noProof="0" dirty="0">
              <a:ln>
                <a:noFill/>
              </a:ln>
              <a:solidFill>
                <a:srgbClr val="898989"/>
              </a:solidFill>
              <a:effectLst/>
              <a:uLnTx/>
              <a:uFillTx/>
              <a:latin typeface="Times New Roman"/>
              <a:ea typeface="ＭＳ Ｐゴシック" panose="020B0600070205080204" pitchFamily="34" charset="-128"/>
              <a:cs typeface="+mn-cs"/>
            </a:endParaRPr>
          </a:p>
        </p:txBody>
      </p:sp>
      <p:sp>
        <p:nvSpPr>
          <p:cNvPr id="8" name="Title 1">
            <a:extLst>
              <a:ext uri="{FF2B5EF4-FFF2-40B4-BE49-F238E27FC236}">
                <a16:creationId xmlns:a16="http://schemas.microsoft.com/office/drawing/2014/main" xmlns="" id="{191AC62E-33AB-1047-945E-E41FE1E8335F}"/>
              </a:ext>
            </a:extLst>
          </p:cNvPr>
          <p:cNvSpPr txBox="1">
            <a:spLocks/>
          </p:cNvSpPr>
          <p:nvPr/>
        </p:nvSpPr>
        <p:spPr bwMode="auto">
          <a:xfrm>
            <a:off x="55606" y="33795"/>
            <a:ext cx="9020432" cy="507527"/>
          </a:xfrm>
          <a:prstGeom prst="rect">
            <a:avLst/>
          </a:prstGeom>
          <a:solidFill>
            <a:schemeClr val="tx2">
              <a:lumMod val="90000"/>
              <a:lumOff val="10000"/>
            </a:schemeClr>
          </a:solidFill>
          <a:ln>
            <a:solidFill>
              <a:srgbClr val="00B050"/>
            </a:solidFill>
          </a:ln>
        </p:spPr>
        <p:txBody>
          <a:bodyPr vert="horz" wrap="square" lIns="68580" tIns="34290" rIns="68580" bIns="34290" numCol="1" anchor="ctr" anchorCtr="0" compatLnSpc="1">
            <a:prstTxWarp prst="textNoShape">
              <a:avLst/>
            </a:prstTxWarp>
          </a:bodyPr>
          <a:lst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ZA" sz="2400" b="1" i="0" u="none" strike="noStrike" kern="0" cap="none" spc="0" normalizeH="0" baseline="0" noProof="0" dirty="0">
                <a:ln>
                  <a:noFill/>
                </a:ln>
                <a:solidFill>
                  <a:srgbClr val="EEECE1"/>
                </a:solidFill>
                <a:effectLst/>
                <a:uLnTx/>
                <a:uFillTx/>
                <a:latin typeface="Calibri" panose="020F0502020204030204" pitchFamily="34" charset="0"/>
                <a:cs typeface="Calibri" panose="020F0502020204030204" pitchFamily="34" charset="0"/>
              </a:rPr>
              <a:t>COT (ISUPG) PROJECT SUMMARY AS AT 31 MAY 2023</a:t>
            </a: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 name="TextBox 10">
            <a:extLst>
              <a:ext uri="{FF2B5EF4-FFF2-40B4-BE49-F238E27FC236}">
                <a16:creationId xmlns:a16="http://schemas.microsoft.com/office/drawing/2014/main" xmlns="" id="{F748E43B-B8F4-CAB0-6FB7-8B150CDD82D3}"/>
              </a:ext>
            </a:extLst>
          </p:cNvPr>
          <p:cNvSpPr txBox="1"/>
          <p:nvPr/>
        </p:nvSpPr>
        <p:spPr>
          <a:xfrm>
            <a:off x="4896036" y="3645024"/>
            <a:ext cx="2754306" cy="917624"/>
          </a:xfrm>
          <a:prstGeom prst="rect">
            <a:avLst/>
          </a:prstGeom>
          <a:noFill/>
        </p:spPr>
        <p:txBody>
          <a:bodyPr wrap="square" rtlCol="0">
            <a:spAutoFit/>
          </a:bodyPr>
          <a:lstStyle/>
          <a:p>
            <a:pPr marL="257175" marR="0" lvl="0" indent="-257175"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675"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257175" marR="0" lvl="0" indent="-257175"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675"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257175" marR="0" lvl="0" indent="-257175"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7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257175" marR="0" lvl="0" indent="-257175"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257175" marR="0" lvl="0" indent="-257175"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675"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257175" marR="0" lvl="0" indent="-257175"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788"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342900" rtl="0" eaLnBrk="0" fontAlgn="base" latinLnBrk="0" hangingPunct="0">
              <a:lnSpc>
                <a:spcPct val="100000"/>
              </a:lnSpc>
              <a:spcBef>
                <a:spcPct val="0"/>
              </a:spcBef>
              <a:spcAft>
                <a:spcPct val="0"/>
              </a:spcAft>
              <a:buClrTx/>
              <a:buSzTx/>
              <a:buFontTx/>
              <a:buNone/>
              <a:tabLst/>
              <a:defRPr/>
            </a:pPr>
            <a:r>
              <a:rPr kumimoji="0" lang="en-ZA"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p:txBody>
      </p:sp>
      <p:sp>
        <p:nvSpPr>
          <p:cNvPr id="9" name="TextBox 8">
            <a:extLst>
              <a:ext uri="{FF2B5EF4-FFF2-40B4-BE49-F238E27FC236}">
                <a16:creationId xmlns:a16="http://schemas.microsoft.com/office/drawing/2014/main" xmlns="" id="{02610A68-9034-1B1E-3331-C8732B7F12FC}"/>
              </a:ext>
            </a:extLst>
          </p:cNvPr>
          <p:cNvSpPr txBox="1"/>
          <p:nvPr/>
        </p:nvSpPr>
        <p:spPr>
          <a:xfrm>
            <a:off x="1465421" y="3304986"/>
            <a:ext cx="2851784" cy="346249"/>
          </a:xfrm>
          <a:prstGeom prst="rect">
            <a:avLst/>
          </a:prstGeom>
          <a:noFill/>
        </p:spPr>
        <p:txBody>
          <a:bodyPr wrap="square">
            <a:spAutoFit/>
          </a:bodyPr>
          <a:lstStyle/>
          <a:p>
            <a:pPr marL="171450" marR="0" lvl="0" indent="-171450" algn="just" defTabSz="342900" rtl="0" eaLnBrk="1" fontAlgn="base" latinLnBrk="0" hangingPunct="1">
              <a:lnSpc>
                <a:spcPct val="100000"/>
              </a:lnSpc>
              <a:spcBef>
                <a:spcPct val="20000"/>
              </a:spcBef>
              <a:spcAft>
                <a:spcPct val="0"/>
              </a:spcAft>
              <a:buClrTx/>
              <a:buSzTx/>
              <a:buFont typeface="+mj-lt"/>
              <a:buAutoNum type="arabicPeriod"/>
              <a:tabLst/>
              <a:defRPr/>
            </a:pPr>
            <a:endParaRPr kumimoji="0" lang="en-ZA" sz="750" b="0" i="0" u="none" strike="noStrike" kern="1200" cap="none" spc="0" normalizeH="0" baseline="0" noProof="0" dirty="0">
              <a:ln>
                <a:noFill/>
              </a:ln>
              <a:solidFill>
                <a:srgbClr val="000000"/>
              </a:solidFill>
              <a:effectLst/>
              <a:uLnTx/>
              <a:uFillTx/>
              <a:latin typeface="Arial"/>
              <a:ea typeface="ＭＳ Ｐゴシック" pitchFamily="-108" charset="-128"/>
              <a:cs typeface="+mn-cs"/>
            </a:endParaRPr>
          </a:p>
          <a:p>
            <a:pPr marL="171450" marR="0" lvl="0" indent="-171450" algn="just" defTabSz="342900" rtl="0" eaLnBrk="1" fontAlgn="base" latinLnBrk="0" hangingPunct="1">
              <a:lnSpc>
                <a:spcPct val="100000"/>
              </a:lnSpc>
              <a:spcBef>
                <a:spcPct val="20000"/>
              </a:spcBef>
              <a:spcAft>
                <a:spcPct val="0"/>
              </a:spcAft>
              <a:buClrTx/>
              <a:buSzTx/>
              <a:buFont typeface="+mj-lt"/>
              <a:buAutoNum type="arabicPeriod"/>
              <a:tabLst/>
              <a:defRPr/>
            </a:pPr>
            <a:endParaRPr kumimoji="0" lang="en-ZA" sz="750" b="0" i="0" u="none" strike="noStrike" kern="1200" cap="none" spc="0" normalizeH="0" baseline="0" noProof="0" dirty="0">
              <a:ln>
                <a:noFill/>
              </a:ln>
              <a:solidFill>
                <a:srgbClr val="000000"/>
              </a:solidFill>
              <a:effectLst/>
              <a:uLnTx/>
              <a:uFillTx/>
              <a:latin typeface="Arial"/>
              <a:ea typeface="ＭＳ Ｐゴシック" pitchFamily="-108" charset="-128"/>
              <a:cs typeface="+mn-cs"/>
            </a:endParaRPr>
          </a:p>
        </p:txBody>
      </p:sp>
      <p:sp>
        <p:nvSpPr>
          <p:cNvPr id="12" name="TextBox 11">
            <a:extLst>
              <a:ext uri="{FF2B5EF4-FFF2-40B4-BE49-F238E27FC236}">
                <a16:creationId xmlns:a16="http://schemas.microsoft.com/office/drawing/2014/main" xmlns="" id="{02610A68-9034-1B1E-3331-C8732B7F12FC}"/>
              </a:ext>
            </a:extLst>
          </p:cNvPr>
          <p:cNvSpPr txBox="1"/>
          <p:nvPr/>
        </p:nvSpPr>
        <p:spPr>
          <a:xfrm>
            <a:off x="74656" y="2832494"/>
            <a:ext cx="4466968" cy="2620717"/>
          </a:xfrm>
          <a:prstGeom prst="rect">
            <a:avLst/>
          </a:prstGeom>
          <a:noFill/>
        </p:spPr>
        <p:txBody>
          <a:bodyPr wrap="square">
            <a:spAutoFit/>
          </a:bodyPr>
          <a:lstStyle/>
          <a:p>
            <a:pPr marL="128588" marR="0" lvl="0"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Top 6 spending projects on Human Settlements Department ;</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Construction of roads &amp;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stormwater</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Thorntree</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View-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08" charset="-128"/>
                <a:cs typeface="+mn-cs"/>
              </a:rPr>
              <a:t>Expenditure R2.7m from a Budget of R10.4m.</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Sewer reticulation -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Mamelodi</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X6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erf</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34041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Phomolong</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08" charset="-128"/>
                <a:cs typeface="+mn-cs"/>
              </a:rPr>
              <a:t>Expenditure R2.3m form a R4.3m Budget.</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Sewer provision -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Kudube</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unit 9-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08" charset="-128"/>
                <a:cs typeface="+mn-cs"/>
              </a:rPr>
              <a:t>R11m Expenditure from R26m Budget.</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Water provision - Refilwe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ext</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10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08" charset="-128"/>
                <a:cs typeface="+mn-cs"/>
              </a:rPr>
              <a:t>- Expenditure R2.7m form a R10m Budget</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Construction of roads &amp;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stormwater</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Soshanguve</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South X13-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08" charset="-128"/>
                <a:cs typeface="+mn-cs"/>
              </a:rPr>
              <a:t>Expenditure R14m from a Budget of R13.7m</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Sewer reticulation - Refilwe </a:t>
            </a:r>
            <a:r>
              <a:rPr kumimoji="0" lang="en-US" sz="1100" b="1" i="0" u="none" strike="noStrike" kern="1200" cap="none" spc="0" normalizeH="0" baseline="0" noProof="0" dirty="0" err="1">
                <a:ln>
                  <a:noFill/>
                </a:ln>
                <a:solidFill>
                  <a:srgbClr val="000000"/>
                </a:solidFill>
                <a:effectLst/>
                <a:uLnTx/>
                <a:uFillTx/>
                <a:latin typeface="Arial"/>
                <a:ea typeface="ＭＳ Ｐゴシック" pitchFamily="-108" charset="-128"/>
                <a:cs typeface="+mn-cs"/>
              </a:rPr>
              <a:t>ext</a:t>
            </a:r>
            <a:r>
              <a:rPr kumimoji="0" lang="en-US" sz="1100" b="1" i="0" u="none" strike="noStrike" kern="1200" cap="none" spc="0" normalizeH="0" baseline="0" noProof="0" dirty="0">
                <a:ln>
                  <a:noFill/>
                </a:ln>
                <a:solidFill>
                  <a:srgbClr val="000000"/>
                </a:solidFill>
                <a:effectLst/>
                <a:uLnTx/>
                <a:uFillTx/>
                <a:latin typeface="Arial"/>
                <a:ea typeface="ＭＳ Ｐゴシック" pitchFamily="-108" charset="-128"/>
                <a:cs typeface="+mn-cs"/>
              </a:rPr>
              <a:t> 10 </a:t>
            </a:r>
            <a:r>
              <a:rPr kumimoji="0" lang="en-US" sz="1100" b="0" i="0" u="none" strike="noStrike" kern="1200" cap="none" spc="0" normalizeH="0" baseline="0" noProof="0" dirty="0">
                <a:ln>
                  <a:noFill/>
                </a:ln>
                <a:solidFill>
                  <a:srgbClr val="000000"/>
                </a:solidFill>
                <a:effectLst/>
                <a:uLnTx/>
                <a:uFillTx/>
                <a:latin typeface="Arial"/>
                <a:ea typeface="ＭＳ Ｐゴシック" pitchFamily="-108" charset="-128"/>
                <a:cs typeface="+mn-cs"/>
              </a:rPr>
              <a:t>-Expenditure R8.1m from a R8.5m Budget                                       </a:t>
            </a:r>
            <a:r>
              <a:rPr kumimoji="0" lang="en-US" sz="1000" b="0" i="0" u="none" strike="noStrike" kern="1200" cap="none" spc="0" normalizeH="0" baseline="0" noProof="0" dirty="0">
                <a:ln>
                  <a:noFill/>
                </a:ln>
                <a:solidFill>
                  <a:srgbClr val="000000"/>
                </a:solidFill>
                <a:effectLst/>
                <a:uLnTx/>
                <a:uFillTx/>
                <a:latin typeface="Arial"/>
                <a:ea typeface="ＭＳ Ｐゴシック" pitchFamily="-108" charset="-128"/>
                <a:cs typeface="+mn-cs"/>
              </a:rPr>
              <a:t>	</a:t>
            </a:r>
          </a:p>
          <a:p>
            <a:pPr marL="471488" marR="0" lvl="1" indent="-128588"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ZA" sz="675" b="0" i="0" u="none" strike="noStrike" kern="1200" cap="none" spc="0" normalizeH="0" baseline="0" noProof="0" dirty="0">
              <a:ln>
                <a:noFill/>
              </a:ln>
              <a:solidFill>
                <a:srgbClr val="000000"/>
              </a:solidFill>
              <a:effectLst/>
              <a:uLnTx/>
              <a:uFillTx/>
              <a:latin typeface="Arial"/>
              <a:ea typeface="ＭＳ Ｐゴシック" pitchFamily="-108" charset="-128"/>
              <a:cs typeface="+mn-cs"/>
            </a:endParaRPr>
          </a:p>
        </p:txBody>
      </p:sp>
      <p:pic>
        <p:nvPicPr>
          <p:cNvPr id="3" name="Content Placeholder 2"/>
          <p:cNvPicPr>
            <a:picLocks noGrp="1" noChangeAspect="1"/>
          </p:cNvPicPr>
          <p:nvPr>
            <p:ph idx="1"/>
          </p:nvPr>
        </p:nvPicPr>
        <p:blipFill>
          <a:blip r:embed="rId2"/>
          <a:stretch>
            <a:fillRect/>
          </a:stretch>
        </p:blipFill>
        <p:spPr>
          <a:xfrm>
            <a:off x="74656" y="693722"/>
            <a:ext cx="9001382" cy="2111523"/>
          </a:xfrm>
          <a:prstGeom prst="rect">
            <a:avLst/>
          </a:prstGeom>
        </p:spPr>
      </p:pic>
    </p:spTree>
    <p:extLst>
      <p:ext uri="{BB962C8B-B14F-4D97-AF65-F5344CB8AC3E}">
        <p14:creationId xmlns:p14="http://schemas.microsoft.com/office/powerpoint/2010/main" xmlns="" val="253567570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6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a:ea typeface="ＭＳ Ｐゴシック"/>
              </a:rPr>
              <a:t>ISUPG Performance - 31 </a:t>
            </a:r>
            <a:r>
              <a:rPr kumimoji="0" lang="en-GB" sz="800" b="0" i="0" u="none" strike="noStrike" kern="1200" cap="none" spc="0" normalizeH="0" baseline="0" noProof="0" dirty="0">
                <a:ln>
                  <a:noFill/>
                </a:ln>
                <a:solidFill>
                  <a:srgbClr val="000000"/>
                </a:solidFill>
                <a:effectLst/>
                <a:uLnTx/>
                <a:uFillTx/>
                <a:latin typeface="Arial"/>
                <a:ea typeface="ＭＳ Ｐゴシック"/>
              </a:rPr>
              <a:t>May  20223</a:t>
            </a:r>
            <a:endParaRPr kumimoji="0" lang="en-US" sz="6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D566F2A-67A6-4768-A28A-369B7B552249}" type="datetime1">
              <a:rPr kumimoji="0" lang="en-US" altLang="en-US" sz="6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4" name="Title 1"/>
          <p:cNvSpPr>
            <a:spLocks noGrp="1"/>
          </p:cNvSpPr>
          <p:nvPr>
            <p:ph type="title"/>
          </p:nvPr>
        </p:nvSpPr>
        <p:spPr>
          <a:xfrm>
            <a:off x="445020" y="142042"/>
            <a:ext cx="8229600" cy="778098"/>
          </a:xfrm>
          <a:solidFill>
            <a:srgbClr val="0082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2400" b="1" kern="0" dirty="0">
                <a:solidFill>
                  <a:srgbClr val="EEECE1"/>
                </a:solidFill>
                <a:latin typeface="Calibri"/>
                <a:ea typeface="ＭＳ Ｐゴシック" panose="020B0600070205080204" pitchFamily="34" charset="-128"/>
              </a:rPr>
              <a:t>Conclusion</a:t>
            </a:r>
            <a:endParaRPr lang="en-ZA" sz="2400" b="1" kern="0" dirty="0">
              <a:solidFill>
                <a:srgbClr val="FF0000"/>
              </a:solidFill>
              <a:latin typeface="Calibri"/>
              <a:ea typeface="ＭＳ Ｐゴシック" panose="020B0600070205080204" pitchFamily="34" charset="-128"/>
            </a:endParaRPr>
          </a:p>
        </p:txBody>
      </p:sp>
      <p:sp>
        <p:nvSpPr>
          <p:cNvPr id="15" name="TextBox 14">
            <a:extLst>
              <a:ext uri="{FF2B5EF4-FFF2-40B4-BE49-F238E27FC236}">
                <a16:creationId xmlns:a16="http://schemas.microsoft.com/office/drawing/2014/main" xmlns="" id="{F748E43B-B8F4-CAB0-6FB7-8B150CDD82D3}"/>
              </a:ext>
            </a:extLst>
          </p:cNvPr>
          <p:cNvSpPr txBox="1"/>
          <p:nvPr/>
        </p:nvSpPr>
        <p:spPr>
          <a:xfrm>
            <a:off x="422071" y="1196752"/>
            <a:ext cx="8229600" cy="4692054"/>
          </a:xfrm>
          <a:prstGeom prst="rect">
            <a:avLst/>
          </a:prstGeom>
          <a:noFill/>
        </p:spPr>
        <p:txBody>
          <a:bodyPr wrap="square" rtlCol="0">
            <a:spAutoFit/>
          </a:bodyPr>
          <a:lstStyle/>
          <a:p>
            <a:pPr marL="628650" marR="0" lvl="1" indent="-171450" algn="just" defTabSz="457200" rtl="0" eaLnBrk="1" fontAlgn="base" latinLnBrk="0" hangingPunct="1">
              <a:lnSpc>
                <a:spcPct val="150000"/>
              </a:lnSpc>
              <a:spcBef>
                <a:spcPct val="2000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There was no stopping and reallocation of funds for City of Tshwane in 2021/22 financial year, however R112,103 remained unspent during this reporting period.</a:t>
            </a:r>
          </a:p>
          <a:p>
            <a:pPr marL="628650" marR="0" lvl="1" indent="-171450" algn="just" defTabSz="457200" rtl="0" eaLnBrk="1" fontAlgn="base" latinLnBrk="0" hangingPunct="1">
              <a:lnSpc>
                <a:spcPct val="150000"/>
              </a:lnSpc>
              <a:spcBef>
                <a:spcPct val="2000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There was no additional funding for 2021/22 and for the current financial year 2022/23</a:t>
            </a:r>
          </a:p>
          <a:p>
            <a:pPr marL="628650" marR="0" lvl="1" indent="-171450" algn="just" defTabSz="457200" rtl="0" eaLnBrk="1" fontAlgn="base" latinLnBrk="0" hangingPunct="1">
              <a:lnSpc>
                <a:spcPct val="150000"/>
              </a:lnSpc>
              <a:spcBef>
                <a:spcPct val="2000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An amount of R112,103 million was reverted to National Revenue Fund (NRF)</a:t>
            </a:r>
          </a:p>
          <a:p>
            <a:pPr marL="628650" marR="0" lvl="1" indent="-171450" algn="just" defTabSz="457200" rtl="0" eaLnBrk="1" fontAlgn="base" latinLnBrk="0" hangingPunct="1">
              <a:lnSpc>
                <a:spcPct val="150000"/>
              </a:lnSpc>
              <a:spcBef>
                <a:spcPct val="2000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There was no approved rollover of funds for 2021/22 and 2022/23 Financial Years.</a:t>
            </a:r>
            <a:endParaRPr kumimoji="0" lang="en-ZA"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41400330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1"/>
          </p:nvPr>
        </p:nvSpPr>
        <p:spPr bwMode="auto">
          <a:xfrm>
            <a:off x="3505200" y="5448300"/>
            <a:ext cx="2171700"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900" b="1"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endParaRPr>
          </a:p>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600" b="1"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endParaRPr>
          </a:p>
        </p:txBody>
      </p:sp>
      <p:sp>
        <p:nvSpPr>
          <p:cNvPr id="31748" name="Slide Number Placeholder 4"/>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r" defTabSz="685800" rtl="0" eaLnBrk="1" fontAlgn="auto" latinLnBrk="0" hangingPunct="1">
              <a:lnSpc>
                <a:spcPct val="100000"/>
              </a:lnSpc>
              <a:spcBef>
                <a:spcPct val="0"/>
              </a:spcBef>
              <a:spcAft>
                <a:spcPts val="0"/>
              </a:spcAft>
              <a:buClrTx/>
              <a:buSzTx/>
              <a:buFont typeface="Arial" panose="020B0604020202020204" pitchFamily="34" charset="0"/>
              <a:buNone/>
              <a:tabLst/>
              <a:defRPr/>
            </a:pPr>
            <a:fld id="{F3CC090F-16F9-4C73-A98B-19686CA40F8B}" type="slidenum">
              <a:rPr kumimoji="0" lang="en-US" altLang="en-US" sz="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685800" rtl="0" eaLnBrk="1" fontAlgn="auto" latinLnBrk="0" hangingPunct="1">
                <a:lnSpc>
                  <a:spcPct val="100000"/>
                </a:lnSpc>
                <a:spcBef>
                  <a:spcPct val="0"/>
                </a:spcBef>
                <a:spcAft>
                  <a:spcPts val="0"/>
                </a:spcAft>
                <a:buClrTx/>
                <a:buSzTx/>
                <a:buFont typeface="Arial" panose="020B0604020202020204" pitchFamily="34" charset="0"/>
                <a:buNone/>
                <a:tabLst/>
                <a:defRPr/>
              </a:pPr>
              <a:t>23</a:t>
            </a:fld>
            <a:endParaRPr kumimoji="0" lang="en-US" altLang="en-US" sz="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7" name="Title 1"/>
          <p:cNvSpPr>
            <a:spLocks noGrp="1"/>
          </p:cNvSpPr>
          <p:nvPr>
            <p:ph type="title"/>
          </p:nvPr>
        </p:nvSpPr>
        <p:spPr>
          <a:xfrm>
            <a:off x="178418" y="116632"/>
            <a:ext cx="8763990" cy="648072"/>
          </a:xfrm>
          <a:gradFill rotWithShape="1">
            <a:gsLst>
              <a:gs pos="0">
                <a:srgbClr val="216331"/>
              </a:gs>
              <a:gs pos="100000">
                <a:srgbClr val="307C5B"/>
              </a:gs>
            </a:gsLst>
            <a:lin ang="0" scaled="1"/>
          </a:gradFill>
          <a:ln>
            <a:solidFill>
              <a:srgbClr val="307C5B"/>
            </a:solidFill>
            <a:miter lim="800000"/>
            <a:headEnd/>
            <a:tailEnd/>
          </a:ln>
        </p:spPr>
        <p:txBody>
          <a:bodyPr vert="horz" wrap="square" lIns="51435" tIns="25718" rIns="51435" bIns="25718" numCol="1" anchor="ctr" anchorCtr="0" compatLnSpc="1">
            <a:prstTxWarp prst="textNoShape">
              <a:avLst/>
            </a:prstTxWarp>
          </a:bodyPr>
          <a:lstStyle/>
          <a:p>
            <a:pPr defTabSz="514350" fontAlgn="auto">
              <a:spcBef>
                <a:spcPts val="0"/>
              </a:spcBef>
              <a:spcAft>
                <a:spcPts val="0"/>
              </a:spcAft>
              <a:defRPr/>
            </a:pPr>
            <a:r>
              <a:rPr lang="en-US" sz="2400" b="1" kern="0" dirty="0">
                <a:solidFill>
                  <a:schemeClr val="bg1"/>
                </a:solidFill>
                <a:latin typeface="Calibri"/>
              </a:rPr>
              <a:t>Observations and Recommendation</a:t>
            </a:r>
            <a:endParaRPr lang="en-US" sz="2100" b="1" kern="0" dirty="0">
              <a:solidFill>
                <a:srgbClr val="EEECE1"/>
              </a:solidFill>
              <a:latin typeface="+mj-lt"/>
              <a:cs typeface="+mn-cs"/>
            </a:endParaRPr>
          </a:p>
        </p:txBody>
      </p:sp>
      <p:sp>
        <p:nvSpPr>
          <p:cNvPr id="31750" name="Content Placeholder 1"/>
          <p:cNvSpPr>
            <a:spLocks noGrp="1"/>
          </p:cNvSpPr>
          <p:nvPr>
            <p:ph idx="1"/>
          </p:nvPr>
        </p:nvSpPr>
        <p:spPr>
          <a:xfrm>
            <a:off x="117959" y="414230"/>
            <a:ext cx="8652590" cy="5499248"/>
          </a:xfrm>
        </p:spPr>
        <p:txBody>
          <a:bodyPr/>
          <a:lstStyle/>
          <a:p>
            <a:pPr marL="0" indent="0" algn="just">
              <a:lnSpc>
                <a:spcPct val="150000"/>
              </a:lnSpc>
              <a:buNone/>
            </a:pPr>
            <a:r>
              <a:rPr lang="en-US" sz="1100" b="1" dirty="0">
                <a:effectLst/>
                <a:latin typeface="Arial" panose="020B0604020202020204" pitchFamily="34" charset="0"/>
                <a:ea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50000"/>
              </a:lnSpc>
              <a:spcAft>
                <a:spcPts val="800"/>
              </a:spcAft>
              <a:buFont typeface="+mj-lt"/>
              <a:buAutoNum type="arabicPeriod"/>
            </a:pPr>
            <a:endPar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kumimoji="0" lang="en-ZA" sz="2000" b="0" i="0" u="none" strike="noStrike" kern="1200" cap="none" spc="0" normalizeH="0" baseline="0" noProof="0" dirty="0">
              <a:ln>
                <a:noFill/>
              </a:ln>
              <a:solidFill>
                <a:srgbClr val="000000"/>
              </a:solidFill>
              <a:effectLst/>
              <a:uLnTx/>
              <a:uFillTx/>
              <a:latin typeface="Arial"/>
              <a:ea typeface="ＭＳ Ｐゴシック" pitchFamily="-108" charset="-128"/>
              <a:cs typeface="+mn-cs"/>
            </a:endParaRPr>
          </a:p>
        </p:txBody>
      </p:sp>
    </p:spTree>
    <p:extLst>
      <p:ext uri="{BB962C8B-B14F-4D97-AF65-F5344CB8AC3E}">
        <p14:creationId xmlns:p14="http://schemas.microsoft.com/office/powerpoint/2010/main" xmlns="" val="375047156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A99928F0-998A-014B-858C-CBBEF259C662}"/>
              </a:ext>
            </a:extLst>
          </p:cNvPr>
          <p:cNvSpPr>
            <a:spLocks noGrp="1"/>
          </p:cNvSpPr>
          <p:nvPr>
            <p:ph type="ctrTitle"/>
          </p:nvPr>
        </p:nvSpPr>
        <p:spPr>
          <a:xfrm>
            <a:off x="762000" y="1981200"/>
            <a:ext cx="4572000" cy="1600200"/>
          </a:xfrm>
        </p:spPr>
        <p:txBody>
          <a:bodyPr/>
          <a:lstStyle/>
          <a:p>
            <a:pPr algn="ctr" eaLnBrk="1" hangingPunct="1">
              <a:defRPr/>
            </a:pPr>
            <a:r>
              <a:rPr lang="en-US" sz="2400" dirty="0">
                <a:latin typeface="Calibri" panose="020F0502020204030204" pitchFamily="34" charset="0"/>
                <a:ea typeface="ＭＳ Ｐゴシック" charset="0"/>
                <a:cs typeface="Calibri" panose="020F0502020204030204" pitchFamily="34" charset="0"/>
              </a:rPr>
              <a:t>THANK YOU </a:t>
            </a:r>
          </a:p>
        </p:txBody>
      </p:sp>
      <p:sp>
        <p:nvSpPr>
          <p:cNvPr id="8195" name="TextBox 3">
            <a:extLst>
              <a:ext uri="{FF2B5EF4-FFF2-40B4-BE49-F238E27FC236}">
                <a16:creationId xmlns:a16="http://schemas.microsoft.com/office/drawing/2014/main" xmlns="" id="{20B071FD-57AD-BD46-AD61-98D24BC01EC4}"/>
              </a:ext>
            </a:extLst>
          </p:cNvPr>
          <p:cNvSpPr txBox="1">
            <a:spLocks noChangeArrowheads="1"/>
          </p:cNvSpPr>
          <p:nvPr/>
        </p:nvSpPr>
        <p:spPr bwMode="auto">
          <a:xfrm>
            <a:off x="361950" y="26495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96" name="TextBox 1">
            <a:extLst>
              <a:ext uri="{FF2B5EF4-FFF2-40B4-BE49-F238E27FC236}">
                <a16:creationId xmlns:a16="http://schemas.microsoft.com/office/drawing/2014/main" xmlns="" id="{4E103C34-34FA-DB4F-B3BD-304A4EB082B1}"/>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97" name="TextBox 2">
            <a:extLst>
              <a:ext uri="{FF2B5EF4-FFF2-40B4-BE49-F238E27FC236}">
                <a16:creationId xmlns:a16="http://schemas.microsoft.com/office/drawing/2014/main" xmlns="" id="{8CE9132C-D6C9-F14C-B937-90AE51AB569F}"/>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58346514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F5297-503F-6425-4F95-4B291DED8411}"/>
              </a:ext>
            </a:extLst>
          </p:cNvPr>
          <p:cNvSpPr>
            <a:spLocks noGrp="1"/>
          </p:cNvSpPr>
          <p:nvPr>
            <p:ph type="title"/>
          </p:nvPr>
        </p:nvSpPr>
        <p:spPr>
          <a:xfrm>
            <a:off x="457200" y="274638"/>
            <a:ext cx="8229600" cy="562074"/>
          </a:xfrm>
          <a:ln>
            <a:solidFill>
              <a:srgbClr val="00B050"/>
            </a:solidFill>
          </a:ln>
        </p:spPr>
        <p:txBody>
          <a:bodyPr/>
          <a:lstStyle/>
          <a:p>
            <a:r>
              <a:rPr lang="en-ZA" b="1" dirty="0">
                <a:latin typeface="Calibri" panose="020F0502020204030204" pitchFamily="34" charset="0"/>
                <a:cs typeface="Calibri" panose="020F0502020204030204" pitchFamily="34" charset="0"/>
              </a:rPr>
              <a:t>BACKGROUND</a:t>
            </a:r>
          </a:p>
        </p:txBody>
      </p:sp>
      <p:sp>
        <p:nvSpPr>
          <p:cNvPr id="3" name="Content Placeholder 2">
            <a:extLst>
              <a:ext uri="{FF2B5EF4-FFF2-40B4-BE49-F238E27FC236}">
                <a16:creationId xmlns:a16="http://schemas.microsoft.com/office/drawing/2014/main" xmlns="" id="{17382727-F852-BB67-AACC-E0F003C28647}"/>
              </a:ext>
            </a:extLst>
          </p:cNvPr>
          <p:cNvSpPr>
            <a:spLocks noGrp="1"/>
          </p:cNvSpPr>
          <p:nvPr>
            <p:ph idx="1"/>
          </p:nvPr>
        </p:nvSpPr>
        <p:spPr>
          <a:xfrm>
            <a:off x="457200" y="980728"/>
            <a:ext cx="8229600" cy="4734272"/>
          </a:xfrm>
        </p:spPr>
        <p:txBody>
          <a:bodyPr/>
          <a:lstStyle/>
          <a:p>
            <a:r>
              <a:rPr lang="en-ZA" sz="1600" b="1" dirty="0">
                <a:latin typeface="Calibri" panose="020F0502020204030204" pitchFamily="34" charset="0"/>
                <a:cs typeface="Calibri" panose="020F0502020204030204" pitchFamily="34" charset="0"/>
              </a:rPr>
              <a:t>Urban Settlements Development Grant (USDG)</a:t>
            </a:r>
          </a:p>
          <a:p>
            <a:pPr lvl="1"/>
            <a:r>
              <a:rPr lang="en-ZA" sz="1400" dirty="0">
                <a:latin typeface="Calibri" panose="020F0502020204030204" pitchFamily="34" charset="0"/>
                <a:cs typeface="Calibri" panose="020F0502020204030204" pitchFamily="34" charset="0"/>
              </a:rPr>
              <a:t>Is a schedule 4 Grant that supplement the capital revenues of metropolitan municipalities in order to implement infrastructure projects that promote equitable,</a:t>
            </a:r>
            <a:r>
              <a:rPr lang="en-ZA" sz="1400" b="1" dirty="0">
                <a:latin typeface="Calibri" panose="020F0502020204030204" pitchFamily="34" charset="0"/>
                <a:cs typeface="Calibri" panose="020F0502020204030204" pitchFamily="34" charset="0"/>
              </a:rPr>
              <a:t> </a:t>
            </a:r>
            <a:r>
              <a:rPr lang="en-ZA" sz="1400" dirty="0">
                <a:latin typeface="Calibri" panose="020F0502020204030204" pitchFamily="34" charset="0"/>
                <a:cs typeface="Calibri" panose="020F0502020204030204" pitchFamily="34" charset="0"/>
              </a:rPr>
              <a:t>integrated, productive, inclusive and sustainable urban development</a:t>
            </a:r>
          </a:p>
          <a:p>
            <a:pPr lvl="1"/>
            <a:r>
              <a:rPr lang="en-ZA" sz="1400" b="1" dirty="0">
                <a:latin typeface="Calibri" panose="020F0502020204030204" pitchFamily="34" charset="0"/>
                <a:cs typeface="Calibri" panose="020F0502020204030204" pitchFamily="34" charset="0"/>
              </a:rPr>
              <a:t>The following outputs should be funded by the grant to support the improvement of the overall built environment</a:t>
            </a:r>
            <a:r>
              <a:rPr lang="en-ZA" sz="1100" b="1" dirty="0">
                <a:latin typeface="Calibri" panose="020F0502020204030204" pitchFamily="34" charset="0"/>
                <a:cs typeface="Calibri" panose="020F0502020204030204" pitchFamily="34" charset="0"/>
              </a:rPr>
              <a:t>:</a:t>
            </a:r>
          </a:p>
          <a:p>
            <a:pPr lvl="2"/>
            <a:r>
              <a:rPr lang="en-ZA" sz="1200" dirty="0">
                <a:latin typeface="Calibri" panose="020F0502020204030204" pitchFamily="34" charset="0"/>
                <a:cs typeface="Calibri" panose="020F0502020204030204" pitchFamily="34" charset="0"/>
              </a:rPr>
              <a:t>increase in bulk and link infrastructure</a:t>
            </a:r>
          </a:p>
          <a:p>
            <a:pPr lvl="2"/>
            <a:r>
              <a:rPr lang="en-ZA" sz="1200" dirty="0">
                <a:latin typeface="Calibri" panose="020F0502020204030204" pitchFamily="34" charset="0"/>
                <a:cs typeface="Calibri" panose="020F0502020204030204" pitchFamily="34" charset="0"/>
              </a:rPr>
              <a:t>construction/provision of internal engineering services </a:t>
            </a:r>
          </a:p>
          <a:p>
            <a:pPr lvl="2"/>
            <a:r>
              <a:rPr lang="en-ZA" sz="1200" dirty="0">
                <a:latin typeface="Calibri" panose="020F0502020204030204" pitchFamily="34" charset="0"/>
                <a:cs typeface="Calibri" panose="020F0502020204030204" pitchFamily="34" charset="0"/>
              </a:rPr>
              <a:t>increase in the number of serviced sites</a:t>
            </a:r>
          </a:p>
          <a:p>
            <a:pPr lvl="2"/>
            <a:r>
              <a:rPr lang="en-ZA" sz="1200" dirty="0">
                <a:latin typeface="Calibri" panose="020F0502020204030204" pitchFamily="34" charset="0"/>
                <a:cs typeface="Calibri" panose="020F0502020204030204" pitchFamily="34" charset="0"/>
              </a:rPr>
              <a:t>increase in the provision of individual connections </a:t>
            </a:r>
          </a:p>
          <a:p>
            <a:pPr lvl="2"/>
            <a:r>
              <a:rPr lang="en-ZA" sz="1200" dirty="0">
                <a:latin typeface="Calibri" panose="020F0502020204030204" pitchFamily="34" charset="0"/>
                <a:cs typeface="Calibri" panose="020F0502020204030204" pitchFamily="34" charset="0"/>
              </a:rPr>
              <a:t>increase in land provision for informal settlement upgrading, subsidised housing or mixed-use   developments in support of approved human settlements and other urban developments</a:t>
            </a:r>
          </a:p>
          <a:p>
            <a:pPr lvl="2"/>
            <a:r>
              <a:rPr lang="en-ZA" sz="1200" dirty="0">
                <a:latin typeface="Calibri" panose="020F0502020204030204" pitchFamily="34" charset="0"/>
                <a:cs typeface="Calibri" panose="020F0502020204030204" pitchFamily="34" charset="0"/>
              </a:rPr>
              <a:t>increase in access to public and socio-economic amenities</a:t>
            </a:r>
          </a:p>
          <a:p>
            <a:pPr lvl="2"/>
            <a:r>
              <a:rPr lang="en-ZA" sz="1200" dirty="0">
                <a:latin typeface="Calibri" panose="020F0502020204030204" pitchFamily="34" charset="0"/>
                <a:cs typeface="Calibri" panose="020F0502020204030204" pitchFamily="34" charset="0"/>
              </a:rPr>
              <a:t>increase in the number of interim basic services</a:t>
            </a:r>
          </a:p>
          <a:p>
            <a:pPr lvl="1"/>
            <a:r>
              <a:rPr lang="en-ZA" sz="1400" b="1" dirty="0">
                <a:latin typeface="Calibri" panose="020F0502020204030204" pitchFamily="34" charset="0"/>
                <a:cs typeface="Calibri" panose="020F0502020204030204" pitchFamily="34" charset="0"/>
              </a:rPr>
              <a:t>Response to the COVID-19 pandemic</a:t>
            </a:r>
          </a:p>
          <a:p>
            <a:pPr lvl="2"/>
            <a:r>
              <a:rPr lang="en-ZA" sz="1200" dirty="0">
                <a:latin typeface="Calibri" panose="020F0502020204030204" pitchFamily="34" charset="0"/>
                <a:cs typeface="Calibri" panose="020F0502020204030204" pitchFamily="34" charset="0"/>
              </a:rPr>
              <a:t>Number of municipal-owned facilities identified for quarantine sites that are repaired (limited to repairs to existing 	facilities, not modifications and operational costs)</a:t>
            </a:r>
          </a:p>
          <a:p>
            <a:pPr lvl="2"/>
            <a:r>
              <a:rPr lang="en-ZA" sz="1200" dirty="0">
                <a:latin typeface="Calibri" panose="020F0502020204030204" pitchFamily="34" charset="0"/>
                <a:cs typeface="Calibri" panose="020F0502020204030204" pitchFamily="34" charset="0"/>
              </a:rPr>
              <a:t>Number of public facilities (by category) sanitised</a:t>
            </a:r>
          </a:p>
          <a:p>
            <a:pPr lvl="2"/>
            <a:r>
              <a:rPr lang="en-ZA" sz="1200" dirty="0">
                <a:latin typeface="Calibri" panose="020F0502020204030204" pitchFamily="34" charset="0"/>
                <a:cs typeface="Calibri" panose="020F0502020204030204" pitchFamily="34" charset="0"/>
              </a:rPr>
              <a:t>Number of hand-washing dispensers installed</a:t>
            </a:r>
          </a:p>
          <a:p>
            <a:pPr lvl="2"/>
            <a:r>
              <a:rPr lang="en-ZA" sz="1200" dirty="0">
                <a:latin typeface="Calibri" panose="020F0502020204030204" pitchFamily="34" charset="0"/>
                <a:cs typeface="Calibri" panose="020F0502020204030204" pitchFamily="34" charset="0"/>
              </a:rPr>
              <a:t>Litres of sanitiser procured</a:t>
            </a:r>
          </a:p>
          <a:p>
            <a:pPr lvl="2"/>
            <a:r>
              <a:rPr lang="en-ZA" sz="1200" dirty="0">
                <a:latin typeface="Calibri" panose="020F0502020204030204" pitchFamily="34" charset="0"/>
                <a:cs typeface="Calibri" panose="020F0502020204030204" pitchFamily="34" charset="0"/>
              </a:rPr>
              <a:t>Number of temperature scanners procured</a:t>
            </a:r>
          </a:p>
          <a:p>
            <a:pPr lvl="2"/>
            <a:r>
              <a:rPr lang="en-ZA" sz="1200" dirty="0">
                <a:latin typeface="Calibri" panose="020F0502020204030204" pitchFamily="34" charset="0"/>
                <a:cs typeface="Calibri" panose="020F0502020204030204" pitchFamily="34" charset="0"/>
              </a:rPr>
              <a:t>Number of municipal workers provided with personal protective equipment</a:t>
            </a:r>
            <a:endParaRPr lang="en-ZA" sz="1100" dirty="0">
              <a:latin typeface="Calibri" panose="020F0502020204030204" pitchFamily="34" charset="0"/>
              <a:cs typeface="Calibri" panose="020F0502020204030204" pitchFamily="34" charset="0"/>
            </a:endParaRPr>
          </a:p>
          <a:p>
            <a:endParaRPr lang="en-ZA" sz="1100" dirty="0">
              <a:latin typeface="Calibri" panose="020F0502020204030204" pitchFamily="34" charset="0"/>
              <a:cs typeface="Calibri" panose="020F0502020204030204" pitchFamily="34" charset="0"/>
            </a:endParaRPr>
          </a:p>
          <a:p>
            <a:r>
              <a:rPr lang="en-ZA" sz="1100" dirty="0">
                <a:latin typeface="Calibri" panose="020F0502020204030204" pitchFamily="34" charset="0"/>
                <a:cs typeface="Calibri" panose="020F0502020204030204" pitchFamily="34" charset="0"/>
              </a:rPr>
              <a:t> </a:t>
            </a:r>
            <a:endParaRPr lang="en-ZA" sz="11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F9C88D42-1348-3FFE-DDEA-29A9505E13A2}"/>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a:extLst>
              <a:ext uri="{FF2B5EF4-FFF2-40B4-BE49-F238E27FC236}">
                <a16:creationId xmlns:a16="http://schemas.microsoft.com/office/drawing/2014/main" xmlns="" id="{C66F94E0-937F-4A71-D8B9-0B34CBEA0FAE}"/>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xmlns="" id="{7B83B6EB-EF05-F609-8628-A4E03A0E8F5E}"/>
              </a:ext>
            </a:extLst>
          </p:cNvPr>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E5CA9FC-0A6B-442A-BA0A-53F1B68BC6AF}"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184703913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F5297-503F-6425-4F95-4B291DED8411}"/>
              </a:ext>
            </a:extLst>
          </p:cNvPr>
          <p:cNvSpPr>
            <a:spLocks noGrp="1"/>
          </p:cNvSpPr>
          <p:nvPr>
            <p:ph type="title"/>
          </p:nvPr>
        </p:nvSpPr>
        <p:spPr>
          <a:xfrm>
            <a:off x="457200" y="274638"/>
            <a:ext cx="8229600" cy="562074"/>
          </a:xfrm>
          <a:ln>
            <a:solidFill>
              <a:srgbClr val="00B050"/>
            </a:solidFill>
          </a:ln>
        </p:spPr>
        <p:txBody>
          <a:bodyPr/>
          <a:lstStyle/>
          <a:p>
            <a:r>
              <a:rPr lang="en-ZA" b="1" dirty="0">
                <a:latin typeface="Calibri" panose="020F0502020204030204" pitchFamily="34" charset="0"/>
                <a:cs typeface="Calibri" panose="020F0502020204030204" pitchFamily="34" charset="0"/>
              </a:rPr>
              <a:t>BACKGROUND</a:t>
            </a:r>
          </a:p>
        </p:txBody>
      </p:sp>
      <p:sp>
        <p:nvSpPr>
          <p:cNvPr id="3" name="Content Placeholder 2">
            <a:extLst>
              <a:ext uri="{FF2B5EF4-FFF2-40B4-BE49-F238E27FC236}">
                <a16:creationId xmlns:a16="http://schemas.microsoft.com/office/drawing/2014/main" xmlns="" id="{17382727-F852-BB67-AACC-E0F003C28647}"/>
              </a:ext>
            </a:extLst>
          </p:cNvPr>
          <p:cNvSpPr>
            <a:spLocks noGrp="1"/>
          </p:cNvSpPr>
          <p:nvPr>
            <p:ph idx="1"/>
          </p:nvPr>
        </p:nvSpPr>
        <p:spPr>
          <a:xfrm>
            <a:off x="457200" y="980728"/>
            <a:ext cx="8229600" cy="4734272"/>
          </a:xfrm>
        </p:spPr>
        <p:txBody>
          <a:bodyPr/>
          <a:lstStyle/>
          <a:p>
            <a:r>
              <a:rPr lang="en-ZA" sz="1600" b="1" dirty="0">
                <a:latin typeface="Calibri" panose="020F0502020204030204" pitchFamily="34" charset="0"/>
                <a:cs typeface="Calibri" panose="020F0502020204030204" pitchFamily="34" charset="0"/>
              </a:rPr>
              <a:t>Informal Settlements Upgrading Partnership Grant (ISUPG)</a:t>
            </a:r>
            <a:endParaRPr lang="en-ZA" sz="1100" b="1" dirty="0">
              <a:latin typeface="Calibri" panose="020F0502020204030204" pitchFamily="34" charset="0"/>
              <a:cs typeface="Calibri" panose="020F0502020204030204" pitchFamily="34" charset="0"/>
            </a:endParaRPr>
          </a:p>
          <a:p>
            <a:pPr lvl="1"/>
            <a:r>
              <a:rPr lang="en-ZA" sz="1200" dirty="0">
                <a:latin typeface="Calibri" panose="020F0502020204030204" pitchFamily="34" charset="0"/>
                <a:cs typeface="Calibri" panose="020F0502020204030204" pitchFamily="34" charset="0"/>
              </a:rPr>
              <a:t>Is a schedule 5 Grant that provides funding to facilitate a programmatic, inclusive and municipality-wide approach to upgrading informal settlements </a:t>
            </a:r>
          </a:p>
          <a:p>
            <a:pPr lvl="1"/>
            <a:r>
              <a:rPr lang="en-ZA" sz="1400" b="1" dirty="0">
                <a:latin typeface="Calibri" panose="020F0502020204030204" pitchFamily="34" charset="0"/>
                <a:cs typeface="Calibri" panose="020F0502020204030204" pitchFamily="34" charset="0"/>
              </a:rPr>
              <a:t>The following outputs should be funded by the grant to support the improvement of the overall built environment</a:t>
            </a:r>
            <a:r>
              <a:rPr lang="en-ZA" sz="1400" dirty="0">
                <a:latin typeface="Calibri" panose="020F0502020204030204" pitchFamily="34" charset="0"/>
                <a:cs typeface="Calibri" panose="020F0502020204030204" pitchFamily="34" charset="0"/>
              </a:rPr>
              <a:t>:</a:t>
            </a:r>
          </a:p>
          <a:p>
            <a:pPr lvl="2"/>
            <a:r>
              <a:rPr lang="en-ZA" sz="1200" dirty="0">
                <a:latin typeface="Calibri" panose="020F0502020204030204" pitchFamily="34" charset="0"/>
                <a:cs typeface="Calibri" panose="020F0502020204030204" pitchFamily="34" charset="0"/>
              </a:rPr>
              <a:t>programmatic municipality-wide informal settlements upgrading strategy</a:t>
            </a:r>
          </a:p>
          <a:p>
            <a:pPr lvl="2"/>
            <a:r>
              <a:rPr lang="en-ZA" sz="1200" dirty="0">
                <a:latin typeface="Calibri" panose="020F0502020204030204" pitchFamily="34" charset="0"/>
                <a:cs typeface="Calibri" panose="020F0502020204030204" pitchFamily="34" charset="0"/>
              </a:rPr>
              <a:t>number of approved individual informal settlements upgrading plans utilising the National Upgrading Support Programme</a:t>
            </a:r>
          </a:p>
          <a:p>
            <a:pPr lvl="2"/>
            <a:r>
              <a:rPr lang="en-ZA" sz="1200" dirty="0">
                <a:latin typeface="Calibri" panose="020F0502020204030204" pitchFamily="34" charset="0"/>
                <a:cs typeface="Calibri" panose="020F0502020204030204" pitchFamily="34" charset="0"/>
              </a:rPr>
              <a:t>number of Sustainable Livelihoods Plans developed</a:t>
            </a:r>
          </a:p>
          <a:p>
            <a:pPr lvl="2"/>
            <a:r>
              <a:rPr lang="en-ZA" sz="1200" dirty="0">
                <a:latin typeface="Calibri" panose="020F0502020204030204" pitchFamily="34" charset="0"/>
                <a:cs typeface="Calibri" panose="020F0502020204030204" pitchFamily="34" charset="0"/>
              </a:rPr>
              <a:t>number of social compacts or agreements concluded with communities outlining their role in the upgrading process</a:t>
            </a:r>
          </a:p>
          <a:p>
            <a:pPr lvl="2"/>
            <a:r>
              <a:rPr lang="en-ZA" sz="1200" dirty="0">
                <a:latin typeface="Calibri" panose="020F0502020204030204" pitchFamily="34" charset="0"/>
                <a:cs typeface="Calibri" panose="020F0502020204030204" pitchFamily="34" charset="0"/>
              </a:rPr>
              <a:t>number of informal settlements designated for upgrading in terms of the municipal Spatial Development Framework and Spatial Planning and Land Use Management Act and by-laws enacted in this regard  </a:t>
            </a:r>
          </a:p>
          <a:p>
            <a:pPr lvl="2"/>
            <a:r>
              <a:rPr lang="en-ZA" sz="1200" dirty="0">
                <a:latin typeface="Calibri" panose="020F0502020204030204" pitchFamily="34" charset="0"/>
                <a:cs typeface="Calibri" panose="020F0502020204030204" pitchFamily="34" charset="0"/>
              </a:rPr>
              <a:t>number of approved upgrading plans implemented </a:t>
            </a:r>
          </a:p>
          <a:p>
            <a:pPr lvl="2"/>
            <a:r>
              <a:rPr lang="en-ZA" sz="1200" dirty="0">
                <a:latin typeface="Calibri" panose="020F0502020204030204" pitchFamily="34" charset="0"/>
                <a:cs typeface="Calibri" panose="020F0502020204030204" pitchFamily="34" charset="0"/>
              </a:rPr>
              <a:t>number of households provided with secure tenure</a:t>
            </a:r>
          </a:p>
          <a:p>
            <a:pPr lvl="2"/>
            <a:r>
              <a:rPr lang="en-ZA" sz="1200" dirty="0">
                <a:latin typeface="Calibri" panose="020F0502020204030204" pitchFamily="34" charset="0"/>
                <a:cs typeface="Calibri" panose="020F0502020204030204" pitchFamily="34" charset="0"/>
              </a:rPr>
              <a:t>number of households provided with individual municipal engineering services (water services, sanitation solutions and electricity – grid and non-grid) </a:t>
            </a:r>
          </a:p>
          <a:p>
            <a:pPr lvl="2"/>
            <a:r>
              <a:rPr lang="en-ZA" sz="1200" dirty="0">
                <a:latin typeface="Calibri" panose="020F0502020204030204" pitchFamily="34" charset="0"/>
                <a:cs typeface="Calibri" panose="020F0502020204030204" pitchFamily="34" charset="0"/>
              </a:rPr>
              <a:t>number of informal settlements provided with interim and permanent municipal engineering services (public lighting, roads, storm water, refuse removal and bulk connections for water, sanitation and electricity)</a:t>
            </a:r>
          </a:p>
          <a:p>
            <a:pPr lvl="2"/>
            <a:r>
              <a:rPr lang="en-ZA" sz="1200" dirty="0">
                <a:latin typeface="Calibri" panose="020F0502020204030204" pitchFamily="34" charset="0"/>
                <a:cs typeface="Calibri" panose="020F0502020204030204" pitchFamily="34" charset="0"/>
              </a:rPr>
              <a:t>hectares of land acquired for relocation of Category B2 and C settlements (categories in terms of NUSP methodology)</a:t>
            </a:r>
          </a:p>
          <a:p>
            <a:pPr lvl="2"/>
            <a:r>
              <a:rPr lang="en-ZA" sz="1200" dirty="0">
                <a:latin typeface="Calibri" panose="020F0502020204030204" pitchFamily="34" charset="0"/>
                <a:cs typeface="Calibri" panose="020F0502020204030204" pitchFamily="34" charset="0"/>
              </a:rPr>
              <a:t>hectares of land acquired for in situ upgrading for Category B1 settlements </a:t>
            </a:r>
          </a:p>
          <a:p>
            <a:pPr lvl="2"/>
            <a:r>
              <a:rPr lang="en-ZA" sz="1200" dirty="0">
                <a:latin typeface="Calibri" panose="020F0502020204030204" pitchFamily="34" charset="0"/>
                <a:cs typeface="Calibri" panose="020F0502020204030204" pitchFamily="34" charset="0"/>
              </a:rPr>
              <a:t>number of in situ individually serviced sites developed</a:t>
            </a:r>
          </a:p>
          <a:p>
            <a:pPr lvl="1"/>
            <a:endParaRPr lang="en-ZA" sz="1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F9C88D42-1348-3FFE-DDEA-29A9505E13A2}"/>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a:extLst>
              <a:ext uri="{FF2B5EF4-FFF2-40B4-BE49-F238E27FC236}">
                <a16:creationId xmlns:a16="http://schemas.microsoft.com/office/drawing/2014/main" xmlns="" id="{C66F94E0-937F-4A71-D8B9-0B34CBEA0FAE}"/>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xmlns="" id="{7B83B6EB-EF05-F609-8628-A4E03A0E8F5E}"/>
              </a:ext>
            </a:extLst>
          </p:cNvPr>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E5CA9FC-0A6B-442A-BA0A-53F1B68BC6AF}"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363317890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a:extLst>
              <a:ext uri="{FF2B5EF4-FFF2-40B4-BE49-F238E27FC236}">
                <a16:creationId xmlns:a16="http://schemas.microsoft.com/office/drawing/2014/main" xmlns=""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1666B85-F96D-0A47-94D2-609E6440C3F1}"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a:extLst>
              <a:ext uri="{FF2B5EF4-FFF2-40B4-BE49-F238E27FC236}">
                <a16:creationId xmlns:a16="http://schemas.microsoft.com/office/drawing/2014/main" xmlns="" id="{AB53893E-26B3-6243-951A-217DECE4E260}"/>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9221" name="Date Placeholder 2">
            <a:extLst>
              <a:ext uri="{FF2B5EF4-FFF2-40B4-BE49-F238E27FC236}">
                <a16:creationId xmlns:a16="http://schemas.microsoft.com/office/drawing/2014/main" xmlns="" id="{F94BAB89-5B29-EA42-9057-33F3B5FFA44F}"/>
              </a:ext>
            </a:extLst>
          </p:cNvPr>
          <p:cNvSpPr>
            <a:spLocks noGrp="1" noChangeArrowheads="1"/>
          </p:cNvSpPr>
          <p:nvPr>
            <p:ph type="dt" sz="half"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6EA2BDF9-6B26-D148-BCE3-00CE43265DCE}"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9217" name="Title 1">
            <a:extLst>
              <a:ext uri="{FF2B5EF4-FFF2-40B4-BE49-F238E27FC236}">
                <a16:creationId xmlns:a16="http://schemas.microsoft.com/office/drawing/2014/main" xmlns="" id="{DD3AFC29-71D0-F64C-AB67-4997AF02918C}"/>
              </a:ext>
            </a:extLst>
          </p:cNvPr>
          <p:cNvSpPr>
            <a:spLocks noGrp="1"/>
          </p:cNvSpPr>
          <p:nvPr>
            <p:ph type="title" idx="4294967295"/>
          </p:nvPr>
        </p:nvSpPr>
        <p:spPr>
          <a:xfrm>
            <a:off x="358453" y="66051"/>
            <a:ext cx="8363272" cy="655637"/>
          </a:xfrm>
          <a:solidFill>
            <a:schemeClr val="tx2">
              <a:lumMod val="90000"/>
              <a:lumOff val="10000"/>
            </a:schemeClr>
          </a:solidFill>
        </p:spPr>
        <p:txBody>
          <a:bodyPr/>
          <a:lstStyle/>
          <a:p>
            <a:pPr eaLnBrk="1" hangingPunct="1"/>
            <a:r>
              <a:rPr lang="en-US" altLang="en-US" sz="2400" b="1" dirty="0">
                <a:solidFill>
                  <a:schemeClr val="bg1">
                    <a:lumMod val="95000"/>
                  </a:schemeClr>
                </a:solidFill>
                <a:latin typeface="Calibri" pitchFamily="34" charset="0"/>
                <a:ea typeface="ＭＳ Ｐゴシック" panose="020B0600070205080204" pitchFamily="34" charset="-128"/>
                <a:cs typeface="Calibri" pitchFamily="34" charset="0"/>
              </a:rPr>
              <a:t>USDG – Financial performance and Fund utilization  - 2019/20</a:t>
            </a:r>
          </a:p>
        </p:txBody>
      </p:sp>
      <p:graphicFrame>
        <p:nvGraphicFramePr>
          <p:cNvPr id="5" name="Table 4">
            <a:extLst>
              <a:ext uri="{FF2B5EF4-FFF2-40B4-BE49-F238E27FC236}">
                <a16:creationId xmlns:a16="http://schemas.microsoft.com/office/drawing/2014/main" xmlns="" id="{DE22DD7A-CF43-1403-E41C-58716A499A4D}"/>
              </a:ext>
            </a:extLst>
          </p:cNvPr>
          <p:cNvGraphicFramePr>
            <a:graphicFrameLocks noGrp="1"/>
          </p:cNvGraphicFramePr>
          <p:nvPr>
            <p:extLst>
              <p:ext uri="{D42A27DB-BD31-4B8C-83A1-F6EECF244321}">
                <p14:modId xmlns:p14="http://schemas.microsoft.com/office/powerpoint/2010/main" xmlns="" val="3723042200"/>
              </p:ext>
            </p:extLst>
          </p:nvPr>
        </p:nvGraphicFramePr>
        <p:xfrm>
          <a:off x="358452" y="836712"/>
          <a:ext cx="8363274" cy="864096"/>
        </p:xfrm>
        <a:graphic>
          <a:graphicData uri="http://schemas.openxmlformats.org/drawingml/2006/table">
            <a:tbl>
              <a:tblPr/>
              <a:tblGrid>
                <a:gridCol w="946209">
                  <a:extLst>
                    <a:ext uri="{9D8B030D-6E8A-4147-A177-3AD203B41FA5}">
                      <a16:colId xmlns:a16="http://schemas.microsoft.com/office/drawing/2014/main" xmlns="" val="3578596507"/>
                    </a:ext>
                  </a:extLst>
                </a:gridCol>
                <a:gridCol w="771685">
                  <a:extLst>
                    <a:ext uri="{9D8B030D-6E8A-4147-A177-3AD203B41FA5}">
                      <a16:colId xmlns:a16="http://schemas.microsoft.com/office/drawing/2014/main" xmlns="" val="2571023990"/>
                    </a:ext>
                  </a:extLst>
                </a:gridCol>
                <a:gridCol w="1096618">
                  <a:extLst>
                    <a:ext uri="{9D8B030D-6E8A-4147-A177-3AD203B41FA5}">
                      <a16:colId xmlns:a16="http://schemas.microsoft.com/office/drawing/2014/main" xmlns="" val="3034907604"/>
                    </a:ext>
                  </a:extLst>
                </a:gridCol>
                <a:gridCol w="1158225">
                  <a:extLst>
                    <a:ext uri="{9D8B030D-6E8A-4147-A177-3AD203B41FA5}">
                      <a16:colId xmlns:a16="http://schemas.microsoft.com/office/drawing/2014/main" xmlns="" val="835122428"/>
                    </a:ext>
                  </a:extLst>
                </a:gridCol>
                <a:gridCol w="910926">
                  <a:extLst>
                    <a:ext uri="{9D8B030D-6E8A-4147-A177-3AD203B41FA5}">
                      <a16:colId xmlns:a16="http://schemas.microsoft.com/office/drawing/2014/main" xmlns="" val="1468056721"/>
                    </a:ext>
                  </a:extLst>
                </a:gridCol>
                <a:gridCol w="839380">
                  <a:extLst>
                    <a:ext uri="{9D8B030D-6E8A-4147-A177-3AD203B41FA5}">
                      <a16:colId xmlns:a16="http://schemas.microsoft.com/office/drawing/2014/main" xmlns="" val="3524180880"/>
                    </a:ext>
                  </a:extLst>
                </a:gridCol>
                <a:gridCol w="1068302">
                  <a:extLst>
                    <a:ext uri="{9D8B030D-6E8A-4147-A177-3AD203B41FA5}">
                      <a16:colId xmlns:a16="http://schemas.microsoft.com/office/drawing/2014/main" xmlns="" val="530912217"/>
                    </a:ext>
                  </a:extLst>
                </a:gridCol>
                <a:gridCol w="732549">
                  <a:extLst>
                    <a:ext uri="{9D8B030D-6E8A-4147-A177-3AD203B41FA5}">
                      <a16:colId xmlns:a16="http://schemas.microsoft.com/office/drawing/2014/main" xmlns="" val="1297165622"/>
                    </a:ext>
                  </a:extLst>
                </a:gridCol>
                <a:gridCol w="839380">
                  <a:extLst>
                    <a:ext uri="{9D8B030D-6E8A-4147-A177-3AD203B41FA5}">
                      <a16:colId xmlns:a16="http://schemas.microsoft.com/office/drawing/2014/main" xmlns="" val="1961555863"/>
                    </a:ext>
                  </a:extLst>
                </a:gridCol>
              </a:tblGrid>
              <a:tr h="650299">
                <a:tc>
                  <a:txBody>
                    <a:bodyPr/>
                    <a:lstStyle/>
                    <a:p>
                      <a:pPr algn="ctr" fontAlgn="b"/>
                      <a:r>
                        <a:rPr lang="en-ZA" sz="1200" b="1" i="0" u="none" strike="noStrike" dirty="0">
                          <a:solidFill>
                            <a:srgbClr val="000000"/>
                          </a:solidFill>
                          <a:effectLst/>
                          <a:latin typeface="Calibri" panose="020F0502020204030204" pitchFamily="34" charset="0"/>
                        </a:rPr>
                        <a:t>Voted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Rollover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Stopped/ Reallocated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Total Available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Actual Transfer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Spent by Municipality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Unspent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 Spent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 Unspent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709077724"/>
                  </a:ext>
                </a:extLst>
              </a:tr>
              <a:tr h="213797">
                <a:tc>
                  <a:txBody>
                    <a:bodyPr/>
                    <a:lstStyle/>
                    <a:p>
                      <a:pPr algn="r" rtl="0" fontAlgn="b"/>
                      <a:r>
                        <a:rPr lang="en-ZA" sz="1200" b="0" i="0" u="none" strike="noStrike">
                          <a:solidFill>
                            <a:srgbClr val="000000"/>
                          </a:solidFill>
                          <a:effectLst/>
                          <a:latin typeface="Calibri" panose="020F0502020204030204" pitchFamily="34" charset="0"/>
                        </a:rPr>
                        <a:t>  1 711 013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200 000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1 511 013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1 511 013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  </a:t>
                      </a:r>
                      <a:r>
                        <a:rPr lang="en-ZA" sz="1200" b="1" i="0" u="none" strike="noStrike" dirty="0">
                          <a:solidFill>
                            <a:srgbClr val="000000"/>
                          </a:solidFill>
                          <a:effectLst/>
                          <a:latin typeface="Calibri" panose="020F0502020204030204" pitchFamily="34" charset="0"/>
                        </a:rPr>
                        <a:t>1 312 289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 198 724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1 711 013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4342320"/>
                  </a:ext>
                </a:extLst>
              </a:tr>
            </a:tbl>
          </a:graphicData>
        </a:graphic>
      </p:graphicFrame>
      <p:graphicFrame>
        <p:nvGraphicFramePr>
          <p:cNvPr id="2" name="Content Placeholder 5">
            <a:extLst>
              <a:ext uri="{FF2B5EF4-FFF2-40B4-BE49-F238E27FC236}">
                <a16:creationId xmlns:a16="http://schemas.microsoft.com/office/drawing/2014/main" xmlns="" id="{D2960359-EA01-1D56-5DA9-6255A2D25B0D}"/>
              </a:ext>
            </a:extLst>
          </p:cNvPr>
          <p:cNvGraphicFramePr>
            <a:graphicFrameLocks/>
          </p:cNvGraphicFramePr>
          <p:nvPr>
            <p:extLst>
              <p:ext uri="{D42A27DB-BD31-4B8C-83A1-F6EECF244321}">
                <p14:modId xmlns:p14="http://schemas.microsoft.com/office/powerpoint/2010/main" xmlns="" val="1309649992"/>
              </p:ext>
            </p:extLst>
          </p:nvPr>
        </p:nvGraphicFramePr>
        <p:xfrm>
          <a:off x="343279" y="1768851"/>
          <a:ext cx="8363272" cy="3951167"/>
        </p:xfrm>
        <a:graphic>
          <a:graphicData uri="http://schemas.openxmlformats.org/drawingml/2006/table">
            <a:tbl>
              <a:tblPr/>
              <a:tblGrid>
                <a:gridCol w="2428985">
                  <a:extLst>
                    <a:ext uri="{9D8B030D-6E8A-4147-A177-3AD203B41FA5}">
                      <a16:colId xmlns:a16="http://schemas.microsoft.com/office/drawing/2014/main" xmlns="" val="262714736"/>
                    </a:ext>
                  </a:extLst>
                </a:gridCol>
                <a:gridCol w="1032682">
                  <a:extLst>
                    <a:ext uri="{9D8B030D-6E8A-4147-A177-3AD203B41FA5}">
                      <a16:colId xmlns:a16="http://schemas.microsoft.com/office/drawing/2014/main" xmlns="" val="3664036230"/>
                    </a:ext>
                  </a:extLst>
                </a:gridCol>
                <a:gridCol w="1036319">
                  <a:extLst>
                    <a:ext uri="{9D8B030D-6E8A-4147-A177-3AD203B41FA5}">
                      <a16:colId xmlns:a16="http://schemas.microsoft.com/office/drawing/2014/main" xmlns="" val="2731384968"/>
                    </a:ext>
                  </a:extLst>
                </a:gridCol>
                <a:gridCol w="1210855">
                  <a:extLst>
                    <a:ext uri="{9D8B030D-6E8A-4147-A177-3AD203B41FA5}">
                      <a16:colId xmlns:a16="http://schemas.microsoft.com/office/drawing/2014/main" xmlns="" val="500661246"/>
                    </a:ext>
                  </a:extLst>
                </a:gridCol>
                <a:gridCol w="730877">
                  <a:extLst>
                    <a:ext uri="{9D8B030D-6E8A-4147-A177-3AD203B41FA5}">
                      <a16:colId xmlns:a16="http://schemas.microsoft.com/office/drawing/2014/main" xmlns="" val="1358348157"/>
                    </a:ext>
                  </a:extLst>
                </a:gridCol>
                <a:gridCol w="974504">
                  <a:extLst>
                    <a:ext uri="{9D8B030D-6E8A-4147-A177-3AD203B41FA5}">
                      <a16:colId xmlns:a16="http://schemas.microsoft.com/office/drawing/2014/main" xmlns="" val="370908129"/>
                    </a:ext>
                  </a:extLst>
                </a:gridCol>
                <a:gridCol w="949050">
                  <a:extLst>
                    <a:ext uri="{9D8B030D-6E8A-4147-A177-3AD203B41FA5}">
                      <a16:colId xmlns:a16="http://schemas.microsoft.com/office/drawing/2014/main" xmlns="" val="1399045286"/>
                    </a:ext>
                  </a:extLst>
                </a:gridCol>
              </a:tblGrid>
              <a:tr h="804018">
                <a:tc rowSpan="2">
                  <a:txBody>
                    <a:bodyPr/>
                    <a:lstStyle/>
                    <a:p>
                      <a:pPr algn="l" fontAlgn="ctr"/>
                      <a:r>
                        <a:rPr lang="en-ZA" sz="1200" b="1" i="0" u="none" strike="noStrike" dirty="0">
                          <a:solidFill>
                            <a:srgbClr val="000000"/>
                          </a:solidFill>
                          <a:effectLst/>
                          <a:latin typeface="Calibri" panose="020F0502020204030204" pitchFamily="34" charset="0"/>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200" b="1" i="0" u="none" strike="noStrike" dirty="0">
                          <a:solidFill>
                            <a:srgbClr val="000000"/>
                          </a:solidFill>
                          <a:effectLst/>
                          <a:latin typeface="Calibri" panose="020F0502020204030204" pitchFamily="34" charset="0"/>
                        </a:rPr>
                        <a:t>Allocated 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of Total Allocated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200" b="1" i="0" u="none" strike="noStrike" dirty="0">
                          <a:solidFill>
                            <a:srgbClr val="000000"/>
                          </a:solidFill>
                          <a:effectLst/>
                          <a:latin typeface="Calibri" panose="020F0502020204030204" pitchFamily="34" charset="0"/>
                        </a:rPr>
                        <a:t>Spent by Municipality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A" sz="1200" b="1" i="0" u="none" strike="noStrike" dirty="0">
                          <a:solidFill>
                            <a:srgbClr val="000000"/>
                          </a:solidFill>
                          <a:effectLst/>
                          <a:latin typeface="Calibri" panose="020F050202020403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Unspent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xmlns="" val="2115848613"/>
                  </a:ext>
                </a:extLst>
              </a:tr>
              <a:tr h="402008">
                <a:tc vMerge="1">
                  <a:txBody>
                    <a:bodyPr/>
                    <a:lstStyle/>
                    <a:p>
                      <a:endParaRPr lang="en-ZA"/>
                    </a:p>
                  </a:txBody>
                  <a:tcPr/>
                </a:tc>
                <a:tc>
                  <a:txBody>
                    <a:bodyPr/>
                    <a:lstStyle/>
                    <a:p>
                      <a:pPr algn="ctr" fontAlgn="b"/>
                      <a:r>
                        <a:rPr lang="en-ZA" sz="1200" b="1" i="0" u="none" strike="noStrike" dirty="0">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ZA"/>
                    </a:p>
                  </a:txBody>
                  <a:tcPr/>
                </a:tc>
                <a:tc>
                  <a:txBody>
                    <a:bodyPr/>
                    <a:lstStyle/>
                    <a:p>
                      <a:pPr algn="ctr" fontAlgn="b"/>
                      <a:r>
                        <a:rPr lang="en-ZA" sz="1200" b="1" i="0" u="none" strike="noStrike">
                          <a:solidFill>
                            <a:srgbClr val="000000"/>
                          </a:solidFill>
                          <a:effectLst/>
                          <a:latin typeface="Calibri" panose="020F0502020204030204" pitchFamily="34" charset="0"/>
                        </a:rPr>
                        <a:t>R'000</a:t>
                      </a:r>
                      <a:endParaRPr lang="en-ZA"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ZA"/>
                    </a:p>
                  </a:txBody>
                  <a:tcPr/>
                </a:tc>
                <a:tc>
                  <a:txBody>
                    <a:bodyPr/>
                    <a:lstStyle/>
                    <a:p>
                      <a:pPr algn="ctr" fontAlgn="b"/>
                      <a:r>
                        <a:rPr lang="en-ZA" sz="1200" b="1" i="0" u="none" strike="noStrike">
                          <a:solidFill>
                            <a:srgbClr val="000000"/>
                          </a:solidFill>
                          <a:effectLst/>
                          <a:latin typeface="Calibri" panose="020F0502020204030204" pitchFamily="34" charset="0"/>
                        </a:rPr>
                        <a:t>R'000</a:t>
                      </a:r>
                      <a:endParaRPr lang="en-ZA"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ZA"/>
                    </a:p>
                  </a:txBody>
                  <a:tcPr/>
                </a:tc>
                <a:extLst>
                  <a:ext uri="{0D108BD9-81ED-4DB2-BD59-A6C34878D82A}">
                    <a16:rowId xmlns:a16="http://schemas.microsoft.com/office/drawing/2014/main" xmlns="" val="3569920322"/>
                  </a:ext>
                </a:extLst>
              </a:tr>
              <a:tr h="513039">
                <a:tc>
                  <a:txBody>
                    <a:bodyPr/>
                    <a:lstStyle/>
                    <a:p>
                      <a:pPr algn="l" fontAlgn="b"/>
                      <a:r>
                        <a:rPr lang="en-ZA" sz="1200" b="1" i="0" u="none" strike="noStrike">
                          <a:solidFill>
                            <a:srgbClr val="000000"/>
                          </a:solidFill>
                          <a:effectLst/>
                          <a:latin typeface="Calibri" panose="020F0502020204030204" pitchFamily="34" charset="0"/>
                        </a:rPr>
                        <a:t>Housing &amp; Human Settlement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756 692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50,1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626 527</a:t>
                      </a:r>
                      <a:endParaRPr lang="en-ZA"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82,8 </a:t>
                      </a:r>
                      <a:endParaRPr lang="en-ZA"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130 165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28273889"/>
                  </a:ext>
                </a:extLst>
              </a:tr>
              <a:tr h="513039">
                <a:tc>
                  <a:txBody>
                    <a:bodyPr/>
                    <a:lstStyle/>
                    <a:p>
                      <a:pPr algn="l" fontAlgn="b"/>
                      <a:r>
                        <a:rPr lang="en-ZA" sz="1200" b="1" i="0" u="none" strike="noStrike">
                          <a:solidFill>
                            <a:srgbClr val="000000"/>
                          </a:solidFill>
                          <a:effectLst/>
                          <a:latin typeface="Calibri" panose="020F0502020204030204" pitchFamily="34" charset="0"/>
                        </a:rPr>
                        <a:t>Water &amp; Sanitation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281 802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263 313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93,4 </a:t>
                      </a:r>
                      <a:endParaRPr lang="en-ZA"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18 489</a:t>
                      </a:r>
                      <a:endParaRPr lang="en-ZA"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08022883"/>
                  </a:ext>
                </a:extLst>
              </a:tr>
              <a:tr h="513039">
                <a:tc>
                  <a:txBody>
                    <a:bodyPr/>
                    <a:lstStyle/>
                    <a:p>
                      <a:pPr algn="l" fontAlgn="b"/>
                      <a:r>
                        <a:rPr lang="en-ZA" sz="1200" b="1" i="0" u="none" strike="noStrike">
                          <a:solidFill>
                            <a:srgbClr val="000000"/>
                          </a:solidFill>
                          <a:effectLst/>
                          <a:latin typeface="Calibri" panose="020F0502020204030204" pitchFamily="34" charset="0"/>
                        </a:rPr>
                        <a:t>Energy and Electricity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173 279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194 433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112,2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- 21 154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-12,2 </a:t>
                      </a:r>
                      <a:endParaRPr lang="en-ZA"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30043959"/>
                  </a:ext>
                </a:extLst>
              </a:tr>
              <a:tr h="402008">
                <a:tc>
                  <a:txBody>
                    <a:bodyPr/>
                    <a:lstStyle/>
                    <a:p>
                      <a:pPr algn="l" fontAlgn="b"/>
                      <a:r>
                        <a:rPr lang="en-ZA" sz="1200" b="1" i="0" u="none" strike="noStrike">
                          <a:solidFill>
                            <a:srgbClr val="000000"/>
                          </a:solidFill>
                          <a:effectLst/>
                          <a:latin typeface="Calibri" panose="020F0502020204030204" pitchFamily="34" charset="0"/>
                        </a:rPr>
                        <a:t>3% USDG OPSCAP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51 330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51 330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endParaRPr lang="en-ZA"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62972351"/>
                  </a:ext>
                </a:extLst>
              </a:tr>
              <a:tr h="402008">
                <a:tc>
                  <a:txBody>
                    <a:bodyPr/>
                    <a:lstStyle/>
                    <a:p>
                      <a:pPr algn="l" fontAlgn="b"/>
                      <a:r>
                        <a:rPr lang="en-ZA" sz="1200" b="1" i="0" u="none" strike="noStrike">
                          <a:solidFill>
                            <a:srgbClr val="000000"/>
                          </a:solidFill>
                          <a:effectLst/>
                          <a:latin typeface="Calibri" panose="020F0502020204030204" pitchFamily="34" charset="0"/>
                        </a:rPr>
                        <a:t>Covid 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247 910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176 686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71,3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71 224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28,7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1471314"/>
                  </a:ext>
                </a:extLst>
              </a:tr>
              <a:tr h="402008">
                <a:tc>
                  <a:txBody>
                    <a:bodyPr/>
                    <a:lstStyle/>
                    <a:p>
                      <a:pPr algn="l" fontAlgn="b"/>
                      <a:r>
                        <a:rPr lang="en-ZA" sz="12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1 511 013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a:solidFill>
                            <a:srgbClr val="000000"/>
                          </a:solidFill>
                          <a:effectLst/>
                          <a:latin typeface="Calibri" panose="020F0502020204030204" pitchFamily="34" charset="0"/>
                        </a:rPr>
                        <a:t>1 312 289</a:t>
                      </a:r>
                      <a:endParaRPr lang="en-ZA"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a:solidFill>
                            <a:srgbClr val="000000"/>
                          </a:solidFill>
                          <a:effectLst/>
                          <a:latin typeface="Calibri" panose="020F0502020204030204" pitchFamily="34" charset="0"/>
                        </a:rPr>
                        <a:t>86,8 </a:t>
                      </a:r>
                      <a:endParaRPr lang="en-ZA"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a:solidFill>
                            <a:srgbClr val="000000"/>
                          </a:solidFill>
                          <a:effectLst/>
                          <a:latin typeface="Calibri" panose="020F0502020204030204" pitchFamily="34" charset="0"/>
                        </a:rPr>
                        <a:t> 198 724</a:t>
                      </a:r>
                      <a:endParaRPr lang="en-ZA"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13,2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410961"/>
                  </a:ext>
                </a:extLst>
              </a:tr>
            </a:tbl>
          </a:graphicData>
        </a:graphic>
      </p:graphicFrame>
    </p:spTree>
    <p:extLst>
      <p:ext uri="{BB962C8B-B14F-4D97-AF65-F5344CB8AC3E}">
        <p14:creationId xmlns:p14="http://schemas.microsoft.com/office/powerpoint/2010/main" xmlns="" val="220749984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209"/>
            <a:ext cx="8229600" cy="564902"/>
          </a:xfrm>
          <a:solidFill>
            <a:srgbClr val="0082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1800" b="1" kern="0" dirty="0">
                <a:solidFill>
                  <a:srgbClr val="EEECE1"/>
                </a:solidFill>
                <a:latin typeface="Calibri"/>
                <a:ea typeface="ＭＳ Ｐゴシック" panose="020B0600070205080204" pitchFamily="34" charset="-128"/>
              </a:rPr>
              <a:t>(USDG) City of Tshwane Municipality Project Performance as at 30 June 2020</a:t>
            </a:r>
            <a:endParaRPr lang="en-ZA" sz="1800" b="1" kern="0" dirty="0">
              <a:solidFill>
                <a:srgbClr val="FF0000"/>
              </a:solidFill>
              <a:latin typeface="Calibri"/>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2" name="Footer Placeholder 4">
            <a:extLst>
              <a:ext uri="{FF2B5EF4-FFF2-40B4-BE49-F238E27FC236}">
                <a16:creationId xmlns:a16="http://schemas.microsoft.com/office/drawing/2014/main" xmlns="" id="{1B5EB57E-CE4F-AFEB-1612-46D844DE9F1F}"/>
              </a:ext>
            </a:extLst>
          </p:cNvPr>
          <p:cNvSpPr>
            <a:spLocks noGrp="1"/>
          </p:cNvSpPr>
          <p:nvPr>
            <p:ph type="ftr" sz="quarter" idx="11"/>
          </p:nvPr>
        </p:nvSpPr>
        <p:spPr>
          <a:xfrm>
            <a:off x="2699792" y="6353991"/>
            <a:ext cx="3200400"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COT USDG MTSF </a:t>
            </a:r>
            <a:r>
              <a:rPr lang="en-GB" sz="1000" b="1" dirty="0">
                <a:solidFill>
                  <a:srgbClr val="000000">
                    <a:tint val="75000"/>
                  </a:srgbClr>
                </a:solidFill>
                <a:latin typeface="Calibri" panose="020F0502020204030204" pitchFamily="34" charset="0"/>
                <a:cs typeface="Calibri" panose="020F0502020204030204" pitchFamily="34" charset="0"/>
              </a:rPr>
              <a:t>Project </a:t>
            </a:r>
            <a:r>
              <a:rPr kumimoji="0" lang="en-GB"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Performance –  31 May 2023</a:t>
            </a:r>
            <a:endParaRPr kumimoji="0" lang="en-US"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endParaRPr>
          </a:p>
        </p:txBody>
      </p:sp>
      <p:graphicFrame>
        <p:nvGraphicFramePr>
          <p:cNvPr id="13" name="Table 12">
            <a:extLst>
              <a:ext uri="{FF2B5EF4-FFF2-40B4-BE49-F238E27FC236}">
                <a16:creationId xmlns:a16="http://schemas.microsoft.com/office/drawing/2014/main" xmlns="" id="{5DA80235-4CC6-D5E0-99A3-DCE6879B901B}"/>
              </a:ext>
            </a:extLst>
          </p:cNvPr>
          <p:cNvGraphicFramePr>
            <a:graphicFrameLocks noGrp="1"/>
          </p:cNvGraphicFramePr>
          <p:nvPr>
            <p:extLst>
              <p:ext uri="{D42A27DB-BD31-4B8C-83A1-F6EECF244321}">
                <p14:modId xmlns:p14="http://schemas.microsoft.com/office/powerpoint/2010/main" xmlns="" val="1674926535"/>
              </p:ext>
            </p:extLst>
          </p:nvPr>
        </p:nvGraphicFramePr>
        <p:xfrm>
          <a:off x="4162492" y="2580084"/>
          <a:ext cx="4525672" cy="3339978"/>
        </p:xfrm>
        <a:graphic>
          <a:graphicData uri="http://schemas.openxmlformats.org/drawingml/2006/table">
            <a:tbl>
              <a:tblPr/>
              <a:tblGrid>
                <a:gridCol w="1140188">
                  <a:extLst>
                    <a:ext uri="{9D8B030D-6E8A-4147-A177-3AD203B41FA5}">
                      <a16:colId xmlns:a16="http://schemas.microsoft.com/office/drawing/2014/main" xmlns="" val="2962043071"/>
                    </a:ext>
                  </a:extLst>
                </a:gridCol>
                <a:gridCol w="1701512">
                  <a:extLst>
                    <a:ext uri="{9D8B030D-6E8A-4147-A177-3AD203B41FA5}">
                      <a16:colId xmlns:a16="http://schemas.microsoft.com/office/drawing/2014/main" xmlns="" val="3609828998"/>
                    </a:ext>
                  </a:extLst>
                </a:gridCol>
                <a:gridCol w="841986">
                  <a:extLst>
                    <a:ext uri="{9D8B030D-6E8A-4147-A177-3AD203B41FA5}">
                      <a16:colId xmlns:a16="http://schemas.microsoft.com/office/drawing/2014/main" xmlns="" val="4185453876"/>
                    </a:ext>
                  </a:extLst>
                </a:gridCol>
                <a:gridCol w="841986">
                  <a:extLst>
                    <a:ext uri="{9D8B030D-6E8A-4147-A177-3AD203B41FA5}">
                      <a16:colId xmlns:a16="http://schemas.microsoft.com/office/drawing/2014/main" xmlns="" val="2637162696"/>
                    </a:ext>
                  </a:extLst>
                </a:gridCol>
              </a:tblGrid>
              <a:tr h="412123">
                <a:tc>
                  <a:txBody>
                    <a:bodyPr/>
                    <a:lstStyle/>
                    <a:p>
                      <a:pPr algn="l" fontAlgn="ctr"/>
                      <a:r>
                        <a:rPr lang="en-ZA" sz="800" b="1" i="0" u="none" strike="noStrike">
                          <a:solidFill>
                            <a:srgbClr val="000000"/>
                          </a:solidFill>
                          <a:effectLst/>
                          <a:latin typeface="Arial Narrow" panose="020B0606020202030204" pitchFamily="34" charset="0"/>
                        </a:rPr>
                        <a:t>Department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1" i="0" u="none" strike="noStrike">
                          <a:solidFill>
                            <a:srgbClr val="000000"/>
                          </a:solidFill>
                          <a:effectLst/>
                          <a:latin typeface="Arial Narrow" panose="020B0606020202030204" pitchFamily="34" charset="0"/>
                        </a:rPr>
                        <a:t>Project Name: Top3 projects per Department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800" b="1" i="0" u="none" strike="noStrike">
                          <a:solidFill>
                            <a:srgbClr val="000000"/>
                          </a:solidFill>
                          <a:effectLst/>
                          <a:latin typeface="Arial Narrow" panose="020B0606020202030204" pitchFamily="34" charset="0"/>
                        </a:rPr>
                        <a:t> Adjusted Budget 2019/20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800" b="1" i="0" u="none" strike="noStrike">
                          <a:solidFill>
                            <a:srgbClr val="000000"/>
                          </a:solidFill>
                          <a:effectLst/>
                          <a:latin typeface="Arial Narrow" panose="020B0606020202030204" pitchFamily="34" charset="0"/>
                        </a:rPr>
                        <a:t> % Spent Against Adjusted Budget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697275413"/>
                  </a:ext>
                </a:extLst>
              </a:tr>
              <a:tr h="388789">
                <a:tc>
                  <a:txBody>
                    <a:bodyPr/>
                    <a:lstStyle/>
                    <a:p>
                      <a:pPr algn="l" fontAlgn="t"/>
                      <a:r>
                        <a:rPr lang="en-ZA" sz="800" b="0" i="0" u="none" strike="noStrike">
                          <a:solidFill>
                            <a:srgbClr val="000000"/>
                          </a:solidFill>
                          <a:effectLst/>
                          <a:latin typeface="Arial Narrow" panose="020B0606020202030204" pitchFamily="34" charset="0"/>
                        </a:rPr>
                        <a:t>Human Settlement</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Narrow" panose="020B0606020202030204" pitchFamily="34" charset="0"/>
                        </a:rPr>
                        <a:t>Construction of roads &amp; stormwater - Soshanguve South X12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13 081 187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100,0%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6534691"/>
                  </a:ext>
                </a:extLst>
              </a:tr>
              <a:tr h="309092">
                <a:tc>
                  <a:txBody>
                    <a:bodyPr/>
                    <a:lstStyle/>
                    <a:p>
                      <a:pPr algn="l" fontAlgn="t"/>
                      <a:r>
                        <a:rPr lang="en-ZA" sz="800" b="0" i="0" u="none" strike="noStrike" dirty="0">
                          <a:solidFill>
                            <a:srgbClr val="000000"/>
                          </a:solidFill>
                          <a:effectLst/>
                          <a:latin typeface="Arial Narrow" panose="020B0606020202030204" pitchFamily="34" charset="0"/>
                        </a:rPr>
                        <a:t>Human Settlement</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Narrow" panose="020B0606020202030204" pitchFamily="34" charset="0"/>
                        </a:rPr>
                        <a:t>Construction of roads &amp; stormwater - Soshanguve South X13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13 300 000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135,7%</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2237396"/>
                  </a:ext>
                </a:extLst>
              </a:tr>
              <a:tr h="232327">
                <a:tc>
                  <a:txBody>
                    <a:bodyPr/>
                    <a:lstStyle/>
                    <a:p>
                      <a:pPr algn="l" fontAlgn="t"/>
                      <a:r>
                        <a:rPr lang="en-ZA" sz="800" b="0" i="0" u="none" strike="noStrike">
                          <a:solidFill>
                            <a:srgbClr val="000000"/>
                          </a:solidFill>
                          <a:effectLst/>
                          <a:latin typeface="Arial Narrow" panose="020B0606020202030204" pitchFamily="34" charset="0"/>
                        </a:rPr>
                        <a:t>Human Settlement</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Narrow" panose="020B0606020202030204" pitchFamily="34" charset="0"/>
                        </a:rPr>
                        <a:t>Construction of roads &amp; stormwater - Mabopane ext 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60 000 000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101,0%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8024429"/>
                  </a:ext>
                </a:extLst>
              </a:tr>
              <a:tr h="232327">
                <a:tc>
                  <a:txBody>
                    <a:bodyPr/>
                    <a:lstStyle/>
                    <a:p>
                      <a:pPr algn="l" fontAlgn="t"/>
                      <a:r>
                        <a:rPr lang="en-ZA" sz="800" b="0" i="0" u="none" strike="noStrike">
                          <a:solidFill>
                            <a:srgbClr val="000000"/>
                          </a:solidFill>
                          <a:effectLst/>
                          <a:latin typeface="Arial Narrow" panose="020B0606020202030204" pitchFamily="34" charset="0"/>
                        </a:rPr>
                        <a:t>Housing Company Tshwane</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Arial Narrow" panose="020B0606020202030204" pitchFamily="34" charset="0"/>
                        </a:rPr>
                        <a:t>Chantelle detail design and bulk infrastructure upgrade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7 116 461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100,0%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0249476"/>
                  </a:ext>
                </a:extLst>
              </a:tr>
              <a:tr h="309092">
                <a:tc>
                  <a:txBody>
                    <a:bodyPr/>
                    <a:lstStyle/>
                    <a:p>
                      <a:pPr algn="l" fontAlgn="t"/>
                      <a:r>
                        <a:rPr lang="en-ZA" sz="800" b="0" i="0" u="none" strike="noStrike">
                          <a:solidFill>
                            <a:srgbClr val="000000"/>
                          </a:solidFill>
                          <a:effectLst/>
                          <a:latin typeface="Arial Narrow" panose="020B0606020202030204" pitchFamily="34" charset="0"/>
                        </a:rPr>
                        <a:t>Housing Company Tshwane</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Arial Narrow" panose="020B0606020202030204" pitchFamily="34" charset="0"/>
                        </a:rPr>
                        <a:t>Sunnyside detail design, bulk infrastructure and internal reticulation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800 000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100,0%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0330728"/>
                  </a:ext>
                </a:extLst>
              </a:tr>
              <a:tr h="206061">
                <a:tc>
                  <a:txBody>
                    <a:bodyPr/>
                    <a:lstStyle/>
                    <a:p>
                      <a:pPr algn="l" fontAlgn="t"/>
                      <a:r>
                        <a:rPr lang="en-ZA" sz="800" b="0" i="0" u="none" strike="noStrike">
                          <a:solidFill>
                            <a:srgbClr val="000000"/>
                          </a:solidFill>
                          <a:effectLst/>
                          <a:latin typeface="Arial Narrow" panose="020B0606020202030204" pitchFamily="34" charset="0"/>
                        </a:rPr>
                        <a:t>Utility Services:  Electricity</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Arial Narrow" panose="020B0606020202030204" pitchFamily="34" charset="0"/>
                        </a:rPr>
                        <a:t>Prepaid Electricity Meters - New</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16 500 000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100,0%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1890163"/>
                  </a:ext>
                </a:extLst>
              </a:tr>
              <a:tr h="206061">
                <a:tc>
                  <a:txBody>
                    <a:bodyPr/>
                    <a:lstStyle/>
                    <a:p>
                      <a:pPr algn="l" fontAlgn="t"/>
                      <a:r>
                        <a:rPr lang="en-ZA" sz="800" b="0" i="0" u="none" strike="noStrike">
                          <a:solidFill>
                            <a:srgbClr val="000000"/>
                          </a:solidFill>
                          <a:effectLst/>
                          <a:latin typeface="Arial Narrow" panose="020B0606020202030204" pitchFamily="34" charset="0"/>
                        </a:rPr>
                        <a:t>Utility Services:  Electricity</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Arial Narrow" panose="020B0606020202030204" pitchFamily="34" charset="0"/>
                        </a:rPr>
                        <a:t>Prepaid Electricity Meters - Replacement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16 500 000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100,0%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550909"/>
                  </a:ext>
                </a:extLst>
              </a:tr>
              <a:tr h="232327">
                <a:tc>
                  <a:txBody>
                    <a:bodyPr/>
                    <a:lstStyle/>
                    <a:p>
                      <a:pPr algn="l" fontAlgn="t"/>
                      <a:r>
                        <a:rPr lang="en-ZA" sz="800" b="0" i="0" u="none" strike="noStrike">
                          <a:solidFill>
                            <a:srgbClr val="000000"/>
                          </a:solidFill>
                          <a:effectLst/>
                          <a:latin typeface="Arial Narrow" panose="020B0606020202030204" pitchFamily="34" charset="0"/>
                        </a:rPr>
                        <a:t>Utility Services:  Electricity</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Arial Narrow" panose="020B0606020202030204" pitchFamily="34" charset="0"/>
                        </a:rPr>
                        <a:t>Communication Upgrade: Optical Fibre Network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7 200 000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133,3%</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700201"/>
                  </a:ext>
                </a:extLst>
              </a:tr>
              <a:tr h="232327">
                <a:tc>
                  <a:txBody>
                    <a:bodyPr/>
                    <a:lstStyle/>
                    <a:p>
                      <a:pPr algn="l" fontAlgn="t"/>
                      <a:r>
                        <a:rPr lang="en-ZA" sz="800" b="0" i="0" u="none" strike="noStrike">
                          <a:solidFill>
                            <a:srgbClr val="000000"/>
                          </a:solidFill>
                          <a:effectLst/>
                          <a:latin typeface="Arial Narrow" panose="020B0606020202030204" pitchFamily="34" charset="0"/>
                        </a:rPr>
                        <a:t>Utility Services:  Water &amp; Sanitation</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Arial Narrow" panose="020B0606020202030204" pitchFamily="34" charset="0"/>
                        </a:rPr>
                        <a:t>Baviaanspoort WWTW 40 Ml/d Extension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22 228 902,00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107,0%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6436917"/>
                  </a:ext>
                </a:extLst>
              </a:tr>
              <a:tr h="232327">
                <a:tc>
                  <a:txBody>
                    <a:bodyPr/>
                    <a:lstStyle/>
                    <a:p>
                      <a:pPr algn="l" fontAlgn="t"/>
                      <a:r>
                        <a:rPr lang="en-ZA" sz="800" b="0" i="0" u="none" strike="noStrike">
                          <a:solidFill>
                            <a:srgbClr val="000000"/>
                          </a:solidFill>
                          <a:effectLst/>
                          <a:latin typeface="Arial Narrow" panose="020B0606020202030204" pitchFamily="34" charset="0"/>
                        </a:rPr>
                        <a:t>Utility Services:  Water &amp; Sanitation</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Narrow" panose="020B0606020202030204" pitchFamily="34" charset="0"/>
                        </a:rPr>
                        <a:t>Upgrading of Water Pump Station (City Wide)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10 000 000,00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800" b="0" i="0" u="none" strike="noStrike">
                          <a:solidFill>
                            <a:srgbClr val="000000"/>
                          </a:solidFill>
                          <a:effectLst/>
                          <a:latin typeface="Arial Narrow" panose="020B0606020202030204" pitchFamily="34" charset="0"/>
                        </a:rPr>
                        <a:t>100,0%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8778717"/>
                  </a:ext>
                </a:extLst>
              </a:tr>
              <a:tr h="232327">
                <a:tc>
                  <a:txBody>
                    <a:bodyPr/>
                    <a:lstStyle/>
                    <a:p>
                      <a:pPr algn="l" fontAlgn="t"/>
                      <a:r>
                        <a:rPr lang="en-ZA" sz="800" b="0" i="0" u="none" strike="noStrike">
                          <a:solidFill>
                            <a:srgbClr val="000000"/>
                          </a:solidFill>
                          <a:effectLst/>
                          <a:latin typeface="Arial Narrow" panose="020B0606020202030204" pitchFamily="34" charset="0"/>
                        </a:rPr>
                        <a:t>Utility Services:  Water &amp; Sanitation</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Arial Narrow" panose="020B0606020202030204" pitchFamily="34" charset="0"/>
                        </a:rPr>
                        <a:t>Relining/upgrading reservoirs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800" b="0" i="0" u="none" strike="noStrike">
                          <a:solidFill>
                            <a:srgbClr val="000000"/>
                          </a:solidFill>
                          <a:effectLst/>
                          <a:latin typeface="Arial Narrow" panose="020B0606020202030204" pitchFamily="34" charset="0"/>
                        </a:rPr>
                        <a:t>   4 256 321,50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800" b="0" i="0" u="none" strike="noStrike" dirty="0">
                          <a:solidFill>
                            <a:srgbClr val="000000"/>
                          </a:solidFill>
                          <a:effectLst/>
                          <a:latin typeface="Arial Narrow" panose="020B0606020202030204" pitchFamily="34" charset="0"/>
                        </a:rPr>
                        <a:t>100,0%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6101346"/>
                  </a:ext>
                </a:extLst>
              </a:tr>
            </a:tbl>
          </a:graphicData>
        </a:graphic>
      </p:graphicFrame>
    </p:spTree>
    <p:extLst>
      <p:ext uri="{BB962C8B-B14F-4D97-AF65-F5344CB8AC3E}">
        <p14:creationId xmlns:p14="http://schemas.microsoft.com/office/powerpoint/2010/main" xmlns="" val="356664854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7/6/2023</a:t>
            </a:fld>
            <a:endParaRPr lang="en-US" altLang="en-US" dirty="0"/>
          </a:p>
        </p:txBody>
      </p:sp>
      <p:sp>
        <p:nvSpPr>
          <p:cNvPr id="9" name="Title 7"/>
          <p:cNvSpPr txBox="1">
            <a:spLocks/>
          </p:cNvSpPr>
          <p:nvPr/>
        </p:nvSpPr>
        <p:spPr bwMode="auto">
          <a:xfrm>
            <a:off x="187325" y="5863"/>
            <a:ext cx="8839200" cy="618882"/>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228600" indent="-228600" algn="ctr">
              <a:lnSpc>
                <a:spcPct val="115000"/>
              </a:lnSpc>
              <a:spcAft>
                <a:spcPts val="100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2019/20 </a:t>
            </a:r>
            <a:r>
              <a:rPr lang="en-ZA" sz="1800" b="1" dirty="0">
                <a:latin typeface="Calibri" panose="020F0502020204030204" pitchFamily="34" charset="0"/>
                <a:ea typeface="Calibri" panose="020F0502020204030204" pitchFamily="34" charset="0"/>
                <a:cs typeface="Calibri" panose="020F0502020204030204" pitchFamily="34" charset="0"/>
              </a:rPr>
              <a:t>Non Financial </a:t>
            </a:r>
            <a:r>
              <a:rPr lang="en-ZA" sz="1800" b="1" dirty="0">
                <a:effectLst/>
                <a:latin typeface="Calibri" panose="020F0502020204030204" pitchFamily="34" charset="0"/>
                <a:ea typeface="Calibri" panose="020F0502020204030204" pitchFamily="34" charset="0"/>
                <a:cs typeface="Calibri" panose="020F0502020204030204" pitchFamily="34" charset="0"/>
              </a:rPr>
              <a:t>performance</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2"/>
          <p:cNvSpPr>
            <a:spLocks noGrp="1"/>
          </p:cNvSpPr>
          <p:nvPr>
            <p:ph idx="1"/>
          </p:nvPr>
        </p:nvSpPr>
        <p:spPr>
          <a:xfrm>
            <a:off x="492125" y="2348880"/>
            <a:ext cx="8229600" cy="1108720"/>
          </a:xfrm>
        </p:spPr>
        <p:txBody>
          <a:bodyPr/>
          <a:lstStyle/>
          <a:p>
            <a:pPr marL="0" lvl="0" indent="0" algn="just">
              <a:spcBef>
                <a:spcPct val="0"/>
              </a:spcBef>
              <a:buNone/>
              <a:defRPr/>
            </a:pPr>
            <a:endParaRPr lang="en-ZA" dirty="0"/>
          </a:p>
          <a:p>
            <a:pPr marL="0" lvl="0" indent="0" algn="just">
              <a:spcBef>
                <a:spcPct val="0"/>
              </a:spcBef>
              <a:buNone/>
              <a:defRPr/>
            </a:pPr>
            <a:endParaRPr lang="en-ZA" dirty="0"/>
          </a:p>
          <a:p>
            <a:pPr marL="0" lvl="0" indent="0" algn="just">
              <a:spcBef>
                <a:spcPct val="0"/>
              </a:spcBef>
              <a:buNone/>
              <a:defRPr/>
            </a:pPr>
            <a:endParaRPr lang="en-ZA" dirty="0"/>
          </a:p>
        </p:txBody>
      </p:sp>
      <p:graphicFrame>
        <p:nvGraphicFramePr>
          <p:cNvPr id="3" name="Chart 2">
            <a:extLst>
              <a:ext uri="{FF2B5EF4-FFF2-40B4-BE49-F238E27FC236}">
                <a16:creationId xmlns:a16="http://schemas.microsoft.com/office/drawing/2014/main" xmlns="" id="{FE928CF0-EF61-114E-2371-0DC387F98AB9}"/>
              </a:ext>
            </a:extLst>
          </p:cNvPr>
          <p:cNvGraphicFramePr/>
          <p:nvPr>
            <p:extLst>
              <p:ext uri="{D42A27DB-BD31-4B8C-83A1-F6EECF244321}">
                <p14:modId xmlns:p14="http://schemas.microsoft.com/office/powerpoint/2010/main" xmlns="" val="502417828"/>
              </p:ext>
            </p:extLst>
          </p:nvPr>
        </p:nvGraphicFramePr>
        <p:xfrm>
          <a:off x="187325" y="1050633"/>
          <a:ext cx="4168652" cy="489864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1">
            <a:extLst>
              <a:ext uri="{FF2B5EF4-FFF2-40B4-BE49-F238E27FC236}">
                <a16:creationId xmlns:a16="http://schemas.microsoft.com/office/drawing/2014/main" xmlns="" id="{EACF9E9A-165D-DB6A-0E1F-285CF11F5109}"/>
              </a:ext>
            </a:extLst>
          </p:cNvPr>
          <p:cNvSpPr txBox="1">
            <a:spLocks noChangeArrowheads="1"/>
          </p:cNvSpPr>
          <p:nvPr/>
        </p:nvSpPr>
        <p:spPr bwMode="auto">
          <a:xfrm>
            <a:off x="4355977" y="548681"/>
            <a:ext cx="4670548" cy="6186309"/>
          </a:xfrm>
          <a:prstGeom prst="rect">
            <a:avLst/>
          </a:prstGeom>
          <a:solidFill>
            <a:srgbClr val="E7E6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0"/>
              </a:spcAft>
              <a:buClrTx/>
              <a:buSzTx/>
              <a:buFontTx/>
              <a:buNone/>
              <a:tabLst/>
            </a:pPr>
            <a:r>
              <a:rPr kumimoji="0" lang="en-ZA" altLang="en-US"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Housing and Human Settlements R 546m was spent on </a:t>
            </a:r>
            <a:r>
              <a:rPr kumimoji="0" lang="en-US" altLang="en-US"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38 projects.</a:t>
            </a:r>
            <a:endParaRPr kumimoji="0" lang="en-ZA" altLang="en-US"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The projects were for water and sanitation provision in </a:t>
            </a:r>
            <a:r>
              <a:rPr kumimoji="0" lang="en-US"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Hammanskraal</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(bulk water and sewer lines), </a:t>
            </a:r>
            <a:r>
              <a:rPr kumimoji="0" lang="en-US"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Winterfeldt</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Kopanong</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Mabopane</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Olievenhoutbosch,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Pienaarspoort</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Refilwe</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Soshanguve.  The Metro delivered </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Water Reservoirs in Rama City, </a:t>
            </a:r>
            <a:r>
              <a:rPr kumimoji="0" lang="en-US"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Booysens</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Fortwest</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ext</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4&amp;5.  Water and sewer reticulation in Mamelodi ext. 6.  Construction of roads and stormwater in </a:t>
            </a:r>
            <a:r>
              <a:rPr kumimoji="0" lang="en-US"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Mabopane</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Soshanguve, </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Olievenhoutbosch,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Thorntree</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View,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Zithobeni</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Hostels development in </a:t>
            </a:r>
            <a:r>
              <a:rPr kumimoji="0" lang="en-US"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Saulsville</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and Mamelodi</a:t>
            </a:r>
          </a:p>
          <a:p>
            <a:pPr marL="0" marR="0" lvl="0" indent="0" algn="just" defTabSz="914400" rtl="0" eaLnBrk="0" fontAlgn="base" latinLnBrk="0" hangingPunct="0">
              <a:lnSpc>
                <a:spcPct val="100000"/>
              </a:lnSpc>
              <a:spcBef>
                <a:spcPct val="0"/>
              </a:spcBef>
              <a:spcAft>
                <a:spcPts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Land acquisition, </a:t>
            </a:r>
            <a:r>
              <a:rPr kumimoji="0" lang="en-ZA" altLang="en-US"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7 land parcels </a:t>
            </a:r>
            <a:r>
              <a:rPr kumimoji="0" lang="en-ZA" altLang="en-US" sz="11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were acquired in </a:t>
            </a:r>
            <a:r>
              <a:rPr kumimoji="0" lang="en-ZA" altLang="en-US" sz="110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Mooiplaats</a:t>
            </a:r>
            <a:r>
              <a:rPr kumimoji="0" lang="en-ZA" altLang="en-US" sz="11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and </a:t>
            </a:r>
            <a:r>
              <a:rPr kumimoji="0" lang="en-ZA" altLang="en-US" sz="110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Pienaarspoort</a:t>
            </a:r>
            <a:r>
              <a:rPr kumimoji="0" lang="en-ZA" altLang="en-US" sz="11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as response to Covid-19 and to address the housing backlog.</a:t>
            </a:r>
          </a:p>
          <a:p>
            <a:pPr marL="0" marR="0" lvl="0" indent="0" algn="just" defTabSz="914400" rtl="0" eaLnBrk="0" fontAlgn="base" latinLnBrk="0" hangingPunct="0">
              <a:lnSpc>
                <a:spcPct val="100000"/>
              </a:lnSpc>
              <a:spcBef>
                <a:spcPct val="0"/>
              </a:spcBef>
              <a:spcAft>
                <a:spcPts val="0"/>
              </a:spcAft>
              <a:buClrTx/>
              <a:buSzTx/>
              <a:buFontTx/>
              <a:buNone/>
              <a:tabLst/>
            </a:pPr>
            <a:endParaRPr kumimoji="0" lang="en-US" altLang="en-US" sz="110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Electricity, R 184m was spent on 16 projects.  </a:t>
            </a:r>
          </a:p>
          <a:p>
            <a:pPr marL="0" marR="0" lvl="0" indent="0" algn="just" defTabSz="914400" rtl="0" eaLnBrk="0" fontAlgn="base" latinLnBrk="0" hangingPunct="0">
              <a:lnSpc>
                <a:spcPct val="100000"/>
              </a:lnSpc>
              <a:spcBef>
                <a:spcPct val="0"/>
              </a:spcBef>
              <a:spcAft>
                <a:spcPts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The Metro implemented various electrification projects in all areas- </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Installation of medium and low voltage infrastructure.  Installation of Multiplexing, Load Testing and Optical Fibre Network at Blesbok,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Koedoespoort</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Wapadrand</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Mooikloof</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Louwlardia</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Mamelodi,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Eersterus</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Baviaanspoort</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and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Watloo</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36 000 Prepaid Electricity Meters were installed. The Metro </a:t>
            </a:r>
            <a:r>
              <a:rPr kumimoji="0" lang="en-US"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constructed </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132/11kv substations in Bronkhorstspruit,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Heatherly</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Soshanguve. The Metro also upgraded the pre-paid vending system from Suprema version 3 to version 6. vending system licenses were also procured. The following were procured:</a:t>
            </a:r>
            <a:endParaRPr lang="en-US" altLang="en-US" sz="1100" dirty="0">
              <a:solidFill>
                <a:srgbClr val="000000"/>
              </a:solidFill>
              <a:latin typeface="Calibri" panose="020F0502020204030204" pitchFamily="34" charset="0"/>
              <a:cs typeface="Calibri" panose="020F0502020204030204" pitchFamily="34" charset="0"/>
            </a:endParaRPr>
          </a:p>
          <a:p>
            <a:pPr marL="228600" marR="0" lvl="0" indent="-228600" algn="just" defTabSz="914400" rtl="0" eaLnBrk="0" fontAlgn="base" latinLnBrk="0" hangingPunct="0">
              <a:lnSpc>
                <a:spcPct val="100000"/>
              </a:lnSpc>
              <a:spcBef>
                <a:spcPct val="0"/>
              </a:spcBef>
              <a:spcAft>
                <a:spcPts val="0"/>
              </a:spcAft>
              <a:buClrTx/>
              <a:buSzTx/>
              <a:buFont typeface="+mj-lt"/>
              <a:buAutoNum type="arabicPeriod"/>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R770 000 procured 49 high performance laptops. </a:t>
            </a:r>
          </a:p>
          <a:p>
            <a:pPr marL="228600" marR="0" lvl="0" indent="-228600" algn="l" defTabSz="914400" rtl="0" eaLnBrk="0" fontAlgn="base" latinLnBrk="0" hangingPunct="0">
              <a:lnSpc>
                <a:spcPct val="100000"/>
              </a:lnSpc>
              <a:spcBef>
                <a:spcPct val="0"/>
              </a:spcBef>
              <a:spcAft>
                <a:spcPts val="0"/>
              </a:spcAft>
              <a:buClr>
                <a:srgbClr val="000000"/>
              </a:buClr>
              <a:buSzTx/>
              <a:buFont typeface="+mj-lt"/>
              <a:buAutoNum type="arabicPeriod"/>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R4 989 028 procured 2 078 Smart Bi-directional Meters, 2 078 Smart Customer Interface Units and 325 Data Concentrator Units. </a:t>
            </a:r>
          </a:p>
          <a:p>
            <a:pPr marL="228600" marR="0" lvl="0" indent="-228600" algn="l" defTabSz="914400" rtl="0" eaLnBrk="0" fontAlgn="base" latinLnBrk="0" hangingPunct="0">
              <a:lnSpc>
                <a:spcPct val="100000"/>
              </a:lnSpc>
              <a:spcBef>
                <a:spcPct val="0"/>
              </a:spcBef>
              <a:spcAft>
                <a:spcPts val="0"/>
              </a:spcAft>
              <a:buClr>
                <a:srgbClr val="000000"/>
              </a:buClr>
              <a:buSzTx/>
              <a:buFont typeface="+mj-lt"/>
              <a:buAutoNum type="arabicPeriod"/>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R260 000 procured 2 Vending Prism Modules.</a:t>
            </a:r>
          </a:p>
          <a:p>
            <a:pPr marL="228600" marR="0" lvl="0" indent="-228600" algn="l" defTabSz="914400" rtl="0" eaLnBrk="0" fontAlgn="base" latinLnBrk="0" hangingPunct="0">
              <a:lnSpc>
                <a:spcPct val="100000"/>
              </a:lnSpc>
              <a:spcBef>
                <a:spcPct val="0"/>
              </a:spcBef>
              <a:spcAft>
                <a:spcPts val="0"/>
              </a:spcAft>
              <a:buClr>
                <a:srgbClr val="000000"/>
              </a:buClr>
              <a:buSzTx/>
              <a:buFont typeface="+mj-lt"/>
              <a:buAutoNum type="arabicPeriod"/>
              <a:tabLst/>
            </a:pPr>
            <a:endPar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pPr>
            <a:r>
              <a:rPr kumimoji="0" lang="en-ZA" altLang="en-US"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Water and sanitation</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R259m was spent on the 17 projects.  The Metro started the extension of</a:t>
            </a:r>
          </a:p>
          <a:p>
            <a:pPr marL="0" marR="0" lvl="0" indent="0" algn="just" defTabSz="914400" rtl="0" eaLnBrk="0" fontAlgn="base" latinLnBrk="0" hangingPunct="0">
              <a:lnSpc>
                <a:spcPct val="100000"/>
              </a:lnSpc>
              <a:spcBef>
                <a:spcPct val="0"/>
              </a:spcBef>
              <a:spcAft>
                <a:spcPts val="0"/>
              </a:spcAft>
              <a:buClr>
                <a:srgbClr val="000000"/>
              </a:buClr>
              <a:buSzTx/>
              <a:buFont typeface="Calibri Light" panose="020F0302020204030204" pitchFamily="34" charset="0"/>
              <a:buChar char="a"/>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Rooiwal</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wastewater treatment works. </a:t>
            </a:r>
          </a:p>
          <a:p>
            <a:pPr marL="0" marR="0" lvl="0" indent="0" algn="just" defTabSz="914400" rtl="0" eaLnBrk="0" fontAlgn="base" latinLnBrk="0" hangingPunct="0">
              <a:lnSpc>
                <a:spcPct val="100000"/>
              </a:lnSpc>
              <a:spcBef>
                <a:spcPct val="0"/>
              </a:spcBef>
              <a:spcAft>
                <a:spcPts val="0"/>
              </a:spcAft>
              <a:buClr>
                <a:srgbClr val="000000"/>
              </a:buClr>
              <a:buSzTx/>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b) The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Baviaanspoort</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WWTW 40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Ml</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a:t>
            </a:r>
          </a:p>
          <a:p>
            <a:pPr marL="0" marR="0" lvl="0" indent="0" algn="just" defTabSz="914400" rtl="0" eaLnBrk="0" fontAlgn="base" latinLnBrk="0" hangingPunct="0">
              <a:lnSpc>
                <a:spcPct val="100000"/>
              </a:lnSpc>
              <a:spcBef>
                <a:spcPct val="0"/>
              </a:spcBef>
              <a:spcAft>
                <a:spcPts val="0"/>
              </a:spcAft>
              <a:buClr>
                <a:srgbClr val="000000"/>
              </a:buClr>
              <a:buSzTx/>
              <a:buFont typeface="Calibri Light" panose="020F0302020204030204" pitchFamily="34" charset="0"/>
              <a:buChar char="c"/>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)Sunderland Ridge: </a:t>
            </a:r>
          </a:p>
          <a:p>
            <a:pPr marL="0" marR="0" lvl="0" indent="0" algn="just" defTabSz="914400" rtl="0" eaLnBrk="0" fontAlgn="base" latinLnBrk="0" hangingPunct="0">
              <a:lnSpc>
                <a:spcPct val="100000"/>
              </a:lnSpc>
              <a:spcBef>
                <a:spcPct val="0"/>
              </a:spcBef>
              <a:spcAft>
                <a:spcPts val="0"/>
              </a:spcAft>
              <a:buClr>
                <a:srgbClr val="000000"/>
              </a:buClr>
              <a:buSzTx/>
              <a:buFont typeface="Symbol" panose="05050102010706020507" pitchFamily="18" charset="2"/>
              <a:buChar char="·"/>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Concrete pouring of the balancing tank wall was achieved. </a:t>
            </a:r>
          </a:p>
          <a:p>
            <a:pPr marL="0" marR="0" lvl="0" indent="0" algn="l" defTabSz="914400" rtl="0" eaLnBrk="0" fontAlgn="base" latinLnBrk="0" hangingPunct="0">
              <a:lnSpc>
                <a:spcPct val="100000"/>
              </a:lnSpc>
              <a:spcBef>
                <a:spcPct val="0"/>
              </a:spcBef>
              <a:spcAft>
                <a:spcPts val="0"/>
              </a:spcAft>
              <a:buClr>
                <a:srgbClr val="000000"/>
              </a:buClr>
              <a:buSzTx/>
              <a:buFont typeface="Symbol" panose="05050102010706020507" pitchFamily="18" charset="2"/>
              <a:buChar char="·"/>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The contractor’s revised acceleration programme was up to 25 August 2020</a:t>
            </a:r>
          </a:p>
          <a:p>
            <a:pPr marL="0" marR="0" lvl="0" indent="0" algn="just" defTabSz="914400" rtl="0" eaLnBrk="0" fontAlgn="base" latinLnBrk="0" hangingPunct="0">
              <a:lnSpc>
                <a:spcPct val="100000"/>
              </a:lnSpc>
              <a:spcBef>
                <a:spcPct val="0"/>
              </a:spcBef>
              <a:spcAft>
                <a:spcPts val="0"/>
              </a:spcAft>
              <a:buClr>
                <a:srgbClr val="000000"/>
              </a:buClr>
              <a:buSzTx/>
              <a:buFont typeface="Calibri Light" panose="020F0302020204030204" pitchFamily="34" charset="0"/>
              <a:buChar char="d"/>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Wastewater treatment plants work started in Temba and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Ekangala</a:t>
            </a:r>
            <a:endPar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ts val="0"/>
              </a:spcAft>
              <a:buClr>
                <a:srgbClr val="000000"/>
              </a:buClr>
              <a:buSzTx/>
              <a:buFont typeface="Calibri Light" panose="020F0302020204030204" pitchFamily="34" charset="0"/>
              <a:buChar char="e"/>
              <a:tabLst/>
            </a:pP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The following reservoirs were under construction in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Doornkloof</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Parkmore LL,</a:t>
            </a:r>
            <a:r>
              <a:rPr lang="en-ZA" altLang="en-US" sz="1100" dirty="0">
                <a:solidFill>
                  <a:srgbClr val="000000"/>
                </a:solidFill>
                <a:latin typeface="Calibri" panose="020F0502020204030204" pitchFamily="34" charset="0"/>
                <a:cs typeface="Calibri" panose="020F0502020204030204" pitchFamily="34" charset="0"/>
              </a:rPr>
              <a:t>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Klipgat</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Magalies</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ZA" altLang="en-US" sz="11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Babelegi</a:t>
            </a:r>
            <a:r>
              <a:rPr kumimoji="0" lang="en-ZA" altLang="en-US"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Installation of fencing was done in various water and sanitation infrastructure sites.</a:t>
            </a:r>
            <a:endPar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96310987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a:extLst>
              <a:ext uri="{FF2B5EF4-FFF2-40B4-BE49-F238E27FC236}">
                <a16:creationId xmlns:a16="http://schemas.microsoft.com/office/drawing/2014/main" xmlns=""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1666B85-F96D-0A47-94D2-609E6440C3F1}"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a:extLst>
              <a:ext uri="{FF2B5EF4-FFF2-40B4-BE49-F238E27FC236}">
                <a16:creationId xmlns:a16="http://schemas.microsoft.com/office/drawing/2014/main" xmlns="" id="{AB53893E-26B3-6243-951A-217DECE4E260}"/>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9221" name="Date Placeholder 2">
            <a:extLst>
              <a:ext uri="{FF2B5EF4-FFF2-40B4-BE49-F238E27FC236}">
                <a16:creationId xmlns:a16="http://schemas.microsoft.com/office/drawing/2014/main" xmlns="" id="{F94BAB89-5B29-EA42-9057-33F3B5FFA44F}"/>
              </a:ext>
            </a:extLst>
          </p:cNvPr>
          <p:cNvSpPr>
            <a:spLocks noGrp="1" noChangeArrowheads="1"/>
          </p:cNvSpPr>
          <p:nvPr>
            <p:ph type="dt" sz="half"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6EA2BDF9-6B26-D148-BCE3-00CE43265DCE}"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7/6/2023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9217" name="Title 1">
            <a:extLst>
              <a:ext uri="{FF2B5EF4-FFF2-40B4-BE49-F238E27FC236}">
                <a16:creationId xmlns:a16="http://schemas.microsoft.com/office/drawing/2014/main" xmlns="" id="{DD3AFC29-71D0-F64C-AB67-4997AF02918C}"/>
              </a:ext>
            </a:extLst>
          </p:cNvPr>
          <p:cNvSpPr>
            <a:spLocks noGrp="1"/>
          </p:cNvSpPr>
          <p:nvPr>
            <p:ph type="title" idx="4294967295"/>
          </p:nvPr>
        </p:nvSpPr>
        <p:spPr>
          <a:xfrm>
            <a:off x="157162" y="66051"/>
            <a:ext cx="8742216" cy="655637"/>
          </a:xfrm>
          <a:solidFill>
            <a:schemeClr val="tx2">
              <a:lumMod val="90000"/>
              <a:lumOff val="10000"/>
            </a:schemeClr>
          </a:solidFill>
        </p:spPr>
        <p:txBody>
          <a:bodyPr/>
          <a:lstStyle/>
          <a:p>
            <a:pPr eaLnBrk="1" hangingPunct="1"/>
            <a:r>
              <a:rPr lang="en-US" altLang="en-US" sz="2400" b="1" dirty="0">
                <a:solidFill>
                  <a:schemeClr val="bg1">
                    <a:lumMod val="95000"/>
                  </a:schemeClr>
                </a:solidFill>
                <a:latin typeface="Calibri" pitchFamily="34" charset="0"/>
                <a:ea typeface="ＭＳ Ｐゴシック" panose="020B0600070205080204" pitchFamily="34" charset="-128"/>
                <a:cs typeface="Calibri" pitchFamily="34" charset="0"/>
              </a:rPr>
              <a:t>USDG – Financial performance and Fund utilization  - 2020/21</a:t>
            </a:r>
          </a:p>
        </p:txBody>
      </p:sp>
      <p:graphicFrame>
        <p:nvGraphicFramePr>
          <p:cNvPr id="5" name="Table 4">
            <a:extLst>
              <a:ext uri="{FF2B5EF4-FFF2-40B4-BE49-F238E27FC236}">
                <a16:creationId xmlns:a16="http://schemas.microsoft.com/office/drawing/2014/main" xmlns="" id="{DE22DD7A-CF43-1403-E41C-58716A499A4D}"/>
              </a:ext>
            </a:extLst>
          </p:cNvPr>
          <p:cNvGraphicFramePr>
            <a:graphicFrameLocks noGrp="1"/>
          </p:cNvGraphicFramePr>
          <p:nvPr>
            <p:extLst>
              <p:ext uri="{D42A27DB-BD31-4B8C-83A1-F6EECF244321}">
                <p14:modId xmlns:p14="http://schemas.microsoft.com/office/powerpoint/2010/main" xmlns="" val="3944897119"/>
              </p:ext>
            </p:extLst>
          </p:nvPr>
        </p:nvGraphicFramePr>
        <p:xfrm>
          <a:off x="164058" y="836712"/>
          <a:ext cx="8735320" cy="746760"/>
        </p:xfrm>
        <a:graphic>
          <a:graphicData uri="http://schemas.openxmlformats.org/drawingml/2006/table">
            <a:tbl>
              <a:tblPr/>
              <a:tblGrid>
                <a:gridCol w="988302">
                  <a:extLst>
                    <a:ext uri="{9D8B030D-6E8A-4147-A177-3AD203B41FA5}">
                      <a16:colId xmlns:a16="http://schemas.microsoft.com/office/drawing/2014/main" xmlns="" val="3578596507"/>
                    </a:ext>
                  </a:extLst>
                </a:gridCol>
                <a:gridCol w="806014">
                  <a:extLst>
                    <a:ext uri="{9D8B030D-6E8A-4147-A177-3AD203B41FA5}">
                      <a16:colId xmlns:a16="http://schemas.microsoft.com/office/drawing/2014/main" xmlns="" val="2571023990"/>
                    </a:ext>
                  </a:extLst>
                </a:gridCol>
                <a:gridCol w="1209750">
                  <a:extLst>
                    <a:ext uri="{9D8B030D-6E8A-4147-A177-3AD203B41FA5}">
                      <a16:colId xmlns:a16="http://schemas.microsoft.com/office/drawing/2014/main" xmlns="" val="3034907604"/>
                    </a:ext>
                  </a:extLst>
                </a:gridCol>
                <a:gridCol w="1145403">
                  <a:extLst>
                    <a:ext uri="{9D8B030D-6E8A-4147-A177-3AD203B41FA5}">
                      <a16:colId xmlns:a16="http://schemas.microsoft.com/office/drawing/2014/main" xmlns="" val="835122428"/>
                    </a:ext>
                  </a:extLst>
                </a:gridCol>
                <a:gridCol w="951448">
                  <a:extLst>
                    <a:ext uri="{9D8B030D-6E8A-4147-A177-3AD203B41FA5}">
                      <a16:colId xmlns:a16="http://schemas.microsoft.com/office/drawing/2014/main" xmlns="" val="1468056721"/>
                    </a:ext>
                  </a:extLst>
                </a:gridCol>
                <a:gridCol w="876720">
                  <a:extLst>
                    <a:ext uri="{9D8B030D-6E8A-4147-A177-3AD203B41FA5}">
                      <a16:colId xmlns:a16="http://schemas.microsoft.com/office/drawing/2014/main" xmlns="" val="3524180880"/>
                    </a:ext>
                  </a:extLst>
                </a:gridCol>
                <a:gridCol w="1115826">
                  <a:extLst>
                    <a:ext uri="{9D8B030D-6E8A-4147-A177-3AD203B41FA5}">
                      <a16:colId xmlns:a16="http://schemas.microsoft.com/office/drawing/2014/main" xmlns="" val="530912217"/>
                    </a:ext>
                  </a:extLst>
                </a:gridCol>
                <a:gridCol w="765137">
                  <a:extLst>
                    <a:ext uri="{9D8B030D-6E8A-4147-A177-3AD203B41FA5}">
                      <a16:colId xmlns:a16="http://schemas.microsoft.com/office/drawing/2014/main" xmlns="" val="1297165622"/>
                    </a:ext>
                  </a:extLst>
                </a:gridCol>
                <a:gridCol w="876720">
                  <a:extLst>
                    <a:ext uri="{9D8B030D-6E8A-4147-A177-3AD203B41FA5}">
                      <a16:colId xmlns:a16="http://schemas.microsoft.com/office/drawing/2014/main" xmlns="" val="1961555863"/>
                    </a:ext>
                  </a:extLst>
                </a:gridCol>
              </a:tblGrid>
              <a:tr h="151403">
                <a:tc>
                  <a:txBody>
                    <a:bodyPr/>
                    <a:lstStyle/>
                    <a:p>
                      <a:pPr algn="ctr" fontAlgn="b"/>
                      <a:r>
                        <a:rPr lang="en-ZA" sz="1200" b="1" i="0" u="none" strike="noStrike" dirty="0">
                          <a:solidFill>
                            <a:srgbClr val="000000"/>
                          </a:solidFill>
                          <a:effectLst/>
                          <a:latin typeface="Calibri" panose="020F0502020204030204" pitchFamily="34" charset="0"/>
                        </a:rPr>
                        <a:t>Voted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Rollover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Stopped/ Reallocated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Total Available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Actual Transfer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Spent by Municipality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Unspent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 Spent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200" b="1" i="0" u="none" strike="noStrike" dirty="0">
                          <a:solidFill>
                            <a:srgbClr val="000000"/>
                          </a:solidFill>
                          <a:effectLst/>
                          <a:latin typeface="Calibri" panose="020F0502020204030204" pitchFamily="34" charset="0"/>
                        </a:rPr>
                        <a:t>% Unspent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709077724"/>
                  </a:ext>
                </a:extLst>
              </a:tr>
              <a:tr h="327819">
                <a:tc>
                  <a:txBody>
                    <a:bodyPr/>
                    <a:lstStyle/>
                    <a:p>
                      <a:pPr algn="r" rtl="0" fontAlgn="b"/>
                      <a:r>
                        <a:rPr lang="en-ZA" sz="1200" b="0" i="0" u="none" strike="noStrike" dirty="0">
                          <a:solidFill>
                            <a:srgbClr val="000000"/>
                          </a:solidFill>
                          <a:effectLst/>
                          <a:latin typeface="Calibri" panose="020F0502020204030204" pitchFamily="34" charset="0"/>
                        </a:rPr>
                        <a:t>  1 545 948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1 545 948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1 545 948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a:t>
                      </a:r>
                      <a:r>
                        <a:rPr lang="en-ZA" sz="1200" b="1" i="0" u="none" strike="noStrike" dirty="0">
                          <a:solidFill>
                            <a:srgbClr val="000000"/>
                          </a:solidFill>
                          <a:effectLst/>
                          <a:latin typeface="Calibri" panose="020F0502020204030204" pitchFamily="34" charset="0"/>
                        </a:rPr>
                        <a:t>1 538 830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7 118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99,5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0,5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4342320"/>
                  </a:ext>
                </a:extLst>
              </a:tr>
            </a:tbl>
          </a:graphicData>
        </a:graphic>
      </p:graphicFrame>
      <p:graphicFrame>
        <p:nvGraphicFramePr>
          <p:cNvPr id="2" name="Content Placeholder 5">
            <a:extLst>
              <a:ext uri="{FF2B5EF4-FFF2-40B4-BE49-F238E27FC236}">
                <a16:creationId xmlns:a16="http://schemas.microsoft.com/office/drawing/2014/main" xmlns="" id="{1630CFD0-0A9B-C3E1-9939-9C78857743C1}"/>
              </a:ext>
            </a:extLst>
          </p:cNvPr>
          <p:cNvGraphicFramePr>
            <a:graphicFrameLocks/>
          </p:cNvGraphicFramePr>
          <p:nvPr/>
        </p:nvGraphicFramePr>
        <p:xfrm>
          <a:off x="164058" y="1844824"/>
          <a:ext cx="8735319" cy="3846595"/>
        </p:xfrm>
        <a:graphic>
          <a:graphicData uri="http://schemas.openxmlformats.org/drawingml/2006/table">
            <a:tbl>
              <a:tblPr/>
              <a:tblGrid>
                <a:gridCol w="3313703">
                  <a:extLst>
                    <a:ext uri="{9D8B030D-6E8A-4147-A177-3AD203B41FA5}">
                      <a16:colId xmlns:a16="http://schemas.microsoft.com/office/drawing/2014/main" xmlns="" val="2893386406"/>
                    </a:ext>
                  </a:extLst>
                </a:gridCol>
                <a:gridCol w="869943">
                  <a:extLst>
                    <a:ext uri="{9D8B030D-6E8A-4147-A177-3AD203B41FA5}">
                      <a16:colId xmlns:a16="http://schemas.microsoft.com/office/drawing/2014/main" xmlns="" val="274693122"/>
                    </a:ext>
                  </a:extLst>
                </a:gridCol>
                <a:gridCol w="838875">
                  <a:extLst>
                    <a:ext uri="{9D8B030D-6E8A-4147-A177-3AD203B41FA5}">
                      <a16:colId xmlns:a16="http://schemas.microsoft.com/office/drawing/2014/main" xmlns="" val="3791866010"/>
                    </a:ext>
                  </a:extLst>
                </a:gridCol>
                <a:gridCol w="1118499">
                  <a:extLst>
                    <a:ext uri="{9D8B030D-6E8A-4147-A177-3AD203B41FA5}">
                      <a16:colId xmlns:a16="http://schemas.microsoft.com/office/drawing/2014/main" xmlns="" val="2002150986"/>
                    </a:ext>
                  </a:extLst>
                </a:gridCol>
                <a:gridCol w="792271">
                  <a:extLst>
                    <a:ext uri="{9D8B030D-6E8A-4147-A177-3AD203B41FA5}">
                      <a16:colId xmlns:a16="http://schemas.microsoft.com/office/drawing/2014/main" xmlns="" val="3374121907"/>
                    </a:ext>
                  </a:extLst>
                </a:gridCol>
                <a:gridCol w="901014">
                  <a:extLst>
                    <a:ext uri="{9D8B030D-6E8A-4147-A177-3AD203B41FA5}">
                      <a16:colId xmlns:a16="http://schemas.microsoft.com/office/drawing/2014/main" xmlns="" val="1831943383"/>
                    </a:ext>
                  </a:extLst>
                </a:gridCol>
                <a:gridCol w="901014">
                  <a:extLst>
                    <a:ext uri="{9D8B030D-6E8A-4147-A177-3AD203B41FA5}">
                      <a16:colId xmlns:a16="http://schemas.microsoft.com/office/drawing/2014/main" xmlns="" val="3553530744"/>
                    </a:ext>
                  </a:extLst>
                </a:gridCol>
              </a:tblGrid>
              <a:tr h="794783">
                <a:tc>
                  <a:txBody>
                    <a:bodyPr/>
                    <a:lstStyle/>
                    <a:p>
                      <a:pPr algn="l" fontAlgn="t"/>
                      <a:r>
                        <a:rPr lang="en-ZA" sz="1200" b="1" i="0" u="none" strike="noStrike" dirty="0">
                          <a:solidFill>
                            <a:srgbClr val="000000"/>
                          </a:solidFill>
                          <a:effectLst/>
                          <a:latin typeface="Calibri" panose="020F0502020204030204" pitchFamily="34" charset="0"/>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Allocated Budget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t"/>
                      <a:r>
                        <a:rPr lang="en-ZA" sz="1200" b="1" i="0" u="none" strike="noStrike" dirty="0">
                          <a:solidFill>
                            <a:srgbClr val="000000"/>
                          </a:solidFill>
                          <a:effectLst/>
                          <a:latin typeface="Calibri" panose="020F0502020204030204" pitchFamily="34" charset="0"/>
                        </a:rPr>
                        <a:t>% of Total Allocated Budget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Spent by Municipality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 Spent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Unspent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 Unspent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xmlns="" val="18918702"/>
                  </a:ext>
                </a:extLst>
              </a:tr>
              <a:tr h="344036">
                <a:tc>
                  <a:txBody>
                    <a:bodyPr/>
                    <a:lstStyle/>
                    <a:p>
                      <a:pPr algn="ctr" fontAlgn="t"/>
                      <a:r>
                        <a:rPr lang="en-ZA" sz="12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R'000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ZA"/>
                    </a:p>
                  </a:txBody>
                  <a:tcPr/>
                </a:tc>
                <a:tc>
                  <a:txBody>
                    <a:bodyPr/>
                    <a:lstStyle/>
                    <a:p>
                      <a:pPr algn="ctr" fontAlgn="t"/>
                      <a:r>
                        <a:rPr lang="en-ZA" sz="1200" b="1" i="0" u="none" strike="noStrike" dirty="0">
                          <a:solidFill>
                            <a:srgbClr val="000000"/>
                          </a:solidFill>
                          <a:effectLst/>
                          <a:latin typeface="Calibri" panose="020F0502020204030204" pitchFamily="34" charset="0"/>
                        </a:rPr>
                        <a:t>R'000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ZA" sz="1200" b="1"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ZA" sz="1200" b="1" i="0" u="none" strike="noStrike" dirty="0">
                          <a:solidFill>
                            <a:srgbClr val="000000"/>
                          </a:solidFill>
                          <a:effectLst/>
                          <a:latin typeface="Calibri" panose="020F0502020204030204" pitchFamily="34" charset="0"/>
                        </a:rPr>
                        <a:t>R'000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ZA" sz="1200" b="0" i="0" u="none" strike="noStrike" dirty="0">
                          <a:solidFill>
                            <a:srgbClr val="000000"/>
                          </a:solidFill>
                          <a:effectLst/>
                          <a:latin typeface="Calibri" panose="020F0502020204030204" pitchFamily="34" charset="0"/>
                        </a:rPr>
                        <a:t> </a:t>
                      </a:r>
                      <a:endParaRPr lang="en-ZA" sz="12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extLst>
                  <a:ext uri="{0D108BD9-81ED-4DB2-BD59-A6C34878D82A}">
                    <a16:rowId xmlns:a16="http://schemas.microsoft.com/office/drawing/2014/main" xmlns="" val="671086920"/>
                  </a:ext>
                </a:extLst>
              </a:tr>
              <a:tr h="451296">
                <a:tc>
                  <a:txBody>
                    <a:bodyPr/>
                    <a:lstStyle/>
                    <a:p>
                      <a:pPr algn="l" fontAlgn="b"/>
                      <a:r>
                        <a:rPr lang="en-ZA" sz="1200" b="1" i="0" u="none" strike="noStrike" dirty="0">
                          <a:solidFill>
                            <a:srgbClr val="000000"/>
                          </a:solidFill>
                          <a:effectLst/>
                          <a:latin typeface="Calibri" panose="020F0502020204030204" pitchFamily="34" charset="0"/>
                        </a:rPr>
                        <a:t>Human Settlements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651 756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42,2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531 906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81,6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119 850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91947305"/>
                  </a:ext>
                </a:extLst>
              </a:tr>
              <a:tr h="451296">
                <a:tc>
                  <a:txBody>
                    <a:bodyPr/>
                    <a:lstStyle/>
                    <a:p>
                      <a:pPr algn="l" fontAlgn="b"/>
                      <a:r>
                        <a:rPr lang="en-ZA" sz="1200" b="1" i="0" u="none" strike="noStrike" dirty="0">
                          <a:solidFill>
                            <a:srgbClr val="000000"/>
                          </a:solidFill>
                          <a:effectLst/>
                          <a:latin typeface="Calibri" panose="020F0502020204030204" pitchFamily="34" charset="0"/>
                        </a:rPr>
                        <a:t>Roads &amp; Transport:  Roads &amp; Stormwater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108 877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114 774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105,4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- 5 897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73888221"/>
                  </a:ext>
                </a:extLst>
              </a:tr>
              <a:tr h="451296">
                <a:tc>
                  <a:txBody>
                    <a:bodyPr/>
                    <a:lstStyle/>
                    <a:p>
                      <a:pPr algn="l" fontAlgn="b"/>
                      <a:r>
                        <a:rPr lang="en-ZA" sz="1200" b="1" i="0" u="none" strike="noStrike" dirty="0">
                          <a:solidFill>
                            <a:srgbClr val="000000"/>
                          </a:solidFill>
                          <a:effectLst/>
                          <a:latin typeface="Calibri" panose="020F0502020204030204" pitchFamily="34" charset="0"/>
                        </a:rPr>
                        <a:t>Water &amp; Sanitation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440 937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28,5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490 469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111,2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- 49 532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24075763"/>
                  </a:ext>
                </a:extLst>
              </a:tr>
              <a:tr h="451296">
                <a:tc>
                  <a:txBody>
                    <a:bodyPr/>
                    <a:lstStyle/>
                    <a:p>
                      <a:pPr algn="l" fontAlgn="b"/>
                      <a:r>
                        <a:rPr lang="en-ZA" sz="1200" b="1" i="0" u="none" strike="noStrike" dirty="0">
                          <a:solidFill>
                            <a:srgbClr val="000000"/>
                          </a:solidFill>
                          <a:effectLst/>
                          <a:latin typeface="Calibri" panose="020F0502020204030204" pitchFamily="34" charset="0"/>
                        </a:rPr>
                        <a:t>Energy and Electricity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301 000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19,5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358 303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119,0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- 57 303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86586617"/>
                  </a:ext>
                </a:extLst>
              </a:tr>
              <a:tr h="451296">
                <a:tc>
                  <a:txBody>
                    <a:bodyPr/>
                    <a:lstStyle/>
                    <a:p>
                      <a:pPr algn="l" fontAlgn="b"/>
                      <a:r>
                        <a:rPr lang="en-ZA" sz="1200" b="1" i="0" u="none" strike="noStrike" dirty="0">
                          <a:solidFill>
                            <a:srgbClr val="000000"/>
                          </a:solidFill>
                          <a:effectLst/>
                          <a:latin typeface="Calibri" panose="020F0502020204030204" pitchFamily="34" charset="0"/>
                        </a:rPr>
                        <a:t>USDG 3% OPSCAP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 43 378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43 378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9916158"/>
                  </a:ext>
                </a:extLst>
              </a:tr>
              <a:tr h="451296">
                <a:tc>
                  <a:txBody>
                    <a:bodyPr/>
                    <a:lstStyle/>
                    <a:p>
                      <a:pPr algn="l" fontAlgn="b"/>
                      <a:r>
                        <a:rPr lang="en-ZA" sz="12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a:solidFill>
                            <a:srgbClr val="000000"/>
                          </a:solidFill>
                          <a:effectLst/>
                          <a:latin typeface="Calibri" panose="020F0502020204030204" pitchFamily="34" charset="0"/>
                        </a:rPr>
                        <a:t>1 545 948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1 538 830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a:solidFill>
                            <a:srgbClr val="000000"/>
                          </a:solidFill>
                          <a:effectLst/>
                          <a:latin typeface="Calibri" panose="020F0502020204030204" pitchFamily="34" charset="0"/>
                        </a:rPr>
                        <a:t>99,5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 7 118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200" b="1" i="0" u="none" strike="noStrike" dirty="0">
                          <a:solidFill>
                            <a:srgbClr val="000000"/>
                          </a:solidFill>
                          <a:effectLst/>
                          <a:latin typeface="Calibri" panose="020F0502020204030204" pitchFamily="34" charset="0"/>
                        </a:rPr>
                        <a:t>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691126347"/>
                  </a:ext>
                </a:extLst>
              </a:tr>
            </a:tbl>
          </a:graphicData>
        </a:graphic>
      </p:graphicFrame>
    </p:spTree>
    <p:extLst>
      <p:ext uri="{BB962C8B-B14F-4D97-AF65-F5344CB8AC3E}">
        <p14:creationId xmlns:p14="http://schemas.microsoft.com/office/powerpoint/2010/main" xmlns="" val="26912047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6" y="103675"/>
            <a:ext cx="8229600" cy="564902"/>
          </a:xfrm>
          <a:solidFill>
            <a:srgbClr val="0082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2400" b="1" kern="0" dirty="0">
                <a:solidFill>
                  <a:srgbClr val="EEECE1"/>
                </a:solidFill>
                <a:latin typeface="Calibri"/>
                <a:ea typeface="ＭＳ Ｐゴシック" panose="020B0600070205080204" pitchFamily="34" charset="-128"/>
              </a:rPr>
              <a:t>(USDG) City of Tshwane Municipality Project Performance as at 30 June 2021</a:t>
            </a:r>
            <a:endParaRPr lang="en-ZA" sz="2400" b="1" kern="0" dirty="0">
              <a:solidFill>
                <a:srgbClr val="FF0000"/>
              </a:solidFill>
              <a:latin typeface="Calibri"/>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2" name="Footer Placeholder 4">
            <a:extLst>
              <a:ext uri="{FF2B5EF4-FFF2-40B4-BE49-F238E27FC236}">
                <a16:creationId xmlns:a16="http://schemas.microsoft.com/office/drawing/2014/main" xmlns="" id="{1B5EB57E-CE4F-AFEB-1612-46D844DE9F1F}"/>
              </a:ext>
            </a:extLst>
          </p:cNvPr>
          <p:cNvSpPr>
            <a:spLocks noGrp="1"/>
          </p:cNvSpPr>
          <p:nvPr>
            <p:ph type="ftr" sz="quarter" idx="11"/>
          </p:nvPr>
        </p:nvSpPr>
        <p:spPr>
          <a:xfrm>
            <a:off x="2699792" y="6353991"/>
            <a:ext cx="3200400"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COT USDG MTSF Project Performance –  31 May 2023</a:t>
            </a:r>
            <a:endParaRPr kumimoji="0" lang="en-US"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endParaRPr>
          </a:p>
        </p:txBody>
      </p:sp>
      <p:sp>
        <p:nvSpPr>
          <p:cNvPr id="8" name="TextBox 7">
            <a:extLst>
              <a:ext uri="{FF2B5EF4-FFF2-40B4-BE49-F238E27FC236}">
                <a16:creationId xmlns:a16="http://schemas.microsoft.com/office/drawing/2014/main" xmlns="" id="{4C3EE779-BC72-8F4E-BE31-A2318E69E2BB}"/>
              </a:ext>
            </a:extLst>
          </p:cNvPr>
          <p:cNvSpPr txBox="1"/>
          <p:nvPr/>
        </p:nvSpPr>
        <p:spPr>
          <a:xfrm>
            <a:off x="98124" y="3429000"/>
            <a:ext cx="4257852" cy="253916"/>
          </a:xfrm>
          <a:prstGeom prst="rect">
            <a:avLst/>
          </a:prstGeom>
          <a:noFill/>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ZA" sz="1050" b="0" i="0" u="none" strike="noStrike" kern="1200" cap="none" spc="0" normalizeH="0" baseline="0" noProof="0" dirty="0">
                <a:ln>
                  <a:noFill/>
                </a:ln>
                <a:solidFill>
                  <a:srgbClr val="000000"/>
                </a:solidFill>
                <a:effectLst/>
                <a:uLnTx/>
                <a:uFillTx/>
                <a:latin typeface="Arial"/>
                <a:ea typeface="ＭＳ Ｐゴシック" pitchFamily="-108" charset="-128"/>
                <a:cs typeface="+mn-cs"/>
              </a:rPr>
              <a:t>   </a:t>
            </a:r>
            <a:endParaRPr kumimoji="0" lang="en-ZA" sz="1200" b="0" i="0" u="none" strike="noStrike" kern="1200" cap="none" spc="0" normalizeH="0" baseline="0" noProof="0" dirty="0">
              <a:ln>
                <a:noFill/>
              </a:ln>
              <a:solidFill>
                <a:srgbClr val="000000"/>
              </a:solidFill>
              <a:effectLst/>
              <a:uLnTx/>
              <a:uFillTx/>
              <a:latin typeface="Arial"/>
              <a:ea typeface="ＭＳ Ｐゴシック" pitchFamily="-108" charset="-128"/>
              <a:cs typeface="+mn-cs"/>
            </a:endParaRPr>
          </a:p>
        </p:txBody>
      </p:sp>
      <p:pic>
        <p:nvPicPr>
          <p:cNvPr id="17" name="Picture 16">
            <a:extLst>
              <a:ext uri="{FF2B5EF4-FFF2-40B4-BE49-F238E27FC236}">
                <a16:creationId xmlns:a16="http://schemas.microsoft.com/office/drawing/2014/main" xmlns="" id="{41637E56-6188-0072-4458-DC2E2239383E}"/>
              </a:ext>
            </a:extLst>
          </p:cNvPr>
          <p:cNvPicPr>
            <a:picLocks noChangeAspect="1"/>
          </p:cNvPicPr>
          <p:nvPr/>
        </p:nvPicPr>
        <p:blipFill>
          <a:blip r:embed="rId2"/>
          <a:stretch>
            <a:fillRect/>
          </a:stretch>
        </p:blipFill>
        <p:spPr>
          <a:xfrm>
            <a:off x="511151" y="2564904"/>
            <a:ext cx="3700810" cy="3312368"/>
          </a:xfrm>
          <a:prstGeom prst="rect">
            <a:avLst/>
          </a:prstGeom>
        </p:spPr>
      </p:pic>
    </p:spTree>
    <p:extLst>
      <p:ext uri="{BB962C8B-B14F-4D97-AF65-F5344CB8AC3E}">
        <p14:creationId xmlns:p14="http://schemas.microsoft.com/office/powerpoint/2010/main" xmlns="" val="3867866285"/>
      </p:ext>
    </p:extLst>
  </p:cSld>
  <p:clrMapOvr>
    <a:masterClrMapping/>
  </p:clrMapOvr>
  <p:transition spd="med">
    <p:fade/>
  </p:transition>
</p:sld>
</file>

<file path=ppt/theme/theme1.xml><?xml version="1.0" encoding="utf-8"?>
<a:theme xmlns:a="http://schemas.openxmlformats.org/drawingml/2006/main" name="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eprioritization of Funds Between Provinces.potx" id="{BADF0134-B2A5-4FD5-B212-BA5D7F5BAEC1}" vid="{1E8E3A07-F0F2-470D-9B4B-3EDA2EFE9BE5}"/>
    </a:ext>
  </a:extLst>
</a:theme>
</file>

<file path=ppt/theme/theme2.xml><?xml version="1.0" encoding="utf-8"?>
<a:theme xmlns:a="http://schemas.openxmlformats.org/drawingml/2006/main" name="2_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eprioritization of Funds Between Provinces.potx" id="{BADF0134-B2A5-4FD5-B212-BA5D7F5BAEC1}" vid="{1E8E3A07-F0F2-470D-9B4B-3EDA2EFE9BE5}"/>
    </a:ext>
  </a:extLst>
</a:theme>
</file>

<file path=ppt/theme/theme3.xml><?xml version="1.0" encoding="utf-8"?>
<a:theme xmlns:a="http://schemas.openxmlformats.org/drawingml/2006/main" name="4_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MEHG PRESENTATIONpotx.potx" id="{A40CCE2D-B133-4811-98E6-5462BF0CB219}" vid="{8FE8245C-072F-4D2D-B7B0-CA7A07565E5D}"/>
    </a:ext>
  </a:extLst>
</a:theme>
</file>

<file path=ppt/theme/theme4.xml><?xml version="1.0" encoding="utf-8"?>
<a:theme xmlns:a="http://schemas.openxmlformats.org/drawingml/2006/main" name="1_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eprioritization of Funds Between Provinces.potx" id="{BADF0134-B2A5-4FD5-B212-BA5D7F5BAEC1}" vid="{1E8E3A07-F0F2-470D-9B4B-3EDA2EFE9BE5}"/>
    </a:ext>
  </a:extLst>
</a:theme>
</file>

<file path=ppt/theme/theme5.xml><?xml version="1.0" encoding="utf-8"?>
<a:theme xmlns:a="http://schemas.openxmlformats.org/drawingml/2006/main" name="3_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eprioritization of Funds Between Provinces.potx" id="{BADF0134-B2A5-4FD5-B212-BA5D7F5BAEC1}" vid="{1E8E3A07-F0F2-470D-9B4B-3EDA2EFE9BE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Consolidated - COT_USDG_MTSF Projects Performance Presentation as at 31 May 2023(5)</Template>
  <TotalTime>1</TotalTime>
  <Words>2733</Words>
  <Application>Microsoft Office PowerPoint</Application>
  <PresentationFormat>On-screen Show (4:3)</PresentationFormat>
  <Paragraphs>682</Paragraphs>
  <Slides>24</Slides>
  <Notes>1</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2019_GENERIC PRESENTATION</vt:lpstr>
      <vt:lpstr>2_2019_GENERIC PRESENTATION</vt:lpstr>
      <vt:lpstr>4_2019_GENERIC PRESENTATION</vt:lpstr>
      <vt:lpstr>1_2019_GENERIC PRESENTATION</vt:lpstr>
      <vt:lpstr>3_2019_GENERIC PRESENTATION</vt:lpstr>
      <vt:lpstr>Usdg &amp;ISUPG -  CITY OF TSHWANE MTSF PERIOD 2019/20 – 2023/24 PROJECTs performance analysis as at 31 may 2023   </vt:lpstr>
      <vt:lpstr>PURPOSE and INTRODUCTION</vt:lpstr>
      <vt:lpstr>BACKGROUND</vt:lpstr>
      <vt:lpstr>BACKGROUND</vt:lpstr>
      <vt:lpstr>USDG – Financial performance and Fund utilization  - 2019/20</vt:lpstr>
      <vt:lpstr>(USDG) City of Tshwane Municipality Project Performance as at 30 June 2020</vt:lpstr>
      <vt:lpstr>Slide 7</vt:lpstr>
      <vt:lpstr>USDG – Financial performance and Fund utilization  - 2020/21</vt:lpstr>
      <vt:lpstr>(USDG) City of Tshwane Municipality Project Performance as at 30 June 2021</vt:lpstr>
      <vt:lpstr>Slide 10</vt:lpstr>
      <vt:lpstr>USDG – Financial performance and Fund utilization  - 2021/22</vt:lpstr>
      <vt:lpstr>(USDG) City of Tshwane Municipality Project Performance as 30 June 2022</vt:lpstr>
      <vt:lpstr>Slide 13</vt:lpstr>
      <vt:lpstr>USDG – Financial performance and Fund utilization  - 2022/23 as at 31 May 2023</vt:lpstr>
      <vt:lpstr>(USDG) City of Tshwane Municipality Project Performance as at 31 May 2023</vt:lpstr>
      <vt:lpstr>Slide 16</vt:lpstr>
      <vt:lpstr>Conclusion</vt:lpstr>
      <vt:lpstr>INFORMAL SETTLEMENTS UPGRADING PARTNERSHIP GRANT sector PROJECTs performance analysis  2021/22 &amp; 2022/23  </vt:lpstr>
      <vt:lpstr>(ISUPG) MTSF 2021/22 – 2022/23  Departmental Performance as at 31 May 2023</vt:lpstr>
      <vt:lpstr>21/22 FY COT (ISUPG) PROJECT SUMMARY AS AT 30 JUNE 2022</vt:lpstr>
      <vt:lpstr>Slide 21</vt:lpstr>
      <vt:lpstr>Conclusion</vt:lpstr>
      <vt:lpstr>Observations and Recommendation</vt:lpstr>
      <vt:lpstr>THANK YOU </vt:lpstr>
    </vt:vector>
  </TitlesOfParts>
  <Company>Parliament of the Republic  of South Africa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Usdg &amp;ISUPG -  CITY OF TSHWANE MTSF PERIOD 2019/20 – 2023/24 PROJECTs performance analysis as at 31 may 2023</dc:title>
  <dc:creator>Koliswa Pasiya-Mndende</dc:creator>
  <cp:lastModifiedBy>USER</cp:lastModifiedBy>
  <cp:revision>1</cp:revision>
  <cp:lastPrinted>2022-10-20T07:20:59Z</cp:lastPrinted>
  <dcterms:created xsi:type="dcterms:W3CDTF">2023-07-03T12:06:16Z</dcterms:created>
  <dcterms:modified xsi:type="dcterms:W3CDTF">2023-07-06T07:35:44Z</dcterms:modified>
</cp:coreProperties>
</file>