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674" r:id="rId2"/>
    <p:sldId id="794" r:id="rId3"/>
    <p:sldId id="740" r:id="rId4"/>
    <p:sldId id="742" r:id="rId5"/>
    <p:sldId id="795" r:id="rId6"/>
    <p:sldId id="781" r:id="rId7"/>
    <p:sldId id="796" r:id="rId8"/>
    <p:sldId id="801" r:id="rId9"/>
    <p:sldId id="799" r:id="rId10"/>
    <p:sldId id="316"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wazi Mahlangu" initials="LM" lastIdx="3" clrIdx="0"/>
  <p:cmAuthor id="1" name="Aaron Mazibuko" initials="AM" lastIdx="2" clrIdx="1">
    <p:extLst>
      <p:ext uri="{19B8F6BF-5375-455C-9EA6-DF929625EA0E}">
        <p15:presenceInfo xmlns:p15="http://schemas.microsoft.com/office/powerpoint/2012/main" userId="S-1-5-21-218121654-3283966679-327353353-7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p:cViewPr>
        <p:scale>
          <a:sx n="66" d="100"/>
          <a:sy n="66" d="100"/>
        </p:scale>
        <p:origin x="1120" y="4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F54F3-2E1F-4985-B489-F41D59ADD90A}" type="doc">
      <dgm:prSet loTypeId="urn:microsoft.com/office/officeart/2008/layout/VerticalCurvedList" loCatId="list" qsTypeId="urn:microsoft.com/office/officeart/2005/8/quickstyle/simple5" qsCatId="simple" csTypeId="urn:microsoft.com/office/officeart/2005/8/colors/accent0_1" csCatId="mainScheme" phldr="1"/>
      <dgm:spPr/>
      <dgm:t>
        <a:bodyPr/>
        <a:lstStyle/>
        <a:p>
          <a:endParaRPr lang="en-ZA"/>
        </a:p>
      </dgm:t>
    </dgm:pt>
    <dgm:pt modelId="{121ABE53-A916-48D1-9C4B-31986C26ADF4}">
      <dgm:prSet phldrT="[Text]" custT="1"/>
      <dgm:spPr/>
      <dgm:t>
        <a:bodyPr/>
        <a:lstStyle/>
        <a:p>
          <a:r>
            <a:rPr lang="en-US" sz="2400" b="1" dirty="0" smtClean="0">
              <a:latin typeface="Agency FB" panose="020B0503020202020204" pitchFamily="34" charset="0"/>
            </a:rPr>
            <a:t>Purpose of the presentation  </a:t>
          </a:r>
          <a:endParaRPr lang="en-ZA" sz="2400" dirty="0">
            <a:latin typeface="Agency FB" panose="020B0503020202020204" pitchFamily="34" charset="0"/>
          </a:endParaRPr>
        </a:p>
      </dgm:t>
    </dgm:pt>
    <dgm:pt modelId="{55E0533A-BA82-4AEA-A1D7-28E66F98F723}" type="parTrans" cxnId="{0E39FF35-210F-4F4C-9835-ED2EFD401988}">
      <dgm:prSet/>
      <dgm:spPr/>
      <dgm:t>
        <a:bodyPr/>
        <a:lstStyle/>
        <a:p>
          <a:endParaRPr lang="en-ZA" sz="2400">
            <a:latin typeface="Agency FB" panose="020B0503020202020204" pitchFamily="34" charset="0"/>
          </a:endParaRPr>
        </a:p>
      </dgm:t>
    </dgm:pt>
    <dgm:pt modelId="{B0DC4F16-A932-4821-8AD6-915883DDD41B}" type="sibTrans" cxnId="{0E39FF35-210F-4F4C-9835-ED2EFD401988}">
      <dgm:prSet/>
      <dgm:spPr/>
      <dgm:t>
        <a:bodyPr/>
        <a:lstStyle/>
        <a:p>
          <a:endParaRPr lang="en-ZA" sz="2400">
            <a:latin typeface="Agency FB" panose="020B0503020202020204" pitchFamily="34" charset="0"/>
          </a:endParaRPr>
        </a:p>
      </dgm:t>
    </dgm:pt>
    <dgm:pt modelId="{BB9788DC-C89B-4C8D-904D-83748DDF68CC}">
      <dgm:prSet phldrT="[Text]" custT="1"/>
      <dgm:spPr/>
      <dgm:t>
        <a:bodyPr/>
        <a:lstStyle/>
        <a:p>
          <a:r>
            <a:rPr lang="en-US" sz="2400" b="1" dirty="0" smtClean="0">
              <a:latin typeface="Agency FB" panose="020B0503020202020204" pitchFamily="34" charset="0"/>
            </a:rPr>
            <a:t>Background</a:t>
          </a:r>
          <a:endParaRPr lang="en-ZA" sz="2400" dirty="0">
            <a:latin typeface="Agency FB" panose="020B0503020202020204" pitchFamily="34" charset="0"/>
          </a:endParaRPr>
        </a:p>
      </dgm:t>
    </dgm:pt>
    <dgm:pt modelId="{26F90136-F72B-40FF-8930-326A5CF319F2}" type="parTrans" cxnId="{8749EBE7-27C8-445B-B99E-09F31DC0C04C}">
      <dgm:prSet/>
      <dgm:spPr/>
      <dgm:t>
        <a:bodyPr/>
        <a:lstStyle/>
        <a:p>
          <a:endParaRPr lang="en-ZA" sz="2400">
            <a:latin typeface="Agency FB" panose="020B0503020202020204" pitchFamily="34" charset="0"/>
          </a:endParaRPr>
        </a:p>
      </dgm:t>
    </dgm:pt>
    <dgm:pt modelId="{80A4F795-91D3-47E1-BA99-BC5FAB770D9E}" type="sibTrans" cxnId="{8749EBE7-27C8-445B-B99E-09F31DC0C04C}">
      <dgm:prSet/>
      <dgm:spPr/>
      <dgm:t>
        <a:bodyPr/>
        <a:lstStyle/>
        <a:p>
          <a:endParaRPr lang="en-ZA" sz="2400">
            <a:latin typeface="Agency FB" panose="020B0503020202020204" pitchFamily="34" charset="0"/>
          </a:endParaRPr>
        </a:p>
      </dgm:t>
    </dgm:pt>
    <dgm:pt modelId="{C13FDBFD-F3D0-46F8-BA6E-68BDB8A5483C}">
      <dgm:prSet phldrT="[Text]" custT="1"/>
      <dgm:spPr/>
      <dgm:t>
        <a:bodyPr/>
        <a:lstStyle/>
        <a:p>
          <a:r>
            <a:rPr lang="en-US" sz="2400" b="1" dirty="0" smtClean="0">
              <a:latin typeface="Agency FB" panose="020B0503020202020204" pitchFamily="34" charset="0"/>
            </a:rPr>
            <a:t>  </a:t>
          </a:r>
          <a:r>
            <a:rPr lang="en-US" sz="2400" b="1" dirty="0" smtClean="0">
              <a:latin typeface="Agency FB" panose="020B0503020202020204" pitchFamily="34" charset="0"/>
            </a:rPr>
            <a:t>Progress to-date</a:t>
          </a:r>
          <a:endParaRPr lang="en-ZA" sz="2400" dirty="0">
            <a:latin typeface="Agency FB" panose="020B0503020202020204" pitchFamily="34" charset="0"/>
          </a:endParaRPr>
        </a:p>
      </dgm:t>
    </dgm:pt>
    <dgm:pt modelId="{253B14B0-5691-4C24-84EC-4BD0A11D5EA8}" type="parTrans" cxnId="{31ED6044-25BE-4147-B49D-9123615F447A}">
      <dgm:prSet/>
      <dgm:spPr/>
      <dgm:t>
        <a:bodyPr/>
        <a:lstStyle/>
        <a:p>
          <a:endParaRPr lang="en-ZA"/>
        </a:p>
      </dgm:t>
    </dgm:pt>
    <dgm:pt modelId="{CC9C1047-7A4E-4A0E-BD9B-E21E3E3A1CCB}" type="sibTrans" cxnId="{31ED6044-25BE-4147-B49D-9123615F447A}">
      <dgm:prSet/>
      <dgm:spPr/>
      <dgm:t>
        <a:bodyPr/>
        <a:lstStyle/>
        <a:p>
          <a:endParaRPr lang="en-ZA"/>
        </a:p>
      </dgm:t>
    </dgm:pt>
    <dgm:pt modelId="{83C54A60-9B1A-4AD0-B93A-D51BFFB3C2CB}">
      <dgm:prSet custT="1"/>
      <dgm:spPr/>
      <dgm:t>
        <a:bodyPr/>
        <a:lstStyle/>
        <a:p>
          <a:r>
            <a:rPr lang="en-US" sz="2400" b="1" dirty="0" smtClean="0">
              <a:latin typeface="Agency FB" panose="020B0503020202020204" pitchFamily="34" charset="0"/>
            </a:rPr>
            <a:t>Recommendation to SCOPA</a:t>
          </a:r>
          <a:endParaRPr lang="en-US" sz="2400" dirty="0"/>
        </a:p>
      </dgm:t>
    </dgm:pt>
    <dgm:pt modelId="{09BE08C8-7932-4FB9-B53A-0FF3A77FF5D0}" type="parTrans" cxnId="{26EBC07B-444F-47E8-8F7E-5E7F20E355A5}">
      <dgm:prSet/>
      <dgm:spPr/>
      <dgm:t>
        <a:bodyPr/>
        <a:lstStyle/>
        <a:p>
          <a:endParaRPr lang="en-US"/>
        </a:p>
      </dgm:t>
    </dgm:pt>
    <dgm:pt modelId="{2C4102C5-7F60-4784-8F09-BF4956E9B31D}" type="sibTrans" cxnId="{26EBC07B-444F-47E8-8F7E-5E7F20E355A5}">
      <dgm:prSet/>
      <dgm:spPr/>
      <dgm:t>
        <a:bodyPr/>
        <a:lstStyle/>
        <a:p>
          <a:endParaRPr lang="en-US"/>
        </a:p>
      </dgm:t>
    </dgm:pt>
    <dgm:pt modelId="{49996EF3-D394-434C-85EF-51BBF4AE1D61}" type="pres">
      <dgm:prSet presAssocID="{691F54F3-2E1F-4985-B489-F41D59ADD90A}" presName="Name0" presStyleCnt="0">
        <dgm:presLayoutVars>
          <dgm:chMax val="7"/>
          <dgm:chPref val="7"/>
          <dgm:dir/>
        </dgm:presLayoutVars>
      </dgm:prSet>
      <dgm:spPr/>
      <dgm:t>
        <a:bodyPr/>
        <a:lstStyle/>
        <a:p>
          <a:endParaRPr lang="en-ZA"/>
        </a:p>
      </dgm:t>
    </dgm:pt>
    <dgm:pt modelId="{9BAFACF4-D55D-4A88-981B-AA43B4A17E6E}" type="pres">
      <dgm:prSet presAssocID="{691F54F3-2E1F-4985-B489-F41D59ADD90A}" presName="Name1" presStyleCnt="0"/>
      <dgm:spPr/>
    </dgm:pt>
    <dgm:pt modelId="{B6363317-3568-4F87-9134-B87651BCDCB5}" type="pres">
      <dgm:prSet presAssocID="{691F54F3-2E1F-4985-B489-F41D59ADD90A}" presName="cycle" presStyleCnt="0"/>
      <dgm:spPr/>
    </dgm:pt>
    <dgm:pt modelId="{5064AF35-660F-406C-8FF7-2CDCB72E2924}" type="pres">
      <dgm:prSet presAssocID="{691F54F3-2E1F-4985-B489-F41D59ADD90A}" presName="srcNode" presStyleLbl="node1" presStyleIdx="0" presStyleCnt="4"/>
      <dgm:spPr/>
    </dgm:pt>
    <dgm:pt modelId="{CAA4E12B-5C52-45BB-892C-CB911DAD497C}" type="pres">
      <dgm:prSet presAssocID="{691F54F3-2E1F-4985-B489-F41D59ADD90A}" presName="conn" presStyleLbl="parChTrans1D2" presStyleIdx="0" presStyleCnt="1"/>
      <dgm:spPr/>
      <dgm:t>
        <a:bodyPr/>
        <a:lstStyle/>
        <a:p>
          <a:endParaRPr lang="en-ZA"/>
        </a:p>
      </dgm:t>
    </dgm:pt>
    <dgm:pt modelId="{A428334C-57B7-45E6-9957-0F2721ECDCF8}" type="pres">
      <dgm:prSet presAssocID="{691F54F3-2E1F-4985-B489-F41D59ADD90A}" presName="extraNode" presStyleLbl="node1" presStyleIdx="0" presStyleCnt="4"/>
      <dgm:spPr/>
    </dgm:pt>
    <dgm:pt modelId="{95BE47D0-C7A2-4A29-B36A-5527AC16D99F}" type="pres">
      <dgm:prSet presAssocID="{691F54F3-2E1F-4985-B489-F41D59ADD90A}" presName="dstNode" presStyleLbl="node1" presStyleIdx="0" presStyleCnt="4"/>
      <dgm:spPr/>
    </dgm:pt>
    <dgm:pt modelId="{E97B7C5C-1FD9-42A6-8328-762A28B22AE8}" type="pres">
      <dgm:prSet presAssocID="{121ABE53-A916-48D1-9C4B-31986C26ADF4}" presName="text_1" presStyleLbl="node1" presStyleIdx="0" presStyleCnt="4" custLinFactNeighborX="-176" custLinFactNeighborY="-3737">
        <dgm:presLayoutVars>
          <dgm:bulletEnabled val="1"/>
        </dgm:presLayoutVars>
      </dgm:prSet>
      <dgm:spPr/>
      <dgm:t>
        <a:bodyPr/>
        <a:lstStyle/>
        <a:p>
          <a:endParaRPr lang="en-ZA"/>
        </a:p>
      </dgm:t>
    </dgm:pt>
    <dgm:pt modelId="{7EBE665C-D168-4620-94A6-EF7DA1F8F0AF}" type="pres">
      <dgm:prSet presAssocID="{121ABE53-A916-48D1-9C4B-31986C26ADF4}" presName="accent_1" presStyleCnt="0"/>
      <dgm:spPr/>
    </dgm:pt>
    <dgm:pt modelId="{6B6BA5A0-6D51-426E-8308-51B004974CB1}" type="pres">
      <dgm:prSet presAssocID="{121ABE53-A916-48D1-9C4B-31986C26ADF4}" presName="accentRepeatNode" presStyleLbl="solidFgAcc1" presStyleIdx="0" presStyleCnt="4"/>
      <dgm:spPr/>
    </dgm:pt>
    <dgm:pt modelId="{C5B2C917-492E-4A86-80C3-175C006E59B3}" type="pres">
      <dgm:prSet presAssocID="{BB9788DC-C89B-4C8D-904D-83748DDF68CC}" presName="text_2" presStyleLbl="node1" presStyleIdx="1" presStyleCnt="4">
        <dgm:presLayoutVars>
          <dgm:bulletEnabled val="1"/>
        </dgm:presLayoutVars>
      </dgm:prSet>
      <dgm:spPr/>
      <dgm:t>
        <a:bodyPr/>
        <a:lstStyle/>
        <a:p>
          <a:endParaRPr lang="en-ZA"/>
        </a:p>
      </dgm:t>
    </dgm:pt>
    <dgm:pt modelId="{E8803E83-6CFF-43BC-86F4-5AC0CAD38FEA}" type="pres">
      <dgm:prSet presAssocID="{BB9788DC-C89B-4C8D-904D-83748DDF68CC}" presName="accent_2" presStyleCnt="0"/>
      <dgm:spPr/>
    </dgm:pt>
    <dgm:pt modelId="{96820A30-7B6E-44D1-A6A9-03BBAA0D8904}" type="pres">
      <dgm:prSet presAssocID="{BB9788DC-C89B-4C8D-904D-83748DDF68CC}" presName="accentRepeatNode" presStyleLbl="solidFgAcc1" presStyleIdx="1" presStyleCnt="4"/>
      <dgm:spPr/>
    </dgm:pt>
    <dgm:pt modelId="{F8701660-C3AF-451E-9082-292100D7B7C7}" type="pres">
      <dgm:prSet presAssocID="{C13FDBFD-F3D0-46F8-BA6E-68BDB8A5483C}" presName="text_3" presStyleLbl="node1" presStyleIdx="2" presStyleCnt="4" custLinFactNeighborX="-4" custLinFactNeighborY="-7184">
        <dgm:presLayoutVars>
          <dgm:bulletEnabled val="1"/>
        </dgm:presLayoutVars>
      </dgm:prSet>
      <dgm:spPr/>
      <dgm:t>
        <a:bodyPr/>
        <a:lstStyle/>
        <a:p>
          <a:endParaRPr lang="en-ZA"/>
        </a:p>
      </dgm:t>
    </dgm:pt>
    <dgm:pt modelId="{AE238B57-1321-4E6A-BAE4-9FE318CA7126}" type="pres">
      <dgm:prSet presAssocID="{C13FDBFD-F3D0-46F8-BA6E-68BDB8A5483C}" presName="accent_3" presStyleCnt="0"/>
      <dgm:spPr/>
    </dgm:pt>
    <dgm:pt modelId="{75829507-E172-4A82-88A0-B4D7FF730C6A}" type="pres">
      <dgm:prSet presAssocID="{C13FDBFD-F3D0-46F8-BA6E-68BDB8A5483C}" presName="accentRepeatNode" presStyleLbl="solidFgAcc1" presStyleIdx="2" presStyleCnt="4"/>
      <dgm:spPr/>
    </dgm:pt>
    <dgm:pt modelId="{C055D454-9ED5-4D36-8F72-DD0ADFE3DFAE}" type="pres">
      <dgm:prSet presAssocID="{83C54A60-9B1A-4AD0-B93A-D51BFFB3C2CB}" presName="text_4" presStyleLbl="node1" presStyleIdx="3" presStyleCnt="4">
        <dgm:presLayoutVars>
          <dgm:bulletEnabled val="1"/>
        </dgm:presLayoutVars>
      </dgm:prSet>
      <dgm:spPr/>
    </dgm:pt>
    <dgm:pt modelId="{DC10797B-4939-4251-8A6E-65987FD12A8E}" type="pres">
      <dgm:prSet presAssocID="{83C54A60-9B1A-4AD0-B93A-D51BFFB3C2CB}" presName="accent_4" presStyleCnt="0"/>
      <dgm:spPr/>
    </dgm:pt>
    <dgm:pt modelId="{094ABECD-EA24-44A8-857E-4360B82A88F5}" type="pres">
      <dgm:prSet presAssocID="{83C54A60-9B1A-4AD0-B93A-D51BFFB3C2CB}" presName="accentRepeatNode" presStyleLbl="solidFgAcc1" presStyleIdx="3" presStyleCnt="4"/>
      <dgm:spPr/>
    </dgm:pt>
  </dgm:ptLst>
  <dgm:cxnLst>
    <dgm:cxn modelId="{441646FD-E7FF-4D0F-ADFD-9215367262B7}" type="presOf" srcId="{BB9788DC-C89B-4C8D-904D-83748DDF68CC}" destId="{C5B2C917-492E-4A86-80C3-175C006E59B3}" srcOrd="0" destOrd="0" presId="urn:microsoft.com/office/officeart/2008/layout/VerticalCurvedList"/>
    <dgm:cxn modelId="{31ED6044-25BE-4147-B49D-9123615F447A}" srcId="{691F54F3-2E1F-4985-B489-F41D59ADD90A}" destId="{C13FDBFD-F3D0-46F8-BA6E-68BDB8A5483C}" srcOrd="2" destOrd="0" parTransId="{253B14B0-5691-4C24-84EC-4BD0A11D5EA8}" sibTransId="{CC9C1047-7A4E-4A0E-BD9B-E21E3E3A1CCB}"/>
    <dgm:cxn modelId="{0E39FF35-210F-4F4C-9835-ED2EFD401988}" srcId="{691F54F3-2E1F-4985-B489-F41D59ADD90A}" destId="{121ABE53-A916-48D1-9C4B-31986C26ADF4}" srcOrd="0" destOrd="0" parTransId="{55E0533A-BA82-4AEA-A1D7-28E66F98F723}" sibTransId="{B0DC4F16-A932-4821-8AD6-915883DDD41B}"/>
    <dgm:cxn modelId="{8749EBE7-27C8-445B-B99E-09F31DC0C04C}" srcId="{691F54F3-2E1F-4985-B489-F41D59ADD90A}" destId="{BB9788DC-C89B-4C8D-904D-83748DDF68CC}" srcOrd="1" destOrd="0" parTransId="{26F90136-F72B-40FF-8930-326A5CF319F2}" sibTransId="{80A4F795-91D3-47E1-BA99-BC5FAB770D9E}"/>
    <dgm:cxn modelId="{29C5D615-AB75-4696-98EE-8784680E25C0}" type="presOf" srcId="{B0DC4F16-A932-4821-8AD6-915883DDD41B}" destId="{CAA4E12B-5C52-45BB-892C-CB911DAD497C}" srcOrd="0" destOrd="0" presId="urn:microsoft.com/office/officeart/2008/layout/VerticalCurvedList"/>
    <dgm:cxn modelId="{FB180A89-5676-4944-A676-2014C12E36DF}" type="presOf" srcId="{C13FDBFD-F3D0-46F8-BA6E-68BDB8A5483C}" destId="{F8701660-C3AF-451E-9082-292100D7B7C7}" srcOrd="0" destOrd="0" presId="urn:microsoft.com/office/officeart/2008/layout/VerticalCurvedList"/>
    <dgm:cxn modelId="{00E6E9A4-3FE3-4634-A57B-81E6C0D26E2C}" type="presOf" srcId="{691F54F3-2E1F-4985-B489-F41D59ADD90A}" destId="{49996EF3-D394-434C-85EF-51BBF4AE1D61}" srcOrd="0" destOrd="0" presId="urn:microsoft.com/office/officeart/2008/layout/VerticalCurvedList"/>
    <dgm:cxn modelId="{7DAC75E3-ACEC-48AF-B188-FBCECC0BF018}" type="presOf" srcId="{121ABE53-A916-48D1-9C4B-31986C26ADF4}" destId="{E97B7C5C-1FD9-42A6-8328-762A28B22AE8}" srcOrd="0" destOrd="0" presId="urn:microsoft.com/office/officeart/2008/layout/VerticalCurvedList"/>
    <dgm:cxn modelId="{26EBC07B-444F-47E8-8F7E-5E7F20E355A5}" srcId="{691F54F3-2E1F-4985-B489-F41D59ADD90A}" destId="{83C54A60-9B1A-4AD0-B93A-D51BFFB3C2CB}" srcOrd="3" destOrd="0" parTransId="{09BE08C8-7932-4FB9-B53A-0FF3A77FF5D0}" sibTransId="{2C4102C5-7F60-4784-8F09-BF4956E9B31D}"/>
    <dgm:cxn modelId="{C27901F3-6CEE-4CCB-9177-AB86567C2531}" type="presOf" srcId="{83C54A60-9B1A-4AD0-B93A-D51BFFB3C2CB}" destId="{C055D454-9ED5-4D36-8F72-DD0ADFE3DFAE}" srcOrd="0" destOrd="0" presId="urn:microsoft.com/office/officeart/2008/layout/VerticalCurvedList"/>
    <dgm:cxn modelId="{BD303C9A-116F-496D-BF3D-2AD6A38EC4C1}" type="presParOf" srcId="{49996EF3-D394-434C-85EF-51BBF4AE1D61}" destId="{9BAFACF4-D55D-4A88-981B-AA43B4A17E6E}" srcOrd="0" destOrd="0" presId="urn:microsoft.com/office/officeart/2008/layout/VerticalCurvedList"/>
    <dgm:cxn modelId="{88212B95-C576-4E2E-852A-B60B8253C274}" type="presParOf" srcId="{9BAFACF4-D55D-4A88-981B-AA43B4A17E6E}" destId="{B6363317-3568-4F87-9134-B87651BCDCB5}" srcOrd="0" destOrd="0" presId="urn:microsoft.com/office/officeart/2008/layout/VerticalCurvedList"/>
    <dgm:cxn modelId="{F6839898-1A35-4CC1-A581-7E200605B190}" type="presParOf" srcId="{B6363317-3568-4F87-9134-B87651BCDCB5}" destId="{5064AF35-660F-406C-8FF7-2CDCB72E2924}" srcOrd="0" destOrd="0" presId="urn:microsoft.com/office/officeart/2008/layout/VerticalCurvedList"/>
    <dgm:cxn modelId="{8A561F16-E36A-41E0-B5A3-2028E1CE158B}" type="presParOf" srcId="{B6363317-3568-4F87-9134-B87651BCDCB5}" destId="{CAA4E12B-5C52-45BB-892C-CB911DAD497C}" srcOrd="1" destOrd="0" presId="urn:microsoft.com/office/officeart/2008/layout/VerticalCurvedList"/>
    <dgm:cxn modelId="{A7649ED6-CC79-42F1-BFAE-B6A4D83ECB1C}" type="presParOf" srcId="{B6363317-3568-4F87-9134-B87651BCDCB5}" destId="{A428334C-57B7-45E6-9957-0F2721ECDCF8}" srcOrd="2" destOrd="0" presId="urn:microsoft.com/office/officeart/2008/layout/VerticalCurvedList"/>
    <dgm:cxn modelId="{80D3C9A8-6249-4C39-8846-4AB087F8328B}" type="presParOf" srcId="{B6363317-3568-4F87-9134-B87651BCDCB5}" destId="{95BE47D0-C7A2-4A29-B36A-5527AC16D99F}" srcOrd="3" destOrd="0" presId="urn:microsoft.com/office/officeart/2008/layout/VerticalCurvedList"/>
    <dgm:cxn modelId="{22A5B7E3-6CA9-4CE9-B0A3-41FF9375A8B9}" type="presParOf" srcId="{9BAFACF4-D55D-4A88-981B-AA43B4A17E6E}" destId="{E97B7C5C-1FD9-42A6-8328-762A28B22AE8}" srcOrd="1" destOrd="0" presId="urn:microsoft.com/office/officeart/2008/layout/VerticalCurvedList"/>
    <dgm:cxn modelId="{C4D8580E-61B8-4D32-81C9-7784652CDC1E}" type="presParOf" srcId="{9BAFACF4-D55D-4A88-981B-AA43B4A17E6E}" destId="{7EBE665C-D168-4620-94A6-EF7DA1F8F0AF}" srcOrd="2" destOrd="0" presId="urn:microsoft.com/office/officeart/2008/layout/VerticalCurvedList"/>
    <dgm:cxn modelId="{EFDEF096-2AFC-434B-BAA9-452F542E93EE}" type="presParOf" srcId="{7EBE665C-D168-4620-94A6-EF7DA1F8F0AF}" destId="{6B6BA5A0-6D51-426E-8308-51B004974CB1}" srcOrd="0" destOrd="0" presId="urn:microsoft.com/office/officeart/2008/layout/VerticalCurvedList"/>
    <dgm:cxn modelId="{79193E9E-CC66-42F1-B853-441F15147169}" type="presParOf" srcId="{9BAFACF4-D55D-4A88-981B-AA43B4A17E6E}" destId="{C5B2C917-492E-4A86-80C3-175C006E59B3}" srcOrd="3" destOrd="0" presId="urn:microsoft.com/office/officeart/2008/layout/VerticalCurvedList"/>
    <dgm:cxn modelId="{DFDDE882-73AC-4606-97BF-B676E9739401}" type="presParOf" srcId="{9BAFACF4-D55D-4A88-981B-AA43B4A17E6E}" destId="{E8803E83-6CFF-43BC-86F4-5AC0CAD38FEA}" srcOrd="4" destOrd="0" presId="urn:microsoft.com/office/officeart/2008/layout/VerticalCurvedList"/>
    <dgm:cxn modelId="{2F0DE06D-6CA3-48F7-98E6-058A03D48F6C}" type="presParOf" srcId="{E8803E83-6CFF-43BC-86F4-5AC0CAD38FEA}" destId="{96820A30-7B6E-44D1-A6A9-03BBAA0D8904}" srcOrd="0" destOrd="0" presId="urn:microsoft.com/office/officeart/2008/layout/VerticalCurvedList"/>
    <dgm:cxn modelId="{95DDAFD7-5B18-4574-8253-1F5985F06530}" type="presParOf" srcId="{9BAFACF4-D55D-4A88-981B-AA43B4A17E6E}" destId="{F8701660-C3AF-451E-9082-292100D7B7C7}" srcOrd="5" destOrd="0" presId="urn:microsoft.com/office/officeart/2008/layout/VerticalCurvedList"/>
    <dgm:cxn modelId="{B6FD6EF2-816C-4F63-B4C8-64976117CCD2}" type="presParOf" srcId="{9BAFACF4-D55D-4A88-981B-AA43B4A17E6E}" destId="{AE238B57-1321-4E6A-BAE4-9FE318CA7126}" srcOrd="6" destOrd="0" presId="urn:microsoft.com/office/officeart/2008/layout/VerticalCurvedList"/>
    <dgm:cxn modelId="{F5EF812D-FEC8-483E-BC72-26028C5BC3F9}" type="presParOf" srcId="{AE238B57-1321-4E6A-BAE4-9FE318CA7126}" destId="{75829507-E172-4A82-88A0-B4D7FF730C6A}" srcOrd="0" destOrd="0" presId="urn:microsoft.com/office/officeart/2008/layout/VerticalCurvedList"/>
    <dgm:cxn modelId="{D1FBFB81-8611-40E5-858F-7691A180F275}" type="presParOf" srcId="{9BAFACF4-D55D-4A88-981B-AA43B4A17E6E}" destId="{C055D454-9ED5-4D36-8F72-DD0ADFE3DFAE}" srcOrd="7" destOrd="0" presId="urn:microsoft.com/office/officeart/2008/layout/VerticalCurvedList"/>
    <dgm:cxn modelId="{CC9DE873-1817-4383-BF25-633345922F49}" type="presParOf" srcId="{9BAFACF4-D55D-4A88-981B-AA43B4A17E6E}" destId="{DC10797B-4939-4251-8A6E-65987FD12A8E}" srcOrd="8" destOrd="0" presId="urn:microsoft.com/office/officeart/2008/layout/VerticalCurvedList"/>
    <dgm:cxn modelId="{13076CEA-73FD-46C1-966A-C838E6BDAFFE}" type="presParOf" srcId="{DC10797B-4939-4251-8A6E-65987FD12A8E}" destId="{094ABECD-EA24-44A8-857E-4360B82A88F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4E12B-5C52-45BB-892C-CB911DAD497C}">
      <dsp:nvSpPr>
        <dsp:cNvPr id="0" name=""/>
        <dsp:cNvSpPr/>
      </dsp:nvSpPr>
      <dsp:spPr>
        <a:xfrm>
          <a:off x="-5573192" y="-853220"/>
          <a:ext cx="6635627" cy="6635627"/>
        </a:xfrm>
        <a:prstGeom prst="blockArc">
          <a:avLst>
            <a:gd name="adj1" fmla="val 18900000"/>
            <a:gd name="adj2" fmla="val 2700000"/>
            <a:gd name="adj3" fmla="val 326"/>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B7C5C-1FD9-42A6-8328-762A28B22AE8}">
      <dsp:nvSpPr>
        <dsp:cNvPr id="0" name=""/>
        <dsp:cNvSpPr/>
      </dsp:nvSpPr>
      <dsp:spPr>
        <a:xfrm>
          <a:off x="542115" y="350617"/>
          <a:ext cx="7985579" cy="7583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19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latin typeface="Agency FB" panose="020B0503020202020204" pitchFamily="34" charset="0"/>
            </a:rPr>
            <a:t>Purpose of the presentation  </a:t>
          </a:r>
          <a:endParaRPr lang="en-ZA" sz="2400" kern="1200" dirty="0">
            <a:latin typeface="Agency FB" panose="020B0503020202020204" pitchFamily="34" charset="0"/>
          </a:endParaRPr>
        </a:p>
      </dsp:txBody>
      <dsp:txXfrm>
        <a:off x="542115" y="350617"/>
        <a:ext cx="7985579" cy="758306"/>
      </dsp:txXfrm>
    </dsp:sp>
    <dsp:sp modelId="{6B6BA5A0-6D51-426E-8308-51B004974CB1}">
      <dsp:nvSpPr>
        <dsp:cNvPr id="0" name=""/>
        <dsp:cNvSpPr/>
      </dsp:nvSpPr>
      <dsp:spPr>
        <a:xfrm>
          <a:off x="82228" y="284167"/>
          <a:ext cx="947882" cy="947882"/>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5B2C917-492E-4A86-80C3-175C006E59B3}">
      <dsp:nvSpPr>
        <dsp:cNvPr id="0" name=""/>
        <dsp:cNvSpPr/>
      </dsp:nvSpPr>
      <dsp:spPr>
        <a:xfrm>
          <a:off x="990923" y="1516612"/>
          <a:ext cx="7550824" cy="7583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19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latin typeface="Agency FB" panose="020B0503020202020204" pitchFamily="34" charset="0"/>
            </a:rPr>
            <a:t>Background</a:t>
          </a:r>
          <a:endParaRPr lang="en-ZA" sz="2400" kern="1200" dirty="0">
            <a:latin typeface="Agency FB" panose="020B0503020202020204" pitchFamily="34" charset="0"/>
          </a:endParaRPr>
        </a:p>
      </dsp:txBody>
      <dsp:txXfrm>
        <a:off x="990923" y="1516612"/>
        <a:ext cx="7550824" cy="758306"/>
      </dsp:txXfrm>
    </dsp:sp>
    <dsp:sp modelId="{96820A30-7B6E-44D1-A6A9-03BBAA0D8904}">
      <dsp:nvSpPr>
        <dsp:cNvPr id="0" name=""/>
        <dsp:cNvSpPr/>
      </dsp:nvSpPr>
      <dsp:spPr>
        <a:xfrm>
          <a:off x="516982" y="1421823"/>
          <a:ext cx="947882" cy="947882"/>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8701660-C3AF-451E-9082-292100D7B7C7}">
      <dsp:nvSpPr>
        <dsp:cNvPr id="0" name=""/>
        <dsp:cNvSpPr/>
      </dsp:nvSpPr>
      <dsp:spPr>
        <a:xfrm>
          <a:off x="990621" y="2599791"/>
          <a:ext cx="7550824" cy="7583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19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latin typeface="Agency FB" panose="020B0503020202020204" pitchFamily="34" charset="0"/>
            </a:rPr>
            <a:t>  </a:t>
          </a:r>
          <a:r>
            <a:rPr lang="en-US" sz="2400" b="1" kern="1200" dirty="0" smtClean="0">
              <a:latin typeface="Agency FB" panose="020B0503020202020204" pitchFamily="34" charset="0"/>
            </a:rPr>
            <a:t>Progress to-date</a:t>
          </a:r>
          <a:endParaRPr lang="en-ZA" sz="2400" kern="1200" dirty="0">
            <a:latin typeface="Agency FB" panose="020B0503020202020204" pitchFamily="34" charset="0"/>
          </a:endParaRPr>
        </a:p>
      </dsp:txBody>
      <dsp:txXfrm>
        <a:off x="990621" y="2599791"/>
        <a:ext cx="7550824" cy="758306"/>
      </dsp:txXfrm>
    </dsp:sp>
    <dsp:sp modelId="{75829507-E172-4A82-88A0-B4D7FF730C6A}">
      <dsp:nvSpPr>
        <dsp:cNvPr id="0" name=""/>
        <dsp:cNvSpPr/>
      </dsp:nvSpPr>
      <dsp:spPr>
        <a:xfrm>
          <a:off x="516982" y="2559480"/>
          <a:ext cx="947882" cy="947882"/>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055D454-9ED5-4D36-8F72-DD0ADFE3DFAE}">
      <dsp:nvSpPr>
        <dsp:cNvPr id="0" name=""/>
        <dsp:cNvSpPr/>
      </dsp:nvSpPr>
      <dsp:spPr>
        <a:xfrm>
          <a:off x="556169" y="3791924"/>
          <a:ext cx="7985579" cy="7583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1905"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latin typeface="Agency FB" panose="020B0503020202020204" pitchFamily="34" charset="0"/>
            </a:rPr>
            <a:t>Recommendation to SCOPA</a:t>
          </a:r>
          <a:endParaRPr lang="en-US" sz="2400" kern="1200" dirty="0"/>
        </a:p>
      </dsp:txBody>
      <dsp:txXfrm>
        <a:off x="556169" y="3791924"/>
        <a:ext cx="7985579" cy="758306"/>
      </dsp:txXfrm>
    </dsp:sp>
    <dsp:sp modelId="{094ABECD-EA24-44A8-857E-4360B82A88F5}">
      <dsp:nvSpPr>
        <dsp:cNvPr id="0" name=""/>
        <dsp:cNvSpPr/>
      </dsp:nvSpPr>
      <dsp:spPr>
        <a:xfrm>
          <a:off x="82228" y="3697136"/>
          <a:ext cx="947882" cy="947882"/>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3"/>
          </a:xfrm>
          <a:prstGeom prst="rect">
            <a:avLst/>
          </a:prstGeom>
        </p:spPr>
        <p:txBody>
          <a:bodyPr vert="horz" lIns="93801" tIns="46901" rIns="93801" bIns="46901" rtlCol="0"/>
          <a:lstStyle>
            <a:lvl1pPr algn="l">
              <a:defRPr sz="1200"/>
            </a:lvl1pPr>
          </a:lstStyle>
          <a:p>
            <a:endParaRPr lang="en-US" dirty="0"/>
          </a:p>
        </p:txBody>
      </p:sp>
      <p:sp>
        <p:nvSpPr>
          <p:cNvPr id="3" name="Date Placeholder 2"/>
          <p:cNvSpPr>
            <a:spLocks noGrp="1"/>
          </p:cNvSpPr>
          <p:nvPr>
            <p:ph type="dt" sz="quarter" idx="1"/>
          </p:nvPr>
        </p:nvSpPr>
        <p:spPr>
          <a:xfrm>
            <a:off x="3850445" y="2"/>
            <a:ext cx="2945659" cy="496333"/>
          </a:xfrm>
          <a:prstGeom prst="rect">
            <a:avLst/>
          </a:prstGeom>
        </p:spPr>
        <p:txBody>
          <a:bodyPr vert="horz" lIns="93801" tIns="46901" rIns="93801" bIns="46901" rtlCol="0"/>
          <a:lstStyle>
            <a:lvl1pPr algn="r">
              <a:defRPr sz="1200"/>
            </a:lvl1pPr>
          </a:lstStyle>
          <a:p>
            <a:fld id="{7FBC0D0F-C5EE-49F2-9365-CB8ECB237492}" type="datetimeFigureOut">
              <a:rPr lang="en-US" smtClean="0"/>
              <a:t>7/3/2023</a:t>
            </a:fld>
            <a:endParaRPr lang="en-US" dirty="0"/>
          </a:p>
        </p:txBody>
      </p:sp>
      <p:sp>
        <p:nvSpPr>
          <p:cNvPr id="4" name="Footer Placeholder 3"/>
          <p:cNvSpPr>
            <a:spLocks noGrp="1"/>
          </p:cNvSpPr>
          <p:nvPr>
            <p:ph type="ftr" sz="quarter" idx="2"/>
          </p:nvPr>
        </p:nvSpPr>
        <p:spPr>
          <a:xfrm>
            <a:off x="2" y="9428586"/>
            <a:ext cx="2945659" cy="496333"/>
          </a:xfrm>
          <a:prstGeom prst="rect">
            <a:avLst/>
          </a:prstGeom>
        </p:spPr>
        <p:txBody>
          <a:bodyPr vert="horz" lIns="93801" tIns="46901" rIns="93801" bIns="4690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5" y="9428586"/>
            <a:ext cx="2945659" cy="496333"/>
          </a:xfrm>
          <a:prstGeom prst="rect">
            <a:avLst/>
          </a:prstGeom>
        </p:spPr>
        <p:txBody>
          <a:bodyPr vert="horz" lIns="93801" tIns="46901" rIns="93801" bIns="46901" rtlCol="0" anchor="b"/>
          <a:lstStyle>
            <a:lvl1pPr algn="r">
              <a:defRPr sz="1200"/>
            </a:lvl1pPr>
          </a:lstStyle>
          <a:p>
            <a:fld id="{60903502-1FF9-47FB-A51A-EFE8370E3BCF}" type="slidenum">
              <a:rPr lang="en-US" smtClean="0"/>
              <a:t>‹#›</a:t>
            </a:fld>
            <a:endParaRPr lang="en-US" dirty="0"/>
          </a:p>
        </p:txBody>
      </p:sp>
    </p:spTree>
    <p:extLst>
      <p:ext uri="{BB962C8B-B14F-4D97-AF65-F5344CB8AC3E}">
        <p14:creationId xmlns:p14="http://schemas.microsoft.com/office/powerpoint/2010/main" val="173217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3"/>
          </a:xfrm>
          <a:prstGeom prst="rect">
            <a:avLst/>
          </a:prstGeom>
        </p:spPr>
        <p:txBody>
          <a:bodyPr vert="horz" lIns="93801" tIns="46901" rIns="93801" bIns="46901" rtlCol="0"/>
          <a:lstStyle>
            <a:lvl1pPr algn="l">
              <a:defRPr sz="1200"/>
            </a:lvl1pPr>
          </a:lstStyle>
          <a:p>
            <a:endParaRPr lang="en-US" dirty="0"/>
          </a:p>
        </p:txBody>
      </p:sp>
      <p:sp>
        <p:nvSpPr>
          <p:cNvPr id="3" name="Date Placeholder 2"/>
          <p:cNvSpPr>
            <a:spLocks noGrp="1"/>
          </p:cNvSpPr>
          <p:nvPr>
            <p:ph type="dt" idx="1"/>
          </p:nvPr>
        </p:nvSpPr>
        <p:spPr>
          <a:xfrm>
            <a:off x="3850445" y="2"/>
            <a:ext cx="2945659" cy="496333"/>
          </a:xfrm>
          <a:prstGeom prst="rect">
            <a:avLst/>
          </a:prstGeom>
        </p:spPr>
        <p:txBody>
          <a:bodyPr vert="horz" lIns="93801" tIns="46901" rIns="93801" bIns="46901" rtlCol="0"/>
          <a:lstStyle>
            <a:lvl1pPr algn="r">
              <a:defRPr sz="1200"/>
            </a:lvl1pPr>
          </a:lstStyle>
          <a:p>
            <a:fld id="{B4CB5A10-0600-4FD6-B817-C95223BBB0E7}" type="datetimeFigureOut">
              <a:rPr lang="en-US" smtClean="0"/>
              <a:t>7/3/2023</a:t>
            </a:fld>
            <a:endParaRPr lang="en-US" dirty="0"/>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3801" tIns="46901" rIns="93801" bIns="46901" rtlCol="0" anchor="ctr"/>
          <a:lstStyle/>
          <a:p>
            <a:endParaRPr lang="en-US" dirty="0"/>
          </a:p>
        </p:txBody>
      </p:sp>
      <p:sp>
        <p:nvSpPr>
          <p:cNvPr id="5" name="Notes Placeholder 4"/>
          <p:cNvSpPr>
            <a:spLocks noGrp="1"/>
          </p:cNvSpPr>
          <p:nvPr>
            <p:ph type="body" sz="quarter" idx="3"/>
          </p:nvPr>
        </p:nvSpPr>
        <p:spPr>
          <a:xfrm>
            <a:off x="679768" y="4715157"/>
            <a:ext cx="5438140" cy="4466988"/>
          </a:xfrm>
          <a:prstGeom prst="rect">
            <a:avLst/>
          </a:prstGeom>
        </p:spPr>
        <p:txBody>
          <a:bodyPr vert="horz" lIns="93801" tIns="46901" rIns="93801" bIns="469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6"/>
            <a:ext cx="2945659" cy="496333"/>
          </a:xfrm>
          <a:prstGeom prst="rect">
            <a:avLst/>
          </a:prstGeom>
        </p:spPr>
        <p:txBody>
          <a:bodyPr vert="horz" lIns="93801" tIns="46901" rIns="93801" bIns="469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6"/>
            <a:ext cx="2945659" cy="496333"/>
          </a:xfrm>
          <a:prstGeom prst="rect">
            <a:avLst/>
          </a:prstGeom>
        </p:spPr>
        <p:txBody>
          <a:bodyPr vert="horz" lIns="93801" tIns="46901" rIns="93801" bIns="46901" rtlCol="0" anchor="b"/>
          <a:lstStyle>
            <a:lvl1pPr algn="r">
              <a:defRPr sz="1200"/>
            </a:lvl1pPr>
          </a:lstStyle>
          <a:p>
            <a:fld id="{E5E26D49-773D-485C-8ECC-F581738D1F05}" type="slidenum">
              <a:rPr lang="en-US" smtClean="0"/>
              <a:t>‹#›</a:t>
            </a:fld>
            <a:endParaRPr lang="en-US" dirty="0"/>
          </a:p>
        </p:txBody>
      </p:sp>
    </p:spTree>
    <p:extLst>
      <p:ext uri="{BB962C8B-B14F-4D97-AF65-F5344CB8AC3E}">
        <p14:creationId xmlns:p14="http://schemas.microsoft.com/office/powerpoint/2010/main" val="192151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259F87-0F39-4597-A9C2-144F76B17590}" type="datetime1">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114213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2666A-E2F1-4D62-A44F-A0AA961619D9}" type="datetime1">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20330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A804B-5883-4292-B144-A1139E7DD9A5}" type="datetime1">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365077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1D1F2-BDFE-44EA-88B6-2C4834927CA4}" type="datetime1">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6625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A12BB-A550-4006-A635-0E2CE34CF53D}" type="datetime1">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60323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250B97-FE90-497D-A63B-D7212D8B4E5A}" type="datetime1">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30379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38FB1-A6F6-4E0B-9E0D-5D436ABF111E}" type="datetime1">
              <a:rPr lang="en-US" smtClean="0"/>
              <a:t>7/3/2023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129952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22F57D-D3A1-4A6C-AB72-FC3D8D592818}" type="datetime1">
              <a:rPr lang="en-US" smtClean="0"/>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124964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9B257-54FC-4E87-88D6-DEE0E1113020}" type="datetime1">
              <a:rPr lang="en-US" smtClean="0"/>
              <a:t>7/3/2023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17672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A64BF-C919-4989-BCC7-6889D14C400D}" type="datetime1">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216987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A01FE6-FA30-4C42-8EA0-2F233AEC57E8}" type="datetime1">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DB8B8-F605-4586-B934-FF56C8C71DDE}" type="slidenum">
              <a:rPr lang="en-US" smtClean="0"/>
              <a:t>‹#›</a:t>
            </a:fld>
            <a:endParaRPr lang="en-US" dirty="0"/>
          </a:p>
        </p:txBody>
      </p:sp>
    </p:spTree>
    <p:extLst>
      <p:ext uri="{BB962C8B-B14F-4D97-AF65-F5344CB8AC3E}">
        <p14:creationId xmlns:p14="http://schemas.microsoft.com/office/powerpoint/2010/main" val="19266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E39A2-9A95-46B3-B44E-5DE1AE19DFE0}" type="datetime1">
              <a:rPr lang="en-US" smtClean="0"/>
              <a:t>7/3/2023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DB8B8-F605-4586-B934-FF56C8C71DDE}" type="slidenum">
              <a:rPr lang="en-US" smtClean="0"/>
              <a:t>‹#›</a:t>
            </a:fld>
            <a:endParaRPr lang="en-US" dirty="0"/>
          </a:p>
        </p:txBody>
      </p:sp>
    </p:spTree>
    <p:extLst>
      <p:ext uri="{BB962C8B-B14F-4D97-AF65-F5344CB8AC3E}">
        <p14:creationId xmlns:p14="http://schemas.microsoft.com/office/powerpoint/2010/main" val="298005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5400000">
            <a:off x="4065050" y="2238028"/>
            <a:ext cx="6867729" cy="304799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78363" y="5503192"/>
            <a:ext cx="55626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mj-lt"/>
              </a:rPr>
              <a:t>Acting Deputy Director General: REMS </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mj-lt"/>
            </a:endParaRPr>
          </a:p>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mj-lt"/>
              </a:rPr>
              <a:t>M. Morris Mabinja</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mj-lt"/>
            </a:endParaRPr>
          </a:p>
        </p:txBody>
      </p:sp>
      <p:sp>
        <p:nvSpPr>
          <p:cNvPr id="3" name="Rectangle 2"/>
          <p:cNvSpPr/>
          <p:nvPr/>
        </p:nvSpPr>
        <p:spPr>
          <a:xfrm>
            <a:off x="-91714" y="2209800"/>
            <a:ext cx="5806714" cy="2277547"/>
          </a:xfrm>
          <a:prstGeom prst="rect">
            <a:avLst/>
          </a:prstGeom>
          <a:no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perspectiveRight"/>
              <a:lightRig rig="threePt" dir="t"/>
            </a:scene3d>
            <a:sp3d extrusionH="57150">
              <a:bevelT w="38100" h="38100" prst="relaxedInset"/>
            </a:sp3d>
          </a:bodyPr>
          <a:lstStyle/>
          <a:p>
            <a:pPr algn="ctr"/>
            <a:r>
              <a:rPr lang="en-GB" b="1" dirty="0" smtClean="0">
                <a:solidFill>
                  <a:schemeClr val="accent6">
                    <a:lumMod val="75000"/>
                  </a:schemeClr>
                </a:solidFill>
                <a:latin typeface="Arial" panose="020B0604020202020204" pitchFamily="34" charset="0"/>
                <a:cs typeface="Arial" panose="020B0604020202020204" pitchFamily="34" charset="0"/>
              </a:rPr>
              <a:t>PROGRESS: </a:t>
            </a:r>
          </a:p>
          <a:p>
            <a:pPr algn="ctr"/>
            <a:r>
              <a:rPr lang="en-GB" b="1" dirty="0" smtClean="0">
                <a:solidFill>
                  <a:schemeClr val="accent6">
                    <a:lumMod val="75000"/>
                  </a:schemeClr>
                </a:solidFill>
                <a:latin typeface="Arial" panose="020B0604020202020204" pitchFamily="34" charset="0"/>
                <a:cs typeface="Arial" panose="020B0604020202020204" pitchFamily="34" charset="0"/>
              </a:rPr>
              <a:t>IMPLEMENTATION PLANS ON ASSISTING PRASA WITH THE RELOCATION OF ILLEGAL DWELLERS ON THE RAILWAY RESERVE BETWEEN PHILIPPI AND LANGA</a:t>
            </a:r>
            <a:endParaRPr lang="en-US" b="1" dirty="0" smtClean="0">
              <a:ln w="1905"/>
              <a:solidFill>
                <a:schemeClr val="accent6">
                  <a:lumMod val="75000"/>
                </a:schemeClr>
              </a:solidFill>
              <a:effectLst>
                <a:innerShdw blurRad="69850" dist="43180" dir="5400000">
                  <a:srgbClr val="000000">
                    <a:alpha val="65000"/>
                  </a:srgbClr>
                </a:innerShdw>
                <a:reflection blurRad="6350" stA="55000" endA="300" endPos="45500" dir="5400000" sy="-100000" algn="bl" rotWithShape="0"/>
              </a:effectLst>
              <a:latin typeface="Arial" panose="020B0604020202020204" pitchFamily="34" charset="0"/>
              <a:cs typeface="Arial" panose="020B0604020202020204" pitchFamily="34" charset="0"/>
            </a:endParaRPr>
          </a:p>
          <a:p>
            <a:pPr algn="ctr"/>
            <a:endParaRPr lang="en-US" sz="3200" b="1" dirty="0" smtClean="0">
              <a:ln w="1905"/>
              <a:solidFill>
                <a:schemeClr val="accent6">
                  <a:lumMod val="75000"/>
                </a:schemeClr>
              </a:solidFill>
              <a:effectLst>
                <a:innerShdw blurRad="69850" dist="43180" dir="5400000">
                  <a:srgbClr val="000000">
                    <a:alpha val="65000"/>
                  </a:srgbClr>
                </a:innerShdw>
                <a:reflection blurRad="6350" stA="55000" endA="300" endPos="45500" dir="5400000" sy="-100000" algn="bl" rotWithShape="0"/>
              </a:effectLst>
            </a:endParaRPr>
          </a:p>
          <a:p>
            <a:pPr algn="ctr"/>
            <a:r>
              <a:rPr lang="en-US" sz="2000" b="1" dirty="0" smtClean="0">
                <a:ln w="1905"/>
                <a:solidFill>
                  <a:schemeClr val="accent6">
                    <a:lumMod val="75000"/>
                  </a:schemeClr>
                </a:solidFill>
                <a:effectLst>
                  <a:innerShdw blurRad="69850" dist="43180" dir="5400000">
                    <a:srgbClr val="000000">
                      <a:alpha val="65000"/>
                    </a:srgbClr>
                  </a:innerShdw>
                  <a:reflection blurRad="6350" stA="55000" endA="300" endPos="45500" dir="5400000" sy="-100000" algn="bl" rotWithShape="0"/>
                </a:effectLst>
              </a:rPr>
              <a:t>5 June 2023</a:t>
            </a:r>
            <a:endParaRPr lang="en-US" sz="2000" b="1" dirty="0">
              <a:ln w="1905"/>
              <a:solidFill>
                <a:schemeClr val="accent6">
                  <a:lumMod val="75000"/>
                </a:schemeClr>
              </a:solidFill>
              <a:effectLst>
                <a:innerShdw blurRad="69850" dist="43180" dir="5400000">
                  <a:srgbClr val="000000">
                    <a:alpha val="65000"/>
                  </a:srgbClr>
                </a:innerShdw>
                <a:reflection blurRad="6350" stA="55000" endA="300" endPos="45500" dir="5400000" sy="-100000" algn="bl" rotWithShape="0"/>
              </a:effectLst>
            </a:endParaRPr>
          </a:p>
        </p:txBody>
      </p:sp>
      <p:sp>
        <p:nvSpPr>
          <p:cNvPr id="16" name="TextBox 15"/>
          <p:cNvSpPr txBox="1"/>
          <p:nvPr/>
        </p:nvSpPr>
        <p:spPr>
          <a:xfrm>
            <a:off x="6705600" y="1489770"/>
            <a:ext cx="1905000" cy="3539430"/>
          </a:xfrm>
          <a:prstGeom prst="rect">
            <a:avLst/>
          </a:prstGeom>
          <a:noFill/>
        </p:spPr>
        <p:txBody>
          <a:bodyPr wrap="square" rtlCol="0">
            <a:spAutoFit/>
          </a:bodyPr>
          <a:lstStyle/>
          <a:p>
            <a:r>
              <a:rPr lang="en-US" sz="40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Heavy" pitchFamily="34" charset="0"/>
              </a:rPr>
              <a:t>South Africa Works </a:t>
            </a:r>
            <a:r>
              <a:rPr lang="en-US" sz="24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Heavy" pitchFamily="34" charset="0"/>
              </a:rPr>
              <a:t>because of </a:t>
            </a:r>
            <a:r>
              <a:rPr lang="en-US" sz="40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Heavy" pitchFamily="34" charset="0"/>
              </a:rPr>
              <a:t>Public Works</a:t>
            </a:r>
          </a:p>
        </p:txBody>
      </p:sp>
      <p:cxnSp>
        <p:nvCxnSpPr>
          <p:cNvPr id="18" name="Straight Connector 17"/>
          <p:cNvCxnSpPr/>
          <p:nvPr/>
        </p:nvCxnSpPr>
        <p:spPr>
          <a:xfrm>
            <a:off x="533400" y="6248400"/>
            <a:ext cx="4890655" cy="0"/>
          </a:xfrm>
          <a:prstGeom prst="line">
            <a:avLst/>
          </a:prstGeom>
        </p:spPr>
        <p:style>
          <a:lnRef idx="2">
            <a:schemeClr val="accent6"/>
          </a:lnRef>
          <a:fillRef idx="0">
            <a:schemeClr val="accent6"/>
          </a:fillRef>
          <a:effectRef idx="1">
            <a:schemeClr val="accent6"/>
          </a:effectRef>
          <a:fontRef idx="minor">
            <a:schemeClr val="tx1"/>
          </a:fontRef>
        </p:style>
      </p:cxnSp>
      <p:sp>
        <p:nvSpPr>
          <p:cNvPr id="2" name="Slide Number Placeholder 1"/>
          <p:cNvSpPr>
            <a:spLocks noGrp="1"/>
          </p:cNvSpPr>
          <p:nvPr>
            <p:ph type="sldNum" sz="quarter" idx="12"/>
          </p:nvPr>
        </p:nvSpPr>
        <p:spPr/>
        <p:txBody>
          <a:bodyPr/>
          <a:lstStyle/>
          <a:p>
            <a:fld id="{06FDB8B8-F605-4586-B934-FF56C8C71DDE}" type="slidenum">
              <a:rPr lang="en-US" smtClean="0"/>
              <a:t>1</a:t>
            </a:fld>
            <a:endParaRPr lang="en-US"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17873" y="328162"/>
            <a:ext cx="3071822" cy="1434804"/>
          </a:xfrm>
          <a:prstGeom prst="rect">
            <a:avLst/>
          </a:prstGeom>
          <a:noFill/>
          <a:ln>
            <a:noFill/>
          </a:ln>
        </p:spPr>
      </p:pic>
    </p:spTree>
    <p:extLst>
      <p:ext uri="{BB962C8B-B14F-4D97-AF65-F5344CB8AC3E}">
        <p14:creationId xmlns:p14="http://schemas.microsoft.com/office/powerpoint/2010/main" val="1803944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573" y="3505200"/>
            <a:ext cx="1511817" cy="2000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048000" y="3048000"/>
            <a:ext cx="5486400" cy="2332946"/>
          </a:xfrm>
          <a:prstGeom prst="rect">
            <a:avLst/>
          </a:prstGeom>
        </p:spPr>
        <p:txBody>
          <a:bodyPr wrap="square">
            <a:spAutoFit/>
          </a:bodyPr>
          <a:lstStyle/>
          <a:p>
            <a:pPr marL="0" indent="0">
              <a:buNone/>
            </a:pPr>
            <a:r>
              <a:rPr lang="en-US" sz="1400" b="1" dirty="0"/>
              <a:t>Department of Public Works &amp; Infrastructure</a:t>
            </a:r>
          </a:p>
          <a:p>
            <a:pPr marL="0" indent="0">
              <a:buNone/>
            </a:pPr>
            <a:r>
              <a:rPr lang="en-US" sz="1400" b="1" dirty="0"/>
              <a:t>Head Office: Public Works</a:t>
            </a:r>
            <a:r>
              <a:rPr lang="en-US" sz="1400" dirty="0"/>
              <a:t/>
            </a:r>
            <a:br>
              <a:rPr lang="en-US" sz="1400" dirty="0"/>
            </a:br>
            <a:r>
              <a:rPr lang="en-US" sz="1400" b="1" dirty="0"/>
              <a:t>CGO Building</a:t>
            </a:r>
            <a:r>
              <a:rPr lang="en-US" sz="1400" dirty="0"/>
              <a:t/>
            </a:r>
            <a:br>
              <a:rPr lang="en-US" sz="1400" dirty="0"/>
            </a:br>
            <a:r>
              <a:rPr lang="en-US" sz="1400" b="1" dirty="0"/>
              <a:t>Cnr Bosman and Madiba</a:t>
            </a:r>
            <a:r>
              <a:rPr lang="en-US" sz="1400" dirty="0"/>
              <a:t/>
            </a:r>
            <a:br>
              <a:rPr lang="en-US" sz="1400" dirty="0"/>
            </a:br>
            <a:r>
              <a:rPr lang="en-US" sz="1400" b="1" dirty="0"/>
              <a:t>Pretoria Central</a:t>
            </a:r>
            <a:r>
              <a:rPr lang="en-US" sz="1400" dirty="0"/>
              <a:t/>
            </a:r>
            <a:br>
              <a:rPr lang="en-US" sz="1400" dirty="0"/>
            </a:br>
            <a:r>
              <a:rPr lang="en-US" sz="1400" b="1" dirty="0"/>
              <a:t>Private Bag</a:t>
            </a:r>
            <a:r>
              <a:rPr lang="en-US" sz="1400" dirty="0"/>
              <a:t/>
            </a:r>
            <a:br>
              <a:rPr lang="en-US" sz="1400" dirty="0"/>
            </a:br>
            <a:r>
              <a:rPr lang="en-US" sz="1400" b="1" dirty="0"/>
              <a:t>X65</a:t>
            </a:r>
            <a:r>
              <a:rPr lang="en-US" sz="1400" dirty="0"/>
              <a:t/>
            </a:r>
            <a:br>
              <a:rPr lang="en-US" sz="1400" dirty="0"/>
            </a:br>
            <a:r>
              <a:rPr lang="en-US" sz="1400" b="1" dirty="0"/>
              <a:t>Pretoria</a:t>
            </a:r>
            <a:r>
              <a:rPr lang="en-US" sz="1400" dirty="0"/>
              <a:t/>
            </a:r>
            <a:br>
              <a:rPr lang="en-US" sz="1400" dirty="0"/>
            </a:br>
            <a:r>
              <a:rPr lang="en-US" sz="1400" b="1" dirty="0"/>
              <a:t>0001</a:t>
            </a:r>
          </a:p>
          <a:p>
            <a:pPr marL="0" indent="0">
              <a:buNone/>
            </a:pPr>
            <a:r>
              <a:rPr lang="en-US" sz="1400" b="1" dirty="0"/>
              <a:t>Website: </a:t>
            </a:r>
            <a:r>
              <a:rPr lang="en-US" sz="1400" b="1" dirty="0">
                <a:hlinkClick r:id="rId3"/>
              </a:rPr>
              <a:t>http://www.publicworks.gov.za</a:t>
            </a:r>
            <a:r>
              <a:rPr lang="en-US" sz="1400" b="1" dirty="0"/>
              <a:t> </a:t>
            </a:r>
            <a:endParaRPr lang="en-US" sz="1400" dirty="0">
              <a:effectLst/>
            </a:endParaRPr>
          </a:p>
        </p:txBody>
      </p:sp>
      <p:sp>
        <p:nvSpPr>
          <p:cNvPr id="7" name="Rectangle 6"/>
          <p:cNvSpPr/>
          <p:nvPr/>
        </p:nvSpPr>
        <p:spPr>
          <a:xfrm>
            <a:off x="0" y="838200"/>
            <a:ext cx="9144000" cy="19050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1219200"/>
            <a:ext cx="8229600" cy="1143000"/>
          </a:xfrm>
        </p:spPr>
        <p:txBody>
          <a:bodyPr>
            <a:normAutofit/>
          </a:bodyPr>
          <a:lstStyle/>
          <a:p>
            <a:r>
              <a:rPr lang="en-US" b="1" dirty="0">
                <a:solidFill>
                  <a:schemeClr val="bg1"/>
                </a:solidFill>
              </a:rPr>
              <a:t>THANK YOU</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957" y="3035876"/>
            <a:ext cx="2441575" cy="238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6FDB8B8-F605-4586-B934-FF56C8C71DDE}" type="slidenum">
              <a:rPr lang="en-US" smtClean="0"/>
              <a:t>10</a:t>
            </a:fld>
            <a:endParaRPr lang="en-US" dirty="0"/>
          </a:p>
        </p:txBody>
      </p:sp>
    </p:spTree>
    <p:extLst>
      <p:ext uri="{BB962C8B-B14F-4D97-AF65-F5344CB8AC3E}">
        <p14:creationId xmlns:p14="http://schemas.microsoft.com/office/powerpoint/2010/main" val="305474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0"/>
            <a:ext cx="7086600" cy="646331"/>
          </a:xfrm>
          <a:prstGeom prst="rect">
            <a:avLst/>
          </a:prstGeom>
          <a:noFill/>
        </p:spPr>
        <p:txBody>
          <a:bodyPr wrap="square" rtlCol="0">
            <a:spAutoFit/>
          </a:bodyPr>
          <a:lstStyle/>
          <a:p>
            <a:r>
              <a:rPr lang="en-US" sz="3600" b="1" dirty="0" smtClean="0">
                <a:solidFill>
                  <a:schemeClr val="bg1"/>
                </a:solidFill>
              </a:rPr>
              <a:t>OUTLINE</a:t>
            </a:r>
            <a:endParaRPr lang="en-US" sz="3600" b="1" dirty="0">
              <a:solidFill>
                <a:schemeClr val="bg1"/>
              </a:solidFill>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t>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63847466"/>
              </p:ext>
            </p:extLst>
          </p:nvPr>
        </p:nvGraphicFramePr>
        <p:xfrm>
          <a:off x="304800" y="782638"/>
          <a:ext cx="8610600" cy="4929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91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9626"/>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Arial" panose="020B0604020202020204" pitchFamily="34" charset="0"/>
                <a:cs typeface="Arial" panose="020B0604020202020204" pitchFamily="34" charset="0"/>
              </a:rPr>
              <a:t>1. PURPOSE OF THE PRESENTATION </a:t>
            </a:r>
            <a:endParaRPr lang="en-US" sz="2400" b="1" dirty="0">
              <a:solidFill>
                <a:prstClr val="white"/>
              </a:solidFill>
              <a:latin typeface="Arial" panose="020B0604020202020204" pitchFamily="34" charset="0"/>
              <a:cs typeface="Arial" panose="020B0604020202020204" pitchFamily="34" charset="0"/>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rgbClr val="F79646">
                  <a:lumMod val="75000"/>
                </a:srgbClr>
              </a:solidFill>
            </a:endParaRPr>
          </a:p>
        </p:txBody>
      </p:sp>
      <p:sp>
        <p:nvSpPr>
          <p:cNvPr id="7" name="Content Placeholder 6"/>
          <p:cNvSpPr>
            <a:spLocks noGrp="1"/>
          </p:cNvSpPr>
          <p:nvPr>
            <p:ph idx="1"/>
          </p:nvPr>
        </p:nvSpPr>
        <p:spPr>
          <a:xfrm>
            <a:off x="76200" y="838200"/>
            <a:ext cx="8991600" cy="5150850"/>
          </a:xfrm>
        </p:spPr>
        <p:txBody>
          <a:bodyPr>
            <a:normAutofit/>
          </a:bodyPr>
          <a:lstStyle/>
          <a:p>
            <a:pPr marL="231775" lvl="1" indent="0" algn="just">
              <a:lnSpc>
                <a:spcPct val="150000"/>
              </a:lnSpc>
              <a:spcBef>
                <a:spcPts val="0"/>
              </a:spcBef>
              <a:buNone/>
              <a:defRPr/>
            </a:pPr>
            <a:r>
              <a:rPr lang="en-US" sz="1600" dirty="0" smtClean="0">
                <a:latin typeface="Arial" panose="020B0604020202020204" pitchFamily="34" charset="0"/>
                <a:cs typeface="Arial" panose="020B0604020202020204" pitchFamily="34" charset="0"/>
              </a:rPr>
              <a:t>To </a:t>
            </a:r>
            <a:r>
              <a:rPr lang="en-GB" sz="1600" dirty="0" smtClean="0">
                <a:latin typeface="Arial" panose="020B0604020202020204" pitchFamily="34" charset="0"/>
                <a:cs typeface="Arial" panose="020B0604020202020204" pitchFamily="34" charset="0"/>
              </a:rPr>
              <a:t>apprise </a:t>
            </a:r>
            <a:r>
              <a:rPr lang="en-GB" sz="1600" dirty="0">
                <a:latin typeface="Arial" panose="020B0604020202020204" pitchFamily="34" charset="0"/>
                <a:cs typeface="Arial" panose="020B0604020202020204" pitchFamily="34" charset="0"/>
              </a:rPr>
              <a:t>the Standing Committee on Public Accounts (</a:t>
            </a:r>
            <a:r>
              <a:rPr lang="en-GB" sz="1600" dirty="0" smtClean="0">
                <a:latin typeface="Arial" panose="020B0604020202020204" pitchFamily="34" charset="0"/>
                <a:cs typeface="Arial" panose="020B0604020202020204" pitchFamily="34" charset="0"/>
              </a:rPr>
              <a:t>SCOPA</a:t>
            </a:r>
            <a:r>
              <a:rPr lang="en-GB" sz="1600" dirty="0">
                <a:latin typeface="Arial" panose="020B0604020202020204" pitchFamily="34" charset="0"/>
                <a:cs typeface="Arial" panose="020B0604020202020204" pitchFamily="34" charset="0"/>
              </a:rPr>
              <a:t>)</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on the progress made regarding the implementation plans by the DPWI on assisting PRASA with the relocation of illegal dwellers on the railway reserve between Philippi and </a:t>
            </a:r>
            <a:r>
              <a:rPr lang="en-GB" sz="1600" dirty="0" smtClean="0">
                <a:latin typeface="Arial" panose="020B0604020202020204" pitchFamily="34" charset="0"/>
                <a:cs typeface="Arial" panose="020B0604020202020204" pitchFamily="34" charset="0"/>
              </a:rPr>
              <a:t>Langa</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73379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25490" y="-18617"/>
            <a:ext cx="9144000" cy="646331"/>
          </a:xfrm>
          <a:prstGeom prst="rect">
            <a:avLst/>
          </a:prstGeom>
          <a:noFill/>
        </p:spPr>
        <p:txBody>
          <a:bodyPr wrap="square" rtlCol="0">
            <a:spAutoFit/>
          </a:bodyPr>
          <a:lstStyle/>
          <a:p>
            <a:r>
              <a:rPr lang="en-US" sz="3600" b="1" dirty="0" smtClean="0">
                <a:solidFill>
                  <a:schemeClr val="bg1"/>
                </a:solidFill>
              </a:rPr>
              <a:t>2. BACKGROUND </a:t>
            </a:r>
            <a:endParaRPr lang="en-US" sz="3600" b="1" dirty="0">
              <a:solidFill>
                <a:schemeClr val="bg1"/>
              </a:solidFill>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rgbClr val="F79646">
                  <a:lumMod val="75000"/>
                </a:srgbClr>
              </a:solidFill>
            </a:endParaRPr>
          </a:p>
        </p:txBody>
      </p:sp>
      <p:sp>
        <p:nvSpPr>
          <p:cNvPr id="7" name="Content Placeholder 6"/>
          <p:cNvSpPr>
            <a:spLocks noGrp="1"/>
          </p:cNvSpPr>
          <p:nvPr>
            <p:ph idx="1"/>
          </p:nvPr>
        </p:nvSpPr>
        <p:spPr>
          <a:xfrm>
            <a:off x="76200" y="888063"/>
            <a:ext cx="8991600" cy="5833412"/>
          </a:xfrm>
        </p:spPr>
        <p:txBody>
          <a:bodyPr>
            <a:normAutofit fontScale="32500" lnSpcReduction="20000"/>
          </a:bodyPr>
          <a:lstStyle/>
          <a:p>
            <a:pPr marL="173038" lvl="1" indent="0">
              <a:lnSpc>
                <a:spcPct val="170000"/>
              </a:lnSpc>
              <a:buNone/>
            </a:pPr>
            <a:r>
              <a:rPr lang="en-US" sz="3500" dirty="0" smtClean="0">
                <a:latin typeface="Arial" panose="020B0604020202020204" pitchFamily="34" charset="0"/>
                <a:cs typeface="Arial" panose="020B0604020202020204" pitchFamily="34" charset="0"/>
              </a:rPr>
              <a:t>DPWI  </a:t>
            </a:r>
            <a:r>
              <a:rPr lang="en-US" sz="3500" dirty="0">
                <a:latin typeface="Arial" panose="020B0604020202020204" pitchFamily="34" charset="0"/>
                <a:cs typeface="Arial" panose="020B0604020202020204" pitchFamily="34" charset="0"/>
              </a:rPr>
              <a:t>as the custodian of national </a:t>
            </a:r>
            <a:r>
              <a:rPr lang="en-US" sz="3700" dirty="0">
                <a:latin typeface="Arial" panose="020B0604020202020204" pitchFamily="34" charset="0"/>
                <a:cs typeface="Arial" panose="020B0604020202020204" pitchFamily="34" charset="0"/>
              </a:rPr>
              <a:t>state-owned land, is often requested to release land to settle land claims for restitution, for human settlements development and land redistribution as part of government’s land reform programme</a:t>
            </a:r>
            <a:r>
              <a:rPr lang="en-US" sz="3700" dirty="0" smtClean="0">
                <a:latin typeface="Arial" panose="020B0604020202020204" pitchFamily="34" charset="0"/>
                <a:cs typeface="Arial" panose="020B0604020202020204" pitchFamily="34" charset="0"/>
              </a:rPr>
              <a:t>..</a:t>
            </a:r>
          </a:p>
          <a:p>
            <a:pPr marL="173038" lvl="1" indent="0">
              <a:lnSpc>
                <a:spcPct val="170000"/>
              </a:lnSpc>
              <a:buNone/>
            </a:pPr>
            <a:endParaRPr lang="en-US" sz="3700" dirty="0">
              <a:latin typeface="Arial" panose="020B0604020202020204" pitchFamily="34" charset="0"/>
              <a:cs typeface="Arial" panose="020B0604020202020204" pitchFamily="34" charset="0"/>
            </a:endParaRPr>
          </a:p>
          <a:p>
            <a:pPr marL="173038" lvl="1" indent="0">
              <a:lnSpc>
                <a:spcPct val="170000"/>
              </a:lnSpc>
              <a:buNone/>
            </a:pPr>
            <a:r>
              <a:rPr lang="en-GB" sz="3700" dirty="0" smtClean="0">
                <a:latin typeface="Arial" panose="020B0604020202020204" pitchFamily="34" charset="0"/>
                <a:cs typeface="Arial" panose="020B0604020202020204" pitchFamily="34" charset="0"/>
              </a:rPr>
              <a:t>In </a:t>
            </a:r>
            <a:r>
              <a:rPr lang="en-GB" sz="3700" dirty="0" smtClean="0">
                <a:latin typeface="Arial" panose="020B0604020202020204" pitchFamily="34" charset="0"/>
                <a:cs typeface="Arial" panose="020B0604020202020204" pitchFamily="34" charset="0"/>
              </a:rPr>
              <a:t>April 2020, DPWI </a:t>
            </a:r>
            <a:r>
              <a:rPr lang="en-GB" sz="3700" dirty="0">
                <a:latin typeface="Arial" panose="020B0604020202020204" pitchFamily="34" charset="0"/>
                <a:cs typeface="Arial" panose="020B0604020202020204" pitchFamily="34" charset="0"/>
              </a:rPr>
              <a:t>received a letter from the Department of Human Settlements (DHS</a:t>
            </a:r>
            <a:r>
              <a:rPr lang="en-GB" sz="3700" dirty="0" smtClean="0">
                <a:latin typeface="Arial" panose="020B0604020202020204" pitchFamily="34" charset="0"/>
                <a:cs typeface="Arial" panose="020B0604020202020204" pitchFamily="34" charset="0"/>
              </a:rPr>
              <a:t>) </a:t>
            </a:r>
            <a:r>
              <a:rPr lang="en-GB" sz="3700" dirty="0">
                <a:latin typeface="Arial" panose="020B0604020202020204" pitchFamily="34" charset="0"/>
                <a:cs typeface="Arial" panose="020B0604020202020204" pitchFamily="34" charset="0"/>
              </a:rPr>
              <a:t>requesting </a:t>
            </a:r>
            <a:r>
              <a:rPr lang="en-GB" sz="3700" dirty="0" smtClean="0">
                <a:latin typeface="Arial" panose="020B0604020202020204" pitchFamily="34" charset="0"/>
                <a:cs typeface="Arial" panose="020B0604020202020204" pitchFamily="34" charset="0"/>
              </a:rPr>
              <a:t>an immediate </a:t>
            </a:r>
            <a:r>
              <a:rPr lang="en-GB" sz="3700" dirty="0">
                <a:latin typeface="Arial" panose="020B0604020202020204" pitchFamily="34" charset="0"/>
                <a:cs typeface="Arial" panose="020B0604020202020204" pitchFamily="34" charset="0"/>
              </a:rPr>
              <a:t>access to identified land parcels for the de-densification of informal settlements earmarked for relocation as part of the programme to contain the rapid spread of </a:t>
            </a:r>
            <a:r>
              <a:rPr lang="en-GB" sz="3700" dirty="0" smtClean="0">
                <a:latin typeface="Arial" panose="020B0604020202020204" pitchFamily="34" charset="0"/>
                <a:cs typeface="Arial" panose="020B0604020202020204" pitchFamily="34" charset="0"/>
              </a:rPr>
              <a:t>Covid-19.</a:t>
            </a:r>
          </a:p>
          <a:p>
            <a:pPr marL="173038" lvl="1" indent="0">
              <a:lnSpc>
                <a:spcPct val="170000"/>
              </a:lnSpc>
              <a:buNone/>
            </a:pPr>
            <a:endParaRPr lang="en-GB" sz="3700" dirty="0" smtClean="0">
              <a:latin typeface="Arial" panose="020B0604020202020204" pitchFamily="34" charset="0"/>
              <a:cs typeface="Arial" panose="020B0604020202020204" pitchFamily="34" charset="0"/>
            </a:endParaRPr>
          </a:p>
          <a:p>
            <a:pPr marL="173038" lvl="1" indent="0">
              <a:lnSpc>
                <a:spcPct val="170000"/>
              </a:lnSpc>
              <a:buNone/>
            </a:pPr>
            <a:r>
              <a:rPr lang="en-GB" sz="3700" dirty="0" smtClean="0">
                <a:latin typeface="Arial" panose="020B0604020202020204" pitchFamily="34" charset="0"/>
                <a:cs typeface="Arial" panose="020B0604020202020204" pitchFamily="34" charset="0"/>
              </a:rPr>
              <a:t>The request was made pending </a:t>
            </a:r>
            <a:r>
              <a:rPr lang="en-GB" sz="3700" dirty="0">
                <a:latin typeface="Arial" panose="020B0604020202020204" pitchFamily="34" charset="0"/>
                <a:cs typeface="Arial" panose="020B0604020202020204" pitchFamily="34" charset="0"/>
              </a:rPr>
              <a:t>formal release of the land parcels for human settlements </a:t>
            </a:r>
            <a:r>
              <a:rPr lang="en-GB" sz="3700" dirty="0" smtClean="0">
                <a:latin typeface="Arial" panose="020B0604020202020204" pitchFamily="34" charset="0"/>
                <a:cs typeface="Arial" panose="020B0604020202020204" pitchFamily="34" charset="0"/>
              </a:rPr>
              <a:t>purposes.</a:t>
            </a:r>
            <a:endParaRPr lang="en-US" sz="3700" dirty="0">
              <a:latin typeface="Arial" panose="020B0604020202020204" pitchFamily="34" charset="0"/>
              <a:cs typeface="Arial" panose="020B0604020202020204" pitchFamily="34" charset="0"/>
            </a:endParaRPr>
          </a:p>
          <a:p>
            <a:pPr marL="173038" lvl="1" indent="0">
              <a:lnSpc>
                <a:spcPct val="170000"/>
              </a:lnSpc>
              <a:buNone/>
            </a:pPr>
            <a:endParaRPr lang="en-US" sz="3700" dirty="0">
              <a:latin typeface="Arial" panose="020B0604020202020204" pitchFamily="34" charset="0"/>
              <a:cs typeface="Arial" panose="020B0604020202020204" pitchFamily="34" charset="0"/>
            </a:endParaRPr>
          </a:p>
          <a:p>
            <a:pPr marL="173038" lvl="1" indent="0">
              <a:lnSpc>
                <a:spcPct val="170000"/>
              </a:lnSpc>
              <a:buNone/>
            </a:pPr>
            <a:r>
              <a:rPr lang="en-GB" sz="3700" dirty="0" smtClean="0">
                <a:latin typeface="Arial" panose="020B0604020202020204" pitchFamily="34" charset="0"/>
                <a:cs typeface="Arial" panose="020B0604020202020204" pitchFamily="34" charset="0"/>
              </a:rPr>
              <a:t>In the same month, </a:t>
            </a:r>
            <a:r>
              <a:rPr lang="en-GB" sz="3700" dirty="0">
                <a:latin typeface="Arial" panose="020B0604020202020204" pitchFamily="34" charset="0"/>
                <a:cs typeface="Arial" panose="020B0604020202020204" pitchFamily="34" charset="0"/>
              </a:rPr>
              <a:t>a</a:t>
            </a:r>
            <a:r>
              <a:rPr lang="en-GB" sz="3700" dirty="0" smtClean="0">
                <a:latin typeface="Arial" panose="020B0604020202020204" pitchFamily="34" charset="0"/>
                <a:cs typeface="Arial" panose="020B0604020202020204" pitchFamily="34" charset="0"/>
              </a:rPr>
              <a:t>nother </a:t>
            </a:r>
            <a:r>
              <a:rPr lang="en-GB" sz="3700" dirty="0">
                <a:latin typeface="Arial" panose="020B0604020202020204" pitchFamily="34" charset="0"/>
                <a:cs typeface="Arial" panose="020B0604020202020204" pitchFamily="34" charset="0"/>
              </a:rPr>
              <a:t>letter </a:t>
            </a:r>
            <a:r>
              <a:rPr lang="en-GB" sz="3700" dirty="0" smtClean="0">
                <a:latin typeface="Arial" panose="020B0604020202020204" pitchFamily="34" charset="0"/>
                <a:cs typeface="Arial" panose="020B0604020202020204" pitchFamily="34" charset="0"/>
              </a:rPr>
              <a:t>was received from </a:t>
            </a:r>
            <a:r>
              <a:rPr lang="en-GB" sz="3700" dirty="0">
                <a:latin typeface="Arial" panose="020B0604020202020204" pitchFamily="34" charset="0"/>
                <a:cs typeface="Arial" panose="020B0604020202020204" pitchFamily="34" charset="0"/>
              </a:rPr>
              <a:t>PRASA </a:t>
            </a:r>
            <a:r>
              <a:rPr lang="en-GB" sz="3700" dirty="0" smtClean="0">
                <a:latin typeface="Arial" panose="020B0604020202020204" pitchFamily="34" charset="0"/>
                <a:cs typeface="Arial" panose="020B0604020202020204" pitchFamily="34" charset="0"/>
              </a:rPr>
              <a:t>requesting </a:t>
            </a:r>
            <a:r>
              <a:rPr lang="en-GB" sz="3700" dirty="0">
                <a:latin typeface="Arial" panose="020B0604020202020204" pitchFamily="34" charset="0"/>
                <a:cs typeface="Arial" panose="020B0604020202020204" pitchFamily="34" charset="0"/>
              </a:rPr>
              <a:t>DPWI to urgently consider allocating an alternative land to resettle all the land occupants in the rail reserve in the Western Cape and then transfer the land ownership to Western Cape Provincial Government as a custodian.</a:t>
            </a:r>
          </a:p>
          <a:p>
            <a:pPr marL="173038" lvl="1" indent="0">
              <a:lnSpc>
                <a:spcPct val="170000"/>
              </a:lnSpc>
              <a:buNone/>
            </a:pPr>
            <a:endParaRPr lang="en-GB" sz="3700" dirty="0">
              <a:latin typeface="Arial" panose="020B0604020202020204" pitchFamily="34" charset="0"/>
              <a:cs typeface="Arial" panose="020B0604020202020204" pitchFamily="34" charset="0"/>
            </a:endParaRPr>
          </a:p>
          <a:p>
            <a:pPr marL="173038" lvl="1" indent="0">
              <a:lnSpc>
                <a:spcPct val="170000"/>
              </a:lnSpc>
              <a:buNone/>
            </a:pPr>
            <a:r>
              <a:rPr lang="en-GB" sz="3700" dirty="0" smtClean="0">
                <a:latin typeface="Arial" panose="020B0604020202020204" pitchFamily="34" charset="0"/>
                <a:cs typeface="Arial" panose="020B0604020202020204" pitchFamily="34" charset="0"/>
              </a:rPr>
              <a:t>It </a:t>
            </a:r>
            <a:r>
              <a:rPr lang="en-GB" sz="3700" dirty="0">
                <a:latin typeface="Arial" panose="020B0604020202020204" pitchFamily="34" charset="0"/>
                <a:cs typeface="Arial" panose="020B0604020202020204" pitchFamily="34" charset="0"/>
              </a:rPr>
              <a:t>was later established that DHS was requesting the release of the identified properties in order to also assist PRASA with the relocation of land occupants in the rail </a:t>
            </a:r>
            <a:r>
              <a:rPr lang="en-GB" sz="3700" dirty="0" smtClean="0">
                <a:latin typeface="Arial" panose="020B0604020202020204" pitchFamily="34" charset="0"/>
                <a:cs typeface="Arial" panose="020B0604020202020204" pitchFamily="34" charset="0"/>
              </a:rPr>
              <a:t>reserve</a:t>
            </a:r>
            <a:r>
              <a:rPr lang="en-GB" sz="3700" dirty="0">
                <a:latin typeface="Arial" panose="020B0604020202020204" pitchFamily="34" charset="0"/>
                <a:cs typeface="Arial" panose="020B0604020202020204" pitchFamily="34" charset="0"/>
              </a:rPr>
              <a:t>.</a:t>
            </a:r>
            <a:endParaRPr lang="en-US" sz="3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96609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25490" y="-18617"/>
            <a:ext cx="9144000" cy="646331"/>
          </a:xfrm>
          <a:prstGeom prst="rect">
            <a:avLst/>
          </a:prstGeom>
          <a:noFill/>
        </p:spPr>
        <p:txBody>
          <a:bodyPr wrap="square" rtlCol="0">
            <a:spAutoFit/>
          </a:bodyPr>
          <a:lstStyle/>
          <a:p>
            <a:r>
              <a:rPr lang="en-US" sz="3600" b="1" dirty="0" smtClean="0">
                <a:solidFill>
                  <a:schemeClr val="bg1"/>
                </a:solidFill>
              </a:rPr>
              <a:t>2. BACKGROUND (</a:t>
            </a:r>
            <a:r>
              <a:rPr lang="en-US" sz="3600" b="1" dirty="0" err="1" smtClean="0">
                <a:solidFill>
                  <a:schemeClr val="bg1"/>
                </a:solidFill>
              </a:rPr>
              <a:t>Cont</a:t>
            </a:r>
            <a:r>
              <a:rPr lang="en-US" sz="3600" b="1" dirty="0" smtClean="0">
                <a:solidFill>
                  <a:schemeClr val="bg1"/>
                </a:solidFill>
              </a:rPr>
              <a:t>…) </a:t>
            </a:r>
            <a:endParaRPr lang="en-US" sz="3600" b="1" dirty="0">
              <a:solidFill>
                <a:schemeClr val="bg1"/>
              </a:solidFill>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rgbClr val="F79646">
                  <a:lumMod val="75000"/>
                </a:srgbClr>
              </a:solidFill>
            </a:endParaRPr>
          </a:p>
        </p:txBody>
      </p:sp>
      <p:sp>
        <p:nvSpPr>
          <p:cNvPr id="7" name="Content Placeholder 6"/>
          <p:cNvSpPr>
            <a:spLocks noGrp="1"/>
          </p:cNvSpPr>
          <p:nvPr>
            <p:ph idx="1"/>
          </p:nvPr>
        </p:nvSpPr>
        <p:spPr>
          <a:xfrm>
            <a:off x="199053" y="757389"/>
            <a:ext cx="8686800" cy="5150850"/>
          </a:xfrm>
        </p:spPr>
        <p:txBody>
          <a:bodyPr>
            <a:normAutofit/>
          </a:bodyPr>
          <a:lstStyle/>
          <a:p>
            <a:pPr marL="457200" lvl="1" indent="0" algn="just">
              <a:lnSpc>
                <a:spcPct val="150000"/>
              </a:lnSpc>
              <a:buSzPts val="1100"/>
              <a:buNone/>
            </a:pPr>
            <a:r>
              <a:rPr lang="en-GB" sz="1800" dirty="0">
                <a:latin typeface="Arial" panose="020B0604020202020204" pitchFamily="34" charset="0"/>
                <a:cs typeface="Arial" panose="020B0604020202020204" pitchFamily="34" charset="0"/>
              </a:rPr>
              <a:t>The Department of Human Settlements (DHS) targeted 17 land parcels, including 03 held under the custodianship of DPWI, for </a:t>
            </a:r>
            <a:r>
              <a:rPr lang="en-GB" sz="1800" dirty="0" smtClean="0">
                <a:latin typeface="Arial" panose="020B0604020202020204" pitchFamily="34" charset="0"/>
                <a:cs typeface="Arial" panose="020B0604020202020204" pitchFamily="34" charset="0"/>
              </a:rPr>
              <a:t>immediate erecting of temporary </a:t>
            </a:r>
            <a:r>
              <a:rPr lang="en-GB" sz="1800" dirty="0">
                <a:latin typeface="Arial" panose="020B0604020202020204" pitchFamily="34" charset="0"/>
                <a:cs typeface="Arial" panose="020B0604020202020204" pitchFamily="34" charset="0"/>
              </a:rPr>
              <a:t>units to accommodate the occupants in the rail reserve. </a:t>
            </a:r>
            <a:endParaRPr lang="en-GB" sz="1800" dirty="0" smtClean="0">
              <a:latin typeface="Arial" panose="020B0604020202020204" pitchFamily="34" charset="0"/>
              <a:cs typeface="Arial" panose="020B0604020202020204" pitchFamily="34" charset="0"/>
            </a:endParaRPr>
          </a:p>
          <a:p>
            <a:pPr marL="457200" lvl="1" indent="0" algn="just">
              <a:lnSpc>
                <a:spcPct val="150000"/>
              </a:lnSpc>
              <a:buSzPts val="1100"/>
              <a:buNone/>
            </a:pPr>
            <a:endParaRPr lang="en-GB" sz="1800" dirty="0">
              <a:latin typeface="Arial" panose="020B0604020202020204" pitchFamily="34" charset="0"/>
              <a:cs typeface="Arial" panose="020B0604020202020204" pitchFamily="34" charset="0"/>
            </a:endParaRPr>
          </a:p>
          <a:p>
            <a:pPr marL="457200" lvl="1" indent="0" algn="just">
              <a:lnSpc>
                <a:spcPct val="150000"/>
              </a:lnSpc>
              <a:buSzPts val="1100"/>
              <a:buNone/>
            </a:pPr>
            <a:r>
              <a:rPr lang="en-GB" sz="1800" dirty="0">
                <a:latin typeface="Arial" panose="020B0604020202020204" pitchFamily="34" charset="0"/>
                <a:cs typeface="Arial" panose="020B0604020202020204" pitchFamily="34" charset="0"/>
              </a:rPr>
              <a:t>DPWI conducted the ownership verification and progress status for </a:t>
            </a:r>
            <a:r>
              <a:rPr lang="en-GB" sz="1800" dirty="0" smtClean="0">
                <a:latin typeface="Arial" panose="020B0604020202020204" pitchFamily="34" charset="0"/>
                <a:cs typeface="Arial" panose="020B0604020202020204" pitchFamily="34" charset="0"/>
              </a:rPr>
              <a:t>the  02 </a:t>
            </a:r>
            <a:r>
              <a:rPr lang="en-GB" sz="1800" dirty="0">
                <a:latin typeface="Arial" panose="020B0604020202020204" pitchFamily="34" charset="0"/>
                <a:cs typeface="Arial" panose="020B0604020202020204" pitchFamily="34" charset="0"/>
              </a:rPr>
              <a:t>land parcels that were said to be under its </a:t>
            </a:r>
            <a:r>
              <a:rPr lang="en-GB" sz="1800" dirty="0" smtClean="0">
                <a:latin typeface="Arial" panose="020B0604020202020204" pitchFamily="34" charset="0"/>
                <a:cs typeface="Arial" panose="020B0604020202020204" pitchFamily="34" charset="0"/>
              </a:rPr>
              <a:t>custodianship within Western Cape. </a:t>
            </a:r>
            <a:r>
              <a:rPr lang="en-ZA" sz="1800" dirty="0" smtClean="0">
                <a:latin typeface="Arial" panose="020B0604020202020204" pitchFamily="34" charset="0"/>
                <a:cs typeface="Arial" panose="020B0604020202020204" pitchFamily="34" charset="0"/>
              </a:rPr>
              <a:t>The investigation and after having engaged the affected land users  it was concluded that the two (02) land parcels could not be availed as they are allocated to SAPS for its functional use. </a:t>
            </a:r>
            <a:r>
              <a:rPr lang="en-ZA" sz="1800" b="1" dirty="0" smtClean="0">
                <a:latin typeface="Arial" panose="020B0604020202020204" pitchFamily="34" charset="0"/>
                <a:cs typeface="Arial" panose="020B0604020202020204" pitchFamily="34" charset="0"/>
              </a:rPr>
              <a:t>(Refer to the table below for details).</a:t>
            </a:r>
            <a:endParaRPr lang="en-ZA" sz="1800" b="1" dirty="0">
              <a:latin typeface="Arial" panose="020B0604020202020204" pitchFamily="34" charset="0"/>
              <a:cs typeface="Arial" panose="020B0604020202020204" pitchFamily="34" charset="0"/>
            </a:endParaRPr>
          </a:p>
          <a:p>
            <a:pPr marL="173038" lvl="1" indent="0">
              <a:buNone/>
            </a:pPr>
            <a:endParaRPr lang="en-US" sz="3200" dirty="0" smtClean="0">
              <a:latin typeface="Arial" panose="020B0604020202020204" pitchFamily="34" charset="0"/>
              <a:cs typeface="Arial" panose="020B0604020202020204" pitchFamily="34" charset="0"/>
            </a:endParaRPr>
          </a:p>
          <a:p>
            <a:pPr marL="554037" lvl="1" indent="0">
              <a:lnSpc>
                <a:spcPct val="150000"/>
              </a:lnSpc>
              <a:spcBef>
                <a:spcPts val="0"/>
              </a:spcBef>
              <a:buNone/>
              <a:defRPr/>
            </a:pPr>
            <a:endParaRPr lang="en-ZA" kern="0" dirty="0" smtClean="0">
              <a:solidFill>
                <a:sysClr val="windowText" lastClr="000000"/>
              </a:solidFill>
              <a:sym typeface="Century Gothic"/>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608941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a:solidFill>
                  <a:prstClr val="white"/>
                </a:solidFill>
              </a:rPr>
              <a:t>2. BACKGROUND (Cont…) </a:t>
            </a:r>
            <a:endParaRPr lang="en-US" sz="3600" b="1" dirty="0">
              <a:solidFill>
                <a:prstClr val="white"/>
              </a:solidFill>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rgbClr val="F79646">
                  <a:lumMod val="75000"/>
                </a:srgbClr>
              </a:solidFill>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34069637"/>
              </p:ext>
            </p:extLst>
          </p:nvPr>
        </p:nvGraphicFramePr>
        <p:xfrm>
          <a:off x="76200" y="941388"/>
          <a:ext cx="8915400" cy="4531425"/>
        </p:xfrm>
        <a:graphic>
          <a:graphicData uri="http://schemas.openxmlformats.org/drawingml/2006/table">
            <a:tbl>
              <a:tblPr firstRow="1" bandRow="1">
                <a:tableStyleId>{5C22544A-7EE6-4342-B048-85BDC9FD1C3A}</a:tableStyleId>
              </a:tblPr>
              <a:tblGrid>
                <a:gridCol w="1031013"/>
                <a:gridCol w="1102587"/>
                <a:gridCol w="2057400"/>
                <a:gridCol w="1295400"/>
                <a:gridCol w="3429000"/>
              </a:tblGrid>
              <a:tr h="506412">
                <a:tc>
                  <a:txBody>
                    <a:bodyPr/>
                    <a:lstStyle/>
                    <a:p>
                      <a:r>
                        <a:rPr lang="en-ZA" sz="1400" dirty="0" smtClean="0">
                          <a:latin typeface="Arial" panose="020B0604020202020204" pitchFamily="34" charset="0"/>
                          <a:cs typeface="Arial" panose="020B0604020202020204" pitchFamily="34" charset="0"/>
                        </a:rPr>
                        <a:t>Province</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Custodian</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Property Description</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Extent / Size (Hectares)</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Status</a:t>
                      </a:r>
                      <a:endParaRPr lang="en-ZA" sz="1400" dirty="0">
                        <a:latin typeface="Arial" panose="020B0604020202020204" pitchFamily="34" charset="0"/>
                        <a:cs typeface="Arial" panose="020B0604020202020204" pitchFamily="34" charset="0"/>
                      </a:endParaRPr>
                    </a:p>
                  </a:txBody>
                  <a:tcPr/>
                </a:tc>
              </a:tr>
              <a:tr h="1134983">
                <a:tc>
                  <a:txBody>
                    <a:bodyPr/>
                    <a:lstStyle/>
                    <a:p>
                      <a:pPr>
                        <a:lnSpc>
                          <a:spcPct val="150000"/>
                        </a:lnSpc>
                      </a:pPr>
                      <a:r>
                        <a:rPr lang="en-ZA" sz="1200" dirty="0" smtClean="0">
                          <a:latin typeface="Arial" panose="020B0604020202020204" pitchFamily="34" charset="0"/>
                          <a:cs typeface="Arial" panose="020B0604020202020204" pitchFamily="34" charset="0"/>
                        </a:rPr>
                        <a:t>Gauteng</a:t>
                      </a:r>
                      <a:endParaRPr lang="en-ZA" sz="1200" dirty="0">
                        <a:latin typeface="Arial" panose="020B0604020202020204" pitchFamily="34" charset="0"/>
                        <a:cs typeface="Arial" panose="020B0604020202020204" pitchFamily="34" charset="0"/>
                      </a:endParaRPr>
                    </a:p>
                  </a:txBody>
                  <a:tcPr anchor="ctr">
                    <a:solidFill>
                      <a:schemeClr val="accent2">
                        <a:lumMod val="40000"/>
                        <a:lumOff val="60000"/>
                      </a:schemeClr>
                    </a:solidFill>
                  </a:tcPr>
                </a:tc>
                <a:tc>
                  <a:txBody>
                    <a:bodyPr/>
                    <a:lstStyle/>
                    <a:p>
                      <a:pPr>
                        <a:lnSpc>
                          <a:spcPct val="150000"/>
                        </a:lnSpc>
                      </a:pPr>
                      <a:r>
                        <a:rPr lang="en-ZA" sz="1200" dirty="0" smtClean="0">
                          <a:latin typeface="Arial" panose="020B0604020202020204" pitchFamily="34" charset="0"/>
                          <a:cs typeface="Arial" panose="020B0604020202020204" pitchFamily="34" charset="0"/>
                        </a:rPr>
                        <a:t>DPWI</a:t>
                      </a:r>
                      <a:endParaRPr lang="en-ZA" sz="1200" dirty="0">
                        <a:latin typeface="Arial" panose="020B0604020202020204" pitchFamily="34" charset="0"/>
                        <a:cs typeface="Arial" panose="020B0604020202020204" pitchFamily="34" charset="0"/>
                      </a:endParaRPr>
                    </a:p>
                  </a:txBody>
                  <a:tcPr anchor="ctr">
                    <a:solidFill>
                      <a:schemeClr val="accent2">
                        <a:lumMod val="40000"/>
                        <a:lumOff val="6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Remainder of Portion 153 of the farm Elandsfontein No. 352 JR Registration Division</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c>
                  <a:txBody>
                    <a:bodyPr/>
                    <a:lstStyle/>
                    <a:p>
                      <a:pPr>
                        <a:lnSpc>
                          <a:spcPct val="150000"/>
                        </a:lnSpc>
                      </a:pPr>
                      <a:r>
                        <a:rPr lang="en-GB" sz="1200" kern="1200" dirty="0" smtClean="0">
                          <a:solidFill>
                            <a:schemeClr val="dk1"/>
                          </a:solidFill>
                          <a:effectLst/>
                          <a:latin typeface="Arial" panose="020B0604020202020204" pitchFamily="34" charset="0"/>
                          <a:ea typeface="+mn-ea"/>
                          <a:cs typeface="Arial" panose="020B0604020202020204" pitchFamily="34" charset="0"/>
                        </a:rPr>
                        <a:t>112.2950</a:t>
                      </a:r>
                      <a:endParaRPr lang="en-ZA" sz="12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marL="285750" indent="-285750">
                        <a:lnSpc>
                          <a:spcPct val="150000"/>
                        </a:lnSpc>
                        <a:buFont typeface="Arial" panose="020B0604020202020204" pitchFamily="34" charset="0"/>
                        <a:buChar char="•"/>
                      </a:pPr>
                      <a:r>
                        <a:rPr lang="en-ZA" sz="1200" dirty="0" smtClean="0">
                          <a:latin typeface="Arial" panose="020B0604020202020204" pitchFamily="34" charset="0"/>
                          <a:cs typeface="Arial" panose="020B0604020202020204" pitchFamily="34" charset="0"/>
                        </a:rPr>
                        <a:t>Ministerial approval granted for</a:t>
                      </a:r>
                      <a:r>
                        <a:rPr lang="en-ZA" sz="1200" baseline="0" dirty="0" smtClean="0">
                          <a:latin typeface="Arial" panose="020B0604020202020204" pitchFamily="34" charset="0"/>
                          <a:cs typeface="Arial" panose="020B0604020202020204" pitchFamily="34" charset="0"/>
                        </a:rPr>
                        <a:t> the release, and</a:t>
                      </a:r>
                    </a:p>
                    <a:p>
                      <a:pPr marL="285750" indent="-285750">
                        <a:lnSpc>
                          <a:spcPct val="150000"/>
                        </a:lnSpc>
                        <a:buFont typeface="Arial" panose="020B0604020202020204" pitchFamily="34" charset="0"/>
                        <a:buChar char="•"/>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Special Power of Attorney (SPOA) to commence with the development planning processes was issued to the HDA. </a:t>
                      </a:r>
                      <a:endParaRPr lang="en-ZA" sz="12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r>
              <a:tr h="1331248">
                <a:tc rowSpan="2">
                  <a:txBody>
                    <a:bodyPr/>
                    <a:lstStyle/>
                    <a:p>
                      <a:pPr>
                        <a:lnSpc>
                          <a:spcPct val="150000"/>
                        </a:lnSpc>
                      </a:pPr>
                      <a:r>
                        <a:rPr lang="en-ZA" sz="1200" b="0" dirty="0" smtClean="0">
                          <a:latin typeface="Arial" panose="020B0604020202020204" pitchFamily="34" charset="0"/>
                          <a:cs typeface="Arial" panose="020B0604020202020204" pitchFamily="34" charset="0"/>
                        </a:rPr>
                        <a:t>Western</a:t>
                      </a:r>
                      <a:r>
                        <a:rPr lang="en-ZA" sz="1200" b="0" baseline="0" dirty="0" smtClean="0">
                          <a:latin typeface="Arial" panose="020B0604020202020204" pitchFamily="34" charset="0"/>
                          <a:cs typeface="Arial" panose="020B0604020202020204" pitchFamily="34" charset="0"/>
                        </a:rPr>
                        <a:t> Cape</a:t>
                      </a:r>
                      <a:endParaRPr lang="en-ZA" sz="1200" b="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rowSpan="2">
                  <a:txBody>
                    <a:bodyPr/>
                    <a:lstStyle/>
                    <a:p>
                      <a:pPr>
                        <a:lnSpc>
                          <a:spcPct val="150000"/>
                        </a:lnSpc>
                      </a:pPr>
                      <a:r>
                        <a:rPr lang="en-ZA" sz="1200" b="0" dirty="0" smtClean="0">
                          <a:latin typeface="Arial" panose="020B0604020202020204" pitchFamily="34" charset="0"/>
                          <a:cs typeface="Arial" panose="020B0604020202020204" pitchFamily="34" charset="0"/>
                        </a:rPr>
                        <a:t>DPWI</a:t>
                      </a:r>
                      <a:endParaRPr lang="en-ZA" sz="1200" b="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portion of farm Eersteriv No. 981 Stellenbosch Registration Division – (Faure Base)</a:t>
                      </a:r>
                    </a:p>
                  </a:txBody>
                  <a:tcPr>
                    <a:solidFill>
                      <a:schemeClr val="accent1">
                        <a:lumMod val="40000"/>
                        <a:lumOff val="60000"/>
                      </a:schemeClr>
                    </a:solidFill>
                  </a:tcPr>
                </a:tc>
                <a:tc>
                  <a:txBody>
                    <a:bodyPr/>
                    <a:lstStyle/>
                    <a:p>
                      <a:pPr>
                        <a:lnSpc>
                          <a:spcPct val="150000"/>
                        </a:lnSpc>
                      </a:pPr>
                      <a:r>
                        <a:rPr lang="en-ZA" sz="1200" b="0" dirty="0" smtClean="0">
                          <a:latin typeface="Arial" panose="020B0604020202020204" pitchFamily="34" charset="0"/>
                          <a:cs typeface="Arial" panose="020B0604020202020204" pitchFamily="34" charset="0"/>
                        </a:rPr>
                        <a:t>23,3548</a:t>
                      </a:r>
                      <a:endParaRPr lang="en-ZA" sz="1200" b="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285750" indent="-285750">
                        <a:lnSpc>
                          <a:spcPct val="150000"/>
                        </a:lnSpc>
                        <a:buFont typeface="Arial" panose="020B0604020202020204" pitchFamily="34" charset="0"/>
                        <a:buChar char="•"/>
                      </a:pPr>
                      <a:r>
                        <a:rPr lang="en-ZA" sz="1200" b="0" dirty="0" smtClean="0">
                          <a:latin typeface="Arial" panose="020B0604020202020204" pitchFamily="34" charset="0"/>
                          <a:cs typeface="Arial" panose="020B0604020202020204" pitchFamily="34" charset="0"/>
                        </a:rPr>
                        <a:t>Not availed as the property is used by SAPS Units for Training purposes, shooting range, Anti Gang, Public Order Policing, Tactical response Units and used for </a:t>
                      </a:r>
                      <a:r>
                        <a:rPr lang="en-ZA" sz="1200" b="0" dirty="0" smtClean="0">
                          <a:latin typeface="Arial" panose="020B0604020202020204" pitchFamily="34" charset="0"/>
                          <a:cs typeface="Arial" panose="020B0604020202020204" pitchFamily="34" charset="0"/>
                        </a:rPr>
                        <a:t>SAPS residential </a:t>
                      </a:r>
                      <a:r>
                        <a:rPr lang="en-ZA" sz="1200" b="0" dirty="0" smtClean="0">
                          <a:latin typeface="Arial" panose="020B0604020202020204" pitchFamily="34" charset="0"/>
                          <a:cs typeface="Arial" panose="020B0604020202020204" pitchFamily="34" charset="0"/>
                        </a:rPr>
                        <a:t>accommodation.</a:t>
                      </a:r>
                      <a:endParaRPr lang="en-ZA" sz="1200" b="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921633">
                <a:tc vMerge="1">
                  <a:txBody>
                    <a:bodyPr/>
                    <a:lstStyle/>
                    <a:p>
                      <a:endParaRPr lang="en-ZA" sz="1200" dirty="0"/>
                    </a:p>
                  </a:txBody>
                  <a:tcPr/>
                </a:tc>
                <a:tc vMerge="1">
                  <a:txBody>
                    <a:bodyPr/>
                    <a:lstStyle/>
                    <a:p>
                      <a:endParaRPr lang="en-ZA"/>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portion of Remainder of farm 1499 Cape Registration Division – (Phillippi Police Academy</a:t>
                      </a:r>
                    </a:p>
                  </a:txBody>
                  <a:tcPr>
                    <a:solidFill>
                      <a:schemeClr val="accent1">
                        <a:lumMod val="40000"/>
                        <a:lumOff val="60000"/>
                      </a:schemeClr>
                    </a:solidFill>
                  </a:tcPr>
                </a:tc>
                <a:tc>
                  <a:txBody>
                    <a:bodyPr/>
                    <a:lstStyle/>
                    <a:p>
                      <a:pPr>
                        <a:lnSpc>
                          <a:spcPct val="150000"/>
                        </a:lnSpc>
                      </a:pPr>
                      <a:r>
                        <a:rPr lang="en-ZA" sz="1200" b="0" dirty="0" smtClean="0">
                          <a:latin typeface="Arial" panose="020B0604020202020204" pitchFamily="34" charset="0"/>
                          <a:cs typeface="Arial" panose="020B0604020202020204" pitchFamily="34" charset="0"/>
                        </a:rPr>
                        <a:t>22,9114</a:t>
                      </a:r>
                      <a:endParaRPr lang="en-ZA" sz="1200" b="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285750" indent="-285750">
                        <a:lnSpc>
                          <a:spcPct val="150000"/>
                        </a:lnSpc>
                        <a:buFont typeface="Arial" panose="020B0604020202020204" pitchFamily="34" charset="0"/>
                        <a:buChar char="•"/>
                      </a:pPr>
                      <a:r>
                        <a:rPr lang="en-ZA" sz="1200" b="0" dirty="0" smtClean="0">
                          <a:latin typeface="Arial" panose="020B0604020202020204" pitchFamily="34" charset="0"/>
                          <a:cs typeface="Arial" panose="020B0604020202020204" pitchFamily="34" charset="0"/>
                        </a:rPr>
                        <a:t>Not availed as the</a:t>
                      </a:r>
                      <a:r>
                        <a:rPr lang="en-ZA" sz="1200" b="0" baseline="0" dirty="0" smtClean="0">
                          <a:latin typeface="Arial" panose="020B0604020202020204" pitchFamily="34" charset="0"/>
                          <a:cs typeface="Arial" panose="020B0604020202020204" pitchFamily="34" charset="0"/>
                        </a:rPr>
                        <a:t> property is</a:t>
                      </a:r>
                      <a:r>
                        <a:rPr lang="en-ZA" sz="1200" b="0" dirty="0" smtClean="0">
                          <a:latin typeface="Arial" panose="020B0604020202020204" pitchFamily="34" charset="0"/>
                          <a:cs typeface="Arial" panose="020B0604020202020204" pitchFamily="34" charset="0"/>
                        </a:rPr>
                        <a:t> use by SAPS for Basic Police Development Learning (training purposes.</a:t>
                      </a:r>
                      <a:endParaRPr lang="en-ZA" sz="1200" b="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42050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25490" y="-18617"/>
            <a:ext cx="9144000" cy="646331"/>
          </a:xfrm>
          <a:prstGeom prst="rect">
            <a:avLst/>
          </a:prstGeom>
          <a:noFill/>
        </p:spPr>
        <p:txBody>
          <a:bodyPr wrap="square" rtlCol="0">
            <a:spAutoFit/>
          </a:bodyPr>
          <a:lstStyle/>
          <a:p>
            <a:pPr lvl="0"/>
            <a:r>
              <a:rPr lang="en-US" sz="3600" b="1" dirty="0">
                <a:solidFill>
                  <a:prstClr val="white"/>
                </a:solidFill>
              </a:rPr>
              <a:t>2. BACKGROUND (</a:t>
            </a:r>
            <a:r>
              <a:rPr lang="en-US" sz="3600" b="1" dirty="0" err="1">
                <a:solidFill>
                  <a:prstClr val="white"/>
                </a:solidFill>
              </a:rPr>
              <a:t>Cont</a:t>
            </a:r>
            <a:r>
              <a:rPr lang="en-US" sz="3600" b="1" dirty="0">
                <a:solidFill>
                  <a:prstClr val="white"/>
                </a:solidFill>
              </a:rPr>
              <a:t>…) </a:t>
            </a: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rgbClr val="F79646">
                  <a:lumMod val="75000"/>
                </a:srgbClr>
              </a:solidFill>
            </a:endParaRPr>
          </a:p>
        </p:txBody>
      </p:sp>
      <p:sp>
        <p:nvSpPr>
          <p:cNvPr id="7" name="Content Placeholder 6"/>
          <p:cNvSpPr>
            <a:spLocks noGrp="1"/>
          </p:cNvSpPr>
          <p:nvPr>
            <p:ph idx="1"/>
          </p:nvPr>
        </p:nvSpPr>
        <p:spPr>
          <a:xfrm>
            <a:off x="-76200" y="304800"/>
            <a:ext cx="8962053" cy="5603439"/>
          </a:xfrm>
        </p:spPr>
        <p:txBody>
          <a:bodyPr>
            <a:normAutofit/>
          </a:bodyPr>
          <a:lstStyle/>
          <a:p>
            <a:pPr marL="457200" lvl="1" indent="0" algn="just">
              <a:buSzPts val="1100"/>
              <a:buNone/>
            </a:pPr>
            <a:endParaRPr lang="en-GB" sz="2000" dirty="0" smtClean="0">
              <a:latin typeface="Arial" panose="020B0604020202020204" pitchFamily="34" charset="0"/>
              <a:cs typeface="Arial" panose="020B0604020202020204" pitchFamily="34" charset="0"/>
            </a:endParaRPr>
          </a:p>
          <a:p>
            <a:pPr marL="457200" lvl="1" indent="0" algn="just">
              <a:lnSpc>
                <a:spcPct val="150000"/>
              </a:lnSpc>
              <a:buSzPts val="1100"/>
              <a:buNone/>
            </a:pPr>
            <a:r>
              <a:rPr lang="en-GB" sz="1400" dirty="0" smtClean="0">
                <a:latin typeface="Arial" panose="020B0604020202020204" pitchFamily="34" charset="0"/>
                <a:cs typeface="Arial" panose="020B0604020202020204" pitchFamily="34" charset="0"/>
              </a:rPr>
              <a:t>In </a:t>
            </a:r>
            <a:r>
              <a:rPr lang="en-GB" sz="1400" dirty="0">
                <a:latin typeface="Arial" panose="020B0604020202020204" pitchFamily="34" charset="0"/>
                <a:cs typeface="Arial" panose="020B0604020202020204" pitchFamily="34" charset="0"/>
              </a:rPr>
              <a:t>an effort to further assist both PRASA and DHS, </a:t>
            </a:r>
            <a:r>
              <a:rPr lang="en-GB" sz="1400" dirty="0" smtClean="0">
                <a:latin typeface="Arial" panose="020B0604020202020204" pitchFamily="34" charset="0"/>
                <a:cs typeface="Arial" panose="020B0604020202020204" pitchFamily="34" charset="0"/>
              </a:rPr>
              <a:t>a desktop exercise to </a:t>
            </a:r>
            <a:r>
              <a:rPr lang="en-GB" sz="1400" dirty="0" smtClean="0">
                <a:latin typeface="Arial" panose="020B0604020202020204" pitchFamily="34" charset="0"/>
                <a:cs typeface="Arial" panose="020B0604020202020204" pitchFamily="34" charset="0"/>
              </a:rPr>
              <a:t>search other possible vacant sites was conducted. This process culminated into identification of seven vacant state owned land parcels. </a:t>
            </a:r>
          </a:p>
          <a:p>
            <a:pPr marL="728980" indent="-285750">
              <a:lnSpc>
                <a:spcPct val="107000"/>
              </a:lnSpc>
              <a:spcAft>
                <a:spcPts val="800"/>
              </a:spcAft>
            </a:pPr>
            <a:r>
              <a:rPr lang="en-ZA" sz="1400" b="1" dirty="0" smtClean="0">
                <a:latin typeface="Arial" panose="020B0604020202020204" pitchFamily="34" charset="0"/>
                <a:cs typeface="Arial" panose="020B0604020202020204" pitchFamily="34" charset="0"/>
              </a:rPr>
              <a:t>For </a:t>
            </a:r>
            <a:r>
              <a:rPr lang="en-ZA" sz="1400" b="1" dirty="0">
                <a:latin typeface="Arial" panose="020B0604020202020204" pitchFamily="34" charset="0"/>
                <a:cs typeface="Arial" panose="020B0604020202020204" pitchFamily="34" charset="0"/>
              </a:rPr>
              <a:t>Khayelitsha and Nonkqubela communities</a:t>
            </a:r>
            <a:r>
              <a:rPr lang="en-ZA" sz="1400" b="1" dirty="0">
                <a:latin typeface="Arial" panose="020B0604020202020204" pitchFamily="34" charset="0"/>
                <a:ea typeface="Calibri" panose="020F0502020204030204" pitchFamily="34" charset="0"/>
                <a:cs typeface="Arial" panose="020B0604020202020204" pitchFamily="34" charset="0"/>
              </a:rPr>
              <a:t>: </a:t>
            </a:r>
            <a:endParaRPr lang="en-ZA" sz="1400" b="1" dirty="0" smtClean="0">
              <a:latin typeface="Arial" panose="020B0604020202020204" pitchFamily="34" charset="0"/>
              <a:ea typeface="Calibri" panose="020F0502020204030204" pitchFamily="34" charset="0"/>
              <a:cs typeface="Arial" panose="020B0604020202020204" pitchFamily="34" charset="0"/>
            </a:endParaRPr>
          </a:p>
          <a:p>
            <a:pPr marL="554037" lvl="1" indent="0">
              <a:lnSpc>
                <a:spcPct val="150000"/>
              </a:lnSpc>
              <a:spcBef>
                <a:spcPts val="0"/>
              </a:spcBef>
              <a:buNone/>
              <a:defRPr/>
            </a:pPr>
            <a:endParaRPr lang="en-ZA" kern="0" dirty="0" smtClean="0">
              <a:solidFill>
                <a:sysClr val="windowText" lastClr="000000"/>
              </a:solidFill>
              <a:sym typeface="Century Gothic"/>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42017035"/>
              </p:ext>
            </p:extLst>
          </p:nvPr>
        </p:nvGraphicFramePr>
        <p:xfrm>
          <a:off x="457197" y="1982770"/>
          <a:ext cx="8477551" cy="1659476"/>
        </p:xfrm>
        <a:graphic>
          <a:graphicData uri="http://schemas.openxmlformats.org/drawingml/2006/table">
            <a:tbl>
              <a:tblPr firstRow="1" firstCol="1" bandRow="1"/>
              <a:tblGrid>
                <a:gridCol w="533403"/>
                <a:gridCol w="4648200"/>
                <a:gridCol w="1371600"/>
                <a:gridCol w="914400"/>
                <a:gridCol w="1009948"/>
              </a:tblGrid>
              <a:tr h="494443">
                <a:tc>
                  <a:txBody>
                    <a:bodyPr/>
                    <a:lstStyle/>
                    <a:p>
                      <a:pPr>
                        <a:spcAft>
                          <a:spcPts val="0"/>
                        </a:spcAft>
                      </a:pPr>
                      <a:r>
                        <a:rPr lang="en-ZA" sz="1200" b="1" kern="1200" dirty="0" smtClean="0">
                          <a:solidFill>
                            <a:schemeClr val="tx1"/>
                          </a:solidFill>
                          <a:latin typeface="Arial" panose="020B0604020202020204" pitchFamily="34" charset="0"/>
                          <a:ea typeface="+mn-ea"/>
                          <a:cs typeface="Arial" panose="020B0604020202020204" pitchFamily="34" charset="0"/>
                        </a:rPr>
                        <a:t>No.</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spcAft>
                          <a:spcPts val="0"/>
                        </a:spcAft>
                      </a:pPr>
                      <a:r>
                        <a:rPr lang="en-ZA" sz="1200" b="1" kern="1200" dirty="0">
                          <a:solidFill>
                            <a:schemeClr val="tx1"/>
                          </a:solidFill>
                          <a:latin typeface="Arial" panose="020B0604020202020204" pitchFamily="34" charset="0"/>
                          <a:ea typeface="+mn-ea"/>
                          <a:cs typeface="Arial" panose="020B0604020202020204" pitchFamily="34" charset="0"/>
                        </a:rPr>
                        <a:t>Property 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spcAft>
                          <a:spcPts val="0"/>
                        </a:spcAft>
                      </a:pPr>
                      <a:r>
                        <a:rPr lang="en-ZA" sz="1200" b="1" kern="1200" dirty="0">
                          <a:solidFill>
                            <a:schemeClr val="tx1"/>
                          </a:solidFill>
                          <a:latin typeface="Arial" panose="020B0604020202020204" pitchFamily="34" charset="0"/>
                          <a:ea typeface="+mn-ea"/>
                          <a:cs typeface="Arial" panose="020B0604020202020204" pitchFamily="34" charset="0"/>
                        </a:rPr>
                        <a:t>Ownership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spcAft>
                          <a:spcPts val="0"/>
                        </a:spcAft>
                      </a:pPr>
                      <a:r>
                        <a:rPr lang="en-ZA" sz="1200" b="1" kern="1200" dirty="0">
                          <a:solidFill>
                            <a:schemeClr val="tx1"/>
                          </a:solidFill>
                          <a:latin typeface="Arial" panose="020B0604020202020204" pitchFamily="34" charset="0"/>
                          <a:ea typeface="+mn-ea"/>
                          <a:cs typeface="Arial" panose="020B0604020202020204" pitchFamily="34" charset="0"/>
                        </a:rPr>
                        <a:t>Extent (hectares)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spcAft>
                          <a:spcPts val="0"/>
                        </a:spcAft>
                      </a:pPr>
                      <a:r>
                        <a:rPr lang="en-ZA" sz="1200" b="1" kern="1200" dirty="0">
                          <a:solidFill>
                            <a:schemeClr val="tx1"/>
                          </a:solidFill>
                          <a:latin typeface="Arial" panose="020B0604020202020204" pitchFamily="34" charset="0"/>
                          <a:ea typeface="+mn-ea"/>
                          <a:cs typeface="Arial" panose="020B0604020202020204" pitchFamily="34" charset="0"/>
                        </a:rPr>
                        <a:t>Proposal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56199">
                <a:tc>
                  <a:txBody>
                    <a:bodyPr/>
                    <a:lstStyle/>
                    <a:p>
                      <a:pPr>
                        <a:spcAft>
                          <a:spcPts val="0"/>
                        </a:spcAft>
                      </a:pPr>
                      <a:r>
                        <a:rPr lang="en-ZA" sz="1200" kern="1200" dirty="0" smtClean="0">
                          <a:solidFill>
                            <a:schemeClr val="tx1"/>
                          </a:solidFill>
                          <a:latin typeface="Arial" panose="020B0604020202020204" pitchFamily="34" charset="0"/>
                          <a:ea typeface="+mn-ea"/>
                          <a:cs typeface="Arial" panose="020B0604020202020204" pitchFamily="34" charset="0"/>
                        </a:rPr>
                        <a:t>1</a:t>
                      </a:r>
                      <a:endParaRPr lang="en-ZA"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Remainder of farm </a:t>
                      </a:r>
                      <a:r>
                        <a:rPr lang="en-ZA" sz="1200" kern="1200" dirty="0" err="1">
                          <a:solidFill>
                            <a:schemeClr val="tx1"/>
                          </a:solidFill>
                          <a:latin typeface="Arial" panose="020B0604020202020204" pitchFamily="34" charset="0"/>
                          <a:ea typeface="+mn-ea"/>
                          <a:cs typeface="Arial" panose="020B0604020202020204" pitchFamily="34" charset="0"/>
                        </a:rPr>
                        <a:t>Ersf</a:t>
                      </a:r>
                      <a:r>
                        <a:rPr lang="en-ZA" sz="1200" kern="1200" dirty="0">
                          <a:solidFill>
                            <a:schemeClr val="tx1"/>
                          </a:solidFill>
                          <a:latin typeface="Arial" panose="020B0604020202020204" pitchFamily="34" charset="0"/>
                          <a:ea typeface="+mn-ea"/>
                          <a:cs typeface="Arial" panose="020B0604020202020204" pitchFamily="34" charset="0"/>
                        </a:rPr>
                        <a:t> No. 644 Stellenbosch Registration Division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DPWI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17.7074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Consolidation of the two properties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02172">
                <a:tc>
                  <a:txBody>
                    <a:bodyPr/>
                    <a:lstStyle/>
                    <a:p>
                      <a:pPr>
                        <a:spcAft>
                          <a:spcPts val="0"/>
                        </a:spcAft>
                      </a:pPr>
                      <a:r>
                        <a:rPr lang="en-ZA" sz="1200" kern="1200" dirty="0" smtClean="0">
                          <a:solidFill>
                            <a:schemeClr val="tx1"/>
                          </a:solidFill>
                          <a:latin typeface="Arial" panose="020B0604020202020204" pitchFamily="34" charset="0"/>
                          <a:ea typeface="+mn-ea"/>
                          <a:cs typeface="Arial" panose="020B0604020202020204" pitchFamily="34" charset="0"/>
                        </a:rPr>
                        <a:t>2</a:t>
                      </a:r>
                      <a:endParaRPr lang="en-ZA"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Portion 1 of farm Ersf No. 644 Stellenbosch Registration Division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WC Provincial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6.3323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ZA"/>
                    </a:p>
                  </a:txBody>
                  <a:tcPr/>
                </a:tc>
              </a:tr>
              <a:tr h="304800">
                <a:tc>
                  <a:txBody>
                    <a:bodyPr/>
                    <a:lstStyle/>
                    <a:p>
                      <a:pPr>
                        <a:spcAft>
                          <a:spcPts val="0"/>
                        </a:spcAft>
                      </a:pPr>
                      <a:r>
                        <a:rPr lang="en-ZA" sz="1200" kern="1200" dirty="0" smtClean="0">
                          <a:solidFill>
                            <a:schemeClr val="tx1"/>
                          </a:solidFill>
                          <a:latin typeface="Arial" panose="020B0604020202020204" pitchFamily="34" charset="0"/>
                          <a:ea typeface="+mn-ea"/>
                          <a:cs typeface="Arial" panose="020B0604020202020204" pitchFamily="34" charset="0"/>
                        </a:rPr>
                        <a:t>3</a:t>
                      </a:r>
                      <a:endParaRPr lang="en-ZA"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Erf 2370 Eersterivier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DPWI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1.3209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As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01862">
                <a:tc>
                  <a:txBody>
                    <a:bodyPr/>
                    <a:lstStyle/>
                    <a:p>
                      <a:pPr>
                        <a:spcAft>
                          <a:spcPts val="0"/>
                        </a:spcAft>
                      </a:pPr>
                      <a:r>
                        <a:rPr lang="en-ZA" sz="1200" kern="1200" dirty="0" smtClean="0">
                          <a:solidFill>
                            <a:schemeClr val="tx1"/>
                          </a:solidFill>
                          <a:latin typeface="Arial" panose="020B0604020202020204" pitchFamily="34" charset="0"/>
                          <a:ea typeface="+mn-ea"/>
                          <a:cs typeface="Arial" panose="020B0604020202020204" pitchFamily="34" charset="0"/>
                        </a:rPr>
                        <a:t>4</a:t>
                      </a:r>
                      <a:endParaRPr lang="en-ZA"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Erf 647 Stellenbosch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DPWI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2.2838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As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2" name="Rectangle 1"/>
          <p:cNvSpPr/>
          <p:nvPr/>
        </p:nvSpPr>
        <p:spPr>
          <a:xfrm>
            <a:off x="13668" y="3958224"/>
            <a:ext cx="8921080" cy="721801"/>
          </a:xfrm>
          <a:prstGeom prst="rect">
            <a:avLst/>
          </a:prstGeom>
        </p:spPr>
        <p:txBody>
          <a:bodyPr wrap="square">
            <a:spAutoFit/>
          </a:bodyPr>
          <a:lstStyle/>
          <a:p>
            <a:pPr marL="728980" lvl="0" indent="-285750">
              <a:lnSpc>
                <a:spcPct val="107000"/>
              </a:lnSpc>
              <a:spcAft>
                <a:spcPts val="800"/>
              </a:spcAft>
              <a:buFont typeface="Arial" panose="020B0604020202020204" pitchFamily="34" charset="0"/>
              <a:buChar char="•"/>
            </a:pPr>
            <a:r>
              <a:rPr lang="en-ZA" sz="1400" b="1" dirty="0" smtClean="0">
                <a:solidFill>
                  <a:prstClr val="black"/>
                </a:solidFill>
                <a:latin typeface="Arial" panose="020B0604020202020204" pitchFamily="34" charset="0"/>
                <a:cs typeface="Arial" panose="020B0604020202020204" pitchFamily="34" charset="0"/>
              </a:rPr>
              <a:t>For </a:t>
            </a:r>
            <a:r>
              <a:rPr lang="en-ZA" sz="1400" b="1" dirty="0">
                <a:solidFill>
                  <a:prstClr val="black"/>
                </a:solidFill>
                <a:latin typeface="Arial" panose="020B0604020202020204" pitchFamily="34" charset="0"/>
                <a:ea typeface="Calibri" panose="020F0502020204030204" pitchFamily="34" charset="0"/>
                <a:cs typeface="Arial" panose="020B0604020202020204" pitchFamily="34" charset="0"/>
              </a:rPr>
              <a:t>Phillippi and Langa communities</a:t>
            </a:r>
            <a:r>
              <a:rPr lang="en-ZA"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marL="443230" lvl="0" indent="457200">
              <a:lnSpc>
                <a:spcPct val="107000"/>
              </a:lnSpc>
              <a:spcAft>
                <a:spcPts val="800"/>
              </a:spcAft>
            </a:pPr>
            <a:r>
              <a:rPr lang="en-ZA"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ZA"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0688902"/>
              </p:ext>
            </p:extLst>
          </p:nvPr>
        </p:nvGraphicFramePr>
        <p:xfrm>
          <a:off x="471235" y="4319125"/>
          <a:ext cx="8512408" cy="1135379"/>
        </p:xfrm>
        <a:graphic>
          <a:graphicData uri="http://schemas.openxmlformats.org/drawingml/2006/table">
            <a:tbl>
              <a:tblPr firstRow="1" firstCol="1" bandRow="1"/>
              <a:tblGrid>
                <a:gridCol w="595565"/>
                <a:gridCol w="4648200"/>
                <a:gridCol w="990600"/>
                <a:gridCol w="1066800"/>
                <a:gridCol w="1211243"/>
              </a:tblGrid>
              <a:tr h="0">
                <a:tc>
                  <a:txBody>
                    <a:bodyPr/>
                    <a:lstStyle/>
                    <a:p>
                      <a:pPr marL="0" marR="0">
                        <a:spcBef>
                          <a:spcPts val="0"/>
                        </a:spcBef>
                        <a:spcAft>
                          <a:spcPts val="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No.</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Property Description</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Ownership</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Extent (Hectares)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Proposal</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281939">
                <a:tc>
                  <a:txBody>
                    <a:bodyPr/>
                    <a:lstStyle/>
                    <a:p>
                      <a:pPr marL="0" marR="0">
                        <a:spcBef>
                          <a:spcPts val="0"/>
                        </a:spcBef>
                        <a:spcAft>
                          <a:spcPts val="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Erf  1110, Weltevreden Valley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DPWI</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3.4033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Consolidation of the two properties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04800">
                <a:tc>
                  <a:txBody>
                    <a:bodyPr/>
                    <a:lstStyle/>
                    <a:p>
                      <a:pPr marL="0" marR="0">
                        <a:spcBef>
                          <a:spcPts val="0"/>
                        </a:spcBef>
                        <a:spcAft>
                          <a:spcPts val="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126, Weltevreden Valley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Province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3.3326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r>
              <a:tr h="0">
                <a:tc>
                  <a:txBody>
                    <a:bodyPr/>
                    <a:lstStyle/>
                    <a:p>
                      <a:pPr marL="0" marR="0">
                        <a:spcBef>
                          <a:spcPts val="0"/>
                        </a:spcBef>
                        <a:spcAft>
                          <a:spcPts val="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Erf 5, Weltevreden Valley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DPWI</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2.4964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As is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264341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25490" y="-18617"/>
            <a:ext cx="9144000" cy="646331"/>
          </a:xfrm>
          <a:prstGeom prst="rect">
            <a:avLst/>
          </a:prstGeom>
          <a:noFill/>
        </p:spPr>
        <p:txBody>
          <a:bodyPr wrap="square" rtlCol="0">
            <a:spAutoFit/>
          </a:bodyPr>
          <a:lstStyle/>
          <a:p>
            <a:pPr lvl="0"/>
            <a:r>
              <a:rPr lang="en-US" sz="3600" b="1" dirty="0" smtClean="0">
                <a:solidFill>
                  <a:prstClr val="white"/>
                </a:solidFill>
              </a:rPr>
              <a:t>PROGRESS TO-DATE</a:t>
            </a:r>
            <a:r>
              <a:rPr lang="en-US" sz="3600" b="1" dirty="0" smtClean="0">
                <a:solidFill>
                  <a:prstClr val="white"/>
                </a:solidFill>
              </a:rPr>
              <a:t> </a:t>
            </a:r>
            <a:endParaRPr lang="en-US" sz="3600" b="1" dirty="0">
              <a:solidFill>
                <a:prstClr val="white"/>
              </a:solidFill>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rgbClr val="F79646">
                  <a:lumMod val="75000"/>
                </a:srgbClr>
              </a:solidFill>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solidFill>
                  <a:prstClr val="black">
                    <a:tint val="75000"/>
                  </a:prstClr>
                </a:solidFill>
              </a:rPr>
              <a:pPr/>
              <a:t>8</a:t>
            </a:fld>
            <a:endParaRPr 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19084341"/>
              </p:ext>
            </p:extLst>
          </p:nvPr>
        </p:nvGraphicFramePr>
        <p:xfrm>
          <a:off x="393864" y="860727"/>
          <a:ext cx="8477551" cy="1152814"/>
        </p:xfrm>
        <a:graphic>
          <a:graphicData uri="http://schemas.openxmlformats.org/drawingml/2006/table">
            <a:tbl>
              <a:tblPr firstRow="1" firstCol="1" bandRow="1"/>
              <a:tblGrid>
                <a:gridCol w="533403"/>
                <a:gridCol w="4648200"/>
                <a:gridCol w="1371600"/>
                <a:gridCol w="914400"/>
                <a:gridCol w="1009948"/>
              </a:tblGrid>
              <a:tr h="494443">
                <a:tc>
                  <a:txBody>
                    <a:bodyPr/>
                    <a:lstStyle/>
                    <a:p>
                      <a:pPr>
                        <a:spcAft>
                          <a:spcPts val="0"/>
                        </a:spcAft>
                      </a:pPr>
                      <a:r>
                        <a:rPr lang="en-ZA" sz="1200" b="1" kern="1200" dirty="0" smtClean="0">
                          <a:solidFill>
                            <a:schemeClr val="tx1"/>
                          </a:solidFill>
                          <a:latin typeface="Arial" panose="020B0604020202020204" pitchFamily="34" charset="0"/>
                          <a:ea typeface="+mn-ea"/>
                          <a:cs typeface="Arial" panose="020B0604020202020204" pitchFamily="34" charset="0"/>
                        </a:rPr>
                        <a:t>No.</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spcAft>
                          <a:spcPts val="0"/>
                        </a:spcAft>
                      </a:pPr>
                      <a:r>
                        <a:rPr lang="en-ZA" sz="1200" b="1" kern="1200" dirty="0">
                          <a:solidFill>
                            <a:schemeClr val="tx1"/>
                          </a:solidFill>
                          <a:latin typeface="Arial" panose="020B0604020202020204" pitchFamily="34" charset="0"/>
                          <a:ea typeface="+mn-ea"/>
                          <a:cs typeface="Arial" panose="020B0604020202020204" pitchFamily="34" charset="0"/>
                        </a:rPr>
                        <a:t>Property 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spcAft>
                          <a:spcPts val="0"/>
                        </a:spcAft>
                      </a:pPr>
                      <a:r>
                        <a:rPr lang="en-ZA" sz="1200" b="1" kern="1200" dirty="0">
                          <a:solidFill>
                            <a:schemeClr val="tx1"/>
                          </a:solidFill>
                          <a:latin typeface="Arial" panose="020B0604020202020204" pitchFamily="34" charset="0"/>
                          <a:ea typeface="+mn-ea"/>
                          <a:cs typeface="Arial" panose="020B0604020202020204" pitchFamily="34" charset="0"/>
                        </a:rPr>
                        <a:t>Ownership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spcAft>
                          <a:spcPts val="0"/>
                        </a:spcAft>
                      </a:pPr>
                      <a:r>
                        <a:rPr lang="en-ZA" sz="1200" b="1" kern="1200" dirty="0">
                          <a:solidFill>
                            <a:schemeClr val="tx1"/>
                          </a:solidFill>
                          <a:latin typeface="Arial" panose="020B0604020202020204" pitchFamily="34" charset="0"/>
                          <a:ea typeface="+mn-ea"/>
                          <a:cs typeface="Arial" panose="020B0604020202020204" pitchFamily="34" charset="0"/>
                        </a:rPr>
                        <a:t>Extent (hectares)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spcAft>
                          <a:spcPts val="0"/>
                        </a:spcAft>
                      </a:pPr>
                      <a:r>
                        <a:rPr lang="en-ZA" sz="1200" b="1" kern="1200" dirty="0">
                          <a:solidFill>
                            <a:schemeClr val="tx1"/>
                          </a:solidFill>
                          <a:latin typeface="Arial" panose="020B0604020202020204" pitchFamily="34" charset="0"/>
                          <a:ea typeface="+mn-ea"/>
                          <a:cs typeface="Arial" panose="020B0604020202020204" pitchFamily="34" charset="0"/>
                        </a:rPr>
                        <a:t>Proposal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56199">
                <a:tc>
                  <a:txBody>
                    <a:bodyPr/>
                    <a:lstStyle/>
                    <a:p>
                      <a:pPr>
                        <a:spcAft>
                          <a:spcPts val="0"/>
                        </a:spcAft>
                      </a:pPr>
                      <a:r>
                        <a:rPr lang="en-ZA" sz="1200" kern="1200" dirty="0" smtClean="0">
                          <a:solidFill>
                            <a:schemeClr val="tx1"/>
                          </a:solidFill>
                          <a:latin typeface="Arial" panose="020B0604020202020204" pitchFamily="34" charset="0"/>
                          <a:ea typeface="+mn-ea"/>
                          <a:cs typeface="Arial" panose="020B0604020202020204" pitchFamily="34" charset="0"/>
                        </a:rPr>
                        <a:t>1</a:t>
                      </a:r>
                      <a:endParaRPr lang="en-ZA"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Remainder of farm </a:t>
                      </a:r>
                      <a:r>
                        <a:rPr lang="en-ZA" sz="1200" kern="1200" dirty="0" err="1">
                          <a:solidFill>
                            <a:schemeClr val="tx1"/>
                          </a:solidFill>
                          <a:latin typeface="Arial" panose="020B0604020202020204" pitchFamily="34" charset="0"/>
                          <a:ea typeface="+mn-ea"/>
                          <a:cs typeface="Arial" panose="020B0604020202020204" pitchFamily="34" charset="0"/>
                        </a:rPr>
                        <a:t>Ersf</a:t>
                      </a:r>
                      <a:r>
                        <a:rPr lang="en-ZA" sz="1200" kern="1200" dirty="0">
                          <a:solidFill>
                            <a:schemeClr val="tx1"/>
                          </a:solidFill>
                          <a:latin typeface="Arial" panose="020B0604020202020204" pitchFamily="34" charset="0"/>
                          <a:ea typeface="+mn-ea"/>
                          <a:cs typeface="Arial" panose="020B0604020202020204" pitchFamily="34" charset="0"/>
                        </a:rPr>
                        <a:t> No. 644 Stellenbosch Registration Division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DPWI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17.7074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Consolidation of the two properties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02172">
                <a:tc>
                  <a:txBody>
                    <a:bodyPr/>
                    <a:lstStyle/>
                    <a:p>
                      <a:pPr>
                        <a:spcAft>
                          <a:spcPts val="0"/>
                        </a:spcAft>
                      </a:pPr>
                      <a:r>
                        <a:rPr lang="en-ZA" sz="1200" kern="1200" dirty="0" smtClean="0">
                          <a:solidFill>
                            <a:schemeClr val="tx1"/>
                          </a:solidFill>
                          <a:latin typeface="Arial" panose="020B0604020202020204" pitchFamily="34" charset="0"/>
                          <a:ea typeface="+mn-ea"/>
                          <a:cs typeface="Arial" panose="020B0604020202020204" pitchFamily="34" charset="0"/>
                        </a:rPr>
                        <a:t>2</a:t>
                      </a:r>
                      <a:endParaRPr lang="en-ZA"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Portion 1 of farm Ersf No. 644 Stellenbosch Registration Division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WC Provincial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r>
                        <a:rPr lang="en-ZA" sz="1200" kern="1200" dirty="0">
                          <a:solidFill>
                            <a:schemeClr val="tx1"/>
                          </a:solidFill>
                          <a:latin typeface="Arial" panose="020B0604020202020204" pitchFamily="34" charset="0"/>
                          <a:ea typeface="+mn-ea"/>
                          <a:cs typeface="Arial" panose="020B0604020202020204" pitchFamily="34" charset="0"/>
                        </a:rPr>
                        <a:t>6.3323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ZA"/>
                    </a:p>
                  </a:txBody>
                  <a:tcPr/>
                </a:tc>
              </a:tr>
            </a:tbl>
          </a:graphicData>
        </a:graphic>
      </p:graphicFrame>
      <p:sp>
        <p:nvSpPr>
          <p:cNvPr id="6" name="Rectangle 5"/>
          <p:cNvSpPr/>
          <p:nvPr/>
        </p:nvSpPr>
        <p:spPr>
          <a:xfrm>
            <a:off x="95451" y="2143397"/>
            <a:ext cx="8871415" cy="4570482"/>
          </a:xfrm>
          <a:prstGeom prst="rect">
            <a:avLst/>
          </a:prstGeom>
        </p:spPr>
        <p:txBody>
          <a:bodyPr wrap="square">
            <a:spAutoFit/>
          </a:bodyPr>
          <a:lstStyle/>
          <a:p>
            <a:pPr marL="231775" lvl="1" algn="just">
              <a:lnSpc>
                <a:spcPct val="150000"/>
              </a:lnSpc>
              <a:buSzPts val="1100"/>
            </a:pPr>
            <a:r>
              <a:rPr lang="en-GB" sz="1400" dirty="0" smtClean="0">
                <a:latin typeface="Arial" panose="020B0604020202020204" pitchFamily="34" charset="0"/>
                <a:ea typeface="Times New Roman" panose="02020603050405020304" pitchFamily="18" charset="0"/>
                <a:cs typeface="Arial" panose="020B0604020202020204" pitchFamily="34" charset="0"/>
              </a:rPr>
              <a:t>DHS chose the above two vacant state owned land for </a:t>
            </a:r>
            <a:r>
              <a:rPr lang="en-GB" sz="1400" dirty="0">
                <a:latin typeface="Arial" panose="020B0604020202020204" pitchFamily="34" charset="0"/>
                <a:ea typeface="Times New Roman" panose="02020603050405020304" pitchFamily="18" charset="0"/>
                <a:cs typeface="Arial" panose="020B0604020202020204" pitchFamily="34" charset="0"/>
              </a:rPr>
              <a:t>the relocation of the communities on the rail reserve, irrespective of the area. </a:t>
            </a:r>
            <a:r>
              <a:rPr lang="en-GB" sz="1400" dirty="0" smtClean="0">
                <a:latin typeface="Arial" panose="020B0604020202020204" pitchFamily="34" charset="0"/>
                <a:ea typeface="Times New Roman" panose="02020603050405020304" pitchFamily="18" charset="0"/>
                <a:cs typeface="Arial" panose="020B0604020202020204" pitchFamily="34" charset="0"/>
              </a:rPr>
              <a:t>HDA were to engage </a:t>
            </a:r>
            <a:r>
              <a:rPr lang="en-GB" sz="1400" dirty="0">
                <a:latin typeface="Arial" panose="020B0604020202020204" pitchFamily="34" charset="0"/>
                <a:ea typeface="Times New Roman" panose="02020603050405020304" pitchFamily="18" charset="0"/>
                <a:cs typeface="Arial" panose="020B0604020202020204" pitchFamily="34" charset="0"/>
              </a:rPr>
              <a:t>the </a:t>
            </a:r>
            <a:r>
              <a:rPr lang="en-GB" sz="1400" dirty="0" smtClean="0">
                <a:latin typeface="Arial" panose="020B0604020202020204" pitchFamily="34" charset="0"/>
                <a:ea typeface="Times New Roman" panose="02020603050405020304" pitchFamily="18" charset="0"/>
                <a:cs typeface="Arial" panose="020B0604020202020204" pitchFamily="34" charset="0"/>
              </a:rPr>
              <a:t>Western Cape Provincial </a:t>
            </a:r>
            <a:r>
              <a:rPr lang="en-GB" sz="1400" dirty="0">
                <a:latin typeface="Arial" panose="020B0604020202020204" pitchFamily="34" charset="0"/>
                <a:ea typeface="Times New Roman" panose="02020603050405020304" pitchFamily="18" charset="0"/>
                <a:cs typeface="Arial" panose="020B0604020202020204" pitchFamily="34" charset="0"/>
              </a:rPr>
              <a:t>Government on the release of the </a:t>
            </a:r>
            <a:r>
              <a:rPr lang="en-GB" sz="1400" dirty="0" smtClean="0">
                <a:latin typeface="Arial" panose="020B0604020202020204" pitchFamily="34" charset="0"/>
                <a:ea typeface="Times New Roman" panose="02020603050405020304" pitchFamily="18" charset="0"/>
                <a:cs typeface="Arial" panose="020B0604020202020204" pitchFamily="34" charset="0"/>
              </a:rPr>
              <a:t>second land </a:t>
            </a:r>
            <a:r>
              <a:rPr lang="en-GB" sz="1400" dirty="0">
                <a:latin typeface="Arial" panose="020B0604020202020204" pitchFamily="34" charset="0"/>
                <a:ea typeface="Times New Roman" panose="02020603050405020304" pitchFamily="18" charset="0"/>
                <a:cs typeface="Arial" panose="020B0604020202020204" pitchFamily="34" charset="0"/>
              </a:rPr>
              <a:t>parcel</a:t>
            </a:r>
            <a:r>
              <a:rPr lang="en-GB" sz="1400" dirty="0" smtClean="0">
                <a:latin typeface="Arial" panose="020B0604020202020204" pitchFamily="34" charset="0"/>
                <a:ea typeface="Times New Roman" panose="02020603050405020304" pitchFamily="18" charset="0"/>
                <a:cs typeface="Arial" panose="020B0604020202020204" pitchFamily="34" charset="0"/>
              </a:rPr>
              <a:t>.</a:t>
            </a:r>
          </a:p>
          <a:p>
            <a:pPr marL="231775" lvl="1" algn="just">
              <a:lnSpc>
                <a:spcPct val="150000"/>
              </a:lnSpc>
              <a:buSzPts val="1100"/>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231775" lvl="1" algn="just">
              <a:lnSpc>
                <a:spcPct val="150000"/>
              </a:lnSpc>
              <a:buSzPts val="1100"/>
            </a:pPr>
            <a:r>
              <a:rPr lang="en-US" sz="1400" dirty="0" smtClean="0">
                <a:latin typeface="Arial" panose="020B0604020202020204" pitchFamily="34" charset="0"/>
                <a:ea typeface="Times New Roman" panose="02020603050405020304" pitchFamily="18" charset="0"/>
                <a:cs typeface="Arial" panose="020B0604020202020204" pitchFamily="34" charset="0"/>
              </a:rPr>
              <a:t>The Minister approved the release of the first portion to HDA </a:t>
            </a:r>
            <a:r>
              <a:rPr lang="en-US" sz="1400" dirty="0">
                <a:latin typeface="Arial" panose="020B0604020202020204" pitchFamily="34" charset="0"/>
                <a:ea typeface="Times New Roman" panose="02020603050405020304" pitchFamily="18" charset="0"/>
                <a:cs typeface="Arial" panose="020B0604020202020204" pitchFamily="34" charset="0"/>
              </a:rPr>
              <a:t>which is an agency of </a:t>
            </a:r>
            <a:r>
              <a:rPr lang="en-US" sz="1400" dirty="0" smtClean="0">
                <a:latin typeface="Arial" panose="020B0604020202020204" pitchFamily="34" charset="0"/>
                <a:ea typeface="Times New Roman" panose="02020603050405020304" pitchFamily="18" charset="0"/>
                <a:cs typeface="Arial" panose="020B0604020202020204" pitchFamily="34" charset="0"/>
              </a:rPr>
              <a:t>DHS and the granted a Special </a:t>
            </a:r>
            <a:r>
              <a:rPr lang="en-US" sz="1400" dirty="0">
                <a:latin typeface="Arial" panose="020B0604020202020204" pitchFamily="34" charset="0"/>
                <a:ea typeface="Times New Roman" panose="02020603050405020304" pitchFamily="18" charset="0"/>
                <a:cs typeface="Arial" panose="020B0604020202020204" pitchFamily="34" charset="0"/>
              </a:rPr>
              <a:t>Power of Attorney (SPOA) to commence with the development planning </a:t>
            </a:r>
            <a:r>
              <a:rPr lang="en-US" sz="1400" dirty="0" smtClean="0">
                <a:latin typeface="Arial" panose="020B0604020202020204" pitchFamily="34" charset="0"/>
                <a:ea typeface="Times New Roman" panose="02020603050405020304" pitchFamily="18" charset="0"/>
                <a:cs typeface="Arial" panose="020B0604020202020204" pitchFamily="34" charset="0"/>
              </a:rPr>
              <a:t>processes. </a:t>
            </a:r>
          </a:p>
          <a:p>
            <a:pPr marL="231775" lvl="1" algn="just">
              <a:lnSpc>
                <a:spcPct val="150000"/>
              </a:lnSpc>
              <a:buSzPts val="1100"/>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231775" lvl="1" algn="just">
              <a:lnSpc>
                <a:spcPct val="150000"/>
              </a:lnSpc>
              <a:buSzPts val="1100"/>
            </a:pPr>
            <a:r>
              <a:rPr lang="en-US" sz="1400" dirty="0" smtClean="0">
                <a:latin typeface="Arial" panose="020B0604020202020204" pitchFamily="34" charset="0"/>
                <a:ea typeface="Times New Roman" panose="02020603050405020304" pitchFamily="18" charset="0"/>
                <a:cs typeface="Arial" panose="020B0604020202020204" pitchFamily="34" charset="0"/>
              </a:rPr>
              <a:t>DPWI is aware that the stakeholder engagement conducted by HDA. The local </a:t>
            </a:r>
            <a:r>
              <a:rPr lang="en-US" sz="1400" dirty="0">
                <a:latin typeface="Arial" panose="020B0604020202020204" pitchFamily="34" charset="0"/>
                <a:ea typeface="Times New Roman" panose="02020603050405020304" pitchFamily="18" charset="0"/>
                <a:cs typeface="Arial" panose="020B0604020202020204" pitchFamily="34" charset="0"/>
              </a:rPr>
              <a:t>municipality &amp; relevant </a:t>
            </a:r>
            <a:r>
              <a:rPr lang="en-US" sz="1400" dirty="0" smtClean="0">
                <a:latin typeface="Arial" panose="020B0604020202020204" pitchFamily="34" charset="0"/>
                <a:ea typeface="Times New Roman" panose="02020603050405020304" pitchFamily="18" charset="0"/>
                <a:cs typeface="Arial" panose="020B0604020202020204" pitchFamily="34" charset="0"/>
              </a:rPr>
              <a:t>communities were reportedly not </a:t>
            </a:r>
            <a:r>
              <a:rPr lang="en-US" sz="1400" dirty="0">
                <a:latin typeface="Arial" panose="020B0604020202020204" pitchFamily="34" charset="0"/>
                <a:ea typeface="Times New Roman" panose="02020603050405020304" pitchFamily="18" charset="0"/>
                <a:cs typeface="Arial" panose="020B0604020202020204" pitchFamily="34" charset="0"/>
              </a:rPr>
              <a:t>in support of the relocation of the affected communities on to the identified land </a:t>
            </a:r>
            <a:r>
              <a:rPr lang="en-US" sz="1400" dirty="0" smtClean="0">
                <a:latin typeface="Arial" panose="020B0604020202020204" pitchFamily="34" charset="0"/>
                <a:ea typeface="Times New Roman" panose="02020603050405020304" pitchFamily="18" charset="0"/>
                <a:cs typeface="Arial" panose="020B0604020202020204" pitchFamily="34" charset="0"/>
              </a:rPr>
              <a:t>parcels.</a:t>
            </a:r>
          </a:p>
          <a:p>
            <a:pPr marL="231775" lvl="1" algn="just">
              <a:lnSpc>
                <a:spcPct val="150000"/>
              </a:lnSpc>
              <a:buSzPts val="1100"/>
            </a:pPr>
            <a:endParaRPr lang="en-US" dirty="0">
              <a:latin typeface="Arial" panose="020B0604020202020204" pitchFamily="34" charset="0"/>
              <a:ea typeface="Times New Roman" panose="02020603050405020304" pitchFamily="18" charset="0"/>
              <a:cs typeface="Arial" panose="020B0604020202020204" pitchFamily="34" charset="0"/>
            </a:endParaRPr>
          </a:p>
          <a:p>
            <a:pPr marL="231775" lvl="1" algn="just">
              <a:lnSpc>
                <a:spcPct val="150000"/>
              </a:lnSpc>
              <a:buSzPts val="1100"/>
            </a:pPr>
            <a:endParaRPr lang="en-US" dirty="0">
              <a:latin typeface="Arial" panose="020B0604020202020204" pitchFamily="34" charset="0"/>
              <a:ea typeface="Times New Roman" panose="02020603050405020304" pitchFamily="18" charset="0"/>
              <a:cs typeface="Arial" panose="020B0604020202020204" pitchFamily="34" charset="0"/>
            </a:endParaRPr>
          </a:p>
          <a:p>
            <a:pPr marL="231775" lvl="1" algn="just">
              <a:lnSpc>
                <a:spcPct val="150000"/>
              </a:lnSpc>
              <a:buSzPts val="1100"/>
            </a:pPr>
            <a:endParaRPr lang="en-GB"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386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25490" y="-18617"/>
            <a:ext cx="9144000" cy="646331"/>
          </a:xfrm>
          <a:prstGeom prst="rect">
            <a:avLst/>
          </a:prstGeom>
          <a:noFill/>
        </p:spPr>
        <p:txBody>
          <a:bodyPr wrap="square" rtlCol="0">
            <a:spAutoFit/>
          </a:bodyPr>
          <a:lstStyle/>
          <a:p>
            <a:r>
              <a:rPr lang="en-US" sz="3600" b="1" dirty="0" smtClean="0">
                <a:solidFill>
                  <a:schemeClr val="bg1"/>
                </a:solidFill>
              </a:rPr>
              <a:t>2. RECOMMENDATION </a:t>
            </a:r>
            <a:endParaRPr lang="en-US" sz="3600" b="1" dirty="0">
              <a:solidFill>
                <a:schemeClr val="bg1"/>
              </a:solidFill>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rgbClr val="F79646">
                  <a:lumMod val="75000"/>
                </a:srgbClr>
              </a:solidFill>
            </a:endParaRPr>
          </a:p>
        </p:txBody>
      </p:sp>
      <p:sp>
        <p:nvSpPr>
          <p:cNvPr id="7" name="Content Placeholder 6"/>
          <p:cNvSpPr>
            <a:spLocks noGrp="1"/>
          </p:cNvSpPr>
          <p:nvPr>
            <p:ph idx="1"/>
          </p:nvPr>
        </p:nvSpPr>
        <p:spPr>
          <a:xfrm>
            <a:off x="199053" y="757389"/>
            <a:ext cx="8686800" cy="5150850"/>
          </a:xfrm>
        </p:spPr>
        <p:txBody>
          <a:bodyPr>
            <a:normAutofit/>
          </a:bodyPr>
          <a:lstStyle/>
          <a:p>
            <a:pPr marL="58737" lvl="1" indent="0" defTabSz="914457">
              <a:lnSpc>
                <a:spcPct val="90000"/>
              </a:lnSpc>
              <a:spcBef>
                <a:spcPts val="0"/>
              </a:spcBef>
              <a:buClr>
                <a:srgbClr val="E48312"/>
              </a:buClr>
              <a:buNone/>
            </a:pPr>
            <a:endParaRPr lang="en-GB" sz="2000" dirty="0" smtClean="0">
              <a:latin typeface="Arial" panose="020B0604020202020204" pitchFamily="34" charset="0"/>
              <a:ea typeface="Times New Roman" panose="02020603050405020304" pitchFamily="18" charset="0"/>
            </a:endParaRPr>
          </a:p>
          <a:p>
            <a:pPr marL="58737" lvl="1" indent="0" algn="just" defTabSz="914457">
              <a:lnSpc>
                <a:spcPct val="150000"/>
              </a:lnSpc>
              <a:spcBef>
                <a:spcPts val="0"/>
              </a:spcBef>
              <a:buClr>
                <a:srgbClr val="E48312"/>
              </a:buClr>
              <a:buNone/>
            </a:pPr>
            <a:r>
              <a:rPr lang="en-GB" sz="1600" dirty="0" smtClean="0">
                <a:latin typeface="Arial" panose="020B0604020202020204" pitchFamily="34" charset="0"/>
                <a:ea typeface="Times New Roman" panose="02020603050405020304" pitchFamily="18" charset="0"/>
                <a:cs typeface="Arial" panose="020B0604020202020204" pitchFamily="34" charset="0"/>
              </a:rPr>
              <a:t>It </a:t>
            </a:r>
            <a:r>
              <a:rPr lang="en-GB" sz="1600" dirty="0">
                <a:latin typeface="Arial" panose="020B0604020202020204" pitchFamily="34" charset="0"/>
                <a:ea typeface="Times New Roman" panose="02020603050405020304" pitchFamily="18" charset="0"/>
                <a:cs typeface="Arial" panose="020B0604020202020204" pitchFamily="34" charset="0"/>
              </a:rPr>
              <a:t>is recommended that </a:t>
            </a:r>
            <a:r>
              <a:rPr lang="en-GB" sz="1600" dirty="0" smtClean="0">
                <a:latin typeface="Arial" panose="020B0604020202020204" pitchFamily="34" charset="0"/>
                <a:ea typeface="Times New Roman" panose="02020603050405020304" pitchFamily="18" charset="0"/>
                <a:cs typeface="Arial" panose="020B0604020202020204" pitchFamily="34" charset="0"/>
              </a:rPr>
              <a:t>SCOPA:</a:t>
            </a:r>
          </a:p>
          <a:p>
            <a:pPr marL="58737" lvl="1" indent="0" algn="just" defTabSz="914457">
              <a:lnSpc>
                <a:spcPct val="150000"/>
              </a:lnSpc>
              <a:spcBef>
                <a:spcPts val="0"/>
              </a:spcBef>
              <a:buClr>
                <a:srgbClr val="E48312"/>
              </a:buClr>
              <a:buNone/>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344487" lvl="1" algn="just" defTabSz="914457">
              <a:lnSpc>
                <a:spcPct val="150000"/>
              </a:lnSpc>
              <a:spcBef>
                <a:spcPts val="0"/>
              </a:spcBef>
              <a:buClr>
                <a:srgbClr val="E48312"/>
              </a:buClr>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Notes </a:t>
            </a:r>
            <a:r>
              <a:rPr lang="en-GB" sz="1600" dirty="0">
                <a:latin typeface="Arial" panose="020B0604020202020204" pitchFamily="34" charset="0"/>
                <a:ea typeface="Times New Roman" panose="02020603050405020304" pitchFamily="18" charset="0"/>
                <a:cs typeface="Arial" panose="020B0604020202020204" pitchFamily="34" charset="0"/>
              </a:rPr>
              <a:t>the presentation and the progress made regarding the implementation plans by the DPWI on assisting PRASA with the relocation of illegal dwellers on the railway reserve between Philippi and </a:t>
            </a:r>
            <a:r>
              <a:rPr lang="en-GB" sz="1600" dirty="0" smtClean="0">
                <a:latin typeface="Arial" panose="020B0604020202020204" pitchFamily="34" charset="0"/>
                <a:ea typeface="Times New Roman" panose="02020603050405020304" pitchFamily="18" charset="0"/>
                <a:cs typeface="Arial" panose="020B0604020202020204" pitchFamily="34" charset="0"/>
              </a:rPr>
              <a:t>Langa.</a:t>
            </a: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457200" lvl="1" indent="0" algn="just">
              <a:buSzPts val="1100"/>
              <a:buNone/>
            </a:pP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73038" lvl="1" indent="0">
              <a:buNone/>
            </a:pPr>
            <a:endParaRPr lang="en-US" sz="3200" dirty="0" smtClean="0">
              <a:latin typeface="Arial" panose="020B0604020202020204" pitchFamily="34" charset="0"/>
              <a:cs typeface="Arial" panose="020B0604020202020204" pitchFamily="34" charset="0"/>
            </a:endParaRPr>
          </a:p>
          <a:p>
            <a:pPr marL="554037" lvl="1" indent="0">
              <a:lnSpc>
                <a:spcPct val="150000"/>
              </a:lnSpc>
              <a:spcBef>
                <a:spcPts val="0"/>
              </a:spcBef>
              <a:buNone/>
              <a:defRPr/>
            </a:pPr>
            <a:endParaRPr lang="en-ZA" kern="0" dirty="0" smtClean="0">
              <a:solidFill>
                <a:sysClr val="windowText" lastClr="000000"/>
              </a:solidFill>
              <a:sym typeface="Century Gothic"/>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381355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21915</TotalTime>
  <Words>919</Words>
  <Application>Microsoft Office PowerPoint</Application>
  <PresentationFormat>On-screen Show (4:3)</PresentationFormat>
  <Paragraphs>138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Agency FB</vt:lpstr>
      <vt:lpstr>Arial</vt:lpstr>
      <vt:lpstr>Calibri</vt:lpstr>
      <vt:lpstr>Century Gothic</vt:lpstr>
      <vt:lpstr>Franklin Gothic Heavy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NDPW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Mazibuko</dc:creator>
  <cp:lastModifiedBy>Morris Mabinja</cp:lastModifiedBy>
  <cp:revision>1139</cp:revision>
  <cp:lastPrinted>2023-03-16T13:31:55Z</cp:lastPrinted>
  <dcterms:created xsi:type="dcterms:W3CDTF">2014-10-05T11:42:24Z</dcterms:created>
  <dcterms:modified xsi:type="dcterms:W3CDTF">2023-07-03T13:52:09Z</dcterms:modified>
</cp:coreProperties>
</file>