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5"/>
  </p:notesMasterIdLst>
  <p:handoutMasterIdLst>
    <p:handoutMasterId r:id="rId16"/>
  </p:handoutMasterIdLst>
  <p:sldIdLst>
    <p:sldId id="256" r:id="rId2"/>
    <p:sldId id="358" r:id="rId3"/>
    <p:sldId id="359" r:id="rId4"/>
    <p:sldId id="3290" r:id="rId5"/>
    <p:sldId id="3273" r:id="rId6"/>
    <p:sldId id="355" r:id="rId7"/>
    <p:sldId id="3291" r:id="rId8"/>
    <p:sldId id="3292" r:id="rId9"/>
    <p:sldId id="3288" r:id="rId10"/>
    <p:sldId id="3293" r:id="rId11"/>
    <p:sldId id="3294" r:id="rId12"/>
    <p:sldId id="3289" r:id="rId13"/>
    <p:sldId id="354" r:id="rId14"/>
  </p:sldIdLst>
  <p:sldSz cx="9144000" cy="6858000" type="screen4x3"/>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92B"/>
    <a:srgbClr val="CFB866"/>
    <a:srgbClr val="E978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13" autoAdjust="0"/>
    <p:restoredTop sz="94661"/>
  </p:normalViewPr>
  <p:slideViewPr>
    <p:cSldViewPr snapToObjects="1">
      <p:cViewPr varScale="1">
        <p:scale>
          <a:sx n="67" d="100"/>
          <a:sy n="67" d="100"/>
        </p:scale>
        <p:origin x="1080" y="52"/>
      </p:cViewPr>
      <p:guideLst>
        <p:guide orient="horz" pos="2160"/>
        <p:guide pos="2880"/>
      </p:guideLst>
    </p:cSldViewPr>
  </p:slideViewPr>
  <p:notesTextViewPr>
    <p:cViewPr>
      <p:scale>
        <a:sx n="100" d="100"/>
        <a:sy n="100" d="100"/>
      </p:scale>
      <p:origin x="0" y="0"/>
    </p:cViewPr>
  </p:notesTextViewPr>
  <p:notesViewPr>
    <p:cSldViewPr snapToObjects="1">
      <p:cViewPr varScale="1">
        <p:scale>
          <a:sx n="170" d="100"/>
          <a:sy n="170" d="100"/>
        </p:scale>
        <p:origin x="5376"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24D89E-A4DC-C04C-812F-F670913B6120}"/>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dirty="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08208C2D-9445-BE48-BCBD-07EDE55CC2F0}"/>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3AA52B7F-A532-7442-B205-C0BBF8A92186}" type="datetime1">
              <a:rPr lang="en-US" altLang="en-US"/>
              <a:pPr>
                <a:defRPr/>
              </a:pPr>
              <a:t>7/4/2023</a:t>
            </a:fld>
            <a:endParaRPr lang="en-US" altLang="en-US"/>
          </a:p>
        </p:txBody>
      </p:sp>
      <p:sp>
        <p:nvSpPr>
          <p:cNvPr id="4" name="Footer Placeholder 3">
            <a:extLst>
              <a:ext uri="{FF2B5EF4-FFF2-40B4-BE49-F238E27FC236}">
                <a16:creationId xmlns:a16="http://schemas.microsoft.com/office/drawing/2014/main" id="{D947FEED-F01B-9E46-9798-433AF4C7D40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a:extLst>
              <a:ext uri="{FF2B5EF4-FFF2-40B4-BE49-F238E27FC236}">
                <a16:creationId xmlns:a16="http://schemas.microsoft.com/office/drawing/2014/main" id="{F57ECE93-E41F-E543-9812-2C8983C073D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ABF872AB-C0EF-B448-AE73-5493797FE43E}"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1195A9-33CF-AE4A-B05E-C1B553C8378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a:extLst>
              <a:ext uri="{FF2B5EF4-FFF2-40B4-BE49-F238E27FC236}">
                <a16:creationId xmlns:a16="http://schemas.microsoft.com/office/drawing/2014/main" id="{2026A272-4D08-5449-A267-699579EB64F3}"/>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95BB3A6F-B45B-DE43-A999-893A47C8EDBE}" type="datetime1">
              <a:rPr lang="en-US" altLang="en-US"/>
              <a:pPr>
                <a:defRPr/>
              </a:pPr>
              <a:t>7/4/2023</a:t>
            </a:fld>
            <a:endParaRPr lang="en-US" altLang="en-US"/>
          </a:p>
        </p:txBody>
      </p:sp>
      <p:sp>
        <p:nvSpPr>
          <p:cNvPr id="4" name="Slide Image Placeholder 3">
            <a:extLst>
              <a:ext uri="{FF2B5EF4-FFF2-40B4-BE49-F238E27FC236}">
                <a16:creationId xmlns:a16="http://schemas.microsoft.com/office/drawing/2014/main" id="{4F790AD8-5741-F845-8726-B9BA88C4DA5C}"/>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17544CE-6322-B342-8660-89EB934442AE}"/>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US" noProof="0"/>
          </a:p>
        </p:txBody>
      </p:sp>
      <p:sp>
        <p:nvSpPr>
          <p:cNvPr id="6" name="Footer Placeholder 5">
            <a:extLst>
              <a:ext uri="{FF2B5EF4-FFF2-40B4-BE49-F238E27FC236}">
                <a16:creationId xmlns:a16="http://schemas.microsoft.com/office/drawing/2014/main" id="{2193F975-8D44-DB4D-8A6F-AF41F070CD96}"/>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7" name="Slide Number Placeholder 6">
            <a:extLst>
              <a:ext uri="{FF2B5EF4-FFF2-40B4-BE49-F238E27FC236}">
                <a16:creationId xmlns:a16="http://schemas.microsoft.com/office/drawing/2014/main" id="{138E663D-E361-6D48-ABAB-BCB06E3B010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50541374-ADD4-E04C-A573-F0809AD9371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0625" y="1243013"/>
            <a:ext cx="4476750" cy="3357562"/>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92A38B-2ACD-4901-9622-F5E96A70B78B}" type="slidenum">
              <a:rPr kumimoji="0" lang="en-Z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ZA"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35203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TERING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6C452F-0466-BF45-AABD-8C6B986E142C}"/>
              </a:ext>
            </a:extLst>
          </p:cNvPr>
          <p:cNvPicPr>
            <a:picLocks noChangeAspect="1"/>
          </p:cNvPicPr>
          <p:nvPr userDrawn="1"/>
        </p:nvPicPr>
        <p:blipFill>
          <a:blip r:embed="rId2" cstate="email">
            <a:alphaModFix amt="61000"/>
            <a:extLst>
              <a:ext uri="{28A0092B-C50C-407E-A947-70E740481C1C}">
                <a14:useLocalDpi xmlns:a14="http://schemas.microsoft.com/office/drawing/2010/main"/>
              </a:ext>
            </a:extLst>
          </a:blip>
          <a:stretch>
            <a:fillRect/>
          </a:stretch>
        </p:blipFill>
        <p:spPr>
          <a:xfrm rot="20675068">
            <a:off x="5261429" y="810499"/>
            <a:ext cx="6743046" cy="4764979"/>
          </a:xfrm>
          <a:prstGeom prst="rect">
            <a:avLst/>
          </a:prstGeom>
        </p:spPr>
      </p:pic>
      <p:sp>
        <p:nvSpPr>
          <p:cNvPr id="6" name="Rounded Rectangle 5">
            <a:extLst>
              <a:ext uri="{FF2B5EF4-FFF2-40B4-BE49-F238E27FC236}">
                <a16:creationId xmlns:a16="http://schemas.microsoft.com/office/drawing/2014/main" id="{CDEF047D-868F-EA45-BE9D-224645CEB79A}"/>
              </a:ext>
            </a:extLst>
          </p:cNvPr>
          <p:cNvSpPr/>
          <p:nvPr userDrawn="1"/>
        </p:nvSpPr>
        <p:spPr>
          <a:xfrm rot="1837372">
            <a:off x="5243983" y="2493553"/>
            <a:ext cx="2104187" cy="2533650"/>
          </a:xfrm>
          <a:prstGeom prst="roundRect">
            <a:avLst>
              <a:gd name="adj" fmla="val 0"/>
            </a:avLst>
          </a:prstGeom>
          <a:solidFill>
            <a:srgbClr val="CFB866"/>
          </a:solidFill>
          <a:ln w="0">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a:p>
        </p:txBody>
      </p:sp>
      <p:sp>
        <p:nvSpPr>
          <p:cNvPr id="8" name="Rounded Rectangle 7">
            <a:extLst>
              <a:ext uri="{FF2B5EF4-FFF2-40B4-BE49-F238E27FC236}">
                <a16:creationId xmlns:a16="http://schemas.microsoft.com/office/drawing/2014/main" id="{B3E9546B-5E50-CB44-916D-A579A103C1DE}"/>
              </a:ext>
            </a:extLst>
          </p:cNvPr>
          <p:cNvSpPr/>
          <p:nvPr userDrawn="1"/>
        </p:nvSpPr>
        <p:spPr>
          <a:xfrm rot="1800000">
            <a:off x="5299881" y="-1448358"/>
            <a:ext cx="2963842" cy="6302860"/>
          </a:xfrm>
          <a:prstGeom prst="roundRect">
            <a:avLst>
              <a:gd name="adj" fmla="val 0"/>
            </a:avLst>
          </a:prstGeom>
          <a:blipFill dpi="0" rotWithShape="0">
            <a:blip r:embed="rId3" cstate="email">
              <a:extLst>
                <a:ext uri="{28A0092B-C50C-407E-A947-70E740481C1C}">
                  <a14:useLocalDpi xmlns:a14="http://schemas.microsoft.com/office/drawing/2010/main"/>
                </a:ext>
              </a:extLst>
            </a:blip>
            <a:srcRect/>
            <a:stretch>
              <a:fillRect t="3000"/>
            </a:stretch>
          </a:blipFill>
          <a:ln w="38100">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dirty="0"/>
          </a:p>
        </p:txBody>
      </p:sp>
      <p:sp>
        <p:nvSpPr>
          <p:cNvPr id="9" name="Rounded Rectangle 8">
            <a:extLst>
              <a:ext uri="{FF2B5EF4-FFF2-40B4-BE49-F238E27FC236}">
                <a16:creationId xmlns:a16="http://schemas.microsoft.com/office/drawing/2014/main" id="{95BD2D4D-B90E-6742-A304-468A56FEDCD7}"/>
              </a:ext>
            </a:extLst>
          </p:cNvPr>
          <p:cNvSpPr/>
          <p:nvPr userDrawn="1"/>
        </p:nvSpPr>
        <p:spPr>
          <a:xfrm rot="1800000">
            <a:off x="6323150" y="2611536"/>
            <a:ext cx="2435921" cy="2475693"/>
          </a:xfrm>
          <a:prstGeom prst="roundRect">
            <a:avLst>
              <a:gd name="adj" fmla="val 0"/>
            </a:avLst>
          </a:prstGeom>
          <a:blipFill dpi="0" rotWithShape="0">
            <a:blip r:embed="rId4" cstate="email">
              <a:extLst>
                <a:ext uri="{28A0092B-C50C-407E-A947-70E740481C1C}">
                  <a14:useLocalDpi xmlns:a14="http://schemas.microsoft.com/office/drawing/2010/main"/>
                </a:ext>
              </a:extLst>
            </a:blip>
            <a:srcRect/>
            <a:stretch>
              <a:fillRect t="3000"/>
            </a:stretch>
          </a:blip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800" dirty="0"/>
          </a:p>
        </p:txBody>
      </p:sp>
      <p:sp>
        <p:nvSpPr>
          <p:cNvPr id="10" name="TextBox 14">
            <a:extLst>
              <a:ext uri="{FF2B5EF4-FFF2-40B4-BE49-F238E27FC236}">
                <a16:creationId xmlns:a16="http://schemas.microsoft.com/office/drawing/2014/main" id="{AB2DA2FC-D21F-C548-8311-AA730F84B90C}"/>
              </a:ext>
            </a:extLst>
          </p:cNvPr>
          <p:cNvSpPr txBox="1">
            <a:spLocks noChangeArrowheads="1"/>
          </p:cNvSpPr>
          <p:nvPr userDrawn="1"/>
        </p:nvSpPr>
        <p:spPr bwMode="auto">
          <a:xfrm>
            <a:off x="982665" y="629285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3" name="Subtitle 2"/>
          <p:cNvSpPr>
            <a:spLocks noGrp="1"/>
          </p:cNvSpPr>
          <p:nvPr>
            <p:ph type="subTitle" idx="1"/>
          </p:nvPr>
        </p:nvSpPr>
        <p:spPr>
          <a:xfrm>
            <a:off x="618145" y="2286000"/>
            <a:ext cx="2734656" cy="685800"/>
          </a:xfrm>
        </p:spPr>
        <p:txBody>
          <a:bodyPr/>
          <a:lstStyle>
            <a:lvl1pPr marL="0" indent="0" algn="l">
              <a:buNone/>
              <a:defRPr sz="1350" baseline="0">
                <a:solidFill>
                  <a:srgbClr val="E97816"/>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09601" y="1220804"/>
            <a:ext cx="3886201" cy="1065196"/>
          </a:xfrm>
        </p:spPr>
        <p:txBody>
          <a:bodyPr/>
          <a:lstStyle>
            <a:lvl1pPr algn="l">
              <a:defRPr sz="1950" b="1" i="0" cap="all" baseline="0">
                <a:solidFill>
                  <a:srgbClr val="00592B"/>
                </a:solidFill>
              </a:defRPr>
            </a:lvl1pPr>
          </a:lstStyle>
          <a:p>
            <a:r>
              <a:rPr lang="en-US"/>
              <a:t>Click to edit Master title style</a:t>
            </a:r>
            <a:endParaRPr lang="en-US" dirty="0"/>
          </a:p>
        </p:txBody>
      </p:sp>
    </p:spTree>
    <p:extLst>
      <p:ext uri="{BB962C8B-B14F-4D97-AF65-F5344CB8AC3E}">
        <p14:creationId xmlns:p14="http://schemas.microsoft.com/office/powerpoint/2010/main" val="400124780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a:extLst>
              <a:ext uri="{FF2B5EF4-FFF2-40B4-BE49-F238E27FC236}">
                <a16:creationId xmlns:a16="http://schemas.microsoft.com/office/drawing/2014/main" id="{062BB24B-4822-9948-A8EB-B591B9157672}"/>
              </a:ext>
            </a:extLst>
          </p:cNvPr>
          <p:cNvSpPr>
            <a:spLocks noGrp="1"/>
          </p:cNvSpPr>
          <p:nvPr>
            <p:ph type="sldNum" sz="quarter" idx="10"/>
          </p:nvPr>
        </p:nvSpPr>
        <p:spPr/>
        <p:txBody>
          <a:bodyPr/>
          <a:lstStyle>
            <a:lvl1pPr>
              <a:defRPr/>
            </a:lvl1pPr>
          </a:lstStyle>
          <a:p>
            <a:pPr>
              <a:defRPr/>
            </a:pPr>
            <a:fld id="{C177964D-3CDF-2F46-9E7D-3AB8485A2693}" type="slidenum">
              <a:rPr lang="en-US" altLang="en-US"/>
              <a:pPr>
                <a:defRPr/>
              </a:pPr>
              <a:t>‹#›</a:t>
            </a:fld>
            <a:endParaRPr lang="en-US" altLang="en-US"/>
          </a:p>
        </p:txBody>
      </p:sp>
      <p:sp>
        <p:nvSpPr>
          <p:cNvPr id="5" name="Footer Placeholder 2">
            <a:extLst>
              <a:ext uri="{FF2B5EF4-FFF2-40B4-BE49-F238E27FC236}">
                <a16:creationId xmlns:a16="http://schemas.microsoft.com/office/drawing/2014/main" id="{46F0ED8C-2D2F-F747-93CD-7AB6BF7E3119}"/>
              </a:ext>
            </a:extLst>
          </p:cNvPr>
          <p:cNvSpPr>
            <a:spLocks noGrp="1"/>
          </p:cNvSpPr>
          <p:nvPr>
            <p:ph type="ftr" sz="quarter" idx="11"/>
          </p:nvPr>
        </p:nvSpPr>
        <p:spPr/>
        <p:txBody>
          <a:bodyPr/>
          <a:lstStyle>
            <a:lvl1pPr>
              <a:defRPr/>
            </a:lvl1pPr>
          </a:lstStyle>
          <a:p>
            <a:pPr>
              <a:defRPr/>
            </a:pPr>
            <a:endParaRPr lang="en-US"/>
          </a:p>
        </p:txBody>
      </p:sp>
      <p:sp>
        <p:nvSpPr>
          <p:cNvPr id="6" name="Date Placeholder 3">
            <a:extLst>
              <a:ext uri="{FF2B5EF4-FFF2-40B4-BE49-F238E27FC236}">
                <a16:creationId xmlns:a16="http://schemas.microsoft.com/office/drawing/2014/main" id="{2EA454DC-B33A-A142-A3CC-F3A6EEF97128}"/>
              </a:ext>
            </a:extLst>
          </p:cNvPr>
          <p:cNvSpPr>
            <a:spLocks noGrp="1"/>
          </p:cNvSpPr>
          <p:nvPr>
            <p:ph type="dt" sz="half" idx="12"/>
          </p:nvPr>
        </p:nvSpPr>
        <p:spPr/>
        <p:txBody>
          <a:bodyPr/>
          <a:lstStyle>
            <a:lvl1pPr>
              <a:defRPr/>
            </a:lvl1pPr>
          </a:lstStyle>
          <a:p>
            <a:pPr>
              <a:defRPr/>
            </a:pPr>
            <a:fld id="{04BCFF81-8853-7543-8BA2-A647B471C165}" type="datetime1">
              <a:rPr lang="en-US" altLang="en-US"/>
              <a:pPr>
                <a:defRPr/>
              </a:pPr>
              <a:t>7/4/2023</a:t>
            </a:fld>
            <a:endParaRPr lang="en-US" altLang="en-US"/>
          </a:p>
        </p:txBody>
      </p:sp>
    </p:spTree>
    <p:extLst>
      <p:ext uri="{BB962C8B-B14F-4D97-AF65-F5344CB8AC3E}">
        <p14:creationId xmlns:p14="http://schemas.microsoft.com/office/powerpoint/2010/main" val="1126551873"/>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9144000" cy="5867400"/>
          </a:xfrm>
        </p:spPr>
        <p:txBody>
          <a:bodyPr/>
          <a:lstStyle>
            <a:lvl1pPr marL="0" indent="0">
              <a:buNone/>
              <a:defRPr sz="2400"/>
            </a:lvl1pPr>
          </a:lstStyle>
          <a:p>
            <a:pPr lvl="0"/>
            <a:r>
              <a:rPr lang="en-US" noProof="0"/>
              <a:t>Click icon to add picture</a:t>
            </a:r>
            <a:endParaRPr lang="en-US" noProof="0" dirty="0"/>
          </a:p>
        </p:txBody>
      </p:sp>
      <p:sp>
        <p:nvSpPr>
          <p:cNvPr id="7" name="Title 6"/>
          <p:cNvSpPr>
            <a:spLocks noGrp="1"/>
          </p:cNvSpPr>
          <p:nvPr>
            <p:ph type="title"/>
          </p:nvPr>
        </p:nvSpPr>
        <p:spPr>
          <a:xfrm>
            <a:off x="733872" y="3429000"/>
            <a:ext cx="3990528" cy="1219200"/>
          </a:xfrm>
          <a:solidFill>
            <a:srgbClr val="216331"/>
          </a:solidFill>
        </p:spPr>
        <p:txBody>
          <a:bodyPr/>
          <a:lstStyle>
            <a:lvl1pPr algn="l">
              <a:defRPr sz="2100" cap="all"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33872" y="4648200"/>
            <a:ext cx="3990528" cy="381000"/>
          </a:xfrm>
          <a:solidFill>
            <a:srgbClr val="216331"/>
          </a:solidFill>
        </p:spPr>
        <p:txBody>
          <a:bodyPr anchor="b"/>
          <a:lstStyle>
            <a:lvl1pPr marL="0" indent="0">
              <a:buNone/>
              <a:defRPr sz="150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5" name="Slide Number Placeholder 1">
            <a:extLst>
              <a:ext uri="{FF2B5EF4-FFF2-40B4-BE49-F238E27FC236}">
                <a16:creationId xmlns:a16="http://schemas.microsoft.com/office/drawing/2014/main" id="{E91659F4-7912-4840-A3EE-B14947DCAFB5}"/>
              </a:ext>
            </a:extLst>
          </p:cNvPr>
          <p:cNvSpPr>
            <a:spLocks noGrp="1"/>
          </p:cNvSpPr>
          <p:nvPr>
            <p:ph type="sldNum" sz="quarter" idx="11"/>
          </p:nvPr>
        </p:nvSpPr>
        <p:spPr/>
        <p:txBody>
          <a:bodyPr/>
          <a:lstStyle>
            <a:lvl1pPr>
              <a:defRPr/>
            </a:lvl1pPr>
          </a:lstStyle>
          <a:p>
            <a:pPr>
              <a:defRPr/>
            </a:pPr>
            <a:fld id="{DF883F16-8CCA-DB47-92B4-117A2CE70723}" type="slidenum">
              <a:rPr lang="en-US" altLang="en-US"/>
              <a:pPr>
                <a:defRPr/>
              </a:pPr>
              <a:t>‹#›</a:t>
            </a:fld>
            <a:endParaRPr lang="en-US" altLang="en-US"/>
          </a:p>
        </p:txBody>
      </p:sp>
      <p:sp>
        <p:nvSpPr>
          <p:cNvPr id="8" name="Footer Placeholder 2">
            <a:extLst>
              <a:ext uri="{FF2B5EF4-FFF2-40B4-BE49-F238E27FC236}">
                <a16:creationId xmlns:a16="http://schemas.microsoft.com/office/drawing/2014/main" id="{65949009-5964-0348-BF2F-303C0FFE9B07}"/>
              </a:ext>
            </a:extLst>
          </p:cNvPr>
          <p:cNvSpPr>
            <a:spLocks noGrp="1"/>
          </p:cNvSpPr>
          <p:nvPr>
            <p:ph type="ftr" sz="quarter" idx="12"/>
          </p:nvPr>
        </p:nvSpPr>
        <p:spPr/>
        <p:txBody>
          <a:bodyPr/>
          <a:lstStyle>
            <a:lvl1pPr>
              <a:defRPr/>
            </a:lvl1pPr>
          </a:lstStyle>
          <a:p>
            <a:pPr>
              <a:defRPr/>
            </a:pPr>
            <a:endParaRPr lang="en-US"/>
          </a:p>
        </p:txBody>
      </p:sp>
      <p:sp>
        <p:nvSpPr>
          <p:cNvPr id="9" name="Date Placeholder 3">
            <a:extLst>
              <a:ext uri="{FF2B5EF4-FFF2-40B4-BE49-F238E27FC236}">
                <a16:creationId xmlns:a16="http://schemas.microsoft.com/office/drawing/2014/main" id="{25E528CC-4D1B-B440-9E4C-2F96A0E77920}"/>
              </a:ext>
            </a:extLst>
          </p:cNvPr>
          <p:cNvSpPr>
            <a:spLocks noGrp="1"/>
          </p:cNvSpPr>
          <p:nvPr>
            <p:ph type="dt" sz="half" idx="13"/>
          </p:nvPr>
        </p:nvSpPr>
        <p:spPr/>
        <p:txBody>
          <a:bodyPr/>
          <a:lstStyle>
            <a:lvl1pPr>
              <a:defRPr/>
            </a:lvl1pPr>
          </a:lstStyle>
          <a:p>
            <a:pPr>
              <a:defRPr/>
            </a:pPr>
            <a:fld id="{A40F7C84-7243-4D43-9211-CFAAA30278C9}" type="datetime1">
              <a:rPr lang="en-US" altLang="en-US"/>
              <a:pPr>
                <a:defRPr/>
              </a:pPr>
              <a:t>7/4/2023</a:t>
            </a:fld>
            <a:endParaRPr lang="en-US" altLang="en-US"/>
          </a:p>
        </p:txBody>
      </p:sp>
    </p:spTree>
    <p:extLst>
      <p:ext uri="{BB962C8B-B14F-4D97-AF65-F5344CB8AC3E}">
        <p14:creationId xmlns:p14="http://schemas.microsoft.com/office/powerpoint/2010/main" val="16709812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352D6A-33DC-7F48-8A51-B1CB07F518B1}"/>
              </a:ext>
            </a:extLst>
          </p:cNvPr>
          <p:cNvSpPr>
            <a:spLocks noGrp="1"/>
          </p:cNvSpPr>
          <p:nvPr>
            <p:ph type="sldNum" sz="quarter" idx="10"/>
          </p:nvPr>
        </p:nvSpPr>
        <p:spPr/>
        <p:txBody>
          <a:bodyPr/>
          <a:lstStyle>
            <a:lvl1pPr>
              <a:defRPr/>
            </a:lvl1pPr>
          </a:lstStyle>
          <a:p>
            <a:pPr>
              <a:defRPr/>
            </a:pPr>
            <a:fld id="{843CDFA0-23A4-5E44-A822-2723168A6284}" type="slidenum">
              <a:rPr lang="en-US" altLang="en-US"/>
              <a:pPr>
                <a:defRPr/>
              </a:pPr>
              <a:t>‹#›</a:t>
            </a:fld>
            <a:endParaRPr lang="en-US" altLang="en-US"/>
          </a:p>
        </p:txBody>
      </p:sp>
      <p:sp>
        <p:nvSpPr>
          <p:cNvPr id="3" name="Footer Placeholder 2">
            <a:extLst>
              <a:ext uri="{FF2B5EF4-FFF2-40B4-BE49-F238E27FC236}">
                <a16:creationId xmlns:a16="http://schemas.microsoft.com/office/drawing/2014/main" id="{F4770352-DE10-EE4F-893E-262BB3A6458D}"/>
              </a:ext>
            </a:extLst>
          </p:cNvPr>
          <p:cNvSpPr>
            <a:spLocks noGrp="1"/>
          </p:cNvSpPr>
          <p:nvPr>
            <p:ph type="ftr" sz="quarter" idx="11"/>
          </p:nvPr>
        </p:nvSpPr>
        <p:spPr/>
        <p:txBody>
          <a:bodyPr/>
          <a:lstStyle>
            <a:lvl1pPr>
              <a:defRPr/>
            </a:lvl1pPr>
          </a:lstStyle>
          <a:p>
            <a:pPr>
              <a:defRPr/>
            </a:pPr>
            <a:endParaRPr lang="en-US"/>
          </a:p>
        </p:txBody>
      </p:sp>
      <p:sp>
        <p:nvSpPr>
          <p:cNvPr id="4" name="Date Placeholder 3">
            <a:extLst>
              <a:ext uri="{FF2B5EF4-FFF2-40B4-BE49-F238E27FC236}">
                <a16:creationId xmlns:a16="http://schemas.microsoft.com/office/drawing/2014/main" id="{78AD66A9-19A2-5548-9EBB-05D5A4EFEBF8}"/>
              </a:ext>
            </a:extLst>
          </p:cNvPr>
          <p:cNvSpPr>
            <a:spLocks noGrp="1"/>
          </p:cNvSpPr>
          <p:nvPr>
            <p:ph type="dt" sz="half" idx="12"/>
          </p:nvPr>
        </p:nvSpPr>
        <p:spPr/>
        <p:txBody>
          <a:bodyPr/>
          <a:lstStyle>
            <a:lvl1pPr>
              <a:defRPr/>
            </a:lvl1pPr>
          </a:lstStyle>
          <a:p>
            <a:pPr>
              <a:defRPr/>
            </a:pPr>
            <a:fld id="{13AE7829-D188-4A44-9E05-23CFEC035087}" type="datetime1">
              <a:rPr lang="en-US" altLang="en-US"/>
              <a:pPr>
                <a:defRPr/>
              </a:pPr>
              <a:t>7/4/2023</a:t>
            </a:fld>
            <a:endParaRPr lang="en-US" altLang="en-US"/>
          </a:p>
        </p:txBody>
      </p:sp>
    </p:spTree>
    <p:extLst>
      <p:ext uri="{BB962C8B-B14F-4D97-AF65-F5344CB8AC3E}">
        <p14:creationId xmlns:p14="http://schemas.microsoft.com/office/powerpoint/2010/main" val="378171462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2491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9BB7054-05AC-3F4E-B234-09D425DA36F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079519B-4111-064B-94D6-4F86ECD4F9BE}"/>
              </a:ext>
            </a:extLst>
          </p:cNvPr>
          <p:cNvSpPr>
            <a:spLocks noGrp="1"/>
          </p:cNvSpPr>
          <p:nvPr>
            <p:ph type="body" idx="1"/>
          </p:nvPr>
        </p:nvSpPr>
        <p:spPr bwMode="auto">
          <a:xfrm>
            <a:off x="457200" y="1600200"/>
            <a:ext cx="82296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Slide Number Placeholder 1">
            <a:extLst>
              <a:ext uri="{FF2B5EF4-FFF2-40B4-BE49-F238E27FC236}">
                <a16:creationId xmlns:a16="http://schemas.microsoft.com/office/drawing/2014/main" id="{E43F7B22-6779-9F4D-815B-9FCEF898CCAD}"/>
              </a:ext>
            </a:extLst>
          </p:cNvPr>
          <p:cNvSpPr>
            <a:spLocks noGrp="1"/>
          </p:cNvSpPr>
          <p:nvPr>
            <p:ph type="sldNum" sz="quarter" idx="4"/>
          </p:nvPr>
        </p:nvSpPr>
        <p:spPr>
          <a:xfrm>
            <a:off x="6781802" y="6569079"/>
            <a:ext cx="193992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600" smtClean="0">
                <a:solidFill>
                  <a:srgbClr val="898989"/>
                </a:solidFill>
              </a:defRPr>
            </a:lvl1pPr>
          </a:lstStyle>
          <a:p>
            <a:pPr>
              <a:defRPr/>
            </a:pPr>
            <a:fld id="{9DFABB01-A938-1D4A-B56E-297ED95A89C6}" type="slidenum">
              <a:rPr lang="en-US" altLang="en-US"/>
              <a:pPr>
                <a:defRPr/>
              </a:pPr>
              <a:t>‹#›</a:t>
            </a:fld>
            <a:endParaRPr lang="en-US" altLang="en-US"/>
          </a:p>
        </p:txBody>
      </p:sp>
      <p:sp>
        <p:nvSpPr>
          <p:cNvPr id="3" name="Footer Placeholder 2">
            <a:extLst>
              <a:ext uri="{FF2B5EF4-FFF2-40B4-BE49-F238E27FC236}">
                <a16:creationId xmlns:a16="http://schemas.microsoft.com/office/drawing/2014/main" id="{94E8ECC4-A080-D14F-BC84-3160CEA4AE01}"/>
              </a:ext>
            </a:extLst>
          </p:cNvPr>
          <p:cNvSpPr>
            <a:spLocks noGrp="1"/>
          </p:cNvSpPr>
          <p:nvPr>
            <p:ph type="ftr" sz="quarter" idx="3"/>
          </p:nvPr>
        </p:nvSpPr>
        <p:spPr>
          <a:xfrm>
            <a:off x="3581400" y="6569079"/>
            <a:ext cx="2895600" cy="365125"/>
          </a:xfrm>
          <a:prstGeom prst="rect">
            <a:avLst/>
          </a:prstGeom>
        </p:spPr>
        <p:txBody>
          <a:bodyPr vert="horz" lIns="91440" tIns="45720" rIns="91440" bIns="45720" rtlCol="0" anchor="ctr"/>
          <a:lstStyle>
            <a:lvl1pPr algn="ctr" eaLnBrk="1" hangingPunct="1">
              <a:defRPr sz="600" dirty="0">
                <a:solidFill>
                  <a:schemeClr val="tx1">
                    <a:tint val="75000"/>
                  </a:schemeClr>
                </a:solidFill>
                <a:latin typeface="Arial" charset="0"/>
                <a:ea typeface="ＭＳ Ｐゴシック" charset="0"/>
                <a:cs typeface="ＭＳ Ｐゴシック" charset="0"/>
              </a:defRPr>
            </a:lvl1pPr>
          </a:lstStyle>
          <a:p>
            <a:pPr>
              <a:defRPr/>
            </a:pPr>
            <a:endParaRPr lang="en-US"/>
          </a:p>
        </p:txBody>
      </p:sp>
      <p:sp>
        <p:nvSpPr>
          <p:cNvPr id="4" name="Date Placeholder 3">
            <a:extLst>
              <a:ext uri="{FF2B5EF4-FFF2-40B4-BE49-F238E27FC236}">
                <a16:creationId xmlns:a16="http://schemas.microsoft.com/office/drawing/2014/main" id="{D13A9FC8-1B21-FD44-9D97-93E6C3AF7DEC}"/>
              </a:ext>
            </a:extLst>
          </p:cNvPr>
          <p:cNvSpPr>
            <a:spLocks noGrp="1"/>
          </p:cNvSpPr>
          <p:nvPr>
            <p:ph type="dt" sz="half" idx="2"/>
          </p:nvPr>
        </p:nvSpPr>
        <p:spPr>
          <a:xfrm>
            <a:off x="838200" y="6553204"/>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600" smtClean="0">
                <a:solidFill>
                  <a:srgbClr val="898989"/>
                </a:solidFill>
              </a:defRPr>
            </a:lvl1pPr>
          </a:lstStyle>
          <a:p>
            <a:pPr>
              <a:defRPr/>
            </a:pPr>
            <a:fld id="{EC5FDF8F-25F4-5948-8A40-1671016CDAD9}" type="datetime1">
              <a:rPr lang="en-US" altLang="en-US"/>
              <a:pPr>
                <a:defRPr/>
              </a:pPr>
              <a:t>7/4/2023</a:t>
            </a:fld>
            <a:endParaRPr lang="en-US" altLang="en-US"/>
          </a:p>
        </p:txBody>
      </p:sp>
      <p:sp>
        <p:nvSpPr>
          <p:cNvPr id="1031" name="TextBox 4">
            <a:extLst>
              <a:ext uri="{FF2B5EF4-FFF2-40B4-BE49-F238E27FC236}">
                <a16:creationId xmlns:a16="http://schemas.microsoft.com/office/drawing/2014/main" id="{2FDAB3B4-3A8F-D64C-9679-E0BFEB0C2F1B}"/>
              </a:ext>
            </a:extLst>
          </p:cNvPr>
          <p:cNvSpPr txBox="1">
            <a:spLocks noChangeArrowheads="1"/>
          </p:cNvSpPr>
          <p:nvPr userDrawn="1"/>
        </p:nvSpPr>
        <p:spPr bwMode="auto">
          <a:xfrm>
            <a:off x="639765" y="6326190"/>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pic>
        <p:nvPicPr>
          <p:cNvPr id="1032" name="Picture 6">
            <a:extLst>
              <a:ext uri="{FF2B5EF4-FFF2-40B4-BE49-F238E27FC236}">
                <a16:creationId xmlns:a16="http://schemas.microsoft.com/office/drawing/2014/main" id="{BDE30EF0-FAA1-BA4A-9CA6-AA256D53687A}"/>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0" y="5862638"/>
            <a:ext cx="9144000" cy="690562"/>
          </a:xfrm>
          <a:prstGeom prst="rect">
            <a:avLst/>
          </a:prstGeom>
          <a:blipFill dpi="0" rotWithShape="0">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0" r:id="rId1"/>
    <p:sldLayoutId id="2147483767" r:id="rId2"/>
    <p:sldLayoutId id="2147483768" r:id="rId3"/>
    <p:sldLayoutId id="2147483769" r:id="rId4"/>
    <p:sldLayoutId id="2147483771" r:id="rId5"/>
  </p:sldLayoutIdLst>
  <p:transition spd="med">
    <p:fade/>
  </p:transition>
  <p:hf hdr="0"/>
  <p:txStyles>
    <p:titleStyle>
      <a:lvl1pPr algn="ctr" defTabSz="342900" rtl="0" eaLnBrk="1" fontAlgn="base" hangingPunct="1">
        <a:spcBef>
          <a:spcPct val="0"/>
        </a:spcBef>
        <a:spcAft>
          <a:spcPct val="0"/>
        </a:spcAft>
        <a:defRPr sz="2100" kern="1200">
          <a:solidFill>
            <a:schemeClr val="tx1"/>
          </a:solidFill>
          <a:latin typeface="Arial"/>
          <a:ea typeface="ＭＳ Ｐゴシック" pitchFamily="-108" charset="-128"/>
          <a:cs typeface="ＭＳ Ｐゴシック" pitchFamily="-108" charset="-128"/>
        </a:defRPr>
      </a:lvl1pPr>
      <a:lvl2pPr algn="ctr" defTabSz="342900" rtl="0" eaLnBrk="1" fontAlgn="base" hangingPunct="1">
        <a:spcBef>
          <a:spcPct val="0"/>
        </a:spcBef>
        <a:spcAft>
          <a:spcPct val="0"/>
        </a:spcAft>
        <a:defRPr sz="2100">
          <a:solidFill>
            <a:schemeClr val="tx1"/>
          </a:solidFill>
          <a:latin typeface="Arial" charset="0"/>
          <a:ea typeface="ＭＳ Ｐゴシック" pitchFamily="-108" charset="-128"/>
          <a:cs typeface="ＭＳ Ｐゴシック" pitchFamily="-108" charset="-128"/>
        </a:defRPr>
      </a:lvl2pPr>
      <a:lvl3pPr algn="ctr" defTabSz="342900" rtl="0" eaLnBrk="1" fontAlgn="base" hangingPunct="1">
        <a:spcBef>
          <a:spcPct val="0"/>
        </a:spcBef>
        <a:spcAft>
          <a:spcPct val="0"/>
        </a:spcAft>
        <a:defRPr sz="2100">
          <a:solidFill>
            <a:schemeClr val="tx1"/>
          </a:solidFill>
          <a:latin typeface="Arial" charset="0"/>
          <a:ea typeface="ＭＳ Ｐゴシック" pitchFamily="-108" charset="-128"/>
          <a:cs typeface="ＭＳ Ｐゴシック" pitchFamily="-108" charset="-128"/>
        </a:defRPr>
      </a:lvl3pPr>
      <a:lvl4pPr algn="ctr" defTabSz="342900" rtl="0" eaLnBrk="1" fontAlgn="base" hangingPunct="1">
        <a:spcBef>
          <a:spcPct val="0"/>
        </a:spcBef>
        <a:spcAft>
          <a:spcPct val="0"/>
        </a:spcAft>
        <a:defRPr sz="2100">
          <a:solidFill>
            <a:schemeClr val="tx1"/>
          </a:solidFill>
          <a:latin typeface="Arial" charset="0"/>
          <a:ea typeface="ＭＳ Ｐゴシック" pitchFamily="-108" charset="-128"/>
          <a:cs typeface="ＭＳ Ｐゴシック" pitchFamily="-108" charset="-128"/>
        </a:defRPr>
      </a:lvl4pPr>
      <a:lvl5pPr algn="ctr" defTabSz="342900" rtl="0" eaLnBrk="1" fontAlgn="base" hangingPunct="1">
        <a:spcBef>
          <a:spcPct val="0"/>
        </a:spcBef>
        <a:spcAft>
          <a:spcPct val="0"/>
        </a:spcAft>
        <a:defRPr sz="2100">
          <a:solidFill>
            <a:schemeClr val="tx1"/>
          </a:solidFill>
          <a:latin typeface="Arial" charset="0"/>
          <a:ea typeface="ＭＳ Ｐゴシック" pitchFamily="-108" charset="-128"/>
          <a:cs typeface="ＭＳ Ｐゴシック" pitchFamily="-108" charset="-128"/>
        </a:defRPr>
      </a:lvl5pPr>
      <a:lvl6pPr marL="342900" algn="ctr" defTabSz="342900" rtl="0" eaLnBrk="1" fontAlgn="base" hangingPunct="1">
        <a:spcBef>
          <a:spcPct val="0"/>
        </a:spcBef>
        <a:spcAft>
          <a:spcPct val="0"/>
        </a:spcAft>
        <a:defRPr sz="3300">
          <a:solidFill>
            <a:schemeClr val="tx1"/>
          </a:solidFill>
          <a:latin typeface="Calibri" pitchFamily="-108" charset="0"/>
          <a:ea typeface="ＭＳ Ｐゴシック" pitchFamily="-108" charset="-128"/>
          <a:cs typeface="ＭＳ Ｐゴシック" pitchFamily="-108" charset="-128"/>
        </a:defRPr>
      </a:lvl6pPr>
      <a:lvl7pPr marL="685800" algn="ctr" defTabSz="342900" rtl="0" eaLnBrk="1" fontAlgn="base" hangingPunct="1">
        <a:spcBef>
          <a:spcPct val="0"/>
        </a:spcBef>
        <a:spcAft>
          <a:spcPct val="0"/>
        </a:spcAft>
        <a:defRPr sz="3300">
          <a:solidFill>
            <a:schemeClr val="tx1"/>
          </a:solidFill>
          <a:latin typeface="Calibri" pitchFamily="-108" charset="0"/>
          <a:ea typeface="ＭＳ Ｐゴシック" pitchFamily="-108" charset="-128"/>
          <a:cs typeface="ＭＳ Ｐゴシック" pitchFamily="-108" charset="-128"/>
        </a:defRPr>
      </a:lvl7pPr>
      <a:lvl8pPr marL="1028700" algn="ctr" defTabSz="342900" rtl="0" eaLnBrk="1" fontAlgn="base" hangingPunct="1">
        <a:spcBef>
          <a:spcPct val="0"/>
        </a:spcBef>
        <a:spcAft>
          <a:spcPct val="0"/>
        </a:spcAft>
        <a:defRPr sz="3300">
          <a:solidFill>
            <a:schemeClr val="tx1"/>
          </a:solidFill>
          <a:latin typeface="Calibri" pitchFamily="-108" charset="0"/>
          <a:ea typeface="ＭＳ Ｐゴシック" pitchFamily="-108" charset="-128"/>
          <a:cs typeface="ＭＳ Ｐゴシック" pitchFamily="-108" charset="-128"/>
        </a:defRPr>
      </a:lvl8pPr>
      <a:lvl9pPr marL="1371600" algn="ctr" defTabSz="342900" rtl="0" eaLnBrk="1" fontAlgn="base" hangingPunct="1">
        <a:spcBef>
          <a:spcPct val="0"/>
        </a:spcBef>
        <a:spcAft>
          <a:spcPct val="0"/>
        </a:spcAft>
        <a:defRPr sz="3300">
          <a:solidFill>
            <a:schemeClr val="tx1"/>
          </a:solidFill>
          <a:latin typeface="Calibri" pitchFamily="-108" charset="0"/>
          <a:ea typeface="ＭＳ Ｐゴシック" pitchFamily="-108" charset="-128"/>
          <a:cs typeface="ＭＳ Ｐゴシック" pitchFamily="-108" charset="-128"/>
        </a:defRPr>
      </a:lvl9pPr>
    </p:titleStyle>
    <p:bodyStyle>
      <a:lvl1pPr marL="257175" indent="-257175" algn="l" defTabSz="342900" rtl="0" eaLnBrk="1" fontAlgn="base" hangingPunct="1">
        <a:spcBef>
          <a:spcPct val="20000"/>
        </a:spcBef>
        <a:spcAft>
          <a:spcPct val="0"/>
        </a:spcAft>
        <a:buFont typeface="Arial" panose="020B0604020202020204" pitchFamily="34" charset="0"/>
        <a:buChar char="•"/>
        <a:defRPr sz="2400" kern="1200">
          <a:solidFill>
            <a:schemeClr val="tx1"/>
          </a:solidFill>
          <a:latin typeface="Arial"/>
          <a:ea typeface="ＭＳ Ｐゴシック" pitchFamily="-108" charset="-128"/>
          <a:cs typeface="ＭＳ Ｐゴシック" pitchFamily="-108" charset="-128"/>
        </a:defRPr>
      </a:lvl1pPr>
      <a:lvl2pPr marL="557213" indent="-214313" algn="l" defTabSz="342900" rtl="0" eaLnBrk="1" fontAlgn="base" hangingPunct="1">
        <a:spcBef>
          <a:spcPct val="20000"/>
        </a:spcBef>
        <a:spcAft>
          <a:spcPct val="0"/>
        </a:spcAft>
        <a:buFont typeface="Arial" panose="020B0604020202020204" pitchFamily="34" charset="0"/>
        <a:buChar char="–"/>
        <a:defRPr sz="2100" kern="1200">
          <a:solidFill>
            <a:schemeClr val="tx1"/>
          </a:solidFill>
          <a:latin typeface="Arial"/>
          <a:ea typeface="ＭＳ Ｐゴシック" pitchFamily="-108" charset="-128"/>
          <a:cs typeface="+mn-cs"/>
        </a:defRPr>
      </a:lvl2pPr>
      <a:lvl3pPr marL="857250" indent="-171450" algn="l" defTabSz="342900" rtl="0" eaLnBrk="1" fontAlgn="base" hangingPunct="1">
        <a:spcBef>
          <a:spcPct val="20000"/>
        </a:spcBef>
        <a:spcAft>
          <a:spcPct val="0"/>
        </a:spcAft>
        <a:buFont typeface="Arial" panose="020B0604020202020204" pitchFamily="34" charset="0"/>
        <a:buChar char="•"/>
        <a:defRPr sz="1800" kern="1200">
          <a:solidFill>
            <a:schemeClr val="tx1"/>
          </a:solidFill>
          <a:latin typeface="Arial"/>
          <a:ea typeface="ＭＳ Ｐゴシック" pitchFamily="-108" charset="-128"/>
          <a:cs typeface="+mn-cs"/>
        </a:defRPr>
      </a:lvl3pPr>
      <a:lvl4pPr marL="12001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Arial"/>
          <a:ea typeface="ＭＳ Ｐゴシック" pitchFamily="-108" charset="-128"/>
          <a:cs typeface="+mn-cs"/>
        </a:defRPr>
      </a:lvl4pPr>
      <a:lvl5pPr marL="1543050" indent="-171450" algn="l" defTabSz="342900" rtl="0" eaLnBrk="1" fontAlgn="base" hangingPunct="1">
        <a:spcBef>
          <a:spcPct val="20000"/>
        </a:spcBef>
        <a:spcAft>
          <a:spcPct val="0"/>
        </a:spcAft>
        <a:buFont typeface="Arial" panose="020B0604020202020204" pitchFamily="34" charset="0"/>
        <a:buChar char="»"/>
        <a:defRPr sz="1500" kern="1200">
          <a:solidFill>
            <a:schemeClr val="tx1"/>
          </a:solidFill>
          <a:latin typeface="Arial"/>
          <a:ea typeface="ＭＳ Ｐゴシック" pitchFamily="-108" charset="-128"/>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Subtitle 4">
            <a:extLst>
              <a:ext uri="{FF2B5EF4-FFF2-40B4-BE49-F238E27FC236}">
                <a16:creationId xmlns:a16="http://schemas.microsoft.com/office/drawing/2014/main" id="{98F71C4B-7BEE-464C-BAE5-694ACA962EB8}"/>
              </a:ext>
            </a:extLst>
          </p:cNvPr>
          <p:cNvSpPr>
            <a:spLocks noGrp="1"/>
          </p:cNvSpPr>
          <p:nvPr>
            <p:ph type="subTitle" idx="1"/>
          </p:nvPr>
        </p:nvSpPr>
        <p:spPr>
          <a:xfrm>
            <a:off x="305526" y="2726922"/>
            <a:ext cx="3257550" cy="457200"/>
          </a:xfrm>
        </p:spPr>
        <p:txBody>
          <a:bodyPr/>
          <a:lstStyle/>
          <a:p>
            <a:pPr eaLnBrk="1" hangingPunct="1"/>
            <a:r>
              <a:rPr lang="en-US" altLang="en-US" dirty="0">
                <a:solidFill>
                  <a:srgbClr val="00592B"/>
                </a:solidFill>
                <a:latin typeface="Calibri" panose="020F0502020204030204" pitchFamily="34" charset="0"/>
                <a:ea typeface="ＭＳ Ｐゴシック" panose="020B0600070205080204" pitchFamily="34" charset="-128"/>
              </a:rPr>
              <a:t>5 July 2023</a:t>
            </a:r>
          </a:p>
        </p:txBody>
      </p:sp>
      <p:sp>
        <p:nvSpPr>
          <p:cNvPr id="2050" name="Title 1">
            <a:extLst>
              <a:ext uri="{FF2B5EF4-FFF2-40B4-BE49-F238E27FC236}">
                <a16:creationId xmlns:a16="http://schemas.microsoft.com/office/drawing/2014/main" id="{5EC6ADDC-E623-CB4D-9E61-6C1A12225FD7}"/>
              </a:ext>
            </a:extLst>
          </p:cNvPr>
          <p:cNvSpPr>
            <a:spLocks noGrp="1"/>
          </p:cNvSpPr>
          <p:nvPr>
            <p:ph type="ctrTitle"/>
          </p:nvPr>
        </p:nvSpPr>
        <p:spPr>
          <a:xfrm>
            <a:off x="251520" y="1196752"/>
            <a:ext cx="4142742" cy="1043862"/>
          </a:xfrm>
        </p:spPr>
        <p:txBody>
          <a:bodyPr/>
          <a:lstStyle/>
          <a:p>
            <a:pPr eaLnBrk="1" hangingPunct="1">
              <a:defRPr/>
            </a:pPr>
            <a:r>
              <a:rPr lang="en-US" sz="2800" dirty="0">
                <a:latin typeface="Calibri" panose="020F0502020204030204" pitchFamily="34" charset="0"/>
                <a:ea typeface="ＭＳ Ｐゴシック" charset="0"/>
                <a:cs typeface="Calibri" panose="020F0502020204030204" pitchFamily="34" charset="0"/>
              </a:rPr>
              <a:t>PRASA Central line relocation </a:t>
            </a:r>
          </a:p>
        </p:txBody>
      </p:sp>
      <p:sp>
        <p:nvSpPr>
          <p:cNvPr id="8196" name="TextBox 1">
            <a:extLst>
              <a:ext uri="{FF2B5EF4-FFF2-40B4-BE49-F238E27FC236}">
                <a16:creationId xmlns:a16="http://schemas.microsoft.com/office/drawing/2014/main" id="{293B9E8B-F82B-8346-9E59-EE12058401C4}"/>
              </a:ext>
            </a:extLst>
          </p:cNvPr>
          <p:cNvSpPr txBox="1">
            <a:spLocks noChangeArrowheads="1"/>
          </p:cNvSpPr>
          <p:nvPr/>
        </p:nvSpPr>
        <p:spPr bwMode="auto">
          <a:xfrm>
            <a:off x="2483644" y="5642372"/>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
        <p:nvSpPr>
          <p:cNvPr id="8197" name="TextBox 2">
            <a:extLst>
              <a:ext uri="{FF2B5EF4-FFF2-40B4-BE49-F238E27FC236}">
                <a16:creationId xmlns:a16="http://schemas.microsoft.com/office/drawing/2014/main" id="{C5C775C4-7418-CA4D-815C-1FA061359D11}"/>
              </a:ext>
            </a:extLst>
          </p:cNvPr>
          <p:cNvSpPr txBox="1">
            <a:spLocks noChangeArrowheads="1"/>
          </p:cNvSpPr>
          <p:nvPr/>
        </p:nvSpPr>
        <p:spPr bwMode="auto">
          <a:xfrm>
            <a:off x="1604963" y="5418535"/>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4018F-D872-82E7-7F9A-70EA3AAFF149}"/>
              </a:ext>
            </a:extLst>
          </p:cNvPr>
          <p:cNvSpPr>
            <a:spLocks noGrp="1"/>
          </p:cNvSpPr>
          <p:nvPr>
            <p:ph type="title"/>
          </p:nvPr>
        </p:nvSpPr>
        <p:spPr>
          <a:xfrm>
            <a:off x="470338" y="0"/>
            <a:ext cx="8553020" cy="706090"/>
          </a:xfrm>
        </p:spPr>
        <p:style>
          <a:lnRef idx="2">
            <a:schemeClr val="accent3"/>
          </a:lnRef>
          <a:fillRef idx="1">
            <a:schemeClr val="lt1"/>
          </a:fillRef>
          <a:effectRef idx="0">
            <a:schemeClr val="accent3"/>
          </a:effectRef>
          <a:fontRef idx="minor">
            <a:schemeClr val="dk1"/>
          </a:fontRef>
        </p:style>
        <p:txBody>
          <a:bodyPr/>
          <a:lstStyle/>
          <a:p>
            <a:r>
              <a:rPr lang="en-US" sz="2400" b="1" dirty="0">
                <a:latin typeface="Calibri" panose="020F0502020204030204" pitchFamily="34" charset="0"/>
                <a:cs typeface="Calibri" panose="020F0502020204030204" pitchFamily="34" charset="0"/>
              </a:rPr>
              <a:t>Progress on funding of the Relocation </a:t>
            </a:r>
            <a:r>
              <a:rPr lang="en-US" sz="2400" b="1" dirty="0" err="1">
                <a:latin typeface="Calibri" panose="020F0502020204030204" pitchFamily="34" charset="0"/>
                <a:cs typeface="Calibri" panose="020F0502020204030204" pitchFamily="34" charset="0"/>
              </a:rPr>
              <a:t>Programme</a:t>
            </a:r>
            <a:endParaRPr lang="en-ZA" sz="24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3D9D069-3210-6AEE-59FB-04849340914A}"/>
              </a:ext>
            </a:extLst>
          </p:cNvPr>
          <p:cNvSpPr>
            <a:spLocks noGrp="1"/>
          </p:cNvSpPr>
          <p:nvPr>
            <p:ph idx="1"/>
          </p:nvPr>
        </p:nvSpPr>
        <p:spPr>
          <a:xfrm>
            <a:off x="444062" y="684107"/>
            <a:ext cx="8579296" cy="5869097"/>
          </a:xfrm>
        </p:spPr>
        <p:txBody>
          <a:bodyPr>
            <a:normAutofit fontScale="55000" lnSpcReduction="20000"/>
          </a:bodyPr>
          <a:lstStyle/>
          <a:p>
            <a:pPr marL="0" indent="0">
              <a:buNone/>
            </a:pPr>
            <a:endParaRPr lang="en-US" sz="2300" b="1" dirty="0"/>
          </a:p>
          <a:p>
            <a:r>
              <a:rPr lang="en-ZA" sz="2900" dirty="0">
                <a:latin typeface="Calibri" panose="020F0502020204030204" pitchFamily="34" charset="0"/>
                <a:cs typeface="Calibri" panose="020F0502020204030204" pitchFamily="34" charset="0"/>
              </a:rPr>
              <a:t>No major progress was made towards resolving the funding challenges affecting the Programme,</a:t>
            </a:r>
          </a:p>
          <a:p>
            <a:r>
              <a:rPr lang="en-US" sz="2900" dirty="0">
                <a:latin typeface="Calibri" panose="020F0502020204030204" pitchFamily="34" charset="0"/>
                <a:cs typeface="Calibri" panose="020F0502020204030204" pitchFamily="34" charset="0"/>
              </a:rPr>
              <a:t>The City of Cape Town indicate that it is PRASA problem and they are not going to </a:t>
            </a:r>
            <a:r>
              <a:rPr lang="en-US" sz="2900" dirty="0" err="1">
                <a:latin typeface="Calibri" panose="020F0502020204030204" pitchFamily="34" charset="0"/>
                <a:cs typeface="Calibri" panose="020F0502020204030204" pitchFamily="34" charset="0"/>
              </a:rPr>
              <a:t>prioritise</a:t>
            </a:r>
            <a:r>
              <a:rPr lang="en-US" sz="2900" dirty="0">
                <a:latin typeface="Calibri" panose="020F0502020204030204" pitchFamily="34" charset="0"/>
                <a:cs typeface="Calibri" panose="020F0502020204030204" pitchFamily="34" charset="0"/>
              </a:rPr>
              <a:t> </a:t>
            </a:r>
          </a:p>
          <a:p>
            <a:pPr marL="0" indent="0">
              <a:buNone/>
            </a:pPr>
            <a:endParaRPr lang="en-US" sz="2900" b="1" dirty="0">
              <a:latin typeface="Calibri" panose="020F0502020204030204" pitchFamily="34" charset="0"/>
              <a:cs typeface="Calibri" panose="020F0502020204030204" pitchFamily="34" charset="0"/>
            </a:endParaRPr>
          </a:p>
          <a:p>
            <a:pPr marL="0" indent="0">
              <a:buNone/>
            </a:pPr>
            <a:r>
              <a:rPr lang="en-US" sz="2900" b="1" dirty="0">
                <a:latin typeface="Calibri" panose="020F0502020204030204" pitchFamily="34" charset="0"/>
                <a:cs typeface="Calibri" panose="020F0502020204030204" pitchFamily="34" charset="0"/>
              </a:rPr>
              <a:t>Disbursement of Funds: </a:t>
            </a:r>
          </a:p>
          <a:p>
            <a:pPr marL="457200" indent="-457200">
              <a:lnSpc>
                <a:spcPct val="170000"/>
              </a:lnSpc>
              <a:buFont typeface="+mj-lt"/>
              <a:buAutoNum type="arabicPeriod"/>
            </a:pPr>
            <a:r>
              <a:rPr lang="en-US" sz="2900" dirty="0">
                <a:latin typeface="Calibri" panose="020F0502020204030204" pitchFamily="34" charset="0"/>
                <a:cs typeface="Calibri" panose="020F0502020204030204" pitchFamily="34" charset="0"/>
              </a:rPr>
              <a:t>National Treasury through a request submitted by the National Department of Human Settlements to reallocate additional R111 Million though the Informal Settlements Upgrading Partnership Grant</a:t>
            </a:r>
          </a:p>
          <a:p>
            <a:pPr marL="457200" indent="-457200">
              <a:lnSpc>
                <a:spcPct val="170000"/>
              </a:lnSpc>
              <a:buFont typeface="+mj-lt"/>
              <a:buAutoNum type="arabicPeriod"/>
            </a:pPr>
            <a:r>
              <a:rPr lang="en-US" sz="2900" dirty="0">
                <a:latin typeface="Calibri" panose="020F0502020204030204" pitchFamily="34" charset="0"/>
                <a:cs typeface="Calibri" panose="020F0502020204030204" pitchFamily="34" charset="0"/>
              </a:rPr>
              <a:t>R50 million was ring fenced for the land acquisition and the balance of the funds were for 16 priority informal settlements that require basic services, including the PRASA </a:t>
            </a:r>
            <a:r>
              <a:rPr lang="en-US" sz="2900" dirty="0" err="1">
                <a:latin typeface="Calibri" panose="020F0502020204030204" pitchFamily="34" charset="0"/>
                <a:cs typeface="Calibri" panose="020F0502020204030204" pitchFamily="34" charset="0"/>
              </a:rPr>
              <a:t>Programme</a:t>
            </a:r>
            <a:r>
              <a:rPr lang="en-US" sz="2900" dirty="0">
                <a:latin typeface="Calibri" panose="020F0502020204030204" pitchFamily="34" charset="0"/>
                <a:cs typeface="Calibri" panose="020F0502020204030204" pitchFamily="34" charset="0"/>
              </a:rPr>
              <a:t>.</a:t>
            </a:r>
          </a:p>
          <a:p>
            <a:pPr marL="457200" indent="-457200">
              <a:lnSpc>
                <a:spcPct val="170000"/>
              </a:lnSpc>
              <a:buFont typeface="+mj-lt"/>
              <a:buAutoNum type="arabicPeriod"/>
            </a:pPr>
            <a:r>
              <a:rPr lang="en-ZA" sz="2900" dirty="0">
                <a:latin typeface="Calibri" panose="020F0502020204030204" pitchFamily="34" charset="0"/>
                <a:cs typeface="Calibri" panose="020F0502020204030204" pitchFamily="34" charset="0"/>
              </a:rPr>
              <a:t>The City of Cape Town responded formally to the department, that they would not be in a position to legally spend the allocated funding within the remaining period of the financial year, and that they would require a roll-over of the funds</a:t>
            </a:r>
            <a:r>
              <a:rPr lang="en-US" sz="2900" dirty="0">
                <a:latin typeface="Calibri" panose="020F0502020204030204" pitchFamily="34" charset="0"/>
                <a:cs typeface="Calibri" panose="020F0502020204030204" pitchFamily="34" charset="0"/>
              </a:rPr>
              <a:t> </a:t>
            </a:r>
          </a:p>
          <a:p>
            <a:pPr marL="457200" indent="-457200">
              <a:lnSpc>
                <a:spcPct val="170000"/>
              </a:lnSpc>
              <a:buFont typeface="+mj-lt"/>
              <a:buAutoNum type="arabicPeriod"/>
            </a:pPr>
            <a:r>
              <a:rPr lang="en-US" sz="2900" dirty="0">
                <a:latin typeface="Calibri" panose="020F0502020204030204" pitchFamily="34" charset="0"/>
                <a:cs typeface="Calibri" panose="020F0502020204030204" pitchFamily="34" charset="0"/>
              </a:rPr>
              <a:t>However, despite numerous interventions from the Department, the City on the 8th June 2023 indicated that </a:t>
            </a:r>
            <a:r>
              <a:rPr lang="en-GB" sz="2900" dirty="0">
                <a:latin typeface="Calibri" panose="020F0502020204030204" pitchFamily="34" charset="0"/>
                <a:cs typeface="Calibri" panose="020F0502020204030204" pitchFamily="34" charset="0"/>
              </a:rPr>
              <a:t>they would be returning the sum of R50 Million to National Treasury, the amount which was allocated for land acquisition of the PRASA Programme</a:t>
            </a:r>
          </a:p>
          <a:p>
            <a:pPr marL="457200" lvl="1" indent="-457200">
              <a:buFont typeface="+mj-lt"/>
              <a:buAutoNum type="arabicPeriod" startAt="2"/>
            </a:pPr>
            <a:endParaRPr lang="en-GB" sz="2400" dirty="0"/>
          </a:p>
          <a:p>
            <a:pPr marL="0" lvl="1" indent="0">
              <a:buNone/>
            </a:pPr>
            <a:endParaRPr lang="en-US" sz="2400" dirty="0"/>
          </a:p>
        </p:txBody>
      </p:sp>
      <p:sp>
        <p:nvSpPr>
          <p:cNvPr id="4" name="Slide Number Placeholder 3">
            <a:extLst>
              <a:ext uri="{FF2B5EF4-FFF2-40B4-BE49-F238E27FC236}">
                <a16:creationId xmlns:a16="http://schemas.microsoft.com/office/drawing/2014/main" id="{4CD0A698-2B2E-41B5-96DF-1164A7FF0C13}"/>
              </a:ext>
            </a:extLst>
          </p:cNvPr>
          <p:cNvSpPr>
            <a:spLocks noGrp="1"/>
          </p:cNvSpPr>
          <p:nvPr>
            <p:ph type="sldNum" sz="quarter" idx="10"/>
          </p:nvPr>
        </p:nvSpPr>
        <p:spPr/>
        <p:txBody>
          <a:bodyPr/>
          <a:lstStyle/>
          <a:p>
            <a:pPr>
              <a:defRPr/>
            </a:pPr>
            <a:fld id="{C177964D-3CDF-2F46-9E7D-3AB8485A2693}" type="slidenum">
              <a:rPr lang="en-US" altLang="en-US" smtClean="0"/>
              <a:pPr>
                <a:defRPr/>
              </a:pPr>
              <a:t>10</a:t>
            </a:fld>
            <a:endParaRPr lang="en-US" altLang="en-US"/>
          </a:p>
        </p:txBody>
      </p:sp>
      <p:sp>
        <p:nvSpPr>
          <p:cNvPr id="5" name="Footer Placeholder 4">
            <a:extLst>
              <a:ext uri="{FF2B5EF4-FFF2-40B4-BE49-F238E27FC236}">
                <a16:creationId xmlns:a16="http://schemas.microsoft.com/office/drawing/2014/main" id="{8BE1967D-CBDF-5D5E-3B70-2C16C84F2F7A}"/>
              </a:ext>
            </a:extLst>
          </p:cNvPr>
          <p:cNvSpPr>
            <a:spLocks noGrp="1"/>
          </p:cNvSpPr>
          <p:nvPr>
            <p:ph type="ftr" sz="quarter" idx="11"/>
          </p:nvPr>
        </p:nvSpPr>
        <p:spPr/>
        <p:txBody>
          <a:bodyPr/>
          <a:lstStyle/>
          <a:p>
            <a:pPr>
              <a:defRPr/>
            </a:pPr>
            <a:endParaRPr lang="en-US"/>
          </a:p>
        </p:txBody>
      </p:sp>
      <p:sp>
        <p:nvSpPr>
          <p:cNvPr id="6" name="Date Placeholder 5">
            <a:extLst>
              <a:ext uri="{FF2B5EF4-FFF2-40B4-BE49-F238E27FC236}">
                <a16:creationId xmlns:a16="http://schemas.microsoft.com/office/drawing/2014/main" id="{39A52658-9414-5C51-5281-C0858F553E81}"/>
              </a:ext>
            </a:extLst>
          </p:cNvPr>
          <p:cNvSpPr>
            <a:spLocks noGrp="1"/>
          </p:cNvSpPr>
          <p:nvPr>
            <p:ph type="dt" sz="half" idx="12"/>
          </p:nvPr>
        </p:nvSpPr>
        <p:spPr/>
        <p:txBody>
          <a:bodyPr/>
          <a:lstStyle/>
          <a:p>
            <a:pPr>
              <a:defRPr/>
            </a:pPr>
            <a:fld id="{04BCFF81-8853-7543-8BA2-A647B471C165}" type="datetime1">
              <a:rPr lang="en-US" altLang="en-US" smtClean="0"/>
              <a:pPr>
                <a:defRPr/>
              </a:pPr>
              <a:t>7/4/2023</a:t>
            </a:fld>
            <a:endParaRPr lang="en-US" altLang="en-US" dirty="0"/>
          </a:p>
        </p:txBody>
      </p:sp>
    </p:spTree>
    <p:extLst>
      <p:ext uri="{BB962C8B-B14F-4D97-AF65-F5344CB8AC3E}">
        <p14:creationId xmlns:p14="http://schemas.microsoft.com/office/powerpoint/2010/main" val="932906567"/>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4018F-D872-82E7-7F9A-70EA3AAFF149}"/>
              </a:ext>
            </a:extLst>
          </p:cNvPr>
          <p:cNvSpPr>
            <a:spLocks noGrp="1"/>
          </p:cNvSpPr>
          <p:nvPr>
            <p:ph type="title"/>
          </p:nvPr>
        </p:nvSpPr>
        <p:spPr>
          <a:xfrm>
            <a:off x="470338" y="0"/>
            <a:ext cx="8553020" cy="706090"/>
          </a:xfrm>
        </p:spPr>
        <p:style>
          <a:lnRef idx="2">
            <a:schemeClr val="accent3"/>
          </a:lnRef>
          <a:fillRef idx="1">
            <a:schemeClr val="lt1"/>
          </a:fillRef>
          <a:effectRef idx="0">
            <a:schemeClr val="accent3"/>
          </a:effectRef>
          <a:fontRef idx="minor">
            <a:schemeClr val="dk1"/>
          </a:fontRef>
        </p:style>
        <p:txBody>
          <a:bodyPr/>
          <a:lstStyle/>
          <a:p>
            <a:r>
              <a:rPr lang="en-ZA" sz="2400" b="1" dirty="0">
                <a:latin typeface="Calibri" panose="020F0502020204030204" pitchFamily="34" charset="0"/>
                <a:cs typeface="Calibri" panose="020F0502020204030204" pitchFamily="34" charset="0"/>
              </a:rPr>
              <a:t>Land Acquisition (State-owned and Privately Owned Land) </a:t>
            </a:r>
          </a:p>
        </p:txBody>
      </p:sp>
      <p:sp>
        <p:nvSpPr>
          <p:cNvPr id="3" name="Content Placeholder 2">
            <a:extLst>
              <a:ext uri="{FF2B5EF4-FFF2-40B4-BE49-F238E27FC236}">
                <a16:creationId xmlns:a16="http://schemas.microsoft.com/office/drawing/2014/main" id="{73D9D069-3210-6AEE-59FB-04849340914A}"/>
              </a:ext>
            </a:extLst>
          </p:cNvPr>
          <p:cNvSpPr>
            <a:spLocks noGrp="1"/>
          </p:cNvSpPr>
          <p:nvPr>
            <p:ph idx="1"/>
          </p:nvPr>
        </p:nvSpPr>
        <p:spPr>
          <a:xfrm>
            <a:off x="444062" y="684107"/>
            <a:ext cx="8579296" cy="5869097"/>
          </a:xfrm>
        </p:spPr>
        <p:txBody>
          <a:bodyPr>
            <a:normAutofit/>
          </a:bodyPr>
          <a:lstStyle/>
          <a:p>
            <a:pPr marL="0" lvl="1" indent="0">
              <a:buNone/>
            </a:pPr>
            <a:endParaRPr lang="en-GB" sz="1800" dirty="0"/>
          </a:p>
          <a:p>
            <a:pPr marL="285750" lvl="1" indent="-285750"/>
            <a:r>
              <a:rPr lang="en-GB" sz="1800" dirty="0">
                <a:latin typeface="Calibri" panose="020F0502020204030204" pitchFamily="34" charset="0"/>
                <a:cs typeface="Calibri" panose="020F0502020204030204" pitchFamily="34" charset="0"/>
              </a:rPr>
              <a:t>The Department requested Dept of Public Works issued a Power of Attorney to the HDA to secure 2 potions of land that would have been </a:t>
            </a:r>
            <a:r>
              <a:rPr lang="en-GB" sz="1800" dirty="0" err="1">
                <a:latin typeface="Calibri" panose="020F0502020204030204" pitchFamily="34" charset="0"/>
                <a:cs typeface="Calibri" panose="020F0502020204030204" pitchFamily="34" charset="0"/>
              </a:rPr>
              <a:t>utlised</a:t>
            </a:r>
            <a:r>
              <a:rPr lang="en-GB" sz="1800" dirty="0">
                <a:latin typeface="Calibri" panose="020F0502020204030204" pitchFamily="34" charset="0"/>
                <a:cs typeface="Calibri" panose="020F0502020204030204" pitchFamily="34" charset="0"/>
              </a:rPr>
              <a:t> for relocation purposes. However, due to objections from surrounding landowners, these land parcels were no</a:t>
            </a:r>
            <a:r>
              <a:rPr lang="en-US" sz="1800" dirty="0">
                <a:latin typeface="Calibri" panose="020F0502020204030204" pitchFamily="34" charset="0"/>
                <a:cs typeface="Calibri" panose="020F0502020204030204" pitchFamily="34" charset="0"/>
              </a:rPr>
              <a:t> longer viable for relocation purposes, and an alternative had to be explored. </a:t>
            </a:r>
          </a:p>
          <a:p>
            <a:pPr marL="285750" lvl="1" indent="-285750"/>
            <a:r>
              <a:rPr lang="en-US" sz="1800" dirty="0">
                <a:latin typeface="Calibri" panose="020F0502020204030204" pitchFamily="34" charset="0"/>
                <a:cs typeface="Calibri" panose="020F0502020204030204" pitchFamily="34" charset="0"/>
              </a:rPr>
              <a:t>To expedite the land required and related development constraints to allow for the relocation of households, the HDA has acquired and funded the acquisition of two properties in the Philippi Wedge Area measuring approximately 8.7 hectares, to allow for the activation of the first phase of the relocation. </a:t>
            </a:r>
          </a:p>
        </p:txBody>
      </p:sp>
      <p:sp>
        <p:nvSpPr>
          <p:cNvPr id="4" name="Slide Number Placeholder 3">
            <a:extLst>
              <a:ext uri="{FF2B5EF4-FFF2-40B4-BE49-F238E27FC236}">
                <a16:creationId xmlns:a16="http://schemas.microsoft.com/office/drawing/2014/main" id="{4CD0A698-2B2E-41B5-96DF-1164A7FF0C13}"/>
              </a:ext>
            </a:extLst>
          </p:cNvPr>
          <p:cNvSpPr>
            <a:spLocks noGrp="1"/>
          </p:cNvSpPr>
          <p:nvPr>
            <p:ph type="sldNum" sz="quarter" idx="10"/>
          </p:nvPr>
        </p:nvSpPr>
        <p:spPr/>
        <p:txBody>
          <a:bodyPr/>
          <a:lstStyle/>
          <a:p>
            <a:pPr>
              <a:defRPr/>
            </a:pPr>
            <a:fld id="{C177964D-3CDF-2F46-9E7D-3AB8485A2693}" type="slidenum">
              <a:rPr lang="en-US" altLang="en-US" smtClean="0"/>
              <a:pPr>
                <a:defRPr/>
              </a:pPr>
              <a:t>11</a:t>
            </a:fld>
            <a:endParaRPr lang="en-US" altLang="en-US"/>
          </a:p>
        </p:txBody>
      </p:sp>
      <p:sp>
        <p:nvSpPr>
          <p:cNvPr id="5" name="Footer Placeholder 4">
            <a:extLst>
              <a:ext uri="{FF2B5EF4-FFF2-40B4-BE49-F238E27FC236}">
                <a16:creationId xmlns:a16="http://schemas.microsoft.com/office/drawing/2014/main" id="{8BE1967D-CBDF-5D5E-3B70-2C16C84F2F7A}"/>
              </a:ext>
            </a:extLst>
          </p:cNvPr>
          <p:cNvSpPr>
            <a:spLocks noGrp="1"/>
          </p:cNvSpPr>
          <p:nvPr>
            <p:ph type="ftr" sz="quarter" idx="11"/>
          </p:nvPr>
        </p:nvSpPr>
        <p:spPr/>
        <p:txBody>
          <a:bodyPr/>
          <a:lstStyle/>
          <a:p>
            <a:pPr>
              <a:defRPr/>
            </a:pPr>
            <a:endParaRPr lang="en-US"/>
          </a:p>
        </p:txBody>
      </p:sp>
      <p:sp>
        <p:nvSpPr>
          <p:cNvPr id="6" name="Date Placeholder 5">
            <a:extLst>
              <a:ext uri="{FF2B5EF4-FFF2-40B4-BE49-F238E27FC236}">
                <a16:creationId xmlns:a16="http://schemas.microsoft.com/office/drawing/2014/main" id="{39A52658-9414-5C51-5281-C0858F553E81}"/>
              </a:ext>
            </a:extLst>
          </p:cNvPr>
          <p:cNvSpPr>
            <a:spLocks noGrp="1"/>
          </p:cNvSpPr>
          <p:nvPr>
            <p:ph type="dt" sz="half" idx="12"/>
          </p:nvPr>
        </p:nvSpPr>
        <p:spPr/>
        <p:txBody>
          <a:bodyPr/>
          <a:lstStyle/>
          <a:p>
            <a:pPr>
              <a:defRPr/>
            </a:pPr>
            <a:fld id="{04BCFF81-8853-7543-8BA2-A647B471C165}" type="datetime1">
              <a:rPr lang="en-US" altLang="en-US" smtClean="0"/>
              <a:pPr>
                <a:defRPr/>
              </a:pPr>
              <a:t>7/4/2023</a:t>
            </a:fld>
            <a:endParaRPr lang="en-US" altLang="en-US" dirty="0"/>
          </a:p>
        </p:txBody>
      </p:sp>
    </p:spTree>
    <p:extLst>
      <p:ext uri="{BB962C8B-B14F-4D97-AF65-F5344CB8AC3E}">
        <p14:creationId xmlns:p14="http://schemas.microsoft.com/office/powerpoint/2010/main" val="3886704091"/>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E7D55-E71C-D1C3-5E25-CE67EDBD6EBC}"/>
              </a:ext>
            </a:extLst>
          </p:cNvPr>
          <p:cNvSpPr>
            <a:spLocks noGrp="1"/>
          </p:cNvSpPr>
          <p:nvPr>
            <p:ph type="title"/>
          </p:nvPr>
        </p:nvSpPr>
        <p:spPr>
          <a:xfrm>
            <a:off x="457200" y="274638"/>
            <a:ext cx="8229600" cy="778098"/>
          </a:xfrm>
        </p:spPr>
        <p:style>
          <a:lnRef idx="2">
            <a:schemeClr val="accent3"/>
          </a:lnRef>
          <a:fillRef idx="1">
            <a:schemeClr val="lt1"/>
          </a:fillRef>
          <a:effectRef idx="0">
            <a:schemeClr val="accent3"/>
          </a:effectRef>
          <a:fontRef idx="minor">
            <a:schemeClr val="dk1"/>
          </a:fontRef>
        </p:style>
        <p:txBody>
          <a:bodyPr/>
          <a:lstStyle/>
          <a:p>
            <a:r>
              <a:rPr lang="en-US" sz="2800" b="1" dirty="0">
                <a:latin typeface="Calibri" panose="020F0502020204030204" pitchFamily="34" charset="0"/>
                <a:cs typeface="Calibri" panose="020F0502020204030204" pitchFamily="34" charset="0"/>
              </a:rPr>
              <a:t>Conclusion</a:t>
            </a:r>
            <a:r>
              <a:rPr lang="en-US" sz="2800" b="1" dirty="0"/>
              <a:t> </a:t>
            </a:r>
            <a:endParaRPr lang="en-ZA" sz="2800" b="1" dirty="0"/>
          </a:p>
        </p:txBody>
      </p:sp>
      <p:sp>
        <p:nvSpPr>
          <p:cNvPr id="3" name="Content Placeholder 2">
            <a:extLst>
              <a:ext uri="{FF2B5EF4-FFF2-40B4-BE49-F238E27FC236}">
                <a16:creationId xmlns:a16="http://schemas.microsoft.com/office/drawing/2014/main" id="{5C9CFB2F-5070-DB8A-A0AD-9E881D1699CB}"/>
              </a:ext>
            </a:extLst>
          </p:cNvPr>
          <p:cNvSpPr>
            <a:spLocks noGrp="1"/>
          </p:cNvSpPr>
          <p:nvPr>
            <p:ph idx="1"/>
          </p:nvPr>
        </p:nvSpPr>
        <p:spPr>
          <a:xfrm>
            <a:off x="492127" y="1065874"/>
            <a:ext cx="8229600" cy="4114800"/>
          </a:xfrm>
        </p:spPr>
        <p:txBody>
          <a:bodyPr/>
          <a:lstStyle/>
          <a:p>
            <a:pPr marL="457200" indent="-457200">
              <a:buFont typeface="+mj-lt"/>
              <a:buAutoNum type="arabicPeriod"/>
            </a:pPr>
            <a:r>
              <a:rPr lang="en-US" dirty="0">
                <a:latin typeface="Calibri" panose="020F0502020204030204" pitchFamily="34" charset="0"/>
                <a:cs typeface="Calibri" panose="020F0502020204030204" pitchFamily="34" charset="0"/>
              </a:rPr>
              <a:t>The PRASA central line relocation ensures that the State provides reliable and cost-effective public transport which is a catalyst for social and economic development. </a:t>
            </a:r>
          </a:p>
          <a:p>
            <a:pPr marL="457200" indent="-457200">
              <a:buFont typeface="+mj-lt"/>
              <a:buAutoNum type="arabicPeriod"/>
            </a:pPr>
            <a:endParaRPr lang="en-US" dirty="0">
              <a:latin typeface="Calibri" panose="020F0502020204030204" pitchFamily="34" charset="0"/>
              <a:cs typeface="Calibri" panose="020F0502020204030204" pitchFamily="34" charset="0"/>
            </a:endParaRPr>
          </a:p>
          <a:p>
            <a:pPr marL="457200" indent="-457200">
              <a:buFont typeface="+mj-lt"/>
              <a:buAutoNum type="arabicPeriod"/>
            </a:pPr>
            <a:r>
              <a:rPr lang="en-US" dirty="0">
                <a:latin typeface="Calibri" panose="020F0502020204030204" pitchFamily="34" charset="0"/>
                <a:cs typeface="Calibri" panose="020F0502020204030204" pitchFamily="34" charset="0"/>
              </a:rPr>
              <a:t>The Implementation Protocol is an instrument to bring the various role-players together to resolve the challenges of the </a:t>
            </a:r>
            <a:r>
              <a:rPr lang="en-US" dirty="0" err="1">
                <a:latin typeface="Calibri" panose="020F0502020204030204" pitchFamily="34" charset="0"/>
                <a:cs typeface="Calibri" panose="020F0502020204030204" pitchFamily="34" charset="0"/>
              </a:rPr>
              <a:t>Prasa</a:t>
            </a:r>
            <a:r>
              <a:rPr lang="en-US" dirty="0">
                <a:latin typeface="Calibri" panose="020F0502020204030204" pitchFamily="34" charset="0"/>
                <a:cs typeface="Calibri" panose="020F0502020204030204" pitchFamily="34" charset="0"/>
              </a:rPr>
              <a:t> Central Line. </a:t>
            </a:r>
          </a:p>
          <a:p>
            <a:pPr marL="457200" indent="-457200">
              <a:buFont typeface="+mj-lt"/>
              <a:buAutoNum type="arabicPeriod"/>
            </a:pPr>
            <a:endParaRPr lang="en-US" dirty="0">
              <a:latin typeface="Calibri" panose="020F0502020204030204" pitchFamily="34" charset="0"/>
              <a:cs typeface="Calibri" panose="020F0502020204030204" pitchFamily="34" charset="0"/>
            </a:endParaRPr>
          </a:p>
          <a:p>
            <a:pPr marL="457200" indent="-457200">
              <a:buFont typeface="+mj-lt"/>
              <a:buAutoNum type="arabicPeriod"/>
            </a:pPr>
            <a:r>
              <a:rPr lang="en-US" dirty="0">
                <a:latin typeface="Calibri" panose="020F0502020204030204" pitchFamily="34" charset="0"/>
                <a:cs typeface="Calibri" panose="020F0502020204030204" pitchFamily="34" charset="0"/>
              </a:rPr>
              <a:t>The National Department has provided the required support and interventions throughout the process.</a:t>
            </a:r>
          </a:p>
          <a:p>
            <a:endParaRPr lang="en-ZA" dirty="0"/>
          </a:p>
        </p:txBody>
      </p:sp>
      <p:sp>
        <p:nvSpPr>
          <p:cNvPr id="4" name="Slide Number Placeholder 3">
            <a:extLst>
              <a:ext uri="{FF2B5EF4-FFF2-40B4-BE49-F238E27FC236}">
                <a16:creationId xmlns:a16="http://schemas.microsoft.com/office/drawing/2014/main" id="{0C1D9248-495E-BFF3-CE71-6A62104FFE9F}"/>
              </a:ext>
            </a:extLst>
          </p:cNvPr>
          <p:cNvSpPr>
            <a:spLocks noGrp="1"/>
          </p:cNvSpPr>
          <p:nvPr>
            <p:ph type="sldNum" sz="quarter" idx="10"/>
          </p:nvPr>
        </p:nvSpPr>
        <p:spPr/>
        <p:txBody>
          <a:bodyPr/>
          <a:lstStyle/>
          <a:p>
            <a:pPr>
              <a:defRPr/>
            </a:pPr>
            <a:fld id="{C177964D-3CDF-2F46-9E7D-3AB8485A2693}" type="slidenum">
              <a:rPr lang="en-US" altLang="en-US" smtClean="0"/>
              <a:pPr>
                <a:defRPr/>
              </a:pPr>
              <a:t>12</a:t>
            </a:fld>
            <a:endParaRPr lang="en-US" altLang="en-US"/>
          </a:p>
        </p:txBody>
      </p:sp>
      <p:sp>
        <p:nvSpPr>
          <p:cNvPr id="5" name="Footer Placeholder 4">
            <a:extLst>
              <a:ext uri="{FF2B5EF4-FFF2-40B4-BE49-F238E27FC236}">
                <a16:creationId xmlns:a16="http://schemas.microsoft.com/office/drawing/2014/main" id="{C5DF154F-E261-B062-E787-5C3F28C0089D}"/>
              </a:ext>
            </a:extLst>
          </p:cNvPr>
          <p:cNvSpPr>
            <a:spLocks noGrp="1"/>
          </p:cNvSpPr>
          <p:nvPr>
            <p:ph type="ftr" sz="quarter" idx="11"/>
          </p:nvPr>
        </p:nvSpPr>
        <p:spPr/>
        <p:txBody>
          <a:bodyPr/>
          <a:lstStyle/>
          <a:p>
            <a:pPr>
              <a:defRPr/>
            </a:pPr>
            <a:endParaRPr lang="en-US"/>
          </a:p>
        </p:txBody>
      </p:sp>
      <p:sp>
        <p:nvSpPr>
          <p:cNvPr id="6" name="Date Placeholder 5">
            <a:extLst>
              <a:ext uri="{FF2B5EF4-FFF2-40B4-BE49-F238E27FC236}">
                <a16:creationId xmlns:a16="http://schemas.microsoft.com/office/drawing/2014/main" id="{27F91A13-FBAD-EF06-FBEF-9099F954E5DC}"/>
              </a:ext>
            </a:extLst>
          </p:cNvPr>
          <p:cNvSpPr>
            <a:spLocks noGrp="1"/>
          </p:cNvSpPr>
          <p:nvPr>
            <p:ph type="dt" sz="half" idx="12"/>
          </p:nvPr>
        </p:nvSpPr>
        <p:spPr/>
        <p:txBody>
          <a:bodyPr/>
          <a:lstStyle/>
          <a:p>
            <a:pPr>
              <a:defRPr/>
            </a:pPr>
            <a:fld id="{04BCFF81-8853-7543-8BA2-A647B471C165}" type="datetime1">
              <a:rPr lang="en-US" altLang="en-US" smtClean="0"/>
              <a:pPr>
                <a:defRPr/>
              </a:pPr>
              <a:t>7/4/2023</a:t>
            </a:fld>
            <a:endParaRPr lang="en-US" altLang="en-US"/>
          </a:p>
        </p:txBody>
      </p:sp>
    </p:spTree>
    <p:extLst>
      <p:ext uri="{BB962C8B-B14F-4D97-AF65-F5344CB8AC3E}">
        <p14:creationId xmlns:p14="http://schemas.microsoft.com/office/powerpoint/2010/main" val="4196065948"/>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9706E-726C-5A6F-948B-31DEED6EE8D3}"/>
              </a:ext>
            </a:extLst>
          </p:cNvPr>
          <p:cNvSpPr>
            <a:spLocks noGrp="1"/>
          </p:cNvSpPr>
          <p:nvPr>
            <p:ph type="title"/>
          </p:nvPr>
        </p:nvSpPr>
        <p:spPr>
          <a:xfrm>
            <a:off x="457200" y="274638"/>
            <a:ext cx="8229600" cy="634082"/>
          </a:xfrm>
        </p:spPr>
        <p:style>
          <a:lnRef idx="2">
            <a:schemeClr val="accent3"/>
          </a:lnRef>
          <a:fillRef idx="1">
            <a:schemeClr val="lt1"/>
          </a:fillRef>
          <a:effectRef idx="0">
            <a:schemeClr val="accent3"/>
          </a:effectRef>
          <a:fontRef idx="minor">
            <a:schemeClr val="dk1"/>
          </a:fontRef>
        </p:style>
        <p:txBody>
          <a:bodyPr/>
          <a:lstStyle/>
          <a:p>
            <a:r>
              <a:rPr lang="en-US" sz="2800" b="1" dirty="0">
                <a:latin typeface="Calibri" panose="020F0502020204030204" pitchFamily="34" charset="0"/>
                <a:cs typeface="Calibri" panose="020F0502020204030204" pitchFamily="34" charset="0"/>
              </a:rPr>
              <a:t>Recommendations </a:t>
            </a:r>
            <a:endParaRPr lang="en-ZA"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0D233887-9BF0-D038-2391-545C638A4926}"/>
              </a:ext>
            </a:extLst>
          </p:cNvPr>
          <p:cNvSpPr>
            <a:spLocks noGrp="1"/>
          </p:cNvSpPr>
          <p:nvPr>
            <p:ph idx="1"/>
          </p:nvPr>
        </p:nvSpPr>
        <p:spPr>
          <a:xfrm>
            <a:off x="457199" y="908720"/>
            <a:ext cx="8435281" cy="4806280"/>
          </a:xfrm>
        </p:spPr>
        <p:txBody>
          <a:bodyPr/>
          <a:lstStyle/>
          <a:p>
            <a:pPr marL="0" indent="0">
              <a:buNone/>
            </a:pPr>
            <a:endParaRPr lang="en-US" dirty="0"/>
          </a:p>
          <a:p>
            <a:pPr marL="0" indent="0">
              <a:buNone/>
            </a:pPr>
            <a:endParaRPr lang="en-US" dirty="0"/>
          </a:p>
          <a:p>
            <a:pPr marL="0" indent="0">
              <a:buNone/>
            </a:pPr>
            <a:r>
              <a:rPr lang="en-US" dirty="0">
                <a:latin typeface="Calibri" panose="020F0502020204030204" pitchFamily="34" charset="0"/>
                <a:cs typeface="Calibri" panose="020F0502020204030204" pitchFamily="34" charset="0"/>
              </a:rPr>
              <a:t>It is recommended: </a:t>
            </a:r>
          </a:p>
          <a:p>
            <a:pPr marL="457200" indent="-457200">
              <a:buFont typeface="+mj-lt"/>
              <a:buAutoNum type="arabicPeriod"/>
            </a:pPr>
            <a:endParaRPr lang="en-US" dirty="0">
              <a:latin typeface="Calibri" panose="020F0502020204030204" pitchFamily="34" charset="0"/>
              <a:cs typeface="Calibri" panose="020F0502020204030204" pitchFamily="34" charset="0"/>
            </a:endParaRPr>
          </a:p>
          <a:p>
            <a:pPr marL="457200" indent="-457200">
              <a:buFont typeface="+mj-lt"/>
              <a:buAutoNum type="arabicPeriod"/>
            </a:pPr>
            <a:r>
              <a:rPr lang="en-US" dirty="0">
                <a:latin typeface="Calibri" panose="020F0502020204030204" pitchFamily="34" charset="0"/>
                <a:cs typeface="Calibri" panose="020F0502020204030204" pitchFamily="34" charset="0"/>
              </a:rPr>
              <a:t>Strengthen the Intergovernmental  cooperation and process by adopting the plan for relocation for all the role players.</a:t>
            </a:r>
          </a:p>
          <a:p>
            <a:pPr marL="457200" indent="-457200">
              <a:buFont typeface="+mj-lt"/>
              <a:buAutoNum type="arabicPeriod"/>
            </a:pPr>
            <a:endParaRPr lang="en-US" dirty="0">
              <a:latin typeface="Calibri" panose="020F0502020204030204" pitchFamily="34" charset="0"/>
              <a:cs typeface="Calibri" panose="020F0502020204030204" pitchFamily="34" charset="0"/>
            </a:endParaRPr>
          </a:p>
          <a:p>
            <a:pPr marL="457200" indent="-457200">
              <a:buFont typeface="+mj-lt"/>
              <a:buAutoNum type="arabicPeriod"/>
            </a:pPr>
            <a:endParaRPr lang="en-ZA" dirty="0"/>
          </a:p>
        </p:txBody>
      </p:sp>
      <p:sp>
        <p:nvSpPr>
          <p:cNvPr id="4" name="Slide Number Placeholder 3">
            <a:extLst>
              <a:ext uri="{FF2B5EF4-FFF2-40B4-BE49-F238E27FC236}">
                <a16:creationId xmlns:a16="http://schemas.microsoft.com/office/drawing/2014/main" id="{13708D97-9F73-307C-9B4B-10118811EE13}"/>
              </a:ext>
            </a:extLst>
          </p:cNvPr>
          <p:cNvSpPr>
            <a:spLocks noGrp="1"/>
          </p:cNvSpPr>
          <p:nvPr>
            <p:ph type="sldNum" sz="quarter" idx="10"/>
          </p:nvPr>
        </p:nvSpPr>
        <p:spPr/>
        <p:txBody>
          <a:bodyPr/>
          <a:lstStyle/>
          <a:p>
            <a:pPr>
              <a:defRPr/>
            </a:pPr>
            <a:fld id="{C177964D-3CDF-2F46-9E7D-3AB8485A2693}" type="slidenum">
              <a:rPr lang="en-US" altLang="en-US" smtClean="0"/>
              <a:pPr>
                <a:defRPr/>
              </a:pPr>
              <a:t>13</a:t>
            </a:fld>
            <a:endParaRPr lang="en-US" altLang="en-US"/>
          </a:p>
        </p:txBody>
      </p:sp>
      <p:sp>
        <p:nvSpPr>
          <p:cNvPr id="5" name="Footer Placeholder 4">
            <a:extLst>
              <a:ext uri="{FF2B5EF4-FFF2-40B4-BE49-F238E27FC236}">
                <a16:creationId xmlns:a16="http://schemas.microsoft.com/office/drawing/2014/main" id="{D1A5859C-D9DC-59C8-6F0A-8A1E6067F2DA}"/>
              </a:ext>
            </a:extLst>
          </p:cNvPr>
          <p:cNvSpPr>
            <a:spLocks noGrp="1"/>
          </p:cNvSpPr>
          <p:nvPr>
            <p:ph type="ftr" sz="quarter" idx="11"/>
          </p:nvPr>
        </p:nvSpPr>
        <p:spPr/>
        <p:txBody>
          <a:bodyPr/>
          <a:lstStyle/>
          <a:p>
            <a:pPr>
              <a:defRPr/>
            </a:pPr>
            <a:endParaRPr lang="en-US"/>
          </a:p>
        </p:txBody>
      </p:sp>
      <p:sp>
        <p:nvSpPr>
          <p:cNvPr id="6" name="Date Placeholder 5">
            <a:extLst>
              <a:ext uri="{FF2B5EF4-FFF2-40B4-BE49-F238E27FC236}">
                <a16:creationId xmlns:a16="http://schemas.microsoft.com/office/drawing/2014/main" id="{756F6625-EC11-AFF4-88D2-37EB6E69A1B5}"/>
              </a:ext>
            </a:extLst>
          </p:cNvPr>
          <p:cNvSpPr>
            <a:spLocks noGrp="1"/>
          </p:cNvSpPr>
          <p:nvPr>
            <p:ph type="dt" sz="half" idx="12"/>
          </p:nvPr>
        </p:nvSpPr>
        <p:spPr/>
        <p:txBody>
          <a:bodyPr/>
          <a:lstStyle/>
          <a:p>
            <a:pPr>
              <a:defRPr/>
            </a:pPr>
            <a:fld id="{04BCFF81-8853-7543-8BA2-A647B471C165}" type="datetime1">
              <a:rPr lang="en-US" altLang="en-US" smtClean="0"/>
              <a:pPr>
                <a:defRPr/>
              </a:pPr>
              <a:t>7/4/2023</a:t>
            </a:fld>
            <a:endParaRPr lang="en-US" altLang="en-US"/>
          </a:p>
        </p:txBody>
      </p:sp>
    </p:spTree>
    <p:extLst>
      <p:ext uri="{BB962C8B-B14F-4D97-AF65-F5344CB8AC3E}">
        <p14:creationId xmlns:p14="http://schemas.microsoft.com/office/powerpoint/2010/main" val="2693312473"/>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3B345-2006-8692-F855-A9DFEA4A66F9}"/>
              </a:ext>
            </a:extLst>
          </p:cNvPr>
          <p:cNvSpPr>
            <a:spLocks noGrp="1"/>
          </p:cNvSpPr>
          <p:nvPr>
            <p:ph type="title"/>
          </p:nvPr>
        </p:nvSpPr>
        <p:spPr>
          <a:xfrm>
            <a:off x="457200" y="274638"/>
            <a:ext cx="8229600" cy="868362"/>
          </a:xfrm>
        </p:spPr>
        <p:style>
          <a:lnRef idx="2">
            <a:schemeClr val="accent3"/>
          </a:lnRef>
          <a:fillRef idx="1">
            <a:schemeClr val="lt1"/>
          </a:fillRef>
          <a:effectRef idx="0">
            <a:schemeClr val="accent3"/>
          </a:effectRef>
          <a:fontRef idx="minor">
            <a:schemeClr val="dk1"/>
          </a:fontRef>
        </p:style>
        <p:txBody>
          <a:bodyPr/>
          <a:lstStyle/>
          <a:p>
            <a:r>
              <a:rPr lang="en-US" sz="2800" b="1" dirty="0">
                <a:latin typeface="Calibri" panose="020F0502020204030204" pitchFamily="34" charset="0"/>
                <a:cs typeface="Calibri" panose="020F0502020204030204" pitchFamily="34" charset="0"/>
              </a:rPr>
              <a:t>Purpose </a:t>
            </a:r>
            <a:endParaRPr lang="en-ZA"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6F29E8D-8ACE-B3AA-CE03-4985D8F92C8A}"/>
              </a:ext>
            </a:extLst>
          </p:cNvPr>
          <p:cNvSpPr>
            <a:spLocks noGrp="1"/>
          </p:cNvSpPr>
          <p:nvPr>
            <p:ph idx="1"/>
          </p:nvPr>
        </p:nvSpPr>
        <p:spPr>
          <a:xfrm>
            <a:off x="457200" y="1340768"/>
            <a:ext cx="8229600" cy="4374232"/>
          </a:xfrm>
        </p:spPr>
        <p:txBody>
          <a:bodyPr/>
          <a:lstStyle/>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endParaRPr lang="en-US" sz="2000" dirty="0">
              <a:latin typeface="Calibri" panose="020F0502020204030204" pitchFamily="34" charset="0"/>
              <a:cs typeface="Calibri" panose="020F0502020204030204" pitchFamily="34" charset="0"/>
            </a:endParaRPr>
          </a:p>
          <a:p>
            <a:pPr>
              <a:lnSpc>
                <a:spcPct val="150000"/>
              </a:lnSpc>
            </a:pPr>
            <a:r>
              <a:rPr lang="en-US" sz="2000" dirty="0">
                <a:latin typeface="Calibri" panose="020F0502020204030204" pitchFamily="34" charset="0"/>
                <a:cs typeface="Calibri" panose="020F0502020204030204" pitchFamily="34" charset="0"/>
              </a:rPr>
              <a:t>To provide an overview to the Standing Committee on Public Accounts (SCOPA) regarding the progress, challenges, and required interventions pertaining to the execution of the PRASA Central Line Relocation </a:t>
            </a:r>
            <a:r>
              <a:rPr lang="en-US" sz="2000" dirty="0" err="1">
                <a:latin typeface="Calibri" panose="020F0502020204030204" pitchFamily="34" charset="0"/>
                <a:cs typeface="Calibri" panose="020F0502020204030204" pitchFamily="34" charset="0"/>
              </a:rPr>
              <a:t>Programme</a:t>
            </a:r>
            <a:r>
              <a:rPr lang="en-US" sz="2000" dirty="0">
                <a:latin typeface="Calibri" panose="020F0502020204030204" pitchFamily="34" charset="0"/>
                <a:cs typeface="Calibri" panose="020F0502020204030204" pitchFamily="34" charset="0"/>
              </a:rPr>
              <a:t>.​</a:t>
            </a:r>
            <a:endParaRPr lang="en-ZA" sz="20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5F8ED980-4DED-2B46-1274-AE1941DE5253}"/>
              </a:ext>
            </a:extLst>
          </p:cNvPr>
          <p:cNvSpPr>
            <a:spLocks noGrp="1"/>
          </p:cNvSpPr>
          <p:nvPr>
            <p:ph type="sldNum" sz="quarter" idx="10"/>
          </p:nvPr>
        </p:nvSpPr>
        <p:spPr/>
        <p:txBody>
          <a:bodyPr/>
          <a:lstStyle/>
          <a:p>
            <a:pPr>
              <a:defRPr/>
            </a:pPr>
            <a:fld id="{C177964D-3CDF-2F46-9E7D-3AB8485A2693}" type="slidenum">
              <a:rPr lang="en-US" altLang="en-US" smtClean="0"/>
              <a:pPr>
                <a:defRPr/>
              </a:pPr>
              <a:t>2</a:t>
            </a:fld>
            <a:endParaRPr lang="en-US" altLang="en-US"/>
          </a:p>
        </p:txBody>
      </p:sp>
      <p:sp>
        <p:nvSpPr>
          <p:cNvPr id="5" name="Footer Placeholder 4">
            <a:extLst>
              <a:ext uri="{FF2B5EF4-FFF2-40B4-BE49-F238E27FC236}">
                <a16:creationId xmlns:a16="http://schemas.microsoft.com/office/drawing/2014/main" id="{D26578D0-9C44-7D6E-738F-3F4FBC15157A}"/>
              </a:ext>
            </a:extLst>
          </p:cNvPr>
          <p:cNvSpPr>
            <a:spLocks noGrp="1"/>
          </p:cNvSpPr>
          <p:nvPr>
            <p:ph type="ftr" sz="quarter" idx="11"/>
          </p:nvPr>
        </p:nvSpPr>
        <p:spPr/>
        <p:txBody>
          <a:bodyPr/>
          <a:lstStyle/>
          <a:p>
            <a:pPr>
              <a:defRPr/>
            </a:pPr>
            <a:endParaRPr lang="en-US"/>
          </a:p>
        </p:txBody>
      </p:sp>
      <p:sp>
        <p:nvSpPr>
          <p:cNvPr id="6" name="Date Placeholder 5">
            <a:extLst>
              <a:ext uri="{FF2B5EF4-FFF2-40B4-BE49-F238E27FC236}">
                <a16:creationId xmlns:a16="http://schemas.microsoft.com/office/drawing/2014/main" id="{225BAC11-CC8E-94EA-6B05-08AB99A86FD4}"/>
              </a:ext>
            </a:extLst>
          </p:cNvPr>
          <p:cNvSpPr>
            <a:spLocks noGrp="1"/>
          </p:cNvSpPr>
          <p:nvPr>
            <p:ph type="dt" sz="half" idx="12"/>
          </p:nvPr>
        </p:nvSpPr>
        <p:spPr/>
        <p:txBody>
          <a:bodyPr/>
          <a:lstStyle/>
          <a:p>
            <a:pPr>
              <a:defRPr/>
            </a:pPr>
            <a:fld id="{04BCFF81-8853-7543-8BA2-A647B471C165}" type="datetime1">
              <a:rPr lang="en-US" altLang="en-US" smtClean="0"/>
              <a:pPr>
                <a:defRPr/>
              </a:pPr>
              <a:t>7/4/2023</a:t>
            </a:fld>
            <a:endParaRPr lang="en-US" altLang="en-US"/>
          </a:p>
        </p:txBody>
      </p:sp>
    </p:spTree>
    <p:extLst>
      <p:ext uri="{BB962C8B-B14F-4D97-AF65-F5344CB8AC3E}">
        <p14:creationId xmlns:p14="http://schemas.microsoft.com/office/powerpoint/2010/main" val="2611720338"/>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77162-E9BF-F514-30A8-9FAD7F10CB12}"/>
              </a:ext>
            </a:extLst>
          </p:cNvPr>
          <p:cNvSpPr>
            <a:spLocks noGrp="1"/>
          </p:cNvSpPr>
          <p:nvPr>
            <p:ph type="title"/>
          </p:nvPr>
        </p:nvSpPr>
        <p:spPr>
          <a:xfrm>
            <a:off x="457200" y="116632"/>
            <a:ext cx="8229600" cy="504056"/>
          </a:xfrm>
        </p:spPr>
        <p:style>
          <a:lnRef idx="2">
            <a:schemeClr val="accent3"/>
          </a:lnRef>
          <a:fillRef idx="1">
            <a:schemeClr val="lt1"/>
          </a:fillRef>
          <a:effectRef idx="0">
            <a:schemeClr val="accent3"/>
          </a:effectRef>
          <a:fontRef idx="minor">
            <a:schemeClr val="dk1"/>
          </a:fontRef>
        </p:style>
        <p:txBody>
          <a:bodyPr/>
          <a:lstStyle/>
          <a:p>
            <a:r>
              <a:rPr lang="en-US" sz="2800" b="1" dirty="0">
                <a:latin typeface="Calibri" panose="020F0502020204030204" pitchFamily="34" charset="0"/>
                <a:cs typeface="Calibri" panose="020F0502020204030204" pitchFamily="34" charset="0"/>
              </a:rPr>
              <a:t>Background</a:t>
            </a:r>
            <a:endParaRPr lang="en-ZA"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2B2B08EA-6561-249E-875E-DE49835C44F2}"/>
              </a:ext>
            </a:extLst>
          </p:cNvPr>
          <p:cNvSpPr>
            <a:spLocks noGrp="1"/>
          </p:cNvSpPr>
          <p:nvPr>
            <p:ph idx="1"/>
          </p:nvPr>
        </p:nvSpPr>
        <p:spPr>
          <a:xfrm>
            <a:off x="457200" y="764705"/>
            <a:ext cx="8229600" cy="5303372"/>
          </a:xfrm>
        </p:spPr>
        <p:txBody>
          <a:bodyPr>
            <a:normAutofit fontScale="70000" lnSpcReduction="20000"/>
          </a:bodyPr>
          <a:lstStyle/>
          <a:p>
            <a:pPr marL="457200" indent="-457200">
              <a:buFont typeface="+mj-lt"/>
              <a:buAutoNum type="arabicPeriod"/>
            </a:pPr>
            <a:r>
              <a:rPr lang="en-US" sz="2300" dirty="0">
                <a:latin typeface="Calibri" panose="020F0502020204030204" pitchFamily="34" charset="0"/>
                <a:cs typeface="Calibri" panose="020F0502020204030204" pitchFamily="34" charset="0"/>
              </a:rPr>
              <a:t>Reliable and cost-effective public transport serves as catalyst for social and economic development</a:t>
            </a:r>
          </a:p>
          <a:p>
            <a:pPr marL="457200" indent="-457200">
              <a:buFont typeface="+mj-lt"/>
              <a:buAutoNum type="arabicPeriod"/>
            </a:pPr>
            <a:endParaRPr lang="en-US" sz="2300" dirty="0">
              <a:latin typeface="Calibri" panose="020F0502020204030204" pitchFamily="34" charset="0"/>
              <a:cs typeface="Calibri" panose="020F0502020204030204" pitchFamily="34" charset="0"/>
            </a:endParaRPr>
          </a:p>
          <a:p>
            <a:pPr marL="457200" indent="-457200">
              <a:buFont typeface="+mj-lt"/>
              <a:buAutoNum type="arabicPeriod"/>
            </a:pPr>
            <a:r>
              <a:rPr lang="en-US" sz="2300" dirty="0">
                <a:latin typeface="Calibri" panose="020F0502020204030204" pitchFamily="34" charset="0"/>
                <a:cs typeface="Calibri" panose="020F0502020204030204" pitchFamily="34" charset="0"/>
              </a:rPr>
              <a:t>An estimated 5195 households have unlawfully settled on the PRASA Central Line and therefore currently not operational: </a:t>
            </a:r>
          </a:p>
          <a:p>
            <a:pPr marL="757238" lvl="1" indent="-457200">
              <a:buFont typeface="+mj-lt"/>
              <a:buAutoNum type="alphaLcParenR"/>
            </a:pPr>
            <a:r>
              <a:rPr lang="en-US" sz="2300" dirty="0">
                <a:latin typeface="Calibri" panose="020F0502020204030204" pitchFamily="34" charset="0"/>
                <a:cs typeface="Calibri" panose="020F0502020204030204" pitchFamily="34" charset="0"/>
              </a:rPr>
              <a:t>Approximately one thousand two hundred and fifty-four (1254) occupants who have erected their homes on the PRASA Central Line in Langa.</a:t>
            </a:r>
          </a:p>
          <a:p>
            <a:pPr marL="757238" lvl="1" indent="-457200">
              <a:buFont typeface="+mj-lt"/>
              <a:buAutoNum type="alphaLcParenR"/>
            </a:pPr>
            <a:r>
              <a:rPr lang="en-US" sz="2300" dirty="0">
                <a:latin typeface="Calibri" panose="020F0502020204030204" pitchFamily="34" charset="0"/>
                <a:cs typeface="Calibri" panose="020F0502020204030204" pitchFamily="34" charset="0"/>
              </a:rPr>
              <a:t>Approximately three thousand six hundred and eighty-eight (3688) occupants living in and around the Philippi Station and;</a:t>
            </a:r>
          </a:p>
          <a:p>
            <a:pPr marL="757238" lvl="1" indent="-457200">
              <a:buFont typeface="+mj-lt"/>
              <a:buAutoNum type="alphaLcParenR"/>
            </a:pPr>
            <a:r>
              <a:rPr lang="en-US" sz="2300" dirty="0">
                <a:latin typeface="Calibri" panose="020F0502020204030204" pitchFamily="34" charset="0"/>
                <a:cs typeface="Calibri" panose="020F0502020204030204" pitchFamily="34" charset="0"/>
              </a:rPr>
              <a:t>Approximately a further two hundred and fifty-three (253) occupants living at the Khayelitsha Station. </a:t>
            </a:r>
          </a:p>
          <a:p>
            <a:pPr marL="757238" lvl="1" indent="-457200">
              <a:buFont typeface="+mj-lt"/>
              <a:buAutoNum type="alphaLcParenR"/>
            </a:pPr>
            <a:endParaRPr lang="en-US" sz="2300" dirty="0">
              <a:latin typeface="Calibri" panose="020F0502020204030204" pitchFamily="34" charset="0"/>
              <a:cs typeface="Calibri" panose="020F0502020204030204" pitchFamily="34" charset="0"/>
            </a:endParaRPr>
          </a:p>
          <a:p>
            <a:pPr marL="457200" indent="-457200">
              <a:buFont typeface="+mj-lt"/>
              <a:buAutoNum type="arabicPeriod"/>
            </a:pPr>
            <a:r>
              <a:rPr lang="en-US" sz="2300" dirty="0">
                <a:latin typeface="Calibri" panose="020F0502020204030204" pitchFamily="34" charset="0"/>
                <a:cs typeface="Calibri" panose="020F0502020204030204" pitchFamily="34" charset="0"/>
              </a:rPr>
              <a:t>Commuter service were discontinued since October 2019 . This has affected household mobility and access from home to work and to other socio-economic facilities and services</a:t>
            </a:r>
          </a:p>
          <a:p>
            <a:pPr marL="457200" indent="-457200">
              <a:buFont typeface="+mj-lt"/>
              <a:buAutoNum type="arabicPeriod"/>
            </a:pPr>
            <a:endParaRPr lang="en-US" sz="2300" dirty="0">
              <a:latin typeface="Calibri" panose="020F0502020204030204" pitchFamily="34" charset="0"/>
              <a:cs typeface="Calibri" panose="020F0502020204030204" pitchFamily="34" charset="0"/>
            </a:endParaRPr>
          </a:p>
          <a:p>
            <a:pPr marL="457200" indent="-457200">
              <a:buFont typeface="+mj-lt"/>
              <a:buAutoNum type="arabicPeriod"/>
            </a:pPr>
            <a:r>
              <a:rPr lang="en-US" sz="2300" dirty="0">
                <a:latin typeface="Calibri" panose="020F0502020204030204" pitchFamily="34" charset="0"/>
                <a:cs typeface="Calibri" panose="020F0502020204030204" pitchFamily="34" charset="0"/>
              </a:rPr>
              <a:t>It is of utmost importance to </a:t>
            </a:r>
            <a:r>
              <a:rPr lang="en-US" sz="2300" b="1" dirty="0">
                <a:latin typeface="Calibri" panose="020F0502020204030204" pitchFamily="34" charset="0"/>
                <a:cs typeface="Calibri" panose="020F0502020204030204" pitchFamily="34" charset="0"/>
              </a:rPr>
              <a:t>resettle households </a:t>
            </a:r>
            <a:r>
              <a:rPr lang="en-US" sz="2300" dirty="0">
                <a:latin typeface="Calibri" panose="020F0502020204030204" pitchFamily="34" charset="0"/>
                <a:cs typeface="Calibri" panose="020F0502020204030204" pitchFamily="34" charset="0"/>
              </a:rPr>
              <a:t>currently residing on PRASA rail networks as well as to </a:t>
            </a:r>
            <a:r>
              <a:rPr lang="en-US" sz="2300" b="1" dirty="0">
                <a:latin typeface="Calibri" panose="020F0502020204030204" pitchFamily="34" charset="0"/>
                <a:cs typeface="Calibri" panose="020F0502020204030204" pitchFamily="34" charset="0"/>
              </a:rPr>
              <a:t>ensure functional and cost-effective commuter rail services</a:t>
            </a:r>
            <a:r>
              <a:rPr lang="en-US" sz="2300" dirty="0">
                <a:latin typeface="Calibri" panose="020F0502020204030204" pitchFamily="34" charset="0"/>
                <a:cs typeface="Calibri" panose="020F0502020204030204" pitchFamily="34" charset="0"/>
              </a:rPr>
              <a:t> to the inhabitants </a:t>
            </a:r>
          </a:p>
          <a:p>
            <a:pPr marL="457200" indent="-457200">
              <a:buFont typeface="+mj-lt"/>
              <a:buAutoNum type="arabicPeriod"/>
            </a:pPr>
            <a:endParaRPr lang="en-US" sz="2300" dirty="0">
              <a:latin typeface="Calibri" panose="020F0502020204030204" pitchFamily="34" charset="0"/>
              <a:cs typeface="Calibri" panose="020F0502020204030204" pitchFamily="34" charset="0"/>
            </a:endParaRPr>
          </a:p>
          <a:p>
            <a:pPr marL="457200" indent="-457200">
              <a:buFont typeface="+mj-lt"/>
              <a:buAutoNum type="arabicPeriod"/>
            </a:pPr>
            <a:r>
              <a:rPr lang="en-US" sz="2300" dirty="0">
                <a:latin typeface="Calibri" panose="020F0502020204030204" pitchFamily="34" charset="0"/>
                <a:cs typeface="Calibri" panose="020F0502020204030204" pitchFamily="34" charset="0"/>
              </a:rPr>
              <a:t>Therefore, the relocation of the occupants from the Central Line will allow for PRASA to rehabilitate the rail infrastructure and ensure resumption of rail service.</a:t>
            </a:r>
          </a:p>
          <a:p>
            <a:pPr marL="457200" indent="-457200">
              <a:buFont typeface="+mj-lt"/>
              <a:buAutoNum type="arabicPeriod"/>
            </a:pPr>
            <a:endParaRPr lang="en-US" i="1" dirty="0"/>
          </a:p>
          <a:p>
            <a:pPr marL="457200" indent="-457200">
              <a:buFont typeface="+mj-lt"/>
              <a:buAutoNum type="arabicPeriod"/>
            </a:pPr>
            <a:endParaRPr lang="en-ZA" dirty="0"/>
          </a:p>
        </p:txBody>
      </p:sp>
      <p:sp>
        <p:nvSpPr>
          <p:cNvPr id="4" name="Slide Number Placeholder 3">
            <a:extLst>
              <a:ext uri="{FF2B5EF4-FFF2-40B4-BE49-F238E27FC236}">
                <a16:creationId xmlns:a16="http://schemas.microsoft.com/office/drawing/2014/main" id="{A9CD8CBE-4F33-4E33-3E8D-6C88E1C8C046}"/>
              </a:ext>
            </a:extLst>
          </p:cNvPr>
          <p:cNvSpPr>
            <a:spLocks noGrp="1"/>
          </p:cNvSpPr>
          <p:nvPr>
            <p:ph type="sldNum" sz="quarter" idx="10"/>
          </p:nvPr>
        </p:nvSpPr>
        <p:spPr/>
        <p:txBody>
          <a:bodyPr/>
          <a:lstStyle/>
          <a:p>
            <a:pPr>
              <a:defRPr/>
            </a:pPr>
            <a:fld id="{C177964D-3CDF-2F46-9E7D-3AB8485A2693}" type="slidenum">
              <a:rPr lang="en-US" altLang="en-US" smtClean="0"/>
              <a:pPr>
                <a:defRPr/>
              </a:pPr>
              <a:t>3</a:t>
            </a:fld>
            <a:endParaRPr lang="en-US" altLang="en-US"/>
          </a:p>
        </p:txBody>
      </p:sp>
      <p:sp>
        <p:nvSpPr>
          <p:cNvPr id="5" name="Footer Placeholder 4">
            <a:extLst>
              <a:ext uri="{FF2B5EF4-FFF2-40B4-BE49-F238E27FC236}">
                <a16:creationId xmlns:a16="http://schemas.microsoft.com/office/drawing/2014/main" id="{2F1613F8-E4CD-7BC9-4888-ABC009383B07}"/>
              </a:ext>
            </a:extLst>
          </p:cNvPr>
          <p:cNvSpPr>
            <a:spLocks noGrp="1"/>
          </p:cNvSpPr>
          <p:nvPr>
            <p:ph type="ftr" sz="quarter" idx="11"/>
          </p:nvPr>
        </p:nvSpPr>
        <p:spPr/>
        <p:txBody>
          <a:bodyPr/>
          <a:lstStyle/>
          <a:p>
            <a:pPr>
              <a:defRPr/>
            </a:pPr>
            <a:endParaRPr lang="en-US" dirty="0"/>
          </a:p>
        </p:txBody>
      </p:sp>
      <p:sp>
        <p:nvSpPr>
          <p:cNvPr id="6" name="Date Placeholder 5">
            <a:extLst>
              <a:ext uri="{FF2B5EF4-FFF2-40B4-BE49-F238E27FC236}">
                <a16:creationId xmlns:a16="http://schemas.microsoft.com/office/drawing/2014/main" id="{FC4E53FB-E213-8974-BF6C-F52BF7199BED}"/>
              </a:ext>
            </a:extLst>
          </p:cNvPr>
          <p:cNvSpPr>
            <a:spLocks noGrp="1"/>
          </p:cNvSpPr>
          <p:nvPr>
            <p:ph type="dt" sz="half" idx="12"/>
          </p:nvPr>
        </p:nvSpPr>
        <p:spPr/>
        <p:txBody>
          <a:bodyPr/>
          <a:lstStyle/>
          <a:p>
            <a:pPr>
              <a:defRPr/>
            </a:pPr>
            <a:fld id="{04BCFF81-8853-7543-8BA2-A647B471C165}" type="datetime1">
              <a:rPr lang="en-US" altLang="en-US" smtClean="0"/>
              <a:pPr>
                <a:defRPr/>
              </a:pPr>
              <a:t>7/4/2023</a:t>
            </a:fld>
            <a:endParaRPr lang="en-US" altLang="en-US"/>
          </a:p>
        </p:txBody>
      </p:sp>
    </p:spTree>
    <p:extLst>
      <p:ext uri="{BB962C8B-B14F-4D97-AF65-F5344CB8AC3E}">
        <p14:creationId xmlns:p14="http://schemas.microsoft.com/office/powerpoint/2010/main" val="3794050624"/>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77162-E9BF-F514-30A8-9FAD7F10CB12}"/>
              </a:ext>
            </a:extLst>
          </p:cNvPr>
          <p:cNvSpPr>
            <a:spLocks noGrp="1"/>
          </p:cNvSpPr>
          <p:nvPr>
            <p:ph type="title"/>
          </p:nvPr>
        </p:nvSpPr>
        <p:spPr>
          <a:xfrm>
            <a:off x="457200" y="116632"/>
            <a:ext cx="8229600" cy="864096"/>
          </a:xfrm>
        </p:spPr>
        <p:style>
          <a:lnRef idx="2">
            <a:schemeClr val="accent3"/>
          </a:lnRef>
          <a:fillRef idx="1">
            <a:schemeClr val="lt1"/>
          </a:fillRef>
          <a:effectRef idx="0">
            <a:schemeClr val="accent3"/>
          </a:effectRef>
          <a:fontRef idx="minor">
            <a:schemeClr val="dk1"/>
          </a:fontRef>
        </p:style>
        <p:txBody>
          <a:bodyPr/>
          <a:lstStyle/>
          <a:p>
            <a:r>
              <a:rPr lang="en-US" sz="2800" b="1" dirty="0">
                <a:latin typeface="Calibri" panose="020F0502020204030204" pitchFamily="34" charset="0"/>
                <a:cs typeface="Calibri" panose="020F0502020204030204" pitchFamily="34" charset="0"/>
              </a:rPr>
              <a:t>Background Continues….</a:t>
            </a:r>
            <a:endParaRPr lang="en-ZA" sz="28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2B2B08EA-6561-249E-875E-DE49835C44F2}"/>
              </a:ext>
            </a:extLst>
          </p:cNvPr>
          <p:cNvSpPr>
            <a:spLocks noGrp="1"/>
          </p:cNvSpPr>
          <p:nvPr>
            <p:ph idx="1"/>
          </p:nvPr>
        </p:nvSpPr>
        <p:spPr>
          <a:xfrm>
            <a:off x="457200" y="692696"/>
            <a:ext cx="8229600" cy="5375381"/>
          </a:xfrm>
        </p:spPr>
        <p:txBody>
          <a:bodyPr>
            <a:normAutofit/>
          </a:bodyPr>
          <a:lstStyle/>
          <a:p>
            <a:endParaRPr lang="en-ZA" sz="1600" dirty="0">
              <a:latin typeface="Calibri" panose="020F0502020204030204" pitchFamily="34" charset="0"/>
              <a:cs typeface="Calibri" panose="020F0502020204030204" pitchFamily="34" charset="0"/>
            </a:endParaRPr>
          </a:p>
          <a:p>
            <a:endParaRPr lang="en-ZA" sz="1600" dirty="0">
              <a:latin typeface="Calibri" panose="020F0502020204030204" pitchFamily="34" charset="0"/>
              <a:cs typeface="Calibri" panose="020F0502020204030204" pitchFamily="34" charset="0"/>
            </a:endParaRPr>
          </a:p>
          <a:p>
            <a:r>
              <a:rPr lang="en-ZA" sz="1600" dirty="0">
                <a:latin typeface="Calibri" panose="020F0502020204030204" pitchFamily="34" charset="0"/>
                <a:cs typeface="Calibri" panose="020F0502020204030204" pitchFamily="34" charset="0"/>
              </a:rPr>
              <a:t>An Implementation Protocol (IP) in or about 09 March 2022 was concluded to facilitate the resettlement of households currently residing on the PRASA Central by</a:t>
            </a:r>
          </a:p>
          <a:p>
            <a:pPr marL="757238" lvl="1" indent="-457200">
              <a:buFont typeface="+mj-lt"/>
              <a:buAutoNum type="arabicPeriod"/>
            </a:pPr>
            <a:r>
              <a:rPr lang="en-ZA" sz="1600" dirty="0">
                <a:latin typeface="Calibri" panose="020F0502020204030204" pitchFamily="34" charset="0"/>
                <a:cs typeface="Calibri" panose="020F0502020204030204" pitchFamily="34" charset="0"/>
              </a:rPr>
              <a:t>National Department of Human Settlements (NDHS</a:t>
            </a:r>
          </a:p>
          <a:p>
            <a:pPr marL="757238" lvl="1" indent="-457200">
              <a:buFont typeface="+mj-lt"/>
              <a:buAutoNum type="arabicPeriod"/>
            </a:pPr>
            <a:r>
              <a:rPr lang="en-ZA" sz="1600" dirty="0">
                <a:latin typeface="Calibri" panose="020F0502020204030204" pitchFamily="34" charset="0"/>
                <a:cs typeface="Calibri" panose="020F0502020204030204" pitchFamily="34" charset="0"/>
              </a:rPr>
              <a:t>National Department of Transport (DOT)</a:t>
            </a:r>
          </a:p>
          <a:p>
            <a:pPr marL="757238" lvl="1" indent="-457200">
              <a:buFont typeface="+mj-lt"/>
              <a:buAutoNum type="arabicPeriod"/>
            </a:pPr>
            <a:r>
              <a:rPr lang="en-ZA" sz="1600" dirty="0">
                <a:latin typeface="Calibri" panose="020F0502020204030204" pitchFamily="34" charset="0"/>
                <a:cs typeface="Calibri" panose="020F0502020204030204" pitchFamily="34" charset="0"/>
              </a:rPr>
              <a:t>the National Department of Public Works &amp; Infrastructure (DPWI), </a:t>
            </a:r>
          </a:p>
          <a:p>
            <a:pPr marL="757238" lvl="1" indent="-457200">
              <a:buFont typeface="+mj-lt"/>
              <a:buAutoNum type="arabicPeriod"/>
            </a:pPr>
            <a:r>
              <a:rPr lang="en-ZA" sz="1600" dirty="0">
                <a:latin typeface="Calibri" panose="020F0502020204030204" pitchFamily="34" charset="0"/>
                <a:cs typeface="Calibri" panose="020F0502020204030204" pitchFamily="34" charset="0"/>
              </a:rPr>
              <a:t>the Western Cape Provincial Department of Infrastructure (WCID), the Western Cape Provincial Department of Mobility,</a:t>
            </a:r>
          </a:p>
          <a:p>
            <a:pPr marL="757238" lvl="1" indent="-457200">
              <a:buFont typeface="+mj-lt"/>
              <a:buAutoNum type="arabicPeriod"/>
            </a:pPr>
            <a:r>
              <a:rPr lang="en-ZA" sz="1600" dirty="0">
                <a:latin typeface="Calibri" panose="020F0502020204030204" pitchFamily="34" charset="0"/>
                <a:cs typeface="Calibri" panose="020F0502020204030204" pitchFamily="34" charset="0"/>
              </a:rPr>
              <a:t> the City of Cape Town Municipality (</a:t>
            </a:r>
            <a:r>
              <a:rPr lang="en-ZA" sz="1600" dirty="0" err="1">
                <a:latin typeface="Calibri" panose="020F0502020204030204" pitchFamily="34" charset="0"/>
                <a:cs typeface="Calibri" panose="020F0502020204030204" pitchFamily="34" charset="0"/>
              </a:rPr>
              <a:t>CoCT</a:t>
            </a:r>
            <a:r>
              <a:rPr lang="en-ZA" sz="1600" dirty="0">
                <a:latin typeface="Calibri" panose="020F0502020204030204" pitchFamily="34" charset="0"/>
                <a:cs typeface="Calibri" panose="020F0502020204030204" pitchFamily="34" charset="0"/>
              </a:rPr>
              <a:t>), </a:t>
            </a:r>
          </a:p>
          <a:p>
            <a:pPr marL="757238" lvl="1" indent="-457200">
              <a:buFont typeface="+mj-lt"/>
              <a:buAutoNum type="arabicPeriod"/>
            </a:pPr>
            <a:r>
              <a:rPr lang="en-ZA" sz="1600" dirty="0">
                <a:latin typeface="Calibri" panose="020F0502020204030204" pitchFamily="34" charset="0"/>
                <a:cs typeface="Calibri" panose="020F0502020204030204" pitchFamily="34" charset="0"/>
              </a:rPr>
              <a:t>The Housing Development Agency (HDA) and</a:t>
            </a:r>
          </a:p>
          <a:p>
            <a:pPr marL="757238" lvl="1" indent="-457200">
              <a:buFont typeface="+mj-lt"/>
              <a:buAutoNum type="arabicPeriod"/>
            </a:pPr>
            <a:r>
              <a:rPr lang="en-ZA" sz="1600" dirty="0">
                <a:latin typeface="Calibri" panose="020F0502020204030204" pitchFamily="34" charset="0"/>
                <a:cs typeface="Calibri" panose="020F0502020204030204" pitchFamily="34" charset="0"/>
              </a:rPr>
              <a:t> Passenger Rail Agency of South Africa (PRASA)</a:t>
            </a:r>
          </a:p>
          <a:p>
            <a:r>
              <a:rPr lang="en-ZA" sz="1600" dirty="0">
                <a:latin typeface="Calibri" panose="020F0502020204030204" pitchFamily="34" charset="0"/>
                <a:cs typeface="Calibri" panose="020F0502020204030204" pitchFamily="34" charset="0"/>
              </a:rPr>
              <a:t>The HDA, based on a service level agreement (SLA) concluded on 06 April 2022  with the Department of Transport, has been appointed as the Implementing Agent to facilitate the relocation of occupants on the PRASA Central Line. Based on various consultations both at an accounting and executive level</a:t>
            </a:r>
          </a:p>
          <a:p>
            <a:endParaRPr lang="en-ZA" sz="1800" dirty="0"/>
          </a:p>
          <a:p>
            <a:pPr marL="457200" indent="-457200">
              <a:buFont typeface="+mj-lt"/>
              <a:buAutoNum type="arabicPeriod"/>
            </a:pPr>
            <a:endParaRPr lang="en-US" sz="1800" dirty="0"/>
          </a:p>
          <a:p>
            <a:pPr marL="457200" indent="-457200">
              <a:buFont typeface="+mj-lt"/>
              <a:buAutoNum type="arabicPeriod"/>
            </a:pPr>
            <a:endParaRPr lang="en-US" i="1" dirty="0"/>
          </a:p>
          <a:p>
            <a:pPr marL="457200" indent="-457200">
              <a:buFont typeface="+mj-lt"/>
              <a:buAutoNum type="arabicPeriod"/>
            </a:pPr>
            <a:endParaRPr lang="en-ZA" dirty="0"/>
          </a:p>
        </p:txBody>
      </p:sp>
      <p:sp>
        <p:nvSpPr>
          <p:cNvPr id="4" name="Slide Number Placeholder 3">
            <a:extLst>
              <a:ext uri="{FF2B5EF4-FFF2-40B4-BE49-F238E27FC236}">
                <a16:creationId xmlns:a16="http://schemas.microsoft.com/office/drawing/2014/main" id="{A9CD8CBE-4F33-4E33-3E8D-6C88E1C8C046}"/>
              </a:ext>
            </a:extLst>
          </p:cNvPr>
          <p:cNvSpPr>
            <a:spLocks noGrp="1"/>
          </p:cNvSpPr>
          <p:nvPr>
            <p:ph type="sldNum" sz="quarter" idx="10"/>
          </p:nvPr>
        </p:nvSpPr>
        <p:spPr/>
        <p:txBody>
          <a:bodyPr/>
          <a:lstStyle/>
          <a:p>
            <a:pPr>
              <a:defRPr/>
            </a:pPr>
            <a:fld id="{C177964D-3CDF-2F46-9E7D-3AB8485A2693}" type="slidenum">
              <a:rPr lang="en-US" altLang="en-US" smtClean="0"/>
              <a:pPr>
                <a:defRPr/>
              </a:pPr>
              <a:t>4</a:t>
            </a:fld>
            <a:endParaRPr lang="en-US" altLang="en-US"/>
          </a:p>
        </p:txBody>
      </p:sp>
      <p:sp>
        <p:nvSpPr>
          <p:cNvPr id="5" name="Footer Placeholder 4">
            <a:extLst>
              <a:ext uri="{FF2B5EF4-FFF2-40B4-BE49-F238E27FC236}">
                <a16:creationId xmlns:a16="http://schemas.microsoft.com/office/drawing/2014/main" id="{2F1613F8-E4CD-7BC9-4888-ABC009383B07}"/>
              </a:ext>
            </a:extLst>
          </p:cNvPr>
          <p:cNvSpPr>
            <a:spLocks noGrp="1"/>
          </p:cNvSpPr>
          <p:nvPr>
            <p:ph type="ftr" sz="quarter" idx="11"/>
          </p:nvPr>
        </p:nvSpPr>
        <p:spPr/>
        <p:txBody>
          <a:bodyPr/>
          <a:lstStyle/>
          <a:p>
            <a:pPr>
              <a:defRPr/>
            </a:pPr>
            <a:endParaRPr lang="en-US" dirty="0"/>
          </a:p>
        </p:txBody>
      </p:sp>
      <p:sp>
        <p:nvSpPr>
          <p:cNvPr id="6" name="Date Placeholder 5">
            <a:extLst>
              <a:ext uri="{FF2B5EF4-FFF2-40B4-BE49-F238E27FC236}">
                <a16:creationId xmlns:a16="http://schemas.microsoft.com/office/drawing/2014/main" id="{FC4E53FB-E213-8974-BF6C-F52BF7199BED}"/>
              </a:ext>
            </a:extLst>
          </p:cNvPr>
          <p:cNvSpPr>
            <a:spLocks noGrp="1"/>
          </p:cNvSpPr>
          <p:nvPr>
            <p:ph type="dt" sz="half" idx="12"/>
          </p:nvPr>
        </p:nvSpPr>
        <p:spPr/>
        <p:txBody>
          <a:bodyPr/>
          <a:lstStyle/>
          <a:p>
            <a:pPr>
              <a:defRPr/>
            </a:pPr>
            <a:fld id="{04BCFF81-8853-7543-8BA2-A647B471C165}" type="datetime1">
              <a:rPr lang="en-US" altLang="en-US" smtClean="0"/>
              <a:pPr>
                <a:defRPr/>
              </a:pPr>
              <a:t>7/4/2023</a:t>
            </a:fld>
            <a:endParaRPr lang="en-US" altLang="en-US"/>
          </a:p>
        </p:txBody>
      </p:sp>
    </p:spTree>
    <p:extLst>
      <p:ext uri="{BB962C8B-B14F-4D97-AF65-F5344CB8AC3E}">
        <p14:creationId xmlns:p14="http://schemas.microsoft.com/office/powerpoint/2010/main" val="332463807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692697"/>
            <a:ext cx="5614971" cy="68909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defTabSz="342900" eaLnBrk="1" fontAlgn="auto" hangingPunct="1">
              <a:spcBef>
                <a:spcPts val="0"/>
              </a:spcBef>
              <a:spcAft>
                <a:spcPts val="0"/>
              </a:spcAft>
              <a:defRPr/>
            </a:pPr>
            <a:endParaRPr lang="en-ZA" sz="2100" b="1" dirty="0">
              <a:solidFill>
                <a:srgbClr val="1F497D"/>
              </a:solidFill>
              <a:latin typeface="Arial" panose="020B0604020202090204"/>
            </a:endParaRPr>
          </a:p>
        </p:txBody>
      </p:sp>
      <p:graphicFrame>
        <p:nvGraphicFramePr>
          <p:cNvPr id="3" name="Table 2">
            <a:extLst>
              <a:ext uri="{FF2B5EF4-FFF2-40B4-BE49-F238E27FC236}">
                <a16:creationId xmlns:a16="http://schemas.microsoft.com/office/drawing/2014/main" id="{B38BDF52-1F19-948A-7EB3-CCB984FF9D63}"/>
              </a:ext>
            </a:extLst>
          </p:cNvPr>
          <p:cNvGraphicFramePr>
            <a:graphicFrameLocks noGrp="1"/>
          </p:cNvGraphicFramePr>
          <p:nvPr>
            <p:extLst>
              <p:ext uri="{D42A27DB-BD31-4B8C-83A1-F6EECF244321}">
                <p14:modId xmlns:p14="http://schemas.microsoft.com/office/powerpoint/2010/main" val="2965793274"/>
              </p:ext>
            </p:extLst>
          </p:nvPr>
        </p:nvGraphicFramePr>
        <p:xfrm>
          <a:off x="5155815" y="917790"/>
          <a:ext cx="3376625" cy="1370085"/>
        </p:xfrm>
        <a:graphic>
          <a:graphicData uri="http://schemas.openxmlformats.org/drawingml/2006/table">
            <a:tbl>
              <a:tblPr firstRow="1" bandRow="1">
                <a:tableStyleId>{8799B23B-EC83-4686-B30A-512413B5E67A}</a:tableStyleId>
              </a:tblPr>
              <a:tblGrid>
                <a:gridCol w="1242365">
                  <a:extLst>
                    <a:ext uri="{9D8B030D-6E8A-4147-A177-3AD203B41FA5}">
                      <a16:colId xmlns:a16="http://schemas.microsoft.com/office/drawing/2014/main" val="1776342018"/>
                    </a:ext>
                  </a:extLst>
                </a:gridCol>
                <a:gridCol w="880107">
                  <a:extLst>
                    <a:ext uri="{9D8B030D-6E8A-4147-A177-3AD203B41FA5}">
                      <a16:colId xmlns:a16="http://schemas.microsoft.com/office/drawing/2014/main" val="1685767637"/>
                    </a:ext>
                  </a:extLst>
                </a:gridCol>
                <a:gridCol w="1254153">
                  <a:extLst>
                    <a:ext uri="{9D8B030D-6E8A-4147-A177-3AD203B41FA5}">
                      <a16:colId xmlns:a16="http://schemas.microsoft.com/office/drawing/2014/main" val="3330721156"/>
                    </a:ext>
                  </a:extLst>
                </a:gridCol>
              </a:tblGrid>
              <a:tr h="251460">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GB" sz="1200" dirty="0">
                          <a:solidFill>
                            <a:schemeClr val="tx1"/>
                          </a:solidFill>
                          <a:latin typeface="Century Gothic" panose="020B0502020202020204" pitchFamily="34" charset="0"/>
                        </a:rPr>
                        <a:t>Langa Station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sz="1300" dirty="0"/>
                    </a:p>
                  </a:txBody>
                  <a:tcPr/>
                </a:tc>
                <a:tc hMerge="1">
                  <a:txBody>
                    <a:bodyPr/>
                    <a:lstStyle/>
                    <a:p>
                      <a:endParaRPr lang="en-ZA"/>
                    </a:p>
                  </a:txBody>
                  <a:tcPr/>
                </a:tc>
                <a:extLst>
                  <a:ext uri="{0D108BD9-81ED-4DB2-BD59-A6C34878D82A}">
                    <a16:rowId xmlns:a16="http://schemas.microsoft.com/office/drawing/2014/main" val="2263552542"/>
                  </a:ext>
                </a:extLst>
              </a:tr>
              <a:tr h="25267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800" dirty="0">
                          <a:latin typeface="Century Gothic" panose="020B0502020202020204" pitchFamily="34" charset="0"/>
                        </a:rPr>
                        <a:t>Street Address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800" dirty="0">
                          <a:latin typeface="Century Gothic" panose="020B0502020202020204" pitchFamily="34" charset="0"/>
                        </a:rPr>
                        <a:t>12 Brinton St, Langa, Cape Town, 7506</a:t>
                      </a:r>
                      <a:endParaRPr lang="en-ZA" sz="800" dirty="0">
                        <a:latin typeface="Century Gothic" panose="020B0502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hMerge="1">
                  <a:txBody>
                    <a:bodyPr/>
                    <a:lstStyle/>
                    <a:p>
                      <a:endParaRPr lang="en-ZA"/>
                    </a:p>
                  </a:txBody>
                  <a:tcPr/>
                </a:tc>
                <a:extLst>
                  <a:ext uri="{0D108BD9-81ED-4DB2-BD59-A6C34878D82A}">
                    <a16:rowId xmlns:a16="http://schemas.microsoft.com/office/drawing/2014/main" val="1206768012"/>
                  </a:ext>
                </a:extLst>
              </a:tr>
              <a:tr h="194310">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800" dirty="0">
                          <a:latin typeface="Century Gothic" panose="020B0502020202020204" pitchFamily="34" charset="0"/>
                        </a:rPr>
                        <a:t>Number of Occupants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800" b="1" dirty="0">
                          <a:latin typeface="Century Gothic" panose="020B0502020202020204" pitchFamily="34" charset="0"/>
                        </a:rPr>
                        <a:t>Projected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800" b="1" dirty="0">
                          <a:latin typeface="Century Gothic" panose="020B0502020202020204" pitchFamily="34" charset="0"/>
                        </a:rPr>
                        <a:t>Enumerated (Actual)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8057886"/>
                  </a:ext>
                </a:extLst>
              </a:tr>
              <a:tr h="194310">
                <a:tc vMerge="1">
                  <a:txBody>
                    <a:bodyPr/>
                    <a:lstStyle/>
                    <a:p>
                      <a:endParaRPr lang="en-ZA"/>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800" dirty="0">
                          <a:latin typeface="Century Gothic" panose="020B0502020202020204" pitchFamily="34" charset="0"/>
                        </a:rPr>
                        <a:t>650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800" dirty="0">
                          <a:latin typeface="Century Gothic" panose="020B0502020202020204" pitchFamily="34" charset="0"/>
                        </a:rPr>
                        <a:t>1254</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3687031"/>
                  </a:ext>
                </a:extLst>
              </a:tr>
              <a:tr h="2386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800" dirty="0">
                          <a:latin typeface="Century Gothic" panose="020B0502020202020204" pitchFamily="34" charset="0"/>
                        </a:rPr>
                        <a:t>Relocation Phase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800" dirty="0">
                          <a:latin typeface="Century Gothic" panose="020B0502020202020204" pitchFamily="34" charset="0"/>
                        </a:rPr>
                        <a:t>Phase 1</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hMerge="1">
                  <a:txBody>
                    <a:bodyPr/>
                    <a:lstStyle/>
                    <a:p>
                      <a:endParaRPr lang="en-ZA"/>
                    </a:p>
                  </a:txBody>
                  <a:tcPr/>
                </a:tc>
                <a:extLst>
                  <a:ext uri="{0D108BD9-81ED-4DB2-BD59-A6C34878D82A}">
                    <a16:rowId xmlns:a16="http://schemas.microsoft.com/office/drawing/2014/main" val="2127036260"/>
                  </a:ext>
                </a:extLst>
              </a:tr>
              <a:tr h="2386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800" dirty="0">
                          <a:latin typeface="Century Gothic" panose="020B0502020202020204" pitchFamily="34" charset="0"/>
                        </a:rPr>
                        <a:t>Relocation Site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800" dirty="0">
                          <a:latin typeface="Century Gothic" panose="020B0502020202020204" pitchFamily="34" charset="0"/>
                        </a:rPr>
                        <a:t>Rem of Cape Farm 786 and 790</a:t>
                      </a:r>
                      <a:endParaRPr lang="en-ZA" sz="800" dirty="0">
                        <a:latin typeface="Century Gothic" panose="020B0502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ZA"/>
                    </a:p>
                  </a:txBody>
                  <a:tcPr/>
                </a:tc>
                <a:extLst>
                  <a:ext uri="{0D108BD9-81ED-4DB2-BD59-A6C34878D82A}">
                    <a16:rowId xmlns:a16="http://schemas.microsoft.com/office/drawing/2014/main" val="3444087366"/>
                  </a:ext>
                </a:extLst>
              </a:tr>
            </a:tbl>
          </a:graphicData>
        </a:graphic>
      </p:graphicFrame>
      <p:graphicFrame>
        <p:nvGraphicFramePr>
          <p:cNvPr id="4" name="Table 4">
            <a:extLst>
              <a:ext uri="{FF2B5EF4-FFF2-40B4-BE49-F238E27FC236}">
                <a16:creationId xmlns:a16="http://schemas.microsoft.com/office/drawing/2014/main" id="{C1108CEB-9285-E1E3-1F48-11C4F7000AD9}"/>
              </a:ext>
            </a:extLst>
          </p:cNvPr>
          <p:cNvGraphicFramePr>
            <a:graphicFrameLocks noGrp="1"/>
          </p:cNvGraphicFramePr>
          <p:nvPr>
            <p:extLst>
              <p:ext uri="{D42A27DB-BD31-4B8C-83A1-F6EECF244321}">
                <p14:modId xmlns:p14="http://schemas.microsoft.com/office/powerpoint/2010/main" val="4249195914"/>
              </p:ext>
            </p:extLst>
          </p:nvPr>
        </p:nvGraphicFramePr>
        <p:xfrm>
          <a:off x="5155816" y="2344864"/>
          <a:ext cx="3376624" cy="1388625"/>
        </p:xfrm>
        <a:graphic>
          <a:graphicData uri="http://schemas.openxmlformats.org/drawingml/2006/table">
            <a:tbl>
              <a:tblPr firstRow="1" bandRow="1">
                <a:tableStyleId>{8799B23B-EC83-4686-B30A-512413B5E67A}</a:tableStyleId>
              </a:tblPr>
              <a:tblGrid>
                <a:gridCol w="1235030">
                  <a:extLst>
                    <a:ext uri="{9D8B030D-6E8A-4147-A177-3AD203B41FA5}">
                      <a16:colId xmlns:a16="http://schemas.microsoft.com/office/drawing/2014/main" val="1776342018"/>
                    </a:ext>
                  </a:extLst>
                </a:gridCol>
                <a:gridCol w="894776">
                  <a:extLst>
                    <a:ext uri="{9D8B030D-6E8A-4147-A177-3AD203B41FA5}">
                      <a16:colId xmlns:a16="http://schemas.microsoft.com/office/drawing/2014/main" val="1685767637"/>
                    </a:ext>
                  </a:extLst>
                </a:gridCol>
                <a:gridCol w="1246818">
                  <a:extLst>
                    <a:ext uri="{9D8B030D-6E8A-4147-A177-3AD203B41FA5}">
                      <a16:colId xmlns:a16="http://schemas.microsoft.com/office/drawing/2014/main" val="1273001503"/>
                    </a:ext>
                  </a:extLst>
                </a:gridCol>
              </a:tblGrid>
              <a:tr h="270000">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GB" sz="1200" dirty="0">
                          <a:solidFill>
                            <a:schemeClr val="tx1"/>
                          </a:solidFill>
                          <a:latin typeface="Century Gothic" panose="020B0502020202020204" pitchFamily="34" charset="0"/>
                        </a:rPr>
                        <a:t>Philippi Station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sz="1300" dirty="0"/>
                    </a:p>
                  </a:txBody>
                  <a:tcPr/>
                </a:tc>
                <a:tc hMerge="1">
                  <a:txBody>
                    <a:bodyPr/>
                    <a:lstStyle/>
                    <a:p>
                      <a:endParaRPr lang="en-ZA"/>
                    </a:p>
                  </a:txBody>
                  <a:tcPr/>
                </a:tc>
                <a:extLst>
                  <a:ext uri="{0D108BD9-81ED-4DB2-BD59-A6C34878D82A}">
                    <a16:rowId xmlns:a16="http://schemas.microsoft.com/office/drawing/2014/main" val="2263552542"/>
                  </a:ext>
                </a:extLst>
              </a:tr>
              <a:tr h="25267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800" dirty="0">
                          <a:latin typeface="Century Gothic" panose="020B0502020202020204" pitchFamily="34" charset="0"/>
                        </a:rPr>
                        <a:t>Street Address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800" dirty="0">
                          <a:latin typeface="Century Gothic" panose="020B0502020202020204" pitchFamily="34" charset="0"/>
                        </a:rPr>
                        <a:t>Browns Farms, Cape Town, 7750</a:t>
                      </a:r>
                      <a:endParaRPr lang="en-ZA" sz="800" dirty="0">
                        <a:latin typeface="Century Gothic" panose="020B0502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hMerge="1">
                  <a:txBody>
                    <a:bodyPr/>
                    <a:lstStyle/>
                    <a:p>
                      <a:endParaRPr lang="en-ZA"/>
                    </a:p>
                  </a:txBody>
                  <a:tcPr/>
                </a:tc>
                <a:extLst>
                  <a:ext uri="{0D108BD9-81ED-4DB2-BD59-A6C34878D82A}">
                    <a16:rowId xmlns:a16="http://schemas.microsoft.com/office/drawing/2014/main" val="1206768012"/>
                  </a:ext>
                </a:extLst>
              </a:tr>
              <a:tr h="194310">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800" dirty="0">
                          <a:latin typeface="Century Gothic" panose="020B0502020202020204" pitchFamily="34" charset="0"/>
                        </a:rPr>
                        <a:t>Number of Occupants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800" b="1" dirty="0">
                          <a:latin typeface="Century Gothic" panose="020B0502020202020204" pitchFamily="34" charset="0"/>
                        </a:rPr>
                        <a:t>Projected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800" b="1" dirty="0">
                          <a:latin typeface="Century Gothic" panose="020B0502020202020204" pitchFamily="34" charset="0"/>
                        </a:rPr>
                        <a:t>Enumerated (Actual)</a:t>
                      </a:r>
                      <a:endParaRPr lang="en-ZA" sz="800" b="1" dirty="0">
                        <a:latin typeface="Century Gothic" panose="020B0502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8057886"/>
                  </a:ext>
                </a:extLst>
              </a:tr>
              <a:tr h="194310">
                <a:tc vMerge="1">
                  <a:txBody>
                    <a:bodyPr/>
                    <a:lstStyle/>
                    <a:p>
                      <a:endParaRPr lang="en-ZA"/>
                    </a:p>
                  </a:txBody>
                  <a:tcPr/>
                </a:tc>
                <a:tc>
                  <a:txBody>
                    <a:bodyPr/>
                    <a:lstStyle/>
                    <a:p>
                      <a:r>
                        <a:rPr lang="en-ZA" sz="800" dirty="0">
                          <a:latin typeface="Century Gothic" panose="020B0502020202020204" pitchFamily="34" charset="0"/>
                        </a:rPr>
                        <a:t>1100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800" dirty="0">
                          <a:latin typeface="Century Gothic" panose="020B0502020202020204" pitchFamily="34" charset="0"/>
                        </a:rPr>
                        <a:t>3688</a:t>
                      </a:r>
                      <a:endParaRPr lang="en-ZA" sz="800" dirty="0">
                        <a:latin typeface="Century Gothic" panose="020B0502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1442088"/>
                  </a:ext>
                </a:extLst>
              </a:tr>
              <a:tr h="2386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800" dirty="0">
                          <a:latin typeface="Century Gothic" panose="020B0502020202020204" pitchFamily="34" charset="0"/>
                        </a:rPr>
                        <a:t>Relocation Phase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800" dirty="0">
                          <a:latin typeface="Century Gothic" panose="020B0502020202020204" pitchFamily="34" charset="0"/>
                        </a:rPr>
                        <a:t>Phase 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hMerge="1">
                  <a:txBody>
                    <a:bodyPr/>
                    <a:lstStyle/>
                    <a:p>
                      <a:endParaRPr lang="en-ZA"/>
                    </a:p>
                  </a:txBody>
                  <a:tcPr/>
                </a:tc>
                <a:extLst>
                  <a:ext uri="{0D108BD9-81ED-4DB2-BD59-A6C34878D82A}">
                    <a16:rowId xmlns:a16="http://schemas.microsoft.com/office/drawing/2014/main" val="2127036260"/>
                  </a:ext>
                </a:extLst>
              </a:tr>
              <a:tr h="23866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800" dirty="0">
                          <a:latin typeface="Century Gothic" panose="020B0502020202020204" pitchFamily="34" charset="0"/>
                        </a:rPr>
                        <a:t>Relocation Site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800" dirty="0">
                          <a:latin typeface="Century Gothic" panose="020B0502020202020204" pitchFamily="34" charset="0"/>
                        </a:rPr>
                        <a:t>Private / State Land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ZA"/>
                    </a:p>
                  </a:txBody>
                  <a:tcPr/>
                </a:tc>
                <a:extLst>
                  <a:ext uri="{0D108BD9-81ED-4DB2-BD59-A6C34878D82A}">
                    <a16:rowId xmlns:a16="http://schemas.microsoft.com/office/drawing/2014/main" val="3444087366"/>
                  </a:ext>
                </a:extLst>
              </a:tr>
            </a:tbl>
          </a:graphicData>
        </a:graphic>
      </p:graphicFrame>
      <p:graphicFrame>
        <p:nvGraphicFramePr>
          <p:cNvPr id="6" name="Table 4">
            <a:extLst>
              <a:ext uri="{FF2B5EF4-FFF2-40B4-BE49-F238E27FC236}">
                <a16:creationId xmlns:a16="http://schemas.microsoft.com/office/drawing/2014/main" id="{5CAEA9F0-D40D-6079-F39E-8A3BC944FD8B}"/>
              </a:ext>
            </a:extLst>
          </p:cNvPr>
          <p:cNvGraphicFramePr>
            <a:graphicFrameLocks noGrp="1"/>
          </p:cNvGraphicFramePr>
          <p:nvPr>
            <p:extLst>
              <p:ext uri="{D42A27DB-BD31-4B8C-83A1-F6EECF244321}">
                <p14:modId xmlns:p14="http://schemas.microsoft.com/office/powerpoint/2010/main" val="2668191541"/>
              </p:ext>
            </p:extLst>
          </p:nvPr>
        </p:nvGraphicFramePr>
        <p:xfrm>
          <a:off x="5155816" y="3790479"/>
          <a:ext cx="3376624" cy="1469820"/>
        </p:xfrm>
        <a:graphic>
          <a:graphicData uri="http://schemas.openxmlformats.org/drawingml/2006/table">
            <a:tbl>
              <a:tblPr firstRow="1" bandRow="1">
                <a:tableStyleId>{8799B23B-EC83-4686-B30A-512413B5E67A}</a:tableStyleId>
              </a:tblPr>
              <a:tblGrid>
                <a:gridCol w="1235030">
                  <a:extLst>
                    <a:ext uri="{9D8B030D-6E8A-4147-A177-3AD203B41FA5}">
                      <a16:colId xmlns:a16="http://schemas.microsoft.com/office/drawing/2014/main" val="1776342018"/>
                    </a:ext>
                  </a:extLst>
                </a:gridCol>
                <a:gridCol w="865439">
                  <a:extLst>
                    <a:ext uri="{9D8B030D-6E8A-4147-A177-3AD203B41FA5}">
                      <a16:colId xmlns:a16="http://schemas.microsoft.com/office/drawing/2014/main" val="1685767637"/>
                    </a:ext>
                  </a:extLst>
                </a:gridCol>
                <a:gridCol w="1276155">
                  <a:extLst>
                    <a:ext uri="{9D8B030D-6E8A-4147-A177-3AD203B41FA5}">
                      <a16:colId xmlns:a16="http://schemas.microsoft.com/office/drawing/2014/main" val="2643290850"/>
                    </a:ext>
                  </a:extLst>
                </a:gridCol>
              </a:tblGrid>
              <a:tr h="270000">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GB" sz="1200" dirty="0">
                          <a:solidFill>
                            <a:schemeClr val="tx1"/>
                          </a:solidFill>
                          <a:latin typeface="Century Gothic" panose="020B0502020202020204" pitchFamily="34" charset="0"/>
                        </a:rPr>
                        <a:t>Khayelitsha Station</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ZA" sz="1300" dirty="0"/>
                    </a:p>
                  </a:txBody>
                  <a:tcPr/>
                </a:tc>
                <a:tc hMerge="1">
                  <a:txBody>
                    <a:bodyPr/>
                    <a:lstStyle/>
                    <a:p>
                      <a:endParaRPr lang="en-ZA"/>
                    </a:p>
                  </a:txBody>
                  <a:tcPr/>
                </a:tc>
                <a:extLst>
                  <a:ext uri="{0D108BD9-81ED-4DB2-BD59-A6C34878D82A}">
                    <a16:rowId xmlns:a16="http://schemas.microsoft.com/office/drawing/2014/main" val="2263552542"/>
                  </a:ext>
                </a:extLst>
              </a:tr>
              <a:tr h="32004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800" dirty="0">
                          <a:latin typeface="Century Gothic" panose="020B0502020202020204" pitchFamily="34" charset="0"/>
                        </a:rPr>
                        <a:t>Street Address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800" dirty="0">
                          <a:latin typeface="Century Gothic" panose="020B0502020202020204" pitchFamily="34" charset="0"/>
                        </a:rPr>
                        <a:t>25 Sulani Dr, Village 3 North, Cape Town, 7784</a:t>
                      </a:r>
                      <a:endParaRPr lang="en-ZA" sz="800" dirty="0">
                        <a:latin typeface="Century Gothic" panose="020B0502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hMerge="1">
                  <a:txBody>
                    <a:bodyPr/>
                    <a:lstStyle/>
                    <a:p>
                      <a:endParaRPr lang="en-ZA"/>
                    </a:p>
                  </a:txBody>
                  <a:tcPr/>
                </a:tc>
                <a:extLst>
                  <a:ext uri="{0D108BD9-81ED-4DB2-BD59-A6C34878D82A}">
                    <a16:rowId xmlns:a16="http://schemas.microsoft.com/office/drawing/2014/main" val="1206768012"/>
                  </a:ext>
                </a:extLst>
              </a:tr>
              <a:tr h="194310">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800" dirty="0">
                          <a:latin typeface="Century Gothic" panose="020B0502020202020204" pitchFamily="34" charset="0"/>
                        </a:rPr>
                        <a:t>Number of Occupants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800" b="1" dirty="0">
                          <a:latin typeface="Century Gothic" panose="020B0502020202020204" pitchFamily="34" charset="0"/>
                        </a:rPr>
                        <a:t>Projected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ZA" sz="800" b="1" dirty="0">
                          <a:latin typeface="Century Gothic" panose="020B0502020202020204" pitchFamily="34" charset="0"/>
                        </a:rPr>
                        <a:t>Enumeration (Actual)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68057886"/>
                  </a:ext>
                </a:extLst>
              </a:tr>
              <a:tr h="194310">
                <a:tc vMerge="1">
                  <a:txBody>
                    <a:bodyPr/>
                    <a:lstStyle/>
                    <a:p>
                      <a:endParaRPr lang="en-ZA"/>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800" dirty="0">
                          <a:solidFill>
                            <a:schemeClr val="tx1"/>
                          </a:solidFill>
                          <a:latin typeface="Century Gothic" panose="020B0502020202020204" pitchFamily="34" charset="0"/>
                        </a:rPr>
                        <a:t>700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800" dirty="0">
                          <a:solidFill>
                            <a:schemeClr val="tx1"/>
                          </a:solidFill>
                          <a:latin typeface="Century Gothic" panose="020B0502020202020204" pitchFamily="34" charset="0"/>
                        </a:rPr>
                        <a:t>253</a:t>
                      </a:r>
                      <a:endParaRPr lang="en-ZA" sz="800" dirty="0">
                        <a:solidFill>
                          <a:schemeClr val="tx1"/>
                        </a:solidFill>
                        <a:latin typeface="Century Gothic" panose="020B0502020202020204" pitchFamily="34" charset="0"/>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37961724"/>
                  </a:ext>
                </a:extLst>
              </a:tr>
              <a:tr h="2455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800" dirty="0">
                          <a:latin typeface="Century Gothic" panose="020B0502020202020204" pitchFamily="34" charset="0"/>
                        </a:rPr>
                        <a:t>Relocation Phase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800" dirty="0">
                          <a:latin typeface="Century Gothic" panose="020B0502020202020204" pitchFamily="34" charset="0"/>
                        </a:rPr>
                        <a:t>Phase 2</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FD5EA"/>
                    </a:solidFill>
                  </a:tcPr>
                </a:tc>
                <a:tc hMerge="1">
                  <a:txBody>
                    <a:bodyPr/>
                    <a:lstStyle/>
                    <a:p>
                      <a:endParaRPr lang="en-ZA"/>
                    </a:p>
                  </a:txBody>
                  <a:tcPr/>
                </a:tc>
                <a:extLst>
                  <a:ext uri="{0D108BD9-81ED-4DB2-BD59-A6C34878D82A}">
                    <a16:rowId xmlns:a16="http://schemas.microsoft.com/office/drawing/2014/main" val="2127036260"/>
                  </a:ext>
                </a:extLst>
              </a:tr>
              <a:tr h="24558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ZA" sz="800" dirty="0">
                          <a:latin typeface="Century Gothic" panose="020B0502020202020204" pitchFamily="34" charset="0"/>
                        </a:rPr>
                        <a:t>Relocation Site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GB" sz="800" dirty="0">
                          <a:latin typeface="Century Gothic" panose="020B0502020202020204" pitchFamily="34" charset="0"/>
                        </a:rPr>
                        <a:t>Private / State Land</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ZA"/>
                    </a:p>
                  </a:txBody>
                  <a:tcPr/>
                </a:tc>
                <a:extLst>
                  <a:ext uri="{0D108BD9-81ED-4DB2-BD59-A6C34878D82A}">
                    <a16:rowId xmlns:a16="http://schemas.microsoft.com/office/drawing/2014/main" val="3444087366"/>
                  </a:ext>
                </a:extLst>
              </a:tr>
            </a:tbl>
          </a:graphicData>
        </a:graphic>
      </p:graphicFrame>
      <p:sp>
        <p:nvSpPr>
          <p:cNvPr id="9" name="TextBox 8">
            <a:extLst>
              <a:ext uri="{FF2B5EF4-FFF2-40B4-BE49-F238E27FC236}">
                <a16:creationId xmlns:a16="http://schemas.microsoft.com/office/drawing/2014/main" id="{6726F551-BBA8-1F5F-EAFA-73F3BB6BEAC3}"/>
              </a:ext>
            </a:extLst>
          </p:cNvPr>
          <p:cNvSpPr txBox="1"/>
          <p:nvPr/>
        </p:nvSpPr>
        <p:spPr>
          <a:xfrm>
            <a:off x="141421" y="832004"/>
            <a:ext cx="4572940" cy="1165255"/>
          </a:xfrm>
          <a:prstGeom prst="rect">
            <a:avLst/>
          </a:prstGeom>
          <a:noFill/>
        </p:spPr>
        <p:txBody>
          <a:bodyPr wrap="square" rtlCol="0">
            <a:spAutoFit/>
          </a:bodyPr>
          <a:lstStyle/>
          <a:p>
            <a:pPr marL="214313" indent="-214313" algn="just">
              <a:lnSpc>
                <a:spcPct val="150000"/>
              </a:lnSpc>
              <a:buFont typeface="Wingdings" panose="05000000000000000000" pitchFamily="2" charset="2"/>
              <a:buChar char="§"/>
            </a:pPr>
            <a:r>
              <a:rPr lang="en-GB" sz="1200" dirty="0">
                <a:latin typeface="Century Gothic" panose="020B0502020202020204" pitchFamily="34" charset="0"/>
              </a:rPr>
              <a:t>The aerial photograph and table below provide details to the area and extent of occupation on the Central Line in the Langa, Philippi and Khayelitsha.</a:t>
            </a:r>
          </a:p>
          <a:p>
            <a:pPr algn="just">
              <a:lnSpc>
                <a:spcPct val="150000"/>
              </a:lnSpc>
            </a:pPr>
            <a:r>
              <a:rPr lang="en-GB" sz="1200" dirty="0">
                <a:latin typeface="Century Gothic" panose="020B0502020202020204" pitchFamily="34" charset="0"/>
              </a:rPr>
              <a:t>`</a:t>
            </a:r>
          </a:p>
        </p:txBody>
      </p:sp>
      <p:pic>
        <p:nvPicPr>
          <p:cNvPr id="10" name="Picture 9">
            <a:extLst>
              <a:ext uri="{FF2B5EF4-FFF2-40B4-BE49-F238E27FC236}">
                <a16:creationId xmlns:a16="http://schemas.microsoft.com/office/drawing/2014/main" id="{ACF96B7B-3753-2978-6B81-9E7057DDAED7}"/>
              </a:ext>
            </a:extLst>
          </p:cNvPr>
          <p:cNvPicPr>
            <a:picLocks noChangeAspect="1"/>
          </p:cNvPicPr>
          <p:nvPr/>
        </p:nvPicPr>
        <p:blipFill rotWithShape="1">
          <a:blip r:embed="rId3"/>
          <a:srcRect l="3322" t="8177" r="20954" b="4763"/>
          <a:stretch/>
        </p:blipFill>
        <p:spPr>
          <a:xfrm>
            <a:off x="245055" y="1760641"/>
            <a:ext cx="4508853" cy="3407274"/>
          </a:xfrm>
          <a:prstGeom prst="rect">
            <a:avLst/>
          </a:prstGeom>
          <a:ln w="6350">
            <a:solidFill>
              <a:schemeClr val="tx1"/>
            </a:solidFill>
          </a:ln>
        </p:spPr>
      </p:pic>
      <p:sp>
        <p:nvSpPr>
          <p:cNvPr id="5" name="Title 1">
            <a:extLst>
              <a:ext uri="{FF2B5EF4-FFF2-40B4-BE49-F238E27FC236}">
                <a16:creationId xmlns:a16="http://schemas.microsoft.com/office/drawing/2014/main" id="{A9C7C5CB-7025-0A5B-A04B-0A49532D1C19}"/>
              </a:ext>
            </a:extLst>
          </p:cNvPr>
          <p:cNvSpPr txBox="1">
            <a:spLocks/>
          </p:cNvSpPr>
          <p:nvPr/>
        </p:nvSpPr>
        <p:spPr>
          <a:xfrm>
            <a:off x="480271" y="31220"/>
            <a:ext cx="8229600" cy="604487"/>
          </a:xfrm>
          <a:prstGeom prst="rect">
            <a:avLst/>
          </a:prstGeom>
        </p:spPr>
        <p:style>
          <a:lnRef idx="2">
            <a:schemeClr val="accent3"/>
          </a:lnRef>
          <a:fillRef idx="1">
            <a:schemeClr val="lt1"/>
          </a:fillRef>
          <a:effectRef idx="0">
            <a:schemeClr val="accent3"/>
          </a:effectRef>
          <a:fontRef idx="minor">
            <a:schemeClr val="dk1"/>
          </a:fontRef>
        </p:style>
        <p:txBody>
          <a:bodyPr/>
          <a:lstStyle>
            <a:lvl1pPr algn="ctr" defTabSz="342900" rtl="0" eaLnBrk="1" fontAlgn="base" hangingPunct="1">
              <a:spcBef>
                <a:spcPct val="0"/>
              </a:spcBef>
              <a:spcAft>
                <a:spcPct val="0"/>
              </a:spcAft>
              <a:defRPr sz="2100" kern="1200">
                <a:solidFill>
                  <a:schemeClr val="tx1"/>
                </a:solidFill>
                <a:latin typeface="Arial"/>
                <a:ea typeface="ＭＳ Ｐゴシック" pitchFamily="-108" charset="-128"/>
                <a:cs typeface="ＭＳ Ｐゴシック" pitchFamily="-108" charset="-128"/>
              </a:defRPr>
            </a:lvl1pPr>
            <a:lvl2pPr algn="ctr" defTabSz="342900" rtl="0" eaLnBrk="1" fontAlgn="base" hangingPunct="1">
              <a:spcBef>
                <a:spcPct val="0"/>
              </a:spcBef>
              <a:spcAft>
                <a:spcPct val="0"/>
              </a:spcAft>
              <a:defRPr sz="2100">
                <a:solidFill>
                  <a:schemeClr val="tx1"/>
                </a:solidFill>
                <a:latin typeface="Arial" charset="0"/>
                <a:ea typeface="ＭＳ Ｐゴシック" pitchFamily="-108" charset="-128"/>
                <a:cs typeface="ＭＳ Ｐゴシック" pitchFamily="-108" charset="-128"/>
              </a:defRPr>
            </a:lvl2pPr>
            <a:lvl3pPr algn="ctr" defTabSz="342900" rtl="0" eaLnBrk="1" fontAlgn="base" hangingPunct="1">
              <a:spcBef>
                <a:spcPct val="0"/>
              </a:spcBef>
              <a:spcAft>
                <a:spcPct val="0"/>
              </a:spcAft>
              <a:defRPr sz="2100">
                <a:solidFill>
                  <a:schemeClr val="tx1"/>
                </a:solidFill>
                <a:latin typeface="Arial" charset="0"/>
                <a:ea typeface="ＭＳ Ｐゴシック" pitchFamily="-108" charset="-128"/>
                <a:cs typeface="ＭＳ Ｐゴシック" pitchFamily="-108" charset="-128"/>
              </a:defRPr>
            </a:lvl3pPr>
            <a:lvl4pPr algn="ctr" defTabSz="342900" rtl="0" eaLnBrk="1" fontAlgn="base" hangingPunct="1">
              <a:spcBef>
                <a:spcPct val="0"/>
              </a:spcBef>
              <a:spcAft>
                <a:spcPct val="0"/>
              </a:spcAft>
              <a:defRPr sz="2100">
                <a:solidFill>
                  <a:schemeClr val="tx1"/>
                </a:solidFill>
                <a:latin typeface="Arial" charset="0"/>
                <a:ea typeface="ＭＳ Ｐゴシック" pitchFamily="-108" charset="-128"/>
                <a:cs typeface="ＭＳ Ｐゴシック" pitchFamily="-108" charset="-128"/>
              </a:defRPr>
            </a:lvl4pPr>
            <a:lvl5pPr algn="ctr" defTabSz="342900" rtl="0" eaLnBrk="1" fontAlgn="base" hangingPunct="1">
              <a:spcBef>
                <a:spcPct val="0"/>
              </a:spcBef>
              <a:spcAft>
                <a:spcPct val="0"/>
              </a:spcAft>
              <a:defRPr sz="2100">
                <a:solidFill>
                  <a:schemeClr val="tx1"/>
                </a:solidFill>
                <a:latin typeface="Arial" charset="0"/>
                <a:ea typeface="ＭＳ Ｐゴシック" pitchFamily="-108" charset="-128"/>
                <a:cs typeface="ＭＳ Ｐゴシック" pitchFamily="-108" charset="-128"/>
              </a:defRPr>
            </a:lvl5pPr>
            <a:lvl6pPr marL="342900" algn="ctr" defTabSz="342900" rtl="0" eaLnBrk="1" fontAlgn="base" hangingPunct="1">
              <a:spcBef>
                <a:spcPct val="0"/>
              </a:spcBef>
              <a:spcAft>
                <a:spcPct val="0"/>
              </a:spcAft>
              <a:defRPr sz="3300">
                <a:solidFill>
                  <a:schemeClr val="tx1"/>
                </a:solidFill>
                <a:latin typeface="Calibri" pitchFamily="-108" charset="0"/>
                <a:ea typeface="ＭＳ Ｐゴシック" pitchFamily="-108" charset="-128"/>
                <a:cs typeface="ＭＳ Ｐゴシック" pitchFamily="-108" charset="-128"/>
              </a:defRPr>
            </a:lvl6pPr>
            <a:lvl7pPr marL="685800" algn="ctr" defTabSz="342900" rtl="0" eaLnBrk="1" fontAlgn="base" hangingPunct="1">
              <a:spcBef>
                <a:spcPct val="0"/>
              </a:spcBef>
              <a:spcAft>
                <a:spcPct val="0"/>
              </a:spcAft>
              <a:defRPr sz="3300">
                <a:solidFill>
                  <a:schemeClr val="tx1"/>
                </a:solidFill>
                <a:latin typeface="Calibri" pitchFamily="-108" charset="0"/>
                <a:ea typeface="ＭＳ Ｐゴシック" pitchFamily="-108" charset="-128"/>
                <a:cs typeface="ＭＳ Ｐゴシック" pitchFamily="-108" charset="-128"/>
              </a:defRPr>
            </a:lvl7pPr>
            <a:lvl8pPr marL="1028700" algn="ctr" defTabSz="342900" rtl="0" eaLnBrk="1" fontAlgn="base" hangingPunct="1">
              <a:spcBef>
                <a:spcPct val="0"/>
              </a:spcBef>
              <a:spcAft>
                <a:spcPct val="0"/>
              </a:spcAft>
              <a:defRPr sz="3300">
                <a:solidFill>
                  <a:schemeClr val="tx1"/>
                </a:solidFill>
                <a:latin typeface="Calibri" pitchFamily="-108" charset="0"/>
                <a:ea typeface="ＭＳ Ｐゴシック" pitchFamily="-108" charset="-128"/>
                <a:cs typeface="ＭＳ Ｐゴシック" pitchFamily="-108" charset="-128"/>
              </a:defRPr>
            </a:lvl8pPr>
            <a:lvl9pPr marL="1371600" algn="ctr" defTabSz="342900" rtl="0" eaLnBrk="1" fontAlgn="base" hangingPunct="1">
              <a:spcBef>
                <a:spcPct val="0"/>
              </a:spcBef>
              <a:spcAft>
                <a:spcPct val="0"/>
              </a:spcAft>
              <a:defRPr sz="3300">
                <a:solidFill>
                  <a:schemeClr val="tx1"/>
                </a:solidFill>
                <a:latin typeface="Calibri" pitchFamily="-108" charset="0"/>
                <a:ea typeface="ＭＳ Ｐゴシック" pitchFamily="-108" charset="-128"/>
                <a:cs typeface="ＭＳ Ｐゴシック" pitchFamily="-108" charset="-128"/>
              </a:defRPr>
            </a:lvl9pPr>
          </a:lstStyle>
          <a:p>
            <a:r>
              <a:rPr lang="en-US" sz="2800" b="1" dirty="0">
                <a:latin typeface="Calibri" panose="020F0502020204030204" pitchFamily="34" charset="0"/>
                <a:cs typeface="Calibri" panose="020F0502020204030204" pitchFamily="34" charset="0"/>
              </a:rPr>
              <a:t>Phased Approach to Relocation </a:t>
            </a:r>
            <a:endParaRPr lang="en-ZA" sz="28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165062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554B-C071-9FE3-7419-FE2D388A9901}"/>
              </a:ext>
            </a:extLst>
          </p:cNvPr>
          <p:cNvSpPr>
            <a:spLocks noGrp="1"/>
          </p:cNvSpPr>
          <p:nvPr>
            <p:ph type="title"/>
          </p:nvPr>
        </p:nvSpPr>
        <p:spPr>
          <a:xfrm>
            <a:off x="457200" y="274638"/>
            <a:ext cx="8229600" cy="634082"/>
          </a:xfrm>
        </p:spPr>
        <p:style>
          <a:lnRef idx="2">
            <a:schemeClr val="accent3"/>
          </a:lnRef>
          <a:fillRef idx="1">
            <a:schemeClr val="lt1"/>
          </a:fillRef>
          <a:effectRef idx="0">
            <a:schemeClr val="accent3"/>
          </a:effectRef>
          <a:fontRef idx="minor">
            <a:schemeClr val="dk1"/>
          </a:fontRef>
        </p:style>
        <p:txBody>
          <a:bodyPr/>
          <a:lstStyle/>
          <a:p>
            <a:r>
              <a:rPr lang="en-US" sz="2400" b="1" dirty="0"/>
              <a:t>Role of the National Department of Human Settlements </a:t>
            </a:r>
            <a:endParaRPr lang="en-ZA" sz="2400" b="1" dirty="0"/>
          </a:p>
        </p:txBody>
      </p:sp>
      <p:sp>
        <p:nvSpPr>
          <p:cNvPr id="3" name="Content Placeholder 2">
            <a:extLst>
              <a:ext uri="{FF2B5EF4-FFF2-40B4-BE49-F238E27FC236}">
                <a16:creationId xmlns:a16="http://schemas.microsoft.com/office/drawing/2014/main" id="{F248B2AE-1E3F-7CAF-2BA2-8EAADCC71FC7}"/>
              </a:ext>
            </a:extLst>
          </p:cNvPr>
          <p:cNvSpPr>
            <a:spLocks noGrp="1"/>
          </p:cNvSpPr>
          <p:nvPr>
            <p:ph idx="1"/>
          </p:nvPr>
        </p:nvSpPr>
        <p:spPr>
          <a:xfrm>
            <a:off x="611560" y="1052736"/>
            <a:ext cx="8229600" cy="5256584"/>
          </a:xfrm>
        </p:spPr>
        <p:txBody>
          <a:bodyPr>
            <a:normAutofit/>
          </a:bodyPr>
          <a:lstStyle/>
          <a:p>
            <a:pPr marL="0" indent="0">
              <a:buNone/>
            </a:pPr>
            <a:r>
              <a:rPr lang="en-US" sz="2000" b="1" dirty="0">
                <a:latin typeface="Calibri" panose="020F0502020204030204" pitchFamily="34" charset="0"/>
                <a:cs typeface="Calibri" panose="020F0502020204030204" pitchFamily="34" charset="0"/>
              </a:rPr>
              <a:t>In terms of the Implementation Protocol signed by the National Department, it committed to support the parities as follows:</a:t>
            </a:r>
          </a:p>
          <a:p>
            <a:r>
              <a:rPr lang="en-US" sz="1700" dirty="0">
                <a:latin typeface="Calibri" panose="020F0502020204030204" pitchFamily="34" charset="0"/>
                <a:cs typeface="Calibri" panose="020F0502020204030204" pitchFamily="34" charset="0"/>
              </a:rPr>
              <a:t>Disburse funds as legislated and ensure that the </a:t>
            </a:r>
            <a:r>
              <a:rPr lang="en-US" sz="1700" dirty="0" err="1">
                <a:latin typeface="Calibri" panose="020F0502020204030204" pitchFamily="34" charset="0"/>
                <a:cs typeface="Calibri" panose="020F0502020204030204" pitchFamily="34" charset="0"/>
              </a:rPr>
              <a:t>Programme</a:t>
            </a:r>
            <a:r>
              <a:rPr lang="en-US" sz="1700" dirty="0">
                <a:latin typeface="Calibri" panose="020F0502020204030204" pitchFamily="34" charset="0"/>
                <a:cs typeface="Calibri" panose="020F0502020204030204" pitchFamily="34" charset="0"/>
              </a:rPr>
              <a:t> is provided with the necessary financial and other support required in order to successfully deliver on its targets.</a:t>
            </a:r>
          </a:p>
          <a:p>
            <a:r>
              <a:rPr lang="en-US" sz="1700" dirty="0">
                <a:latin typeface="Calibri" panose="020F0502020204030204" pitchFamily="34" charset="0"/>
                <a:cs typeface="Calibri" panose="020F0502020204030204" pitchFamily="34" charset="0"/>
              </a:rPr>
              <a:t>Expeditiously process relevant applications for approvals that are required for the implementation of the </a:t>
            </a:r>
            <a:r>
              <a:rPr lang="en-US" sz="1700" dirty="0" err="1">
                <a:latin typeface="Calibri" panose="020F0502020204030204" pitchFamily="34" charset="0"/>
                <a:cs typeface="Calibri" panose="020F0502020204030204" pitchFamily="34" charset="0"/>
              </a:rPr>
              <a:t>Programme</a:t>
            </a:r>
            <a:r>
              <a:rPr lang="en-US" sz="1700" dirty="0">
                <a:latin typeface="Calibri" panose="020F0502020204030204" pitchFamily="34" charset="0"/>
                <a:cs typeface="Calibri" panose="020F0502020204030204" pitchFamily="34" charset="0"/>
              </a:rPr>
              <a:t>.</a:t>
            </a:r>
          </a:p>
          <a:p>
            <a:r>
              <a:rPr lang="en-US" sz="1700" dirty="0">
                <a:latin typeface="Calibri" panose="020F0502020204030204" pitchFamily="34" charset="0"/>
                <a:cs typeface="Calibri" panose="020F0502020204030204" pitchFamily="34" charset="0"/>
              </a:rPr>
              <a:t>Where applicable, secure funding for the </a:t>
            </a:r>
            <a:r>
              <a:rPr lang="en-US" sz="1700" dirty="0" err="1">
                <a:latin typeface="Calibri" panose="020F0502020204030204" pitchFamily="34" charset="0"/>
                <a:cs typeface="Calibri" panose="020F0502020204030204" pitchFamily="34" charset="0"/>
              </a:rPr>
              <a:t>Programme</a:t>
            </a:r>
            <a:r>
              <a:rPr lang="en-US" sz="1700" dirty="0">
                <a:latin typeface="Calibri" panose="020F0502020204030204" pitchFamily="34" charset="0"/>
                <a:cs typeface="Calibri" panose="020F0502020204030204" pitchFamily="34" charset="0"/>
              </a:rPr>
              <a:t> and make budget provision thereof, aligned with affordability and in compliance with the PFMA, the DORA and any other relevant legislation and within such time-frames as shall be agreed with the stakeholders.</a:t>
            </a:r>
          </a:p>
          <a:p>
            <a:r>
              <a:rPr lang="en-US" sz="1700" dirty="0">
                <a:latin typeface="Calibri" panose="020F0502020204030204" pitchFamily="34" charset="0"/>
                <a:cs typeface="Calibri" panose="020F0502020204030204" pitchFamily="34" charset="0"/>
              </a:rPr>
              <a:t>Assist in facilitating the unblocking of procedural bottlenecks that affect or may affect the </a:t>
            </a:r>
            <a:r>
              <a:rPr lang="en-US" sz="1700" dirty="0" err="1">
                <a:latin typeface="Calibri" panose="020F0502020204030204" pitchFamily="34" charset="0"/>
                <a:cs typeface="Calibri" panose="020F0502020204030204" pitchFamily="34" charset="0"/>
              </a:rPr>
              <a:t>Programme</a:t>
            </a:r>
            <a:r>
              <a:rPr lang="en-US" sz="1700" dirty="0">
                <a:latin typeface="Calibri" panose="020F0502020204030204" pitchFamily="34" charset="0"/>
                <a:cs typeface="Calibri" panose="020F0502020204030204" pitchFamily="34" charset="0"/>
              </a:rPr>
              <a:t>.</a:t>
            </a:r>
          </a:p>
          <a:p>
            <a:r>
              <a:rPr lang="en-US" sz="1700" dirty="0">
                <a:latin typeface="Calibri" panose="020F0502020204030204" pitchFamily="34" charset="0"/>
                <a:cs typeface="Calibri" panose="020F0502020204030204" pitchFamily="34" charset="0"/>
              </a:rPr>
              <a:t>Keep the Parties informed of all changes in policies and processes within the National Department that could impact on the </a:t>
            </a:r>
            <a:r>
              <a:rPr lang="en-US" sz="1700" dirty="0" err="1">
                <a:latin typeface="Calibri" panose="020F0502020204030204" pitchFamily="34" charset="0"/>
                <a:cs typeface="Calibri" panose="020F0502020204030204" pitchFamily="34" charset="0"/>
              </a:rPr>
              <a:t>Programme</a:t>
            </a:r>
            <a:r>
              <a:rPr lang="en-US" sz="1700" dirty="0">
                <a:latin typeface="Calibri" panose="020F0502020204030204" pitchFamily="34" charset="0"/>
                <a:cs typeface="Calibri" panose="020F0502020204030204" pitchFamily="34" charset="0"/>
              </a:rPr>
              <a:t>.</a:t>
            </a:r>
          </a:p>
          <a:p>
            <a:endParaRPr lang="en-ZA" dirty="0"/>
          </a:p>
        </p:txBody>
      </p:sp>
      <p:sp>
        <p:nvSpPr>
          <p:cNvPr id="4" name="Slide Number Placeholder 3">
            <a:extLst>
              <a:ext uri="{FF2B5EF4-FFF2-40B4-BE49-F238E27FC236}">
                <a16:creationId xmlns:a16="http://schemas.microsoft.com/office/drawing/2014/main" id="{F0E1125B-97FB-B919-31B9-7DF679F8747A}"/>
              </a:ext>
            </a:extLst>
          </p:cNvPr>
          <p:cNvSpPr>
            <a:spLocks noGrp="1"/>
          </p:cNvSpPr>
          <p:nvPr>
            <p:ph type="sldNum" sz="quarter" idx="10"/>
          </p:nvPr>
        </p:nvSpPr>
        <p:spPr/>
        <p:txBody>
          <a:bodyPr/>
          <a:lstStyle/>
          <a:p>
            <a:pPr>
              <a:defRPr/>
            </a:pPr>
            <a:fld id="{C177964D-3CDF-2F46-9E7D-3AB8485A2693}" type="slidenum">
              <a:rPr lang="en-US" altLang="en-US" smtClean="0"/>
              <a:pPr>
                <a:defRPr/>
              </a:pPr>
              <a:t>6</a:t>
            </a:fld>
            <a:endParaRPr lang="en-US" altLang="en-US"/>
          </a:p>
        </p:txBody>
      </p:sp>
      <p:sp>
        <p:nvSpPr>
          <p:cNvPr id="5" name="Footer Placeholder 4">
            <a:extLst>
              <a:ext uri="{FF2B5EF4-FFF2-40B4-BE49-F238E27FC236}">
                <a16:creationId xmlns:a16="http://schemas.microsoft.com/office/drawing/2014/main" id="{6D2918F7-99CB-AA0E-1467-4F2A1D2C597E}"/>
              </a:ext>
            </a:extLst>
          </p:cNvPr>
          <p:cNvSpPr>
            <a:spLocks noGrp="1"/>
          </p:cNvSpPr>
          <p:nvPr>
            <p:ph type="ftr" sz="quarter" idx="11"/>
          </p:nvPr>
        </p:nvSpPr>
        <p:spPr/>
        <p:txBody>
          <a:bodyPr/>
          <a:lstStyle/>
          <a:p>
            <a:pPr>
              <a:defRPr/>
            </a:pPr>
            <a:endParaRPr lang="en-US"/>
          </a:p>
        </p:txBody>
      </p:sp>
      <p:sp>
        <p:nvSpPr>
          <p:cNvPr id="6" name="Date Placeholder 5">
            <a:extLst>
              <a:ext uri="{FF2B5EF4-FFF2-40B4-BE49-F238E27FC236}">
                <a16:creationId xmlns:a16="http://schemas.microsoft.com/office/drawing/2014/main" id="{50B8D618-D9BA-80C3-B661-7DCA313B7046}"/>
              </a:ext>
            </a:extLst>
          </p:cNvPr>
          <p:cNvSpPr>
            <a:spLocks noGrp="1"/>
          </p:cNvSpPr>
          <p:nvPr>
            <p:ph type="dt" sz="half" idx="12"/>
          </p:nvPr>
        </p:nvSpPr>
        <p:spPr/>
        <p:txBody>
          <a:bodyPr/>
          <a:lstStyle/>
          <a:p>
            <a:pPr>
              <a:defRPr/>
            </a:pPr>
            <a:fld id="{04BCFF81-8853-7543-8BA2-A647B471C165}" type="datetime1">
              <a:rPr lang="en-US" altLang="en-US" smtClean="0"/>
              <a:pPr>
                <a:defRPr/>
              </a:pPr>
              <a:t>7/4/2023</a:t>
            </a:fld>
            <a:endParaRPr lang="en-US" altLang="en-US"/>
          </a:p>
        </p:txBody>
      </p:sp>
    </p:spTree>
    <p:extLst>
      <p:ext uri="{BB962C8B-B14F-4D97-AF65-F5344CB8AC3E}">
        <p14:creationId xmlns:p14="http://schemas.microsoft.com/office/powerpoint/2010/main" val="3251179243"/>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554B-C071-9FE3-7419-FE2D388A9901}"/>
              </a:ext>
            </a:extLst>
          </p:cNvPr>
          <p:cNvSpPr>
            <a:spLocks noGrp="1"/>
          </p:cNvSpPr>
          <p:nvPr>
            <p:ph type="title"/>
          </p:nvPr>
        </p:nvSpPr>
        <p:spPr>
          <a:xfrm>
            <a:off x="457200" y="274638"/>
            <a:ext cx="8229600" cy="634082"/>
          </a:xfrm>
        </p:spPr>
        <p:style>
          <a:lnRef idx="2">
            <a:schemeClr val="accent3"/>
          </a:lnRef>
          <a:fillRef idx="1">
            <a:schemeClr val="lt1"/>
          </a:fillRef>
          <a:effectRef idx="0">
            <a:schemeClr val="accent3"/>
          </a:effectRef>
          <a:fontRef idx="minor">
            <a:schemeClr val="dk1"/>
          </a:fontRef>
        </p:style>
        <p:txBody>
          <a:bodyPr/>
          <a:lstStyle/>
          <a:p>
            <a:r>
              <a:rPr lang="en-US" sz="2400" b="1" dirty="0">
                <a:latin typeface="Calibri" panose="020F0502020204030204" pitchFamily="34" charset="0"/>
                <a:cs typeface="Calibri" panose="020F0502020204030204" pitchFamily="34" charset="0"/>
              </a:rPr>
              <a:t>Role of the Western Cape Department of Infrastructure</a:t>
            </a:r>
            <a:endParaRPr lang="en-ZA" sz="24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F248B2AE-1E3F-7CAF-2BA2-8EAADCC71FC7}"/>
              </a:ext>
            </a:extLst>
          </p:cNvPr>
          <p:cNvSpPr>
            <a:spLocks noGrp="1"/>
          </p:cNvSpPr>
          <p:nvPr>
            <p:ph idx="1"/>
          </p:nvPr>
        </p:nvSpPr>
        <p:spPr>
          <a:xfrm>
            <a:off x="611560" y="1052736"/>
            <a:ext cx="8229600" cy="5256584"/>
          </a:xfrm>
        </p:spPr>
        <p:txBody>
          <a:bodyPr>
            <a:normAutofit/>
          </a:bodyPr>
          <a:lstStyle/>
          <a:p>
            <a:pPr marL="0" indent="0">
              <a:buNone/>
            </a:pPr>
            <a:endParaRPr lang="en-ZA" sz="1700" dirty="0"/>
          </a:p>
          <a:p>
            <a:r>
              <a:rPr lang="en-ZA" sz="1700" dirty="0">
                <a:latin typeface="Calibri" panose="020F0502020204030204" pitchFamily="34" charset="0"/>
                <a:cs typeface="Calibri" panose="020F0502020204030204" pitchFamily="34" charset="0"/>
              </a:rPr>
              <a:t>Disburse funds as legislated and ensure that the Programme is provided with the necessary financial and other support required in order to successfully deliver its targets.</a:t>
            </a:r>
          </a:p>
          <a:p>
            <a:r>
              <a:rPr lang="en-ZA" sz="1700" dirty="0">
                <a:latin typeface="Calibri" panose="020F0502020204030204" pitchFamily="34" charset="0"/>
                <a:cs typeface="Calibri" panose="020F0502020204030204" pitchFamily="34" charset="0"/>
              </a:rPr>
              <a:t>Expeditiously process applications for approvals that are required for the implementation of the Programme and facilitate the approval of applications for the implementation of Programme.</a:t>
            </a:r>
          </a:p>
          <a:p>
            <a:r>
              <a:rPr lang="en-ZA" sz="1700" dirty="0">
                <a:latin typeface="Calibri" panose="020F0502020204030204" pitchFamily="34" charset="0"/>
                <a:cs typeface="Calibri" panose="020F0502020204030204" pitchFamily="34" charset="0"/>
              </a:rPr>
              <a:t>Assist in facilitating the unblocking of procedural bottlenecks that affect or may affect the Programme.</a:t>
            </a:r>
          </a:p>
          <a:p>
            <a:r>
              <a:rPr lang="en-ZA" sz="1700" dirty="0">
                <a:latin typeface="Calibri" panose="020F0502020204030204" pitchFamily="34" charset="0"/>
                <a:cs typeface="Calibri" panose="020F0502020204030204" pitchFamily="34" charset="0"/>
              </a:rPr>
              <a:t>Facilitate the release of provincially held land and establishment of temporary residential areas.</a:t>
            </a:r>
          </a:p>
          <a:p>
            <a:r>
              <a:rPr lang="en-ZA" sz="1700" dirty="0">
                <a:latin typeface="Calibri" panose="020F0502020204030204" pitchFamily="34" charset="0"/>
                <a:cs typeface="Calibri" panose="020F0502020204030204" pitchFamily="34" charset="0"/>
              </a:rPr>
              <a:t>Facilitate the acquisition of land required for establishment of temporary residential areas required for the resettlement programme.</a:t>
            </a:r>
          </a:p>
          <a:p>
            <a:endParaRPr lang="en-US" sz="1700" dirty="0"/>
          </a:p>
          <a:p>
            <a:endParaRPr lang="en-ZA" dirty="0"/>
          </a:p>
        </p:txBody>
      </p:sp>
      <p:sp>
        <p:nvSpPr>
          <p:cNvPr id="4" name="Slide Number Placeholder 3">
            <a:extLst>
              <a:ext uri="{FF2B5EF4-FFF2-40B4-BE49-F238E27FC236}">
                <a16:creationId xmlns:a16="http://schemas.microsoft.com/office/drawing/2014/main" id="{F0E1125B-97FB-B919-31B9-7DF679F8747A}"/>
              </a:ext>
            </a:extLst>
          </p:cNvPr>
          <p:cNvSpPr>
            <a:spLocks noGrp="1"/>
          </p:cNvSpPr>
          <p:nvPr>
            <p:ph type="sldNum" sz="quarter" idx="10"/>
          </p:nvPr>
        </p:nvSpPr>
        <p:spPr/>
        <p:txBody>
          <a:bodyPr/>
          <a:lstStyle/>
          <a:p>
            <a:pPr>
              <a:defRPr/>
            </a:pPr>
            <a:fld id="{C177964D-3CDF-2F46-9E7D-3AB8485A2693}" type="slidenum">
              <a:rPr lang="en-US" altLang="en-US" smtClean="0"/>
              <a:pPr>
                <a:defRPr/>
              </a:pPr>
              <a:t>7</a:t>
            </a:fld>
            <a:endParaRPr lang="en-US" altLang="en-US"/>
          </a:p>
        </p:txBody>
      </p:sp>
      <p:sp>
        <p:nvSpPr>
          <p:cNvPr id="5" name="Footer Placeholder 4">
            <a:extLst>
              <a:ext uri="{FF2B5EF4-FFF2-40B4-BE49-F238E27FC236}">
                <a16:creationId xmlns:a16="http://schemas.microsoft.com/office/drawing/2014/main" id="{6D2918F7-99CB-AA0E-1467-4F2A1D2C597E}"/>
              </a:ext>
            </a:extLst>
          </p:cNvPr>
          <p:cNvSpPr>
            <a:spLocks noGrp="1"/>
          </p:cNvSpPr>
          <p:nvPr>
            <p:ph type="ftr" sz="quarter" idx="11"/>
          </p:nvPr>
        </p:nvSpPr>
        <p:spPr/>
        <p:txBody>
          <a:bodyPr/>
          <a:lstStyle/>
          <a:p>
            <a:pPr>
              <a:defRPr/>
            </a:pPr>
            <a:endParaRPr lang="en-US"/>
          </a:p>
        </p:txBody>
      </p:sp>
      <p:sp>
        <p:nvSpPr>
          <p:cNvPr id="6" name="Date Placeholder 5">
            <a:extLst>
              <a:ext uri="{FF2B5EF4-FFF2-40B4-BE49-F238E27FC236}">
                <a16:creationId xmlns:a16="http://schemas.microsoft.com/office/drawing/2014/main" id="{50B8D618-D9BA-80C3-B661-7DCA313B7046}"/>
              </a:ext>
            </a:extLst>
          </p:cNvPr>
          <p:cNvSpPr>
            <a:spLocks noGrp="1"/>
          </p:cNvSpPr>
          <p:nvPr>
            <p:ph type="dt" sz="half" idx="12"/>
          </p:nvPr>
        </p:nvSpPr>
        <p:spPr/>
        <p:txBody>
          <a:bodyPr/>
          <a:lstStyle/>
          <a:p>
            <a:pPr>
              <a:defRPr/>
            </a:pPr>
            <a:fld id="{04BCFF81-8853-7543-8BA2-A647B471C165}" type="datetime1">
              <a:rPr lang="en-US" altLang="en-US" smtClean="0"/>
              <a:pPr>
                <a:defRPr/>
              </a:pPr>
              <a:t>7/4/2023</a:t>
            </a:fld>
            <a:endParaRPr lang="en-US" altLang="en-US"/>
          </a:p>
        </p:txBody>
      </p:sp>
    </p:spTree>
    <p:extLst>
      <p:ext uri="{BB962C8B-B14F-4D97-AF65-F5344CB8AC3E}">
        <p14:creationId xmlns:p14="http://schemas.microsoft.com/office/powerpoint/2010/main" val="113649822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0554B-C071-9FE3-7419-FE2D388A9901}"/>
              </a:ext>
            </a:extLst>
          </p:cNvPr>
          <p:cNvSpPr>
            <a:spLocks noGrp="1"/>
          </p:cNvSpPr>
          <p:nvPr>
            <p:ph type="title"/>
          </p:nvPr>
        </p:nvSpPr>
        <p:spPr>
          <a:xfrm>
            <a:off x="457200" y="274638"/>
            <a:ext cx="8229600" cy="634082"/>
          </a:xfrm>
        </p:spPr>
        <p:style>
          <a:lnRef idx="2">
            <a:schemeClr val="accent3"/>
          </a:lnRef>
          <a:fillRef idx="1">
            <a:schemeClr val="lt1"/>
          </a:fillRef>
          <a:effectRef idx="0">
            <a:schemeClr val="accent3"/>
          </a:effectRef>
          <a:fontRef idx="minor">
            <a:schemeClr val="dk1"/>
          </a:fontRef>
        </p:style>
        <p:txBody>
          <a:bodyPr/>
          <a:lstStyle/>
          <a:p>
            <a:r>
              <a:rPr lang="en-US" sz="2400" b="1" dirty="0">
                <a:latin typeface="Calibri" panose="020F0502020204030204" pitchFamily="34" charset="0"/>
                <a:cs typeface="Calibri" panose="020F0502020204030204" pitchFamily="34" charset="0"/>
              </a:rPr>
              <a:t>Role of the City of Cape Town Metropolitan Municipality</a:t>
            </a:r>
            <a:endParaRPr lang="en-ZA" sz="24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F248B2AE-1E3F-7CAF-2BA2-8EAADCC71FC7}"/>
              </a:ext>
            </a:extLst>
          </p:cNvPr>
          <p:cNvSpPr>
            <a:spLocks noGrp="1"/>
          </p:cNvSpPr>
          <p:nvPr>
            <p:ph idx="1"/>
          </p:nvPr>
        </p:nvSpPr>
        <p:spPr>
          <a:xfrm>
            <a:off x="611560" y="1052736"/>
            <a:ext cx="8229600" cy="5256584"/>
          </a:xfrm>
        </p:spPr>
        <p:txBody>
          <a:bodyPr>
            <a:normAutofit fontScale="92500" lnSpcReduction="10000"/>
          </a:bodyPr>
          <a:lstStyle/>
          <a:p>
            <a:pPr lvl="1"/>
            <a:r>
              <a:rPr lang="en-ZA" sz="1700" dirty="0">
                <a:latin typeface="Calibri" panose="020F0502020204030204" pitchFamily="34" charset="0"/>
                <a:cs typeface="Calibri" panose="020F0502020204030204" pitchFamily="34" charset="0"/>
              </a:rPr>
              <a:t>Facilitate the identification of land in consultation with the Provincial Department of Human Settlements and the HDA, required for the programme implementation.</a:t>
            </a:r>
          </a:p>
          <a:p>
            <a:pPr lvl="1"/>
            <a:r>
              <a:rPr lang="en-ZA" sz="1700" dirty="0">
                <a:latin typeface="Calibri" panose="020F0502020204030204" pitchFamily="34" charset="0"/>
                <a:cs typeface="Calibri" panose="020F0502020204030204" pitchFamily="34" charset="0"/>
              </a:rPr>
              <a:t>Ensure the rendering and provision of basic services required for the programme.</a:t>
            </a:r>
          </a:p>
          <a:p>
            <a:pPr lvl="1"/>
            <a:r>
              <a:rPr lang="en-ZA" sz="1700" dirty="0">
                <a:latin typeface="Calibri" panose="020F0502020204030204" pitchFamily="34" charset="0"/>
                <a:cs typeface="Calibri" panose="020F0502020204030204" pitchFamily="34" charset="0"/>
              </a:rPr>
              <a:t>Ensure the enforcement of by-laws to enable orderly programme implementation.</a:t>
            </a:r>
          </a:p>
          <a:p>
            <a:pPr lvl="1"/>
            <a:r>
              <a:rPr lang="en-ZA" sz="1700" dirty="0">
                <a:latin typeface="Calibri" panose="020F0502020204030204" pitchFamily="34" charset="0"/>
                <a:cs typeface="Calibri" panose="020F0502020204030204" pitchFamily="34" charset="0"/>
              </a:rPr>
              <a:t>Expeditiously consider all land use and related applications relating to the programme implementation on the basis of urgency and exceptional emergency circumstances occasioned by this programme.</a:t>
            </a:r>
          </a:p>
          <a:p>
            <a:pPr lvl="1"/>
            <a:r>
              <a:rPr lang="en-ZA" sz="1700" dirty="0">
                <a:latin typeface="Calibri" panose="020F0502020204030204" pitchFamily="34" charset="0"/>
                <a:cs typeface="Calibri" panose="020F0502020204030204" pitchFamily="34" charset="0"/>
              </a:rPr>
              <a:t>Prioritise in accordance with the Integrated Development Planning process bulk and link services required for the programme.</a:t>
            </a:r>
          </a:p>
          <a:p>
            <a:pPr lvl="1"/>
            <a:r>
              <a:rPr lang="en-ZA" sz="1700" dirty="0">
                <a:latin typeface="Calibri" panose="020F0502020204030204" pitchFamily="34" charset="0"/>
                <a:cs typeface="Calibri" panose="020F0502020204030204" pitchFamily="34" charset="0"/>
              </a:rPr>
              <a:t>Facilitate release of city owned land required for the programme implementation.</a:t>
            </a:r>
          </a:p>
          <a:p>
            <a:pPr lvl="1"/>
            <a:r>
              <a:rPr lang="en-ZA" sz="1700" dirty="0">
                <a:latin typeface="Calibri" panose="020F0502020204030204" pitchFamily="34" charset="0"/>
                <a:cs typeface="Calibri" panose="020F0502020204030204" pitchFamily="34" charset="0"/>
              </a:rPr>
              <a:t>Facilitate establishment of temporary residential areas and resettlement of households from identified rail networks.</a:t>
            </a:r>
          </a:p>
          <a:p>
            <a:pPr lvl="1"/>
            <a:r>
              <a:rPr lang="en-ZA" sz="1700" dirty="0">
                <a:latin typeface="Calibri" panose="020F0502020204030204" pitchFamily="34" charset="0"/>
                <a:cs typeface="Calibri" panose="020F0502020204030204" pitchFamily="34" charset="0"/>
              </a:rPr>
              <a:t>Lead social engagement and community consultation in programme planning and implementation.</a:t>
            </a:r>
          </a:p>
          <a:p>
            <a:pPr lvl="1"/>
            <a:r>
              <a:rPr lang="en-ZA" sz="1700" dirty="0">
                <a:latin typeface="Calibri" panose="020F0502020204030204" pitchFamily="34" charset="0"/>
                <a:cs typeface="Calibri" panose="020F0502020204030204" pitchFamily="34" charset="0"/>
              </a:rPr>
              <a:t>Assist in facilitating the unblocking of procedural bottlenecks that affect or may affect the Programme.</a:t>
            </a:r>
          </a:p>
          <a:p>
            <a:pPr lvl="1"/>
            <a:r>
              <a:rPr lang="en-ZA" sz="1700" dirty="0">
                <a:latin typeface="Calibri" panose="020F0502020204030204" pitchFamily="34" charset="0"/>
                <a:cs typeface="Calibri" panose="020F0502020204030204" pitchFamily="34" charset="0"/>
              </a:rPr>
              <a:t>Keep the Parties informed of all changes in policies and processes within the City of Cape Town that could impact on the Programme.</a:t>
            </a:r>
          </a:p>
          <a:p>
            <a:pPr lvl="1"/>
            <a:endParaRPr lang="en-US" sz="1700" dirty="0"/>
          </a:p>
          <a:p>
            <a:pPr marL="0" indent="0">
              <a:buNone/>
            </a:pPr>
            <a:r>
              <a:rPr lang="en-US" sz="1700" dirty="0"/>
              <a:t>.</a:t>
            </a:r>
          </a:p>
          <a:p>
            <a:endParaRPr lang="en-ZA" dirty="0"/>
          </a:p>
        </p:txBody>
      </p:sp>
      <p:sp>
        <p:nvSpPr>
          <p:cNvPr id="4" name="Slide Number Placeholder 3">
            <a:extLst>
              <a:ext uri="{FF2B5EF4-FFF2-40B4-BE49-F238E27FC236}">
                <a16:creationId xmlns:a16="http://schemas.microsoft.com/office/drawing/2014/main" id="{F0E1125B-97FB-B919-31B9-7DF679F8747A}"/>
              </a:ext>
            </a:extLst>
          </p:cNvPr>
          <p:cNvSpPr>
            <a:spLocks noGrp="1"/>
          </p:cNvSpPr>
          <p:nvPr>
            <p:ph type="sldNum" sz="quarter" idx="10"/>
          </p:nvPr>
        </p:nvSpPr>
        <p:spPr/>
        <p:txBody>
          <a:bodyPr/>
          <a:lstStyle/>
          <a:p>
            <a:pPr>
              <a:defRPr/>
            </a:pPr>
            <a:fld id="{C177964D-3CDF-2F46-9E7D-3AB8485A2693}" type="slidenum">
              <a:rPr lang="en-US" altLang="en-US" smtClean="0"/>
              <a:pPr>
                <a:defRPr/>
              </a:pPr>
              <a:t>8</a:t>
            </a:fld>
            <a:endParaRPr lang="en-US" altLang="en-US"/>
          </a:p>
        </p:txBody>
      </p:sp>
      <p:sp>
        <p:nvSpPr>
          <p:cNvPr id="5" name="Footer Placeholder 4">
            <a:extLst>
              <a:ext uri="{FF2B5EF4-FFF2-40B4-BE49-F238E27FC236}">
                <a16:creationId xmlns:a16="http://schemas.microsoft.com/office/drawing/2014/main" id="{6D2918F7-99CB-AA0E-1467-4F2A1D2C597E}"/>
              </a:ext>
            </a:extLst>
          </p:cNvPr>
          <p:cNvSpPr>
            <a:spLocks noGrp="1"/>
          </p:cNvSpPr>
          <p:nvPr>
            <p:ph type="ftr" sz="quarter" idx="11"/>
          </p:nvPr>
        </p:nvSpPr>
        <p:spPr/>
        <p:txBody>
          <a:bodyPr/>
          <a:lstStyle/>
          <a:p>
            <a:pPr>
              <a:defRPr/>
            </a:pPr>
            <a:endParaRPr lang="en-US"/>
          </a:p>
        </p:txBody>
      </p:sp>
      <p:sp>
        <p:nvSpPr>
          <p:cNvPr id="6" name="Date Placeholder 5">
            <a:extLst>
              <a:ext uri="{FF2B5EF4-FFF2-40B4-BE49-F238E27FC236}">
                <a16:creationId xmlns:a16="http://schemas.microsoft.com/office/drawing/2014/main" id="{50B8D618-D9BA-80C3-B661-7DCA313B7046}"/>
              </a:ext>
            </a:extLst>
          </p:cNvPr>
          <p:cNvSpPr>
            <a:spLocks noGrp="1"/>
          </p:cNvSpPr>
          <p:nvPr>
            <p:ph type="dt" sz="half" idx="12"/>
          </p:nvPr>
        </p:nvSpPr>
        <p:spPr/>
        <p:txBody>
          <a:bodyPr/>
          <a:lstStyle/>
          <a:p>
            <a:pPr>
              <a:defRPr/>
            </a:pPr>
            <a:fld id="{04BCFF81-8853-7543-8BA2-A647B471C165}" type="datetime1">
              <a:rPr lang="en-US" altLang="en-US" smtClean="0"/>
              <a:pPr>
                <a:defRPr/>
              </a:pPr>
              <a:t>7/4/2023</a:t>
            </a:fld>
            <a:endParaRPr lang="en-US" altLang="en-US"/>
          </a:p>
        </p:txBody>
      </p:sp>
    </p:spTree>
    <p:extLst>
      <p:ext uri="{BB962C8B-B14F-4D97-AF65-F5344CB8AC3E}">
        <p14:creationId xmlns:p14="http://schemas.microsoft.com/office/powerpoint/2010/main" val="2472041924"/>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4018F-D872-82E7-7F9A-70EA3AAFF149}"/>
              </a:ext>
            </a:extLst>
          </p:cNvPr>
          <p:cNvSpPr>
            <a:spLocks noGrp="1"/>
          </p:cNvSpPr>
          <p:nvPr>
            <p:ph type="title"/>
          </p:nvPr>
        </p:nvSpPr>
        <p:spPr>
          <a:xfrm>
            <a:off x="470338" y="0"/>
            <a:ext cx="8229600" cy="706090"/>
          </a:xfrm>
        </p:spPr>
        <p:style>
          <a:lnRef idx="2">
            <a:schemeClr val="accent3"/>
          </a:lnRef>
          <a:fillRef idx="1">
            <a:schemeClr val="lt1"/>
          </a:fillRef>
          <a:effectRef idx="0">
            <a:schemeClr val="accent3"/>
          </a:effectRef>
          <a:fontRef idx="minor">
            <a:schemeClr val="dk1"/>
          </a:fontRef>
        </p:style>
        <p:txBody>
          <a:bodyPr/>
          <a:lstStyle/>
          <a:p>
            <a:r>
              <a:rPr lang="en-US" sz="2400" b="1" dirty="0">
                <a:latin typeface="Calibri" panose="020F0502020204030204" pitchFamily="34" charset="0"/>
                <a:cs typeface="Calibri" panose="020F0502020204030204" pitchFamily="34" charset="0"/>
              </a:rPr>
              <a:t>Progress on funding of the Relocation </a:t>
            </a:r>
            <a:r>
              <a:rPr lang="en-US" sz="2400" b="1" dirty="0" err="1">
                <a:latin typeface="Calibri" panose="020F0502020204030204" pitchFamily="34" charset="0"/>
                <a:cs typeface="Calibri" panose="020F0502020204030204" pitchFamily="34" charset="0"/>
              </a:rPr>
              <a:t>Programme</a:t>
            </a:r>
            <a:endParaRPr lang="en-ZA" sz="2400" b="1" dirty="0">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3D9D069-3210-6AEE-59FB-04849340914A}"/>
              </a:ext>
            </a:extLst>
          </p:cNvPr>
          <p:cNvSpPr>
            <a:spLocks noGrp="1"/>
          </p:cNvSpPr>
          <p:nvPr>
            <p:ph idx="1"/>
          </p:nvPr>
        </p:nvSpPr>
        <p:spPr>
          <a:xfrm>
            <a:off x="444062" y="684107"/>
            <a:ext cx="8579296" cy="5869097"/>
          </a:xfrm>
        </p:spPr>
        <p:txBody>
          <a:bodyPr>
            <a:normAutofit/>
          </a:bodyPr>
          <a:lstStyle/>
          <a:p>
            <a:pPr algn="just">
              <a:lnSpc>
                <a:spcPct val="150000"/>
              </a:lnSpc>
              <a:spcBef>
                <a:spcPts val="0"/>
              </a:spcBef>
              <a:spcAft>
                <a:spcPts val="0"/>
              </a:spcAft>
            </a:pPr>
            <a:r>
              <a:rPr lang="en-ZA" sz="1600" b="1" dirty="0">
                <a:effectLst/>
                <a:latin typeface="Calibri" panose="020F0502020204030204" pitchFamily="34" charset="0"/>
                <a:ea typeface="Calibri" panose="020F0502020204030204" pitchFamily="34" charset="0"/>
                <a:cs typeface="Calibri" panose="020F0502020204030204" pitchFamily="34" charset="0"/>
              </a:rPr>
              <a:t>On 19 July 2022</a:t>
            </a:r>
            <a:r>
              <a:rPr lang="en-ZA" sz="1600" dirty="0">
                <a:effectLst/>
                <a:latin typeface="Calibri" panose="020F0502020204030204" pitchFamily="34" charset="0"/>
                <a:ea typeface="Calibri" panose="020F0502020204030204" pitchFamily="34" charset="0"/>
                <a:cs typeface="Calibri" panose="020F0502020204030204" pitchFamily="34" charset="0"/>
              </a:rPr>
              <a:t>; Letters were subsequently sent through the office of the Director General Human Settlements to </a:t>
            </a:r>
            <a:r>
              <a:rPr lang="en-ZA" sz="1600" dirty="0" err="1">
                <a:effectLst/>
                <a:latin typeface="Calibri" panose="020F0502020204030204" pitchFamily="34" charset="0"/>
                <a:ea typeface="Calibri" panose="020F0502020204030204" pitchFamily="34" charset="0"/>
                <a:cs typeface="Calibri" panose="020F0502020204030204" pitchFamily="34" charset="0"/>
              </a:rPr>
              <a:t>CoCT</a:t>
            </a:r>
            <a:r>
              <a:rPr lang="en-ZA" sz="1600" dirty="0">
                <a:effectLst/>
                <a:latin typeface="Calibri" panose="020F0502020204030204" pitchFamily="34" charset="0"/>
                <a:ea typeface="Calibri" panose="020F0502020204030204" pitchFamily="34" charset="0"/>
                <a:cs typeface="Calibri" panose="020F0502020204030204" pitchFamily="34" charset="0"/>
              </a:rPr>
              <a:t> and WCPDHS outlining the line items they are responsible to fund, as per the itemised billing and as per the resolution of the Special PSC held on 25 May 2022, requesting; </a:t>
            </a:r>
          </a:p>
          <a:p>
            <a:pPr lvl="1" algn="just">
              <a:lnSpc>
                <a:spcPct val="150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The City Make available funding for Land Acquisition, through the USDG allocation.</a:t>
            </a:r>
            <a:endParaRPr lang="en-ZA" sz="1400" dirty="0">
              <a:latin typeface="Calibri" panose="020F0502020204030204" pitchFamily="34" charset="0"/>
              <a:ea typeface="Calibri" panose="020F0502020204030204" pitchFamily="34" charset="0"/>
              <a:cs typeface="Calibri" panose="020F0502020204030204" pitchFamily="34" charset="0"/>
            </a:endParaRPr>
          </a:p>
          <a:p>
            <a:pPr lvl="1" algn="just">
              <a:lnSpc>
                <a:spcPct val="150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The City Make available funding for Bulk Earthworks, through the USDG allocation.</a:t>
            </a:r>
            <a:endParaRPr lang="en-ZA" sz="1400" dirty="0">
              <a:latin typeface="Calibri" panose="020F0502020204030204" pitchFamily="34" charset="0"/>
              <a:ea typeface="Calibri" panose="020F0502020204030204" pitchFamily="34" charset="0"/>
              <a:cs typeface="Calibri" panose="020F0502020204030204" pitchFamily="34" charset="0"/>
            </a:endParaRPr>
          </a:p>
          <a:p>
            <a:pPr lvl="1" algn="just">
              <a:lnSpc>
                <a:spcPct val="150000"/>
              </a:lnSpc>
              <a:spcBef>
                <a:spcPts val="0"/>
              </a:spcBef>
              <a:spcAft>
                <a:spcPts val="0"/>
              </a:spcAft>
            </a:pPr>
            <a:r>
              <a:rPr lang="en-US" sz="1400" dirty="0">
                <a:effectLst/>
                <a:latin typeface="Calibri" panose="020F0502020204030204" pitchFamily="34" charset="0"/>
                <a:ea typeface="Calibri" panose="020F0502020204030204" pitchFamily="34" charset="0"/>
                <a:cs typeface="Calibri" panose="020F0502020204030204" pitchFamily="34" charset="0"/>
              </a:rPr>
              <a:t>The City Make available funding for basic Interim Services, through the UISPG allocation</a:t>
            </a:r>
          </a:p>
          <a:p>
            <a:pPr lvl="1" algn="just">
              <a:lnSpc>
                <a:spcPct val="150000"/>
              </a:lnSpc>
              <a:spcBef>
                <a:spcPts val="0"/>
              </a:spcBef>
              <a:spcAft>
                <a:spcPts val="0"/>
              </a:spcAft>
            </a:pPr>
            <a:r>
              <a:rPr lang="en-ZA" sz="1400" dirty="0">
                <a:effectLst/>
                <a:latin typeface="Calibri" panose="020F0502020204030204" pitchFamily="34" charset="0"/>
                <a:ea typeface="Calibri" panose="020F0502020204030204" pitchFamily="34" charset="0"/>
                <a:cs typeface="Calibri" panose="020F0502020204030204" pitchFamily="34" charset="0"/>
              </a:rPr>
              <a:t>The Province and the City submit a Municipal Emergency Housing Grant application to the National Department of Human Settlements for consideration, for the provision of Emergency Housing Units</a:t>
            </a:r>
          </a:p>
          <a:p>
            <a:pPr>
              <a:lnSpc>
                <a:spcPct val="150000"/>
              </a:lnSpc>
            </a:pPr>
            <a:r>
              <a:rPr lang="en-ZA" sz="1600" b="1" dirty="0">
                <a:latin typeface="Calibri" panose="020F0502020204030204" pitchFamily="34" charset="0"/>
                <a:cs typeface="Calibri" panose="020F0502020204030204" pitchFamily="34" charset="0"/>
              </a:rPr>
              <a:t>On 31 August 2022</a:t>
            </a:r>
            <a:r>
              <a:rPr lang="en-ZA" sz="1600" dirty="0">
                <a:latin typeface="Calibri" panose="020F0502020204030204" pitchFamily="34" charset="0"/>
                <a:cs typeface="Calibri" panose="020F0502020204030204" pitchFamily="34" charset="0"/>
              </a:rPr>
              <a:t>; the </a:t>
            </a:r>
            <a:r>
              <a:rPr lang="en-ZA" sz="1600" dirty="0" err="1">
                <a:latin typeface="Calibri" panose="020F0502020204030204" pitchFamily="34" charset="0"/>
                <a:cs typeface="Calibri" panose="020F0502020204030204" pitchFamily="34" charset="0"/>
              </a:rPr>
              <a:t>CoCT</a:t>
            </a:r>
            <a:r>
              <a:rPr lang="en-ZA" sz="1600" dirty="0">
                <a:latin typeface="Calibri" panose="020F0502020204030204" pitchFamily="34" charset="0"/>
                <a:cs typeface="Calibri" panose="020F0502020204030204" pitchFamily="34" charset="0"/>
              </a:rPr>
              <a:t> responded to the letter from DG: Human Settlements on Funding for the Programme, indicating that the City does not have the required funding, and that an additional allocation must be made by NDHS</a:t>
            </a:r>
          </a:p>
          <a:p>
            <a:pPr>
              <a:lnSpc>
                <a:spcPct val="150000"/>
              </a:lnSpc>
            </a:pPr>
            <a:r>
              <a:rPr lang="en-ZA" sz="1600" dirty="0">
                <a:latin typeface="Calibri" panose="020F0502020204030204" pitchFamily="34" charset="0"/>
                <a:cs typeface="Calibri" panose="020F0502020204030204" pitchFamily="34" charset="0"/>
              </a:rPr>
              <a:t>A similar response was also received from the Provincial Department of Human Settlements, which indicated that there is no funding they could commit towards the Programme</a:t>
            </a:r>
            <a:endParaRPr lang="en-US" sz="1600" dirty="0">
              <a:latin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4CD0A698-2B2E-41B5-96DF-1164A7FF0C13}"/>
              </a:ext>
            </a:extLst>
          </p:cNvPr>
          <p:cNvSpPr>
            <a:spLocks noGrp="1"/>
          </p:cNvSpPr>
          <p:nvPr>
            <p:ph type="sldNum" sz="quarter" idx="10"/>
          </p:nvPr>
        </p:nvSpPr>
        <p:spPr/>
        <p:txBody>
          <a:bodyPr/>
          <a:lstStyle/>
          <a:p>
            <a:pPr>
              <a:defRPr/>
            </a:pPr>
            <a:fld id="{C177964D-3CDF-2F46-9E7D-3AB8485A2693}" type="slidenum">
              <a:rPr lang="en-US" altLang="en-US" smtClean="0"/>
              <a:pPr>
                <a:defRPr/>
              </a:pPr>
              <a:t>9</a:t>
            </a:fld>
            <a:endParaRPr lang="en-US" altLang="en-US"/>
          </a:p>
        </p:txBody>
      </p:sp>
      <p:sp>
        <p:nvSpPr>
          <p:cNvPr id="5" name="Footer Placeholder 4">
            <a:extLst>
              <a:ext uri="{FF2B5EF4-FFF2-40B4-BE49-F238E27FC236}">
                <a16:creationId xmlns:a16="http://schemas.microsoft.com/office/drawing/2014/main" id="{8BE1967D-CBDF-5D5E-3B70-2C16C84F2F7A}"/>
              </a:ext>
            </a:extLst>
          </p:cNvPr>
          <p:cNvSpPr>
            <a:spLocks noGrp="1"/>
          </p:cNvSpPr>
          <p:nvPr>
            <p:ph type="ftr" sz="quarter" idx="11"/>
          </p:nvPr>
        </p:nvSpPr>
        <p:spPr/>
        <p:txBody>
          <a:bodyPr/>
          <a:lstStyle/>
          <a:p>
            <a:pPr>
              <a:defRPr/>
            </a:pPr>
            <a:endParaRPr lang="en-US"/>
          </a:p>
        </p:txBody>
      </p:sp>
      <p:sp>
        <p:nvSpPr>
          <p:cNvPr id="6" name="Date Placeholder 5">
            <a:extLst>
              <a:ext uri="{FF2B5EF4-FFF2-40B4-BE49-F238E27FC236}">
                <a16:creationId xmlns:a16="http://schemas.microsoft.com/office/drawing/2014/main" id="{39A52658-9414-5C51-5281-C0858F553E81}"/>
              </a:ext>
            </a:extLst>
          </p:cNvPr>
          <p:cNvSpPr>
            <a:spLocks noGrp="1"/>
          </p:cNvSpPr>
          <p:nvPr>
            <p:ph type="dt" sz="half" idx="12"/>
          </p:nvPr>
        </p:nvSpPr>
        <p:spPr/>
        <p:txBody>
          <a:bodyPr/>
          <a:lstStyle/>
          <a:p>
            <a:pPr>
              <a:defRPr/>
            </a:pPr>
            <a:fld id="{04BCFF81-8853-7543-8BA2-A647B471C165}" type="datetime1">
              <a:rPr lang="en-US" altLang="en-US" smtClean="0"/>
              <a:pPr>
                <a:defRPr/>
              </a:pPr>
              <a:t>7/4/2023</a:t>
            </a:fld>
            <a:endParaRPr lang="en-US" altLang="en-US" dirty="0"/>
          </a:p>
        </p:txBody>
      </p:sp>
    </p:spTree>
    <p:extLst>
      <p:ext uri="{BB962C8B-B14F-4D97-AF65-F5344CB8AC3E}">
        <p14:creationId xmlns:p14="http://schemas.microsoft.com/office/powerpoint/2010/main" val="2404284285"/>
      </p:ext>
    </p:extLst>
  </p:cSld>
  <p:clrMapOvr>
    <a:masterClrMapping/>
  </p:clrMapOvr>
  <p:transition spd="med">
    <p:fade/>
  </p:transition>
</p:sld>
</file>

<file path=ppt/theme/theme1.xml><?xml version="1.0" encoding="utf-8"?>
<a:theme xmlns:a="http://schemas.openxmlformats.org/drawingml/2006/main" name="2019_GENERIC PRESENTATION">
  <a:themeElements>
    <a:clrScheme name="DHS">
      <a:dk1>
        <a:srgbClr val="000000"/>
      </a:dk1>
      <a:lt1>
        <a:srgbClr val="FFFFFF"/>
      </a:lt1>
      <a:dk2>
        <a:srgbClr val="00582B"/>
      </a:dk2>
      <a:lt2>
        <a:srgbClr val="EEECE1"/>
      </a:lt2>
      <a:accent1>
        <a:srgbClr val="4F81BD"/>
      </a:accent1>
      <a:accent2>
        <a:srgbClr val="C0504D"/>
      </a:accent2>
      <a:accent3>
        <a:srgbClr val="9BBB59"/>
      </a:accent3>
      <a:accent4>
        <a:srgbClr val="8064A2"/>
      </a:accent4>
      <a:accent5>
        <a:srgbClr val="4BACC6"/>
      </a:accent5>
      <a:accent6>
        <a:srgbClr val="EFA000"/>
      </a:accent6>
      <a:hlink>
        <a:srgbClr val="00582B"/>
      </a:hlink>
      <a:folHlink>
        <a:srgbClr val="800080"/>
      </a:folHlink>
    </a:clrScheme>
    <a:fontScheme name="Arial-Times New Roman">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HS_GENERIC 2019 TEMPLATE2 [Read-Only] [Compatibility Mode]" id="{49565425-0E69-4741-BAF3-DA8AEBDE297B}" vid="{04A9703A-79FF-4534-B565-1B38011806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DHS_GENERIC 2019 TEMPLATE2</Template>
  <TotalTime>1</TotalTime>
  <Words>1567</Words>
  <Application>Microsoft Office PowerPoint</Application>
  <PresentationFormat>On-screen Show (4:3)</PresentationFormat>
  <Paragraphs>157</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Century Gothic</vt:lpstr>
      <vt:lpstr>Times New Roman</vt:lpstr>
      <vt:lpstr>Wingdings</vt:lpstr>
      <vt:lpstr>2019_GENERIC PRESENTATION</vt:lpstr>
      <vt:lpstr>PRASA Central line relocation </vt:lpstr>
      <vt:lpstr>Purpose </vt:lpstr>
      <vt:lpstr>Background</vt:lpstr>
      <vt:lpstr>Background Continues….</vt:lpstr>
      <vt:lpstr>PowerPoint Presentation</vt:lpstr>
      <vt:lpstr>Role of the National Department of Human Settlements </vt:lpstr>
      <vt:lpstr>Role of the Western Cape Department of Infrastructure</vt:lpstr>
      <vt:lpstr>Role of the City of Cape Town Metropolitan Municipality</vt:lpstr>
      <vt:lpstr>Progress on funding of the Relocation Programme</vt:lpstr>
      <vt:lpstr>Progress on funding of the Relocation Programme</vt:lpstr>
      <vt:lpstr>Land Acquisition (State-owned and Privately Owned Land) </vt:lpstr>
      <vt:lpstr>Conclusion </vt:lpstr>
      <vt:lpstr>Recommendations </vt:lpstr>
    </vt:vector>
  </TitlesOfParts>
  <Manager/>
  <Company>HP Inc.</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Sonja Pretorius</dc:creator>
  <cp:keywords/>
  <dc:description/>
  <cp:lastModifiedBy>Zoleka Ndudane</cp:lastModifiedBy>
  <cp:revision>194</cp:revision>
  <dcterms:created xsi:type="dcterms:W3CDTF">2022-03-01T06:04:22Z</dcterms:created>
  <dcterms:modified xsi:type="dcterms:W3CDTF">2023-07-04T15:57:08Z</dcterms:modified>
  <cp:category/>
</cp:coreProperties>
</file>