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4"/>
    <p:sldMasterId id="2147483696" r:id="rId5"/>
  </p:sldMasterIdLst>
  <p:notesMasterIdLst>
    <p:notesMasterId r:id="rId32"/>
  </p:notesMasterIdLst>
  <p:handoutMasterIdLst>
    <p:handoutMasterId r:id="rId33"/>
  </p:handoutMasterIdLst>
  <p:sldIdLst>
    <p:sldId id="2398" r:id="rId6"/>
    <p:sldId id="3255" r:id="rId7"/>
    <p:sldId id="3256" r:id="rId8"/>
    <p:sldId id="3267" r:id="rId9"/>
    <p:sldId id="3268" r:id="rId10"/>
    <p:sldId id="3269" r:id="rId11"/>
    <p:sldId id="3270" r:id="rId12"/>
    <p:sldId id="3286" r:id="rId13"/>
    <p:sldId id="3273" r:id="rId14"/>
    <p:sldId id="3260" r:id="rId15"/>
    <p:sldId id="3275" r:id="rId16"/>
    <p:sldId id="3274" r:id="rId17"/>
    <p:sldId id="3276" r:id="rId18"/>
    <p:sldId id="3277" r:id="rId19"/>
    <p:sldId id="3278" r:id="rId20"/>
    <p:sldId id="3279" r:id="rId21"/>
    <p:sldId id="3261" r:id="rId22"/>
    <p:sldId id="3281" r:id="rId23"/>
    <p:sldId id="3282" r:id="rId24"/>
    <p:sldId id="3283" r:id="rId25"/>
    <p:sldId id="3284" r:id="rId26"/>
    <p:sldId id="3263" r:id="rId27"/>
    <p:sldId id="3287" r:id="rId28"/>
    <p:sldId id="3288" r:id="rId29"/>
    <p:sldId id="3285" r:id="rId30"/>
    <p:sldId id="2310" r:id="rId3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3769" autoAdjust="0"/>
  </p:normalViewPr>
  <p:slideViewPr>
    <p:cSldViewPr snapToGrid="0">
      <p:cViewPr varScale="1">
        <p:scale>
          <a:sx n="56" d="100"/>
          <a:sy n="56" d="100"/>
        </p:scale>
        <p:origin x="1036" y="44"/>
      </p:cViewPr>
      <p:guideLst/>
    </p:cSldViewPr>
  </p:slideViewPr>
  <p:outlineViewPr>
    <p:cViewPr>
      <p:scale>
        <a:sx n="33" d="100"/>
        <a:sy n="33" d="100"/>
      </p:scale>
      <p:origin x="0" y="0"/>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5093C-53F7-45C2-BA5E-1829801C4273}"/>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ZA"/>
          </a:p>
        </p:txBody>
      </p:sp>
      <p:sp>
        <p:nvSpPr>
          <p:cNvPr id="3" name="Date Placeholder 2">
            <a:extLst>
              <a:ext uri="{FF2B5EF4-FFF2-40B4-BE49-F238E27FC236}">
                <a16:creationId xmlns:a16="http://schemas.microsoft.com/office/drawing/2014/main" id="{3F99A618-5CF1-4B60-ABBA-B4CA5D6A553C}"/>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5A2F5E1-001A-446A-8CD6-47CEFFF12EEE}" type="datetimeFigureOut">
              <a:rPr lang="en-ZA" smtClean="0"/>
              <a:t>2023/07/05</a:t>
            </a:fld>
            <a:endParaRPr lang="en-ZA"/>
          </a:p>
        </p:txBody>
      </p:sp>
      <p:sp>
        <p:nvSpPr>
          <p:cNvPr id="4" name="Footer Placeholder 3">
            <a:extLst>
              <a:ext uri="{FF2B5EF4-FFF2-40B4-BE49-F238E27FC236}">
                <a16:creationId xmlns:a16="http://schemas.microsoft.com/office/drawing/2014/main" id="{24AD45B0-8E38-4A72-9126-BAAB46F12DE7}"/>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96198945-DF9E-4B9C-B912-5C85703DC9DD}"/>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03491A5-5E84-4B6E-8B26-2CCEAE8F66AD}" type="slidenum">
              <a:rPr lang="en-ZA" smtClean="0"/>
              <a:t>‹#›</a:t>
            </a:fld>
            <a:endParaRPr lang="en-ZA"/>
          </a:p>
        </p:txBody>
      </p:sp>
    </p:spTree>
    <p:extLst>
      <p:ext uri="{BB962C8B-B14F-4D97-AF65-F5344CB8AC3E}">
        <p14:creationId xmlns:p14="http://schemas.microsoft.com/office/powerpoint/2010/main" val="41590683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Z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361B362-D68C-41DD-A412-C4BD868A1218}" type="datetimeFigureOut">
              <a:rPr lang="en-ZA" smtClean="0"/>
              <a:t>2023/07/05</a:t>
            </a:fld>
            <a:endParaRPr lang="en-Z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Z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Z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80B3481-F601-4FA9-9DE9-843CD3FDB200}" type="slidenum">
              <a:rPr lang="en-ZA" smtClean="0"/>
              <a:t>‹#›</a:t>
            </a:fld>
            <a:endParaRPr lang="en-ZA"/>
          </a:p>
        </p:txBody>
      </p:sp>
    </p:spTree>
    <p:extLst>
      <p:ext uri="{BB962C8B-B14F-4D97-AF65-F5344CB8AC3E}">
        <p14:creationId xmlns:p14="http://schemas.microsoft.com/office/powerpoint/2010/main" val="2258072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87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223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624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12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46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493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197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46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238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44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8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276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59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610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77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5102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defTabSz="466618">
              <a:defRPr/>
            </a:pPr>
            <a:fld id="{8E92A38B-2ACD-4901-9622-F5E96A70B78B}" type="slidenum">
              <a:rPr lang="en-ZA">
                <a:solidFill>
                  <a:prstClr val="black"/>
                </a:solidFill>
                <a:latin typeface="Calibri"/>
              </a:rPr>
              <a:pPr defTabSz="466618">
                <a:defRPr/>
              </a:pPr>
              <a:t>26</a:t>
            </a:fld>
            <a:endParaRPr lang="en-ZA">
              <a:solidFill>
                <a:prstClr val="black"/>
              </a:solidFill>
              <a:latin typeface="Calibri"/>
            </a:endParaRPr>
          </a:p>
        </p:txBody>
      </p:sp>
    </p:spTree>
    <p:extLst>
      <p:ext uri="{BB962C8B-B14F-4D97-AF65-F5344CB8AC3E}">
        <p14:creationId xmlns:p14="http://schemas.microsoft.com/office/powerpoint/2010/main" val="114006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743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517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801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14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855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52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087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CoverImage.jpg"/>
          <p:cNvPicPr>
            <a:picLocks noChangeAspect="1"/>
          </p:cNvPicPr>
          <p:nvPr userDrawn="1"/>
        </p:nvPicPr>
        <p:blipFill>
          <a:blip r:embed="rId2"/>
          <a:stretch>
            <a:fillRect/>
          </a:stretch>
        </p:blipFill>
        <p:spPr>
          <a:xfrm>
            <a:off x="0" y="0"/>
            <a:ext cx="12192000" cy="5847770"/>
          </a:xfrm>
          <a:prstGeom prst="rect">
            <a:avLst/>
          </a:prstGeom>
        </p:spPr>
      </p:pic>
      <p:sp>
        <p:nvSpPr>
          <p:cNvPr id="9" name="Rectangle 8"/>
          <p:cNvSpPr/>
          <p:nvPr userDrawn="1"/>
        </p:nvSpPr>
        <p:spPr>
          <a:xfrm>
            <a:off x="3962400" y="5155276"/>
            <a:ext cx="6096000" cy="692818"/>
          </a:xfrm>
          <a:prstGeom prst="rect">
            <a:avLst/>
          </a:prstGeom>
        </p:spPr>
        <p:txBody>
          <a:bodyPr>
            <a:spAutoFit/>
          </a:bodyPr>
          <a:lstStyle/>
          <a:p>
            <a:pPr>
              <a:spcBef>
                <a:spcPct val="50000"/>
              </a:spcBef>
              <a:defRPr/>
            </a:pPr>
            <a:r>
              <a:rPr lang="en-US" sz="1801" dirty="0">
                <a:solidFill>
                  <a:prstClr val="black"/>
                </a:solidFill>
              </a:rPr>
              <a:t>Title of Power Point presentation</a:t>
            </a:r>
          </a:p>
          <a:p>
            <a:pPr>
              <a:spcBef>
                <a:spcPct val="50000"/>
              </a:spcBef>
              <a:defRPr/>
            </a:pPr>
            <a:r>
              <a:rPr lang="en-US" sz="1401" dirty="0">
                <a:solidFill>
                  <a:prstClr val="black"/>
                </a:solidFill>
              </a:rPr>
              <a:t>DATE</a:t>
            </a:r>
          </a:p>
        </p:txBody>
      </p:sp>
    </p:spTree>
    <p:extLst>
      <p:ext uri="{BB962C8B-B14F-4D97-AF65-F5344CB8AC3E}">
        <p14:creationId xmlns:p14="http://schemas.microsoft.com/office/powerpoint/2010/main" val="299862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1851660"/>
          </a:xfrm>
          <a:prstGeom prst="rect">
            <a:avLst/>
          </a:prstGeom>
        </p:spPr>
      </p:pic>
      <p:sp>
        <p:nvSpPr>
          <p:cNvPr id="4" name="Content Placeholder 2"/>
          <p:cNvSpPr>
            <a:spLocks noGrp="1"/>
          </p:cNvSpPr>
          <p:nvPr>
            <p:ph idx="1"/>
          </p:nvPr>
        </p:nvSpPr>
        <p:spPr>
          <a:xfrm>
            <a:off x="609600" y="1600200"/>
            <a:ext cx="10972800" cy="3989040"/>
          </a:xfrm>
          <a:prstGeom prst="rect">
            <a:avLst/>
          </a:prstGeom>
        </p:spPr>
        <p:txBody>
          <a:bodyPr/>
          <a:lstStyle>
            <a:lvl1pPr>
              <a:defRPr>
                <a:solidFill>
                  <a:schemeClr val="tx1"/>
                </a:solidFill>
                <a:latin typeface="Arial" panose="020B0604020202090204" pitchFamily="34" charset="0"/>
                <a:cs typeface="Arial" panose="020B0604020202090204" pitchFamily="34" charset="0"/>
              </a:defRPr>
            </a:lvl1pPr>
            <a:lvl2pPr>
              <a:defRPr>
                <a:latin typeface="Arial" panose="020B0604020202090204" pitchFamily="34" charset="0"/>
                <a:cs typeface="Arial" panose="020B0604020202090204" pitchFamily="34" charset="0"/>
              </a:defRPr>
            </a:lvl2pPr>
            <a:lvl3pPr>
              <a:defRPr>
                <a:latin typeface="Arial" panose="020B0604020202090204" pitchFamily="34" charset="0"/>
                <a:cs typeface="Arial" panose="020B0604020202090204" pitchFamily="34" charset="0"/>
              </a:defRPr>
            </a:lvl3pPr>
            <a:lvl4pPr>
              <a:defRPr>
                <a:latin typeface="Arial" panose="020B0604020202090204" pitchFamily="34" charset="0"/>
                <a:cs typeface="Arial" panose="020B0604020202090204" pitchFamily="34" charset="0"/>
              </a:defRPr>
            </a:lvl4pPr>
            <a:lvl5pPr>
              <a:defRPr>
                <a:latin typeface="Arial" panose="020B0604020202090204" pitchFamily="34" charset="0"/>
                <a:cs typeface="Arial" panose="020B060402020209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02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313240"/>
            <a:ext cx="10363200" cy="1362075"/>
          </a:xfrm>
        </p:spPr>
        <p:txBody>
          <a:bodyPr anchor="t"/>
          <a:lstStyle>
            <a:lvl1pPr algn="l">
              <a:defRPr sz="4000" b="1" cap="all"/>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CAB5A-9401-5442-B54D-9E441F4DE593}" type="slidenum">
              <a:rPr lang="en-US" smtClean="0"/>
              <a:t>‹#›</a:t>
            </a:fld>
            <a:endParaRPr lang="en-US" dirty="0"/>
          </a:p>
        </p:txBody>
      </p:sp>
    </p:spTree>
    <p:extLst>
      <p:ext uri="{BB962C8B-B14F-4D97-AF65-F5344CB8AC3E}">
        <p14:creationId xmlns:p14="http://schemas.microsoft.com/office/powerpoint/2010/main" val="1242615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51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2626" y="276930"/>
            <a:ext cx="1123369" cy="780176"/>
          </a:xfrm>
          <a:prstGeom prst="rect">
            <a:avLst/>
          </a:prstGeom>
          <a:ln>
            <a:noFill/>
          </a:ln>
        </p:spPr>
      </p:pic>
      <p:sp>
        <p:nvSpPr>
          <p:cNvPr id="9" name="Title 1"/>
          <p:cNvSpPr>
            <a:spLocks noGrp="1"/>
          </p:cNvSpPr>
          <p:nvPr>
            <p:ph type="title" hasCustomPrompt="1"/>
          </p:nvPr>
        </p:nvSpPr>
        <p:spPr>
          <a:xfrm>
            <a:off x="476005" y="276930"/>
            <a:ext cx="5433665" cy="681038"/>
          </a:xfrm>
        </p:spPr>
        <p:txBody>
          <a:bodyPr anchor="t">
            <a:noAutofit/>
          </a:bodyPr>
          <a:lstStyle>
            <a:lvl1pPr algn="l" defTabSz="457200">
              <a:defRPr sz="3600" b="1" i="0" cap="none">
                <a:latin typeface="Franklin Gothic Demi Cond" panose="020B0603020102020204" pitchFamily="34" charset="0"/>
              </a:defRPr>
            </a:lvl1pPr>
          </a:lstStyle>
          <a:p>
            <a:pPr defTabSz="457200"/>
            <a:r>
              <a:rPr lang="en-US" sz="4000" b="1" dirty="0">
                <a:solidFill>
                  <a:srgbClr val="1F497D"/>
                </a:solidFill>
                <a:latin typeface="Gotham Bold" panose="02000504050000020004" pitchFamily="2" charset="0"/>
              </a:rPr>
              <a:t>TITLE</a:t>
            </a:r>
            <a:endParaRPr lang="en-ZA" sz="4000" b="1" dirty="0">
              <a:solidFill>
                <a:srgbClr val="1F497D"/>
              </a:solidFill>
              <a:latin typeface="Gotham Bold" panose="02000504050000020004" pitchFamily="2" charset="0"/>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5309775" y="-2877016"/>
            <a:ext cx="6882223" cy="9735015"/>
          </a:xfrm>
          <a:prstGeom prst="rect">
            <a:avLst/>
          </a:prstGeom>
        </p:spPr>
      </p:pic>
    </p:spTree>
    <p:extLst>
      <p:ext uri="{BB962C8B-B14F-4D97-AF65-F5344CB8AC3E}">
        <p14:creationId xmlns:p14="http://schemas.microsoft.com/office/powerpoint/2010/main" val="141796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F2AC-BD50-4AD1-A8DB-E357FD1EC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BDA5610-7926-4770-9838-9D8B548F0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1AC170A-5CAD-473C-968F-9A6F0A95CD33}"/>
              </a:ext>
            </a:extLst>
          </p:cNvPr>
          <p:cNvSpPr>
            <a:spLocks noGrp="1"/>
          </p:cNvSpPr>
          <p:nvPr>
            <p:ph type="dt" sz="half" idx="10"/>
          </p:nvPr>
        </p:nvSpPr>
        <p:spPr/>
        <p:txBody>
          <a:bodyPr/>
          <a:lstStyle/>
          <a:p>
            <a:fld id="{C35F7DB2-850B-4FA1-9CC0-13E69FA2032D}" type="datetimeFigureOut">
              <a:rPr lang="en-ZA" smtClean="0"/>
              <a:t>2023/07/05</a:t>
            </a:fld>
            <a:endParaRPr lang="en-ZA" dirty="0"/>
          </a:p>
        </p:txBody>
      </p:sp>
      <p:sp>
        <p:nvSpPr>
          <p:cNvPr id="5" name="Footer Placeholder 4">
            <a:extLst>
              <a:ext uri="{FF2B5EF4-FFF2-40B4-BE49-F238E27FC236}">
                <a16:creationId xmlns:a16="http://schemas.microsoft.com/office/drawing/2014/main" id="{0F4E01F3-BA17-4696-83D1-3B1A54D433E0}"/>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8A91FCAE-027D-426A-885F-37162A62EE63}"/>
              </a:ext>
            </a:extLst>
          </p:cNvPr>
          <p:cNvSpPr>
            <a:spLocks noGrp="1"/>
          </p:cNvSpPr>
          <p:nvPr>
            <p:ph type="sldNum" sz="quarter" idx="12"/>
          </p:nvPr>
        </p:nvSpPr>
        <p:spPr/>
        <p:txBody>
          <a:bodyPr/>
          <a:lstStyle/>
          <a:p>
            <a:fld id="{75B5247F-4300-45F3-8315-93A582AB1CFC}" type="slidenum">
              <a:rPr lang="en-ZA" smtClean="0"/>
              <a:t>‹#›</a:t>
            </a:fld>
            <a:endParaRPr lang="en-ZA" dirty="0"/>
          </a:p>
        </p:txBody>
      </p:sp>
    </p:spTree>
    <p:extLst>
      <p:ext uri="{BB962C8B-B14F-4D97-AF65-F5344CB8AC3E}">
        <p14:creationId xmlns:p14="http://schemas.microsoft.com/office/powerpoint/2010/main" val="210426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lide_one.jpg"/>
          <p:cNvPicPr>
            <a:picLocks noChangeAspect="1"/>
          </p:cNvPicPr>
          <p:nvPr userDrawn="1"/>
        </p:nvPicPr>
        <p:blipFill>
          <a:blip r:embed="rId2"/>
          <a:stretch>
            <a:fillRect/>
          </a:stretch>
        </p:blipFill>
        <p:spPr>
          <a:xfrm>
            <a:off x="0" y="0"/>
            <a:ext cx="12192000" cy="1854624"/>
          </a:xfrm>
          <a:prstGeom prst="rect">
            <a:avLst/>
          </a:prstGeom>
        </p:spPr>
      </p:pic>
      <p:sp>
        <p:nvSpPr>
          <p:cNvPr id="3" name="Content Placeholder 2"/>
          <p:cNvSpPr>
            <a:spLocks noGrp="1"/>
          </p:cNvSpPr>
          <p:nvPr>
            <p:ph idx="1"/>
          </p:nvPr>
        </p:nvSpPr>
        <p:spPr>
          <a:xfrm>
            <a:off x="609600" y="1600200"/>
            <a:ext cx="10972800" cy="4953000"/>
          </a:xfrm>
          <a:prstGeom prst="rect">
            <a:avLst/>
          </a:prstGeom>
        </p:spPr>
        <p:txBody>
          <a:bodyPr/>
          <a:lstStyle>
            <a:lvl1pPr>
              <a:defRPr>
                <a:solidFill>
                  <a:schemeClr val="tx1"/>
                </a:solidFill>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8293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BDFFD1C5-C799-4E77-8B4F-0A15F26C9175}" type="datetime1">
              <a:rPr lang="en-ZA" smtClean="0">
                <a:solidFill>
                  <a:prstClr val="black"/>
                </a:solidFill>
              </a:rPr>
              <a:t>2023/07/05</a:t>
            </a:fld>
            <a:endParaRPr lang="en-US">
              <a:solidFill>
                <a:prstClr val="black"/>
              </a:solidFill>
            </a:endParaRPr>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EC0035F1-0151-8D42-B2D0-0AC3ABF3AE4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2763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descr="option 1.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1848089"/>
          </a:xfrm>
          <a:prstGeom prst="rect">
            <a:avLst/>
          </a:prstGeom>
        </p:spPr>
      </p:pic>
      <p:sp>
        <p:nvSpPr>
          <p:cNvPr id="3" name="Content Placeholder 2"/>
          <p:cNvSpPr>
            <a:spLocks noGrp="1"/>
          </p:cNvSpPr>
          <p:nvPr>
            <p:ph idx="1"/>
          </p:nvPr>
        </p:nvSpPr>
        <p:spPr>
          <a:xfrm>
            <a:off x="609600" y="1600200"/>
            <a:ext cx="10972800" cy="4953000"/>
          </a:xfrm>
          <a:prstGeom prst="rect">
            <a:avLst/>
          </a:prstGeom>
        </p:spPr>
        <p:txBody>
          <a:bodyPr/>
          <a:lstStyle>
            <a:lvl1pPr>
              <a:defRPr>
                <a:solidFill>
                  <a:schemeClr val="tx1"/>
                </a:solidFill>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1554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a:lstStyle/>
          <a:p>
            <a:fld id="{1C3400D3-43B2-49F5-9CF5-0B33FD7A0196}" type="datetime1">
              <a:rPr lang="en-ZA" smtClean="0">
                <a:solidFill>
                  <a:prstClr val="black"/>
                </a:solidFill>
              </a:rPr>
              <a:t>2023/07/05</a:t>
            </a:fld>
            <a:endParaRPr lang="en-ZA">
              <a:solidFill>
                <a:prstClr val="black"/>
              </a:solidFill>
            </a:endParaRPr>
          </a:p>
        </p:txBody>
      </p:sp>
      <p:sp>
        <p:nvSpPr>
          <p:cNvPr id="3" name="Footer Placeholder 2"/>
          <p:cNvSpPr>
            <a:spLocks noGrp="1"/>
          </p:cNvSpPr>
          <p:nvPr>
            <p:ph type="ftr" sz="quarter" idx="11"/>
          </p:nvPr>
        </p:nvSpPr>
        <p:spPr>
          <a:xfrm>
            <a:off x="4165600" y="6356355"/>
            <a:ext cx="3860800" cy="365125"/>
          </a:xfrm>
          <a:prstGeom prst="rect">
            <a:avLst/>
          </a:prstGeom>
        </p:spPr>
        <p:txBody>
          <a:bodyPr/>
          <a:lstStyle/>
          <a:p>
            <a:endParaRPr lang="en-ZA">
              <a:solidFill>
                <a:prstClr val="black"/>
              </a:solidFill>
            </a:endParaRPr>
          </a:p>
        </p:txBody>
      </p:sp>
      <p:sp>
        <p:nvSpPr>
          <p:cNvPr id="4" name="Slide Number Placeholder 3"/>
          <p:cNvSpPr>
            <a:spLocks noGrp="1"/>
          </p:cNvSpPr>
          <p:nvPr>
            <p:ph type="sldNum" sz="quarter" idx="12"/>
          </p:nvPr>
        </p:nvSpPr>
        <p:spPr>
          <a:xfrm>
            <a:off x="8737600" y="6356355"/>
            <a:ext cx="2844800" cy="365125"/>
          </a:xfrm>
          <a:prstGeom prst="rect">
            <a:avLst/>
          </a:prstGeom>
        </p:spPr>
        <p:txBody>
          <a:bodyPr/>
          <a:lstStyle/>
          <a:p>
            <a:fld id="{E059B37F-48F8-4A03-A479-61AD1B231584}" type="slidenum">
              <a:rPr lang="en-ZA" smtClean="0">
                <a:solidFill>
                  <a:prstClr val="black"/>
                </a:solidFill>
              </a:rPr>
              <a:pPr/>
              <a:t>‹#›</a:t>
            </a:fld>
            <a:endParaRPr lang="en-ZA">
              <a:solidFill>
                <a:prstClr val="black"/>
              </a:solidFill>
            </a:endParaRPr>
          </a:p>
        </p:txBody>
      </p:sp>
    </p:spTree>
    <p:extLst>
      <p:ext uri="{BB962C8B-B14F-4D97-AF65-F5344CB8AC3E}">
        <p14:creationId xmlns:p14="http://schemas.microsoft.com/office/powerpoint/2010/main" val="350623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ZA"/>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70A651F7-D076-4469-AB4D-A1DFF2D97A42}" type="datetime1">
              <a:rPr lang="en-ZA" smtClean="0">
                <a:solidFill>
                  <a:prstClr val="black"/>
                </a:solidFill>
              </a:rPr>
              <a:t>2023/07/05</a:t>
            </a:fld>
            <a:endParaRPr lang="en-ZA">
              <a:solidFill>
                <a:prstClr val="black"/>
              </a:solidFill>
            </a:endParaRPr>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ZA">
              <a:solidFill>
                <a:prstClr val="black"/>
              </a:solidFill>
            </a:endParaRPr>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p>
            <a:fld id="{EAD3F0CB-6485-49EA-B47F-217612A85DFF}" type="slidenum">
              <a:rPr lang="en-ZA" smtClean="0">
                <a:solidFill>
                  <a:prstClr val="black"/>
                </a:solidFill>
              </a:rPr>
              <a:pPr/>
              <a:t>‹#›</a:t>
            </a:fld>
            <a:endParaRPr lang="en-ZA">
              <a:solidFill>
                <a:prstClr val="black"/>
              </a:solidFill>
            </a:endParaRPr>
          </a:p>
        </p:txBody>
      </p:sp>
    </p:spTree>
    <p:extLst>
      <p:ext uri="{BB962C8B-B14F-4D97-AF65-F5344CB8AC3E}">
        <p14:creationId xmlns:p14="http://schemas.microsoft.com/office/powerpoint/2010/main" val="305670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2626" y="276930"/>
            <a:ext cx="1123369" cy="780176"/>
          </a:xfrm>
          <a:prstGeom prst="rect">
            <a:avLst/>
          </a:prstGeom>
          <a:ln>
            <a:noFill/>
          </a:ln>
        </p:spPr>
      </p:pic>
      <p:sp>
        <p:nvSpPr>
          <p:cNvPr id="9" name="Title 1"/>
          <p:cNvSpPr>
            <a:spLocks noGrp="1"/>
          </p:cNvSpPr>
          <p:nvPr>
            <p:ph type="title" hasCustomPrompt="1"/>
          </p:nvPr>
        </p:nvSpPr>
        <p:spPr>
          <a:xfrm>
            <a:off x="476005" y="276930"/>
            <a:ext cx="5433665" cy="681038"/>
          </a:xfrm>
        </p:spPr>
        <p:txBody>
          <a:bodyPr anchor="t">
            <a:noAutofit/>
          </a:bodyPr>
          <a:lstStyle>
            <a:lvl1pPr algn="l" defTabSz="457200">
              <a:defRPr sz="3600" b="1" i="0" cap="none">
                <a:latin typeface="Franklin Gothic Demi Cond" panose="020B0603020102020204" pitchFamily="34" charset="0"/>
              </a:defRPr>
            </a:lvl1pPr>
          </a:lstStyle>
          <a:p>
            <a:pPr defTabSz="457200"/>
            <a:r>
              <a:rPr lang="en-US" sz="4000" b="1" dirty="0">
                <a:solidFill>
                  <a:srgbClr val="1F497D"/>
                </a:solidFill>
                <a:latin typeface="Gotham Bold" panose="02000504050000020004" pitchFamily="2" charset="0"/>
              </a:rPr>
              <a:t>TITLE</a:t>
            </a:r>
            <a:endParaRPr lang="en-ZA" sz="4000" b="1" dirty="0">
              <a:solidFill>
                <a:srgbClr val="1F497D"/>
              </a:solidFill>
              <a:latin typeface="Gotham Bold" panose="02000504050000020004" pitchFamily="2" charset="0"/>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5309775" y="-2877016"/>
            <a:ext cx="6882223" cy="9735015"/>
          </a:xfrm>
          <a:prstGeom prst="rect">
            <a:avLst/>
          </a:prstGeom>
        </p:spPr>
      </p:pic>
    </p:spTree>
    <p:extLst>
      <p:ext uri="{BB962C8B-B14F-4D97-AF65-F5344CB8AC3E}">
        <p14:creationId xmlns:p14="http://schemas.microsoft.com/office/powerpoint/2010/main" val="171071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CAB5A-9401-5442-B54D-9E441F4DE593}" type="slidenum">
              <a:rPr lang="en-US" smtClean="0"/>
              <a:t>‹#›</a:t>
            </a:fld>
            <a:endParaRPr lang="en-US" dirty="0"/>
          </a:p>
        </p:txBody>
      </p:sp>
    </p:spTree>
    <p:extLst>
      <p:ext uri="{BB962C8B-B14F-4D97-AF65-F5344CB8AC3E}">
        <p14:creationId xmlns:p14="http://schemas.microsoft.com/office/powerpoint/2010/main" val="156039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4819"/>
            <a:ext cx="12192000" cy="5821680"/>
          </a:xfrm>
          <a:prstGeom prst="rect">
            <a:avLst/>
          </a:prstGeom>
        </p:spPr>
      </p:pic>
    </p:spTree>
    <p:extLst>
      <p:ext uri="{BB962C8B-B14F-4D97-AF65-F5344CB8AC3E}">
        <p14:creationId xmlns:p14="http://schemas.microsoft.com/office/powerpoint/2010/main" val="1390265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0648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hf hdr="0" ftr="0" dt="0"/>
  <p:txStyles>
    <p:titleStyle>
      <a:lvl1pPr algn="ctr" defTabSz="457211" rtl="0" eaLnBrk="1" latinLnBrk="0" hangingPunct="1">
        <a:spcBef>
          <a:spcPct val="0"/>
        </a:spcBef>
        <a:buNone/>
        <a:defRPr sz="4400" kern="1200">
          <a:solidFill>
            <a:schemeClr val="tx1"/>
          </a:solidFill>
          <a:latin typeface="+mj-lt"/>
          <a:ea typeface="+mj-ea"/>
          <a:cs typeface="+mj-cs"/>
        </a:defRPr>
      </a:lvl1pPr>
    </p:titleStyle>
    <p:bodyStyle>
      <a:lvl1pPr marL="342909" indent="-342909" algn="l" defTabSz="457211" rtl="0" eaLnBrk="1" latinLnBrk="0" hangingPunct="1">
        <a:spcBef>
          <a:spcPct val="20000"/>
        </a:spcBef>
        <a:buFont typeface="Arial"/>
        <a:buChar char="•"/>
        <a:defRPr sz="3200" kern="1200">
          <a:solidFill>
            <a:schemeClr val="tx1"/>
          </a:solidFill>
          <a:latin typeface="+mn-lt"/>
          <a:ea typeface="+mn-ea"/>
          <a:cs typeface="+mn-cs"/>
        </a:defRPr>
      </a:lvl1pPr>
      <a:lvl2pPr marL="742968" indent="-285756" algn="l" defTabSz="457211" rtl="0" eaLnBrk="1" latinLnBrk="0" hangingPunct="1">
        <a:spcBef>
          <a:spcPct val="20000"/>
        </a:spcBef>
        <a:buFont typeface="Arial"/>
        <a:buChar char="–"/>
        <a:defRPr sz="2800" kern="1200">
          <a:solidFill>
            <a:schemeClr val="tx1"/>
          </a:solidFill>
          <a:latin typeface="+mn-lt"/>
          <a:ea typeface="+mn-ea"/>
          <a:cs typeface="+mn-cs"/>
        </a:defRPr>
      </a:lvl2pPr>
      <a:lvl3pPr marL="1143029" indent="-228607" algn="l" defTabSz="457211" rtl="0" eaLnBrk="1" latinLnBrk="0" hangingPunct="1">
        <a:spcBef>
          <a:spcPct val="20000"/>
        </a:spcBef>
        <a:buFont typeface="Arial"/>
        <a:buChar char="•"/>
        <a:defRPr sz="2400" kern="1200">
          <a:solidFill>
            <a:schemeClr val="tx1"/>
          </a:solidFill>
          <a:latin typeface="+mn-lt"/>
          <a:ea typeface="+mn-ea"/>
          <a:cs typeface="+mn-cs"/>
        </a:defRPr>
      </a:lvl3pPr>
      <a:lvl4pPr marL="1600240" indent="-228607" algn="l" defTabSz="457211" rtl="0" eaLnBrk="1" latinLnBrk="0" hangingPunct="1">
        <a:spcBef>
          <a:spcPct val="20000"/>
        </a:spcBef>
        <a:buFont typeface="Arial"/>
        <a:buChar char="–"/>
        <a:defRPr sz="2000" kern="1200">
          <a:solidFill>
            <a:schemeClr val="tx1"/>
          </a:solidFill>
          <a:latin typeface="+mn-lt"/>
          <a:ea typeface="+mn-ea"/>
          <a:cs typeface="+mn-cs"/>
        </a:defRPr>
      </a:lvl4pPr>
      <a:lvl5pPr marL="2057453" indent="-228607" algn="l" defTabSz="457211" rtl="0" eaLnBrk="1" latinLnBrk="0" hangingPunct="1">
        <a:spcBef>
          <a:spcPct val="20000"/>
        </a:spcBef>
        <a:buFont typeface="Arial"/>
        <a:buChar char="»"/>
        <a:defRPr sz="2000" kern="1200">
          <a:solidFill>
            <a:schemeClr val="tx1"/>
          </a:solidFill>
          <a:latin typeface="+mn-lt"/>
          <a:ea typeface="+mn-ea"/>
          <a:cs typeface="+mn-cs"/>
        </a:defRPr>
      </a:lvl5pPr>
      <a:lvl6pPr marL="2514664" indent="-228607"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5" indent="-228607"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7"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7"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1" kern="1200">
          <a:solidFill>
            <a:schemeClr val="tx1"/>
          </a:solidFill>
          <a:latin typeface="+mn-lt"/>
          <a:ea typeface="+mn-ea"/>
          <a:cs typeface="+mn-cs"/>
        </a:defRPr>
      </a:lvl1pPr>
      <a:lvl2pPr marL="457211" algn="l" defTabSz="457211" rtl="0" eaLnBrk="1" latinLnBrk="0" hangingPunct="1">
        <a:defRPr sz="1801" kern="1200">
          <a:solidFill>
            <a:schemeClr val="tx1"/>
          </a:solidFill>
          <a:latin typeface="+mn-lt"/>
          <a:ea typeface="+mn-ea"/>
          <a:cs typeface="+mn-cs"/>
        </a:defRPr>
      </a:lvl2pPr>
      <a:lvl3pPr marL="914422" algn="l" defTabSz="457211" rtl="0" eaLnBrk="1" latinLnBrk="0" hangingPunct="1">
        <a:defRPr sz="1801" kern="1200">
          <a:solidFill>
            <a:schemeClr val="tx1"/>
          </a:solidFill>
          <a:latin typeface="+mn-lt"/>
          <a:ea typeface="+mn-ea"/>
          <a:cs typeface="+mn-cs"/>
        </a:defRPr>
      </a:lvl3pPr>
      <a:lvl4pPr marL="1371635" algn="l" defTabSz="457211" rtl="0" eaLnBrk="1" latinLnBrk="0" hangingPunct="1">
        <a:defRPr sz="1801" kern="1200">
          <a:solidFill>
            <a:schemeClr val="tx1"/>
          </a:solidFill>
          <a:latin typeface="+mn-lt"/>
          <a:ea typeface="+mn-ea"/>
          <a:cs typeface="+mn-cs"/>
        </a:defRPr>
      </a:lvl4pPr>
      <a:lvl5pPr marL="1828846" algn="l" defTabSz="457211" rtl="0" eaLnBrk="1" latinLnBrk="0" hangingPunct="1">
        <a:defRPr sz="1801" kern="1200">
          <a:solidFill>
            <a:schemeClr val="tx1"/>
          </a:solidFill>
          <a:latin typeface="+mn-lt"/>
          <a:ea typeface="+mn-ea"/>
          <a:cs typeface="+mn-cs"/>
        </a:defRPr>
      </a:lvl5pPr>
      <a:lvl6pPr marL="2286057" algn="l" defTabSz="457211" rtl="0" eaLnBrk="1" latinLnBrk="0" hangingPunct="1">
        <a:defRPr sz="1801" kern="1200">
          <a:solidFill>
            <a:schemeClr val="tx1"/>
          </a:solidFill>
          <a:latin typeface="+mn-lt"/>
          <a:ea typeface="+mn-ea"/>
          <a:cs typeface="+mn-cs"/>
        </a:defRPr>
      </a:lvl6pPr>
      <a:lvl7pPr marL="2743268" algn="l" defTabSz="457211" rtl="0" eaLnBrk="1" latinLnBrk="0" hangingPunct="1">
        <a:defRPr sz="1801" kern="1200">
          <a:solidFill>
            <a:schemeClr val="tx1"/>
          </a:solidFill>
          <a:latin typeface="+mn-lt"/>
          <a:ea typeface="+mn-ea"/>
          <a:cs typeface="+mn-cs"/>
        </a:defRPr>
      </a:lvl7pPr>
      <a:lvl8pPr marL="3200481" algn="l" defTabSz="457211" rtl="0" eaLnBrk="1" latinLnBrk="0" hangingPunct="1">
        <a:defRPr sz="1801" kern="1200">
          <a:solidFill>
            <a:schemeClr val="tx1"/>
          </a:solidFill>
          <a:latin typeface="+mn-lt"/>
          <a:ea typeface="+mn-ea"/>
          <a:cs typeface="+mn-cs"/>
        </a:defRPr>
      </a:lvl8pPr>
      <a:lvl9pPr marL="3657692" algn="l" defTabSz="4572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CAB5A-9401-5442-B54D-9E441F4DE593}" type="slidenum">
              <a:rPr lang="en-US" smtClean="0"/>
              <a:t>‹#›</a:t>
            </a:fld>
            <a:endParaRPr lang="en-US" dirty="0"/>
          </a:p>
        </p:txBody>
      </p:sp>
    </p:spTree>
    <p:extLst>
      <p:ext uri="{BB962C8B-B14F-4D97-AF65-F5344CB8AC3E}">
        <p14:creationId xmlns:p14="http://schemas.microsoft.com/office/powerpoint/2010/main" val="12793728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9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9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9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cid:image001.png@01D3B535.F2F12360" TargetMode="External"/><Relationship Id="rId5" Type="http://schemas.openxmlformats.org/officeDocument/2006/relationships/image" Target="../media/image11.png"/><Relationship Id="rId10" Type="http://schemas.openxmlformats.org/officeDocument/2006/relationships/image" Target="../media/image15.jp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4476" y="388874"/>
            <a:ext cx="2434066" cy="1539235"/>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39384" y="5378399"/>
            <a:ext cx="2602892" cy="868612"/>
          </a:xfrm>
          <a:prstGeom prst="rect">
            <a:avLst/>
          </a:prstGeom>
          <a:noFill/>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688100" y="5358277"/>
            <a:ext cx="2292350" cy="952500"/>
          </a:xfrm>
          <a:prstGeom prst="rect">
            <a:avLst/>
          </a:prstGeom>
          <a:noFill/>
        </p:spPr>
      </p:pic>
      <p:pic>
        <p:nvPicPr>
          <p:cNvPr id="11" name="Picture 10" descr="Description: Description: Description: Description: Description: Description: Description: cid:image001.png@01CBE580.4AC5E95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563997" y="5364511"/>
            <a:ext cx="1563477" cy="1002244"/>
          </a:xfrm>
          <a:prstGeom prst="rect">
            <a:avLst/>
          </a:prstGeom>
          <a:noFill/>
          <a:ln>
            <a:noFill/>
          </a:ln>
        </p:spPr>
      </p:pic>
      <p:sp>
        <p:nvSpPr>
          <p:cNvPr id="9" name="Rectangle 2">
            <a:extLst>
              <a:ext uri="{FF2B5EF4-FFF2-40B4-BE49-F238E27FC236}">
                <a16:creationId xmlns:a16="http://schemas.microsoft.com/office/drawing/2014/main" id="{FD920C7F-DDDF-894E-8F63-23DADE1E2AC2}"/>
              </a:ext>
            </a:extLst>
          </p:cNvPr>
          <p:cNvSpPr/>
          <p:nvPr/>
        </p:nvSpPr>
        <p:spPr>
          <a:xfrm>
            <a:off x="810508" y="2090803"/>
            <a:ext cx="10588089" cy="286232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ZA" sz="2800" b="1" i="0" u="none" strike="noStrike" kern="1200" cap="none" spc="0" normalizeH="0" baseline="0" noProof="0" dirty="0">
                <a:ln>
                  <a:noFill/>
                </a:ln>
                <a:solidFill>
                  <a:srgbClr val="000000"/>
                </a:solidFill>
                <a:effectLst/>
                <a:uLnTx/>
                <a:uFillTx/>
                <a:latin typeface="Century Gothic" panose="020B0502020202020204" pitchFamily="34" charset="0"/>
                <a:cs typeface="Arial" panose="020B0604020202020204" pitchFamily="34" charset="0"/>
              </a:rPr>
              <a:t>PRASA CENTRAL LINE RELOCATION</a:t>
            </a:r>
            <a:r>
              <a:rPr kumimoji="0" lang="en-ZA" sz="2800" b="1" i="0" u="none" strike="noStrike" kern="1200" cap="none" spc="0" normalizeH="0" noProof="0" dirty="0">
                <a:ln>
                  <a:noFill/>
                </a:ln>
                <a:solidFill>
                  <a:srgbClr val="000000"/>
                </a:solidFill>
                <a:effectLst/>
                <a:uLnTx/>
                <a:uFillTx/>
                <a:latin typeface="Century Gothic" panose="020B0502020202020204" pitchFamily="34" charset="0"/>
                <a:cs typeface="Arial" panose="020B0604020202020204" pitchFamily="34" charset="0"/>
              </a:rPr>
              <a:t> PROGRAMME</a:t>
            </a:r>
            <a:endParaRPr kumimoji="0" lang="en-ZA" sz="2800" b="1" i="0" u="none" strike="noStrike" kern="1200" cap="none" spc="0" normalizeH="0" baseline="0" noProof="0" dirty="0">
              <a:ln>
                <a:noFill/>
              </a:ln>
              <a:solidFill>
                <a:srgbClr val="000000"/>
              </a:solidFill>
              <a:effectLst/>
              <a:uLnTx/>
              <a:uFillTx/>
              <a:latin typeface="Century Gothic" panose="020B0502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ZA" sz="2800" b="1" i="0" u="none" strike="noStrike" kern="0" cap="none" spc="0" normalizeH="0" baseline="0" noProof="0" dirty="0">
                <a:ln>
                  <a:noFill/>
                </a:ln>
                <a:solidFill>
                  <a:srgbClr val="000000"/>
                </a:solidFill>
                <a:effectLst/>
                <a:uLnTx/>
                <a:uFillTx/>
                <a:latin typeface="Century Gothic" panose="020B0502020202020204" pitchFamily="34" charset="0"/>
                <a:cs typeface="Arial" panose="020B0604020202020204" pitchFamily="34" charset="0"/>
              </a:rPr>
              <a:t>PRESIDENTIAL PROJECT</a:t>
            </a:r>
            <a:endParaRPr kumimoji="0" lang="en-GB" sz="2800" b="1" i="0" u="none" strike="noStrike" kern="0" cap="none" spc="0" normalizeH="0" baseline="0" noProof="0" dirty="0">
              <a:ln>
                <a:noFill/>
              </a:ln>
              <a:solidFill>
                <a:srgbClr val="000000"/>
              </a:solidFill>
              <a:effectLst/>
              <a:uLnTx/>
              <a:uFillTx/>
              <a:latin typeface="Century Gothic" panose="020B0502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1" i="0" u="none" strike="noStrike" kern="1200" cap="none" spc="0" normalizeH="0" baseline="0" noProof="0" dirty="0">
              <a:ln>
                <a:noFill/>
              </a:ln>
              <a:solidFill>
                <a:srgbClr val="FF0000"/>
              </a:solidFill>
              <a:effectLst/>
              <a:uLnTx/>
              <a:uFillTx/>
              <a:latin typeface="Century Gothic" panose="020B0502020202020204" pitchFamily="34" charset="0"/>
              <a:ea typeface="Calibri" pitchFamily="34"/>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2400" b="1" kern="0" dirty="0">
                <a:solidFill>
                  <a:srgbClr val="000000"/>
                </a:solidFill>
                <a:latin typeface="Century Gothic" panose="020B0502020202020204" pitchFamily="34" charset="0"/>
                <a:ea typeface="Calibri" pitchFamily="34"/>
                <a:cs typeface="Arial" panose="020B0604020202020204" pitchFamily="34" charset="0"/>
              </a:rPr>
              <a:t>Briefing Presentation: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2400" b="1" kern="0" dirty="0">
                <a:solidFill>
                  <a:srgbClr val="000000"/>
                </a:solidFill>
                <a:latin typeface="Century Gothic" panose="020B0502020202020204" pitchFamily="34" charset="0"/>
                <a:ea typeface="Calibri" pitchFamily="34"/>
                <a:cs typeface="Arial" panose="020B0604020202020204" pitchFamily="34" charset="0"/>
              </a:rPr>
              <a:t>Standing Committee On Public Accounts (SCOPA)</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ea typeface="Calibri" pitchFamily="34"/>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ea typeface="Calibri" pitchFamily="34"/>
                <a:cs typeface="Arial" panose="020B0604020202020204" pitchFamily="34" charset="0"/>
              </a:rPr>
              <a:t>05 July 2023</a:t>
            </a: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Calibri" pitchFamily="34"/>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6027" y="638489"/>
            <a:ext cx="2488449" cy="1157891"/>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9854" y="5358277"/>
            <a:ext cx="2424699" cy="942999"/>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755" y="751622"/>
            <a:ext cx="2329068" cy="93162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9935" y="772455"/>
            <a:ext cx="2515192" cy="927226"/>
          </a:xfrm>
          <a:prstGeom prst="rect">
            <a:avLst/>
          </a:prstGeom>
        </p:spPr>
      </p:pic>
    </p:spTree>
    <p:extLst>
      <p:ext uri="{BB962C8B-B14F-4D97-AF65-F5344CB8AC3E}">
        <p14:creationId xmlns:p14="http://schemas.microsoft.com/office/powerpoint/2010/main" val="3628425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4. Institutional Arrangements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3" name="Content Placeholder 2">
            <a:extLst>
              <a:ext uri="{FF2B5EF4-FFF2-40B4-BE49-F238E27FC236}">
                <a16:creationId xmlns:a16="http://schemas.microsoft.com/office/drawing/2014/main" id="{E94A7426-A5A1-85EA-EB75-5EA3C64A1882}"/>
              </a:ext>
            </a:extLst>
          </p:cNvPr>
          <p:cNvSpPr txBox="1">
            <a:spLocks/>
          </p:cNvSpPr>
          <p:nvPr/>
        </p:nvSpPr>
        <p:spPr>
          <a:xfrm>
            <a:off x="255190" y="905225"/>
            <a:ext cx="10693484" cy="5357492"/>
          </a:xfrm>
          <a:prstGeom prst="rect">
            <a:avLst/>
          </a:prstGeom>
        </p:spPr>
        <p:txBody>
          <a:bodyPr>
            <a:noAutofit/>
          </a:bodyPr>
          <a:lstStyle>
            <a:lvl1pPr marL="342900" indent="-342900" algn="l" defTabSz="457200" rtl="0" eaLnBrk="1" latinLnBrk="0" hangingPunct="1">
              <a:spcBef>
                <a:spcPct val="20000"/>
              </a:spcBef>
              <a:buFont typeface="Arial" panose="020B060402020209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9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9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9pPr>
          </a:lstStyle>
          <a:p>
            <a:pPr algn="just">
              <a:lnSpc>
                <a:spcPct val="150000"/>
              </a:lnSpc>
              <a:buFont typeface="+mj-lt"/>
              <a:buAutoNum type="arabicPeriod"/>
            </a:pPr>
            <a:r>
              <a:rPr lang="en-GB" sz="1600" b="1" u="sng" dirty="0">
                <a:latin typeface="Century Gothic" panose="020B0502020202020204" pitchFamily="34" charset="0"/>
                <a:cs typeface="Arial" panose="020B0604020202020204" pitchFamily="34" charset="0"/>
              </a:rPr>
              <a:t>Implementation Protocol</a:t>
            </a:r>
            <a:endParaRPr lang="en-GB" sz="1600" u="sng" dirty="0">
              <a:latin typeface="Century Gothic" panose="020B0502020202020204" pitchFamily="34" charset="0"/>
              <a:cs typeface="Arial" panose="020B0604020202020204" pitchFamily="34" charset="0"/>
            </a:endParaRPr>
          </a:p>
          <a:p>
            <a:pPr algn="just">
              <a:lnSpc>
                <a:spcPct val="150000"/>
              </a:lnSpc>
              <a:buFont typeface="Courier New" panose="02070309020205020404" pitchFamily="49" charset="0"/>
              <a:buChar char="o"/>
            </a:pPr>
            <a:r>
              <a:rPr lang="en-GB" sz="1600" dirty="0">
                <a:latin typeface="Century Gothic" panose="020B0502020202020204" pitchFamily="34" charset="0"/>
                <a:cs typeface="Arial" panose="020B0604020202020204" pitchFamily="34" charset="0"/>
              </a:rPr>
              <a:t>As of 9 March 2022, all stakeholders have signed the Implementation Protocol. </a:t>
            </a:r>
          </a:p>
          <a:p>
            <a:pPr algn="just">
              <a:lnSpc>
                <a:spcPct val="150000"/>
              </a:lnSpc>
              <a:buFont typeface="Courier New" panose="02070309020205020404" pitchFamily="49" charset="0"/>
              <a:buChar char="o"/>
            </a:pPr>
            <a:r>
              <a:rPr lang="en-GB" sz="1600" dirty="0">
                <a:latin typeface="Century Gothic" panose="020B0502020202020204" pitchFamily="34" charset="0"/>
                <a:cs typeface="Arial" panose="020B0604020202020204" pitchFamily="34" charset="0"/>
              </a:rPr>
              <a:t>The following stakeholders are party to the IP;</a:t>
            </a:r>
          </a:p>
          <a:p>
            <a:pPr algn="just">
              <a:lnSpc>
                <a:spcPct val="150000"/>
              </a:lnSpc>
              <a:buFont typeface="Wingdings" panose="05000000000000000000" pitchFamily="2" charset="2"/>
              <a:buChar char="ü"/>
            </a:pPr>
            <a:r>
              <a:rPr lang="en-US" sz="1600" dirty="0">
                <a:latin typeface="Century Gothic" panose="020B0502020202020204" pitchFamily="34" charset="0"/>
                <a:cs typeface="Arial" panose="020B0604020202020204" pitchFamily="34" charset="0"/>
              </a:rPr>
              <a:t>Department of Transport (DOT)</a:t>
            </a:r>
          </a:p>
          <a:p>
            <a:pPr algn="just">
              <a:lnSpc>
                <a:spcPct val="150000"/>
              </a:lnSpc>
              <a:buFont typeface="Wingdings" panose="05000000000000000000" pitchFamily="2" charset="2"/>
              <a:buChar char="ü"/>
            </a:pPr>
            <a:r>
              <a:rPr lang="en-US" sz="1600" dirty="0">
                <a:latin typeface="Century Gothic" panose="020B0502020202020204" pitchFamily="34" charset="0"/>
                <a:cs typeface="Arial" panose="020B0604020202020204" pitchFamily="34" charset="0"/>
              </a:rPr>
              <a:t>Department of Human Settlements (DHS)</a:t>
            </a:r>
          </a:p>
          <a:p>
            <a:pPr algn="just">
              <a:lnSpc>
                <a:spcPct val="150000"/>
              </a:lnSpc>
              <a:buFont typeface="Wingdings" panose="05000000000000000000" pitchFamily="2" charset="2"/>
              <a:buChar char="ü"/>
            </a:pPr>
            <a:r>
              <a:rPr lang="en-US" sz="1600" dirty="0">
                <a:latin typeface="Century Gothic" panose="020B0502020202020204" pitchFamily="34" charset="0"/>
                <a:cs typeface="Arial" panose="020B0604020202020204" pitchFamily="34" charset="0"/>
              </a:rPr>
              <a:t>Department of Public Works &amp; Infrastructure (DPWI)</a:t>
            </a:r>
          </a:p>
          <a:p>
            <a:pPr algn="just">
              <a:lnSpc>
                <a:spcPct val="150000"/>
              </a:lnSpc>
              <a:buFont typeface="Wingdings" panose="05000000000000000000" pitchFamily="2" charset="2"/>
              <a:buChar char="ü"/>
            </a:pPr>
            <a:r>
              <a:rPr lang="en-US" sz="1600" dirty="0">
                <a:latin typeface="Century Gothic" panose="020B0502020202020204" pitchFamily="34" charset="0"/>
                <a:cs typeface="Arial" panose="020B0604020202020204" pitchFamily="34" charset="0"/>
              </a:rPr>
              <a:t>Western Cape Provincial Department of Human Settlements (PDHS)</a:t>
            </a:r>
          </a:p>
          <a:p>
            <a:pPr algn="just">
              <a:lnSpc>
                <a:spcPct val="150000"/>
              </a:lnSpc>
              <a:buFont typeface="Wingdings" panose="05000000000000000000" pitchFamily="2" charset="2"/>
              <a:buChar char="ü"/>
            </a:pPr>
            <a:r>
              <a:rPr lang="en-US" sz="1600" dirty="0">
                <a:latin typeface="Century Gothic" panose="020B0502020202020204" pitchFamily="34" charset="0"/>
                <a:cs typeface="Arial" panose="020B0604020202020204" pitchFamily="34" charset="0"/>
              </a:rPr>
              <a:t>Western Cape Provincial Department of Transport and Public Works (</a:t>
            </a:r>
            <a:r>
              <a:rPr lang="en-US" sz="1600" dirty="0" err="1">
                <a:latin typeface="Century Gothic" panose="020B0502020202020204" pitchFamily="34" charset="0"/>
                <a:cs typeface="Arial" panose="020B0604020202020204" pitchFamily="34" charset="0"/>
              </a:rPr>
              <a:t>PDoT&amp;PW</a:t>
            </a:r>
            <a:r>
              <a:rPr lang="en-US" sz="1600" dirty="0">
                <a:latin typeface="Century Gothic" panose="020B0502020202020204" pitchFamily="34" charset="0"/>
                <a:cs typeface="Arial" panose="020B0604020202020204" pitchFamily="34" charset="0"/>
              </a:rPr>
              <a:t>)</a:t>
            </a:r>
          </a:p>
          <a:p>
            <a:pPr algn="just">
              <a:lnSpc>
                <a:spcPct val="150000"/>
              </a:lnSpc>
              <a:buFont typeface="Wingdings" panose="05000000000000000000" pitchFamily="2" charset="2"/>
              <a:buChar char="ü"/>
            </a:pPr>
            <a:r>
              <a:rPr lang="en-US" sz="1600" dirty="0">
                <a:latin typeface="Century Gothic" panose="020B0502020202020204" pitchFamily="34" charset="0"/>
                <a:cs typeface="Arial" panose="020B0604020202020204" pitchFamily="34" charset="0"/>
              </a:rPr>
              <a:t>City of Cape Town Municipality (CoCT)</a:t>
            </a:r>
          </a:p>
          <a:p>
            <a:pPr algn="just">
              <a:lnSpc>
                <a:spcPct val="150000"/>
              </a:lnSpc>
              <a:buFont typeface="Wingdings" panose="05000000000000000000" pitchFamily="2" charset="2"/>
              <a:buChar char="ü"/>
            </a:pPr>
            <a:r>
              <a:rPr lang="en-US" sz="1600" dirty="0">
                <a:latin typeface="Century Gothic" panose="020B0502020202020204" pitchFamily="34" charset="0"/>
                <a:cs typeface="Arial" panose="020B0604020202020204" pitchFamily="34" charset="0"/>
              </a:rPr>
              <a:t>Housing Development Agency (HDA)</a:t>
            </a:r>
          </a:p>
          <a:p>
            <a:pPr algn="just">
              <a:lnSpc>
                <a:spcPct val="150000"/>
              </a:lnSpc>
              <a:buFont typeface="Wingdings" panose="05000000000000000000" pitchFamily="2" charset="2"/>
              <a:buChar char="ü"/>
            </a:pPr>
            <a:r>
              <a:rPr lang="en-US" sz="1600" dirty="0">
                <a:latin typeface="Century Gothic" panose="020B0502020202020204" pitchFamily="34" charset="0"/>
                <a:cs typeface="Arial" panose="020B0604020202020204" pitchFamily="34" charset="0"/>
              </a:rPr>
              <a:t>Passenger Rail Agency of South Africa (PRASA)</a:t>
            </a:r>
          </a:p>
          <a:p>
            <a:pPr algn="just">
              <a:lnSpc>
                <a:spcPct val="150000"/>
              </a:lnSpc>
              <a:buFont typeface="+mj-lt"/>
              <a:buAutoNum type="arabicPeriod" startAt="2"/>
            </a:pPr>
            <a:r>
              <a:rPr lang="en-GB" sz="1600" b="1" u="sng" dirty="0">
                <a:latin typeface="Century Gothic" panose="020B0502020202020204" pitchFamily="34" charset="0"/>
                <a:cs typeface="Arial" panose="020B0604020202020204" pitchFamily="34" charset="0"/>
              </a:rPr>
              <a:t>Service Level Agreement</a:t>
            </a:r>
            <a:endParaRPr lang="en-GB" sz="1600" u="sng" dirty="0">
              <a:latin typeface="Century Gothic" panose="020B0502020202020204" pitchFamily="34" charset="0"/>
              <a:cs typeface="Arial" panose="020B0604020202020204" pitchFamily="34" charset="0"/>
            </a:endParaRPr>
          </a:p>
          <a:p>
            <a:pPr algn="just">
              <a:lnSpc>
                <a:spcPct val="150000"/>
              </a:lnSpc>
              <a:buFont typeface="Courier New" panose="02070309020205020404" pitchFamily="49" charset="0"/>
              <a:buChar char="o"/>
            </a:pPr>
            <a:r>
              <a:rPr lang="en-GB" sz="1600" dirty="0">
                <a:latin typeface="Century Gothic" panose="020B0502020202020204" pitchFamily="34" charset="0"/>
                <a:cs typeface="Arial" panose="020B0604020202020204" pitchFamily="34" charset="0"/>
              </a:rPr>
              <a:t>As of 06 April 2022. Both DoT and HDA signed the SLA, appointing HDA as an Implementing Agent.</a:t>
            </a:r>
          </a:p>
          <a:p>
            <a:pPr algn="just">
              <a:lnSpc>
                <a:spcPct val="150000"/>
              </a:lnSpc>
              <a:buFont typeface="+mj-lt"/>
              <a:buAutoNum type="arabicPeriod" startAt="5"/>
            </a:pPr>
            <a:endParaRPr lang="en-GB" sz="16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41381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4. Institutional Arrangements: Project Oversight</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4" name="Content Placeholder 2">
            <a:extLst>
              <a:ext uri="{FF2B5EF4-FFF2-40B4-BE49-F238E27FC236}">
                <a16:creationId xmlns:a16="http://schemas.microsoft.com/office/drawing/2014/main" id="{877AAF4B-79AB-BA9D-A16B-4AAE4B08BD78}"/>
              </a:ext>
            </a:extLst>
          </p:cNvPr>
          <p:cNvSpPr txBox="1">
            <a:spLocks/>
          </p:cNvSpPr>
          <p:nvPr/>
        </p:nvSpPr>
        <p:spPr>
          <a:xfrm>
            <a:off x="255190" y="905225"/>
            <a:ext cx="10693484" cy="5357492"/>
          </a:xfrm>
          <a:prstGeom prst="rect">
            <a:avLst/>
          </a:prstGeom>
        </p:spPr>
        <p:txBody>
          <a:bodyPr>
            <a:noAutofit/>
          </a:bodyPr>
          <a:lstStyle>
            <a:lvl1pPr marL="342900" indent="-342900" algn="l" defTabSz="457200" rtl="0" eaLnBrk="1" latinLnBrk="0" hangingPunct="1">
              <a:spcBef>
                <a:spcPct val="20000"/>
              </a:spcBef>
              <a:buFont typeface="Arial" panose="020B060402020209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9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9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9pPr>
          </a:lstStyle>
          <a:p>
            <a:pPr algn="just">
              <a:lnSpc>
                <a:spcPct val="150000"/>
              </a:lnSpc>
              <a:buFont typeface="+mj-lt"/>
              <a:buAutoNum type="arabicPeriod"/>
            </a:pPr>
            <a:r>
              <a:rPr lang="en-US" sz="1600" b="1" u="sng" dirty="0">
                <a:latin typeface="Century Gothic" panose="020B0502020202020204" pitchFamily="34" charset="0"/>
                <a:cs typeface="Arial" panose="020B0604020202020204" pitchFamily="34" charset="0"/>
              </a:rPr>
              <a:t>Implementation Protocol Steering Committee (IPSC):</a:t>
            </a:r>
            <a:r>
              <a:rPr lang="en-US" sz="1600" b="1" dirty="0">
                <a:latin typeface="Century Gothic" panose="020B0502020202020204" pitchFamily="34" charset="0"/>
                <a:cs typeface="Arial" panose="020B0604020202020204" pitchFamily="34" charset="0"/>
              </a:rPr>
              <a:t> </a:t>
            </a:r>
            <a:r>
              <a:rPr lang="en-US" sz="1600" dirty="0">
                <a:latin typeface="Century Gothic" panose="020B0502020202020204" pitchFamily="34" charset="0"/>
                <a:cs typeface="Arial" panose="020B0604020202020204" pitchFamily="34" charset="0"/>
              </a:rPr>
              <a:t>This is the decision-making structure with </a:t>
            </a:r>
            <a:r>
              <a:rPr lang="en-US" sz="1600" u="sng" dirty="0">
                <a:latin typeface="Century Gothic" panose="020B0502020202020204" pitchFamily="34" charset="0"/>
                <a:cs typeface="Arial" panose="020B0604020202020204" pitchFamily="34" charset="0"/>
              </a:rPr>
              <a:t>all the Accounting Officers</a:t>
            </a:r>
            <a:r>
              <a:rPr lang="en-US" sz="1600" dirty="0">
                <a:latin typeface="Century Gothic" panose="020B0502020202020204" pitchFamily="34" charset="0"/>
                <a:cs typeface="Arial" panose="020B0604020202020204" pitchFamily="34" charset="0"/>
              </a:rPr>
              <a:t> as per the Implementation Protocol, co-chaired by the DG Human Settlements and DG Transport.</a:t>
            </a:r>
            <a:r>
              <a:rPr lang="en-US" sz="1600" b="1" u="sng" dirty="0">
                <a:latin typeface="Century Gothic" panose="020B0502020202020204" pitchFamily="34" charset="0"/>
                <a:cs typeface="Arial" panose="020B0604020202020204" pitchFamily="34" charset="0"/>
              </a:rPr>
              <a:t> </a:t>
            </a:r>
          </a:p>
          <a:p>
            <a:pPr algn="just">
              <a:lnSpc>
                <a:spcPct val="150000"/>
              </a:lnSpc>
              <a:buFont typeface="+mj-lt"/>
              <a:buAutoNum type="arabicPeriod"/>
            </a:pPr>
            <a:r>
              <a:rPr lang="en-US" sz="1600" b="1" u="sng" dirty="0">
                <a:latin typeface="Century Gothic" panose="020B0502020202020204" pitchFamily="34" charset="0"/>
                <a:cs typeface="Arial" panose="020B0604020202020204" pitchFamily="34" charset="0"/>
              </a:rPr>
              <a:t>Project Management Committee (PMC):</a:t>
            </a:r>
            <a:r>
              <a:rPr lang="en-US" sz="1600" b="1" dirty="0">
                <a:latin typeface="Century Gothic" panose="020B0502020202020204" pitchFamily="34" charset="0"/>
                <a:cs typeface="Arial" panose="020B0604020202020204" pitchFamily="34" charset="0"/>
              </a:rPr>
              <a:t> </a:t>
            </a:r>
            <a:r>
              <a:rPr lang="en-US" sz="1600" dirty="0">
                <a:latin typeface="Century Gothic" panose="020B0502020202020204" pitchFamily="34" charset="0"/>
                <a:cs typeface="Arial" panose="020B0604020202020204" pitchFamily="34" charset="0"/>
              </a:rPr>
              <a:t>This is the deliberative body made up of technical representatives from </a:t>
            </a:r>
            <a:r>
              <a:rPr lang="en-US" sz="1600" u="sng" dirty="0">
                <a:latin typeface="Century Gothic" panose="020B0502020202020204" pitchFamily="34" charset="0"/>
                <a:cs typeface="Arial" panose="020B0604020202020204" pitchFamily="34" charset="0"/>
              </a:rPr>
              <a:t>all government entities/Stakeholders </a:t>
            </a:r>
            <a:r>
              <a:rPr lang="en-US" sz="1600" dirty="0">
                <a:latin typeface="Century Gothic" panose="020B0502020202020204" pitchFamily="34" charset="0"/>
                <a:cs typeface="Arial" panose="020B0604020202020204" pitchFamily="34" charset="0"/>
              </a:rPr>
              <a:t>as per the Implementation Protocol, chaired by the Chief Director: Department of Transport. These representatives are elected by the Accounting Officers of each entity and have a responsibility to provide briefing and update reports to their organizations and Accounting Officers.</a:t>
            </a:r>
          </a:p>
          <a:p>
            <a:pPr algn="just">
              <a:lnSpc>
                <a:spcPct val="150000"/>
              </a:lnSpc>
              <a:buFont typeface="+mj-lt"/>
              <a:buAutoNum type="arabicPeriod"/>
            </a:pPr>
            <a:r>
              <a:rPr lang="en-US" sz="1600" b="1" u="sng" dirty="0">
                <a:latin typeface="Century Gothic" panose="020B0502020202020204" pitchFamily="34" charset="0"/>
                <a:cs typeface="Arial" panose="020B0604020202020204" pitchFamily="34" charset="0"/>
              </a:rPr>
              <a:t>Central Line Project Steering Committee (CLPSC):</a:t>
            </a:r>
            <a:r>
              <a:rPr lang="en-US" sz="1600" b="1" dirty="0">
                <a:latin typeface="Century Gothic" panose="020B0502020202020204" pitchFamily="34" charset="0"/>
                <a:cs typeface="Arial" panose="020B0604020202020204" pitchFamily="34" charset="0"/>
              </a:rPr>
              <a:t> </a:t>
            </a:r>
            <a:r>
              <a:rPr lang="en-US" sz="1600" dirty="0">
                <a:latin typeface="Century Gothic" panose="020B0502020202020204" pitchFamily="34" charset="0"/>
                <a:cs typeface="Arial" panose="020B0604020202020204" pitchFamily="34" charset="0"/>
              </a:rPr>
              <a:t>This is the steering committee as established in term so the Social Compact between Government (signatories of the IP) and the affected Communities. Co-chaired by government and an elected representative of the communities.</a:t>
            </a:r>
          </a:p>
          <a:p>
            <a:pPr marL="0" indent="0" algn="just">
              <a:lnSpc>
                <a:spcPct val="150000"/>
              </a:lnSpc>
              <a:buFont typeface="Arial" panose="020B0604020202090204"/>
              <a:buNone/>
            </a:pPr>
            <a:endParaRPr lang="en-GB" sz="1600" dirty="0">
              <a:latin typeface="Century Gothic" panose="020B0502020202020204" pitchFamily="34" charset="0"/>
              <a:cs typeface="Arial" panose="020B0604020202020204" pitchFamily="34" charset="0"/>
            </a:endParaRPr>
          </a:p>
          <a:p>
            <a:pPr algn="just">
              <a:lnSpc>
                <a:spcPct val="150000"/>
              </a:lnSpc>
              <a:buFont typeface="+mj-lt"/>
              <a:buAutoNum type="arabicPeriod" startAt="5"/>
            </a:pPr>
            <a:endParaRPr lang="en-GB" sz="16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0185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5. Court Order</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5" name="TextBox 4">
            <a:extLst>
              <a:ext uri="{FF2B5EF4-FFF2-40B4-BE49-F238E27FC236}">
                <a16:creationId xmlns:a16="http://schemas.microsoft.com/office/drawing/2014/main" id="{ECDBE8B2-A785-862C-50C4-6052E6056A1B}"/>
              </a:ext>
            </a:extLst>
          </p:cNvPr>
          <p:cNvSpPr txBox="1"/>
          <p:nvPr/>
        </p:nvSpPr>
        <p:spPr>
          <a:xfrm>
            <a:off x="198519" y="940280"/>
            <a:ext cx="10787269" cy="4108176"/>
          </a:xfrm>
          <a:prstGeom prst="rect">
            <a:avLst/>
          </a:prstGeom>
          <a:noFill/>
        </p:spPr>
        <p:txBody>
          <a:bodyPr wrap="square" rtlCol="0">
            <a:spAutoFit/>
          </a:bodyPr>
          <a:lstStyle/>
          <a:p>
            <a:pPr marL="0" indent="0" algn="just">
              <a:lnSpc>
                <a:spcPct val="150000"/>
              </a:lnSpc>
              <a:buFont typeface="Wingdings" panose="05000000000000000000" pitchFamily="2" charset="2"/>
              <a:buNone/>
            </a:pPr>
            <a:r>
              <a:rPr lang="en-US" sz="1600" b="1" dirty="0">
                <a:latin typeface="Century Gothic" panose="020B0502020202020204" pitchFamily="34" charset="0"/>
              </a:rPr>
              <a:t>Phase 1: Langa Eviction Order</a:t>
            </a:r>
          </a:p>
          <a:p>
            <a:pPr marL="0" indent="0" algn="just">
              <a:lnSpc>
                <a:spcPct val="150000"/>
              </a:lnSpc>
              <a:buFont typeface="Wingdings" panose="05000000000000000000" pitchFamily="2" charset="2"/>
              <a:buNone/>
            </a:pPr>
            <a:r>
              <a:rPr lang="en-US" sz="1600" dirty="0">
                <a:latin typeface="Century Gothic" panose="020B0502020202020204" pitchFamily="34" charset="0"/>
              </a:rPr>
              <a:t>Over the past Two (2) years, the Western Cape High Court has granted Four (4) Court Orders and associated Variations to PRASA for the relocation of occupants settled on the Central Line. </a:t>
            </a:r>
          </a:p>
          <a:p>
            <a:pPr marL="628650" indent="-285750" algn="just">
              <a:lnSpc>
                <a:spcPct val="150000"/>
              </a:lnSpc>
              <a:buFont typeface="Wingdings" panose="05000000000000000000" pitchFamily="2" charset="2"/>
              <a:buChar char="q"/>
            </a:pPr>
            <a:r>
              <a:rPr lang="en-US" sz="1600" dirty="0">
                <a:latin typeface="Century Gothic" panose="020B0502020202020204" pitchFamily="34" charset="0"/>
              </a:rPr>
              <a:t>26 November 2021 – Not achieved</a:t>
            </a:r>
          </a:p>
          <a:p>
            <a:pPr marL="628650" indent="-285750" algn="just">
              <a:lnSpc>
                <a:spcPct val="150000"/>
              </a:lnSpc>
              <a:buFont typeface="Wingdings" panose="05000000000000000000" pitchFamily="2" charset="2"/>
              <a:buChar char="q"/>
            </a:pPr>
            <a:r>
              <a:rPr lang="en-US" sz="1600" dirty="0">
                <a:latin typeface="Century Gothic" panose="020B0502020202020204" pitchFamily="34" charset="0"/>
              </a:rPr>
              <a:t>Variation was granted on order for 31 July 2022 – Not Achieved</a:t>
            </a:r>
          </a:p>
          <a:p>
            <a:pPr marL="628650" indent="-285750" algn="just">
              <a:lnSpc>
                <a:spcPct val="150000"/>
              </a:lnSpc>
              <a:buFont typeface="Wingdings" panose="05000000000000000000" pitchFamily="2" charset="2"/>
              <a:buChar char="q"/>
            </a:pPr>
            <a:r>
              <a:rPr lang="en-US" sz="1600" dirty="0">
                <a:latin typeface="Century Gothic" panose="020B0502020202020204" pitchFamily="34" charset="0"/>
              </a:rPr>
              <a:t>Variation was granted on order 30 November 2022 – Not Achieved.</a:t>
            </a:r>
          </a:p>
          <a:p>
            <a:pPr marL="628650" indent="-285750" algn="just">
              <a:lnSpc>
                <a:spcPct val="150000"/>
              </a:lnSpc>
              <a:buFont typeface="Wingdings" panose="05000000000000000000" pitchFamily="2" charset="2"/>
              <a:buChar char="q"/>
            </a:pPr>
            <a:r>
              <a:rPr lang="en-US" sz="1600" dirty="0">
                <a:latin typeface="Century Gothic" panose="020B0502020202020204" pitchFamily="34" charset="0"/>
              </a:rPr>
              <a:t>Revised Court Order Date, 30 November 2023 – Target date for the conclusion of Phase 1 of the Relocation Programme.</a:t>
            </a:r>
          </a:p>
          <a:p>
            <a:pPr marL="0" indent="0" algn="just">
              <a:lnSpc>
                <a:spcPct val="150000"/>
              </a:lnSpc>
              <a:buFont typeface="Wingdings" panose="05000000000000000000" pitchFamily="2" charset="2"/>
              <a:buNone/>
            </a:pPr>
            <a:endParaRPr lang="en-US" sz="1600" dirty="0">
              <a:latin typeface="Century Gothic" panose="020B0502020202020204" pitchFamily="34" charset="0"/>
            </a:endParaRPr>
          </a:p>
          <a:p>
            <a:pPr marL="0" indent="0" algn="just">
              <a:lnSpc>
                <a:spcPct val="150000"/>
              </a:lnSpc>
              <a:buFont typeface="Wingdings" panose="05000000000000000000" pitchFamily="2" charset="2"/>
              <a:buNone/>
            </a:pPr>
            <a:r>
              <a:rPr lang="en-US" sz="1600" dirty="0">
                <a:latin typeface="Century Gothic" panose="020B0502020202020204" pitchFamily="34" charset="0"/>
              </a:rPr>
              <a:t>In line with the PIE Act; the Court Order requires that suitable alternative land be secured and prepared with the necessary basic services prior to any relocation of the occupants.</a:t>
            </a:r>
          </a:p>
        </p:txBody>
      </p:sp>
    </p:spTree>
    <p:extLst>
      <p:ext uri="{BB962C8B-B14F-4D97-AF65-F5344CB8AC3E}">
        <p14:creationId xmlns:p14="http://schemas.microsoft.com/office/powerpoint/2010/main" val="19456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6.1. Land &amp; Statutory Processes: State-owned Land Parcels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5" name="TextBox 4">
            <a:extLst>
              <a:ext uri="{FF2B5EF4-FFF2-40B4-BE49-F238E27FC236}">
                <a16:creationId xmlns:a16="http://schemas.microsoft.com/office/drawing/2014/main" id="{ECDBE8B2-A785-862C-50C4-6052E6056A1B}"/>
              </a:ext>
            </a:extLst>
          </p:cNvPr>
          <p:cNvSpPr txBox="1"/>
          <p:nvPr/>
        </p:nvSpPr>
        <p:spPr>
          <a:xfrm>
            <a:off x="198519" y="940280"/>
            <a:ext cx="10787269" cy="484684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Towards the end of 2019, PRASA sent a letter to the DPW&amp;I requesting the department to make available approximately 60 ha of land to accommodate the informal settlements in the identified sections of the central line railway reserve. </a:t>
            </a:r>
          </a:p>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As part of the land identification process, various land portions owned by the National Department of Public Works and Infrastructure, Ithemba Labs, were identified as viable options to addressing the relocation. </a:t>
            </a:r>
          </a:p>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The Department of Public Works and Infrastructure has in February 2021 provided formal communication outlining its response and position on Ithemba Labs and it also provided alternative sites for further assessment and analysis to determine suitability for human settlements. </a:t>
            </a:r>
          </a:p>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The subject properties, Portion 1 and Remainder of Farm E.R.S.F. No. 644  - Eerste Rivier were identified by NDPW&amp;I as possible alternative sites. </a:t>
            </a:r>
          </a:p>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The HDA submitted a formal request for the two land parcels, and were subsequently availed by NDPW&amp;I and </a:t>
            </a:r>
            <a:r>
              <a:rPr lang="en-US" sz="1600" dirty="0" err="1">
                <a:latin typeface="Century Gothic" panose="020B0502020202020204" pitchFamily="34" charset="0"/>
              </a:rPr>
              <a:t>WCDoT&amp;PW</a:t>
            </a:r>
            <a:endParaRPr lang="en-US" sz="1600" dirty="0">
              <a:latin typeface="Century Gothic" panose="020B0502020202020204" pitchFamily="34" charset="0"/>
            </a:endParaRPr>
          </a:p>
        </p:txBody>
      </p:sp>
    </p:spTree>
    <p:extLst>
      <p:ext uri="{BB962C8B-B14F-4D97-AF65-F5344CB8AC3E}">
        <p14:creationId xmlns:p14="http://schemas.microsoft.com/office/powerpoint/2010/main" val="1575633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6.1. Land &amp; Statutory Processes: State-owned Land Parcels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pic>
        <p:nvPicPr>
          <p:cNvPr id="3" name="Picture 2">
            <a:extLst>
              <a:ext uri="{FF2B5EF4-FFF2-40B4-BE49-F238E27FC236}">
                <a16:creationId xmlns:a16="http://schemas.microsoft.com/office/drawing/2014/main" id="{8BBFED03-7735-8E5A-AD9D-A2F87A2042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519" y="974570"/>
            <a:ext cx="10787268" cy="5795435"/>
          </a:xfrm>
          <a:prstGeom prst="rect">
            <a:avLst/>
          </a:prstGeom>
          <a:noFill/>
          <a:ln w="19050">
            <a:solidFill>
              <a:schemeClr val="tx1"/>
            </a:solidFill>
          </a:ln>
        </p:spPr>
      </p:pic>
    </p:spTree>
    <p:extLst>
      <p:ext uri="{BB962C8B-B14F-4D97-AF65-F5344CB8AC3E}">
        <p14:creationId xmlns:p14="http://schemas.microsoft.com/office/powerpoint/2010/main" val="1811715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6.1. Land &amp; Statutory Processes: State-owned Land Parcels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5" name="TextBox 4">
            <a:extLst>
              <a:ext uri="{FF2B5EF4-FFF2-40B4-BE49-F238E27FC236}">
                <a16:creationId xmlns:a16="http://schemas.microsoft.com/office/drawing/2014/main" id="{ECDBE8B2-A785-862C-50C4-6052E6056A1B}"/>
              </a:ext>
            </a:extLst>
          </p:cNvPr>
          <p:cNvSpPr txBox="1"/>
          <p:nvPr/>
        </p:nvSpPr>
        <p:spPr>
          <a:xfrm>
            <a:off x="198519" y="940280"/>
            <a:ext cx="10787269" cy="484684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On receipt of the </a:t>
            </a:r>
            <a:r>
              <a:rPr lang="en-US" sz="1600" dirty="0" err="1">
                <a:latin typeface="Century Gothic" panose="020B0502020202020204" pitchFamily="34" charset="0"/>
              </a:rPr>
              <a:t>PoA</a:t>
            </a:r>
            <a:r>
              <a:rPr lang="en-US" sz="1600" dirty="0">
                <a:latin typeface="Century Gothic" panose="020B0502020202020204" pitchFamily="34" charset="0"/>
              </a:rPr>
              <a:t> for Portion 1 of Farm E.R.S.F, on 23 September 2021; The HDA made an official submission to the City of Cape Town (through the Human Settlements Directorate) for an urgent request to consider the Emergency Declaration for the use of Portion 1 of Farm E.R.S.F. No. 644 and Remainder of Farm E.R.S.F. No. 644 for relocation purposes</a:t>
            </a:r>
          </a:p>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There were subsequently a number of objections received from various interest groups including surrounding landowners and political parties, with the most prominent being the objections received from Greenfields Development through their attorneys who expressed their intention to interdict the proposed relocation.</a:t>
            </a:r>
          </a:p>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On 18 October 2021; the City of Cape Town Human Settlements Directorate wrote to the HDA to inform that the Section 68 request could not be supported. </a:t>
            </a:r>
          </a:p>
          <a:p>
            <a:pPr marL="285750" indent="-285750" algn="just">
              <a:lnSpc>
                <a:spcPct val="150000"/>
              </a:lnSpc>
              <a:buFont typeface="Arial" panose="020B0604020202020204" pitchFamily="34" charset="0"/>
              <a:buChar char="•"/>
            </a:pPr>
            <a:r>
              <a:rPr lang="en-US" sz="1600" dirty="0">
                <a:latin typeface="Century Gothic" panose="020B0502020202020204" pitchFamily="34" charset="0"/>
              </a:rPr>
              <a:t>The decision, coupled with the threat of litigation from the neighboring developers meant that the Public Works availed properties were no longer viable for relocation purposes, and an alternative had to be explored. </a:t>
            </a:r>
          </a:p>
        </p:txBody>
      </p:sp>
    </p:spTree>
    <p:extLst>
      <p:ext uri="{BB962C8B-B14F-4D97-AF65-F5344CB8AC3E}">
        <p14:creationId xmlns:p14="http://schemas.microsoft.com/office/powerpoint/2010/main" val="130370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6.2. Land &amp; Statutory Processes: Private Land Acquisition – Wedge Area Properties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graphicFrame>
        <p:nvGraphicFramePr>
          <p:cNvPr id="3" name="Table 4">
            <a:extLst>
              <a:ext uri="{FF2B5EF4-FFF2-40B4-BE49-F238E27FC236}">
                <a16:creationId xmlns:a16="http://schemas.microsoft.com/office/drawing/2014/main" id="{EA98FA5F-BE19-F8DA-4A74-8977BED4FE85}"/>
              </a:ext>
            </a:extLst>
          </p:cNvPr>
          <p:cNvGraphicFramePr>
            <a:graphicFrameLocks noGrp="1"/>
          </p:cNvGraphicFramePr>
          <p:nvPr>
            <p:extLst>
              <p:ext uri="{D42A27DB-BD31-4B8C-83A1-F6EECF244321}">
                <p14:modId xmlns:p14="http://schemas.microsoft.com/office/powerpoint/2010/main" val="524617922"/>
              </p:ext>
            </p:extLst>
          </p:nvPr>
        </p:nvGraphicFramePr>
        <p:xfrm>
          <a:off x="6427420" y="902098"/>
          <a:ext cx="4495799" cy="5905447"/>
        </p:xfrm>
        <a:graphic>
          <a:graphicData uri="http://schemas.openxmlformats.org/drawingml/2006/table">
            <a:tbl>
              <a:tblPr firstRow="1" bandRow="1">
                <a:tableStyleId>{8799B23B-EC83-4686-B30A-512413B5E67A}</a:tableStyleId>
              </a:tblPr>
              <a:tblGrid>
                <a:gridCol w="1579340">
                  <a:extLst>
                    <a:ext uri="{9D8B030D-6E8A-4147-A177-3AD203B41FA5}">
                      <a16:colId xmlns:a16="http://schemas.microsoft.com/office/drawing/2014/main" val="1776342018"/>
                    </a:ext>
                  </a:extLst>
                </a:gridCol>
                <a:gridCol w="1623640">
                  <a:extLst>
                    <a:ext uri="{9D8B030D-6E8A-4147-A177-3AD203B41FA5}">
                      <a16:colId xmlns:a16="http://schemas.microsoft.com/office/drawing/2014/main" val="1685767637"/>
                    </a:ext>
                  </a:extLst>
                </a:gridCol>
                <a:gridCol w="1292819">
                  <a:extLst>
                    <a:ext uri="{9D8B030D-6E8A-4147-A177-3AD203B41FA5}">
                      <a16:colId xmlns:a16="http://schemas.microsoft.com/office/drawing/2014/main" val="803381279"/>
                    </a:ext>
                  </a:extLst>
                </a:gridCol>
              </a:tblGrid>
              <a:tr h="472457">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2000" dirty="0">
                          <a:solidFill>
                            <a:schemeClr val="tx1"/>
                          </a:solidFill>
                          <a:latin typeface="Century Gothic" panose="020B0502020202020204" pitchFamily="34" charset="0"/>
                        </a:rPr>
                        <a:t>Property Profile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sz="1300" dirty="0"/>
                    </a:p>
                  </a:txBody>
                  <a:tcPr/>
                </a:tc>
                <a:tc hMerge="1">
                  <a:txBody>
                    <a:bodyPr/>
                    <a:lstStyle/>
                    <a:p>
                      <a:endParaRPr lang="en-ZA"/>
                    </a:p>
                  </a:txBody>
                  <a:tcPr/>
                </a:tc>
                <a:extLst>
                  <a:ext uri="{0D108BD9-81ED-4DB2-BD59-A6C34878D82A}">
                    <a16:rowId xmlns:a16="http://schemas.microsoft.com/office/drawing/2014/main" val="2263552542"/>
                  </a:ext>
                </a:extLst>
              </a:tr>
              <a:tr h="4616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Property 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dirty="0">
                          <a:latin typeface="Century Gothic" panose="020B0502020202020204" pitchFamily="34" charset="0"/>
                        </a:rPr>
                        <a:t>Rem of Farm 786 and 790 – Cape 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1206768012"/>
                  </a:ext>
                </a:extLst>
              </a:tr>
              <a:tr h="3054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Ownership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Private (under transfer to HDA)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extLst>
                  <a:ext uri="{0D108BD9-81ED-4DB2-BD59-A6C34878D82A}">
                    <a16:rowId xmlns:a16="http://schemas.microsoft.com/office/drawing/2014/main" val="3768057886"/>
                  </a:ext>
                </a:extLst>
              </a:tr>
              <a:tr h="305421">
                <a:tc>
                  <a:txBody>
                    <a:bodyPr/>
                    <a:lstStyle/>
                    <a:p>
                      <a:r>
                        <a:rPr lang="en-GB" sz="1200" dirty="0">
                          <a:latin typeface="Century Gothic" panose="020B0502020202020204" pitchFamily="34" charset="0"/>
                        </a:rPr>
                        <a:t>Title Deed Number</a:t>
                      </a:r>
                      <a:endParaRPr lang="en-ZA"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p>
                      <a:r>
                        <a:rPr lang="en-GB" sz="1200" dirty="0">
                          <a:solidFill>
                            <a:schemeClr val="tx1"/>
                          </a:solidFill>
                          <a:latin typeface="Century Gothic" panose="020B0502020202020204" pitchFamily="34" charset="0"/>
                        </a:rPr>
                        <a:t>T48068/2018 and T12833/2011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1274074349"/>
                  </a:ext>
                </a:extLst>
              </a:tr>
              <a:tr h="3054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Extent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8,7195 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2127036260"/>
                  </a:ext>
                </a:extLst>
              </a:tr>
              <a:tr h="3054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Existing Zoning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Agricultural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3444087366"/>
                  </a:ext>
                </a:extLst>
              </a:tr>
              <a:tr h="8310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Existing Land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b="1" dirty="0">
                          <a:latin typeface="Century Gothic" panose="020B0502020202020204" pitchFamily="34" charset="0"/>
                        </a:rPr>
                        <a:t>Rem 786: </a:t>
                      </a:r>
                      <a:r>
                        <a:rPr lang="en-GB" sz="1200" b="0" dirty="0">
                          <a:latin typeface="Century Gothic" panose="020B0502020202020204" pitchFamily="34" charset="0"/>
                        </a:rPr>
                        <a:t>Portion proposed for acquisition currently vacant.</a:t>
                      </a:r>
                    </a:p>
                    <a:p>
                      <a:r>
                        <a:rPr lang="en-GB" sz="1200" b="1" dirty="0">
                          <a:latin typeface="Century Gothic" panose="020B0502020202020204" pitchFamily="34" charset="0"/>
                        </a:rPr>
                        <a:t>Rem 790:  </a:t>
                      </a:r>
                      <a:r>
                        <a:rPr lang="en-GB" sz="1200" dirty="0">
                          <a:latin typeface="Century Gothic" panose="020B0502020202020204" pitchFamily="34" charset="0"/>
                        </a:rPr>
                        <a:t>Light chicken production industry.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951211558"/>
                  </a:ext>
                </a:extLst>
              </a:tr>
              <a:tr h="311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Purchase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R12 770 070,00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2979522736"/>
                  </a:ext>
                </a:extLst>
              </a:tr>
              <a:tr h="4616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Total Funding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R15 720 070,00 (including transfer and land holding 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1537078939"/>
                  </a:ext>
                </a:extLst>
              </a:tr>
              <a:tr h="305421">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Distance from Relocation Sites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Langa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200" dirty="0">
                          <a:latin typeface="Century Gothic" panose="020B0502020202020204" pitchFamily="34" charset="0"/>
                        </a:rPr>
                        <a:t>10Km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933469"/>
                  </a:ext>
                </a:extLst>
              </a:tr>
              <a:tr h="294522">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ZA" sz="1300" dirty="0"/>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 typeface="Arial" panose="020B0604020202020204" pitchFamily="34" charset="0"/>
                        <a:buNone/>
                      </a:pPr>
                      <a:r>
                        <a:rPr lang="en-ZA" sz="1200" dirty="0">
                          <a:latin typeface="Century Gothic" panose="020B0502020202020204" pitchFamily="34" charset="0"/>
                        </a:rPr>
                        <a:t>Philippi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marL="0" indent="0">
                        <a:buFont typeface="Arial" panose="020B0604020202020204" pitchFamily="34" charset="0"/>
                        <a:buNone/>
                      </a:pPr>
                      <a:r>
                        <a:rPr lang="en-ZA" sz="1200" dirty="0">
                          <a:latin typeface="Century Gothic" panose="020B0502020202020204" pitchFamily="34" charset="0"/>
                        </a:rPr>
                        <a:t>2Km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3541195560"/>
                  </a:ext>
                </a:extLst>
              </a:tr>
              <a:tr h="316934">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ZA" sz="1300" dirty="0"/>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dirty="0">
                          <a:latin typeface="Century Gothic" panose="020B0502020202020204" pitchFamily="34" charset="0"/>
                        </a:rPr>
                        <a:t>Khayelitsha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latin typeface="Century Gothic" panose="020B0502020202020204" pitchFamily="34" charset="0"/>
                        </a:rPr>
                        <a:t>8,6Km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8129969"/>
                  </a:ext>
                </a:extLst>
              </a:tr>
              <a:tr h="545141">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200" dirty="0">
                          <a:latin typeface="Century Gothic" panose="020B0502020202020204" pitchFamily="34" charset="0"/>
                        </a:rPr>
                        <a:t>Estimated Yields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dirty="0">
                          <a:latin typeface="Century Gothic" panose="020B0502020202020204" pitchFamily="34" charset="0"/>
                        </a:rPr>
                        <a:t>Relocation Units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r>
                        <a:rPr lang="fr-FR" sz="1200" dirty="0">
                          <a:latin typeface="Century Gothic" panose="020B0502020202020204" pitchFamily="34" charset="0"/>
                        </a:rPr>
                        <a:t>Approx. 1500 – 1700 TRUs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2705985405"/>
                  </a:ext>
                </a:extLst>
              </a:tr>
              <a:tr h="683244">
                <a:tc vMerge="1">
                  <a:txBody>
                    <a:bodyPr/>
                    <a:lstStyle/>
                    <a:p>
                      <a:endParaRPr lang="en-ZA" sz="1300" dirty="0"/>
                    </a:p>
                  </a:txBody>
                  <a:tcPr/>
                </a:tc>
                <a:tc>
                  <a:txBody>
                    <a:bodyPr/>
                    <a:lstStyle/>
                    <a:p>
                      <a:r>
                        <a:rPr lang="fr-FR" sz="1200" dirty="0">
                          <a:latin typeface="Century Gothic" panose="020B0502020202020204" pitchFamily="34" charset="0"/>
                        </a:rPr>
                        <a:t>Permanent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latin typeface="Century Gothic" panose="020B0502020202020204" pitchFamily="34" charset="0"/>
                        </a:rPr>
                        <a:t>Approx. 1000 units</a:t>
                      </a:r>
                    </a:p>
                    <a:p>
                      <a:r>
                        <a:rPr lang="fr-FR" sz="1200" dirty="0">
                          <a:latin typeface="Century Gothic" panose="020B0502020202020204" pitchFamily="34" charset="0"/>
                        </a:rPr>
                        <a:t>(@120dU/Ha)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884647"/>
                  </a:ext>
                </a:extLst>
              </a:tr>
            </a:tbl>
          </a:graphicData>
        </a:graphic>
      </p:graphicFrame>
      <p:pic>
        <p:nvPicPr>
          <p:cNvPr id="4" name="Picture 3">
            <a:extLst>
              <a:ext uri="{FF2B5EF4-FFF2-40B4-BE49-F238E27FC236}">
                <a16:creationId xmlns:a16="http://schemas.microsoft.com/office/drawing/2014/main" id="{9052E2C7-FA41-C09D-47A6-4BFE95EB3C17}"/>
              </a:ext>
            </a:extLst>
          </p:cNvPr>
          <p:cNvPicPr>
            <a:picLocks noChangeAspect="1"/>
          </p:cNvPicPr>
          <p:nvPr/>
        </p:nvPicPr>
        <p:blipFill rotWithShape="1">
          <a:blip r:embed="rId4">
            <a:extLst>
              <a:ext uri="{28A0092B-C50C-407E-A947-70E740481C1C}">
                <a14:useLocalDpi xmlns:a14="http://schemas.microsoft.com/office/drawing/2010/main" val="0"/>
              </a:ext>
            </a:extLst>
          </a:blip>
          <a:srcRect b="7814"/>
          <a:stretch/>
        </p:blipFill>
        <p:spPr bwMode="auto">
          <a:xfrm>
            <a:off x="180132" y="910137"/>
            <a:ext cx="6096842" cy="4049007"/>
          </a:xfrm>
          <a:prstGeom prst="rect">
            <a:avLst/>
          </a:prstGeom>
          <a:noFill/>
        </p:spPr>
      </p:pic>
      <p:graphicFrame>
        <p:nvGraphicFramePr>
          <p:cNvPr id="6" name="Table 5">
            <a:extLst>
              <a:ext uri="{FF2B5EF4-FFF2-40B4-BE49-F238E27FC236}">
                <a16:creationId xmlns:a16="http://schemas.microsoft.com/office/drawing/2014/main" id="{33F93414-6CEC-CDFD-33FA-2AAF9BE9D048}"/>
              </a:ext>
            </a:extLst>
          </p:cNvPr>
          <p:cNvGraphicFramePr>
            <a:graphicFrameLocks noGrp="1"/>
          </p:cNvGraphicFramePr>
          <p:nvPr>
            <p:extLst>
              <p:ext uri="{D42A27DB-BD31-4B8C-83A1-F6EECF244321}">
                <p14:modId xmlns:p14="http://schemas.microsoft.com/office/powerpoint/2010/main" val="3784275647"/>
              </p:ext>
            </p:extLst>
          </p:nvPr>
        </p:nvGraphicFramePr>
        <p:xfrm>
          <a:off x="198122" y="5092993"/>
          <a:ext cx="6060862" cy="1701507"/>
        </p:xfrm>
        <a:graphic>
          <a:graphicData uri="http://schemas.openxmlformats.org/drawingml/2006/table">
            <a:tbl>
              <a:tblPr firstRow="1" bandRow="1">
                <a:tableStyleId>{8799B23B-EC83-4686-B30A-512413B5E67A}</a:tableStyleId>
              </a:tblPr>
              <a:tblGrid>
                <a:gridCol w="6060862">
                  <a:extLst>
                    <a:ext uri="{9D8B030D-6E8A-4147-A177-3AD203B41FA5}">
                      <a16:colId xmlns:a16="http://schemas.microsoft.com/office/drawing/2014/main" val="2476135544"/>
                    </a:ext>
                  </a:extLst>
                </a:gridCol>
              </a:tblGrid>
              <a:tr h="170150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71450" indent="-171450" algn="just">
                        <a:buFont typeface="Arial" panose="020B0604020202020204" pitchFamily="34" charset="0"/>
                        <a:buChar char="•"/>
                      </a:pPr>
                      <a:r>
                        <a:rPr lang="en-GB" sz="1200" b="0" dirty="0">
                          <a:solidFill>
                            <a:schemeClr val="tx1"/>
                          </a:solidFill>
                          <a:latin typeface="Century Gothic" panose="020B0502020202020204" pitchFamily="34" charset="0"/>
                        </a:rPr>
                        <a:t>Purchase price for Rem 786 = R3 270 070.00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solidFill>
                          <a:latin typeface="Century Gothic" panose="020B0502020202020204" pitchFamily="34" charset="0"/>
                        </a:rPr>
                        <a:t>Purchase price for Rem 790  = R9 500 000.00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solidFill>
                          <a:latin typeface="Century Gothic" panose="020B0502020202020204" pitchFamily="34" charset="0"/>
                        </a:rPr>
                        <a:t>The HDA has paid for the land parcels and are currently undergoing final transfer stages.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solidFill>
                          <a:latin typeface="Century Gothic" panose="020B0502020202020204" pitchFamily="34" charset="0"/>
                        </a:rPr>
                        <a:t>Power of Attorney received, allowing HDA to commence with statutory processes was received from the landowners as early as May 2022.</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solidFill>
                          <a:latin typeface="Century Gothic" panose="020B0502020202020204" pitchFamily="34" charset="0"/>
                        </a:rPr>
                        <a:t>The land parcels are Sufficient for relocation of Phase 1: Langa as it can accommodate between 1500 to 1700 Relocation Units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6804525"/>
                  </a:ext>
                </a:extLst>
              </a:tr>
            </a:tbl>
          </a:graphicData>
        </a:graphic>
      </p:graphicFrame>
    </p:spTree>
    <p:extLst>
      <p:ext uri="{BB962C8B-B14F-4D97-AF65-F5344CB8AC3E}">
        <p14:creationId xmlns:p14="http://schemas.microsoft.com/office/powerpoint/2010/main" val="386277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6.2. Land &amp; Statutory Processes: Private Land Acquisition – Wedge Area Properties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5" name="TextBox 4">
            <a:extLst>
              <a:ext uri="{FF2B5EF4-FFF2-40B4-BE49-F238E27FC236}">
                <a16:creationId xmlns:a16="http://schemas.microsoft.com/office/drawing/2014/main" id="{ECDBE8B2-A785-862C-50C4-6052E6056A1B}"/>
              </a:ext>
            </a:extLst>
          </p:cNvPr>
          <p:cNvSpPr txBox="1"/>
          <p:nvPr/>
        </p:nvSpPr>
        <p:spPr>
          <a:xfrm>
            <a:off x="198519" y="917420"/>
            <a:ext cx="10787269" cy="5242204"/>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 accelerate the relocation programme (as a resolution of the PMC), a Section 68 request, in terms of the City of Cape Town Municipal Planning By-Laws, was recommended to be pursued.</a:t>
            </a:r>
            <a:endParaRPr kumimoji="0" lang="en-US" sz="15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is a shortened/accelerated process rather than a full Rezoning/Land Use Departure process that ensures approximately 18 months.</a:t>
            </a:r>
          </a:p>
          <a:p>
            <a:pPr marL="342900" lvl="0" indent="-342900" algn="just" defTabSz="457200">
              <a:lnSpc>
                <a:spcPct val="150000"/>
              </a:lnSpc>
              <a:buFont typeface="+mj-lt"/>
              <a:buAutoNum type="alphaLcParenR"/>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 31 May 2022, the HDA lodged the Section 68 Request to the City of Cape Town, with the City’s Spatial Planning &amp; Environment Directorate being the vehicle to facilitate the application </a:t>
            </a:r>
            <a:r>
              <a:rPr lang="en-US" sz="1500" dirty="0">
                <a:solidFill>
                  <a:prstClr val="black"/>
                </a:solidFill>
                <a:latin typeface="Century Gothic" panose="020B0502020202020204" pitchFamily="34" charset="0"/>
              </a:rPr>
              <a:t>internally, with confirmation of receipt received on 01 June 2022.</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startAt="6"/>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 21 October 2022, the CoCT sent an official communication to the HDA regarding the outcome of the Section 68 Application. The communication was that the application could not be approved as is.</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startAt="6"/>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Given the outcome of Section 68, the PMC made a submission to the IPSC for undertaking a full rezoning process, which is estimated to take approximately 18 months. This would move the relocation date to February 2025. This submission was rejected by the IPSC as it does not align with the Relocation Programme and required timeframes.</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startAt="6"/>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Currently the PMC is running a parallel full rezoning process while engagements are being held to expedite the statutory processes. </a:t>
            </a:r>
          </a:p>
        </p:txBody>
      </p:sp>
    </p:spTree>
    <p:extLst>
      <p:ext uri="{BB962C8B-B14F-4D97-AF65-F5344CB8AC3E}">
        <p14:creationId xmlns:p14="http://schemas.microsoft.com/office/powerpoint/2010/main" val="3033176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6.3. Land &amp; Statutory Processes: Alternative Land Parcels – Macassar land</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pic>
        <p:nvPicPr>
          <p:cNvPr id="3" name="Picture 2">
            <a:extLst>
              <a:ext uri="{FF2B5EF4-FFF2-40B4-BE49-F238E27FC236}">
                <a16:creationId xmlns:a16="http://schemas.microsoft.com/office/drawing/2014/main" id="{70B90B54-5003-2AFB-C990-9F81C1F296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518" y="894559"/>
            <a:ext cx="10787269" cy="5851301"/>
          </a:xfrm>
          <a:prstGeom prst="rect">
            <a:avLst/>
          </a:prstGeom>
          <a:noFill/>
          <a:ln w="19050">
            <a:solidFill>
              <a:sysClr val="windowText" lastClr="000000"/>
            </a:solidFill>
          </a:ln>
        </p:spPr>
      </p:pic>
    </p:spTree>
    <p:extLst>
      <p:ext uri="{BB962C8B-B14F-4D97-AF65-F5344CB8AC3E}">
        <p14:creationId xmlns:p14="http://schemas.microsoft.com/office/powerpoint/2010/main" val="2660462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6.3. Land &amp; Statutory Processes: Alternative Land Parcel – CoCT Land</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pic>
        <p:nvPicPr>
          <p:cNvPr id="4" name="Picture 3">
            <a:extLst>
              <a:ext uri="{FF2B5EF4-FFF2-40B4-BE49-F238E27FC236}">
                <a16:creationId xmlns:a16="http://schemas.microsoft.com/office/drawing/2014/main" id="{6FA674F6-1B81-4C48-1131-C83CBDF9AF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519" y="873757"/>
            <a:ext cx="10787269" cy="5872103"/>
          </a:xfrm>
          <a:prstGeom prst="rect">
            <a:avLst/>
          </a:prstGeom>
          <a:noFill/>
          <a:ln w="19050">
            <a:solidFill>
              <a:sysClr val="windowText" lastClr="000000"/>
            </a:solidFill>
          </a:ln>
        </p:spPr>
      </p:pic>
    </p:spTree>
    <p:extLst>
      <p:ext uri="{BB962C8B-B14F-4D97-AF65-F5344CB8AC3E}">
        <p14:creationId xmlns:p14="http://schemas.microsoft.com/office/powerpoint/2010/main" val="2333814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Outline</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5" name="TextBox 4">
            <a:extLst>
              <a:ext uri="{FF2B5EF4-FFF2-40B4-BE49-F238E27FC236}">
                <a16:creationId xmlns:a16="http://schemas.microsoft.com/office/drawing/2014/main" id="{ECDBE8B2-A785-862C-50C4-6052E6056A1B}"/>
              </a:ext>
            </a:extLst>
          </p:cNvPr>
          <p:cNvSpPr txBox="1"/>
          <p:nvPr/>
        </p:nvSpPr>
        <p:spPr>
          <a:xfrm>
            <a:off x="198520" y="974570"/>
            <a:ext cx="10787268" cy="3369512"/>
          </a:xfrm>
          <a:prstGeom prst="rect">
            <a:avLst/>
          </a:prstGeom>
          <a:noFill/>
        </p:spPr>
        <p:txBody>
          <a:bodyPr wrap="square" rtlCol="0">
            <a:spAutoFit/>
          </a:bodyPr>
          <a:lstStyle/>
          <a:p>
            <a:pPr marL="342900" indent="-342900">
              <a:lnSpc>
                <a:spcPct val="150000"/>
              </a:lnSpc>
              <a:buFont typeface="+mj-lt"/>
              <a:buAutoNum type="arabicPeriod"/>
            </a:pPr>
            <a:r>
              <a:rPr lang="en-US" sz="1600" dirty="0">
                <a:latin typeface="Century Gothic" panose="020B0502020202020204" pitchFamily="34" charset="0"/>
              </a:rPr>
              <a:t>Purpose of Presentation</a:t>
            </a:r>
          </a:p>
          <a:p>
            <a:pPr marL="342900" indent="-342900">
              <a:lnSpc>
                <a:spcPct val="150000"/>
              </a:lnSpc>
              <a:buFont typeface="+mj-lt"/>
              <a:buAutoNum type="arabicPeriod"/>
            </a:pPr>
            <a:r>
              <a:rPr lang="en-US" sz="1600" dirty="0">
                <a:latin typeface="Century Gothic" panose="020B0502020202020204" pitchFamily="34" charset="0"/>
              </a:rPr>
              <a:t>Briefing Report: Sequence of Events</a:t>
            </a:r>
          </a:p>
          <a:p>
            <a:pPr marL="342900" indent="-342900">
              <a:lnSpc>
                <a:spcPct val="150000"/>
              </a:lnSpc>
              <a:buFont typeface="+mj-lt"/>
              <a:buAutoNum type="arabicPeriod"/>
            </a:pPr>
            <a:r>
              <a:rPr lang="en-US" sz="1600" dirty="0">
                <a:latin typeface="Century Gothic" panose="020B0502020202020204" pitchFamily="34" charset="0"/>
              </a:rPr>
              <a:t>Problem Statement</a:t>
            </a:r>
          </a:p>
          <a:p>
            <a:pPr marL="342900" indent="-342900">
              <a:lnSpc>
                <a:spcPct val="150000"/>
              </a:lnSpc>
              <a:buFont typeface="+mj-lt"/>
              <a:buAutoNum type="arabicPeriod"/>
            </a:pPr>
            <a:r>
              <a:rPr lang="en-ZA" sz="1600" dirty="0">
                <a:latin typeface="Century Gothic" panose="020B0502020202020204" pitchFamily="34" charset="0"/>
              </a:rPr>
              <a:t>Institutional Arrangements</a:t>
            </a:r>
          </a:p>
          <a:p>
            <a:pPr marL="342900" indent="-342900">
              <a:lnSpc>
                <a:spcPct val="150000"/>
              </a:lnSpc>
              <a:buFont typeface="+mj-lt"/>
              <a:buAutoNum type="arabicPeriod"/>
            </a:pPr>
            <a:r>
              <a:rPr lang="en-ZA" sz="1600" dirty="0">
                <a:latin typeface="Century Gothic" panose="020B0502020202020204" pitchFamily="34" charset="0"/>
              </a:rPr>
              <a:t>Court Order </a:t>
            </a:r>
          </a:p>
          <a:p>
            <a:pPr marL="342900" indent="-342900">
              <a:lnSpc>
                <a:spcPct val="150000"/>
              </a:lnSpc>
              <a:buFont typeface="+mj-lt"/>
              <a:buAutoNum type="arabicPeriod"/>
            </a:pPr>
            <a:r>
              <a:rPr lang="en-ZA" sz="1600" dirty="0">
                <a:latin typeface="Century Gothic" panose="020B0502020202020204" pitchFamily="34" charset="0"/>
              </a:rPr>
              <a:t>Land and Statutory Processes</a:t>
            </a:r>
          </a:p>
          <a:p>
            <a:pPr marL="342900" indent="-342900">
              <a:lnSpc>
                <a:spcPct val="150000"/>
              </a:lnSpc>
              <a:buFont typeface="+mj-lt"/>
              <a:buAutoNum type="arabicPeriod"/>
            </a:pPr>
            <a:r>
              <a:rPr lang="en-ZA" sz="1600" dirty="0">
                <a:latin typeface="Century Gothic" panose="020B0502020202020204" pitchFamily="34" charset="0"/>
              </a:rPr>
              <a:t>Funding for the Relocation Programme</a:t>
            </a:r>
          </a:p>
          <a:p>
            <a:pPr marL="342900" indent="-342900">
              <a:lnSpc>
                <a:spcPct val="150000"/>
              </a:lnSpc>
              <a:buFont typeface="+mj-lt"/>
              <a:buAutoNum type="arabicPeriod"/>
            </a:pPr>
            <a:r>
              <a:rPr lang="en-ZA" sz="1600" dirty="0">
                <a:latin typeface="Century Gothic" panose="020B0502020202020204" pitchFamily="34" charset="0"/>
              </a:rPr>
              <a:t>Conclusion</a:t>
            </a:r>
          </a:p>
          <a:p>
            <a:pPr marL="342900" indent="-342900">
              <a:lnSpc>
                <a:spcPct val="150000"/>
              </a:lnSpc>
              <a:buFont typeface="+mj-lt"/>
              <a:buAutoNum type="arabicPeriod"/>
            </a:pPr>
            <a:r>
              <a:rPr lang="en-ZA" sz="1600" dirty="0">
                <a:latin typeface="Century Gothic" panose="020B0502020202020204" pitchFamily="34" charset="0"/>
              </a:rPr>
              <a:t>Recommendations </a:t>
            </a:r>
          </a:p>
        </p:txBody>
      </p:sp>
    </p:spTree>
    <p:extLst>
      <p:ext uri="{BB962C8B-B14F-4D97-AF65-F5344CB8AC3E}">
        <p14:creationId xmlns:p14="http://schemas.microsoft.com/office/powerpoint/2010/main" val="4007678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6.3. Land &amp; Statutory Processes: Alternative Land Parcels – CoCT Land</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3" name="TextBox 2">
            <a:extLst>
              <a:ext uri="{FF2B5EF4-FFF2-40B4-BE49-F238E27FC236}">
                <a16:creationId xmlns:a16="http://schemas.microsoft.com/office/drawing/2014/main" id="{C6BCF613-0F6E-BD63-FAFA-9875D45010AD}"/>
              </a:ext>
            </a:extLst>
          </p:cNvPr>
          <p:cNvSpPr txBox="1"/>
          <p:nvPr/>
        </p:nvSpPr>
        <p:spPr>
          <a:xfrm>
            <a:off x="198519" y="940280"/>
            <a:ext cx="10787269" cy="2630848"/>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 18 November 2022, the HDA submitted a request to the City for the release of the above-mentioned land parcel for the PRASA Programme, with a view of utilizing the land parcel for the relocation of the Langa occupants who are located less than 200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metres</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from the subject property. </a:t>
            </a:r>
          </a:p>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 28 February 2023; the City responded in writing that the subject land parcel has been reserved by the City’s Urban Mobility Directorate and will be utilized to accommodate future Integrated Rapid Transport infrastructure. Based on the planned future use, the subject land parcel is not available as a relocation site for the PRASA Central Line Relocation Programme.</a:t>
            </a:r>
          </a:p>
        </p:txBody>
      </p:sp>
    </p:spTree>
    <p:extLst>
      <p:ext uri="{BB962C8B-B14F-4D97-AF65-F5344CB8AC3E}">
        <p14:creationId xmlns:p14="http://schemas.microsoft.com/office/powerpoint/2010/main" val="1883876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6.3. Land &amp; Statutory Processes: Alternative Land Parcels – Ithemba Labs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pic>
        <p:nvPicPr>
          <p:cNvPr id="9" name="Picture 8">
            <a:extLst>
              <a:ext uri="{FF2B5EF4-FFF2-40B4-BE49-F238E27FC236}">
                <a16:creationId xmlns:a16="http://schemas.microsoft.com/office/drawing/2014/main" id="{B0C102C7-000B-1C4C-12E3-C49D1AAFB979}"/>
              </a:ext>
            </a:extLst>
          </p:cNvPr>
          <p:cNvPicPr>
            <a:picLocks noChangeAspect="1"/>
          </p:cNvPicPr>
          <p:nvPr/>
        </p:nvPicPr>
        <p:blipFill>
          <a:blip r:embed="rId4"/>
          <a:stretch>
            <a:fillRect/>
          </a:stretch>
        </p:blipFill>
        <p:spPr>
          <a:xfrm>
            <a:off x="198519" y="862327"/>
            <a:ext cx="7030054" cy="4934076"/>
          </a:xfrm>
          <a:prstGeom prst="rect">
            <a:avLst/>
          </a:prstGeom>
        </p:spPr>
      </p:pic>
      <p:pic>
        <p:nvPicPr>
          <p:cNvPr id="10" name="Picture 9">
            <a:extLst>
              <a:ext uri="{FF2B5EF4-FFF2-40B4-BE49-F238E27FC236}">
                <a16:creationId xmlns:a16="http://schemas.microsoft.com/office/drawing/2014/main" id="{A7782268-DC94-7209-D71F-49739AECFEAC}"/>
              </a:ext>
            </a:extLst>
          </p:cNvPr>
          <p:cNvPicPr>
            <a:picLocks noChangeAspect="1"/>
          </p:cNvPicPr>
          <p:nvPr/>
        </p:nvPicPr>
        <p:blipFill rotWithShape="1">
          <a:blip r:embed="rId5"/>
          <a:srcRect b="12026"/>
          <a:stretch/>
        </p:blipFill>
        <p:spPr>
          <a:xfrm>
            <a:off x="7228572" y="891202"/>
            <a:ext cx="3757215" cy="2371032"/>
          </a:xfrm>
          <a:prstGeom prst="rect">
            <a:avLst/>
          </a:prstGeom>
          <a:ln w="19050">
            <a:solidFill>
              <a:schemeClr val="tx1"/>
            </a:solidFill>
          </a:ln>
        </p:spPr>
      </p:pic>
      <p:pic>
        <p:nvPicPr>
          <p:cNvPr id="11" name="Picture 10">
            <a:extLst>
              <a:ext uri="{FF2B5EF4-FFF2-40B4-BE49-F238E27FC236}">
                <a16:creationId xmlns:a16="http://schemas.microsoft.com/office/drawing/2014/main" id="{595B7989-11AB-6F98-D592-08663B800784}"/>
              </a:ext>
            </a:extLst>
          </p:cNvPr>
          <p:cNvPicPr>
            <a:picLocks noChangeAspect="1"/>
          </p:cNvPicPr>
          <p:nvPr/>
        </p:nvPicPr>
        <p:blipFill rotWithShape="1">
          <a:blip r:embed="rId6"/>
          <a:srcRect b="13531"/>
          <a:stretch/>
        </p:blipFill>
        <p:spPr>
          <a:xfrm>
            <a:off x="7228572" y="3341812"/>
            <a:ext cx="3757215" cy="2339627"/>
          </a:xfrm>
          <a:prstGeom prst="rect">
            <a:avLst/>
          </a:prstGeom>
          <a:ln w="19050">
            <a:solidFill>
              <a:schemeClr val="tx1"/>
            </a:solidFill>
          </a:ln>
        </p:spPr>
      </p:pic>
    </p:spTree>
    <p:extLst>
      <p:ext uri="{BB962C8B-B14F-4D97-AF65-F5344CB8AC3E}">
        <p14:creationId xmlns:p14="http://schemas.microsoft.com/office/powerpoint/2010/main" val="610718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7.1. Funding for Relocation Programme</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5" name="TextBox 4">
            <a:extLst>
              <a:ext uri="{FF2B5EF4-FFF2-40B4-BE49-F238E27FC236}">
                <a16:creationId xmlns:a16="http://schemas.microsoft.com/office/drawing/2014/main" id="{ECDBE8B2-A785-862C-50C4-6052E6056A1B}"/>
              </a:ext>
            </a:extLst>
          </p:cNvPr>
          <p:cNvSpPr txBox="1"/>
          <p:nvPr/>
        </p:nvSpPr>
        <p:spPr>
          <a:xfrm>
            <a:off x="198519" y="825980"/>
            <a:ext cx="11265771" cy="5934702"/>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effectLst/>
                <a:uLnTx/>
                <a:uFillTx/>
                <a:latin typeface="Century Gothic" panose="020B0502020202020204" pitchFamily="34" charset="0"/>
                <a:ea typeface="+mn-ea"/>
                <a:cs typeface="+mn-cs"/>
              </a:rPr>
              <a:t>On 25 May 2022, the IPSC approved an Itemized Billing outlining proposed funding for the Programme.</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effectLst/>
                <a:uLnTx/>
                <a:uFillTx/>
                <a:latin typeface="Century Gothic" panose="020B0502020202020204" pitchFamily="34" charset="0"/>
                <a:ea typeface="+mn-ea"/>
                <a:cs typeface="+mn-cs"/>
              </a:rPr>
              <a:t>On 19 July 2022; Letters were sent by ADG: NDHS to CoCT and PDHS outlining the line items they are responsible to fund, as per the itemized billing and as per the resolution of the Special PSC held on 25 May 2022,</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effectLst/>
                <a:uLnTx/>
                <a:uFillTx/>
                <a:latin typeface="Century Gothic" panose="020B0502020202020204" pitchFamily="34" charset="0"/>
                <a:ea typeface="+mn-ea"/>
                <a:cs typeface="+mn-cs"/>
              </a:rPr>
              <a:t>On 31 August 2022; the CoCT responded to the letter from DG: Human Settlements on Funding for the Programme, indicating that the City does not have the required funding and that an additional allocation must be made by NDHS. </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effectLst/>
                <a:uLnTx/>
                <a:uFillTx/>
                <a:latin typeface="Century Gothic" panose="020B0502020202020204" pitchFamily="34" charset="0"/>
                <a:ea typeface="+mn-ea"/>
                <a:cs typeface="+mn-cs"/>
              </a:rPr>
              <a:t>A similar response was also received from the Provincial Department of Human Settlements,</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effectLst/>
                <a:uLnTx/>
                <a:uFillTx/>
                <a:latin typeface="Century Gothic" panose="020B0502020202020204" pitchFamily="34" charset="0"/>
                <a:ea typeface="+mn-ea"/>
                <a:cs typeface="+mn-cs"/>
              </a:rPr>
              <a:t>31 March 2023 NT/NDHS reallocated to the City of Cape Town an additional R111 Million UISPG allocation for the 16 priority informal settlements that require basic services, including the PRASA Programme (R50M for land acquisition).</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effectLst/>
                <a:uLnTx/>
                <a:uFillTx/>
                <a:latin typeface="Century Gothic" panose="020B0502020202020204" pitchFamily="34" charset="0"/>
                <a:ea typeface="+mn-ea"/>
                <a:cs typeface="+mn-cs"/>
              </a:rPr>
              <a:t>The City responded to National and indicated </a:t>
            </a:r>
            <a:r>
              <a:rPr lang="en-US" sz="1500" dirty="0">
                <a:latin typeface="Century Gothic" panose="020B0502020202020204" pitchFamily="34" charset="0"/>
              </a:rPr>
              <a:t>they </a:t>
            </a:r>
            <a:r>
              <a:rPr kumimoji="0" lang="en-US" sz="1500" b="0" i="0" u="none" strike="noStrike" kern="1200" cap="none" spc="0" normalizeH="0" baseline="0" noProof="0" dirty="0">
                <a:ln>
                  <a:noFill/>
                </a:ln>
                <a:effectLst/>
                <a:uLnTx/>
                <a:uFillTx/>
                <a:latin typeface="Century Gothic" panose="020B0502020202020204" pitchFamily="34" charset="0"/>
                <a:ea typeface="+mn-ea"/>
                <a:cs typeface="+mn-cs"/>
              </a:rPr>
              <a:t>would not be in a position to legally spend the allocated funding within the remaining period of the financial year, and that they would require a rollover of the funds. </a:t>
            </a:r>
          </a:p>
          <a:p>
            <a:pPr marL="342900" marR="0" lvl="0" indent="-342900" algn="just" defTabSz="457200" rtl="0" eaLnBrk="1" fontAlgn="auto" latinLnBrk="0" hangingPunct="1">
              <a:lnSpc>
                <a:spcPct val="150000"/>
              </a:lnSpc>
              <a:spcBef>
                <a:spcPts val="0"/>
              </a:spcBef>
              <a:spcAft>
                <a:spcPts val="0"/>
              </a:spcAft>
              <a:buClrTx/>
              <a:buSzTx/>
              <a:buFont typeface="+mj-lt"/>
              <a:buAutoNum type="alphaLcParenR"/>
              <a:tabLst/>
              <a:defRPr/>
            </a:pPr>
            <a:r>
              <a:rPr kumimoji="0" lang="en-US" sz="1500" b="0" i="0" u="none" strike="noStrike" kern="1200" cap="none" spc="0" normalizeH="0" baseline="0" noProof="0" dirty="0">
                <a:ln>
                  <a:noFill/>
                </a:ln>
                <a:effectLst/>
                <a:uLnTx/>
                <a:uFillTx/>
                <a:latin typeface="Century Gothic" panose="020B0502020202020204" pitchFamily="34" charset="0"/>
                <a:ea typeface="+mn-ea"/>
                <a:cs typeface="+mn-cs"/>
              </a:rPr>
              <a:t>On 08 June 2023, the Executive Mayor of the City of Cape Town wrote to the Minister of Human Settlements, indicating that given the fact that the HDA has acquired land for Phase 1 of the relocation Programme, they would be returning the sum of R50 Million to National Treasury, the amount which was allocated for land acquisition of the PRASA Programme. The City also recommended that further engagements be held at a later stage with regards to funding for the provision of basic service, as there would be no lawful means to ringfence the funding in the current allocation. </a:t>
            </a:r>
          </a:p>
        </p:txBody>
      </p:sp>
    </p:spTree>
    <p:extLst>
      <p:ext uri="{BB962C8B-B14F-4D97-AF65-F5344CB8AC3E}">
        <p14:creationId xmlns:p14="http://schemas.microsoft.com/office/powerpoint/2010/main" val="485034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7.2. Funding for Relocation Programme: Phase 1 Funding Costs (Including Overall Land)</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graphicFrame>
        <p:nvGraphicFramePr>
          <p:cNvPr id="3" name="Table 3">
            <a:extLst>
              <a:ext uri="{FF2B5EF4-FFF2-40B4-BE49-F238E27FC236}">
                <a16:creationId xmlns:a16="http://schemas.microsoft.com/office/drawing/2014/main" id="{1F48D366-9537-BB0F-902A-78C56A150504}"/>
              </a:ext>
            </a:extLst>
          </p:cNvPr>
          <p:cNvGraphicFramePr>
            <a:graphicFrameLocks noGrp="1"/>
          </p:cNvGraphicFramePr>
          <p:nvPr>
            <p:extLst>
              <p:ext uri="{D42A27DB-BD31-4B8C-83A1-F6EECF244321}">
                <p14:modId xmlns:p14="http://schemas.microsoft.com/office/powerpoint/2010/main" val="241584872"/>
              </p:ext>
            </p:extLst>
          </p:nvPr>
        </p:nvGraphicFramePr>
        <p:xfrm>
          <a:off x="198519" y="1119716"/>
          <a:ext cx="10787268" cy="2849880"/>
        </p:xfrm>
        <a:graphic>
          <a:graphicData uri="http://schemas.openxmlformats.org/drawingml/2006/table">
            <a:tbl>
              <a:tblPr firstRow="1" bandRow="1">
                <a:tableStyleId>{5C22544A-7EE6-4342-B048-85BDC9FD1C3A}</a:tableStyleId>
              </a:tblPr>
              <a:tblGrid>
                <a:gridCol w="8614011">
                  <a:extLst>
                    <a:ext uri="{9D8B030D-6E8A-4147-A177-3AD203B41FA5}">
                      <a16:colId xmlns:a16="http://schemas.microsoft.com/office/drawing/2014/main" val="1955217499"/>
                    </a:ext>
                  </a:extLst>
                </a:gridCol>
                <a:gridCol w="2173257">
                  <a:extLst>
                    <a:ext uri="{9D8B030D-6E8A-4147-A177-3AD203B41FA5}">
                      <a16:colId xmlns:a16="http://schemas.microsoft.com/office/drawing/2014/main" val="130334296"/>
                    </a:ext>
                  </a:extLst>
                </a:gridCol>
              </a:tblGrid>
              <a:tr h="370840">
                <a:tc>
                  <a:txBody>
                    <a:bodyPr/>
                    <a:lstStyle/>
                    <a:p>
                      <a:pPr algn="ctr"/>
                      <a:r>
                        <a:rPr lang="en-US" dirty="0">
                          <a:latin typeface="Century Gothic" panose="020B0502020202020204" pitchFamily="34" charset="0"/>
                        </a:rPr>
                        <a:t>Component of the Programme</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dirty="0">
                          <a:latin typeface="Century Gothic" panose="020B0502020202020204" pitchFamily="34" charset="0"/>
                        </a:rPr>
                        <a:t>Funding (R)</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67108343"/>
                  </a:ext>
                </a:extLst>
              </a:tr>
              <a:tr h="370840">
                <a:tc>
                  <a:txBody>
                    <a:bodyPr/>
                    <a:lstStyle/>
                    <a:p>
                      <a:r>
                        <a:rPr lang="en-US" dirty="0">
                          <a:latin typeface="Century Gothic" panose="020B0502020202020204" pitchFamily="34" charset="0"/>
                        </a:rPr>
                        <a:t>Phase 1 Land Acquisition (HDA frontloaded)</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US" dirty="0">
                          <a:latin typeface="Century Gothic" panose="020B0502020202020204" pitchFamily="34" charset="0"/>
                        </a:rPr>
                        <a:t>R12 770 070.00</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41278732"/>
                  </a:ext>
                </a:extLst>
              </a:tr>
              <a:tr h="370840">
                <a:tc>
                  <a:txBody>
                    <a:bodyPr/>
                    <a:lstStyle/>
                    <a:p>
                      <a:r>
                        <a:rPr lang="en-US" dirty="0">
                          <a:latin typeface="Century Gothic" panose="020B0502020202020204" pitchFamily="34" charset="0"/>
                        </a:rPr>
                        <a:t>Additional Land Acquisition (for overall Programme)</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ZA" dirty="0">
                          <a:latin typeface="Century Gothic" panose="020B0502020202020204" pitchFamily="34" charset="0"/>
                        </a:rPr>
                        <a:t>±R50 000 000.00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76305783"/>
                  </a:ext>
                </a:extLst>
              </a:tr>
              <a:tr h="0">
                <a:tc>
                  <a:txBody>
                    <a:bodyPr/>
                    <a:lstStyle/>
                    <a:p>
                      <a:r>
                        <a:rPr lang="en-US" dirty="0">
                          <a:latin typeface="Century Gothic" panose="020B0502020202020204" pitchFamily="34" charset="0"/>
                        </a:rPr>
                        <a:t>Bulk Earthworks and Provision of Basic Services (Phase 1 – Wedge Area)</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ZA" dirty="0">
                          <a:latin typeface="Century Gothic" panose="020B0502020202020204" pitchFamily="34" charset="0"/>
                        </a:rPr>
                        <a:t>±R49 000 000.00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3718530"/>
                  </a:ext>
                </a:extLst>
              </a:tr>
              <a:tr h="320040">
                <a:tc>
                  <a:txBody>
                    <a:bodyPr/>
                    <a:lstStyle/>
                    <a:p>
                      <a:r>
                        <a:rPr lang="en-US" dirty="0">
                          <a:latin typeface="Century Gothic" panose="020B0502020202020204" pitchFamily="34" charset="0"/>
                        </a:rPr>
                        <a:t>Relocation Structures - 18m² Emergency Housing Kit (Current Approved Relocation Model)</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ZA" dirty="0">
                          <a:latin typeface="Century Gothic" panose="020B0502020202020204" pitchFamily="34" charset="0"/>
                        </a:rPr>
                        <a:t>±</a:t>
                      </a:r>
                      <a:r>
                        <a:rPr lang="en-US" dirty="0">
                          <a:latin typeface="Century Gothic" panose="020B0502020202020204" pitchFamily="34" charset="0"/>
                        </a:rPr>
                        <a:t>R28 215 000.00</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41908139"/>
                  </a:ext>
                </a:extLst>
              </a:tr>
              <a:tr h="320040">
                <a:tc>
                  <a:txBody>
                    <a:bodyPr/>
                    <a:lstStyle/>
                    <a:p>
                      <a:r>
                        <a:rPr lang="en-US" dirty="0">
                          <a:latin typeface="Century Gothic" panose="020B0502020202020204" pitchFamily="34" charset="0"/>
                        </a:rPr>
                        <a:t>Relocation Costs (Dismantling of informal structures and relocation)</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US" dirty="0">
                          <a:latin typeface="Century Gothic" panose="020B0502020202020204" pitchFamily="34" charset="0"/>
                        </a:rPr>
                        <a:t>R4 075 500.00</a:t>
                      </a:r>
                      <a:endParaRPr lang="en-ZA"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9912110"/>
                  </a:ext>
                </a:extLst>
              </a:tr>
              <a:tr h="273050">
                <a:tc>
                  <a:txBody>
                    <a:bodyPr/>
                    <a:lstStyle/>
                    <a:p>
                      <a:r>
                        <a:rPr lang="en-US" b="1" dirty="0">
                          <a:solidFill>
                            <a:schemeClr val="bg1"/>
                          </a:solidFill>
                          <a:latin typeface="Century Gothic" panose="020B0502020202020204" pitchFamily="34" charset="0"/>
                        </a:rPr>
                        <a:t>Total Estimated Funding Requirements</a:t>
                      </a:r>
                      <a:endParaRPr lang="en-ZA"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ZA" b="1" dirty="0">
                          <a:solidFill>
                            <a:schemeClr val="bg1"/>
                          </a:solidFill>
                          <a:latin typeface="Century Gothic" panose="020B0502020202020204" pitchFamily="34" charset="0"/>
                        </a:rPr>
                        <a:t>±R144 060 570.00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624666279"/>
                  </a:ext>
                </a:extLst>
              </a:tr>
            </a:tbl>
          </a:graphicData>
        </a:graphic>
      </p:graphicFrame>
      <p:sp>
        <p:nvSpPr>
          <p:cNvPr id="4" name="TextBox 3">
            <a:extLst>
              <a:ext uri="{FF2B5EF4-FFF2-40B4-BE49-F238E27FC236}">
                <a16:creationId xmlns:a16="http://schemas.microsoft.com/office/drawing/2014/main" id="{F2685090-F6D0-AC03-E8B8-CC89C7D6EE5A}"/>
              </a:ext>
            </a:extLst>
          </p:cNvPr>
          <p:cNvSpPr txBox="1"/>
          <p:nvPr/>
        </p:nvSpPr>
        <p:spPr>
          <a:xfrm>
            <a:off x="198519" y="4015316"/>
            <a:ext cx="10787268" cy="1892185"/>
          </a:xfrm>
          <a:prstGeom prst="rect">
            <a:avLst/>
          </a:prstGeom>
          <a:noFill/>
        </p:spPr>
        <p:txBody>
          <a:bodyPr wrap="square" rtlCol="0">
            <a:spAutoFit/>
          </a:bodyPr>
          <a:lstStyle/>
          <a:p>
            <a:pPr algn="just">
              <a:lnSpc>
                <a:spcPct val="150000"/>
              </a:lnSpc>
            </a:pPr>
            <a:r>
              <a:rPr lang="en-US" sz="1600" b="1" u="sng" dirty="0">
                <a:latin typeface="Century Gothic" panose="020B0502020202020204" pitchFamily="34" charset="0"/>
              </a:rPr>
              <a:t>Notes:</a:t>
            </a:r>
          </a:p>
          <a:p>
            <a:pPr marL="342900" indent="-342900" algn="just">
              <a:lnSpc>
                <a:spcPct val="150000"/>
              </a:lnSpc>
              <a:buFont typeface="+mj-lt"/>
              <a:buAutoNum type="alphaLcParenR"/>
            </a:pPr>
            <a:r>
              <a:rPr lang="en-US" sz="1600" dirty="0">
                <a:latin typeface="Century Gothic" panose="020B0502020202020204" pitchFamily="34" charset="0"/>
              </a:rPr>
              <a:t>The estimated funding requirements are Capital funding requirements and exclude Operational Costs, including Land Holding costs and operating costs for the provision of basic services.</a:t>
            </a:r>
          </a:p>
          <a:p>
            <a:pPr marL="342900" indent="-342900" algn="just">
              <a:lnSpc>
                <a:spcPct val="150000"/>
              </a:lnSpc>
              <a:buFont typeface="+mj-lt"/>
              <a:buAutoNum type="alphaLcParenR"/>
            </a:pPr>
            <a:r>
              <a:rPr lang="en-US" sz="1600" dirty="0">
                <a:latin typeface="Century Gothic" panose="020B0502020202020204" pitchFamily="34" charset="0"/>
              </a:rPr>
              <a:t>The estimated funding requirements would cover Phase 1 relocations, as well as acquiring land required for the overall programme to allow statutory processes to commence for Phase 2 (Philippi &amp; Khayelitsha)</a:t>
            </a:r>
          </a:p>
        </p:txBody>
      </p:sp>
    </p:spTree>
    <p:extLst>
      <p:ext uri="{BB962C8B-B14F-4D97-AF65-F5344CB8AC3E}">
        <p14:creationId xmlns:p14="http://schemas.microsoft.com/office/powerpoint/2010/main" val="1284376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8</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Conclusion</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3" name="TextBox 2">
            <a:extLst>
              <a:ext uri="{FF2B5EF4-FFF2-40B4-BE49-F238E27FC236}">
                <a16:creationId xmlns:a16="http://schemas.microsoft.com/office/drawing/2014/main" id="{DC872214-2620-607A-9F02-D844ACBFE04D}"/>
              </a:ext>
            </a:extLst>
          </p:cNvPr>
          <p:cNvSpPr txBox="1"/>
          <p:nvPr/>
        </p:nvSpPr>
        <p:spPr>
          <a:xfrm>
            <a:off x="198520" y="974570"/>
            <a:ext cx="10787268" cy="5588453"/>
          </a:xfrm>
          <a:prstGeom prst="rect">
            <a:avLst/>
          </a:prstGeom>
          <a:noFill/>
        </p:spPr>
        <p:txBody>
          <a:bodyPr wrap="square" rtlCol="0">
            <a:spAutoFit/>
          </a:bodyPr>
          <a:lstStyle/>
          <a:p>
            <a:pPr algn="just">
              <a:lnSpc>
                <a:spcPct val="150000"/>
              </a:lnSpc>
            </a:pPr>
            <a:r>
              <a:rPr lang="en-US" sz="1500" b="1" dirty="0">
                <a:latin typeface="Century Gothic" panose="020B0502020202020204" pitchFamily="34" charset="0"/>
              </a:rPr>
              <a:t>The challenges affecting the Implementation of the PRASA Central Line Relocation Programme, which require urgent intervention, can be summarized as follows:</a:t>
            </a:r>
          </a:p>
          <a:p>
            <a:pPr algn="just">
              <a:lnSpc>
                <a:spcPct val="150000"/>
              </a:lnSpc>
            </a:pPr>
            <a:endParaRPr lang="en-US" sz="1500" b="1" dirty="0">
              <a:latin typeface="Century Gothic" panose="020B0502020202020204" pitchFamily="34" charset="0"/>
            </a:endParaRPr>
          </a:p>
          <a:p>
            <a:pPr marL="342900" indent="-342900" algn="just">
              <a:lnSpc>
                <a:spcPct val="150000"/>
              </a:lnSpc>
              <a:buFont typeface="+mj-lt"/>
              <a:buAutoNum type="alphaLcParenR"/>
            </a:pPr>
            <a:r>
              <a:rPr lang="en-US" sz="1500" dirty="0">
                <a:latin typeface="Century Gothic" panose="020B0502020202020204" pitchFamily="34" charset="0"/>
              </a:rPr>
              <a:t>The total estimated funding requirement for the Programme is R390 Million for Phase 1&amp;2. The Department of Transport has committed R39 Million in Programme Management fees (over three years), in line with the signed SLA. NDHS has reallocated R111M to the City of Cape Town, with R50M ringfenced for land acquisition for the PRASA Programme. The funding for the shortfall in the funding requirements has not been confirmed. </a:t>
            </a:r>
          </a:p>
          <a:p>
            <a:pPr marL="342900" indent="-342900" algn="just">
              <a:lnSpc>
                <a:spcPct val="150000"/>
              </a:lnSpc>
              <a:buFont typeface="+mj-lt"/>
              <a:buAutoNum type="alphaLcParenR"/>
            </a:pPr>
            <a:r>
              <a:rPr lang="en-US" sz="1500" dirty="0">
                <a:latin typeface="Century Gothic" panose="020B0502020202020204" pitchFamily="34" charset="0"/>
              </a:rPr>
              <a:t>Phase 1 and Phase 2 of the Programme require approximately 50Ha - 60Ha of land to successfully implement the relocation. Approximately 8,7Ha of that has been secured by the HDA for the relocation of Phase 1: Langa occupants, however, there is still approximately 40Ha – 50Ha required for the Phase 2 relocations. </a:t>
            </a:r>
          </a:p>
          <a:p>
            <a:pPr marL="342900" indent="-342900" algn="just">
              <a:lnSpc>
                <a:spcPct val="150000"/>
              </a:lnSpc>
              <a:buFont typeface="+mj-lt"/>
              <a:buAutoNum type="alphaLcParenR"/>
            </a:pPr>
            <a:r>
              <a:rPr lang="en-US" sz="1500" dirty="0">
                <a:latin typeface="Century Gothic" panose="020B0502020202020204" pitchFamily="34" charset="0"/>
              </a:rPr>
              <a:t>A full rezoning application process is currently underway; however, this process is estimated to endure approximately 18 months. These timeframes do not align with the Emergency Relocation. </a:t>
            </a:r>
          </a:p>
          <a:p>
            <a:pPr marL="342900" indent="-342900" algn="just">
              <a:lnSpc>
                <a:spcPct val="150000"/>
              </a:lnSpc>
              <a:buFont typeface="+mj-lt"/>
              <a:buAutoNum type="alphaLcParenR"/>
            </a:pPr>
            <a:r>
              <a:rPr lang="en-US" sz="1500" dirty="0">
                <a:latin typeface="Century Gothic" panose="020B0502020202020204" pitchFamily="34" charset="0"/>
              </a:rPr>
              <a:t>One of the key challenges that have resulted in the delay in the implementation of the Programme is objections from receiving communities. Should this not be adequately addressed and resolved, then the Programme risks further delays in statutory processes which may lead to lengthy appeal processes and possible legal challenges. </a:t>
            </a:r>
          </a:p>
        </p:txBody>
      </p:sp>
    </p:spTree>
    <p:extLst>
      <p:ext uri="{BB962C8B-B14F-4D97-AF65-F5344CB8AC3E}">
        <p14:creationId xmlns:p14="http://schemas.microsoft.com/office/powerpoint/2010/main" val="3683713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9</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lang="en-US" sz="2000" dirty="0">
                <a:solidFill>
                  <a:prstClr val="black"/>
                </a:solidFill>
                <a:latin typeface="Century Gothic" panose="020B0502020202020204" pitchFamily="34" charset="0"/>
                <a:cs typeface="Calibri" panose="020F0502020204030204" pitchFamily="34" charset="0"/>
              </a:rPr>
              <a:t>Recommendations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3" name="TextBox 2">
            <a:extLst>
              <a:ext uri="{FF2B5EF4-FFF2-40B4-BE49-F238E27FC236}">
                <a16:creationId xmlns:a16="http://schemas.microsoft.com/office/drawing/2014/main" id="{DC872214-2620-607A-9F02-D844ACBFE04D}"/>
              </a:ext>
            </a:extLst>
          </p:cNvPr>
          <p:cNvSpPr txBox="1"/>
          <p:nvPr/>
        </p:nvSpPr>
        <p:spPr>
          <a:xfrm>
            <a:off x="198520" y="883130"/>
            <a:ext cx="10787268" cy="4895956"/>
          </a:xfrm>
          <a:prstGeom prst="rect">
            <a:avLst/>
          </a:prstGeom>
          <a:noFill/>
        </p:spPr>
        <p:txBody>
          <a:bodyPr wrap="square" rtlCol="0">
            <a:spAutoFit/>
          </a:bodyPr>
          <a:lstStyle/>
          <a:p>
            <a:pPr algn="just">
              <a:lnSpc>
                <a:spcPct val="150000"/>
              </a:lnSpc>
            </a:pPr>
            <a:r>
              <a:rPr lang="en-US" sz="1500" b="1" dirty="0">
                <a:latin typeface="Century Gothic" panose="020B0502020202020204" pitchFamily="34" charset="0"/>
              </a:rPr>
              <a:t>The following recommendations are proposed:</a:t>
            </a:r>
          </a:p>
          <a:p>
            <a:pPr marL="342900" indent="-342900" algn="just">
              <a:lnSpc>
                <a:spcPct val="150000"/>
              </a:lnSpc>
              <a:buFont typeface="+mj-lt"/>
              <a:buAutoNum type="alphaLcParenR"/>
            </a:pPr>
            <a:r>
              <a:rPr lang="en-US" sz="1500" dirty="0">
                <a:latin typeface="Century Gothic" panose="020B0502020202020204" pitchFamily="34" charset="0"/>
              </a:rPr>
              <a:t>It is strongly recommended that the PRASA Central Line Relocation Programme secures immediate confirmation of funding to cover the comprehensive scope of the relocation efforts, including provisions for land acquisition, land preparation, relocation units, and the provision of basic services. To facilitate this, it is advisable that the programme be funded through a special dispensation that allows for the ringfencing of the necessary funds.</a:t>
            </a:r>
          </a:p>
          <a:p>
            <a:pPr marL="342900" indent="-342900" algn="just">
              <a:lnSpc>
                <a:spcPct val="150000"/>
              </a:lnSpc>
              <a:buFont typeface="+mj-lt"/>
              <a:buAutoNum type="alphaLcParenR"/>
            </a:pPr>
            <a:r>
              <a:rPr lang="en-US" sz="1500" dirty="0">
                <a:latin typeface="Century Gothic" panose="020B0502020202020204" pitchFamily="34" charset="0"/>
              </a:rPr>
              <a:t>There should be active support for the restructuring of the request for the release of Ithemba Labs, with the aim of utilizing it specifically for the relocation of Phase 2, encompassing the areas of Philippi and Khayelitsha.</a:t>
            </a:r>
          </a:p>
          <a:p>
            <a:pPr marL="342900" indent="-342900" algn="just">
              <a:lnSpc>
                <a:spcPct val="150000"/>
              </a:lnSpc>
              <a:buFont typeface="+mj-lt"/>
              <a:buAutoNum type="alphaLcParenR"/>
            </a:pPr>
            <a:r>
              <a:rPr lang="en-US" sz="1500" dirty="0">
                <a:latin typeface="Century Gothic" panose="020B0502020202020204" pitchFamily="34" charset="0"/>
              </a:rPr>
              <a:t>The City of Cape Town, in its capacity as the relevant authority, ought to intervene in expediting the statutory processes in alignment with an Emergency/Disaster Relocation or Intervention, as outlined by the roles and responsibilities delineated in the Implementation Protocol.</a:t>
            </a:r>
          </a:p>
          <a:p>
            <a:pPr marL="342900" indent="-342900" algn="just">
              <a:lnSpc>
                <a:spcPct val="150000"/>
              </a:lnSpc>
              <a:buFont typeface="+mj-lt"/>
              <a:buAutoNum type="alphaLcParenR"/>
            </a:pPr>
            <a:r>
              <a:rPr lang="en-US" sz="1500" dirty="0">
                <a:latin typeface="Century Gothic" panose="020B0502020202020204" pitchFamily="34" charset="0"/>
              </a:rPr>
              <a:t>A coordinated and intergovernmental approach is strongly recommended for engaging with the community, particularly the receiving communities, ensuring that their concerns and perspectives are duly addressed and incorporated into the relocation process.</a:t>
            </a:r>
          </a:p>
        </p:txBody>
      </p:sp>
    </p:spTree>
    <p:extLst>
      <p:ext uri="{BB962C8B-B14F-4D97-AF65-F5344CB8AC3E}">
        <p14:creationId xmlns:p14="http://schemas.microsoft.com/office/powerpoint/2010/main" val="3462119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11"/>
            <a:endParaRPr lang="en-ZA" sz="2800" b="1" dirty="0">
              <a:solidFill>
                <a:srgbClr val="1F497D"/>
              </a:solidFill>
              <a:latin typeface="Arial"/>
            </a:endParaRPr>
          </a:p>
        </p:txBody>
      </p:sp>
      <p:sp>
        <p:nvSpPr>
          <p:cNvPr id="10" name="Rectangle 9">
            <a:extLst>
              <a:ext uri="{FF2B5EF4-FFF2-40B4-BE49-F238E27FC236}">
                <a16:creationId xmlns:a16="http://schemas.microsoft.com/office/drawing/2014/main" id="{8F594355-9F8F-454B-BB66-18165EBD20BD}"/>
              </a:ext>
            </a:extLst>
          </p:cNvPr>
          <p:cNvSpPr/>
          <p:nvPr/>
        </p:nvSpPr>
        <p:spPr>
          <a:xfrm>
            <a:off x="436827" y="1826959"/>
            <a:ext cx="11318345" cy="2217787"/>
          </a:xfrm>
          <a:prstGeom prst="rect">
            <a:avLst/>
          </a:prstGeom>
        </p:spPr>
        <p:txBody>
          <a:bodyPr wrap="square">
            <a:spAutoFit/>
          </a:bodyPr>
          <a:lstStyle/>
          <a:p>
            <a:pPr lvl="0" algn="ctr">
              <a:lnSpc>
                <a:spcPct val="150000"/>
              </a:lnSpc>
              <a:spcAft>
                <a:spcPts val="1000"/>
              </a:spcAft>
            </a:pPr>
            <a:r>
              <a:rPr lang="en-ZA" sz="2800" dirty="0" err="1">
                <a:latin typeface="Century Gothic" panose="020B0502020202020204" pitchFamily="34" charset="0"/>
                <a:ea typeface="Century Gothic" panose="020B0502020202020204" pitchFamily="34" charset="0"/>
                <a:cs typeface="Times New Roman (Body CS)"/>
              </a:rPr>
              <a:t>Enkosi</a:t>
            </a:r>
            <a:r>
              <a:rPr lang="en-ZA" sz="2800" dirty="0">
                <a:latin typeface="Century Gothic" panose="020B0502020202020204" pitchFamily="34" charset="0"/>
                <a:ea typeface="Century Gothic" panose="020B0502020202020204" pitchFamily="34" charset="0"/>
                <a:cs typeface="Times New Roman (Body CS)"/>
              </a:rPr>
              <a:t>,</a:t>
            </a:r>
          </a:p>
          <a:p>
            <a:pPr lvl="0" algn="ctr">
              <a:lnSpc>
                <a:spcPct val="150000"/>
              </a:lnSpc>
              <a:spcAft>
                <a:spcPts val="1000"/>
              </a:spcAft>
            </a:pPr>
            <a:r>
              <a:rPr lang="en-ZA" sz="2800" dirty="0">
                <a:latin typeface="Century Gothic" panose="020B0502020202020204" pitchFamily="34" charset="0"/>
                <a:ea typeface="Century Gothic" panose="020B0502020202020204" pitchFamily="34" charset="0"/>
                <a:cs typeface="Times New Roman (Body CS)"/>
              </a:rPr>
              <a:t>Thank You,</a:t>
            </a:r>
          </a:p>
          <a:p>
            <a:pPr lvl="0" algn="ctr">
              <a:lnSpc>
                <a:spcPct val="150000"/>
              </a:lnSpc>
              <a:spcAft>
                <a:spcPts val="1000"/>
              </a:spcAft>
            </a:pPr>
            <a:r>
              <a:rPr lang="en-ZA" sz="2800" dirty="0" err="1">
                <a:latin typeface="Century Gothic" panose="020B0502020202020204" pitchFamily="34" charset="0"/>
                <a:ea typeface="Century Gothic" panose="020B0502020202020204" pitchFamily="34" charset="0"/>
                <a:cs typeface="Times New Roman (Body CS)"/>
              </a:rPr>
              <a:t>Dankie</a:t>
            </a:r>
            <a:r>
              <a:rPr lang="en-ZA" sz="2800" dirty="0">
                <a:latin typeface="Century Gothic" panose="020B0502020202020204" pitchFamily="34" charset="0"/>
                <a:ea typeface="Century Gothic" panose="020B0502020202020204" pitchFamily="34" charset="0"/>
                <a:cs typeface="Times New Roman (Body CS)"/>
              </a:rPr>
              <a:t>.</a:t>
            </a:r>
            <a:endParaRPr lang="en-ZA" dirty="0">
              <a:latin typeface="Calibri Light" panose="020F0302020204030204" pitchFamily="34" charset="0"/>
              <a:cs typeface="Calibri Light" panose="020F0302020204030204" pitchFamily="34" charset="0"/>
            </a:endParaRPr>
          </a:p>
        </p:txBody>
      </p:sp>
      <p:sp>
        <p:nvSpPr>
          <p:cNvPr id="3" name="Slide Number Placeholder 2">
            <a:extLst>
              <a:ext uri="{FF2B5EF4-FFF2-40B4-BE49-F238E27FC236}">
                <a16:creationId xmlns:a16="http://schemas.microsoft.com/office/drawing/2014/main" id="{4F752B10-5EDE-4726-B336-C8948B95B442}"/>
              </a:ext>
            </a:extLst>
          </p:cNvPr>
          <p:cNvSpPr>
            <a:spLocks noGrp="1"/>
          </p:cNvSpPr>
          <p:nvPr>
            <p:ph type="sldNum" sz="quarter" idx="12"/>
          </p:nvPr>
        </p:nvSpPr>
        <p:spPr>
          <a:xfrm>
            <a:off x="8906412" y="6257881"/>
            <a:ext cx="2844800" cy="365125"/>
          </a:xfrm>
        </p:spPr>
        <p:txBody>
          <a:bodyPr/>
          <a:lstStyle/>
          <a:p>
            <a:pPr algn="r"/>
            <a:fld id="{E059B37F-48F8-4A03-A479-61AD1B231584}" type="slidenum">
              <a:rPr lang="en-ZA" sz="1400" smtClean="0">
                <a:solidFill>
                  <a:prstClr val="black"/>
                </a:solidFill>
                <a:latin typeface="Century Gothic" panose="020B0502020202020204" pitchFamily="34" charset="0"/>
              </a:rPr>
              <a:pPr algn="r"/>
              <a:t>26</a:t>
            </a:fld>
            <a:endParaRPr lang="en-ZA" sz="1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78457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1.</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Purpose of Presentation</a:t>
            </a: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5" name="TextBox 4">
            <a:extLst>
              <a:ext uri="{FF2B5EF4-FFF2-40B4-BE49-F238E27FC236}">
                <a16:creationId xmlns:a16="http://schemas.microsoft.com/office/drawing/2014/main" id="{ECDBE8B2-A785-862C-50C4-6052E6056A1B}"/>
              </a:ext>
            </a:extLst>
          </p:cNvPr>
          <p:cNvSpPr txBox="1"/>
          <p:nvPr/>
        </p:nvSpPr>
        <p:spPr>
          <a:xfrm>
            <a:off x="198519" y="940280"/>
            <a:ext cx="10787269" cy="1153521"/>
          </a:xfrm>
          <a:prstGeom prst="rect">
            <a:avLst/>
          </a:prstGeom>
          <a:noFill/>
        </p:spPr>
        <p:txBody>
          <a:bodyPr wrap="square" rtlCol="0">
            <a:spAutoFit/>
          </a:bodyPr>
          <a:lstStyle/>
          <a:p>
            <a:pPr algn="just">
              <a:lnSpc>
                <a:spcPct val="150000"/>
              </a:lnSpc>
            </a:pPr>
            <a:r>
              <a:rPr lang="en-US" sz="1600" dirty="0">
                <a:latin typeface="Century Gothic" panose="020B0502020202020204" pitchFamily="34" charset="0"/>
              </a:rPr>
              <a:t>The objective of this presentation is to provide an overview to the Standing Committee on Public Accounts (SCOPA) regarding the current progress, obstacles, and necessary measures pertaining to the execution of the PRASA Central Line Relocation Programme.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2. Briefing Report: Sequence of Events</a:t>
            </a: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graphicFrame>
        <p:nvGraphicFramePr>
          <p:cNvPr id="3" name="Table 9">
            <a:extLst>
              <a:ext uri="{FF2B5EF4-FFF2-40B4-BE49-F238E27FC236}">
                <a16:creationId xmlns:a16="http://schemas.microsoft.com/office/drawing/2014/main" id="{84DC7C91-68B4-B7BF-03C8-BB60A4DD735D}"/>
              </a:ext>
            </a:extLst>
          </p:cNvPr>
          <p:cNvGraphicFramePr>
            <a:graphicFrameLocks noGrp="1"/>
          </p:cNvGraphicFramePr>
          <p:nvPr>
            <p:extLst>
              <p:ext uri="{D42A27DB-BD31-4B8C-83A1-F6EECF244321}">
                <p14:modId xmlns:p14="http://schemas.microsoft.com/office/powerpoint/2010/main" val="243688850"/>
              </p:ext>
            </p:extLst>
          </p:nvPr>
        </p:nvGraphicFramePr>
        <p:xfrm>
          <a:off x="208297" y="979262"/>
          <a:ext cx="10682344" cy="5411243"/>
        </p:xfrm>
        <a:graphic>
          <a:graphicData uri="http://schemas.openxmlformats.org/drawingml/2006/table">
            <a:tbl>
              <a:tblPr firstRow="1" bandRow="1">
                <a:tableStyleId>{5940675A-B579-460E-94D1-54222C63F5DA}</a:tableStyleId>
              </a:tblPr>
              <a:tblGrid>
                <a:gridCol w="574023">
                  <a:extLst>
                    <a:ext uri="{9D8B030D-6E8A-4147-A177-3AD203B41FA5}">
                      <a16:colId xmlns:a16="http://schemas.microsoft.com/office/drawing/2014/main" val="1505917589"/>
                    </a:ext>
                  </a:extLst>
                </a:gridCol>
                <a:gridCol w="8002451">
                  <a:extLst>
                    <a:ext uri="{9D8B030D-6E8A-4147-A177-3AD203B41FA5}">
                      <a16:colId xmlns:a16="http://schemas.microsoft.com/office/drawing/2014/main" val="2617553131"/>
                    </a:ext>
                  </a:extLst>
                </a:gridCol>
                <a:gridCol w="2105870">
                  <a:extLst>
                    <a:ext uri="{9D8B030D-6E8A-4147-A177-3AD203B41FA5}">
                      <a16:colId xmlns:a16="http://schemas.microsoft.com/office/drawing/2014/main" val="353033911"/>
                    </a:ext>
                  </a:extLst>
                </a:gridCol>
              </a:tblGrid>
              <a:tr h="377003">
                <a:tc>
                  <a:txBody>
                    <a:bodyPr/>
                    <a:lstStyle/>
                    <a:p>
                      <a:pPr algn="ctr"/>
                      <a:r>
                        <a:rPr lang="en-US" sz="1600" b="1" dirty="0">
                          <a:solidFill>
                            <a:schemeClr val="tx1"/>
                          </a:solidFill>
                          <a:latin typeface="Century Gothic" panose="020B0502020202020204" pitchFamily="34" charset="0"/>
                        </a:rPr>
                        <a:t>No. </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r>
                        <a:rPr lang="en-US" sz="1600" b="1" dirty="0">
                          <a:solidFill>
                            <a:schemeClr val="tx1"/>
                          </a:solidFill>
                          <a:latin typeface="Century Gothic" panose="020B0502020202020204" pitchFamily="34" charset="0"/>
                        </a:rPr>
                        <a:t>Event</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r>
                        <a:rPr lang="en-US" sz="1600" b="1" dirty="0">
                          <a:solidFill>
                            <a:schemeClr val="tx1"/>
                          </a:solidFill>
                          <a:latin typeface="Century Gothic" panose="020B0502020202020204" pitchFamily="34" charset="0"/>
                        </a:rPr>
                        <a:t>Date</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extLst>
                  <a:ext uri="{0D108BD9-81ED-4DB2-BD59-A6C34878D82A}">
                    <a16:rowId xmlns:a16="http://schemas.microsoft.com/office/drawing/2014/main" val="1189574560"/>
                  </a:ext>
                </a:extLst>
              </a:tr>
              <a:tr h="432000">
                <a:tc>
                  <a:txBody>
                    <a:bodyPr/>
                    <a:lstStyle/>
                    <a:p>
                      <a:pPr algn="ctr"/>
                      <a:r>
                        <a:rPr lang="en-US" sz="1600" dirty="0">
                          <a:solidFill>
                            <a:schemeClr val="tx1"/>
                          </a:solidFill>
                          <a:latin typeface="Century Gothic" panose="020B0502020202020204" pitchFamily="34" charset="0"/>
                        </a:rPr>
                        <a:t>01. </a:t>
                      </a:r>
                      <a:endParaRPr lang="en-ZA" sz="1600" dirty="0">
                        <a:solidFill>
                          <a:schemeClr val="tx1"/>
                        </a:solidFill>
                        <a:latin typeface="Century Gothic" panose="020B0502020202020204" pitchFamily="34" charset="0"/>
                      </a:endParaRPr>
                    </a:p>
                  </a:txBody>
                  <a:tcPr anchor="ctr"/>
                </a:tc>
                <a:tc>
                  <a:txBody>
                    <a:bodyPr/>
                    <a:lstStyle/>
                    <a:p>
                      <a:pPr marL="0" indent="0" algn="just">
                        <a:buFont typeface="Arial" panose="020B0604020202020204" pitchFamily="34" charset="0"/>
                        <a:buNone/>
                      </a:pPr>
                      <a:r>
                        <a:rPr lang="en-US" sz="1600" dirty="0">
                          <a:solidFill>
                            <a:schemeClr val="tx1"/>
                          </a:solidFill>
                          <a:latin typeface="Century Gothic" panose="020B0502020202020204" pitchFamily="34" charset="0"/>
                        </a:rPr>
                        <a:t>Provincial Transport &amp; Public Works and National public Works make available 2 land parcels in Eerste Rivier for the PRASA Central Line Relocation Programme</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23 – Aug– 2021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857479298"/>
                  </a:ext>
                </a:extLst>
              </a:tr>
              <a:tr h="828000">
                <a:tc>
                  <a:txBody>
                    <a:bodyPr/>
                    <a:lstStyle/>
                    <a:p>
                      <a:pPr algn="ctr"/>
                      <a:r>
                        <a:rPr lang="en-US" sz="1600" dirty="0">
                          <a:solidFill>
                            <a:schemeClr val="tx1"/>
                          </a:solidFill>
                          <a:latin typeface="Century Gothic" panose="020B0502020202020204" pitchFamily="34" charset="0"/>
                        </a:rPr>
                        <a:t>02. </a:t>
                      </a:r>
                      <a:endParaRPr lang="en-ZA" sz="1600" dirty="0">
                        <a:solidFill>
                          <a:schemeClr val="tx1"/>
                        </a:solidFill>
                        <a:latin typeface="Century Gothic" panose="020B0502020202020204" pitchFamily="34" charset="0"/>
                      </a:endParaRPr>
                    </a:p>
                  </a:txBody>
                  <a:tcPr anchor="ctr"/>
                </a:tc>
                <a:tc>
                  <a:txBody>
                    <a:bodyPr/>
                    <a:lstStyle/>
                    <a:p>
                      <a:pPr marL="0" indent="0" algn="just">
                        <a:buFont typeface="Arial" panose="020B0604020202020204" pitchFamily="34" charset="0"/>
                        <a:buNone/>
                      </a:pPr>
                      <a:r>
                        <a:rPr lang="en-US" sz="1600" dirty="0">
                          <a:solidFill>
                            <a:schemeClr val="tx1"/>
                          </a:solidFill>
                          <a:latin typeface="Century Gothic" panose="020B0502020202020204" pitchFamily="34" charset="0"/>
                        </a:rPr>
                        <a:t>HDA submitted Section 68 Application to CoCT for the declaration of the Public Works released parcels (Portion 1 and Rem of Farm 644 as Emergency Relocation Sites</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23 – Sep – 2021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086744830"/>
                  </a:ext>
                </a:extLst>
              </a:tr>
              <a:tr h="0">
                <a:tc>
                  <a:txBody>
                    <a:bodyPr/>
                    <a:lstStyle/>
                    <a:p>
                      <a:pPr algn="ctr"/>
                      <a:r>
                        <a:rPr lang="en-US" sz="1600" dirty="0">
                          <a:solidFill>
                            <a:schemeClr val="tx1"/>
                          </a:solidFill>
                          <a:latin typeface="Century Gothic" panose="020B0502020202020204" pitchFamily="34" charset="0"/>
                        </a:rPr>
                        <a:t>03. </a:t>
                      </a:r>
                      <a:endParaRPr lang="en-ZA" sz="1600" dirty="0">
                        <a:solidFill>
                          <a:schemeClr val="tx1"/>
                        </a:solidFill>
                        <a:latin typeface="Century Gothic" panose="020B0502020202020204" pitchFamily="34" charset="0"/>
                      </a:endParaRPr>
                    </a:p>
                  </a:txBody>
                  <a:tcPr anchor="ctr"/>
                </a:tc>
                <a:tc>
                  <a:txBody>
                    <a:bodyPr/>
                    <a:lstStyle/>
                    <a:p>
                      <a:pPr algn="just"/>
                      <a:r>
                        <a:rPr lang="en-US" sz="1600" dirty="0">
                          <a:solidFill>
                            <a:schemeClr val="tx1"/>
                          </a:solidFill>
                          <a:latin typeface="Century Gothic" panose="020B0502020202020204" pitchFamily="34" charset="0"/>
                        </a:rPr>
                        <a:t>CoCT wrote a formal letter to the HDA, communicating that the Section 68 was not to be approved by the City. </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18 – Oct – 2021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16971949"/>
                  </a:ext>
                </a:extLst>
              </a:tr>
              <a:tr h="0">
                <a:tc>
                  <a:txBody>
                    <a:bodyPr/>
                    <a:lstStyle/>
                    <a:p>
                      <a:pPr algn="ctr"/>
                      <a:r>
                        <a:rPr lang="en-US" sz="1600" dirty="0">
                          <a:solidFill>
                            <a:schemeClr val="tx1"/>
                          </a:solidFill>
                          <a:latin typeface="Century Gothic" panose="020B0502020202020204" pitchFamily="34" charset="0"/>
                        </a:rPr>
                        <a:t>04. </a:t>
                      </a:r>
                      <a:endParaRPr lang="en-ZA" sz="1600" dirty="0">
                        <a:solidFill>
                          <a:schemeClr val="tx1"/>
                        </a:solidFill>
                        <a:latin typeface="Century Gothic" panose="020B0502020202020204" pitchFamily="34" charset="0"/>
                      </a:endParaRPr>
                    </a:p>
                  </a:txBody>
                  <a:tcPr anchor="ctr"/>
                </a:tc>
                <a:tc>
                  <a:txBody>
                    <a:bodyPr/>
                    <a:lstStyle/>
                    <a:p>
                      <a:pPr algn="just"/>
                      <a:r>
                        <a:rPr lang="en-US" sz="1600" dirty="0">
                          <a:solidFill>
                            <a:schemeClr val="tx1"/>
                          </a:solidFill>
                          <a:latin typeface="Century Gothic" panose="020B0502020202020204" pitchFamily="34" charset="0"/>
                        </a:rPr>
                        <a:t>The Implementation Protocol was signed by all stakeholder </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09 – Mar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325031783"/>
                  </a:ext>
                </a:extLst>
              </a:tr>
              <a:tr h="432000">
                <a:tc>
                  <a:txBody>
                    <a:bodyPr/>
                    <a:lstStyle/>
                    <a:p>
                      <a:pPr algn="ctr"/>
                      <a:r>
                        <a:rPr lang="en-ZA" sz="1600" dirty="0">
                          <a:solidFill>
                            <a:schemeClr val="tx1"/>
                          </a:solidFill>
                          <a:latin typeface="Century Gothic" panose="020B0502020202020204" pitchFamily="34" charset="0"/>
                        </a:rPr>
                        <a:t>05.</a:t>
                      </a:r>
                    </a:p>
                  </a:txBody>
                  <a:tcPr anchor="ctr"/>
                </a:tc>
                <a:tc>
                  <a:txBody>
                    <a:bodyPr/>
                    <a:lstStyle/>
                    <a:p>
                      <a:pPr algn="just"/>
                      <a:r>
                        <a:rPr lang="en-US" sz="1600" dirty="0">
                          <a:solidFill>
                            <a:schemeClr val="tx1"/>
                          </a:solidFill>
                          <a:latin typeface="Century Gothic" panose="020B0502020202020204" pitchFamily="34" charset="0"/>
                        </a:rPr>
                        <a:t>HDA successfully negotiated for, and signed a Deed of Sale with the landowners of Rem of 786 and 790 – Cape RD (Wedge Area / Philippi Properties). The landowners then issued HDA with Power of Attorney to commence with Planning Processes while the purchase and transfer of the land is finalized. </a:t>
                      </a:r>
                      <a:endParaRPr lang="en-ZA" sz="1600" dirty="0">
                        <a:solidFill>
                          <a:schemeClr val="tx1"/>
                        </a:solidFill>
                        <a:latin typeface="Century Gothic" panose="020B0502020202020204" pitchFamily="34" charset="0"/>
                      </a:endParaRPr>
                    </a:p>
                  </a:txBody>
                  <a:tcPr anchor="ctr"/>
                </a:tc>
                <a:tc>
                  <a:txBody>
                    <a:bodyPr/>
                    <a:lstStyle/>
                    <a:p>
                      <a:r>
                        <a:rPr lang="en-ZA" sz="1600" b="1" dirty="0">
                          <a:solidFill>
                            <a:schemeClr val="tx1"/>
                          </a:solidFill>
                          <a:latin typeface="Century Gothic" panose="020B0502020202020204" pitchFamily="34" charset="0"/>
                        </a:rPr>
                        <a:t>18 – May – 2022 </a:t>
                      </a:r>
                    </a:p>
                  </a:txBody>
                  <a:tcPr anchor="ctr"/>
                </a:tc>
                <a:extLst>
                  <a:ext uri="{0D108BD9-81ED-4DB2-BD59-A6C34878D82A}">
                    <a16:rowId xmlns:a16="http://schemas.microsoft.com/office/drawing/2014/main" val="4081243653"/>
                  </a:ext>
                </a:extLst>
              </a:tr>
              <a:tr h="414000">
                <a:tc>
                  <a:txBody>
                    <a:bodyPr/>
                    <a:lstStyle/>
                    <a:p>
                      <a:pPr algn="ctr"/>
                      <a:r>
                        <a:rPr lang="en-ZA" sz="1600" dirty="0">
                          <a:solidFill>
                            <a:schemeClr val="tx1"/>
                          </a:solidFill>
                          <a:latin typeface="Century Gothic" panose="020B0502020202020204" pitchFamily="34" charset="0"/>
                        </a:rPr>
                        <a:t>06.</a:t>
                      </a:r>
                    </a:p>
                  </a:txBody>
                  <a:tcPr anchor="ctr"/>
                </a:tc>
                <a:tc>
                  <a:txBody>
                    <a:bodyPr/>
                    <a:lstStyle/>
                    <a:p>
                      <a:pPr algn="just"/>
                      <a:r>
                        <a:rPr lang="en-US" sz="1600" dirty="0">
                          <a:solidFill>
                            <a:schemeClr val="tx1"/>
                          </a:solidFill>
                          <a:latin typeface="Century Gothic" panose="020B0502020202020204" pitchFamily="34" charset="0"/>
                        </a:rPr>
                        <a:t>I</a:t>
                      </a:r>
                      <a:r>
                        <a:rPr lang="en-ZA" sz="1600" dirty="0">
                          <a:solidFill>
                            <a:schemeClr val="tx1"/>
                          </a:solidFill>
                          <a:latin typeface="Century Gothic" panose="020B0502020202020204" pitchFamily="34" charset="0"/>
                        </a:rPr>
                        <a:t>PSC No. 003 Took a resolution that the City of Cape Town should fund the provision of basic services, in line with the roles and responsibilities outlined in the signed Implementation Protocol</a:t>
                      </a:r>
                    </a:p>
                  </a:txBody>
                  <a:tcPr anchor="ctr"/>
                </a:tc>
                <a:tc>
                  <a:txBody>
                    <a:bodyPr/>
                    <a:lstStyle/>
                    <a:p>
                      <a:r>
                        <a:rPr lang="en-ZA" sz="1600" b="1" dirty="0">
                          <a:solidFill>
                            <a:schemeClr val="tx1"/>
                          </a:solidFill>
                          <a:latin typeface="Century Gothic" panose="020B0502020202020204" pitchFamily="34" charset="0"/>
                        </a:rPr>
                        <a:t>25 – May – 2022 </a:t>
                      </a:r>
                    </a:p>
                  </a:txBody>
                  <a:tcPr anchor="ctr"/>
                </a:tc>
                <a:extLst>
                  <a:ext uri="{0D108BD9-81ED-4DB2-BD59-A6C34878D82A}">
                    <a16:rowId xmlns:a16="http://schemas.microsoft.com/office/drawing/2014/main" val="1889343545"/>
                  </a:ext>
                </a:extLst>
              </a:tr>
              <a:tr h="414000">
                <a:tc>
                  <a:txBody>
                    <a:bodyPr/>
                    <a:lstStyle/>
                    <a:p>
                      <a:pPr algn="ctr"/>
                      <a:r>
                        <a:rPr lang="en-US" sz="1600" dirty="0">
                          <a:solidFill>
                            <a:schemeClr val="tx1"/>
                          </a:solidFill>
                          <a:latin typeface="Century Gothic" panose="020B0502020202020204" pitchFamily="34" charset="0"/>
                        </a:rPr>
                        <a:t>07. </a:t>
                      </a:r>
                      <a:endParaRPr lang="en-ZA" sz="1600" dirty="0">
                        <a:solidFill>
                          <a:schemeClr val="tx1"/>
                        </a:solidFill>
                        <a:latin typeface="Century Gothic" panose="020B0502020202020204" pitchFamily="34" charset="0"/>
                      </a:endParaRPr>
                    </a:p>
                  </a:txBody>
                  <a:tcPr anchor="ctr"/>
                </a:tc>
                <a:tc>
                  <a:txBody>
                    <a:bodyPr/>
                    <a:lstStyle/>
                    <a:p>
                      <a:pPr marL="0" indent="0" algn="just">
                        <a:buFont typeface="Arial" panose="020B0604020202020204" pitchFamily="34" charset="0"/>
                        <a:buNone/>
                      </a:pPr>
                      <a:r>
                        <a:rPr lang="en-US" sz="1600" dirty="0">
                          <a:solidFill>
                            <a:schemeClr val="tx1"/>
                          </a:solidFill>
                          <a:latin typeface="Century Gothic" panose="020B0502020202020204" pitchFamily="34" charset="0"/>
                        </a:rPr>
                        <a:t>HDA, through the SPE Directorate submits Section 68 Application to the CoCT for the Wedge Area Properties (in line with the issued Power of Attorney)</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31 – May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283732674"/>
                  </a:ext>
                </a:extLst>
              </a:tr>
            </a:tbl>
          </a:graphicData>
        </a:graphic>
      </p:graphicFrame>
    </p:spTree>
    <p:extLst>
      <p:ext uri="{BB962C8B-B14F-4D97-AF65-F5344CB8AC3E}">
        <p14:creationId xmlns:p14="http://schemas.microsoft.com/office/powerpoint/2010/main" val="34490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2. Briefing Report: Sequence of Events</a:t>
            </a: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graphicFrame>
        <p:nvGraphicFramePr>
          <p:cNvPr id="4" name="Table 9">
            <a:extLst>
              <a:ext uri="{FF2B5EF4-FFF2-40B4-BE49-F238E27FC236}">
                <a16:creationId xmlns:a16="http://schemas.microsoft.com/office/drawing/2014/main" id="{8DAC629C-619C-F354-87CF-EB340E3FD18D}"/>
              </a:ext>
            </a:extLst>
          </p:cNvPr>
          <p:cNvGraphicFramePr>
            <a:graphicFrameLocks noGrp="1"/>
          </p:cNvGraphicFramePr>
          <p:nvPr>
            <p:extLst>
              <p:ext uri="{D42A27DB-BD31-4B8C-83A1-F6EECF244321}">
                <p14:modId xmlns:p14="http://schemas.microsoft.com/office/powerpoint/2010/main" val="3402030128"/>
              </p:ext>
            </p:extLst>
          </p:nvPr>
        </p:nvGraphicFramePr>
        <p:xfrm>
          <a:off x="208297" y="979262"/>
          <a:ext cx="10682344" cy="4979483"/>
        </p:xfrm>
        <a:graphic>
          <a:graphicData uri="http://schemas.openxmlformats.org/drawingml/2006/table">
            <a:tbl>
              <a:tblPr firstRow="1" bandRow="1">
                <a:tableStyleId>{5940675A-B579-460E-94D1-54222C63F5DA}</a:tableStyleId>
              </a:tblPr>
              <a:tblGrid>
                <a:gridCol w="574023">
                  <a:extLst>
                    <a:ext uri="{9D8B030D-6E8A-4147-A177-3AD203B41FA5}">
                      <a16:colId xmlns:a16="http://schemas.microsoft.com/office/drawing/2014/main" val="1505917589"/>
                    </a:ext>
                  </a:extLst>
                </a:gridCol>
                <a:gridCol w="8002451">
                  <a:extLst>
                    <a:ext uri="{9D8B030D-6E8A-4147-A177-3AD203B41FA5}">
                      <a16:colId xmlns:a16="http://schemas.microsoft.com/office/drawing/2014/main" val="2617553131"/>
                    </a:ext>
                  </a:extLst>
                </a:gridCol>
                <a:gridCol w="2105870">
                  <a:extLst>
                    <a:ext uri="{9D8B030D-6E8A-4147-A177-3AD203B41FA5}">
                      <a16:colId xmlns:a16="http://schemas.microsoft.com/office/drawing/2014/main" val="353033911"/>
                    </a:ext>
                  </a:extLst>
                </a:gridCol>
              </a:tblGrid>
              <a:tr h="377003">
                <a:tc>
                  <a:txBody>
                    <a:bodyPr/>
                    <a:lstStyle/>
                    <a:p>
                      <a:pPr algn="ctr"/>
                      <a:r>
                        <a:rPr lang="en-US" sz="1600" b="1" dirty="0">
                          <a:solidFill>
                            <a:schemeClr val="tx1"/>
                          </a:solidFill>
                          <a:latin typeface="Century Gothic" panose="020B0502020202020204" pitchFamily="34" charset="0"/>
                        </a:rPr>
                        <a:t>No. </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r>
                        <a:rPr lang="en-US" sz="1600" b="1" dirty="0">
                          <a:solidFill>
                            <a:schemeClr val="tx1"/>
                          </a:solidFill>
                          <a:latin typeface="Century Gothic" panose="020B0502020202020204" pitchFamily="34" charset="0"/>
                        </a:rPr>
                        <a:t>Event</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r>
                        <a:rPr lang="en-US" sz="1600" b="1" dirty="0">
                          <a:solidFill>
                            <a:schemeClr val="tx1"/>
                          </a:solidFill>
                          <a:latin typeface="Century Gothic" panose="020B0502020202020204" pitchFamily="34" charset="0"/>
                        </a:rPr>
                        <a:t>Date</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extLst>
                  <a:ext uri="{0D108BD9-81ED-4DB2-BD59-A6C34878D82A}">
                    <a16:rowId xmlns:a16="http://schemas.microsoft.com/office/drawing/2014/main" val="1189574560"/>
                  </a:ext>
                </a:extLst>
              </a:tr>
              <a:tr h="828000">
                <a:tc>
                  <a:txBody>
                    <a:bodyPr/>
                    <a:lstStyle/>
                    <a:p>
                      <a:pPr algn="ctr"/>
                      <a:r>
                        <a:rPr lang="en-US" sz="1600" dirty="0">
                          <a:solidFill>
                            <a:schemeClr val="tx1"/>
                          </a:solidFill>
                          <a:latin typeface="Century Gothic" panose="020B0502020202020204" pitchFamily="34" charset="0"/>
                        </a:rPr>
                        <a:t>08. </a:t>
                      </a:r>
                      <a:endParaRPr lang="en-ZA" sz="1600" dirty="0">
                        <a:solidFill>
                          <a:schemeClr val="tx1"/>
                        </a:solidFill>
                        <a:latin typeface="Century Gothic" panose="020B0502020202020204" pitchFamily="34" charset="0"/>
                      </a:endParaRPr>
                    </a:p>
                  </a:txBody>
                  <a:tcPr anchor="ctr"/>
                </a:tc>
                <a:tc>
                  <a:txBody>
                    <a:bodyPr/>
                    <a:lstStyle/>
                    <a:p>
                      <a:pPr marL="0" indent="0" algn="just">
                        <a:buFont typeface="Arial" panose="020B0604020202020204" pitchFamily="34" charset="0"/>
                        <a:buNone/>
                      </a:pPr>
                      <a:r>
                        <a:rPr lang="en-US" sz="1600" dirty="0">
                          <a:solidFill>
                            <a:schemeClr val="tx1"/>
                          </a:solidFill>
                          <a:latin typeface="Century Gothic" panose="020B0502020202020204" pitchFamily="34" charset="0"/>
                        </a:rPr>
                        <a:t>DG Human Settlements Sends correspondence to Accounting Officers of CoCT and PDHS requesting them to make available funding for the Relocation Programme, in line with the IPSC No. 003 Resolution and Roles and Responsibilities outlined in the IP</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19 – Jul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086744830"/>
                  </a:ext>
                </a:extLst>
              </a:tr>
              <a:tr h="1152000">
                <a:tc>
                  <a:txBody>
                    <a:bodyPr/>
                    <a:lstStyle/>
                    <a:p>
                      <a:pPr algn="ctr"/>
                      <a:r>
                        <a:rPr lang="en-US" sz="1600" dirty="0">
                          <a:solidFill>
                            <a:schemeClr val="tx1"/>
                          </a:solidFill>
                          <a:latin typeface="Century Gothic" panose="020B0502020202020204" pitchFamily="34" charset="0"/>
                        </a:rPr>
                        <a:t>09. </a:t>
                      </a:r>
                      <a:endParaRPr lang="en-ZA" sz="1600" dirty="0">
                        <a:solidFill>
                          <a:schemeClr val="tx1"/>
                        </a:solidFill>
                        <a:latin typeface="Century Gothic" panose="020B0502020202020204" pitchFamily="34" charset="0"/>
                      </a:endParaRPr>
                    </a:p>
                  </a:txBody>
                  <a:tcPr anchor="ctr"/>
                </a:tc>
                <a:tc>
                  <a:txBody>
                    <a:bodyPr/>
                    <a:lstStyle/>
                    <a:p>
                      <a:pPr algn="just"/>
                      <a:r>
                        <a:rPr lang="en-US" sz="1600" dirty="0">
                          <a:solidFill>
                            <a:schemeClr val="tx1"/>
                          </a:solidFill>
                          <a:latin typeface="Century Gothic" panose="020B0502020202020204" pitchFamily="34" charset="0"/>
                        </a:rPr>
                        <a:t>Resumption of Limited Rail Service (Langa)</a:t>
                      </a:r>
                    </a:p>
                    <a:p>
                      <a:pPr algn="just"/>
                      <a:endParaRPr lang="en-US" sz="1600" dirty="0">
                        <a:solidFill>
                          <a:schemeClr val="tx1"/>
                        </a:solidFill>
                        <a:latin typeface="Century Gothic" panose="020B0502020202020204" pitchFamily="34" charset="0"/>
                      </a:endParaRPr>
                    </a:p>
                    <a:p>
                      <a:pPr algn="just"/>
                      <a:r>
                        <a:rPr lang="en-US" sz="1600" dirty="0">
                          <a:solidFill>
                            <a:schemeClr val="tx1"/>
                          </a:solidFill>
                          <a:latin typeface="Century Gothic" panose="020B0502020202020204" pitchFamily="34" charset="0"/>
                        </a:rPr>
                        <a:t>Minister of Transport Community Engagement with affected communities, including a site visit to acquired Phase 1: Langa relocation Site (Wedge Area / Philippi sites)</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26 – Jul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16971949"/>
                  </a:ext>
                </a:extLst>
              </a:tr>
              <a:tr h="414000">
                <a:tc>
                  <a:txBody>
                    <a:bodyPr/>
                    <a:lstStyle/>
                    <a:p>
                      <a:pPr algn="ctr"/>
                      <a:r>
                        <a:rPr lang="en-US" sz="1600" dirty="0">
                          <a:solidFill>
                            <a:schemeClr val="tx1"/>
                          </a:solidFill>
                          <a:latin typeface="Century Gothic" panose="020B0502020202020204" pitchFamily="34" charset="0"/>
                        </a:rPr>
                        <a:t>10. </a:t>
                      </a:r>
                    </a:p>
                  </a:txBody>
                  <a:tcPr anchor="ctr"/>
                </a:tc>
                <a:tc>
                  <a:txBody>
                    <a:bodyPr/>
                    <a:lstStyle/>
                    <a:p>
                      <a:pPr algn="just"/>
                      <a:r>
                        <a:rPr lang="en-US" sz="1600" dirty="0">
                          <a:solidFill>
                            <a:schemeClr val="tx1"/>
                          </a:solidFill>
                          <a:latin typeface="Century Gothic" panose="020B0502020202020204" pitchFamily="34" charset="0"/>
                        </a:rPr>
                        <a:t>PSC No.004</a:t>
                      </a:r>
                    </a:p>
                    <a:p>
                      <a:pPr marL="285750" indent="-285750" algn="just">
                        <a:buFont typeface="Wingdings" panose="05000000000000000000" pitchFamily="2" charset="2"/>
                        <a:buChar char="§"/>
                      </a:pPr>
                      <a:r>
                        <a:rPr lang="en-US" sz="1600" dirty="0">
                          <a:solidFill>
                            <a:schemeClr val="tx1"/>
                          </a:solidFill>
                          <a:latin typeface="Century Gothic" panose="020B0502020202020204" pitchFamily="34" charset="0"/>
                        </a:rPr>
                        <a:t>CoCT Requested to Submit Emergency Housing Application for processing by NDHS</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17 – Aug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889343545"/>
                  </a:ext>
                </a:extLst>
              </a:tr>
              <a:tr h="289560">
                <a:tc>
                  <a:txBody>
                    <a:bodyPr/>
                    <a:lstStyle/>
                    <a:p>
                      <a:pPr algn="ctr"/>
                      <a:r>
                        <a:rPr lang="en-US" sz="1600" dirty="0">
                          <a:solidFill>
                            <a:schemeClr val="tx1"/>
                          </a:solidFill>
                          <a:latin typeface="Century Gothic" panose="020B0502020202020204" pitchFamily="34" charset="0"/>
                        </a:rPr>
                        <a:t>11. </a:t>
                      </a:r>
                      <a:endParaRPr lang="en-ZA" sz="1600" dirty="0">
                        <a:solidFill>
                          <a:schemeClr val="tx1"/>
                        </a:solidFill>
                        <a:latin typeface="Century Gothic" panose="020B0502020202020204" pitchFamily="34" charset="0"/>
                      </a:endParaRPr>
                    </a:p>
                  </a:txBody>
                  <a:tcPr anchor="ctr"/>
                </a:tc>
                <a:tc>
                  <a:txBody>
                    <a:bodyPr/>
                    <a:lstStyle/>
                    <a:p>
                      <a:pPr marL="0" indent="0">
                        <a:buFont typeface="Arial" panose="020B0604020202020204" pitchFamily="34" charset="0"/>
                        <a:buNone/>
                      </a:pPr>
                      <a:r>
                        <a:rPr lang="en-US" sz="1600" dirty="0">
                          <a:solidFill>
                            <a:schemeClr val="tx1"/>
                          </a:solidFill>
                          <a:latin typeface="Century Gothic" panose="020B0502020202020204" pitchFamily="34" charset="0"/>
                        </a:rPr>
                        <a:t>Community of Mitchells Plain Objects to the use of acquired Phase 1: Langa land parcels located in the Wedge Area for Relocation Purposes</a:t>
                      </a:r>
                      <a:endParaRPr lang="en-ZA" sz="1600" dirty="0">
                        <a:solidFill>
                          <a:schemeClr val="tx1"/>
                        </a:solidFill>
                        <a:latin typeface="Century Gothic" panose="020B0502020202020204" pitchFamily="34" charset="0"/>
                      </a:endParaRPr>
                    </a:p>
                  </a:txBody>
                  <a:tcPr anchor="ctr"/>
                </a:tc>
                <a:tc>
                  <a:txBody>
                    <a:bodyPr/>
                    <a:lstStyle/>
                    <a:p>
                      <a:r>
                        <a:rPr lang="en-ZA" sz="1600" b="1" dirty="0">
                          <a:solidFill>
                            <a:schemeClr val="tx1"/>
                          </a:solidFill>
                          <a:latin typeface="Century Gothic" panose="020B0502020202020204" pitchFamily="34" charset="0"/>
                        </a:rPr>
                        <a:t>26 – Aug – 2022 </a:t>
                      </a:r>
                    </a:p>
                  </a:txBody>
                  <a:tcPr anchor="ctr"/>
                </a:tc>
                <a:extLst>
                  <a:ext uri="{0D108BD9-81ED-4DB2-BD59-A6C34878D82A}">
                    <a16:rowId xmlns:a16="http://schemas.microsoft.com/office/drawing/2014/main" val="2844354576"/>
                  </a:ext>
                </a:extLst>
              </a:tr>
              <a:tr h="289560">
                <a:tc>
                  <a:txBody>
                    <a:bodyPr/>
                    <a:lstStyle/>
                    <a:p>
                      <a:pPr algn="ctr"/>
                      <a:r>
                        <a:rPr lang="en-US" sz="1600" dirty="0">
                          <a:solidFill>
                            <a:schemeClr val="tx1"/>
                          </a:solidFill>
                          <a:latin typeface="Century Gothic" panose="020B0502020202020204" pitchFamily="34" charset="0"/>
                        </a:rPr>
                        <a:t>12. </a:t>
                      </a:r>
                      <a:endParaRPr lang="en-ZA" sz="1600" dirty="0">
                        <a:solidFill>
                          <a:schemeClr val="tx1"/>
                        </a:solidFill>
                        <a:latin typeface="Century Gothic" panose="020B0502020202020204" pitchFamily="34" charset="0"/>
                      </a:endParaRPr>
                    </a:p>
                  </a:txBody>
                  <a:tcPr anchor="ctr"/>
                </a:tc>
                <a:tc>
                  <a:txBody>
                    <a:bodyPr/>
                    <a:lstStyle/>
                    <a:p>
                      <a:r>
                        <a:rPr lang="en-US" sz="1600" dirty="0">
                          <a:solidFill>
                            <a:schemeClr val="tx1"/>
                          </a:solidFill>
                          <a:latin typeface="Century Gothic" panose="020B0502020202020204" pitchFamily="34" charset="0"/>
                        </a:rPr>
                        <a:t>CoCT Responds to letter from DG – Human Settlements on Funding for the Programme: City does not have funding for the relocation Programme, and that an additional allocation must be made by NDHS</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31 – Aug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836669542"/>
                  </a:ext>
                </a:extLst>
              </a:tr>
            </a:tbl>
          </a:graphicData>
        </a:graphic>
      </p:graphicFrame>
    </p:spTree>
    <p:extLst>
      <p:ext uri="{BB962C8B-B14F-4D97-AF65-F5344CB8AC3E}">
        <p14:creationId xmlns:p14="http://schemas.microsoft.com/office/powerpoint/2010/main" val="402412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2. Briefing Report: Sequence of Events</a:t>
            </a: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graphicFrame>
        <p:nvGraphicFramePr>
          <p:cNvPr id="4" name="Table 9">
            <a:extLst>
              <a:ext uri="{FF2B5EF4-FFF2-40B4-BE49-F238E27FC236}">
                <a16:creationId xmlns:a16="http://schemas.microsoft.com/office/drawing/2014/main" id="{98022B29-5CFF-482D-74BE-4A230E9B2216}"/>
              </a:ext>
            </a:extLst>
          </p:cNvPr>
          <p:cNvGraphicFramePr>
            <a:graphicFrameLocks noGrp="1"/>
          </p:cNvGraphicFramePr>
          <p:nvPr>
            <p:extLst>
              <p:ext uri="{D42A27DB-BD31-4B8C-83A1-F6EECF244321}">
                <p14:modId xmlns:p14="http://schemas.microsoft.com/office/powerpoint/2010/main" val="4166282710"/>
              </p:ext>
            </p:extLst>
          </p:nvPr>
        </p:nvGraphicFramePr>
        <p:xfrm>
          <a:off x="208298" y="979263"/>
          <a:ext cx="10682344" cy="4807296"/>
        </p:xfrm>
        <a:graphic>
          <a:graphicData uri="http://schemas.openxmlformats.org/drawingml/2006/table">
            <a:tbl>
              <a:tblPr firstRow="1" bandRow="1">
                <a:tableStyleId>{5940675A-B579-460E-94D1-54222C63F5DA}</a:tableStyleId>
              </a:tblPr>
              <a:tblGrid>
                <a:gridCol w="574023">
                  <a:extLst>
                    <a:ext uri="{9D8B030D-6E8A-4147-A177-3AD203B41FA5}">
                      <a16:colId xmlns:a16="http://schemas.microsoft.com/office/drawing/2014/main" val="1505917589"/>
                    </a:ext>
                  </a:extLst>
                </a:gridCol>
                <a:gridCol w="8002451">
                  <a:extLst>
                    <a:ext uri="{9D8B030D-6E8A-4147-A177-3AD203B41FA5}">
                      <a16:colId xmlns:a16="http://schemas.microsoft.com/office/drawing/2014/main" val="2617553131"/>
                    </a:ext>
                  </a:extLst>
                </a:gridCol>
                <a:gridCol w="2105870">
                  <a:extLst>
                    <a:ext uri="{9D8B030D-6E8A-4147-A177-3AD203B41FA5}">
                      <a16:colId xmlns:a16="http://schemas.microsoft.com/office/drawing/2014/main" val="353033911"/>
                    </a:ext>
                  </a:extLst>
                </a:gridCol>
              </a:tblGrid>
              <a:tr h="448656">
                <a:tc>
                  <a:txBody>
                    <a:bodyPr/>
                    <a:lstStyle/>
                    <a:p>
                      <a:pPr algn="ctr"/>
                      <a:r>
                        <a:rPr lang="en-US" sz="1600" b="1" dirty="0">
                          <a:solidFill>
                            <a:schemeClr val="tx1"/>
                          </a:solidFill>
                          <a:latin typeface="Century Gothic" panose="020B0502020202020204" pitchFamily="34" charset="0"/>
                        </a:rPr>
                        <a:t>No. </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r>
                        <a:rPr lang="en-US" sz="1600" b="1" dirty="0">
                          <a:solidFill>
                            <a:schemeClr val="tx1"/>
                          </a:solidFill>
                          <a:latin typeface="Century Gothic" panose="020B0502020202020204" pitchFamily="34" charset="0"/>
                        </a:rPr>
                        <a:t>Event</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r>
                        <a:rPr lang="en-US" sz="1600" b="1" dirty="0">
                          <a:solidFill>
                            <a:schemeClr val="tx1"/>
                          </a:solidFill>
                          <a:latin typeface="Century Gothic" panose="020B0502020202020204" pitchFamily="34" charset="0"/>
                        </a:rPr>
                        <a:t>Date</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extLst>
                  <a:ext uri="{0D108BD9-81ED-4DB2-BD59-A6C34878D82A}">
                    <a16:rowId xmlns:a16="http://schemas.microsoft.com/office/drawing/2014/main" val="1189574560"/>
                  </a:ext>
                </a:extLst>
              </a:tr>
              <a:tr h="432000">
                <a:tc>
                  <a:txBody>
                    <a:bodyPr/>
                    <a:lstStyle/>
                    <a:p>
                      <a:pPr algn="ctr"/>
                      <a:r>
                        <a:rPr lang="en-ZA" sz="1600" dirty="0">
                          <a:solidFill>
                            <a:schemeClr val="tx1"/>
                          </a:solidFill>
                          <a:latin typeface="Century Gothic" panose="020B0502020202020204" pitchFamily="34" charset="0"/>
                        </a:rPr>
                        <a:t>13.</a:t>
                      </a:r>
                    </a:p>
                  </a:txBody>
                  <a:tcPr anchor="ctr"/>
                </a:tc>
                <a:tc>
                  <a:txBody>
                    <a:bodyPr/>
                    <a:lstStyle/>
                    <a:p>
                      <a:r>
                        <a:rPr lang="en-ZA" sz="1600" dirty="0">
                          <a:solidFill>
                            <a:schemeClr val="tx1"/>
                          </a:solidFill>
                          <a:latin typeface="Century Gothic" panose="020B0502020202020204" pitchFamily="34" charset="0"/>
                        </a:rPr>
                        <a:t>Government hosts signing ceremony for Social Compact with communities of Langa, Philippi and Khayelitsha</a:t>
                      </a:r>
                    </a:p>
                  </a:txBody>
                  <a:tcPr anchor="ctr"/>
                </a:tc>
                <a:tc>
                  <a:txBody>
                    <a:bodyPr/>
                    <a:lstStyle/>
                    <a:p>
                      <a:r>
                        <a:rPr lang="en-ZA" sz="1600" b="1" dirty="0">
                          <a:solidFill>
                            <a:schemeClr val="tx1"/>
                          </a:solidFill>
                          <a:latin typeface="Century Gothic" panose="020B0502020202020204" pitchFamily="34" charset="0"/>
                        </a:rPr>
                        <a:t>08 – Sep – 2022 </a:t>
                      </a:r>
                    </a:p>
                  </a:txBody>
                  <a:tcPr anchor="ctr"/>
                </a:tc>
                <a:extLst>
                  <a:ext uri="{0D108BD9-81ED-4DB2-BD59-A6C34878D82A}">
                    <a16:rowId xmlns:a16="http://schemas.microsoft.com/office/drawing/2014/main" val="3325031783"/>
                  </a:ext>
                </a:extLst>
              </a:tr>
              <a:tr h="264000">
                <a:tc>
                  <a:txBody>
                    <a:bodyPr/>
                    <a:lstStyle/>
                    <a:p>
                      <a:pPr algn="ctr"/>
                      <a:r>
                        <a:rPr lang="en-ZA" sz="1600" dirty="0">
                          <a:solidFill>
                            <a:schemeClr val="tx1"/>
                          </a:solidFill>
                          <a:latin typeface="Century Gothic" panose="020B0502020202020204" pitchFamily="34" charset="0"/>
                        </a:rPr>
                        <a:t>14. </a:t>
                      </a:r>
                    </a:p>
                  </a:txBody>
                  <a:tcPr anchor="ctr"/>
                </a:tc>
                <a:tc>
                  <a:txBody>
                    <a:bodyPr/>
                    <a:lstStyle/>
                    <a:p>
                      <a:r>
                        <a:rPr lang="en-US" sz="1600" dirty="0">
                          <a:solidFill>
                            <a:schemeClr val="tx1"/>
                          </a:solidFill>
                          <a:latin typeface="Century Gothic" panose="020B0502020202020204" pitchFamily="34" charset="0"/>
                        </a:rPr>
                        <a:t>The inaugural CL-PSC, the oversight committee as established in terms of the Social Compact, was held.</a:t>
                      </a:r>
                      <a:endParaRPr lang="en-ZA" sz="1600" dirty="0">
                        <a:solidFill>
                          <a:schemeClr val="tx1"/>
                        </a:solidFill>
                        <a:latin typeface="Century Gothic" panose="020B0502020202020204" pitchFamily="34" charset="0"/>
                      </a:endParaRPr>
                    </a:p>
                  </a:txBody>
                  <a:tcPr anchor="ctr"/>
                </a:tc>
                <a:tc>
                  <a:txBody>
                    <a:bodyPr/>
                    <a:lstStyle/>
                    <a:p>
                      <a:r>
                        <a:rPr lang="en-ZA" sz="1600" b="1" dirty="0">
                          <a:solidFill>
                            <a:schemeClr val="tx1"/>
                          </a:solidFill>
                          <a:latin typeface="Century Gothic" panose="020B0502020202020204" pitchFamily="34" charset="0"/>
                        </a:rPr>
                        <a:t>14 – Sep – 2022 </a:t>
                      </a:r>
                    </a:p>
                  </a:txBody>
                  <a:tcPr anchor="ctr"/>
                </a:tc>
                <a:extLst>
                  <a:ext uri="{0D108BD9-81ED-4DB2-BD59-A6C34878D82A}">
                    <a16:rowId xmlns:a16="http://schemas.microsoft.com/office/drawing/2014/main" val="1889343545"/>
                  </a:ext>
                </a:extLst>
              </a:tr>
              <a:tr h="315120">
                <a:tc>
                  <a:txBody>
                    <a:bodyPr/>
                    <a:lstStyle/>
                    <a:p>
                      <a:pPr algn="ctr"/>
                      <a:r>
                        <a:rPr lang="en-US" sz="1600" dirty="0">
                          <a:solidFill>
                            <a:schemeClr val="tx1"/>
                          </a:solidFill>
                          <a:latin typeface="Century Gothic" panose="020B0502020202020204" pitchFamily="34" charset="0"/>
                        </a:rPr>
                        <a:t>15.</a:t>
                      </a:r>
                      <a:endParaRPr lang="en-ZA" sz="1600" dirty="0">
                        <a:solidFill>
                          <a:schemeClr val="tx1"/>
                        </a:solidFill>
                        <a:latin typeface="Century Gothic" panose="020B0502020202020204" pitchFamily="34" charset="0"/>
                      </a:endParaRPr>
                    </a:p>
                  </a:txBody>
                  <a:tcPr anchor="ctr"/>
                </a:tc>
                <a:tc>
                  <a:txBody>
                    <a:bodyPr/>
                    <a:lstStyle/>
                    <a:p>
                      <a:r>
                        <a:rPr lang="en-US" sz="1600" dirty="0">
                          <a:solidFill>
                            <a:schemeClr val="tx1"/>
                          </a:solidFill>
                          <a:latin typeface="Century Gothic" panose="020B0502020202020204" pitchFamily="34" charset="0"/>
                        </a:rPr>
                        <a:t>PDHS responds to the letter from DG – Human Settlements on Funding for the Programme: </a:t>
                      </a:r>
                      <a:r>
                        <a:rPr lang="en-US" sz="1600" b="1" dirty="0">
                          <a:solidFill>
                            <a:schemeClr val="tx1"/>
                          </a:solidFill>
                          <a:latin typeface="Century Gothic" panose="020B0502020202020204" pitchFamily="34" charset="0"/>
                        </a:rPr>
                        <a:t>PDHS does not have funding for the relocation Programme</a:t>
                      </a:r>
                      <a:endParaRPr lang="en-ZA" sz="1600" b="1"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03 – Oct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973475521"/>
                  </a:ext>
                </a:extLst>
              </a:tr>
              <a:tr h="167640">
                <a:tc>
                  <a:txBody>
                    <a:bodyPr/>
                    <a:lstStyle/>
                    <a:p>
                      <a:pPr algn="ctr"/>
                      <a:r>
                        <a:rPr lang="en-US" sz="1600" dirty="0">
                          <a:solidFill>
                            <a:schemeClr val="tx1"/>
                          </a:solidFill>
                          <a:latin typeface="Century Gothic" panose="020B0502020202020204" pitchFamily="34" charset="0"/>
                        </a:rPr>
                        <a:t>16.</a:t>
                      </a:r>
                      <a:endParaRPr lang="en-ZA" sz="1600" dirty="0">
                        <a:solidFill>
                          <a:schemeClr val="tx1"/>
                        </a:solidFill>
                        <a:latin typeface="Century Gothic" panose="020B0502020202020204" pitchFamily="34" charset="0"/>
                      </a:endParaRPr>
                    </a:p>
                  </a:txBody>
                  <a:tcPr anchor="ctr"/>
                </a:tc>
                <a:tc>
                  <a:txBody>
                    <a:bodyPr/>
                    <a:lstStyle/>
                    <a:p>
                      <a:r>
                        <a:rPr lang="en-US" sz="1600" dirty="0">
                          <a:solidFill>
                            <a:schemeClr val="tx1"/>
                          </a:solidFill>
                          <a:latin typeface="Century Gothic" panose="020B0502020202020204" pitchFamily="34" charset="0"/>
                        </a:rPr>
                        <a:t>City of Cape Town sent an official communication to the HDA regarding the outcome of the Section 68 Application : </a:t>
                      </a:r>
                      <a:r>
                        <a:rPr lang="en-US" sz="1600" b="1" dirty="0">
                          <a:solidFill>
                            <a:schemeClr val="tx1"/>
                          </a:solidFill>
                          <a:latin typeface="Century Gothic" panose="020B0502020202020204" pitchFamily="34" charset="0"/>
                        </a:rPr>
                        <a:t>application cannot be approved at its current state due to the following- </a:t>
                      </a:r>
                    </a:p>
                    <a:p>
                      <a:pPr marL="285750" indent="-285750">
                        <a:buFont typeface="Arial" panose="020B0604020202020204" pitchFamily="34" charset="0"/>
                        <a:buChar char="•"/>
                      </a:pPr>
                      <a:r>
                        <a:rPr lang="en-US" sz="1600" b="0" dirty="0">
                          <a:solidFill>
                            <a:schemeClr val="tx1"/>
                          </a:solidFill>
                          <a:latin typeface="Century Gothic" panose="020B0502020202020204" pitchFamily="34" charset="0"/>
                        </a:rPr>
                        <a:t>Circumstances leading to the relocation do not meet the criteria of Emergency</a:t>
                      </a:r>
                    </a:p>
                    <a:p>
                      <a:pPr marL="285750" indent="-285750">
                        <a:buFont typeface="Arial" panose="020B0604020202020204" pitchFamily="34" charset="0"/>
                        <a:buChar char="•"/>
                      </a:pPr>
                      <a:r>
                        <a:rPr lang="en-US" sz="1600" b="0" dirty="0">
                          <a:solidFill>
                            <a:schemeClr val="tx1"/>
                          </a:solidFill>
                          <a:latin typeface="Century Gothic" panose="020B0502020202020204" pitchFamily="34" charset="0"/>
                        </a:rPr>
                        <a:t>Relocation will endure longer than 180 days</a:t>
                      </a:r>
                    </a:p>
                    <a:p>
                      <a:pPr marL="285750" indent="-285750">
                        <a:buFont typeface="Arial" panose="020B0604020202020204" pitchFamily="34" charset="0"/>
                        <a:buChar char="•"/>
                      </a:pPr>
                      <a:r>
                        <a:rPr lang="en-US" sz="1600" b="0" dirty="0">
                          <a:solidFill>
                            <a:schemeClr val="tx1"/>
                          </a:solidFill>
                          <a:latin typeface="Century Gothic" panose="020B0502020202020204" pitchFamily="34" charset="0"/>
                        </a:rPr>
                        <a:t>Land has not been secured by PRASA/HDA</a:t>
                      </a:r>
                    </a:p>
                    <a:p>
                      <a:pPr marL="285750" indent="-285750">
                        <a:buFont typeface="Arial" panose="020B0604020202020204" pitchFamily="34" charset="0"/>
                        <a:buChar char="•"/>
                      </a:pPr>
                      <a:r>
                        <a:rPr lang="en-US" sz="1600" b="0" dirty="0">
                          <a:solidFill>
                            <a:schemeClr val="tx1"/>
                          </a:solidFill>
                          <a:latin typeface="Century Gothic" panose="020B0502020202020204" pitchFamily="34" charset="0"/>
                        </a:rPr>
                        <a:t>No funding for provision of basic services.</a:t>
                      </a:r>
                      <a:endParaRPr lang="en-ZA" sz="1600" b="1"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21 – Oct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232520204"/>
                  </a:ext>
                </a:extLst>
              </a:tr>
              <a:tr h="167640">
                <a:tc>
                  <a:txBody>
                    <a:bodyPr/>
                    <a:lstStyle/>
                    <a:p>
                      <a:pPr algn="ctr"/>
                      <a:r>
                        <a:rPr lang="en-US" sz="1600" dirty="0">
                          <a:solidFill>
                            <a:schemeClr val="tx1"/>
                          </a:solidFill>
                          <a:latin typeface="Century Gothic" panose="020B0502020202020204" pitchFamily="34" charset="0"/>
                        </a:rPr>
                        <a:t>17.</a:t>
                      </a:r>
                      <a:endParaRPr lang="en-ZA" sz="1600" dirty="0">
                        <a:solidFill>
                          <a:schemeClr val="tx1"/>
                        </a:solidFill>
                        <a:latin typeface="Century Gothic" panose="020B0502020202020204" pitchFamily="34" charset="0"/>
                      </a:endParaRPr>
                    </a:p>
                  </a:txBody>
                  <a:tcPr anchor="ctr"/>
                </a:tc>
                <a:tc>
                  <a:txBody>
                    <a:bodyPr/>
                    <a:lstStyle/>
                    <a:p>
                      <a:r>
                        <a:rPr lang="en-US" sz="1600" dirty="0">
                          <a:solidFill>
                            <a:schemeClr val="tx1"/>
                          </a:solidFill>
                          <a:latin typeface="Century Gothic" panose="020B0502020202020204" pitchFamily="34" charset="0"/>
                        </a:rPr>
                        <a:t>PMC deliberates on implication of Decision on Section 68 Application – (on statutory processes, land, funding and relocation programme)</a:t>
                      </a:r>
                      <a:endParaRPr lang="en-ZA" sz="160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27 – Oct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634141999"/>
                  </a:ext>
                </a:extLst>
              </a:tr>
            </a:tbl>
          </a:graphicData>
        </a:graphic>
      </p:graphicFrame>
    </p:spTree>
    <p:extLst>
      <p:ext uri="{BB962C8B-B14F-4D97-AF65-F5344CB8AC3E}">
        <p14:creationId xmlns:p14="http://schemas.microsoft.com/office/powerpoint/2010/main" val="966154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2. Briefing Report: Sequence of Events</a:t>
            </a: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graphicFrame>
        <p:nvGraphicFramePr>
          <p:cNvPr id="4" name="Table 9">
            <a:extLst>
              <a:ext uri="{FF2B5EF4-FFF2-40B4-BE49-F238E27FC236}">
                <a16:creationId xmlns:a16="http://schemas.microsoft.com/office/drawing/2014/main" id="{93CD39A6-6374-72CB-DF0C-A40FFD99DD19}"/>
              </a:ext>
            </a:extLst>
          </p:cNvPr>
          <p:cNvGraphicFramePr>
            <a:graphicFrameLocks noGrp="1"/>
          </p:cNvGraphicFramePr>
          <p:nvPr>
            <p:extLst>
              <p:ext uri="{D42A27DB-BD31-4B8C-83A1-F6EECF244321}">
                <p14:modId xmlns:p14="http://schemas.microsoft.com/office/powerpoint/2010/main" val="1661847149"/>
              </p:ext>
            </p:extLst>
          </p:nvPr>
        </p:nvGraphicFramePr>
        <p:xfrm>
          <a:off x="208298" y="863574"/>
          <a:ext cx="10682344" cy="5654746"/>
        </p:xfrm>
        <a:graphic>
          <a:graphicData uri="http://schemas.openxmlformats.org/drawingml/2006/table">
            <a:tbl>
              <a:tblPr firstRow="1" bandRow="1">
                <a:tableStyleId>{5940675A-B579-460E-94D1-54222C63F5DA}</a:tableStyleId>
              </a:tblPr>
              <a:tblGrid>
                <a:gridCol w="574023">
                  <a:extLst>
                    <a:ext uri="{9D8B030D-6E8A-4147-A177-3AD203B41FA5}">
                      <a16:colId xmlns:a16="http://schemas.microsoft.com/office/drawing/2014/main" val="1505917589"/>
                    </a:ext>
                  </a:extLst>
                </a:gridCol>
                <a:gridCol w="8002451">
                  <a:extLst>
                    <a:ext uri="{9D8B030D-6E8A-4147-A177-3AD203B41FA5}">
                      <a16:colId xmlns:a16="http://schemas.microsoft.com/office/drawing/2014/main" val="2617553131"/>
                    </a:ext>
                  </a:extLst>
                </a:gridCol>
                <a:gridCol w="2105870">
                  <a:extLst>
                    <a:ext uri="{9D8B030D-6E8A-4147-A177-3AD203B41FA5}">
                      <a16:colId xmlns:a16="http://schemas.microsoft.com/office/drawing/2014/main" val="353033911"/>
                    </a:ext>
                  </a:extLst>
                </a:gridCol>
              </a:tblGrid>
              <a:tr h="473146">
                <a:tc>
                  <a:txBody>
                    <a:bodyPr/>
                    <a:lstStyle/>
                    <a:p>
                      <a:pPr algn="ctr"/>
                      <a:r>
                        <a:rPr lang="en-US" sz="1600" b="1" dirty="0">
                          <a:solidFill>
                            <a:schemeClr val="tx1"/>
                          </a:solidFill>
                          <a:latin typeface="Century Gothic" panose="020B0502020202020204" pitchFamily="34" charset="0"/>
                        </a:rPr>
                        <a:t>No. </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r>
                        <a:rPr lang="en-US" sz="1600" b="1" dirty="0">
                          <a:solidFill>
                            <a:schemeClr val="tx1"/>
                          </a:solidFill>
                          <a:latin typeface="Century Gothic" panose="020B0502020202020204" pitchFamily="34" charset="0"/>
                        </a:rPr>
                        <a:t>Event</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r>
                        <a:rPr lang="en-US" sz="1600" b="1" dirty="0">
                          <a:solidFill>
                            <a:schemeClr val="tx1"/>
                          </a:solidFill>
                          <a:latin typeface="Century Gothic" panose="020B0502020202020204" pitchFamily="34" charset="0"/>
                        </a:rPr>
                        <a:t>Date</a:t>
                      </a:r>
                      <a:endParaRPr lang="en-ZA" sz="1600" b="1" dirty="0">
                        <a:solidFill>
                          <a:schemeClr val="tx1"/>
                        </a:solidFill>
                        <a:latin typeface="Century Gothic" panose="020B0502020202020204" pitchFamily="34" charset="0"/>
                      </a:endParaRPr>
                    </a:p>
                  </a:txBody>
                  <a:tcPr>
                    <a:solidFill>
                      <a:schemeClr val="accent1">
                        <a:lumMod val="20000"/>
                        <a:lumOff val="80000"/>
                      </a:schemeClr>
                    </a:solidFill>
                  </a:tcPr>
                </a:tc>
                <a:extLst>
                  <a:ext uri="{0D108BD9-81ED-4DB2-BD59-A6C34878D82A}">
                    <a16:rowId xmlns:a16="http://schemas.microsoft.com/office/drawing/2014/main" val="1189574560"/>
                  </a:ext>
                </a:extLst>
              </a:tr>
              <a:tr h="234000">
                <a:tc>
                  <a:txBody>
                    <a:bodyPr/>
                    <a:lstStyle/>
                    <a:p>
                      <a:pPr algn="ctr"/>
                      <a:r>
                        <a:rPr lang="en-ZA" sz="1600" dirty="0">
                          <a:solidFill>
                            <a:schemeClr val="tx1"/>
                          </a:solidFill>
                          <a:latin typeface="Century Gothic" panose="020B0502020202020204" pitchFamily="34" charset="0"/>
                        </a:rPr>
                        <a:t>18.</a:t>
                      </a:r>
                    </a:p>
                  </a:txBody>
                  <a:tcPr anchor="ctr"/>
                </a:tc>
                <a:tc>
                  <a:txBody>
                    <a:bodyPr/>
                    <a:lstStyle/>
                    <a:p>
                      <a:r>
                        <a:rPr lang="en-ZA" sz="1600" dirty="0">
                          <a:solidFill>
                            <a:schemeClr val="tx1"/>
                          </a:solidFill>
                          <a:latin typeface="Century Gothic" panose="020B0502020202020204" pitchFamily="34" charset="0"/>
                        </a:rPr>
                        <a:t>IPSC Deliberates on the Proposed relocation date (February 2025) – </a:t>
                      </a:r>
                      <a:r>
                        <a:rPr lang="en-ZA" sz="1600" b="1" dirty="0">
                          <a:solidFill>
                            <a:srgbClr val="FF0000"/>
                          </a:solidFill>
                          <a:latin typeface="Century Gothic" panose="020B0502020202020204" pitchFamily="34" charset="0"/>
                        </a:rPr>
                        <a:t>Not Supported</a:t>
                      </a:r>
                    </a:p>
                  </a:txBody>
                  <a:tcPr anchor="ctr"/>
                </a:tc>
                <a:tc>
                  <a:txBody>
                    <a:bodyPr/>
                    <a:lstStyle/>
                    <a:p>
                      <a:r>
                        <a:rPr lang="en-ZA" sz="1600" b="1" dirty="0">
                          <a:solidFill>
                            <a:schemeClr val="tx1"/>
                          </a:solidFill>
                          <a:latin typeface="Century Gothic" panose="020B0502020202020204" pitchFamily="34" charset="0"/>
                        </a:rPr>
                        <a:t>03 – Nov – 2022 </a:t>
                      </a:r>
                    </a:p>
                  </a:txBody>
                  <a:tcPr anchor="ctr"/>
                </a:tc>
                <a:extLst>
                  <a:ext uri="{0D108BD9-81ED-4DB2-BD59-A6C34878D82A}">
                    <a16:rowId xmlns:a16="http://schemas.microsoft.com/office/drawing/2014/main" val="1231955638"/>
                  </a:ext>
                </a:extLst>
              </a:tr>
              <a:tr h="0">
                <a:tc>
                  <a:txBody>
                    <a:bodyPr/>
                    <a:lstStyle/>
                    <a:p>
                      <a:pPr algn="ctr"/>
                      <a:r>
                        <a:rPr lang="en-US" sz="1600" b="0" dirty="0">
                          <a:solidFill>
                            <a:schemeClr val="tx1"/>
                          </a:solidFill>
                          <a:latin typeface="Century Gothic" panose="020B0502020202020204" pitchFamily="34" charset="0"/>
                        </a:rPr>
                        <a:t>19.</a:t>
                      </a:r>
                    </a:p>
                  </a:txBody>
                  <a:tcPr anchor="ctr"/>
                </a:tc>
                <a:tc>
                  <a:txBody>
                    <a:bodyPr/>
                    <a:lstStyle/>
                    <a:p>
                      <a:r>
                        <a:rPr lang="en-US" sz="1600" b="0" dirty="0">
                          <a:solidFill>
                            <a:schemeClr val="tx1"/>
                          </a:solidFill>
                          <a:latin typeface="Century Gothic" panose="020B0502020202020204" pitchFamily="34" charset="0"/>
                        </a:rPr>
                        <a:t>Communities of Langa, Philippi and Khayelitsha march to the City of Cape Town and deliver a memorandum of demands for the expediting of the relocation programme. </a:t>
                      </a:r>
                      <a:endParaRPr lang="en-ZA" sz="1600" b="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08 – Dec – 2022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984277268"/>
                  </a:ext>
                </a:extLst>
              </a:tr>
              <a:tr h="411480">
                <a:tc>
                  <a:txBody>
                    <a:bodyPr/>
                    <a:lstStyle/>
                    <a:p>
                      <a:pPr algn="just"/>
                      <a:r>
                        <a:rPr lang="en-US" sz="1600" b="0" dirty="0">
                          <a:solidFill>
                            <a:schemeClr val="tx1"/>
                          </a:solidFill>
                          <a:latin typeface="Century Gothic" panose="020B0502020202020204" pitchFamily="34" charset="0"/>
                        </a:rPr>
                        <a:t>20.</a:t>
                      </a:r>
                    </a:p>
                  </a:txBody>
                  <a:tcPr anchor="ctr"/>
                </a:tc>
                <a:tc>
                  <a:txBody>
                    <a:bodyPr/>
                    <a:lstStyle/>
                    <a:p>
                      <a:pPr algn="just"/>
                      <a:r>
                        <a:rPr lang="en-US" sz="1600" b="0" dirty="0">
                          <a:solidFill>
                            <a:schemeClr val="tx1"/>
                          </a:solidFill>
                          <a:latin typeface="Century Gothic" panose="020B0502020202020204" pitchFamily="34" charset="0"/>
                        </a:rPr>
                        <a:t>A Pre-submission meeting was held with the CoCT Land Use department for a full Rezoning Application process on the Wedge Area properties. The application is estimated to take up to 18 months, and may endure a longer timeframe in the event of objections and appeals. This does not align with the Relocation Programme. </a:t>
                      </a:r>
                      <a:endParaRPr lang="en-ZA" sz="1600" b="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08 – Feb – 2023</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968920958"/>
                  </a:ext>
                </a:extLst>
              </a:tr>
              <a:tr h="411480">
                <a:tc>
                  <a:txBody>
                    <a:bodyPr/>
                    <a:lstStyle/>
                    <a:p>
                      <a:pPr algn="just"/>
                      <a:r>
                        <a:rPr lang="en-US" sz="1600" b="0" dirty="0">
                          <a:solidFill>
                            <a:schemeClr val="tx1"/>
                          </a:solidFill>
                          <a:latin typeface="Century Gothic" panose="020B0502020202020204" pitchFamily="34" charset="0"/>
                        </a:rPr>
                        <a:t>21.</a:t>
                      </a:r>
                    </a:p>
                  </a:txBody>
                  <a:tcPr anchor="ctr"/>
                </a:tc>
                <a:tc>
                  <a:txBody>
                    <a:bodyPr/>
                    <a:lstStyle/>
                    <a:p>
                      <a:pPr algn="just"/>
                      <a:r>
                        <a:rPr lang="en-US" sz="1600" b="0" dirty="0">
                          <a:solidFill>
                            <a:schemeClr val="tx1"/>
                          </a:solidFill>
                          <a:latin typeface="Century Gothic" panose="020B0502020202020204" pitchFamily="34" charset="0"/>
                        </a:rPr>
                        <a:t>National Treasury (through NDHS) </a:t>
                      </a:r>
                      <a:r>
                        <a:rPr lang="en-US" sz="1600" b="0" dirty="0" err="1">
                          <a:solidFill>
                            <a:schemeClr val="tx1"/>
                          </a:solidFill>
                          <a:latin typeface="Century Gothic" panose="020B0502020202020204" pitchFamily="34" charset="0"/>
                        </a:rPr>
                        <a:t>Gazetted</a:t>
                      </a:r>
                      <a:r>
                        <a:rPr lang="en-US" sz="1600" b="0" dirty="0">
                          <a:solidFill>
                            <a:schemeClr val="tx1"/>
                          </a:solidFill>
                          <a:latin typeface="Century Gothic" panose="020B0502020202020204" pitchFamily="34" charset="0"/>
                        </a:rPr>
                        <a:t> and reallocated to the CoCT an additional R111 000 000 UISPG allocation for the 16 priority informal settlements that require basic services, including the PRASA Programme (R50M for land)</a:t>
                      </a:r>
                      <a:endParaRPr lang="en-ZA" sz="1600" b="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29 – Mar – 2023</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384689383"/>
                  </a:ext>
                </a:extLst>
              </a:tr>
              <a:tr h="223520">
                <a:tc>
                  <a:txBody>
                    <a:bodyPr/>
                    <a:lstStyle/>
                    <a:p>
                      <a:pPr algn="ctr"/>
                      <a:r>
                        <a:rPr lang="en-US" sz="1600" b="0" dirty="0">
                          <a:solidFill>
                            <a:schemeClr val="tx1"/>
                          </a:solidFill>
                          <a:latin typeface="Century Gothic" panose="020B0502020202020204" pitchFamily="34" charset="0"/>
                        </a:rPr>
                        <a:t>22. </a:t>
                      </a:r>
                    </a:p>
                  </a:txBody>
                  <a:tcPr anchor="ctr"/>
                </a:tc>
                <a:tc>
                  <a:txBody>
                    <a:bodyPr/>
                    <a:lstStyle/>
                    <a:p>
                      <a:r>
                        <a:rPr lang="en-US" sz="1600" b="0" dirty="0">
                          <a:solidFill>
                            <a:schemeClr val="tx1"/>
                          </a:solidFill>
                          <a:latin typeface="Century Gothic" panose="020B0502020202020204" pitchFamily="34" charset="0"/>
                        </a:rPr>
                        <a:t>Mayor of CoCT writes to the Minister outlining “material concerns” regarding the allocation</a:t>
                      </a:r>
                      <a:endParaRPr lang="en-ZA" sz="1600" b="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19 – Apr – 2023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13301994"/>
                  </a:ext>
                </a:extLst>
              </a:tr>
              <a:tr h="0">
                <a:tc>
                  <a:txBody>
                    <a:bodyPr/>
                    <a:lstStyle/>
                    <a:p>
                      <a:pPr algn="ctr"/>
                      <a:r>
                        <a:rPr lang="en-US" sz="1600" b="0" dirty="0">
                          <a:solidFill>
                            <a:schemeClr val="tx1"/>
                          </a:solidFill>
                          <a:latin typeface="Century Gothic" panose="020B0502020202020204" pitchFamily="34" charset="0"/>
                        </a:rPr>
                        <a:t>23.</a:t>
                      </a:r>
                    </a:p>
                  </a:txBody>
                  <a:tcPr anchor="ctr"/>
                </a:tc>
                <a:tc>
                  <a:txBody>
                    <a:bodyPr/>
                    <a:lstStyle/>
                    <a:p>
                      <a:pPr algn="just"/>
                      <a:r>
                        <a:rPr lang="en-US" sz="1600" b="0" dirty="0">
                          <a:solidFill>
                            <a:schemeClr val="tx1"/>
                          </a:solidFill>
                          <a:latin typeface="Century Gothic" panose="020B0502020202020204" pitchFamily="34" charset="0"/>
                        </a:rPr>
                        <a:t>the Executive Mayor of the City of Cape Town wrote to the Minister of Human Settlements, indicating that given the fact that the HDA has acquired land for Phase 1 of the relocation Programme, they would be returning the sum of R50 Million to National Treasury</a:t>
                      </a:r>
                      <a:endParaRPr lang="en-ZA" sz="1600" b="0" dirty="0">
                        <a:solidFill>
                          <a:schemeClr val="tx1"/>
                        </a:solidFill>
                        <a:latin typeface="Century Gothic" panose="020B0502020202020204" pitchFamily="34" charset="0"/>
                      </a:endParaRPr>
                    </a:p>
                  </a:txBody>
                  <a:tcPr anchor="ctr"/>
                </a:tc>
                <a:tc>
                  <a:txBody>
                    <a:bodyPr/>
                    <a:lstStyle/>
                    <a:p>
                      <a:r>
                        <a:rPr lang="en-US" sz="1600" b="1" dirty="0">
                          <a:solidFill>
                            <a:schemeClr val="tx1"/>
                          </a:solidFill>
                          <a:latin typeface="Century Gothic" panose="020B0502020202020204" pitchFamily="34" charset="0"/>
                        </a:rPr>
                        <a:t>08 – June – 2023 </a:t>
                      </a:r>
                      <a:endParaRPr lang="en-ZA" sz="1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732890826"/>
                  </a:ext>
                </a:extLst>
              </a:tr>
            </a:tbl>
          </a:graphicData>
        </a:graphic>
      </p:graphicFrame>
    </p:spTree>
    <p:extLst>
      <p:ext uri="{BB962C8B-B14F-4D97-AF65-F5344CB8AC3E}">
        <p14:creationId xmlns:p14="http://schemas.microsoft.com/office/powerpoint/2010/main" val="2236643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lang="en-US" sz="2000" dirty="0">
                <a:solidFill>
                  <a:prstClr val="black"/>
                </a:solidFill>
                <a:latin typeface="Century Gothic" panose="020B0502020202020204" pitchFamily="34" charset="0"/>
                <a:cs typeface="Calibri" panose="020F0502020204030204" pitchFamily="34" charset="0"/>
              </a:rPr>
              <a:t>3</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Problem Statement</a:t>
            </a: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sp>
        <p:nvSpPr>
          <p:cNvPr id="5" name="TextBox 4">
            <a:extLst>
              <a:ext uri="{FF2B5EF4-FFF2-40B4-BE49-F238E27FC236}">
                <a16:creationId xmlns:a16="http://schemas.microsoft.com/office/drawing/2014/main" id="{ECDBE8B2-A785-862C-50C4-6052E6056A1B}"/>
              </a:ext>
            </a:extLst>
          </p:cNvPr>
          <p:cNvSpPr txBox="1"/>
          <p:nvPr/>
        </p:nvSpPr>
        <p:spPr>
          <a:xfrm>
            <a:off x="198519" y="940280"/>
            <a:ext cx="10787269" cy="3369512"/>
          </a:xfrm>
          <a:prstGeom prst="rect">
            <a:avLst/>
          </a:prstGeom>
          <a:noFill/>
        </p:spPr>
        <p:txBody>
          <a:bodyPr wrap="square" rtlCol="0">
            <a:spAutoFit/>
          </a:bodyPr>
          <a:lstStyle/>
          <a:p>
            <a:pPr algn="just">
              <a:lnSpc>
                <a:spcPct val="150000"/>
              </a:lnSpc>
            </a:pPr>
            <a:r>
              <a:rPr lang="en-US" sz="1600" dirty="0">
                <a:latin typeface="Century Gothic" panose="020B0502020202020204" pitchFamily="34" charset="0"/>
              </a:rPr>
              <a:t>An estimated 5195 households have settled on the PRASA Central Line, including on the illegal structures being erected in Langa Station, at Philippi Station and at Khayelitsha Station. This has affected and rendered PRASA in its capability to halt indefinitely operation on the Central Line. Commuter service has been discontinued since October 2019 owing to vandalism, theft, and safety.</a:t>
            </a:r>
          </a:p>
          <a:p>
            <a:pPr algn="just">
              <a:lnSpc>
                <a:spcPct val="150000"/>
              </a:lnSpc>
            </a:pPr>
            <a:endParaRPr lang="en-US" sz="800" dirty="0">
              <a:latin typeface="Century Gothic" panose="020B0502020202020204" pitchFamily="34" charset="0"/>
            </a:endParaRPr>
          </a:p>
          <a:p>
            <a:pPr algn="just">
              <a:lnSpc>
                <a:spcPct val="150000"/>
              </a:lnSpc>
            </a:pPr>
            <a:r>
              <a:rPr lang="en-US" sz="1600" dirty="0">
                <a:latin typeface="Century Gothic" panose="020B0502020202020204" pitchFamily="34" charset="0"/>
              </a:rPr>
              <a:t>Phase 1 of the programme is the relocation of approximately 1254 occupants located on the Langa station and/or rail reserve. </a:t>
            </a:r>
          </a:p>
          <a:p>
            <a:pPr algn="just">
              <a:lnSpc>
                <a:spcPct val="150000"/>
              </a:lnSpc>
            </a:pPr>
            <a:endParaRPr lang="en-US" sz="800" dirty="0">
              <a:latin typeface="Century Gothic" panose="020B0502020202020204" pitchFamily="34" charset="0"/>
            </a:endParaRPr>
          </a:p>
          <a:p>
            <a:pPr algn="just">
              <a:lnSpc>
                <a:spcPct val="150000"/>
              </a:lnSpc>
            </a:pPr>
            <a:r>
              <a:rPr lang="en-US" sz="1600" dirty="0">
                <a:latin typeface="Century Gothic" panose="020B0502020202020204" pitchFamily="34" charset="0"/>
              </a:rPr>
              <a:t>Human Settlements is an enabler to a transport programme, as the relocation of the occupants from the Central Line will allow for PRASA to rehabilitate the rail infrastructure and ensure resumption of rail service.</a:t>
            </a:r>
          </a:p>
        </p:txBody>
      </p:sp>
    </p:spTree>
    <p:extLst>
      <p:ext uri="{BB962C8B-B14F-4D97-AF65-F5344CB8AC3E}">
        <p14:creationId xmlns:p14="http://schemas.microsoft.com/office/powerpoint/2010/main" val="1791552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634" y="69038"/>
            <a:ext cx="1123369" cy="780176"/>
          </a:xfrm>
          <a:prstGeom prst="rect">
            <a:avLst/>
          </a:prstGeom>
          <a:ln>
            <a:noFill/>
          </a:ln>
        </p:spPr>
      </p:pic>
      <p:sp>
        <p:nvSpPr>
          <p:cNvPr id="2" name="Rectangle 1"/>
          <p:cNvSpPr/>
          <p:nvPr/>
        </p:nvSpPr>
        <p:spPr>
          <a:xfrm>
            <a:off x="1677245" y="112140"/>
            <a:ext cx="6624796" cy="5872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srgbClr val="1F497D"/>
              </a:solidFill>
              <a:effectLst/>
              <a:uLnTx/>
              <a:uFillTx/>
              <a:latin typeface="Arial" panose="020B0604020202090204"/>
              <a:ea typeface="+mn-ea"/>
              <a:cs typeface="+mn-cs"/>
            </a:endParaRPr>
          </a:p>
        </p:txBody>
      </p:sp>
      <p:sp>
        <p:nvSpPr>
          <p:cNvPr id="8" name="Content Placeholder 5"/>
          <p:cNvSpPr txBox="1"/>
          <p:nvPr/>
        </p:nvSpPr>
        <p:spPr>
          <a:xfrm>
            <a:off x="198519" y="275086"/>
            <a:ext cx="10787269" cy="53653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3. Problem Statement: Extent of Invasion</a:t>
            </a:r>
          </a:p>
          <a:p>
            <a:pPr marL="914400" marR="0" lvl="2"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9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90204"/>
              <a:ea typeface="+mn-ea"/>
              <a:cs typeface="+mn-cs"/>
            </a:endParaRPr>
          </a:p>
        </p:txBody>
      </p:sp>
      <p:graphicFrame>
        <p:nvGraphicFramePr>
          <p:cNvPr id="3" name="Table 2">
            <a:extLst>
              <a:ext uri="{FF2B5EF4-FFF2-40B4-BE49-F238E27FC236}">
                <a16:creationId xmlns:a16="http://schemas.microsoft.com/office/drawing/2014/main" id="{B38BDF52-1F19-948A-7EB3-CCB984FF9D63}"/>
              </a:ext>
            </a:extLst>
          </p:cNvPr>
          <p:cNvGraphicFramePr>
            <a:graphicFrameLocks noGrp="1"/>
          </p:cNvGraphicFramePr>
          <p:nvPr/>
        </p:nvGraphicFramePr>
        <p:xfrm>
          <a:off x="6391275" y="937421"/>
          <a:ext cx="4502166" cy="1826780"/>
        </p:xfrm>
        <a:graphic>
          <a:graphicData uri="http://schemas.openxmlformats.org/drawingml/2006/table">
            <a:tbl>
              <a:tblPr firstRow="1" bandRow="1">
                <a:tableStyleId>{8799B23B-EC83-4686-B30A-512413B5E67A}</a:tableStyleId>
              </a:tblPr>
              <a:tblGrid>
                <a:gridCol w="1656486">
                  <a:extLst>
                    <a:ext uri="{9D8B030D-6E8A-4147-A177-3AD203B41FA5}">
                      <a16:colId xmlns:a16="http://schemas.microsoft.com/office/drawing/2014/main" val="1776342018"/>
                    </a:ext>
                  </a:extLst>
                </a:gridCol>
                <a:gridCol w="1173476">
                  <a:extLst>
                    <a:ext uri="{9D8B030D-6E8A-4147-A177-3AD203B41FA5}">
                      <a16:colId xmlns:a16="http://schemas.microsoft.com/office/drawing/2014/main" val="1685767637"/>
                    </a:ext>
                  </a:extLst>
                </a:gridCol>
                <a:gridCol w="1672204">
                  <a:extLst>
                    <a:ext uri="{9D8B030D-6E8A-4147-A177-3AD203B41FA5}">
                      <a16:colId xmlns:a16="http://schemas.microsoft.com/office/drawing/2014/main" val="3330721156"/>
                    </a:ext>
                  </a:extLst>
                </a:gridCol>
              </a:tblGrid>
              <a:tr h="324000">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600" dirty="0">
                          <a:solidFill>
                            <a:schemeClr val="tx1"/>
                          </a:solidFill>
                          <a:latin typeface="Century Gothic" panose="020B0502020202020204" pitchFamily="34" charset="0"/>
                        </a:rPr>
                        <a:t>Langa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sz="1300" dirty="0"/>
                    </a:p>
                  </a:txBody>
                  <a:tcPr/>
                </a:tc>
                <a:tc hMerge="1">
                  <a:txBody>
                    <a:bodyPr/>
                    <a:lstStyle/>
                    <a:p>
                      <a:endParaRPr lang="en-ZA"/>
                    </a:p>
                  </a:txBody>
                  <a:tcPr/>
                </a:tc>
                <a:extLst>
                  <a:ext uri="{0D108BD9-81ED-4DB2-BD59-A6C34878D82A}">
                    <a16:rowId xmlns:a16="http://schemas.microsoft.com/office/drawing/2014/main" val="2263552542"/>
                  </a:ext>
                </a:extLst>
              </a:tr>
              <a:tr h="3369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Street Address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100" dirty="0">
                          <a:latin typeface="Century Gothic" panose="020B0502020202020204" pitchFamily="34" charset="0"/>
                        </a:rPr>
                        <a:t>12 Brinton St, Langa, Cape Town, 7506</a:t>
                      </a:r>
                      <a:endParaRPr lang="en-ZA"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1206768012"/>
                  </a:ext>
                </a:extLst>
              </a:tr>
              <a:tr h="15911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Number of Occupants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b="1" dirty="0">
                          <a:latin typeface="Century Gothic" panose="020B0502020202020204" pitchFamily="34" charset="0"/>
                        </a:rPr>
                        <a:t>Projected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100" b="1" dirty="0">
                          <a:latin typeface="Century Gothic" panose="020B0502020202020204" pitchFamily="34" charset="0"/>
                        </a:rPr>
                        <a:t>Enumerated (Actual)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057886"/>
                  </a:ext>
                </a:extLst>
              </a:tr>
              <a:tr h="159110">
                <a:tc vMerge="1">
                  <a:txBody>
                    <a:bodyPr/>
                    <a:lstStyle/>
                    <a:p>
                      <a:endParaRPr lang="en-Z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100" dirty="0">
                          <a:latin typeface="Century Gothic" panose="020B0502020202020204" pitchFamily="34" charset="0"/>
                        </a:rPr>
                        <a:t>650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100" dirty="0">
                          <a:latin typeface="Century Gothic" panose="020B0502020202020204" pitchFamily="34" charset="0"/>
                        </a:rPr>
                        <a:t>1254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3687031"/>
                  </a:ext>
                </a:extLst>
              </a:tr>
              <a:tr h="3182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Relocation 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Phase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2127036260"/>
                  </a:ext>
                </a:extLst>
              </a:tr>
              <a:tr h="3182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Relocation 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100" dirty="0">
                          <a:latin typeface="Century Gothic" panose="020B0502020202020204" pitchFamily="34" charset="0"/>
                        </a:rPr>
                        <a:t>Rem of Cape Farm 786 and 790</a:t>
                      </a:r>
                      <a:endParaRPr lang="en-ZA"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3444087366"/>
                  </a:ext>
                </a:extLst>
              </a:tr>
            </a:tbl>
          </a:graphicData>
        </a:graphic>
      </p:graphicFrame>
      <p:graphicFrame>
        <p:nvGraphicFramePr>
          <p:cNvPr id="4" name="Table 4">
            <a:extLst>
              <a:ext uri="{FF2B5EF4-FFF2-40B4-BE49-F238E27FC236}">
                <a16:creationId xmlns:a16="http://schemas.microsoft.com/office/drawing/2014/main" id="{C1108CEB-9285-E1E3-1F48-11C4F7000AD9}"/>
              </a:ext>
            </a:extLst>
          </p:cNvPr>
          <p:cNvGraphicFramePr>
            <a:graphicFrameLocks noGrp="1"/>
          </p:cNvGraphicFramePr>
          <p:nvPr>
            <p:extLst>
              <p:ext uri="{D42A27DB-BD31-4B8C-83A1-F6EECF244321}">
                <p14:modId xmlns:p14="http://schemas.microsoft.com/office/powerpoint/2010/main" val="2501329100"/>
              </p:ext>
            </p:extLst>
          </p:nvPr>
        </p:nvGraphicFramePr>
        <p:xfrm>
          <a:off x="6391275" y="2840187"/>
          <a:ext cx="4502165" cy="1851500"/>
        </p:xfrm>
        <a:graphic>
          <a:graphicData uri="http://schemas.openxmlformats.org/drawingml/2006/table">
            <a:tbl>
              <a:tblPr firstRow="1" bandRow="1">
                <a:tableStyleId>{8799B23B-EC83-4686-B30A-512413B5E67A}</a:tableStyleId>
              </a:tblPr>
              <a:tblGrid>
                <a:gridCol w="1646707">
                  <a:extLst>
                    <a:ext uri="{9D8B030D-6E8A-4147-A177-3AD203B41FA5}">
                      <a16:colId xmlns:a16="http://schemas.microsoft.com/office/drawing/2014/main" val="1776342018"/>
                    </a:ext>
                  </a:extLst>
                </a:gridCol>
                <a:gridCol w="1193034">
                  <a:extLst>
                    <a:ext uri="{9D8B030D-6E8A-4147-A177-3AD203B41FA5}">
                      <a16:colId xmlns:a16="http://schemas.microsoft.com/office/drawing/2014/main" val="1685767637"/>
                    </a:ext>
                  </a:extLst>
                </a:gridCol>
                <a:gridCol w="1662424">
                  <a:extLst>
                    <a:ext uri="{9D8B030D-6E8A-4147-A177-3AD203B41FA5}">
                      <a16:colId xmlns:a16="http://schemas.microsoft.com/office/drawing/2014/main" val="1273001503"/>
                    </a:ext>
                  </a:extLst>
                </a:gridCol>
              </a:tblGrid>
              <a:tr h="360000">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600" dirty="0">
                          <a:solidFill>
                            <a:schemeClr val="tx1"/>
                          </a:solidFill>
                          <a:latin typeface="Century Gothic" panose="020B0502020202020204" pitchFamily="34" charset="0"/>
                        </a:rPr>
                        <a:t>Philippi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sz="1300" dirty="0"/>
                    </a:p>
                  </a:txBody>
                  <a:tcPr/>
                </a:tc>
                <a:tc hMerge="1">
                  <a:txBody>
                    <a:bodyPr/>
                    <a:lstStyle/>
                    <a:p>
                      <a:endParaRPr lang="en-ZA"/>
                    </a:p>
                  </a:txBody>
                  <a:tcPr/>
                </a:tc>
                <a:extLst>
                  <a:ext uri="{0D108BD9-81ED-4DB2-BD59-A6C34878D82A}">
                    <a16:rowId xmlns:a16="http://schemas.microsoft.com/office/drawing/2014/main" val="2263552542"/>
                  </a:ext>
                </a:extLst>
              </a:tr>
              <a:tr h="3369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Street Address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100" dirty="0">
                          <a:latin typeface="Century Gothic" panose="020B0502020202020204" pitchFamily="34" charset="0"/>
                        </a:rPr>
                        <a:t>Browns Farms, Cape Town, 7750</a:t>
                      </a:r>
                      <a:endParaRPr lang="en-ZA"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1206768012"/>
                  </a:ext>
                </a:extLst>
              </a:tr>
              <a:tr h="15911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Number of Occupants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b="1" dirty="0">
                          <a:latin typeface="Century Gothic" panose="020B0502020202020204" pitchFamily="34" charset="0"/>
                        </a:rPr>
                        <a:t>Projected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dirty="0">
                          <a:latin typeface="Century Gothic" panose="020B0502020202020204" pitchFamily="34" charset="0"/>
                        </a:rPr>
                        <a:t>Enumerated (Actual)</a:t>
                      </a:r>
                      <a:endParaRPr lang="en-ZA" sz="11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057886"/>
                  </a:ext>
                </a:extLst>
              </a:tr>
              <a:tr h="159110">
                <a:tc vMerge="1">
                  <a:txBody>
                    <a:bodyPr/>
                    <a:lstStyle/>
                    <a:p>
                      <a:endParaRPr lang="en-ZA"/>
                    </a:p>
                  </a:txBody>
                  <a:tcPr/>
                </a:tc>
                <a:tc>
                  <a:txBody>
                    <a:bodyPr/>
                    <a:lstStyle/>
                    <a:p>
                      <a:r>
                        <a:rPr lang="en-ZA" sz="1100" dirty="0">
                          <a:latin typeface="Century Gothic" panose="020B0502020202020204" pitchFamily="34" charset="0"/>
                        </a:rPr>
                        <a:t>1100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dirty="0">
                          <a:latin typeface="Century Gothic" panose="020B0502020202020204" pitchFamily="34" charset="0"/>
                        </a:rPr>
                        <a:t>3688</a:t>
                      </a:r>
                      <a:endParaRPr lang="en-ZA"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442088"/>
                  </a:ext>
                </a:extLst>
              </a:tr>
              <a:tr h="3182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Relocation 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Phase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2127036260"/>
                  </a:ext>
                </a:extLst>
              </a:tr>
              <a:tr h="3182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Relocation 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100" dirty="0">
                          <a:latin typeface="Century Gothic" panose="020B0502020202020204" pitchFamily="34" charset="0"/>
                        </a:rPr>
                        <a:t>Private / State 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3444087366"/>
                  </a:ext>
                </a:extLst>
              </a:tr>
            </a:tbl>
          </a:graphicData>
        </a:graphic>
      </p:graphicFrame>
      <p:graphicFrame>
        <p:nvGraphicFramePr>
          <p:cNvPr id="6" name="Table 4">
            <a:extLst>
              <a:ext uri="{FF2B5EF4-FFF2-40B4-BE49-F238E27FC236}">
                <a16:creationId xmlns:a16="http://schemas.microsoft.com/office/drawing/2014/main" id="{5CAEA9F0-D40D-6079-F39E-8A3BC944FD8B}"/>
              </a:ext>
            </a:extLst>
          </p:cNvPr>
          <p:cNvGraphicFramePr>
            <a:graphicFrameLocks noGrp="1"/>
          </p:cNvGraphicFramePr>
          <p:nvPr>
            <p:extLst>
              <p:ext uri="{D42A27DB-BD31-4B8C-83A1-F6EECF244321}">
                <p14:modId xmlns:p14="http://schemas.microsoft.com/office/powerpoint/2010/main" val="3559744558"/>
              </p:ext>
            </p:extLst>
          </p:nvPr>
        </p:nvGraphicFramePr>
        <p:xfrm>
          <a:off x="6391275" y="4767673"/>
          <a:ext cx="4502165" cy="1959760"/>
        </p:xfrm>
        <a:graphic>
          <a:graphicData uri="http://schemas.openxmlformats.org/drawingml/2006/table">
            <a:tbl>
              <a:tblPr firstRow="1" bandRow="1">
                <a:tableStyleId>{8799B23B-EC83-4686-B30A-512413B5E67A}</a:tableStyleId>
              </a:tblPr>
              <a:tblGrid>
                <a:gridCol w="1646707">
                  <a:extLst>
                    <a:ext uri="{9D8B030D-6E8A-4147-A177-3AD203B41FA5}">
                      <a16:colId xmlns:a16="http://schemas.microsoft.com/office/drawing/2014/main" val="1776342018"/>
                    </a:ext>
                  </a:extLst>
                </a:gridCol>
                <a:gridCol w="1153918">
                  <a:extLst>
                    <a:ext uri="{9D8B030D-6E8A-4147-A177-3AD203B41FA5}">
                      <a16:colId xmlns:a16="http://schemas.microsoft.com/office/drawing/2014/main" val="1685767637"/>
                    </a:ext>
                  </a:extLst>
                </a:gridCol>
                <a:gridCol w="1701540">
                  <a:extLst>
                    <a:ext uri="{9D8B030D-6E8A-4147-A177-3AD203B41FA5}">
                      <a16:colId xmlns:a16="http://schemas.microsoft.com/office/drawing/2014/main" val="2643290850"/>
                    </a:ext>
                  </a:extLst>
                </a:gridCol>
              </a:tblGrid>
              <a:tr h="360000">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600" dirty="0">
                          <a:solidFill>
                            <a:schemeClr val="tx1"/>
                          </a:solidFill>
                          <a:latin typeface="Century Gothic" panose="020B0502020202020204" pitchFamily="34" charset="0"/>
                        </a:rPr>
                        <a:t>Khayelitsha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sz="1300" dirty="0"/>
                    </a:p>
                  </a:txBody>
                  <a:tcPr/>
                </a:tc>
                <a:tc hMerge="1">
                  <a:txBody>
                    <a:bodyPr/>
                    <a:lstStyle/>
                    <a:p>
                      <a:endParaRPr lang="en-ZA"/>
                    </a:p>
                  </a:txBody>
                  <a:tcPr/>
                </a:tc>
                <a:extLst>
                  <a:ext uri="{0D108BD9-81ED-4DB2-BD59-A6C34878D82A}">
                    <a16:rowId xmlns:a16="http://schemas.microsoft.com/office/drawing/2014/main" val="2263552542"/>
                  </a:ext>
                </a:extLst>
              </a:tr>
              <a:tr h="3466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Street Address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100" dirty="0">
                          <a:latin typeface="Century Gothic" panose="020B0502020202020204" pitchFamily="34" charset="0"/>
                        </a:rPr>
                        <a:t>25 Sulani Dr, Village 3 North, Cape Town, 7784</a:t>
                      </a:r>
                      <a:endParaRPr lang="en-ZA"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1206768012"/>
                  </a:ext>
                </a:extLst>
              </a:tr>
              <a:tr h="16372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Number of Occupants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b="1" dirty="0">
                          <a:latin typeface="Century Gothic" panose="020B0502020202020204" pitchFamily="34" charset="0"/>
                        </a:rPr>
                        <a:t>Projected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100" b="1" dirty="0">
                          <a:latin typeface="Century Gothic" panose="020B0502020202020204" pitchFamily="34" charset="0"/>
                        </a:rPr>
                        <a:t>Enumeration (Actual)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057886"/>
                  </a:ext>
                </a:extLst>
              </a:tr>
              <a:tr h="178253">
                <a:tc vMerge="1">
                  <a:txBody>
                    <a:bodyPr/>
                    <a:lstStyle/>
                    <a:p>
                      <a:endParaRPr lang="en-Z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100" dirty="0">
                          <a:solidFill>
                            <a:schemeClr val="tx1"/>
                          </a:solidFill>
                          <a:latin typeface="Century Gothic" panose="020B0502020202020204" pitchFamily="34" charset="0"/>
                        </a:rPr>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dirty="0">
                          <a:solidFill>
                            <a:schemeClr val="tx1"/>
                          </a:solidFill>
                          <a:latin typeface="Century Gothic" panose="020B0502020202020204" pitchFamily="34" charset="0"/>
                        </a:rPr>
                        <a:t>253</a:t>
                      </a:r>
                      <a:endParaRPr lang="en-ZA" sz="11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7961724"/>
                  </a:ext>
                </a:extLst>
              </a:tr>
              <a:tr h="3274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Relocation 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Phase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2127036260"/>
                  </a:ext>
                </a:extLst>
              </a:tr>
              <a:tr h="3274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1100" dirty="0">
                          <a:latin typeface="Century Gothic" panose="020B0502020202020204" pitchFamily="34" charset="0"/>
                        </a:rPr>
                        <a:t>Relocation 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100" dirty="0">
                          <a:latin typeface="Century Gothic" panose="020B0502020202020204" pitchFamily="34" charset="0"/>
                        </a:rPr>
                        <a:t>Private / State 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3444087366"/>
                  </a:ext>
                </a:extLst>
              </a:tr>
            </a:tbl>
          </a:graphicData>
        </a:graphic>
      </p:graphicFrame>
      <p:sp>
        <p:nvSpPr>
          <p:cNvPr id="9" name="TextBox 8">
            <a:extLst>
              <a:ext uri="{FF2B5EF4-FFF2-40B4-BE49-F238E27FC236}">
                <a16:creationId xmlns:a16="http://schemas.microsoft.com/office/drawing/2014/main" id="{6726F551-BBA8-1F5F-EAFA-73F3BB6BEAC3}"/>
              </a:ext>
            </a:extLst>
          </p:cNvPr>
          <p:cNvSpPr txBox="1"/>
          <p:nvPr/>
        </p:nvSpPr>
        <p:spPr>
          <a:xfrm>
            <a:off x="208298" y="902098"/>
            <a:ext cx="6097253" cy="152285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n-GB" sz="1600" dirty="0">
                <a:latin typeface="Century Gothic" panose="020B0502020202020204" pitchFamily="34" charset="0"/>
              </a:rPr>
              <a:t>The aerial photograph and table below provide details to the area and extent of occupation on the Central Line in the Langa, Philippi and Khayelitsha.</a:t>
            </a:r>
          </a:p>
          <a:p>
            <a:pPr algn="just">
              <a:lnSpc>
                <a:spcPct val="150000"/>
              </a:lnSpc>
            </a:pPr>
            <a:r>
              <a:rPr lang="en-GB" sz="1600" dirty="0">
                <a:latin typeface="Century Gothic" panose="020B0502020202020204" pitchFamily="34" charset="0"/>
              </a:rPr>
              <a:t>`</a:t>
            </a:r>
          </a:p>
        </p:txBody>
      </p:sp>
      <p:pic>
        <p:nvPicPr>
          <p:cNvPr id="10" name="Picture 9">
            <a:extLst>
              <a:ext uri="{FF2B5EF4-FFF2-40B4-BE49-F238E27FC236}">
                <a16:creationId xmlns:a16="http://schemas.microsoft.com/office/drawing/2014/main" id="{ACF96B7B-3753-2978-6B81-9E7057DDAED7}"/>
              </a:ext>
            </a:extLst>
          </p:cNvPr>
          <p:cNvPicPr>
            <a:picLocks noChangeAspect="1"/>
          </p:cNvPicPr>
          <p:nvPr/>
        </p:nvPicPr>
        <p:blipFill rotWithShape="1">
          <a:blip r:embed="rId4"/>
          <a:srcRect l="3322" t="8177" r="20954" b="4763"/>
          <a:stretch/>
        </p:blipFill>
        <p:spPr>
          <a:xfrm>
            <a:off x="231286" y="2184401"/>
            <a:ext cx="6011804" cy="4543032"/>
          </a:xfrm>
          <a:prstGeom prst="rect">
            <a:avLst/>
          </a:prstGeom>
          <a:ln w="6350">
            <a:solidFill>
              <a:schemeClr val="tx1"/>
            </a:solidFill>
          </a:ln>
        </p:spPr>
      </p:pic>
    </p:spTree>
    <p:extLst>
      <p:ext uri="{BB962C8B-B14F-4D97-AF65-F5344CB8AC3E}">
        <p14:creationId xmlns:p14="http://schemas.microsoft.com/office/powerpoint/2010/main" val="1116506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eme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F6E45DAA6B7B428ED4EB58382DC62A" ma:contentTypeVersion="13" ma:contentTypeDescription="Create a new document." ma:contentTypeScope="" ma:versionID="eb587cab05554cac46588eaac5ca9a8d">
  <xsd:schema xmlns:xsd="http://www.w3.org/2001/XMLSchema" xmlns:xs="http://www.w3.org/2001/XMLSchema" xmlns:p="http://schemas.microsoft.com/office/2006/metadata/properties" xmlns:ns3="c468c1ad-2775-4c75-9df9-85bc9858668a" xmlns:ns4="2b25f055-44c3-40bd-80fd-e253b57d41f2" targetNamespace="http://schemas.microsoft.com/office/2006/metadata/properties" ma:root="true" ma:fieldsID="f78f7dec1520f6bf895952dbb62023f8" ns3:_="" ns4:_="">
    <xsd:import namespace="c468c1ad-2775-4c75-9df9-85bc9858668a"/>
    <xsd:import namespace="2b25f055-44c3-40bd-80fd-e253b57d41f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68c1ad-2775-4c75-9df9-85bc98586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25f055-44c3-40bd-80fd-e253b57d41f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BBFD9F-488C-49CA-A028-26F34CB04201}">
  <ds:schemaRefs>
    <ds:schemaRef ds:uri="http://purl.org/dc/dcmitype/"/>
    <ds:schemaRef ds:uri="http://schemas.openxmlformats.org/package/2006/metadata/core-properties"/>
    <ds:schemaRef ds:uri="http://www.w3.org/XML/1998/namespace"/>
    <ds:schemaRef ds:uri="http://purl.org/dc/terms/"/>
    <ds:schemaRef ds:uri="http://purl.org/dc/elements/1.1/"/>
    <ds:schemaRef ds:uri="2b25f055-44c3-40bd-80fd-e253b57d41f2"/>
    <ds:schemaRef ds:uri="c468c1ad-2775-4c75-9df9-85bc9858668a"/>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0AC05CC-2895-4AA2-B4B3-874A54730C3D}">
  <ds:schemaRefs>
    <ds:schemaRef ds:uri="http://schemas.microsoft.com/sharepoint/v3/contenttype/forms"/>
  </ds:schemaRefs>
</ds:datastoreItem>
</file>

<file path=customXml/itemProps3.xml><?xml version="1.0" encoding="utf-8"?>
<ds:datastoreItem xmlns:ds="http://schemas.openxmlformats.org/officeDocument/2006/customXml" ds:itemID="{B8721A8D-34AB-4A83-96EB-C589BF467F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68c1ad-2775-4c75-9df9-85bc9858668a"/>
    <ds:schemaRef ds:uri="2b25f055-44c3-40bd-80fd-e253b57d41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9364</TotalTime>
  <Words>3643</Words>
  <Application>Microsoft Office PowerPoint</Application>
  <PresentationFormat>Widescreen</PresentationFormat>
  <Paragraphs>335</Paragraphs>
  <Slides>26</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Century Gothic</vt:lpstr>
      <vt:lpstr>Courier New</vt:lpstr>
      <vt:lpstr>Franklin Gothic Demi Cond</vt:lpstr>
      <vt:lpstr>Georgia</vt:lpstr>
      <vt:lpstr>Gotham Bold</vt:lpstr>
      <vt:lpstr>Wingdings</vt:lpstr>
      <vt:lpstr>Office Theme</vt:lpstr>
      <vt:lpstr>1_Theme5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Teboho Sejane</dc:creator>
  <cp:lastModifiedBy>Ndumiso Mkhwanazi</cp:lastModifiedBy>
  <cp:revision>280</cp:revision>
  <cp:lastPrinted>2021-07-06T08:07:02Z</cp:lastPrinted>
  <dcterms:created xsi:type="dcterms:W3CDTF">2019-12-10T10:22:38Z</dcterms:created>
  <dcterms:modified xsi:type="dcterms:W3CDTF">2023-07-05T06:11:52Z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0x01010090F6E45DAA6B7B428ED4EB58382DC62A</vt:lpwstr>
  </property>
</Properties>
</file>