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3660" r:id="rId2"/>
  </p:sldMasterIdLst>
  <p:notesMasterIdLst>
    <p:notesMasterId r:id="rId40"/>
  </p:notesMasterIdLst>
  <p:sldIdLst>
    <p:sldId id="257" r:id="rId3"/>
    <p:sldId id="361" r:id="rId4"/>
    <p:sldId id="353" r:id="rId5"/>
    <p:sldId id="354" r:id="rId6"/>
    <p:sldId id="355" r:id="rId7"/>
    <p:sldId id="400" r:id="rId8"/>
    <p:sldId id="401" r:id="rId9"/>
    <p:sldId id="402" r:id="rId10"/>
    <p:sldId id="403" r:id="rId11"/>
    <p:sldId id="404" r:id="rId12"/>
    <p:sldId id="352" r:id="rId13"/>
    <p:sldId id="360" r:id="rId14"/>
    <p:sldId id="362" r:id="rId15"/>
    <p:sldId id="383" r:id="rId16"/>
    <p:sldId id="380" r:id="rId17"/>
    <p:sldId id="381" r:id="rId18"/>
    <p:sldId id="295" r:id="rId19"/>
    <p:sldId id="384" r:id="rId20"/>
    <p:sldId id="385" r:id="rId21"/>
    <p:sldId id="386" r:id="rId22"/>
    <p:sldId id="387" r:id="rId23"/>
    <p:sldId id="388" r:id="rId24"/>
    <p:sldId id="389" r:id="rId25"/>
    <p:sldId id="390" r:id="rId26"/>
    <p:sldId id="391" r:id="rId27"/>
    <p:sldId id="392" r:id="rId28"/>
    <p:sldId id="393" r:id="rId29"/>
    <p:sldId id="394" r:id="rId30"/>
    <p:sldId id="395" r:id="rId31"/>
    <p:sldId id="396" r:id="rId32"/>
    <p:sldId id="397" r:id="rId33"/>
    <p:sldId id="399" r:id="rId34"/>
    <p:sldId id="598" r:id="rId35"/>
    <p:sldId id="573" r:id="rId36"/>
    <p:sldId id="599" r:id="rId37"/>
    <p:sldId id="600" r:id="rId38"/>
    <p:sldId id="296" r:id="rId39"/>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6327"/>
  </p:normalViewPr>
  <p:slideViewPr>
    <p:cSldViewPr snapToGrid="0" snapToObjects="1">
      <p:cViewPr varScale="1">
        <p:scale>
          <a:sx n="83" d="100"/>
          <a:sy n="83" d="100"/>
        </p:scale>
        <p:origin x="32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diagrams/_rels/data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png"/><Relationship Id="rId4"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729B92-0650-416C-AA27-E172406296D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FF86F85F-D65F-4113-998C-ACAF72610CE5}">
      <dgm:prSet phldrT="[Text]" custT="1"/>
      <dgm:spPr/>
      <dgm:t>
        <a:bodyPr/>
        <a:lstStyle/>
        <a:p>
          <a:r>
            <a:rPr lang="en-US" sz="1600" b="1" dirty="0">
              <a:solidFill>
                <a:schemeClr val="tx1"/>
              </a:solidFill>
            </a:rPr>
            <a:t>Forensic Data Analytics</a:t>
          </a:r>
        </a:p>
      </dgm:t>
    </dgm:pt>
    <dgm:pt modelId="{9F9091ED-0898-4652-ABB7-B11562D2EEB3}" type="parTrans" cxnId="{3088F7A4-87F8-4FA7-8A0F-5C57DD86BE44}">
      <dgm:prSet/>
      <dgm:spPr/>
      <dgm:t>
        <a:bodyPr/>
        <a:lstStyle/>
        <a:p>
          <a:endParaRPr lang="en-US" sz="1600" b="1"/>
        </a:p>
      </dgm:t>
    </dgm:pt>
    <dgm:pt modelId="{FCE5C255-3B1D-4D43-BFCB-26C5199C54AE}" type="sibTrans" cxnId="{3088F7A4-87F8-4FA7-8A0F-5C57DD86BE44}">
      <dgm:prSet/>
      <dgm:spPr/>
      <dgm:t>
        <a:bodyPr/>
        <a:lstStyle/>
        <a:p>
          <a:endParaRPr lang="en-US" sz="1600" b="1"/>
        </a:p>
      </dgm:t>
    </dgm:pt>
    <dgm:pt modelId="{88FFC1E1-EEE8-4FD9-9C8C-67852538E228}">
      <dgm:prSet custT="1"/>
      <dgm:spPr/>
      <dgm:t>
        <a:bodyPr/>
        <a:lstStyle/>
        <a:p>
          <a:r>
            <a:rPr lang="en-US" sz="1600" b="1" dirty="0">
              <a:solidFill>
                <a:schemeClr val="tx1"/>
              </a:solidFill>
            </a:rPr>
            <a:t>Forensic Accounting</a:t>
          </a:r>
        </a:p>
      </dgm:t>
    </dgm:pt>
    <dgm:pt modelId="{CCDED95F-57D6-40BC-92B6-4C1C832014A5}" type="parTrans" cxnId="{D88DAE4C-A667-44E6-A42E-C3F77919CA9A}">
      <dgm:prSet/>
      <dgm:spPr/>
      <dgm:t>
        <a:bodyPr/>
        <a:lstStyle/>
        <a:p>
          <a:endParaRPr lang="en-US" sz="1600" b="1"/>
        </a:p>
      </dgm:t>
    </dgm:pt>
    <dgm:pt modelId="{D29A36B1-E930-45DC-8FC2-ACC8B41D42C4}" type="sibTrans" cxnId="{D88DAE4C-A667-44E6-A42E-C3F77919CA9A}">
      <dgm:prSet/>
      <dgm:spPr/>
      <dgm:t>
        <a:bodyPr/>
        <a:lstStyle/>
        <a:p>
          <a:endParaRPr lang="en-US" sz="1600" b="1"/>
        </a:p>
      </dgm:t>
    </dgm:pt>
    <dgm:pt modelId="{32377BBA-4819-43E8-872D-42EDF46FB78D}">
      <dgm:prSet custT="1"/>
      <dgm:spPr/>
      <dgm:t>
        <a:bodyPr/>
        <a:lstStyle/>
        <a:p>
          <a:r>
            <a:rPr lang="en-US" sz="1600" b="1" dirty="0">
              <a:solidFill>
                <a:schemeClr val="tx1"/>
              </a:solidFill>
            </a:rPr>
            <a:t>Forensic Investigation</a:t>
          </a:r>
        </a:p>
      </dgm:t>
    </dgm:pt>
    <dgm:pt modelId="{02743751-3A7F-4E88-B705-31C4F7858349}" type="parTrans" cxnId="{051BD3A6-34A8-4E98-AF87-B1D89B31AEDF}">
      <dgm:prSet/>
      <dgm:spPr/>
      <dgm:t>
        <a:bodyPr/>
        <a:lstStyle/>
        <a:p>
          <a:endParaRPr lang="en-US" sz="1600" b="1"/>
        </a:p>
      </dgm:t>
    </dgm:pt>
    <dgm:pt modelId="{9B4499D4-B1AD-49FD-9850-6A5E7D44EE78}" type="sibTrans" cxnId="{051BD3A6-34A8-4E98-AF87-B1D89B31AEDF}">
      <dgm:prSet/>
      <dgm:spPr/>
      <dgm:t>
        <a:bodyPr/>
        <a:lstStyle/>
        <a:p>
          <a:endParaRPr lang="en-US" sz="1600" b="1"/>
        </a:p>
      </dgm:t>
    </dgm:pt>
    <dgm:pt modelId="{ED88E6AA-81CF-41FA-861A-5B1CD4D93F3C}">
      <dgm:prSet custT="1"/>
      <dgm:spPr/>
      <dgm:t>
        <a:bodyPr/>
        <a:lstStyle/>
        <a:p>
          <a:r>
            <a:rPr lang="en-US" sz="1600" b="1" dirty="0">
              <a:solidFill>
                <a:schemeClr val="tx1"/>
              </a:solidFill>
            </a:rPr>
            <a:t>Civil litigation </a:t>
          </a:r>
        </a:p>
      </dgm:t>
    </dgm:pt>
    <dgm:pt modelId="{64FF1E38-DAB0-4FB3-84B0-85A5F990DC9C}" type="parTrans" cxnId="{8470AF47-DB05-4E69-BB49-AD3580C69FDE}">
      <dgm:prSet/>
      <dgm:spPr/>
      <dgm:t>
        <a:bodyPr/>
        <a:lstStyle/>
        <a:p>
          <a:endParaRPr lang="en-US" sz="1600" b="1"/>
        </a:p>
      </dgm:t>
    </dgm:pt>
    <dgm:pt modelId="{12BAF39B-7F06-42A6-BB2D-2E5536DE4623}" type="sibTrans" cxnId="{8470AF47-DB05-4E69-BB49-AD3580C69FDE}">
      <dgm:prSet/>
      <dgm:spPr/>
      <dgm:t>
        <a:bodyPr/>
        <a:lstStyle/>
        <a:p>
          <a:endParaRPr lang="en-US" sz="1600" b="1"/>
        </a:p>
      </dgm:t>
    </dgm:pt>
    <dgm:pt modelId="{F576A1A9-E2C0-4116-8542-1496EA8103CD}">
      <dgm:prSet custT="1"/>
      <dgm:spPr/>
      <dgm:t>
        <a:bodyPr/>
        <a:lstStyle/>
        <a:p>
          <a:r>
            <a:rPr lang="en-US" sz="1600" b="1" dirty="0">
              <a:solidFill>
                <a:schemeClr val="tx1"/>
              </a:solidFill>
            </a:rPr>
            <a:t>Legal's </a:t>
          </a:r>
        </a:p>
      </dgm:t>
    </dgm:pt>
    <dgm:pt modelId="{C4801E0C-C8E9-4C9F-B5BA-82A80E103761}" type="parTrans" cxnId="{F5BAC843-C97B-407E-AF73-73F27A693648}">
      <dgm:prSet/>
      <dgm:spPr/>
      <dgm:t>
        <a:bodyPr/>
        <a:lstStyle/>
        <a:p>
          <a:endParaRPr lang="en-US" sz="1600" b="1"/>
        </a:p>
      </dgm:t>
    </dgm:pt>
    <dgm:pt modelId="{F8FE6772-A699-48D8-8D50-86A4B27F9C2B}" type="sibTrans" cxnId="{F5BAC843-C97B-407E-AF73-73F27A693648}">
      <dgm:prSet/>
      <dgm:spPr/>
      <dgm:t>
        <a:bodyPr/>
        <a:lstStyle/>
        <a:p>
          <a:endParaRPr lang="en-US" sz="1600" b="1"/>
        </a:p>
      </dgm:t>
    </dgm:pt>
    <dgm:pt modelId="{AB91CD00-66B7-4742-A98A-DA0E9DAF1E45}">
      <dgm:prSet custT="1"/>
      <dgm:spPr/>
      <dgm:t>
        <a:bodyPr/>
        <a:lstStyle/>
        <a:p>
          <a:r>
            <a:rPr lang="en-US" sz="1600" b="1" dirty="0">
              <a:solidFill>
                <a:schemeClr val="tx1"/>
              </a:solidFill>
            </a:rPr>
            <a:t>Cyber Forensics</a:t>
          </a:r>
        </a:p>
      </dgm:t>
    </dgm:pt>
    <dgm:pt modelId="{5E50DDAE-255D-4400-B052-DD9FC756ED56}" type="parTrans" cxnId="{739A172D-73E4-44CA-A521-0D907D32BDE7}">
      <dgm:prSet/>
      <dgm:spPr/>
      <dgm:t>
        <a:bodyPr/>
        <a:lstStyle/>
        <a:p>
          <a:endParaRPr lang="en-US" sz="1600" b="1"/>
        </a:p>
      </dgm:t>
    </dgm:pt>
    <dgm:pt modelId="{9929A785-9976-454D-AF1B-18DD280F4DF4}" type="sibTrans" cxnId="{739A172D-73E4-44CA-A521-0D907D32BDE7}">
      <dgm:prSet/>
      <dgm:spPr/>
      <dgm:t>
        <a:bodyPr/>
        <a:lstStyle/>
        <a:p>
          <a:endParaRPr lang="en-US" sz="1600" b="1"/>
        </a:p>
      </dgm:t>
    </dgm:pt>
    <dgm:pt modelId="{B9EE9595-7E29-4D48-B0A4-97B28AD728D2}" type="pres">
      <dgm:prSet presAssocID="{33729B92-0650-416C-AA27-E172406296DF}" presName="Name0" presStyleCnt="0">
        <dgm:presLayoutVars>
          <dgm:dir/>
          <dgm:resizeHandles val="exact"/>
        </dgm:presLayoutVars>
      </dgm:prSet>
      <dgm:spPr/>
    </dgm:pt>
    <dgm:pt modelId="{B7F7792E-D634-4A1C-84CD-12B94CE1B5AD}" type="pres">
      <dgm:prSet presAssocID="{FF86F85F-D65F-4113-998C-ACAF72610CE5}" presName="compNode" presStyleCnt="0"/>
      <dgm:spPr/>
    </dgm:pt>
    <dgm:pt modelId="{FA575057-9563-4762-BACF-75CD7A65E0F4}" type="pres">
      <dgm:prSet presAssocID="{FF86F85F-D65F-4113-998C-ACAF72610CE5}" presName="pictRect" presStyleLbl="node1" presStyleIdx="0" presStyleCnt="6"/>
      <dgm:spPr>
        <a:blipFill>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32000" r="-32000"/>
          </a:stretch>
        </a:blipFill>
      </dgm:spPr>
    </dgm:pt>
    <dgm:pt modelId="{1A7DFD33-D9A0-4533-BE55-CEAC2E698AAE}" type="pres">
      <dgm:prSet presAssocID="{FF86F85F-D65F-4113-998C-ACAF72610CE5}" presName="textRect" presStyleLbl="revTx" presStyleIdx="0" presStyleCnt="6">
        <dgm:presLayoutVars>
          <dgm:bulletEnabled val="1"/>
        </dgm:presLayoutVars>
      </dgm:prSet>
      <dgm:spPr/>
    </dgm:pt>
    <dgm:pt modelId="{2F3F7EF0-8A49-42D3-ABCB-14355356C668}" type="pres">
      <dgm:prSet presAssocID="{FCE5C255-3B1D-4D43-BFCB-26C5199C54AE}" presName="sibTrans" presStyleLbl="sibTrans2D1" presStyleIdx="0" presStyleCnt="0"/>
      <dgm:spPr/>
    </dgm:pt>
    <dgm:pt modelId="{2E51555E-3BFE-4206-8DE4-427C6B24C6A6}" type="pres">
      <dgm:prSet presAssocID="{88FFC1E1-EEE8-4FD9-9C8C-67852538E228}" presName="compNode" presStyleCnt="0"/>
      <dgm:spPr/>
    </dgm:pt>
    <dgm:pt modelId="{F9205C40-1BC6-4355-A8B9-B90292004FD3}" type="pres">
      <dgm:prSet presAssocID="{88FFC1E1-EEE8-4FD9-9C8C-67852538E228}" presName="pictRect" presStyleLbl="node1" presStyleIdx="1" presStyleCnt="6"/>
      <dgm:spPr>
        <a:blipFill>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t="-16000" b="-16000"/>
          </a:stretch>
        </a:blipFill>
      </dgm:spPr>
    </dgm:pt>
    <dgm:pt modelId="{0D101CED-9C5A-4231-B6B2-E8D6F9BBE510}" type="pres">
      <dgm:prSet presAssocID="{88FFC1E1-EEE8-4FD9-9C8C-67852538E228}" presName="textRect" presStyleLbl="revTx" presStyleIdx="1" presStyleCnt="6">
        <dgm:presLayoutVars>
          <dgm:bulletEnabled val="1"/>
        </dgm:presLayoutVars>
      </dgm:prSet>
      <dgm:spPr/>
    </dgm:pt>
    <dgm:pt modelId="{F88FA294-92A8-4BA9-A319-9BDF731E267E}" type="pres">
      <dgm:prSet presAssocID="{D29A36B1-E930-45DC-8FC2-ACC8B41D42C4}" presName="sibTrans" presStyleLbl="sibTrans2D1" presStyleIdx="0" presStyleCnt="0"/>
      <dgm:spPr/>
    </dgm:pt>
    <dgm:pt modelId="{56022D63-7509-4E92-8BD9-D0D1E7C1B002}" type="pres">
      <dgm:prSet presAssocID="{32377BBA-4819-43E8-872D-42EDF46FB78D}" presName="compNode" presStyleCnt="0"/>
      <dgm:spPr/>
    </dgm:pt>
    <dgm:pt modelId="{DB549D75-6555-47F6-856C-9CF4BC5135D1}" type="pres">
      <dgm:prSet presAssocID="{32377BBA-4819-43E8-872D-42EDF46FB78D}" presName="pictRect" presStyleLbl="node1" presStyleIdx="2" presStyleCnt="6"/>
      <dgm:spPr>
        <a:blipFill>
          <a:blip xmlns:r="http://schemas.openxmlformats.org/officeDocument/2006/relationships" r:embed="rId3">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t="-13000" b="-13000"/>
          </a:stretch>
        </a:blipFill>
      </dgm:spPr>
    </dgm:pt>
    <dgm:pt modelId="{D7721FA3-692C-414B-B447-57D4637455BC}" type="pres">
      <dgm:prSet presAssocID="{32377BBA-4819-43E8-872D-42EDF46FB78D}" presName="textRect" presStyleLbl="revTx" presStyleIdx="2" presStyleCnt="6">
        <dgm:presLayoutVars>
          <dgm:bulletEnabled val="1"/>
        </dgm:presLayoutVars>
      </dgm:prSet>
      <dgm:spPr/>
    </dgm:pt>
    <dgm:pt modelId="{369FEA9A-4100-4F64-ACBC-BEB1AC8C4F77}" type="pres">
      <dgm:prSet presAssocID="{9B4499D4-B1AD-49FD-9850-6A5E7D44EE78}" presName="sibTrans" presStyleLbl="sibTrans2D1" presStyleIdx="0" presStyleCnt="0"/>
      <dgm:spPr/>
    </dgm:pt>
    <dgm:pt modelId="{16EEC2AB-EBA7-4650-908D-936F54D3BB6B}" type="pres">
      <dgm:prSet presAssocID="{ED88E6AA-81CF-41FA-861A-5B1CD4D93F3C}" presName="compNode" presStyleCnt="0"/>
      <dgm:spPr/>
    </dgm:pt>
    <dgm:pt modelId="{BEADDC3D-8789-4B83-84C8-4BA8AD36E98E}" type="pres">
      <dgm:prSet presAssocID="{ED88E6AA-81CF-41FA-861A-5B1CD4D93F3C}" presName="pictRect" presStyleLbl="node1" presStyleIdx="3" presStyleCnt="6" custLinFactNeighborX="-2237" custLinFactNeighborY="-6892"/>
      <dgm:spPr>
        <a:blipFill>
          <a:blip xmlns:r="http://schemas.openxmlformats.org/officeDocument/2006/relationships" r:embed="rId4">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28000" r="-28000"/>
          </a:stretch>
        </a:blipFill>
      </dgm:spPr>
    </dgm:pt>
    <dgm:pt modelId="{1E5F5C98-5B9B-4EE6-A292-E05C1B059B72}" type="pres">
      <dgm:prSet presAssocID="{ED88E6AA-81CF-41FA-861A-5B1CD4D93F3C}" presName="textRect" presStyleLbl="revTx" presStyleIdx="3" presStyleCnt="6">
        <dgm:presLayoutVars>
          <dgm:bulletEnabled val="1"/>
        </dgm:presLayoutVars>
      </dgm:prSet>
      <dgm:spPr/>
    </dgm:pt>
    <dgm:pt modelId="{D245A824-8F66-4C4E-B111-F2B23E19A55B}" type="pres">
      <dgm:prSet presAssocID="{12BAF39B-7F06-42A6-BB2D-2E5536DE4623}" presName="sibTrans" presStyleLbl="sibTrans2D1" presStyleIdx="0" presStyleCnt="0"/>
      <dgm:spPr/>
    </dgm:pt>
    <dgm:pt modelId="{4F7C686E-AE71-453A-9454-13FF00237FB8}" type="pres">
      <dgm:prSet presAssocID="{F576A1A9-E2C0-4116-8542-1496EA8103CD}" presName="compNode" presStyleCnt="0"/>
      <dgm:spPr/>
    </dgm:pt>
    <dgm:pt modelId="{31F2FA32-C2DF-4D0E-8640-96953408AFF9}" type="pres">
      <dgm:prSet presAssocID="{F576A1A9-E2C0-4116-8542-1496EA8103CD}" presName="pictRect" presStyleLbl="node1" presStyleIdx="4" presStyleCnt="6"/>
      <dgm:spPr>
        <a:blipFill>
          <a:blip xmlns:r="http://schemas.openxmlformats.org/officeDocument/2006/relationships" r:embed="rId5">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17000" r="-17000"/>
          </a:stretch>
        </a:blipFill>
      </dgm:spPr>
    </dgm:pt>
    <dgm:pt modelId="{48B2F57B-57A2-4A41-942C-3A244B1E2DC2}" type="pres">
      <dgm:prSet presAssocID="{F576A1A9-E2C0-4116-8542-1496EA8103CD}" presName="textRect" presStyleLbl="revTx" presStyleIdx="4" presStyleCnt="6">
        <dgm:presLayoutVars>
          <dgm:bulletEnabled val="1"/>
        </dgm:presLayoutVars>
      </dgm:prSet>
      <dgm:spPr/>
    </dgm:pt>
    <dgm:pt modelId="{5CA97832-E71C-427F-9253-89E3C3ABE3FC}" type="pres">
      <dgm:prSet presAssocID="{F8FE6772-A699-48D8-8D50-86A4B27F9C2B}" presName="sibTrans" presStyleLbl="sibTrans2D1" presStyleIdx="0" presStyleCnt="0"/>
      <dgm:spPr/>
    </dgm:pt>
    <dgm:pt modelId="{C881BE0F-8136-4030-8BB4-435BF41B88B7}" type="pres">
      <dgm:prSet presAssocID="{AB91CD00-66B7-4742-A98A-DA0E9DAF1E45}" presName="compNode" presStyleCnt="0"/>
      <dgm:spPr/>
    </dgm:pt>
    <dgm:pt modelId="{A12231F7-DF1F-4F0C-AFE0-A0E5E229C060}" type="pres">
      <dgm:prSet presAssocID="{AB91CD00-66B7-4742-A98A-DA0E9DAF1E45}" presName="pictRect" presStyleLbl="node1" presStyleIdx="5" presStyleCnt="6"/>
      <dgm:spPr>
        <a:blipFill>
          <a:blip xmlns:r="http://schemas.openxmlformats.org/officeDocument/2006/relationships" r:embed="rId6">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26000" r="-26000"/>
          </a:stretch>
        </a:blipFill>
      </dgm:spPr>
    </dgm:pt>
    <dgm:pt modelId="{7C1C6FA3-3866-4446-BA22-CCEC362C76BF}" type="pres">
      <dgm:prSet presAssocID="{AB91CD00-66B7-4742-A98A-DA0E9DAF1E45}" presName="textRect" presStyleLbl="revTx" presStyleIdx="5" presStyleCnt="6">
        <dgm:presLayoutVars>
          <dgm:bulletEnabled val="1"/>
        </dgm:presLayoutVars>
      </dgm:prSet>
      <dgm:spPr/>
    </dgm:pt>
  </dgm:ptLst>
  <dgm:cxnLst>
    <dgm:cxn modelId="{C9F47C00-162E-4568-8F30-019FC9405727}" type="presOf" srcId="{ED88E6AA-81CF-41FA-861A-5B1CD4D93F3C}" destId="{1E5F5C98-5B9B-4EE6-A292-E05C1B059B72}" srcOrd="0" destOrd="0" presId="urn:microsoft.com/office/officeart/2005/8/layout/pList1"/>
    <dgm:cxn modelId="{DBF1B12C-4E95-4B91-B9DC-F65D12AB34EB}" type="presOf" srcId="{9B4499D4-B1AD-49FD-9850-6A5E7D44EE78}" destId="{369FEA9A-4100-4F64-ACBC-BEB1AC8C4F77}" srcOrd="0" destOrd="0" presId="urn:microsoft.com/office/officeart/2005/8/layout/pList1"/>
    <dgm:cxn modelId="{739A172D-73E4-44CA-A521-0D907D32BDE7}" srcId="{33729B92-0650-416C-AA27-E172406296DF}" destId="{AB91CD00-66B7-4742-A98A-DA0E9DAF1E45}" srcOrd="5" destOrd="0" parTransId="{5E50DDAE-255D-4400-B052-DD9FC756ED56}" sibTransId="{9929A785-9976-454D-AF1B-18DD280F4DF4}"/>
    <dgm:cxn modelId="{99780736-C4B8-40DE-825E-7373A5CEB0E8}" type="presOf" srcId="{F576A1A9-E2C0-4116-8542-1496EA8103CD}" destId="{48B2F57B-57A2-4A41-942C-3A244B1E2DC2}" srcOrd="0" destOrd="0" presId="urn:microsoft.com/office/officeart/2005/8/layout/pList1"/>
    <dgm:cxn modelId="{C03A525E-B231-4BA8-ABE1-B1B46151AB9E}" type="presOf" srcId="{88FFC1E1-EEE8-4FD9-9C8C-67852538E228}" destId="{0D101CED-9C5A-4231-B6B2-E8D6F9BBE510}" srcOrd="0" destOrd="0" presId="urn:microsoft.com/office/officeart/2005/8/layout/pList1"/>
    <dgm:cxn modelId="{F5BAC843-C97B-407E-AF73-73F27A693648}" srcId="{33729B92-0650-416C-AA27-E172406296DF}" destId="{F576A1A9-E2C0-4116-8542-1496EA8103CD}" srcOrd="4" destOrd="0" parTransId="{C4801E0C-C8E9-4C9F-B5BA-82A80E103761}" sibTransId="{F8FE6772-A699-48D8-8D50-86A4B27F9C2B}"/>
    <dgm:cxn modelId="{8470AF47-DB05-4E69-BB49-AD3580C69FDE}" srcId="{33729B92-0650-416C-AA27-E172406296DF}" destId="{ED88E6AA-81CF-41FA-861A-5B1CD4D93F3C}" srcOrd="3" destOrd="0" parTransId="{64FF1E38-DAB0-4FB3-84B0-85A5F990DC9C}" sibTransId="{12BAF39B-7F06-42A6-BB2D-2E5536DE4623}"/>
    <dgm:cxn modelId="{D88DAE4C-A667-44E6-A42E-C3F77919CA9A}" srcId="{33729B92-0650-416C-AA27-E172406296DF}" destId="{88FFC1E1-EEE8-4FD9-9C8C-67852538E228}" srcOrd="1" destOrd="0" parTransId="{CCDED95F-57D6-40BC-92B6-4C1C832014A5}" sibTransId="{D29A36B1-E930-45DC-8FC2-ACC8B41D42C4}"/>
    <dgm:cxn modelId="{1C918952-F718-4274-A722-4430F8873A36}" type="presOf" srcId="{D29A36B1-E930-45DC-8FC2-ACC8B41D42C4}" destId="{F88FA294-92A8-4BA9-A319-9BDF731E267E}" srcOrd="0" destOrd="0" presId="urn:microsoft.com/office/officeart/2005/8/layout/pList1"/>
    <dgm:cxn modelId="{B5B3F354-A614-4759-A3B0-EED24EF828C9}" type="presOf" srcId="{12BAF39B-7F06-42A6-BB2D-2E5536DE4623}" destId="{D245A824-8F66-4C4E-B111-F2B23E19A55B}" srcOrd="0" destOrd="0" presId="urn:microsoft.com/office/officeart/2005/8/layout/pList1"/>
    <dgm:cxn modelId="{BE13617B-C6AD-46A7-83F3-4F14D953315A}" type="presOf" srcId="{AB91CD00-66B7-4742-A98A-DA0E9DAF1E45}" destId="{7C1C6FA3-3866-4446-BA22-CCEC362C76BF}" srcOrd="0" destOrd="0" presId="urn:microsoft.com/office/officeart/2005/8/layout/pList1"/>
    <dgm:cxn modelId="{FEC4CF8B-32F3-444C-8831-A493D0E365CD}" type="presOf" srcId="{FCE5C255-3B1D-4D43-BFCB-26C5199C54AE}" destId="{2F3F7EF0-8A49-42D3-ABCB-14355356C668}" srcOrd="0" destOrd="0" presId="urn:microsoft.com/office/officeart/2005/8/layout/pList1"/>
    <dgm:cxn modelId="{64DAC8A1-1603-4319-84F3-4DC83886AAE0}" type="presOf" srcId="{FF86F85F-D65F-4113-998C-ACAF72610CE5}" destId="{1A7DFD33-D9A0-4533-BE55-CEAC2E698AAE}" srcOrd="0" destOrd="0" presId="urn:microsoft.com/office/officeart/2005/8/layout/pList1"/>
    <dgm:cxn modelId="{6E4B87A3-B890-4F07-BA96-A3A4BFA06645}" type="presOf" srcId="{32377BBA-4819-43E8-872D-42EDF46FB78D}" destId="{D7721FA3-692C-414B-B447-57D4637455BC}" srcOrd="0" destOrd="0" presId="urn:microsoft.com/office/officeart/2005/8/layout/pList1"/>
    <dgm:cxn modelId="{3088F7A4-87F8-4FA7-8A0F-5C57DD86BE44}" srcId="{33729B92-0650-416C-AA27-E172406296DF}" destId="{FF86F85F-D65F-4113-998C-ACAF72610CE5}" srcOrd="0" destOrd="0" parTransId="{9F9091ED-0898-4652-ABB7-B11562D2EEB3}" sibTransId="{FCE5C255-3B1D-4D43-BFCB-26C5199C54AE}"/>
    <dgm:cxn modelId="{051BD3A6-34A8-4E98-AF87-B1D89B31AEDF}" srcId="{33729B92-0650-416C-AA27-E172406296DF}" destId="{32377BBA-4819-43E8-872D-42EDF46FB78D}" srcOrd="2" destOrd="0" parTransId="{02743751-3A7F-4E88-B705-31C4F7858349}" sibTransId="{9B4499D4-B1AD-49FD-9850-6A5E7D44EE78}"/>
    <dgm:cxn modelId="{A15C21DC-3738-4918-A35A-AC52BEF25203}" type="presOf" srcId="{F8FE6772-A699-48D8-8D50-86A4B27F9C2B}" destId="{5CA97832-E71C-427F-9253-89E3C3ABE3FC}" srcOrd="0" destOrd="0" presId="urn:microsoft.com/office/officeart/2005/8/layout/pList1"/>
    <dgm:cxn modelId="{54374CE8-6E67-43A4-811B-8D843F31C725}" type="presOf" srcId="{33729B92-0650-416C-AA27-E172406296DF}" destId="{B9EE9595-7E29-4D48-B0A4-97B28AD728D2}" srcOrd="0" destOrd="0" presId="urn:microsoft.com/office/officeart/2005/8/layout/pList1"/>
    <dgm:cxn modelId="{B207C0AE-24CE-486F-BCE0-C18CE6FAABBE}" type="presParOf" srcId="{B9EE9595-7E29-4D48-B0A4-97B28AD728D2}" destId="{B7F7792E-D634-4A1C-84CD-12B94CE1B5AD}" srcOrd="0" destOrd="0" presId="urn:microsoft.com/office/officeart/2005/8/layout/pList1"/>
    <dgm:cxn modelId="{84EE54B3-8DA0-4AFA-9076-CEC3BF8AB8D2}" type="presParOf" srcId="{B7F7792E-D634-4A1C-84CD-12B94CE1B5AD}" destId="{FA575057-9563-4762-BACF-75CD7A65E0F4}" srcOrd="0" destOrd="0" presId="urn:microsoft.com/office/officeart/2005/8/layout/pList1"/>
    <dgm:cxn modelId="{63946A01-52D8-48C6-893E-A55F93EA1C23}" type="presParOf" srcId="{B7F7792E-D634-4A1C-84CD-12B94CE1B5AD}" destId="{1A7DFD33-D9A0-4533-BE55-CEAC2E698AAE}" srcOrd="1" destOrd="0" presId="urn:microsoft.com/office/officeart/2005/8/layout/pList1"/>
    <dgm:cxn modelId="{E446A678-DD8F-4585-B642-14F02221CE14}" type="presParOf" srcId="{B9EE9595-7E29-4D48-B0A4-97B28AD728D2}" destId="{2F3F7EF0-8A49-42D3-ABCB-14355356C668}" srcOrd="1" destOrd="0" presId="urn:microsoft.com/office/officeart/2005/8/layout/pList1"/>
    <dgm:cxn modelId="{39B800D8-D530-4262-A352-29519950A01F}" type="presParOf" srcId="{B9EE9595-7E29-4D48-B0A4-97B28AD728D2}" destId="{2E51555E-3BFE-4206-8DE4-427C6B24C6A6}" srcOrd="2" destOrd="0" presId="urn:microsoft.com/office/officeart/2005/8/layout/pList1"/>
    <dgm:cxn modelId="{C157DF3C-E8AF-4243-9AA3-3DA87CDBD596}" type="presParOf" srcId="{2E51555E-3BFE-4206-8DE4-427C6B24C6A6}" destId="{F9205C40-1BC6-4355-A8B9-B90292004FD3}" srcOrd="0" destOrd="0" presId="urn:microsoft.com/office/officeart/2005/8/layout/pList1"/>
    <dgm:cxn modelId="{0E7E11F0-B817-4242-B899-F3DD36853195}" type="presParOf" srcId="{2E51555E-3BFE-4206-8DE4-427C6B24C6A6}" destId="{0D101CED-9C5A-4231-B6B2-E8D6F9BBE510}" srcOrd="1" destOrd="0" presId="urn:microsoft.com/office/officeart/2005/8/layout/pList1"/>
    <dgm:cxn modelId="{BF021C83-AC4B-4D04-A5FA-7717298C7D26}" type="presParOf" srcId="{B9EE9595-7E29-4D48-B0A4-97B28AD728D2}" destId="{F88FA294-92A8-4BA9-A319-9BDF731E267E}" srcOrd="3" destOrd="0" presId="urn:microsoft.com/office/officeart/2005/8/layout/pList1"/>
    <dgm:cxn modelId="{32B045CF-ADF9-4B4E-83E7-A1A505554DFA}" type="presParOf" srcId="{B9EE9595-7E29-4D48-B0A4-97B28AD728D2}" destId="{56022D63-7509-4E92-8BD9-D0D1E7C1B002}" srcOrd="4" destOrd="0" presId="urn:microsoft.com/office/officeart/2005/8/layout/pList1"/>
    <dgm:cxn modelId="{A6140E5F-DA2F-4B36-837F-2ECED2E4C7DE}" type="presParOf" srcId="{56022D63-7509-4E92-8BD9-D0D1E7C1B002}" destId="{DB549D75-6555-47F6-856C-9CF4BC5135D1}" srcOrd="0" destOrd="0" presId="urn:microsoft.com/office/officeart/2005/8/layout/pList1"/>
    <dgm:cxn modelId="{3B3EE59A-CF75-436D-A237-87C1817E8AA6}" type="presParOf" srcId="{56022D63-7509-4E92-8BD9-D0D1E7C1B002}" destId="{D7721FA3-692C-414B-B447-57D4637455BC}" srcOrd="1" destOrd="0" presId="urn:microsoft.com/office/officeart/2005/8/layout/pList1"/>
    <dgm:cxn modelId="{70F3D825-6BE0-4902-8BE4-F0E50F7B17C7}" type="presParOf" srcId="{B9EE9595-7E29-4D48-B0A4-97B28AD728D2}" destId="{369FEA9A-4100-4F64-ACBC-BEB1AC8C4F77}" srcOrd="5" destOrd="0" presId="urn:microsoft.com/office/officeart/2005/8/layout/pList1"/>
    <dgm:cxn modelId="{12F3BDA0-B13C-4636-9CF2-6268429FABC8}" type="presParOf" srcId="{B9EE9595-7E29-4D48-B0A4-97B28AD728D2}" destId="{16EEC2AB-EBA7-4650-908D-936F54D3BB6B}" srcOrd="6" destOrd="0" presId="urn:microsoft.com/office/officeart/2005/8/layout/pList1"/>
    <dgm:cxn modelId="{B1042CC2-7607-4642-A4A3-C86ACCFB49D2}" type="presParOf" srcId="{16EEC2AB-EBA7-4650-908D-936F54D3BB6B}" destId="{BEADDC3D-8789-4B83-84C8-4BA8AD36E98E}" srcOrd="0" destOrd="0" presId="urn:microsoft.com/office/officeart/2005/8/layout/pList1"/>
    <dgm:cxn modelId="{17A9689D-8796-45AF-BC7F-F4836F741887}" type="presParOf" srcId="{16EEC2AB-EBA7-4650-908D-936F54D3BB6B}" destId="{1E5F5C98-5B9B-4EE6-A292-E05C1B059B72}" srcOrd="1" destOrd="0" presId="urn:microsoft.com/office/officeart/2005/8/layout/pList1"/>
    <dgm:cxn modelId="{D79898B1-B7C6-42EE-B95B-2FC0CC164620}" type="presParOf" srcId="{B9EE9595-7E29-4D48-B0A4-97B28AD728D2}" destId="{D245A824-8F66-4C4E-B111-F2B23E19A55B}" srcOrd="7" destOrd="0" presId="urn:microsoft.com/office/officeart/2005/8/layout/pList1"/>
    <dgm:cxn modelId="{2C6E972D-6F5E-4054-85CF-BA85BB680CEC}" type="presParOf" srcId="{B9EE9595-7E29-4D48-B0A4-97B28AD728D2}" destId="{4F7C686E-AE71-453A-9454-13FF00237FB8}" srcOrd="8" destOrd="0" presId="urn:microsoft.com/office/officeart/2005/8/layout/pList1"/>
    <dgm:cxn modelId="{F119955D-E6D5-49C4-A391-5A9D56CCB3A6}" type="presParOf" srcId="{4F7C686E-AE71-453A-9454-13FF00237FB8}" destId="{31F2FA32-C2DF-4D0E-8640-96953408AFF9}" srcOrd="0" destOrd="0" presId="urn:microsoft.com/office/officeart/2005/8/layout/pList1"/>
    <dgm:cxn modelId="{DA21E2C9-491F-46D0-89D7-C15B56F5C172}" type="presParOf" srcId="{4F7C686E-AE71-453A-9454-13FF00237FB8}" destId="{48B2F57B-57A2-4A41-942C-3A244B1E2DC2}" srcOrd="1" destOrd="0" presId="urn:microsoft.com/office/officeart/2005/8/layout/pList1"/>
    <dgm:cxn modelId="{D54BBC9E-D8FA-4447-9FF4-A43461F1C774}" type="presParOf" srcId="{B9EE9595-7E29-4D48-B0A4-97B28AD728D2}" destId="{5CA97832-E71C-427F-9253-89E3C3ABE3FC}" srcOrd="9" destOrd="0" presId="urn:microsoft.com/office/officeart/2005/8/layout/pList1"/>
    <dgm:cxn modelId="{35CAEC0D-AD0B-4B8B-ACCD-7C43861BA61E}" type="presParOf" srcId="{B9EE9595-7E29-4D48-B0A4-97B28AD728D2}" destId="{C881BE0F-8136-4030-8BB4-435BF41B88B7}" srcOrd="10" destOrd="0" presId="urn:microsoft.com/office/officeart/2005/8/layout/pList1"/>
    <dgm:cxn modelId="{68963F1F-2957-4522-93F6-078972E2F17D}" type="presParOf" srcId="{C881BE0F-8136-4030-8BB4-435BF41B88B7}" destId="{A12231F7-DF1F-4F0C-AFE0-A0E5E229C060}" srcOrd="0" destOrd="0" presId="urn:microsoft.com/office/officeart/2005/8/layout/pList1"/>
    <dgm:cxn modelId="{17417A23-5C6E-458C-8E43-831872DDC2F1}" type="presParOf" srcId="{C881BE0F-8136-4030-8BB4-435BF41B88B7}" destId="{7C1C6FA3-3866-4446-BA22-CCEC362C76BF}"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B43B325-A9C6-40B3-87EB-A826647612D9}" type="doc">
      <dgm:prSet loTypeId="urn:microsoft.com/office/officeart/2005/8/layout/pList2#1" loCatId="list" qsTypeId="urn:microsoft.com/office/officeart/2005/8/quickstyle/simple1" qsCatId="simple" csTypeId="urn:microsoft.com/office/officeart/2005/8/colors/accent1_2" csCatId="accent1" phldr="1"/>
      <dgm:spPr/>
      <dgm:t>
        <a:bodyPr/>
        <a:lstStyle/>
        <a:p>
          <a:endParaRPr lang="en-US"/>
        </a:p>
      </dgm:t>
    </dgm:pt>
    <dgm:pt modelId="{CE13AA36-14CE-4996-AFE4-D5661FFF74DC}">
      <dgm:prSet phldrT="[Text]"/>
      <dgm:spPr>
        <a:solidFill>
          <a:srgbClr val="FFFF00"/>
        </a:solidFill>
      </dgm:spPr>
      <dgm:t>
        <a:bodyPr/>
        <a:lstStyle/>
        <a:p>
          <a:pPr algn="ctr"/>
          <a:r>
            <a:rPr lang="en-US" b="1" dirty="0">
              <a:solidFill>
                <a:sysClr val="windowText" lastClr="000000"/>
              </a:solidFill>
              <a:latin typeface="Arial" panose="020B0604020202020204" pitchFamily="34" charset="0"/>
              <a:cs typeface="Arial" panose="020B0604020202020204" pitchFamily="34" charset="0"/>
            </a:rPr>
            <a:t>CIVIL LITIGATION</a:t>
          </a:r>
        </a:p>
      </dgm:t>
    </dgm:pt>
    <dgm:pt modelId="{275E96B7-F869-4A93-A49B-6614265E9BE0}" type="parTrans" cxnId="{D39B0426-F377-4407-811C-9CB573E1F8C0}">
      <dgm:prSet/>
      <dgm:spPr/>
      <dgm:t>
        <a:bodyPr/>
        <a:lstStyle/>
        <a:p>
          <a:endParaRPr lang="en-US"/>
        </a:p>
      </dgm:t>
    </dgm:pt>
    <dgm:pt modelId="{23DB3D04-F169-4DC3-A284-0148DEE75C6D}" type="sibTrans" cxnId="{D39B0426-F377-4407-811C-9CB573E1F8C0}">
      <dgm:prSet/>
      <dgm:spPr/>
      <dgm:t>
        <a:bodyPr/>
        <a:lstStyle/>
        <a:p>
          <a:endParaRPr lang="en-US"/>
        </a:p>
      </dgm:t>
    </dgm:pt>
    <dgm:pt modelId="{2DF3787A-A59E-445D-A44C-163C02D92119}">
      <dgm:prSet phldrT="[Text]"/>
      <dgm:spPr>
        <a:solidFill>
          <a:srgbClr val="FFFF00"/>
        </a:solidFill>
      </dgm:spPr>
      <dgm:t>
        <a:bodyPr/>
        <a:lstStyle/>
        <a:p>
          <a:pPr algn="just"/>
          <a:r>
            <a:rPr lang="en-ZA" b="0" dirty="0">
              <a:solidFill>
                <a:sysClr val="windowText" lastClr="000000"/>
              </a:solidFill>
              <a:latin typeface="Arial" panose="020B0604020202020204" pitchFamily="34" charset="0"/>
              <a:cs typeface="Arial" panose="020B0604020202020204" pitchFamily="34" charset="0"/>
            </a:rPr>
            <a:t>Institute civil proceedings where there are potential recoveries of assets.</a:t>
          </a:r>
          <a:endParaRPr lang="en-US" b="0" dirty="0">
            <a:solidFill>
              <a:sysClr val="windowText" lastClr="000000"/>
            </a:solidFill>
            <a:latin typeface="Arial" panose="020B0604020202020204" pitchFamily="34" charset="0"/>
            <a:cs typeface="Arial" panose="020B0604020202020204" pitchFamily="34" charset="0"/>
          </a:endParaRPr>
        </a:p>
      </dgm:t>
    </dgm:pt>
    <dgm:pt modelId="{4750F7E7-481E-4121-A739-5B5B1EDA0174}" type="parTrans" cxnId="{9A775F3B-790A-448F-9394-51508A233EF8}">
      <dgm:prSet/>
      <dgm:spPr/>
      <dgm:t>
        <a:bodyPr/>
        <a:lstStyle/>
        <a:p>
          <a:endParaRPr lang="en-US"/>
        </a:p>
      </dgm:t>
    </dgm:pt>
    <dgm:pt modelId="{22BCC323-8EB0-41F5-8A8C-B49DDC4607FA}" type="sibTrans" cxnId="{9A775F3B-790A-448F-9394-51508A233EF8}">
      <dgm:prSet/>
      <dgm:spPr/>
      <dgm:t>
        <a:bodyPr/>
        <a:lstStyle/>
        <a:p>
          <a:endParaRPr lang="en-US"/>
        </a:p>
      </dgm:t>
    </dgm:pt>
    <dgm:pt modelId="{558686EC-B2A5-42FA-96A8-AE5D5D0757DD}">
      <dgm:prSet phldrT="[Text]"/>
      <dgm:spPr>
        <a:solidFill>
          <a:srgbClr val="FFFF00"/>
        </a:solidFill>
      </dgm:spPr>
      <dgm:t>
        <a:bodyPr/>
        <a:lstStyle/>
        <a:p>
          <a:r>
            <a:rPr lang="en-US" b="1" dirty="0">
              <a:solidFill>
                <a:sysClr val="windowText" lastClr="000000"/>
              </a:solidFill>
              <a:latin typeface="Arial" panose="020B0604020202020204" pitchFamily="34" charset="0"/>
              <a:cs typeface="Arial" panose="020B0604020202020204" pitchFamily="34" charset="0"/>
            </a:rPr>
            <a:t>DISCIPLINARY ACTION REFERRALS</a:t>
          </a:r>
        </a:p>
      </dgm:t>
    </dgm:pt>
    <dgm:pt modelId="{33D0EFDB-C5A7-49AD-85C4-034A6B79B989}" type="parTrans" cxnId="{3867D535-7204-48D6-A016-C131F1575C3C}">
      <dgm:prSet/>
      <dgm:spPr/>
      <dgm:t>
        <a:bodyPr/>
        <a:lstStyle/>
        <a:p>
          <a:endParaRPr lang="en-US"/>
        </a:p>
      </dgm:t>
    </dgm:pt>
    <dgm:pt modelId="{BBC3611A-DBD8-4B48-8B0C-001C640C447A}" type="sibTrans" cxnId="{3867D535-7204-48D6-A016-C131F1575C3C}">
      <dgm:prSet/>
      <dgm:spPr/>
      <dgm:t>
        <a:bodyPr/>
        <a:lstStyle/>
        <a:p>
          <a:endParaRPr lang="en-US"/>
        </a:p>
      </dgm:t>
    </dgm:pt>
    <dgm:pt modelId="{63DDA8FA-63BD-492D-8115-1A8E0D89184C}">
      <dgm:prSet phldrT="[Text]"/>
      <dgm:spPr>
        <a:solidFill>
          <a:srgbClr val="FFFF00"/>
        </a:solidFill>
      </dgm:spPr>
      <dgm:t>
        <a:bodyPr/>
        <a:lstStyle/>
        <a:p>
          <a:r>
            <a:rPr lang="en-US" b="1" dirty="0">
              <a:solidFill>
                <a:sysClr val="windowText" lastClr="000000"/>
              </a:solidFill>
              <a:latin typeface="Arial" panose="020B0604020202020204" pitchFamily="34" charset="0"/>
              <a:cs typeface="Arial" panose="020B0604020202020204" pitchFamily="34" charset="0"/>
            </a:rPr>
            <a:t>PROSECUTION REFERRALS TO THE NPA </a:t>
          </a:r>
        </a:p>
        <a:p>
          <a:r>
            <a:rPr lang="en-US" b="1" dirty="0">
              <a:solidFill>
                <a:sysClr val="windowText" lastClr="000000"/>
              </a:solidFill>
              <a:latin typeface="Arial" panose="020B0604020202020204" pitchFamily="34" charset="0"/>
              <a:cs typeface="Arial" panose="020B0604020202020204" pitchFamily="34" charset="0"/>
            </a:rPr>
            <a:t> </a:t>
          </a:r>
        </a:p>
        <a:p>
          <a:endParaRPr lang="en-US" b="1" dirty="0">
            <a:solidFill>
              <a:sysClr val="windowText" lastClr="000000"/>
            </a:solidFill>
            <a:latin typeface="Arial" panose="020B0604020202020204" pitchFamily="34" charset="0"/>
            <a:cs typeface="Arial" panose="020B0604020202020204" pitchFamily="34" charset="0"/>
          </a:endParaRPr>
        </a:p>
      </dgm:t>
    </dgm:pt>
    <dgm:pt modelId="{F88648CE-6B79-4E92-999E-3A730F7E64E1}" type="parTrans" cxnId="{DA104FA2-5524-4AFC-BB2F-8711D015BC8A}">
      <dgm:prSet/>
      <dgm:spPr/>
      <dgm:t>
        <a:bodyPr/>
        <a:lstStyle/>
        <a:p>
          <a:endParaRPr lang="en-US"/>
        </a:p>
      </dgm:t>
    </dgm:pt>
    <dgm:pt modelId="{FD058380-EC49-4C49-A2B6-F9023B45FEC3}" type="sibTrans" cxnId="{DA104FA2-5524-4AFC-BB2F-8711D015BC8A}">
      <dgm:prSet/>
      <dgm:spPr/>
      <dgm:t>
        <a:bodyPr/>
        <a:lstStyle/>
        <a:p>
          <a:endParaRPr lang="en-US"/>
        </a:p>
      </dgm:t>
    </dgm:pt>
    <dgm:pt modelId="{714E8B0E-F3A4-4974-90A5-FE401C086221}">
      <dgm:prSet phldrT="[Text]"/>
      <dgm:spPr>
        <a:solidFill>
          <a:srgbClr val="FFFF00"/>
        </a:solidFill>
      </dgm:spPr>
      <dgm:t>
        <a:bodyPr/>
        <a:lstStyle/>
        <a:p>
          <a:r>
            <a:rPr lang="en-US" b="1" dirty="0">
              <a:solidFill>
                <a:sysClr val="windowText" lastClr="000000"/>
              </a:solidFill>
              <a:latin typeface="Arial" panose="020B0604020202020204" pitchFamily="34" charset="0"/>
              <a:cs typeface="Arial" panose="020B0604020202020204" pitchFamily="34" charset="0"/>
            </a:rPr>
            <a:t>REFERRAL TO OTHER REGULATORY AUTHORITIES SUCH AS:</a:t>
          </a:r>
        </a:p>
        <a:p>
          <a:r>
            <a:rPr lang="en-US" b="1" dirty="0">
              <a:solidFill>
                <a:sysClr val="windowText" lastClr="000000"/>
              </a:solidFill>
              <a:latin typeface="Arial" panose="020B0604020202020204" pitchFamily="34" charset="0"/>
              <a:cs typeface="Arial" panose="020B0604020202020204" pitchFamily="34" charset="0"/>
            </a:rPr>
            <a:t>SARS</a:t>
          </a:r>
        </a:p>
        <a:p>
          <a:r>
            <a:rPr lang="en-US" b="1" dirty="0">
              <a:solidFill>
                <a:sysClr val="windowText" lastClr="000000"/>
              </a:solidFill>
              <a:latin typeface="Arial" panose="020B0604020202020204" pitchFamily="34" charset="0"/>
              <a:cs typeface="Arial" panose="020B0604020202020204" pitchFamily="34" charset="0"/>
            </a:rPr>
            <a:t>CIDB</a:t>
          </a:r>
        </a:p>
        <a:p>
          <a:endParaRPr lang="en-US" b="1" dirty="0">
            <a:solidFill>
              <a:sysClr val="windowText" lastClr="000000"/>
            </a:solidFill>
            <a:latin typeface="Arial" panose="020B0604020202020204" pitchFamily="34" charset="0"/>
            <a:cs typeface="Arial" panose="020B0604020202020204" pitchFamily="34" charset="0"/>
          </a:endParaRPr>
        </a:p>
        <a:p>
          <a:endParaRPr lang="en-US" b="1" dirty="0">
            <a:solidFill>
              <a:sysClr val="windowText" lastClr="000000"/>
            </a:solidFill>
            <a:latin typeface="Arial" panose="020B0604020202020204" pitchFamily="34" charset="0"/>
            <a:cs typeface="Arial" panose="020B0604020202020204" pitchFamily="34" charset="0"/>
          </a:endParaRPr>
        </a:p>
      </dgm:t>
    </dgm:pt>
    <dgm:pt modelId="{88110918-10C2-4BE1-A2CB-506AF65CE09D}" type="parTrans" cxnId="{A4B6AC99-2037-4003-9B33-FBFE5B6BAFE3}">
      <dgm:prSet/>
      <dgm:spPr/>
      <dgm:t>
        <a:bodyPr/>
        <a:lstStyle/>
        <a:p>
          <a:endParaRPr lang="en-US"/>
        </a:p>
      </dgm:t>
    </dgm:pt>
    <dgm:pt modelId="{B535A68E-49C5-4D60-994E-6B91E3D2B9FD}" type="sibTrans" cxnId="{A4B6AC99-2037-4003-9B33-FBFE5B6BAFE3}">
      <dgm:prSet/>
      <dgm:spPr/>
      <dgm:t>
        <a:bodyPr/>
        <a:lstStyle/>
        <a:p>
          <a:endParaRPr lang="en-US"/>
        </a:p>
      </dgm:t>
    </dgm:pt>
    <dgm:pt modelId="{EB02E34F-4A8F-4C60-B46D-0B08C9253CE4}">
      <dgm:prSet/>
      <dgm:spPr>
        <a:solidFill>
          <a:srgbClr val="FFFF00"/>
        </a:solidFill>
      </dgm:spPr>
      <dgm:t>
        <a:bodyPr/>
        <a:lstStyle/>
        <a:p>
          <a:pPr algn="just"/>
          <a:r>
            <a:rPr lang="en-ZA" b="0" dirty="0">
              <a:solidFill>
                <a:sysClr val="windowText" lastClr="000000"/>
              </a:solidFill>
              <a:latin typeface="Arial" panose="020B0604020202020204" pitchFamily="34" charset="0"/>
              <a:cs typeface="Arial" panose="020B0604020202020204" pitchFamily="34" charset="0"/>
            </a:rPr>
            <a:t>Apply for preservation orders at an early stage of investigation where there is prima facie evidence.</a:t>
          </a:r>
        </a:p>
      </dgm:t>
    </dgm:pt>
    <dgm:pt modelId="{E2E955F6-4BA1-4CB3-93FF-4CB8A352AEA2}" type="parTrans" cxnId="{96453437-C74B-4AA9-9A8F-ABC81F047243}">
      <dgm:prSet/>
      <dgm:spPr/>
      <dgm:t>
        <a:bodyPr/>
        <a:lstStyle/>
        <a:p>
          <a:endParaRPr lang="en-US"/>
        </a:p>
      </dgm:t>
    </dgm:pt>
    <dgm:pt modelId="{9643D71C-FE55-4F2A-BE76-DC1143D12E0B}" type="sibTrans" cxnId="{96453437-C74B-4AA9-9A8F-ABC81F047243}">
      <dgm:prSet/>
      <dgm:spPr/>
      <dgm:t>
        <a:bodyPr/>
        <a:lstStyle/>
        <a:p>
          <a:endParaRPr lang="en-US"/>
        </a:p>
      </dgm:t>
    </dgm:pt>
    <dgm:pt modelId="{FA86B4C2-F486-4903-A3AF-BEF9A5D46024}" type="pres">
      <dgm:prSet presAssocID="{EB43B325-A9C6-40B3-87EB-A826647612D9}" presName="Name0" presStyleCnt="0">
        <dgm:presLayoutVars>
          <dgm:dir/>
          <dgm:resizeHandles val="exact"/>
        </dgm:presLayoutVars>
      </dgm:prSet>
      <dgm:spPr/>
    </dgm:pt>
    <dgm:pt modelId="{1B851ECA-1C9D-4E58-BB28-99C373DA201A}" type="pres">
      <dgm:prSet presAssocID="{EB43B325-A9C6-40B3-87EB-A826647612D9}" presName="bkgdShp" presStyleLbl="alignAccFollowNode1" presStyleIdx="0" presStyleCnt="1"/>
      <dgm:spPr>
        <a:solidFill>
          <a:srgbClr val="FFFFCC">
            <a:alpha val="89804"/>
          </a:srgbClr>
        </a:solidFill>
        <a:ln>
          <a:solidFill>
            <a:srgbClr val="FFFFCC">
              <a:alpha val="90000"/>
            </a:srgbClr>
          </a:solidFill>
        </a:ln>
      </dgm:spPr>
    </dgm:pt>
    <dgm:pt modelId="{046F1418-FD76-4620-8F26-8E75045BF227}" type="pres">
      <dgm:prSet presAssocID="{EB43B325-A9C6-40B3-87EB-A826647612D9}" presName="linComp" presStyleCnt="0"/>
      <dgm:spPr/>
    </dgm:pt>
    <dgm:pt modelId="{81286AAA-5188-4CAD-B3C7-C4D3210F1A90}" type="pres">
      <dgm:prSet presAssocID="{CE13AA36-14CE-4996-AFE4-D5661FFF74DC}" presName="compNode" presStyleCnt="0"/>
      <dgm:spPr/>
    </dgm:pt>
    <dgm:pt modelId="{1476B482-36B3-4031-8FFE-4EC8CCAEB7B8}" type="pres">
      <dgm:prSet presAssocID="{CE13AA36-14CE-4996-AFE4-D5661FFF74DC}" presName="node" presStyleLbl="node1" presStyleIdx="0" presStyleCnt="4">
        <dgm:presLayoutVars>
          <dgm:bulletEnabled val="1"/>
        </dgm:presLayoutVars>
      </dgm:prSet>
      <dgm:spPr/>
    </dgm:pt>
    <dgm:pt modelId="{CE329B16-8008-4943-9C60-4BB1E8D03C3C}" type="pres">
      <dgm:prSet presAssocID="{CE13AA36-14CE-4996-AFE4-D5661FFF74DC}" presName="invisiNode" presStyleLbl="node1" presStyleIdx="0" presStyleCnt="4"/>
      <dgm:spPr/>
    </dgm:pt>
    <dgm:pt modelId="{B4824691-E4B8-4D6E-9A20-9E4BDA95FDDE}" type="pres">
      <dgm:prSet presAssocID="{CE13AA36-14CE-4996-AFE4-D5661FFF74DC}"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dgm:spPr>
    </dgm:pt>
    <dgm:pt modelId="{657FE299-058D-47F1-8530-5A8A42A8037C}" type="pres">
      <dgm:prSet presAssocID="{23DB3D04-F169-4DC3-A284-0148DEE75C6D}" presName="sibTrans" presStyleLbl="sibTrans2D1" presStyleIdx="0" presStyleCnt="0"/>
      <dgm:spPr/>
    </dgm:pt>
    <dgm:pt modelId="{32864535-83E9-4679-9D35-1B947698A124}" type="pres">
      <dgm:prSet presAssocID="{558686EC-B2A5-42FA-96A8-AE5D5D0757DD}" presName="compNode" presStyleCnt="0"/>
      <dgm:spPr/>
    </dgm:pt>
    <dgm:pt modelId="{BF4A4C01-4C7D-4C1F-910A-116700426C7B}" type="pres">
      <dgm:prSet presAssocID="{558686EC-B2A5-42FA-96A8-AE5D5D0757DD}" presName="node" presStyleLbl="node1" presStyleIdx="1" presStyleCnt="4">
        <dgm:presLayoutVars>
          <dgm:bulletEnabled val="1"/>
        </dgm:presLayoutVars>
      </dgm:prSet>
      <dgm:spPr/>
    </dgm:pt>
    <dgm:pt modelId="{95D380CB-5076-4546-ADB7-A3517548E042}" type="pres">
      <dgm:prSet presAssocID="{558686EC-B2A5-42FA-96A8-AE5D5D0757DD}" presName="invisiNode" presStyleLbl="node1" presStyleIdx="1" presStyleCnt="4"/>
      <dgm:spPr/>
    </dgm:pt>
    <dgm:pt modelId="{B5ECF966-2F77-48D4-8859-DDD1D567C3D5}" type="pres">
      <dgm:prSet presAssocID="{558686EC-B2A5-42FA-96A8-AE5D5D0757DD}"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19000" b="-19000"/>
          </a:stretch>
        </a:blipFill>
      </dgm:spPr>
    </dgm:pt>
    <dgm:pt modelId="{F6CD1951-2CDC-4E0F-B0D3-A8A545D0EAD0}" type="pres">
      <dgm:prSet presAssocID="{BBC3611A-DBD8-4B48-8B0C-001C640C447A}" presName="sibTrans" presStyleLbl="sibTrans2D1" presStyleIdx="0" presStyleCnt="0"/>
      <dgm:spPr/>
    </dgm:pt>
    <dgm:pt modelId="{32C6CF7C-DDA2-4C77-8381-46C3C37AF5D1}" type="pres">
      <dgm:prSet presAssocID="{63DDA8FA-63BD-492D-8115-1A8E0D89184C}" presName="compNode" presStyleCnt="0"/>
      <dgm:spPr/>
    </dgm:pt>
    <dgm:pt modelId="{2A676C26-1F16-49DF-B32A-CEE32E2BF012}" type="pres">
      <dgm:prSet presAssocID="{63DDA8FA-63BD-492D-8115-1A8E0D89184C}" presName="node" presStyleLbl="node1" presStyleIdx="2" presStyleCnt="4">
        <dgm:presLayoutVars>
          <dgm:bulletEnabled val="1"/>
        </dgm:presLayoutVars>
      </dgm:prSet>
      <dgm:spPr/>
    </dgm:pt>
    <dgm:pt modelId="{9279381E-6D20-4A42-8572-BD4E4D78D970}" type="pres">
      <dgm:prSet presAssocID="{63DDA8FA-63BD-492D-8115-1A8E0D89184C}" presName="invisiNode" presStyleLbl="node1" presStyleIdx="2" presStyleCnt="4"/>
      <dgm:spPr/>
    </dgm:pt>
    <dgm:pt modelId="{1B8DC6E8-2C2D-43FE-AE19-C13B7A96FE4C}" type="pres">
      <dgm:prSet presAssocID="{63DDA8FA-63BD-492D-8115-1A8E0D89184C}"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2000" r="-12000"/>
          </a:stretch>
        </a:blipFill>
      </dgm:spPr>
    </dgm:pt>
    <dgm:pt modelId="{F201BBC6-193C-48B8-BC2F-2FAD22098432}" type="pres">
      <dgm:prSet presAssocID="{FD058380-EC49-4C49-A2B6-F9023B45FEC3}" presName="sibTrans" presStyleLbl="sibTrans2D1" presStyleIdx="0" presStyleCnt="0"/>
      <dgm:spPr/>
    </dgm:pt>
    <dgm:pt modelId="{A1DBF569-4A87-413F-B5A7-F8EEE5FA4487}" type="pres">
      <dgm:prSet presAssocID="{714E8B0E-F3A4-4974-90A5-FE401C086221}" presName="compNode" presStyleCnt="0"/>
      <dgm:spPr/>
    </dgm:pt>
    <dgm:pt modelId="{77837FB8-9E19-4424-A9E5-57F9D486F9FA}" type="pres">
      <dgm:prSet presAssocID="{714E8B0E-F3A4-4974-90A5-FE401C086221}" presName="node" presStyleLbl="node1" presStyleIdx="3" presStyleCnt="4">
        <dgm:presLayoutVars>
          <dgm:bulletEnabled val="1"/>
        </dgm:presLayoutVars>
      </dgm:prSet>
      <dgm:spPr/>
    </dgm:pt>
    <dgm:pt modelId="{00DB7641-D2DB-4652-9DA3-94852CBFD320}" type="pres">
      <dgm:prSet presAssocID="{714E8B0E-F3A4-4974-90A5-FE401C086221}" presName="invisiNode" presStyleLbl="node1" presStyleIdx="3" presStyleCnt="4"/>
      <dgm:spPr/>
    </dgm:pt>
    <dgm:pt modelId="{C0888264-4B80-4CDC-B8C3-AED596A3DA0B}" type="pres">
      <dgm:prSet presAssocID="{714E8B0E-F3A4-4974-90A5-FE401C086221}" presName="imagNode" presStyleLbl="fgImgPlace1" presStyleIdx="3" presStyleCnt="4" custScaleX="108850"/>
      <dgm:spPr>
        <a:blipFill rotWithShape="1">
          <a:blip xmlns:r="http://schemas.openxmlformats.org/officeDocument/2006/relationships" r:embed="rId4"/>
          <a:stretch>
            <a:fillRect/>
          </a:stretch>
        </a:blipFill>
      </dgm:spPr>
    </dgm:pt>
  </dgm:ptLst>
  <dgm:cxnLst>
    <dgm:cxn modelId="{D39B0426-F377-4407-811C-9CB573E1F8C0}" srcId="{EB43B325-A9C6-40B3-87EB-A826647612D9}" destId="{CE13AA36-14CE-4996-AFE4-D5661FFF74DC}" srcOrd="0" destOrd="0" parTransId="{275E96B7-F869-4A93-A49B-6614265E9BE0}" sibTransId="{23DB3D04-F169-4DC3-A284-0148DEE75C6D}"/>
    <dgm:cxn modelId="{4F677F2E-9E3F-4CE4-9281-8AAF67D4970F}" type="presOf" srcId="{FD058380-EC49-4C49-A2B6-F9023B45FEC3}" destId="{F201BBC6-193C-48B8-BC2F-2FAD22098432}" srcOrd="0" destOrd="0" presId="urn:microsoft.com/office/officeart/2005/8/layout/pList2#1"/>
    <dgm:cxn modelId="{3867D535-7204-48D6-A016-C131F1575C3C}" srcId="{EB43B325-A9C6-40B3-87EB-A826647612D9}" destId="{558686EC-B2A5-42FA-96A8-AE5D5D0757DD}" srcOrd="1" destOrd="0" parTransId="{33D0EFDB-C5A7-49AD-85C4-034A6B79B989}" sibTransId="{BBC3611A-DBD8-4B48-8B0C-001C640C447A}"/>
    <dgm:cxn modelId="{96453437-C74B-4AA9-9A8F-ABC81F047243}" srcId="{CE13AA36-14CE-4996-AFE4-D5661FFF74DC}" destId="{EB02E34F-4A8F-4C60-B46D-0B08C9253CE4}" srcOrd="1" destOrd="0" parTransId="{E2E955F6-4BA1-4CB3-93FF-4CB8A352AEA2}" sibTransId="{9643D71C-FE55-4F2A-BE76-DC1143D12E0B}"/>
    <dgm:cxn modelId="{9A775F3B-790A-448F-9394-51508A233EF8}" srcId="{CE13AA36-14CE-4996-AFE4-D5661FFF74DC}" destId="{2DF3787A-A59E-445D-A44C-163C02D92119}" srcOrd="0" destOrd="0" parTransId="{4750F7E7-481E-4121-A739-5B5B1EDA0174}" sibTransId="{22BCC323-8EB0-41F5-8A8C-B49DDC4607FA}"/>
    <dgm:cxn modelId="{99EC945E-7265-498B-902C-CC623D27D646}" type="presOf" srcId="{714E8B0E-F3A4-4974-90A5-FE401C086221}" destId="{77837FB8-9E19-4424-A9E5-57F9D486F9FA}" srcOrd="0" destOrd="0" presId="urn:microsoft.com/office/officeart/2005/8/layout/pList2#1"/>
    <dgm:cxn modelId="{9995514A-5C5A-444D-8258-EBF1CC3345CB}" type="presOf" srcId="{CE13AA36-14CE-4996-AFE4-D5661FFF74DC}" destId="{1476B482-36B3-4031-8FFE-4EC8CCAEB7B8}" srcOrd="0" destOrd="0" presId="urn:microsoft.com/office/officeart/2005/8/layout/pList2#1"/>
    <dgm:cxn modelId="{AE50EC50-C7FF-410B-A9AD-E839EFA28167}" type="presOf" srcId="{23DB3D04-F169-4DC3-A284-0148DEE75C6D}" destId="{657FE299-058D-47F1-8530-5A8A42A8037C}" srcOrd="0" destOrd="0" presId="urn:microsoft.com/office/officeart/2005/8/layout/pList2#1"/>
    <dgm:cxn modelId="{24D8867C-EABE-4F57-9D95-52D52C0D8C75}" type="presOf" srcId="{558686EC-B2A5-42FA-96A8-AE5D5D0757DD}" destId="{BF4A4C01-4C7D-4C1F-910A-116700426C7B}" srcOrd="0" destOrd="0" presId="urn:microsoft.com/office/officeart/2005/8/layout/pList2#1"/>
    <dgm:cxn modelId="{A4B6AC99-2037-4003-9B33-FBFE5B6BAFE3}" srcId="{EB43B325-A9C6-40B3-87EB-A826647612D9}" destId="{714E8B0E-F3A4-4974-90A5-FE401C086221}" srcOrd="3" destOrd="0" parTransId="{88110918-10C2-4BE1-A2CB-506AF65CE09D}" sibTransId="{B535A68E-49C5-4D60-994E-6B91E3D2B9FD}"/>
    <dgm:cxn modelId="{DA104FA2-5524-4AFC-BB2F-8711D015BC8A}" srcId="{EB43B325-A9C6-40B3-87EB-A826647612D9}" destId="{63DDA8FA-63BD-492D-8115-1A8E0D89184C}" srcOrd="2" destOrd="0" parTransId="{F88648CE-6B79-4E92-999E-3A730F7E64E1}" sibTransId="{FD058380-EC49-4C49-A2B6-F9023B45FEC3}"/>
    <dgm:cxn modelId="{D9F52EAF-D74A-452E-832A-F4D67D34BD49}" type="presOf" srcId="{EB43B325-A9C6-40B3-87EB-A826647612D9}" destId="{FA86B4C2-F486-4903-A3AF-BEF9A5D46024}" srcOrd="0" destOrd="0" presId="urn:microsoft.com/office/officeart/2005/8/layout/pList2#1"/>
    <dgm:cxn modelId="{F5D851B6-B7DB-4CEB-813B-EA19756AC143}" type="presOf" srcId="{63DDA8FA-63BD-492D-8115-1A8E0D89184C}" destId="{2A676C26-1F16-49DF-B32A-CEE32E2BF012}" srcOrd="0" destOrd="0" presId="urn:microsoft.com/office/officeart/2005/8/layout/pList2#1"/>
    <dgm:cxn modelId="{ED1C8BB6-6452-4D8C-A9D2-5FDF1A742946}" type="presOf" srcId="{EB02E34F-4A8F-4C60-B46D-0B08C9253CE4}" destId="{1476B482-36B3-4031-8FFE-4EC8CCAEB7B8}" srcOrd="0" destOrd="2" presId="urn:microsoft.com/office/officeart/2005/8/layout/pList2#1"/>
    <dgm:cxn modelId="{3410EADE-5D99-48E5-987F-CE6D5D3406E2}" type="presOf" srcId="{BBC3611A-DBD8-4B48-8B0C-001C640C447A}" destId="{F6CD1951-2CDC-4E0F-B0D3-A8A545D0EAD0}" srcOrd="0" destOrd="0" presId="urn:microsoft.com/office/officeart/2005/8/layout/pList2#1"/>
    <dgm:cxn modelId="{308657FB-1AC4-41FF-AB20-7098AE780B41}" type="presOf" srcId="{2DF3787A-A59E-445D-A44C-163C02D92119}" destId="{1476B482-36B3-4031-8FFE-4EC8CCAEB7B8}" srcOrd="0" destOrd="1" presId="urn:microsoft.com/office/officeart/2005/8/layout/pList2#1"/>
    <dgm:cxn modelId="{46DDAB62-5ACA-411F-9727-665EF32EACF1}" type="presParOf" srcId="{FA86B4C2-F486-4903-A3AF-BEF9A5D46024}" destId="{1B851ECA-1C9D-4E58-BB28-99C373DA201A}" srcOrd="0" destOrd="0" presId="urn:microsoft.com/office/officeart/2005/8/layout/pList2#1"/>
    <dgm:cxn modelId="{61B192F2-BA5E-4016-A2A4-483D6EBA2F79}" type="presParOf" srcId="{FA86B4C2-F486-4903-A3AF-BEF9A5D46024}" destId="{046F1418-FD76-4620-8F26-8E75045BF227}" srcOrd="1" destOrd="0" presId="urn:microsoft.com/office/officeart/2005/8/layout/pList2#1"/>
    <dgm:cxn modelId="{05AC6DFA-5CF8-4701-8D43-C1A55C3F9FB1}" type="presParOf" srcId="{046F1418-FD76-4620-8F26-8E75045BF227}" destId="{81286AAA-5188-4CAD-B3C7-C4D3210F1A90}" srcOrd="0" destOrd="0" presId="urn:microsoft.com/office/officeart/2005/8/layout/pList2#1"/>
    <dgm:cxn modelId="{3A70FC32-981E-48AB-899A-6E2E29A40837}" type="presParOf" srcId="{81286AAA-5188-4CAD-B3C7-C4D3210F1A90}" destId="{1476B482-36B3-4031-8FFE-4EC8CCAEB7B8}" srcOrd="0" destOrd="0" presId="urn:microsoft.com/office/officeart/2005/8/layout/pList2#1"/>
    <dgm:cxn modelId="{7141961C-13B1-4102-BB2A-E97988070E24}" type="presParOf" srcId="{81286AAA-5188-4CAD-B3C7-C4D3210F1A90}" destId="{CE329B16-8008-4943-9C60-4BB1E8D03C3C}" srcOrd="1" destOrd="0" presId="urn:microsoft.com/office/officeart/2005/8/layout/pList2#1"/>
    <dgm:cxn modelId="{E1B0D619-283D-43BD-B761-5905DA2F2FD8}" type="presParOf" srcId="{81286AAA-5188-4CAD-B3C7-C4D3210F1A90}" destId="{B4824691-E4B8-4D6E-9A20-9E4BDA95FDDE}" srcOrd="2" destOrd="0" presId="urn:microsoft.com/office/officeart/2005/8/layout/pList2#1"/>
    <dgm:cxn modelId="{C4B44C22-FCB2-45AE-AC1B-C1AAFFF05DA5}" type="presParOf" srcId="{046F1418-FD76-4620-8F26-8E75045BF227}" destId="{657FE299-058D-47F1-8530-5A8A42A8037C}" srcOrd="1" destOrd="0" presId="urn:microsoft.com/office/officeart/2005/8/layout/pList2#1"/>
    <dgm:cxn modelId="{206E53C1-F911-4437-896B-89E8FC851721}" type="presParOf" srcId="{046F1418-FD76-4620-8F26-8E75045BF227}" destId="{32864535-83E9-4679-9D35-1B947698A124}" srcOrd="2" destOrd="0" presId="urn:microsoft.com/office/officeart/2005/8/layout/pList2#1"/>
    <dgm:cxn modelId="{D81D0D3A-0970-4046-A36B-561B6EC928C6}" type="presParOf" srcId="{32864535-83E9-4679-9D35-1B947698A124}" destId="{BF4A4C01-4C7D-4C1F-910A-116700426C7B}" srcOrd="0" destOrd="0" presId="urn:microsoft.com/office/officeart/2005/8/layout/pList2#1"/>
    <dgm:cxn modelId="{55194359-FD14-4085-A703-9155FDC59136}" type="presParOf" srcId="{32864535-83E9-4679-9D35-1B947698A124}" destId="{95D380CB-5076-4546-ADB7-A3517548E042}" srcOrd="1" destOrd="0" presId="urn:microsoft.com/office/officeart/2005/8/layout/pList2#1"/>
    <dgm:cxn modelId="{33CEC132-535C-4B2F-B2AB-2CF31B0987AC}" type="presParOf" srcId="{32864535-83E9-4679-9D35-1B947698A124}" destId="{B5ECF966-2F77-48D4-8859-DDD1D567C3D5}" srcOrd="2" destOrd="0" presId="urn:microsoft.com/office/officeart/2005/8/layout/pList2#1"/>
    <dgm:cxn modelId="{49498FA3-3C11-4CF8-8D88-034B40D53989}" type="presParOf" srcId="{046F1418-FD76-4620-8F26-8E75045BF227}" destId="{F6CD1951-2CDC-4E0F-B0D3-A8A545D0EAD0}" srcOrd="3" destOrd="0" presId="urn:microsoft.com/office/officeart/2005/8/layout/pList2#1"/>
    <dgm:cxn modelId="{CE124CBE-5C66-4945-B81A-487208FDD0FB}" type="presParOf" srcId="{046F1418-FD76-4620-8F26-8E75045BF227}" destId="{32C6CF7C-DDA2-4C77-8381-46C3C37AF5D1}" srcOrd="4" destOrd="0" presId="urn:microsoft.com/office/officeart/2005/8/layout/pList2#1"/>
    <dgm:cxn modelId="{F9A05E44-2E57-4791-A22A-A79E1A6963E7}" type="presParOf" srcId="{32C6CF7C-DDA2-4C77-8381-46C3C37AF5D1}" destId="{2A676C26-1F16-49DF-B32A-CEE32E2BF012}" srcOrd="0" destOrd="0" presId="urn:microsoft.com/office/officeart/2005/8/layout/pList2#1"/>
    <dgm:cxn modelId="{D72B348A-CD12-475F-8EE4-5AE84AC88550}" type="presParOf" srcId="{32C6CF7C-DDA2-4C77-8381-46C3C37AF5D1}" destId="{9279381E-6D20-4A42-8572-BD4E4D78D970}" srcOrd="1" destOrd="0" presId="urn:microsoft.com/office/officeart/2005/8/layout/pList2#1"/>
    <dgm:cxn modelId="{33319CF8-20E0-4B4C-9792-F3213295374E}" type="presParOf" srcId="{32C6CF7C-DDA2-4C77-8381-46C3C37AF5D1}" destId="{1B8DC6E8-2C2D-43FE-AE19-C13B7A96FE4C}" srcOrd="2" destOrd="0" presId="urn:microsoft.com/office/officeart/2005/8/layout/pList2#1"/>
    <dgm:cxn modelId="{74966927-7303-4FCE-AA92-3010BB0C042B}" type="presParOf" srcId="{046F1418-FD76-4620-8F26-8E75045BF227}" destId="{F201BBC6-193C-48B8-BC2F-2FAD22098432}" srcOrd="5" destOrd="0" presId="urn:microsoft.com/office/officeart/2005/8/layout/pList2#1"/>
    <dgm:cxn modelId="{AE5EA1BB-081E-4940-A52A-3F560EC1A39E}" type="presParOf" srcId="{046F1418-FD76-4620-8F26-8E75045BF227}" destId="{A1DBF569-4A87-413F-B5A7-F8EEE5FA4487}" srcOrd="6" destOrd="0" presId="urn:microsoft.com/office/officeart/2005/8/layout/pList2#1"/>
    <dgm:cxn modelId="{3F1A0FDA-FAE1-437F-B4F7-6337FC48D3C6}" type="presParOf" srcId="{A1DBF569-4A87-413F-B5A7-F8EEE5FA4487}" destId="{77837FB8-9E19-4424-A9E5-57F9D486F9FA}" srcOrd="0" destOrd="0" presId="urn:microsoft.com/office/officeart/2005/8/layout/pList2#1"/>
    <dgm:cxn modelId="{68345371-D5E6-4319-B747-12BB71D0D2BB}" type="presParOf" srcId="{A1DBF569-4A87-413F-B5A7-F8EEE5FA4487}" destId="{00DB7641-D2DB-4652-9DA3-94852CBFD320}" srcOrd="1" destOrd="0" presId="urn:microsoft.com/office/officeart/2005/8/layout/pList2#1"/>
    <dgm:cxn modelId="{60BB8011-BBE2-4FC1-95E4-8E6B0B832D32}" type="presParOf" srcId="{A1DBF569-4A87-413F-B5A7-F8EEE5FA4487}" destId="{C0888264-4B80-4CDC-B8C3-AED596A3DA0B}" srcOrd="2" destOrd="0" presId="urn:microsoft.com/office/officeart/2005/8/layout/p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75057-9563-4762-BACF-75CD7A65E0F4}">
      <dsp:nvSpPr>
        <dsp:cNvPr id="0" name=""/>
        <dsp:cNvSpPr/>
      </dsp:nvSpPr>
      <dsp:spPr>
        <a:xfrm>
          <a:off x="3331" y="935761"/>
          <a:ext cx="1621492" cy="1117208"/>
        </a:xfrm>
        <a:prstGeom prst="roundRect">
          <a:avLst/>
        </a:prstGeom>
        <a:blipFill>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32000" r="-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7DFD33-D9A0-4533-BE55-CEAC2E698AAE}">
      <dsp:nvSpPr>
        <dsp:cNvPr id="0" name=""/>
        <dsp:cNvSpPr/>
      </dsp:nvSpPr>
      <dsp:spPr>
        <a:xfrm>
          <a:off x="3331" y="2052969"/>
          <a:ext cx="1621492" cy="601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Forensic Data Analytics</a:t>
          </a:r>
        </a:p>
      </dsp:txBody>
      <dsp:txXfrm>
        <a:off x="3331" y="2052969"/>
        <a:ext cx="1621492" cy="601573"/>
      </dsp:txXfrm>
    </dsp:sp>
    <dsp:sp modelId="{F9205C40-1BC6-4355-A8B9-B90292004FD3}">
      <dsp:nvSpPr>
        <dsp:cNvPr id="0" name=""/>
        <dsp:cNvSpPr/>
      </dsp:nvSpPr>
      <dsp:spPr>
        <a:xfrm>
          <a:off x="1787040" y="935761"/>
          <a:ext cx="1621492" cy="1117208"/>
        </a:xfrm>
        <a:prstGeom prst="roundRect">
          <a:avLst/>
        </a:prstGeom>
        <a:blipFill>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t="-16000" b="-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101CED-9C5A-4231-B6B2-E8D6F9BBE510}">
      <dsp:nvSpPr>
        <dsp:cNvPr id="0" name=""/>
        <dsp:cNvSpPr/>
      </dsp:nvSpPr>
      <dsp:spPr>
        <a:xfrm>
          <a:off x="1787040" y="2052969"/>
          <a:ext cx="1621492" cy="601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Forensic Accounting</a:t>
          </a:r>
        </a:p>
      </dsp:txBody>
      <dsp:txXfrm>
        <a:off x="1787040" y="2052969"/>
        <a:ext cx="1621492" cy="601573"/>
      </dsp:txXfrm>
    </dsp:sp>
    <dsp:sp modelId="{DB549D75-6555-47F6-856C-9CF4BC5135D1}">
      <dsp:nvSpPr>
        <dsp:cNvPr id="0" name=""/>
        <dsp:cNvSpPr/>
      </dsp:nvSpPr>
      <dsp:spPr>
        <a:xfrm>
          <a:off x="3570750" y="935761"/>
          <a:ext cx="1621492" cy="1117208"/>
        </a:xfrm>
        <a:prstGeom prst="roundRect">
          <a:avLst/>
        </a:prstGeom>
        <a:blipFill>
          <a:blip xmlns:r="http://schemas.openxmlformats.org/officeDocument/2006/relationships" r:embed="rId3">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721FA3-692C-414B-B447-57D4637455BC}">
      <dsp:nvSpPr>
        <dsp:cNvPr id="0" name=""/>
        <dsp:cNvSpPr/>
      </dsp:nvSpPr>
      <dsp:spPr>
        <a:xfrm>
          <a:off x="3570750" y="2052969"/>
          <a:ext cx="1621492" cy="601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Forensic Investigation</a:t>
          </a:r>
        </a:p>
      </dsp:txBody>
      <dsp:txXfrm>
        <a:off x="3570750" y="2052969"/>
        <a:ext cx="1621492" cy="601573"/>
      </dsp:txXfrm>
    </dsp:sp>
    <dsp:sp modelId="{BEADDC3D-8789-4B83-84C8-4BA8AD36E98E}">
      <dsp:nvSpPr>
        <dsp:cNvPr id="0" name=""/>
        <dsp:cNvSpPr/>
      </dsp:nvSpPr>
      <dsp:spPr>
        <a:xfrm>
          <a:off x="5318186" y="858763"/>
          <a:ext cx="1621492" cy="1117208"/>
        </a:xfrm>
        <a:prstGeom prst="roundRect">
          <a:avLst/>
        </a:prstGeom>
        <a:blipFill>
          <a:blip xmlns:r="http://schemas.openxmlformats.org/officeDocument/2006/relationships" r:embed="rId4">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5F5C98-5B9B-4EE6-A292-E05C1B059B72}">
      <dsp:nvSpPr>
        <dsp:cNvPr id="0" name=""/>
        <dsp:cNvSpPr/>
      </dsp:nvSpPr>
      <dsp:spPr>
        <a:xfrm>
          <a:off x="5354459" y="2052969"/>
          <a:ext cx="1621492" cy="601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Civil litigation </a:t>
          </a:r>
        </a:p>
      </dsp:txBody>
      <dsp:txXfrm>
        <a:off x="5354459" y="2052969"/>
        <a:ext cx="1621492" cy="601573"/>
      </dsp:txXfrm>
    </dsp:sp>
    <dsp:sp modelId="{31F2FA32-C2DF-4D0E-8640-96953408AFF9}">
      <dsp:nvSpPr>
        <dsp:cNvPr id="0" name=""/>
        <dsp:cNvSpPr/>
      </dsp:nvSpPr>
      <dsp:spPr>
        <a:xfrm>
          <a:off x="7138169" y="935761"/>
          <a:ext cx="1621492" cy="1117208"/>
        </a:xfrm>
        <a:prstGeom prst="roundRect">
          <a:avLst/>
        </a:prstGeom>
        <a:blipFill>
          <a:blip xmlns:r="http://schemas.openxmlformats.org/officeDocument/2006/relationships" r:embed="rId5">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B2F57B-57A2-4A41-942C-3A244B1E2DC2}">
      <dsp:nvSpPr>
        <dsp:cNvPr id="0" name=""/>
        <dsp:cNvSpPr/>
      </dsp:nvSpPr>
      <dsp:spPr>
        <a:xfrm>
          <a:off x="7138169" y="2052969"/>
          <a:ext cx="1621492" cy="601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Legal's </a:t>
          </a:r>
        </a:p>
      </dsp:txBody>
      <dsp:txXfrm>
        <a:off x="7138169" y="2052969"/>
        <a:ext cx="1621492" cy="601573"/>
      </dsp:txXfrm>
    </dsp:sp>
    <dsp:sp modelId="{A12231F7-DF1F-4F0C-AFE0-A0E5E229C060}">
      <dsp:nvSpPr>
        <dsp:cNvPr id="0" name=""/>
        <dsp:cNvSpPr/>
      </dsp:nvSpPr>
      <dsp:spPr>
        <a:xfrm>
          <a:off x="8921878" y="935761"/>
          <a:ext cx="1621492" cy="1117208"/>
        </a:xfrm>
        <a:prstGeom prst="roundRect">
          <a:avLst/>
        </a:prstGeom>
        <a:blipFill>
          <a:blip xmlns:r="http://schemas.openxmlformats.org/officeDocument/2006/relationships" r:embed="rId6">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1C6FA3-3866-4446-BA22-CCEC362C76BF}">
      <dsp:nvSpPr>
        <dsp:cNvPr id="0" name=""/>
        <dsp:cNvSpPr/>
      </dsp:nvSpPr>
      <dsp:spPr>
        <a:xfrm>
          <a:off x="8921878" y="2052969"/>
          <a:ext cx="1621492" cy="601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Cyber Forensics</a:t>
          </a:r>
        </a:p>
      </dsp:txBody>
      <dsp:txXfrm>
        <a:off x="8921878" y="2052969"/>
        <a:ext cx="1621492" cy="601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51ECA-1C9D-4E58-BB28-99C373DA201A}">
      <dsp:nvSpPr>
        <dsp:cNvPr id="0" name=""/>
        <dsp:cNvSpPr/>
      </dsp:nvSpPr>
      <dsp:spPr>
        <a:xfrm>
          <a:off x="0" y="0"/>
          <a:ext cx="10515600" cy="1403208"/>
        </a:xfrm>
        <a:prstGeom prst="roundRect">
          <a:avLst>
            <a:gd name="adj" fmla="val 10000"/>
          </a:avLst>
        </a:prstGeom>
        <a:solidFill>
          <a:srgbClr val="FFFFCC">
            <a:alpha val="89804"/>
          </a:srgbClr>
        </a:solidFill>
        <a:ln w="12700" cap="flat" cmpd="sng" algn="ctr">
          <a:solidFill>
            <a:srgbClr val="FFFFCC">
              <a:alpha val="90000"/>
            </a:srgbClr>
          </a:solidFill>
          <a:prstDash val="solid"/>
          <a:miter lim="800000"/>
        </a:ln>
        <a:effectLst/>
      </dsp:spPr>
      <dsp:style>
        <a:lnRef idx="2">
          <a:scrgbClr r="0" g="0" b="0"/>
        </a:lnRef>
        <a:fillRef idx="1">
          <a:scrgbClr r="0" g="0" b="0"/>
        </a:fillRef>
        <a:effectRef idx="0">
          <a:scrgbClr r="0" g="0" b="0"/>
        </a:effectRef>
        <a:fontRef idx="minor"/>
      </dsp:style>
    </dsp:sp>
    <dsp:sp modelId="{B4824691-E4B8-4D6E-9A20-9E4BDA95FDDE}">
      <dsp:nvSpPr>
        <dsp:cNvPr id="0" name=""/>
        <dsp:cNvSpPr/>
      </dsp:nvSpPr>
      <dsp:spPr>
        <a:xfrm>
          <a:off x="317313" y="187094"/>
          <a:ext cx="2251560" cy="102901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76B482-36B3-4031-8FFE-4EC8CCAEB7B8}">
      <dsp:nvSpPr>
        <dsp:cNvPr id="0" name=""/>
        <dsp:cNvSpPr/>
      </dsp:nvSpPr>
      <dsp:spPr>
        <a:xfrm rot="10800000">
          <a:off x="317313" y="1403208"/>
          <a:ext cx="2251560" cy="1715033"/>
        </a:xfrm>
        <a:prstGeom prst="round2SameRect">
          <a:avLst>
            <a:gd name="adj1" fmla="val 10500"/>
            <a:gd name="adj2" fmla="val 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sz="1300" b="1" kern="1200" dirty="0">
              <a:solidFill>
                <a:sysClr val="windowText" lastClr="000000"/>
              </a:solidFill>
              <a:latin typeface="Arial" panose="020B0604020202020204" pitchFamily="34" charset="0"/>
              <a:cs typeface="Arial" panose="020B0604020202020204" pitchFamily="34" charset="0"/>
            </a:rPr>
            <a:t>CIVIL LITIGATION</a:t>
          </a:r>
        </a:p>
        <a:p>
          <a:pPr marL="57150" lvl="1" indent="-57150" algn="just" defTabSz="444500">
            <a:lnSpc>
              <a:spcPct val="90000"/>
            </a:lnSpc>
            <a:spcBef>
              <a:spcPct val="0"/>
            </a:spcBef>
            <a:spcAft>
              <a:spcPct val="15000"/>
            </a:spcAft>
            <a:buChar char="•"/>
          </a:pPr>
          <a:r>
            <a:rPr lang="en-ZA" sz="1000" b="0" kern="1200" dirty="0">
              <a:solidFill>
                <a:sysClr val="windowText" lastClr="000000"/>
              </a:solidFill>
              <a:latin typeface="Arial" panose="020B0604020202020204" pitchFamily="34" charset="0"/>
              <a:cs typeface="Arial" panose="020B0604020202020204" pitchFamily="34" charset="0"/>
            </a:rPr>
            <a:t>Institute civil proceedings where there are potential recoveries of assets.</a:t>
          </a:r>
          <a:endParaRPr lang="en-US" sz="1000" b="0" kern="1200" dirty="0">
            <a:solidFill>
              <a:sysClr val="windowText" lastClr="000000"/>
            </a:solidFill>
            <a:latin typeface="Arial" panose="020B0604020202020204" pitchFamily="34" charset="0"/>
            <a:cs typeface="Arial" panose="020B0604020202020204" pitchFamily="34" charset="0"/>
          </a:endParaRPr>
        </a:p>
        <a:p>
          <a:pPr marL="57150" lvl="1" indent="-57150" algn="just" defTabSz="444500">
            <a:lnSpc>
              <a:spcPct val="90000"/>
            </a:lnSpc>
            <a:spcBef>
              <a:spcPct val="0"/>
            </a:spcBef>
            <a:spcAft>
              <a:spcPct val="15000"/>
            </a:spcAft>
            <a:buChar char="•"/>
          </a:pPr>
          <a:r>
            <a:rPr lang="en-ZA" sz="1000" b="0" kern="1200" dirty="0">
              <a:solidFill>
                <a:sysClr val="windowText" lastClr="000000"/>
              </a:solidFill>
              <a:latin typeface="Arial" panose="020B0604020202020204" pitchFamily="34" charset="0"/>
              <a:cs typeface="Arial" panose="020B0604020202020204" pitchFamily="34" charset="0"/>
            </a:rPr>
            <a:t>Apply for preservation orders at an early stage of investigation where there is prima facie evidence.</a:t>
          </a:r>
        </a:p>
      </dsp:txBody>
      <dsp:txXfrm rot="10800000">
        <a:off x="370056" y="1403208"/>
        <a:ext cx="2146074" cy="1662290"/>
      </dsp:txXfrm>
    </dsp:sp>
    <dsp:sp modelId="{B5ECF966-2F77-48D4-8859-DDD1D567C3D5}">
      <dsp:nvSpPr>
        <dsp:cNvPr id="0" name=""/>
        <dsp:cNvSpPr/>
      </dsp:nvSpPr>
      <dsp:spPr>
        <a:xfrm>
          <a:off x="2794030" y="187094"/>
          <a:ext cx="2251560" cy="102901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9000" b="-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4A4C01-4C7D-4C1F-910A-116700426C7B}">
      <dsp:nvSpPr>
        <dsp:cNvPr id="0" name=""/>
        <dsp:cNvSpPr/>
      </dsp:nvSpPr>
      <dsp:spPr>
        <a:xfrm rot="10800000">
          <a:off x="2794030" y="1403208"/>
          <a:ext cx="2251560" cy="1715033"/>
        </a:xfrm>
        <a:prstGeom prst="round2SameRect">
          <a:avLst>
            <a:gd name="adj1" fmla="val 10500"/>
            <a:gd name="adj2" fmla="val 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sz="1300" b="1" kern="1200" dirty="0">
              <a:solidFill>
                <a:sysClr val="windowText" lastClr="000000"/>
              </a:solidFill>
              <a:latin typeface="Arial" panose="020B0604020202020204" pitchFamily="34" charset="0"/>
              <a:cs typeface="Arial" panose="020B0604020202020204" pitchFamily="34" charset="0"/>
            </a:rPr>
            <a:t>DISCIPLINARY ACTION REFERRALS</a:t>
          </a:r>
        </a:p>
      </dsp:txBody>
      <dsp:txXfrm rot="10800000">
        <a:off x="2846773" y="1403208"/>
        <a:ext cx="2146074" cy="1662290"/>
      </dsp:txXfrm>
    </dsp:sp>
    <dsp:sp modelId="{1B8DC6E8-2C2D-43FE-AE19-C13B7A96FE4C}">
      <dsp:nvSpPr>
        <dsp:cNvPr id="0" name=""/>
        <dsp:cNvSpPr/>
      </dsp:nvSpPr>
      <dsp:spPr>
        <a:xfrm>
          <a:off x="5270746" y="187094"/>
          <a:ext cx="2251560" cy="1029019"/>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676C26-1F16-49DF-B32A-CEE32E2BF012}">
      <dsp:nvSpPr>
        <dsp:cNvPr id="0" name=""/>
        <dsp:cNvSpPr/>
      </dsp:nvSpPr>
      <dsp:spPr>
        <a:xfrm rot="10800000">
          <a:off x="5270746" y="1403208"/>
          <a:ext cx="2251560" cy="1715033"/>
        </a:xfrm>
        <a:prstGeom prst="round2SameRect">
          <a:avLst>
            <a:gd name="adj1" fmla="val 10500"/>
            <a:gd name="adj2" fmla="val 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sz="1300" b="1" kern="1200" dirty="0">
              <a:solidFill>
                <a:sysClr val="windowText" lastClr="000000"/>
              </a:solidFill>
              <a:latin typeface="Arial" panose="020B0604020202020204" pitchFamily="34" charset="0"/>
              <a:cs typeface="Arial" panose="020B0604020202020204" pitchFamily="34" charset="0"/>
            </a:rPr>
            <a:t>PROSECUTION REFERRALS TO THE NPA </a:t>
          </a:r>
        </a:p>
        <a:p>
          <a:pPr marL="0" lvl="0" indent="0" algn="ctr" defTabSz="577850">
            <a:lnSpc>
              <a:spcPct val="90000"/>
            </a:lnSpc>
            <a:spcBef>
              <a:spcPct val="0"/>
            </a:spcBef>
            <a:spcAft>
              <a:spcPct val="35000"/>
            </a:spcAft>
            <a:buNone/>
          </a:pPr>
          <a:r>
            <a:rPr lang="en-US" sz="1300" b="1" kern="1200" dirty="0">
              <a:solidFill>
                <a:sysClr val="windowText" lastClr="000000"/>
              </a:solidFill>
              <a:latin typeface="Arial" panose="020B0604020202020204" pitchFamily="34" charset="0"/>
              <a:cs typeface="Arial" panose="020B0604020202020204" pitchFamily="34" charset="0"/>
            </a:rPr>
            <a:t> </a:t>
          </a:r>
        </a:p>
        <a:p>
          <a:pPr marL="0" lvl="0" indent="0" algn="ctr" defTabSz="577850">
            <a:lnSpc>
              <a:spcPct val="90000"/>
            </a:lnSpc>
            <a:spcBef>
              <a:spcPct val="0"/>
            </a:spcBef>
            <a:spcAft>
              <a:spcPct val="35000"/>
            </a:spcAft>
            <a:buNone/>
          </a:pPr>
          <a:endParaRPr lang="en-US" sz="1300" b="1" kern="1200" dirty="0">
            <a:solidFill>
              <a:sysClr val="windowText" lastClr="000000"/>
            </a:solidFill>
            <a:latin typeface="Arial" panose="020B0604020202020204" pitchFamily="34" charset="0"/>
            <a:cs typeface="Arial" panose="020B0604020202020204" pitchFamily="34" charset="0"/>
          </a:endParaRPr>
        </a:p>
      </dsp:txBody>
      <dsp:txXfrm rot="10800000">
        <a:off x="5323489" y="1403208"/>
        <a:ext cx="2146074" cy="1662290"/>
      </dsp:txXfrm>
    </dsp:sp>
    <dsp:sp modelId="{C0888264-4B80-4CDC-B8C3-AED596A3DA0B}">
      <dsp:nvSpPr>
        <dsp:cNvPr id="0" name=""/>
        <dsp:cNvSpPr/>
      </dsp:nvSpPr>
      <dsp:spPr>
        <a:xfrm>
          <a:off x="7747462" y="187094"/>
          <a:ext cx="2450823" cy="1029019"/>
        </a:xfrm>
        <a:prstGeom prst="roundRect">
          <a:avLst>
            <a:gd name="adj" fmla="val 10000"/>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837FB8-9E19-4424-A9E5-57F9D486F9FA}">
      <dsp:nvSpPr>
        <dsp:cNvPr id="0" name=""/>
        <dsp:cNvSpPr/>
      </dsp:nvSpPr>
      <dsp:spPr>
        <a:xfrm rot="10800000">
          <a:off x="7847094" y="1403208"/>
          <a:ext cx="2251560" cy="1715033"/>
        </a:xfrm>
        <a:prstGeom prst="round2SameRect">
          <a:avLst>
            <a:gd name="adj1" fmla="val 10500"/>
            <a:gd name="adj2" fmla="val 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sz="1300" b="1" kern="1200" dirty="0">
              <a:solidFill>
                <a:sysClr val="windowText" lastClr="000000"/>
              </a:solidFill>
              <a:latin typeface="Arial" panose="020B0604020202020204" pitchFamily="34" charset="0"/>
              <a:cs typeface="Arial" panose="020B0604020202020204" pitchFamily="34" charset="0"/>
            </a:rPr>
            <a:t>REFERRAL TO OTHER REGULATORY AUTHORITIES SUCH AS:</a:t>
          </a:r>
        </a:p>
        <a:p>
          <a:pPr marL="0" lvl="0" indent="0" algn="ctr" defTabSz="577850">
            <a:lnSpc>
              <a:spcPct val="90000"/>
            </a:lnSpc>
            <a:spcBef>
              <a:spcPct val="0"/>
            </a:spcBef>
            <a:spcAft>
              <a:spcPct val="35000"/>
            </a:spcAft>
            <a:buNone/>
          </a:pPr>
          <a:r>
            <a:rPr lang="en-US" sz="1300" b="1" kern="1200" dirty="0">
              <a:solidFill>
                <a:sysClr val="windowText" lastClr="000000"/>
              </a:solidFill>
              <a:latin typeface="Arial" panose="020B0604020202020204" pitchFamily="34" charset="0"/>
              <a:cs typeface="Arial" panose="020B0604020202020204" pitchFamily="34" charset="0"/>
            </a:rPr>
            <a:t>SARS</a:t>
          </a:r>
        </a:p>
        <a:p>
          <a:pPr marL="0" lvl="0" indent="0" algn="ctr" defTabSz="577850">
            <a:lnSpc>
              <a:spcPct val="90000"/>
            </a:lnSpc>
            <a:spcBef>
              <a:spcPct val="0"/>
            </a:spcBef>
            <a:spcAft>
              <a:spcPct val="35000"/>
            </a:spcAft>
            <a:buNone/>
          </a:pPr>
          <a:r>
            <a:rPr lang="en-US" sz="1300" b="1" kern="1200" dirty="0">
              <a:solidFill>
                <a:sysClr val="windowText" lastClr="000000"/>
              </a:solidFill>
              <a:latin typeface="Arial" panose="020B0604020202020204" pitchFamily="34" charset="0"/>
              <a:cs typeface="Arial" panose="020B0604020202020204" pitchFamily="34" charset="0"/>
            </a:rPr>
            <a:t>CIDB</a:t>
          </a:r>
        </a:p>
        <a:p>
          <a:pPr marL="0" lvl="0" indent="0" algn="ctr" defTabSz="577850">
            <a:lnSpc>
              <a:spcPct val="90000"/>
            </a:lnSpc>
            <a:spcBef>
              <a:spcPct val="0"/>
            </a:spcBef>
            <a:spcAft>
              <a:spcPct val="35000"/>
            </a:spcAft>
            <a:buNone/>
          </a:pPr>
          <a:endParaRPr lang="en-US" sz="1300" b="1" kern="1200" dirty="0">
            <a:solidFill>
              <a:sysClr val="windowText" lastClr="000000"/>
            </a:solidFill>
            <a:latin typeface="Arial" panose="020B0604020202020204" pitchFamily="34" charset="0"/>
            <a:cs typeface="Arial" panose="020B0604020202020204" pitchFamily="34" charset="0"/>
          </a:endParaRPr>
        </a:p>
        <a:p>
          <a:pPr marL="0" lvl="0" indent="0" algn="ctr" defTabSz="577850">
            <a:lnSpc>
              <a:spcPct val="90000"/>
            </a:lnSpc>
            <a:spcBef>
              <a:spcPct val="0"/>
            </a:spcBef>
            <a:spcAft>
              <a:spcPct val="35000"/>
            </a:spcAft>
            <a:buNone/>
          </a:pPr>
          <a:endParaRPr lang="en-US" sz="1300" b="1" kern="1200" dirty="0">
            <a:solidFill>
              <a:sysClr val="windowText" lastClr="000000"/>
            </a:solidFill>
            <a:latin typeface="Arial" panose="020B0604020202020204" pitchFamily="34" charset="0"/>
            <a:cs typeface="Arial" panose="020B0604020202020204" pitchFamily="34" charset="0"/>
          </a:endParaRPr>
        </a:p>
      </dsp:txBody>
      <dsp:txXfrm rot="10800000">
        <a:off x="7899837" y="1403208"/>
        <a:ext cx="2146074" cy="1662290"/>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dirty="0"/>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70217990-8A6D-4A55-8F75-9D18E708F972}" type="datetimeFigureOut">
              <a:rPr lang="en-GB" smtClean="0"/>
              <a:t>03/07/2023</a:t>
            </a:fld>
            <a:endParaRPr lang="en-GB" dirty="0"/>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dirty="0"/>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91BAE314-39D7-47C7-9905-E8561F18D231}" type="slidenum">
              <a:rPr lang="en-GB" smtClean="0"/>
              <a:t>‹#›</a:t>
            </a:fld>
            <a:endParaRPr lang="en-GB" dirty="0"/>
          </a:p>
        </p:txBody>
      </p:sp>
    </p:spTree>
    <p:extLst>
      <p:ext uri="{BB962C8B-B14F-4D97-AF65-F5344CB8AC3E}">
        <p14:creationId xmlns:p14="http://schemas.microsoft.com/office/powerpoint/2010/main" val="3098343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7072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9537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9964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131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2014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0158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2639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3995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28</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5415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3331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236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7019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723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BAE314-39D7-47C7-9905-E8561F18D231}"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5827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4635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2565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90752">
              <a:defRPr/>
            </a:pPr>
            <a:fld id="{64C8C7AF-D1B4-4A34-89AB-14C595733648}" type="slidenum">
              <a:rPr lang="en-US" sz="1400">
                <a:solidFill>
                  <a:prstClr val="black"/>
                </a:solidFill>
                <a:latin typeface="Calibri" panose="020F0502020204030204"/>
              </a:rPr>
              <a:pPr defTabSz="990752">
                <a:defRPr/>
              </a:pPr>
              <a:t>37</a:t>
            </a:fld>
            <a:endParaRPr lang="en-US" sz="1400" dirty="0">
              <a:solidFill>
                <a:prstClr val="black"/>
              </a:solidFill>
              <a:latin typeface="Calibri" panose="020F0502020204030204"/>
            </a:endParaRPr>
          </a:p>
        </p:txBody>
      </p:sp>
    </p:spTree>
    <p:extLst>
      <p:ext uri="{BB962C8B-B14F-4D97-AF65-F5344CB8AC3E}">
        <p14:creationId xmlns:p14="http://schemas.microsoft.com/office/powerpoint/2010/main" val="639751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1574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224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90752">
              <a:defRPr/>
            </a:pPr>
            <a:fld id="{64C8C7AF-D1B4-4A34-89AB-14C595733648}" type="slidenum">
              <a:rPr lang="en-US" sz="1400">
                <a:solidFill>
                  <a:prstClr val="black"/>
                </a:solidFill>
                <a:latin typeface="Calibri" panose="020F0502020204030204"/>
              </a:rPr>
              <a:pPr defTabSz="990752">
                <a:defRPr/>
              </a:pPr>
              <a:t>12</a:t>
            </a:fld>
            <a:endParaRPr lang="en-US" sz="1400" dirty="0">
              <a:solidFill>
                <a:prstClr val="black"/>
              </a:solidFill>
              <a:latin typeface="Calibri" panose="020F0502020204030204"/>
            </a:endParaRPr>
          </a:p>
        </p:txBody>
      </p:sp>
    </p:spTree>
    <p:extLst>
      <p:ext uri="{BB962C8B-B14F-4D97-AF65-F5344CB8AC3E}">
        <p14:creationId xmlns:p14="http://schemas.microsoft.com/office/powerpoint/2010/main" val="2172014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956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90752">
              <a:defRPr/>
            </a:pPr>
            <a:fld id="{64C8C7AF-D1B4-4A34-89AB-14C595733648}" type="slidenum">
              <a:rPr lang="en-US" sz="1400">
                <a:solidFill>
                  <a:prstClr val="black"/>
                </a:solidFill>
                <a:latin typeface="Calibri" panose="020F0502020204030204"/>
              </a:rPr>
              <a:pPr defTabSz="990752">
                <a:defRPr/>
              </a:pPr>
              <a:t>15</a:t>
            </a:fld>
            <a:endParaRPr lang="en-US" sz="1400" dirty="0">
              <a:solidFill>
                <a:prstClr val="black"/>
              </a:solidFill>
              <a:latin typeface="Calibri" panose="020F0502020204030204"/>
            </a:endParaRPr>
          </a:p>
        </p:txBody>
      </p:sp>
    </p:spTree>
    <p:extLst>
      <p:ext uri="{BB962C8B-B14F-4D97-AF65-F5344CB8AC3E}">
        <p14:creationId xmlns:p14="http://schemas.microsoft.com/office/powerpoint/2010/main" val="3846815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8C7AF-D1B4-4A34-89AB-14C59573364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5355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1BAE314-39D7-47C7-9905-E8561F18D231}" type="slidenum">
              <a:rPr lang="en-GB" smtClean="0"/>
              <a:t>17</a:t>
            </a:fld>
            <a:endParaRPr lang="en-GB" dirty="0"/>
          </a:p>
        </p:txBody>
      </p:sp>
    </p:spTree>
    <p:extLst>
      <p:ext uri="{BB962C8B-B14F-4D97-AF65-F5344CB8AC3E}">
        <p14:creationId xmlns:p14="http://schemas.microsoft.com/office/powerpoint/2010/main" val="1043670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1B55439-5284-0A4E-86AC-6BAE472769B8}"/>
              </a:ext>
            </a:extLst>
          </p:cNvPr>
          <p:cNvSpPr>
            <a:spLocks noGrp="1"/>
          </p:cNvSpPr>
          <p:nvPr>
            <p:ph type="dt" sz="half" idx="10"/>
          </p:nvPr>
        </p:nvSpPr>
        <p:spPr/>
        <p:txBody>
          <a:bodyPr/>
          <a:lstStyle/>
          <a:p>
            <a:fld id="{3743B223-1867-B54D-9682-52217D4DEEA1}" type="datetimeFigureOut">
              <a:rPr lang="en-US" smtClean="0"/>
              <a:t>7/3/2023</a:t>
            </a:fld>
            <a:endParaRPr lang="en-US" dirty="0"/>
          </a:p>
        </p:txBody>
      </p:sp>
      <p:sp>
        <p:nvSpPr>
          <p:cNvPr id="5" name="Footer Placeholder 4">
            <a:extLst>
              <a:ext uri="{FF2B5EF4-FFF2-40B4-BE49-F238E27FC236}">
                <a16:creationId xmlns:a16="http://schemas.microsoft.com/office/drawing/2014/main" id="{C81B93C9-D519-D749-946F-5D1EB50751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A05B9D-1928-1444-8121-0DF0857FB635}"/>
              </a:ext>
            </a:extLst>
          </p:cNvPr>
          <p:cNvSpPr>
            <a:spLocks noGrp="1"/>
          </p:cNvSpPr>
          <p:nvPr>
            <p:ph type="sldNum" sz="quarter" idx="12"/>
          </p:nvPr>
        </p:nvSpPr>
        <p:spPr/>
        <p:txBody>
          <a:bodyPr/>
          <a:lstStyle/>
          <a:p>
            <a:fld id="{A9CDD504-248B-3749-98AD-45ADFBB8EDAD}" type="slidenum">
              <a:rPr lang="en-US" smtClean="0"/>
              <a:t>‹#›</a:t>
            </a:fld>
            <a:endParaRPr lang="en-US" dirty="0"/>
          </a:p>
        </p:txBody>
      </p:sp>
      <p:pic>
        <p:nvPicPr>
          <p:cNvPr id="3" name="Picture 2" descr="Text, whiteboard&#10;&#10;Description automatically generated">
            <a:extLst>
              <a:ext uri="{FF2B5EF4-FFF2-40B4-BE49-F238E27FC236}">
                <a16:creationId xmlns:a16="http://schemas.microsoft.com/office/drawing/2014/main" id="{857719E5-4BE0-B748-B476-246913B31A2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09731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155E-04E6-BA42-BD6A-43349BEFDE6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205F596-BE0A-7C4A-8ABA-90918EE5AE1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7A450A-0611-284E-BF15-2BDC31C3FF80}"/>
              </a:ext>
            </a:extLst>
          </p:cNvPr>
          <p:cNvSpPr>
            <a:spLocks noGrp="1"/>
          </p:cNvSpPr>
          <p:nvPr>
            <p:ph type="dt" sz="half" idx="10"/>
          </p:nvPr>
        </p:nvSpPr>
        <p:spPr/>
        <p:txBody>
          <a:bodyPr/>
          <a:lstStyle/>
          <a:p>
            <a:fld id="{3743B223-1867-B54D-9682-52217D4DEEA1}" type="datetimeFigureOut">
              <a:rPr lang="en-US" smtClean="0"/>
              <a:t>7/3/2023</a:t>
            </a:fld>
            <a:endParaRPr lang="en-US" dirty="0"/>
          </a:p>
        </p:txBody>
      </p:sp>
      <p:sp>
        <p:nvSpPr>
          <p:cNvPr id="5" name="Footer Placeholder 4">
            <a:extLst>
              <a:ext uri="{FF2B5EF4-FFF2-40B4-BE49-F238E27FC236}">
                <a16:creationId xmlns:a16="http://schemas.microsoft.com/office/drawing/2014/main" id="{25B13F36-8790-4D4B-A3E7-C02733AC43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B0FAA4-6077-DC4E-B979-B32471ABB426}"/>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277004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149879-68E2-1640-8E2C-55A90A49B332}"/>
              </a:ext>
            </a:extLst>
          </p:cNvPr>
          <p:cNvSpPr>
            <a:spLocks noGrp="1"/>
          </p:cNvSpPr>
          <p:nvPr>
            <p:ph type="title" orient="vert"/>
          </p:nvPr>
        </p:nvSpPr>
        <p:spPr>
          <a:xfrm>
            <a:off x="8724900" y="1630017"/>
            <a:ext cx="2628900" cy="4546946"/>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BDAE703-6467-5547-804C-D08F6EB63487}"/>
              </a:ext>
            </a:extLst>
          </p:cNvPr>
          <p:cNvSpPr>
            <a:spLocks noGrp="1"/>
          </p:cNvSpPr>
          <p:nvPr>
            <p:ph type="body" orient="vert" idx="1"/>
          </p:nvPr>
        </p:nvSpPr>
        <p:spPr>
          <a:xfrm>
            <a:off x="838200" y="1630017"/>
            <a:ext cx="7734300" cy="454694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54503C-A530-154B-A6EB-7CE2CCDAACE1}"/>
              </a:ext>
            </a:extLst>
          </p:cNvPr>
          <p:cNvSpPr>
            <a:spLocks noGrp="1"/>
          </p:cNvSpPr>
          <p:nvPr>
            <p:ph type="dt" sz="half" idx="10"/>
          </p:nvPr>
        </p:nvSpPr>
        <p:spPr/>
        <p:txBody>
          <a:bodyPr/>
          <a:lstStyle/>
          <a:p>
            <a:fld id="{3743B223-1867-B54D-9682-52217D4DEEA1}" type="datetimeFigureOut">
              <a:rPr lang="en-US" smtClean="0"/>
              <a:t>7/3/2023</a:t>
            </a:fld>
            <a:endParaRPr lang="en-US" dirty="0"/>
          </a:p>
        </p:txBody>
      </p:sp>
      <p:sp>
        <p:nvSpPr>
          <p:cNvPr id="5" name="Footer Placeholder 4">
            <a:extLst>
              <a:ext uri="{FF2B5EF4-FFF2-40B4-BE49-F238E27FC236}">
                <a16:creationId xmlns:a16="http://schemas.microsoft.com/office/drawing/2014/main" id="{C5CE2184-312B-BB4D-AF0A-75074252D2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1A53CA-4C26-3F4C-907F-6D77D54AEE2E}"/>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1176325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1B55439-5284-0A4E-86AC-6BAE472769B8}"/>
              </a:ext>
            </a:extLst>
          </p:cNvPr>
          <p:cNvSpPr>
            <a:spLocks noGrp="1"/>
          </p:cNvSpPr>
          <p:nvPr>
            <p:ph type="dt" sz="half" idx="10"/>
          </p:nvPr>
        </p:nvSpPr>
        <p:spPr/>
        <p:txBody>
          <a:bodyPr/>
          <a:lstStyle/>
          <a:p>
            <a:fld id="{6A5DF765-343C-403C-B41D-1C86679A4181}" type="datetime1">
              <a:rPr lang="en-US" smtClean="0"/>
              <a:t>7/3/2023</a:t>
            </a:fld>
            <a:endParaRPr lang="en-US" dirty="0"/>
          </a:p>
        </p:txBody>
      </p:sp>
      <p:sp>
        <p:nvSpPr>
          <p:cNvPr id="5" name="Footer Placeholder 4">
            <a:extLst>
              <a:ext uri="{FF2B5EF4-FFF2-40B4-BE49-F238E27FC236}">
                <a16:creationId xmlns:a16="http://schemas.microsoft.com/office/drawing/2014/main" id="{C81B93C9-D519-D749-946F-5D1EB50751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A05B9D-1928-1444-8121-0DF0857FB635}"/>
              </a:ext>
            </a:extLst>
          </p:cNvPr>
          <p:cNvSpPr>
            <a:spLocks noGrp="1"/>
          </p:cNvSpPr>
          <p:nvPr>
            <p:ph type="sldNum" sz="quarter" idx="12"/>
          </p:nvPr>
        </p:nvSpPr>
        <p:spPr/>
        <p:txBody>
          <a:bodyPr/>
          <a:lstStyle/>
          <a:p>
            <a:fld id="{A9CDD504-248B-3749-98AD-45ADFBB8EDAD}" type="slidenum">
              <a:rPr lang="en-US" smtClean="0"/>
              <a:t>‹#›</a:t>
            </a:fld>
            <a:endParaRPr lang="en-US" dirty="0"/>
          </a:p>
        </p:txBody>
      </p:sp>
      <p:pic>
        <p:nvPicPr>
          <p:cNvPr id="3" name="Picture 2" descr="Text, whiteboard&#10;&#10;Description automatically generated">
            <a:extLst>
              <a:ext uri="{FF2B5EF4-FFF2-40B4-BE49-F238E27FC236}">
                <a16:creationId xmlns:a16="http://schemas.microsoft.com/office/drawing/2014/main" id="{857719E5-4BE0-B748-B476-246913B31A2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03645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5627-A53B-3048-B6EA-A2BF476C630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BBFD3C4-89B6-3F48-81C7-6C2DBC939B5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B1B27DC-9FFB-6743-89E8-A4ACAE76CC8D}"/>
              </a:ext>
            </a:extLst>
          </p:cNvPr>
          <p:cNvSpPr>
            <a:spLocks noGrp="1"/>
          </p:cNvSpPr>
          <p:nvPr>
            <p:ph type="dt" sz="half" idx="10"/>
          </p:nvPr>
        </p:nvSpPr>
        <p:spPr/>
        <p:txBody>
          <a:bodyPr/>
          <a:lstStyle/>
          <a:p>
            <a:fld id="{9B65C8CB-3EF2-4671-80A2-D89246D27C73}" type="datetime1">
              <a:rPr lang="en-US" smtClean="0"/>
              <a:t>7/3/2023</a:t>
            </a:fld>
            <a:endParaRPr lang="en-US" dirty="0"/>
          </a:p>
        </p:txBody>
      </p:sp>
      <p:sp>
        <p:nvSpPr>
          <p:cNvPr id="5" name="Footer Placeholder 4">
            <a:extLst>
              <a:ext uri="{FF2B5EF4-FFF2-40B4-BE49-F238E27FC236}">
                <a16:creationId xmlns:a16="http://schemas.microsoft.com/office/drawing/2014/main" id="{08EB1D24-6A66-7B42-A7B4-F6C181288B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1A9D119-17C1-7140-B9C6-A0C41DA662E6}"/>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1790425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06B3-011D-5C48-9B2B-FC3DBD2A114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140FFEC-0D00-E141-A367-3265FC55D0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C9EDDD-05DF-0D40-B2B9-254DF259AAB1}"/>
              </a:ext>
            </a:extLst>
          </p:cNvPr>
          <p:cNvSpPr>
            <a:spLocks noGrp="1"/>
          </p:cNvSpPr>
          <p:nvPr>
            <p:ph type="dt" sz="half" idx="10"/>
          </p:nvPr>
        </p:nvSpPr>
        <p:spPr/>
        <p:txBody>
          <a:bodyPr/>
          <a:lstStyle/>
          <a:p>
            <a:fld id="{1C931A96-04CD-44F4-8686-64BCCBC92B68}" type="datetime1">
              <a:rPr lang="en-US" smtClean="0"/>
              <a:t>7/3/2023</a:t>
            </a:fld>
            <a:endParaRPr lang="en-US" dirty="0"/>
          </a:p>
        </p:txBody>
      </p:sp>
      <p:sp>
        <p:nvSpPr>
          <p:cNvPr id="5" name="Footer Placeholder 4">
            <a:extLst>
              <a:ext uri="{FF2B5EF4-FFF2-40B4-BE49-F238E27FC236}">
                <a16:creationId xmlns:a16="http://schemas.microsoft.com/office/drawing/2014/main" id="{C1F6726C-5650-A543-87EF-06120095FC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FB7625-F254-0346-AD09-F79293C0D53D}"/>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1819040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FB3743-63F4-D342-BEC1-B3DE29F58B1A}"/>
              </a:ext>
            </a:extLst>
          </p:cNvPr>
          <p:cNvSpPr>
            <a:spLocks noGrp="1"/>
          </p:cNvSpPr>
          <p:nvPr>
            <p:ph sz="half" idx="1"/>
          </p:nvPr>
        </p:nvSpPr>
        <p:spPr>
          <a:xfrm>
            <a:off x="838200" y="172623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7398B3D2-ECF1-994D-9664-FB3E52023CA9}"/>
              </a:ext>
            </a:extLst>
          </p:cNvPr>
          <p:cNvSpPr>
            <a:spLocks noGrp="1"/>
          </p:cNvSpPr>
          <p:nvPr>
            <p:ph sz="half" idx="2"/>
          </p:nvPr>
        </p:nvSpPr>
        <p:spPr>
          <a:xfrm>
            <a:off x="6172200" y="172623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a:extLst>
              <a:ext uri="{FF2B5EF4-FFF2-40B4-BE49-F238E27FC236}">
                <a16:creationId xmlns:a16="http://schemas.microsoft.com/office/drawing/2014/main" id="{23A01D20-A6C1-E445-8B2A-3554BF3E40A5}"/>
              </a:ext>
            </a:extLst>
          </p:cNvPr>
          <p:cNvSpPr>
            <a:spLocks noGrp="1"/>
          </p:cNvSpPr>
          <p:nvPr>
            <p:ph type="dt" sz="half" idx="10"/>
          </p:nvPr>
        </p:nvSpPr>
        <p:spPr/>
        <p:txBody>
          <a:bodyPr/>
          <a:lstStyle/>
          <a:p>
            <a:fld id="{A1FA1A5B-B466-4B39-8297-F2AD6FDA1109}" type="datetime1">
              <a:rPr lang="en-US" smtClean="0"/>
              <a:t>7/3/2023</a:t>
            </a:fld>
            <a:endParaRPr lang="en-US" dirty="0"/>
          </a:p>
        </p:txBody>
      </p:sp>
      <p:sp>
        <p:nvSpPr>
          <p:cNvPr id="6" name="Footer Placeholder 5">
            <a:extLst>
              <a:ext uri="{FF2B5EF4-FFF2-40B4-BE49-F238E27FC236}">
                <a16:creationId xmlns:a16="http://schemas.microsoft.com/office/drawing/2014/main" id="{53C30385-9B94-2744-A2AA-3268866903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D1AB07-E156-FA48-9C0E-7B03E1E512C0}"/>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3987462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2E9118-6C4B-F14B-B06C-10B3EA257224}"/>
              </a:ext>
            </a:extLst>
          </p:cNvPr>
          <p:cNvSpPr>
            <a:spLocks noGrp="1"/>
          </p:cNvSpPr>
          <p:nvPr>
            <p:ph type="body" idx="1"/>
          </p:nvPr>
        </p:nvSpPr>
        <p:spPr>
          <a:xfrm>
            <a:off x="839788" y="165134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24DF257-F311-8647-969E-4C2CCB23C6F7}"/>
              </a:ext>
            </a:extLst>
          </p:cNvPr>
          <p:cNvSpPr>
            <a:spLocks noGrp="1"/>
          </p:cNvSpPr>
          <p:nvPr>
            <p:ph sz="half" idx="2"/>
          </p:nvPr>
        </p:nvSpPr>
        <p:spPr>
          <a:xfrm>
            <a:off x="839788" y="2475258"/>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15B3360-93BB-D743-8B7C-8084F8793099}"/>
              </a:ext>
            </a:extLst>
          </p:cNvPr>
          <p:cNvSpPr>
            <a:spLocks noGrp="1"/>
          </p:cNvSpPr>
          <p:nvPr>
            <p:ph type="body" sz="quarter" idx="3"/>
          </p:nvPr>
        </p:nvSpPr>
        <p:spPr>
          <a:xfrm>
            <a:off x="6172200" y="165134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400C00E-5684-1C4B-95EA-9BCF04A093AF}"/>
              </a:ext>
            </a:extLst>
          </p:cNvPr>
          <p:cNvSpPr>
            <a:spLocks noGrp="1"/>
          </p:cNvSpPr>
          <p:nvPr>
            <p:ph sz="quarter" idx="4"/>
          </p:nvPr>
        </p:nvSpPr>
        <p:spPr>
          <a:xfrm>
            <a:off x="6172200" y="2475258"/>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68D765C-DC0E-0F41-9E03-361A96282716}"/>
              </a:ext>
            </a:extLst>
          </p:cNvPr>
          <p:cNvSpPr>
            <a:spLocks noGrp="1"/>
          </p:cNvSpPr>
          <p:nvPr>
            <p:ph type="dt" sz="half" idx="10"/>
          </p:nvPr>
        </p:nvSpPr>
        <p:spPr/>
        <p:txBody>
          <a:bodyPr/>
          <a:lstStyle/>
          <a:p>
            <a:fld id="{7607BFCE-27A9-4E01-9957-0815E6601FBB}" type="datetime1">
              <a:rPr lang="en-US" smtClean="0"/>
              <a:t>7/3/2023</a:t>
            </a:fld>
            <a:endParaRPr lang="en-US" dirty="0"/>
          </a:p>
        </p:txBody>
      </p:sp>
      <p:sp>
        <p:nvSpPr>
          <p:cNvPr id="8" name="Footer Placeholder 7">
            <a:extLst>
              <a:ext uri="{FF2B5EF4-FFF2-40B4-BE49-F238E27FC236}">
                <a16:creationId xmlns:a16="http://schemas.microsoft.com/office/drawing/2014/main" id="{FF0CCBEA-7ADA-1141-B321-6C180D75A59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DB488A8-F653-7F48-AFE0-C444727A74DF}"/>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1154346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AB9F5-5A0B-0640-8670-BA166D387BD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637D437-7616-E744-8FBF-E257344D994B}"/>
              </a:ext>
            </a:extLst>
          </p:cNvPr>
          <p:cNvSpPr>
            <a:spLocks noGrp="1"/>
          </p:cNvSpPr>
          <p:nvPr>
            <p:ph type="dt" sz="half" idx="10"/>
          </p:nvPr>
        </p:nvSpPr>
        <p:spPr/>
        <p:txBody>
          <a:bodyPr/>
          <a:lstStyle/>
          <a:p>
            <a:fld id="{6E119E21-EEB8-4BFD-A21E-610C554C122B}" type="datetime1">
              <a:rPr lang="en-US" smtClean="0"/>
              <a:t>7/3/2023</a:t>
            </a:fld>
            <a:endParaRPr lang="en-US" dirty="0"/>
          </a:p>
        </p:txBody>
      </p:sp>
      <p:sp>
        <p:nvSpPr>
          <p:cNvPr id="4" name="Footer Placeholder 3">
            <a:extLst>
              <a:ext uri="{FF2B5EF4-FFF2-40B4-BE49-F238E27FC236}">
                <a16:creationId xmlns:a16="http://schemas.microsoft.com/office/drawing/2014/main" id="{C9C2135E-AED5-E447-A3A5-9C4C9DF7411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A816EA7-41C3-E140-A1E2-6B640E58106C}"/>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1186176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E0B408-53BC-3C40-94D5-019B5708AFC6}"/>
              </a:ext>
            </a:extLst>
          </p:cNvPr>
          <p:cNvSpPr>
            <a:spLocks noGrp="1"/>
          </p:cNvSpPr>
          <p:nvPr>
            <p:ph type="dt" sz="half" idx="10"/>
          </p:nvPr>
        </p:nvSpPr>
        <p:spPr/>
        <p:txBody>
          <a:bodyPr/>
          <a:lstStyle/>
          <a:p>
            <a:fld id="{0DA5F180-8F6F-41BE-9C22-910CA809D7CA}" type="datetime1">
              <a:rPr lang="en-US" smtClean="0"/>
              <a:t>7/3/2023</a:t>
            </a:fld>
            <a:endParaRPr lang="en-US" dirty="0"/>
          </a:p>
        </p:txBody>
      </p:sp>
      <p:sp>
        <p:nvSpPr>
          <p:cNvPr id="3" name="Footer Placeholder 2">
            <a:extLst>
              <a:ext uri="{FF2B5EF4-FFF2-40B4-BE49-F238E27FC236}">
                <a16:creationId xmlns:a16="http://schemas.microsoft.com/office/drawing/2014/main" id="{3BF1CD8B-97B1-7341-A6AC-533734769DD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9C65F07-FFB9-D741-B567-14BADCADB699}"/>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1074608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3E44F6-FFE0-EB45-B4BE-40BE981256EA}"/>
              </a:ext>
            </a:extLst>
          </p:cNvPr>
          <p:cNvSpPr>
            <a:spLocks noGrp="1"/>
          </p:cNvSpPr>
          <p:nvPr>
            <p:ph idx="1"/>
          </p:nvPr>
        </p:nvSpPr>
        <p:spPr>
          <a:xfrm>
            <a:off x="5183188" y="1791045"/>
            <a:ext cx="6172200" cy="41247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AE781D8-28CB-4646-ABB1-F84F4D62D764}"/>
              </a:ext>
            </a:extLst>
          </p:cNvPr>
          <p:cNvSpPr>
            <a:spLocks noGrp="1"/>
          </p:cNvSpPr>
          <p:nvPr>
            <p:ph type="body" sz="half" idx="2"/>
          </p:nvPr>
        </p:nvSpPr>
        <p:spPr>
          <a:xfrm>
            <a:off x="839788" y="1798983"/>
            <a:ext cx="3932237" cy="41247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C34831D-69E7-0941-B74B-1C2660E9FB0F}"/>
              </a:ext>
            </a:extLst>
          </p:cNvPr>
          <p:cNvSpPr>
            <a:spLocks noGrp="1"/>
          </p:cNvSpPr>
          <p:nvPr>
            <p:ph type="dt" sz="half" idx="10"/>
          </p:nvPr>
        </p:nvSpPr>
        <p:spPr/>
        <p:txBody>
          <a:bodyPr/>
          <a:lstStyle/>
          <a:p>
            <a:fld id="{3561AB24-470A-475C-8A4F-57004B95CAE3}" type="datetime1">
              <a:rPr lang="en-US" smtClean="0"/>
              <a:t>7/3/2023</a:t>
            </a:fld>
            <a:endParaRPr lang="en-US" dirty="0"/>
          </a:p>
        </p:txBody>
      </p:sp>
      <p:sp>
        <p:nvSpPr>
          <p:cNvPr id="6" name="Footer Placeholder 5">
            <a:extLst>
              <a:ext uri="{FF2B5EF4-FFF2-40B4-BE49-F238E27FC236}">
                <a16:creationId xmlns:a16="http://schemas.microsoft.com/office/drawing/2014/main" id="{CD7AF55B-098F-E64A-960D-B9A00CDEFC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34C566-9986-1E4C-8F2B-BB1BCC8D5ED4}"/>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2882160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5627-A53B-3048-B6EA-A2BF476C630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BBFD3C4-89B6-3F48-81C7-6C2DBC939B5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B1B27DC-9FFB-6743-89E8-A4ACAE76CC8D}"/>
              </a:ext>
            </a:extLst>
          </p:cNvPr>
          <p:cNvSpPr>
            <a:spLocks noGrp="1"/>
          </p:cNvSpPr>
          <p:nvPr>
            <p:ph type="dt" sz="half" idx="10"/>
          </p:nvPr>
        </p:nvSpPr>
        <p:spPr/>
        <p:txBody>
          <a:bodyPr/>
          <a:lstStyle/>
          <a:p>
            <a:fld id="{3743B223-1867-B54D-9682-52217D4DEEA1}" type="datetimeFigureOut">
              <a:rPr lang="en-US" smtClean="0"/>
              <a:t>7/3/2023</a:t>
            </a:fld>
            <a:endParaRPr lang="en-US" dirty="0"/>
          </a:p>
        </p:txBody>
      </p:sp>
      <p:sp>
        <p:nvSpPr>
          <p:cNvPr id="5" name="Footer Placeholder 4">
            <a:extLst>
              <a:ext uri="{FF2B5EF4-FFF2-40B4-BE49-F238E27FC236}">
                <a16:creationId xmlns:a16="http://schemas.microsoft.com/office/drawing/2014/main" id="{08EB1D24-6A66-7B42-A7B4-F6C181288B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1A9D119-17C1-7140-B9C6-A0C41DA662E6}"/>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899139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A6F59B4-D31C-5D42-A1A5-F32F8E3C707D}"/>
              </a:ext>
            </a:extLst>
          </p:cNvPr>
          <p:cNvSpPr>
            <a:spLocks noGrp="1"/>
          </p:cNvSpPr>
          <p:nvPr>
            <p:ph type="pic" idx="1"/>
          </p:nvPr>
        </p:nvSpPr>
        <p:spPr>
          <a:xfrm>
            <a:off x="5183188" y="1789043"/>
            <a:ext cx="6172200" cy="4214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B32212F-1224-1249-BBF6-ED2E7B4276B3}"/>
              </a:ext>
            </a:extLst>
          </p:cNvPr>
          <p:cNvSpPr>
            <a:spLocks noGrp="1"/>
          </p:cNvSpPr>
          <p:nvPr>
            <p:ph type="body" sz="half" idx="2"/>
          </p:nvPr>
        </p:nvSpPr>
        <p:spPr>
          <a:xfrm>
            <a:off x="839788" y="1796981"/>
            <a:ext cx="3932237" cy="42141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537AB8-7DCE-7B4E-8D20-581650CF9DE3}"/>
              </a:ext>
            </a:extLst>
          </p:cNvPr>
          <p:cNvSpPr>
            <a:spLocks noGrp="1"/>
          </p:cNvSpPr>
          <p:nvPr>
            <p:ph type="dt" sz="half" idx="10"/>
          </p:nvPr>
        </p:nvSpPr>
        <p:spPr/>
        <p:txBody>
          <a:bodyPr/>
          <a:lstStyle/>
          <a:p>
            <a:fld id="{0BA4FA91-2062-49B1-BC8A-08A11C99D2DE}" type="datetime1">
              <a:rPr lang="en-US" smtClean="0"/>
              <a:t>7/3/2023</a:t>
            </a:fld>
            <a:endParaRPr lang="en-US" dirty="0"/>
          </a:p>
        </p:txBody>
      </p:sp>
      <p:sp>
        <p:nvSpPr>
          <p:cNvPr id="6" name="Footer Placeholder 5">
            <a:extLst>
              <a:ext uri="{FF2B5EF4-FFF2-40B4-BE49-F238E27FC236}">
                <a16:creationId xmlns:a16="http://schemas.microsoft.com/office/drawing/2014/main" id="{5D40F3F2-D95F-5A4E-94DA-77760C3CD9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0E09693-8FEF-B94C-8BCF-53A6D82BBAEC}"/>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1567321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155E-04E6-BA42-BD6A-43349BEFDE6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205F596-BE0A-7C4A-8ABA-90918EE5AE1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7A450A-0611-284E-BF15-2BDC31C3FF80}"/>
              </a:ext>
            </a:extLst>
          </p:cNvPr>
          <p:cNvSpPr>
            <a:spLocks noGrp="1"/>
          </p:cNvSpPr>
          <p:nvPr>
            <p:ph type="dt" sz="half" idx="10"/>
          </p:nvPr>
        </p:nvSpPr>
        <p:spPr/>
        <p:txBody>
          <a:bodyPr/>
          <a:lstStyle/>
          <a:p>
            <a:fld id="{87B9A30B-3C3D-4A41-87FB-ECC32C1B33F1}" type="datetime1">
              <a:rPr lang="en-US" smtClean="0"/>
              <a:t>7/3/2023</a:t>
            </a:fld>
            <a:endParaRPr lang="en-US" dirty="0"/>
          </a:p>
        </p:txBody>
      </p:sp>
      <p:sp>
        <p:nvSpPr>
          <p:cNvPr id="5" name="Footer Placeholder 4">
            <a:extLst>
              <a:ext uri="{FF2B5EF4-FFF2-40B4-BE49-F238E27FC236}">
                <a16:creationId xmlns:a16="http://schemas.microsoft.com/office/drawing/2014/main" id="{25B13F36-8790-4D4B-A3E7-C02733AC43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B0FAA4-6077-DC4E-B979-B32471ABB426}"/>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442760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149879-68E2-1640-8E2C-55A90A49B332}"/>
              </a:ext>
            </a:extLst>
          </p:cNvPr>
          <p:cNvSpPr>
            <a:spLocks noGrp="1"/>
          </p:cNvSpPr>
          <p:nvPr>
            <p:ph type="title" orient="vert"/>
          </p:nvPr>
        </p:nvSpPr>
        <p:spPr>
          <a:xfrm>
            <a:off x="8724900" y="1630017"/>
            <a:ext cx="2628900" cy="4546946"/>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BDAE703-6467-5547-804C-D08F6EB63487}"/>
              </a:ext>
            </a:extLst>
          </p:cNvPr>
          <p:cNvSpPr>
            <a:spLocks noGrp="1"/>
          </p:cNvSpPr>
          <p:nvPr>
            <p:ph type="body" orient="vert" idx="1"/>
          </p:nvPr>
        </p:nvSpPr>
        <p:spPr>
          <a:xfrm>
            <a:off x="838200" y="1630017"/>
            <a:ext cx="7734300" cy="454694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54503C-A530-154B-A6EB-7CE2CCDAACE1}"/>
              </a:ext>
            </a:extLst>
          </p:cNvPr>
          <p:cNvSpPr>
            <a:spLocks noGrp="1"/>
          </p:cNvSpPr>
          <p:nvPr>
            <p:ph type="dt" sz="half" idx="10"/>
          </p:nvPr>
        </p:nvSpPr>
        <p:spPr/>
        <p:txBody>
          <a:bodyPr/>
          <a:lstStyle/>
          <a:p>
            <a:fld id="{29EC547B-8816-44FC-9285-6E9A25088011}" type="datetime1">
              <a:rPr lang="en-US" smtClean="0"/>
              <a:t>7/3/2023</a:t>
            </a:fld>
            <a:endParaRPr lang="en-US" dirty="0"/>
          </a:p>
        </p:txBody>
      </p:sp>
      <p:sp>
        <p:nvSpPr>
          <p:cNvPr id="5" name="Footer Placeholder 4">
            <a:extLst>
              <a:ext uri="{FF2B5EF4-FFF2-40B4-BE49-F238E27FC236}">
                <a16:creationId xmlns:a16="http://schemas.microsoft.com/office/drawing/2014/main" id="{C5CE2184-312B-BB4D-AF0A-75074252D2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1A53CA-4C26-3F4C-907F-6D77D54AEE2E}"/>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2006063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10972800" cy="5029200"/>
          </a:xfrm>
        </p:spPr>
        <p:txBody>
          <a:bodyPr/>
          <a:lstStyle>
            <a:lvl1pPr>
              <a:spcBef>
                <a:spcPts val="600"/>
              </a:spcBef>
              <a:defRPr sz="2000"/>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Content Placeholder 2"/>
          <p:cNvSpPr>
            <a:spLocks noGrp="1"/>
          </p:cNvSpPr>
          <p:nvPr>
            <p:ph idx="13"/>
          </p:nvPr>
        </p:nvSpPr>
        <p:spPr>
          <a:xfrm>
            <a:off x="1524000" y="0"/>
            <a:ext cx="8737600" cy="838200"/>
          </a:xfrm>
        </p:spPr>
        <p:txBody>
          <a:bodyPr anchor="ctr"/>
          <a:lstStyle>
            <a:lvl1pPr marL="0">
              <a:spcBef>
                <a:spcPts val="0"/>
              </a:spcBef>
              <a:buNone/>
              <a:defRPr sz="3200" b="1"/>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a:t>Click to edit Master text styles</a:t>
            </a:r>
          </a:p>
        </p:txBody>
      </p:sp>
      <p:sp>
        <p:nvSpPr>
          <p:cNvPr id="4" name="Date Placeholder 3"/>
          <p:cNvSpPr>
            <a:spLocks noGrp="1"/>
          </p:cNvSpPr>
          <p:nvPr>
            <p:ph type="dt" sz="half" idx="14"/>
          </p:nvPr>
        </p:nvSpPr>
        <p:spPr/>
        <p:txBody>
          <a:bodyPr/>
          <a:lstStyle>
            <a:lvl1pPr>
              <a:defRPr/>
            </a:lvl1pPr>
          </a:lstStyle>
          <a:p>
            <a:pPr>
              <a:defRPr/>
            </a:pPr>
            <a:endParaRPr lang="en-ZA" dirty="0"/>
          </a:p>
        </p:txBody>
      </p:sp>
      <p:sp>
        <p:nvSpPr>
          <p:cNvPr id="5" name="Footer Placeholder 4"/>
          <p:cNvSpPr>
            <a:spLocks noGrp="1"/>
          </p:cNvSpPr>
          <p:nvPr>
            <p:ph type="ftr" sz="quarter" idx="15"/>
          </p:nvPr>
        </p:nvSpPr>
        <p:spPr/>
        <p:txBody>
          <a:bodyPr/>
          <a:lstStyle>
            <a:lvl1pPr>
              <a:defRPr/>
            </a:lvl1pPr>
          </a:lstStyle>
          <a:p>
            <a:pPr>
              <a:defRPr/>
            </a:pPr>
            <a:r>
              <a:rPr lang="en-US"/>
              <a:t>The State’s preferred and trusted anti-corruption forensic investigation and litigation agency</a:t>
            </a:r>
            <a:endParaRPr lang="en-ZA" dirty="0"/>
          </a:p>
        </p:txBody>
      </p:sp>
      <p:sp>
        <p:nvSpPr>
          <p:cNvPr id="6" name="Slide Number Placeholder 5"/>
          <p:cNvSpPr>
            <a:spLocks noGrp="1"/>
          </p:cNvSpPr>
          <p:nvPr>
            <p:ph type="sldNum" sz="quarter" idx="16"/>
          </p:nvPr>
        </p:nvSpPr>
        <p:spPr/>
        <p:txBody>
          <a:bodyPr/>
          <a:lstStyle>
            <a:lvl1pPr>
              <a:defRPr/>
            </a:lvl1pPr>
          </a:lstStyle>
          <a:p>
            <a:fld id="{DA92CEE7-D9A9-4F78-AB26-87E74866013F}" type="slidenum">
              <a:rPr lang="en-ZA" altLang="en-US"/>
              <a:pPr/>
              <a:t>‹#›</a:t>
            </a:fld>
            <a:endParaRPr lang="en-ZA" altLang="en-US"/>
          </a:p>
        </p:txBody>
      </p:sp>
    </p:spTree>
    <p:extLst>
      <p:ext uri="{BB962C8B-B14F-4D97-AF65-F5344CB8AC3E}">
        <p14:creationId xmlns:p14="http://schemas.microsoft.com/office/powerpoint/2010/main" val="2931268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06B3-011D-5C48-9B2B-FC3DBD2A114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140FFEC-0D00-E141-A367-3265FC55D0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C9EDDD-05DF-0D40-B2B9-254DF259AAB1}"/>
              </a:ext>
            </a:extLst>
          </p:cNvPr>
          <p:cNvSpPr>
            <a:spLocks noGrp="1"/>
          </p:cNvSpPr>
          <p:nvPr>
            <p:ph type="dt" sz="half" idx="10"/>
          </p:nvPr>
        </p:nvSpPr>
        <p:spPr/>
        <p:txBody>
          <a:bodyPr/>
          <a:lstStyle/>
          <a:p>
            <a:fld id="{3743B223-1867-B54D-9682-52217D4DEEA1}" type="datetimeFigureOut">
              <a:rPr lang="en-US" smtClean="0"/>
              <a:t>7/3/2023</a:t>
            </a:fld>
            <a:endParaRPr lang="en-US" dirty="0"/>
          </a:p>
        </p:txBody>
      </p:sp>
      <p:sp>
        <p:nvSpPr>
          <p:cNvPr id="5" name="Footer Placeholder 4">
            <a:extLst>
              <a:ext uri="{FF2B5EF4-FFF2-40B4-BE49-F238E27FC236}">
                <a16:creationId xmlns:a16="http://schemas.microsoft.com/office/drawing/2014/main" id="{C1F6726C-5650-A543-87EF-06120095FC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FB7625-F254-0346-AD09-F79293C0D53D}"/>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337300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FB3743-63F4-D342-BEC1-B3DE29F58B1A}"/>
              </a:ext>
            </a:extLst>
          </p:cNvPr>
          <p:cNvSpPr>
            <a:spLocks noGrp="1"/>
          </p:cNvSpPr>
          <p:nvPr>
            <p:ph sz="half" idx="1"/>
          </p:nvPr>
        </p:nvSpPr>
        <p:spPr>
          <a:xfrm>
            <a:off x="838200" y="172623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7398B3D2-ECF1-994D-9664-FB3E52023CA9}"/>
              </a:ext>
            </a:extLst>
          </p:cNvPr>
          <p:cNvSpPr>
            <a:spLocks noGrp="1"/>
          </p:cNvSpPr>
          <p:nvPr>
            <p:ph sz="half" idx="2"/>
          </p:nvPr>
        </p:nvSpPr>
        <p:spPr>
          <a:xfrm>
            <a:off x="6172200" y="172623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a:extLst>
              <a:ext uri="{FF2B5EF4-FFF2-40B4-BE49-F238E27FC236}">
                <a16:creationId xmlns:a16="http://schemas.microsoft.com/office/drawing/2014/main" id="{23A01D20-A6C1-E445-8B2A-3554BF3E40A5}"/>
              </a:ext>
            </a:extLst>
          </p:cNvPr>
          <p:cNvSpPr>
            <a:spLocks noGrp="1"/>
          </p:cNvSpPr>
          <p:nvPr>
            <p:ph type="dt" sz="half" idx="10"/>
          </p:nvPr>
        </p:nvSpPr>
        <p:spPr/>
        <p:txBody>
          <a:bodyPr/>
          <a:lstStyle/>
          <a:p>
            <a:fld id="{3743B223-1867-B54D-9682-52217D4DEEA1}" type="datetimeFigureOut">
              <a:rPr lang="en-US" smtClean="0"/>
              <a:t>7/3/2023</a:t>
            </a:fld>
            <a:endParaRPr lang="en-US" dirty="0"/>
          </a:p>
        </p:txBody>
      </p:sp>
      <p:sp>
        <p:nvSpPr>
          <p:cNvPr id="6" name="Footer Placeholder 5">
            <a:extLst>
              <a:ext uri="{FF2B5EF4-FFF2-40B4-BE49-F238E27FC236}">
                <a16:creationId xmlns:a16="http://schemas.microsoft.com/office/drawing/2014/main" id="{53C30385-9B94-2744-A2AA-3268866903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D1AB07-E156-FA48-9C0E-7B03E1E512C0}"/>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2341004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2E9118-6C4B-F14B-B06C-10B3EA257224}"/>
              </a:ext>
            </a:extLst>
          </p:cNvPr>
          <p:cNvSpPr>
            <a:spLocks noGrp="1"/>
          </p:cNvSpPr>
          <p:nvPr>
            <p:ph type="body" idx="1"/>
          </p:nvPr>
        </p:nvSpPr>
        <p:spPr>
          <a:xfrm>
            <a:off x="839788" y="165134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24DF257-F311-8647-969E-4C2CCB23C6F7}"/>
              </a:ext>
            </a:extLst>
          </p:cNvPr>
          <p:cNvSpPr>
            <a:spLocks noGrp="1"/>
          </p:cNvSpPr>
          <p:nvPr>
            <p:ph sz="half" idx="2"/>
          </p:nvPr>
        </p:nvSpPr>
        <p:spPr>
          <a:xfrm>
            <a:off x="839788" y="2475258"/>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15B3360-93BB-D743-8B7C-8084F8793099}"/>
              </a:ext>
            </a:extLst>
          </p:cNvPr>
          <p:cNvSpPr>
            <a:spLocks noGrp="1"/>
          </p:cNvSpPr>
          <p:nvPr>
            <p:ph type="body" sz="quarter" idx="3"/>
          </p:nvPr>
        </p:nvSpPr>
        <p:spPr>
          <a:xfrm>
            <a:off x="6172200" y="165134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400C00E-5684-1C4B-95EA-9BCF04A093AF}"/>
              </a:ext>
            </a:extLst>
          </p:cNvPr>
          <p:cNvSpPr>
            <a:spLocks noGrp="1"/>
          </p:cNvSpPr>
          <p:nvPr>
            <p:ph sz="quarter" idx="4"/>
          </p:nvPr>
        </p:nvSpPr>
        <p:spPr>
          <a:xfrm>
            <a:off x="6172200" y="2475258"/>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68D765C-DC0E-0F41-9E03-361A96282716}"/>
              </a:ext>
            </a:extLst>
          </p:cNvPr>
          <p:cNvSpPr>
            <a:spLocks noGrp="1"/>
          </p:cNvSpPr>
          <p:nvPr>
            <p:ph type="dt" sz="half" idx="10"/>
          </p:nvPr>
        </p:nvSpPr>
        <p:spPr/>
        <p:txBody>
          <a:bodyPr/>
          <a:lstStyle/>
          <a:p>
            <a:fld id="{3743B223-1867-B54D-9682-52217D4DEEA1}" type="datetimeFigureOut">
              <a:rPr lang="en-US" smtClean="0"/>
              <a:t>7/3/2023</a:t>
            </a:fld>
            <a:endParaRPr lang="en-US" dirty="0"/>
          </a:p>
        </p:txBody>
      </p:sp>
      <p:sp>
        <p:nvSpPr>
          <p:cNvPr id="8" name="Footer Placeholder 7">
            <a:extLst>
              <a:ext uri="{FF2B5EF4-FFF2-40B4-BE49-F238E27FC236}">
                <a16:creationId xmlns:a16="http://schemas.microsoft.com/office/drawing/2014/main" id="{FF0CCBEA-7ADA-1141-B321-6C180D75A59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DB488A8-F653-7F48-AFE0-C444727A74DF}"/>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3607766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AB9F5-5A0B-0640-8670-BA166D387BD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637D437-7616-E744-8FBF-E257344D994B}"/>
              </a:ext>
            </a:extLst>
          </p:cNvPr>
          <p:cNvSpPr>
            <a:spLocks noGrp="1"/>
          </p:cNvSpPr>
          <p:nvPr>
            <p:ph type="dt" sz="half" idx="10"/>
          </p:nvPr>
        </p:nvSpPr>
        <p:spPr/>
        <p:txBody>
          <a:bodyPr/>
          <a:lstStyle/>
          <a:p>
            <a:fld id="{3743B223-1867-B54D-9682-52217D4DEEA1}" type="datetimeFigureOut">
              <a:rPr lang="en-US" smtClean="0"/>
              <a:t>7/3/2023</a:t>
            </a:fld>
            <a:endParaRPr lang="en-US" dirty="0"/>
          </a:p>
        </p:txBody>
      </p:sp>
      <p:sp>
        <p:nvSpPr>
          <p:cNvPr id="4" name="Footer Placeholder 3">
            <a:extLst>
              <a:ext uri="{FF2B5EF4-FFF2-40B4-BE49-F238E27FC236}">
                <a16:creationId xmlns:a16="http://schemas.microsoft.com/office/drawing/2014/main" id="{C9C2135E-AED5-E447-A3A5-9C4C9DF7411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A816EA7-41C3-E140-A1E2-6B640E58106C}"/>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2550768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E0B408-53BC-3C40-94D5-019B5708AFC6}"/>
              </a:ext>
            </a:extLst>
          </p:cNvPr>
          <p:cNvSpPr>
            <a:spLocks noGrp="1"/>
          </p:cNvSpPr>
          <p:nvPr>
            <p:ph type="dt" sz="half" idx="10"/>
          </p:nvPr>
        </p:nvSpPr>
        <p:spPr/>
        <p:txBody>
          <a:bodyPr/>
          <a:lstStyle/>
          <a:p>
            <a:fld id="{3743B223-1867-B54D-9682-52217D4DEEA1}" type="datetimeFigureOut">
              <a:rPr lang="en-US" smtClean="0"/>
              <a:t>7/3/2023</a:t>
            </a:fld>
            <a:endParaRPr lang="en-US" dirty="0"/>
          </a:p>
        </p:txBody>
      </p:sp>
      <p:sp>
        <p:nvSpPr>
          <p:cNvPr id="3" name="Footer Placeholder 2">
            <a:extLst>
              <a:ext uri="{FF2B5EF4-FFF2-40B4-BE49-F238E27FC236}">
                <a16:creationId xmlns:a16="http://schemas.microsoft.com/office/drawing/2014/main" id="{3BF1CD8B-97B1-7341-A6AC-533734769DD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9C65F07-FFB9-D741-B567-14BADCADB699}"/>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1536122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3E44F6-FFE0-EB45-B4BE-40BE981256EA}"/>
              </a:ext>
            </a:extLst>
          </p:cNvPr>
          <p:cNvSpPr>
            <a:spLocks noGrp="1"/>
          </p:cNvSpPr>
          <p:nvPr>
            <p:ph idx="1"/>
          </p:nvPr>
        </p:nvSpPr>
        <p:spPr>
          <a:xfrm>
            <a:off x="5183188" y="1791045"/>
            <a:ext cx="6172200" cy="41247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AE781D8-28CB-4646-ABB1-F84F4D62D764}"/>
              </a:ext>
            </a:extLst>
          </p:cNvPr>
          <p:cNvSpPr>
            <a:spLocks noGrp="1"/>
          </p:cNvSpPr>
          <p:nvPr>
            <p:ph type="body" sz="half" idx="2"/>
          </p:nvPr>
        </p:nvSpPr>
        <p:spPr>
          <a:xfrm>
            <a:off x="839788" y="1798983"/>
            <a:ext cx="3932237" cy="41247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C34831D-69E7-0941-B74B-1C2660E9FB0F}"/>
              </a:ext>
            </a:extLst>
          </p:cNvPr>
          <p:cNvSpPr>
            <a:spLocks noGrp="1"/>
          </p:cNvSpPr>
          <p:nvPr>
            <p:ph type="dt" sz="half" idx="10"/>
          </p:nvPr>
        </p:nvSpPr>
        <p:spPr/>
        <p:txBody>
          <a:bodyPr/>
          <a:lstStyle/>
          <a:p>
            <a:fld id="{3743B223-1867-B54D-9682-52217D4DEEA1}" type="datetimeFigureOut">
              <a:rPr lang="en-US" smtClean="0"/>
              <a:t>7/3/2023</a:t>
            </a:fld>
            <a:endParaRPr lang="en-US" dirty="0"/>
          </a:p>
        </p:txBody>
      </p:sp>
      <p:sp>
        <p:nvSpPr>
          <p:cNvPr id="6" name="Footer Placeholder 5">
            <a:extLst>
              <a:ext uri="{FF2B5EF4-FFF2-40B4-BE49-F238E27FC236}">
                <a16:creationId xmlns:a16="http://schemas.microsoft.com/office/drawing/2014/main" id="{CD7AF55B-098F-E64A-960D-B9A00CDEFC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34C566-9986-1E4C-8F2B-BB1BCC8D5ED4}"/>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2938413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A6F59B4-D31C-5D42-A1A5-F32F8E3C707D}"/>
              </a:ext>
            </a:extLst>
          </p:cNvPr>
          <p:cNvSpPr>
            <a:spLocks noGrp="1"/>
          </p:cNvSpPr>
          <p:nvPr>
            <p:ph type="pic" idx="1"/>
          </p:nvPr>
        </p:nvSpPr>
        <p:spPr>
          <a:xfrm>
            <a:off x="5183188" y="1789043"/>
            <a:ext cx="6172200" cy="4214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B32212F-1224-1249-BBF6-ED2E7B4276B3}"/>
              </a:ext>
            </a:extLst>
          </p:cNvPr>
          <p:cNvSpPr>
            <a:spLocks noGrp="1"/>
          </p:cNvSpPr>
          <p:nvPr>
            <p:ph type="body" sz="half" idx="2"/>
          </p:nvPr>
        </p:nvSpPr>
        <p:spPr>
          <a:xfrm>
            <a:off x="839788" y="1796981"/>
            <a:ext cx="3932237" cy="42141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537AB8-7DCE-7B4E-8D20-581650CF9DE3}"/>
              </a:ext>
            </a:extLst>
          </p:cNvPr>
          <p:cNvSpPr>
            <a:spLocks noGrp="1"/>
          </p:cNvSpPr>
          <p:nvPr>
            <p:ph type="dt" sz="half" idx="10"/>
          </p:nvPr>
        </p:nvSpPr>
        <p:spPr/>
        <p:txBody>
          <a:bodyPr/>
          <a:lstStyle/>
          <a:p>
            <a:fld id="{3743B223-1867-B54D-9682-52217D4DEEA1}" type="datetimeFigureOut">
              <a:rPr lang="en-US" smtClean="0"/>
              <a:t>7/3/2023</a:t>
            </a:fld>
            <a:endParaRPr lang="en-US" dirty="0"/>
          </a:p>
        </p:txBody>
      </p:sp>
      <p:sp>
        <p:nvSpPr>
          <p:cNvPr id="6" name="Footer Placeholder 5">
            <a:extLst>
              <a:ext uri="{FF2B5EF4-FFF2-40B4-BE49-F238E27FC236}">
                <a16:creationId xmlns:a16="http://schemas.microsoft.com/office/drawing/2014/main" id="{5D40F3F2-D95F-5A4E-94DA-77760C3CD9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0E09693-8FEF-B94C-8BCF-53A6D82BBAEC}"/>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874611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CB22D361-9B95-B64B-937E-1F3051EBFB86}"/>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F998767-6306-6644-AB6F-34010D36F1B7}"/>
              </a:ext>
            </a:extLst>
          </p:cNvPr>
          <p:cNvSpPr>
            <a:spLocks noGrp="1"/>
          </p:cNvSpPr>
          <p:nvPr>
            <p:ph type="title"/>
          </p:nvPr>
        </p:nvSpPr>
        <p:spPr>
          <a:xfrm>
            <a:off x="838200" y="1652427"/>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7DF1FD7-A7B9-DB40-BEDB-1B59BE32CB45}"/>
              </a:ext>
            </a:extLst>
          </p:cNvPr>
          <p:cNvSpPr>
            <a:spLocks noGrp="1"/>
          </p:cNvSpPr>
          <p:nvPr>
            <p:ph type="body" idx="1"/>
          </p:nvPr>
        </p:nvSpPr>
        <p:spPr>
          <a:xfrm>
            <a:off x="838200" y="3110947"/>
            <a:ext cx="10515600" cy="287240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71B4B01-CB77-8140-9460-3B2D2DFFC585}"/>
              </a:ext>
            </a:extLst>
          </p:cNvPr>
          <p:cNvSpPr>
            <a:spLocks noGrp="1"/>
          </p:cNvSpPr>
          <p:nvPr>
            <p:ph type="dt" sz="half" idx="2"/>
          </p:nvPr>
        </p:nvSpPr>
        <p:spPr>
          <a:xfrm>
            <a:off x="838200" y="65352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3B223-1867-B54D-9682-52217D4DEEA1}" type="datetimeFigureOut">
              <a:rPr lang="en-US" smtClean="0"/>
              <a:t>7/3/2023</a:t>
            </a:fld>
            <a:endParaRPr lang="en-US" dirty="0"/>
          </a:p>
        </p:txBody>
      </p:sp>
      <p:sp>
        <p:nvSpPr>
          <p:cNvPr id="5" name="Footer Placeholder 4">
            <a:extLst>
              <a:ext uri="{FF2B5EF4-FFF2-40B4-BE49-F238E27FC236}">
                <a16:creationId xmlns:a16="http://schemas.microsoft.com/office/drawing/2014/main" id="{4E582743-B218-2948-BDC2-36D6522BADFA}"/>
              </a:ext>
            </a:extLst>
          </p:cNvPr>
          <p:cNvSpPr>
            <a:spLocks noGrp="1"/>
          </p:cNvSpPr>
          <p:nvPr>
            <p:ph type="ftr" sz="quarter" idx="3"/>
          </p:nvPr>
        </p:nvSpPr>
        <p:spPr>
          <a:xfrm>
            <a:off x="4038600" y="65352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05341A8-C364-DC45-9DAC-1F8B358C8E1F}"/>
              </a:ext>
            </a:extLst>
          </p:cNvPr>
          <p:cNvSpPr>
            <a:spLocks noGrp="1"/>
          </p:cNvSpPr>
          <p:nvPr>
            <p:ph type="sldNum" sz="quarter" idx="4"/>
          </p:nvPr>
        </p:nvSpPr>
        <p:spPr>
          <a:xfrm>
            <a:off x="8610600" y="65352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DD504-248B-3749-98AD-45ADFBB8EDAD}" type="slidenum">
              <a:rPr lang="en-US" smtClean="0"/>
              <a:t>‹#›</a:t>
            </a:fld>
            <a:endParaRPr lang="en-US" dirty="0"/>
          </a:p>
        </p:txBody>
      </p:sp>
    </p:spTree>
    <p:extLst>
      <p:ext uri="{BB962C8B-B14F-4D97-AF65-F5344CB8AC3E}">
        <p14:creationId xmlns:p14="http://schemas.microsoft.com/office/powerpoint/2010/main" val="1150688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CB22D361-9B95-B64B-937E-1F3051EBFB86}"/>
              </a:ext>
            </a:extLst>
          </p:cNvPr>
          <p:cNvPicPr>
            <a:picLocks noChangeAspect="1"/>
          </p:cNvPicPr>
          <p:nvPr userDrawn="1"/>
        </p:nvPicPr>
        <p:blipFill>
          <a:blip r:embed="rId1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F998767-6306-6644-AB6F-34010D36F1B7}"/>
              </a:ext>
            </a:extLst>
          </p:cNvPr>
          <p:cNvSpPr>
            <a:spLocks noGrp="1"/>
          </p:cNvSpPr>
          <p:nvPr>
            <p:ph type="title"/>
          </p:nvPr>
        </p:nvSpPr>
        <p:spPr>
          <a:xfrm>
            <a:off x="838200" y="1652427"/>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7DF1FD7-A7B9-DB40-BEDB-1B59BE32CB45}"/>
              </a:ext>
            </a:extLst>
          </p:cNvPr>
          <p:cNvSpPr>
            <a:spLocks noGrp="1"/>
          </p:cNvSpPr>
          <p:nvPr>
            <p:ph type="body" idx="1"/>
          </p:nvPr>
        </p:nvSpPr>
        <p:spPr>
          <a:xfrm>
            <a:off x="838200" y="3110947"/>
            <a:ext cx="10515600" cy="287240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71B4B01-CB77-8140-9460-3B2D2DFFC585}"/>
              </a:ext>
            </a:extLst>
          </p:cNvPr>
          <p:cNvSpPr>
            <a:spLocks noGrp="1"/>
          </p:cNvSpPr>
          <p:nvPr>
            <p:ph type="dt" sz="half" idx="2"/>
          </p:nvPr>
        </p:nvSpPr>
        <p:spPr>
          <a:xfrm>
            <a:off x="838200" y="65352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2188F-4A82-4DEB-862D-FF8BC4E83C29}" type="datetime1">
              <a:rPr lang="en-US" smtClean="0"/>
              <a:t>7/3/2023</a:t>
            </a:fld>
            <a:endParaRPr lang="en-US" dirty="0"/>
          </a:p>
        </p:txBody>
      </p:sp>
      <p:sp>
        <p:nvSpPr>
          <p:cNvPr id="5" name="Footer Placeholder 4">
            <a:extLst>
              <a:ext uri="{FF2B5EF4-FFF2-40B4-BE49-F238E27FC236}">
                <a16:creationId xmlns:a16="http://schemas.microsoft.com/office/drawing/2014/main" id="{4E582743-B218-2948-BDC2-36D6522BADFA}"/>
              </a:ext>
            </a:extLst>
          </p:cNvPr>
          <p:cNvSpPr>
            <a:spLocks noGrp="1"/>
          </p:cNvSpPr>
          <p:nvPr>
            <p:ph type="ftr" sz="quarter" idx="3"/>
          </p:nvPr>
        </p:nvSpPr>
        <p:spPr>
          <a:xfrm>
            <a:off x="4038600" y="65352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05341A8-C364-DC45-9DAC-1F8B358C8E1F}"/>
              </a:ext>
            </a:extLst>
          </p:cNvPr>
          <p:cNvSpPr>
            <a:spLocks noGrp="1"/>
          </p:cNvSpPr>
          <p:nvPr>
            <p:ph type="sldNum" sz="quarter" idx="4"/>
          </p:nvPr>
        </p:nvSpPr>
        <p:spPr>
          <a:xfrm>
            <a:off x="8610600" y="65352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DD504-248B-3749-98AD-45ADFBB8EDAD}" type="slidenum">
              <a:rPr lang="en-US" smtClean="0"/>
              <a:t>‹#›</a:t>
            </a:fld>
            <a:endParaRPr lang="en-US" dirty="0"/>
          </a:p>
        </p:txBody>
      </p:sp>
    </p:spTree>
    <p:extLst>
      <p:ext uri="{BB962C8B-B14F-4D97-AF65-F5344CB8AC3E}">
        <p14:creationId xmlns:p14="http://schemas.microsoft.com/office/powerpoint/2010/main" val="3477339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8.emf"/></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EECB82-F2CA-3E55-07BA-4E4529BA82EF}"/>
              </a:ext>
            </a:extLst>
          </p:cNvPr>
          <p:cNvSpPr txBox="1"/>
          <p:nvPr/>
        </p:nvSpPr>
        <p:spPr>
          <a:xfrm>
            <a:off x="1750423" y="3500846"/>
            <a:ext cx="8551258" cy="2308324"/>
          </a:xfrm>
          <a:prstGeom prst="rect">
            <a:avLst/>
          </a:prstGeom>
          <a:noFill/>
        </p:spPr>
        <p:txBody>
          <a:bodyPr wrap="square">
            <a:spAutoFit/>
          </a:bodyPr>
          <a:lstStyle/>
          <a:p>
            <a:pPr algn="ctr"/>
            <a:r>
              <a:rPr lang="en-US" sz="2400" b="1" dirty="0">
                <a:solidFill>
                  <a:schemeClr val="bg1"/>
                </a:solidFill>
                <a:latin typeface="Arial" panose="020B0604020202020204" pitchFamily="34" charset="0"/>
                <a:cs typeface="Arial" panose="020B0604020202020204" pitchFamily="34" charset="0"/>
              </a:rPr>
              <a:t>PRESENTATION TO THE PORTFOLIO COMMITTEE ON HUMAN SETTLEMENTS BY</a:t>
            </a:r>
          </a:p>
          <a:p>
            <a:pPr algn="ctr"/>
            <a:endParaRPr lang="en-US" sz="2400" b="1" dirty="0">
              <a:solidFill>
                <a:schemeClr val="bg1"/>
              </a:solidFill>
              <a:latin typeface="Arial" panose="020B0604020202020204" pitchFamily="34" charset="0"/>
              <a:cs typeface="Arial" panose="020B0604020202020204" pitchFamily="34" charset="0"/>
            </a:endParaRPr>
          </a:p>
          <a:p>
            <a:pPr algn="ctr"/>
            <a:r>
              <a:rPr lang="en-US" sz="2400" b="1" dirty="0">
                <a:solidFill>
                  <a:schemeClr val="bg1"/>
                </a:solidFill>
                <a:latin typeface="Arial" panose="020B0604020202020204" pitchFamily="34" charset="0"/>
                <a:cs typeface="Arial" panose="020B0604020202020204" pitchFamily="34" charset="0"/>
              </a:rPr>
              <a:t>ADV. ANDY MOTHIBI</a:t>
            </a:r>
          </a:p>
          <a:p>
            <a:pPr algn="ctr"/>
            <a:endParaRPr lang="en-US" sz="2400" b="1" dirty="0">
              <a:solidFill>
                <a:schemeClr val="bg1"/>
              </a:solidFill>
              <a:latin typeface="Arial" panose="020B0604020202020204" pitchFamily="34" charset="0"/>
              <a:cs typeface="Arial" panose="020B0604020202020204" pitchFamily="34" charset="0"/>
            </a:endParaRPr>
          </a:p>
          <a:p>
            <a:pPr algn="ctr"/>
            <a:r>
              <a:rPr lang="en-US" sz="2400" b="1" dirty="0">
                <a:solidFill>
                  <a:schemeClr val="bg1"/>
                </a:solidFill>
                <a:latin typeface="Arial" panose="020B0604020202020204" pitchFamily="34" charset="0"/>
                <a:cs typeface="Arial" panose="020B0604020202020204" pitchFamily="34" charset="0"/>
              </a:rPr>
              <a:t>05 JULY 2023</a:t>
            </a:r>
          </a:p>
        </p:txBody>
      </p:sp>
    </p:spTree>
    <p:extLst>
      <p:ext uri="{BB962C8B-B14F-4D97-AF65-F5344CB8AC3E}">
        <p14:creationId xmlns:p14="http://schemas.microsoft.com/office/powerpoint/2010/main" val="586116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p:cNvSpPr txBox="1">
            <a:spLocks/>
          </p:cNvSpPr>
          <p:nvPr/>
        </p:nvSpPr>
        <p:spPr>
          <a:xfrm>
            <a:off x="2016667" y="116759"/>
            <a:ext cx="10367838" cy="626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Myriad pro"/>
                <a:ea typeface="+mj-ea"/>
                <a:cs typeface="Arial" panose="020B0604020202020204" pitchFamily="34" charset="0"/>
              </a:rPr>
              <a:t>Status of the Investigation</a:t>
            </a:r>
          </a:p>
        </p:txBody>
      </p:sp>
      <p:graphicFrame>
        <p:nvGraphicFramePr>
          <p:cNvPr id="6" name="Table 7">
            <a:extLst>
              <a:ext uri="{FF2B5EF4-FFF2-40B4-BE49-F238E27FC236}">
                <a16:creationId xmlns:a16="http://schemas.microsoft.com/office/drawing/2014/main" id="{E8D9746D-586D-FC9F-2EA3-2BA050CAF7C3}"/>
              </a:ext>
            </a:extLst>
          </p:cNvPr>
          <p:cNvGraphicFramePr>
            <a:graphicFrameLocks noGrp="1"/>
          </p:cNvGraphicFramePr>
          <p:nvPr>
            <p:ph idx="1"/>
            <p:extLst>
              <p:ext uri="{D42A27DB-BD31-4B8C-83A1-F6EECF244321}">
                <p14:modId xmlns:p14="http://schemas.microsoft.com/office/powerpoint/2010/main" val="18807114"/>
              </p:ext>
            </p:extLst>
          </p:nvPr>
        </p:nvGraphicFramePr>
        <p:xfrm>
          <a:off x="292963" y="1577340"/>
          <a:ext cx="11629747" cy="4527804"/>
        </p:xfrm>
        <a:graphic>
          <a:graphicData uri="http://schemas.openxmlformats.org/drawingml/2006/table">
            <a:tbl>
              <a:tblPr firstRow="1" bandRow="1">
                <a:tableStyleId>{5C22544A-7EE6-4342-B048-85BDC9FD1C3A}</a:tableStyleId>
              </a:tblPr>
              <a:tblGrid>
                <a:gridCol w="1279326">
                  <a:extLst>
                    <a:ext uri="{9D8B030D-6E8A-4147-A177-3AD203B41FA5}">
                      <a16:colId xmlns:a16="http://schemas.microsoft.com/office/drawing/2014/main" val="1620185869"/>
                    </a:ext>
                  </a:extLst>
                </a:gridCol>
                <a:gridCol w="10350421">
                  <a:extLst>
                    <a:ext uri="{9D8B030D-6E8A-4147-A177-3AD203B41FA5}">
                      <a16:colId xmlns:a16="http://schemas.microsoft.com/office/drawing/2014/main" val="2282439420"/>
                    </a:ext>
                  </a:extLst>
                </a:gridCol>
              </a:tblGrid>
              <a:tr h="321575">
                <a:tc gridSpan="2">
                  <a:txBody>
                    <a:bodyPr/>
                    <a:lstStyle/>
                    <a:p>
                      <a:pPr>
                        <a:lnSpc>
                          <a:spcPct val="150000"/>
                        </a:lnSpc>
                      </a:pPr>
                      <a:r>
                        <a:rPr lang="en-US" sz="1600" b="1" dirty="0">
                          <a:solidFill>
                            <a:schemeClr val="tx1"/>
                          </a:solidFill>
                          <a:latin typeface="Arial" panose="020B0604020202020204" pitchFamily="34" charset="0"/>
                          <a:cs typeface="Arial" panose="020B0604020202020204" pitchFamily="34" charset="0"/>
                        </a:rPr>
                        <a:t>Covid-19 De-densification Project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03687108"/>
                  </a:ext>
                </a:extLst>
              </a:tr>
              <a:tr h="321575">
                <a:tc>
                  <a:txBody>
                    <a:bodyPr/>
                    <a:lstStyle/>
                    <a:p>
                      <a:pPr>
                        <a:lnSpc>
                          <a:spcPct val="150000"/>
                        </a:lnSpc>
                      </a:pPr>
                      <a:r>
                        <a:rPr lang="en-US" sz="1600" b="1" dirty="0">
                          <a:latin typeface="Arial" panose="020B0604020202020204" pitchFamily="34" charset="0"/>
                          <a:cs typeface="Arial" panose="020B0604020202020204" pitchFamily="34" charset="0"/>
                        </a:rPr>
                        <a:t>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50000"/>
                        </a:lnSpc>
                      </a:pPr>
                      <a:r>
                        <a:rPr lang="en-US" sz="1600" b="0" dirty="0">
                          <a:latin typeface="Arial" panose="020B0604020202020204" pitchFamily="34" charset="0"/>
                          <a:cs typeface="Arial" panose="020B0604020202020204" pitchFamily="34" charset="0"/>
                        </a:rPr>
                        <a:t>Investigation is in support phase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544967"/>
                  </a:ext>
                </a:extLst>
              </a:tr>
              <a:tr h="3621018">
                <a:tc>
                  <a:txBody>
                    <a:bodyPr/>
                    <a:lstStyle/>
                    <a:p>
                      <a:pPr>
                        <a:lnSpc>
                          <a:spcPct val="150000"/>
                        </a:lnSpc>
                      </a:pPr>
                      <a:r>
                        <a:rPr lang="en-US" sz="1600" b="1" dirty="0">
                          <a:latin typeface="Arial" panose="020B0604020202020204" pitchFamily="34" charset="0"/>
                          <a:cs typeface="Arial" panose="020B0604020202020204" pitchFamily="34" charset="0"/>
                        </a:rPr>
                        <a:t>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ct val="150000"/>
                        </a:lnSpc>
                      </a:pPr>
                      <a:r>
                        <a:rPr lang="en-US" sz="1600" b="1" i="0" u="none" strike="noStrike" kern="1200" baseline="0" dirty="0">
                          <a:solidFill>
                            <a:schemeClr val="dk1"/>
                          </a:solidFill>
                          <a:latin typeface="Arial" panose="020B0604020202020204" pitchFamily="34" charset="0"/>
                          <a:ea typeface="+mn-ea"/>
                          <a:cs typeface="Arial" panose="020B0604020202020204" pitchFamily="34" charset="0"/>
                        </a:rPr>
                        <a:t>NPA</a:t>
                      </a: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 </a:t>
                      </a:r>
                      <a:r>
                        <a:rPr lang="en-US" sz="1600" kern="1200" dirty="0">
                          <a:solidFill>
                            <a:schemeClr val="dk1"/>
                          </a:solidFill>
                          <a:effectLst/>
                          <a:latin typeface="Arial" panose="020B0604020202020204" pitchFamily="34" charset="0"/>
                          <a:ea typeface="+mn-ea"/>
                          <a:cs typeface="Arial" panose="020B0604020202020204" pitchFamily="34" charset="0"/>
                        </a:rPr>
                        <a:t>The case number is Polokwane CAS: 384/12/2020, the charge is Fraud. The arrests were made by the Hawks on 17 December 2020 and the case went to court. On 24 June 2022 the matter was set down for trial, however the magistrate struck the case of the roll because the copies of the case docket were not provided to the defense. </a:t>
                      </a:r>
                    </a:p>
                    <a:p>
                      <a:pPr algn="just">
                        <a:lnSpc>
                          <a:spcPct val="150000"/>
                        </a:lnSpc>
                      </a:pPr>
                      <a:r>
                        <a:rPr lang="en-US" sz="1600" kern="1200" dirty="0">
                          <a:solidFill>
                            <a:schemeClr val="dk1"/>
                          </a:solidFill>
                          <a:effectLst/>
                          <a:latin typeface="Arial" panose="020B0604020202020204" pitchFamily="34" charset="0"/>
                          <a:ea typeface="+mn-ea"/>
                          <a:cs typeface="Arial" panose="020B0604020202020204" pitchFamily="34" charset="0"/>
                        </a:rPr>
                        <a:t>New</a:t>
                      </a:r>
                      <a:r>
                        <a:rPr lang="en-US" sz="1600" kern="1200" baseline="0" dirty="0">
                          <a:solidFill>
                            <a:schemeClr val="dk1"/>
                          </a:solidFill>
                          <a:effectLst/>
                          <a:latin typeface="Arial" panose="020B0604020202020204" pitchFamily="34" charset="0"/>
                          <a:ea typeface="+mn-ea"/>
                          <a:cs typeface="Arial" panose="020B0604020202020204" pitchFamily="34" charset="0"/>
                        </a:rPr>
                        <a:t> Investigating Officer (IO) was appointed on the matter, according to the new IO, the matter is with the </a:t>
                      </a:r>
                      <a:r>
                        <a:rPr lang="en-US" sz="1600" kern="1200" dirty="0">
                          <a:solidFill>
                            <a:schemeClr val="dk1"/>
                          </a:solidFill>
                          <a:effectLst/>
                          <a:latin typeface="Arial" panose="020B0604020202020204" pitchFamily="34" charset="0"/>
                          <a:ea typeface="+mn-ea"/>
                          <a:cs typeface="Arial" panose="020B0604020202020204" pitchFamily="34" charset="0"/>
                        </a:rPr>
                        <a:t>Control Prosecutor for the </a:t>
                      </a:r>
                      <a:r>
                        <a:rPr lang="en-US" sz="1600" kern="1200" dirty="0" err="1">
                          <a:solidFill>
                            <a:schemeClr val="dk1"/>
                          </a:solidFill>
                          <a:effectLst/>
                          <a:latin typeface="Arial" panose="020B0604020202020204" pitchFamily="34" charset="0"/>
                          <a:ea typeface="+mn-ea"/>
                          <a:cs typeface="Arial" panose="020B0604020202020204" pitchFamily="34" charset="0"/>
                        </a:rPr>
                        <a:t>Specialised</a:t>
                      </a:r>
                      <a:r>
                        <a:rPr lang="en-US" sz="1600" kern="1200" dirty="0">
                          <a:solidFill>
                            <a:schemeClr val="dk1"/>
                          </a:solidFill>
                          <a:effectLst/>
                          <a:latin typeface="Arial" panose="020B0604020202020204" pitchFamily="34" charset="0"/>
                          <a:ea typeface="+mn-ea"/>
                          <a:cs typeface="Arial" panose="020B0604020202020204" pitchFamily="34" charset="0"/>
                        </a:rPr>
                        <a:t> Commercial Crimes Court, Polokwane and she is waiting for the warrant of arrest to be issued.</a:t>
                      </a:r>
                    </a:p>
                    <a:p>
                      <a:pPr algn="just">
                        <a:lnSpc>
                          <a:spcPct val="150000"/>
                        </a:lnSpc>
                      </a:pPr>
                      <a:endParaRPr lang="en-US" sz="1600" kern="1200" dirty="0">
                        <a:solidFill>
                          <a:schemeClr val="dk1"/>
                        </a:solidFill>
                        <a:effectLst/>
                        <a:latin typeface="Arial" panose="020B0604020202020204" pitchFamily="34" charset="0"/>
                        <a:ea typeface="+mn-ea"/>
                        <a:cs typeface="Arial" panose="020B0604020202020204" pitchFamily="34" charset="0"/>
                      </a:endParaRPr>
                    </a:p>
                    <a:p>
                      <a:pPr algn="just">
                        <a:lnSpc>
                          <a:spcPct val="150000"/>
                        </a:lnSpc>
                      </a:pPr>
                      <a:r>
                        <a:rPr lang="en-US" sz="1600" b="1" kern="1200" dirty="0">
                          <a:solidFill>
                            <a:schemeClr val="dk1"/>
                          </a:solidFill>
                          <a:effectLst/>
                          <a:latin typeface="Arial" panose="020B0604020202020204" pitchFamily="34" charset="0"/>
                          <a:ea typeface="+mn-ea"/>
                          <a:cs typeface="Arial" panose="020B0604020202020204" pitchFamily="34" charset="0"/>
                        </a:rPr>
                        <a:t>Blacklisting:</a:t>
                      </a:r>
                      <a:r>
                        <a:rPr lang="en-US" sz="1600" b="1" kern="1200" baseline="0" dirty="0">
                          <a:solidFill>
                            <a:schemeClr val="dk1"/>
                          </a:solidFill>
                          <a:effectLst/>
                          <a:latin typeface="Arial" panose="020B0604020202020204" pitchFamily="34" charset="0"/>
                          <a:ea typeface="+mn-ea"/>
                          <a:cs typeface="Arial" panose="020B0604020202020204" pitchFamily="34" charset="0"/>
                        </a:rPr>
                        <a:t>  </a:t>
                      </a:r>
                      <a:r>
                        <a:rPr lang="en-US" sz="1600" b="0" kern="1200" baseline="0" dirty="0">
                          <a:solidFill>
                            <a:schemeClr val="dk1"/>
                          </a:solidFill>
                          <a:effectLst/>
                          <a:latin typeface="Arial" panose="020B0604020202020204" pitchFamily="34" charset="0"/>
                          <a:ea typeface="+mn-ea"/>
                          <a:cs typeface="Arial" panose="020B0604020202020204" pitchFamily="34" charset="0"/>
                        </a:rPr>
                        <a:t>The SIU also recommended </a:t>
                      </a:r>
                      <a:r>
                        <a:rPr lang="en-US" sz="1600" b="0" kern="1200" baseline="0" dirty="0" err="1">
                          <a:solidFill>
                            <a:schemeClr val="dk1"/>
                          </a:solidFill>
                          <a:effectLst/>
                          <a:latin typeface="Arial" panose="020B0604020202020204" pitchFamily="34" charset="0"/>
                          <a:ea typeface="+mn-ea"/>
                          <a:cs typeface="Arial" panose="020B0604020202020204" pitchFamily="34" charset="0"/>
                        </a:rPr>
                        <a:t>Aventino</a:t>
                      </a:r>
                      <a:r>
                        <a:rPr lang="en-US" sz="1600" b="0" kern="1200" baseline="0" dirty="0">
                          <a:solidFill>
                            <a:schemeClr val="dk1"/>
                          </a:solidFill>
                          <a:effectLst/>
                          <a:latin typeface="Arial" panose="020B0604020202020204" pitchFamily="34" charset="0"/>
                          <a:ea typeface="+mn-ea"/>
                          <a:cs typeface="Arial" panose="020B0604020202020204" pitchFamily="34" charset="0"/>
                        </a:rPr>
                        <a:t> and its Director to be placed on the database of restricted suppliers. Follow-up will be made with HAD for progress update. </a:t>
                      </a: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	</a:t>
                      </a:r>
                      <a:endParaRPr lang="en-ZA" sz="1600"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4340964"/>
                  </a:ext>
                </a:extLst>
              </a:tr>
            </a:tbl>
          </a:graphicData>
        </a:graphic>
      </p:graphicFrame>
    </p:spTree>
    <p:extLst>
      <p:ext uri="{BB962C8B-B14F-4D97-AF65-F5344CB8AC3E}">
        <p14:creationId xmlns:p14="http://schemas.microsoft.com/office/powerpoint/2010/main" val="858667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83F0528-1FF4-9C43-B192-630A1CC6E23F}"/>
              </a:ext>
            </a:extLst>
          </p:cNvPr>
          <p:cNvSpPr>
            <a:spLocks noGrp="1"/>
          </p:cNvSpPr>
          <p:nvPr>
            <p:ph type="title"/>
          </p:nvPr>
        </p:nvSpPr>
        <p:spPr/>
        <p:txBody>
          <a:bodyPr/>
          <a:lstStyle/>
          <a:p>
            <a:r>
              <a:rPr lang="en-ZA" sz="3200" b="1" dirty="0">
                <a:latin typeface="Arial" panose="020B0604020202020204" pitchFamily="34" charset="0"/>
                <a:ea typeface="Times" panose="02020603050405020304" pitchFamily="18" charset="0"/>
                <a:cs typeface="Arial" panose="020B0604020202020204" pitchFamily="34" charset="0"/>
              </a:rPr>
              <a:t>Background</a:t>
            </a:r>
            <a:br>
              <a:rPr lang="en-GB" b="1" dirty="0">
                <a:latin typeface="Arial" panose="020B0604020202020204" pitchFamily="34" charset="0"/>
                <a:ea typeface="Times" panose="02020603050405020304" pitchFamily="18" charset="0"/>
                <a:cs typeface="Times New Roman" panose="02020603050405020304" pitchFamily="18" charset="0"/>
              </a:rPr>
            </a:b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0220"/>
            <a:ext cx="12192000" cy="166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10393"/>
            <a:ext cx="12192000" cy="2304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740022" y="3275861"/>
            <a:ext cx="9613777" cy="248266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PROCLAMATION R23 of 2020</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Housing Development Agency</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sz="3600" b="1" dirty="0">
                <a:solidFill>
                  <a:prstClr val="black"/>
                </a:solidFill>
                <a:latin typeface="Arial" panose="020B0604020202020204" pitchFamily="34" charset="0"/>
                <a:cs typeface="Arial" panose="020B0604020202020204" pitchFamily="34" charset="0"/>
              </a:rPr>
              <a:t>Eastern Cape</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37231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le 1"/>
          <p:cNvSpPr txBox="1">
            <a:spLocks/>
          </p:cNvSpPr>
          <p:nvPr/>
        </p:nvSpPr>
        <p:spPr>
          <a:xfrm>
            <a:off x="2337014" y="195081"/>
            <a:ext cx="6883988" cy="594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Background</a:t>
            </a:r>
          </a:p>
        </p:txBody>
      </p:sp>
      <p:sp>
        <p:nvSpPr>
          <p:cNvPr id="5" name="Rectangle 4"/>
          <p:cNvSpPr/>
          <p:nvPr/>
        </p:nvSpPr>
        <p:spPr>
          <a:xfrm>
            <a:off x="301841" y="1498484"/>
            <a:ext cx="11390050" cy="4401718"/>
          </a:xfrm>
          <a:prstGeom prst="rect">
            <a:avLst/>
          </a:prstGeom>
        </p:spPr>
        <p:txBody>
          <a:bodyPr wrap="square">
            <a:spAutoFit/>
          </a:bodyPr>
          <a:lstStyle/>
          <a:p>
            <a:pPr marL="285750" lvl="0" indent="-285750" algn="just">
              <a:lnSpc>
                <a:spcPct val="150000"/>
              </a:lnSpc>
              <a:spcBef>
                <a:spcPts val="600"/>
              </a:spcBef>
              <a:spcAft>
                <a:spcPts val="1000"/>
              </a:spcAft>
              <a:buSzPts val="1100"/>
              <a:buFont typeface="Wingdings" panose="05000000000000000000" pitchFamily="2" charset="2"/>
              <a:buChar char="§"/>
              <a:tabLst>
                <a:tab pos="1257300" algn="l"/>
              </a:tabLst>
            </a:pPr>
            <a:r>
              <a:rPr lang="en-US" dirty="0">
                <a:latin typeface="Arial" panose="020B0604020202020204" pitchFamily="34" charset="0"/>
                <a:cs typeface="Arial" panose="020B0604020202020204" pitchFamily="34" charset="0"/>
              </a:rPr>
              <a:t> </a:t>
            </a:r>
            <a:r>
              <a:rPr lang="en-ZA" sz="1600" dirty="0">
                <a:effectLst/>
                <a:latin typeface="Arial" panose="020B0604020202020204" pitchFamily="34" charset="0"/>
                <a:ea typeface="Times New Roman" panose="02020603050405020304" pitchFamily="18" charset="0"/>
                <a:cs typeface="Arial" panose="020B0604020202020204" pitchFamily="34" charset="0"/>
              </a:rPr>
              <a:t>In an effort to mitigate the spread of the Covid-19 pandemic, a decision was taken to construct emergency housing units in identified areas to assist with the de-densification of densely populated informal settlements across all provinces of the Republic.</a:t>
            </a:r>
          </a:p>
          <a:p>
            <a:pPr marL="285750" lvl="0" indent="-285750" algn="just">
              <a:lnSpc>
                <a:spcPct val="150000"/>
              </a:lnSpc>
              <a:spcBef>
                <a:spcPts val="600"/>
              </a:spcBef>
              <a:spcAft>
                <a:spcPts val="1000"/>
              </a:spcAft>
              <a:buSzPts val="1100"/>
              <a:buFont typeface="Wingdings" panose="05000000000000000000" pitchFamily="2" charset="2"/>
              <a:buChar char="§"/>
              <a:tabLst>
                <a:tab pos="1257300" algn="l"/>
              </a:tabLs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 22 May 2020, a contract was signed with NJR Projects (Pty) Ltd (Reg: 2012/123584/07), which subsequently changed its name to G5 Group (Pty) Ltd (registration number remained the same) (“G5”), to construct 1 174 top structures (i.e. a 30m² basic house) in the Duncan Village area at a total cost of R87 001 794.10 (incl. VAT).</a:t>
            </a:r>
          </a:p>
          <a:p>
            <a:pPr marL="285750" lvl="0" indent="-285750" algn="just">
              <a:lnSpc>
                <a:spcPct val="150000"/>
              </a:lnSpc>
              <a:spcBef>
                <a:spcPts val="600"/>
              </a:spcBef>
              <a:spcAft>
                <a:spcPts val="1000"/>
              </a:spcAft>
              <a:buSzPts val="1100"/>
              <a:buFont typeface="Wingdings" panose="05000000000000000000" pitchFamily="2" charset="2"/>
              <a:buChar char="§"/>
              <a:tabLst>
                <a:tab pos="1257300" algn="l"/>
              </a:tabLs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July 2020, a 118% extension of scope of works of G5’s contract was approved by the HDA Bid Adjudication Committee.</a:t>
            </a:r>
          </a:p>
          <a:p>
            <a:pPr marL="285750" lvl="0" indent="-285750" algn="just">
              <a:lnSpc>
                <a:spcPct val="150000"/>
              </a:lnSpc>
              <a:spcBef>
                <a:spcPts val="600"/>
              </a:spcBef>
              <a:spcAft>
                <a:spcPts val="1000"/>
              </a:spcAft>
              <a:buSzPts val="1100"/>
              <a:buFont typeface="Wingdings" panose="05000000000000000000" pitchFamily="2" charset="2"/>
              <a:buChar char="§"/>
              <a:tabLst>
                <a:tab pos="1257300" algn="l"/>
              </a:tabLs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extension resulted in an additional cost of R86 106 471.45 (incl. VAT). This brought G5’s total contract value to R173 108 265.55. </a:t>
            </a:r>
          </a:p>
        </p:txBody>
      </p:sp>
    </p:spTree>
    <p:extLst>
      <p:ext uri="{BB962C8B-B14F-4D97-AF65-F5344CB8AC3E}">
        <p14:creationId xmlns:p14="http://schemas.microsoft.com/office/powerpoint/2010/main" val="139539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p:cNvSpPr txBox="1">
            <a:spLocks/>
          </p:cNvSpPr>
          <p:nvPr/>
        </p:nvSpPr>
        <p:spPr>
          <a:xfrm>
            <a:off x="2016667" y="116759"/>
            <a:ext cx="10367838" cy="626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Myriad pro"/>
                <a:cs typeface="Arial" panose="020B0604020202020204" pitchFamily="34" charset="0"/>
              </a:rPr>
              <a:t>Status of the Investigation</a:t>
            </a:r>
          </a:p>
        </p:txBody>
      </p:sp>
      <p:graphicFrame>
        <p:nvGraphicFramePr>
          <p:cNvPr id="6" name="Table 7">
            <a:extLst>
              <a:ext uri="{FF2B5EF4-FFF2-40B4-BE49-F238E27FC236}">
                <a16:creationId xmlns:a16="http://schemas.microsoft.com/office/drawing/2014/main" id="{E8D9746D-586D-FC9F-2EA3-2BA050CAF7C3}"/>
              </a:ext>
            </a:extLst>
          </p:cNvPr>
          <p:cNvGraphicFramePr>
            <a:graphicFrameLocks noGrp="1"/>
          </p:cNvGraphicFramePr>
          <p:nvPr>
            <p:ph idx="1"/>
            <p:extLst>
              <p:ext uri="{D42A27DB-BD31-4B8C-83A1-F6EECF244321}">
                <p14:modId xmlns:p14="http://schemas.microsoft.com/office/powerpoint/2010/main" val="2749305161"/>
              </p:ext>
            </p:extLst>
          </p:nvPr>
        </p:nvGraphicFramePr>
        <p:xfrm>
          <a:off x="159798" y="1500326"/>
          <a:ext cx="11896078" cy="4465141"/>
        </p:xfrm>
        <a:graphic>
          <a:graphicData uri="http://schemas.openxmlformats.org/drawingml/2006/table">
            <a:tbl>
              <a:tblPr firstRow="1" bandRow="1">
                <a:tableStyleId>{5C22544A-7EE6-4342-B048-85BDC9FD1C3A}</a:tableStyleId>
              </a:tblPr>
              <a:tblGrid>
                <a:gridCol w="1308624">
                  <a:extLst>
                    <a:ext uri="{9D8B030D-6E8A-4147-A177-3AD203B41FA5}">
                      <a16:colId xmlns:a16="http://schemas.microsoft.com/office/drawing/2014/main" val="1620185869"/>
                    </a:ext>
                  </a:extLst>
                </a:gridCol>
                <a:gridCol w="10587454">
                  <a:extLst>
                    <a:ext uri="{9D8B030D-6E8A-4147-A177-3AD203B41FA5}">
                      <a16:colId xmlns:a16="http://schemas.microsoft.com/office/drawing/2014/main" val="2282439420"/>
                    </a:ext>
                  </a:extLst>
                </a:gridCol>
              </a:tblGrid>
              <a:tr h="369913">
                <a:tc gridSpan="2">
                  <a:txBody>
                    <a:bodyPr/>
                    <a:lstStyle/>
                    <a:p>
                      <a:pPr algn="just"/>
                      <a:r>
                        <a:rPr lang="en-US" sz="1400" b="1" dirty="0">
                          <a:solidFill>
                            <a:schemeClr val="tx1"/>
                          </a:solidFill>
                          <a:latin typeface="Arial" panose="020B0604020202020204" pitchFamily="34" charset="0"/>
                          <a:cs typeface="Arial" panose="020B0604020202020204" pitchFamily="34" charset="0"/>
                        </a:rPr>
                        <a:t>Covid-19 De-densification Project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03687108"/>
                  </a:ext>
                </a:extLst>
              </a:tr>
              <a:tr h="369913">
                <a:tc>
                  <a:txBody>
                    <a:bodyPr/>
                    <a:lstStyle/>
                    <a:p>
                      <a:pPr algn="just"/>
                      <a:r>
                        <a:rPr lang="en-US" sz="1400" b="1" dirty="0">
                          <a:latin typeface="Arial" panose="020B0604020202020204" pitchFamily="34" charset="0"/>
                          <a:cs typeface="Arial" panose="020B0604020202020204" pitchFamily="34" charset="0"/>
                        </a:rPr>
                        <a:t>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r>
                        <a:rPr lang="en-US" sz="1400" b="0" dirty="0">
                          <a:latin typeface="Arial" panose="020B0604020202020204" pitchFamily="34" charset="0"/>
                          <a:cs typeface="Arial" panose="020B0604020202020204" pitchFamily="34" charset="0"/>
                        </a:rPr>
                        <a:t>Investigation is in support phase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544967"/>
                  </a:ext>
                </a:extLst>
              </a:tr>
              <a:tr h="2296337">
                <a:tc>
                  <a:txBody>
                    <a:bodyPr/>
                    <a:lstStyle/>
                    <a:p>
                      <a:pPr algn="just"/>
                      <a:r>
                        <a:rPr lang="en-US" sz="1400" b="1" dirty="0">
                          <a:latin typeface="Arial" panose="020B0604020202020204" pitchFamily="34" charset="0"/>
                          <a:cs typeface="Arial" panose="020B0604020202020204" pitchFamily="34" charset="0"/>
                        </a:rPr>
                        <a:t>Findings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kern="1200" dirty="0">
                          <a:solidFill>
                            <a:schemeClr val="dk1"/>
                          </a:solidFill>
                          <a:effectLst/>
                          <a:latin typeface="Arial" panose="020B0604020202020204" pitchFamily="34" charset="0"/>
                          <a:ea typeface="+mn-ea"/>
                          <a:cs typeface="Arial" panose="020B0604020202020204" pitchFamily="34" charset="0"/>
                        </a:rPr>
                        <a:t>To date the target of occupying 1 174 TRAs in de-densifying Duncan Village in mitigating the spread of the Covid-19 pandemic, as initially planned for some 2 years ago, has not been met. Approximately only half of the TRA’s have been built.</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kern="1200" dirty="0">
                        <a:solidFill>
                          <a:schemeClr val="dk1"/>
                        </a:solidFill>
                        <a:effectLst/>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kern="1200" dirty="0">
                          <a:solidFill>
                            <a:schemeClr val="dk1"/>
                          </a:solidFill>
                          <a:effectLst/>
                          <a:latin typeface="Arial" panose="020B0604020202020204" pitchFamily="34" charset="0"/>
                          <a:ea typeface="+mn-ea"/>
                          <a:cs typeface="Arial" panose="020B0604020202020204" pitchFamily="34" charset="0"/>
                        </a:rPr>
                        <a:t>Furthermore, the specifications changed dramatically to include building of roads and installation of electricity, water services, sewage and storm water drains for each unit. Initially, each unit did not have its own electrical, water service and sewage and that there was only communal services that served the entire community. </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kern="1200" dirty="0">
                        <a:solidFill>
                          <a:schemeClr val="dk1"/>
                        </a:solidFill>
                        <a:effectLst/>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kern="1200" dirty="0">
                          <a:solidFill>
                            <a:schemeClr val="dk1"/>
                          </a:solidFill>
                          <a:effectLst/>
                          <a:latin typeface="Arial" panose="020B0604020202020204" pitchFamily="34" charset="0"/>
                          <a:ea typeface="+mn-ea"/>
                          <a:cs typeface="Arial" panose="020B0604020202020204" pitchFamily="34" charset="0"/>
                        </a:rPr>
                        <a:t>The SIU’s investigation has revealed that there is evidence that points towards HDA contravening</a:t>
                      </a:r>
                      <a:r>
                        <a:rPr lang="en-ZA" sz="1400" kern="1200" dirty="0">
                          <a:solidFill>
                            <a:schemeClr val="dk1"/>
                          </a:solidFill>
                          <a:effectLst/>
                          <a:latin typeface="Arial" panose="020B0604020202020204" pitchFamily="34" charset="0"/>
                          <a:ea typeface="+mn-ea"/>
                          <a:cs typeface="Arial" panose="020B0604020202020204" pitchFamily="34" charset="0"/>
                        </a:rPr>
                        <a:t> section 217 (1) of the Constitution and paragraph 3.6 of National Treasury Instruction No. 5 of 2020/2021 dated 28 April 2020</a:t>
                      </a:r>
                      <a:r>
                        <a:rPr lang="en-ZA" sz="1400" b="1" kern="1200" dirty="0">
                          <a:solidFill>
                            <a:schemeClr val="dk1"/>
                          </a:solidFill>
                          <a:effectLst/>
                          <a:latin typeface="Arial" panose="020B0604020202020204" pitchFamily="34" charset="0"/>
                          <a:ea typeface="+mn-ea"/>
                          <a:cs typeface="Arial" panose="020B0604020202020204" pitchFamily="34" charset="0"/>
                        </a:rPr>
                        <a:t> </a:t>
                      </a:r>
                      <a:r>
                        <a:rPr lang="en-GB" sz="1400" kern="1200" dirty="0">
                          <a:solidFill>
                            <a:schemeClr val="dk1"/>
                          </a:solidFill>
                          <a:effectLst/>
                          <a:latin typeface="Arial" panose="020B0604020202020204" pitchFamily="34" charset="0"/>
                          <a:ea typeface="+mn-ea"/>
                          <a:cs typeface="Arial" panose="020B0604020202020204" pitchFamily="34" charset="0"/>
                        </a:rPr>
                        <a:t>in that HDA extended and/ or varied the specifications and for the construction of TRU’s beyond the threshold of 30% or R30 million.</a:t>
                      </a:r>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8772563"/>
                  </a:ext>
                </a:extLst>
              </a:tr>
              <a:tr h="1428978">
                <a:tc>
                  <a:txBody>
                    <a:bodyPr/>
                    <a:lstStyle/>
                    <a:p>
                      <a:pPr algn="just"/>
                      <a:r>
                        <a:rPr lang="en-US" sz="1400" b="1" dirty="0">
                          <a:latin typeface="Arial" panose="020B0604020202020204" pitchFamily="34" charset="0"/>
                          <a:cs typeface="Arial" panose="020B0604020202020204" pitchFamily="34" charset="0"/>
                        </a:rPr>
                        <a:t>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r>
                        <a:rPr lang="en-US" sz="1400" b="1" i="0" u="none" strike="noStrike" kern="1200" baseline="0" dirty="0">
                          <a:solidFill>
                            <a:schemeClr val="dk1"/>
                          </a:solidFill>
                          <a:latin typeface="Arial" panose="020B0604020202020204" pitchFamily="34" charset="0"/>
                          <a:ea typeface="+mn-ea"/>
                          <a:cs typeface="Arial" panose="020B0604020202020204" pitchFamily="34" charset="0"/>
                        </a:rPr>
                        <a:t>Civil recovery</a:t>
                      </a: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 Appointed counsel is in the process of drafting papers for the Special Tribunal for the </a:t>
                      </a:r>
                      <a:r>
                        <a:rPr lang="en-US" sz="1400" b="0" i="0" u="none" strike="noStrike" kern="1200" baseline="0">
                          <a:solidFill>
                            <a:schemeClr val="dk1"/>
                          </a:solidFill>
                          <a:latin typeface="Arial" panose="020B0604020202020204" pitchFamily="34" charset="0"/>
                          <a:ea typeface="+mn-ea"/>
                          <a:cs typeface="Arial" panose="020B0604020202020204" pitchFamily="34" charset="0"/>
                        </a:rPr>
                        <a:t>recovery R86m.</a:t>
                      </a:r>
                      <a:endParaRPr lang="en-US" sz="1400" b="0" i="0" u="none" strike="noStrike" kern="1200" baseline="0" dirty="0">
                        <a:solidFill>
                          <a:schemeClr val="dk1"/>
                        </a:solidFill>
                        <a:latin typeface="Arial" panose="020B0604020202020204" pitchFamily="34" charset="0"/>
                        <a:ea typeface="+mn-ea"/>
                        <a:cs typeface="Arial" panose="020B0604020202020204" pitchFamily="34" charset="0"/>
                      </a:endParaRPr>
                    </a:p>
                    <a:p>
                      <a:pPr algn="just"/>
                      <a:endParaRPr lang="en-US" sz="14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Disciplinary referral</a:t>
                      </a: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 Of the six officials identified, four have since left the employ of the HDA.</a:t>
                      </a:r>
                      <a:r>
                        <a:rPr lang="en-ZA" sz="1400" kern="1200" dirty="0">
                          <a:solidFill>
                            <a:schemeClr val="tx1"/>
                          </a:solidFill>
                          <a:effectLst/>
                          <a:latin typeface="Arial" panose="020B0604020202020204" pitchFamily="34" charset="0"/>
                          <a:ea typeface="+mn-ea"/>
                          <a:cs typeface="Arial" panose="020B0604020202020204" pitchFamily="34" charset="0"/>
                        </a:rPr>
                        <a:t> </a:t>
                      </a: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The </a:t>
                      </a:r>
                      <a:r>
                        <a:rPr lang="en-ZA" sz="1400" kern="1200" dirty="0">
                          <a:solidFill>
                            <a:schemeClr val="tx1"/>
                          </a:solidFill>
                          <a:effectLst/>
                          <a:latin typeface="Arial" panose="020B0604020202020204" pitchFamily="34" charset="0"/>
                          <a:ea typeface="+mn-ea"/>
                          <a:cs typeface="Arial" panose="020B0604020202020204" pitchFamily="34" charset="0"/>
                        </a:rPr>
                        <a:t>disciplinary referrals are to be delivered to the HDA against the remaining two officials on or before the 7</a:t>
                      </a:r>
                      <a:r>
                        <a:rPr lang="en-ZA" sz="1400" kern="1200" baseline="30000" dirty="0">
                          <a:solidFill>
                            <a:schemeClr val="tx1"/>
                          </a:solidFill>
                          <a:effectLst/>
                          <a:latin typeface="Arial" panose="020B0604020202020204" pitchFamily="34" charset="0"/>
                          <a:ea typeface="+mn-ea"/>
                          <a:cs typeface="Arial" panose="020B0604020202020204" pitchFamily="34" charset="0"/>
                        </a:rPr>
                        <a:t>th</a:t>
                      </a:r>
                      <a:r>
                        <a:rPr lang="en-ZA" sz="1400" kern="1200" dirty="0">
                          <a:solidFill>
                            <a:schemeClr val="tx1"/>
                          </a:solidFill>
                          <a:effectLst/>
                          <a:latin typeface="Arial" panose="020B0604020202020204" pitchFamily="34" charset="0"/>
                          <a:ea typeface="+mn-ea"/>
                          <a:cs typeface="Arial" panose="020B0604020202020204" pitchFamily="34" charset="0"/>
                        </a:rPr>
                        <a:t> of July 2023.</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400" b="1"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b="1" kern="1200" dirty="0">
                          <a:solidFill>
                            <a:schemeClr val="tx1"/>
                          </a:solidFill>
                          <a:effectLst/>
                          <a:latin typeface="Arial" panose="020B0604020202020204" pitchFamily="34" charset="0"/>
                          <a:ea typeface="+mn-ea"/>
                          <a:cs typeface="Arial" panose="020B0604020202020204" pitchFamily="34" charset="0"/>
                        </a:rPr>
                        <a:t>Criminal Referral</a:t>
                      </a:r>
                      <a:r>
                        <a:rPr lang="en-ZA" sz="1400" kern="1200" dirty="0">
                          <a:solidFill>
                            <a:schemeClr val="tx1"/>
                          </a:solidFill>
                          <a:effectLst/>
                          <a:latin typeface="Arial" panose="020B0604020202020204" pitchFamily="34" charset="0"/>
                          <a:ea typeface="+mn-ea"/>
                          <a:cs typeface="Arial" panose="020B0604020202020204" pitchFamily="34" charset="0"/>
                        </a:rPr>
                        <a:t>: No criminal referral could be made against the former CEO in terms of PMFA.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4340964"/>
                  </a:ext>
                </a:extLst>
              </a:tr>
            </a:tbl>
          </a:graphicData>
        </a:graphic>
      </p:graphicFrame>
    </p:spTree>
    <p:extLst>
      <p:ext uri="{BB962C8B-B14F-4D97-AF65-F5344CB8AC3E}">
        <p14:creationId xmlns:p14="http://schemas.microsoft.com/office/powerpoint/2010/main" val="3635228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83F0528-1FF4-9C43-B192-630A1CC6E23F}"/>
              </a:ext>
            </a:extLst>
          </p:cNvPr>
          <p:cNvSpPr>
            <a:spLocks noGrp="1"/>
          </p:cNvSpPr>
          <p:nvPr>
            <p:ph type="title"/>
          </p:nvPr>
        </p:nvSpPr>
        <p:spPr/>
        <p:txBody>
          <a:bodyPr/>
          <a:lstStyle/>
          <a:p>
            <a:r>
              <a:rPr lang="en-ZA" sz="3200" b="1" dirty="0">
                <a:latin typeface="Arial" panose="020B0604020202020204" pitchFamily="34" charset="0"/>
                <a:ea typeface="Times" panose="02020603050405020304" pitchFamily="18" charset="0"/>
                <a:cs typeface="Arial" panose="020B0604020202020204" pitchFamily="34" charset="0"/>
              </a:rPr>
              <a:t>Background</a:t>
            </a:r>
            <a:br>
              <a:rPr lang="en-GB" b="1" dirty="0">
                <a:latin typeface="Arial" panose="020B0604020202020204" pitchFamily="34" charset="0"/>
                <a:ea typeface="Times" panose="02020603050405020304" pitchFamily="18" charset="0"/>
                <a:cs typeface="Times New Roman" panose="02020603050405020304" pitchFamily="18" charset="0"/>
              </a:rPr>
            </a:b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0220"/>
            <a:ext cx="12192000" cy="166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10393"/>
            <a:ext cx="12192000" cy="2304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459524" y="3508187"/>
            <a:ext cx="9894276" cy="165167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PROCLAMATION R23 of 2020</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EC Department of Human Settlement</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07756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2"/>
          <p:cNvSpPr>
            <a:spLocks noGrp="1"/>
          </p:cNvSpPr>
          <p:nvPr>
            <p:ph idx="1"/>
          </p:nvPr>
        </p:nvSpPr>
        <p:spPr>
          <a:xfrm>
            <a:off x="328474" y="1531088"/>
            <a:ext cx="11665258" cy="4720856"/>
          </a:xfrm>
        </p:spPr>
        <p:txBody>
          <a:bodyPr>
            <a:noAutofit/>
          </a:bodyPr>
          <a:lstStyle/>
          <a:p>
            <a:pPr lvl="0" algn="just">
              <a:lnSpc>
                <a:spcPct val="150000"/>
              </a:lnSpc>
              <a:spcBef>
                <a:spcPts val="600"/>
              </a:spcBef>
              <a:spcAft>
                <a:spcPts val="1000"/>
              </a:spcAft>
              <a:buSzPts val="1100"/>
              <a:buFont typeface="Wingdings" panose="05000000000000000000" pitchFamily="2" charset="2"/>
              <a:buChar char="§"/>
              <a:tabLst>
                <a:tab pos="1257300" algn="l"/>
              </a:tabLst>
            </a:pPr>
            <a:r>
              <a:rPr lang="en-ZA" sz="1600" dirty="0">
                <a:latin typeface="Arial" panose="020B0604020202020204" pitchFamily="34" charset="0"/>
                <a:ea typeface="Times New Roman" panose="02020603050405020304" pitchFamily="18" charset="0"/>
                <a:cs typeface="Times New Roman" panose="02020603050405020304" pitchFamily="18" charset="0"/>
              </a:rPr>
              <a:t>A</a:t>
            </a:r>
            <a:r>
              <a:rPr lang="en-ZA" sz="1600" dirty="0">
                <a:effectLst/>
                <a:latin typeface="Arial" panose="020B0604020202020204" pitchFamily="34" charset="0"/>
                <a:ea typeface="Times New Roman" panose="02020603050405020304" pitchFamily="18" charset="0"/>
                <a:cs typeface="Times New Roman" panose="02020603050405020304" pitchFamily="18" charset="0"/>
              </a:rPr>
              <a:t>fter receiving allegations as to the irregular appointment of four service providers to erect 1800 temporary shelters in overcrowded and dense informal settlements in an effort to mitigate the spread of the COVID 19 pandemic.  The SIU initiated an investigation under the mandate of Proclamation R.23 OF 2020. </a:t>
            </a:r>
          </a:p>
          <a:p>
            <a:pPr lvl="0" algn="just">
              <a:lnSpc>
                <a:spcPct val="150000"/>
              </a:lnSpc>
              <a:spcBef>
                <a:spcPts val="600"/>
              </a:spcBef>
              <a:spcAft>
                <a:spcPts val="1000"/>
              </a:spcAft>
              <a:buSzPts val="1100"/>
              <a:buFont typeface="Wingdings" panose="05000000000000000000" pitchFamily="2" charset="2"/>
              <a:buChar char="§"/>
              <a:tabLst>
                <a:tab pos="1257300" algn="l"/>
              </a:tabLst>
            </a:pPr>
            <a:r>
              <a:rPr lang="en-ZA" sz="1600" dirty="0">
                <a:latin typeface="Arial" panose="020B0604020202020204" pitchFamily="34" charset="0"/>
                <a:ea typeface="Times New Roman" panose="02020603050405020304" pitchFamily="18" charset="0"/>
                <a:cs typeface="Times New Roman" panose="02020603050405020304" pitchFamily="18" charset="0"/>
              </a:rPr>
              <a:t>It was established that approval was obtained </a:t>
            </a:r>
            <a:r>
              <a:rPr lang="en-ZA" sz="1600" dirty="0">
                <a:effectLst/>
                <a:latin typeface="Arial" panose="020B0604020202020204" pitchFamily="34" charset="0"/>
                <a:ea typeface="Times New Roman" panose="02020603050405020304" pitchFamily="18" charset="0"/>
                <a:cs typeface="Times New Roman" panose="02020603050405020304" pitchFamily="18" charset="0"/>
              </a:rPr>
              <a:t>from the Head of the Department (“</a:t>
            </a:r>
            <a:r>
              <a:rPr lang="en-ZA" sz="1600" b="1" dirty="0">
                <a:effectLst/>
                <a:latin typeface="Arial" panose="020B0604020202020204" pitchFamily="34" charset="0"/>
                <a:ea typeface="Times New Roman" panose="02020603050405020304" pitchFamily="18" charset="0"/>
                <a:cs typeface="Times New Roman" panose="02020603050405020304" pitchFamily="18" charset="0"/>
              </a:rPr>
              <a:t>HoD</a:t>
            </a:r>
            <a:r>
              <a:rPr lang="en-ZA" sz="1600" dirty="0">
                <a:effectLst/>
                <a:latin typeface="Arial" panose="020B0604020202020204" pitchFamily="34" charset="0"/>
                <a:ea typeface="Times New Roman" panose="02020603050405020304" pitchFamily="18" charset="0"/>
                <a:cs typeface="Times New Roman" panose="02020603050405020304" pitchFamily="18" charset="0"/>
              </a:rPr>
              <a:t>”) to deviate from the prescribed procurement process and appoint four service providers from a process that had been concluded in the Department. </a:t>
            </a:r>
          </a:p>
          <a:p>
            <a:pPr lvl="0" algn="just">
              <a:lnSpc>
                <a:spcPct val="150000"/>
              </a:lnSpc>
              <a:spcBef>
                <a:spcPts val="600"/>
              </a:spcBef>
              <a:spcAft>
                <a:spcPts val="1000"/>
              </a:spcAft>
              <a:buSzPts val="1100"/>
              <a:buFont typeface="Wingdings" panose="05000000000000000000" pitchFamily="2" charset="2"/>
              <a:buChar char="§"/>
              <a:tabLst>
                <a:tab pos="1257300" algn="l"/>
              </a:tabLst>
            </a:pPr>
            <a:r>
              <a:rPr lang="en-ZA" sz="1600" dirty="0">
                <a:effectLst/>
                <a:latin typeface="Arial" panose="020B0604020202020204" pitchFamily="34" charset="0"/>
                <a:ea typeface="Times New Roman" panose="02020603050405020304" pitchFamily="18" charset="0"/>
                <a:cs typeface="Times New Roman" panose="02020603050405020304" pitchFamily="18" charset="0"/>
              </a:rPr>
              <a:t>During the initial investigation, the SIU further established that prior to the COVID 19 pandemic, the ECDHS had appointed the </a:t>
            </a:r>
            <a:r>
              <a:rPr lang="en-ZA" sz="1600" dirty="0">
                <a:latin typeface="Arial" panose="020B0604020202020204" pitchFamily="34" charset="0"/>
                <a:ea typeface="Times New Roman" panose="02020603050405020304" pitchFamily="18" charset="0"/>
                <a:cs typeface="Times New Roman" panose="02020603050405020304" pitchFamily="18" charset="0"/>
              </a:rPr>
              <a:t>same four </a:t>
            </a:r>
            <a:r>
              <a:rPr lang="en-ZA" sz="1600" dirty="0">
                <a:effectLst/>
                <a:latin typeface="Arial" panose="020B0604020202020204" pitchFamily="34" charset="0"/>
                <a:ea typeface="Times New Roman" panose="02020603050405020304" pitchFamily="18" charset="0"/>
                <a:cs typeface="Times New Roman" panose="02020603050405020304" pitchFamily="18" charset="0"/>
              </a:rPr>
              <a:t>service providers to supply and erect temporary shelters for families affected by a natural disaster. </a:t>
            </a:r>
          </a:p>
          <a:p>
            <a:pPr lvl="0" algn="just">
              <a:lnSpc>
                <a:spcPct val="150000"/>
              </a:lnSpc>
              <a:spcBef>
                <a:spcPts val="600"/>
              </a:spcBef>
              <a:spcAft>
                <a:spcPts val="1000"/>
              </a:spcAft>
              <a:buSzPts val="1100"/>
              <a:buFont typeface="Wingdings" panose="05000000000000000000" pitchFamily="2" charset="2"/>
              <a:buChar char="§"/>
              <a:tabLst>
                <a:tab pos="1257300" algn="l"/>
              </a:tabLst>
            </a:pPr>
            <a:r>
              <a:rPr lang="en-ZA" sz="1600" dirty="0">
                <a:latin typeface="Arial" panose="020B0604020202020204" pitchFamily="34" charset="0"/>
                <a:ea typeface="Times New Roman" panose="02020603050405020304" pitchFamily="18" charset="0"/>
                <a:cs typeface="Times New Roman" panose="02020603050405020304" pitchFamily="18" charset="0"/>
              </a:rPr>
              <a:t>The SIU was made aware that the process followed in the procurement of the four service providers was rigged with irregularities and necessitated the SIU to investigate same.</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2035918" y="126384"/>
            <a:ext cx="10367838" cy="626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b="1" dirty="0">
                <a:solidFill>
                  <a:prstClr val="black"/>
                </a:solidFill>
                <a:latin typeface="Arial" panose="020B0604020202020204" pitchFamily="34" charset="0"/>
                <a:cs typeface="Arial" panose="020B0604020202020204" pitchFamily="34" charset="0"/>
              </a:rPr>
              <a:t>Background</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005236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p:cNvSpPr txBox="1">
            <a:spLocks/>
          </p:cNvSpPr>
          <p:nvPr/>
        </p:nvSpPr>
        <p:spPr>
          <a:xfrm>
            <a:off x="2016667" y="116759"/>
            <a:ext cx="10367838" cy="626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Myriad pro"/>
                <a:cs typeface="Arial" panose="020B0604020202020204" pitchFamily="34" charset="0"/>
              </a:rPr>
              <a:t>Status of the Investigation</a:t>
            </a:r>
          </a:p>
        </p:txBody>
      </p:sp>
      <p:graphicFrame>
        <p:nvGraphicFramePr>
          <p:cNvPr id="6" name="Table 7">
            <a:extLst>
              <a:ext uri="{FF2B5EF4-FFF2-40B4-BE49-F238E27FC236}">
                <a16:creationId xmlns:a16="http://schemas.microsoft.com/office/drawing/2014/main" id="{E8D9746D-586D-FC9F-2EA3-2BA050CAF7C3}"/>
              </a:ext>
            </a:extLst>
          </p:cNvPr>
          <p:cNvGraphicFramePr>
            <a:graphicFrameLocks noGrp="1"/>
          </p:cNvGraphicFramePr>
          <p:nvPr>
            <p:ph idx="1"/>
            <p:extLst>
              <p:ext uri="{D42A27DB-BD31-4B8C-83A1-F6EECF244321}">
                <p14:modId xmlns:p14="http://schemas.microsoft.com/office/powerpoint/2010/main" val="2607278794"/>
              </p:ext>
            </p:extLst>
          </p:nvPr>
        </p:nvGraphicFramePr>
        <p:xfrm>
          <a:off x="186431" y="1455421"/>
          <a:ext cx="11825056" cy="4967314"/>
        </p:xfrm>
        <a:graphic>
          <a:graphicData uri="http://schemas.openxmlformats.org/drawingml/2006/table">
            <a:tbl>
              <a:tblPr firstRow="1" bandRow="1">
                <a:tableStyleId>{5C22544A-7EE6-4342-B048-85BDC9FD1C3A}</a:tableStyleId>
              </a:tblPr>
              <a:tblGrid>
                <a:gridCol w="1339202">
                  <a:extLst>
                    <a:ext uri="{9D8B030D-6E8A-4147-A177-3AD203B41FA5}">
                      <a16:colId xmlns:a16="http://schemas.microsoft.com/office/drawing/2014/main" val="1620185869"/>
                    </a:ext>
                  </a:extLst>
                </a:gridCol>
                <a:gridCol w="10485854">
                  <a:extLst>
                    <a:ext uri="{9D8B030D-6E8A-4147-A177-3AD203B41FA5}">
                      <a16:colId xmlns:a16="http://schemas.microsoft.com/office/drawing/2014/main" val="2282439420"/>
                    </a:ext>
                  </a:extLst>
                </a:gridCol>
              </a:tblGrid>
              <a:tr h="392378">
                <a:tc gridSpan="2">
                  <a:txBody>
                    <a:bodyPr/>
                    <a:lstStyle/>
                    <a:p>
                      <a:pPr>
                        <a:lnSpc>
                          <a:spcPct val="150000"/>
                        </a:lnSpc>
                      </a:pPr>
                      <a:r>
                        <a:rPr lang="en-US" sz="1600" b="1" dirty="0">
                          <a:solidFill>
                            <a:schemeClr val="tx1"/>
                          </a:solidFill>
                          <a:latin typeface="Arial" panose="020B0604020202020204" pitchFamily="34" charset="0"/>
                          <a:cs typeface="Arial" panose="020B0604020202020204" pitchFamily="34" charset="0"/>
                        </a:rPr>
                        <a:t>Procurement of 4 service providers to erect temporary shelter for victims effected by a natural disaster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03687108"/>
                  </a:ext>
                </a:extLst>
              </a:tr>
              <a:tr h="392378">
                <a:tc>
                  <a:txBody>
                    <a:bodyPr/>
                    <a:lstStyle/>
                    <a:p>
                      <a:pPr>
                        <a:lnSpc>
                          <a:spcPct val="150000"/>
                        </a:lnSpc>
                      </a:pPr>
                      <a:r>
                        <a:rPr lang="en-US" sz="1600" b="1" dirty="0">
                          <a:latin typeface="Arial" panose="020B0604020202020204" pitchFamily="34" charset="0"/>
                          <a:cs typeface="Arial" panose="020B0604020202020204" pitchFamily="34" charset="0"/>
                        </a:rPr>
                        <a:t>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50000"/>
                        </a:lnSpc>
                      </a:pPr>
                      <a:r>
                        <a:rPr lang="en-US" sz="1600" b="0" dirty="0">
                          <a:latin typeface="Arial" panose="020B0604020202020204" pitchFamily="34" charset="0"/>
                          <a:cs typeface="Arial" panose="020B0604020202020204" pitchFamily="34" charset="0"/>
                        </a:rPr>
                        <a:t>Investigation is ongoing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544967"/>
                  </a:ext>
                </a:extLst>
              </a:tr>
              <a:tr h="1785781">
                <a:tc>
                  <a:txBody>
                    <a:bodyPr/>
                    <a:lstStyle/>
                    <a:p>
                      <a:pPr>
                        <a:lnSpc>
                          <a:spcPct val="150000"/>
                        </a:lnSpc>
                      </a:pPr>
                      <a:r>
                        <a:rPr lang="en-US" sz="1600" b="1" dirty="0">
                          <a:latin typeface="Arial" panose="020B0604020202020204" pitchFamily="34" charset="0"/>
                          <a:cs typeface="Arial" panose="020B0604020202020204" pitchFamily="34" charset="0"/>
                        </a:rPr>
                        <a:t>Findings (interim)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US" sz="1600" kern="1200" dirty="0">
                          <a:solidFill>
                            <a:schemeClr val="dk1"/>
                          </a:solidFill>
                          <a:effectLst/>
                          <a:latin typeface="Arial" panose="020B0604020202020204" pitchFamily="34" charset="0"/>
                          <a:ea typeface="+mn-ea"/>
                          <a:cs typeface="Arial" panose="020B0604020202020204" pitchFamily="34" charset="0"/>
                        </a:rPr>
                        <a:t>Several bid submissions contained fraudulent documentation and had the ECDHS known such at the time of the bid assessment, contracts to the various service providers would not have occurred.</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US" sz="1600" kern="1200" dirty="0">
                          <a:solidFill>
                            <a:schemeClr val="dk1"/>
                          </a:solidFill>
                          <a:effectLst/>
                          <a:latin typeface="Arial" panose="020B0604020202020204" pitchFamily="34" charset="0"/>
                          <a:ea typeface="+mn-ea"/>
                          <a:cs typeface="Arial" panose="020B0604020202020204" pitchFamily="34" charset="0"/>
                        </a:rPr>
                        <a:t>Further aspects of maladministration are being investigated with the view of gathering evidence to support possible civil litigation, disciplinary action against the ECDHS officials implicated and systemic recommendations</a:t>
                      </a:r>
                      <a:endParaRPr lang="en-ZA" sz="1600"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8772563"/>
                  </a:ext>
                </a:extLst>
              </a:tr>
              <a:tr h="2268310">
                <a:tc>
                  <a:txBody>
                    <a:bodyPr/>
                    <a:lstStyle/>
                    <a:p>
                      <a:pPr>
                        <a:lnSpc>
                          <a:spcPct val="150000"/>
                        </a:lnSpc>
                      </a:pPr>
                      <a:r>
                        <a:rPr lang="en-US" sz="1600" b="1" dirty="0">
                          <a:latin typeface="Arial" panose="020B0604020202020204" pitchFamily="34" charset="0"/>
                          <a:cs typeface="Arial" panose="020B0604020202020204" pitchFamily="34" charset="0"/>
                        </a:rPr>
                        <a:t>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chemeClr val="dk1"/>
                          </a:solidFill>
                          <a:latin typeface="Arial" panose="020B0604020202020204" pitchFamily="34" charset="0"/>
                          <a:ea typeface="+mn-ea"/>
                          <a:cs typeface="Arial" panose="020B0604020202020204" pitchFamily="34" charset="0"/>
                        </a:rPr>
                        <a:t>Criminal referral: </a:t>
                      </a:r>
                      <a:r>
                        <a:rPr lang="en-US" sz="1600" b="0" i="0" u="none" strike="noStrike" kern="1200" baseline="0" dirty="0">
                          <a:solidFill>
                            <a:schemeClr val="dk1"/>
                          </a:solidFill>
                          <a:effectLst/>
                          <a:latin typeface="Arial" panose="020B0604020202020204" pitchFamily="34" charset="0"/>
                          <a:ea typeface="+mn-ea"/>
                          <a:cs typeface="Arial" panose="020B0604020202020204" pitchFamily="34" charset="0"/>
                        </a:rPr>
                        <a:t>Two</a:t>
                      </a:r>
                      <a:r>
                        <a:rPr lang="en-US" sz="1600" kern="1200" dirty="0">
                          <a:solidFill>
                            <a:schemeClr val="dk1"/>
                          </a:solidFill>
                          <a:effectLst/>
                          <a:latin typeface="Arial" panose="020B0604020202020204" pitchFamily="34" charset="0"/>
                          <a:ea typeface="+mn-ea"/>
                          <a:cs typeface="Arial" panose="020B0604020202020204" pitchFamily="34" charset="0"/>
                        </a:rPr>
                        <a:t> referrals were sent to the National Prosecuting Authority</a:t>
                      </a:r>
                      <a:r>
                        <a:rPr lang="en-ZA" sz="1600" b="0" i="0" u="none" strike="noStrike" kern="1200" baseline="0" dirty="0">
                          <a:solidFill>
                            <a:schemeClr val="dk1"/>
                          </a:solidFill>
                          <a:effectLst/>
                          <a:latin typeface="Arial" panose="020B0604020202020204" pitchFamily="34" charset="0"/>
                          <a:ea typeface="+mn-ea"/>
                          <a:cs typeface="Arial" panose="020B0604020202020204" pitchFamily="34" charset="0"/>
                        </a:rPr>
                        <a:t> against one service provider and its Director. The SIU is busy with additional criminal referrals against other service providers.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p>
                      <a:pPr>
                        <a:lnSpc>
                          <a:spcPct val="100000"/>
                        </a:lnSpc>
                      </a:pPr>
                      <a:r>
                        <a:rPr lang="en-US" sz="1600" b="1" i="0" u="none" strike="noStrike" kern="1200" baseline="0" dirty="0">
                          <a:solidFill>
                            <a:schemeClr val="tx1"/>
                          </a:solidFill>
                          <a:latin typeface="Arial" panose="020B0604020202020204" pitchFamily="34" charset="0"/>
                          <a:ea typeface="+mn-ea"/>
                          <a:cs typeface="Arial" panose="020B0604020202020204" pitchFamily="34" charset="0"/>
                        </a:rPr>
                        <a:t>Civil recovery</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No referral is made, as yet. The investigation is ongoing and it is to be finalized on the 31</a:t>
                      </a:r>
                      <a:r>
                        <a:rPr lang="en-US" sz="1600" b="0" i="0" u="none" strike="noStrike" kern="1200" baseline="30000" dirty="0">
                          <a:solidFill>
                            <a:schemeClr val="tx1"/>
                          </a:solidFill>
                          <a:latin typeface="Arial" panose="020B0604020202020204" pitchFamily="34" charset="0"/>
                          <a:ea typeface="+mn-ea"/>
                          <a:cs typeface="Arial" panose="020B0604020202020204" pitchFamily="34" charset="0"/>
                        </a:rPr>
                        <a:t>st</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of July 2023. </a:t>
                      </a:r>
                    </a:p>
                    <a:p>
                      <a:pPr>
                        <a:lnSpc>
                          <a:spcPct val="100000"/>
                        </a:lnSpc>
                      </a:pP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chemeClr val="tx1"/>
                          </a:solidFill>
                          <a:latin typeface="Arial" panose="020B0604020202020204" pitchFamily="34" charset="0"/>
                          <a:ea typeface="+mn-ea"/>
                          <a:cs typeface="Arial" panose="020B0604020202020204" pitchFamily="34" charset="0"/>
                        </a:rPr>
                        <a:t>Disciplinary referral</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No referral is made, as yet. The investigation is ongoing and it is to be finalized on the 31</a:t>
                      </a:r>
                      <a:r>
                        <a:rPr lang="en-US" sz="1600" b="0" i="0" u="none" strike="noStrike" kern="1200" baseline="30000" dirty="0">
                          <a:solidFill>
                            <a:schemeClr val="tx1"/>
                          </a:solidFill>
                          <a:latin typeface="Arial" panose="020B0604020202020204" pitchFamily="34" charset="0"/>
                          <a:ea typeface="+mn-ea"/>
                          <a:cs typeface="Arial" panose="020B0604020202020204" pitchFamily="34" charset="0"/>
                        </a:rPr>
                        <a:t>st</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of July 2023. </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4340964"/>
                  </a:ext>
                </a:extLst>
              </a:tr>
            </a:tbl>
          </a:graphicData>
        </a:graphic>
      </p:graphicFrame>
    </p:spTree>
    <p:extLst>
      <p:ext uri="{BB962C8B-B14F-4D97-AF65-F5344CB8AC3E}">
        <p14:creationId xmlns:p14="http://schemas.microsoft.com/office/powerpoint/2010/main" val="1709579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626" y="0"/>
            <a:ext cx="10515600" cy="1002784"/>
          </a:xfrm>
        </p:spPr>
        <p:txBody>
          <a:bodyPr>
            <a:normAutofit/>
          </a:bodyPr>
          <a:lstStyle/>
          <a:p>
            <a:r>
              <a:rPr lang="en-US" sz="2400" b="1" dirty="0">
                <a:solidFill>
                  <a:prstClr val="black"/>
                </a:solidFill>
                <a:latin typeface="Arial" panose="020B0604020202020204" pitchFamily="34" charset="0"/>
                <a:cs typeface="Arial" panose="020B0604020202020204" pitchFamily="34" charset="0"/>
              </a:rPr>
              <a:t>    Key Challenges &amp; Limitations</a:t>
            </a:r>
            <a:endParaRPr lang="en-US"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9602761"/>
              </p:ext>
            </p:extLst>
          </p:nvPr>
        </p:nvGraphicFramePr>
        <p:xfrm>
          <a:off x="470518" y="1760263"/>
          <a:ext cx="10801038" cy="2287016"/>
        </p:xfrm>
        <a:graphic>
          <a:graphicData uri="http://schemas.openxmlformats.org/drawingml/2006/table">
            <a:tbl>
              <a:tblPr firstRow="1" bandRow="1">
                <a:tableStyleId>{073A0DAA-6AF3-43AB-8588-CEC1D06C72B9}</a:tableStyleId>
              </a:tblPr>
              <a:tblGrid>
                <a:gridCol w="732241">
                  <a:extLst>
                    <a:ext uri="{9D8B030D-6E8A-4147-A177-3AD203B41FA5}">
                      <a16:colId xmlns:a16="http://schemas.microsoft.com/office/drawing/2014/main" val="4003338203"/>
                    </a:ext>
                  </a:extLst>
                </a:gridCol>
                <a:gridCol w="3167298">
                  <a:extLst>
                    <a:ext uri="{9D8B030D-6E8A-4147-A177-3AD203B41FA5}">
                      <a16:colId xmlns:a16="http://schemas.microsoft.com/office/drawing/2014/main" val="1545608755"/>
                    </a:ext>
                  </a:extLst>
                </a:gridCol>
                <a:gridCol w="6901499">
                  <a:extLst>
                    <a:ext uri="{9D8B030D-6E8A-4147-A177-3AD203B41FA5}">
                      <a16:colId xmlns:a16="http://schemas.microsoft.com/office/drawing/2014/main" val="3185872729"/>
                    </a:ext>
                  </a:extLst>
                </a:gridCol>
              </a:tblGrid>
              <a:tr h="571169">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600" dirty="0">
                          <a:solidFill>
                            <a:schemeClr val="tx1"/>
                          </a:solidFill>
                          <a:latin typeface="Arial" panose="020B0604020202020204" pitchFamily="34" charset="0"/>
                          <a:cs typeface="Arial" panose="020B0604020202020204" pitchFamily="34" charset="0"/>
                        </a:rPr>
                        <a:t>No.</a:t>
                      </a:r>
                    </a:p>
                    <a:p>
                      <a:pPr>
                        <a:lnSpc>
                          <a:spcPct val="150000"/>
                        </a:lnSpc>
                      </a:pPr>
                      <a:endParaRPr lang="en-US" sz="1600"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600" dirty="0">
                          <a:solidFill>
                            <a:schemeClr val="tx1"/>
                          </a:solidFill>
                          <a:latin typeface="Arial" panose="020B0604020202020204" pitchFamily="34" charset="0"/>
                          <a:cs typeface="Arial" panose="020B0604020202020204" pitchFamily="34" charset="0"/>
                        </a:rPr>
                        <a:t>Key Challenges</a:t>
                      </a:r>
                    </a:p>
                    <a:p>
                      <a:pPr>
                        <a:lnSpc>
                          <a:spcPct val="150000"/>
                        </a:lnSpc>
                      </a:pPr>
                      <a:endParaRPr lang="en-US" sz="1600"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600" dirty="0">
                          <a:solidFill>
                            <a:schemeClr val="tx1"/>
                          </a:solidFill>
                          <a:latin typeface="Arial" panose="020B0604020202020204" pitchFamily="34" charset="0"/>
                          <a:cs typeface="Arial" panose="020B0604020202020204" pitchFamily="34" charset="0"/>
                        </a:rPr>
                        <a:t>Remedial Action</a:t>
                      </a:r>
                    </a:p>
                    <a:p>
                      <a:pPr>
                        <a:lnSpc>
                          <a:spcPct val="150000"/>
                        </a:lnSpc>
                      </a:pPr>
                      <a:endParaRPr lang="en-US" sz="1600" dirty="0">
                        <a:solidFill>
                          <a:schemeClr val="tx1"/>
                        </a:solidFill>
                        <a:latin typeface="Arial" panose="020B0604020202020204" pitchFamily="34" charset="0"/>
                        <a:cs typeface="Arial" panose="020B0604020202020204" pitchFamily="34" charset="0"/>
                      </a:endParaRPr>
                    </a:p>
                  </a:txBody>
                  <a:tcPr>
                    <a:solidFill>
                      <a:srgbClr val="FFFF00"/>
                    </a:solidFill>
                  </a:tcPr>
                </a:tc>
                <a:extLst>
                  <a:ext uri="{0D108BD9-81ED-4DB2-BD59-A6C34878D82A}">
                    <a16:rowId xmlns:a16="http://schemas.microsoft.com/office/drawing/2014/main" val="31595859"/>
                  </a:ext>
                </a:extLst>
              </a:tr>
              <a:tr h="1007387">
                <a:tc>
                  <a:txBody>
                    <a:bodyPr/>
                    <a:lstStyle/>
                    <a:p>
                      <a:pPr>
                        <a:lnSpc>
                          <a:spcPct val="150000"/>
                        </a:lnSpc>
                      </a:pPr>
                      <a:r>
                        <a:rPr lang="en-US" sz="1600" dirty="0">
                          <a:solidFill>
                            <a:schemeClr val="tx1"/>
                          </a:solidFill>
                          <a:latin typeface="Arial" panose="020B0604020202020204" pitchFamily="34" charset="0"/>
                          <a:cs typeface="Arial" panose="020B0604020202020204" pitchFamily="34" charset="0"/>
                        </a:rPr>
                        <a:t>1.</a:t>
                      </a:r>
                    </a:p>
                  </a:txBody>
                  <a:tcPr/>
                </a:tc>
                <a:tc>
                  <a:txBody>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Non-availability of documents. </a:t>
                      </a:r>
                    </a:p>
                  </a:txBody>
                  <a:tcPr/>
                </a:tc>
                <a:tc>
                  <a:txBody>
                    <a:bodyPr/>
                    <a:lstStyle/>
                    <a:p>
                      <a:pPr marL="171450" indent="-171450">
                        <a:lnSpc>
                          <a:spcPct val="150000"/>
                        </a:lnSpc>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Documentation was initially indicated as missing.  Through a concerted effort, SCM files were eventually located.  Documentation continues to be received in piece meal.  </a:t>
                      </a:r>
                    </a:p>
                    <a:p>
                      <a:pPr marL="171450" indent="-171450">
                        <a:lnSpc>
                          <a:spcPct val="150000"/>
                        </a:lnSpc>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The use of Section 5 of the SIU Act had facilitated this process.</a:t>
                      </a:r>
                    </a:p>
                  </a:txBody>
                  <a:tcPr/>
                </a:tc>
                <a:extLst>
                  <a:ext uri="{0D108BD9-81ED-4DB2-BD59-A6C34878D82A}">
                    <a16:rowId xmlns:a16="http://schemas.microsoft.com/office/drawing/2014/main" val="2446133187"/>
                  </a:ext>
                </a:extLst>
              </a:tr>
            </a:tbl>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73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le 1"/>
          <p:cNvSpPr txBox="1">
            <a:spLocks/>
          </p:cNvSpPr>
          <p:nvPr/>
        </p:nvSpPr>
        <p:spPr>
          <a:xfrm>
            <a:off x="2337014" y="195081"/>
            <a:ext cx="6883988" cy="594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Observations</a:t>
            </a:r>
          </a:p>
        </p:txBody>
      </p:sp>
      <p:sp>
        <p:nvSpPr>
          <p:cNvPr id="3" name="Rectangle 2"/>
          <p:cNvSpPr/>
          <p:nvPr/>
        </p:nvSpPr>
        <p:spPr>
          <a:xfrm>
            <a:off x="355107" y="1571518"/>
            <a:ext cx="10912333" cy="4390946"/>
          </a:xfrm>
          <a:prstGeom prst="rect">
            <a:avLst/>
          </a:prstGeom>
        </p:spPr>
        <p:txBody>
          <a:bodyPr wrap="square">
            <a:spAutoFit/>
          </a:bodyPr>
          <a:lstStyle/>
          <a:p>
            <a:pPr marL="285750" marR="0" lvl="0" indent="-285750" algn="l" defTabSz="914400" rtl="0" eaLnBrk="1" fontAlgn="auto" latinLnBrk="0" hangingPunct="1">
              <a:lnSpc>
                <a:spcPct val="150000"/>
              </a:lnSpc>
              <a:spcBef>
                <a:spcPts val="600"/>
              </a:spcBef>
              <a:spcAft>
                <a:spcPts val="1000"/>
              </a:spcAft>
              <a:buClrTx/>
              <a:buSzTx/>
              <a:buFont typeface="Wingdings" panose="05000000000000000000" pitchFamily="2" charset="2"/>
              <a:buChar char="§"/>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There has been an abuse of ‘emergency procurement’ in the procurement process relating to the National Disaster.  </a:t>
            </a:r>
          </a:p>
          <a:p>
            <a:pPr marL="285750" marR="0" lvl="0" indent="-285750" algn="l" defTabSz="914400" rtl="0" eaLnBrk="1" fontAlgn="auto" latinLnBrk="0" hangingPunct="1">
              <a:lnSpc>
                <a:spcPct val="150000"/>
              </a:lnSpc>
              <a:spcBef>
                <a:spcPts val="600"/>
              </a:spcBef>
              <a:spcAft>
                <a:spcPts val="1000"/>
              </a:spcAft>
              <a:buClrTx/>
              <a:buSzTx/>
              <a:buFont typeface="Wingdings" panose="05000000000000000000" pitchFamily="2" charset="2"/>
              <a:buChar char="§"/>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There has been a lot of deviations in the procurement processes and mostly to circumvent prescribed processes.</a:t>
            </a:r>
          </a:p>
          <a:p>
            <a:pPr marL="285750" marR="0" lvl="0" indent="-285750" algn="l" defTabSz="914400" rtl="0" eaLnBrk="1" fontAlgn="auto" latinLnBrk="0" hangingPunct="1">
              <a:lnSpc>
                <a:spcPct val="150000"/>
              </a:lnSpc>
              <a:spcBef>
                <a:spcPts val="600"/>
              </a:spcBef>
              <a:spcAft>
                <a:spcPts val="1000"/>
              </a:spcAft>
              <a:buClrTx/>
              <a:buSzTx/>
              <a:buFont typeface="Wingdings" panose="05000000000000000000" pitchFamily="2" charset="2"/>
              <a:buChar char="§"/>
              <a:tabLst/>
              <a:defRPr/>
            </a:pPr>
            <a:r>
              <a:rPr lang="en-ZA" dirty="0">
                <a:solidFill>
                  <a:prstClr val="black"/>
                </a:solidFill>
                <a:latin typeface="Arial" panose="020B0604020202020204" pitchFamily="34" charset="0"/>
                <a:ea typeface="Calibri" panose="020F0502020204030204" pitchFamily="34" charset="0"/>
              </a:rPr>
              <a:t>There has been an overlap between disaster management and Covid related procurement.</a:t>
            </a: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285750" marR="0" lvl="0" indent="-285750" algn="l" defTabSz="914400" rtl="0" eaLnBrk="1" fontAlgn="auto" latinLnBrk="0" hangingPunct="1">
              <a:lnSpc>
                <a:spcPct val="150000"/>
              </a:lnSpc>
              <a:spcBef>
                <a:spcPts val="600"/>
              </a:spcBef>
              <a:spcAft>
                <a:spcPts val="1000"/>
              </a:spcAft>
              <a:buClrTx/>
              <a:buSzTx/>
              <a:buFont typeface="Wingdings" panose="05000000000000000000" pitchFamily="2" charset="2"/>
              <a:buChar char="§"/>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Institutions generally do not follow their own procurement policies</a:t>
            </a:r>
          </a:p>
          <a:p>
            <a:pPr marL="285750" marR="0" lvl="0" indent="-285750" algn="l" defTabSz="914400" rtl="0" eaLnBrk="1" fontAlgn="auto" latinLnBrk="0" hangingPunct="1">
              <a:lnSpc>
                <a:spcPct val="150000"/>
              </a:lnSpc>
              <a:spcBef>
                <a:spcPts val="600"/>
              </a:spcBef>
              <a:spcAft>
                <a:spcPts val="1000"/>
              </a:spcAft>
              <a:buClrTx/>
              <a:buSzTx/>
              <a:buFont typeface="Wingdings" panose="05000000000000000000" pitchFamily="2" charset="2"/>
              <a:buChar char="§"/>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General poor record management.</a:t>
            </a:r>
          </a:p>
          <a:p>
            <a:pPr marL="285750" marR="0" lvl="0" indent="-285750" algn="l" defTabSz="914400" rtl="0" eaLnBrk="1" fontAlgn="auto" latinLnBrk="0" hangingPunct="1">
              <a:lnSpc>
                <a:spcPct val="150000"/>
              </a:lnSpc>
              <a:spcBef>
                <a:spcPts val="600"/>
              </a:spcBef>
              <a:spcAft>
                <a:spcPts val="1000"/>
              </a:spcAft>
              <a:buClrTx/>
              <a:buSzTx/>
              <a:buFont typeface="Wingdings" panose="05000000000000000000" pitchFamily="2" charset="2"/>
              <a:buChar char="§"/>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Delay in handing over of the requested documents and records.</a:t>
            </a:r>
          </a:p>
        </p:txBody>
      </p:sp>
    </p:spTree>
    <p:extLst>
      <p:ext uri="{BB962C8B-B14F-4D97-AF65-F5344CB8AC3E}">
        <p14:creationId xmlns:p14="http://schemas.microsoft.com/office/powerpoint/2010/main" val="3721010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83F0528-1FF4-9C43-B192-630A1CC6E23F}"/>
              </a:ext>
            </a:extLst>
          </p:cNvPr>
          <p:cNvSpPr>
            <a:spLocks noGrp="1"/>
          </p:cNvSpPr>
          <p:nvPr>
            <p:ph type="title"/>
          </p:nvPr>
        </p:nvSpPr>
        <p:spPr/>
        <p:txBody>
          <a:bodyPr/>
          <a:lstStyle/>
          <a:p>
            <a:r>
              <a:rPr lang="en-ZA" sz="3200" b="1" dirty="0">
                <a:latin typeface="Arial" panose="020B0604020202020204" pitchFamily="34" charset="0"/>
                <a:ea typeface="Times" panose="02020603050405020304" pitchFamily="18" charset="0"/>
                <a:cs typeface="Arial" panose="020B0604020202020204" pitchFamily="34" charset="0"/>
              </a:rPr>
              <a:t>Background</a:t>
            </a:r>
            <a:br>
              <a:rPr lang="en-GB" b="1" dirty="0">
                <a:latin typeface="Arial" panose="020B0604020202020204" pitchFamily="34" charset="0"/>
                <a:ea typeface="Times" panose="02020603050405020304" pitchFamily="18" charset="0"/>
                <a:cs typeface="Times New Roman" panose="02020603050405020304" pitchFamily="18" charset="0"/>
              </a:rPr>
            </a:b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0220"/>
            <a:ext cx="12192000" cy="166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10393"/>
            <a:ext cx="12192000" cy="2304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459524" y="3508187"/>
            <a:ext cx="9894276" cy="16619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PROCLAMATION R23 of 2020</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Mpumalanga Department of Human Settlement</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55877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31799" y="1199073"/>
            <a:ext cx="89154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TABLE OF CONTENTS</a:t>
            </a:r>
          </a:p>
        </p:txBody>
      </p:sp>
      <p:graphicFrame>
        <p:nvGraphicFramePr>
          <p:cNvPr id="5" name="Table 4"/>
          <p:cNvGraphicFramePr>
            <a:graphicFrameLocks noGrp="1"/>
          </p:cNvGraphicFramePr>
          <p:nvPr>
            <p:extLst>
              <p:ext uri="{D42A27DB-BD31-4B8C-83A1-F6EECF244321}">
                <p14:modId xmlns:p14="http://schemas.microsoft.com/office/powerpoint/2010/main" val="3298451335"/>
              </p:ext>
            </p:extLst>
          </p:nvPr>
        </p:nvGraphicFramePr>
        <p:xfrm>
          <a:off x="439739" y="2015232"/>
          <a:ext cx="4590462" cy="4145872"/>
        </p:xfrm>
        <a:graphic>
          <a:graphicData uri="http://schemas.openxmlformats.org/drawingml/2006/table">
            <a:tbl>
              <a:tblPr firstRow="1" bandRow="1">
                <a:tableStyleId>{2D5ABB26-0587-4C30-8999-92F81FD0307C}</a:tableStyleId>
              </a:tblPr>
              <a:tblGrid>
                <a:gridCol w="4590462">
                  <a:extLst>
                    <a:ext uri="{9D8B030D-6E8A-4147-A177-3AD203B41FA5}">
                      <a16:colId xmlns:a16="http://schemas.microsoft.com/office/drawing/2014/main" val="20000"/>
                    </a:ext>
                  </a:extLst>
                </a:gridCol>
              </a:tblGrid>
              <a:tr h="317333">
                <a:tc>
                  <a:txBody>
                    <a:bodyPr/>
                    <a:lstStyle/>
                    <a:p>
                      <a:r>
                        <a:rPr lang="en-ZA" sz="1400" b="1" baseline="0" dirty="0">
                          <a:solidFill>
                            <a:schemeClr val="bg1"/>
                          </a:solidFill>
                          <a:latin typeface="+mn-lt"/>
                          <a:ea typeface="Verdana" panose="020B0604030504040204" pitchFamily="34" charset="0"/>
                          <a:cs typeface="Arial" pitchFamily="34" charset="0"/>
                        </a:rPr>
                        <a:t>SIU investigations at Human Settlements</a:t>
                      </a:r>
                      <a:endParaRPr lang="en-ZA" sz="1400" b="1" dirty="0">
                        <a:solidFill>
                          <a:schemeClr val="bg1"/>
                        </a:solidFill>
                        <a:latin typeface="+mn-lt"/>
                        <a:ea typeface="Verdana" panose="020B0604030504040204" pitchFamily="34" charset="0"/>
                        <a:cs typeface="Arial" pitchFamily="34" charset="0"/>
                      </a:endParaRPr>
                    </a:p>
                  </a:txBody>
                  <a:tcPr marL="91443" marR="91443" marT="45717" marB="45717" anchor="ctr">
                    <a:solidFill>
                      <a:schemeClr val="tx1"/>
                    </a:solidFill>
                  </a:tcPr>
                </a:tc>
                <a:extLst>
                  <a:ext uri="{0D108BD9-81ED-4DB2-BD59-A6C34878D82A}">
                    <a16:rowId xmlns:a16="http://schemas.microsoft.com/office/drawing/2014/main" val="10000"/>
                  </a:ext>
                </a:extLst>
              </a:tr>
              <a:tr h="3828539">
                <a:tc>
                  <a:txBody>
                    <a:bodyPr/>
                    <a:lstStyle/>
                    <a:p>
                      <a:pPr marL="0" marR="0" lvl="0" indent="0" algn="l" defTabSz="914400" rtl="0" eaLnBrk="1" fontAlgn="auto" latinLnBrk="0" hangingPunct="1">
                        <a:lnSpc>
                          <a:spcPct val="200000"/>
                        </a:lnSpc>
                        <a:spcBef>
                          <a:spcPts val="0"/>
                        </a:spcBef>
                        <a:spcAft>
                          <a:spcPts val="0"/>
                        </a:spcAft>
                        <a:buClrTx/>
                        <a:buSzTx/>
                        <a:buFont typeface="Wingdings" panose="05000000000000000000" pitchFamily="2" charset="2"/>
                        <a:buNone/>
                        <a:tabLst/>
                        <a:defRPr/>
                      </a:pPr>
                      <a:r>
                        <a:rPr lang="en-US" sz="1400" b="1" dirty="0">
                          <a:latin typeface="Arial" panose="020B0604020202020204" pitchFamily="34" charset="0"/>
                          <a:cs typeface="Arial" panose="020B0604020202020204" pitchFamily="34" charset="0"/>
                        </a:rPr>
                        <a:t>The SIU’s Legislative Mandate</a:t>
                      </a:r>
                    </a:p>
                    <a:p>
                      <a:pPr marL="0" marR="0" lvl="0" indent="0" algn="l" defTabSz="914400" rtl="0" eaLnBrk="1" fontAlgn="auto" latinLnBrk="0" hangingPunct="1">
                        <a:lnSpc>
                          <a:spcPct val="200000"/>
                        </a:lnSpc>
                        <a:spcBef>
                          <a:spcPts val="0"/>
                        </a:spcBef>
                        <a:spcAft>
                          <a:spcPts val="0"/>
                        </a:spcAft>
                        <a:buClrTx/>
                        <a:buSzTx/>
                        <a:buFont typeface="Wingdings" panose="05000000000000000000" pitchFamily="2" charset="2"/>
                        <a:buNone/>
                        <a:tabLst/>
                        <a:defRPr/>
                      </a:pPr>
                      <a:r>
                        <a:rPr lang="en-US" sz="1400" b="1" dirty="0">
                          <a:latin typeface="Arial" panose="020B0604020202020204" pitchFamily="34" charset="0"/>
                          <a:cs typeface="Arial" panose="020B0604020202020204" pitchFamily="34" charset="0"/>
                        </a:rPr>
                        <a:t>The SIU Methodology</a:t>
                      </a:r>
                    </a:p>
                    <a:p>
                      <a:pPr marL="0" marR="0" lvl="0" indent="0" algn="l" defTabSz="914400" rtl="0" eaLnBrk="1" fontAlgn="auto" latinLnBrk="0" hangingPunct="1">
                        <a:lnSpc>
                          <a:spcPct val="200000"/>
                        </a:lnSpc>
                        <a:spcBef>
                          <a:spcPts val="0"/>
                        </a:spcBef>
                        <a:spcAft>
                          <a:spcPts val="0"/>
                        </a:spcAft>
                        <a:buClrTx/>
                        <a:buSzTx/>
                        <a:buFont typeface="Wingdings" panose="05000000000000000000" pitchFamily="2" charset="2"/>
                        <a:buNone/>
                        <a:tabLst/>
                        <a:defRPr/>
                      </a:pPr>
                      <a:r>
                        <a:rPr lang="en-US" sz="1400" b="1" dirty="0">
                          <a:latin typeface="Arial" panose="020B0604020202020204" pitchFamily="34" charset="0"/>
                          <a:cs typeface="Arial" panose="020B0604020202020204" pitchFamily="34" charset="0"/>
                        </a:rPr>
                        <a:t>SIU outcomes consequence management</a:t>
                      </a:r>
                    </a:p>
                    <a:p>
                      <a:pPr marL="0" marR="0" lvl="0" indent="0" algn="l" defTabSz="914400" rtl="0" eaLnBrk="1" fontAlgn="auto" latinLnBrk="0" hangingPunct="1">
                        <a:lnSpc>
                          <a:spcPct val="200000"/>
                        </a:lnSpc>
                        <a:spcBef>
                          <a:spcPts val="0"/>
                        </a:spcBef>
                        <a:spcAft>
                          <a:spcPts val="0"/>
                        </a:spcAft>
                        <a:buClrTx/>
                        <a:buSzTx/>
                        <a:buFont typeface="Wingdings" panose="05000000000000000000" pitchFamily="2" charset="2"/>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Limpopo: Housing Development Agency</a:t>
                      </a:r>
                    </a:p>
                    <a:p>
                      <a:pPr marL="0" marR="0" lvl="0" indent="0" algn="l" defTabSz="914400" rtl="0" eaLnBrk="1" fontAlgn="auto" latinLnBrk="0" hangingPunct="1">
                        <a:lnSpc>
                          <a:spcPct val="200000"/>
                        </a:lnSpc>
                        <a:spcBef>
                          <a:spcPts val="0"/>
                        </a:spcBef>
                        <a:spcAft>
                          <a:spcPts val="0"/>
                        </a:spcAft>
                        <a:buClrTx/>
                        <a:buSzTx/>
                        <a:buFont typeface="Wingdings" panose="05000000000000000000" pitchFamily="2" charset="2"/>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Eastern Cape: Housing Development Agency</a:t>
                      </a:r>
                    </a:p>
                    <a:p>
                      <a:pPr marL="0" marR="0" lvl="0" indent="0" algn="l" defTabSz="914400" rtl="0" eaLnBrk="1" fontAlgn="auto" latinLnBrk="0" hangingPunct="1">
                        <a:lnSpc>
                          <a:spcPct val="200000"/>
                        </a:lnSpc>
                        <a:spcBef>
                          <a:spcPts val="0"/>
                        </a:spcBef>
                        <a:spcAft>
                          <a:spcPts val="0"/>
                        </a:spcAft>
                        <a:buClrTx/>
                        <a:buSzTx/>
                        <a:buFont typeface="Wingdings" panose="05000000000000000000" pitchFamily="2" charset="2"/>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Mpumalanga : Human Settlement Department</a:t>
                      </a:r>
                    </a:p>
                    <a:p>
                      <a:pPr marL="0" marR="0" lvl="0" indent="0" algn="l" defTabSz="914400" rtl="0" eaLnBrk="1" fontAlgn="auto" latinLnBrk="0" hangingPunct="1">
                        <a:lnSpc>
                          <a:spcPct val="200000"/>
                        </a:lnSpc>
                        <a:spcBef>
                          <a:spcPts val="0"/>
                        </a:spcBef>
                        <a:spcAft>
                          <a:spcPts val="0"/>
                        </a:spcAft>
                        <a:buClrTx/>
                        <a:buSzTx/>
                        <a:buFont typeface="Wingdings" panose="05000000000000000000" pitchFamily="2" charset="2"/>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Free State: Human Settlement Department</a:t>
                      </a:r>
                    </a:p>
                    <a:p>
                      <a:pPr marL="0" marR="0" lvl="0" indent="0" algn="l" defTabSz="914400" rtl="0" eaLnBrk="1" fontAlgn="auto" latinLnBrk="0" hangingPunct="1">
                        <a:lnSpc>
                          <a:spcPct val="200000"/>
                        </a:lnSpc>
                        <a:spcBef>
                          <a:spcPts val="0"/>
                        </a:spcBef>
                        <a:spcAft>
                          <a:spcPts val="0"/>
                        </a:spcAft>
                        <a:buClrTx/>
                        <a:buSzTx/>
                        <a:buFont typeface="Wingdings" panose="05000000000000000000" pitchFamily="2" charset="2"/>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Gauteng: Human Settlement </a:t>
                      </a:r>
                      <a:r>
                        <a:rPr kumimoji="0" lang="en-ZA" sz="1400" b="1" i="0" u="none" strike="noStrike" kern="1200" cap="none" spc="0" normalizeH="0" baseline="0" noProof="0" dirty="0">
                          <a:ln>
                            <a:noFill/>
                          </a:ln>
                          <a:solidFill>
                            <a:prstClr val="black"/>
                          </a:solidFill>
                          <a:effectLst/>
                          <a:uLnTx/>
                          <a:uFillTx/>
                          <a:latin typeface="+mn-lt"/>
                          <a:ea typeface="Verdana" panose="020B0604030504040204" pitchFamily="34" charset="0"/>
                          <a:cs typeface="Arial" pitchFamily="34" charset="0"/>
                        </a:rPr>
                        <a:t>Department</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91443" marR="91443" marT="45717" marB="45717" anchor="ctr">
                    <a:solidFill>
                      <a:srgbClr val="FFFF00"/>
                    </a:solidFill>
                  </a:tcPr>
                </a:tc>
                <a:extLst>
                  <a:ext uri="{0D108BD9-81ED-4DB2-BD59-A6C34878D82A}">
                    <a16:rowId xmlns:a16="http://schemas.microsoft.com/office/drawing/2014/main" val="10001"/>
                  </a:ext>
                </a:extLst>
              </a:tr>
            </a:tbl>
          </a:graphicData>
        </a:graphic>
      </p:graphicFrame>
      <p:pic>
        <p:nvPicPr>
          <p:cNvPr id="6"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11712"/>
            <a:ext cx="439738" cy="238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244" y="2405849"/>
            <a:ext cx="4078288" cy="3140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2575" y="2342073"/>
            <a:ext cx="523781" cy="295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0969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2"/>
          <p:cNvSpPr>
            <a:spLocks noGrp="1"/>
          </p:cNvSpPr>
          <p:nvPr>
            <p:ph idx="1"/>
          </p:nvPr>
        </p:nvSpPr>
        <p:spPr>
          <a:xfrm>
            <a:off x="399496" y="1535836"/>
            <a:ext cx="11310152" cy="4716107"/>
          </a:xfrm>
        </p:spPr>
        <p:txBody>
          <a:bodyPr>
            <a:noAutofit/>
          </a:bodyPr>
          <a:lstStyle/>
          <a:p>
            <a:pPr algn="just">
              <a:lnSpc>
                <a:spcPct val="150000"/>
              </a:lnSpc>
              <a:defRPr/>
            </a:pPr>
            <a:r>
              <a:rPr lang="en-ZA" sz="1600" dirty="0">
                <a:latin typeface="Arial" panose="020B0604020202020204" pitchFamily="34" charset="0"/>
                <a:cs typeface="Arial" panose="020B0604020202020204" pitchFamily="34" charset="0"/>
              </a:rPr>
              <a:t>MDHS embarked on a project aimed at installing or refurbishing boreholes as well the provision and installation of water storage tanks at 247 schools in the Mpumalanga province. </a:t>
            </a:r>
          </a:p>
          <a:p>
            <a:pPr algn="just">
              <a:lnSpc>
                <a:spcPct val="150000"/>
              </a:lnSpc>
              <a:defRPr/>
            </a:pPr>
            <a:r>
              <a:rPr lang="en-ZA" sz="1600" dirty="0">
                <a:latin typeface="Arial" panose="020B0604020202020204" pitchFamily="34" charset="0"/>
                <a:cs typeface="Arial" panose="020B0604020202020204" pitchFamily="34" charset="0"/>
              </a:rPr>
              <a:t>A further 129 communities were identified for the provision and installation of water storage tanks.  </a:t>
            </a:r>
          </a:p>
          <a:p>
            <a:pPr algn="just">
              <a:lnSpc>
                <a:spcPct val="150000"/>
              </a:lnSpc>
              <a:defRPr/>
            </a:pPr>
            <a:r>
              <a:rPr lang="en-ZA" sz="1600" dirty="0">
                <a:latin typeface="Arial" panose="020B0604020202020204" pitchFamily="34" charset="0"/>
                <a:cs typeface="Arial" panose="020B0604020202020204" pitchFamily="34" charset="0"/>
              </a:rPr>
              <a:t>The project also included the supply and installation of 11 large steel water reservoirs. </a:t>
            </a:r>
          </a:p>
          <a:p>
            <a:pPr algn="just">
              <a:lnSpc>
                <a:spcPct val="150000"/>
              </a:lnSpc>
              <a:defRPr/>
            </a:pPr>
            <a:r>
              <a:rPr lang="en-ZA" sz="1600" dirty="0">
                <a:latin typeface="Arial" panose="020B0604020202020204" pitchFamily="34" charset="0"/>
                <a:cs typeface="Arial" panose="020B0604020202020204" pitchFamily="34" charset="0"/>
              </a:rPr>
              <a:t>DHS appointed 3 service providers, one per district, to implement the projects on a turnkey basis.  A service provider was appointed separately for the provision and installation of the reservoirs.  </a:t>
            </a:r>
          </a:p>
          <a:p>
            <a:pPr algn="just">
              <a:lnSpc>
                <a:spcPct val="150000"/>
              </a:lnSpc>
              <a:defRPr/>
            </a:pPr>
            <a:r>
              <a:rPr lang="en-ZA" sz="1600" dirty="0">
                <a:latin typeface="Arial" panose="020B0604020202020204" pitchFamily="34" charset="0"/>
                <a:cs typeface="Arial" panose="020B0604020202020204" pitchFamily="34" charset="0"/>
              </a:rPr>
              <a:t>The project was overseen by the Project Management Unit (PMU) of the MDHS</a:t>
            </a:r>
          </a:p>
          <a:p>
            <a:pPr algn="just">
              <a:lnSpc>
                <a:spcPct val="150000"/>
              </a:lnSpc>
              <a:defRPr/>
            </a:pPr>
            <a:r>
              <a:rPr lang="en-ZA" sz="1600" dirty="0">
                <a:latin typeface="Arial" panose="020B0604020202020204" pitchFamily="34" charset="0"/>
                <a:cs typeface="Arial" panose="020B0604020202020204" pitchFamily="34" charset="0"/>
              </a:rPr>
              <a:t>The total budget allocated for the projects was</a:t>
            </a:r>
            <a:r>
              <a:rPr lang="en-ZA" sz="1600" b="1" dirty="0">
                <a:latin typeface="Arial" panose="020B0604020202020204" pitchFamily="34" charset="0"/>
                <a:cs typeface="Arial" panose="020B0604020202020204" pitchFamily="34" charset="0"/>
              </a:rPr>
              <a:t> R182 707 185.13</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2035918" y="126384"/>
            <a:ext cx="10367838" cy="626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Background</a:t>
            </a:r>
          </a:p>
        </p:txBody>
      </p:sp>
    </p:spTree>
    <p:extLst>
      <p:ext uri="{BB962C8B-B14F-4D97-AF65-F5344CB8AC3E}">
        <p14:creationId xmlns:p14="http://schemas.microsoft.com/office/powerpoint/2010/main" val="948561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p:cNvSpPr txBox="1">
            <a:spLocks/>
          </p:cNvSpPr>
          <p:nvPr/>
        </p:nvSpPr>
        <p:spPr>
          <a:xfrm>
            <a:off x="2016667" y="116759"/>
            <a:ext cx="10367838" cy="626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Myriad pro"/>
                <a:ea typeface="+mj-ea"/>
                <a:cs typeface="Arial" panose="020B0604020202020204" pitchFamily="34" charset="0"/>
              </a:rPr>
              <a:t>Status of the Investigation</a:t>
            </a:r>
          </a:p>
        </p:txBody>
      </p:sp>
      <p:graphicFrame>
        <p:nvGraphicFramePr>
          <p:cNvPr id="6" name="Table 7">
            <a:extLst>
              <a:ext uri="{FF2B5EF4-FFF2-40B4-BE49-F238E27FC236}">
                <a16:creationId xmlns:a16="http://schemas.microsoft.com/office/drawing/2014/main" id="{E8D9746D-586D-FC9F-2EA3-2BA050CAF7C3}"/>
              </a:ext>
            </a:extLst>
          </p:cNvPr>
          <p:cNvGraphicFramePr>
            <a:graphicFrameLocks noGrp="1"/>
          </p:cNvGraphicFramePr>
          <p:nvPr>
            <p:ph idx="1"/>
            <p:extLst>
              <p:ext uri="{D42A27DB-BD31-4B8C-83A1-F6EECF244321}">
                <p14:modId xmlns:p14="http://schemas.microsoft.com/office/powerpoint/2010/main" val="1155775160"/>
              </p:ext>
            </p:extLst>
          </p:nvPr>
        </p:nvGraphicFramePr>
        <p:xfrm>
          <a:off x="195309" y="1455419"/>
          <a:ext cx="11869444" cy="5029200"/>
        </p:xfrm>
        <a:graphic>
          <a:graphicData uri="http://schemas.openxmlformats.org/drawingml/2006/table">
            <a:tbl>
              <a:tblPr firstRow="1" bandRow="1">
                <a:tableStyleId>{5C22544A-7EE6-4342-B048-85BDC9FD1C3A}</a:tableStyleId>
              </a:tblPr>
              <a:tblGrid>
                <a:gridCol w="1091953">
                  <a:extLst>
                    <a:ext uri="{9D8B030D-6E8A-4147-A177-3AD203B41FA5}">
                      <a16:colId xmlns:a16="http://schemas.microsoft.com/office/drawing/2014/main" val="1620185869"/>
                    </a:ext>
                  </a:extLst>
                </a:gridCol>
                <a:gridCol w="10777491">
                  <a:extLst>
                    <a:ext uri="{9D8B030D-6E8A-4147-A177-3AD203B41FA5}">
                      <a16:colId xmlns:a16="http://schemas.microsoft.com/office/drawing/2014/main" val="2282439420"/>
                    </a:ext>
                  </a:extLst>
                </a:gridCol>
              </a:tblGrid>
              <a:tr h="330779">
                <a:tc gridSpan="2">
                  <a:txBody>
                    <a:bodyPr/>
                    <a:lstStyle/>
                    <a:p>
                      <a:r>
                        <a:rPr lang="en-US" sz="1600" b="1" dirty="0">
                          <a:solidFill>
                            <a:schemeClr val="tx1"/>
                          </a:solidFill>
                          <a:latin typeface="Arial" panose="020B0604020202020204" pitchFamily="34" charset="0"/>
                          <a:cs typeface="Arial" panose="020B0604020202020204" pitchFamily="34" charset="0"/>
                        </a:rPr>
                        <a:t>Procurement of</a:t>
                      </a:r>
                      <a:r>
                        <a:rPr lang="en-US" sz="1600" b="1" baseline="0" dirty="0">
                          <a:solidFill>
                            <a:schemeClr val="tx1"/>
                          </a:solidFill>
                          <a:latin typeface="Arial" panose="020B0604020202020204" pitchFamily="34" charset="0"/>
                          <a:cs typeface="Arial" panose="020B0604020202020204" pitchFamily="34" charset="0"/>
                        </a:rPr>
                        <a:t> services for the provision of water related infrastructure</a:t>
                      </a:r>
                      <a:endParaRPr lang="en-US" sz="16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03687108"/>
                  </a:ext>
                </a:extLst>
              </a:tr>
              <a:tr h="330779">
                <a:tc>
                  <a:txBody>
                    <a:bodyPr/>
                    <a:lstStyle/>
                    <a:p>
                      <a:r>
                        <a:rPr lang="en-US" sz="1600" b="1" dirty="0">
                          <a:latin typeface="Arial" panose="020B0604020202020204" pitchFamily="34" charset="0"/>
                          <a:cs typeface="Arial" panose="020B0604020202020204" pitchFamily="34" charset="0"/>
                        </a:rPr>
                        <a:t>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b="0" dirty="0">
                          <a:latin typeface="Arial" panose="020B0604020202020204" pitchFamily="34" charset="0"/>
                          <a:cs typeface="Arial" panose="020B0604020202020204" pitchFamily="34" charset="0"/>
                        </a:rPr>
                        <a:t>Investigation is ongoing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544967"/>
                  </a:ext>
                </a:extLst>
              </a:tr>
              <a:tr h="3388572">
                <a:tc>
                  <a:txBody>
                    <a:bodyPr/>
                    <a:lstStyle/>
                    <a:p>
                      <a:r>
                        <a:rPr lang="en-US" sz="1600" b="1" dirty="0">
                          <a:latin typeface="Arial" panose="020B0604020202020204" pitchFamily="34" charset="0"/>
                          <a:cs typeface="Arial" panose="020B0604020202020204" pitchFamily="34" charset="0"/>
                        </a:rPr>
                        <a:t>Findings (interim)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GB" sz="1600" dirty="0">
                          <a:latin typeface="Arial" panose="020B0604020202020204" pitchFamily="34" charset="0"/>
                          <a:cs typeface="Arial" panose="020B0604020202020204" pitchFamily="34" charset="0"/>
                        </a:rPr>
                        <a:t>Large steel tanks which came at a cost of R 5 million each have been installed by the service provider by they are not operational.  It bares mentioning that when the verification was conducted it was noted that there were other steel tanks previously provided to the area which were also not operational, these were vandalised. The amount paid</a:t>
                      </a:r>
                      <a:r>
                        <a:rPr lang="en-GB" sz="1600" baseline="0" dirty="0">
                          <a:latin typeface="Arial" panose="020B0604020202020204" pitchFamily="34" charset="0"/>
                          <a:cs typeface="Arial" panose="020B0604020202020204" pitchFamily="34" charset="0"/>
                        </a:rPr>
                        <a:t> (R 5 mil) could also be grossly inflated.</a:t>
                      </a:r>
                      <a:endParaRPr lang="en-GB" sz="1600" dirty="0">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600" dirty="0">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dirty="0">
                          <a:latin typeface="Arial" panose="020B0604020202020204" pitchFamily="34" charset="0"/>
                          <a:cs typeface="Arial" panose="020B0604020202020204" pitchFamily="34" charset="0"/>
                        </a:rPr>
                        <a:t>A tank collapsed and killed a learner in one of the schools, the contractor is under investigation by SAPS and has been replaced by the Department.</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600" dirty="0">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dirty="0">
                          <a:latin typeface="Arial" panose="020B0604020202020204" pitchFamily="34" charset="0"/>
                          <a:cs typeface="Arial" panose="020B0604020202020204" pitchFamily="34" charset="0"/>
                        </a:rPr>
                        <a:t>In some cases sites were identified by the Municipality but no work has been done.</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600" dirty="0">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dirty="0">
                          <a:latin typeface="Arial" panose="020B0604020202020204" pitchFamily="34" charset="0"/>
                          <a:cs typeface="Arial" panose="020B0604020202020204" pitchFamily="34" charset="0"/>
                        </a:rPr>
                        <a:t>In</a:t>
                      </a:r>
                      <a:r>
                        <a:rPr lang="en-GB" sz="1600" baseline="0" dirty="0">
                          <a:latin typeface="Arial" panose="020B0604020202020204" pitchFamily="34" charset="0"/>
                          <a:cs typeface="Arial" panose="020B0604020202020204" pitchFamily="34" charset="0"/>
                        </a:rPr>
                        <a:t> some cases boreholes were erected but they are not functioning.</a:t>
                      </a:r>
                      <a:endParaRPr lang="en-GB" sz="1600" dirty="0">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ZA" sz="1800"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8772563"/>
                  </a:ext>
                </a:extLst>
              </a:tr>
              <a:tr h="788719">
                <a:tc>
                  <a:txBody>
                    <a:bodyPr/>
                    <a:lstStyle/>
                    <a:p>
                      <a:r>
                        <a:rPr lang="en-US" sz="1600" b="1" dirty="0">
                          <a:latin typeface="Arial" panose="020B0604020202020204" pitchFamily="34" charset="0"/>
                          <a:cs typeface="Arial" panose="020B0604020202020204" pitchFamily="34" charset="0"/>
                        </a:rPr>
                        <a:t>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Arial" panose="020B0604020202020204" pitchFamily="34" charset="0"/>
                          <a:ea typeface="+mn-ea"/>
                          <a:cs typeface="Arial" panose="020B0604020202020204" pitchFamily="34" charset="0"/>
                        </a:rPr>
                        <a:t>No referrals made yet, awaiting report from Quantity Surveyor.</a:t>
                      </a:r>
                      <a:r>
                        <a:rPr lang="en-ZA" sz="1600" kern="1200" dirty="0">
                          <a:solidFill>
                            <a:srgbClr val="FF0000"/>
                          </a:solidFill>
                          <a:effectLst/>
                          <a:latin typeface="Arial" panose="020B0604020202020204" pitchFamily="34" charset="0"/>
                          <a:ea typeface="+mn-ea"/>
                          <a:cs typeface="Arial" panose="020B0604020202020204" pitchFamily="34" charset="0"/>
                        </a:rPr>
                        <a:t> </a:t>
                      </a:r>
                      <a:r>
                        <a:rPr lang="en-ZA" sz="1600" kern="1200" dirty="0">
                          <a:solidFill>
                            <a:schemeClr val="tx1"/>
                          </a:solidFill>
                          <a:effectLst/>
                          <a:latin typeface="Arial" panose="020B0604020202020204" pitchFamily="34" charset="0"/>
                          <a:ea typeface="+mn-ea"/>
                          <a:cs typeface="Arial" panose="020B0604020202020204" pitchFamily="34" charset="0"/>
                        </a:rPr>
                        <a:t>The Quantity Surveyor requested information from the Department to finalise the report which is due by the end of July 2023. The referrals will be made on or before the end of August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4340964"/>
                  </a:ext>
                </a:extLst>
              </a:tr>
            </a:tbl>
          </a:graphicData>
        </a:graphic>
      </p:graphicFrame>
    </p:spTree>
    <p:extLst>
      <p:ext uri="{BB962C8B-B14F-4D97-AF65-F5344CB8AC3E}">
        <p14:creationId xmlns:p14="http://schemas.microsoft.com/office/powerpoint/2010/main" val="3156581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83F0528-1FF4-9C43-B192-630A1CC6E23F}"/>
              </a:ext>
            </a:extLst>
          </p:cNvPr>
          <p:cNvSpPr>
            <a:spLocks noGrp="1"/>
          </p:cNvSpPr>
          <p:nvPr>
            <p:ph type="title"/>
          </p:nvPr>
        </p:nvSpPr>
        <p:spPr/>
        <p:txBody>
          <a:bodyPr/>
          <a:lstStyle/>
          <a:p>
            <a:r>
              <a:rPr lang="en-ZA" sz="3200" b="1" dirty="0">
                <a:latin typeface="Arial" panose="020B0604020202020204" pitchFamily="34" charset="0"/>
                <a:ea typeface="Times" panose="02020603050405020304" pitchFamily="18" charset="0"/>
                <a:cs typeface="Arial" panose="020B0604020202020204" pitchFamily="34" charset="0"/>
              </a:rPr>
              <a:t>Background</a:t>
            </a:r>
            <a:br>
              <a:rPr lang="en-GB" b="1" dirty="0">
                <a:latin typeface="Arial" panose="020B0604020202020204" pitchFamily="34" charset="0"/>
                <a:ea typeface="Times" panose="02020603050405020304" pitchFamily="18" charset="0"/>
                <a:cs typeface="Times New Roman" panose="02020603050405020304" pitchFamily="18" charset="0"/>
              </a:rPr>
            </a:b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0220"/>
            <a:ext cx="12192000" cy="166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10393"/>
            <a:ext cx="12192000" cy="2304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459524" y="3270036"/>
            <a:ext cx="9894276" cy="258532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PROCLAMATION R23 of 2020</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Free State Department of Human Settlements</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73484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le 1"/>
          <p:cNvSpPr txBox="1">
            <a:spLocks/>
          </p:cNvSpPr>
          <p:nvPr/>
        </p:nvSpPr>
        <p:spPr>
          <a:xfrm>
            <a:off x="2337014" y="195081"/>
            <a:ext cx="6883988" cy="594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Background</a:t>
            </a:r>
          </a:p>
        </p:txBody>
      </p:sp>
      <p:sp>
        <p:nvSpPr>
          <p:cNvPr id="5" name="Rectangle 4"/>
          <p:cNvSpPr/>
          <p:nvPr/>
        </p:nvSpPr>
        <p:spPr>
          <a:xfrm>
            <a:off x="417250" y="1498484"/>
            <a:ext cx="11256885" cy="3986219"/>
          </a:xfrm>
          <a:prstGeom prst="rect">
            <a:avLst/>
          </a:prstGeom>
        </p:spPr>
        <p:txBody>
          <a:bodyPr wrap="square">
            <a:spAutoFit/>
          </a:bodyPr>
          <a:lstStyle/>
          <a:p>
            <a:pPr marL="285750" marR="0" lvl="0" indent="-285750" algn="just" defTabSz="914400" rtl="0" eaLnBrk="1" fontAlgn="auto" latinLnBrk="0" hangingPunct="1">
              <a:lnSpc>
                <a:spcPct val="150000"/>
              </a:lnSpc>
              <a:spcBef>
                <a:spcPts val="600"/>
              </a:spcBef>
              <a:spcAft>
                <a:spcPts val="1000"/>
              </a:spcAft>
              <a:buClrTx/>
              <a:buSzPts val="1100"/>
              <a:buFont typeface="Wingdings" panose="05000000000000000000" pitchFamily="2" charset="2"/>
              <a:buChar char="§"/>
              <a:tabLst>
                <a:tab pos="1257300" algn="l"/>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In an effort to mitigate the spread of the Covid-19 pandemic, various measures were taken by departments. One such measure taken by the Free State Department of Human Settlements was the identification and acquisition of land for the provisioning of temporary relocation areas and structures to allow for, amongst other, the de-densification of households and individuals.</a:t>
            </a:r>
          </a:p>
          <a:p>
            <a:pPr marL="285750" marR="0" lvl="0" indent="-285750" algn="just" defTabSz="914400" rtl="0" eaLnBrk="1" fontAlgn="auto" latinLnBrk="0" hangingPunct="1">
              <a:lnSpc>
                <a:spcPct val="150000"/>
              </a:lnSpc>
              <a:spcBef>
                <a:spcPts val="600"/>
              </a:spcBef>
              <a:spcAft>
                <a:spcPts val="1000"/>
              </a:spcAft>
              <a:buClrTx/>
              <a:buSzPts val="1100"/>
              <a:buFont typeface="Wingdings" panose="05000000000000000000" pitchFamily="2" charset="2"/>
              <a:buChar char="§"/>
              <a:tabLst>
                <a:tab pos="1257300" algn="l"/>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 tender was advertised by the Free State Department of Human Settlements on 27 March 2020, inviting contractors to submit tenders for the construction of 7 381 temporary shelters for Covid-19 in the Free State.</a:t>
            </a:r>
          </a:p>
          <a:p>
            <a:pPr marL="285750" marR="0" lvl="0" indent="-285750" algn="just" defTabSz="914400" rtl="0" eaLnBrk="1" fontAlgn="auto" latinLnBrk="0" hangingPunct="1">
              <a:lnSpc>
                <a:spcPct val="150000"/>
              </a:lnSpc>
              <a:spcBef>
                <a:spcPts val="600"/>
              </a:spcBef>
              <a:spcAft>
                <a:spcPts val="1000"/>
              </a:spcAft>
              <a:buClrTx/>
              <a:buSzPts val="1100"/>
              <a:buFont typeface="Wingdings" panose="05000000000000000000" pitchFamily="2" charset="2"/>
              <a:buChar char="§"/>
              <a:tabLst>
                <a:tab pos="1257300" algn="l"/>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bid was awarded to Rich Soil Resources (Pty) Ltd on 8 April 2020. Their bidding price was R151 307 539.57.</a:t>
            </a:r>
          </a:p>
          <a:p>
            <a:pPr marL="285750" marR="0" lvl="0" indent="-285750" algn="just" defTabSz="914400" rtl="0" eaLnBrk="1" fontAlgn="auto" latinLnBrk="0" hangingPunct="1">
              <a:lnSpc>
                <a:spcPct val="150000"/>
              </a:lnSpc>
              <a:spcBef>
                <a:spcPts val="600"/>
              </a:spcBef>
              <a:spcAft>
                <a:spcPts val="1000"/>
              </a:spcAft>
              <a:buClrTx/>
              <a:buSzPts val="1100"/>
              <a:buFont typeface="Wingdings" panose="05000000000000000000" pitchFamily="2" charset="2"/>
              <a:buChar char="§"/>
              <a:tabLst>
                <a:tab pos="1257300" algn="l"/>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Rich Soil Resources (Pty) Ltd proceeded to erect 537 structures at the </a:t>
            </a:r>
            <a:r>
              <a:rPr kumimoji="0" lang="en-ZA" sz="1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Maluti</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a:t>
            </a:r>
            <a:r>
              <a:rPr kumimoji="0" lang="en-ZA" sz="1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Phofung</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Municipality and received payment in the amount of R12 611 380.89 before the contract was ended.</a:t>
            </a:r>
          </a:p>
        </p:txBody>
      </p:sp>
    </p:spTree>
    <p:extLst>
      <p:ext uri="{BB962C8B-B14F-4D97-AF65-F5344CB8AC3E}">
        <p14:creationId xmlns:p14="http://schemas.microsoft.com/office/powerpoint/2010/main" val="2533367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p:cNvSpPr txBox="1">
            <a:spLocks/>
          </p:cNvSpPr>
          <p:nvPr/>
        </p:nvSpPr>
        <p:spPr>
          <a:xfrm>
            <a:off x="2016667" y="116759"/>
            <a:ext cx="10367838" cy="626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Myriad pro"/>
                <a:ea typeface="+mj-ea"/>
                <a:cs typeface="Arial" panose="020B0604020202020204" pitchFamily="34" charset="0"/>
              </a:rPr>
              <a:t>Status of the Investigation</a:t>
            </a:r>
          </a:p>
        </p:txBody>
      </p:sp>
      <p:graphicFrame>
        <p:nvGraphicFramePr>
          <p:cNvPr id="6" name="Table 7">
            <a:extLst>
              <a:ext uri="{FF2B5EF4-FFF2-40B4-BE49-F238E27FC236}">
                <a16:creationId xmlns:a16="http://schemas.microsoft.com/office/drawing/2014/main" id="{E8D9746D-586D-FC9F-2EA3-2BA050CAF7C3}"/>
              </a:ext>
            </a:extLst>
          </p:cNvPr>
          <p:cNvGraphicFramePr>
            <a:graphicFrameLocks noGrp="1"/>
          </p:cNvGraphicFramePr>
          <p:nvPr>
            <p:ph idx="1"/>
            <p:extLst>
              <p:ext uri="{D42A27DB-BD31-4B8C-83A1-F6EECF244321}">
                <p14:modId xmlns:p14="http://schemas.microsoft.com/office/powerpoint/2010/main" val="3368836825"/>
              </p:ext>
            </p:extLst>
          </p:nvPr>
        </p:nvGraphicFramePr>
        <p:xfrm>
          <a:off x="372862" y="1740023"/>
          <a:ext cx="11443317" cy="4285946"/>
        </p:xfrm>
        <a:graphic>
          <a:graphicData uri="http://schemas.openxmlformats.org/drawingml/2006/table">
            <a:tbl>
              <a:tblPr firstRow="1" bandRow="1">
                <a:tableStyleId>{5C22544A-7EE6-4342-B048-85BDC9FD1C3A}</a:tableStyleId>
              </a:tblPr>
              <a:tblGrid>
                <a:gridCol w="1652923">
                  <a:extLst>
                    <a:ext uri="{9D8B030D-6E8A-4147-A177-3AD203B41FA5}">
                      <a16:colId xmlns:a16="http://schemas.microsoft.com/office/drawing/2014/main" val="1620185869"/>
                    </a:ext>
                  </a:extLst>
                </a:gridCol>
                <a:gridCol w="9790394">
                  <a:extLst>
                    <a:ext uri="{9D8B030D-6E8A-4147-A177-3AD203B41FA5}">
                      <a16:colId xmlns:a16="http://schemas.microsoft.com/office/drawing/2014/main" val="2282439420"/>
                    </a:ext>
                  </a:extLst>
                </a:gridCol>
              </a:tblGrid>
              <a:tr h="382258">
                <a:tc gridSpan="2">
                  <a:txBody>
                    <a:bodyPr/>
                    <a:lstStyle/>
                    <a:p>
                      <a:r>
                        <a:rPr lang="en-US" sz="1600" b="1" dirty="0">
                          <a:solidFill>
                            <a:schemeClr val="tx1"/>
                          </a:solidFill>
                          <a:latin typeface="Arial" panose="020B0604020202020204" pitchFamily="34" charset="0"/>
                          <a:cs typeface="Arial" panose="020B0604020202020204" pitchFamily="34" charset="0"/>
                        </a:rPr>
                        <a:t>Procurement of Rich Soil Resources (Pty) Ltd to erect temporary shelters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03687108"/>
                  </a:ext>
                </a:extLst>
              </a:tr>
              <a:tr h="809611">
                <a:tc>
                  <a:txBody>
                    <a:bodyPr/>
                    <a:lstStyle/>
                    <a:p>
                      <a:r>
                        <a:rPr lang="en-US" sz="1600" b="1" dirty="0">
                          <a:latin typeface="Arial" panose="020B0604020202020204" pitchFamily="34" charset="0"/>
                          <a:cs typeface="Arial" panose="020B0604020202020204" pitchFamily="34" charset="0"/>
                        </a:rPr>
                        <a:t>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50000"/>
                        </a:lnSpc>
                      </a:pPr>
                      <a:r>
                        <a:rPr lang="en-US" sz="1600" b="0" dirty="0">
                          <a:latin typeface="Arial" panose="020B0604020202020204" pitchFamily="34" charset="0"/>
                          <a:cs typeface="Arial" panose="020B0604020202020204" pitchFamily="34" charset="0"/>
                        </a:rPr>
                        <a:t>The investigation is in the supporting phase, supporting ongoing remedial action such as the referral to the NPA, the disciplinary referral and the ongoing civil action in the Special</a:t>
                      </a:r>
                      <a:r>
                        <a:rPr lang="en-US" sz="1600" b="0" baseline="0" dirty="0">
                          <a:latin typeface="Arial" panose="020B0604020202020204" pitchFamily="34" charset="0"/>
                          <a:cs typeface="Arial" panose="020B0604020202020204" pitchFamily="34" charset="0"/>
                        </a:rPr>
                        <a:t> Tribunal</a:t>
                      </a:r>
                      <a:endParaRPr lang="en-US" sz="16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544967"/>
                  </a:ext>
                </a:extLst>
              </a:tr>
              <a:tr h="3094077">
                <a:tc>
                  <a:txBody>
                    <a:bodyPr/>
                    <a:lstStyle/>
                    <a:p>
                      <a:r>
                        <a:rPr lang="en-US" sz="1600" b="1" dirty="0">
                          <a:latin typeface="Arial" panose="020B0604020202020204" pitchFamily="34" charset="0"/>
                          <a:cs typeface="Arial" panose="020B0604020202020204" pitchFamily="34" charset="0"/>
                        </a:rPr>
                        <a:t>Findings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US" sz="1600" kern="1200" dirty="0">
                          <a:solidFill>
                            <a:schemeClr val="dk1"/>
                          </a:solidFill>
                          <a:effectLst/>
                          <a:latin typeface="Arial" panose="020B0604020202020204" pitchFamily="34" charset="0"/>
                          <a:ea typeface="+mn-ea"/>
                          <a:cs typeface="Arial" panose="020B0604020202020204" pitchFamily="34" charset="0"/>
                        </a:rPr>
                        <a:t>The Head of the Free State Department of Human Settlements (</a:t>
                      </a:r>
                      <a:r>
                        <a:rPr lang="en-US" sz="1600" kern="1200" dirty="0" err="1">
                          <a:solidFill>
                            <a:schemeClr val="dk1"/>
                          </a:solidFill>
                          <a:effectLst/>
                          <a:latin typeface="Arial" panose="020B0604020202020204" pitchFamily="34" charset="0"/>
                          <a:ea typeface="+mn-ea"/>
                          <a:cs typeface="Arial" panose="020B0604020202020204" pitchFamily="34" charset="0"/>
                        </a:rPr>
                        <a:t>HoD</a:t>
                      </a:r>
                      <a:r>
                        <a:rPr lang="en-US" sz="1600" kern="1200" dirty="0">
                          <a:solidFill>
                            <a:schemeClr val="dk1"/>
                          </a:solidFill>
                          <a:effectLst/>
                          <a:latin typeface="Arial" panose="020B0604020202020204" pitchFamily="34" charset="0"/>
                          <a:ea typeface="+mn-ea"/>
                          <a:cs typeface="Arial" panose="020B0604020202020204" pitchFamily="34" charset="0"/>
                        </a:rPr>
                        <a:t>) failed to approve the deviation for the bid process</a:t>
                      </a:r>
                      <a:r>
                        <a:rPr lang="en-US" sz="1600" kern="1200" baseline="0" dirty="0">
                          <a:solidFill>
                            <a:schemeClr val="dk1"/>
                          </a:solidFill>
                          <a:effectLst/>
                          <a:latin typeface="Arial" panose="020B0604020202020204" pitchFamily="34" charset="0"/>
                          <a:ea typeface="+mn-ea"/>
                          <a:cs typeface="Arial" panose="020B0604020202020204" pitchFamily="34" charset="0"/>
                        </a:rPr>
                        <a:t> and his decision to seek approval from Treasury for the deviation of the procurement process is unlawful.</a:t>
                      </a:r>
                      <a:endParaRPr lang="en-US" sz="1600" kern="1200" dirty="0">
                        <a:solidFill>
                          <a:schemeClr val="dk1"/>
                        </a:solidFill>
                        <a:effectLst/>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US" sz="1600" kern="1200" dirty="0">
                          <a:solidFill>
                            <a:schemeClr val="dk1"/>
                          </a:solidFill>
                          <a:effectLst/>
                          <a:latin typeface="Arial" panose="020B0604020202020204" pitchFamily="34" charset="0"/>
                          <a:ea typeface="+mn-ea"/>
                          <a:cs typeface="Arial" panose="020B0604020202020204" pitchFamily="34" charset="0"/>
                        </a:rPr>
                        <a:t>The Department proceeded with the bid process without</a:t>
                      </a:r>
                      <a:r>
                        <a:rPr lang="en-US" sz="1600" kern="1200" baseline="0" dirty="0">
                          <a:solidFill>
                            <a:schemeClr val="dk1"/>
                          </a:solidFill>
                          <a:effectLst/>
                          <a:latin typeface="Arial" panose="020B0604020202020204" pitchFamily="34" charset="0"/>
                          <a:ea typeface="+mn-ea"/>
                          <a:cs typeface="Arial" panose="020B0604020202020204" pitchFamily="34" charset="0"/>
                        </a:rPr>
                        <a:t> the mandatory approval from the </a:t>
                      </a:r>
                      <a:r>
                        <a:rPr lang="en-US" sz="1600" kern="1200" baseline="0" dirty="0" err="1">
                          <a:solidFill>
                            <a:schemeClr val="dk1"/>
                          </a:solidFill>
                          <a:effectLst/>
                          <a:latin typeface="Arial" panose="020B0604020202020204" pitchFamily="34" charset="0"/>
                          <a:ea typeface="+mn-ea"/>
                          <a:cs typeface="Arial" panose="020B0604020202020204" pitchFamily="34" charset="0"/>
                        </a:rPr>
                        <a:t>HoD</a:t>
                      </a:r>
                      <a:r>
                        <a:rPr lang="en-US" sz="1600" kern="1200" baseline="0" dirty="0">
                          <a:solidFill>
                            <a:schemeClr val="dk1"/>
                          </a:solidFill>
                          <a:effectLst/>
                          <a:latin typeface="Arial" panose="020B0604020202020204" pitchFamily="34" charset="0"/>
                          <a:ea typeface="+mn-ea"/>
                          <a:cs typeface="Arial" panose="020B0604020202020204" pitchFamily="34" charset="0"/>
                        </a:rPr>
                        <a:t>.</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US" sz="1600" kern="1200" baseline="0" dirty="0">
                          <a:solidFill>
                            <a:schemeClr val="dk1"/>
                          </a:solidFill>
                          <a:effectLst/>
                          <a:latin typeface="Arial" panose="020B0604020202020204" pitchFamily="34" charset="0"/>
                          <a:ea typeface="+mn-ea"/>
                          <a:cs typeface="Arial" panose="020B0604020202020204" pitchFamily="34" charset="0"/>
                        </a:rPr>
                        <a:t>The Department selected entities to submit bids which did not comply with the requirements.</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US" sz="1600" kern="1200" dirty="0">
                          <a:solidFill>
                            <a:schemeClr val="dk1"/>
                          </a:solidFill>
                          <a:effectLst/>
                          <a:latin typeface="Arial" panose="020B0604020202020204" pitchFamily="34" charset="0"/>
                          <a:ea typeface="+mn-ea"/>
                          <a:cs typeface="Arial" panose="020B0604020202020204" pitchFamily="34" charset="0"/>
                        </a:rPr>
                        <a:t>The decision to award the tender to Rich Soil Resources (Pty) Ltd was unlawful and should be set aside.</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US" sz="1600" kern="1200" dirty="0">
                          <a:solidFill>
                            <a:schemeClr val="dk1"/>
                          </a:solidFill>
                          <a:effectLst/>
                          <a:latin typeface="Arial" panose="020B0604020202020204" pitchFamily="34" charset="0"/>
                          <a:ea typeface="+mn-ea"/>
                          <a:cs typeface="Arial" panose="020B0604020202020204" pitchFamily="34" charset="0"/>
                        </a:rPr>
                        <a:t>The agreement between Rich Soil Resources (Pty) Ltd and the Department is </a:t>
                      </a:r>
                      <a:r>
                        <a:rPr lang="en-US" sz="1600" i="0" kern="1200" dirty="0">
                          <a:solidFill>
                            <a:schemeClr val="dk1"/>
                          </a:solidFill>
                          <a:effectLst/>
                          <a:latin typeface="Arial" panose="020B0604020202020204" pitchFamily="34" charset="0"/>
                          <a:ea typeface="+mn-ea"/>
                          <a:cs typeface="Arial" panose="020B0604020202020204" pitchFamily="34" charset="0"/>
                        </a:rPr>
                        <a:t>void.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8772563"/>
                  </a:ext>
                </a:extLst>
              </a:tr>
            </a:tbl>
          </a:graphicData>
        </a:graphic>
      </p:graphicFrame>
    </p:spTree>
    <p:extLst>
      <p:ext uri="{BB962C8B-B14F-4D97-AF65-F5344CB8AC3E}">
        <p14:creationId xmlns:p14="http://schemas.microsoft.com/office/powerpoint/2010/main" val="3306920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p:cNvSpPr txBox="1">
            <a:spLocks/>
          </p:cNvSpPr>
          <p:nvPr/>
        </p:nvSpPr>
        <p:spPr>
          <a:xfrm>
            <a:off x="2016667" y="116759"/>
            <a:ext cx="10367838" cy="626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Myriad pro"/>
                <a:ea typeface="+mj-ea"/>
                <a:cs typeface="Arial" panose="020B0604020202020204" pitchFamily="34" charset="0"/>
              </a:rPr>
              <a:t>Status of the Investigation</a:t>
            </a:r>
          </a:p>
        </p:txBody>
      </p:sp>
      <p:graphicFrame>
        <p:nvGraphicFramePr>
          <p:cNvPr id="6" name="Table 7">
            <a:extLst>
              <a:ext uri="{FF2B5EF4-FFF2-40B4-BE49-F238E27FC236}">
                <a16:creationId xmlns:a16="http://schemas.microsoft.com/office/drawing/2014/main" id="{E8D9746D-586D-FC9F-2EA3-2BA050CAF7C3}"/>
              </a:ext>
            </a:extLst>
          </p:cNvPr>
          <p:cNvGraphicFramePr>
            <a:graphicFrameLocks noGrp="1"/>
          </p:cNvGraphicFramePr>
          <p:nvPr>
            <p:ph idx="1"/>
            <p:extLst>
              <p:ext uri="{D42A27DB-BD31-4B8C-83A1-F6EECF244321}">
                <p14:modId xmlns:p14="http://schemas.microsoft.com/office/powerpoint/2010/main" val="764811256"/>
              </p:ext>
            </p:extLst>
          </p:nvPr>
        </p:nvGraphicFramePr>
        <p:xfrm>
          <a:off x="213064" y="1455420"/>
          <a:ext cx="11780668" cy="4363720"/>
        </p:xfrm>
        <a:graphic>
          <a:graphicData uri="http://schemas.openxmlformats.org/drawingml/2006/table">
            <a:tbl>
              <a:tblPr firstRow="1" bandRow="1">
                <a:tableStyleId>{5C22544A-7EE6-4342-B048-85BDC9FD1C3A}</a:tableStyleId>
              </a:tblPr>
              <a:tblGrid>
                <a:gridCol w="1365352">
                  <a:extLst>
                    <a:ext uri="{9D8B030D-6E8A-4147-A177-3AD203B41FA5}">
                      <a16:colId xmlns:a16="http://schemas.microsoft.com/office/drawing/2014/main" val="1620185869"/>
                    </a:ext>
                  </a:extLst>
                </a:gridCol>
                <a:gridCol w="10415316">
                  <a:extLst>
                    <a:ext uri="{9D8B030D-6E8A-4147-A177-3AD203B41FA5}">
                      <a16:colId xmlns:a16="http://schemas.microsoft.com/office/drawing/2014/main" val="2282439420"/>
                    </a:ext>
                  </a:extLst>
                </a:gridCol>
              </a:tblGrid>
              <a:tr h="370840">
                <a:tc gridSpan="2">
                  <a:txBody>
                    <a:bodyPr/>
                    <a:lstStyle/>
                    <a:p>
                      <a:pPr algn="just"/>
                      <a:r>
                        <a:rPr lang="en-US" sz="1400" b="1" dirty="0">
                          <a:solidFill>
                            <a:schemeClr val="tx1"/>
                          </a:solidFill>
                          <a:latin typeface="Arial" panose="020B0604020202020204" pitchFamily="34" charset="0"/>
                          <a:cs typeface="Arial" panose="020B0604020202020204" pitchFamily="34" charset="0"/>
                        </a:rPr>
                        <a:t>Procurement of Rich Soil Resources (Pty) Ltd to erect temporary shelters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03687108"/>
                  </a:ext>
                </a:extLst>
              </a:tr>
              <a:tr h="370840">
                <a:tc>
                  <a:txBody>
                    <a:bodyPr/>
                    <a:lstStyle/>
                    <a:p>
                      <a:pPr algn="just"/>
                      <a:r>
                        <a:rPr lang="en-US" sz="1400" b="1" dirty="0">
                          <a:latin typeface="Arial" panose="020B0604020202020204" pitchFamily="34" charset="0"/>
                          <a:cs typeface="Arial" panose="020B0604020202020204" pitchFamily="34" charset="0"/>
                        </a:rPr>
                        <a:t>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chemeClr val="dk1"/>
                          </a:solidFill>
                          <a:latin typeface="Arial" panose="020B0604020202020204" pitchFamily="34" charset="0"/>
                          <a:ea typeface="+mn-ea"/>
                          <a:cs typeface="Arial" panose="020B0604020202020204" pitchFamily="34" charset="0"/>
                        </a:rPr>
                        <a:t>Criminal referral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a:solidFill>
                            <a:schemeClr val="dk1"/>
                          </a:solidFill>
                          <a:effectLst/>
                          <a:latin typeface="Arial" panose="020B0604020202020204" pitchFamily="34" charset="0"/>
                          <a:ea typeface="+mn-ea"/>
                          <a:cs typeface="Arial" panose="020B0604020202020204" pitchFamily="34" charset="0"/>
                        </a:rPr>
                        <a:t>A referral was made on 11 December 2021 to the NPA. The referral was against the Accounting Officer at the time for </a:t>
                      </a: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failing to comply with section 38(1) of the PFMA, which made him guilty of an offence terms of section 86 of the PFMA. A criminal case was registered, which is investigated by the Directorate Priority Crime Investigations under </a:t>
                      </a:r>
                      <a:r>
                        <a:rPr lang="en-US" sz="1600" kern="1200" dirty="0">
                          <a:solidFill>
                            <a:schemeClr val="dk1"/>
                          </a:solidFill>
                          <a:effectLst/>
                          <a:latin typeface="Arial" panose="020B0604020202020204" pitchFamily="34" charset="0"/>
                          <a:ea typeface="+mn-ea"/>
                          <a:cs typeface="Arial" panose="020B0604020202020204" pitchFamily="34" charset="0"/>
                        </a:rPr>
                        <a:t>Park Road CAS 572/03/2021. </a:t>
                      </a: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0" i="0" u="none" strike="noStrike" kern="1200" baseline="0" dirty="0">
                        <a:solidFill>
                          <a:schemeClr val="dk1"/>
                        </a:solidFill>
                        <a:latin typeface="Arial" panose="020B0604020202020204" pitchFamily="34" charset="0"/>
                        <a:ea typeface="+mn-ea"/>
                        <a:cs typeface="Arial" panose="020B0604020202020204" pitchFamily="34" charset="0"/>
                      </a:endParaRPr>
                    </a:p>
                    <a:p>
                      <a:pPr algn="just"/>
                      <a:r>
                        <a:rPr lang="en-US" sz="1600" b="1" i="0" u="none" strike="noStrike" kern="1200" baseline="0" dirty="0">
                          <a:solidFill>
                            <a:schemeClr val="dk1"/>
                          </a:solidFill>
                          <a:latin typeface="Arial" panose="020B0604020202020204" pitchFamily="34" charset="0"/>
                          <a:ea typeface="+mn-ea"/>
                          <a:cs typeface="Arial" panose="020B0604020202020204" pitchFamily="34" charset="0"/>
                        </a:rPr>
                        <a:t>Civil recovery</a:t>
                      </a:r>
                    </a:p>
                    <a:p>
                      <a:pPr marL="285750" indent="-285750" algn="just">
                        <a:buFont typeface="Arial" panose="020B0604020202020204" pitchFamily="34" charset="0"/>
                        <a:buChar char="•"/>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The SIU filed an application in the Special Tribunal on 21 February 2022 to review the decisions made by the Department and the awarding of the contract, and also to claim back the money paid to the service provider. This matter is on the unopposed roll and we expect judgement in due course.</a:t>
                      </a:r>
                    </a:p>
                    <a:p>
                      <a:pPr algn="just"/>
                      <a:endParaRPr lang="en-US" sz="1600" b="0" i="0" u="none" strike="noStrike" kern="1200" baseline="0" dirty="0">
                        <a:solidFill>
                          <a:schemeClr val="dk1"/>
                        </a:solidFill>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chemeClr val="dk1"/>
                          </a:solidFill>
                          <a:latin typeface="Arial" panose="020B0604020202020204" pitchFamily="34" charset="0"/>
                          <a:ea typeface="+mn-ea"/>
                          <a:cs typeface="Arial" panose="020B0604020202020204" pitchFamily="34" charset="0"/>
                        </a:rPr>
                        <a:t>Disciplinary referrals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A referral was made on 2 February 2021 to the Premier. This referral was against the Accounting Officer at the time for failing to comply with section 38(1) of the PFMA, which made him guilty of financial misconduct in terms of section 81 of the PFMA. Also for failing to comply with Regulations 11 and 14 of Chapter 2 of the Public Service Regulations. The person’s contract expired before disciplinary action was taken.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4340964"/>
                  </a:ext>
                </a:extLst>
              </a:tr>
            </a:tbl>
          </a:graphicData>
        </a:graphic>
      </p:graphicFrame>
    </p:spTree>
    <p:extLst>
      <p:ext uri="{BB962C8B-B14F-4D97-AF65-F5344CB8AC3E}">
        <p14:creationId xmlns:p14="http://schemas.microsoft.com/office/powerpoint/2010/main" val="4205339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83F0528-1FF4-9C43-B192-630A1CC6E23F}"/>
              </a:ext>
            </a:extLst>
          </p:cNvPr>
          <p:cNvSpPr>
            <a:spLocks noGrp="1"/>
          </p:cNvSpPr>
          <p:nvPr>
            <p:ph type="title"/>
          </p:nvPr>
        </p:nvSpPr>
        <p:spPr/>
        <p:txBody>
          <a:bodyPr/>
          <a:lstStyle/>
          <a:p>
            <a:r>
              <a:rPr lang="en-ZA" sz="3200" b="1" dirty="0">
                <a:latin typeface="Arial" panose="020B0604020202020204" pitchFamily="34" charset="0"/>
                <a:ea typeface="Times" panose="02020603050405020304" pitchFamily="18" charset="0"/>
                <a:cs typeface="Arial" panose="020B0604020202020204" pitchFamily="34" charset="0"/>
              </a:rPr>
              <a:t>Background</a:t>
            </a:r>
            <a:br>
              <a:rPr lang="en-GB" b="1" dirty="0">
                <a:latin typeface="Arial" panose="020B0604020202020204" pitchFamily="34" charset="0"/>
                <a:ea typeface="Times" panose="02020603050405020304" pitchFamily="18" charset="0"/>
                <a:cs typeface="Times New Roman" panose="02020603050405020304" pitchFamily="18" charset="0"/>
              </a:rPr>
            </a:b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0220"/>
            <a:ext cx="12192000" cy="166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10393"/>
            <a:ext cx="12192000" cy="2304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459524" y="3270036"/>
            <a:ext cx="9894276" cy="258532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PROCLAMATION R39 of 2019</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Free State Department of Human Settlements</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8498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le 1"/>
          <p:cNvSpPr txBox="1">
            <a:spLocks/>
          </p:cNvSpPr>
          <p:nvPr/>
        </p:nvSpPr>
        <p:spPr>
          <a:xfrm>
            <a:off x="2337014" y="195081"/>
            <a:ext cx="6883988" cy="594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Background</a:t>
            </a:r>
          </a:p>
        </p:txBody>
      </p:sp>
      <p:sp>
        <p:nvSpPr>
          <p:cNvPr id="5" name="Rectangle 4"/>
          <p:cNvSpPr/>
          <p:nvPr/>
        </p:nvSpPr>
        <p:spPr>
          <a:xfrm>
            <a:off x="559294" y="1518081"/>
            <a:ext cx="11212496" cy="4237570"/>
          </a:xfrm>
          <a:prstGeom prst="rect">
            <a:avLst/>
          </a:prstGeom>
        </p:spPr>
        <p:txBody>
          <a:bodyPr wrap="square">
            <a:spAutoFit/>
          </a:bodyPr>
          <a:lstStyle/>
          <a:p>
            <a:pPr marL="285750" marR="0" lvl="0" indent="-285750" algn="just" defTabSz="914400" rtl="0" eaLnBrk="1" fontAlgn="auto" latinLnBrk="0" hangingPunct="1">
              <a:lnSpc>
                <a:spcPct val="150000"/>
              </a:lnSpc>
              <a:spcBef>
                <a:spcPts val="600"/>
              </a:spcBef>
              <a:spcAft>
                <a:spcPts val="1000"/>
              </a:spcAft>
              <a:buClrTx/>
              <a:buSzPts val="1100"/>
              <a:buFont typeface="Wingdings" panose="05000000000000000000" pitchFamily="2" charset="2"/>
              <a:buChar char="§"/>
              <a:tabLst>
                <a:tab pos="1257300" algn="l"/>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 complaint was received from a whistle blower who made various allegations regarding the appointment of a service provider to undertake a technical assessment of old township houses roofed with asbestos. The SIU applied for a proclamation to investigate the allegations.</a:t>
            </a:r>
          </a:p>
          <a:p>
            <a:pPr marL="285750" marR="0" lvl="0" indent="-285750" algn="just" defTabSz="914400" rtl="0" eaLnBrk="1" fontAlgn="auto" latinLnBrk="0" hangingPunct="1">
              <a:lnSpc>
                <a:spcPct val="150000"/>
              </a:lnSpc>
              <a:spcBef>
                <a:spcPts val="0"/>
              </a:spcBef>
              <a:spcAft>
                <a:spcPts val="0"/>
              </a:spcAft>
              <a:buClrTx/>
              <a:buSzPts val="1100"/>
              <a:buFont typeface="Wingdings" panose="05000000000000000000" pitchFamily="2" charset="2"/>
              <a:buChar char="§"/>
              <a:tabLst>
                <a:tab pos="1257300" algn="l"/>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SIU was mandated, through the issuance of Proclamation R.39 pf 2019 to conduct an investigation into the affairs of the Free State Department of Human Settlements (Department) in respect of, </a:t>
            </a:r>
            <a:r>
              <a:rPr kumimoji="0" lang="en-ZA" sz="16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inter alia</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742950" marR="0" lvl="1" indent="-285750" algn="just" defTabSz="914400" rtl="0" eaLnBrk="1" fontAlgn="auto" latinLnBrk="0" hangingPunct="1">
              <a:lnSpc>
                <a:spcPct val="150000"/>
              </a:lnSpc>
              <a:spcBef>
                <a:spcPts val="0"/>
              </a:spcBef>
              <a:spcAft>
                <a:spcPts val="0"/>
              </a:spcAft>
              <a:buClrTx/>
              <a:buSzPts val="1100"/>
              <a:buFont typeface="Wingdings" panose="05000000000000000000" pitchFamily="2" charset="2"/>
              <a:buChar char="§"/>
              <a:tabLst>
                <a:tab pos="1257300" algn="l"/>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procurement of, or contracting for, services pertaining to the identification and removal of asbestos from houses in the Free State by or on behalf of the Department and payments made in respect thereof in a manner that was not fair, equitable, transparent, competitive or cost effective and contrary to applicable legislation;</a:t>
            </a:r>
          </a:p>
          <a:p>
            <a:pPr marL="742950" marR="0" lvl="1" indent="-285750" algn="just" defTabSz="914400" rtl="0" eaLnBrk="1" fontAlgn="auto" latinLnBrk="0" hangingPunct="1">
              <a:lnSpc>
                <a:spcPct val="150000"/>
              </a:lnSpc>
              <a:spcBef>
                <a:spcPts val="0"/>
              </a:spcBef>
              <a:spcAft>
                <a:spcPts val="0"/>
              </a:spcAft>
              <a:buClrTx/>
              <a:buSzPts val="1100"/>
              <a:buFont typeface="Wingdings" panose="05000000000000000000" pitchFamily="2" charset="2"/>
              <a:buChar char="§"/>
              <a:tabLst>
                <a:tab pos="1257300" algn="l"/>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Any related unauthorised, irregular or fruitless and wasteful expenditure incurred as a result thereof; and</a:t>
            </a:r>
          </a:p>
          <a:p>
            <a:pPr marL="742950" marR="0" lvl="1" indent="-285750" algn="just" defTabSz="914400" rtl="0" eaLnBrk="1" fontAlgn="auto" latinLnBrk="0" hangingPunct="1">
              <a:lnSpc>
                <a:spcPct val="150000"/>
              </a:lnSpc>
              <a:spcBef>
                <a:spcPts val="0"/>
              </a:spcBef>
              <a:spcAft>
                <a:spcPts val="0"/>
              </a:spcAft>
              <a:buClrTx/>
              <a:buSzPts val="1100"/>
              <a:buFont typeface="Wingdings" panose="05000000000000000000" pitchFamily="2" charset="2"/>
              <a:buChar char="§"/>
              <a:tabLst>
                <a:tab pos="1257300" algn="l"/>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Any unlawful or improper conduct by the employees or officials of the Department, the applicable service providers, or any other person or entity in relation to the allegations set out above.</a:t>
            </a:r>
          </a:p>
        </p:txBody>
      </p:sp>
    </p:spTree>
    <p:extLst>
      <p:ext uri="{BB962C8B-B14F-4D97-AF65-F5344CB8AC3E}">
        <p14:creationId xmlns:p14="http://schemas.microsoft.com/office/powerpoint/2010/main" val="3203882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le 1"/>
          <p:cNvSpPr txBox="1">
            <a:spLocks/>
          </p:cNvSpPr>
          <p:nvPr/>
        </p:nvSpPr>
        <p:spPr>
          <a:xfrm>
            <a:off x="2337014" y="195081"/>
            <a:ext cx="6883988" cy="594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Background</a:t>
            </a:r>
          </a:p>
        </p:txBody>
      </p:sp>
      <p:sp>
        <p:nvSpPr>
          <p:cNvPr id="5" name="Rectangle 4"/>
          <p:cNvSpPr/>
          <p:nvPr/>
        </p:nvSpPr>
        <p:spPr>
          <a:xfrm>
            <a:off x="551688" y="1596139"/>
            <a:ext cx="10454640" cy="3088025"/>
          </a:xfrm>
          <a:prstGeom prst="rect">
            <a:avLst/>
          </a:prstGeom>
        </p:spPr>
        <p:txBody>
          <a:bodyPr wrap="square">
            <a:spAutoFit/>
          </a:bodyPr>
          <a:lstStyle/>
          <a:p>
            <a:pPr marL="285750" marR="0" lvl="0" indent="-285750" algn="just" defTabSz="914400" rtl="0" eaLnBrk="1" fontAlgn="auto" latinLnBrk="0" hangingPunct="1">
              <a:lnSpc>
                <a:spcPct val="150000"/>
              </a:lnSpc>
              <a:spcBef>
                <a:spcPts val="600"/>
              </a:spcBef>
              <a:spcAft>
                <a:spcPts val="1000"/>
              </a:spcAft>
              <a:buClrTx/>
              <a:buSzPts val="1100"/>
              <a:buFont typeface="Wingdings" panose="05000000000000000000" pitchFamily="2" charset="2"/>
              <a:buChar char="§"/>
              <a:tabLst>
                <a:tab pos="1257300" algn="l"/>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On 28 May 2014 a proposal was submitted to the Department by two entities, namely Blackhead Consulting and Diamond Hill Trading 71. </a:t>
            </a:r>
          </a:p>
          <a:p>
            <a:pPr marL="285750" marR="0" lvl="0" indent="-285750" algn="just" defTabSz="914400" rtl="0" eaLnBrk="1" fontAlgn="auto" latinLnBrk="0" hangingPunct="1">
              <a:lnSpc>
                <a:spcPct val="150000"/>
              </a:lnSpc>
              <a:spcBef>
                <a:spcPts val="600"/>
              </a:spcBef>
              <a:spcAft>
                <a:spcPts val="1000"/>
              </a:spcAft>
              <a:buClrTx/>
              <a:buSzPts val="1100"/>
              <a:buFont typeface="Wingdings" panose="05000000000000000000" pitchFamily="2" charset="2"/>
              <a:buChar char="§"/>
              <a:tabLst>
                <a:tab pos="1257300" algn="l"/>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 Joint Venture namely Diamond Hill Trading 71 – Blackhead JV was appointed by the Department. This was followed by the signing of a Service Level Agreement and the issuing of an Instruction to Perform Work dated 2 December 2014.</a:t>
            </a:r>
          </a:p>
          <a:p>
            <a:pPr marL="285750" marR="0" lvl="0" indent="-285750" algn="just" defTabSz="914400" rtl="0" eaLnBrk="1" fontAlgn="auto" latinLnBrk="0" hangingPunct="1">
              <a:lnSpc>
                <a:spcPct val="150000"/>
              </a:lnSpc>
              <a:spcBef>
                <a:spcPts val="600"/>
              </a:spcBef>
              <a:spcAft>
                <a:spcPts val="1000"/>
              </a:spcAft>
              <a:buClrTx/>
              <a:buSzPts val="1100"/>
              <a:buFont typeface="Wingdings" panose="05000000000000000000" pitchFamily="2" charset="2"/>
              <a:buChar char="§"/>
              <a:tabLst>
                <a:tab pos="1257300" algn="l"/>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value of the contract was R255 000 000.00 and a total of R230 000 000.00 was paid to the JV by the Department.</a:t>
            </a:r>
          </a:p>
        </p:txBody>
      </p:sp>
    </p:spTree>
    <p:extLst>
      <p:ext uri="{BB962C8B-B14F-4D97-AF65-F5344CB8AC3E}">
        <p14:creationId xmlns:p14="http://schemas.microsoft.com/office/powerpoint/2010/main" val="3128780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p:cNvSpPr txBox="1">
            <a:spLocks/>
          </p:cNvSpPr>
          <p:nvPr/>
        </p:nvSpPr>
        <p:spPr>
          <a:xfrm>
            <a:off x="2016667" y="116759"/>
            <a:ext cx="10367838" cy="626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Myriad pro"/>
                <a:ea typeface="+mj-ea"/>
                <a:cs typeface="Arial" panose="020B0604020202020204" pitchFamily="34" charset="0"/>
              </a:rPr>
              <a:t>Status of the Investigation</a:t>
            </a:r>
          </a:p>
        </p:txBody>
      </p:sp>
      <p:graphicFrame>
        <p:nvGraphicFramePr>
          <p:cNvPr id="6" name="Table 7">
            <a:extLst>
              <a:ext uri="{FF2B5EF4-FFF2-40B4-BE49-F238E27FC236}">
                <a16:creationId xmlns:a16="http://schemas.microsoft.com/office/drawing/2014/main" id="{E8D9746D-586D-FC9F-2EA3-2BA050CAF7C3}"/>
              </a:ext>
            </a:extLst>
          </p:cNvPr>
          <p:cNvGraphicFramePr>
            <a:graphicFrameLocks noGrp="1"/>
          </p:cNvGraphicFramePr>
          <p:nvPr>
            <p:ph idx="1"/>
            <p:extLst>
              <p:ext uri="{D42A27DB-BD31-4B8C-83A1-F6EECF244321}">
                <p14:modId xmlns:p14="http://schemas.microsoft.com/office/powerpoint/2010/main" val="3107528186"/>
              </p:ext>
            </p:extLst>
          </p:nvPr>
        </p:nvGraphicFramePr>
        <p:xfrm>
          <a:off x="355107" y="1873780"/>
          <a:ext cx="11267933" cy="4329176"/>
        </p:xfrm>
        <a:graphic>
          <a:graphicData uri="http://schemas.openxmlformats.org/drawingml/2006/table">
            <a:tbl>
              <a:tblPr firstRow="1" bandRow="1">
                <a:tableStyleId>{5C22544A-7EE6-4342-B048-85BDC9FD1C3A}</a:tableStyleId>
              </a:tblPr>
              <a:tblGrid>
                <a:gridCol w="1358283">
                  <a:extLst>
                    <a:ext uri="{9D8B030D-6E8A-4147-A177-3AD203B41FA5}">
                      <a16:colId xmlns:a16="http://schemas.microsoft.com/office/drawing/2014/main" val="1620185869"/>
                    </a:ext>
                  </a:extLst>
                </a:gridCol>
                <a:gridCol w="9909650">
                  <a:extLst>
                    <a:ext uri="{9D8B030D-6E8A-4147-A177-3AD203B41FA5}">
                      <a16:colId xmlns:a16="http://schemas.microsoft.com/office/drawing/2014/main" val="2282439420"/>
                    </a:ext>
                  </a:extLst>
                </a:gridCol>
              </a:tblGrid>
              <a:tr h="370840">
                <a:tc gridSpan="2">
                  <a:txBody>
                    <a:bodyPr/>
                    <a:lstStyle/>
                    <a:p>
                      <a:r>
                        <a:rPr lang="en-US" sz="1600" b="1" dirty="0">
                          <a:solidFill>
                            <a:schemeClr val="tx1"/>
                          </a:solidFill>
                          <a:latin typeface="Arial" panose="020B0604020202020204" pitchFamily="34" charset="0"/>
                          <a:cs typeface="Arial" panose="020B0604020202020204" pitchFamily="34" charset="0"/>
                        </a:rPr>
                        <a:t>Procurement of Diamond</a:t>
                      </a:r>
                      <a:r>
                        <a:rPr lang="en-US" sz="1600" b="1" baseline="0" dirty="0">
                          <a:solidFill>
                            <a:schemeClr val="tx1"/>
                          </a:solidFill>
                          <a:latin typeface="Arial" panose="020B0604020202020204" pitchFamily="34" charset="0"/>
                          <a:cs typeface="Arial" panose="020B0604020202020204" pitchFamily="34" charset="0"/>
                        </a:rPr>
                        <a:t> Hill Trading 71 – Blackhead Joint Venture for the identification and removal of asbestos from houses in the Free State</a:t>
                      </a:r>
                      <a:endParaRPr lang="en-US" sz="16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03687108"/>
                  </a:ext>
                </a:extLst>
              </a:tr>
              <a:tr h="370840">
                <a:tc>
                  <a:txBody>
                    <a:bodyPr/>
                    <a:lstStyle/>
                    <a:p>
                      <a:r>
                        <a:rPr lang="en-US" sz="1600" b="1" dirty="0">
                          <a:latin typeface="Arial" panose="020B0604020202020204" pitchFamily="34" charset="0"/>
                          <a:cs typeface="Arial" panose="020B0604020202020204" pitchFamily="34" charset="0"/>
                        </a:rPr>
                        <a:t>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ct val="150000"/>
                        </a:lnSpc>
                      </a:pPr>
                      <a:r>
                        <a:rPr lang="en-US" sz="1600" b="0" dirty="0">
                          <a:latin typeface="Arial" panose="020B0604020202020204" pitchFamily="34" charset="0"/>
                          <a:cs typeface="Arial" panose="020B0604020202020204" pitchFamily="34" charset="0"/>
                        </a:rPr>
                        <a:t>The investigation is in the supporting phase, supporting ongoing remedial action such as the referral to the NPA, the disciplinary referrals and the ongoing civil action in the High Court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544967"/>
                  </a:ext>
                </a:extLst>
              </a:tr>
              <a:tr h="370840">
                <a:tc>
                  <a:txBody>
                    <a:bodyPr/>
                    <a:lstStyle/>
                    <a:p>
                      <a:r>
                        <a:rPr lang="en-US" sz="1600" b="1" dirty="0">
                          <a:latin typeface="Arial" panose="020B0604020202020204" pitchFamily="34" charset="0"/>
                          <a:cs typeface="Arial" panose="020B0604020202020204" pitchFamily="34" charset="0"/>
                        </a:rPr>
                        <a:t>Findings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The main findings were as follow:</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US" sz="1600" kern="1200" dirty="0">
                          <a:solidFill>
                            <a:schemeClr val="dk1"/>
                          </a:solidFill>
                          <a:effectLst/>
                          <a:latin typeface="Arial" panose="020B0604020202020204" pitchFamily="34" charset="0"/>
                          <a:ea typeface="+mn-ea"/>
                          <a:cs typeface="Arial" panose="020B0604020202020204" pitchFamily="34" charset="0"/>
                        </a:rPr>
                        <a:t>The procurement process in respect of the appointment of the service</a:t>
                      </a:r>
                      <a:r>
                        <a:rPr lang="en-US" sz="1600" kern="1200" baseline="0" dirty="0">
                          <a:solidFill>
                            <a:schemeClr val="dk1"/>
                          </a:solidFill>
                          <a:effectLst/>
                          <a:latin typeface="Arial" panose="020B0604020202020204" pitchFamily="34" charset="0"/>
                          <a:ea typeface="+mn-ea"/>
                          <a:cs typeface="Arial" panose="020B0604020202020204" pitchFamily="34" charset="0"/>
                        </a:rPr>
                        <a:t> provider did not comply with section 217(1) of the Constitution and the subsequent Service Level Agreement was void</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US" sz="1600" kern="1200" baseline="0" dirty="0">
                          <a:solidFill>
                            <a:schemeClr val="dk1"/>
                          </a:solidFill>
                          <a:effectLst/>
                          <a:latin typeface="Arial" panose="020B0604020202020204" pitchFamily="34" charset="0"/>
                          <a:ea typeface="+mn-ea"/>
                          <a:cs typeface="Arial" panose="020B0604020202020204" pitchFamily="34" charset="0"/>
                        </a:rPr>
                        <a:t>Due to the fact that the procurement process was irregular, the expenditure of R230 000 000.00 that was incurred, constituted irregular expenditure</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US" sz="1600" kern="1200" baseline="0" dirty="0">
                          <a:solidFill>
                            <a:schemeClr val="dk1"/>
                          </a:solidFill>
                          <a:effectLst/>
                          <a:latin typeface="Arial" panose="020B0604020202020204" pitchFamily="34" charset="0"/>
                          <a:ea typeface="+mn-ea"/>
                          <a:cs typeface="Arial" panose="020B0604020202020204" pitchFamily="34" charset="0"/>
                        </a:rPr>
                        <a:t>The amount of R208 608 510.70 that the Department overpaid (R230 000 000.00 minus R21 391 489.30 (the amount for which the services could have been rendered), constitutes fruitless and wasteful expenditure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8772563"/>
                  </a:ext>
                </a:extLst>
              </a:tr>
            </a:tbl>
          </a:graphicData>
        </a:graphic>
      </p:graphicFrame>
    </p:spTree>
    <p:extLst>
      <p:ext uri="{BB962C8B-B14F-4D97-AF65-F5344CB8AC3E}">
        <p14:creationId xmlns:p14="http://schemas.microsoft.com/office/powerpoint/2010/main" val="3307840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51285"/>
            <a:ext cx="10515600" cy="587140"/>
          </a:xfrm>
        </p:spPr>
        <p:txBody>
          <a:bodyPr>
            <a:normAutofit/>
          </a:bodyPr>
          <a:lstStyle/>
          <a:p>
            <a:pPr algn="ctr"/>
            <a:r>
              <a:rPr lang="en-US" sz="2800" b="1" dirty="0">
                <a:latin typeface="Arial" panose="020B0604020202020204" pitchFamily="34" charset="0"/>
                <a:cs typeface="Arial" panose="020B0604020202020204" pitchFamily="34" charset="0"/>
              </a:rPr>
              <a:t>The SIU’s Legislative Mandate</a:t>
            </a:r>
          </a:p>
        </p:txBody>
      </p:sp>
      <p:sp>
        <p:nvSpPr>
          <p:cNvPr id="3" name="Content Placeholder 2"/>
          <p:cNvSpPr>
            <a:spLocks noGrp="1"/>
          </p:cNvSpPr>
          <p:nvPr>
            <p:ph idx="1"/>
          </p:nvPr>
        </p:nvSpPr>
        <p:spPr>
          <a:xfrm>
            <a:off x="838200" y="1838426"/>
            <a:ext cx="10515600" cy="1568918"/>
          </a:xfrm>
        </p:spPr>
        <p:txBody>
          <a:bodyPr>
            <a:normAutofit/>
          </a:bodyPr>
          <a:lstStyle/>
          <a:p>
            <a:pPr algn="ctr" eaLnBrk="0" fontAlgn="base" hangingPunct="0">
              <a:spcBef>
                <a:spcPts val="600"/>
              </a:spcBef>
              <a:spcAft>
                <a:spcPct val="0"/>
              </a:spcAft>
              <a:buNone/>
            </a:pPr>
            <a:r>
              <a:rPr lang="en-ZA" altLang="en-US" sz="1800" b="1" dirty="0">
                <a:solidFill>
                  <a:srgbClr val="000000"/>
                </a:solidFill>
                <a:latin typeface="Verdana" panose="020B0604030504040204" pitchFamily="34" charset="0"/>
                <a:cs typeface="Arial" panose="020B0604020202020204" pitchFamily="34" charset="0"/>
              </a:rPr>
              <a:t>Empowering Legislation </a:t>
            </a:r>
          </a:p>
          <a:p>
            <a:pPr algn="ctr" eaLnBrk="0" fontAlgn="base" hangingPunct="0">
              <a:spcBef>
                <a:spcPts val="600"/>
              </a:spcBef>
              <a:spcAft>
                <a:spcPct val="0"/>
              </a:spcAft>
              <a:buNone/>
            </a:pPr>
            <a:r>
              <a:rPr lang="en-US" altLang="en-US" sz="1800" dirty="0">
                <a:solidFill>
                  <a:srgbClr val="000000"/>
                </a:solidFill>
                <a:latin typeface="Arial" panose="020B0604020202020204" pitchFamily="34" charset="0"/>
                <a:cs typeface="Arial" panose="020B0604020202020204" pitchFamily="34" charset="0"/>
              </a:rPr>
              <a:t>Special Investigating Units and Special Tribunals Act, 1996 (Act no. 74 of 1996) (</a:t>
            </a:r>
            <a:r>
              <a:rPr lang="en-US" altLang="en-US" sz="1800" b="1" dirty="0">
                <a:solidFill>
                  <a:srgbClr val="000000"/>
                </a:solidFill>
                <a:latin typeface="Arial" panose="020B0604020202020204" pitchFamily="34" charset="0"/>
                <a:cs typeface="Arial" panose="020B0604020202020204" pitchFamily="34" charset="0"/>
              </a:rPr>
              <a:t>“SIU act”</a:t>
            </a:r>
            <a:r>
              <a:rPr lang="en-US" altLang="en-US" sz="1800" dirty="0">
                <a:solidFill>
                  <a:srgbClr val="000000"/>
                </a:solidFill>
                <a:latin typeface="Arial" panose="020B0604020202020204" pitchFamily="34" charset="0"/>
                <a:cs typeface="Arial" panose="020B0604020202020204" pitchFamily="34" charset="0"/>
              </a:rPr>
              <a:t>). </a:t>
            </a:r>
            <a:endParaRPr lang="en-ZA" altLang="en-US" sz="1800" dirty="0">
              <a:solidFill>
                <a:srgbClr val="000000"/>
              </a:solidFill>
              <a:latin typeface="Arial" panose="020B0604020202020204" pitchFamily="34" charset="0"/>
              <a:cs typeface="Arial" panose="020B0604020202020204" pitchFamily="34" charset="0"/>
            </a:endParaRPr>
          </a:p>
          <a:p>
            <a:pPr marL="0" lvl="0" indent="0" defTabSz="457200">
              <a:lnSpc>
                <a:spcPct val="100000"/>
              </a:lnSpc>
              <a:spcBef>
                <a:spcPts val="0"/>
              </a:spcBef>
              <a:buNone/>
              <a:defRPr/>
            </a:pPr>
            <a:endParaRPr lang="en-US" sz="1700" dirty="0">
              <a:solidFill>
                <a:srgbClr val="000000"/>
              </a:solidFill>
              <a:latin typeface="Arial" panose="020B0604020202020204" pitchFamily="34" charset="0"/>
              <a:cs typeface="Arial" panose="020B0604020202020204" pitchFamily="34" charset="0"/>
            </a:endParaRPr>
          </a:p>
          <a:p>
            <a:pPr marL="0" indent="0">
              <a:buNone/>
            </a:pPr>
            <a:endParaRPr lang="en-US" dirty="0"/>
          </a:p>
        </p:txBody>
      </p:sp>
      <p:sp>
        <p:nvSpPr>
          <p:cNvPr id="7" name="Freeform 6"/>
          <p:cNvSpPr>
            <a:spLocks/>
          </p:cNvSpPr>
          <p:nvPr/>
        </p:nvSpPr>
        <p:spPr bwMode="auto">
          <a:xfrm>
            <a:off x="1020277" y="3585908"/>
            <a:ext cx="3205213" cy="2248833"/>
          </a:xfrm>
          <a:custGeom>
            <a:avLst/>
            <a:gdLst>
              <a:gd name="T0" fmla="*/ 62 w 1304"/>
              <a:gd name="T1" fmla="*/ 29 h 1084"/>
              <a:gd name="T2" fmla="*/ 120 w 1304"/>
              <a:gd name="T3" fmla="*/ 28 h 1084"/>
              <a:gd name="T4" fmla="*/ 173 w 1304"/>
              <a:gd name="T5" fmla="*/ 30 h 1084"/>
              <a:gd name="T6" fmla="*/ 222 w 1304"/>
              <a:gd name="T7" fmla="*/ 30 h 1084"/>
              <a:gd name="T8" fmla="*/ 274 w 1304"/>
              <a:gd name="T9" fmla="*/ 30 h 1084"/>
              <a:gd name="T10" fmla="*/ 328 w 1304"/>
              <a:gd name="T11" fmla="*/ 31 h 1084"/>
              <a:gd name="T12" fmla="*/ 384 w 1304"/>
              <a:gd name="T13" fmla="*/ 29 h 1084"/>
              <a:gd name="T14" fmla="*/ 432 w 1304"/>
              <a:gd name="T15" fmla="*/ 31 h 1084"/>
              <a:gd name="T16" fmla="*/ 490 w 1304"/>
              <a:gd name="T17" fmla="*/ 28 h 1084"/>
              <a:gd name="T18" fmla="*/ 540 w 1304"/>
              <a:gd name="T19" fmla="*/ 30 h 1084"/>
              <a:gd name="T20" fmla="*/ 591 w 1304"/>
              <a:gd name="T21" fmla="*/ 30 h 1084"/>
              <a:gd name="T22" fmla="*/ 644 w 1304"/>
              <a:gd name="T23" fmla="*/ 30 h 1084"/>
              <a:gd name="T24" fmla="*/ 699 w 1304"/>
              <a:gd name="T25" fmla="*/ 28 h 1084"/>
              <a:gd name="T26" fmla="*/ 751 w 1304"/>
              <a:gd name="T27" fmla="*/ 30 h 1084"/>
              <a:gd name="T28" fmla="*/ 811 w 1304"/>
              <a:gd name="T29" fmla="*/ 27 h 1084"/>
              <a:gd name="T30" fmla="*/ 860 w 1304"/>
              <a:gd name="T31" fmla="*/ 31 h 1084"/>
              <a:gd name="T32" fmla="*/ 918 w 1304"/>
              <a:gd name="T33" fmla="*/ 29 h 1084"/>
              <a:gd name="T34" fmla="*/ 969 w 1304"/>
              <a:gd name="T35" fmla="*/ 30 h 1084"/>
              <a:gd name="T36" fmla="*/ 1023 w 1304"/>
              <a:gd name="T37" fmla="*/ 28 h 1084"/>
              <a:gd name="T38" fmla="*/ 1072 w 1304"/>
              <a:gd name="T39" fmla="*/ 31 h 1084"/>
              <a:gd name="T40" fmla="*/ 1132 w 1304"/>
              <a:gd name="T41" fmla="*/ 27 h 1084"/>
              <a:gd name="T42" fmla="*/ 1183 w 1304"/>
              <a:gd name="T43" fmla="*/ 29 h 1084"/>
              <a:gd name="T44" fmla="*/ 1236 w 1304"/>
              <a:gd name="T45" fmla="*/ 28 h 1084"/>
              <a:gd name="T46" fmla="*/ 1285 w 1304"/>
              <a:gd name="T47" fmla="*/ 30 h 1084"/>
              <a:gd name="T48" fmla="*/ 1281 w 1304"/>
              <a:gd name="T49" fmla="*/ 63 h 1084"/>
              <a:gd name="T50" fmla="*/ 1286 w 1304"/>
              <a:gd name="T51" fmla="*/ 92 h 1084"/>
              <a:gd name="T52" fmla="*/ 1283 w 1304"/>
              <a:gd name="T53" fmla="*/ 123 h 1084"/>
              <a:gd name="T54" fmla="*/ 1284 w 1304"/>
              <a:gd name="T55" fmla="*/ 154 h 1084"/>
              <a:gd name="T56" fmla="*/ 1286 w 1304"/>
              <a:gd name="T57" fmla="*/ 184 h 1084"/>
              <a:gd name="T58" fmla="*/ 1282 w 1304"/>
              <a:gd name="T59" fmla="*/ 217 h 1084"/>
              <a:gd name="T60" fmla="*/ 1284 w 1304"/>
              <a:gd name="T61" fmla="*/ 248 h 1084"/>
              <a:gd name="T62" fmla="*/ 1283 w 1304"/>
              <a:gd name="T63" fmla="*/ 280 h 1084"/>
              <a:gd name="T64" fmla="*/ 1284 w 1304"/>
              <a:gd name="T65" fmla="*/ 309 h 1084"/>
              <a:gd name="T66" fmla="*/ 1282 w 1304"/>
              <a:gd name="T67" fmla="*/ 344 h 1084"/>
              <a:gd name="T68" fmla="*/ 1282 w 1304"/>
              <a:gd name="T69" fmla="*/ 375 h 1084"/>
              <a:gd name="T70" fmla="*/ 1280 w 1304"/>
              <a:gd name="T71" fmla="*/ 405 h 1084"/>
              <a:gd name="T72" fmla="*/ 1283 w 1304"/>
              <a:gd name="T73" fmla="*/ 435 h 1084"/>
              <a:gd name="T74" fmla="*/ 1285 w 1304"/>
              <a:gd name="T75" fmla="*/ 464 h 1084"/>
              <a:gd name="T76" fmla="*/ 1281 w 1304"/>
              <a:gd name="T77" fmla="*/ 499 h 1084"/>
              <a:gd name="T78" fmla="*/ 1283 w 1304"/>
              <a:gd name="T79" fmla="*/ 528 h 1084"/>
              <a:gd name="T80" fmla="*/ 1285 w 1304"/>
              <a:gd name="T81" fmla="*/ 558 h 1084"/>
              <a:gd name="T82" fmla="*/ 1282 w 1304"/>
              <a:gd name="T83" fmla="*/ 592 h 1084"/>
              <a:gd name="T84" fmla="*/ 1281 w 1304"/>
              <a:gd name="T85" fmla="*/ 623 h 1084"/>
              <a:gd name="T86" fmla="*/ 1281 w 1304"/>
              <a:gd name="T87" fmla="*/ 654 h 1084"/>
              <a:gd name="T88" fmla="*/ 1282 w 1304"/>
              <a:gd name="T89" fmla="*/ 686 h 1084"/>
              <a:gd name="T90" fmla="*/ 1282 w 1304"/>
              <a:gd name="T91" fmla="*/ 717 h 1084"/>
              <a:gd name="T92" fmla="*/ 1285 w 1304"/>
              <a:gd name="T93" fmla="*/ 746 h 1084"/>
              <a:gd name="T94" fmla="*/ 1284 w 1304"/>
              <a:gd name="T95" fmla="*/ 777 h 1084"/>
              <a:gd name="T96" fmla="*/ 1282 w 1304"/>
              <a:gd name="T97" fmla="*/ 808 h 1084"/>
              <a:gd name="T98" fmla="*/ 1285 w 1304"/>
              <a:gd name="T99" fmla="*/ 839 h 1084"/>
              <a:gd name="T100" fmla="*/ 1280 w 1304"/>
              <a:gd name="T101" fmla="*/ 871 h 1084"/>
              <a:gd name="T102" fmla="*/ 1285 w 1304"/>
              <a:gd name="T103" fmla="*/ 899 h 1084"/>
              <a:gd name="T104" fmla="*/ 1282 w 1304"/>
              <a:gd name="T105" fmla="*/ 933 h 1084"/>
              <a:gd name="T106" fmla="*/ 1283 w 1304"/>
              <a:gd name="T107" fmla="*/ 963 h 1084"/>
              <a:gd name="T108" fmla="*/ 1283 w 1304"/>
              <a:gd name="T109" fmla="*/ 994 h 1084"/>
              <a:gd name="T110" fmla="*/ 1280 w 1304"/>
              <a:gd name="T111" fmla="*/ 102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084">
                <a:moveTo>
                  <a:pt x="19" y="31"/>
                </a:moveTo>
                <a:cubicBezTo>
                  <a:pt x="19" y="31"/>
                  <a:pt x="23" y="29"/>
                  <a:pt x="23" y="29"/>
                </a:cubicBezTo>
                <a:cubicBezTo>
                  <a:pt x="23" y="29"/>
                  <a:pt x="22" y="37"/>
                  <a:pt x="22" y="37"/>
                </a:cubicBezTo>
                <a:cubicBezTo>
                  <a:pt x="23" y="38"/>
                  <a:pt x="39" y="28"/>
                  <a:pt x="39" y="28"/>
                </a:cubicBezTo>
                <a:cubicBezTo>
                  <a:pt x="39" y="28"/>
                  <a:pt x="22" y="44"/>
                  <a:pt x="23" y="45"/>
                </a:cubicBezTo>
                <a:cubicBezTo>
                  <a:pt x="23" y="45"/>
                  <a:pt x="46" y="31"/>
                  <a:pt x="46" y="31"/>
                </a:cubicBezTo>
                <a:cubicBezTo>
                  <a:pt x="47" y="31"/>
                  <a:pt x="16" y="55"/>
                  <a:pt x="16" y="56"/>
                </a:cubicBezTo>
                <a:cubicBezTo>
                  <a:pt x="16" y="56"/>
                  <a:pt x="62" y="28"/>
                  <a:pt x="62" y="29"/>
                </a:cubicBezTo>
                <a:cubicBezTo>
                  <a:pt x="63" y="30"/>
                  <a:pt x="17" y="62"/>
                  <a:pt x="18" y="63"/>
                </a:cubicBezTo>
                <a:cubicBezTo>
                  <a:pt x="18" y="64"/>
                  <a:pt x="78" y="27"/>
                  <a:pt x="78" y="28"/>
                </a:cubicBezTo>
                <a:cubicBezTo>
                  <a:pt x="79" y="29"/>
                  <a:pt x="18" y="69"/>
                  <a:pt x="19" y="70"/>
                </a:cubicBezTo>
                <a:cubicBezTo>
                  <a:pt x="19" y="72"/>
                  <a:pt x="87" y="31"/>
                  <a:pt x="87" y="31"/>
                </a:cubicBezTo>
                <a:cubicBezTo>
                  <a:pt x="88" y="33"/>
                  <a:pt x="21" y="75"/>
                  <a:pt x="22" y="76"/>
                </a:cubicBezTo>
                <a:cubicBezTo>
                  <a:pt x="22" y="77"/>
                  <a:pt x="106" y="27"/>
                  <a:pt x="106" y="28"/>
                </a:cubicBezTo>
                <a:cubicBezTo>
                  <a:pt x="107" y="29"/>
                  <a:pt x="19" y="85"/>
                  <a:pt x="20" y="86"/>
                </a:cubicBezTo>
                <a:cubicBezTo>
                  <a:pt x="21" y="87"/>
                  <a:pt x="118" y="26"/>
                  <a:pt x="120" y="28"/>
                </a:cubicBezTo>
                <a:cubicBezTo>
                  <a:pt x="120" y="29"/>
                  <a:pt x="18" y="92"/>
                  <a:pt x="19" y="94"/>
                </a:cubicBezTo>
                <a:cubicBezTo>
                  <a:pt x="20" y="95"/>
                  <a:pt x="132" y="27"/>
                  <a:pt x="133" y="29"/>
                </a:cubicBezTo>
                <a:cubicBezTo>
                  <a:pt x="134" y="31"/>
                  <a:pt x="16" y="103"/>
                  <a:pt x="17" y="104"/>
                </a:cubicBezTo>
                <a:cubicBezTo>
                  <a:pt x="18" y="107"/>
                  <a:pt x="147" y="28"/>
                  <a:pt x="147" y="29"/>
                </a:cubicBezTo>
                <a:cubicBezTo>
                  <a:pt x="148" y="31"/>
                  <a:pt x="19" y="108"/>
                  <a:pt x="20" y="110"/>
                </a:cubicBezTo>
                <a:cubicBezTo>
                  <a:pt x="21" y="111"/>
                  <a:pt x="164" y="26"/>
                  <a:pt x="164" y="27"/>
                </a:cubicBezTo>
                <a:cubicBezTo>
                  <a:pt x="165" y="29"/>
                  <a:pt x="15" y="118"/>
                  <a:pt x="16" y="120"/>
                </a:cubicBezTo>
                <a:cubicBezTo>
                  <a:pt x="17" y="122"/>
                  <a:pt x="172" y="29"/>
                  <a:pt x="173" y="30"/>
                </a:cubicBezTo>
                <a:cubicBezTo>
                  <a:pt x="174" y="31"/>
                  <a:pt x="21" y="123"/>
                  <a:pt x="22" y="125"/>
                </a:cubicBezTo>
                <a:cubicBezTo>
                  <a:pt x="23" y="127"/>
                  <a:pt x="182" y="27"/>
                  <a:pt x="184" y="31"/>
                </a:cubicBezTo>
                <a:cubicBezTo>
                  <a:pt x="185" y="33"/>
                  <a:pt x="20" y="128"/>
                  <a:pt x="22" y="132"/>
                </a:cubicBezTo>
                <a:cubicBezTo>
                  <a:pt x="23" y="133"/>
                  <a:pt x="198" y="29"/>
                  <a:pt x="198" y="30"/>
                </a:cubicBezTo>
                <a:cubicBezTo>
                  <a:pt x="200" y="32"/>
                  <a:pt x="18" y="137"/>
                  <a:pt x="20" y="140"/>
                </a:cubicBezTo>
                <a:cubicBezTo>
                  <a:pt x="21" y="142"/>
                  <a:pt x="212" y="28"/>
                  <a:pt x="212" y="29"/>
                </a:cubicBezTo>
                <a:cubicBezTo>
                  <a:pt x="214" y="31"/>
                  <a:pt x="18" y="145"/>
                  <a:pt x="19" y="148"/>
                </a:cubicBezTo>
                <a:cubicBezTo>
                  <a:pt x="21" y="151"/>
                  <a:pt x="221" y="28"/>
                  <a:pt x="222" y="30"/>
                </a:cubicBezTo>
                <a:cubicBezTo>
                  <a:pt x="225" y="35"/>
                  <a:pt x="21" y="150"/>
                  <a:pt x="23" y="153"/>
                </a:cubicBezTo>
                <a:cubicBezTo>
                  <a:pt x="25" y="158"/>
                  <a:pt x="232" y="26"/>
                  <a:pt x="234" y="30"/>
                </a:cubicBezTo>
                <a:cubicBezTo>
                  <a:pt x="237" y="34"/>
                  <a:pt x="15" y="162"/>
                  <a:pt x="16" y="163"/>
                </a:cubicBezTo>
                <a:cubicBezTo>
                  <a:pt x="19" y="168"/>
                  <a:pt x="246" y="26"/>
                  <a:pt x="248" y="30"/>
                </a:cubicBezTo>
                <a:cubicBezTo>
                  <a:pt x="250" y="34"/>
                  <a:pt x="16" y="168"/>
                  <a:pt x="17" y="170"/>
                </a:cubicBezTo>
                <a:cubicBezTo>
                  <a:pt x="19" y="173"/>
                  <a:pt x="256" y="25"/>
                  <a:pt x="260" y="31"/>
                </a:cubicBezTo>
                <a:cubicBezTo>
                  <a:pt x="261" y="33"/>
                  <a:pt x="19" y="173"/>
                  <a:pt x="21" y="176"/>
                </a:cubicBezTo>
                <a:cubicBezTo>
                  <a:pt x="25" y="182"/>
                  <a:pt x="270" y="24"/>
                  <a:pt x="274" y="30"/>
                </a:cubicBezTo>
                <a:cubicBezTo>
                  <a:pt x="277" y="36"/>
                  <a:pt x="20" y="183"/>
                  <a:pt x="20" y="184"/>
                </a:cubicBezTo>
                <a:cubicBezTo>
                  <a:pt x="22" y="188"/>
                  <a:pt x="290" y="25"/>
                  <a:pt x="292" y="28"/>
                </a:cubicBezTo>
                <a:cubicBezTo>
                  <a:pt x="293" y="30"/>
                  <a:pt x="14" y="187"/>
                  <a:pt x="18" y="194"/>
                </a:cubicBezTo>
                <a:cubicBezTo>
                  <a:pt x="20" y="197"/>
                  <a:pt x="299" y="26"/>
                  <a:pt x="301" y="30"/>
                </a:cubicBezTo>
                <a:cubicBezTo>
                  <a:pt x="304" y="34"/>
                  <a:pt x="19" y="199"/>
                  <a:pt x="20" y="200"/>
                </a:cubicBezTo>
                <a:cubicBezTo>
                  <a:pt x="23" y="206"/>
                  <a:pt x="316" y="23"/>
                  <a:pt x="319" y="28"/>
                </a:cubicBezTo>
                <a:cubicBezTo>
                  <a:pt x="320" y="30"/>
                  <a:pt x="16" y="208"/>
                  <a:pt x="17" y="210"/>
                </a:cubicBezTo>
                <a:cubicBezTo>
                  <a:pt x="21" y="217"/>
                  <a:pt x="324" y="23"/>
                  <a:pt x="328" y="31"/>
                </a:cubicBezTo>
                <a:cubicBezTo>
                  <a:pt x="330" y="34"/>
                  <a:pt x="20" y="213"/>
                  <a:pt x="21" y="215"/>
                </a:cubicBezTo>
                <a:cubicBezTo>
                  <a:pt x="25" y="222"/>
                  <a:pt x="342" y="20"/>
                  <a:pt x="346" y="27"/>
                </a:cubicBezTo>
                <a:cubicBezTo>
                  <a:pt x="348" y="31"/>
                  <a:pt x="17" y="215"/>
                  <a:pt x="21" y="222"/>
                </a:cubicBezTo>
                <a:cubicBezTo>
                  <a:pt x="24" y="227"/>
                  <a:pt x="351" y="25"/>
                  <a:pt x="354" y="30"/>
                </a:cubicBezTo>
                <a:cubicBezTo>
                  <a:pt x="355" y="33"/>
                  <a:pt x="14" y="227"/>
                  <a:pt x="17" y="233"/>
                </a:cubicBezTo>
                <a:cubicBezTo>
                  <a:pt x="18" y="235"/>
                  <a:pt x="372" y="26"/>
                  <a:pt x="373" y="28"/>
                </a:cubicBezTo>
                <a:cubicBezTo>
                  <a:pt x="374" y="30"/>
                  <a:pt x="19" y="235"/>
                  <a:pt x="21" y="238"/>
                </a:cubicBezTo>
                <a:cubicBezTo>
                  <a:pt x="23" y="242"/>
                  <a:pt x="381" y="23"/>
                  <a:pt x="384" y="29"/>
                </a:cubicBezTo>
                <a:cubicBezTo>
                  <a:pt x="388" y="35"/>
                  <a:pt x="20" y="243"/>
                  <a:pt x="21" y="245"/>
                </a:cubicBezTo>
                <a:cubicBezTo>
                  <a:pt x="26" y="255"/>
                  <a:pt x="392" y="21"/>
                  <a:pt x="397" y="29"/>
                </a:cubicBezTo>
                <a:cubicBezTo>
                  <a:pt x="399" y="32"/>
                  <a:pt x="16" y="251"/>
                  <a:pt x="18" y="255"/>
                </a:cubicBezTo>
                <a:cubicBezTo>
                  <a:pt x="20" y="260"/>
                  <a:pt x="403" y="24"/>
                  <a:pt x="406" y="30"/>
                </a:cubicBezTo>
                <a:cubicBezTo>
                  <a:pt x="409" y="35"/>
                  <a:pt x="11" y="254"/>
                  <a:pt x="17" y="263"/>
                </a:cubicBezTo>
                <a:cubicBezTo>
                  <a:pt x="21" y="272"/>
                  <a:pt x="416" y="23"/>
                  <a:pt x="420" y="30"/>
                </a:cubicBezTo>
                <a:cubicBezTo>
                  <a:pt x="424" y="37"/>
                  <a:pt x="17" y="257"/>
                  <a:pt x="22" y="267"/>
                </a:cubicBezTo>
                <a:cubicBezTo>
                  <a:pt x="24" y="270"/>
                  <a:pt x="429" y="26"/>
                  <a:pt x="432" y="31"/>
                </a:cubicBezTo>
                <a:cubicBezTo>
                  <a:pt x="435" y="36"/>
                  <a:pt x="13" y="269"/>
                  <a:pt x="18" y="277"/>
                </a:cubicBezTo>
                <a:cubicBezTo>
                  <a:pt x="22" y="284"/>
                  <a:pt x="442" y="27"/>
                  <a:pt x="444" y="31"/>
                </a:cubicBezTo>
                <a:cubicBezTo>
                  <a:pt x="450" y="41"/>
                  <a:pt x="15" y="280"/>
                  <a:pt x="18" y="285"/>
                </a:cubicBezTo>
                <a:cubicBezTo>
                  <a:pt x="21" y="290"/>
                  <a:pt x="455" y="21"/>
                  <a:pt x="460" y="30"/>
                </a:cubicBezTo>
                <a:cubicBezTo>
                  <a:pt x="463" y="36"/>
                  <a:pt x="19" y="286"/>
                  <a:pt x="22" y="291"/>
                </a:cubicBezTo>
                <a:cubicBezTo>
                  <a:pt x="24" y="296"/>
                  <a:pt x="467" y="19"/>
                  <a:pt x="473" y="30"/>
                </a:cubicBezTo>
                <a:cubicBezTo>
                  <a:pt x="479" y="40"/>
                  <a:pt x="15" y="299"/>
                  <a:pt x="16" y="301"/>
                </a:cubicBezTo>
                <a:cubicBezTo>
                  <a:pt x="20" y="309"/>
                  <a:pt x="485" y="19"/>
                  <a:pt x="490" y="28"/>
                </a:cubicBezTo>
                <a:cubicBezTo>
                  <a:pt x="496" y="38"/>
                  <a:pt x="14" y="303"/>
                  <a:pt x="17" y="308"/>
                </a:cubicBezTo>
                <a:cubicBezTo>
                  <a:pt x="23" y="319"/>
                  <a:pt x="496" y="16"/>
                  <a:pt x="503" y="27"/>
                </a:cubicBezTo>
                <a:cubicBezTo>
                  <a:pt x="505" y="32"/>
                  <a:pt x="16" y="307"/>
                  <a:pt x="21" y="314"/>
                </a:cubicBezTo>
                <a:cubicBezTo>
                  <a:pt x="27" y="324"/>
                  <a:pt x="510" y="16"/>
                  <a:pt x="516" y="28"/>
                </a:cubicBezTo>
                <a:cubicBezTo>
                  <a:pt x="523" y="39"/>
                  <a:pt x="16" y="317"/>
                  <a:pt x="19" y="323"/>
                </a:cubicBezTo>
                <a:cubicBezTo>
                  <a:pt x="22" y="328"/>
                  <a:pt x="521" y="22"/>
                  <a:pt x="526" y="30"/>
                </a:cubicBezTo>
                <a:cubicBezTo>
                  <a:pt x="531" y="40"/>
                  <a:pt x="16" y="322"/>
                  <a:pt x="20" y="330"/>
                </a:cubicBezTo>
                <a:cubicBezTo>
                  <a:pt x="23" y="335"/>
                  <a:pt x="539" y="27"/>
                  <a:pt x="540" y="30"/>
                </a:cubicBezTo>
                <a:cubicBezTo>
                  <a:pt x="544" y="36"/>
                  <a:pt x="14" y="334"/>
                  <a:pt x="17" y="340"/>
                </a:cubicBezTo>
                <a:cubicBezTo>
                  <a:pt x="23" y="349"/>
                  <a:pt x="547" y="22"/>
                  <a:pt x="552" y="31"/>
                </a:cubicBezTo>
                <a:cubicBezTo>
                  <a:pt x="559" y="43"/>
                  <a:pt x="11" y="333"/>
                  <a:pt x="19" y="346"/>
                </a:cubicBezTo>
                <a:cubicBezTo>
                  <a:pt x="25" y="357"/>
                  <a:pt x="568" y="24"/>
                  <a:pt x="570" y="28"/>
                </a:cubicBezTo>
                <a:cubicBezTo>
                  <a:pt x="576" y="39"/>
                  <a:pt x="15" y="338"/>
                  <a:pt x="23" y="351"/>
                </a:cubicBezTo>
                <a:cubicBezTo>
                  <a:pt x="31" y="365"/>
                  <a:pt x="575" y="21"/>
                  <a:pt x="580" y="29"/>
                </a:cubicBezTo>
                <a:cubicBezTo>
                  <a:pt x="587" y="41"/>
                  <a:pt x="9" y="349"/>
                  <a:pt x="17" y="362"/>
                </a:cubicBezTo>
                <a:cubicBezTo>
                  <a:pt x="19" y="366"/>
                  <a:pt x="586" y="22"/>
                  <a:pt x="591" y="30"/>
                </a:cubicBezTo>
                <a:cubicBezTo>
                  <a:pt x="598" y="42"/>
                  <a:pt x="7" y="355"/>
                  <a:pt x="16" y="370"/>
                </a:cubicBezTo>
                <a:cubicBezTo>
                  <a:pt x="18" y="374"/>
                  <a:pt x="599" y="15"/>
                  <a:pt x="607" y="28"/>
                </a:cubicBezTo>
                <a:cubicBezTo>
                  <a:pt x="609" y="33"/>
                  <a:pt x="13" y="362"/>
                  <a:pt x="20" y="375"/>
                </a:cubicBezTo>
                <a:cubicBezTo>
                  <a:pt x="24" y="382"/>
                  <a:pt x="613" y="15"/>
                  <a:pt x="620" y="28"/>
                </a:cubicBezTo>
                <a:cubicBezTo>
                  <a:pt x="622" y="31"/>
                  <a:pt x="15" y="368"/>
                  <a:pt x="22" y="381"/>
                </a:cubicBezTo>
                <a:cubicBezTo>
                  <a:pt x="29" y="393"/>
                  <a:pt x="621" y="16"/>
                  <a:pt x="629" y="30"/>
                </a:cubicBezTo>
                <a:cubicBezTo>
                  <a:pt x="632" y="34"/>
                  <a:pt x="11" y="379"/>
                  <a:pt x="18" y="391"/>
                </a:cubicBezTo>
                <a:cubicBezTo>
                  <a:pt x="23" y="400"/>
                  <a:pt x="641" y="25"/>
                  <a:pt x="644" y="30"/>
                </a:cubicBezTo>
                <a:cubicBezTo>
                  <a:pt x="651" y="43"/>
                  <a:pt x="17" y="388"/>
                  <a:pt x="22" y="396"/>
                </a:cubicBezTo>
                <a:cubicBezTo>
                  <a:pt x="26" y="404"/>
                  <a:pt x="650" y="22"/>
                  <a:pt x="655" y="30"/>
                </a:cubicBezTo>
                <a:cubicBezTo>
                  <a:pt x="661" y="40"/>
                  <a:pt x="16" y="399"/>
                  <a:pt x="19" y="405"/>
                </a:cubicBezTo>
                <a:cubicBezTo>
                  <a:pt x="25" y="415"/>
                  <a:pt x="661" y="13"/>
                  <a:pt x="670" y="29"/>
                </a:cubicBezTo>
                <a:cubicBezTo>
                  <a:pt x="674" y="36"/>
                  <a:pt x="12" y="405"/>
                  <a:pt x="17" y="414"/>
                </a:cubicBezTo>
                <a:cubicBezTo>
                  <a:pt x="26" y="430"/>
                  <a:pt x="678" y="24"/>
                  <a:pt x="682" y="30"/>
                </a:cubicBezTo>
                <a:cubicBezTo>
                  <a:pt x="690" y="45"/>
                  <a:pt x="18" y="414"/>
                  <a:pt x="21" y="419"/>
                </a:cubicBezTo>
                <a:cubicBezTo>
                  <a:pt x="25" y="426"/>
                  <a:pt x="696" y="23"/>
                  <a:pt x="699" y="28"/>
                </a:cubicBezTo>
                <a:cubicBezTo>
                  <a:pt x="703" y="34"/>
                  <a:pt x="13" y="423"/>
                  <a:pt x="17" y="430"/>
                </a:cubicBezTo>
                <a:cubicBezTo>
                  <a:pt x="20" y="437"/>
                  <a:pt x="709" y="23"/>
                  <a:pt x="712" y="29"/>
                </a:cubicBezTo>
                <a:cubicBezTo>
                  <a:pt x="715" y="33"/>
                  <a:pt x="12" y="430"/>
                  <a:pt x="17" y="438"/>
                </a:cubicBezTo>
                <a:cubicBezTo>
                  <a:pt x="20" y="443"/>
                  <a:pt x="719" y="23"/>
                  <a:pt x="723" y="30"/>
                </a:cubicBezTo>
                <a:cubicBezTo>
                  <a:pt x="730" y="43"/>
                  <a:pt x="15" y="435"/>
                  <a:pt x="20" y="444"/>
                </a:cubicBezTo>
                <a:cubicBezTo>
                  <a:pt x="30" y="461"/>
                  <a:pt x="736" y="17"/>
                  <a:pt x="742" y="28"/>
                </a:cubicBezTo>
                <a:cubicBezTo>
                  <a:pt x="750" y="41"/>
                  <a:pt x="14" y="446"/>
                  <a:pt x="18" y="453"/>
                </a:cubicBezTo>
                <a:cubicBezTo>
                  <a:pt x="24" y="463"/>
                  <a:pt x="747" y="23"/>
                  <a:pt x="751" y="30"/>
                </a:cubicBezTo>
                <a:cubicBezTo>
                  <a:pt x="759" y="43"/>
                  <a:pt x="7" y="443"/>
                  <a:pt x="17" y="461"/>
                </a:cubicBezTo>
                <a:cubicBezTo>
                  <a:pt x="27" y="479"/>
                  <a:pt x="758" y="12"/>
                  <a:pt x="767" y="28"/>
                </a:cubicBezTo>
                <a:cubicBezTo>
                  <a:pt x="770" y="32"/>
                  <a:pt x="11" y="459"/>
                  <a:pt x="17" y="470"/>
                </a:cubicBezTo>
                <a:cubicBezTo>
                  <a:pt x="21" y="476"/>
                  <a:pt x="770" y="11"/>
                  <a:pt x="780" y="29"/>
                </a:cubicBezTo>
                <a:cubicBezTo>
                  <a:pt x="784" y="35"/>
                  <a:pt x="12" y="468"/>
                  <a:pt x="17" y="477"/>
                </a:cubicBezTo>
                <a:cubicBezTo>
                  <a:pt x="28" y="496"/>
                  <a:pt x="781" y="15"/>
                  <a:pt x="791" y="31"/>
                </a:cubicBezTo>
                <a:cubicBezTo>
                  <a:pt x="793" y="35"/>
                  <a:pt x="9" y="467"/>
                  <a:pt x="19" y="485"/>
                </a:cubicBezTo>
                <a:cubicBezTo>
                  <a:pt x="27" y="499"/>
                  <a:pt x="804" y="16"/>
                  <a:pt x="811" y="27"/>
                </a:cubicBezTo>
                <a:cubicBezTo>
                  <a:pt x="819" y="42"/>
                  <a:pt x="14" y="480"/>
                  <a:pt x="21" y="492"/>
                </a:cubicBezTo>
                <a:cubicBezTo>
                  <a:pt x="28" y="503"/>
                  <a:pt x="815" y="19"/>
                  <a:pt x="821" y="30"/>
                </a:cubicBezTo>
                <a:cubicBezTo>
                  <a:pt x="827" y="39"/>
                  <a:pt x="16" y="490"/>
                  <a:pt x="21" y="499"/>
                </a:cubicBezTo>
                <a:cubicBezTo>
                  <a:pt x="31" y="516"/>
                  <a:pt x="829" y="18"/>
                  <a:pt x="836" y="29"/>
                </a:cubicBezTo>
                <a:cubicBezTo>
                  <a:pt x="840" y="36"/>
                  <a:pt x="8" y="492"/>
                  <a:pt x="18" y="509"/>
                </a:cubicBezTo>
                <a:cubicBezTo>
                  <a:pt x="23" y="518"/>
                  <a:pt x="845" y="18"/>
                  <a:pt x="851" y="28"/>
                </a:cubicBezTo>
                <a:cubicBezTo>
                  <a:pt x="862" y="48"/>
                  <a:pt x="11" y="500"/>
                  <a:pt x="20" y="515"/>
                </a:cubicBezTo>
                <a:cubicBezTo>
                  <a:pt x="31" y="535"/>
                  <a:pt x="851" y="16"/>
                  <a:pt x="860" y="31"/>
                </a:cubicBezTo>
                <a:cubicBezTo>
                  <a:pt x="863" y="37"/>
                  <a:pt x="11" y="512"/>
                  <a:pt x="18" y="524"/>
                </a:cubicBezTo>
                <a:cubicBezTo>
                  <a:pt x="21" y="529"/>
                  <a:pt x="870" y="23"/>
                  <a:pt x="874" y="30"/>
                </a:cubicBezTo>
                <a:cubicBezTo>
                  <a:pt x="880" y="40"/>
                  <a:pt x="13" y="524"/>
                  <a:pt x="18" y="533"/>
                </a:cubicBezTo>
                <a:cubicBezTo>
                  <a:pt x="23" y="542"/>
                  <a:pt x="880" y="13"/>
                  <a:pt x="889" y="30"/>
                </a:cubicBezTo>
                <a:cubicBezTo>
                  <a:pt x="897" y="43"/>
                  <a:pt x="8" y="526"/>
                  <a:pt x="17" y="542"/>
                </a:cubicBezTo>
                <a:cubicBezTo>
                  <a:pt x="20" y="548"/>
                  <a:pt x="903" y="19"/>
                  <a:pt x="907" y="27"/>
                </a:cubicBezTo>
                <a:cubicBezTo>
                  <a:pt x="913" y="37"/>
                  <a:pt x="13" y="540"/>
                  <a:pt x="18" y="549"/>
                </a:cubicBezTo>
                <a:cubicBezTo>
                  <a:pt x="24" y="559"/>
                  <a:pt x="915" y="23"/>
                  <a:pt x="918" y="29"/>
                </a:cubicBezTo>
                <a:cubicBezTo>
                  <a:pt x="928" y="46"/>
                  <a:pt x="10" y="533"/>
                  <a:pt x="22" y="554"/>
                </a:cubicBezTo>
                <a:cubicBezTo>
                  <a:pt x="31" y="569"/>
                  <a:pt x="923" y="22"/>
                  <a:pt x="928" y="31"/>
                </a:cubicBezTo>
                <a:cubicBezTo>
                  <a:pt x="935" y="43"/>
                  <a:pt x="7" y="541"/>
                  <a:pt x="19" y="563"/>
                </a:cubicBezTo>
                <a:cubicBezTo>
                  <a:pt x="28" y="578"/>
                  <a:pt x="931" y="9"/>
                  <a:pt x="943" y="30"/>
                </a:cubicBezTo>
                <a:cubicBezTo>
                  <a:pt x="952" y="46"/>
                  <a:pt x="8" y="557"/>
                  <a:pt x="16" y="572"/>
                </a:cubicBezTo>
                <a:cubicBezTo>
                  <a:pt x="23" y="584"/>
                  <a:pt x="951" y="17"/>
                  <a:pt x="958" y="29"/>
                </a:cubicBezTo>
                <a:cubicBezTo>
                  <a:pt x="970" y="49"/>
                  <a:pt x="15" y="567"/>
                  <a:pt x="21" y="577"/>
                </a:cubicBezTo>
                <a:cubicBezTo>
                  <a:pt x="30" y="594"/>
                  <a:pt x="958" y="11"/>
                  <a:pt x="969" y="30"/>
                </a:cubicBezTo>
                <a:cubicBezTo>
                  <a:pt x="976" y="42"/>
                  <a:pt x="7" y="572"/>
                  <a:pt x="16" y="588"/>
                </a:cubicBezTo>
                <a:cubicBezTo>
                  <a:pt x="26" y="606"/>
                  <a:pt x="979" y="15"/>
                  <a:pt x="986" y="28"/>
                </a:cubicBezTo>
                <a:cubicBezTo>
                  <a:pt x="999" y="50"/>
                  <a:pt x="18" y="585"/>
                  <a:pt x="22" y="592"/>
                </a:cubicBezTo>
                <a:cubicBezTo>
                  <a:pt x="28" y="603"/>
                  <a:pt x="994" y="18"/>
                  <a:pt x="999" y="27"/>
                </a:cubicBezTo>
                <a:cubicBezTo>
                  <a:pt x="1010" y="47"/>
                  <a:pt x="14" y="597"/>
                  <a:pt x="17" y="602"/>
                </a:cubicBezTo>
                <a:cubicBezTo>
                  <a:pt x="20" y="607"/>
                  <a:pt x="997" y="8"/>
                  <a:pt x="1009" y="29"/>
                </a:cubicBezTo>
                <a:cubicBezTo>
                  <a:pt x="1022" y="52"/>
                  <a:pt x="7" y="592"/>
                  <a:pt x="17" y="609"/>
                </a:cubicBezTo>
                <a:cubicBezTo>
                  <a:pt x="21" y="616"/>
                  <a:pt x="1009" y="5"/>
                  <a:pt x="1023" y="28"/>
                </a:cubicBezTo>
                <a:cubicBezTo>
                  <a:pt x="1028" y="37"/>
                  <a:pt x="11" y="594"/>
                  <a:pt x="23" y="614"/>
                </a:cubicBezTo>
                <a:cubicBezTo>
                  <a:pt x="35" y="635"/>
                  <a:pt x="1029" y="24"/>
                  <a:pt x="1033" y="31"/>
                </a:cubicBezTo>
                <a:cubicBezTo>
                  <a:pt x="1044" y="49"/>
                  <a:pt x="9" y="597"/>
                  <a:pt x="23" y="622"/>
                </a:cubicBezTo>
                <a:cubicBezTo>
                  <a:pt x="30" y="635"/>
                  <a:pt x="1046" y="21"/>
                  <a:pt x="1050" y="29"/>
                </a:cubicBezTo>
                <a:cubicBezTo>
                  <a:pt x="1062" y="49"/>
                  <a:pt x="11" y="617"/>
                  <a:pt x="19" y="631"/>
                </a:cubicBezTo>
                <a:cubicBezTo>
                  <a:pt x="28" y="648"/>
                  <a:pt x="1051" y="13"/>
                  <a:pt x="1060" y="30"/>
                </a:cubicBezTo>
                <a:cubicBezTo>
                  <a:pt x="1068" y="44"/>
                  <a:pt x="13" y="621"/>
                  <a:pt x="22" y="637"/>
                </a:cubicBezTo>
                <a:cubicBezTo>
                  <a:pt x="33" y="656"/>
                  <a:pt x="1063" y="14"/>
                  <a:pt x="1072" y="31"/>
                </a:cubicBezTo>
                <a:cubicBezTo>
                  <a:pt x="1082" y="48"/>
                  <a:pt x="16" y="638"/>
                  <a:pt x="21" y="646"/>
                </a:cubicBezTo>
                <a:cubicBezTo>
                  <a:pt x="29" y="660"/>
                  <a:pt x="1075" y="9"/>
                  <a:pt x="1087" y="31"/>
                </a:cubicBezTo>
                <a:cubicBezTo>
                  <a:pt x="1101" y="56"/>
                  <a:pt x="11" y="638"/>
                  <a:pt x="20" y="654"/>
                </a:cubicBezTo>
                <a:cubicBezTo>
                  <a:pt x="30" y="671"/>
                  <a:pt x="1100" y="20"/>
                  <a:pt x="1104" y="28"/>
                </a:cubicBezTo>
                <a:cubicBezTo>
                  <a:pt x="1110" y="39"/>
                  <a:pt x="7" y="636"/>
                  <a:pt x="22" y="661"/>
                </a:cubicBezTo>
                <a:cubicBezTo>
                  <a:pt x="32" y="678"/>
                  <a:pt x="1104" y="14"/>
                  <a:pt x="1114" y="30"/>
                </a:cubicBezTo>
                <a:cubicBezTo>
                  <a:pt x="1124" y="47"/>
                  <a:pt x="3" y="648"/>
                  <a:pt x="17" y="671"/>
                </a:cubicBezTo>
                <a:cubicBezTo>
                  <a:pt x="28" y="691"/>
                  <a:pt x="1117" y="0"/>
                  <a:pt x="1132" y="27"/>
                </a:cubicBezTo>
                <a:cubicBezTo>
                  <a:pt x="1141" y="43"/>
                  <a:pt x="10" y="660"/>
                  <a:pt x="20" y="678"/>
                </a:cubicBezTo>
                <a:cubicBezTo>
                  <a:pt x="29" y="693"/>
                  <a:pt x="1138" y="18"/>
                  <a:pt x="1144" y="28"/>
                </a:cubicBezTo>
                <a:cubicBezTo>
                  <a:pt x="1152" y="42"/>
                  <a:pt x="16" y="672"/>
                  <a:pt x="23" y="684"/>
                </a:cubicBezTo>
                <a:cubicBezTo>
                  <a:pt x="27" y="691"/>
                  <a:pt x="1141" y="5"/>
                  <a:pt x="1155" y="30"/>
                </a:cubicBezTo>
                <a:cubicBezTo>
                  <a:pt x="1170" y="55"/>
                  <a:pt x="12" y="689"/>
                  <a:pt x="16" y="695"/>
                </a:cubicBezTo>
                <a:cubicBezTo>
                  <a:pt x="26" y="712"/>
                  <a:pt x="1155" y="9"/>
                  <a:pt x="1167" y="31"/>
                </a:cubicBezTo>
                <a:cubicBezTo>
                  <a:pt x="1175" y="44"/>
                  <a:pt x="6" y="675"/>
                  <a:pt x="21" y="700"/>
                </a:cubicBezTo>
                <a:cubicBezTo>
                  <a:pt x="25" y="708"/>
                  <a:pt x="1170" y="7"/>
                  <a:pt x="1183" y="29"/>
                </a:cubicBezTo>
                <a:cubicBezTo>
                  <a:pt x="1198" y="57"/>
                  <a:pt x="7" y="694"/>
                  <a:pt x="16" y="710"/>
                </a:cubicBezTo>
                <a:cubicBezTo>
                  <a:pt x="21" y="719"/>
                  <a:pt x="1187" y="7"/>
                  <a:pt x="1199" y="28"/>
                </a:cubicBezTo>
                <a:cubicBezTo>
                  <a:pt x="1206" y="39"/>
                  <a:pt x="6" y="698"/>
                  <a:pt x="17" y="717"/>
                </a:cubicBezTo>
                <a:cubicBezTo>
                  <a:pt x="32" y="743"/>
                  <a:pt x="1197" y="14"/>
                  <a:pt x="1206" y="31"/>
                </a:cubicBezTo>
                <a:cubicBezTo>
                  <a:pt x="1222" y="57"/>
                  <a:pt x="8" y="698"/>
                  <a:pt x="22" y="722"/>
                </a:cubicBezTo>
                <a:cubicBezTo>
                  <a:pt x="39" y="752"/>
                  <a:pt x="1212" y="19"/>
                  <a:pt x="1219" y="31"/>
                </a:cubicBezTo>
                <a:cubicBezTo>
                  <a:pt x="1229" y="47"/>
                  <a:pt x="4" y="702"/>
                  <a:pt x="20" y="730"/>
                </a:cubicBezTo>
                <a:cubicBezTo>
                  <a:pt x="35" y="757"/>
                  <a:pt x="1221" y="4"/>
                  <a:pt x="1236" y="28"/>
                </a:cubicBezTo>
                <a:cubicBezTo>
                  <a:pt x="1252" y="57"/>
                  <a:pt x="2" y="710"/>
                  <a:pt x="18" y="738"/>
                </a:cubicBezTo>
                <a:cubicBezTo>
                  <a:pt x="29" y="757"/>
                  <a:pt x="1238" y="13"/>
                  <a:pt x="1248" y="29"/>
                </a:cubicBezTo>
                <a:cubicBezTo>
                  <a:pt x="1265" y="59"/>
                  <a:pt x="12" y="732"/>
                  <a:pt x="19" y="745"/>
                </a:cubicBezTo>
                <a:cubicBezTo>
                  <a:pt x="34" y="771"/>
                  <a:pt x="1248" y="14"/>
                  <a:pt x="1258" y="30"/>
                </a:cubicBezTo>
                <a:cubicBezTo>
                  <a:pt x="1273" y="58"/>
                  <a:pt x="17" y="746"/>
                  <a:pt x="20" y="752"/>
                </a:cubicBezTo>
                <a:cubicBezTo>
                  <a:pt x="37" y="781"/>
                  <a:pt x="1258" y="9"/>
                  <a:pt x="1270" y="31"/>
                </a:cubicBezTo>
                <a:cubicBezTo>
                  <a:pt x="1274" y="37"/>
                  <a:pt x="12" y="743"/>
                  <a:pt x="22" y="759"/>
                </a:cubicBezTo>
                <a:cubicBezTo>
                  <a:pt x="31" y="775"/>
                  <a:pt x="1279" y="20"/>
                  <a:pt x="1285" y="30"/>
                </a:cubicBezTo>
                <a:cubicBezTo>
                  <a:pt x="1295" y="47"/>
                  <a:pt x="18" y="759"/>
                  <a:pt x="22" y="767"/>
                </a:cubicBezTo>
                <a:cubicBezTo>
                  <a:pt x="38" y="794"/>
                  <a:pt x="1280" y="32"/>
                  <a:pt x="1283" y="39"/>
                </a:cubicBezTo>
                <a:cubicBezTo>
                  <a:pt x="1290" y="49"/>
                  <a:pt x="3" y="751"/>
                  <a:pt x="18" y="777"/>
                </a:cubicBezTo>
                <a:cubicBezTo>
                  <a:pt x="34" y="805"/>
                  <a:pt x="1270" y="18"/>
                  <a:pt x="1286" y="45"/>
                </a:cubicBezTo>
                <a:cubicBezTo>
                  <a:pt x="1301" y="72"/>
                  <a:pt x="11" y="771"/>
                  <a:pt x="18" y="785"/>
                </a:cubicBezTo>
                <a:cubicBezTo>
                  <a:pt x="30" y="805"/>
                  <a:pt x="1280" y="43"/>
                  <a:pt x="1286" y="53"/>
                </a:cubicBezTo>
                <a:cubicBezTo>
                  <a:pt x="1300" y="77"/>
                  <a:pt x="12" y="780"/>
                  <a:pt x="19" y="792"/>
                </a:cubicBezTo>
                <a:cubicBezTo>
                  <a:pt x="28" y="808"/>
                  <a:pt x="1268" y="40"/>
                  <a:pt x="1281" y="63"/>
                </a:cubicBezTo>
                <a:cubicBezTo>
                  <a:pt x="1294" y="85"/>
                  <a:pt x="1" y="772"/>
                  <a:pt x="17" y="801"/>
                </a:cubicBezTo>
                <a:cubicBezTo>
                  <a:pt x="25" y="814"/>
                  <a:pt x="1277" y="56"/>
                  <a:pt x="1285" y="69"/>
                </a:cubicBezTo>
                <a:cubicBezTo>
                  <a:pt x="1303" y="100"/>
                  <a:pt x="10" y="793"/>
                  <a:pt x="19" y="808"/>
                </a:cubicBezTo>
                <a:cubicBezTo>
                  <a:pt x="33" y="833"/>
                  <a:pt x="1274" y="59"/>
                  <a:pt x="1284" y="77"/>
                </a:cubicBezTo>
                <a:cubicBezTo>
                  <a:pt x="1299" y="102"/>
                  <a:pt x="6" y="790"/>
                  <a:pt x="20" y="815"/>
                </a:cubicBezTo>
                <a:cubicBezTo>
                  <a:pt x="36" y="842"/>
                  <a:pt x="1278" y="71"/>
                  <a:pt x="1286" y="84"/>
                </a:cubicBezTo>
                <a:cubicBezTo>
                  <a:pt x="1304" y="116"/>
                  <a:pt x="8" y="798"/>
                  <a:pt x="22" y="821"/>
                </a:cubicBezTo>
                <a:cubicBezTo>
                  <a:pt x="28" y="832"/>
                  <a:pt x="1273" y="69"/>
                  <a:pt x="1286" y="92"/>
                </a:cubicBezTo>
                <a:cubicBezTo>
                  <a:pt x="1290" y="99"/>
                  <a:pt x="0" y="804"/>
                  <a:pt x="16" y="832"/>
                </a:cubicBezTo>
                <a:cubicBezTo>
                  <a:pt x="26" y="848"/>
                  <a:pt x="1274" y="84"/>
                  <a:pt x="1283" y="100"/>
                </a:cubicBezTo>
                <a:cubicBezTo>
                  <a:pt x="1287" y="107"/>
                  <a:pt x="12" y="824"/>
                  <a:pt x="20" y="838"/>
                </a:cubicBezTo>
                <a:cubicBezTo>
                  <a:pt x="27" y="849"/>
                  <a:pt x="1277" y="99"/>
                  <a:pt x="1283" y="109"/>
                </a:cubicBezTo>
                <a:cubicBezTo>
                  <a:pt x="1289" y="119"/>
                  <a:pt x="8" y="820"/>
                  <a:pt x="22" y="844"/>
                </a:cubicBezTo>
                <a:cubicBezTo>
                  <a:pt x="28" y="854"/>
                  <a:pt x="1271" y="91"/>
                  <a:pt x="1285" y="115"/>
                </a:cubicBezTo>
                <a:cubicBezTo>
                  <a:pt x="1300" y="141"/>
                  <a:pt x="4" y="825"/>
                  <a:pt x="20" y="852"/>
                </a:cubicBezTo>
                <a:cubicBezTo>
                  <a:pt x="38" y="883"/>
                  <a:pt x="1277" y="115"/>
                  <a:pt x="1283" y="123"/>
                </a:cubicBezTo>
                <a:cubicBezTo>
                  <a:pt x="1289" y="134"/>
                  <a:pt x="14" y="847"/>
                  <a:pt x="21" y="860"/>
                </a:cubicBezTo>
                <a:cubicBezTo>
                  <a:pt x="30" y="876"/>
                  <a:pt x="1279" y="125"/>
                  <a:pt x="1283" y="131"/>
                </a:cubicBezTo>
                <a:cubicBezTo>
                  <a:pt x="1301" y="163"/>
                  <a:pt x="3" y="845"/>
                  <a:pt x="17" y="869"/>
                </a:cubicBezTo>
                <a:cubicBezTo>
                  <a:pt x="27" y="887"/>
                  <a:pt x="1275" y="121"/>
                  <a:pt x="1285" y="138"/>
                </a:cubicBezTo>
                <a:cubicBezTo>
                  <a:pt x="1291" y="149"/>
                  <a:pt x="4" y="852"/>
                  <a:pt x="18" y="877"/>
                </a:cubicBezTo>
                <a:cubicBezTo>
                  <a:pt x="24" y="886"/>
                  <a:pt x="1266" y="122"/>
                  <a:pt x="1281" y="148"/>
                </a:cubicBezTo>
                <a:cubicBezTo>
                  <a:pt x="1297" y="176"/>
                  <a:pt x="5" y="865"/>
                  <a:pt x="16" y="886"/>
                </a:cubicBezTo>
                <a:cubicBezTo>
                  <a:pt x="34" y="916"/>
                  <a:pt x="1278" y="144"/>
                  <a:pt x="1284" y="154"/>
                </a:cubicBezTo>
                <a:cubicBezTo>
                  <a:pt x="1299" y="180"/>
                  <a:pt x="6" y="871"/>
                  <a:pt x="18" y="892"/>
                </a:cubicBezTo>
                <a:cubicBezTo>
                  <a:pt x="35" y="921"/>
                  <a:pt x="1270" y="139"/>
                  <a:pt x="1283" y="162"/>
                </a:cubicBezTo>
                <a:cubicBezTo>
                  <a:pt x="1300" y="191"/>
                  <a:pt x="9" y="879"/>
                  <a:pt x="21" y="898"/>
                </a:cubicBezTo>
                <a:cubicBezTo>
                  <a:pt x="26" y="908"/>
                  <a:pt x="1279" y="163"/>
                  <a:pt x="1283" y="170"/>
                </a:cubicBezTo>
                <a:cubicBezTo>
                  <a:pt x="1295" y="191"/>
                  <a:pt x="2" y="879"/>
                  <a:pt x="19" y="907"/>
                </a:cubicBezTo>
                <a:cubicBezTo>
                  <a:pt x="33" y="932"/>
                  <a:pt x="1268" y="158"/>
                  <a:pt x="1280" y="179"/>
                </a:cubicBezTo>
                <a:cubicBezTo>
                  <a:pt x="1293" y="201"/>
                  <a:pt x="12" y="901"/>
                  <a:pt x="20" y="915"/>
                </a:cubicBezTo>
                <a:cubicBezTo>
                  <a:pt x="30" y="933"/>
                  <a:pt x="1271" y="158"/>
                  <a:pt x="1286" y="184"/>
                </a:cubicBezTo>
                <a:cubicBezTo>
                  <a:pt x="1304" y="216"/>
                  <a:pt x="11" y="903"/>
                  <a:pt x="22" y="922"/>
                </a:cubicBezTo>
                <a:cubicBezTo>
                  <a:pt x="28" y="933"/>
                  <a:pt x="1271" y="176"/>
                  <a:pt x="1282" y="194"/>
                </a:cubicBezTo>
                <a:cubicBezTo>
                  <a:pt x="1286" y="202"/>
                  <a:pt x="2" y="902"/>
                  <a:pt x="19" y="931"/>
                </a:cubicBezTo>
                <a:cubicBezTo>
                  <a:pt x="26" y="944"/>
                  <a:pt x="1266" y="175"/>
                  <a:pt x="1282" y="202"/>
                </a:cubicBezTo>
                <a:cubicBezTo>
                  <a:pt x="1288" y="212"/>
                  <a:pt x="8" y="918"/>
                  <a:pt x="20" y="939"/>
                </a:cubicBezTo>
                <a:cubicBezTo>
                  <a:pt x="29" y="954"/>
                  <a:pt x="1276" y="191"/>
                  <a:pt x="1286" y="208"/>
                </a:cubicBezTo>
                <a:cubicBezTo>
                  <a:pt x="1296" y="225"/>
                  <a:pt x="1" y="914"/>
                  <a:pt x="20" y="946"/>
                </a:cubicBezTo>
                <a:cubicBezTo>
                  <a:pt x="35" y="973"/>
                  <a:pt x="1276" y="206"/>
                  <a:pt x="1282" y="217"/>
                </a:cubicBezTo>
                <a:cubicBezTo>
                  <a:pt x="1298" y="246"/>
                  <a:pt x="6" y="938"/>
                  <a:pt x="16" y="955"/>
                </a:cubicBezTo>
                <a:cubicBezTo>
                  <a:pt x="22" y="966"/>
                  <a:pt x="1270" y="201"/>
                  <a:pt x="1284" y="224"/>
                </a:cubicBezTo>
                <a:cubicBezTo>
                  <a:pt x="1301" y="253"/>
                  <a:pt x="13" y="954"/>
                  <a:pt x="18" y="962"/>
                </a:cubicBezTo>
                <a:cubicBezTo>
                  <a:pt x="25" y="975"/>
                  <a:pt x="1271" y="209"/>
                  <a:pt x="1284" y="231"/>
                </a:cubicBezTo>
                <a:cubicBezTo>
                  <a:pt x="1294" y="249"/>
                  <a:pt x="16" y="958"/>
                  <a:pt x="22" y="968"/>
                </a:cubicBezTo>
                <a:cubicBezTo>
                  <a:pt x="38" y="995"/>
                  <a:pt x="1265" y="217"/>
                  <a:pt x="1280" y="241"/>
                </a:cubicBezTo>
                <a:cubicBezTo>
                  <a:pt x="1284" y="249"/>
                  <a:pt x="12" y="970"/>
                  <a:pt x="17" y="979"/>
                </a:cubicBezTo>
                <a:cubicBezTo>
                  <a:pt x="24" y="990"/>
                  <a:pt x="1271" y="225"/>
                  <a:pt x="1284" y="248"/>
                </a:cubicBezTo>
                <a:cubicBezTo>
                  <a:pt x="1292" y="261"/>
                  <a:pt x="11" y="976"/>
                  <a:pt x="17" y="987"/>
                </a:cubicBezTo>
                <a:cubicBezTo>
                  <a:pt x="35" y="1018"/>
                  <a:pt x="1270" y="235"/>
                  <a:pt x="1283" y="256"/>
                </a:cubicBezTo>
                <a:cubicBezTo>
                  <a:pt x="1298" y="283"/>
                  <a:pt x="10" y="982"/>
                  <a:pt x="17" y="994"/>
                </a:cubicBezTo>
                <a:cubicBezTo>
                  <a:pt x="23" y="1004"/>
                  <a:pt x="1272" y="250"/>
                  <a:pt x="1280" y="265"/>
                </a:cubicBezTo>
                <a:cubicBezTo>
                  <a:pt x="1298" y="296"/>
                  <a:pt x="5" y="974"/>
                  <a:pt x="21" y="1000"/>
                </a:cubicBezTo>
                <a:cubicBezTo>
                  <a:pt x="27" y="1012"/>
                  <a:pt x="1279" y="256"/>
                  <a:pt x="1286" y="269"/>
                </a:cubicBezTo>
                <a:cubicBezTo>
                  <a:pt x="1295" y="285"/>
                  <a:pt x="1" y="984"/>
                  <a:pt x="17" y="1011"/>
                </a:cubicBezTo>
                <a:cubicBezTo>
                  <a:pt x="32" y="1037"/>
                  <a:pt x="1265" y="249"/>
                  <a:pt x="1283" y="280"/>
                </a:cubicBezTo>
                <a:cubicBezTo>
                  <a:pt x="1296" y="303"/>
                  <a:pt x="7" y="992"/>
                  <a:pt x="21" y="1017"/>
                </a:cubicBezTo>
                <a:cubicBezTo>
                  <a:pt x="25" y="1023"/>
                  <a:pt x="1275" y="278"/>
                  <a:pt x="1281" y="289"/>
                </a:cubicBezTo>
                <a:cubicBezTo>
                  <a:pt x="1293" y="310"/>
                  <a:pt x="12" y="1012"/>
                  <a:pt x="19" y="1025"/>
                </a:cubicBezTo>
                <a:cubicBezTo>
                  <a:pt x="24" y="1034"/>
                  <a:pt x="1268" y="268"/>
                  <a:pt x="1284" y="295"/>
                </a:cubicBezTo>
                <a:cubicBezTo>
                  <a:pt x="1294" y="311"/>
                  <a:pt x="13" y="1021"/>
                  <a:pt x="19" y="1033"/>
                </a:cubicBezTo>
                <a:cubicBezTo>
                  <a:pt x="31" y="1053"/>
                  <a:pt x="1268" y="274"/>
                  <a:pt x="1284" y="302"/>
                </a:cubicBezTo>
                <a:cubicBezTo>
                  <a:pt x="1294" y="319"/>
                  <a:pt x="0" y="1013"/>
                  <a:pt x="16" y="1042"/>
                </a:cubicBezTo>
                <a:cubicBezTo>
                  <a:pt x="28" y="1062"/>
                  <a:pt x="1272" y="288"/>
                  <a:pt x="1284" y="309"/>
                </a:cubicBezTo>
                <a:cubicBezTo>
                  <a:pt x="1300" y="337"/>
                  <a:pt x="10" y="1027"/>
                  <a:pt x="22" y="1046"/>
                </a:cubicBezTo>
                <a:cubicBezTo>
                  <a:pt x="34" y="1068"/>
                  <a:pt x="1278" y="306"/>
                  <a:pt x="1285" y="317"/>
                </a:cubicBezTo>
                <a:cubicBezTo>
                  <a:pt x="1295" y="335"/>
                  <a:pt x="6" y="1023"/>
                  <a:pt x="24" y="1054"/>
                </a:cubicBezTo>
                <a:cubicBezTo>
                  <a:pt x="29" y="1064"/>
                  <a:pt x="1275" y="312"/>
                  <a:pt x="1283" y="326"/>
                </a:cubicBezTo>
                <a:cubicBezTo>
                  <a:pt x="1297" y="349"/>
                  <a:pt x="29" y="1031"/>
                  <a:pt x="41" y="1052"/>
                </a:cubicBezTo>
                <a:cubicBezTo>
                  <a:pt x="45" y="1059"/>
                  <a:pt x="1279" y="326"/>
                  <a:pt x="1284" y="334"/>
                </a:cubicBezTo>
                <a:cubicBezTo>
                  <a:pt x="1301" y="365"/>
                  <a:pt x="39" y="1022"/>
                  <a:pt x="56" y="1052"/>
                </a:cubicBezTo>
                <a:cubicBezTo>
                  <a:pt x="65" y="1068"/>
                  <a:pt x="1270" y="323"/>
                  <a:pt x="1282" y="344"/>
                </a:cubicBezTo>
                <a:cubicBezTo>
                  <a:pt x="1289" y="356"/>
                  <a:pt x="50" y="1023"/>
                  <a:pt x="67" y="1053"/>
                </a:cubicBezTo>
                <a:cubicBezTo>
                  <a:pt x="75" y="1066"/>
                  <a:pt x="1277" y="339"/>
                  <a:pt x="1284" y="350"/>
                </a:cubicBezTo>
                <a:cubicBezTo>
                  <a:pt x="1300" y="378"/>
                  <a:pt x="70" y="1029"/>
                  <a:pt x="83" y="1052"/>
                </a:cubicBezTo>
                <a:cubicBezTo>
                  <a:pt x="97" y="1077"/>
                  <a:pt x="1269" y="340"/>
                  <a:pt x="1281" y="360"/>
                </a:cubicBezTo>
                <a:cubicBezTo>
                  <a:pt x="1285" y="367"/>
                  <a:pt x="78" y="1030"/>
                  <a:pt x="92" y="1054"/>
                </a:cubicBezTo>
                <a:cubicBezTo>
                  <a:pt x="109" y="1084"/>
                  <a:pt x="1275" y="357"/>
                  <a:pt x="1281" y="368"/>
                </a:cubicBezTo>
                <a:cubicBezTo>
                  <a:pt x="1296" y="394"/>
                  <a:pt x="90" y="1029"/>
                  <a:pt x="105" y="1054"/>
                </a:cubicBezTo>
                <a:cubicBezTo>
                  <a:pt x="110" y="1063"/>
                  <a:pt x="1272" y="358"/>
                  <a:pt x="1282" y="375"/>
                </a:cubicBezTo>
                <a:cubicBezTo>
                  <a:pt x="1295" y="398"/>
                  <a:pt x="112" y="1034"/>
                  <a:pt x="122" y="1052"/>
                </a:cubicBezTo>
                <a:cubicBezTo>
                  <a:pt x="133" y="1070"/>
                  <a:pt x="1280" y="372"/>
                  <a:pt x="1285" y="380"/>
                </a:cubicBezTo>
                <a:cubicBezTo>
                  <a:pt x="1295" y="399"/>
                  <a:pt x="119" y="1028"/>
                  <a:pt x="133" y="1053"/>
                </a:cubicBezTo>
                <a:cubicBezTo>
                  <a:pt x="147" y="1078"/>
                  <a:pt x="1278" y="378"/>
                  <a:pt x="1284" y="388"/>
                </a:cubicBezTo>
                <a:cubicBezTo>
                  <a:pt x="1288" y="395"/>
                  <a:pt x="135" y="1033"/>
                  <a:pt x="146" y="1052"/>
                </a:cubicBezTo>
                <a:cubicBezTo>
                  <a:pt x="149" y="1059"/>
                  <a:pt x="1269" y="378"/>
                  <a:pt x="1280" y="397"/>
                </a:cubicBezTo>
                <a:cubicBezTo>
                  <a:pt x="1294" y="421"/>
                  <a:pt x="155" y="1040"/>
                  <a:pt x="162" y="1051"/>
                </a:cubicBezTo>
                <a:cubicBezTo>
                  <a:pt x="176" y="1076"/>
                  <a:pt x="1268" y="384"/>
                  <a:pt x="1280" y="405"/>
                </a:cubicBezTo>
                <a:cubicBezTo>
                  <a:pt x="1288" y="419"/>
                  <a:pt x="164" y="1039"/>
                  <a:pt x="172" y="1053"/>
                </a:cubicBezTo>
                <a:cubicBezTo>
                  <a:pt x="175" y="1060"/>
                  <a:pt x="1274" y="400"/>
                  <a:pt x="1281" y="412"/>
                </a:cubicBezTo>
                <a:cubicBezTo>
                  <a:pt x="1293" y="433"/>
                  <a:pt x="180" y="1038"/>
                  <a:pt x="188" y="1052"/>
                </a:cubicBezTo>
                <a:cubicBezTo>
                  <a:pt x="193" y="1062"/>
                  <a:pt x="1280" y="413"/>
                  <a:pt x="1284" y="419"/>
                </a:cubicBezTo>
                <a:cubicBezTo>
                  <a:pt x="1294" y="436"/>
                  <a:pt x="192" y="1045"/>
                  <a:pt x="198" y="1054"/>
                </a:cubicBezTo>
                <a:cubicBezTo>
                  <a:pt x="213" y="1080"/>
                  <a:pt x="1266" y="405"/>
                  <a:pt x="1280" y="429"/>
                </a:cubicBezTo>
                <a:cubicBezTo>
                  <a:pt x="1294" y="453"/>
                  <a:pt x="205" y="1036"/>
                  <a:pt x="215" y="1052"/>
                </a:cubicBezTo>
                <a:cubicBezTo>
                  <a:pt x="220" y="1060"/>
                  <a:pt x="1274" y="420"/>
                  <a:pt x="1283" y="435"/>
                </a:cubicBezTo>
                <a:cubicBezTo>
                  <a:pt x="1287" y="442"/>
                  <a:pt x="223" y="1044"/>
                  <a:pt x="227" y="1051"/>
                </a:cubicBezTo>
                <a:cubicBezTo>
                  <a:pt x="238" y="1069"/>
                  <a:pt x="1279" y="437"/>
                  <a:pt x="1282" y="442"/>
                </a:cubicBezTo>
                <a:cubicBezTo>
                  <a:pt x="1297" y="467"/>
                  <a:pt x="229" y="1035"/>
                  <a:pt x="239" y="1052"/>
                </a:cubicBezTo>
                <a:cubicBezTo>
                  <a:pt x="250" y="1071"/>
                  <a:pt x="1276" y="429"/>
                  <a:pt x="1287" y="448"/>
                </a:cubicBezTo>
                <a:cubicBezTo>
                  <a:pt x="1296" y="465"/>
                  <a:pt x="251" y="1046"/>
                  <a:pt x="254" y="1052"/>
                </a:cubicBezTo>
                <a:cubicBezTo>
                  <a:pt x="264" y="1068"/>
                  <a:pt x="1282" y="450"/>
                  <a:pt x="1286" y="457"/>
                </a:cubicBezTo>
                <a:cubicBezTo>
                  <a:pt x="1291" y="465"/>
                  <a:pt x="256" y="1044"/>
                  <a:pt x="262" y="1055"/>
                </a:cubicBezTo>
                <a:cubicBezTo>
                  <a:pt x="266" y="1061"/>
                  <a:pt x="1276" y="449"/>
                  <a:pt x="1285" y="464"/>
                </a:cubicBezTo>
                <a:cubicBezTo>
                  <a:pt x="1296" y="482"/>
                  <a:pt x="270" y="1032"/>
                  <a:pt x="281" y="1052"/>
                </a:cubicBezTo>
                <a:cubicBezTo>
                  <a:pt x="288" y="1063"/>
                  <a:pt x="1267" y="451"/>
                  <a:pt x="1281" y="475"/>
                </a:cubicBezTo>
                <a:cubicBezTo>
                  <a:pt x="1285" y="482"/>
                  <a:pt x="288" y="1039"/>
                  <a:pt x="295" y="1051"/>
                </a:cubicBezTo>
                <a:cubicBezTo>
                  <a:pt x="300" y="1060"/>
                  <a:pt x="1275" y="464"/>
                  <a:pt x="1284" y="480"/>
                </a:cubicBezTo>
                <a:cubicBezTo>
                  <a:pt x="1296" y="500"/>
                  <a:pt x="294" y="1033"/>
                  <a:pt x="306" y="1053"/>
                </a:cubicBezTo>
                <a:cubicBezTo>
                  <a:pt x="319" y="1076"/>
                  <a:pt x="1281" y="478"/>
                  <a:pt x="1286" y="487"/>
                </a:cubicBezTo>
                <a:cubicBezTo>
                  <a:pt x="1300" y="511"/>
                  <a:pt x="317" y="1047"/>
                  <a:pt x="321" y="1053"/>
                </a:cubicBezTo>
                <a:cubicBezTo>
                  <a:pt x="327" y="1063"/>
                  <a:pt x="1270" y="480"/>
                  <a:pt x="1281" y="499"/>
                </a:cubicBezTo>
                <a:cubicBezTo>
                  <a:pt x="1286" y="508"/>
                  <a:pt x="326" y="1041"/>
                  <a:pt x="333" y="1053"/>
                </a:cubicBezTo>
                <a:cubicBezTo>
                  <a:pt x="341" y="1067"/>
                  <a:pt x="1271" y="482"/>
                  <a:pt x="1284" y="504"/>
                </a:cubicBezTo>
                <a:cubicBezTo>
                  <a:pt x="1287" y="510"/>
                  <a:pt x="344" y="1040"/>
                  <a:pt x="350" y="1051"/>
                </a:cubicBezTo>
                <a:cubicBezTo>
                  <a:pt x="363" y="1073"/>
                  <a:pt x="1279" y="505"/>
                  <a:pt x="1283" y="513"/>
                </a:cubicBezTo>
                <a:cubicBezTo>
                  <a:pt x="1288" y="520"/>
                  <a:pt x="351" y="1035"/>
                  <a:pt x="362" y="1052"/>
                </a:cubicBezTo>
                <a:cubicBezTo>
                  <a:pt x="373" y="1073"/>
                  <a:pt x="1274" y="507"/>
                  <a:pt x="1282" y="521"/>
                </a:cubicBezTo>
                <a:cubicBezTo>
                  <a:pt x="1287" y="530"/>
                  <a:pt x="361" y="1032"/>
                  <a:pt x="373" y="1053"/>
                </a:cubicBezTo>
                <a:cubicBezTo>
                  <a:pt x="384" y="1071"/>
                  <a:pt x="1276" y="515"/>
                  <a:pt x="1283" y="528"/>
                </a:cubicBezTo>
                <a:cubicBezTo>
                  <a:pt x="1288" y="537"/>
                  <a:pt x="380" y="1039"/>
                  <a:pt x="387" y="1052"/>
                </a:cubicBezTo>
                <a:cubicBezTo>
                  <a:pt x="400" y="1074"/>
                  <a:pt x="1276" y="517"/>
                  <a:pt x="1286" y="534"/>
                </a:cubicBezTo>
                <a:cubicBezTo>
                  <a:pt x="1296" y="551"/>
                  <a:pt x="394" y="1037"/>
                  <a:pt x="402" y="1052"/>
                </a:cubicBezTo>
                <a:cubicBezTo>
                  <a:pt x="413" y="1071"/>
                  <a:pt x="1273" y="528"/>
                  <a:pt x="1282" y="544"/>
                </a:cubicBezTo>
                <a:cubicBezTo>
                  <a:pt x="1293" y="562"/>
                  <a:pt x="408" y="1044"/>
                  <a:pt x="413" y="1054"/>
                </a:cubicBezTo>
                <a:cubicBezTo>
                  <a:pt x="424" y="1073"/>
                  <a:pt x="1281" y="542"/>
                  <a:pt x="1286" y="550"/>
                </a:cubicBezTo>
                <a:cubicBezTo>
                  <a:pt x="1291" y="559"/>
                  <a:pt x="413" y="1034"/>
                  <a:pt x="425" y="1055"/>
                </a:cubicBezTo>
                <a:cubicBezTo>
                  <a:pt x="435" y="1072"/>
                  <a:pt x="1277" y="543"/>
                  <a:pt x="1285" y="558"/>
                </a:cubicBezTo>
                <a:cubicBezTo>
                  <a:pt x="1292" y="570"/>
                  <a:pt x="434" y="1044"/>
                  <a:pt x="440" y="1054"/>
                </a:cubicBezTo>
                <a:cubicBezTo>
                  <a:pt x="452" y="1074"/>
                  <a:pt x="1281" y="562"/>
                  <a:pt x="1283" y="567"/>
                </a:cubicBezTo>
                <a:cubicBezTo>
                  <a:pt x="1293" y="583"/>
                  <a:pt x="452" y="1045"/>
                  <a:pt x="456" y="1053"/>
                </a:cubicBezTo>
                <a:cubicBezTo>
                  <a:pt x="459" y="1057"/>
                  <a:pt x="1270" y="557"/>
                  <a:pt x="1281" y="576"/>
                </a:cubicBezTo>
                <a:cubicBezTo>
                  <a:pt x="1293" y="596"/>
                  <a:pt x="464" y="1039"/>
                  <a:pt x="471" y="1052"/>
                </a:cubicBezTo>
                <a:cubicBezTo>
                  <a:pt x="479" y="1066"/>
                  <a:pt x="1274" y="563"/>
                  <a:pt x="1285" y="582"/>
                </a:cubicBezTo>
                <a:cubicBezTo>
                  <a:pt x="1291" y="593"/>
                  <a:pt x="468" y="1036"/>
                  <a:pt x="479" y="1055"/>
                </a:cubicBezTo>
                <a:cubicBezTo>
                  <a:pt x="486" y="1067"/>
                  <a:pt x="1274" y="579"/>
                  <a:pt x="1282" y="592"/>
                </a:cubicBezTo>
                <a:cubicBezTo>
                  <a:pt x="1286" y="600"/>
                  <a:pt x="491" y="1041"/>
                  <a:pt x="498" y="1052"/>
                </a:cubicBezTo>
                <a:cubicBezTo>
                  <a:pt x="502" y="1060"/>
                  <a:pt x="1280" y="595"/>
                  <a:pt x="1283" y="599"/>
                </a:cubicBezTo>
                <a:cubicBezTo>
                  <a:pt x="1286" y="605"/>
                  <a:pt x="498" y="1037"/>
                  <a:pt x="508" y="1054"/>
                </a:cubicBezTo>
                <a:cubicBezTo>
                  <a:pt x="512" y="1061"/>
                  <a:pt x="1275" y="590"/>
                  <a:pt x="1284" y="606"/>
                </a:cubicBezTo>
                <a:cubicBezTo>
                  <a:pt x="1295" y="625"/>
                  <a:pt x="510" y="1035"/>
                  <a:pt x="521" y="1054"/>
                </a:cubicBezTo>
                <a:cubicBezTo>
                  <a:pt x="530" y="1070"/>
                  <a:pt x="1276" y="607"/>
                  <a:pt x="1281" y="615"/>
                </a:cubicBezTo>
                <a:cubicBezTo>
                  <a:pt x="1291" y="633"/>
                  <a:pt x="529" y="1041"/>
                  <a:pt x="537" y="1053"/>
                </a:cubicBezTo>
                <a:cubicBezTo>
                  <a:pt x="540" y="1059"/>
                  <a:pt x="1279" y="618"/>
                  <a:pt x="1281" y="623"/>
                </a:cubicBezTo>
                <a:cubicBezTo>
                  <a:pt x="1291" y="639"/>
                  <a:pt x="539" y="1041"/>
                  <a:pt x="547" y="1055"/>
                </a:cubicBezTo>
                <a:cubicBezTo>
                  <a:pt x="556" y="1071"/>
                  <a:pt x="1275" y="613"/>
                  <a:pt x="1285" y="629"/>
                </a:cubicBezTo>
                <a:cubicBezTo>
                  <a:pt x="1290" y="638"/>
                  <a:pt x="566" y="1047"/>
                  <a:pt x="568" y="1051"/>
                </a:cubicBezTo>
                <a:cubicBezTo>
                  <a:pt x="571" y="1058"/>
                  <a:pt x="1274" y="626"/>
                  <a:pt x="1281" y="639"/>
                </a:cubicBezTo>
                <a:cubicBezTo>
                  <a:pt x="1291" y="656"/>
                  <a:pt x="569" y="1048"/>
                  <a:pt x="573" y="1055"/>
                </a:cubicBezTo>
                <a:cubicBezTo>
                  <a:pt x="576" y="1059"/>
                  <a:pt x="1276" y="640"/>
                  <a:pt x="1280" y="647"/>
                </a:cubicBezTo>
                <a:cubicBezTo>
                  <a:pt x="1286" y="658"/>
                  <a:pt x="586" y="1045"/>
                  <a:pt x="590" y="1053"/>
                </a:cubicBezTo>
                <a:cubicBezTo>
                  <a:pt x="593" y="1058"/>
                  <a:pt x="1279" y="650"/>
                  <a:pt x="1281" y="654"/>
                </a:cubicBezTo>
                <a:cubicBezTo>
                  <a:pt x="1286" y="663"/>
                  <a:pt x="592" y="1038"/>
                  <a:pt x="602" y="1055"/>
                </a:cubicBezTo>
                <a:cubicBezTo>
                  <a:pt x="607" y="1063"/>
                  <a:pt x="1279" y="652"/>
                  <a:pt x="1284" y="661"/>
                </a:cubicBezTo>
                <a:cubicBezTo>
                  <a:pt x="1290" y="671"/>
                  <a:pt x="615" y="1038"/>
                  <a:pt x="622" y="1051"/>
                </a:cubicBezTo>
                <a:cubicBezTo>
                  <a:pt x="627" y="1060"/>
                  <a:pt x="1277" y="656"/>
                  <a:pt x="1284" y="669"/>
                </a:cubicBezTo>
                <a:cubicBezTo>
                  <a:pt x="1292" y="683"/>
                  <a:pt x="628" y="1038"/>
                  <a:pt x="636" y="1051"/>
                </a:cubicBezTo>
                <a:cubicBezTo>
                  <a:pt x="638" y="1056"/>
                  <a:pt x="1278" y="667"/>
                  <a:pt x="1284" y="677"/>
                </a:cubicBezTo>
                <a:cubicBezTo>
                  <a:pt x="1287" y="682"/>
                  <a:pt x="640" y="1036"/>
                  <a:pt x="649" y="1052"/>
                </a:cubicBezTo>
                <a:cubicBezTo>
                  <a:pt x="651" y="1055"/>
                  <a:pt x="1276" y="676"/>
                  <a:pt x="1282" y="686"/>
                </a:cubicBezTo>
                <a:cubicBezTo>
                  <a:pt x="1289" y="697"/>
                  <a:pt x="655" y="1043"/>
                  <a:pt x="661" y="1052"/>
                </a:cubicBezTo>
                <a:cubicBezTo>
                  <a:pt x="666" y="1062"/>
                  <a:pt x="1272" y="681"/>
                  <a:pt x="1280" y="695"/>
                </a:cubicBezTo>
                <a:cubicBezTo>
                  <a:pt x="1284" y="701"/>
                  <a:pt x="662" y="1043"/>
                  <a:pt x="669" y="1055"/>
                </a:cubicBezTo>
                <a:cubicBezTo>
                  <a:pt x="674" y="1064"/>
                  <a:pt x="1280" y="687"/>
                  <a:pt x="1286" y="698"/>
                </a:cubicBezTo>
                <a:cubicBezTo>
                  <a:pt x="1288" y="702"/>
                  <a:pt x="686" y="1048"/>
                  <a:pt x="688" y="1052"/>
                </a:cubicBezTo>
                <a:cubicBezTo>
                  <a:pt x="690" y="1055"/>
                  <a:pt x="1279" y="702"/>
                  <a:pt x="1283" y="708"/>
                </a:cubicBezTo>
                <a:cubicBezTo>
                  <a:pt x="1289" y="719"/>
                  <a:pt x="695" y="1042"/>
                  <a:pt x="701" y="1052"/>
                </a:cubicBezTo>
                <a:cubicBezTo>
                  <a:pt x="707" y="1062"/>
                  <a:pt x="1275" y="705"/>
                  <a:pt x="1282" y="717"/>
                </a:cubicBezTo>
                <a:cubicBezTo>
                  <a:pt x="1286" y="725"/>
                  <a:pt x="711" y="1040"/>
                  <a:pt x="717" y="1051"/>
                </a:cubicBezTo>
                <a:cubicBezTo>
                  <a:pt x="719" y="1054"/>
                  <a:pt x="1275" y="712"/>
                  <a:pt x="1283" y="725"/>
                </a:cubicBezTo>
                <a:cubicBezTo>
                  <a:pt x="1291" y="738"/>
                  <a:pt x="722" y="1046"/>
                  <a:pt x="726" y="1053"/>
                </a:cubicBezTo>
                <a:cubicBezTo>
                  <a:pt x="729" y="1058"/>
                  <a:pt x="1274" y="724"/>
                  <a:pt x="1280" y="734"/>
                </a:cubicBezTo>
                <a:cubicBezTo>
                  <a:pt x="1281" y="736"/>
                  <a:pt x="734" y="1038"/>
                  <a:pt x="742" y="1051"/>
                </a:cubicBezTo>
                <a:cubicBezTo>
                  <a:pt x="745" y="1057"/>
                  <a:pt x="1276" y="733"/>
                  <a:pt x="1280" y="741"/>
                </a:cubicBezTo>
                <a:cubicBezTo>
                  <a:pt x="1286" y="751"/>
                  <a:pt x="751" y="1046"/>
                  <a:pt x="755" y="1052"/>
                </a:cubicBezTo>
                <a:cubicBezTo>
                  <a:pt x="759" y="1060"/>
                  <a:pt x="1281" y="739"/>
                  <a:pt x="1285" y="746"/>
                </a:cubicBezTo>
                <a:cubicBezTo>
                  <a:pt x="1287" y="749"/>
                  <a:pt x="759" y="1040"/>
                  <a:pt x="766" y="1052"/>
                </a:cubicBezTo>
                <a:cubicBezTo>
                  <a:pt x="770" y="1059"/>
                  <a:pt x="1278" y="749"/>
                  <a:pt x="1281" y="755"/>
                </a:cubicBezTo>
                <a:cubicBezTo>
                  <a:pt x="1286" y="763"/>
                  <a:pt x="770" y="1042"/>
                  <a:pt x="777" y="1054"/>
                </a:cubicBezTo>
                <a:cubicBezTo>
                  <a:pt x="780" y="1060"/>
                  <a:pt x="1276" y="756"/>
                  <a:pt x="1280" y="764"/>
                </a:cubicBezTo>
                <a:cubicBezTo>
                  <a:pt x="1282" y="766"/>
                  <a:pt x="787" y="1043"/>
                  <a:pt x="793" y="1053"/>
                </a:cubicBezTo>
                <a:cubicBezTo>
                  <a:pt x="797" y="1061"/>
                  <a:pt x="1280" y="760"/>
                  <a:pt x="1285" y="768"/>
                </a:cubicBezTo>
                <a:cubicBezTo>
                  <a:pt x="1291" y="778"/>
                  <a:pt x="806" y="1049"/>
                  <a:pt x="808" y="1052"/>
                </a:cubicBezTo>
                <a:cubicBezTo>
                  <a:pt x="812" y="1058"/>
                  <a:pt x="1278" y="766"/>
                  <a:pt x="1284" y="777"/>
                </a:cubicBezTo>
                <a:cubicBezTo>
                  <a:pt x="1286" y="780"/>
                  <a:pt x="816" y="1050"/>
                  <a:pt x="818" y="1053"/>
                </a:cubicBezTo>
                <a:cubicBezTo>
                  <a:pt x="822" y="1059"/>
                  <a:pt x="1278" y="774"/>
                  <a:pt x="1284" y="785"/>
                </a:cubicBezTo>
                <a:cubicBezTo>
                  <a:pt x="1290" y="796"/>
                  <a:pt x="827" y="1050"/>
                  <a:pt x="830" y="1054"/>
                </a:cubicBezTo>
                <a:cubicBezTo>
                  <a:pt x="834" y="1062"/>
                  <a:pt x="1281" y="783"/>
                  <a:pt x="1286" y="791"/>
                </a:cubicBezTo>
                <a:cubicBezTo>
                  <a:pt x="1287" y="793"/>
                  <a:pt x="839" y="1047"/>
                  <a:pt x="843" y="1054"/>
                </a:cubicBezTo>
                <a:cubicBezTo>
                  <a:pt x="848" y="1062"/>
                  <a:pt x="1279" y="792"/>
                  <a:pt x="1283" y="799"/>
                </a:cubicBezTo>
                <a:cubicBezTo>
                  <a:pt x="1287" y="806"/>
                  <a:pt x="850" y="1043"/>
                  <a:pt x="856" y="1053"/>
                </a:cubicBezTo>
                <a:cubicBezTo>
                  <a:pt x="861" y="1062"/>
                  <a:pt x="1280" y="806"/>
                  <a:pt x="1282" y="808"/>
                </a:cubicBezTo>
                <a:cubicBezTo>
                  <a:pt x="1284" y="812"/>
                  <a:pt x="869" y="1050"/>
                  <a:pt x="871" y="1053"/>
                </a:cubicBezTo>
                <a:cubicBezTo>
                  <a:pt x="875" y="1061"/>
                  <a:pt x="1279" y="806"/>
                  <a:pt x="1284" y="815"/>
                </a:cubicBezTo>
                <a:cubicBezTo>
                  <a:pt x="1287" y="821"/>
                  <a:pt x="884" y="1045"/>
                  <a:pt x="888" y="1052"/>
                </a:cubicBezTo>
                <a:cubicBezTo>
                  <a:pt x="892" y="1059"/>
                  <a:pt x="1281" y="818"/>
                  <a:pt x="1284" y="823"/>
                </a:cubicBezTo>
                <a:cubicBezTo>
                  <a:pt x="1285" y="826"/>
                  <a:pt x="899" y="1048"/>
                  <a:pt x="902" y="1052"/>
                </a:cubicBezTo>
                <a:cubicBezTo>
                  <a:pt x="903" y="1055"/>
                  <a:pt x="1276" y="823"/>
                  <a:pt x="1281" y="833"/>
                </a:cubicBezTo>
                <a:cubicBezTo>
                  <a:pt x="1286" y="841"/>
                  <a:pt x="909" y="1047"/>
                  <a:pt x="913" y="1053"/>
                </a:cubicBezTo>
                <a:cubicBezTo>
                  <a:pt x="914" y="1056"/>
                  <a:pt x="1282" y="833"/>
                  <a:pt x="1285" y="839"/>
                </a:cubicBezTo>
                <a:cubicBezTo>
                  <a:pt x="1288" y="844"/>
                  <a:pt x="921" y="1046"/>
                  <a:pt x="925" y="1053"/>
                </a:cubicBezTo>
                <a:cubicBezTo>
                  <a:pt x="928" y="1058"/>
                  <a:pt x="1278" y="842"/>
                  <a:pt x="1281" y="848"/>
                </a:cubicBezTo>
                <a:cubicBezTo>
                  <a:pt x="1284" y="852"/>
                  <a:pt x="938" y="1051"/>
                  <a:pt x="939" y="1053"/>
                </a:cubicBezTo>
                <a:cubicBezTo>
                  <a:pt x="941" y="1056"/>
                  <a:pt x="1282" y="851"/>
                  <a:pt x="1283" y="854"/>
                </a:cubicBezTo>
                <a:cubicBezTo>
                  <a:pt x="1288" y="862"/>
                  <a:pt x="952" y="1050"/>
                  <a:pt x="953" y="1053"/>
                </a:cubicBezTo>
                <a:cubicBezTo>
                  <a:pt x="955" y="1056"/>
                  <a:pt x="1283" y="856"/>
                  <a:pt x="1286" y="861"/>
                </a:cubicBezTo>
                <a:cubicBezTo>
                  <a:pt x="1287" y="863"/>
                  <a:pt x="963" y="1052"/>
                  <a:pt x="964" y="1053"/>
                </a:cubicBezTo>
                <a:cubicBezTo>
                  <a:pt x="966" y="1057"/>
                  <a:pt x="1278" y="867"/>
                  <a:pt x="1280" y="871"/>
                </a:cubicBezTo>
                <a:cubicBezTo>
                  <a:pt x="1281" y="873"/>
                  <a:pt x="980" y="1048"/>
                  <a:pt x="982" y="1052"/>
                </a:cubicBezTo>
                <a:cubicBezTo>
                  <a:pt x="985" y="1057"/>
                  <a:pt x="1279" y="873"/>
                  <a:pt x="1282" y="878"/>
                </a:cubicBezTo>
                <a:cubicBezTo>
                  <a:pt x="1283" y="880"/>
                  <a:pt x="989" y="1051"/>
                  <a:pt x="990" y="1053"/>
                </a:cubicBezTo>
                <a:cubicBezTo>
                  <a:pt x="992" y="1057"/>
                  <a:pt x="1277" y="879"/>
                  <a:pt x="1281" y="886"/>
                </a:cubicBezTo>
                <a:cubicBezTo>
                  <a:pt x="1283" y="889"/>
                  <a:pt x="1002" y="1048"/>
                  <a:pt x="1005" y="1052"/>
                </a:cubicBezTo>
                <a:cubicBezTo>
                  <a:pt x="1008" y="1058"/>
                  <a:pt x="1282" y="889"/>
                  <a:pt x="1283" y="891"/>
                </a:cubicBezTo>
                <a:cubicBezTo>
                  <a:pt x="1285" y="893"/>
                  <a:pt x="1012" y="1049"/>
                  <a:pt x="1015" y="1055"/>
                </a:cubicBezTo>
                <a:cubicBezTo>
                  <a:pt x="1016" y="1057"/>
                  <a:pt x="1284" y="896"/>
                  <a:pt x="1285" y="899"/>
                </a:cubicBezTo>
                <a:cubicBezTo>
                  <a:pt x="1287" y="901"/>
                  <a:pt x="1029" y="1049"/>
                  <a:pt x="1031" y="1053"/>
                </a:cubicBezTo>
                <a:cubicBezTo>
                  <a:pt x="1034" y="1058"/>
                  <a:pt x="1282" y="905"/>
                  <a:pt x="1283" y="907"/>
                </a:cubicBezTo>
                <a:cubicBezTo>
                  <a:pt x="1286" y="912"/>
                  <a:pt x="1045" y="1046"/>
                  <a:pt x="1048" y="1051"/>
                </a:cubicBezTo>
                <a:cubicBezTo>
                  <a:pt x="1049" y="1053"/>
                  <a:pt x="1285" y="912"/>
                  <a:pt x="1286" y="914"/>
                </a:cubicBezTo>
                <a:cubicBezTo>
                  <a:pt x="1289" y="918"/>
                  <a:pt x="1058" y="1050"/>
                  <a:pt x="1059" y="1053"/>
                </a:cubicBezTo>
                <a:cubicBezTo>
                  <a:pt x="1062" y="1058"/>
                  <a:pt x="1285" y="919"/>
                  <a:pt x="1286" y="922"/>
                </a:cubicBezTo>
                <a:cubicBezTo>
                  <a:pt x="1289" y="927"/>
                  <a:pt x="1071" y="1051"/>
                  <a:pt x="1073" y="1053"/>
                </a:cubicBezTo>
                <a:cubicBezTo>
                  <a:pt x="1074" y="1056"/>
                  <a:pt x="1281" y="931"/>
                  <a:pt x="1282" y="933"/>
                </a:cubicBezTo>
                <a:cubicBezTo>
                  <a:pt x="1283" y="935"/>
                  <a:pt x="1084" y="1053"/>
                  <a:pt x="1085" y="1055"/>
                </a:cubicBezTo>
                <a:cubicBezTo>
                  <a:pt x="1086" y="1058"/>
                  <a:pt x="1278" y="937"/>
                  <a:pt x="1281" y="942"/>
                </a:cubicBezTo>
                <a:cubicBezTo>
                  <a:pt x="1283" y="946"/>
                  <a:pt x="1099" y="1049"/>
                  <a:pt x="1102" y="1053"/>
                </a:cubicBezTo>
                <a:cubicBezTo>
                  <a:pt x="1103" y="1055"/>
                  <a:pt x="1281" y="948"/>
                  <a:pt x="1281" y="949"/>
                </a:cubicBezTo>
                <a:cubicBezTo>
                  <a:pt x="1283" y="952"/>
                  <a:pt x="1113" y="1050"/>
                  <a:pt x="1115" y="1053"/>
                </a:cubicBezTo>
                <a:cubicBezTo>
                  <a:pt x="1116" y="1054"/>
                  <a:pt x="1286" y="953"/>
                  <a:pt x="1286" y="954"/>
                </a:cubicBezTo>
                <a:cubicBezTo>
                  <a:pt x="1288" y="957"/>
                  <a:pt x="1128" y="1050"/>
                  <a:pt x="1129" y="1052"/>
                </a:cubicBezTo>
                <a:cubicBezTo>
                  <a:pt x="1131" y="1055"/>
                  <a:pt x="1281" y="960"/>
                  <a:pt x="1283" y="963"/>
                </a:cubicBezTo>
                <a:cubicBezTo>
                  <a:pt x="1285" y="967"/>
                  <a:pt x="1135" y="1052"/>
                  <a:pt x="1136" y="1055"/>
                </a:cubicBezTo>
                <a:cubicBezTo>
                  <a:pt x="1137" y="1056"/>
                  <a:pt x="1283" y="968"/>
                  <a:pt x="1284" y="970"/>
                </a:cubicBezTo>
                <a:cubicBezTo>
                  <a:pt x="1286" y="972"/>
                  <a:pt x="1153" y="1049"/>
                  <a:pt x="1154" y="1052"/>
                </a:cubicBezTo>
                <a:cubicBezTo>
                  <a:pt x="1155" y="1053"/>
                  <a:pt x="1281" y="976"/>
                  <a:pt x="1282" y="978"/>
                </a:cubicBezTo>
                <a:cubicBezTo>
                  <a:pt x="1283" y="981"/>
                  <a:pt x="1166" y="1050"/>
                  <a:pt x="1167" y="1052"/>
                </a:cubicBezTo>
                <a:cubicBezTo>
                  <a:pt x="1168" y="1054"/>
                  <a:pt x="1284" y="982"/>
                  <a:pt x="1285" y="984"/>
                </a:cubicBezTo>
                <a:cubicBezTo>
                  <a:pt x="1287" y="987"/>
                  <a:pt x="1178" y="1053"/>
                  <a:pt x="1178" y="1054"/>
                </a:cubicBezTo>
                <a:cubicBezTo>
                  <a:pt x="1179" y="1055"/>
                  <a:pt x="1282" y="992"/>
                  <a:pt x="1283" y="994"/>
                </a:cubicBezTo>
                <a:cubicBezTo>
                  <a:pt x="1284" y="995"/>
                  <a:pt x="1191" y="1054"/>
                  <a:pt x="1191" y="1054"/>
                </a:cubicBezTo>
                <a:cubicBezTo>
                  <a:pt x="1191" y="1055"/>
                  <a:pt x="1285" y="998"/>
                  <a:pt x="1285" y="1000"/>
                </a:cubicBezTo>
                <a:cubicBezTo>
                  <a:pt x="1286" y="1002"/>
                  <a:pt x="1206" y="1051"/>
                  <a:pt x="1207" y="1053"/>
                </a:cubicBezTo>
                <a:cubicBezTo>
                  <a:pt x="1208" y="1054"/>
                  <a:pt x="1281" y="1008"/>
                  <a:pt x="1282" y="1010"/>
                </a:cubicBezTo>
                <a:cubicBezTo>
                  <a:pt x="1282" y="1010"/>
                  <a:pt x="1217" y="1053"/>
                  <a:pt x="1218" y="1054"/>
                </a:cubicBezTo>
                <a:cubicBezTo>
                  <a:pt x="1218" y="1055"/>
                  <a:pt x="1286" y="1014"/>
                  <a:pt x="1286" y="1015"/>
                </a:cubicBezTo>
                <a:cubicBezTo>
                  <a:pt x="1286" y="1015"/>
                  <a:pt x="1236" y="1051"/>
                  <a:pt x="1236" y="1051"/>
                </a:cubicBezTo>
                <a:cubicBezTo>
                  <a:pt x="1236" y="1052"/>
                  <a:pt x="1279" y="1025"/>
                  <a:pt x="1280" y="1026"/>
                </a:cubicBezTo>
                <a:cubicBezTo>
                  <a:pt x="1280" y="1027"/>
                  <a:pt x="1248" y="1052"/>
                  <a:pt x="1248" y="1052"/>
                </a:cubicBezTo>
                <a:cubicBezTo>
                  <a:pt x="1248" y="1053"/>
                  <a:pt x="1285" y="1030"/>
                  <a:pt x="1285" y="1031"/>
                </a:cubicBezTo>
                <a:cubicBezTo>
                  <a:pt x="1286" y="1031"/>
                  <a:pt x="1259" y="1054"/>
                  <a:pt x="1260" y="1054"/>
                </a:cubicBezTo>
                <a:cubicBezTo>
                  <a:pt x="1260" y="1054"/>
                  <a:pt x="1280" y="1042"/>
                  <a:pt x="1280" y="1042"/>
                </a:cubicBezTo>
                <a:cubicBezTo>
                  <a:pt x="1280" y="1042"/>
                  <a:pt x="1278" y="1051"/>
                  <a:pt x="1278" y="1052"/>
                </a:cubicBezTo>
                <a:cubicBezTo>
                  <a:pt x="1278" y="1052"/>
                  <a:pt x="1284" y="1048"/>
                  <a:pt x="1284" y="1048"/>
                </a:cubicBezTo>
              </a:path>
            </a:pathLst>
          </a:custGeom>
          <a:solidFill>
            <a:srgbClr val="FBF612"/>
          </a:solidFill>
          <a:ln w="17" cap="rnd">
            <a:solidFill>
              <a:schemeClr val="bg1">
                <a:lumMod val="85000"/>
              </a:schemeClr>
            </a:solidFill>
            <a:prstDash val="solid"/>
            <a:round/>
            <a:headEnd/>
            <a:tailEnd/>
          </a:ln>
        </p:spPr>
        <p:txBody>
          <a:bodyPr vert="horz" wrap="square" lIns="144000" tIns="41476" rIns="144000" bIns="41476"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ct val="0"/>
              </a:spcAft>
              <a:buClrTx/>
              <a:buSzTx/>
              <a:buFontTx/>
              <a:buNone/>
              <a:tabLst/>
              <a:defRPr/>
            </a:pPr>
            <a:endParaRPr kumimoji="0" lang="en-ZA" sz="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en-ZA"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Major Functions</a:t>
            </a: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endParaRPr kumimoji="0" lang="en-ZA" sz="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Investigate corruption, malpractice and maladministration</a:t>
            </a: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Institute civil proceedings</a:t>
            </a:r>
          </a:p>
        </p:txBody>
      </p:sp>
      <p:sp>
        <p:nvSpPr>
          <p:cNvPr id="9" name="Freeform 8"/>
          <p:cNvSpPr>
            <a:spLocks/>
          </p:cNvSpPr>
          <p:nvPr/>
        </p:nvSpPr>
        <p:spPr bwMode="auto">
          <a:xfrm>
            <a:off x="4225491" y="3597411"/>
            <a:ext cx="3465094" cy="2237329"/>
          </a:xfrm>
          <a:custGeom>
            <a:avLst/>
            <a:gdLst>
              <a:gd name="T0" fmla="*/ 62 w 1304"/>
              <a:gd name="T1" fmla="*/ 29 h 1084"/>
              <a:gd name="T2" fmla="*/ 120 w 1304"/>
              <a:gd name="T3" fmla="*/ 28 h 1084"/>
              <a:gd name="T4" fmla="*/ 173 w 1304"/>
              <a:gd name="T5" fmla="*/ 30 h 1084"/>
              <a:gd name="T6" fmla="*/ 222 w 1304"/>
              <a:gd name="T7" fmla="*/ 30 h 1084"/>
              <a:gd name="T8" fmla="*/ 274 w 1304"/>
              <a:gd name="T9" fmla="*/ 30 h 1084"/>
              <a:gd name="T10" fmla="*/ 328 w 1304"/>
              <a:gd name="T11" fmla="*/ 31 h 1084"/>
              <a:gd name="T12" fmla="*/ 384 w 1304"/>
              <a:gd name="T13" fmla="*/ 29 h 1084"/>
              <a:gd name="T14" fmla="*/ 432 w 1304"/>
              <a:gd name="T15" fmla="*/ 31 h 1084"/>
              <a:gd name="T16" fmla="*/ 490 w 1304"/>
              <a:gd name="T17" fmla="*/ 28 h 1084"/>
              <a:gd name="T18" fmla="*/ 540 w 1304"/>
              <a:gd name="T19" fmla="*/ 30 h 1084"/>
              <a:gd name="T20" fmla="*/ 591 w 1304"/>
              <a:gd name="T21" fmla="*/ 30 h 1084"/>
              <a:gd name="T22" fmla="*/ 644 w 1304"/>
              <a:gd name="T23" fmla="*/ 30 h 1084"/>
              <a:gd name="T24" fmla="*/ 699 w 1304"/>
              <a:gd name="T25" fmla="*/ 28 h 1084"/>
              <a:gd name="T26" fmla="*/ 751 w 1304"/>
              <a:gd name="T27" fmla="*/ 30 h 1084"/>
              <a:gd name="T28" fmla="*/ 811 w 1304"/>
              <a:gd name="T29" fmla="*/ 27 h 1084"/>
              <a:gd name="T30" fmla="*/ 860 w 1304"/>
              <a:gd name="T31" fmla="*/ 31 h 1084"/>
              <a:gd name="T32" fmla="*/ 918 w 1304"/>
              <a:gd name="T33" fmla="*/ 29 h 1084"/>
              <a:gd name="T34" fmla="*/ 969 w 1304"/>
              <a:gd name="T35" fmla="*/ 30 h 1084"/>
              <a:gd name="T36" fmla="*/ 1023 w 1304"/>
              <a:gd name="T37" fmla="*/ 28 h 1084"/>
              <a:gd name="T38" fmla="*/ 1072 w 1304"/>
              <a:gd name="T39" fmla="*/ 31 h 1084"/>
              <a:gd name="T40" fmla="*/ 1132 w 1304"/>
              <a:gd name="T41" fmla="*/ 27 h 1084"/>
              <a:gd name="T42" fmla="*/ 1183 w 1304"/>
              <a:gd name="T43" fmla="*/ 29 h 1084"/>
              <a:gd name="T44" fmla="*/ 1236 w 1304"/>
              <a:gd name="T45" fmla="*/ 28 h 1084"/>
              <a:gd name="T46" fmla="*/ 1285 w 1304"/>
              <a:gd name="T47" fmla="*/ 30 h 1084"/>
              <a:gd name="T48" fmla="*/ 1281 w 1304"/>
              <a:gd name="T49" fmla="*/ 63 h 1084"/>
              <a:gd name="T50" fmla="*/ 1286 w 1304"/>
              <a:gd name="T51" fmla="*/ 92 h 1084"/>
              <a:gd name="T52" fmla="*/ 1283 w 1304"/>
              <a:gd name="T53" fmla="*/ 123 h 1084"/>
              <a:gd name="T54" fmla="*/ 1284 w 1304"/>
              <a:gd name="T55" fmla="*/ 154 h 1084"/>
              <a:gd name="T56" fmla="*/ 1286 w 1304"/>
              <a:gd name="T57" fmla="*/ 184 h 1084"/>
              <a:gd name="T58" fmla="*/ 1282 w 1304"/>
              <a:gd name="T59" fmla="*/ 217 h 1084"/>
              <a:gd name="T60" fmla="*/ 1284 w 1304"/>
              <a:gd name="T61" fmla="*/ 248 h 1084"/>
              <a:gd name="T62" fmla="*/ 1283 w 1304"/>
              <a:gd name="T63" fmla="*/ 280 h 1084"/>
              <a:gd name="T64" fmla="*/ 1284 w 1304"/>
              <a:gd name="T65" fmla="*/ 309 h 1084"/>
              <a:gd name="T66" fmla="*/ 1282 w 1304"/>
              <a:gd name="T67" fmla="*/ 344 h 1084"/>
              <a:gd name="T68" fmla="*/ 1282 w 1304"/>
              <a:gd name="T69" fmla="*/ 375 h 1084"/>
              <a:gd name="T70" fmla="*/ 1280 w 1304"/>
              <a:gd name="T71" fmla="*/ 405 h 1084"/>
              <a:gd name="T72" fmla="*/ 1283 w 1304"/>
              <a:gd name="T73" fmla="*/ 435 h 1084"/>
              <a:gd name="T74" fmla="*/ 1285 w 1304"/>
              <a:gd name="T75" fmla="*/ 464 h 1084"/>
              <a:gd name="T76" fmla="*/ 1281 w 1304"/>
              <a:gd name="T77" fmla="*/ 499 h 1084"/>
              <a:gd name="T78" fmla="*/ 1283 w 1304"/>
              <a:gd name="T79" fmla="*/ 528 h 1084"/>
              <a:gd name="T80" fmla="*/ 1285 w 1304"/>
              <a:gd name="T81" fmla="*/ 558 h 1084"/>
              <a:gd name="T82" fmla="*/ 1282 w 1304"/>
              <a:gd name="T83" fmla="*/ 592 h 1084"/>
              <a:gd name="T84" fmla="*/ 1281 w 1304"/>
              <a:gd name="T85" fmla="*/ 623 h 1084"/>
              <a:gd name="T86" fmla="*/ 1281 w 1304"/>
              <a:gd name="T87" fmla="*/ 654 h 1084"/>
              <a:gd name="T88" fmla="*/ 1282 w 1304"/>
              <a:gd name="T89" fmla="*/ 686 h 1084"/>
              <a:gd name="T90" fmla="*/ 1282 w 1304"/>
              <a:gd name="T91" fmla="*/ 717 h 1084"/>
              <a:gd name="T92" fmla="*/ 1285 w 1304"/>
              <a:gd name="T93" fmla="*/ 746 h 1084"/>
              <a:gd name="T94" fmla="*/ 1284 w 1304"/>
              <a:gd name="T95" fmla="*/ 777 h 1084"/>
              <a:gd name="T96" fmla="*/ 1282 w 1304"/>
              <a:gd name="T97" fmla="*/ 808 h 1084"/>
              <a:gd name="T98" fmla="*/ 1285 w 1304"/>
              <a:gd name="T99" fmla="*/ 839 h 1084"/>
              <a:gd name="T100" fmla="*/ 1280 w 1304"/>
              <a:gd name="T101" fmla="*/ 871 h 1084"/>
              <a:gd name="T102" fmla="*/ 1285 w 1304"/>
              <a:gd name="T103" fmla="*/ 899 h 1084"/>
              <a:gd name="T104" fmla="*/ 1282 w 1304"/>
              <a:gd name="T105" fmla="*/ 933 h 1084"/>
              <a:gd name="T106" fmla="*/ 1283 w 1304"/>
              <a:gd name="T107" fmla="*/ 963 h 1084"/>
              <a:gd name="T108" fmla="*/ 1283 w 1304"/>
              <a:gd name="T109" fmla="*/ 994 h 1084"/>
              <a:gd name="T110" fmla="*/ 1280 w 1304"/>
              <a:gd name="T111" fmla="*/ 102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084">
                <a:moveTo>
                  <a:pt x="19" y="31"/>
                </a:moveTo>
                <a:cubicBezTo>
                  <a:pt x="19" y="31"/>
                  <a:pt x="23" y="29"/>
                  <a:pt x="23" y="29"/>
                </a:cubicBezTo>
                <a:cubicBezTo>
                  <a:pt x="23" y="29"/>
                  <a:pt x="22" y="37"/>
                  <a:pt x="22" y="37"/>
                </a:cubicBezTo>
                <a:cubicBezTo>
                  <a:pt x="23" y="38"/>
                  <a:pt x="39" y="28"/>
                  <a:pt x="39" y="28"/>
                </a:cubicBezTo>
                <a:cubicBezTo>
                  <a:pt x="39" y="28"/>
                  <a:pt x="22" y="44"/>
                  <a:pt x="23" y="45"/>
                </a:cubicBezTo>
                <a:cubicBezTo>
                  <a:pt x="23" y="45"/>
                  <a:pt x="46" y="31"/>
                  <a:pt x="46" y="31"/>
                </a:cubicBezTo>
                <a:cubicBezTo>
                  <a:pt x="47" y="31"/>
                  <a:pt x="16" y="55"/>
                  <a:pt x="16" y="56"/>
                </a:cubicBezTo>
                <a:cubicBezTo>
                  <a:pt x="16" y="56"/>
                  <a:pt x="62" y="28"/>
                  <a:pt x="62" y="29"/>
                </a:cubicBezTo>
                <a:cubicBezTo>
                  <a:pt x="63" y="30"/>
                  <a:pt x="17" y="62"/>
                  <a:pt x="18" y="63"/>
                </a:cubicBezTo>
                <a:cubicBezTo>
                  <a:pt x="18" y="64"/>
                  <a:pt x="78" y="27"/>
                  <a:pt x="78" y="28"/>
                </a:cubicBezTo>
                <a:cubicBezTo>
                  <a:pt x="79" y="29"/>
                  <a:pt x="18" y="69"/>
                  <a:pt x="19" y="70"/>
                </a:cubicBezTo>
                <a:cubicBezTo>
                  <a:pt x="19" y="72"/>
                  <a:pt x="87" y="31"/>
                  <a:pt x="87" y="31"/>
                </a:cubicBezTo>
                <a:cubicBezTo>
                  <a:pt x="88" y="33"/>
                  <a:pt x="21" y="75"/>
                  <a:pt x="22" y="76"/>
                </a:cubicBezTo>
                <a:cubicBezTo>
                  <a:pt x="22" y="77"/>
                  <a:pt x="106" y="27"/>
                  <a:pt x="106" y="28"/>
                </a:cubicBezTo>
                <a:cubicBezTo>
                  <a:pt x="107" y="29"/>
                  <a:pt x="19" y="85"/>
                  <a:pt x="20" y="86"/>
                </a:cubicBezTo>
                <a:cubicBezTo>
                  <a:pt x="21" y="87"/>
                  <a:pt x="118" y="26"/>
                  <a:pt x="120" y="28"/>
                </a:cubicBezTo>
                <a:cubicBezTo>
                  <a:pt x="120" y="29"/>
                  <a:pt x="18" y="92"/>
                  <a:pt x="19" y="94"/>
                </a:cubicBezTo>
                <a:cubicBezTo>
                  <a:pt x="20" y="95"/>
                  <a:pt x="132" y="27"/>
                  <a:pt x="133" y="29"/>
                </a:cubicBezTo>
                <a:cubicBezTo>
                  <a:pt x="134" y="31"/>
                  <a:pt x="16" y="103"/>
                  <a:pt x="17" y="104"/>
                </a:cubicBezTo>
                <a:cubicBezTo>
                  <a:pt x="18" y="107"/>
                  <a:pt x="147" y="28"/>
                  <a:pt x="147" y="29"/>
                </a:cubicBezTo>
                <a:cubicBezTo>
                  <a:pt x="148" y="31"/>
                  <a:pt x="19" y="108"/>
                  <a:pt x="20" y="110"/>
                </a:cubicBezTo>
                <a:cubicBezTo>
                  <a:pt x="21" y="111"/>
                  <a:pt x="164" y="26"/>
                  <a:pt x="164" y="27"/>
                </a:cubicBezTo>
                <a:cubicBezTo>
                  <a:pt x="165" y="29"/>
                  <a:pt x="15" y="118"/>
                  <a:pt x="16" y="120"/>
                </a:cubicBezTo>
                <a:cubicBezTo>
                  <a:pt x="17" y="122"/>
                  <a:pt x="172" y="29"/>
                  <a:pt x="173" y="30"/>
                </a:cubicBezTo>
                <a:cubicBezTo>
                  <a:pt x="174" y="31"/>
                  <a:pt x="21" y="123"/>
                  <a:pt x="22" y="125"/>
                </a:cubicBezTo>
                <a:cubicBezTo>
                  <a:pt x="23" y="127"/>
                  <a:pt x="182" y="27"/>
                  <a:pt x="184" y="31"/>
                </a:cubicBezTo>
                <a:cubicBezTo>
                  <a:pt x="185" y="33"/>
                  <a:pt x="20" y="128"/>
                  <a:pt x="22" y="132"/>
                </a:cubicBezTo>
                <a:cubicBezTo>
                  <a:pt x="23" y="133"/>
                  <a:pt x="198" y="29"/>
                  <a:pt x="198" y="30"/>
                </a:cubicBezTo>
                <a:cubicBezTo>
                  <a:pt x="200" y="32"/>
                  <a:pt x="18" y="137"/>
                  <a:pt x="20" y="140"/>
                </a:cubicBezTo>
                <a:cubicBezTo>
                  <a:pt x="21" y="142"/>
                  <a:pt x="212" y="28"/>
                  <a:pt x="212" y="29"/>
                </a:cubicBezTo>
                <a:cubicBezTo>
                  <a:pt x="214" y="31"/>
                  <a:pt x="18" y="145"/>
                  <a:pt x="19" y="148"/>
                </a:cubicBezTo>
                <a:cubicBezTo>
                  <a:pt x="21" y="151"/>
                  <a:pt x="221" y="28"/>
                  <a:pt x="222" y="30"/>
                </a:cubicBezTo>
                <a:cubicBezTo>
                  <a:pt x="225" y="35"/>
                  <a:pt x="21" y="150"/>
                  <a:pt x="23" y="153"/>
                </a:cubicBezTo>
                <a:cubicBezTo>
                  <a:pt x="25" y="158"/>
                  <a:pt x="232" y="26"/>
                  <a:pt x="234" y="30"/>
                </a:cubicBezTo>
                <a:cubicBezTo>
                  <a:pt x="237" y="34"/>
                  <a:pt x="15" y="162"/>
                  <a:pt x="16" y="163"/>
                </a:cubicBezTo>
                <a:cubicBezTo>
                  <a:pt x="19" y="168"/>
                  <a:pt x="246" y="26"/>
                  <a:pt x="248" y="30"/>
                </a:cubicBezTo>
                <a:cubicBezTo>
                  <a:pt x="250" y="34"/>
                  <a:pt x="16" y="168"/>
                  <a:pt x="17" y="170"/>
                </a:cubicBezTo>
                <a:cubicBezTo>
                  <a:pt x="19" y="173"/>
                  <a:pt x="256" y="25"/>
                  <a:pt x="260" y="31"/>
                </a:cubicBezTo>
                <a:cubicBezTo>
                  <a:pt x="261" y="33"/>
                  <a:pt x="19" y="173"/>
                  <a:pt x="21" y="176"/>
                </a:cubicBezTo>
                <a:cubicBezTo>
                  <a:pt x="25" y="182"/>
                  <a:pt x="270" y="24"/>
                  <a:pt x="274" y="30"/>
                </a:cubicBezTo>
                <a:cubicBezTo>
                  <a:pt x="277" y="36"/>
                  <a:pt x="20" y="183"/>
                  <a:pt x="20" y="184"/>
                </a:cubicBezTo>
                <a:cubicBezTo>
                  <a:pt x="22" y="188"/>
                  <a:pt x="290" y="25"/>
                  <a:pt x="292" y="28"/>
                </a:cubicBezTo>
                <a:cubicBezTo>
                  <a:pt x="293" y="30"/>
                  <a:pt x="14" y="187"/>
                  <a:pt x="18" y="194"/>
                </a:cubicBezTo>
                <a:cubicBezTo>
                  <a:pt x="20" y="197"/>
                  <a:pt x="299" y="26"/>
                  <a:pt x="301" y="30"/>
                </a:cubicBezTo>
                <a:cubicBezTo>
                  <a:pt x="304" y="34"/>
                  <a:pt x="19" y="199"/>
                  <a:pt x="20" y="200"/>
                </a:cubicBezTo>
                <a:cubicBezTo>
                  <a:pt x="23" y="206"/>
                  <a:pt x="316" y="23"/>
                  <a:pt x="319" y="28"/>
                </a:cubicBezTo>
                <a:cubicBezTo>
                  <a:pt x="320" y="30"/>
                  <a:pt x="16" y="208"/>
                  <a:pt x="17" y="210"/>
                </a:cubicBezTo>
                <a:cubicBezTo>
                  <a:pt x="21" y="217"/>
                  <a:pt x="324" y="23"/>
                  <a:pt x="328" y="31"/>
                </a:cubicBezTo>
                <a:cubicBezTo>
                  <a:pt x="330" y="34"/>
                  <a:pt x="20" y="213"/>
                  <a:pt x="21" y="215"/>
                </a:cubicBezTo>
                <a:cubicBezTo>
                  <a:pt x="25" y="222"/>
                  <a:pt x="342" y="20"/>
                  <a:pt x="346" y="27"/>
                </a:cubicBezTo>
                <a:cubicBezTo>
                  <a:pt x="348" y="31"/>
                  <a:pt x="17" y="215"/>
                  <a:pt x="21" y="222"/>
                </a:cubicBezTo>
                <a:cubicBezTo>
                  <a:pt x="24" y="227"/>
                  <a:pt x="351" y="25"/>
                  <a:pt x="354" y="30"/>
                </a:cubicBezTo>
                <a:cubicBezTo>
                  <a:pt x="355" y="33"/>
                  <a:pt x="14" y="227"/>
                  <a:pt x="17" y="233"/>
                </a:cubicBezTo>
                <a:cubicBezTo>
                  <a:pt x="18" y="235"/>
                  <a:pt x="372" y="26"/>
                  <a:pt x="373" y="28"/>
                </a:cubicBezTo>
                <a:cubicBezTo>
                  <a:pt x="374" y="30"/>
                  <a:pt x="19" y="235"/>
                  <a:pt x="21" y="238"/>
                </a:cubicBezTo>
                <a:cubicBezTo>
                  <a:pt x="23" y="242"/>
                  <a:pt x="381" y="23"/>
                  <a:pt x="384" y="29"/>
                </a:cubicBezTo>
                <a:cubicBezTo>
                  <a:pt x="388" y="35"/>
                  <a:pt x="20" y="243"/>
                  <a:pt x="21" y="245"/>
                </a:cubicBezTo>
                <a:cubicBezTo>
                  <a:pt x="26" y="255"/>
                  <a:pt x="392" y="21"/>
                  <a:pt x="397" y="29"/>
                </a:cubicBezTo>
                <a:cubicBezTo>
                  <a:pt x="399" y="32"/>
                  <a:pt x="16" y="251"/>
                  <a:pt x="18" y="255"/>
                </a:cubicBezTo>
                <a:cubicBezTo>
                  <a:pt x="20" y="260"/>
                  <a:pt x="403" y="24"/>
                  <a:pt x="406" y="30"/>
                </a:cubicBezTo>
                <a:cubicBezTo>
                  <a:pt x="409" y="35"/>
                  <a:pt x="11" y="254"/>
                  <a:pt x="17" y="263"/>
                </a:cubicBezTo>
                <a:cubicBezTo>
                  <a:pt x="21" y="272"/>
                  <a:pt x="416" y="23"/>
                  <a:pt x="420" y="30"/>
                </a:cubicBezTo>
                <a:cubicBezTo>
                  <a:pt x="424" y="37"/>
                  <a:pt x="17" y="257"/>
                  <a:pt x="22" y="267"/>
                </a:cubicBezTo>
                <a:cubicBezTo>
                  <a:pt x="24" y="270"/>
                  <a:pt x="429" y="26"/>
                  <a:pt x="432" y="31"/>
                </a:cubicBezTo>
                <a:cubicBezTo>
                  <a:pt x="435" y="36"/>
                  <a:pt x="13" y="269"/>
                  <a:pt x="18" y="277"/>
                </a:cubicBezTo>
                <a:cubicBezTo>
                  <a:pt x="22" y="284"/>
                  <a:pt x="442" y="27"/>
                  <a:pt x="444" y="31"/>
                </a:cubicBezTo>
                <a:cubicBezTo>
                  <a:pt x="450" y="41"/>
                  <a:pt x="15" y="280"/>
                  <a:pt x="18" y="285"/>
                </a:cubicBezTo>
                <a:cubicBezTo>
                  <a:pt x="21" y="290"/>
                  <a:pt x="455" y="21"/>
                  <a:pt x="460" y="30"/>
                </a:cubicBezTo>
                <a:cubicBezTo>
                  <a:pt x="463" y="36"/>
                  <a:pt x="19" y="286"/>
                  <a:pt x="22" y="291"/>
                </a:cubicBezTo>
                <a:cubicBezTo>
                  <a:pt x="24" y="296"/>
                  <a:pt x="467" y="19"/>
                  <a:pt x="473" y="30"/>
                </a:cubicBezTo>
                <a:cubicBezTo>
                  <a:pt x="479" y="40"/>
                  <a:pt x="15" y="299"/>
                  <a:pt x="16" y="301"/>
                </a:cubicBezTo>
                <a:cubicBezTo>
                  <a:pt x="20" y="309"/>
                  <a:pt x="485" y="19"/>
                  <a:pt x="490" y="28"/>
                </a:cubicBezTo>
                <a:cubicBezTo>
                  <a:pt x="496" y="38"/>
                  <a:pt x="14" y="303"/>
                  <a:pt x="17" y="308"/>
                </a:cubicBezTo>
                <a:cubicBezTo>
                  <a:pt x="23" y="319"/>
                  <a:pt x="496" y="16"/>
                  <a:pt x="503" y="27"/>
                </a:cubicBezTo>
                <a:cubicBezTo>
                  <a:pt x="505" y="32"/>
                  <a:pt x="16" y="307"/>
                  <a:pt x="21" y="314"/>
                </a:cubicBezTo>
                <a:cubicBezTo>
                  <a:pt x="27" y="324"/>
                  <a:pt x="510" y="16"/>
                  <a:pt x="516" y="28"/>
                </a:cubicBezTo>
                <a:cubicBezTo>
                  <a:pt x="523" y="39"/>
                  <a:pt x="16" y="317"/>
                  <a:pt x="19" y="323"/>
                </a:cubicBezTo>
                <a:cubicBezTo>
                  <a:pt x="22" y="328"/>
                  <a:pt x="521" y="22"/>
                  <a:pt x="526" y="30"/>
                </a:cubicBezTo>
                <a:cubicBezTo>
                  <a:pt x="531" y="40"/>
                  <a:pt x="16" y="322"/>
                  <a:pt x="20" y="330"/>
                </a:cubicBezTo>
                <a:cubicBezTo>
                  <a:pt x="23" y="335"/>
                  <a:pt x="539" y="27"/>
                  <a:pt x="540" y="30"/>
                </a:cubicBezTo>
                <a:cubicBezTo>
                  <a:pt x="544" y="36"/>
                  <a:pt x="14" y="334"/>
                  <a:pt x="17" y="340"/>
                </a:cubicBezTo>
                <a:cubicBezTo>
                  <a:pt x="23" y="349"/>
                  <a:pt x="547" y="22"/>
                  <a:pt x="552" y="31"/>
                </a:cubicBezTo>
                <a:cubicBezTo>
                  <a:pt x="559" y="43"/>
                  <a:pt x="11" y="333"/>
                  <a:pt x="19" y="346"/>
                </a:cubicBezTo>
                <a:cubicBezTo>
                  <a:pt x="25" y="357"/>
                  <a:pt x="568" y="24"/>
                  <a:pt x="570" y="28"/>
                </a:cubicBezTo>
                <a:cubicBezTo>
                  <a:pt x="576" y="39"/>
                  <a:pt x="15" y="338"/>
                  <a:pt x="23" y="351"/>
                </a:cubicBezTo>
                <a:cubicBezTo>
                  <a:pt x="31" y="365"/>
                  <a:pt x="575" y="21"/>
                  <a:pt x="580" y="29"/>
                </a:cubicBezTo>
                <a:cubicBezTo>
                  <a:pt x="587" y="41"/>
                  <a:pt x="9" y="349"/>
                  <a:pt x="17" y="362"/>
                </a:cubicBezTo>
                <a:cubicBezTo>
                  <a:pt x="19" y="366"/>
                  <a:pt x="586" y="22"/>
                  <a:pt x="591" y="30"/>
                </a:cubicBezTo>
                <a:cubicBezTo>
                  <a:pt x="598" y="42"/>
                  <a:pt x="7" y="355"/>
                  <a:pt x="16" y="370"/>
                </a:cubicBezTo>
                <a:cubicBezTo>
                  <a:pt x="18" y="374"/>
                  <a:pt x="599" y="15"/>
                  <a:pt x="607" y="28"/>
                </a:cubicBezTo>
                <a:cubicBezTo>
                  <a:pt x="609" y="33"/>
                  <a:pt x="13" y="362"/>
                  <a:pt x="20" y="375"/>
                </a:cubicBezTo>
                <a:cubicBezTo>
                  <a:pt x="24" y="382"/>
                  <a:pt x="613" y="15"/>
                  <a:pt x="620" y="28"/>
                </a:cubicBezTo>
                <a:cubicBezTo>
                  <a:pt x="622" y="31"/>
                  <a:pt x="15" y="368"/>
                  <a:pt x="22" y="381"/>
                </a:cubicBezTo>
                <a:cubicBezTo>
                  <a:pt x="29" y="393"/>
                  <a:pt x="621" y="16"/>
                  <a:pt x="629" y="30"/>
                </a:cubicBezTo>
                <a:cubicBezTo>
                  <a:pt x="632" y="34"/>
                  <a:pt x="11" y="379"/>
                  <a:pt x="18" y="391"/>
                </a:cubicBezTo>
                <a:cubicBezTo>
                  <a:pt x="23" y="400"/>
                  <a:pt x="641" y="25"/>
                  <a:pt x="644" y="30"/>
                </a:cubicBezTo>
                <a:cubicBezTo>
                  <a:pt x="651" y="43"/>
                  <a:pt x="17" y="388"/>
                  <a:pt x="22" y="396"/>
                </a:cubicBezTo>
                <a:cubicBezTo>
                  <a:pt x="26" y="404"/>
                  <a:pt x="650" y="22"/>
                  <a:pt x="655" y="30"/>
                </a:cubicBezTo>
                <a:cubicBezTo>
                  <a:pt x="661" y="40"/>
                  <a:pt x="16" y="399"/>
                  <a:pt x="19" y="405"/>
                </a:cubicBezTo>
                <a:cubicBezTo>
                  <a:pt x="25" y="415"/>
                  <a:pt x="661" y="13"/>
                  <a:pt x="670" y="29"/>
                </a:cubicBezTo>
                <a:cubicBezTo>
                  <a:pt x="674" y="36"/>
                  <a:pt x="12" y="405"/>
                  <a:pt x="17" y="414"/>
                </a:cubicBezTo>
                <a:cubicBezTo>
                  <a:pt x="26" y="430"/>
                  <a:pt x="678" y="24"/>
                  <a:pt x="682" y="30"/>
                </a:cubicBezTo>
                <a:cubicBezTo>
                  <a:pt x="690" y="45"/>
                  <a:pt x="18" y="414"/>
                  <a:pt x="21" y="419"/>
                </a:cubicBezTo>
                <a:cubicBezTo>
                  <a:pt x="25" y="426"/>
                  <a:pt x="696" y="23"/>
                  <a:pt x="699" y="28"/>
                </a:cubicBezTo>
                <a:cubicBezTo>
                  <a:pt x="703" y="34"/>
                  <a:pt x="13" y="423"/>
                  <a:pt x="17" y="430"/>
                </a:cubicBezTo>
                <a:cubicBezTo>
                  <a:pt x="20" y="437"/>
                  <a:pt x="709" y="23"/>
                  <a:pt x="712" y="29"/>
                </a:cubicBezTo>
                <a:cubicBezTo>
                  <a:pt x="715" y="33"/>
                  <a:pt x="12" y="430"/>
                  <a:pt x="17" y="438"/>
                </a:cubicBezTo>
                <a:cubicBezTo>
                  <a:pt x="20" y="443"/>
                  <a:pt x="719" y="23"/>
                  <a:pt x="723" y="30"/>
                </a:cubicBezTo>
                <a:cubicBezTo>
                  <a:pt x="730" y="43"/>
                  <a:pt x="15" y="435"/>
                  <a:pt x="20" y="444"/>
                </a:cubicBezTo>
                <a:cubicBezTo>
                  <a:pt x="30" y="461"/>
                  <a:pt x="736" y="17"/>
                  <a:pt x="742" y="28"/>
                </a:cubicBezTo>
                <a:cubicBezTo>
                  <a:pt x="750" y="41"/>
                  <a:pt x="14" y="446"/>
                  <a:pt x="18" y="453"/>
                </a:cubicBezTo>
                <a:cubicBezTo>
                  <a:pt x="24" y="463"/>
                  <a:pt x="747" y="23"/>
                  <a:pt x="751" y="30"/>
                </a:cubicBezTo>
                <a:cubicBezTo>
                  <a:pt x="759" y="43"/>
                  <a:pt x="7" y="443"/>
                  <a:pt x="17" y="461"/>
                </a:cubicBezTo>
                <a:cubicBezTo>
                  <a:pt x="27" y="479"/>
                  <a:pt x="758" y="12"/>
                  <a:pt x="767" y="28"/>
                </a:cubicBezTo>
                <a:cubicBezTo>
                  <a:pt x="770" y="32"/>
                  <a:pt x="11" y="459"/>
                  <a:pt x="17" y="470"/>
                </a:cubicBezTo>
                <a:cubicBezTo>
                  <a:pt x="21" y="476"/>
                  <a:pt x="770" y="11"/>
                  <a:pt x="780" y="29"/>
                </a:cubicBezTo>
                <a:cubicBezTo>
                  <a:pt x="784" y="35"/>
                  <a:pt x="12" y="468"/>
                  <a:pt x="17" y="477"/>
                </a:cubicBezTo>
                <a:cubicBezTo>
                  <a:pt x="28" y="496"/>
                  <a:pt x="781" y="15"/>
                  <a:pt x="791" y="31"/>
                </a:cubicBezTo>
                <a:cubicBezTo>
                  <a:pt x="793" y="35"/>
                  <a:pt x="9" y="467"/>
                  <a:pt x="19" y="485"/>
                </a:cubicBezTo>
                <a:cubicBezTo>
                  <a:pt x="27" y="499"/>
                  <a:pt x="804" y="16"/>
                  <a:pt x="811" y="27"/>
                </a:cubicBezTo>
                <a:cubicBezTo>
                  <a:pt x="819" y="42"/>
                  <a:pt x="14" y="480"/>
                  <a:pt x="21" y="492"/>
                </a:cubicBezTo>
                <a:cubicBezTo>
                  <a:pt x="28" y="503"/>
                  <a:pt x="815" y="19"/>
                  <a:pt x="821" y="30"/>
                </a:cubicBezTo>
                <a:cubicBezTo>
                  <a:pt x="827" y="39"/>
                  <a:pt x="16" y="490"/>
                  <a:pt x="21" y="499"/>
                </a:cubicBezTo>
                <a:cubicBezTo>
                  <a:pt x="31" y="516"/>
                  <a:pt x="829" y="18"/>
                  <a:pt x="836" y="29"/>
                </a:cubicBezTo>
                <a:cubicBezTo>
                  <a:pt x="840" y="36"/>
                  <a:pt x="8" y="492"/>
                  <a:pt x="18" y="509"/>
                </a:cubicBezTo>
                <a:cubicBezTo>
                  <a:pt x="23" y="518"/>
                  <a:pt x="845" y="18"/>
                  <a:pt x="851" y="28"/>
                </a:cubicBezTo>
                <a:cubicBezTo>
                  <a:pt x="862" y="48"/>
                  <a:pt x="11" y="500"/>
                  <a:pt x="20" y="515"/>
                </a:cubicBezTo>
                <a:cubicBezTo>
                  <a:pt x="31" y="535"/>
                  <a:pt x="851" y="16"/>
                  <a:pt x="860" y="31"/>
                </a:cubicBezTo>
                <a:cubicBezTo>
                  <a:pt x="863" y="37"/>
                  <a:pt x="11" y="512"/>
                  <a:pt x="18" y="524"/>
                </a:cubicBezTo>
                <a:cubicBezTo>
                  <a:pt x="21" y="529"/>
                  <a:pt x="870" y="23"/>
                  <a:pt x="874" y="30"/>
                </a:cubicBezTo>
                <a:cubicBezTo>
                  <a:pt x="880" y="40"/>
                  <a:pt x="13" y="524"/>
                  <a:pt x="18" y="533"/>
                </a:cubicBezTo>
                <a:cubicBezTo>
                  <a:pt x="23" y="542"/>
                  <a:pt x="880" y="13"/>
                  <a:pt x="889" y="30"/>
                </a:cubicBezTo>
                <a:cubicBezTo>
                  <a:pt x="897" y="43"/>
                  <a:pt x="8" y="526"/>
                  <a:pt x="17" y="542"/>
                </a:cubicBezTo>
                <a:cubicBezTo>
                  <a:pt x="20" y="548"/>
                  <a:pt x="903" y="19"/>
                  <a:pt x="907" y="27"/>
                </a:cubicBezTo>
                <a:cubicBezTo>
                  <a:pt x="913" y="37"/>
                  <a:pt x="13" y="540"/>
                  <a:pt x="18" y="549"/>
                </a:cubicBezTo>
                <a:cubicBezTo>
                  <a:pt x="24" y="559"/>
                  <a:pt x="915" y="23"/>
                  <a:pt x="918" y="29"/>
                </a:cubicBezTo>
                <a:cubicBezTo>
                  <a:pt x="928" y="46"/>
                  <a:pt x="10" y="533"/>
                  <a:pt x="22" y="554"/>
                </a:cubicBezTo>
                <a:cubicBezTo>
                  <a:pt x="31" y="569"/>
                  <a:pt x="923" y="22"/>
                  <a:pt x="928" y="31"/>
                </a:cubicBezTo>
                <a:cubicBezTo>
                  <a:pt x="935" y="43"/>
                  <a:pt x="7" y="541"/>
                  <a:pt x="19" y="563"/>
                </a:cubicBezTo>
                <a:cubicBezTo>
                  <a:pt x="28" y="578"/>
                  <a:pt x="931" y="9"/>
                  <a:pt x="943" y="30"/>
                </a:cubicBezTo>
                <a:cubicBezTo>
                  <a:pt x="952" y="46"/>
                  <a:pt x="8" y="557"/>
                  <a:pt x="16" y="572"/>
                </a:cubicBezTo>
                <a:cubicBezTo>
                  <a:pt x="23" y="584"/>
                  <a:pt x="951" y="17"/>
                  <a:pt x="958" y="29"/>
                </a:cubicBezTo>
                <a:cubicBezTo>
                  <a:pt x="970" y="49"/>
                  <a:pt x="15" y="567"/>
                  <a:pt x="21" y="577"/>
                </a:cubicBezTo>
                <a:cubicBezTo>
                  <a:pt x="30" y="594"/>
                  <a:pt x="958" y="11"/>
                  <a:pt x="969" y="30"/>
                </a:cubicBezTo>
                <a:cubicBezTo>
                  <a:pt x="976" y="42"/>
                  <a:pt x="7" y="572"/>
                  <a:pt x="16" y="588"/>
                </a:cubicBezTo>
                <a:cubicBezTo>
                  <a:pt x="26" y="606"/>
                  <a:pt x="979" y="15"/>
                  <a:pt x="986" y="28"/>
                </a:cubicBezTo>
                <a:cubicBezTo>
                  <a:pt x="999" y="50"/>
                  <a:pt x="18" y="585"/>
                  <a:pt x="22" y="592"/>
                </a:cubicBezTo>
                <a:cubicBezTo>
                  <a:pt x="28" y="603"/>
                  <a:pt x="994" y="18"/>
                  <a:pt x="999" y="27"/>
                </a:cubicBezTo>
                <a:cubicBezTo>
                  <a:pt x="1010" y="47"/>
                  <a:pt x="14" y="597"/>
                  <a:pt x="17" y="602"/>
                </a:cubicBezTo>
                <a:cubicBezTo>
                  <a:pt x="20" y="607"/>
                  <a:pt x="997" y="8"/>
                  <a:pt x="1009" y="29"/>
                </a:cubicBezTo>
                <a:cubicBezTo>
                  <a:pt x="1022" y="52"/>
                  <a:pt x="7" y="592"/>
                  <a:pt x="17" y="609"/>
                </a:cubicBezTo>
                <a:cubicBezTo>
                  <a:pt x="21" y="616"/>
                  <a:pt x="1009" y="5"/>
                  <a:pt x="1023" y="28"/>
                </a:cubicBezTo>
                <a:cubicBezTo>
                  <a:pt x="1028" y="37"/>
                  <a:pt x="11" y="594"/>
                  <a:pt x="23" y="614"/>
                </a:cubicBezTo>
                <a:cubicBezTo>
                  <a:pt x="35" y="635"/>
                  <a:pt x="1029" y="24"/>
                  <a:pt x="1033" y="31"/>
                </a:cubicBezTo>
                <a:cubicBezTo>
                  <a:pt x="1044" y="49"/>
                  <a:pt x="9" y="597"/>
                  <a:pt x="23" y="622"/>
                </a:cubicBezTo>
                <a:cubicBezTo>
                  <a:pt x="30" y="635"/>
                  <a:pt x="1046" y="21"/>
                  <a:pt x="1050" y="29"/>
                </a:cubicBezTo>
                <a:cubicBezTo>
                  <a:pt x="1062" y="49"/>
                  <a:pt x="11" y="617"/>
                  <a:pt x="19" y="631"/>
                </a:cubicBezTo>
                <a:cubicBezTo>
                  <a:pt x="28" y="648"/>
                  <a:pt x="1051" y="13"/>
                  <a:pt x="1060" y="30"/>
                </a:cubicBezTo>
                <a:cubicBezTo>
                  <a:pt x="1068" y="44"/>
                  <a:pt x="13" y="621"/>
                  <a:pt x="22" y="637"/>
                </a:cubicBezTo>
                <a:cubicBezTo>
                  <a:pt x="33" y="656"/>
                  <a:pt x="1063" y="14"/>
                  <a:pt x="1072" y="31"/>
                </a:cubicBezTo>
                <a:cubicBezTo>
                  <a:pt x="1082" y="48"/>
                  <a:pt x="16" y="638"/>
                  <a:pt x="21" y="646"/>
                </a:cubicBezTo>
                <a:cubicBezTo>
                  <a:pt x="29" y="660"/>
                  <a:pt x="1075" y="9"/>
                  <a:pt x="1087" y="31"/>
                </a:cubicBezTo>
                <a:cubicBezTo>
                  <a:pt x="1101" y="56"/>
                  <a:pt x="11" y="638"/>
                  <a:pt x="20" y="654"/>
                </a:cubicBezTo>
                <a:cubicBezTo>
                  <a:pt x="30" y="671"/>
                  <a:pt x="1100" y="20"/>
                  <a:pt x="1104" y="28"/>
                </a:cubicBezTo>
                <a:cubicBezTo>
                  <a:pt x="1110" y="39"/>
                  <a:pt x="7" y="636"/>
                  <a:pt x="22" y="661"/>
                </a:cubicBezTo>
                <a:cubicBezTo>
                  <a:pt x="32" y="678"/>
                  <a:pt x="1104" y="14"/>
                  <a:pt x="1114" y="30"/>
                </a:cubicBezTo>
                <a:cubicBezTo>
                  <a:pt x="1124" y="47"/>
                  <a:pt x="3" y="648"/>
                  <a:pt x="17" y="671"/>
                </a:cubicBezTo>
                <a:cubicBezTo>
                  <a:pt x="28" y="691"/>
                  <a:pt x="1117" y="0"/>
                  <a:pt x="1132" y="27"/>
                </a:cubicBezTo>
                <a:cubicBezTo>
                  <a:pt x="1141" y="43"/>
                  <a:pt x="10" y="660"/>
                  <a:pt x="20" y="678"/>
                </a:cubicBezTo>
                <a:cubicBezTo>
                  <a:pt x="29" y="693"/>
                  <a:pt x="1138" y="18"/>
                  <a:pt x="1144" y="28"/>
                </a:cubicBezTo>
                <a:cubicBezTo>
                  <a:pt x="1152" y="42"/>
                  <a:pt x="16" y="672"/>
                  <a:pt x="23" y="684"/>
                </a:cubicBezTo>
                <a:cubicBezTo>
                  <a:pt x="27" y="691"/>
                  <a:pt x="1141" y="5"/>
                  <a:pt x="1155" y="30"/>
                </a:cubicBezTo>
                <a:cubicBezTo>
                  <a:pt x="1170" y="55"/>
                  <a:pt x="12" y="689"/>
                  <a:pt x="16" y="695"/>
                </a:cubicBezTo>
                <a:cubicBezTo>
                  <a:pt x="26" y="712"/>
                  <a:pt x="1155" y="9"/>
                  <a:pt x="1167" y="31"/>
                </a:cubicBezTo>
                <a:cubicBezTo>
                  <a:pt x="1175" y="44"/>
                  <a:pt x="6" y="675"/>
                  <a:pt x="21" y="700"/>
                </a:cubicBezTo>
                <a:cubicBezTo>
                  <a:pt x="25" y="708"/>
                  <a:pt x="1170" y="7"/>
                  <a:pt x="1183" y="29"/>
                </a:cubicBezTo>
                <a:cubicBezTo>
                  <a:pt x="1198" y="57"/>
                  <a:pt x="7" y="694"/>
                  <a:pt x="16" y="710"/>
                </a:cubicBezTo>
                <a:cubicBezTo>
                  <a:pt x="21" y="719"/>
                  <a:pt x="1187" y="7"/>
                  <a:pt x="1199" y="28"/>
                </a:cubicBezTo>
                <a:cubicBezTo>
                  <a:pt x="1206" y="39"/>
                  <a:pt x="6" y="698"/>
                  <a:pt x="17" y="717"/>
                </a:cubicBezTo>
                <a:cubicBezTo>
                  <a:pt x="32" y="743"/>
                  <a:pt x="1197" y="14"/>
                  <a:pt x="1206" y="31"/>
                </a:cubicBezTo>
                <a:cubicBezTo>
                  <a:pt x="1222" y="57"/>
                  <a:pt x="8" y="698"/>
                  <a:pt x="22" y="722"/>
                </a:cubicBezTo>
                <a:cubicBezTo>
                  <a:pt x="39" y="752"/>
                  <a:pt x="1212" y="19"/>
                  <a:pt x="1219" y="31"/>
                </a:cubicBezTo>
                <a:cubicBezTo>
                  <a:pt x="1229" y="47"/>
                  <a:pt x="4" y="702"/>
                  <a:pt x="20" y="730"/>
                </a:cubicBezTo>
                <a:cubicBezTo>
                  <a:pt x="35" y="757"/>
                  <a:pt x="1221" y="4"/>
                  <a:pt x="1236" y="28"/>
                </a:cubicBezTo>
                <a:cubicBezTo>
                  <a:pt x="1252" y="57"/>
                  <a:pt x="2" y="710"/>
                  <a:pt x="18" y="738"/>
                </a:cubicBezTo>
                <a:cubicBezTo>
                  <a:pt x="29" y="757"/>
                  <a:pt x="1238" y="13"/>
                  <a:pt x="1248" y="29"/>
                </a:cubicBezTo>
                <a:cubicBezTo>
                  <a:pt x="1265" y="59"/>
                  <a:pt x="12" y="732"/>
                  <a:pt x="19" y="745"/>
                </a:cubicBezTo>
                <a:cubicBezTo>
                  <a:pt x="34" y="771"/>
                  <a:pt x="1248" y="14"/>
                  <a:pt x="1258" y="30"/>
                </a:cubicBezTo>
                <a:cubicBezTo>
                  <a:pt x="1273" y="58"/>
                  <a:pt x="17" y="746"/>
                  <a:pt x="20" y="752"/>
                </a:cubicBezTo>
                <a:cubicBezTo>
                  <a:pt x="37" y="781"/>
                  <a:pt x="1258" y="9"/>
                  <a:pt x="1270" y="31"/>
                </a:cubicBezTo>
                <a:cubicBezTo>
                  <a:pt x="1274" y="37"/>
                  <a:pt x="12" y="743"/>
                  <a:pt x="22" y="759"/>
                </a:cubicBezTo>
                <a:cubicBezTo>
                  <a:pt x="31" y="775"/>
                  <a:pt x="1279" y="20"/>
                  <a:pt x="1285" y="30"/>
                </a:cubicBezTo>
                <a:cubicBezTo>
                  <a:pt x="1295" y="47"/>
                  <a:pt x="18" y="759"/>
                  <a:pt x="22" y="767"/>
                </a:cubicBezTo>
                <a:cubicBezTo>
                  <a:pt x="38" y="794"/>
                  <a:pt x="1280" y="32"/>
                  <a:pt x="1283" y="39"/>
                </a:cubicBezTo>
                <a:cubicBezTo>
                  <a:pt x="1290" y="49"/>
                  <a:pt x="3" y="751"/>
                  <a:pt x="18" y="777"/>
                </a:cubicBezTo>
                <a:cubicBezTo>
                  <a:pt x="34" y="805"/>
                  <a:pt x="1270" y="18"/>
                  <a:pt x="1286" y="45"/>
                </a:cubicBezTo>
                <a:cubicBezTo>
                  <a:pt x="1301" y="72"/>
                  <a:pt x="11" y="771"/>
                  <a:pt x="18" y="785"/>
                </a:cubicBezTo>
                <a:cubicBezTo>
                  <a:pt x="30" y="805"/>
                  <a:pt x="1280" y="43"/>
                  <a:pt x="1286" y="53"/>
                </a:cubicBezTo>
                <a:cubicBezTo>
                  <a:pt x="1300" y="77"/>
                  <a:pt x="12" y="780"/>
                  <a:pt x="19" y="792"/>
                </a:cubicBezTo>
                <a:cubicBezTo>
                  <a:pt x="28" y="808"/>
                  <a:pt x="1268" y="40"/>
                  <a:pt x="1281" y="63"/>
                </a:cubicBezTo>
                <a:cubicBezTo>
                  <a:pt x="1294" y="85"/>
                  <a:pt x="1" y="772"/>
                  <a:pt x="17" y="801"/>
                </a:cubicBezTo>
                <a:cubicBezTo>
                  <a:pt x="25" y="814"/>
                  <a:pt x="1277" y="56"/>
                  <a:pt x="1285" y="69"/>
                </a:cubicBezTo>
                <a:cubicBezTo>
                  <a:pt x="1303" y="100"/>
                  <a:pt x="10" y="793"/>
                  <a:pt x="19" y="808"/>
                </a:cubicBezTo>
                <a:cubicBezTo>
                  <a:pt x="33" y="833"/>
                  <a:pt x="1274" y="59"/>
                  <a:pt x="1284" y="77"/>
                </a:cubicBezTo>
                <a:cubicBezTo>
                  <a:pt x="1299" y="102"/>
                  <a:pt x="6" y="790"/>
                  <a:pt x="20" y="815"/>
                </a:cubicBezTo>
                <a:cubicBezTo>
                  <a:pt x="36" y="842"/>
                  <a:pt x="1278" y="71"/>
                  <a:pt x="1286" y="84"/>
                </a:cubicBezTo>
                <a:cubicBezTo>
                  <a:pt x="1304" y="116"/>
                  <a:pt x="8" y="798"/>
                  <a:pt x="22" y="821"/>
                </a:cubicBezTo>
                <a:cubicBezTo>
                  <a:pt x="28" y="832"/>
                  <a:pt x="1273" y="69"/>
                  <a:pt x="1286" y="92"/>
                </a:cubicBezTo>
                <a:cubicBezTo>
                  <a:pt x="1290" y="99"/>
                  <a:pt x="0" y="804"/>
                  <a:pt x="16" y="832"/>
                </a:cubicBezTo>
                <a:cubicBezTo>
                  <a:pt x="26" y="848"/>
                  <a:pt x="1274" y="84"/>
                  <a:pt x="1283" y="100"/>
                </a:cubicBezTo>
                <a:cubicBezTo>
                  <a:pt x="1287" y="107"/>
                  <a:pt x="12" y="824"/>
                  <a:pt x="20" y="838"/>
                </a:cubicBezTo>
                <a:cubicBezTo>
                  <a:pt x="27" y="849"/>
                  <a:pt x="1277" y="99"/>
                  <a:pt x="1283" y="109"/>
                </a:cubicBezTo>
                <a:cubicBezTo>
                  <a:pt x="1289" y="119"/>
                  <a:pt x="8" y="820"/>
                  <a:pt x="22" y="844"/>
                </a:cubicBezTo>
                <a:cubicBezTo>
                  <a:pt x="28" y="854"/>
                  <a:pt x="1271" y="91"/>
                  <a:pt x="1285" y="115"/>
                </a:cubicBezTo>
                <a:cubicBezTo>
                  <a:pt x="1300" y="141"/>
                  <a:pt x="4" y="825"/>
                  <a:pt x="20" y="852"/>
                </a:cubicBezTo>
                <a:cubicBezTo>
                  <a:pt x="38" y="883"/>
                  <a:pt x="1277" y="115"/>
                  <a:pt x="1283" y="123"/>
                </a:cubicBezTo>
                <a:cubicBezTo>
                  <a:pt x="1289" y="134"/>
                  <a:pt x="14" y="847"/>
                  <a:pt x="21" y="860"/>
                </a:cubicBezTo>
                <a:cubicBezTo>
                  <a:pt x="30" y="876"/>
                  <a:pt x="1279" y="125"/>
                  <a:pt x="1283" y="131"/>
                </a:cubicBezTo>
                <a:cubicBezTo>
                  <a:pt x="1301" y="163"/>
                  <a:pt x="3" y="845"/>
                  <a:pt x="17" y="869"/>
                </a:cubicBezTo>
                <a:cubicBezTo>
                  <a:pt x="27" y="887"/>
                  <a:pt x="1275" y="121"/>
                  <a:pt x="1285" y="138"/>
                </a:cubicBezTo>
                <a:cubicBezTo>
                  <a:pt x="1291" y="149"/>
                  <a:pt x="4" y="852"/>
                  <a:pt x="18" y="877"/>
                </a:cubicBezTo>
                <a:cubicBezTo>
                  <a:pt x="24" y="886"/>
                  <a:pt x="1266" y="122"/>
                  <a:pt x="1281" y="148"/>
                </a:cubicBezTo>
                <a:cubicBezTo>
                  <a:pt x="1297" y="176"/>
                  <a:pt x="5" y="865"/>
                  <a:pt x="16" y="886"/>
                </a:cubicBezTo>
                <a:cubicBezTo>
                  <a:pt x="34" y="916"/>
                  <a:pt x="1278" y="144"/>
                  <a:pt x="1284" y="154"/>
                </a:cubicBezTo>
                <a:cubicBezTo>
                  <a:pt x="1299" y="180"/>
                  <a:pt x="6" y="871"/>
                  <a:pt x="18" y="892"/>
                </a:cubicBezTo>
                <a:cubicBezTo>
                  <a:pt x="35" y="921"/>
                  <a:pt x="1270" y="139"/>
                  <a:pt x="1283" y="162"/>
                </a:cubicBezTo>
                <a:cubicBezTo>
                  <a:pt x="1300" y="191"/>
                  <a:pt x="9" y="879"/>
                  <a:pt x="21" y="898"/>
                </a:cubicBezTo>
                <a:cubicBezTo>
                  <a:pt x="26" y="908"/>
                  <a:pt x="1279" y="163"/>
                  <a:pt x="1283" y="170"/>
                </a:cubicBezTo>
                <a:cubicBezTo>
                  <a:pt x="1295" y="191"/>
                  <a:pt x="2" y="879"/>
                  <a:pt x="19" y="907"/>
                </a:cubicBezTo>
                <a:cubicBezTo>
                  <a:pt x="33" y="932"/>
                  <a:pt x="1268" y="158"/>
                  <a:pt x="1280" y="179"/>
                </a:cubicBezTo>
                <a:cubicBezTo>
                  <a:pt x="1293" y="201"/>
                  <a:pt x="12" y="901"/>
                  <a:pt x="20" y="915"/>
                </a:cubicBezTo>
                <a:cubicBezTo>
                  <a:pt x="30" y="933"/>
                  <a:pt x="1271" y="158"/>
                  <a:pt x="1286" y="184"/>
                </a:cubicBezTo>
                <a:cubicBezTo>
                  <a:pt x="1304" y="216"/>
                  <a:pt x="11" y="903"/>
                  <a:pt x="22" y="922"/>
                </a:cubicBezTo>
                <a:cubicBezTo>
                  <a:pt x="28" y="933"/>
                  <a:pt x="1271" y="176"/>
                  <a:pt x="1282" y="194"/>
                </a:cubicBezTo>
                <a:cubicBezTo>
                  <a:pt x="1286" y="202"/>
                  <a:pt x="2" y="902"/>
                  <a:pt x="19" y="931"/>
                </a:cubicBezTo>
                <a:cubicBezTo>
                  <a:pt x="26" y="944"/>
                  <a:pt x="1266" y="175"/>
                  <a:pt x="1282" y="202"/>
                </a:cubicBezTo>
                <a:cubicBezTo>
                  <a:pt x="1288" y="212"/>
                  <a:pt x="8" y="918"/>
                  <a:pt x="20" y="939"/>
                </a:cubicBezTo>
                <a:cubicBezTo>
                  <a:pt x="29" y="954"/>
                  <a:pt x="1276" y="191"/>
                  <a:pt x="1286" y="208"/>
                </a:cubicBezTo>
                <a:cubicBezTo>
                  <a:pt x="1296" y="225"/>
                  <a:pt x="1" y="914"/>
                  <a:pt x="20" y="946"/>
                </a:cubicBezTo>
                <a:cubicBezTo>
                  <a:pt x="35" y="973"/>
                  <a:pt x="1276" y="206"/>
                  <a:pt x="1282" y="217"/>
                </a:cubicBezTo>
                <a:cubicBezTo>
                  <a:pt x="1298" y="246"/>
                  <a:pt x="6" y="938"/>
                  <a:pt x="16" y="955"/>
                </a:cubicBezTo>
                <a:cubicBezTo>
                  <a:pt x="22" y="966"/>
                  <a:pt x="1270" y="201"/>
                  <a:pt x="1284" y="224"/>
                </a:cubicBezTo>
                <a:cubicBezTo>
                  <a:pt x="1301" y="253"/>
                  <a:pt x="13" y="954"/>
                  <a:pt x="18" y="962"/>
                </a:cubicBezTo>
                <a:cubicBezTo>
                  <a:pt x="25" y="975"/>
                  <a:pt x="1271" y="209"/>
                  <a:pt x="1284" y="231"/>
                </a:cubicBezTo>
                <a:cubicBezTo>
                  <a:pt x="1294" y="249"/>
                  <a:pt x="16" y="958"/>
                  <a:pt x="22" y="968"/>
                </a:cubicBezTo>
                <a:cubicBezTo>
                  <a:pt x="38" y="995"/>
                  <a:pt x="1265" y="217"/>
                  <a:pt x="1280" y="241"/>
                </a:cubicBezTo>
                <a:cubicBezTo>
                  <a:pt x="1284" y="249"/>
                  <a:pt x="12" y="970"/>
                  <a:pt x="17" y="979"/>
                </a:cubicBezTo>
                <a:cubicBezTo>
                  <a:pt x="24" y="990"/>
                  <a:pt x="1271" y="225"/>
                  <a:pt x="1284" y="248"/>
                </a:cubicBezTo>
                <a:cubicBezTo>
                  <a:pt x="1292" y="261"/>
                  <a:pt x="11" y="976"/>
                  <a:pt x="17" y="987"/>
                </a:cubicBezTo>
                <a:cubicBezTo>
                  <a:pt x="35" y="1018"/>
                  <a:pt x="1270" y="235"/>
                  <a:pt x="1283" y="256"/>
                </a:cubicBezTo>
                <a:cubicBezTo>
                  <a:pt x="1298" y="283"/>
                  <a:pt x="10" y="982"/>
                  <a:pt x="17" y="994"/>
                </a:cubicBezTo>
                <a:cubicBezTo>
                  <a:pt x="23" y="1004"/>
                  <a:pt x="1272" y="250"/>
                  <a:pt x="1280" y="265"/>
                </a:cubicBezTo>
                <a:cubicBezTo>
                  <a:pt x="1298" y="296"/>
                  <a:pt x="5" y="974"/>
                  <a:pt x="21" y="1000"/>
                </a:cubicBezTo>
                <a:cubicBezTo>
                  <a:pt x="27" y="1012"/>
                  <a:pt x="1279" y="256"/>
                  <a:pt x="1286" y="269"/>
                </a:cubicBezTo>
                <a:cubicBezTo>
                  <a:pt x="1295" y="285"/>
                  <a:pt x="1" y="984"/>
                  <a:pt x="17" y="1011"/>
                </a:cubicBezTo>
                <a:cubicBezTo>
                  <a:pt x="32" y="1037"/>
                  <a:pt x="1265" y="249"/>
                  <a:pt x="1283" y="280"/>
                </a:cubicBezTo>
                <a:cubicBezTo>
                  <a:pt x="1296" y="303"/>
                  <a:pt x="7" y="992"/>
                  <a:pt x="21" y="1017"/>
                </a:cubicBezTo>
                <a:cubicBezTo>
                  <a:pt x="25" y="1023"/>
                  <a:pt x="1275" y="278"/>
                  <a:pt x="1281" y="289"/>
                </a:cubicBezTo>
                <a:cubicBezTo>
                  <a:pt x="1293" y="310"/>
                  <a:pt x="12" y="1012"/>
                  <a:pt x="19" y="1025"/>
                </a:cubicBezTo>
                <a:cubicBezTo>
                  <a:pt x="24" y="1034"/>
                  <a:pt x="1268" y="268"/>
                  <a:pt x="1284" y="295"/>
                </a:cubicBezTo>
                <a:cubicBezTo>
                  <a:pt x="1294" y="311"/>
                  <a:pt x="13" y="1021"/>
                  <a:pt x="19" y="1033"/>
                </a:cubicBezTo>
                <a:cubicBezTo>
                  <a:pt x="31" y="1053"/>
                  <a:pt x="1268" y="274"/>
                  <a:pt x="1284" y="302"/>
                </a:cubicBezTo>
                <a:cubicBezTo>
                  <a:pt x="1294" y="319"/>
                  <a:pt x="0" y="1013"/>
                  <a:pt x="16" y="1042"/>
                </a:cubicBezTo>
                <a:cubicBezTo>
                  <a:pt x="28" y="1062"/>
                  <a:pt x="1272" y="288"/>
                  <a:pt x="1284" y="309"/>
                </a:cubicBezTo>
                <a:cubicBezTo>
                  <a:pt x="1300" y="337"/>
                  <a:pt x="10" y="1027"/>
                  <a:pt x="22" y="1046"/>
                </a:cubicBezTo>
                <a:cubicBezTo>
                  <a:pt x="34" y="1068"/>
                  <a:pt x="1278" y="306"/>
                  <a:pt x="1285" y="317"/>
                </a:cubicBezTo>
                <a:cubicBezTo>
                  <a:pt x="1295" y="335"/>
                  <a:pt x="6" y="1023"/>
                  <a:pt x="24" y="1054"/>
                </a:cubicBezTo>
                <a:cubicBezTo>
                  <a:pt x="29" y="1064"/>
                  <a:pt x="1275" y="312"/>
                  <a:pt x="1283" y="326"/>
                </a:cubicBezTo>
                <a:cubicBezTo>
                  <a:pt x="1297" y="349"/>
                  <a:pt x="29" y="1031"/>
                  <a:pt x="41" y="1052"/>
                </a:cubicBezTo>
                <a:cubicBezTo>
                  <a:pt x="45" y="1059"/>
                  <a:pt x="1279" y="326"/>
                  <a:pt x="1284" y="334"/>
                </a:cubicBezTo>
                <a:cubicBezTo>
                  <a:pt x="1301" y="365"/>
                  <a:pt x="39" y="1022"/>
                  <a:pt x="56" y="1052"/>
                </a:cubicBezTo>
                <a:cubicBezTo>
                  <a:pt x="65" y="1068"/>
                  <a:pt x="1270" y="323"/>
                  <a:pt x="1282" y="344"/>
                </a:cubicBezTo>
                <a:cubicBezTo>
                  <a:pt x="1289" y="356"/>
                  <a:pt x="50" y="1023"/>
                  <a:pt x="67" y="1053"/>
                </a:cubicBezTo>
                <a:cubicBezTo>
                  <a:pt x="75" y="1066"/>
                  <a:pt x="1277" y="339"/>
                  <a:pt x="1284" y="350"/>
                </a:cubicBezTo>
                <a:cubicBezTo>
                  <a:pt x="1300" y="378"/>
                  <a:pt x="70" y="1029"/>
                  <a:pt x="83" y="1052"/>
                </a:cubicBezTo>
                <a:cubicBezTo>
                  <a:pt x="97" y="1077"/>
                  <a:pt x="1269" y="340"/>
                  <a:pt x="1281" y="360"/>
                </a:cubicBezTo>
                <a:cubicBezTo>
                  <a:pt x="1285" y="367"/>
                  <a:pt x="78" y="1030"/>
                  <a:pt x="92" y="1054"/>
                </a:cubicBezTo>
                <a:cubicBezTo>
                  <a:pt x="109" y="1084"/>
                  <a:pt x="1275" y="357"/>
                  <a:pt x="1281" y="368"/>
                </a:cubicBezTo>
                <a:cubicBezTo>
                  <a:pt x="1296" y="394"/>
                  <a:pt x="90" y="1029"/>
                  <a:pt x="105" y="1054"/>
                </a:cubicBezTo>
                <a:cubicBezTo>
                  <a:pt x="110" y="1063"/>
                  <a:pt x="1272" y="358"/>
                  <a:pt x="1282" y="375"/>
                </a:cubicBezTo>
                <a:cubicBezTo>
                  <a:pt x="1295" y="398"/>
                  <a:pt x="112" y="1034"/>
                  <a:pt x="122" y="1052"/>
                </a:cubicBezTo>
                <a:cubicBezTo>
                  <a:pt x="133" y="1070"/>
                  <a:pt x="1280" y="372"/>
                  <a:pt x="1285" y="380"/>
                </a:cubicBezTo>
                <a:cubicBezTo>
                  <a:pt x="1295" y="399"/>
                  <a:pt x="119" y="1028"/>
                  <a:pt x="133" y="1053"/>
                </a:cubicBezTo>
                <a:cubicBezTo>
                  <a:pt x="147" y="1078"/>
                  <a:pt x="1278" y="378"/>
                  <a:pt x="1284" y="388"/>
                </a:cubicBezTo>
                <a:cubicBezTo>
                  <a:pt x="1288" y="395"/>
                  <a:pt x="135" y="1033"/>
                  <a:pt x="146" y="1052"/>
                </a:cubicBezTo>
                <a:cubicBezTo>
                  <a:pt x="149" y="1059"/>
                  <a:pt x="1269" y="378"/>
                  <a:pt x="1280" y="397"/>
                </a:cubicBezTo>
                <a:cubicBezTo>
                  <a:pt x="1294" y="421"/>
                  <a:pt x="155" y="1040"/>
                  <a:pt x="162" y="1051"/>
                </a:cubicBezTo>
                <a:cubicBezTo>
                  <a:pt x="176" y="1076"/>
                  <a:pt x="1268" y="384"/>
                  <a:pt x="1280" y="405"/>
                </a:cubicBezTo>
                <a:cubicBezTo>
                  <a:pt x="1288" y="419"/>
                  <a:pt x="164" y="1039"/>
                  <a:pt x="172" y="1053"/>
                </a:cubicBezTo>
                <a:cubicBezTo>
                  <a:pt x="175" y="1060"/>
                  <a:pt x="1274" y="400"/>
                  <a:pt x="1281" y="412"/>
                </a:cubicBezTo>
                <a:cubicBezTo>
                  <a:pt x="1293" y="433"/>
                  <a:pt x="180" y="1038"/>
                  <a:pt x="188" y="1052"/>
                </a:cubicBezTo>
                <a:cubicBezTo>
                  <a:pt x="193" y="1062"/>
                  <a:pt x="1280" y="413"/>
                  <a:pt x="1284" y="419"/>
                </a:cubicBezTo>
                <a:cubicBezTo>
                  <a:pt x="1294" y="436"/>
                  <a:pt x="192" y="1045"/>
                  <a:pt x="198" y="1054"/>
                </a:cubicBezTo>
                <a:cubicBezTo>
                  <a:pt x="213" y="1080"/>
                  <a:pt x="1266" y="405"/>
                  <a:pt x="1280" y="429"/>
                </a:cubicBezTo>
                <a:cubicBezTo>
                  <a:pt x="1294" y="453"/>
                  <a:pt x="205" y="1036"/>
                  <a:pt x="215" y="1052"/>
                </a:cubicBezTo>
                <a:cubicBezTo>
                  <a:pt x="220" y="1060"/>
                  <a:pt x="1274" y="420"/>
                  <a:pt x="1283" y="435"/>
                </a:cubicBezTo>
                <a:cubicBezTo>
                  <a:pt x="1287" y="442"/>
                  <a:pt x="223" y="1044"/>
                  <a:pt x="227" y="1051"/>
                </a:cubicBezTo>
                <a:cubicBezTo>
                  <a:pt x="238" y="1069"/>
                  <a:pt x="1279" y="437"/>
                  <a:pt x="1282" y="442"/>
                </a:cubicBezTo>
                <a:cubicBezTo>
                  <a:pt x="1297" y="467"/>
                  <a:pt x="229" y="1035"/>
                  <a:pt x="239" y="1052"/>
                </a:cubicBezTo>
                <a:cubicBezTo>
                  <a:pt x="250" y="1071"/>
                  <a:pt x="1276" y="429"/>
                  <a:pt x="1287" y="448"/>
                </a:cubicBezTo>
                <a:cubicBezTo>
                  <a:pt x="1296" y="465"/>
                  <a:pt x="251" y="1046"/>
                  <a:pt x="254" y="1052"/>
                </a:cubicBezTo>
                <a:cubicBezTo>
                  <a:pt x="264" y="1068"/>
                  <a:pt x="1282" y="450"/>
                  <a:pt x="1286" y="457"/>
                </a:cubicBezTo>
                <a:cubicBezTo>
                  <a:pt x="1291" y="465"/>
                  <a:pt x="256" y="1044"/>
                  <a:pt x="262" y="1055"/>
                </a:cubicBezTo>
                <a:cubicBezTo>
                  <a:pt x="266" y="1061"/>
                  <a:pt x="1276" y="449"/>
                  <a:pt x="1285" y="464"/>
                </a:cubicBezTo>
                <a:cubicBezTo>
                  <a:pt x="1296" y="482"/>
                  <a:pt x="270" y="1032"/>
                  <a:pt x="281" y="1052"/>
                </a:cubicBezTo>
                <a:cubicBezTo>
                  <a:pt x="288" y="1063"/>
                  <a:pt x="1267" y="451"/>
                  <a:pt x="1281" y="475"/>
                </a:cubicBezTo>
                <a:cubicBezTo>
                  <a:pt x="1285" y="482"/>
                  <a:pt x="288" y="1039"/>
                  <a:pt x="295" y="1051"/>
                </a:cubicBezTo>
                <a:cubicBezTo>
                  <a:pt x="300" y="1060"/>
                  <a:pt x="1275" y="464"/>
                  <a:pt x="1284" y="480"/>
                </a:cubicBezTo>
                <a:cubicBezTo>
                  <a:pt x="1296" y="500"/>
                  <a:pt x="294" y="1033"/>
                  <a:pt x="306" y="1053"/>
                </a:cubicBezTo>
                <a:cubicBezTo>
                  <a:pt x="319" y="1076"/>
                  <a:pt x="1281" y="478"/>
                  <a:pt x="1286" y="487"/>
                </a:cubicBezTo>
                <a:cubicBezTo>
                  <a:pt x="1300" y="511"/>
                  <a:pt x="317" y="1047"/>
                  <a:pt x="321" y="1053"/>
                </a:cubicBezTo>
                <a:cubicBezTo>
                  <a:pt x="327" y="1063"/>
                  <a:pt x="1270" y="480"/>
                  <a:pt x="1281" y="499"/>
                </a:cubicBezTo>
                <a:cubicBezTo>
                  <a:pt x="1286" y="508"/>
                  <a:pt x="326" y="1041"/>
                  <a:pt x="333" y="1053"/>
                </a:cubicBezTo>
                <a:cubicBezTo>
                  <a:pt x="341" y="1067"/>
                  <a:pt x="1271" y="482"/>
                  <a:pt x="1284" y="504"/>
                </a:cubicBezTo>
                <a:cubicBezTo>
                  <a:pt x="1287" y="510"/>
                  <a:pt x="344" y="1040"/>
                  <a:pt x="350" y="1051"/>
                </a:cubicBezTo>
                <a:cubicBezTo>
                  <a:pt x="363" y="1073"/>
                  <a:pt x="1279" y="505"/>
                  <a:pt x="1283" y="513"/>
                </a:cubicBezTo>
                <a:cubicBezTo>
                  <a:pt x="1288" y="520"/>
                  <a:pt x="351" y="1035"/>
                  <a:pt x="362" y="1052"/>
                </a:cubicBezTo>
                <a:cubicBezTo>
                  <a:pt x="373" y="1073"/>
                  <a:pt x="1274" y="507"/>
                  <a:pt x="1282" y="521"/>
                </a:cubicBezTo>
                <a:cubicBezTo>
                  <a:pt x="1287" y="530"/>
                  <a:pt x="361" y="1032"/>
                  <a:pt x="373" y="1053"/>
                </a:cubicBezTo>
                <a:cubicBezTo>
                  <a:pt x="384" y="1071"/>
                  <a:pt x="1276" y="515"/>
                  <a:pt x="1283" y="528"/>
                </a:cubicBezTo>
                <a:cubicBezTo>
                  <a:pt x="1288" y="537"/>
                  <a:pt x="380" y="1039"/>
                  <a:pt x="387" y="1052"/>
                </a:cubicBezTo>
                <a:cubicBezTo>
                  <a:pt x="400" y="1074"/>
                  <a:pt x="1276" y="517"/>
                  <a:pt x="1286" y="534"/>
                </a:cubicBezTo>
                <a:cubicBezTo>
                  <a:pt x="1296" y="551"/>
                  <a:pt x="394" y="1037"/>
                  <a:pt x="402" y="1052"/>
                </a:cubicBezTo>
                <a:cubicBezTo>
                  <a:pt x="413" y="1071"/>
                  <a:pt x="1273" y="528"/>
                  <a:pt x="1282" y="544"/>
                </a:cubicBezTo>
                <a:cubicBezTo>
                  <a:pt x="1293" y="562"/>
                  <a:pt x="408" y="1044"/>
                  <a:pt x="413" y="1054"/>
                </a:cubicBezTo>
                <a:cubicBezTo>
                  <a:pt x="424" y="1073"/>
                  <a:pt x="1281" y="542"/>
                  <a:pt x="1286" y="550"/>
                </a:cubicBezTo>
                <a:cubicBezTo>
                  <a:pt x="1291" y="559"/>
                  <a:pt x="413" y="1034"/>
                  <a:pt x="425" y="1055"/>
                </a:cubicBezTo>
                <a:cubicBezTo>
                  <a:pt x="435" y="1072"/>
                  <a:pt x="1277" y="543"/>
                  <a:pt x="1285" y="558"/>
                </a:cubicBezTo>
                <a:cubicBezTo>
                  <a:pt x="1292" y="570"/>
                  <a:pt x="434" y="1044"/>
                  <a:pt x="440" y="1054"/>
                </a:cubicBezTo>
                <a:cubicBezTo>
                  <a:pt x="452" y="1074"/>
                  <a:pt x="1281" y="562"/>
                  <a:pt x="1283" y="567"/>
                </a:cubicBezTo>
                <a:cubicBezTo>
                  <a:pt x="1293" y="583"/>
                  <a:pt x="452" y="1045"/>
                  <a:pt x="456" y="1053"/>
                </a:cubicBezTo>
                <a:cubicBezTo>
                  <a:pt x="459" y="1057"/>
                  <a:pt x="1270" y="557"/>
                  <a:pt x="1281" y="576"/>
                </a:cubicBezTo>
                <a:cubicBezTo>
                  <a:pt x="1293" y="596"/>
                  <a:pt x="464" y="1039"/>
                  <a:pt x="471" y="1052"/>
                </a:cubicBezTo>
                <a:cubicBezTo>
                  <a:pt x="479" y="1066"/>
                  <a:pt x="1274" y="563"/>
                  <a:pt x="1285" y="582"/>
                </a:cubicBezTo>
                <a:cubicBezTo>
                  <a:pt x="1291" y="593"/>
                  <a:pt x="468" y="1036"/>
                  <a:pt x="479" y="1055"/>
                </a:cubicBezTo>
                <a:cubicBezTo>
                  <a:pt x="486" y="1067"/>
                  <a:pt x="1274" y="579"/>
                  <a:pt x="1282" y="592"/>
                </a:cubicBezTo>
                <a:cubicBezTo>
                  <a:pt x="1286" y="600"/>
                  <a:pt x="491" y="1041"/>
                  <a:pt x="498" y="1052"/>
                </a:cubicBezTo>
                <a:cubicBezTo>
                  <a:pt x="502" y="1060"/>
                  <a:pt x="1280" y="595"/>
                  <a:pt x="1283" y="599"/>
                </a:cubicBezTo>
                <a:cubicBezTo>
                  <a:pt x="1286" y="605"/>
                  <a:pt x="498" y="1037"/>
                  <a:pt x="508" y="1054"/>
                </a:cubicBezTo>
                <a:cubicBezTo>
                  <a:pt x="512" y="1061"/>
                  <a:pt x="1275" y="590"/>
                  <a:pt x="1284" y="606"/>
                </a:cubicBezTo>
                <a:cubicBezTo>
                  <a:pt x="1295" y="625"/>
                  <a:pt x="510" y="1035"/>
                  <a:pt x="521" y="1054"/>
                </a:cubicBezTo>
                <a:cubicBezTo>
                  <a:pt x="530" y="1070"/>
                  <a:pt x="1276" y="607"/>
                  <a:pt x="1281" y="615"/>
                </a:cubicBezTo>
                <a:cubicBezTo>
                  <a:pt x="1291" y="633"/>
                  <a:pt x="529" y="1041"/>
                  <a:pt x="537" y="1053"/>
                </a:cubicBezTo>
                <a:cubicBezTo>
                  <a:pt x="540" y="1059"/>
                  <a:pt x="1279" y="618"/>
                  <a:pt x="1281" y="623"/>
                </a:cubicBezTo>
                <a:cubicBezTo>
                  <a:pt x="1291" y="639"/>
                  <a:pt x="539" y="1041"/>
                  <a:pt x="547" y="1055"/>
                </a:cubicBezTo>
                <a:cubicBezTo>
                  <a:pt x="556" y="1071"/>
                  <a:pt x="1275" y="613"/>
                  <a:pt x="1285" y="629"/>
                </a:cubicBezTo>
                <a:cubicBezTo>
                  <a:pt x="1290" y="638"/>
                  <a:pt x="566" y="1047"/>
                  <a:pt x="568" y="1051"/>
                </a:cubicBezTo>
                <a:cubicBezTo>
                  <a:pt x="571" y="1058"/>
                  <a:pt x="1274" y="626"/>
                  <a:pt x="1281" y="639"/>
                </a:cubicBezTo>
                <a:cubicBezTo>
                  <a:pt x="1291" y="656"/>
                  <a:pt x="569" y="1048"/>
                  <a:pt x="573" y="1055"/>
                </a:cubicBezTo>
                <a:cubicBezTo>
                  <a:pt x="576" y="1059"/>
                  <a:pt x="1276" y="640"/>
                  <a:pt x="1280" y="647"/>
                </a:cubicBezTo>
                <a:cubicBezTo>
                  <a:pt x="1286" y="658"/>
                  <a:pt x="586" y="1045"/>
                  <a:pt x="590" y="1053"/>
                </a:cubicBezTo>
                <a:cubicBezTo>
                  <a:pt x="593" y="1058"/>
                  <a:pt x="1279" y="650"/>
                  <a:pt x="1281" y="654"/>
                </a:cubicBezTo>
                <a:cubicBezTo>
                  <a:pt x="1286" y="663"/>
                  <a:pt x="592" y="1038"/>
                  <a:pt x="602" y="1055"/>
                </a:cubicBezTo>
                <a:cubicBezTo>
                  <a:pt x="607" y="1063"/>
                  <a:pt x="1279" y="652"/>
                  <a:pt x="1284" y="661"/>
                </a:cubicBezTo>
                <a:cubicBezTo>
                  <a:pt x="1290" y="671"/>
                  <a:pt x="615" y="1038"/>
                  <a:pt x="622" y="1051"/>
                </a:cubicBezTo>
                <a:cubicBezTo>
                  <a:pt x="627" y="1060"/>
                  <a:pt x="1277" y="656"/>
                  <a:pt x="1284" y="669"/>
                </a:cubicBezTo>
                <a:cubicBezTo>
                  <a:pt x="1292" y="683"/>
                  <a:pt x="628" y="1038"/>
                  <a:pt x="636" y="1051"/>
                </a:cubicBezTo>
                <a:cubicBezTo>
                  <a:pt x="638" y="1056"/>
                  <a:pt x="1278" y="667"/>
                  <a:pt x="1284" y="677"/>
                </a:cubicBezTo>
                <a:cubicBezTo>
                  <a:pt x="1287" y="682"/>
                  <a:pt x="640" y="1036"/>
                  <a:pt x="649" y="1052"/>
                </a:cubicBezTo>
                <a:cubicBezTo>
                  <a:pt x="651" y="1055"/>
                  <a:pt x="1276" y="676"/>
                  <a:pt x="1282" y="686"/>
                </a:cubicBezTo>
                <a:cubicBezTo>
                  <a:pt x="1289" y="697"/>
                  <a:pt x="655" y="1043"/>
                  <a:pt x="661" y="1052"/>
                </a:cubicBezTo>
                <a:cubicBezTo>
                  <a:pt x="666" y="1062"/>
                  <a:pt x="1272" y="681"/>
                  <a:pt x="1280" y="695"/>
                </a:cubicBezTo>
                <a:cubicBezTo>
                  <a:pt x="1284" y="701"/>
                  <a:pt x="662" y="1043"/>
                  <a:pt x="669" y="1055"/>
                </a:cubicBezTo>
                <a:cubicBezTo>
                  <a:pt x="674" y="1064"/>
                  <a:pt x="1280" y="687"/>
                  <a:pt x="1286" y="698"/>
                </a:cubicBezTo>
                <a:cubicBezTo>
                  <a:pt x="1288" y="702"/>
                  <a:pt x="686" y="1048"/>
                  <a:pt x="688" y="1052"/>
                </a:cubicBezTo>
                <a:cubicBezTo>
                  <a:pt x="690" y="1055"/>
                  <a:pt x="1279" y="702"/>
                  <a:pt x="1283" y="708"/>
                </a:cubicBezTo>
                <a:cubicBezTo>
                  <a:pt x="1289" y="719"/>
                  <a:pt x="695" y="1042"/>
                  <a:pt x="701" y="1052"/>
                </a:cubicBezTo>
                <a:cubicBezTo>
                  <a:pt x="707" y="1062"/>
                  <a:pt x="1275" y="705"/>
                  <a:pt x="1282" y="717"/>
                </a:cubicBezTo>
                <a:cubicBezTo>
                  <a:pt x="1286" y="725"/>
                  <a:pt x="711" y="1040"/>
                  <a:pt x="717" y="1051"/>
                </a:cubicBezTo>
                <a:cubicBezTo>
                  <a:pt x="719" y="1054"/>
                  <a:pt x="1275" y="712"/>
                  <a:pt x="1283" y="725"/>
                </a:cubicBezTo>
                <a:cubicBezTo>
                  <a:pt x="1291" y="738"/>
                  <a:pt x="722" y="1046"/>
                  <a:pt x="726" y="1053"/>
                </a:cubicBezTo>
                <a:cubicBezTo>
                  <a:pt x="729" y="1058"/>
                  <a:pt x="1274" y="724"/>
                  <a:pt x="1280" y="734"/>
                </a:cubicBezTo>
                <a:cubicBezTo>
                  <a:pt x="1281" y="736"/>
                  <a:pt x="734" y="1038"/>
                  <a:pt x="742" y="1051"/>
                </a:cubicBezTo>
                <a:cubicBezTo>
                  <a:pt x="745" y="1057"/>
                  <a:pt x="1276" y="733"/>
                  <a:pt x="1280" y="741"/>
                </a:cubicBezTo>
                <a:cubicBezTo>
                  <a:pt x="1286" y="751"/>
                  <a:pt x="751" y="1046"/>
                  <a:pt x="755" y="1052"/>
                </a:cubicBezTo>
                <a:cubicBezTo>
                  <a:pt x="759" y="1060"/>
                  <a:pt x="1281" y="739"/>
                  <a:pt x="1285" y="746"/>
                </a:cubicBezTo>
                <a:cubicBezTo>
                  <a:pt x="1287" y="749"/>
                  <a:pt x="759" y="1040"/>
                  <a:pt x="766" y="1052"/>
                </a:cubicBezTo>
                <a:cubicBezTo>
                  <a:pt x="770" y="1059"/>
                  <a:pt x="1278" y="749"/>
                  <a:pt x="1281" y="755"/>
                </a:cubicBezTo>
                <a:cubicBezTo>
                  <a:pt x="1286" y="763"/>
                  <a:pt x="770" y="1042"/>
                  <a:pt x="777" y="1054"/>
                </a:cubicBezTo>
                <a:cubicBezTo>
                  <a:pt x="780" y="1060"/>
                  <a:pt x="1276" y="756"/>
                  <a:pt x="1280" y="764"/>
                </a:cubicBezTo>
                <a:cubicBezTo>
                  <a:pt x="1282" y="766"/>
                  <a:pt x="787" y="1043"/>
                  <a:pt x="793" y="1053"/>
                </a:cubicBezTo>
                <a:cubicBezTo>
                  <a:pt x="797" y="1061"/>
                  <a:pt x="1280" y="760"/>
                  <a:pt x="1285" y="768"/>
                </a:cubicBezTo>
                <a:cubicBezTo>
                  <a:pt x="1291" y="778"/>
                  <a:pt x="806" y="1049"/>
                  <a:pt x="808" y="1052"/>
                </a:cubicBezTo>
                <a:cubicBezTo>
                  <a:pt x="812" y="1058"/>
                  <a:pt x="1278" y="766"/>
                  <a:pt x="1284" y="777"/>
                </a:cubicBezTo>
                <a:cubicBezTo>
                  <a:pt x="1286" y="780"/>
                  <a:pt x="816" y="1050"/>
                  <a:pt x="818" y="1053"/>
                </a:cubicBezTo>
                <a:cubicBezTo>
                  <a:pt x="822" y="1059"/>
                  <a:pt x="1278" y="774"/>
                  <a:pt x="1284" y="785"/>
                </a:cubicBezTo>
                <a:cubicBezTo>
                  <a:pt x="1290" y="796"/>
                  <a:pt x="827" y="1050"/>
                  <a:pt x="830" y="1054"/>
                </a:cubicBezTo>
                <a:cubicBezTo>
                  <a:pt x="834" y="1062"/>
                  <a:pt x="1281" y="783"/>
                  <a:pt x="1286" y="791"/>
                </a:cubicBezTo>
                <a:cubicBezTo>
                  <a:pt x="1287" y="793"/>
                  <a:pt x="839" y="1047"/>
                  <a:pt x="843" y="1054"/>
                </a:cubicBezTo>
                <a:cubicBezTo>
                  <a:pt x="848" y="1062"/>
                  <a:pt x="1279" y="792"/>
                  <a:pt x="1283" y="799"/>
                </a:cubicBezTo>
                <a:cubicBezTo>
                  <a:pt x="1287" y="806"/>
                  <a:pt x="850" y="1043"/>
                  <a:pt x="856" y="1053"/>
                </a:cubicBezTo>
                <a:cubicBezTo>
                  <a:pt x="861" y="1062"/>
                  <a:pt x="1280" y="806"/>
                  <a:pt x="1282" y="808"/>
                </a:cubicBezTo>
                <a:cubicBezTo>
                  <a:pt x="1284" y="812"/>
                  <a:pt x="869" y="1050"/>
                  <a:pt x="871" y="1053"/>
                </a:cubicBezTo>
                <a:cubicBezTo>
                  <a:pt x="875" y="1061"/>
                  <a:pt x="1279" y="806"/>
                  <a:pt x="1284" y="815"/>
                </a:cubicBezTo>
                <a:cubicBezTo>
                  <a:pt x="1287" y="821"/>
                  <a:pt x="884" y="1045"/>
                  <a:pt x="888" y="1052"/>
                </a:cubicBezTo>
                <a:cubicBezTo>
                  <a:pt x="892" y="1059"/>
                  <a:pt x="1281" y="818"/>
                  <a:pt x="1284" y="823"/>
                </a:cubicBezTo>
                <a:cubicBezTo>
                  <a:pt x="1285" y="826"/>
                  <a:pt x="899" y="1048"/>
                  <a:pt x="902" y="1052"/>
                </a:cubicBezTo>
                <a:cubicBezTo>
                  <a:pt x="903" y="1055"/>
                  <a:pt x="1276" y="823"/>
                  <a:pt x="1281" y="833"/>
                </a:cubicBezTo>
                <a:cubicBezTo>
                  <a:pt x="1286" y="841"/>
                  <a:pt x="909" y="1047"/>
                  <a:pt x="913" y="1053"/>
                </a:cubicBezTo>
                <a:cubicBezTo>
                  <a:pt x="914" y="1056"/>
                  <a:pt x="1282" y="833"/>
                  <a:pt x="1285" y="839"/>
                </a:cubicBezTo>
                <a:cubicBezTo>
                  <a:pt x="1288" y="844"/>
                  <a:pt x="921" y="1046"/>
                  <a:pt x="925" y="1053"/>
                </a:cubicBezTo>
                <a:cubicBezTo>
                  <a:pt x="928" y="1058"/>
                  <a:pt x="1278" y="842"/>
                  <a:pt x="1281" y="848"/>
                </a:cubicBezTo>
                <a:cubicBezTo>
                  <a:pt x="1284" y="852"/>
                  <a:pt x="938" y="1051"/>
                  <a:pt x="939" y="1053"/>
                </a:cubicBezTo>
                <a:cubicBezTo>
                  <a:pt x="941" y="1056"/>
                  <a:pt x="1282" y="851"/>
                  <a:pt x="1283" y="854"/>
                </a:cubicBezTo>
                <a:cubicBezTo>
                  <a:pt x="1288" y="862"/>
                  <a:pt x="952" y="1050"/>
                  <a:pt x="953" y="1053"/>
                </a:cubicBezTo>
                <a:cubicBezTo>
                  <a:pt x="955" y="1056"/>
                  <a:pt x="1283" y="856"/>
                  <a:pt x="1286" y="861"/>
                </a:cubicBezTo>
                <a:cubicBezTo>
                  <a:pt x="1287" y="863"/>
                  <a:pt x="963" y="1052"/>
                  <a:pt x="964" y="1053"/>
                </a:cubicBezTo>
                <a:cubicBezTo>
                  <a:pt x="966" y="1057"/>
                  <a:pt x="1278" y="867"/>
                  <a:pt x="1280" y="871"/>
                </a:cubicBezTo>
                <a:cubicBezTo>
                  <a:pt x="1281" y="873"/>
                  <a:pt x="980" y="1048"/>
                  <a:pt x="982" y="1052"/>
                </a:cubicBezTo>
                <a:cubicBezTo>
                  <a:pt x="985" y="1057"/>
                  <a:pt x="1279" y="873"/>
                  <a:pt x="1282" y="878"/>
                </a:cubicBezTo>
                <a:cubicBezTo>
                  <a:pt x="1283" y="880"/>
                  <a:pt x="989" y="1051"/>
                  <a:pt x="990" y="1053"/>
                </a:cubicBezTo>
                <a:cubicBezTo>
                  <a:pt x="992" y="1057"/>
                  <a:pt x="1277" y="879"/>
                  <a:pt x="1281" y="886"/>
                </a:cubicBezTo>
                <a:cubicBezTo>
                  <a:pt x="1283" y="889"/>
                  <a:pt x="1002" y="1048"/>
                  <a:pt x="1005" y="1052"/>
                </a:cubicBezTo>
                <a:cubicBezTo>
                  <a:pt x="1008" y="1058"/>
                  <a:pt x="1282" y="889"/>
                  <a:pt x="1283" y="891"/>
                </a:cubicBezTo>
                <a:cubicBezTo>
                  <a:pt x="1285" y="893"/>
                  <a:pt x="1012" y="1049"/>
                  <a:pt x="1015" y="1055"/>
                </a:cubicBezTo>
                <a:cubicBezTo>
                  <a:pt x="1016" y="1057"/>
                  <a:pt x="1284" y="896"/>
                  <a:pt x="1285" y="899"/>
                </a:cubicBezTo>
                <a:cubicBezTo>
                  <a:pt x="1287" y="901"/>
                  <a:pt x="1029" y="1049"/>
                  <a:pt x="1031" y="1053"/>
                </a:cubicBezTo>
                <a:cubicBezTo>
                  <a:pt x="1034" y="1058"/>
                  <a:pt x="1282" y="905"/>
                  <a:pt x="1283" y="907"/>
                </a:cubicBezTo>
                <a:cubicBezTo>
                  <a:pt x="1286" y="912"/>
                  <a:pt x="1045" y="1046"/>
                  <a:pt x="1048" y="1051"/>
                </a:cubicBezTo>
                <a:cubicBezTo>
                  <a:pt x="1049" y="1053"/>
                  <a:pt x="1285" y="912"/>
                  <a:pt x="1286" y="914"/>
                </a:cubicBezTo>
                <a:cubicBezTo>
                  <a:pt x="1289" y="918"/>
                  <a:pt x="1058" y="1050"/>
                  <a:pt x="1059" y="1053"/>
                </a:cubicBezTo>
                <a:cubicBezTo>
                  <a:pt x="1062" y="1058"/>
                  <a:pt x="1285" y="919"/>
                  <a:pt x="1286" y="922"/>
                </a:cubicBezTo>
                <a:cubicBezTo>
                  <a:pt x="1289" y="927"/>
                  <a:pt x="1071" y="1051"/>
                  <a:pt x="1073" y="1053"/>
                </a:cubicBezTo>
                <a:cubicBezTo>
                  <a:pt x="1074" y="1056"/>
                  <a:pt x="1281" y="931"/>
                  <a:pt x="1282" y="933"/>
                </a:cubicBezTo>
                <a:cubicBezTo>
                  <a:pt x="1283" y="935"/>
                  <a:pt x="1084" y="1053"/>
                  <a:pt x="1085" y="1055"/>
                </a:cubicBezTo>
                <a:cubicBezTo>
                  <a:pt x="1086" y="1058"/>
                  <a:pt x="1278" y="937"/>
                  <a:pt x="1281" y="942"/>
                </a:cubicBezTo>
                <a:cubicBezTo>
                  <a:pt x="1283" y="946"/>
                  <a:pt x="1099" y="1049"/>
                  <a:pt x="1102" y="1053"/>
                </a:cubicBezTo>
                <a:cubicBezTo>
                  <a:pt x="1103" y="1055"/>
                  <a:pt x="1281" y="948"/>
                  <a:pt x="1281" y="949"/>
                </a:cubicBezTo>
                <a:cubicBezTo>
                  <a:pt x="1283" y="952"/>
                  <a:pt x="1113" y="1050"/>
                  <a:pt x="1115" y="1053"/>
                </a:cubicBezTo>
                <a:cubicBezTo>
                  <a:pt x="1116" y="1054"/>
                  <a:pt x="1286" y="953"/>
                  <a:pt x="1286" y="954"/>
                </a:cubicBezTo>
                <a:cubicBezTo>
                  <a:pt x="1288" y="957"/>
                  <a:pt x="1128" y="1050"/>
                  <a:pt x="1129" y="1052"/>
                </a:cubicBezTo>
                <a:cubicBezTo>
                  <a:pt x="1131" y="1055"/>
                  <a:pt x="1281" y="960"/>
                  <a:pt x="1283" y="963"/>
                </a:cubicBezTo>
                <a:cubicBezTo>
                  <a:pt x="1285" y="967"/>
                  <a:pt x="1135" y="1052"/>
                  <a:pt x="1136" y="1055"/>
                </a:cubicBezTo>
                <a:cubicBezTo>
                  <a:pt x="1137" y="1056"/>
                  <a:pt x="1283" y="968"/>
                  <a:pt x="1284" y="970"/>
                </a:cubicBezTo>
                <a:cubicBezTo>
                  <a:pt x="1286" y="972"/>
                  <a:pt x="1153" y="1049"/>
                  <a:pt x="1154" y="1052"/>
                </a:cubicBezTo>
                <a:cubicBezTo>
                  <a:pt x="1155" y="1053"/>
                  <a:pt x="1281" y="976"/>
                  <a:pt x="1282" y="978"/>
                </a:cubicBezTo>
                <a:cubicBezTo>
                  <a:pt x="1283" y="981"/>
                  <a:pt x="1166" y="1050"/>
                  <a:pt x="1167" y="1052"/>
                </a:cubicBezTo>
                <a:cubicBezTo>
                  <a:pt x="1168" y="1054"/>
                  <a:pt x="1284" y="982"/>
                  <a:pt x="1285" y="984"/>
                </a:cubicBezTo>
                <a:cubicBezTo>
                  <a:pt x="1287" y="987"/>
                  <a:pt x="1178" y="1053"/>
                  <a:pt x="1178" y="1054"/>
                </a:cubicBezTo>
                <a:cubicBezTo>
                  <a:pt x="1179" y="1055"/>
                  <a:pt x="1282" y="992"/>
                  <a:pt x="1283" y="994"/>
                </a:cubicBezTo>
                <a:cubicBezTo>
                  <a:pt x="1284" y="995"/>
                  <a:pt x="1191" y="1054"/>
                  <a:pt x="1191" y="1054"/>
                </a:cubicBezTo>
                <a:cubicBezTo>
                  <a:pt x="1191" y="1055"/>
                  <a:pt x="1285" y="998"/>
                  <a:pt x="1285" y="1000"/>
                </a:cubicBezTo>
                <a:cubicBezTo>
                  <a:pt x="1286" y="1002"/>
                  <a:pt x="1206" y="1051"/>
                  <a:pt x="1207" y="1053"/>
                </a:cubicBezTo>
                <a:cubicBezTo>
                  <a:pt x="1208" y="1054"/>
                  <a:pt x="1281" y="1008"/>
                  <a:pt x="1282" y="1010"/>
                </a:cubicBezTo>
                <a:cubicBezTo>
                  <a:pt x="1282" y="1010"/>
                  <a:pt x="1217" y="1053"/>
                  <a:pt x="1218" y="1054"/>
                </a:cubicBezTo>
                <a:cubicBezTo>
                  <a:pt x="1218" y="1055"/>
                  <a:pt x="1286" y="1014"/>
                  <a:pt x="1286" y="1015"/>
                </a:cubicBezTo>
                <a:cubicBezTo>
                  <a:pt x="1286" y="1015"/>
                  <a:pt x="1236" y="1051"/>
                  <a:pt x="1236" y="1051"/>
                </a:cubicBezTo>
                <a:cubicBezTo>
                  <a:pt x="1236" y="1052"/>
                  <a:pt x="1279" y="1025"/>
                  <a:pt x="1280" y="1026"/>
                </a:cubicBezTo>
                <a:cubicBezTo>
                  <a:pt x="1280" y="1027"/>
                  <a:pt x="1248" y="1052"/>
                  <a:pt x="1248" y="1052"/>
                </a:cubicBezTo>
                <a:cubicBezTo>
                  <a:pt x="1248" y="1053"/>
                  <a:pt x="1285" y="1030"/>
                  <a:pt x="1285" y="1031"/>
                </a:cubicBezTo>
                <a:cubicBezTo>
                  <a:pt x="1286" y="1031"/>
                  <a:pt x="1259" y="1054"/>
                  <a:pt x="1260" y="1054"/>
                </a:cubicBezTo>
                <a:cubicBezTo>
                  <a:pt x="1260" y="1054"/>
                  <a:pt x="1280" y="1042"/>
                  <a:pt x="1280" y="1042"/>
                </a:cubicBezTo>
                <a:cubicBezTo>
                  <a:pt x="1280" y="1042"/>
                  <a:pt x="1278" y="1051"/>
                  <a:pt x="1278" y="1052"/>
                </a:cubicBezTo>
                <a:cubicBezTo>
                  <a:pt x="1278" y="1052"/>
                  <a:pt x="1284" y="1048"/>
                  <a:pt x="1284" y="1048"/>
                </a:cubicBezTo>
              </a:path>
            </a:pathLst>
          </a:custGeom>
          <a:solidFill>
            <a:srgbClr val="FBF612"/>
          </a:solidFill>
          <a:ln w="17" cap="rnd">
            <a:solidFill>
              <a:schemeClr val="bg1">
                <a:lumMod val="85000"/>
              </a:schemeClr>
            </a:solidFill>
            <a:prstDash val="solid"/>
            <a:round/>
            <a:headEnd/>
            <a:tailEnd/>
          </a:ln>
        </p:spPr>
        <p:txBody>
          <a:bodyPr vert="horz" wrap="square" lIns="144000" tIns="41476" rIns="144000" bIns="41476"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ct val="0"/>
              </a:spcAft>
              <a:buClrTx/>
              <a:buSzTx/>
              <a:buFontTx/>
              <a:buNone/>
              <a:tabLst/>
              <a:defRPr/>
            </a:pPr>
            <a:endParaRPr kumimoji="0" lang="en-ZA" sz="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en-ZA"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SIU Powers</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1200"/>
              </a:spcBef>
              <a:spcAft>
                <a:spcPct val="0"/>
              </a:spcAft>
              <a:buClrTx/>
              <a:buSzTx/>
              <a:buFontTx/>
              <a:buNone/>
              <a:tabLst/>
              <a:defRPr/>
            </a:pPr>
            <a:endParaRPr kumimoji="0" lang="en-ZA" sz="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Able to subpoena, search and seize evidence, and interrogate witnesses under oath (once a proclamation has been issued) </a:t>
            </a: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Institute civil litigation to recover state funds lost or to prevent future losses </a:t>
            </a:r>
          </a:p>
        </p:txBody>
      </p:sp>
      <p:sp>
        <p:nvSpPr>
          <p:cNvPr id="10" name="Freeform 9"/>
          <p:cNvSpPr>
            <a:spLocks/>
          </p:cNvSpPr>
          <p:nvPr/>
        </p:nvSpPr>
        <p:spPr bwMode="auto">
          <a:xfrm>
            <a:off x="7690585" y="3597411"/>
            <a:ext cx="3330341" cy="2237332"/>
          </a:xfrm>
          <a:custGeom>
            <a:avLst/>
            <a:gdLst>
              <a:gd name="T0" fmla="*/ 62 w 1304"/>
              <a:gd name="T1" fmla="*/ 29 h 1084"/>
              <a:gd name="T2" fmla="*/ 120 w 1304"/>
              <a:gd name="T3" fmla="*/ 28 h 1084"/>
              <a:gd name="T4" fmla="*/ 173 w 1304"/>
              <a:gd name="T5" fmla="*/ 30 h 1084"/>
              <a:gd name="T6" fmla="*/ 222 w 1304"/>
              <a:gd name="T7" fmla="*/ 30 h 1084"/>
              <a:gd name="T8" fmla="*/ 274 w 1304"/>
              <a:gd name="T9" fmla="*/ 30 h 1084"/>
              <a:gd name="T10" fmla="*/ 328 w 1304"/>
              <a:gd name="T11" fmla="*/ 31 h 1084"/>
              <a:gd name="T12" fmla="*/ 384 w 1304"/>
              <a:gd name="T13" fmla="*/ 29 h 1084"/>
              <a:gd name="T14" fmla="*/ 432 w 1304"/>
              <a:gd name="T15" fmla="*/ 31 h 1084"/>
              <a:gd name="T16" fmla="*/ 490 w 1304"/>
              <a:gd name="T17" fmla="*/ 28 h 1084"/>
              <a:gd name="T18" fmla="*/ 540 w 1304"/>
              <a:gd name="T19" fmla="*/ 30 h 1084"/>
              <a:gd name="T20" fmla="*/ 591 w 1304"/>
              <a:gd name="T21" fmla="*/ 30 h 1084"/>
              <a:gd name="T22" fmla="*/ 644 w 1304"/>
              <a:gd name="T23" fmla="*/ 30 h 1084"/>
              <a:gd name="T24" fmla="*/ 699 w 1304"/>
              <a:gd name="T25" fmla="*/ 28 h 1084"/>
              <a:gd name="T26" fmla="*/ 751 w 1304"/>
              <a:gd name="T27" fmla="*/ 30 h 1084"/>
              <a:gd name="T28" fmla="*/ 811 w 1304"/>
              <a:gd name="T29" fmla="*/ 27 h 1084"/>
              <a:gd name="T30" fmla="*/ 860 w 1304"/>
              <a:gd name="T31" fmla="*/ 31 h 1084"/>
              <a:gd name="T32" fmla="*/ 918 w 1304"/>
              <a:gd name="T33" fmla="*/ 29 h 1084"/>
              <a:gd name="T34" fmla="*/ 969 w 1304"/>
              <a:gd name="T35" fmla="*/ 30 h 1084"/>
              <a:gd name="T36" fmla="*/ 1023 w 1304"/>
              <a:gd name="T37" fmla="*/ 28 h 1084"/>
              <a:gd name="T38" fmla="*/ 1072 w 1304"/>
              <a:gd name="T39" fmla="*/ 31 h 1084"/>
              <a:gd name="T40" fmla="*/ 1132 w 1304"/>
              <a:gd name="T41" fmla="*/ 27 h 1084"/>
              <a:gd name="T42" fmla="*/ 1183 w 1304"/>
              <a:gd name="T43" fmla="*/ 29 h 1084"/>
              <a:gd name="T44" fmla="*/ 1236 w 1304"/>
              <a:gd name="T45" fmla="*/ 28 h 1084"/>
              <a:gd name="T46" fmla="*/ 1285 w 1304"/>
              <a:gd name="T47" fmla="*/ 30 h 1084"/>
              <a:gd name="T48" fmla="*/ 1281 w 1304"/>
              <a:gd name="T49" fmla="*/ 63 h 1084"/>
              <a:gd name="T50" fmla="*/ 1286 w 1304"/>
              <a:gd name="T51" fmla="*/ 92 h 1084"/>
              <a:gd name="T52" fmla="*/ 1283 w 1304"/>
              <a:gd name="T53" fmla="*/ 123 h 1084"/>
              <a:gd name="T54" fmla="*/ 1284 w 1304"/>
              <a:gd name="T55" fmla="*/ 154 h 1084"/>
              <a:gd name="T56" fmla="*/ 1286 w 1304"/>
              <a:gd name="T57" fmla="*/ 184 h 1084"/>
              <a:gd name="T58" fmla="*/ 1282 w 1304"/>
              <a:gd name="T59" fmla="*/ 217 h 1084"/>
              <a:gd name="T60" fmla="*/ 1284 w 1304"/>
              <a:gd name="T61" fmla="*/ 248 h 1084"/>
              <a:gd name="T62" fmla="*/ 1283 w 1304"/>
              <a:gd name="T63" fmla="*/ 280 h 1084"/>
              <a:gd name="T64" fmla="*/ 1284 w 1304"/>
              <a:gd name="T65" fmla="*/ 309 h 1084"/>
              <a:gd name="T66" fmla="*/ 1282 w 1304"/>
              <a:gd name="T67" fmla="*/ 344 h 1084"/>
              <a:gd name="T68" fmla="*/ 1282 w 1304"/>
              <a:gd name="T69" fmla="*/ 375 h 1084"/>
              <a:gd name="T70" fmla="*/ 1280 w 1304"/>
              <a:gd name="T71" fmla="*/ 405 h 1084"/>
              <a:gd name="T72" fmla="*/ 1283 w 1304"/>
              <a:gd name="T73" fmla="*/ 435 h 1084"/>
              <a:gd name="T74" fmla="*/ 1285 w 1304"/>
              <a:gd name="T75" fmla="*/ 464 h 1084"/>
              <a:gd name="T76" fmla="*/ 1281 w 1304"/>
              <a:gd name="T77" fmla="*/ 499 h 1084"/>
              <a:gd name="T78" fmla="*/ 1283 w 1304"/>
              <a:gd name="T79" fmla="*/ 528 h 1084"/>
              <a:gd name="T80" fmla="*/ 1285 w 1304"/>
              <a:gd name="T81" fmla="*/ 558 h 1084"/>
              <a:gd name="T82" fmla="*/ 1282 w 1304"/>
              <a:gd name="T83" fmla="*/ 592 h 1084"/>
              <a:gd name="T84" fmla="*/ 1281 w 1304"/>
              <a:gd name="T85" fmla="*/ 623 h 1084"/>
              <a:gd name="T86" fmla="*/ 1281 w 1304"/>
              <a:gd name="T87" fmla="*/ 654 h 1084"/>
              <a:gd name="T88" fmla="*/ 1282 w 1304"/>
              <a:gd name="T89" fmla="*/ 686 h 1084"/>
              <a:gd name="T90" fmla="*/ 1282 w 1304"/>
              <a:gd name="T91" fmla="*/ 717 h 1084"/>
              <a:gd name="T92" fmla="*/ 1285 w 1304"/>
              <a:gd name="T93" fmla="*/ 746 h 1084"/>
              <a:gd name="T94" fmla="*/ 1284 w 1304"/>
              <a:gd name="T95" fmla="*/ 777 h 1084"/>
              <a:gd name="T96" fmla="*/ 1282 w 1304"/>
              <a:gd name="T97" fmla="*/ 808 h 1084"/>
              <a:gd name="T98" fmla="*/ 1285 w 1304"/>
              <a:gd name="T99" fmla="*/ 839 h 1084"/>
              <a:gd name="T100" fmla="*/ 1280 w 1304"/>
              <a:gd name="T101" fmla="*/ 871 h 1084"/>
              <a:gd name="T102" fmla="*/ 1285 w 1304"/>
              <a:gd name="T103" fmla="*/ 899 h 1084"/>
              <a:gd name="T104" fmla="*/ 1282 w 1304"/>
              <a:gd name="T105" fmla="*/ 933 h 1084"/>
              <a:gd name="T106" fmla="*/ 1283 w 1304"/>
              <a:gd name="T107" fmla="*/ 963 h 1084"/>
              <a:gd name="T108" fmla="*/ 1283 w 1304"/>
              <a:gd name="T109" fmla="*/ 994 h 1084"/>
              <a:gd name="T110" fmla="*/ 1280 w 1304"/>
              <a:gd name="T111" fmla="*/ 102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084">
                <a:moveTo>
                  <a:pt x="19" y="31"/>
                </a:moveTo>
                <a:cubicBezTo>
                  <a:pt x="19" y="31"/>
                  <a:pt x="23" y="29"/>
                  <a:pt x="23" y="29"/>
                </a:cubicBezTo>
                <a:cubicBezTo>
                  <a:pt x="23" y="29"/>
                  <a:pt x="22" y="37"/>
                  <a:pt x="22" y="37"/>
                </a:cubicBezTo>
                <a:cubicBezTo>
                  <a:pt x="23" y="38"/>
                  <a:pt x="39" y="28"/>
                  <a:pt x="39" y="28"/>
                </a:cubicBezTo>
                <a:cubicBezTo>
                  <a:pt x="39" y="28"/>
                  <a:pt x="22" y="44"/>
                  <a:pt x="23" y="45"/>
                </a:cubicBezTo>
                <a:cubicBezTo>
                  <a:pt x="23" y="45"/>
                  <a:pt x="46" y="31"/>
                  <a:pt x="46" y="31"/>
                </a:cubicBezTo>
                <a:cubicBezTo>
                  <a:pt x="47" y="31"/>
                  <a:pt x="16" y="55"/>
                  <a:pt x="16" y="56"/>
                </a:cubicBezTo>
                <a:cubicBezTo>
                  <a:pt x="16" y="56"/>
                  <a:pt x="62" y="28"/>
                  <a:pt x="62" y="29"/>
                </a:cubicBezTo>
                <a:cubicBezTo>
                  <a:pt x="63" y="30"/>
                  <a:pt x="17" y="62"/>
                  <a:pt x="18" y="63"/>
                </a:cubicBezTo>
                <a:cubicBezTo>
                  <a:pt x="18" y="64"/>
                  <a:pt x="78" y="27"/>
                  <a:pt x="78" y="28"/>
                </a:cubicBezTo>
                <a:cubicBezTo>
                  <a:pt x="79" y="29"/>
                  <a:pt x="18" y="69"/>
                  <a:pt x="19" y="70"/>
                </a:cubicBezTo>
                <a:cubicBezTo>
                  <a:pt x="19" y="72"/>
                  <a:pt x="87" y="31"/>
                  <a:pt x="87" y="31"/>
                </a:cubicBezTo>
                <a:cubicBezTo>
                  <a:pt x="88" y="33"/>
                  <a:pt x="21" y="75"/>
                  <a:pt x="22" y="76"/>
                </a:cubicBezTo>
                <a:cubicBezTo>
                  <a:pt x="22" y="77"/>
                  <a:pt x="106" y="27"/>
                  <a:pt x="106" y="28"/>
                </a:cubicBezTo>
                <a:cubicBezTo>
                  <a:pt x="107" y="29"/>
                  <a:pt x="19" y="85"/>
                  <a:pt x="20" y="86"/>
                </a:cubicBezTo>
                <a:cubicBezTo>
                  <a:pt x="21" y="87"/>
                  <a:pt x="118" y="26"/>
                  <a:pt x="120" y="28"/>
                </a:cubicBezTo>
                <a:cubicBezTo>
                  <a:pt x="120" y="29"/>
                  <a:pt x="18" y="92"/>
                  <a:pt x="19" y="94"/>
                </a:cubicBezTo>
                <a:cubicBezTo>
                  <a:pt x="20" y="95"/>
                  <a:pt x="132" y="27"/>
                  <a:pt x="133" y="29"/>
                </a:cubicBezTo>
                <a:cubicBezTo>
                  <a:pt x="134" y="31"/>
                  <a:pt x="16" y="103"/>
                  <a:pt x="17" y="104"/>
                </a:cubicBezTo>
                <a:cubicBezTo>
                  <a:pt x="18" y="107"/>
                  <a:pt x="147" y="28"/>
                  <a:pt x="147" y="29"/>
                </a:cubicBezTo>
                <a:cubicBezTo>
                  <a:pt x="148" y="31"/>
                  <a:pt x="19" y="108"/>
                  <a:pt x="20" y="110"/>
                </a:cubicBezTo>
                <a:cubicBezTo>
                  <a:pt x="21" y="111"/>
                  <a:pt x="164" y="26"/>
                  <a:pt x="164" y="27"/>
                </a:cubicBezTo>
                <a:cubicBezTo>
                  <a:pt x="165" y="29"/>
                  <a:pt x="15" y="118"/>
                  <a:pt x="16" y="120"/>
                </a:cubicBezTo>
                <a:cubicBezTo>
                  <a:pt x="17" y="122"/>
                  <a:pt x="172" y="29"/>
                  <a:pt x="173" y="30"/>
                </a:cubicBezTo>
                <a:cubicBezTo>
                  <a:pt x="174" y="31"/>
                  <a:pt x="21" y="123"/>
                  <a:pt x="22" y="125"/>
                </a:cubicBezTo>
                <a:cubicBezTo>
                  <a:pt x="23" y="127"/>
                  <a:pt x="182" y="27"/>
                  <a:pt x="184" y="31"/>
                </a:cubicBezTo>
                <a:cubicBezTo>
                  <a:pt x="185" y="33"/>
                  <a:pt x="20" y="128"/>
                  <a:pt x="22" y="132"/>
                </a:cubicBezTo>
                <a:cubicBezTo>
                  <a:pt x="23" y="133"/>
                  <a:pt x="198" y="29"/>
                  <a:pt x="198" y="30"/>
                </a:cubicBezTo>
                <a:cubicBezTo>
                  <a:pt x="200" y="32"/>
                  <a:pt x="18" y="137"/>
                  <a:pt x="20" y="140"/>
                </a:cubicBezTo>
                <a:cubicBezTo>
                  <a:pt x="21" y="142"/>
                  <a:pt x="212" y="28"/>
                  <a:pt x="212" y="29"/>
                </a:cubicBezTo>
                <a:cubicBezTo>
                  <a:pt x="214" y="31"/>
                  <a:pt x="18" y="145"/>
                  <a:pt x="19" y="148"/>
                </a:cubicBezTo>
                <a:cubicBezTo>
                  <a:pt x="21" y="151"/>
                  <a:pt x="221" y="28"/>
                  <a:pt x="222" y="30"/>
                </a:cubicBezTo>
                <a:cubicBezTo>
                  <a:pt x="225" y="35"/>
                  <a:pt x="21" y="150"/>
                  <a:pt x="23" y="153"/>
                </a:cubicBezTo>
                <a:cubicBezTo>
                  <a:pt x="25" y="158"/>
                  <a:pt x="232" y="26"/>
                  <a:pt x="234" y="30"/>
                </a:cubicBezTo>
                <a:cubicBezTo>
                  <a:pt x="237" y="34"/>
                  <a:pt x="15" y="162"/>
                  <a:pt x="16" y="163"/>
                </a:cubicBezTo>
                <a:cubicBezTo>
                  <a:pt x="19" y="168"/>
                  <a:pt x="246" y="26"/>
                  <a:pt x="248" y="30"/>
                </a:cubicBezTo>
                <a:cubicBezTo>
                  <a:pt x="250" y="34"/>
                  <a:pt x="16" y="168"/>
                  <a:pt x="17" y="170"/>
                </a:cubicBezTo>
                <a:cubicBezTo>
                  <a:pt x="19" y="173"/>
                  <a:pt x="256" y="25"/>
                  <a:pt x="260" y="31"/>
                </a:cubicBezTo>
                <a:cubicBezTo>
                  <a:pt x="261" y="33"/>
                  <a:pt x="19" y="173"/>
                  <a:pt x="21" y="176"/>
                </a:cubicBezTo>
                <a:cubicBezTo>
                  <a:pt x="25" y="182"/>
                  <a:pt x="270" y="24"/>
                  <a:pt x="274" y="30"/>
                </a:cubicBezTo>
                <a:cubicBezTo>
                  <a:pt x="277" y="36"/>
                  <a:pt x="20" y="183"/>
                  <a:pt x="20" y="184"/>
                </a:cubicBezTo>
                <a:cubicBezTo>
                  <a:pt x="22" y="188"/>
                  <a:pt x="290" y="25"/>
                  <a:pt x="292" y="28"/>
                </a:cubicBezTo>
                <a:cubicBezTo>
                  <a:pt x="293" y="30"/>
                  <a:pt x="14" y="187"/>
                  <a:pt x="18" y="194"/>
                </a:cubicBezTo>
                <a:cubicBezTo>
                  <a:pt x="20" y="197"/>
                  <a:pt x="299" y="26"/>
                  <a:pt x="301" y="30"/>
                </a:cubicBezTo>
                <a:cubicBezTo>
                  <a:pt x="304" y="34"/>
                  <a:pt x="19" y="199"/>
                  <a:pt x="20" y="200"/>
                </a:cubicBezTo>
                <a:cubicBezTo>
                  <a:pt x="23" y="206"/>
                  <a:pt x="316" y="23"/>
                  <a:pt x="319" y="28"/>
                </a:cubicBezTo>
                <a:cubicBezTo>
                  <a:pt x="320" y="30"/>
                  <a:pt x="16" y="208"/>
                  <a:pt x="17" y="210"/>
                </a:cubicBezTo>
                <a:cubicBezTo>
                  <a:pt x="21" y="217"/>
                  <a:pt x="324" y="23"/>
                  <a:pt x="328" y="31"/>
                </a:cubicBezTo>
                <a:cubicBezTo>
                  <a:pt x="330" y="34"/>
                  <a:pt x="20" y="213"/>
                  <a:pt x="21" y="215"/>
                </a:cubicBezTo>
                <a:cubicBezTo>
                  <a:pt x="25" y="222"/>
                  <a:pt x="342" y="20"/>
                  <a:pt x="346" y="27"/>
                </a:cubicBezTo>
                <a:cubicBezTo>
                  <a:pt x="348" y="31"/>
                  <a:pt x="17" y="215"/>
                  <a:pt x="21" y="222"/>
                </a:cubicBezTo>
                <a:cubicBezTo>
                  <a:pt x="24" y="227"/>
                  <a:pt x="351" y="25"/>
                  <a:pt x="354" y="30"/>
                </a:cubicBezTo>
                <a:cubicBezTo>
                  <a:pt x="355" y="33"/>
                  <a:pt x="14" y="227"/>
                  <a:pt x="17" y="233"/>
                </a:cubicBezTo>
                <a:cubicBezTo>
                  <a:pt x="18" y="235"/>
                  <a:pt x="372" y="26"/>
                  <a:pt x="373" y="28"/>
                </a:cubicBezTo>
                <a:cubicBezTo>
                  <a:pt x="374" y="30"/>
                  <a:pt x="19" y="235"/>
                  <a:pt x="21" y="238"/>
                </a:cubicBezTo>
                <a:cubicBezTo>
                  <a:pt x="23" y="242"/>
                  <a:pt x="381" y="23"/>
                  <a:pt x="384" y="29"/>
                </a:cubicBezTo>
                <a:cubicBezTo>
                  <a:pt x="388" y="35"/>
                  <a:pt x="20" y="243"/>
                  <a:pt x="21" y="245"/>
                </a:cubicBezTo>
                <a:cubicBezTo>
                  <a:pt x="26" y="255"/>
                  <a:pt x="392" y="21"/>
                  <a:pt x="397" y="29"/>
                </a:cubicBezTo>
                <a:cubicBezTo>
                  <a:pt x="399" y="32"/>
                  <a:pt x="16" y="251"/>
                  <a:pt x="18" y="255"/>
                </a:cubicBezTo>
                <a:cubicBezTo>
                  <a:pt x="20" y="260"/>
                  <a:pt x="403" y="24"/>
                  <a:pt x="406" y="30"/>
                </a:cubicBezTo>
                <a:cubicBezTo>
                  <a:pt x="409" y="35"/>
                  <a:pt x="11" y="254"/>
                  <a:pt x="17" y="263"/>
                </a:cubicBezTo>
                <a:cubicBezTo>
                  <a:pt x="21" y="272"/>
                  <a:pt x="416" y="23"/>
                  <a:pt x="420" y="30"/>
                </a:cubicBezTo>
                <a:cubicBezTo>
                  <a:pt x="424" y="37"/>
                  <a:pt x="17" y="257"/>
                  <a:pt x="22" y="267"/>
                </a:cubicBezTo>
                <a:cubicBezTo>
                  <a:pt x="24" y="270"/>
                  <a:pt x="429" y="26"/>
                  <a:pt x="432" y="31"/>
                </a:cubicBezTo>
                <a:cubicBezTo>
                  <a:pt x="435" y="36"/>
                  <a:pt x="13" y="269"/>
                  <a:pt x="18" y="277"/>
                </a:cubicBezTo>
                <a:cubicBezTo>
                  <a:pt x="22" y="284"/>
                  <a:pt x="442" y="27"/>
                  <a:pt x="444" y="31"/>
                </a:cubicBezTo>
                <a:cubicBezTo>
                  <a:pt x="450" y="41"/>
                  <a:pt x="15" y="280"/>
                  <a:pt x="18" y="285"/>
                </a:cubicBezTo>
                <a:cubicBezTo>
                  <a:pt x="21" y="290"/>
                  <a:pt x="455" y="21"/>
                  <a:pt x="460" y="30"/>
                </a:cubicBezTo>
                <a:cubicBezTo>
                  <a:pt x="463" y="36"/>
                  <a:pt x="19" y="286"/>
                  <a:pt x="22" y="291"/>
                </a:cubicBezTo>
                <a:cubicBezTo>
                  <a:pt x="24" y="296"/>
                  <a:pt x="467" y="19"/>
                  <a:pt x="473" y="30"/>
                </a:cubicBezTo>
                <a:cubicBezTo>
                  <a:pt x="479" y="40"/>
                  <a:pt x="15" y="299"/>
                  <a:pt x="16" y="301"/>
                </a:cubicBezTo>
                <a:cubicBezTo>
                  <a:pt x="20" y="309"/>
                  <a:pt x="485" y="19"/>
                  <a:pt x="490" y="28"/>
                </a:cubicBezTo>
                <a:cubicBezTo>
                  <a:pt x="496" y="38"/>
                  <a:pt x="14" y="303"/>
                  <a:pt x="17" y="308"/>
                </a:cubicBezTo>
                <a:cubicBezTo>
                  <a:pt x="23" y="319"/>
                  <a:pt x="496" y="16"/>
                  <a:pt x="503" y="27"/>
                </a:cubicBezTo>
                <a:cubicBezTo>
                  <a:pt x="505" y="32"/>
                  <a:pt x="16" y="307"/>
                  <a:pt x="21" y="314"/>
                </a:cubicBezTo>
                <a:cubicBezTo>
                  <a:pt x="27" y="324"/>
                  <a:pt x="510" y="16"/>
                  <a:pt x="516" y="28"/>
                </a:cubicBezTo>
                <a:cubicBezTo>
                  <a:pt x="523" y="39"/>
                  <a:pt x="16" y="317"/>
                  <a:pt x="19" y="323"/>
                </a:cubicBezTo>
                <a:cubicBezTo>
                  <a:pt x="22" y="328"/>
                  <a:pt x="521" y="22"/>
                  <a:pt x="526" y="30"/>
                </a:cubicBezTo>
                <a:cubicBezTo>
                  <a:pt x="531" y="40"/>
                  <a:pt x="16" y="322"/>
                  <a:pt x="20" y="330"/>
                </a:cubicBezTo>
                <a:cubicBezTo>
                  <a:pt x="23" y="335"/>
                  <a:pt x="539" y="27"/>
                  <a:pt x="540" y="30"/>
                </a:cubicBezTo>
                <a:cubicBezTo>
                  <a:pt x="544" y="36"/>
                  <a:pt x="14" y="334"/>
                  <a:pt x="17" y="340"/>
                </a:cubicBezTo>
                <a:cubicBezTo>
                  <a:pt x="23" y="349"/>
                  <a:pt x="547" y="22"/>
                  <a:pt x="552" y="31"/>
                </a:cubicBezTo>
                <a:cubicBezTo>
                  <a:pt x="559" y="43"/>
                  <a:pt x="11" y="333"/>
                  <a:pt x="19" y="346"/>
                </a:cubicBezTo>
                <a:cubicBezTo>
                  <a:pt x="25" y="357"/>
                  <a:pt x="568" y="24"/>
                  <a:pt x="570" y="28"/>
                </a:cubicBezTo>
                <a:cubicBezTo>
                  <a:pt x="576" y="39"/>
                  <a:pt x="15" y="338"/>
                  <a:pt x="23" y="351"/>
                </a:cubicBezTo>
                <a:cubicBezTo>
                  <a:pt x="31" y="365"/>
                  <a:pt x="575" y="21"/>
                  <a:pt x="580" y="29"/>
                </a:cubicBezTo>
                <a:cubicBezTo>
                  <a:pt x="587" y="41"/>
                  <a:pt x="9" y="349"/>
                  <a:pt x="17" y="362"/>
                </a:cubicBezTo>
                <a:cubicBezTo>
                  <a:pt x="19" y="366"/>
                  <a:pt x="586" y="22"/>
                  <a:pt x="591" y="30"/>
                </a:cubicBezTo>
                <a:cubicBezTo>
                  <a:pt x="598" y="42"/>
                  <a:pt x="7" y="355"/>
                  <a:pt x="16" y="370"/>
                </a:cubicBezTo>
                <a:cubicBezTo>
                  <a:pt x="18" y="374"/>
                  <a:pt x="599" y="15"/>
                  <a:pt x="607" y="28"/>
                </a:cubicBezTo>
                <a:cubicBezTo>
                  <a:pt x="609" y="33"/>
                  <a:pt x="13" y="362"/>
                  <a:pt x="20" y="375"/>
                </a:cubicBezTo>
                <a:cubicBezTo>
                  <a:pt x="24" y="382"/>
                  <a:pt x="613" y="15"/>
                  <a:pt x="620" y="28"/>
                </a:cubicBezTo>
                <a:cubicBezTo>
                  <a:pt x="622" y="31"/>
                  <a:pt x="15" y="368"/>
                  <a:pt x="22" y="381"/>
                </a:cubicBezTo>
                <a:cubicBezTo>
                  <a:pt x="29" y="393"/>
                  <a:pt x="621" y="16"/>
                  <a:pt x="629" y="30"/>
                </a:cubicBezTo>
                <a:cubicBezTo>
                  <a:pt x="632" y="34"/>
                  <a:pt x="11" y="379"/>
                  <a:pt x="18" y="391"/>
                </a:cubicBezTo>
                <a:cubicBezTo>
                  <a:pt x="23" y="400"/>
                  <a:pt x="641" y="25"/>
                  <a:pt x="644" y="30"/>
                </a:cubicBezTo>
                <a:cubicBezTo>
                  <a:pt x="651" y="43"/>
                  <a:pt x="17" y="388"/>
                  <a:pt x="22" y="396"/>
                </a:cubicBezTo>
                <a:cubicBezTo>
                  <a:pt x="26" y="404"/>
                  <a:pt x="650" y="22"/>
                  <a:pt x="655" y="30"/>
                </a:cubicBezTo>
                <a:cubicBezTo>
                  <a:pt x="661" y="40"/>
                  <a:pt x="16" y="399"/>
                  <a:pt x="19" y="405"/>
                </a:cubicBezTo>
                <a:cubicBezTo>
                  <a:pt x="25" y="415"/>
                  <a:pt x="661" y="13"/>
                  <a:pt x="670" y="29"/>
                </a:cubicBezTo>
                <a:cubicBezTo>
                  <a:pt x="674" y="36"/>
                  <a:pt x="12" y="405"/>
                  <a:pt x="17" y="414"/>
                </a:cubicBezTo>
                <a:cubicBezTo>
                  <a:pt x="26" y="430"/>
                  <a:pt x="678" y="24"/>
                  <a:pt x="682" y="30"/>
                </a:cubicBezTo>
                <a:cubicBezTo>
                  <a:pt x="690" y="45"/>
                  <a:pt x="18" y="414"/>
                  <a:pt x="21" y="419"/>
                </a:cubicBezTo>
                <a:cubicBezTo>
                  <a:pt x="25" y="426"/>
                  <a:pt x="696" y="23"/>
                  <a:pt x="699" y="28"/>
                </a:cubicBezTo>
                <a:cubicBezTo>
                  <a:pt x="703" y="34"/>
                  <a:pt x="13" y="423"/>
                  <a:pt x="17" y="430"/>
                </a:cubicBezTo>
                <a:cubicBezTo>
                  <a:pt x="20" y="437"/>
                  <a:pt x="709" y="23"/>
                  <a:pt x="712" y="29"/>
                </a:cubicBezTo>
                <a:cubicBezTo>
                  <a:pt x="715" y="33"/>
                  <a:pt x="12" y="430"/>
                  <a:pt x="17" y="438"/>
                </a:cubicBezTo>
                <a:cubicBezTo>
                  <a:pt x="20" y="443"/>
                  <a:pt x="719" y="23"/>
                  <a:pt x="723" y="30"/>
                </a:cubicBezTo>
                <a:cubicBezTo>
                  <a:pt x="730" y="43"/>
                  <a:pt x="15" y="435"/>
                  <a:pt x="20" y="444"/>
                </a:cubicBezTo>
                <a:cubicBezTo>
                  <a:pt x="30" y="461"/>
                  <a:pt x="736" y="17"/>
                  <a:pt x="742" y="28"/>
                </a:cubicBezTo>
                <a:cubicBezTo>
                  <a:pt x="750" y="41"/>
                  <a:pt x="14" y="446"/>
                  <a:pt x="18" y="453"/>
                </a:cubicBezTo>
                <a:cubicBezTo>
                  <a:pt x="24" y="463"/>
                  <a:pt x="747" y="23"/>
                  <a:pt x="751" y="30"/>
                </a:cubicBezTo>
                <a:cubicBezTo>
                  <a:pt x="759" y="43"/>
                  <a:pt x="7" y="443"/>
                  <a:pt x="17" y="461"/>
                </a:cubicBezTo>
                <a:cubicBezTo>
                  <a:pt x="27" y="479"/>
                  <a:pt x="758" y="12"/>
                  <a:pt x="767" y="28"/>
                </a:cubicBezTo>
                <a:cubicBezTo>
                  <a:pt x="770" y="32"/>
                  <a:pt x="11" y="459"/>
                  <a:pt x="17" y="470"/>
                </a:cubicBezTo>
                <a:cubicBezTo>
                  <a:pt x="21" y="476"/>
                  <a:pt x="770" y="11"/>
                  <a:pt x="780" y="29"/>
                </a:cubicBezTo>
                <a:cubicBezTo>
                  <a:pt x="784" y="35"/>
                  <a:pt x="12" y="468"/>
                  <a:pt x="17" y="477"/>
                </a:cubicBezTo>
                <a:cubicBezTo>
                  <a:pt x="28" y="496"/>
                  <a:pt x="781" y="15"/>
                  <a:pt x="791" y="31"/>
                </a:cubicBezTo>
                <a:cubicBezTo>
                  <a:pt x="793" y="35"/>
                  <a:pt x="9" y="467"/>
                  <a:pt x="19" y="485"/>
                </a:cubicBezTo>
                <a:cubicBezTo>
                  <a:pt x="27" y="499"/>
                  <a:pt x="804" y="16"/>
                  <a:pt x="811" y="27"/>
                </a:cubicBezTo>
                <a:cubicBezTo>
                  <a:pt x="819" y="42"/>
                  <a:pt x="14" y="480"/>
                  <a:pt x="21" y="492"/>
                </a:cubicBezTo>
                <a:cubicBezTo>
                  <a:pt x="28" y="503"/>
                  <a:pt x="815" y="19"/>
                  <a:pt x="821" y="30"/>
                </a:cubicBezTo>
                <a:cubicBezTo>
                  <a:pt x="827" y="39"/>
                  <a:pt x="16" y="490"/>
                  <a:pt x="21" y="499"/>
                </a:cubicBezTo>
                <a:cubicBezTo>
                  <a:pt x="31" y="516"/>
                  <a:pt x="829" y="18"/>
                  <a:pt x="836" y="29"/>
                </a:cubicBezTo>
                <a:cubicBezTo>
                  <a:pt x="840" y="36"/>
                  <a:pt x="8" y="492"/>
                  <a:pt x="18" y="509"/>
                </a:cubicBezTo>
                <a:cubicBezTo>
                  <a:pt x="23" y="518"/>
                  <a:pt x="845" y="18"/>
                  <a:pt x="851" y="28"/>
                </a:cubicBezTo>
                <a:cubicBezTo>
                  <a:pt x="862" y="48"/>
                  <a:pt x="11" y="500"/>
                  <a:pt x="20" y="515"/>
                </a:cubicBezTo>
                <a:cubicBezTo>
                  <a:pt x="31" y="535"/>
                  <a:pt x="851" y="16"/>
                  <a:pt x="860" y="31"/>
                </a:cubicBezTo>
                <a:cubicBezTo>
                  <a:pt x="863" y="37"/>
                  <a:pt x="11" y="512"/>
                  <a:pt x="18" y="524"/>
                </a:cubicBezTo>
                <a:cubicBezTo>
                  <a:pt x="21" y="529"/>
                  <a:pt x="870" y="23"/>
                  <a:pt x="874" y="30"/>
                </a:cubicBezTo>
                <a:cubicBezTo>
                  <a:pt x="880" y="40"/>
                  <a:pt x="13" y="524"/>
                  <a:pt x="18" y="533"/>
                </a:cubicBezTo>
                <a:cubicBezTo>
                  <a:pt x="23" y="542"/>
                  <a:pt x="880" y="13"/>
                  <a:pt x="889" y="30"/>
                </a:cubicBezTo>
                <a:cubicBezTo>
                  <a:pt x="897" y="43"/>
                  <a:pt x="8" y="526"/>
                  <a:pt x="17" y="542"/>
                </a:cubicBezTo>
                <a:cubicBezTo>
                  <a:pt x="20" y="548"/>
                  <a:pt x="903" y="19"/>
                  <a:pt x="907" y="27"/>
                </a:cubicBezTo>
                <a:cubicBezTo>
                  <a:pt x="913" y="37"/>
                  <a:pt x="13" y="540"/>
                  <a:pt x="18" y="549"/>
                </a:cubicBezTo>
                <a:cubicBezTo>
                  <a:pt x="24" y="559"/>
                  <a:pt x="915" y="23"/>
                  <a:pt x="918" y="29"/>
                </a:cubicBezTo>
                <a:cubicBezTo>
                  <a:pt x="928" y="46"/>
                  <a:pt x="10" y="533"/>
                  <a:pt x="22" y="554"/>
                </a:cubicBezTo>
                <a:cubicBezTo>
                  <a:pt x="31" y="569"/>
                  <a:pt x="923" y="22"/>
                  <a:pt x="928" y="31"/>
                </a:cubicBezTo>
                <a:cubicBezTo>
                  <a:pt x="935" y="43"/>
                  <a:pt x="7" y="541"/>
                  <a:pt x="19" y="563"/>
                </a:cubicBezTo>
                <a:cubicBezTo>
                  <a:pt x="28" y="578"/>
                  <a:pt x="931" y="9"/>
                  <a:pt x="943" y="30"/>
                </a:cubicBezTo>
                <a:cubicBezTo>
                  <a:pt x="952" y="46"/>
                  <a:pt x="8" y="557"/>
                  <a:pt x="16" y="572"/>
                </a:cubicBezTo>
                <a:cubicBezTo>
                  <a:pt x="23" y="584"/>
                  <a:pt x="951" y="17"/>
                  <a:pt x="958" y="29"/>
                </a:cubicBezTo>
                <a:cubicBezTo>
                  <a:pt x="970" y="49"/>
                  <a:pt x="15" y="567"/>
                  <a:pt x="21" y="577"/>
                </a:cubicBezTo>
                <a:cubicBezTo>
                  <a:pt x="30" y="594"/>
                  <a:pt x="958" y="11"/>
                  <a:pt x="969" y="30"/>
                </a:cubicBezTo>
                <a:cubicBezTo>
                  <a:pt x="976" y="42"/>
                  <a:pt x="7" y="572"/>
                  <a:pt x="16" y="588"/>
                </a:cubicBezTo>
                <a:cubicBezTo>
                  <a:pt x="26" y="606"/>
                  <a:pt x="979" y="15"/>
                  <a:pt x="986" y="28"/>
                </a:cubicBezTo>
                <a:cubicBezTo>
                  <a:pt x="999" y="50"/>
                  <a:pt x="18" y="585"/>
                  <a:pt x="22" y="592"/>
                </a:cubicBezTo>
                <a:cubicBezTo>
                  <a:pt x="28" y="603"/>
                  <a:pt x="994" y="18"/>
                  <a:pt x="999" y="27"/>
                </a:cubicBezTo>
                <a:cubicBezTo>
                  <a:pt x="1010" y="47"/>
                  <a:pt x="14" y="597"/>
                  <a:pt x="17" y="602"/>
                </a:cubicBezTo>
                <a:cubicBezTo>
                  <a:pt x="20" y="607"/>
                  <a:pt x="997" y="8"/>
                  <a:pt x="1009" y="29"/>
                </a:cubicBezTo>
                <a:cubicBezTo>
                  <a:pt x="1022" y="52"/>
                  <a:pt x="7" y="592"/>
                  <a:pt x="17" y="609"/>
                </a:cubicBezTo>
                <a:cubicBezTo>
                  <a:pt x="21" y="616"/>
                  <a:pt x="1009" y="5"/>
                  <a:pt x="1023" y="28"/>
                </a:cubicBezTo>
                <a:cubicBezTo>
                  <a:pt x="1028" y="37"/>
                  <a:pt x="11" y="594"/>
                  <a:pt x="23" y="614"/>
                </a:cubicBezTo>
                <a:cubicBezTo>
                  <a:pt x="35" y="635"/>
                  <a:pt x="1029" y="24"/>
                  <a:pt x="1033" y="31"/>
                </a:cubicBezTo>
                <a:cubicBezTo>
                  <a:pt x="1044" y="49"/>
                  <a:pt x="9" y="597"/>
                  <a:pt x="23" y="622"/>
                </a:cubicBezTo>
                <a:cubicBezTo>
                  <a:pt x="30" y="635"/>
                  <a:pt x="1046" y="21"/>
                  <a:pt x="1050" y="29"/>
                </a:cubicBezTo>
                <a:cubicBezTo>
                  <a:pt x="1062" y="49"/>
                  <a:pt x="11" y="617"/>
                  <a:pt x="19" y="631"/>
                </a:cubicBezTo>
                <a:cubicBezTo>
                  <a:pt x="28" y="648"/>
                  <a:pt x="1051" y="13"/>
                  <a:pt x="1060" y="30"/>
                </a:cubicBezTo>
                <a:cubicBezTo>
                  <a:pt x="1068" y="44"/>
                  <a:pt x="13" y="621"/>
                  <a:pt x="22" y="637"/>
                </a:cubicBezTo>
                <a:cubicBezTo>
                  <a:pt x="33" y="656"/>
                  <a:pt x="1063" y="14"/>
                  <a:pt x="1072" y="31"/>
                </a:cubicBezTo>
                <a:cubicBezTo>
                  <a:pt x="1082" y="48"/>
                  <a:pt x="16" y="638"/>
                  <a:pt x="21" y="646"/>
                </a:cubicBezTo>
                <a:cubicBezTo>
                  <a:pt x="29" y="660"/>
                  <a:pt x="1075" y="9"/>
                  <a:pt x="1087" y="31"/>
                </a:cubicBezTo>
                <a:cubicBezTo>
                  <a:pt x="1101" y="56"/>
                  <a:pt x="11" y="638"/>
                  <a:pt x="20" y="654"/>
                </a:cubicBezTo>
                <a:cubicBezTo>
                  <a:pt x="30" y="671"/>
                  <a:pt x="1100" y="20"/>
                  <a:pt x="1104" y="28"/>
                </a:cubicBezTo>
                <a:cubicBezTo>
                  <a:pt x="1110" y="39"/>
                  <a:pt x="7" y="636"/>
                  <a:pt x="22" y="661"/>
                </a:cubicBezTo>
                <a:cubicBezTo>
                  <a:pt x="32" y="678"/>
                  <a:pt x="1104" y="14"/>
                  <a:pt x="1114" y="30"/>
                </a:cubicBezTo>
                <a:cubicBezTo>
                  <a:pt x="1124" y="47"/>
                  <a:pt x="3" y="648"/>
                  <a:pt x="17" y="671"/>
                </a:cubicBezTo>
                <a:cubicBezTo>
                  <a:pt x="28" y="691"/>
                  <a:pt x="1117" y="0"/>
                  <a:pt x="1132" y="27"/>
                </a:cubicBezTo>
                <a:cubicBezTo>
                  <a:pt x="1141" y="43"/>
                  <a:pt x="10" y="660"/>
                  <a:pt x="20" y="678"/>
                </a:cubicBezTo>
                <a:cubicBezTo>
                  <a:pt x="29" y="693"/>
                  <a:pt x="1138" y="18"/>
                  <a:pt x="1144" y="28"/>
                </a:cubicBezTo>
                <a:cubicBezTo>
                  <a:pt x="1152" y="42"/>
                  <a:pt x="16" y="672"/>
                  <a:pt x="23" y="684"/>
                </a:cubicBezTo>
                <a:cubicBezTo>
                  <a:pt x="27" y="691"/>
                  <a:pt x="1141" y="5"/>
                  <a:pt x="1155" y="30"/>
                </a:cubicBezTo>
                <a:cubicBezTo>
                  <a:pt x="1170" y="55"/>
                  <a:pt x="12" y="689"/>
                  <a:pt x="16" y="695"/>
                </a:cubicBezTo>
                <a:cubicBezTo>
                  <a:pt x="26" y="712"/>
                  <a:pt x="1155" y="9"/>
                  <a:pt x="1167" y="31"/>
                </a:cubicBezTo>
                <a:cubicBezTo>
                  <a:pt x="1175" y="44"/>
                  <a:pt x="6" y="675"/>
                  <a:pt x="21" y="700"/>
                </a:cubicBezTo>
                <a:cubicBezTo>
                  <a:pt x="25" y="708"/>
                  <a:pt x="1170" y="7"/>
                  <a:pt x="1183" y="29"/>
                </a:cubicBezTo>
                <a:cubicBezTo>
                  <a:pt x="1198" y="57"/>
                  <a:pt x="7" y="694"/>
                  <a:pt x="16" y="710"/>
                </a:cubicBezTo>
                <a:cubicBezTo>
                  <a:pt x="21" y="719"/>
                  <a:pt x="1187" y="7"/>
                  <a:pt x="1199" y="28"/>
                </a:cubicBezTo>
                <a:cubicBezTo>
                  <a:pt x="1206" y="39"/>
                  <a:pt x="6" y="698"/>
                  <a:pt x="17" y="717"/>
                </a:cubicBezTo>
                <a:cubicBezTo>
                  <a:pt x="32" y="743"/>
                  <a:pt x="1197" y="14"/>
                  <a:pt x="1206" y="31"/>
                </a:cubicBezTo>
                <a:cubicBezTo>
                  <a:pt x="1222" y="57"/>
                  <a:pt x="8" y="698"/>
                  <a:pt x="22" y="722"/>
                </a:cubicBezTo>
                <a:cubicBezTo>
                  <a:pt x="39" y="752"/>
                  <a:pt x="1212" y="19"/>
                  <a:pt x="1219" y="31"/>
                </a:cubicBezTo>
                <a:cubicBezTo>
                  <a:pt x="1229" y="47"/>
                  <a:pt x="4" y="702"/>
                  <a:pt x="20" y="730"/>
                </a:cubicBezTo>
                <a:cubicBezTo>
                  <a:pt x="35" y="757"/>
                  <a:pt x="1221" y="4"/>
                  <a:pt x="1236" y="28"/>
                </a:cubicBezTo>
                <a:cubicBezTo>
                  <a:pt x="1252" y="57"/>
                  <a:pt x="2" y="710"/>
                  <a:pt x="18" y="738"/>
                </a:cubicBezTo>
                <a:cubicBezTo>
                  <a:pt x="29" y="757"/>
                  <a:pt x="1238" y="13"/>
                  <a:pt x="1248" y="29"/>
                </a:cubicBezTo>
                <a:cubicBezTo>
                  <a:pt x="1265" y="59"/>
                  <a:pt x="12" y="732"/>
                  <a:pt x="19" y="745"/>
                </a:cubicBezTo>
                <a:cubicBezTo>
                  <a:pt x="34" y="771"/>
                  <a:pt x="1248" y="14"/>
                  <a:pt x="1258" y="30"/>
                </a:cubicBezTo>
                <a:cubicBezTo>
                  <a:pt x="1273" y="58"/>
                  <a:pt x="17" y="746"/>
                  <a:pt x="20" y="752"/>
                </a:cubicBezTo>
                <a:cubicBezTo>
                  <a:pt x="37" y="781"/>
                  <a:pt x="1258" y="9"/>
                  <a:pt x="1270" y="31"/>
                </a:cubicBezTo>
                <a:cubicBezTo>
                  <a:pt x="1274" y="37"/>
                  <a:pt x="12" y="743"/>
                  <a:pt x="22" y="759"/>
                </a:cubicBezTo>
                <a:cubicBezTo>
                  <a:pt x="31" y="775"/>
                  <a:pt x="1279" y="20"/>
                  <a:pt x="1285" y="30"/>
                </a:cubicBezTo>
                <a:cubicBezTo>
                  <a:pt x="1295" y="47"/>
                  <a:pt x="18" y="759"/>
                  <a:pt x="22" y="767"/>
                </a:cubicBezTo>
                <a:cubicBezTo>
                  <a:pt x="38" y="794"/>
                  <a:pt x="1280" y="32"/>
                  <a:pt x="1283" y="39"/>
                </a:cubicBezTo>
                <a:cubicBezTo>
                  <a:pt x="1290" y="49"/>
                  <a:pt x="3" y="751"/>
                  <a:pt x="18" y="777"/>
                </a:cubicBezTo>
                <a:cubicBezTo>
                  <a:pt x="34" y="805"/>
                  <a:pt x="1270" y="18"/>
                  <a:pt x="1286" y="45"/>
                </a:cubicBezTo>
                <a:cubicBezTo>
                  <a:pt x="1301" y="72"/>
                  <a:pt x="11" y="771"/>
                  <a:pt x="18" y="785"/>
                </a:cubicBezTo>
                <a:cubicBezTo>
                  <a:pt x="30" y="805"/>
                  <a:pt x="1280" y="43"/>
                  <a:pt x="1286" y="53"/>
                </a:cubicBezTo>
                <a:cubicBezTo>
                  <a:pt x="1300" y="77"/>
                  <a:pt x="12" y="780"/>
                  <a:pt x="19" y="792"/>
                </a:cubicBezTo>
                <a:cubicBezTo>
                  <a:pt x="28" y="808"/>
                  <a:pt x="1268" y="40"/>
                  <a:pt x="1281" y="63"/>
                </a:cubicBezTo>
                <a:cubicBezTo>
                  <a:pt x="1294" y="85"/>
                  <a:pt x="1" y="772"/>
                  <a:pt x="17" y="801"/>
                </a:cubicBezTo>
                <a:cubicBezTo>
                  <a:pt x="25" y="814"/>
                  <a:pt x="1277" y="56"/>
                  <a:pt x="1285" y="69"/>
                </a:cubicBezTo>
                <a:cubicBezTo>
                  <a:pt x="1303" y="100"/>
                  <a:pt x="10" y="793"/>
                  <a:pt x="19" y="808"/>
                </a:cubicBezTo>
                <a:cubicBezTo>
                  <a:pt x="33" y="833"/>
                  <a:pt x="1274" y="59"/>
                  <a:pt x="1284" y="77"/>
                </a:cubicBezTo>
                <a:cubicBezTo>
                  <a:pt x="1299" y="102"/>
                  <a:pt x="6" y="790"/>
                  <a:pt x="20" y="815"/>
                </a:cubicBezTo>
                <a:cubicBezTo>
                  <a:pt x="36" y="842"/>
                  <a:pt x="1278" y="71"/>
                  <a:pt x="1286" y="84"/>
                </a:cubicBezTo>
                <a:cubicBezTo>
                  <a:pt x="1304" y="116"/>
                  <a:pt x="8" y="798"/>
                  <a:pt x="22" y="821"/>
                </a:cubicBezTo>
                <a:cubicBezTo>
                  <a:pt x="28" y="832"/>
                  <a:pt x="1273" y="69"/>
                  <a:pt x="1286" y="92"/>
                </a:cubicBezTo>
                <a:cubicBezTo>
                  <a:pt x="1290" y="99"/>
                  <a:pt x="0" y="804"/>
                  <a:pt x="16" y="832"/>
                </a:cubicBezTo>
                <a:cubicBezTo>
                  <a:pt x="26" y="848"/>
                  <a:pt x="1274" y="84"/>
                  <a:pt x="1283" y="100"/>
                </a:cubicBezTo>
                <a:cubicBezTo>
                  <a:pt x="1287" y="107"/>
                  <a:pt x="12" y="824"/>
                  <a:pt x="20" y="838"/>
                </a:cubicBezTo>
                <a:cubicBezTo>
                  <a:pt x="27" y="849"/>
                  <a:pt x="1277" y="99"/>
                  <a:pt x="1283" y="109"/>
                </a:cubicBezTo>
                <a:cubicBezTo>
                  <a:pt x="1289" y="119"/>
                  <a:pt x="8" y="820"/>
                  <a:pt x="22" y="844"/>
                </a:cubicBezTo>
                <a:cubicBezTo>
                  <a:pt x="28" y="854"/>
                  <a:pt x="1271" y="91"/>
                  <a:pt x="1285" y="115"/>
                </a:cubicBezTo>
                <a:cubicBezTo>
                  <a:pt x="1300" y="141"/>
                  <a:pt x="4" y="825"/>
                  <a:pt x="20" y="852"/>
                </a:cubicBezTo>
                <a:cubicBezTo>
                  <a:pt x="38" y="883"/>
                  <a:pt x="1277" y="115"/>
                  <a:pt x="1283" y="123"/>
                </a:cubicBezTo>
                <a:cubicBezTo>
                  <a:pt x="1289" y="134"/>
                  <a:pt x="14" y="847"/>
                  <a:pt x="21" y="860"/>
                </a:cubicBezTo>
                <a:cubicBezTo>
                  <a:pt x="30" y="876"/>
                  <a:pt x="1279" y="125"/>
                  <a:pt x="1283" y="131"/>
                </a:cubicBezTo>
                <a:cubicBezTo>
                  <a:pt x="1301" y="163"/>
                  <a:pt x="3" y="845"/>
                  <a:pt x="17" y="869"/>
                </a:cubicBezTo>
                <a:cubicBezTo>
                  <a:pt x="27" y="887"/>
                  <a:pt x="1275" y="121"/>
                  <a:pt x="1285" y="138"/>
                </a:cubicBezTo>
                <a:cubicBezTo>
                  <a:pt x="1291" y="149"/>
                  <a:pt x="4" y="852"/>
                  <a:pt x="18" y="877"/>
                </a:cubicBezTo>
                <a:cubicBezTo>
                  <a:pt x="24" y="886"/>
                  <a:pt x="1266" y="122"/>
                  <a:pt x="1281" y="148"/>
                </a:cubicBezTo>
                <a:cubicBezTo>
                  <a:pt x="1297" y="176"/>
                  <a:pt x="5" y="865"/>
                  <a:pt x="16" y="886"/>
                </a:cubicBezTo>
                <a:cubicBezTo>
                  <a:pt x="34" y="916"/>
                  <a:pt x="1278" y="144"/>
                  <a:pt x="1284" y="154"/>
                </a:cubicBezTo>
                <a:cubicBezTo>
                  <a:pt x="1299" y="180"/>
                  <a:pt x="6" y="871"/>
                  <a:pt x="18" y="892"/>
                </a:cubicBezTo>
                <a:cubicBezTo>
                  <a:pt x="35" y="921"/>
                  <a:pt x="1270" y="139"/>
                  <a:pt x="1283" y="162"/>
                </a:cubicBezTo>
                <a:cubicBezTo>
                  <a:pt x="1300" y="191"/>
                  <a:pt x="9" y="879"/>
                  <a:pt x="21" y="898"/>
                </a:cubicBezTo>
                <a:cubicBezTo>
                  <a:pt x="26" y="908"/>
                  <a:pt x="1279" y="163"/>
                  <a:pt x="1283" y="170"/>
                </a:cubicBezTo>
                <a:cubicBezTo>
                  <a:pt x="1295" y="191"/>
                  <a:pt x="2" y="879"/>
                  <a:pt x="19" y="907"/>
                </a:cubicBezTo>
                <a:cubicBezTo>
                  <a:pt x="33" y="932"/>
                  <a:pt x="1268" y="158"/>
                  <a:pt x="1280" y="179"/>
                </a:cubicBezTo>
                <a:cubicBezTo>
                  <a:pt x="1293" y="201"/>
                  <a:pt x="12" y="901"/>
                  <a:pt x="20" y="915"/>
                </a:cubicBezTo>
                <a:cubicBezTo>
                  <a:pt x="30" y="933"/>
                  <a:pt x="1271" y="158"/>
                  <a:pt x="1286" y="184"/>
                </a:cubicBezTo>
                <a:cubicBezTo>
                  <a:pt x="1304" y="216"/>
                  <a:pt x="11" y="903"/>
                  <a:pt x="22" y="922"/>
                </a:cubicBezTo>
                <a:cubicBezTo>
                  <a:pt x="28" y="933"/>
                  <a:pt x="1271" y="176"/>
                  <a:pt x="1282" y="194"/>
                </a:cubicBezTo>
                <a:cubicBezTo>
                  <a:pt x="1286" y="202"/>
                  <a:pt x="2" y="902"/>
                  <a:pt x="19" y="931"/>
                </a:cubicBezTo>
                <a:cubicBezTo>
                  <a:pt x="26" y="944"/>
                  <a:pt x="1266" y="175"/>
                  <a:pt x="1282" y="202"/>
                </a:cubicBezTo>
                <a:cubicBezTo>
                  <a:pt x="1288" y="212"/>
                  <a:pt x="8" y="918"/>
                  <a:pt x="20" y="939"/>
                </a:cubicBezTo>
                <a:cubicBezTo>
                  <a:pt x="29" y="954"/>
                  <a:pt x="1276" y="191"/>
                  <a:pt x="1286" y="208"/>
                </a:cubicBezTo>
                <a:cubicBezTo>
                  <a:pt x="1296" y="225"/>
                  <a:pt x="1" y="914"/>
                  <a:pt x="20" y="946"/>
                </a:cubicBezTo>
                <a:cubicBezTo>
                  <a:pt x="35" y="973"/>
                  <a:pt x="1276" y="206"/>
                  <a:pt x="1282" y="217"/>
                </a:cubicBezTo>
                <a:cubicBezTo>
                  <a:pt x="1298" y="246"/>
                  <a:pt x="6" y="938"/>
                  <a:pt x="16" y="955"/>
                </a:cubicBezTo>
                <a:cubicBezTo>
                  <a:pt x="22" y="966"/>
                  <a:pt x="1270" y="201"/>
                  <a:pt x="1284" y="224"/>
                </a:cubicBezTo>
                <a:cubicBezTo>
                  <a:pt x="1301" y="253"/>
                  <a:pt x="13" y="954"/>
                  <a:pt x="18" y="962"/>
                </a:cubicBezTo>
                <a:cubicBezTo>
                  <a:pt x="25" y="975"/>
                  <a:pt x="1271" y="209"/>
                  <a:pt x="1284" y="231"/>
                </a:cubicBezTo>
                <a:cubicBezTo>
                  <a:pt x="1294" y="249"/>
                  <a:pt x="16" y="958"/>
                  <a:pt x="22" y="968"/>
                </a:cubicBezTo>
                <a:cubicBezTo>
                  <a:pt x="38" y="995"/>
                  <a:pt x="1265" y="217"/>
                  <a:pt x="1280" y="241"/>
                </a:cubicBezTo>
                <a:cubicBezTo>
                  <a:pt x="1284" y="249"/>
                  <a:pt x="12" y="970"/>
                  <a:pt x="17" y="979"/>
                </a:cubicBezTo>
                <a:cubicBezTo>
                  <a:pt x="24" y="990"/>
                  <a:pt x="1271" y="225"/>
                  <a:pt x="1284" y="248"/>
                </a:cubicBezTo>
                <a:cubicBezTo>
                  <a:pt x="1292" y="261"/>
                  <a:pt x="11" y="976"/>
                  <a:pt x="17" y="987"/>
                </a:cubicBezTo>
                <a:cubicBezTo>
                  <a:pt x="35" y="1018"/>
                  <a:pt x="1270" y="235"/>
                  <a:pt x="1283" y="256"/>
                </a:cubicBezTo>
                <a:cubicBezTo>
                  <a:pt x="1298" y="283"/>
                  <a:pt x="10" y="982"/>
                  <a:pt x="17" y="994"/>
                </a:cubicBezTo>
                <a:cubicBezTo>
                  <a:pt x="23" y="1004"/>
                  <a:pt x="1272" y="250"/>
                  <a:pt x="1280" y="265"/>
                </a:cubicBezTo>
                <a:cubicBezTo>
                  <a:pt x="1298" y="296"/>
                  <a:pt x="5" y="974"/>
                  <a:pt x="21" y="1000"/>
                </a:cubicBezTo>
                <a:cubicBezTo>
                  <a:pt x="27" y="1012"/>
                  <a:pt x="1279" y="256"/>
                  <a:pt x="1286" y="269"/>
                </a:cubicBezTo>
                <a:cubicBezTo>
                  <a:pt x="1295" y="285"/>
                  <a:pt x="1" y="984"/>
                  <a:pt x="17" y="1011"/>
                </a:cubicBezTo>
                <a:cubicBezTo>
                  <a:pt x="32" y="1037"/>
                  <a:pt x="1265" y="249"/>
                  <a:pt x="1283" y="280"/>
                </a:cubicBezTo>
                <a:cubicBezTo>
                  <a:pt x="1296" y="303"/>
                  <a:pt x="7" y="992"/>
                  <a:pt x="21" y="1017"/>
                </a:cubicBezTo>
                <a:cubicBezTo>
                  <a:pt x="25" y="1023"/>
                  <a:pt x="1275" y="278"/>
                  <a:pt x="1281" y="289"/>
                </a:cubicBezTo>
                <a:cubicBezTo>
                  <a:pt x="1293" y="310"/>
                  <a:pt x="12" y="1012"/>
                  <a:pt x="19" y="1025"/>
                </a:cubicBezTo>
                <a:cubicBezTo>
                  <a:pt x="24" y="1034"/>
                  <a:pt x="1268" y="268"/>
                  <a:pt x="1284" y="295"/>
                </a:cubicBezTo>
                <a:cubicBezTo>
                  <a:pt x="1294" y="311"/>
                  <a:pt x="13" y="1021"/>
                  <a:pt x="19" y="1033"/>
                </a:cubicBezTo>
                <a:cubicBezTo>
                  <a:pt x="31" y="1053"/>
                  <a:pt x="1268" y="274"/>
                  <a:pt x="1284" y="302"/>
                </a:cubicBezTo>
                <a:cubicBezTo>
                  <a:pt x="1294" y="319"/>
                  <a:pt x="0" y="1013"/>
                  <a:pt x="16" y="1042"/>
                </a:cubicBezTo>
                <a:cubicBezTo>
                  <a:pt x="28" y="1062"/>
                  <a:pt x="1272" y="288"/>
                  <a:pt x="1284" y="309"/>
                </a:cubicBezTo>
                <a:cubicBezTo>
                  <a:pt x="1300" y="337"/>
                  <a:pt x="10" y="1027"/>
                  <a:pt x="22" y="1046"/>
                </a:cubicBezTo>
                <a:cubicBezTo>
                  <a:pt x="34" y="1068"/>
                  <a:pt x="1278" y="306"/>
                  <a:pt x="1285" y="317"/>
                </a:cubicBezTo>
                <a:cubicBezTo>
                  <a:pt x="1295" y="335"/>
                  <a:pt x="6" y="1023"/>
                  <a:pt x="24" y="1054"/>
                </a:cubicBezTo>
                <a:cubicBezTo>
                  <a:pt x="29" y="1064"/>
                  <a:pt x="1275" y="312"/>
                  <a:pt x="1283" y="326"/>
                </a:cubicBezTo>
                <a:cubicBezTo>
                  <a:pt x="1297" y="349"/>
                  <a:pt x="29" y="1031"/>
                  <a:pt x="41" y="1052"/>
                </a:cubicBezTo>
                <a:cubicBezTo>
                  <a:pt x="45" y="1059"/>
                  <a:pt x="1279" y="326"/>
                  <a:pt x="1284" y="334"/>
                </a:cubicBezTo>
                <a:cubicBezTo>
                  <a:pt x="1301" y="365"/>
                  <a:pt x="39" y="1022"/>
                  <a:pt x="56" y="1052"/>
                </a:cubicBezTo>
                <a:cubicBezTo>
                  <a:pt x="65" y="1068"/>
                  <a:pt x="1270" y="323"/>
                  <a:pt x="1282" y="344"/>
                </a:cubicBezTo>
                <a:cubicBezTo>
                  <a:pt x="1289" y="356"/>
                  <a:pt x="50" y="1023"/>
                  <a:pt x="67" y="1053"/>
                </a:cubicBezTo>
                <a:cubicBezTo>
                  <a:pt x="75" y="1066"/>
                  <a:pt x="1277" y="339"/>
                  <a:pt x="1284" y="350"/>
                </a:cubicBezTo>
                <a:cubicBezTo>
                  <a:pt x="1300" y="378"/>
                  <a:pt x="70" y="1029"/>
                  <a:pt x="83" y="1052"/>
                </a:cubicBezTo>
                <a:cubicBezTo>
                  <a:pt x="97" y="1077"/>
                  <a:pt x="1269" y="340"/>
                  <a:pt x="1281" y="360"/>
                </a:cubicBezTo>
                <a:cubicBezTo>
                  <a:pt x="1285" y="367"/>
                  <a:pt x="78" y="1030"/>
                  <a:pt x="92" y="1054"/>
                </a:cubicBezTo>
                <a:cubicBezTo>
                  <a:pt x="109" y="1084"/>
                  <a:pt x="1275" y="357"/>
                  <a:pt x="1281" y="368"/>
                </a:cubicBezTo>
                <a:cubicBezTo>
                  <a:pt x="1296" y="394"/>
                  <a:pt x="90" y="1029"/>
                  <a:pt x="105" y="1054"/>
                </a:cubicBezTo>
                <a:cubicBezTo>
                  <a:pt x="110" y="1063"/>
                  <a:pt x="1272" y="358"/>
                  <a:pt x="1282" y="375"/>
                </a:cubicBezTo>
                <a:cubicBezTo>
                  <a:pt x="1295" y="398"/>
                  <a:pt x="112" y="1034"/>
                  <a:pt x="122" y="1052"/>
                </a:cubicBezTo>
                <a:cubicBezTo>
                  <a:pt x="133" y="1070"/>
                  <a:pt x="1280" y="372"/>
                  <a:pt x="1285" y="380"/>
                </a:cubicBezTo>
                <a:cubicBezTo>
                  <a:pt x="1295" y="399"/>
                  <a:pt x="119" y="1028"/>
                  <a:pt x="133" y="1053"/>
                </a:cubicBezTo>
                <a:cubicBezTo>
                  <a:pt x="147" y="1078"/>
                  <a:pt x="1278" y="378"/>
                  <a:pt x="1284" y="388"/>
                </a:cubicBezTo>
                <a:cubicBezTo>
                  <a:pt x="1288" y="395"/>
                  <a:pt x="135" y="1033"/>
                  <a:pt x="146" y="1052"/>
                </a:cubicBezTo>
                <a:cubicBezTo>
                  <a:pt x="149" y="1059"/>
                  <a:pt x="1269" y="378"/>
                  <a:pt x="1280" y="397"/>
                </a:cubicBezTo>
                <a:cubicBezTo>
                  <a:pt x="1294" y="421"/>
                  <a:pt x="155" y="1040"/>
                  <a:pt x="162" y="1051"/>
                </a:cubicBezTo>
                <a:cubicBezTo>
                  <a:pt x="176" y="1076"/>
                  <a:pt x="1268" y="384"/>
                  <a:pt x="1280" y="405"/>
                </a:cubicBezTo>
                <a:cubicBezTo>
                  <a:pt x="1288" y="419"/>
                  <a:pt x="164" y="1039"/>
                  <a:pt x="172" y="1053"/>
                </a:cubicBezTo>
                <a:cubicBezTo>
                  <a:pt x="175" y="1060"/>
                  <a:pt x="1274" y="400"/>
                  <a:pt x="1281" y="412"/>
                </a:cubicBezTo>
                <a:cubicBezTo>
                  <a:pt x="1293" y="433"/>
                  <a:pt x="180" y="1038"/>
                  <a:pt x="188" y="1052"/>
                </a:cubicBezTo>
                <a:cubicBezTo>
                  <a:pt x="193" y="1062"/>
                  <a:pt x="1280" y="413"/>
                  <a:pt x="1284" y="419"/>
                </a:cubicBezTo>
                <a:cubicBezTo>
                  <a:pt x="1294" y="436"/>
                  <a:pt x="192" y="1045"/>
                  <a:pt x="198" y="1054"/>
                </a:cubicBezTo>
                <a:cubicBezTo>
                  <a:pt x="213" y="1080"/>
                  <a:pt x="1266" y="405"/>
                  <a:pt x="1280" y="429"/>
                </a:cubicBezTo>
                <a:cubicBezTo>
                  <a:pt x="1294" y="453"/>
                  <a:pt x="205" y="1036"/>
                  <a:pt x="215" y="1052"/>
                </a:cubicBezTo>
                <a:cubicBezTo>
                  <a:pt x="220" y="1060"/>
                  <a:pt x="1274" y="420"/>
                  <a:pt x="1283" y="435"/>
                </a:cubicBezTo>
                <a:cubicBezTo>
                  <a:pt x="1287" y="442"/>
                  <a:pt x="223" y="1044"/>
                  <a:pt x="227" y="1051"/>
                </a:cubicBezTo>
                <a:cubicBezTo>
                  <a:pt x="238" y="1069"/>
                  <a:pt x="1279" y="437"/>
                  <a:pt x="1282" y="442"/>
                </a:cubicBezTo>
                <a:cubicBezTo>
                  <a:pt x="1297" y="467"/>
                  <a:pt x="229" y="1035"/>
                  <a:pt x="239" y="1052"/>
                </a:cubicBezTo>
                <a:cubicBezTo>
                  <a:pt x="250" y="1071"/>
                  <a:pt x="1276" y="429"/>
                  <a:pt x="1287" y="448"/>
                </a:cubicBezTo>
                <a:cubicBezTo>
                  <a:pt x="1296" y="465"/>
                  <a:pt x="251" y="1046"/>
                  <a:pt x="254" y="1052"/>
                </a:cubicBezTo>
                <a:cubicBezTo>
                  <a:pt x="264" y="1068"/>
                  <a:pt x="1282" y="450"/>
                  <a:pt x="1286" y="457"/>
                </a:cubicBezTo>
                <a:cubicBezTo>
                  <a:pt x="1291" y="465"/>
                  <a:pt x="256" y="1044"/>
                  <a:pt x="262" y="1055"/>
                </a:cubicBezTo>
                <a:cubicBezTo>
                  <a:pt x="266" y="1061"/>
                  <a:pt x="1276" y="449"/>
                  <a:pt x="1285" y="464"/>
                </a:cubicBezTo>
                <a:cubicBezTo>
                  <a:pt x="1296" y="482"/>
                  <a:pt x="270" y="1032"/>
                  <a:pt x="281" y="1052"/>
                </a:cubicBezTo>
                <a:cubicBezTo>
                  <a:pt x="288" y="1063"/>
                  <a:pt x="1267" y="451"/>
                  <a:pt x="1281" y="475"/>
                </a:cubicBezTo>
                <a:cubicBezTo>
                  <a:pt x="1285" y="482"/>
                  <a:pt x="288" y="1039"/>
                  <a:pt x="295" y="1051"/>
                </a:cubicBezTo>
                <a:cubicBezTo>
                  <a:pt x="300" y="1060"/>
                  <a:pt x="1275" y="464"/>
                  <a:pt x="1284" y="480"/>
                </a:cubicBezTo>
                <a:cubicBezTo>
                  <a:pt x="1296" y="500"/>
                  <a:pt x="294" y="1033"/>
                  <a:pt x="306" y="1053"/>
                </a:cubicBezTo>
                <a:cubicBezTo>
                  <a:pt x="319" y="1076"/>
                  <a:pt x="1281" y="478"/>
                  <a:pt x="1286" y="487"/>
                </a:cubicBezTo>
                <a:cubicBezTo>
                  <a:pt x="1300" y="511"/>
                  <a:pt x="317" y="1047"/>
                  <a:pt x="321" y="1053"/>
                </a:cubicBezTo>
                <a:cubicBezTo>
                  <a:pt x="327" y="1063"/>
                  <a:pt x="1270" y="480"/>
                  <a:pt x="1281" y="499"/>
                </a:cubicBezTo>
                <a:cubicBezTo>
                  <a:pt x="1286" y="508"/>
                  <a:pt x="326" y="1041"/>
                  <a:pt x="333" y="1053"/>
                </a:cubicBezTo>
                <a:cubicBezTo>
                  <a:pt x="341" y="1067"/>
                  <a:pt x="1271" y="482"/>
                  <a:pt x="1284" y="504"/>
                </a:cubicBezTo>
                <a:cubicBezTo>
                  <a:pt x="1287" y="510"/>
                  <a:pt x="344" y="1040"/>
                  <a:pt x="350" y="1051"/>
                </a:cubicBezTo>
                <a:cubicBezTo>
                  <a:pt x="363" y="1073"/>
                  <a:pt x="1279" y="505"/>
                  <a:pt x="1283" y="513"/>
                </a:cubicBezTo>
                <a:cubicBezTo>
                  <a:pt x="1288" y="520"/>
                  <a:pt x="351" y="1035"/>
                  <a:pt x="362" y="1052"/>
                </a:cubicBezTo>
                <a:cubicBezTo>
                  <a:pt x="373" y="1073"/>
                  <a:pt x="1274" y="507"/>
                  <a:pt x="1282" y="521"/>
                </a:cubicBezTo>
                <a:cubicBezTo>
                  <a:pt x="1287" y="530"/>
                  <a:pt x="361" y="1032"/>
                  <a:pt x="373" y="1053"/>
                </a:cubicBezTo>
                <a:cubicBezTo>
                  <a:pt x="384" y="1071"/>
                  <a:pt x="1276" y="515"/>
                  <a:pt x="1283" y="528"/>
                </a:cubicBezTo>
                <a:cubicBezTo>
                  <a:pt x="1288" y="537"/>
                  <a:pt x="380" y="1039"/>
                  <a:pt x="387" y="1052"/>
                </a:cubicBezTo>
                <a:cubicBezTo>
                  <a:pt x="400" y="1074"/>
                  <a:pt x="1276" y="517"/>
                  <a:pt x="1286" y="534"/>
                </a:cubicBezTo>
                <a:cubicBezTo>
                  <a:pt x="1296" y="551"/>
                  <a:pt x="394" y="1037"/>
                  <a:pt x="402" y="1052"/>
                </a:cubicBezTo>
                <a:cubicBezTo>
                  <a:pt x="413" y="1071"/>
                  <a:pt x="1273" y="528"/>
                  <a:pt x="1282" y="544"/>
                </a:cubicBezTo>
                <a:cubicBezTo>
                  <a:pt x="1293" y="562"/>
                  <a:pt x="408" y="1044"/>
                  <a:pt x="413" y="1054"/>
                </a:cubicBezTo>
                <a:cubicBezTo>
                  <a:pt x="424" y="1073"/>
                  <a:pt x="1281" y="542"/>
                  <a:pt x="1286" y="550"/>
                </a:cubicBezTo>
                <a:cubicBezTo>
                  <a:pt x="1291" y="559"/>
                  <a:pt x="413" y="1034"/>
                  <a:pt x="425" y="1055"/>
                </a:cubicBezTo>
                <a:cubicBezTo>
                  <a:pt x="435" y="1072"/>
                  <a:pt x="1277" y="543"/>
                  <a:pt x="1285" y="558"/>
                </a:cubicBezTo>
                <a:cubicBezTo>
                  <a:pt x="1292" y="570"/>
                  <a:pt x="434" y="1044"/>
                  <a:pt x="440" y="1054"/>
                </a:cubicBezTo>
                <a:cubicBezTo>
                  <a:pt x="452" y="1074"/>
                  <a:pt x="1281" y="562"/>
                  <a:pt x="1283" y="567"/>
                </a:cubicBezTo>
                <a:cubicBezTo>
                  <a:pt x="1293" y="583"/>
                  <a:pt x="452" y="1045"/>
                  <a:pt x="456" y="1053"/>
                </a:cubicBezTo>
                <a:cubicBezTo>
                  <a:pt x="459" y="1057"/>
                  <a:pt x="1270" y="557"/>
                  <a:pt x="1281" y="576"/>
                </a:cubicBezTo>
                <a:cubicBezTo>
                  <a:pt x="1293" y="596"/>
                  <a:pt x="464" y="1039"/>
                  <a:pt x="471" y="1052"/>
                </a:cubicBezTo>
                <a:cubicBezTo>
                  <a:pt x="479" y="1066"/>
                  <a:pt x="1274" y="563"/>
                  <a:pt x="1285" y="582"/>
                </a:cubicBezTo>
                <a:cubicBezTo>
                  <a:pt x="1291" y="593"/>
                  <a:pt x="468" y="1036"/>
                  <a:pt x="479" y="1055"/>
                </a:cubicBezTo>
                <a:cubicBezTo>
                  <a:pt x="486" y="1067"/>
                  <a:pt x="1274" y="579"/>
                  <a:pt x="1282" y="592"/>
                </a:cubicBezTo>
                <a:cubicBezTo>
                  <a:pt x="1286" y="600"/>
                  <a:pt x="491" y="1041"/>
                  <a:pt x="498" y="1052"/>
                </a:cubicBezTo>
                <a:cubicBezTo>
                  <a:pt x="502" y="1060"/>
                  <a:pt x="1280" y="595"/>
                  <a:pt x="1283" y="599"/>
                </a:cubicBezTo>
                <a:cubicBezTo>
                  <a:pt x="1286" y="605"/>
                  <a:pt x="498" y="1037"/>
                  <a:pt x="508" y="1054"/>
                </a:cubicBezTo>
                <a:cubicBezTo>
                  <a:pt x="512" y="1061"/>
                  <a:pt x="1275" y="590"/>
                  <a:pt x="1284" y="606"/>
                </a:cubicBezTo>
                <a:cubicBezTo>
                  <a:pt x="1295" y="625"/>
                  <a:pt x="510" y="1035"/>
                  <a:pt x="521" y="1054"/>
                </a:cubicBezTo>
                <a:cubicBezTo>
                  <a:pt x="530" y="1070"/>
                  <a:pt x="1276" y="607"/>
                  <a:pt x="1281" y="615"/>
                </a:cubicBezTo>
                <a:cubicBezTo>
                  <a:pt x="1291" y="633"/>
                  <a:pt x="529" y="1041"/>
                  <a:pt x="537" y="1053"/>
                </a:cubicBezTo>
                <a:cubicBezTo>
                  <a:pt x="540" y="1059"/>
                  <a:pt x="1279" y="618"/>
                  <a:pt x="1281" y="623"/>
                </a:cubicBezTo>
                <a:cubicBezTo>
                  <a:pt x="1291" y="639"/>
                  <a:pt x="539" y="1041"/>
                  <a:pt x="547" y="1055"/>
                </a:cubicBezTo>
                <a:cubicBezTo>
                  <a:pt x="556" y="1071"/>
                  <a:pt x="1275" y="613"/>
                  <a:pt x="1285" y="629"/>
                </a:cubicBezTo>
                <a:cubicBezTo>
                  <a:pt x="1290" y="638"/>
                  <a:pt x="566" y="1047"/>
                  <a:pt x="568" y="1051"/>
                </a:cubicBezTo>
                <a:cubicBezTo>
                  <a:pt x="571" y="1058"/>
                  <a:pt x="1274" y="626"/>
                  <a:pt x="1281" y="639"/>
                </a:cubicBezTo>
                <a:cubicBezTo>
                  <a:pt x="1291" y="656"/>
                  <a:pt x="569" y="1048"/>
                  <a:pt x="573" y="1055"/>
                </a:cubicBezTo>
                <a:cubicBezTo>
                  <a:pt x="576" y="1059"/>
                  <a:pt x="1276" y="640"/>
                  <a:pt x="1280" y="647"/>
                </a:cubicBezTo>
                <a:cubicBezTo>
                  <a:pt x="1286" y="658"/>
                  <a:pt x="586" y="1045"/>
                  <a:pt x="590" y="1053"/>
                </a:cubicBezTo>
                <a:cubicBezTo>
                  <a:pt x="593" y="1058"/>
                  <a:pt x="1279" y="650"/>
                  <a:pt x="1281" y="654"/>
                </a:cubicBezTo>
                <a:cubicBezTo>
                  <a:pt x="1286" y="663"/>
                  <a:pt x="592" y="1038"/>
                  <a:pt x="602" y="1055"/>
                </a:cubicBezTo>
                <a:cubicBezTo>
                  <a:pt x="607" y="1063"/>
                  <a:pt x="1279" y="652"/>
                  <a:pt x="1284" y="661"/>
                </a:cubicBezTo>
                <a:cubicBezTo>
                  <a:pt x="1290" y="671"/>
                  <a:pt x="615" y="1038"/>
                  <a:pt x="622" y="1051"/>
                </a:cubicBezTo>
                <a:cubicBezTo>
                  <a:pt x="627" y="1060"/>
                  <a:pt x="1277" y="656"/>
                  <a:pt x="1284" y="669"/>
                </a:cubicBezTo>
                <a:cubicBezTo>
                  <a:pt x="1292" y="683"/>
                  <a:pt x="628" y="1038"/>
                  <a:pt x="636" y="1051"/>
                </a:cubicBezTo>
                <a:cubicBezTo>
                  <a:pt x="638" y="1056"/>
                  <a:pt x="1278" y="667"/>
                  <a:pt x="1284" y="677"/>
                </a:cubicBezTo>
                <a:cubicBezTo>
                  <a:pt x="1287" y="682"/>
                  <a:pt x="640" y="1036"/>
                  <a:pt x="649" y="1052"/>
                </a:cubicBezTo>
                <a:cubicBezTo>
                  <a:pt x="651" y="1055"/>
                  <a:pt x="1276" y="676"/>
                  <a:pt x="1282" y="686"/>
                </a:cubicBezTo>
                <a:cubicBezTo>
                  <a:pt x="1289" y="697"/>
                  <a:pt x="655" y="1043"/>
                  <a:pt x="661" y="1052"/>
                </a:cubicBezTo>
                <a:cubicBezTo>
                  <a:pt x="666" y="1062"/>
                  <a:pt x="1272" y="681"/>
                  <a:pt x="1280" y="695"/>
                </a:cubicBezTo>
                <a:cubicBezTo>
                  <a:pt x="1284" y="701"/>
                  <a:pt x="662" y="1043"/>
                  <a:pt x="669" y="1055"/>
                </a:cubicBezTo>
                <a:cubicBezTo>
                  <a:pt x="674" y="1064"/>
                  <a:pt x="1280" y="687"/>
                  <a:pt x="1286" y="698"/>
                </a:cubicBezTo>
                <a:cubicBezTo>
                  <a:pt x="1288" y="702"/>
                  <a:pt x="686" y="1048"/>
                  <a:pt x="688" y="1052"/>
                </a:cubicBezTo>
                <a:cubicBezTo>
                  <a:pt x="690" y="1055"/>
                  <a:pt x="1279" y="702"/>
                  <a:pt x="1283" y="708"/>
                </a:cubicBezTo>
                <a:cubicBezTo>
                  <a:pt x="1289" y="719"/>
                  <a:pt x="695" y="1042"/>
                  <a:pt x="701" y="1052"/>
                </a:cubicBezTo>
                <a:cubicBezTo>
                  <a:pt x="707" y="1062"/>
                  <a:pt x="1275" y="705"/>
                  <a:pt x="1282" y="717"/>
                </a:cubicBezTo>
                <a:cubicBezTo>
                  <a:pt x="1286" y="725"/>
                  <a:pt x="711" y="1040"/>
                  <a:pt x="717" y="1051"/>
                </a:cubicBezTo>
                <a:cubicBezTo>
                  <a:pt x="719" y="1054"/>
                  <a:pt x="1275" y="712"/>
                  <a:pt x="1283" y="725"/>
                </a:cubicBezTo>
                <a:cubicBezTo>
                  <a:pt x="1291" y="738"/>
                  <a:pt x="722" y="1046"/>
                  <a:pt x="726" y="1053"/>
                </a:cubicBezTo>
                <a:cubicBezTo>
                  <a:pt x="729" y="1058"/>
                  <a:pt x="1274" y="724"/>
                  <a:pt x="1280" y="734"/>
                </a:cubicBezTo>
                <a:cubicBezTo>
                  <a:pt x="1281" y="736"/>
                  <a:pt x="734" y="1038"/>
                  <a:pt x="742" y="1051"/>
                </a:cubicBezTo>
                <a:cubicBezTo>
                  <a:pt x="745" y="1057"/>
                  <a:pt x="1276" y="733"/>
                  <a:pt x="1280" y="741"/>
                </a:cubicBezTo>
                <a:cubicBezTo>
                  <a:pt x="1286" y="751"/>
                  <a:pt x="751" y="1046"/>
                  <a:pt x="755" y="1052"/>
                </a:cubicBezTo>
                <a:cubicBezTo>
                  <a:pt x="759" y="1060"/>
                  <a:pt x="1281" y="739"/>
                  <a:pt x="1285" y="746"/>
                </a:cubicBezTo>
                <a:cubicBezTo>
                  <a:pt x="1287" y="749"/>
                  <a:pt x="759" y="1040"/>
                  <a:pt x="766" y="1052"/>
                </a:cubicBezTo>
                <a:cubicBezTo>
                  <a:pt x="770" y="1059"/>
                  <a:pt x="1278" y="749"/>
                  <a:pt x="1281" y="755"/>
                </a:cubicBezTo>
                <a:cubicBezTo>
                  <a:pt x="1286" y="763"/>
                  <a:pt x="770" y="1042"/>
                  <a:pt x="777" y="1054"/>
                </a:cubicBezTo>
                <a:cubicBezTo>
                  <a:pt x="780" y="1060"/>
                  <a:pt x="1276" y="756"/>
                  <a:pt x="1280" y="764"/>
                </a:cubicBezTo>
                <a:cubicBezTo>
                  <a:pt x="1282" y="766"/>
                  <a:pt x="787" y="1043"/>
                  <a:pt x="793" y="1053"/>
                </a:cubicBezTo>
                <a:cubicBezTo>
                  <a:pt x="797" y="1061"/>
                  <a:pt x="1280" y="760"/>
                  <a:pt x="1285" y="768"/>
                </a:cubicBezTo>
                <a:cubicBezTo>
                  <a:pt x="1291" y="778"/>
                  <a:pt x="806" y="1049"/>
                  <a:pt x="808" y="1052"/>
                </a:cubicBezTo>
                <a:cubicBezTo>
                  <a:pt x="812" y="1058"/>
                  <a:pt x="1278" y="766"/>
                  <a:pt x="1284" y="777"/>
                </a:cubicBezTo>
                <a:cubicBezTo>
                  <a:pt x="1286" y="780"/>
                  <a:pt x="816" y="1050"/>
                  <a:pt x="818" y="1053"/>
                </a:cubicBezTo>
                <a:cubicBezTo>
                  <a:pt x="822" y="1059"/>
                  <a:pt x="1278" y="774"/>
                  <a:pt x="1284" y="785"/>
                </a:cubicBezTo>
                <a:cubicBezTo>
                  <a:pt x="1290" y="796"/>
                  <a:pt x="827" y="1050"/>
                  <a:pt x="830" y="1054"/>
                </a:cubicBezTo>
                <a:cubicBezTo>
                  <a:pt x="834" y="1062"/>
                  <a:pt x="1281" y="783"/>
                  <a:pt x="1286" y="791"/>
                </a:cubicBezTo>
                <a:cubicBezTo>
                  <a:pt x="1287" y="793"/>
                  <a:pt x="839" y="1047"/>
                  <a:pt x="843" y="1054"/>
                </a:cubicBezTo>
                <a:cubicBezTo>
                  <a:pt x="848" y="1062"/>
                  <a:pt x="1279" y="792"/>
                  <a:pt x="1283" y="799"/>
                </a:cubicBezTo>
                <a:cubicBezTo>
                  <a:pt x="1287" y="806"/>
                  <a:pt x="850" y="1043"/>
                  <a:pt x="856" y="1053"/>
                </a:cubicBezTo>
                <a:cubicBezTo>
                  <a:pt x="861" y="1062"/>
                  <a:pt x="1280" y="806"/>
                  <a:pt x="1282" y="808"/>
                </a:cubicBezTo>
                <a:cubicBezTo>
                  <a:pt x="1284" y="812"/>
                  <a:pt x="869" y="1050"/>
                  <a:pt x="871" y="1053"/>
                </a:cubicBezTo>
                <a:cubicBezTo>
                  <a:pt x="875" y="1061"/>
                  <a:pt x="1279" y="806"/>
                  <a:pt x="1284" y="815"/>
                </a:cubicBezTo>
                <a:cubicBezTo>
                  <a:pt x="1287" y="821"/>
                  <a:pt x="884" y="1045"/>
                  <a:pt x="888" y="1052"/>
                </a:cubicBezTo>
                <a:cubicBezTo>
                  <a:pt x="892" y="1059"/>
                  <a:pt x="1281" y="818"/>
                  <a:pt x="1284" y="823"/>
                </a:cubicBezTo>
                <a:cubicBezTo>
                  <a:pt x="1285" y="826"/>
                  <a:pt x="899" y="1048"/>
                  <a:pt x="902" y="1052"/>
                </a:cubicBezTo>
                <a:cubicBezTo>
                  <a:pt x="903" y="1055"/>
                  <a:pt x="1276" y="823"/>
                  <a:pt x="1281" y="833"/>
                </a:cubicBezTo>
                <a:cubicBezTo>
                  <a:pt x="1286" y="841"/>
                  <a:pt x="909" y="1047"/>
                  <a:pt x="913" y="1053"/>
                </a:cubicBezTo>
                <a:cubicBezTo>
                  <a:pt x="914" y="1056"/>
                  <a:pt x="1282" y="833"/>
                  <a:pt x="1285" y="839"/>
                </a:cubicBezTo>
                <a:cubicBezTo>
                  <a:pt x="1288" y="844"/>
                  <a:pt x="921" y="1046"/>
                  <a:pt x="925" y="1053"/>
                </a:cubicBezTo>
                <a:cubicBezTo>
                  <a:pt x="928" y="1058"/>
                  <a:pt x="1278" y="842"/>
                  <a:pt x="1281" y="848"/>
                </a:cubicBezTo>
                <a:cubicBezTo>
                  <a:pt x="1284" y="852"/>
                  <a:pt x="938" y="1051"/>
                  <a:pt x="939" y="1053"/>
                </a:cubicBezTo>
                <a:cubicBezTo>
                  <a:pt x="941" y="1056"/>
                  <a:pt x="1282" y="851"/>
                  <a:pt x="1283" y="854"/>
                </a:cubicBezTo>
                <a:cubicBezTo>
                  <a:pt x="1288" y="862"/>
                  <a:pt x="952" y="1050"/>
                  <a:pt x="953" y="1053"/>
                </a:cubicBezTo>
                <a:cubicBezTo>
                  <a:pt x="955" y="1056"/>
                  <a:pt x="1283" y="856"/>
                  <a:pt x="1286" y="861"/>
                </a:cubicBezTo>
                <a:cubicBezTo>
                  <a:pt x="1287" y="863"/>
                  <a:pt x="963" y="1052"/>
                  <a:pt x="964" y="1053"/>
                </a:cubicBezTo>
                <a:cubicBezTo>
                  <a:pt x="966" y="1057"/>
                  <a:pt x="1278" y="867"/>
                  <a:pt x="1280" y="871"/>
                </a:cubicBezTo>
                <a:cubicBezTo>
                  <a:pt x="1281" y="873"/>
                  <a:pt x="980" y="1048"/>
                  <a:pt x="982" y="1052"/>
                </a:cubicBezTo>
                <a:cubicBezTo>
                  <a:pt x="985" y="1057"/>
                  <a:pt x="1279" y="873"/>
                  <a:pt x="1282" y="878"/>
                </a:cubicBezTo>
                <a:cubicBezTo>
                  <a:pt x="1283" y="880"/>
                  <a:pt x="989" y="1051"/>
                  <a:pt x="990" y="1053"/>
                </a:cubicBezTo>
                <a:cubicBezTo>
                  <a:pt x="992" y="1057"/>
                  <a:pt x="1277" y="879"/>
                  <a:pt x="1281" y="886"/>
                </a:cubicBezTo>
                <a:cubicBezTo>
                  <a:pt x="1283" y="889"/>
                  <a:pt x="1002" y="1048"/>
                  <a:pt x="1005" y="1052"/>
                </a:cubicBezTo>
                <a:cubicBezTo>
                  <a:pt x="1008" y="1058"/>
                  <a:pt x="1282" y="889"/>
                  <a:pt x="1283" y="891"/>
                </a:cubicBezTo>
                <a:cubicBezTo>
                  <a:pt x="1285" y="893"/>
                  <a:pt x="1012" y="1049"/>
                  <a:pt x="1015" y="1055"/>
                </a:cubicBezTo>
                <a:cubicBezTo>
                  <a:pt x="1016" y="1057"/>
                  <a:pt x="1284" y="896"/>
                  <a:pt x="1285" y="899"/>
                </a:cubicBezTo>
                <a:cubicBezTo>
                  <a:pt x="1287" y="901"/>
                  <a:pt x="1029" y="1049"/>
                  <a:pt x="1031" y="1053"/>
                </a:cubicBezTo>
                <a:cubicBezTo>
                  <a:pt x="1034" y="1058"/>
                  <a:pt x="1282" y="905"/>
                  <a:pt x="1283" y="907"/>
                </a:cubicBezTo>
                <a:cubicBezTo>
                  <a:pt x="1286" y="912"/>
                  <a:pt x="1045" y="1046"/>
                  <a:pt x="1048" y="1051"/>
                </a:cubicBezTo>
                <a:cubicBezTo>
                  <a:pt x="1049" y="1053"/>
                  <a:pt x="1285" y="912"/>
                  <a:pt x="1286" y="914"/>
                </a:cubicBezTo>
                <a:cubicBezTo>
                  <a:pt x="1289" y="918"/>
                  <a:pt x="1058" y="1050"/>
                  <a:pt x="1059" y="1053"/>
                </a:cubicBezTo>
                <a:cubicBezTo>
                  <a:pt x="1062" y="1058"/>
                  <a:pt x="1285" y="919"/>
                  <a:pt x="1286" y="922"/>
                </a:cubicBezTo>
                <a:cubicBezTo>
                  <a:pt x="1289" y="927"/>
                  <a:pt x="1071" y="1051"/>
                  <a:pt x="1073" y="1053"/>
                </a:cubicBezTo>
                <a:cubicBezTo>
                  <a:pt x="1074" y="1056"/>
                  <a:pt x="1281" y="931"/>
                  <a:pt x="1282" y="933"/>
                </a:cubicBezTo>
                <a:cubicBezTo>
                  <a:pt x="1283" y="935"/>
                  <a:pt x="1084" y="1053"/>
                  <a:pt x="1085" y="1055"/>
                </a:cubicBezTo>
                <a:cubicBezTo>
                  <a:pt x="1086" y="1058"/>
                  <a:pt x="1278" y="937"/>
                  <a:pt x="1281" y="942"/>
                </a:cubicBezTo>
                <a:cubicBezTo>
                  <a:pt x="1283" y="946"/>
                  <a:pt x="1099" y="1049"/>
                  <a:pt x="1102" y="1053"/>
                </a:cubicBezTo>
                <a:cubicBezTo>
                  <a:pt x="1103" y="1055"/>
                  <a:pt x="1281" y="948"/>
                  <a:pt x="1281" y="949"/>
                </a:cubicBezTo>
                <a:cubicBezTo>
                  <a:pt x="1283" y="952"/>
                  <a:pt x="1113" y="1050"/>
                  <a:pt x="1115" y="1053"/>
                </a:cubicBezTo>
                <a:cubicBezTo>
                  <a:pt x="1116" y="1054"/>
                  <a:pt x="1286" y="953"/>
                  <a:pt x="1286" y="954"/>
                </a:cubicBezTo>
                <a:cubicBezTo>
                  <a:pt x="1288" y="957"/>
                  <a:pt x="1128" y="1050"/>
                  <a:pt x="1129" y="1052"/>
                </a:cubicBezTo>
                <a:cubicBezTo>
                  <a:pt x="1131" y="1055"/>
                  <a:pt x="1281" y="960"/>
                  <a:pt x="1283" y="963"/>
                </a:cubicBezTo>
                <a:cubicBezTo>
                  <a:pt x="1285" y="967"/>
                  <a:pt x="1135" y="1052"/>
                  <a:pt x="1136" y="1055"/>
                </a:cubicBezTo>
                <a:cubicBezTo>
                  <a:pt x="1137" y="1056"/>
                  <a:pt x="1283" y="968"/>
                  <a:pt x="1284" y="970"/>
                </a:cubicBezTo>
                <a:cubicBezTo>
                  <a:pt x="1286" y="972"/>
                  <a:pt x="1153" y="1049"/>
                  <a:pt x="1154" y="1052"/>
                </a:cubicBezTo>
                <a:cubicBezTo>
                  <a:pt x="1155" y="1053"/>
                  <a:pt x="1281" y="976"/>
                  <a:pt x="1282" y="978"/>
                </a:cubicBezTo>
                <a:cubicBezTo>
                  <a:pt x="1283" y="981"/>
                  <a:pt x="1166" y="1050"/>
                  <a:pt x="1167" y="1052"/>
                </a:cubicBezTo>
                <a:cubicBezTo>
                  <a:pt x="1168" y="1054"/>
                  <a:pt x="1284" y="982"/>
                  <a:pt x="1285" y="984"/>
                </a:cubicBezTo>
                <a:cubicBezTo>
                  <a:pt x="1287" y="987"/>
                  <a:pt x="1178" y="1053"/>
                  <a:pt x="1178" y="1054"/>
                </a:cubicBezTo>
                <a:cubicBezTo>
                  <a:pt x="1179" y="1055"/>
                  <a:pt x="1282" y="992"/>
                  <a:pt x="1283" y="994"/>
                </a:cubicBezTo>
                <a:cubicBezTo>
                  <a:pt x="1284" y="995"/>
                  <a:pt x="1191" y="1054"/>
                  <a:pt x="1191" y="1054"/>
                </a:cubicBezTo>
                <a:cubicBezTo>
                  <a:pt x="1191" y="1055"/>
                  <a:pt x="1285" y="998"/>
                  <a:pt x="1285" y="1000"/>
                </a:cubicBezTo>
                <a:cubicBezTo>
                  <a:pt x="1286" y="1002"/>
                  <a:pt x="1206" y="1051"/>
                  <a:pt x="1207" y="1053"/>
                </a:cubicBezTo>
                <a:cubicBezTo>
                  <a:pt x="1208" y="1054"/>
                  <a:pt x="1281" y="1008"/>
                  <a:pt x="1282" y="1010"/>
                </a:cubicBezTo>
                <a:cubicBezTo>
                  <a:pt x="1282" y="1010"/>
                  <a:pt x="1217" y="1053"/>
                  <a:pt x="1218" y="1054"/>
                </a:cubicBezTo>
                <a:cubicBezTo>
                  <a:pt x="1218" y="1055"/>
                  <a:pt x="1286" y="1014"/>
                  <a:pt x="1286" y="1015"/>
                </a:cubicBezTo>
                <a:cubicBezTo>
                  <a:pt x="1286" y="1015"/>
                  <a:pt x="1236" y="1051"/>
                  <a:pt x="1236" y="1051"/>
                </a:cubicBezTo>
                <a:cubicBezTo>
                  <a:pt x="1236" y="1052"/>
                  <a:pt x="1279" y="1025"/>
                  <a:pt x="1280" y="1026"/>
                </a:cubicBezTo>
                <a:cubicBezTo>
                  <a:pt x="1280" y="1027"/>
                  <a:pt x="1248" y="1052"/>
                  <a:pt x="1248" y="1052"/>
                </a:cubicBezTo>
                <a:cubicBezTo>
                  <a:pt x="1248" y="1053"/>
                  <a:pt x="1285" y="1030"/>
                  <a:pt x="1285" y="1031"/>
                </a:cubicBezTo>
                <a:cubicBezTo>
                  <a:pt x="1286" y="1031"/>
                  <a:pt x="1259" y="1054"/>
                  <a:pt x="1260" y="1054"/>
                </a:cubicBezTo>
                <a:cubicBezTo>
                  <a:pt x="1260" y="1054"/>
                  <a:pt x="1280" y="1042"/>
                  <a:pt x="1280" y="1042"/>
                </a:cubicBezTo>
                <a:cubicBezTo>
                  <a:pt x="1280" y="1042"/>
                  <a:pt x="1278" y="1051"/>
                  <a:pt x="1278" y="1052"/>
                </a:cubicBezTo>
                <a:cubicBezTo>
                  <a:pt x="1278" y="1052"/>
                  <a:pt x="1284" y="1048"/>
                  <a:pt x="1284" y="1048"/>
                </a:cubicBezTo>
              </a:path>
            </a:pathLst>
          </a:custGeom>
          <a:solidFill>
            <a:srgbClr val="FBF612"/>
          </a:solidFill>
          <a:ln w="17" cap="rnd">
            <a:solidFill>
              <a:schemeClr val="bg1">
                <a:lumMod val="85000"/>
              </a:schemeClr>
            </a:solidFill>
            <a:prstDash val="solid"/>
            <a:round/>
            <a:headEnd/>
            <a:tailEnd/>
          </a:ln>
        </p:spPr>
        <p:txBody>
          <a:bodyPr vert="horz" wrap="square" lIns="144000" tIns="41476" rIns="144000" bIns="41476"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ct val="0"/>
              </a:spcAft>
              <a:buClrTx/>
              <a:buSzTx/>
              <a:buFontTx/>
              <a:buNone/>
              <a:tabLst/>
              <a:defRPr/>
            </a:pPr>
            <a:endParaRPr kumimoji="0" lang="en-ZA" sz="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en-ZA"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Out of SIU Mandate </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Arrest or prosecute offenders </a:t>
            </a: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Implement disciplinary actions</a:t>
            </a: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Works closely with other relevant agencies where its powers fall short</a:t>
            </a: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Rounded Rectangle 10"/>
          <p:cNvSpPr/>
          <p:nvPr/>
        </p:nvSpPr>
        <p:spPr bwMode="gray">
          <a:xfrm>
            <a:off x="1794835" y="2500157"/>
            <a:ext cx="3991091" cy="1080000"/>
          </a:xfrm>
          <a:prstGeom prst="roundRect">
            <a:avLst/>
          </a:prstGeom>
          <a:solidFill>
            <a:schemeClr val="bg1">
              <a:lumMod val="95000"/>
            </a:schemeClr>
          </a:solidFill>
          <a:ln w="12700" algn="ctr">
            <a:solidFill>
              <a:schemeClr val="bg1">
                <a:lumMod val="85000"/>
              </a:schemeClr>
            </a:solidFill>
            <a:miter lim="800000"/>
            <a:headEnd/>
            <a:tailEnd/>
          </a:ln>
          <a:scene3d>
            <a:camera prst="orthographicFront"/>
            <a:lightRig rig="threePt" dir="t"/>
          </a:scene3d>
          <a:sp3d>
            <a:bevelT/>
          </a:sp3d>
        </p:spPr>
        <p:txBody>
          <a:bodyPr lIns="36000" tIns="36000" rIns="36000" bIns="36000" anchor="ctr"/>
          <a:lstStyle/>
          <a:p>
            <a:pPr marL="0" marR="0" lvl="0" indent="0" algn="ctr" defTabSz="914400" rtl="0" eaLnBrk="0" fontAlgn="base" latinLnBrk="0" hangingPunct="0">
              <a:lnSpc>
                <a:spcPct val="106000"/>
              </a:lnSpc>
              <a:spcBef>
                <a:spcPct val="0"/>
              </a:spcBef>
              <a:spcAft>
                <a:spcPct val="0"/>
              </a:spcAft>
              <a:buClrTx/>
              <a:buSzTx/>
              <a:buFontTx/>
              <a:buNone/>
              <a:tabLst/>
              <a:defRPr/>
            </a:pPr>
            <a:r>
              <a:rPr kumimoji="0" lang="en-ZA" sz="1400" b="1" i="0" u="none" strike="noStrike" kern="1200" cap="none" spc="0" normalizeH="0" baseline="0" noProof="0" dirty="0">
                <a:ln>
                  <a:noFill/>
                </a:ln>
                <a:solidFill>
                  <a:srgbClr val="C0504D"/>
                </a:solidFill>
                <a:effectLst/>
                <a:uLnTx/>
                <a:uFillTx/>
                <a:latin typeface="Calibri" panose="020F0502020204030204"/>
                <a:ea typeface="Verdana" panose="020B0604030504040204" pitchFamily="34" charset="0"/>
                <a:cs typeface="Verdana" panose="020B0604030504040204" pitchFamily="34" charset="0"/>
              </a:rPr>
              <a:t>Vision</a:t>
            </a:r>
          </a:p>
          <a:p>
            <a:pPr marL="0" marR="0" lvl="0" indent="0" algn="ctr" defTabSz="914400" rtl="0" eaLnBrk="0" fontAlgn="base" latinLnBrk="0" hangingPunct="0">
              <a:lnSpc>
                <a:spcPct val="106000"/>
              </a:lnSpc>
              <a:spcBef>
                <a:spcPct val="0"/>
              </a:spcBef>
              <a:spcAft>
                <a:spcPct val="0"/>
              </a:spcAft>
              <a:buClrTx/>
              <a:buSzTx/>
              <a:buFontTx/>
              <a:buNone/>
              <a:tabLst/>
              <a:defRPr/>
            </a:pPr>
            <a:r>
              <a:rPr kumimoji="0" lang="en-GB" sz="1200" b="1" i="1" u="none" strike="noStrike" kern="1200" cap="none" spc="0" normalizeH="0" baseline="0" noProof="0" dirty="0">
                <a:ln>
                  <a:noFill/>
                </a:ln>
                <a:solidFill>
                  <a:srgbClr val="000000"/>
                </a:solidFill>
                <a:effectLst/>
                <a:uLnTx/>
                <a:uFillTx/>
                <a:latin typeface="Calibri" panose="020F0502020204030204"/>
                <a:ea typeface="+mn-ea"/>
                <a:cs typeface="Arial" charset="0"/>
              </a:rPr>
              <a:t>“The State’s preferred and trusted forensic investigation and litigation agency.“</a:t>
            </a:r>
          </a:p>
          <a:p>
            <a:pPr marL="0" marR="0" lvl="0" indent="0" algn="ctr" defTabSz="914400" rtl="0" eaLnBrk="0" fontAlgn="base" latinLnBrk="0" hangingPunct="0">
              <a:lnSpc>
                <a:spcPct val="106000"/>
              </a:lnSpc>
              <a:spcBef>
                <a:spcPct val="0"/>
              </a:spcBef>
              <a:spcAft>
                <a:spcPct val="0"/>
              </a:spcAft>
              <a:buClrTx/>
              <a:buSzTx/>
              <a:buFontTx/>
              <a:buNone/>
              <a:tabLst/>
              <a:defRPr/>
            </a:pPr>
            <a:endParaRPr kumimoji="0" lang="en-GB" sz="1200" b="1" i="1" u="none" strike="noStrike" kern="1200" cap="none" spc="0" normalizeH="0" baseline="0" noProof="0" dirty="0">
              <a:ln>
                <a:noFill/>
              </a:ln>
              <a:solidFill>
                <a:srgbClr val="000000"/>
              </a:solidFill>
              <a:effectLst/>
              <a:uLnTx/>
              <a:uFillTx/>
              <a:latin typeface="Calibri" panose="020F0502020204030204"/>
              <a:ea typeface="+mn-ea"/>
              <a:cs typeface="Arial" charset="0"/>
            </a:endParaRPr>
          </a:p>
          <a:p>
            <a:pPr marL="0" marR="0" lvl="0" indent="0" algn="ctr" defTabSz="914400" rtl="0" eaLnBrk="0" fontAlgn="base" latinLnBrk="0" hangingPunct="0">
              <a:lnSpc>
                <a:spcPct val="106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Arial" charset="0"/>
            </a:endParaRPr>
          </a:p>
        </p:txBody>
      </p:sp>
      <p:sp>
        <p:nvSpPr>
          <p:cNvPr id="12" name="Rounded Rectangle 11"/>
          <p:cNvSpPr/>
          <p:nvPr/>
        </p:nvSpPr>
        <p:spPr bwMode="gray">
          <a:xfrm>
            <a:off x="6147382" y="2504970"/>
            <a:ext cx="3991091" cy="1080000"/>
          </a:xfrm>
          <a:prstGeom prst="roundRect">
            <a:avLst/>
          </a:prstGeom>
          <a:solidFill>
            <a:schemeClr val="bg1">
              <a:lumMod val="95000"/>
            </a:schemeClr>
          </a:solidFill>
          <a:ln w="12700" algn="ctr">
            <a:solidFill>
              <a:schemeClr val="bg1">
                <a:lumMod val="85000"/>
              </a:schemeClr>
            </a:solidFill>
            <a:miter lim="800000"/>
            <a:headEnd/>
            <a:tailEnd/>
          </a:ln>
          <a:scene3d>
            <a:camera prst="orthographicFront"/>
            <a:lightRig rig="threePt" dir="t"/>
          </a:scene3d>
          <a:sp3d>
            <a:bevelT/>
          </a:sp3d>
        </p:spPr>
        <p:txBody>
          <a:bodyPr lIns="36000" tIns="36000" rIns="36000" bIns="36000" anchor="ctr"/>
          <a:lstStyle/>
          <a:p>
            <a:pPr marL="0" marR="0" lvl="0" indent="0" algn="ctr" defTabSz="914400" rtl="0" eaLnBrk="0" fontAlgn="base" latinLnBrk="0" hangingPunct="0">
              <a:lnSpc>
                <a:spcPct val="106000"/>
              </a:lnSpc>
              <a:spcBef>
                <a:spcPct val="0"/>
              </a:spcBef>
              <a:spcAft>
                <a:spcPct val="0"/>
              </a:spcAft>
              <a:buClrTx/>
              <a:buSzTx/>
              <a:buFontTx/>
              <a:buNone/>
              <a:tabLst/>
              <a:defRPr/>
            </a:pPr>
            <a:r>
              <a:rPr kumimoji="0" lang="en-ZA" sz="1400" b="1" i="0" u="none" strike="noStrike" kern="1200" cap="none" spc="0" normalizeH="0" baseline="0" noProof="0" dirty="0">
                <a:ln>
                  <a:noFill/>
                </a:ln>
                <a:solidFill>
                  <a:srgbClr val="C0504D"/>
                </a:solidFill>
                <a:effectLst/>
                <a:uLnTx/>
                <a:uFillTx/>
                <a:latin typeface="Calibri" panose="020F0502020204030204"/>
                <a:ea typeface="Verdana" panose="020B0604030504040204" pitchFamily="34" charset="0"/>
                <a:cs typeface="Verdana" panose="020B0604030504040204" pitchFamily="34" charset="0"/>
              </a:rPr>
              <a:t>Mission</a:t>
            </a:r>
          </a:p>
          <a:p>
            <a:pPr marL="0" marR="0" lvl="0" indent="0" algn="ctr" defTabSz="914400" rtl="0" eaLnBrk="0" fontAlgn="base" latinLnBrk="0" hangingPunct="0">
              <a:lnSpc>
                <a:spcPct val="106000"/>
              </a:lnSpc>
              <a:spcBef>
                <a:spcPct val="0"/>
              </a:spcBef>
              <a:spcAft>
                <a:spcPct val="0"/>
              </a:spcAft>
              <a:buClrTx/>
              <a:buSzTx/>
              <a:buFontTx/>
              <a:buNone/>
              <a:tabLst/>
              <a:defRPr/>
            </a:pPr>
            <a:r>
              <a:rPr kumimoji="0" lang="en-GB" sz="1200" b="1" i="1" u="none" strike="noStrike" kern="1200" cap="none" spc="0" normalizeH="0" baseline="0" noProof="0" dirty="0">
                <a:ln>
                  <a:noFill/>
                </a:ln>
                <a:solidFill>
                  <a:srgbClr val="000000"/>
                </a:solidFill>
                <a:effectLst/>
                <a:uLnTx/>
                <a:uFillTx/>
                <a:latin typeface="Calibri" panose="020F0502020204030204"/>
                <a:ea typeface="+mn-ea"/>
                <a:cs typeface="Arial" charset="0"/>
              </a:rPr>
              <a:t>“We are the State’s preferred provider of forensic investigating and litigating services working together with other agencies in the fight to eradicate corruption, malpractice and maladministration from society.”</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433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p:cNvSpPr txBox="1">
            <a:spLocks/>
          </p:cNvSpPr>
          <p:nvPr/>
        </p:nvSpPr>
        <p:spPr>
          <a:xfrm>
            <a:off x="2016667" y="116759"/>
            <a:ext cx="10367838" cy="626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Myriad pro"/>
                <a:ea typeface="+mj-ea"/>
                <a:cs typeface="Arial" panose="020B0604020202020204" pitchFamily="34" charset="0"/>
              </a:rPr>
              <a:t>Status of the Investigation</a:t>
            </a:r>
          </a:p>
        </p:txBody>
      </p:sp>
      <p:graphicFrame>
        <p:nvGraphicFramePr>
          <p:cNvPr id="6" name="Table 7">
            <a:extLst>
              <a:ext uri="{FF2B5EF4-FFF2-40B4-BE49-F238E27FC236}">
                <a16:creationId xmlns:a16="http://schemas.microsoft.com/office/drawing/2014/main" id="{E8D9746D-586D-FC9F-2EA3-2BA050CAF7C3}"/>
              </a:ext>
            </a:extLst>
          </p:cNvPr>
          <p:cNvGraphicFramePr>
            <a:graphicFrameLocks noGrp="1"/>
          </p:cNvGraphicFramePr>
          <p:nvPr>
            <p:ph idx="1"/>
            <p:extLst>
              <p:ext uri="{D42A27DB-BD31-4B8C-83A1-F6EECF244321}">
                <p14:modId xmlns:p14="http://schemas.microsoft.com/office/powerpoint/2010/main" val="1263729618"/>
              </p:ext>
            </p:extLst>
          </p:nvPr>
        </p:nvGraphicFramePr>
        <p:xfrm>
          <a:off x="301841" y="1455420"/>
          <a:ext cx="11629747" cy="4760713"/>
        </p:xfrm>
        <a:graphic>
          <a:graphicData uri="http://schemas.openxmlformats.org/drawingml/2006/table">
            <a:tbl>
              <a:tblPr firstRow="1" bandRow="1">
                <a:tableStyleId>{5C22544A-7EE6-4342-B048-85BDC9FD1C3A}</a:tableStyleId>
              </a:tblPr>
              <a:tblGrid>
                <a:gridCol w="1331465">
                  <a:extLst>
                    <a:ext uri="{9D8B030D-6E8A-4147-A177-3AD203B41FA5}">
                      <a16:colId xmlns:a16="http://schemas.microsoft.com/office/drawing/2014/main" val="1620185869"/>
                    </a:ext>
                  </a:extLst>
                </a:gridCol>
                <a:gridCol w="10298282">
                  <a:extLst>
                    <a:ext uri="{9D8B030D-6E8A-4147-A177-3AD203B41FA5}">
                      <a16:colId xmlns:a16="http://schemas.microsoft.com/office/drawing/2014/main" val="2282439420"/>
                    </a:ext>
                  </a:extLst>
                </a:gridCol>
              </a:tblGrid>
              <a:tr h="571585">
                <a:tc gridSpan="2">
                  <a:txBody>
                    <a:bodyPr/>
                    <a:lstStyle/>
                    <a:p>
                      <a:pPr algn="just"/>
                      <a:r>
                        <a:rPr lang="en-US" sz="1600" b="1" dirty="0">
                          <a:solidFill>
                            <a:schemeClr val="tx1"/>
                          </a:solidFill>
                          <a:latin typeface="Arial" panose="020B0604020202020204" pitchFamily="34" charset="0"/>
                          <a:cs typeface="Arial" panose="020B0604020202020204" pitchFamily="34" charset="0"/>
                        </a:rPr>
                        <a:t>Procurement of Diamond</a:t>
                      </a:r>
                      <a:r>
                        <a:rPr lang="en-US" sz="1600" b="1" baseline="0" dirty="0">
                          <a:solidFill>
                            <a:schemeClr val="tx1"/>
                          </a:solidFill>
                          <a:latin typeface="Arial" panose="020B0604020202020204" pitchFamily="34" charset="0"/>
                          <a:cs typeface="Arial" panose="020B0604020202020204" pitchFamily="34" charset="0"/>
                        </a:rPr>
                        <a:t> Hill Trading 71 – Blackhead Joint Venture for the identification and removal of asbestos from houses in the Free State</a:t>
                      </a:r>
                      <a:endParaRPr lang="en-US" sz="16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03687108"/>
                  </a:ext>
                </a:extLst>
              </a:tr>
              <a:tr h="4181593">
                <a:tc>
                  <a:txBody>
                    <a:bodyPr/>
                    <a:lstStyle/>
                    <a:p>
                      <a:pPr algn="just"/>
                      <a:r>
                        <a:rPr lang="en-US" sz="1600" b="1" dirty="0">
                          <a:latin typeface="Arial" panose="020B0604020202020204" pitchFamily="34" charset="0"/>
                          <a:cs typeface="Arial" panose="020B0604020202020204" pitchFamily="34" charset="0"/>
                        </a:rPr>
                        <a:t>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chemeClr val="dk1"/>
                          </a:solidFill>
                          <a:latin typeface="Arial" panose="020B0604020202020204" pitchFamily="34" charset="0"/>
                          <a:ea typeface="+mn-ea"/>
                          <a:cs typeface="Arial" panose="020B0604020202020204" pitchFamily="34" charset="0"/>
                        </a:rPr>
                        <a:t>Criminal referral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a:solidFill>
                            <a:schemeClr val="dk1"/>
                          </a:solidFill>
                          <a:effectLst/>
                          <a:latin typeface="Arial" panose="020B0604020202020204" pitchFamily="34" charset="0"/>
                          <a:ea typeface="+mn-ea"/>
                          <a:cs typeface="Arial" panose="020B0604020202020204" pitchFamily="34" charset="0"/>
                        </a:rPr>
                        <a:t>A referral was made on 10 February 2020 to the NPA. The referral was against the Accounting Officer at the time, Blackhead Consulting (Pty) Ltd and the Joint Venture for the commission of offences in terms of the Prevention and Combating of Corrupt Activities Act, Act No. 12 of 2004 (PACOCA Act). The referral was investigated by the Directorate Priority Crime Investigations and the NPA prosecuted a number of officials, private individuals and entities. The criminal case is ongoing in the High Court. In addition, the Asset Forfeiture Unit obtained a Restraining Order to the value of R300 000 000.00 against some of the accused. </a:t>
                      </a:r>
                    </a:p>
                    <a:p>
                      <a:pPr algn="just"/>
                      <a:endParaRPr lang="en-US" sz="1600" b="1" i="0" u="none" strike="noStrike" kern="1200" baseline="0" dirty="0">
                        <a:solidFill>
                          <a:schemeClr val="dk1"/>
                        </a:solidFill>
                        <a:latin typeface="Arial" panose="020B0604020202020204" pitchFamily="34" charset="0"/>
                        <a:ea typeface="+mn-ea"/>
                        <a:cs typeface="Arial" panose="020B0604020202020204" pitchFamily="34" charset="0"/>
                      </a:endParaRPr>
                    </a:p>
                    <a:p>
                      <a:pPr algn="just"/>
                      <a:r>
                        <a:rPr lang="en-US" sz="1600" b="1" i="0" u="none" strike="noStrike" kern="1200" baseline="0" dirty="0">
                          <a:solidFill>
                            <a:schemeClr val="dk1"/>
                          </a:solidFill>
                          <a:latin typeface="Arial" panose="020B0604020202020204" pitchFamily="34" charset="0"/>
                          <a:ea typeface="+mn-ea"/>
                          <a:cs typeface="Arial" panose="020B0604020202020204" pitchFamily="34" charset="0"/>
                        </a:rPr>
                        <a:t>Civil recovery</a:t>
                      </a:r>
                    </a:p>
                    <a:p>
                      <a:pPr marL="285750" indent="-285750" algn="just">
                        <a:buFont typeface="Arial" panose="020B0604020202020204" pitchFamily="34" charset="0"/>
                        <a:buChar char="•"/>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The SIU has joined the Department in defending a claim in the High Court by Blackhead Consulting (Pty) Ltd for the outstanding payment of a R25 000 000.00.</a:t>
                      </a:r>
                    </a:p>
                    <a:p>
                      <a:pPr marL="285750" indent="-285750" algn="just">
                        <a:buFont typeface="Arial" panose="020B0604020202020204" pitchFamily="34" charset="0"/>
                        <a:buChar char="•"/>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In addition, the SIU has also joined the Department in counter civil action against the service provider in the High Court. This civil action is aimed at reviewing and setting aside the Service Level Agreement  entered into between the Department and the Joint Venture and to claim back losses suffered by the Department. This civil action is ongoing</a:t>
                      </a:r>
                      <a:r>
                        <a:rPr lang="en-US" sz="1700" b="0" i="0" u="none" strike="noStrike" kern="1200" baseline="0" dirty="0">
                          <a:solidFill>
                            <a:schemeClr val="dk1"/>
                          </a:solidFill>
                          <a:latin typeface="Arial" panose="020B0604020202020204" pitchFamily="34" charset="0"/>
                          <a:ea typeface="+mn-ea"/>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4340964"/>
                  </a:ext>
                </a:extLst>
              </a:tr>
            </a:tbl>
          </a:graphicData>
        </a:graphic>
      </p:graphicFrame>
    </p:spTree>
    <p:extLst>
      <p:ext uri="{BB962C8B-B14F-4D97-AF65-F5344CB8AC3E}">
        <p14:creationId xmlns:p14="http://schemas.microsoft.com/office/powerpoint/2010/main" val="527455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p:cNvSpPr txBox="1">
            <a:spLocks/>
          </p:cNvSpPr>
          <p:nvPr/>
        </p:nvSpPr>
        <p:spPr>
          <a:xfrm>
            <a:off x="2016667" y="116759"/>
            <a:ext cx="10367838" cy="626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Myriad pro"/>
                <a:ea typeface="+mj-ea"/>
                <a:cs typeface="Arial" panose="020B0604020202020204" pitchFamily="34" charset="0"/>
              </a:rPr>
              <a:t>Status of the Investigation</a:t>
            </a:r>
          </a:p>
        </p:txBody>
      </p:sp>
      <p:graphicFrame>
        <p:nvGraphicFramePr>
          <p:cNvPr id="6" name="Table 7">
            <a:extLst>
              <a:ext uri="{FF2B5EF4-FFF2-40B4-BE49-F238E27FC236}">
                <a16:creationId xmlns:a16="http://schemas.microsoft.com/office/drawing/2014/main" id="{E8D9746D-586D-FC9F-2EA3-2BA050CAF7C3}"/>
              </a:ext>
            </a:extLst>
          </p:cNvPr>
          <p:cNvGraphicFramePr>
            <a:graphicFrameLocks noGrp="1"/>
          </p:cNvGraphicFramePr>
          <p:nvPr>
            <p:ph idx="1"/>
            <p:extLst>
              <p:ext uri="{D42A27DB-BD31-4B8C-83A1-F6EECF244321}">
                <p14:modId xmlns:p14="http://schemas.microsoft.com/office/powerpoint/2010/main" val="1691669686"/>
              </p:ext>
            </p:extLst>
          </p:nvPr>
        </p:nvGraphicFramePr>
        <p:xfrm>
          <a:off x="372862" y="1455420"/>
          <a:ext cx="11250178" cy="4508754"/>
        </p:xfrm>
        <a:graphic>
          <a:graphicData uri="http://schemas.openxmlformats.org/drawingml/2006/table">
            <a:tbl>
              <a:tblPr firstRow="1" bandRow="1">
                <a:tableStyleId>{5C22544A-7EE6-4342-B048-85BDC9FD1C3A}</a:tableStyleId>
              </a:tblPr>
              <a:tblGrid>
                <a:gridCol w="1258339">
                  <a:extLst>
                    <a:ext uri="{9D8B030D-6E8A-4147-A177-3AD203B41FA5}">
                      <a16:colId xmlns:a16="http://schemas.microsoft.com/office/drawing/2014/main" val="1620185869"/>
                    </a:ext>
                  </a:extLst>
                </a:gridCol>
                <a:gridCol w="9991839">
                  <a:extLst>
                    <a:ext uri="{9D8B030D-6E8A-4147-A177-3AD203B41FA5}">
                      <a16:colId xmlns:a16="http://schemas.microsoft.com/office/drawing/2014/main" val="2282439420"/>
                    </a:ext>
                  </a:extLst>
                </a:gridCol>
              </a:tblGrid>
              <a:tr h="370840">
                <a:tc gridSpan="2">
                  <a:txBody>
                    <a:bodyPr/>
                    <a:lstStyle/>
                    <a:p>
                      <a:pPr algn="just"/>
                      <a:r>
                        <a:rPr lang="en-US" sz="1600" b="1" dirty="0">
                          <a:solidFill>
                            <a:schemeClr val="tx1"/>
                          </a:solidFill>
                          <a:latin typeface="Arial" panose="020B0604020202020204" pitchFamily="34" charset="0"/>
                          <a:cs typeface="Arial" panose="020B0604020202020204" pitchFamily="34" charset="0"/>
                        </a:rPr>
                        <a:t>Procurement of Diamond</a:t>
                      </a:r>
                      <a:r>
                        <a:rPr lang="en-US" sz="1600" b="1" baseline="0" dirty="0">
                          <a:solidFill>
                            <a:schemeClr val="tx1"/>
                          </a:solidFill>
                          <a:latin typeface="Arial" panose="020B0604020202020204" pitchFamily="34" charset="0"/>
                          <a:cs typeface="Arial" panose="020B0604020202020204" pitchFamily="34" charset="0"/>
                        </a:rPr>
                        <a:t> Hill Trading 71 – Blackhead Joint Venture for the identification and removal of asbestos from houses in the Free State</a:t>
                      </a:r>
                      <a:endParaRPr lang="en-US" sz="16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03687108"/>
                  </a:ext>
                </a:extLst>
              </a:tr>
              <a:tr h="370840">
                <a:tc>
                  <a:txBody>
                    <a:bodyPr/>
                    <a:lstStyle/>
                    <a:p>
                      <a:pPr algn="just"/>
                      <a:r>
                        <a:rPr lang="en-US" sz="1600" b="1" dirty="0">
                          <a:latin typeface="Arial" panose="020B0604020202020204" pitchFamily="34" charset="0"/>
                          <a:cs typeface="Arial" panose="020B0604020202020204" pitchFamily="34" charset="0"/>
                        </a:rPr>
                        <a:t>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700" b="1" i="0" u="none" strike="noStrike" kern="1200" baseline="0" dirty="0">
                          <a:solidFill>
                            <a:schemeClr val="dk1"/>
                          </a:solidFill>
                          <a:latin typeface="Arial" panose="020B0604020202020204" pitchFamily="34" charset="0"/>
                          <a:ea typeface="+mn-ea"/>
                          <a:cs typeface="Arial" panose="020B0604020202020204" pitchFamily="34" charset="0"/>
                        </a:rPr>
                        <a:t>Disciplinary referrals</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700" b="0" i="0" u="none" strike="noStrike" kern="1200" baseline="0" dirty="0">
                          <a:solidFill>
                            <a:schemeClr val="dk1"/>
                          </a:solidFill>
                          <a:latin typeface="Arial" panose="020B0604020202020204" pitchFamily="34" charset="0"/>
                          <a:ea typeface="+mn-ea"/>
                          <a:cs typeface="Arial" panose="020B0604020202020204" pitchFamily="34" charset="0"/>
                        </a:rPr>
                        <a:t>Three disciplinary referrals were made on 15 June 2021 against 3 senior officials at the Department for the contravention of section 45 of the PFMA. These referrals are being attended to by the Department.</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700" b="0" i="0" u="none" strike="noStrike" kern="1200" baseline="0" dirty="0">
                          <a:solidFill>
                            <a:schemeClr val="dk1"/>
                          </a:solidFill>
                          <a:latin typeface="Arial" panose="020B0604020202020204" pitchFamily="34" charset="0"/>
                          <a:ea typeface="+mn-ea"/>
                          <a:cs typeface="Arial" panose="020B0604020202020204" pitchFamily="34" charset="0"/>
                        </a:rPr>
                        <a:t>A referral was made on 6 August 2021 to the Premier. This referral was against the Accounting Officer at the time for the contravention of sections 38(1)(a)(iii) and 38(1)(c)(ii) of the PFMA. Also for the contravention of section 3(a)(ii) and/or (iii) and/or (iv) read with sections 1, 2, 20, 24, 25 and 26 of the PACOCA Act. The person’s contract ended before disciplinary action was taken. </a:t>
                      </a:r>
                    </a:p>
                    <a:p>
                      <a:pPr algn="just">
                        <a:lnSpc>
                          <a:spcPct val="150000"/>
                        </a:lnSpc>
                      </a:pPr>
                      <a:r>
                        <a:rPr lang="en-US" sz="1700" b="1" i="0" u="none" strike="noStrike" kern="1200" baseline="0" dirty="0">
                          <a:solidFill>
                            <a:schemeClr val="dk1"/>
                          </a:solidFill>
                          <a:latin typeface="Arial" panose="020B0604020202020204" pitchFamily="34" charset="0"/>
                          <a:ea typeface="+mn-ea"/>
                          <a:cs typeface="Arial" panose="020B0604020202020204" pitchFamily="34" charset="0"/>
                        </a:rPr>
                        <a:t>Recommendations</a:t>
                      </a:r>
                    </a:p>
                    <a:p>
                      <a:pPr marL="285750" indent="-285750" algn="just">
                        <a:lnSpc>
                          <a:spcPct val="150000"/>
                        </a:lnSpc>
                        <a:buFont typeface="Arial" panose="020B0604020202020204" pitchFamily="34" charset="0"/>
                        <a:buChar char="•"/>
                      </a:pPr>
                      <a:r>
                        <a:rPr lang="en-US" sz="1700" b="0" i="0" u="none" strike="noStrike" kern="1200" baseline="0" dirty="0">
                          <a:solidFill>
                            <a:schemeClr val="dk1"/>
                          </a:solidFill>
                          <a:latin typeface="Arial" panose="020B0604020202020204" pitchFamily="34" charset="0"/>
                          <a:ea typeface="+mn-ea"/>
                          <a:cs typeface="Arial" panose="020B0604020202020204" pitchFamily="34" charset="0"/>
                        </a:rPr>
                        <a:t>The SIU made a number of recommendations to the Department in order to prevent reoccurrence.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4340964"/>
                  </a:ext>
                </a:extLst>
              </a:tr>
            </a:tbl>
          </a:graphicData>
        </a:graphic>
      </p:graphicFrame>
    </p:spTree>
    <p:extLst>
      <p:ext uri="{BB962C8B-B14F-4D97-AF65-F5344CB8AC3E}">
        <p14:creationId xmlns:p14="http://schemas.microsoft.com/office/powerpoint/2010/main" val="4224775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626" y="0"/>
            <a:ext cx="10515600" cy="1002784"/>
          </a:xfrm>
        </p:spPr>
        <p:txBody>
          <a:bodyPr>
            <a:normAutofit/>
          </a:bodyPr>
          <a:lstStyle/>
          <a:p>
            <a:r>
              <a:rPr lang="en-US" sz="2400" b="1" dirty="0">
                <a:solidFill>
                  <a:prstClr val="black"/>
                </a:solidFill>
                <a:latin typeface="Arial" panose="020B0604020202020204" pitchFamily="34" charset="0"/>
                <a:cs typeface="Arial" panose="020B0604020202020204" pitchFamily="34" charset="0"/>
              </a:rPr>
              <a:t>    Key Challenges &amp; Limitations</a:t>
            </a:r>
            <a:endParaRPr lang="en-US"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69285641"/>
              </p:ext>
            </p:extLst>
          </p:nvPr>
        </p:nvGraphicFramePr>
        <p:xfrm>
          <a:off x="755956" y="1760263"/>
          <a:ext cx="10515599" cy="2088388"/>
        </p:xfrm>
        <a:graphic>
          <a:graphicData uri="http://schemas.openxmlformats.org/drawingml/2006/table">
            <a:tbl>
              <a:tblPr firstRow="1" bandRow="1">
                <a:tableStyleId>{073A0DAA-6AF3-43AB-8588-CEC1D06C72B9}</a:tableStyleId>
              </a:tblPr>
              <a:tblGrid>
                <a:gridCol w="712890">
                  <a:extLst>
                    <a:ext uri="{9D8B030D-6E8A-4147-A177-3AD203B41FA5}">
                      <a16:colId xmlns:a16="http://schemas.microsoft.com/office/drawing/2014/main" val="4003338203"/>
                    </a:ext>
                  </a:extLst>
                </a:gridCol>
                <a:gridCol w="3083596">
                  <a:extLst>
                    <a:ext uri="{9D8B030D-6E8A-4147-A177-3AD203B41FA5}">
                      <a16:colId xmlns:a16="http://schemas.microsoft.com/office/drawing/2014/main" val="1545608755"/>
                    </a:ext>
                  </a:extLst>
                </a:gridCol>
                <a:gridCol w="6719113">
                  <a:extLst>
                    <a:ext uri="{9D8B030D-6E8A-4147-A177-3AD203B41FA5}">
                      <a16:colId xmlns:a16="http://schemas.microsoft.com/office/drawing/2014/main" val="3185872729"/>
                    </a:ext>
                  </a:extLst>
                </a:gridCol>
              </a:tblGrid>
              <a:tr h="5711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Arial" panose="020B0604020202020204" pitchFamily="34" charset="0"/>
                          <a:cs typeface="Arial" panose="020B0604020202020204" pitchFamily="34" charset="0"/>
                        </a:rPr>
                        <a:t>No.</a:t>
                      </a:r>
                    </a:p>
                    <a:p>
                      <a:endParaRPr lang="en-US" sz="1600"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Arial" panose="020B0604020202020204" pitchFamily="34" charset="0"/>
                          <a:cs typeface="Arial" panose="020B0604020202020204" pitchFamily="34" charset="0"/>
                        </a:rPr>
                        <a:t>Key Challenges</a:t>
                      </a:r>
                    </a:p>
                    <a:p>
                      <a:endParaRPr lang="en-US" sz="1600"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Arial" panose="020B0604020202020204" pitchFamily="34" charset="0"/>
                          <a:cs typeface="Arial" panose="020B0604020202020204" pitchFamily="34" charset="0"/>
                        </a:rPr>
                        <a:t>Remedial Action</a:t>
                      </a:r>
                    </a:p>
                    <a:p>
                      <a:endParaRPr lang="en-US" sz="1600" dirty="0">
                        <a:solidFill>
                          <a:schemeClr val="tx1"/>
                        </a:solidFill>
                        <a:latin typeface="Arial" panose="020B0604020202020204" pitchFamily="34" charset="0"/>
                        <a:cs typeface="Arial" panose="020B0604020202020204" pitchFamily="34" charset="0"/>
                      </a:endParaRPr>
                    </a:p>
                  </a:txBody>
                  <a:tcPr>
                    <a:solidFill>
                      <a:srgbClr val="FFFF00"/>
                    </a:solidFill>
                  </a:tcPr>
                </a:tc>
                <a:extLst>
                  <a:ext uri="{0D108BD9-81ED-4DB2-BD59-A6C34878D82A}">
                    <a16:rowId xmlns:a16="http://schemas.microsoft.com/office/drawing/2014/main" val="31595859"/>
                  </a:ext>
                </a:extLst>
              </a:tr>
              <a:tr h="1007387">
                <a:tc>
                  <a:txBody>
                    <a:bodyPr/>
                    <a:lstStyle/>
                    <a:p>
                      <a:r>
                        <a:rPr lang="en-US" sz="1600" dirty="0">
                          <a:solidFill>
                            <a:schemeClr val="tx1"/>
                          </a:solidFill>
                          <a:latin typeface="Arial" panose="020B0604020202020204" pitchFamily="34" charset="0"/>
                          <a:cs typeface="Arial" panose="020B0604020202020204" pitchFamily="34" charset="0"/>
                        </a:rPr>
                        <a:t>1.</a:t>
                      </a:r>
                    </a:p>
                  </a:txBody>
                  <a:tcPr/>
                </a:tc>
                <a:tc>
                  <a:txBody>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Non-availability of documents. </a:t>
                      </a:r>
                    </a:p>
                  </a:txBody>
                  <a:tcPr/>
                </a:tc>
                <a:tc>
                  <a:txBody>
                    <a:bodyPr/>
                    <a:lstStyle/>
                    <a:p>
                      <a:pPr marL="171450" indent="-171450">
                        <a:lnSpc>
                          <a:spcPct val="150000"/>
                        </a:lnSpc>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Documentation was initially indicated as missing.  Through a concerted effort, SCM files were eventually located.  Documentation continues to be received in piece meal.  </a:t>
                      </a:r>
                    </a:p>
                    <a:p>
                      <a:pPr marL="171450" indent="-171450">
                        <a:lnSpc>
                          <a:spcPct val="150000"/>
                        </a:lnSpc>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The use of Section 5 of the SIU Act had facilitated this process.</a:t>
                      </a:r>
                    </a:p>
                  </a:txBody>
                  <a:tcPr/>
                </a:tc>
                <a:extLst>
                  <a:ext uri="{0D108BD9-81ED-4DB2-BD59-A6C34878D82A}">
                    <a16:rowId xmlns:a16="http://schemas.microsoft.com/office/drawing/2014/main" val="2446133187"/>
                  </a:ext>
                </a:extLst>
              </a:tr>
            </a:tbl>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8391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83F0528-1FF4-9C43-B192-630A1CC6E23F}"/>
              </a:ext>
            </a:extLst>
          </p:cNvPr>
          <p:cNvSpPr>
            <a:spLocks noGrp="1"/>
          </p:cNvSpPr>
          <p:nvPr>
            <p:ph type="title"/>
          </p:nvPr>
        </p:nvSpPr>
        <p:spPr/>
        <p:txBody>
          <a:bodyPr/>
          <a:lstStyle/>
          <a:p>
            <a:r>
              <a:rPr lang="en-ZA" sz="3200" b="1" dirty="0">
                <a:latin typeface="Arial" panose="020B0604020202020204" pitchFamily="34" charset="0"/>
                <a:ea typeface="Times" panose="02020603050405020304" pitchFamily="18" charset="0"/>
                <a:cs typeface="Arial" panose="020B0604020202020204" pitchFamily="34" charset="0"/>
              </a:rPr>
              <a:t>Background</a:t>
            </a:r>
            <a:br>
              <a:rPr lang="en-GB" b="1" dirty="0">
                <a:latin typeface="Arial" panose="020B0604020202020204" pitchFamily="34" charset="0"/>
                <a:ea typeface="Times" panose="02020603050405020304" pitchFamily="18" charset="0"/>
                <a:cs typeface="Times New Roman" panose="02020603050405020304" pitchFamily="18" charset="0"/>
              </a:rPr>
            </a:b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0220"/>
            <a:ext cx="12192000" cy="166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10393"/>
            <a:ext cx="12192000" cy="2304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26958" y="3693111"/>
            <a:ext cx="9826841" cy="2395528"/>
          </a:xfrm>
          <a:prstGeom prst="rect">
            <a:avLst/>
          </a:prstGeom>
          <a:noFill/>
        </p:spPr>
        <p:txBody>
          <a:bodyPr wrap="square" rtlCol="0">
            <a:spAutoFit/>
          </a:bodyPr>
          <a:lstStyle/>
          <a:p>
            <a:pPr algn="ctr">
              <a:lnSpc>
                <a:spcPct val="150000"/>
              </a:lnSpc>
              <a:defRPr/>
            </a:pPr>
            <a:r>
              <a:rPr lang="en-US" sz="2800" b="1" dirty="0">
                <a:latin typeface="Arial" panose="020B0604020202020204" pitchFamily="34" charset="0"/>
                <a:cs typeface="Arial" panose="020B0604020202020204" pitchFamily="34" charset="0"/>
              </a:rPr>
              <a:t>Proc R22 of 2016 </a:t>
            </a:r>
          </a:p>
          <a:p>
            <a:pPr algn="ctr">
              <a:lnSpc>
                <a:spcPct val="150000"/>
              </a:lnSpc>
              <a:defRPr/>
            </a:pPr>
            <a:r>
              <a:rPr lang="en-US" sz="2800" b="1" dirty="0" err="1">
                <a:latin typeface="Arial" panose="020B0604020202020204" pitchFamily="34" charset="0"/>
                <a:cs typeface="Arial" panose="020B0604020202020204" pitchFamily="34" charset="0"/>
              </a:rPr>
              <a:t>Lepelle</a:t>
            </a:r>
            <a:r>
              <a:rPr lang="en-US" sz="2800" b="1" dirty="0">
                <a:latin typeface="Arial" panose="020B0604020202020204" pitchFamily="34" charset="0"/>
                <a:cs typeface="Arial" panose="020B0604020202020204" pitchFamily="34" charset="0"/>
              </a:rPr>
              <a:t> Northern Water &amp; Gauteng Department of Human Settlements</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77563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50920" y="1438183"/>
            <a:ext cx="11789546" cy="4527187"/>
          </a:xfrm>
          <a:ln>
            <a:noFill/>
          </a:ln>
        </p:spPr>
        <p:style>
          <a:lnRef idx="2">
            <a:schemeClr val="accent5"/>
          </a:lnRef>
          <a:fillRef idx="1">
            <a:schemeClr val="lt1"/>
          </a:fillRef>
          <a:effectRef idx="0">
            <a:schemeClr val="accent5"/>
          </a:effectRef>
          <a:fontRef idx="minor">
            <a:schemeClr val="dk1"/>
          </a:fontRef>
        </p:style>
        <p:txBody>
          <a:bodyPr>
            <a:normAutofit fontScale="92500"/>
          </a:bodyPr>
          <a:lstStyle/>
          <a:p>
            <a:pPr marL="0" indent="0">
              <a:lnSpc>
                <a:spcPct val="150000"/>
              </a:lnSpc>
              <a:buNone/>
            </a:pPr>
            <a:r>
              <a:rPr lang="en-ZA" sz="1800" b="1" dirty="0">
                <a:latin typeface="Arial" panose="020B0604020202020204" pitchFamily="34" charset="0"/>
                <a:cs typeface="Arial" panose="020B0604020202020204" pitchFamily="34" charset="0"/>
              </a:rPr>
              <a:t>Background </a:t>
            </a:r>
          </a:p>
          <a:p>
            <a:pPr marL="0" indent="0">
              <a:lnSpc>
                <a:spcPct val="150000"/>
              </a:lnSpc>
              <a:buNone/>
            </a:pPr>
            <a:r>
              <a:rPr lang="en-ZA" sz="1600" b="1" dirty="0">
                <a:latin typeface="Arial" panose="020B0604020202020204" pitchFamily="34" charset="0"/>
                <a:cs typeface="Arial" panose="020B0604020202020204" pitchFamily="34" charset="0"/>
              </a:rPr>
              <a:t>The Schedule provides for the investigation of the following matters</a:t>
            </a:r>
            <a:r>
              <a:rPr lang="en-ZA" sz="1400" b="1" dirty="0">
                <a:latin typeface="Arial" panose="020B0604020202020204" pitchFamily="34" charset="0"/>
                <a:cs typeface="Arial" panose="020B0604020202020204" pitchFamily="34" charset="0"/>
              </a:rPr>
              <a:t>:</a:t>
            </a:r>
          </a:p>
          <a:p>
            <a:pPr marL="0" indent="0">
              <a:lnSpc>
                <a:spcPct val="150000"/>
              </a:lnSpc>
              <a:buNone/>
            </a:pPr>
            <a:r>
              <a:rPr lang="en-ZA" sz="1800" b="1" dirty="0">
                <a:latin typeface="Arial" panose="020B0604020202020204" pitchFamily="34" charset="0"/>
                <a:cs typeface="Arial" panose="020B0604020202020204" pitchFamily="34" charset="0"/>
              </a:rPr>
              <a:t>1</a:t>
            </a:r>
            <a:r>
              <a:rPr lang="en-ZA" sz="1400" dirty="0">
                <a:latin typeface="Arial" panose="020B0604020202020204" pitchFamily="34" charset="0"/>
                <a:cs typeface="Arial" panose="020B0604020202020204" pitchFamily="34" charset="0"/>
              </a:rPr>
              <a:t>. 	</a:t>
            </a:r>
            <a:r>
              <a:rPr lang="en-ZA" sz="1600" b="1" i="1" dirty="0">
                <a:latin typeface="Arial" panose="020B0604020202020204" pitchFamily="34" charset="0"/>
                <a:cs typeface="Arial" panose="020B0604020202020204" pitchFamily="34" charset="0"/>
              </a:rPr>
              <a:t>The appointment of the LTE Consulting </a:t>
            </a:r>
            <a:r>
              <a:rPr lang="en-ZA" sz="1600" i="1" dirty="0">
                <a:latin typeface="Arial" panose="020B0604020202020204" pitchFamily="34" charset="0"/>
                <a:cs typeface="Arial" panose="020B0604020202020204" pitchFamily="34" charset="0"/>
              </a:rPr>
              <a:t>(Pty) Limited (“</a:t>
            </a:r>
            <a:r>
              <a:rPr lang="en-ZA" sz="1600" b="1" i="1" dirty="0">
                <a:latin typeface="Arial" panose="020B0604020202020204" pitchFamily="34" charset="0"/>
                <a:cs typeface="Arial" panose="020B0604020202020204" pitchFamily="34" charset="0"/>
              </a:rPr>
              <a:t>LTE</a:t>
            </a:r>
            <a:r>
              <a:rPr lang="en-ZA" sz="1600" i="1" dirty="0">
                <a:latin typeface="Arial" panose="020B0604020202020204" pitchFamily="34" charset="0"/>
                <a:cs typeface="Arial" panose="020B0604020202020204" pitchFamily="34" charset="0"/>
              </a:rPr>
              <a:t>”) by the Department to render services to the 	Department in 	respect of Tender No: G05020078/1 – Tender for </a:t>
            </a:r>
            <a:r>
              <a:rPr lang="en-ZA" sz="1600" i="1" dirty="0" err="1">
                <a:latin typeface="Arial" panose="020B0604020202020204" pitchFamily="34" charset="0"/>
                <a:cs typeface="Arial" panose="020B0604020202020204" pitchFamily="34" charset="0"/>
              </a:rPr>
              <a:t>Sweetwaters</a:t>
            </a:r>
            <a:r>
              <a:rPr lang="en-ZA" sz="1600" i="1" dirty="0">
                <a:latin typeface="Arial" panose="020B0604020202020204" pitchFamily="34" charset="0"/>
                <a:cs typeface="Arial" panose="020B0604020202020204" pitchFamily="34" charset="0"/>
              </a:rPr>
              <a:t> (Kanana Park Extension 6) Reticulation Networks: The 	Construction of </a:t>
            </a:r>
            <a:r>
              <a:rPr lang="en-ZA" sz="1600" i="1" dirty="0" err="1">
                <a:latin typeface="Arial" panose="020B0604020202020204" pitchFamily="34" charset="0"/>
                <a:cs typeface="Arial" panose="020B0604020202020204" pitchFamily="34" charset="0"/>
              </a:rPr>
              <a:t>Sweetwaters</a:t>
            </a:r>
            <a:r>
              <a:rPr lang="en-ZA" sz="1600" i="1" dirty="0">
                <a:latin typeface="Arial" panose="020B0604020202020204" pitchFamily="34" charset="0"/>
                <a:cs typeface="Arial" panose="020B0604020202020204" pitchFamily="34" charset="0"/>
              </a:rPr>
              <a:t> Reticulation Network for Water and Sewer – and payments made to LTE in a manner that was: </a:t>
            </a:r>
          </a:p>
          <a:p>
            <a:pPr marL="0" indent="0">
              <a:lnSpc>
                <a:spcPct val="150000"/>
              </a:lnSpc>
              <a:buNone/>
            </a:pPr>
            <a:r>
              <a:rPr lang="en-ZA" sz="1600" i="1" dirty="0">
                <a:latin typeface="Arial" panose="020B0604020202020204" pitchFamily="34" charset="0"/>
                <a:cs typeface="Arial" panose="020B0604020202020204" pitchFamily="34" charset="0"/>
              </a:rPr>
              <a:t>        	 (a) not fair, equitable, transparent, competitive or cost – effective; or </a:t>
            </a:r>
          </a:p>
          <a:p>
            <a:pPr marL="0" indent="0">
              <a:lnSpc>
                <a:spcPct val="150000"/>
              </a:lnSpc>
              <a:buNone/>
            </a:pPr>
            <a:r>
              <a:rPr lang="en-ZA" sz="1600" i="1" dirty="0">
                <a:latin typeface="Arial" panose="020B0604020202020204" pitchFamily="34" charset="0"/>
                <a:cs typeface="Arial" panose="020B0604020202020204" pitchFamily="34" charset="0"/>
              </a:rPr>
              <a:t>         	(b) contrary to applicable-</a:t>
            </a:r>
          </a:p>
          <a:p>
            <a:pPr marL="0" indent="0">
              <a:lnSpc>
                <a:spcPct val="150000"/>
              </a:lnSpc>
              <a:buNone/>
            </a:pPr>
            <a:r>
              <a:rPr lang="en-ZA" sz="1600" i="1" dirty="0">
                <a:latin typeface="Arial" panose="020B0604020202020204" pitchFamily="34" charset="0"/>
                <a:cs typeface="Arial" panose="020B0604020202020204" pitchFamily="34" charset="0"/>
              </a:rPr>
              <a:t>              	     (i)    legislation </a:t>
            </a:r>
          </a:p>
          <a:p>
            <a:pPr marL="0" indent="0">
              <a:lnSpc>
                <a:spcPct val="150000"/>
              </a:lnSpc>
              <a:buNone/>
            </a:pPr>
            <a:r>
              <a:rPr lang="en-ZA" sz="1600" i="1" dirty="0">
                <a:latin typeface="Arial" panose="020B0604020202020204" pitchFamily="34" charset="0"/>
                <a:cs typeface="Arial" panose="020B0604020202020204" pitchFamily="34" charset="0"/>
              </a:rPr>
              <a:t>               	    (ii)   manuals, guidelines, practice notes or instructions issued by the National Treasury; or</a:t>
            </a:r>
          </a:p>
          <a:p>
            <a:pPr marL="0" indent="0">
              <a:lnSpc>
                <a:spcPct val="150000"/>
              </a:lnSpc>
              <a:buNone/>
            </a:pPr>
            <a:r>
              <a:rPr lang="en-ZA" sz="1600" i="1" dirty="0">
                <a:latin typeface="Arial" panose="020B0604020202020204" pitchFamily="34" charset="0"/>
                <a:cs typeface="Arial" panose="020B0604020202020204" pitchFamily="34" charset="0"/>
              </a:rPr>
              <a:t>                     (iii)   manuals, policies, procedures, prescripts, instructions or practices of or applicable to the  Department; and any related  	         unauthorised, irregular or fruitless and wasteful expenditure incurred by the Department.</a:t>
            </a:r>
          </a:p>
        </p:txBody>
      </p:sp>
      <p:sp>
        <p:nvSpPr>
          <p:cNvPr id="5" name="Slide Number Placeholder 4"/>
          <p:cNvSpPr>
            <a:spLocks noGrp="1"/>
          </p:cNvSpPr>
          <p:nvPr>
            <p:ph type="sldNum" sz="quarter" idx="4294967295"/>
          </p:nvPr>
        </p:nvSpPr>
        <p:spPr/>
        <p:txBody>
          <a:bodyPr/>
          <a:lstStyle/>
          <a:p>
            <a:pPr defTabSz="457200">
              <a:defRPr/>
            </a:pPr>
            <a:fld id="{DC1BAB4B-37C3-4540-AA8B-870B3C3EF0FC}" type="slidenum">
              <a:rPr lang="en-ZA">
                <a:solidFill>
                  <a:prstClr val="black">
                    <a:tint val="75000"/>
                  </a:prstClr>
                </a:solidFill>
                <a:latin typeface="Calibri"/>
              </a:rPr>
              <a:pPr defTabSz="457200">
                <a:defRPr/>
              </a:pPr>
              <a:t>34</a:t>
            </a:fld>
            <a:endParaRPr lang="en-ZA" dirty="0">
              <a:solidFill>
                <a:prstClr val="black">
                  <a:tint val="75000"/>
                </a:prstClr>
              </a:solidFill>
              <a:latin typeface="Calibri"/>
            </a:endParaRPr>
          </a:p>
        </p:txBody>
      </p:sp>
      <p:sp>
        <p:nvSpPr>
          <p:cNvPr id="6" name="Content Placeholder 5"/>
          <p:cNvSpPr>
            <a:spLocks noGrp="1"/>
          </p:cNvSpPr>
          <p:nvPr>
            <p:ph idx="13"/>
          </p:nvPr>
        </p:nvSpPr>
        <p:spPr>
          <a:xfrm>
            <a:off x="2601157" y="88778"/>
            <a:ext cx="8052047" cy="803852"/>
          </a:xfrm>
        </p:spPr>
        <p:txBody>
          <a:bodyPr/>
          <a:lstStyle/>
          <a:p>
            <a:pPr algn="ctr"/>
            <a:r>
              <a:rPr lang="en-ZA" sz="2200" dirty="0">
                <a:latin typeface="Arial" panose="020B0604020202020204" pitchFamily="34" charset="0"/>
                <a:cs typeface="Arial" panose="020B0604020202020204" pitchFamily="34" charset="0"/>
              </a:rPr>
              <a:t>Proc R22 of 2016 Lepelle Northern Water &amp; Gauteng Department of Human Settlements</a:t>
            </a:r>
          </a:p>
        </p:txBody>
      </p:sp>
    </p:spTree>
    <p:extLst>
      <p:ext uri="{BB962C8B-B14F-4D97-AF65-F5344CB8AC3E}">
        <p14:creationId xmlns:p14="http://schemas.microsoft.com/office/powerpoint/2010/main" val="1696592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p:cNvSpPr txBox="1">
            <a:spLocks/>
          </p:cNvSpPr>
          <p:nvPr/>
        </p:nvSpPr>
        <p:spPr>
          <a:xfrm>
            <a:off x="2016667" y="116759"/>
            <a:ext cx="10367838" cy="626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Myriad pro"/>
                <a:ea typeface="+mj-ea"/>
                <a:cs typeface="Arial" panose="020B0604020202020204" pitchFamily="34" charset="0"/>
              </a:rPr>
              <a:t>Status of the Investigation</a:t>
            </a:r>
          </a:p>
        </p:txBody>
      </p:sp>
      <p:graphicFrame>
        <p:nvGraphicFramePr>
          <p:cNvPr id="6" name="Table 7">
            <a:extLst>
              <a:ext uri="{FF2B5EF4-FFF2-40B4-BE49-F238E27FC236}">
                <a16:creationId xmlns:a16="http://schemas.microsoft.com/office/drawing/2014/main" id="{E8D9746D-586D-FC9F-2EA3-2BA050CAF7C3}"/>
              </a:ext>
            </a:extLst>
          </p:cNvPr>
          <p:cNvGraphicFramePr>
            <a:graphicFrameLocks noGrp="1"/>
          </p:cNvGraphicFramePr>
          <p:nvPr>
            <p:ph idx="1"/>
            <p:extLst>
              <p:ext uri="{D42A27DB-BD31-4B8C-83A1-F6EECF244321}">
                <p14:modId xmlns:p14="http://schemas.microsoft.com/office/powerpoint/2010/main" val="3633936584"/>
              </p:ext>
            </p:extLst>
          </p:nvPr>
        </p:nvGraphicFramePr>
        <p:xfrm>
          <a:off x="177553" y="1455420"/>
          <a:ext cx="11904955" cy="4958429"/>
        </p:xfrm>
        <a:graphic>
          <a:graphicData uri="http://schemas.openxmlformats.org/drawingml/2006/table">
            <a:tbl>
              <a:tblPr firstRow="1" bandRow="1">
                <a:tableStyleId>{5C22544A-7EE6-4342-B048-85BDC9FD1C3A}</a:tableStyleId>
              </a:tblPr>
              <a:tblGrid>
                <a:gridCol w="1396371">
                  <a:extLst>
                    <a:ext uri="{9D8B030D-6E8A-4147-A177-3AD203B41FA5}">
                      <a16:colId xmlns:a16="http://schemas.microsoft.com/office/drawing/2014/main" val="1620185869"/>
                    </a:ext>
                  </a:extLst>
                </a:gridCol>
                <a:gridCol w="10508584">
                  <a:extLst>
                    <a:ext uri="{9D8B030D-6E8A-4147-A177-3AD203B41FA5}">
                      <a16:colId xmlns:a16="http://schemas.microsoft.com/office/drawing/2014/main" val="2282439420"/>
                    </a:ext>
                  </a:extLst>
                </a:gridCol>
              </a:tblGrid>
              <a:tr h="54831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a:solidFill>
                            <a:schemeClr val="tx1"/>
                          </a:solidFill>
                          <a:latin typeface="Arial" panose="020B0604020202020204" pitchFamily="34" charset="0"/>
                          <a:cs typeface="Arial" panose="020B0604020202020204" pitchFamily="34" charset="0"/>
                        </a:rPr>
                        <a:t>Proc R22 of 2016 </a:t>
                      </a:r>
                      <a:r>
                        <a:rPr lang="en-ZA" sz="1600" b="1" dirty="0" err="1">
                          <a:solidFill>
                            <a:schemeClr val="tx1"/>
                          </a:solidFill>
                          <a:latin typeface="Arial" panose="020B0604020202020204" pitchFamily="34" charset="0"/>
                          <a:cs typeface="Arial" panose="020B0604020202020204" pitchFamily="34" charset="0"/>
                        </a:rPr>
                        <a:t>Lepelle</a:t>
                      </a:r>
                      <a:r>
                        <a:rPr lang="en-ZA" sz="1600" b="1" dirty="0">
                          <a:solidFill>
                            <a:schemeClr val="tx1"/>
                          </a:solidFill>
                          <a:latin typeface="Arial" panose="020B0604020202020204" pitchFamily="34" charset="0"/>
                          <a:cs typeface="Arial" panose="020B0604020202020204" pitchFamily="34" charset="0"/>
                        </a:rPr>
                        <a:t> Northern Water &amp; Gauteng Department of Human Settlements</a:t>
                      </a:r>
                    </a:p>
                    <a:p>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03687108"/>
                  </a:ext>
                </a:extLst>
              </a:tr>
              <a:tr h="4379309">
                <a:tc>
                  <a:txBody>
                    <a:bodyPr/>
                    <a:lstStyle/>
                    <a:p>
                      <a:r>
                        <a:rPr lang="en-US" sz="1600" b="1" dirty="0">
                          <a:solidFill>
                            <a:schemeClr val="tx1"/>
                          </a:solidFill>
                        </a:rPr>
                        <a:t>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700" b="1" i="0" u="none" strike="noStrike" kern="1200" baseline="0" dirty="0">
                          <a:solidFill>
                            <a:schemeClr val="tx1"/>
                          </a:solidFill>
                          <a:latin typeface="Arial" panose="020B0604020202020204" pitchFamily="34" charset="0"/>
                          <a:ea typeface="+mn-ea"/>
                          <a:cs typeface="Arial" panose="020B0604020202020204" pitchFamily="34" charset="0"/>
                        </a:rPr>
                        <a:t>Disciplinary referrals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700" b="0" dirty="0">
                          <a:solidFill>
                            <a:schemeClr val="tx1"/>
                          </a:solidFill>
                          <a:latin typeface="Arial" panose="020B0604020202020204" pitchFamily="34" charset="0"/>
                          <a:cs typeface="Arial" panose="020B0604020202020204" pitchFamily="34" charset="0"/>
                        </a:rPr>
                        <a:t>3 Disciplinary referrals supporting charges of misconduct in respect of 3 GDHS officials was made on 13 November 2017. We have not obtained update from the department.</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sz="1700" b="0" i="0" u="none" strike="noStrike" kern="1200" baseline="0" dirty="0">
                        <a:solidFill>
                          <a:schemeClr val="tx1"/>
                        </a:solidFill>
                        <a:latin typeface="Arial" panose="020B0604020202020204" pitchFamily="34" charset="0"/>
                        <a:ea typeface="+mn-ea"/>
                        <a:cs typeface="Arial" panose="020B0604020202020204" pitchFamily="34" charset="0"/>
                      </a:endParaRPr>
                    </a:p>
                    <a:p>
                      <a:pPr>
                        <a:lnSpc>
                          <a:spcPct val="150000"/>
                        </a:lnSpc>
                      </a:pPr>
                      <a:r>
                        <a:rPr lang="en-US" sz="1700" b="1" i="0" u="none" strike="noStrike" kern="1200" baseline="0" dirty="0">
                          <a:solidFill>
                            <a:schemeClr val="tx1"/>
                          </a:solidFill>
                          <a:latin typeface="Arial" panose="020B0604020202020204" pitchFamily="34" charset="0"/>
                          <a:ea typeface="+mn-ea"/>
                          <a:cs typeface="Arial" panose="020B0604020202020204" pitchFamily="34" charset="0"/>
                        </a:rPr>
                        <a:t>NPA referrals</a:t>
                      </a:r>
                    </a:p>
                    <a:p>
                      <a:pPr marL="285750" indent="-285750" algn="just">
                        <a:lnSpc>
                          <a:spcPct val="150000"/>
                        </a:lnSpc>
                        <a:spcBef>
                          <a:spcPts val="0"/>
                        </a:spcBef>
                        <a:buFont typeface="Arial" panose="020B0604020202020204" pitchFamily="34" charset="0"/>
                        <a:buChar char="•"/>
                      </a:pPr>
                      <a:r>
                        <a:rPr lang="en-US" sz="1700" b="0" dirty="0">
                          <a:solidFill>
                            <a:schemeClr val="tx1"/>
                          </a:solidFill>
                          <a:latin typeface="Arial" panose="020B0604020202020204" pitchFamily="34" charset="0"/>
                          <a:cs typeface="Arial" panose="020B0604020202020204" pitchFamily="34" charset="0"/>
                        </a:rPr>
                        <a:t>Referral to NPA and AFU was made in respect of 7 GDHS officials/entities for corruption on 3 April 2018. </a:t>
                      </a:r>
                    </a:p>
                    <a:p>
                      <a:pPr marL="0" indent="0" algn="just">
                        <a:lnSpc>
                          <a:spcPct val="150000"/>
                        </a:lnSpc>
                        <a:spcBef>
                          <a:spcPts val="0"/>
                        </a:spcBef>
                        <a:buFont typeface="Arial" panose="020B0604020202020204" pitchFamily="34" charset="0"/>
                        <a:buNone/>
                      </a:pPr>
                      <a:endParaRPr lang="en-US" sz="1700" b="1" dirty="0">
                        <a:solidFill>
                          <a:schemeClr val="tx1"/>
                        </a:solidFill>
                        <a:latin typeface="Arial" panose="020B0604020202020204" pitchFamily="34" charset="0"/>
                        <a:cs typeface="Arial" panose="020B0604020202020204" pitchFamily="34" charset="0"/>
                      </a:endParaRPr>
                    </a:p>
                    <a:p>
                      <a:pPr marL="0" indent="0" algn="just">
                        <a:lnSpc>
                          <a:spcPct val="150000"/>
                        </a:lnSpc>
                        <a:spcBef>
                          <a:spcPts val="0"/>
                        </a:spcBef>
                        <a:buFont typeface="Arial" panose="020B0604020202020204" pitchFamily="34" charset="0"/>
                        <a:buNone/>
                      </a:pPr>
                      <a:r>
                        <a:rPr lang="en-US" sz="1700" b="1" dirty="0">
                          <a:solidFill>
                            <a:schemeClr val="tx1"/>
                          </a:solidFill>
                          <a:latin typeface="Arial" panose="020B0604020202020204" pitchFamily="34" charset="0"/>
                          <a:cs typeface="Arial" panose="020B0604020202020204" pitchFamily="34" charset="0"/>
                        </a:rPr>
                        <a:t>Referral to regulatory bodies</a:t>
                      </a:r>
                    </a:p>
                    <a:p>
                      <a:pPr marL="285750" indent="-285750" algn="just">
                        <a:lnSpc>
                          <a:spcPct val="150000"/>
                        </a:lnSpc>
                        <a:spcBef>
                          <a:spcPts val="0"/>
                        </a:spcBef>
                        <a:buFont typeface="Arial" panose="020B0604020202020204" pitchFamily="34" charset="0"/>
                        <a:buChar char="•"/>
                      </a:pPr>
                      <a:r>
                        <a:rPr lang="en-US" sz="1700" b="0" dirty="0">
                          <a:solidFill>
                            <a:schemeClr val="tx1"/>
                          </a:solidFill>
                          <a:latin typeface="Arial" panose="020B0604020202020204" pitchFamily="34" charset="0"/>
                          <a:cs typeface="Arial" panose="020B0604020202020204" pitchFamily="34" charset="0"/>
                        </a:rPr>
                        <a:t>Referred evidence to SARS on 6 March 2018 relating to a false tax clearance certificate of the appointed contractor and the corruption relating to the above 7 officials/entities.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700" b="0" dirty="0">
                          <a:solidFill>
                            <a:schemeClr val="tx1"/>
                          </a:solidFill>
                          <a:latin typeface="Arial" panose="020B0604020202020204" pitchFamily="34" charset="0"/>
                          <a:cs typeface="Arial" panose="020B0604020202020204" pitchFamily="34" charset="0"/>
                        </a:rPr>
                        <a:t>Referred evidence to Construction and Industry Development Board on 10 November 2017.</a:t>
                      </a:r>
                      <a:endParaRPr lang="en-US" sz="17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4340964"/>
                  </a:ext>
                </a:extLst>
              </a:tr>
            </a:tbl>
          </a:graphicData>
        </a:graphic>
      </p:graphicFrame>
    </p:spTree>
    <p:extLst>
      <p:ext uri="{BB962C8B-B14F-4D97-AF65-F5344CB8AC3E}">
        <p14:creationId xmlns:p14="http://schemas.microsoft.com/office/powerpoint/2010/main" val="129866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p:cNvSpPr txBox="1">
            <a:spLocks/>
          </p:cNvSpPr>
          <p:nvPr/>
        </p:nvSpPr>
        <p:spPr>
          <a:xfrm>
            <a:off x="2016667" y="116759"/>
            <a:ext cx="10367838" cy="626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Myriad pro"/>
                <a:ea typeface="+mj-ea"/>
                <a:cs typeface="Arial" panose="020B0604020202020204" pitchFamily="34" charset="0"/>
              </a:rPr>
              <a:t>Status of the Investigation</a:t>
            </a:r>
          </a:p>
        </p:txBody>
      </p:sp>
      <p:graphicFrame>
        <p:nvGraphicFramePr>
          <p:cNvPr id="6" name="Table 7">
            <a:extLst>
              <a:ext uri="{FF2B5EF4-FFF2-40B4-BE49-F238E27FC236}">
                <a16:creationId xmlns:a16="http://schemas.microsoft.com/office/drawing/2014/main" id="{E8D9746D-586D-FC9F-2EA3-2BA050CAF7C3}"/>
              </a:ext>
            </a:extLst>
          </p:cNvPr>
          <p:cNvGraphicFramePr>
            <a:graphicFrameLocks noGrp="1"/>
          </p:cNvGraphicFramePr>
          <p:nvPr>
            <p:ph idx="1"/>
            <p:extLst>
              <p:ext uri="{D42A27DB-BD31-4B8C-83A1-F6EECF244321}">
                <p14:modId xmlns:p14="http://schemas.microsoft.com/office/powerpoint/2010/main" val="699783525"/>
              </p:ext>
            </p:extLst>
          </p:nvPr>
        </p:nvGraphicFramePr>
        <p:xfrm>
          <a:off x="177553" y="1455420"/>
          <a:ext cx="11807301" cy="4563938"/>
        </p:xfrm>
        <a:graphic>
          <a:graphicData uri="http://schemas.openxmlformats.org/drawingml/2006/table">
            <a:tbl>
              <a:tblPr firstRow="1" bandRow="1">
                <a:tableStyleId>{5C22544A-7EE6-4342-B048-85BDC9FD1C3A}</a:tableStyleId>
              </a:tblPr>
              <a:tblGrid>
                <a:gridCol w="1384917">
                  <a:extLst>
                    <a:ext uri="{9D8B030D-6E8A-4147-A177-3AD203B41FA5}">
                      <a16:colId xmlns:a16="http://schemas.microsoft.com/office/drawing/2014/main" val="1620185869"/>
                    </a:ext>
                  </a:extLst>
                </a:gridCol>
                <a:gridCol w="10422384">
                  <a:extLst>
                    <a:ext uri="{9D8B030D-6E8A-4147-A177-3AD203B41FA5}">
                      <a16:colId xmlns:a16="http://schemas.microsoft.com/office/drawing/2014/main" val="2282439420"/>
                    </a:ext>
                  </a:extLst>
                </a:gridCol>
              </a:tblGrid>
              <a:tr h="49892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a:solidFill>
                            <a:schemeClr val="tx1"/>
                          </a:solidFill>
                          <a:latin typeface="Arial" panose="020B0604020202020204" pitchFamily="34" charset="0"/>
                          <a:cs typeface="Arial" panose="020B0604020202020204" pitchFamily="34" charset="0"/>
                        </a:rPr>
                        <a:t>Proc R22 of 2016 </a:t>
                      </a:r>
                      <a:r>
                        <a:rPr lang="en-ZA" sz="1600" b="1" dirty="0" err="1">
                          <a:solidFill>
                            <a:schemeClr val="tx1"/>
                          </a:solidFill>
                          <a:latin typeface="Arial" panose="020B0604020202020204" pitchFamily="34" charset="0"/>
                          <a:cs typeface="Arial" panose="020B0604020202020204" pitchFamily="34" charset="0"/>
                        </a:rPr>
                        <a:t>Lepelle</a:t>
                      </a:r>
                      <a:r>
                        <a:rPr lang="en-ZA" sz="1600" b="1" dirty="0">
                          <a:solidFill>
                            <a:schemeClr val="tx1"/>
                          </a:solidFill>
                          <a:latin typeface="Arial" panose="020B0604020202020204" pitchFamily="34" charset="0"/>
                          <a:cs typeface="Arial" panose="020B0604020202020204" pitchFamily="34" charset="0"/>
                        </a:rPr>
                        <a:t> Northern Water &amp; Gauteng Department of Human Settlements</a:t>
                      </a:r>
                    </a:p>
                    <a:p>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03687108"/>
                  </a:ext>
                </a:extLst>
              </a:tr>
              <a:tr h="3984818">
                <a:tc>
                  <a:txBody>
                    <a:bodyPr/>
                    <a:lstStyle/>
                    <a:p>
                      <a:r>
                        <a:rPr lang="en-US" sz="1600" b="1" dirty="0">
                          <a:solidFill>
                            <a:schemeClr val="tx1"/>
                          </a:solidFill>
                        </a:rPr>
                        <a:t>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i="0" u="none" strike="noStrike" kern="1200" baseline="0" dirty="0">
                          <a:solidFill>
                            <a:schemeClr val="tx1"/>
                          </a:solidFill>
                          <a:latin typeface="+mn-lt"/>
                          <a:ea typeface="+mn-ea"/>
                          <a:cs typeface="+mn-cs"/>
                        </a:rPr>
                        <a:t>Civil Recovery</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b="0" dirty="0">
                          <a:latin typeface="Arial" panose="020B0604020202020204" pitchFamily="34" charset="0"/>
                          <a:cs typeface="Arial" panose="020B0604020202020204" pitchFamily="34" charset="0"/>
                        </a:rPr>
                        <a:t>Instituted civil litigation </a:t>
                      </a:r>
                      <a:r>
                        <a:rPr lang="en-US" sz="1600" dirty="0">
                          <a:latin typeface="Arial" panose="020B0604020202020204" pitchFamily="34" charset="0"/>
                          <a:cs typeface="Arial" panose="020B0604020202020204" pitchFamily="34" charset="0"/>
                        </a:rPr>
                        <a:t>on 29 March 2018 to set aside the contract to the value of R108 300 000. The case number is 22781/18 and has been issued out of the Gauteng High Court. The respondents are opposing the matter. The respondents have not filed their opposing papers within the prescribed time limits and the SIU briefed counsel to draft notice to compel the respondents to file and serve its opposing papers. The SIU applied for a hearing date on 23 June 2022 and the respondents did not respond.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7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700" b="0" dirty="0">
                          <a:solidFill>
                            <a:schemeClr val="tx1"/>
                          </a:solidFill>
                          <a:latin typeface="Arial" panose="020B0604020202020204" pitchFamily="34" charset="0"/>
                          <a:cs typeface="Arial" panose="020B0604020202020204" pitchFamily="34" charset="0"/>
                        </a:rPr>
                        <a:t>The investigation has been concluded and the Presidential Report was signed off and submitted on 20 September 2018 to the Office of the President.</a:t>
                      </a:r>
                    </a:p>
                    <a:p>
                      <a:pPr marL="285750" indent="-285750">
                        <a:buFont typeface="Arial" panose="020B0604020202020204" pitchFamily="34" charset="0"/>
                        <a:buChar char="•"/>
                      </a:pPr>
                      <a:endParaRPr lang="en-US" sz="17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4340964"/>
                  </a:ext>
                </a:extLst>
              </a:tr>
            </a:tbl>
          </a:graphicData>
        </a:graphic>
      </p:graphicFrame>
    </p:spTree>
    <p:extLst>
      <p:ext uri="{BB962C8B-B14F-4D97-AF65-F5344CB8AC3E}">
        <p14:creationId xmlns:p14="http://schemas.microsoft.com/office/powerpoint/2010/main" val="3691492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Rectangle 7"/>
          <p:cNvSpPr/>
          <p:nvPr/>
        </p:nvSpPr>
        <p:spPr>
          <a:xfrm>
            <a:off x="1901952" y="1813741"/>
            <a:ext cx="10290048" cy="166199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THANK YOU</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extBox 11"/>
          <p:cNvSpPr txBox="1"/>
          <p:nvPr/>
        </p:nvSpPr>
        <p:spPr>
          <a:xfrm>
            <a:off x="2048256" y="3503967"/>
            <a:ext cx="8278545" cy="1154675"/>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Arial"/>
              </a:rPr>
              <a:t>Hotline: 0800 037 774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Arial"/>
              </a:rPr>
              <a:t>Website: https://www.siu.org.za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Arial"/>
              </a:rPr>
              <a:t>E-mail: info@siu.org.za </a:t>
            </a:r>
          </a:p>
        </p:txBody>
      </p:sp>
      <p:cxnSp>
        <p:nvCxnSpPr>
          <p:cNvPr id="17" name="Straight Connector 16"/>
          <p:cNvCxnSpPr/>
          <p:nvPr/>
        </p:nvCxnSpPr>
        <p:spPr>
          <a:xfrm>
            <a:off x="2048256" y="3102864"/>
            <a:ext cx="5866506" cy="0"/>
          </a:xfrm>
          <a:prstGeom prst="line">
            <a:avLst/>
          </a:prstGeom>
          <a:ln w="38100">
            <a:solidFill>
              <a:srgbClr val="FFFF00"/>
            </a:solidFill>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5519940" y="3486640"/>
            <a:ext cx="2275952" cy="1869799"/>
            <a:chOff x="6233172" y="3486640"/>
            <a:chExt cx="2275952" cy="1869799"/>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4283" y="3794778"/>
              <a:ext cx="1164839" cy="11663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3172" y="3794778"/>
              <a:ext cx="1166334" cy="11663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extBox 12"/>
            <p:cNvSpPr txBox="1"/>
            <p:nvPr/>
          </p:nvSpPr>
          <p:spPr>
            <a:xfrm>
              <a:off x="6233172" y="3486640"/>
              <a:ext cx="227595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Follow Us</a:t>
              </a:r>
            </a:p>
          </p:txBody>
        </p:sp>
        <p:sp>
          <p:nvSpPr>
            <p:cNvPr id="14" name="TextBox 13"/>
            <p:cNvSpPr txBox="1"/>
            <p:nvPr/>
          </p:nvSpPr>
          <p:spPr>
            <a:xfrm>
              <a:off x="6337947" y="5079440"/>
              <a:ext cx="217117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@RSASIU</a:t>
              </a:r>
            </a:p>
          </p:txBody>
        </p:sp>
        <p:cxnSp>
          <p:nvCxnSpPr>
            <p:cNvPr id="20" name="Straight Connector 19"/>
            <p:cNvCxnSpPr/>
            <p:nvPr/>
          </p:nvCxnSpPr>
          <p:spPr>
            <a:xfrm flipV="1">
              <a:off x="6382068" y="5025120"/>
              <a:ext cx="2127055" cy="1954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254596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023" y="1405288"/>
            <a:ext cx="10622280" cy="981778"/>
          </a:xfrm>
        </p:spPr>
        <p:txBody>
          <a:bodyPr>
            <a:normAutofit fontScale="90000"/>
          </a:bodyPr>
          <a:lstStyle/>
          <a:p>
            <a:pPr algn="ctr"/>
            <a:r>
              <a:rPr lang="en-US" sz="3100" b="1" dirty="0">
                <a:latin typeface="Arial" panose="020B0604020202020204" pitchFamily="34" charset="0"/>
                <a:cs typeface="Arial" panose="020B0604020202020204" pitchFamily="34" charset="0"/>
              </a:rPr>
              <a:t>SIU METHODOLOGY</a:t>
            </a:r>
            <a:br>
              <a:rPr lang="en-US" b="1" dirty="0">
                <a:latin typeface="Arial" panose="020B0604020202020204" pitchFamily="34" charset="0"/>
                <a:cs typeface="Arial" panose="020B0604020202020204" pitchFamily="34" charset="0"/>
              </a:rPr>
            </a:br>
            <a:endParaRPr lang="en-US" dirty="0"/>
          </a:p>
        </p:txBody>
      </p:sp>
      <p:graphicFrame>
        <p:nvGraphicFramePr>
          <p:cNvPr id="3" name="Content Placeholder 3"/>
          <p:cNvGraphicFramePr>
            <a:graphicFrameLocks/>
          </p:cNvGraphicFramePr>
          <p:nvPr/>
        </p:nvGraphicFramePr>
        <p:xfrm>
          <a:off x="839984" y="2050099"/>
          <a:ext cx="10546702" cy="3590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Left-Right Arrow 3"/>
          <p:cNvSpPr/>
          <p:nvPr/>
        </p:nvSpPr>
        <p:spPr>
          <a:xfrm>
            <a:off x="1347537" y="4840080"/>
            <a:ext cx="9827393" cy="1162699"/>
          </a:xfrm>
          <a:prstGeom prst="leftRigh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SIU KEY SKILLS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0403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3534"/>
            <a:ext cx="10515600" cy="933650"/>
          </a:xfrm>
        </p:spPr>
        <p:txBody>
          <a:bodyPr>
            <a:normAutofit/>
          </a:bodyPr>
          <a:lstStyle/>
          <a:p>
            <a:pPr algn="ctr"/>
            <a:r>
              <a:rPr lang="en-ZA" sz="2800" b="1" dirty="0">
                <a:latin typeface="Arial" panose="020B0604020202020204" pitchFamily="34" charset="0"/>
                <a:cs typeface="Arial" panose="020B0604020202020204" pitchFamily="34" charset="0"/>
              </a:rPr>
              <a:t>SIU OUTCOMES</a:t>
            </a:r>
            <a:br>
              <a:rPr lang="en-ZA" sz="2800" b="1" dirty="0">
                <a:latin typeface="Arial" panose="020B0604020202020204" pitchFamily="34" charset="0"/>
                <a:cs typeface="Arial" panose="020B0604020202020204" pitchFamily="34" charset="0"/>
              </a:rPr>
            </a:br>
            <a:r>
              <a:rPr lang="en-ZA" sz="2800" b="1" dirty="0">
                <a:latin typeface="Arial" panose="020B0604020202020204" pitchFamily="34" charset="0"/>
                <a:cs typeface="Arial" panose="020B0604020202020204" pitchFamily="34" charset="0"/>
              </a:rPr>
              <a:t>CONSEQUENCE MANAGEMENT</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5105041"/>
              </p:ext>
            </p:extLst>
          </p:nvPr>
        </p:nvGraphicFramePr>
        <p:xfrm>
          <a:off x="838200" y="2348564"/>
          <a:ext cx="10515600" cy="3118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1116875" y="5564776"/>
            <a:ext cx="9842862" cy="489857"/>
          </a:xfrm>
          <a:prstGeom prst="roundRect">
            <a:avLst/>
          </a:prstGeom>
          <a:solidFill>
            <a:sysClr val="windowText" lastClr="00000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SYSTEMIC RECOMMENDATIONS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6945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83F0528-1FF4-9C43-B192-630A1CC6E23F}"/>
              </a:ext>
            </a:extLst>
          </p:cNvPr>
          <p:cNvSpPr>
            <a:spLocks noGrp="1"/>
          </p:cNvSpPr>
          <p:nvPr>
            <p:ph type="title"/>
          </p:nvPr>
        </p:nvSpPr>
        <p:spPr/>
        <p:txBody>
          <a:bodyPr/>
          <a:lstStyle/>
          <a:p>
            <a:r>
              <a:rPr lang="en-ZA" sz="3200" b="1" dirty="0">
                <a:latin typeface="Arial" panose="020B0604020202020204" pitchFamily="34" charset="0"/>
                <a:ea typeface="Times" panose="02020603050405020304" pitchFamily="18" charset="0"/>
                <a:cs typeface="Arial" panose="020B0604020202020204" pitchFamily="34" charset="0"/>
              </a:rPr>
              <a:t>Background</a:t>
            </a:r>
            <a:br>
              <a:rPr lang="en-GB" b="1" dirty="0">
                <a:latin typeface="Arial" panose="020B0604020202020204" pitchFamily="34" charset="0"/>
                <a:ea typeface="Times" panose="02020603050405020304" pitchFamily="18" charset="0"/>
                <a:cs typeface="Times New Roman" panose="02020603050405020304" pitchFamily="18" charset="0"/>
              </a:rPr>
            </a:b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0220"/>
            <a:ext cx="12192000" cy="166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10393"/>
            <a:ext cx="12192000" cy="2304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459524" y="3508187"/>
            <a:ext cx="9894276" cy="155933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PROCLAMATION R23 of 2020</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Limpopo: Housing Development Agency</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083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2"/>
          <p:cNvSpPr>
            <a:spLocks noGrp="1"/>
          </p:cNvSpPr>
          <p:nvPr>
            <p:ph idx="1"/>
          </p:nvPr>
        </p:nvSpPr>
        <p:spPr>
          <a:xfrm>
            <a:off x="812801" y="1531088"/>
            <a:ext cx="10444480" cy="4720856"/>
          </a:xfrm>
        </p:spPr>
        <p:txBody>
          <a:bodyPr>
            <a:noAutofit/>
          </a:bodyPr>
          <a:lstStyle/>
          <a:p>
            <a:pPr lvl="0" algn="just">
              <a:lnSpc>
                <a:spcPct val="150000"/>
              </a:lnSpc>
              <a:spcBef>
                <a:spcPts val="600"/>
              </a:spcBef>
              <a:spcAft>
                <a:spcPts val="1000"/>
              </a:spcAft>
              <a:buSzPts val="1100"/>
              <a:buFont typeface="Wingdings" panose="05000000000000000000" pitchFamily="2" charset="2"/>
              <a:buChar char="§"/>
              <a:tabLst>
                <a:tab pos="1257300" algn="l"/>
              </a:tabLst>
            </a:pPr>
            <a:r>
              <a:rPr lang="en-US" sz="1600" dirty="0">
                <a:latin typeface="Arial" panose="020B0604020202020204" pitchFamily="34" charset="0"/>
                <a:cs typeface="Arial" panose="020B0604020202020204" pitchFamily="34" charset="0"/>
              </a:rPr>
              <a:t>The SIU received a request from the Premier, </a:t>
            </a:r>
            <a:r>
              <a:rPr lang="en-US" sz="1600" dirty="0" err="1">
                <a:latin typeface="Arial" panose="020B0604020202020204" pitchFamily="34" charset="0"/>
                <a:cs typeface="Arial" panose="020B0604020202020204" pitchFamily="34" charset="0"/>
              </a:rPr>
              <a:t>Mr</a:t>
            </a:r>
            <a:r>
              <a:rPr lang="en-US" sz="1600" dirty="0">
                <a:latin typeface="Arial" panose="020B0604020202020204" pitchFamily="34" charset="0"/>
                <a:cs typeface="Arial" panose="020B0604020202020204" pitchFamily="34" charset="0"/>
              </a:rPr>
              <a:t> CS </a:t>
            </a:r>
            <a:r>
              <a:rPr lang="en-US" sz="1600" dirty="0" err="1">
                <a:latin typeface="Arial" panose="020B0604020202020204" pitchFamily="34" charset="0"/>
                <a:cs typeface="Arial" panose="020B0604020202020204" pitchFamily="34" charset="0"/>
              </a:rPr>
              <a:t>Mathabatha</a:t>
            </a:r>
            <a:r>
              <a:rPr lang="en-US" sz="1600" dirty="0">
                <a:latin typeface="Arial" panose="020B0604020202020204" pitchFamily="34" charset="0"/>
                <a:cs typeface="Arial" panose="020B0604020202020204" pitchFamily="34" charset="0"/>
              </a:rPr>
              <a:t> on the 9th of July 2020, to investigate certain allegations with regard to procurement during the national state of disaster at Co-operative Governance, Human Settlements &amp; Traditional Affairs (“</a:t>
            </a:r>
            <a:r>
              <a:rPr lang="en-US" sz="1600" b="1" dirty="0">
                <a:latin typeface="Arial" panose="020B0604020202020204" pitchFamily="34" charset="0"/>
                <a:cs typeface="Arial" panose="020B0604020202020204" pitchFamily="34" charset="0"/>
              </a:rPr>
              <a:t>COGHSTA</a:t>
            </a:r>
            <a:r>
              <a:rPr lang="en-US" sz="1600" dirty="0">
                <a:latin typeface="Arial" panose="020B0604020202020204" pitchFamily="34" charset="0"/>
                <a:cs typeface="Arial" panose="020B0604020202020204" pitchFamily="34" charset="0"/>
              </a:rPr>
              <a:t>”). In this allegation, COGHSTA appointed an implementing agent, the Housing Development Agency (“</a:t>
            </a:r>
            <a:r>
              <a:rPr lang="en-US" sz="1600" b="1" dirty="0">
                <a:latin typeface="Arial" panose="020B0604020202020204" pitchFamily="34" charset="0"/>
                <a:cs typeface="Arial" panose="020B0604020202020204" pitchFamily="34" charset="0"/>
              </a:rPr>
              <a:t>HDA</a:t>
            </a:r>
            <a:r>
              <a:rPr lang="en-US" sz="1600" dirty="0">
                <a:latin typeface="Arial" panose="020B0604020202020204" pitchFamily="34" charset="0"/>
                <a:cs typeface="Arial" panose="020B0604020202020204" pitchFamily="34" charset="0"/>
              </a:rPr>
              <a:t>”) for the establishment of transitional residential areas.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1000"/>
              </a:spcAft>
              <a:buSzPts val="1100"/>
              <a:buFont typeface="Wingdings" panose="05000000000000000000" pitchFamily="2" charset="2"/>
              <a:buChar char="§"/>
              <a:tabLst>
                <a:tab pos="1257300" algn="l"/>
              </a:tabLst>
            </a:pPr>
            <a:r>
              <a:rPr lang="en-ZA" sz="1600" dirty="0">
                <a:latin typeface="Arial" panose="020B0604020202020204" pitchFamily="34" charset="0"/>
                <a:cs typeface="Arial" panose="020B0604020202020204" pitchFamily="34" charset="0"/>
              </a:rPr>
              <a:t>The Limpopo Provincial Department of Co-operative Governance, Human Settlements &amp; Traditional Affairs (“</a:t>
            </a:r>
            <a:r>
              <a:rPr lang="en-ZA" sz="1600" b="1" dirty="0">
                <a:latin typeface="Arial" panose="020B0604020202020204" pitchFamily="34" charset="0"/>
                <a:cs typeface="Arial" panose="020B0604020202020204" pitchFamily="34" charset="0"/>
              </a:rPr>
              <a:t>COGHSTA</a:t>
            </a:r>
            <a:r>
              <a:rPr lang="en-ZA" sz="1600" dirty="0">
                <a:latin typeface="Arial" panose="020B0604020202020204" pitchFamily="34" charset="0"/>
                <a:cs typeface="Arial" panose="020B0604020202020204" pitchFamily="34" charset="0"/>
              </a:rPr>
              <a:t>”) identified a number of densely populated informal settlements in Limpopo Province which made it difficult to practise social distancing. COGHSTA prioritised two informal settlements, </a:t>
            </a:r>
            <a:r>
              <a:rPr lang="en-ZA" sz="1600" dirty="0" err="1">
                <a:latin typeface="Arial" panose="020B0604020202020204" pitchFamily="34" charset="0"/>
                <a:cs typeface="Arial" panose="020B0604020202020204" pitchFamily="34" charset="0"/>
              </a:rPr>
              <a:t>Talana</a:t>
            </a:r>
            <a:r>
              <a:rPr lang="en-ZA" sz="1600" dirty="0">
                <a:latin typeface="Arial" panose="020B0604020202020204" pitchFamily="34" charset="0"/>
                <a:cs typeface="Arial" panose="020B0604020202020204" pitchFamily="34" charset="0"/>
              </a:rPr>
              <a:t> Hostel and Burgersfort Ext. 10, which required urgent attention in the form of a partial relocation. On 08 May 2020, COGHSTA appointed HDA as an implementing agent.</a:t>
            </a:r>
            <a:endParaRPr lang="en-US" sz="1600" dirty="0">
              <a:latin typeface="Arial" panose="020B0604020202020204" pitchFamily="34" charset="0"/>
              <a:cs typeface="Arial" panose="020B0604020202020204" pitchFamily="34" charset="0"/>
            </a:endParaRPr>
          </a:p>
          <a:p>
            <a:pPr marL="0" lvl="0" indent="0" algn="just">
              <a:lnSpc>
                <a:spcPct val="150000"/>
              </a:lnSpc>
              <a:spcBef>
                <a:spcPts val="600"/>
              </a:spcBef>
              <a:spcAft>
                <a:spcPts val="1000"/>
              </a:spcAft>
              <a:buSzPts val="1100"/>
              <a:buNone/>
              <a:tabLst>
                <a:tab pos="1257300" algn="l"/>
              </a:tabLst>
            </a:pP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2035918" y="126384"/>
            <a:ext cx="10367838" cy="626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Background</a:t>
            </a:r>
          </a:p>
        </p:txBody>
      </p:sp>
    </p:spTree>
    <p:extLst>
      <p:ext uri="{BB962C8B-B14F-4D97-AF65-F5344CB8AC3E}">
        <p14:creationId xmlns:p14="http://schemas.microsoft.com/office/powerpoint/2010/main" val="2362541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2"/>
          <p:cNvSpPr>
            <a:spLocks noGrp="1"/>
          </p:cNvSpPr>
          <p:nvPr>
            <p:ph idx="1"/>
          </p:nvPr>
        </p:nvSpPr>
        <p:spPr>
          <a:xfrm>
            <a:off x="168676" y="1722268"/>
            <a:ext cx="11611992" cy="4529676"/>
          </a:xfrm>
        </p:spPr>
        <p:txBody>
          <a:bodyPr>
            <a:noAutofit/>
          </a:bodyPr>
          <a:lstStyle/>
          <a:p>
            <a:pPr lvl="0" algn="just">
              <a:lnSpc>
                <a:spcPct val="150000"/>
              </a:lnSpc>
              <a:spcBef>
                <a:spcPts val="600"/>
              </a:spcBef>
              <a:spcAft>
                <a:spcPts val="1000"/>
              </a:spcAft>
              <a:buSzPts val="1100"/>
              <a:buFont typeface="Wingdings" panose="05000000000000000000" pitchFamily="2" charset="2"/>
              <a:buChar char="§"/>
              <a:tabLst>
                <a:tab pos="1257300" algn="l"/>
              </a:tabLst>
            </a:pPr>
            <a:r>
              <a:rPr lang="en-ZA"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a:latin typeface="Arial" panose="020B0604020202020204" pitchFamily="34" charset="0"/>
                <a:cs typeface="Arial" panose="020B0604020202020204" pitchFamily="34" charset="0"/>
              </a:rPr>
              <a:t>HDA appointed a service provider, </a:t>
            </a:r>
            <a:r>
              <a:rPr lang="en-US" sz="1600" dirty="0" err="1">
                <a:latin typeface="Arial" panose="020B0604020202020204" pitchFamily="34" charset="0"/>
                <a:cs typeface="Arial" panose="020B0604020202020204" pitchFamily="34" charset="0"/>
              </a:rPr>
              <a:t>Aventino</a:t>
            </a:r>
            <a:r>
              <a:rPr lang="en-US" sz="1600" dirty="0">
                <a:latin typeface="Arial" panose="020B0604020202020204" pitchFamily="34" charset="0"/>
                <a:cs typeface="Arial" panose="020B0604020202020204" pitchFamily="34" charset="0"/>
              </a:rPr>
              <a:t> Group CC, to construct 192 TRA’s. The contract value was                                R 12 372 672.00 and an extension of scope was approved for an additional amount of R 3 019 531.03. The total contract value is: R 15 392 203.03 </a:t>
            </a:r>
          </a:p>
          <a:p>
            <a:pPr algn="just">
              <a:lnSpc>
                <a:spcPct val="150000"/>
              </a:lnSpc>
              <a:spcBef>
                <a:spcPts val="600"/>
              </a:spcBef>
              <a:spcAft>
                <a:spcPts val="1000"/>
              </a:spcAft>
              <a:buSzPts val="1100"/>
              <a:buFont typeface="Wingdings" panose="05000000000000000000" pitchFamily="2" charset="2"/>
              <a:buChar char="§"/>
              <a:tabLst>
                <a:tab pos="125730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ZA" sz="1600" dirty="0">
                <a:latin typeface="Arial" panose="020B0604020202020204" pitchFamily="34" charset="0"/>
                <a:cs typeface="Arial" panose="020B0604020202020204" pitchFamily="34" charset="0"/>
              </a:rPr>
              <a:t>The process of appointing a contractor for HDA/RSA/2020/001 started in March 2020 and </a:t>
            </a:r>
            <a:r>
              <a:rPr lang="en-ZA" sz="1600" dirty="0" err="1">
                <a:latin typeface="Arial" panose="020B0604020202020204" pitchFamily="34" charset="0"/>
                <a:cs typeface="Arial" panose="020B0604020202020204" pitchFamily="34" charset="0"/>
              </a:rPr>
              <a:t>Aventino</a:t>
            </a:r>
            <a:r>
              <a:rPr lang="en-ZA" sz="1600" dirty="0">
                <a:latin typeface="Arial" panose="020B0604020202020204" pitchFamily="34" charset="0"/>
                <a:cs typeface="Arial" panose="020B0604020202020204" pitchFamily="34" charset="0"/>
              </a:rPr>
              <a:t> Group CC was appointed on 18 May 2020. The contract relates to the “Construction as per design, 192 Temporary Residential Accommodation’s (“</a:t>
            </a:r>
            <a:r>
              <a:rPr lang="en-ZA" sz="1600" b="1" dirty="0">
                <a:latin typeface="Arial" panose="020B0604020202020204" pitchFamily="34" charset="0"/>
                <a:cs typeface="Arial" panose="020B0604020202020204" pitchFamily="34" charset="0"/>
              </a:rPr>
              <a:t>TRA’s</a:t>
            </a:r>
            <a:r>
              <a:rPr lang="en-ZA" sz="1600" dirty="0">
                <a:latin typeface="Arial" panose="020B0604020202020204" pitchFamily="34" charset="0"/>
                <a:cs typeface="Arial" panose="020B0604020202020204" pitchFamily="34" charset="0"/>
              </a:rPr>
              <a:t>”), 30 square meter, at Greater Tzaneen (</a:t>
            </a:r>
            <a:r>
              <a:rPr lang="en-ZA" sz="1600" b="1" dirty="0" err="1">
                <a:latin typeface="Arial" panose="020B0604020202020204" pitchFamily="34" charset="0"/>
                <a:cs typeface="Arial" panose="020B0604020202020204" pitchFamily="34" charset="0"/>
              </a:rPr>
              <a:t>Talana</a:t>
            </a:r>
            <a:r>
              <a:rPr lang="en-ZA" sz="1600" b="1" dirty="0">
                <a:latin typeface="Arial" panose="020B0604020202020204" pitchFamily="34" charset="0"/>
                <a:cs typeface="Arial" panose="020B0604020202020204" pitchFamily="34" charset="0"/>
              </a:rPr>
              <a:t> Hostel</a:t>
            </a:r>
            <a:r>
              <a:rPr lang="en-ZA" sz="1600" dirty="0">
                <a:latin typeface="Arial" panose="020B0604020202020204" pitchFamily="34" charset="0"/>
                <a:cs typeface="Arial" panose="020B0604020202020204" pitchFamily="34" charset="0"/>
              </a:rPr>
              <a:t>), and </a:t>
            </a:r>
            <a:r>
              <a:rPr lang="en-ZA" sz="1600" dirty="0" err="1">
                <a:latin typeface="Arial" panose="020B0604020202020204" pitchFamily="34" charset="0"/>
                <a:cs typeface="Arial" panose="020B0604020202020204" pitchFamily="34" charset="0"/>
              </a:rPr>
              <a:t>Fetakgomo</a:t>
            </a:r>
            <a:r>
              <a:rPr lang="en-ZA" sz="1600" dirty="0">
                <a:latin typeface="Arial" panose="020B0604020202020204" pitchFamily="34" charset="0"/>
                <a:cs typeface="Arial" panose="020B0604020202020204" pitchFamily="34" charset="0"/>
              </a:rPr>
              <a:t> </a:t>
            </a:r>
            <a:r>
              <a:rPr lang="en-ZA" sz="1600" dirty="0" err="1">
                <a:latin typeface="Arial" panose="020B0604020202020204" pitchFamily="34" charset="0"/>
                <a:cs typeface="Arial" panose="020B0604020202020204" pitchFamily="34" charset="0"/>
              </a:rPr>
              <a:t>Tubatse</a:t>
            </a:r>
            <a:r>
              <a:rPr lang="en-ZA" sz="1600" dirty="0">
                <a:latin typeface="Arial" panose="020B0604020202020204" pitchFamily="34" charset="0"/>
                <a:cs typeface="Arial" panose="020B0604020202020204" pitchFamily="34" charset="0"/>
              </a:rPr>
              <a:t> (</a:t>
            </a:r>
            <a:r>
              <a:rPr lang="en-ZA" sz="1600" b="1" dirty="0">
                <a:latin typeface="Arial" panose="020B0604020202020204" pitchFamily="34" charset="0"/>
                <a:cs typeface="Arial" panose="020B0604020202020204" pitchFamily="34" charset="0"/>
              </a:rPr>
              <a:t>Burgersfort ext. 10</a:t>
            </a:r>
            <a:r>
              <a:rPr lang="en-ZA"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lvl="0" algn="just">
              <a:lnSpc>
                <a:spcPct val="150000"/>
              </a:lnSpc>
              <a:spcBef>
                <a:spcPts val="600"/>
              </a:spcBef>
              <a:spcAft>
                <a:spcPts val="1000"/>
              </a:spcAft>
              <a:buSzPts val="1100"/>
              <a:buFont typeface="Wingdings" panose="05000000000000000000" pitchFamily="2" charset="2"/>
              <a:buChar char="§"/>
              <a:tabLst>
                <a:tab pos="1257300" algn="l"/>
              </a:tabLst>
            </a:pP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itle 1"/>
          <p:cNvSpPr txBox="1">
            <a:spLocks/>
          </p:cNvSpPr>
          <p:nvPr/>
        </p:nvSpPr>
        <p:spPr>
          <a:xfrm>
            <a:off x="2035918" y="126384"/>
            <a:ext cx="10367838" cy="626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Background</a:t>
            </a:r>
          </a:p>
        </p:txBody>
      </p:sp>
    </p:spTree>
    <p:extLst>
      <p:ext uri="{BB962C8B-B14F-4D97-AF65-F5344CB8AC3E}">
        <p14:creationId xmlns:p14="http://schemas.microsoft.com/office/powerpoint/2010/main" val="1651689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p:cNvSpPr txBox="1">
            <a:spLocks/>
          </p:cNvSpPr>
          <p:nvPr/>
        </p:nvSpPr>
        <p:spPr>
          <a:xfrm>
            <a:off x="2016667" y="116759"/>
            <a:ext cx="10367838" cy="626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Myriad pro"/>
                <a:ea typeface="+mj-ea"/>
                <a:cs typeface="Arial" panose="020B0604020202020204" pitchFamily="34" charset="0"/>
              </a:rPr>
              <a:t>Status of the Investigation</a:t>
            </a:r>
          </a:p>
        </p:txBody>
      </p:sp>
      <p:graphicFrame>
        <p:nvGraphicFramePr>
          <p:cNvPr id="6" name="Table 7">
            <a:extLst>
              <a:ext uri="{FF2B5EF4-FFF2-40B4-BE49-F238E27FC236}">
                <a16:creationId xmlns:a16="http://schemas.microsoft.com/office/drawing/2014/main" id="{E8D9746D-586D-FC9F-2EA3-2BA050CAF7C3}"/>
              </a:ext>
            </a:extLst>
          </p:cNvPr>
          <p:cNvGraphicFramePr>
            <a:graphicFrameLocks noGrp="1"/>
          </p:cNvGraphicFramePr>
          <p:nvPr>
            <p:ph idx="1"/>
            <p:extLst>
              <p:ext uri="{D42A27DB-BD31-4B8C-83A1-F6EECF244321}">
                <p14:modId xmlns:p14="http://schemas.microsoft.com/office/powerpoint/2010/main" val="1460156729"/>
              </p:ext>
            </p:extLst>
          </p:nvPr>
        </p:nvGraphicFramePr>
        <p:xfrm>
          <a:off x="204186" y="1577340"/>
          <a:ext cx="11833934" cy="4690949"/>
        </p:xfrm>
        <a:graphic>
          <a:graphicData uri="http://schemas.openxmlformats.org/drawingml/2006/table">
            <a:tbl>
              <a:tblPr firstRow="1" bandRow="1">
                <a:tableStyleId>{5C22544A-7EE6-4342-B048-85BDC9FD1C3A}</a:tableStyleId>
              </a:tblPr>
              <a:tblGrid>
                <a:gridCol w="1100831">
                  <a:extLst>
                    <a:ext uri="{9D8B030D-6E8A-4147-A177-3AD203B41FA5}">
                      <a16:colId xmlns:a16="http://schemas.microsoft.com/office/drawing/2014/main" val="1620185869"/>
                    </a:ext>
                  </a:extLst>
                </a:gridCol>
                <a:gridCol w="10733103">
                  <a:extLst>
                    <a:ext uri="{9D8B030D-6E8A-4147-A177-3AD203B41FA5}">
                      <a16:colId xmlns:a16="http://schemas.microsoft.com/office/drawing/2014/main" val="2282439420"/>
                    </a:ext>
                  </a:extLst>
                </a:gridCol>
              </a:tblGrid>
              <a:tr h="327999">
                <a:tc gridSpan="2">
                  <a:txBody>
                    <a:bodyPr/>
                    <a:lstStyle/>
                    <a:p>
                      <a:r>
                        <a:rPr lang="en-US" sz="1600" b="1" dirty="0">
                          <a:solidFill>
                            <a:schemeClr val="tx1"/>
                          </a:solidFill>
                        </a:rPr>
                        <a:t>Covid-19 De-densification Project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03687108"/>
                  </a:ext>
                </a:extLst>
              </a:tr>
              <a:tr h="327999">
                <a:tc>
                  <a:txBody>
                    <a:bodyPr/>
                    <a:lstStyle/>
                    <a:p>
                      <a:r>
                        <a:rPr lang="en-US" sz="1600" b="1" dirty="0"/>
                        <a:t>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b="0" dirty="0"/>
                        <a:t>Investigation is in support phase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544967"/>
                  </a:ext>
                </a:extLst>
              </a:tr>
              <a:tr h="2291502">
                <a:tc>
                  <a:txBody>
                    <a:bodyPr/>
                    <a:lstStyle/>
                    <a:p>
                      <a:r>
                        <a:rPr lang="en-US" sz="1600" b="1" dirty="0"/>
                        <a:t>Findings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600" kern="1200" dirty="0">
                          <a:solidFill>
                            <a:schemeClr val="dk1"/>
                          </a:solidFill>
                          <a:effectLst/>
                          <a:latin typeface="Arial" panose="020B0604020202020204" pitchFamily="34" charset="0"/>
                          <a:ea typeface="+mn-ea"/>
                          <a:cs typeface="Arial" panose="020B0604020202020204" pitchFamily="34" charset="0"/>
                        </a:rPr>
                        <a:t>SIU did site inspections on 10 September 2020 and found at </a:t>
                      </a:r>
                      <a:r>
                        <a:rPr lang="en-ZA" sz="1600" kern="1200" dirty="0" err="1">
                          <a:solidFill>
                            <a:schemeClr val="dk1"/>
                          </a:solidFill>
                          <a:effectLst/>
                          <a:latin typeface="Arial" panose="020B0604020202020204" pitchFamily="34" charset="0"/>
                          <a:ea typeface="+mn-ea"/>
                          <a:cs typeface="Arial" panose="020B0604020202020204" pitchFamily="34" charset="0"/>
                        </a:rPr>
                        <a:t>Talana</a:t>
                      </a:r>
                      <a:r>
                        <a:rPr lang="en-ZA" sz="1600" kern="1200" dirty="0">
                          <a:solidFill>
                            <a:schemeClr val="dk1"/>
                          </a:solidFill>
                          <a:effectLst/>
                          <a:latin typeface="Arial" panose="020B0604020202020204" pitchFamily="34" charset="0"/>
                          <a:ea typeface="+mn-ea"/>
                          <a:cs typeface="Arial" panose="020B0604020202020204" pitchFamily="34" charset="0"/>
                        </a:rPr>
                        <a:t> Hostel that all 40 structures were build. On the Burgersfort Ext.10 site, no structures were complete, there was only half build structures</a:t>
                      </a:r>
                      <a:r>
                        <a:rPr lang="en-ZA" sz="1800" kern="1200" dirty="0">
                          <a:solidFill>
                            <a:schemeClr val="dk1"/>
                          </a:solidFill>
                          <a:effectLst/>
                          <a:latin typeface="+mn-lt"/>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ZA" sz="1800" kern="1200" dirty="0">
                        <a:solidFill>
                          <a:schemeClr val="dk1"/>
                        </a:solidFill>
                        <a:effectLst/>
                        <a:latin typeface="+mn-lt"/>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kern="1200" dirty="0">
                          <a:solidFill>
                            <a:schemeClr val="dk1"/>
                          </a:solidFill>
                          <a:effectLst/>
                          <a:latin typeface="Arial" panose="020B0604020202020204" pitchFamily="34" charset="0"/>
                          <a:ea typeface="+mn-ea"/>
                          <a:cs typeface="Arial" panose="020B0604020202020204" pitchFamily="34" charset="0"/>
                        </a:rPr>
                        <a:t>A total payment of R 2 577 640.00 was made to </a:t>
                      </a:r>
                      <a:r>
                        <a:rPr lang="en-US" sz="1600" kern="1200" dirty="0" err="1">
                          <a:solidFill>
                            <a:schemeClr val="dk1"/>
                          </a:solidFill>
                          <a:effectLst/>
                          <a:latin typeface="Arial" panose="020B0604020202020204" pitchFamily="34" charset="0"/>
                          <a:ea typeface="+mn-ea"/>
                          <a:cs typeface="Arial" panose="020B0604020202020204" pitchFamily="34" charset="0"/>
                        </a:rPr>
                        <a:t>Aventino</a:t>
                      </a:r>
                      <a:r>
                        <a:rPr lang="en-US" sz="1600" kern="1200" dirty="0">
                          <a:solidFill>
                            <a:schemeClr val="dk1"/>
                          </a:solidFill>
                          <a:effectLst/>
                          <a:latin typeface="Arial" panose="020B0604020202020204" pitchFamily="34" charset="0"/>
                          <a:ea typeface="+mn-ea"/>
                          <a:cs typeface="Arial" panose="020B0604020202020204" pitchFamily="34" charset="0"/>
                        </a:rPr>
                        <a:t> from 1 April 2020 up to 15 October 2020. No any</a:t>
                      </a:r>
                      <a:r>
                        <a:rPr lang="en-US" sz="1600" kern="1200" baseline="0" dirty="0">
                          <a:solidFill>
                            <a:schemeClr val="dk1"/>
                          </a:solidFill>
                          <a:effectLst/>
                          <a:latin typeface="Arial" panose="020B0604020202020204" pitchFamily="34" charset="0"/>
                          <a:ea typeface="+mn-ea"/>
                          <a:cs typeface="Arial" panose="020B0604020202020204" pitchFamily="34" charset="0"/>
                        </a:rPr>
                        <a:t> further payments were made to </a:t>
                      </a:r>
                      <a:r>
                        <a:rPr lang="en-US" sz="1600" kern="1200" baseline="0" dirty="0" err="1">
                          <a:solidFill>
                            <a:schemeClr val="dk1"/>
                          </a:solidFill>
                          <a:effectLst/>
                          <a:latin typeface="Arial" panose="020B0604020202020204" pitchFamily="34" charset="0"/>
                          <a:ea typeface="+mn-ea"/>
                          <a:cs typeface="Arial" panose="020B0604020202020204" pitchFamily="34" charset="0"/>
                        </a:rPr>
                        <a:t>Aventino</a:t>
                      </a:r>
                      <a:r>
                        <a:rPr lang="en-US" sz="1600" kern="1200" baseline="0" dirty="0">
                          <a:solidFill>
                            <a:schemeClr val="dk1"/>
                          </a:solidFill>
                          <a:effectLst/>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baseline="0" dirty="0">
                        <a:solidFill>
                          <a:schemeClr val="dk1"/>
                        </a:solidFill>
                        <a:effectLst/>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kern="1200" baseline="0" dirty="0" err="1">
                          <a:solidFill>
                            <a:schemeClr val="dk1"/>
                          </a:solidFill>
                          <a:effectLst/>
                          <a:latin typeface="Arial" panose="020B0604020202020204" pitchFamily="34" charset="0"/>
                          <a:ea typeface="+mn-ea"/>
                          <a:cs typeface="Arial" panose="020B0604020202020204" pitchFamily="34" charset="0"/>
                        </a:rPr>
                        <a:t>Aventino</a:t>
                      </a:r>
                      <a:r>
                        <a:rPr lang="en-US" sz="1600" kern="1200" baseline="0" dirty="0">
                          <a:solidFill>
                            <a:schemeClr val="dk1"/>
                          </a:solidFill>
                          <a:effectLst/>
                          <a:latin typeface="Arial" panose="020B0604020202020204" pitchFamily="34" charset="0"/>
                          <a:ea typeface="+mn-ea"/>
                          <a:cs typeface="Arial" panose="020B0604020202020204" pitchFamily="34" charset="0"/>
                        </a:rPr>
                        <a:t> committed fraud by misrepresenting the facts about its professional team to be used in the tender. </a:t>
                      </a:r>
                      <a:r>
                        <a:rPr lang="en-US" sz="1600" kern="1200" baseline="0" dirty="0">
                          <a:solidFill>
                            <a:schemeClr val="tx1"/>
                          </a:solidFill>
                          <a:effectLst/>
                          <a:latin typeface="Arial" panose="020B0604020202020204" pitchFamily="34" charset="0"/>
                          <a:ea typeface="+mn-ea"/>
                          <a:cs typeface="Arial" panose="020B0604020202020204" pitchFamily="34" charset="0"/>
                        </a:rPr>
                        <a:t>Five</a:t>
                      </a:r>
                      <a:r>
                        <a:rPr lang="en-US" sz="1600" kern="1200" baseline="0" dirty="0">
                          <a:solidFill>
                            <a:schemeClr val="dk1"/>
                          </a:solidFill>
                          <a:effectLst/>
                          <a:latin typeface="Arial" panose="020B0604020202020204" pitchFamily="34" charset="0"/>
                          <a:ea typeface="+mn-ea"/>
                          <a:cs typeface="Arial" panose="020B0604020202020204" pitchFamily="34" charset="0"/>
                        </a:rPr>
                        <a:t> professional team members denied having any knowledge or involvement with </a:t>
                      </a:r>
                      <a:r>
                        <a:rPr lang="en-US" sz="1600" kern="1200" baseline="0" dirty="0" err="1">
                          <a:solidFill>
                            <a:schemeClr val="dk1"/>
                          </a:solidFill>
                          <a:effectLst/>
                          <a:latin typeface="Arial" panose="020B0604020202020204" pitchFamily="34" charset="0"/>
                          <a:ea typeface="+mn-ea"/>
                          <a:cs typeface="Arial" panose="020B0604020202020204" pitchFamily="34" charset="0"/>
                        </a:rPr>
                        <a:t>Aventino</a:t>
                      </a:r>
                      <a:r>
                        <a:rPr lang="en-US" sz="1600" kern="1200" baseline="0" dirty="0">
                          <a:solidFill>
                            <a:schemeClr val="dk1"/>
                          </a:solidFill>
                          <a:effectLst/>
                          <a:latin typeface="Arial" panose="020B0604020202020204" pitchFamily="34" charset="0"/>
                          <a:ea typeface="+mn-ea"/>
                          <a:cs typeface="Arial" panose="020B0604020202020204" pitchFamily="34" charset="0"/>
                        </a:rPr>
                        <a:t>.</a:t>
                      </a:r>
                      <a:endParaRPr lang="en-ZA" sz="16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8772563"/>
                  </a:ext>
                </a:extLst>
              </a:tr>
              <a:tr h="1698407">
                <a:tc>
                  <a:txBody>
                    <a:bodyPr/>
                    <a:lstStyle/>
                    <a:p>
                      <a:r>
                        <a:rPr lang="en-US" sz="1600" b="1" dirty="0"/>
                        <a:t>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chemeClr val="dk1"/>
                          </a:solidFill>
                          <a:latin typeface="+mn-lt"/>
                          <a:ea typeface="+mn-ea"/>
                          <a:cs typeface="+mn-cs"/>
                        </a:rPr>
                        <a:t>Civil recovery</a:t>
                      </a:r>
                      <a:r>
                        <a:rPr lang="en-US" sz="1600" b="0" i="0" u="none" strike="noStrike" kern="1200" baseline="0" dirty="0">
                          <a:solidFill>
                            <a:schemeClr val="dk1"/>
                          </a:solidFill>
                          <a:latin typeface="+mn-lt"/>
                          <a:ea typeface="+mn-ea"/>
                          <a:cs typeface="+mn-cs"/>
                        </a:rPr>
                        <a:t>: </a:t>
                      </a: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This matter is at Tribunal. The SIU and </a:t>
                      </a:r>
                      <a:r>
                        <a:rPr lang="en-US" sz="1600" b="0" i="0" u="none" strike="noStrike" kern="1200" baseline="0" dirty="0" err="1">
                          <a:solidFill>
                            <a:schemeClr val="dk1"/>
                          </a:solidFill>
                          <a:latin typeface="Arial" panose="020B0604020202020204" pitchFamily="34" charset="0"/>
                          <a:ea typeface="+mn-ea"/>
                          <a:cs typeface="Arial" panose="020B0604020202020204" pitchFamily="34" charset="0"/>
                        </a:rPr>
                        <a:t>Aventino</a:t>
                      </a: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 have reached a settlement agreement in August 2022</a:t>
                      </a:r>
                      <a:r>
                        <a:rPr lang="en-US" sz="1600" b="0" i="0" u="none" strike="noStrike" kern="1200" baseline="0" dirty="0">
                          <a:solidFill>
                            <a:schemeClr val="dk1"/>
                          </a:solidFill>
                          <a:latin typeface="+mn-lt"/>
                          <a:ea typeface="+mn-ea"/>
                          <a:cs typeface="+mn-cs"/>
                        </a:rPr>
                        <a:t>, </a:t>
                      </a: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SIU </a:t>
                      </a:r>
                      <a:r>
                        <a:rPr lang="en-US" sz="1600" kern="1200" dirty="0">
                          <a:solidFill>
                            <a:schemeClr val="dk1"/>
                          </a:solidFill>
                          <a:effectLst/>
                          <a:latin typeface="Arial" panose="020B0604020202020204" pitchFamily="34" charset="0"/>
                          <a:ea typeface="+mn-ea"/>
                          <a:cs typeface="Arial" panose="020B0604020202020204" pitchFamily="34" charset="0"/>
                        </a:rPr>
                        <a:t>attorney is still awaiting an outcome from the </a:t>
                      </a:r>
                      <a:r>
                        <a:rPr lang="en-US" sz="1600" b="0" kern="1200" dirty="0">
                          <a:solidFill>
                            <a:schemeClr val="dk1"/>
                          </a:solidFill>
                          <a:effectLst/>
                          <a:latin typeface="Arial" panose="020B0604020202020204" pitchFamily="34" charset="0"/>
                          <a:ea typeface="+mn-ea"/>
                          <a:cs typeface="Arial" panose="020B0604020202020204" pitchFamily="34" charset="0"/>
                        </a:rPr>
                        <a:t>Honorable Justice Naidoo to issue the</a:t>
                      </a:r>
                      <a:r>
                        <a:rPr lang="en-US" sz="1600" b="0" kern="1200" baseline="0" dirty="0">
                          <a:solidFill>
                            <a:schemeClr val="dk1"/>
                          </a:solidFill>
                          <a:effectLst/>
                          <a:latin typeface="Arial" panose="020B0604020202020204" pitchFamily="34" charset="0"/>
                          <a:ea typeface="+mn-ea"/>
                          <a:cs typeface="Arial" panose="020B0604020202020204" pitchFamily="34" charset="0"/>
                        </a:rPr>
                        <a:t> court order</a:t>
                      </a:r>
                      <a:r>
                        <a:rPr lang="en-US" sz="1600" b="0" kern="1200" dirty="0">
                          <a:solidFill>
                            <a:schemeClr val="dk1"/>
                          </a:solidFill>
                          <a:effectLst/>
                          <a:latin typeface="Arial" panose="020B0604020202020204" pitchFamily="34" charset="0"/>
                          <a:ea typeface="+mn-ea"/>
                          <a:cs typeface="Arial" panose="020B0604020202020204" pitchFamily="34" charset="0"/>
                        </a:rPr>
                        <a:t>.</a:t>
                      </a:r>
                    </a:p>
                    <a:p>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 </a:t>
                      </a:r>
                    </a:p>
                    <a:p>
                      <a:endParaRPr lang="en-US" sz="800" b="0" i="0" u="none" strike="noStrike" kern="1200" baseline="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chemeClr val="dk1"/>
                          </a:solidFill>
                          <a:latin typeface="Arial" panose="020B0604020202020204" pitchFamily="34" charset="0"/>
                          <a:ea typeface="+mn-ea"/>
                          <a:cs typeface="Arial" panose="020B0604020202020204" pitchFamily="34" charset="0"/>
                        </a:rPr>
                        <a:t>Disciplinary referral</a:t>
                      </a: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 On 23 March 2020, the SIU made three (3) disciplinary referrals to the HDA against Bid Adjudication Committee and Bid Evaluation Committee members. Enquiry has been made with the </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HDA</a:t>
                      </a: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 for the status update on the matter and the SIU is still awaiting for the feedback.</a:t>
                      </a:r>
                      <a:r>
                        <a:rPr lang="en-US" sz="1600" b="0" i="0" u="none" strike="noStrike" kern="1200" baseline="0" dirty="0">
                          <a:solidFill>
                            <a:schemeClr val="dk1"/>
                          </a:solidFill>
                          <a:latin typeface="+mn-lt"/>
                          <a:ea typeface="+mn-ea"/>
                          <a:cs typeface="+mn-cs"/>
                        </a:rPr>
                        <a:t>	</a:t>
                      </a:r>
                      <a:endParaRPr lang="en-ZA" sz="16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4340964"/>
                  </a:ext>
                </a:extLst>
              </a:tr>
            </a:tbl>
          </a:graphicData>
        </a:graphic>
      </p:graphicFrame>
    </p:spTree>
    <p:extLst>
      <p:ext uri="{BB962C8B-B14F-4D97-AF65-F5344CB8AC3E}">
        <p14:creationId xmlns:p14="http://schemas.microsoft.com/office/powerpoint/2010/main" val="3517112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4072</TotalTime>
  <Words>4227</Words>
  <Application>Microsoft Office PowerPoint</Application>
  <PresentationFormat>Widescreen</PresentationFormat>
  <Paragraphs>340</Paragraphs>
  <Slides>37</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Arial</vt:lpstr>
      <vt:lpstr>Calibri</vt:lpstr>
      <vt:lpstr>Calibri Light</vt:lpstr>
      <vt:lpstr>Myriad pro</vt:lpstr>
      <vt:lpstr>Verdana</vt:lpstr>
      <vt:lpstr>Wingdings</vt:lpstr>
      <vt:lpstr>Office Theme</vt:lpstr>
      <vt:lpstr>1_Office Theme</vt:lpstr>
      <vt:lpstr>PowerPoint Presentation</vt:lpstr>
      <vt:lpstr>PowerPoint Presentation</vt:lpstr>
      <vt:lpstr>The SIU’s Legislative Mandate</vt:lpstr>
      <vt:lpstr>SIU METHODOLOGY </vt:lpstr>
      <vt:lpstr>SIU OUTCOMES CONSEQUENCE MANAGEMENT</vt:lpstr>
      <vt:lpstr>Background </vt:lpstr>
      <vt:lpstr>PowerPoint Presentation</vt:lpstr>
      <vt:lpstr>PowerPoint Presentation</vt:lpstr>
      <vt:lpstr>PowerPoint Presentation</vt:lpstr>
      <vt:lpstr>PowerPoint Presentation</vt:lpstr>
      <vt:lpstr>Background </vt:lpstr>
      <vt:lpstr>PowerPoint Presentation</vt:lpstr>
      <vt:lpstr>PowerPoint Presentation</vt:lpstr>
      <vt:lpstr>Background </vt:lpstr>
      <vt:lpstr>PowerPoint Presentation</vt:lpstr>
      <vt:lpstr>PowerPoint Presentation</vt:lpstr>
      <vt:lpstr>    Key Challenges &amp; Limitations</vt:lpstr>
      <vt:lpstr>PowerPoint Presentation</vt:lpstr>
      <vt:lpstr>Background </vt:lpstr>
      <vt:lpstr>PowerPoint Presentation</vt:lpstr>
      <vt:lpstr>PowerPoint Presentation</vt:lpstr>
      <vt:lpstr>Background </vt:lpstr>
      <vt:lpstr>PowerPoint Presentation</vt:lpstr>
      <vt:lpstr>PowerPoint Presentation</vt:lpstr>
      <vt:lpstr>PowerPoint Presentation</vt:lpstr>
      <vt:lpstr>Background </vt:lpstr>
      <vt:lpstr>PowerPoint Presentation</vt:lpstr>
      <vt:lpstr>PowerPoint Presentation</vt:lpstr>
      <vt:lpstr>PowerPoint Presentation</vt:lpstr>
      <vt:lpstr>PowerPoint Presentation</vt:lpstr>
      <vt:lpstr>PowerPoint Presentation</vt:lpstr>
      <vt:lpstr>    Key Challenges &amp; Limitations</vt:lpstr>
      <vt:lpstr>Background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Accounts IWW</dc:creator>
  <cp:lastModifiedBy>Koliswa Pasiya-Mndende</cp:lastModifiedBy>
  <cp:revision>194</cp:revision>
  <cp:lastPrinted>2022-10-06T07:42:38Z</cp:lastPrinted>
  <dcterms:created xsi:type="dcterms:W3CDTF">2021-06-02T11:08:26Z</dcterms:created>
  <dcterms:modified xsi:type="dcterms:W3CDTF">2023-07-03T16:09:59Z</dcterms:modified>
</cp:coreProperties>
</file>