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18" r:id="rId2"/>
    <p:sldId id="361" r:id="rId3"/>
    <p:sldId id="371" r:id="rId4"/>
    <p:sldId id="373" r:id="rId5"/>
    <p:sldId id="398" r:id="rId6"/>
    <p:sldId id="392" r:id="rId7"/>
    <p:sldId id="385" r:id="rId8"/>
    <p:sldId id="372" r:id="rId9"/>
    <p:sldId id="382" r:id="rId10"/>
    <p:sldId id="383" r:id="rId11"/>
    <p:sldId id="384" r:id="rId12"/>
    <p:sldId id="393" r:id="rId13"/>
    <p:sldId id="394" r:id="rId14"/>
    <p:sldId id="395" r:id="rId15"/>
    <p:sldId id="386" r:id="rId16"/>
    <p:sldId id="397" r:id="rId17"/>
    <p:sldId id="390" r:id="rId18"/>
    <p:sldId id="396" r:id="rId19"/>
    <p:sldId id="39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ita van der Merwe" initials="JvdM" lastIdx="1" clrIdx="0"/>
  <p:cmAuthor id="1" name="Gezani Chabalala" initials="GC" lastIdx="2" clrIdx="1"/>
  <p:cmAuthor id="2" name="Dr Margaret  Mkhosi" initials="DMM" lastIdx="5" clrIdx="2">
    <p:extLst>
      <p:ext uri="{19B8F6BF-5375-455C-9EA6-DF929625EA0E}">
        <p15:presenceInfo xmlns:p15="http://schemas.microsoft.com/office/powerpoint/2012/main" userId="S::Margaret.Mkhosi@nrwdi.org.za::62fe12a8-3798-401b-9ce4-278283d80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00"/>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9" autoAdjust="0"/>
  </p:normalViewPr>
  <p:slideViewPr>
    <p:cSldViewPr snapToGrid="0">
      <p:cViewPr varScale="1">
        <p:scale>
          <a:sx n="62" d="100"/>
          <a:sy n="62" d="100"/>
        </p:scale>
        <p:origin x="1424" y="5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0E8BA-240D-4A95-9505-28F75333CA0D}" type="datetimeFigureOut">
              <a:rPr lang="en-ZA" smtClean="0"/>
              <a:t>2023/06/19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6575A-0057-42FC-80B7-1B1BE2F80C8C}" type="slidenum">
              <a:rPr lang="en-ZA" smtClean="0"/>
              <a:t>‹#›</a:t>
            </a:fld>
            <a:endParaRPr lang="en-ZA"/>
          </a:p>
        </p:txBody>
      </p:sp>
    </p:spTree>
    <p:extLst>
      <p:ext uri="{BB962C8B-B14F-4D97-AF65-F5344CB8AC3E}">
        <p14:creationId xmlns:p14="http://schemas.microsoft.com/office/powerpoint/2010/main" val="404334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10127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286301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53254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9829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25716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5113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83426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261126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5313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7233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t>2023/06/19</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22489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6434C0-3FA5-4F29-9AC8-23689A7F31BB}" type="datetimeFigureOut">
              <a:rPr lang="en-ZA" smtClean="0"/>
              <a:t>2023/06/19</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1D07FA-F1FA-499D-926C-C65FBF151797}" type="slidenum">
              <a:rPr lang="en-ZA" smtClean="0"/>
              <a:t>‹#›</a:t>
            </a:fld>
            <a:endParaRPr lang="en-ZA"/>
          </a:p>
        </p:txBody>
      </p:sp>
    </p:spTree>
    <p:extLst>
      <p:ext uri="{BB962C8B-B14F-4D97-AF65-F5344CB8AC3E}">
        <p14:creationId xmlns:p14="http://schemas.microsoft.com/office/powerpoint/2010/main" val="187999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9DD8-45BA-4DBC-981C-BE4418616E2C}"/>
              </a:ext>
            </a:extLst>
          </p:cNvPr>
          <p:cNvSpPr>
            <a:spLocks noGrp="1"/>
          </p:cNvSpPr>
          <p:nvPr>
            <p:ph type="ctrTitle"/>
          </p:nvPr>
        </p:nvSpPr>
        <p:spPr>
          <a:xfrm>
            <a:off x="1861458" y="2553789"/>
            <a:ext cx="7282542" cy="2344783"/>
          </a:xfrm>
          <a:noFill/>
        </p:spPr>
        <p:txBody>
          <a:bodyPr>
            <a:normAutofit/>
          </a:bodyPr>
          <a:lstStyle/>
          <a:p>
            <a:pPr>
              <a:lnSpc>
                <a:spcPct val="150000"/>
              </a:lnSpc>
            </a:pPr>
            <a:r>
              <a:rPr lang="en-US" sz="1800" b="1" dirty="0">
                <a:solidFill>
                  <a:prstClr val="black"/>
                </a:solidFill>
                <a:latin typeface="Arial" panose="020B0604020202020204" pitchFamily="34" charset="0"/>
                <a:cs typeface="Arial" panose="020B0604020202020204" pitchFamily="34" charset="0"/>
              </a:rPr>
              <a:t>Presentation to Select Committee on Land Reform, Environment, Mineral Resources and Energy (National Council of Provinces) </a:t>
            </a:r>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on National Radioactive Waste Management Plan</a:t>
            </a:r>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20 June 2023 </a:t>
            </a:r>
            <a:endParaRPr lang="en-ZA" sz="3600" b="1" dirty="0">
              <a:latin typeface="+mn-lt"/>
            </a:endParaRPr>
          </a:p>
        </p:txBody>
      </p:sp>
    </p:spTree>
    <p:extLst>
      <p:ext uri="{BB962C8B-B14F-4D97-AF65-F5344CB8AC3E}">
        <p14:creationId xmlns:p14="http://schemas.microsoft.com/office/powerpoint/2010/main" val="407120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fontScale="90000"/>
          </a:bodyPr>
          <a:lstStyle/>
          <a:p>
            <a:pPr algn="ctr"/>
            <a:r>
              <a:rPr lang="en-ZA" sz="3000" b="1" dirty="0">
                <a:latin typeface="+mn-lt"/>
              </a:rPr>
              <a:t>Guiding Elements for Waste Management Plans </a:t>
            </a:r>
            <a:r>
              <a:rPr lang="en-ZA" sz="3000" b="1" u="sng" dirty="0">
                <a:latin typeface="+mn-lt"/>
              </a:rPr>
              <a:t> </a:t>
            </a:r>
          </a:p>
        </p:txBody>
      </p:sp>
      <p:sp>
        <p:nvSpPr>
          <p:cNvPr id="4" name="Text Placeholder 3"/>
          <p:cNvSpPr>
            <a:spLocks noGrp="1"/>
          </p:cNvSpPr>
          <p:nvPr>
            <p:ph type="body" idx="1"/>
          </p:nvPr>
        </p:nvSpPr>
        <p:spPr>
          <a:xfrm>
            <a:off x="1776548" y="651988"/>
            <a:ext cx="7255692" cy="5393212"/>
          </a:xfrm>
        </p:spPr>
        <p:txBody>
          <a:bodyPr>
            <a:normAutofit/>
          </a:bodyPr>
          <a:lstStyle/>
          <a:p>
            <a:pPr marL="342900" indent="-342900" algn="just">
              <a:lnSpc>
                <a:spcPct val="110000"/>
              </a:lnSpc>
              <a:buFont typeface="Wingdings" panose="05000000000000000000" pitchFamily="2" charset="2"/>
              <a:buChar char="Ø"/>
            </a:pPr>
            <a:endParaRPr lang="en-GB" sz="2400" dirty="0">
              <a:solidFill>
                <a:schemeClr val="tx1"/>
              </a:solidFill>
              <a:cs typeface="Arial" panose="020B0604020202020204" pitchFamily="34" charset="0"/>
            </a:endParaRPr>
          </a:p>
          <a:p>
            <a:pPr marL="342900" indent="-342900" algn="just">
              <a:lnSpc>
                <a:spcPct val="110000"/>
              </a:lnSpc>
              <a:buFont typeface="Wingdings" panose="05000000000000000000" pitchFamily="2" charset="2"/>
              <a:buChar char="Ø"/>
            </a:pPr>
            <a:r>
              <a:rPr lang="en-US" sz="2400" dirty="0">
                <a:solidFill>
                  <a:schemeClr val="tx1"/>
                </a:solidFill>
                <a:cs typeface="Arial" panose="020B0604020202020204" pitchFamily="34" charset="0"/>
              </a:rPr>
              <a:t>Definition and Classification of radioactive waste </a:t>
            </a: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The importance of IAEA guidelines in the definition and classification of radioactive waste. Any deviations can be justified.</a:t>
            </a:r>
          </a:p>
          <a:p>
            <a:pPr marL="685800" lvl="1" indent="-342900" algn="just">
              <a:lnSpc>
                <a:spcPct val="110000"/>
              </a:lnSpc>
              <a:buFont typeface="Wingdings" panose="05000000000000000000" pitchFamily="2" charset="2"/>
              <a:buChar char="ü"/>
            </a:pPr>
            <a:endParaRPr lang="en-US" sz="2300"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Definition (Nuclear Energy Act, 1999) </a:t>
            </a:r>
            <a:r>
              <a:rPr lang="en-US" sz="2300" i="1" dirty="0">
                <a:solidFill>
                  <a:schemeClr val="tx1"/>
                </a:solidFill>
                <a:cs typeface="Arial" panose="020B0604020202020204" pitchFamily="34" charset="0"/>
              </a:rPr>
              <a:t>– ‘‘radioactive waste’’ means any radioactive material destined to be disposed of as waste material.</a:t>
            </a:r>
          </a:p>
          <a:p>
            <a:pPr marL="685800" lvl="1" indent="-342900" algn="just">
              <a:lnSpc>
                <a:spcPct val="110000"/>
              </a:lnSpc>
              <a:buFont typeface="Wingdings" panose="05000000000000000000" pitchFamily="2" charset="2"/>
              <a:buChar char="ü"/>
            </a:pPr>
            <a:endParaRPr lang="en-US" sz="2300" i="1"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Potential radioactive waste </a:t>
            </a:r>
            <a:r>
              <a:rPr lang="en-US" sz="2300" i="1" dirty="0">
                <a:solidFill>
                  <a:schemeClr val="tx1"/>
                </a:solidFill>
                <a:cs typeface="Arial" panose="020B0604020202020204" pitchFamily="34" charset="0"/>
              </a:rPr>
              <a:t>– for example, Used Nuclear Fuel.</a:t>
            </a:r>
          </a:p>
          <a:p>
            <a:pPr marL="685800" lvl="1" indent="-342900" algn="just">
              <a:lnSpc>
                <a:spcPct val="110000"/>
              </a:lnSpc>
              <a:buFont typeface="Wingdings" panose="05000000000000000000" pitchFamily="2" charset="2"/>
              <a:buChar char="ü"/>
            </a:pPr>
            <a:endParaRPr lang="en-GB" sz="26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32457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fontScale="90000"/>
          </a:bodyPr>
          <a:lstStyle/>
          <a:p>
            <a:pPr algn="ctr"/>
            <a:r>
              <a:rPr lang="en-ZA" sz="3000" b="1" dirty="0">
                <a:latin typeface="+mn-lt"/>
              </a:rPr>
              <a:t>Guiding Elements for Waste Management Plans</a:t>
            </a:r>
            <a:endParaRPr lang="en-ZA" sz="3000" b="1" u="sng" dirty="0">
              <a:latin typeface="+mn-lt"/>
            </a:endParaRPr>
          </a:p>
        </p:txBody>
      </p:sp>
      <p:sp>
        <p:nvSpPr>
          <p:cNvPr id="4" name="Text Placeholder 3"/>
          <p:cNvSpPr>
            <a:spLocks noGrp="1"/>
          </p:cNvSpPr>
          <p:nvPr>
            <p:ph type="body" idx="1"/>
          </p:nvPr>
        </p:nvSpPr>
        <p:spPr>
          <a:xfrm>
            <a:off x="1776548" y="651988"/>
            <a:ext cx="7255692" cy="5393212"/>
          </a:xfrm>
        </p:spPr>
        <p:txBody>
          <a:bodyPr>
            <a:normAutofit/>
          </a:bodyPr>
          <a:lstStyle/>
          <a:p>
            <a:pPr marL="342900" indent="-342900" algn="just">
              <a:lnSpc>
                <a:spcPct val="110000"/>
              </a:lnSpc>
              <a:buFont typeface="Wingdings" panose="05000000000000000000" pitchFamily="2" charset="2"/>
              <a:buChar char="Ø"/>
            </a:pPr>
            <a:endParaRPr lang="en-GB" sz="2400" dirty="0">
              <a:solidFill>
                <a:schemeClr val="tx1"/>
              </a:solidFill>
              <a:cs typeface="Arial" panose="020B0604020202020204" pitchFamily="34" charset="0"/>
            </a:endParaRPr>
          </a:p>
          <a:p>
            <a:pPr marL="342900" indent="-342900" algn="just">
              <a:lnSpc>
                <a:spcPct val="110000"/>
              </a:lnSpc>
              <a:buFont typeface="Wingdings" panose="05000000000000000000" pitchFamily="2" charset="2"/>
              <a:buChar char="Ø"/>
            </a:pPr>
            <a:r>
              <a:rPr lang="en-US" sz="2400" dirty="0">
                <a:solidFill>
                  <a:schemeClr val="tx1"/>
                </a:solidFill>
                <a:cs typeface="Arial" panose="020B0604020202020204" pitchFamily="34" charset="0"/>
              </a:rPr>
              <a:t>Financial Provision for Radioactive Waste</a:t>
            </a: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Application of “polluter pays” principle.</a:t>
            </a:r>
          </a:p>
          <a:p>
            <a:pPr marL="685800" lvl="1" indent="-342900" algn="just">
              <a:lnSpc>
                <a:spcPct val="110000"/>
              </a:lnSpc>
              <a:buFont typeface="Wingdings" panose="05000000000000000000" pitchFamily="2" charset="2"/>
              <a:buChar char="ü"/>
            </a:pPr>
            <a:endParaRPr lang="en-US" sz="2300"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Establishment of the Radioactive Waste Management Fund for the long-term management options of the various waste forms – e.g. disposal fees, R&amp;D for waste management/disposal options.</a:t>
            </a:r>
          </a:p>
          <a:p>
            <a:pPr marL="685800" lvl="1" indent="-342900" algn="just">
              <a:lnSpc>
                <a:spcPct val="110000"/>
              </a:lnSpc>
              <a:buFont typeface="Wingdings" panose="05000000000000000000" pitchFamily="2" charset="2"/>
              <a:buChar char="ü"/>
            </a:pPr>
            <a:endParaRPr lang="en-US" sz="2300"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The existing interim arrangements – waste disposal contracts, conditioning of Disused radioactive sources (DSRS).</a:t>
            </a:r>
          </a:p>
          <a:p>
            <a:pPr marL="685800" lvl="1" indent="-342900" algn="just">
              <a:lnSpc>
                <a:spcPct val="110000"/>
              </a:lnSpc>
              <a:buFont typeface="Wingdings" panose="05000000000000000000" pitchFamily="2" charset="2"/>
              <a:buChar char="ü"/>
            </a:pPr>
            <a:endParaRPr lang="en-GB" sz="23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134390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Waste Management Plans </a:t>
            </a:r>
            <a:endParaRPr lang="en-ZA" sz="3000" b="1" u="sng" dirty="0">
              <a:latin typeface="+mn-lt"/>
            </a:endParaRPr>
          </a:p>
        </p:txBody>
      </p:sp>
      <p:sp>
        <p:nvSpPr>
          <p:cNvPr id="4" name="Text Placeholder 3"/>
          <p:cNvSpPr>
            <a:spLocks noGrp="1"/>
          </p:cNvSpPr>
          <p:nvPr>
            <p:ph type="body" idx="1"/>
          </p:nvPr>
        </p:nvSpPr>
        <p:spPr>
          <a:xfrm>
            <a:off x="1776548" y="651988"/>
            <a:ext cx="7255692" cy="5393212"/>
          </a:xfrm>
        </p:spPr>
        <p:txBody>
          <a:bodyPr>
            <a:normAutofit/>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Based on the national radioactive waste management framework, the radioactive waste generators within the nuclear industry develop Radioactive Waste Management Plans (RWMPs), in consultation with National Radioactive Waste Disposal Institute (NRWDI), as required.</a:t>
            </a:r>
          </a:p>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The RWMPs are approved by Minister on recommendation of the National Committee on Radioactive Waste Management (NCRWM), in terms of the Radioactive Waste Management Policy &amp; Strategy (2005).</a:t>
            </a:r>
          </a:p>
          <a:p>
            <a:pPr marL="342900" indent="-342900" algn="just">
              <a:lnSpc>
                <a:spcPct val="110000"/>
              </a:lnSpc>
              <a:buFont typeface="Wingdings" panose="05000000000000000000" pitchFamily="2" charset="2"/>
              <a:buChar char="Ø"/>
            </a:pPr>
            <a:endParaRPr lang="en-US" sz="215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109626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Waste Management Plans </a:t>
            </a:r>
            <a:endParaRPr lang="en-ZA" sz="3000" b="1" u="sng" dirty="0">
              <a:latin typeface="+mn-lt"/>
            </a:endParaRPr>
          </a:p>
        </p:txBody>
      </p:sp>
      <p:sp>
        <p:nvSpPr>
          <p:cNvPr id="4" name="Text Placeholder 3"/>
          <p:cNvSpPr>
            <a:spLocks noGrp="1"/>
          </p:cNvSpPr>
          <p:nvPr>
            <p:ph type="body" idx="1"/>
          </p:nvPr>
        </p:nvSpPr>
        <p:spPr>
          <a:xfrm>
            <a:off x="1776548" y="651988"/>
            <a:ext cx="7255692" cy="5393212"/>
          </a:xfrm>
        </p:spPr>
        <p:txBody>
          <a:bodyPr>
            <a:normAutofit/>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The DMRE monitors the implementation of the RWMPs by waste generators through the NCRWM.</a:t>
            </a:r>
          </a:p>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The outcome thereof informs the policy factors to be considered to ensure that the Minister’s institutional obligations on radioactive waste management in terms of the Nuclear Energy Act, 1999, is fulfilled effectively.</a:t>
            </a:r>
          </a:p>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Based on the evaluation of these policy elements, the measures are taken by the Department to improve the national radioactive waste management framework.</a:t>
            </a:r>
            <a:endParaRPr lang="en-US" sz="215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424043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Waste Management Plans </a:t>
            </a:r>
            <a:endParaRPr lang="en-ZA" sz="3000" b="1" u="sng" dirty="0">
              <a:latin typeface="+mn-lt"/>
            </a:endParaRPr>
          </a:p>
        </p:txBody>
      </p:sp>
      <p:sp>
        <p:nvSpPr>
          <p:cNvPr id="4" name="Text Placeholder 3"/>
          <p:cNvSpPr>
            <a:spLocks noGrp="1"/>
          </p:cNvSpPr>
          <p:nvPr>
            <p:ph type="body" idx="1"/>
          </p:nvPr>
        </p:nvSpPr>
        <p:spPr>
          <a:xfrm>
            <a:off x="1776548" y="651988"/>
            <a:ext cx="7255692" cy="5393212"/>
          </a:xfrm>
        </p:spPr>
        <p:txBody>
          <a:bodyPr>
            <a:normAutofit fontScale="92500"/>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South Africa commissioned international peer review Missions through the International Atomic Energy Agency (IAEA), such as the Integrated Regulatory Review Service Mission (IRRS) and Integrated Nuclear Infrastructure Mission (INIR) that informs policy development such as: </a:t>
            </a:r>
          </a:p>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The Department is currently developing a Decommissioning Policy and a National Backend Strategy. These policy initiatives are currently at the development phase and are being consulted with relevant stakeholders. </a:t>
            </a:r>
          </a:p>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The Department’s </a:t>
            </a:r>
            <a:r>
              <a:rPr lang="en-GB" sz="2400">
                <a:solidFill>
                  <a:schemeClr val="tx1"/>
                </a:solidFill>
                <a:cs typeface="Arial" panose="020B0604020202020204" pitchFamily="34" charset="0"/>
              </a:rPr>
              <a:t>strategic plans </a:t>
            </a:r>
            <a:r>
              <a:rPr lang="en-GB" sz="2400" dirty="0">
                <a:solidFill>
                  <a:schemeClr val="tx1"/>
                </a:solidFill>
                <a:cs typeface="Arial" panose="020B0604020202020204" pitchFamily="34" charset="0"/>
              </a:rPr>
              <a:t>on radioactive waste management is to exercise oversight on implementation such policy initiatives, in order to improve the effectiveness of the South African waste management programme.   </a:t>
            </a:r>
          </a:p>
          <a:p>
            <a:pPr marL="342900" indent="-342900" algn="just">
              <a:lnSpc>
                <a:spcPct val="110000"/>
              </a:lnSpc>
              <a:buFont typeface="Wingdings" panose="05000000000000000000" pitchFamily="2" charset="2"/>
              <a:buChar char="Ø"/>
            </a:pPr>
            <a:endParaRPr lang="en-US" sz="215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82736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Outlook of waste management programme </a:t>
            </a:r>
            <a:endParaRPr lang="en-ZA" sz="3000" b="1" u="sng" dirty="0">
              <a:latin typeface="+mn-lt"/>
            </a:endParaRPr>
          </a:p>
        </p:txBody>
      </p:sp>
      <p:sp>
        <p:nvSpPr>
          <p:cNvPr id="4" name="Text Placeholder 3"/>
          <p:cNvSpPr>
            <a:spLocks noGrp="1"/>
          </p:cNvSpPr>
          <p:nvPr>
            <p:ph type="body" idx="1"/>
          </p:nvPr>
        </p:nvSpPr>
        <p:spPr>
          <a:xfrm>
            <a:off x="1632857" y="621507"/>
            <a:ext cx="7255692" cy="5393212"/>
          </a:xfrm>
        </p:spPr>
        <p:txBody>
          <a:bodyPr>
            <a:normAutofit/>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Current status </a:t>
            </a:r>
          </a:p>
          <a:p>
            <a:pPr marL="685800" lvl="1" indent="-342900" algn="just">
              <a:lnSpc>
                <a:spcPct val="110000"/>
              </a:lnSpc>
              <a:buFont typeface="Wingdings" panose="05000000000000000000" pitchFamily="2" charset="2"/>
              <a:buChar char="ü"/>
            </a:pPr>
            <a:r>
              <a:rPr lang="en-US" sz="2400" dirty="0">
                <a:solidFill>
                  <a:schemeClr val="tx1"/>
                </a:solidFill>
                <a:cs typeface="Arial" panose="020B0604020202020204" pitchFamily="34" charset="0"/>
              </a:rPr>
              <a:t>Two long-term radioactive waste management options are (1) Above ground disposal in engineered facilities for the bulk of the mining waste, (2) Near surface disposal for Low and Intermediate Level Waste at </a:t>
            </a:r>
            <a:r>
              <a:rPr lang="en-US" sz="2400" dirty="0" err="1">
                <a:solidFill>
                  <a:schemeClr val="tx1"/>
                </a:solidFill>
                <a:cs typeface="Arial" panose="020B0604020202020204" pitchFamily="34" charset="0"/>
              </a:rPr>
              <a:t>Vaalputs</a:t>
            </a:r>
            <a:r>
              <a:rPr lang="en-US" sz="2400" dirty="0">
                <a:solidFill>
                  <a:schemeClr val="tx1"/>
                </a:solidFill>
                <a:cs typeface="Arial" panose="020B0604020202020204" pitchFamily="34" charset="0"/>
              </a:rPr>
              <a:t>.</a:t>
            </a:r>
          </a:p>
          <a:p>
            <a:pPr lvl="1" algn="just">
              <a:lnSpc>
                <a:spcPct val="110000"/>
              </a:lnSpc>
            </a:pPr>
            <a:endParaRPr lang="en-US" sz="2400"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r>
              <a:rPr lang="en-US" sz="2400" dirty="0">
                <a:solidFill>
                  <a:schemeClr val="tx1"/>
                </a:solidFill>
                <a:cs typeface="Arial" panose="020B0604020202020204" pitchFamily="34" charset="0"/>
              </a:rPr>
              <a:t>The High-Level Waste is currently stored onsite by waste generators. The inventories published in the Join Convention Reports of South Africa.</a:t>
            </a: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390532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Outlook of waste management programme </a:t>
            </a:r>
            <a:endParaRPr lang="en-ZA" sz="3000" b="1" u="sng" dirty="0">
              <a:latin typeface="+mn-lt"/>
            </a:endParaRPr>
          </a:p>
        </p:txBody>
      </p:sp>
      <p:sp>
        <p:nvSpPr>
          <p:cNvPr id="4" name="Text Placeholder 3"/>
          <p:cNvSpPr>
            <a:spLocks noGrp="1"/>
          </p:cNvSpPr>
          <p:nvPr>
            <p:ph type="body" idx="1"/>
          </p:nvPr>
        </p:nvSpPr>
        <p:spPr>
          <a:xfrm>
            <a:off x="1776548" y="651988"/>
            <a:ext cx="7255692" cy="5393212"/>
          </a:xfrm>
        </p:spPr>
        <p:txBody>
          <a:bodyPr>
            <a:normAutofit/>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Future Outlook </a:t>
            </a:r>
          </a:p>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Key functions of NRWDI in terms of section 5 of the NRWDI Act 53 of 2008 are:</a:t>
            </a:r>
          </a:p>
          <a:p>
            <a:pPr marL="685800" lvl="1" indent="-342900" algn="just">
              <a:lnSpc>
                <a:spcPct val="110000"/>
              </a:lnSpc>
              <a:buFont typeface="Wingdings" panose="05000000000000000000" pitchFamily="2" charset="2"/>
              <a:buChar char="ü"/>
            </a:pPr>
            <a:r>
              <a:rPr lang="en-GB" sz="2400" dirty="0">
                <a:solidFill>
                  <a:schemeClr val="tx1"/>
                </a:solidFill>
                <a:cs typeface="Arial" panose="020B0604020202020204" pitchFamily="34" charset="0"/>
              </a:rPr>
              <a:t>Define and conduct research and development aimed at finding solutions for long-term radioactive waste management and disposal</a:t>
            </a:r>
            <a:r>
              <a:rPr lang="en-US" sz="2400" dirty="0">
                <a:solidFill>
                  <a:schemeClr val="tx1"/>
                </a:solidFill>
                <a:cs typeface="Arial" panose="020B0604020202020204" pitchFamily="34" charset="0"/>
              </a:rPr>
              <a:t>.</a:t>
            </a:r>
          </a:p>
          <a:p>
            <a:pPr marL="685800" lvl="1" indent="-342900" algn="just">
              <a:lnSpc>
                <a:spcPct val="110000"/>
              </a:lnSpc>
              <a:buFont typeface="Wingdings" panose="05000000000000000000" pitchFamily="2" charset="2"/>
              <a:buChar char="ü"/>
            </a:pPr>
            <a:r>
              <a:rPr lang="en-GB" sz="2400" dirty="0">
                <a:solidFill>
                  <a:schemeClr val="tx1"/>
                </a:solidFill>
                <a:cs typeface="Arial" panose="020B0604020202020204" pitchFamily="34" charset="0"/>
              </a:rPr>
              <a:t>Site, design and construct new disposal and related facilities as required</a:t>
            </a:r>
            <a:r>
              <a:rPr lang="en-US" sz="2400" dirty="0">
                <a:solidFill>
                  <a:schemeClr val="tx1"/>
                </a:solidFill>
                <a:cs typeface="Arial" panose="020B0604020202020204" pitchFamily="34" charset="0"/>
              </a:rPr>
              <a:t>.</a:t>
            </a:r>
          </a:p>
          <a:p>
            <a:pPr marL="342900" marR="0" lvl="0" indent="-342900" algn="just" defTabSz="685800" rtl="0" eaLnBrk="1" fontAlgn="auto" latinLnBrk="0" hangingPunct="1">
              <a:lnSpc>
                <a:spcPct val="110000"/>
              </a:lnSpc>
              <a:spcBef>
                <a:spcPts val="750"/>
              </a:spcBef>
              <a:spcAft>
                <a:spcPts val="0"/>
              </a:spcAft>
              <a:buClrTx/>
              <a:buSzTx/>
              <a:buFont typeface="Wingdings" panose="05000000000000000000" pitchFamily="2" charset="2"/>
              <a:buChar char="Ø"/>
              <a:tabLst/>
              <a:defRPr/>
            </a:pPr>
            <a:r>
              <a:rPr lang="en-GB" sz="2400" dirty="0">
                <a:solidFill>
                  <a:schemeClr val="tx1"/>
                </a:solidFill>
                <a:latin typeface="Calibri" panose="020F0502020204030204"/>
                <a:cs typeface="Arial" panose="020B0604020202020204" pitchFamily="34" charset="0"/>
              </a:rPr>
              <a:t>NRWDI is currently focussing on providing solutions for the long-term management and disposal of Spent Nuclear fuel such as Central Interim Storage Facility (CISF) and Deep Geological Repository (DGR).</a:t>
            </a:r>
            <a:endPar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a:p>
            <a:pPr lvl="1" algn="just">
              <a:lnSpc>
                <a:spcPct val="110000"/>
              </a:lnSpc>
            </a:pPr>
            <a:endParaRPr lang="en-US" sz="24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46114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Outlook of waste management programme </a:t>
            </a:r>
            <a:r>
              <a:rPr lang="en-ZA" sz="3000" b="1" u="sng" dirty="0">
                <a:latin typeface="+mn-lt"/>
              </a:rPr>
              <a:t> </a:t>
            </a:r>
          </a:p>
        </p:txBody>
      </p:sp>
      <p:sp>
        <p:nvSpPr>
          <p:cNvPr id="4" name="Text Placeholder 3"/>
          <p:cNvSpPr>
            <a:spLocks noGrp="1"/>
          </p:cNvSpPr>
          <p:nvPr>
            <p:ph type="body" idx="1"/>
          </p:nvPr>
        </p:nvSpPr>
        <p:spPr>
          <a:xfrm>
            <a:off x="1776548" y="651988"/>
            <a:ext cx="7255692" cy="5393212"/>
          </a:xfrm>
        </p:spPr>
        <p:txBody>
          <a:bodyPr>
            <a:normAutofit lnSpcReduction="10000"/>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Long-term waste management</a:t>
            </a:r>
          </a:p>
          <a:p>
            <a:pPr marL="685800" lvl="1" indent="-342900" algn="just">
              <a:lnSpc>
                <a:spcPct val="110000"/>
              </a:lnSpc>
              <a:buFont typeface="Wingdings" panose="05000000000000000000" pitchFamily="2" charset="2"/>
              <a:buChar char="ü"/>
            </a:pPr>
            <a:r>
              <a:rPr lang="en-US" sz="2300" i="1" dirty="0">
                <a:solidFill>
                  <a:schemeClr val="tx1"/>
                </a:solidFill>
                <a:cs typeface="Arial" panose="020B0604020202020204" pitchFamily="34" charset="0"/>
              </a:rPr>
              <a:t>One site shall be developed for each of the waste classes (excluding NORM waste, which is disposed of on site in bulk). This is to maximize benefits from economies of scale for all activities associated with disposal waste management – </a:t>
            </a:r>
            <a:r>
              <a:rPr lang="en-US" sz="2300" dirty="0">
                <a:solidFill>
                  <a:schemeClr val="accent1"/>
                </a:solidFill>
                <a:cs typeface="Arial" panose="020B0604020202020204" pitchFamily="34" charset="0"/>
              </a:rPr>
              <a:t>In 2018, the Minister authorised NRWDI to establish the Centralised Interim Storage Facility by 2030.</a:t>
            </a:r>
          </a:p>
          <a:p>
            <a:pPr marL="685800" lvl="1" indent="-342900" algn="just">
              <a:lnSpc>
                <a:spcPct val="110000"/>
              </a:lnSpc>
              <a:buFont typeface="Wingdings" panose="05000000000000000000" pitchFamily="2" charset="2"/>
              <a:buChar char="ü"/>
            </a:pPr>
            <a:endParaRPr lang="en-US" sz="2300"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r>
              <a:rPr lang="en-US" sz="2300" i="1" dirty="0">
                <a:solidFill>
                  <a:schemeClr val="tx1"/>
                </a:solidFill>
                <a:cs typeface="Arial" panose="020B0604020202020204" pitchFamily="34" charset="0"/>
              </a:rPr>
              <a:t>Vaalputs shall continue to be used as a National Disposal Site for Low and Intermediate Level Waste – </a:t>
            </a:r>
            <a:r>
              <a:rPr lang="en-US" sz="2300" dirty="0">
                <a:solidFill>
                  <a:schemeClr val="accent1"/>
                </a:solidFill>
                <a:cs typeface="Arial" panose="020B0604020202020204" pitchFamily="34" charset="0"/>
              </a:rPr>
              <a:t>DMRE continues to monitor progress and provide guidance on NRWDI license application process to operate Vaalputs</a:t>
            </a:r>
            <a:r>
              <a:rPr lang="en-US" sz="2300" dirty="0">
                <a:solidFill>
                  <a:schemeClr val="tx1"/>
                </a:solidFill>
                <a:cs typeface="Arial" panose="020B0604020202020204" pitchFamily="34" charset="0"/>
              </a:rPr>
              <a:t>.</a:t>
            </a:r>
            <a:endParaRPr lang="en-US" sz="2300" i="1" dirty="0">
              <a:solidFill>
                <a:schemeClr val="tx1"/>
              </a:solidFill>
              <a:cs typeface="Arial" panose="020B0604020202020204" pitchFamily="34" charset="0"/>
            </a:endParaRPr>
          </a:p>
          <a:p>
            <a:pPr marL="685800" lvl="1" indent="-342900" algn="just">
              <a:lnSpc>
                <a:spcPct val="110000"/>
              </a:lnSpc>
              <a:buFont typeface="Wingdings" panose="05000000000000000000" pitchFamily="2" charset="2"/>
              <a:buChar char="ü"/>
            </a:pPr>
            <a:endParaRPr lang="en-US" sz="23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234040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1432"/>
            <a:ext cx="7031673" cy="600075"/>
          </a:xfrm>
        </p:spPr>
        <p:txBody>
          <a:bodyPr>
            <a:normAutofit/>
          </a:bodyPr>
          <a:lstStyle/>
          <a:p>
            <a:pPr algn="ctr"/>
            <a:r>
              <a:rPr lang="en-ZA" sz="3000" b="1" dirty="0">
                <a:latin typeface="+mn-lt"/>
              </a:rPr>
              <a:t>Outlook of waste management programme </a:t>
            </a:r>
            <a:r>
              <a:rPr lang="en-ZA" sz="3000" b="1" u="sng" dirty="0">
                <a:latin typeface="+mn-lt"/>
              </a:rPr>
              <a:t> </a:t>
            </a:r>
          </a:p>
        </p:txBody>
      </p:sp>
      <p:sp>
        <p:nvSpPr>
          <p:cNvPr id="4" name="Text Placeholder 3"/>
          <p:cNvSpPr>
            <a:spLocks noGrp="1"/>
          </p:cNvSpPr>
          <p:nvPr>
            <p:ph type="body" idx="1"/>
          </p:nvPr>
        </p:nvSpPr>
        <p:spPr>
          <a:xfrm>
            <a:off x="1695268" y="732394"/>
            <a:ext cx="7255692" cy="5393212"/>
          </a:xfrm>
        </p:spPr>
        <p:txBody>
          <a:bodyPr>
            <a:normAutofit fontScale="92500" lnSpcReduction="10000"/>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Long-term waste management</a:t>
            </a:r>
          </a:p>
          <a:p>
            <a:pPr marL="685800" lvl="1" indent="-342900" algn="just">
              <a:lnSpc>
                <a:spcPct val="110000"/>
              </a:lnSpc>
              <a:buFont typeface="Wingdings" panose="05000000000000000000" pitchFamily="2" charset="2"/>
              <a:buChar char="ü"/>
            </a:pPr>
            <a:r>
              <a:rPr lang="en-US" sz="2300" i="1" dirty="0">
                <a:solidFill>
                  <a:schemeClr val="tx1"/>
                </a:solidFill>
                <a:cs typeface="Arial" panose="020B0604020202020204" pitchFamily="34" charset="0"/>
              </a:rPr>
              <a:t>The Government shall initiate investigations into the best long-term option for the management of Used Fuel – </a:t>
            </a:r>
            <a:r>
              <a:rPr lang="en-US" sz="2300" dirty="0">
                <a:solidFill>
                  <a:schemeClr val="accent1"/>
                </a:solidFill>
                <a:cs typeface="Arial" panose="020B0604020202020204" pitchFamily="34" charset="0"/>
              </a:rPr>
              <a:t>The DMRE is developing the National Backend Strategy, and to ensure coordination and phased approach in the implemented solutions such as the TISF, CISF, and DGR.</a:t>
            </a:r>
          </a:p>
          <a:p>
            <a:pPr marL="685800" lvl="1" indent="-342900" algn="just">
              <a:lnSpc>
                <a:spcPct val="110000"/>
              </a:lnSpc>
              <a:buFont typeface="Wingdings" panose="05000000000000000000" pitchFamily="2" charset="2"/>
              <a:buChar char="ü"/>
            </a:pPr>
            <a:r>
              <a:rPr lang="en-US" sz="2300" i="1" dirty="0">
                <a:solidFill>
                  <a:schemeClr val="tx1"/>
                </a:solidFill>
                <a:cs typeface="Arial" panose="020B0604020202020204" pitchFamily="34" charset="0"/>
              </a:rPr>
              <a:t>The Government shall establish a radioactive waste management fund to ensure that there are sufficient provisions for the long-term management options of the various waste forms – </a:t>
            </a:r>
            <a:r>
              <a:rPr lang="en-US" sz="2300" dirty="0">
                <a:solidFill>
                  <a:schemeClr val="accent1"/>
                </a:solidFill>
                <a:cs typeface="Arial" panose="020B0604020202020204" pitchFamily="34" charset="0"/>
              </a:rPr>
              <a:t>The DMRE has developed the Radioactive Waste Management Fund Bill (RWMFB) to address the funding arrangements for the disposal of radioactive waste. Public comments are being addressed prior to submission of the Bill to Cabinet to seek approval be tabled in Parliament</a:t>
            </a:r>
            <a:endParaRPr lang="en-GB" sz="2300" dirty="0">
              <a:solidFill>
                <a:schemeClr val="accent1"/>
              </a:solidFill>
              <a:highlight>
                <a:srgbClr val="FFFF00"/>
              </a:highlight>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87778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11272"/>
            <a:ext cx="7031673" cy="600075"/>
          </a:xfrm>
        </p:spPr>
        <p:txBody>
          <a:bodyPr>
            <a:normAutofit/>
          </a:bodyPr>
          <a:lstStyle/>
          <a:p>
            <a:pPr algn="ctr"/>
            <a:r>
              <a:rPr lang="en-US" sz="3000" b="1" dirty="0">
                <a:latin typeface="+mn-lt"/>
              </a:rPr>
              <a:t> Conclusion and Recommendation</a:t>
            </a:r>
            <a:r>
              <a:rPr lang="en-ZA" sz="3000" b="1" dirty="0">
                <a:latin typeface="+mn-lt"/>
              </a:rPr>
              <a:t> </a:t>
            </a:r>
            <a:r>
              <a:rPr lang="en-ZA" sz="3000" b="1" u="sng" dirty="0">
                <a:latin typeface="+mn-lt"/>
              </a:rPr>
              <a:t> </a:t>
            </a:r>
          </a:p>
        </p:txBody>
      </p:sp>
      <p:sp>
        <p:nvSpPr>
          <p:cNvPr id="4" name="Text Placeholder 3"/>
          <p:cNvSpPr>
            <a:spLocks noGrp="1"/>
          </p:cNvSpPr>
          <p:nvPr>
            <p:ph type="body" idx="1"/>
          </p:nvPr>
        </p:nvSpPr>
        <p:spPr>
          <a:xfrm>
            <a:off x="1745673" y="981776"/>
            <a:ext cx="7467600" cy="5393212"/>
          </a:xfrm>
        </p:spPr>
        <p:txBody>
          <a:bodyPr>
            <a:normAutofit/>
          </a:bodyPr>
          <a:lstStyle/>
          <a:p>
            <a:pPr marL="342900" indent="-342900" algn="just">
              <a:lnSpc>
                <a:spcPct val="110000"/>
              </a:lnSpc>
              <a:buFont typeface="Wingdings" panose="05000000000000000000" pitchFamily="2" charset="2"/>
              <a:buChar char="Ø"/>
            </a:pPr>
            <a:r>
              <a:rPr lang="en-US" sz="2400" dirty="0">
                <a:solidFill>
                  <a:schemeClr val="tx1"/>
                </a:solidFill>
                <a:cs typeface="Arial" panose="020B0604020202020204" pitchFamily="34" charset="0"/>
              </a:rPr>
              <a:t>It is recommended that the Select Committee:</a:t>
            </a:r>
          </a:p>
          <a:p>
            <a:pPr marL="685800" lvl="1" indent="-342900" algn="just">
              <a:lnSpc>
                <a:spcPct val="110000"/>
              </a:lnSpc>
              <a:buFont typeface="Wingdings" panose="05000000000000000000" pitchFamily="2" charset="2"/>
              <a:buChar char="Ø"/>
            </a:pPr>
            <a:r>
              <a:rPr lang="en-US" sz="2000" dirty="0">
                <a:solidFill>
                  <a:schemeClr val="tx1"/>
                </a:solidFill>
                <a:cs typeface="Arial" panose="020B0604020202020204" pitchFamily="34" charset="0"/>
              </a:rPr>
              <a:t>Notes that South Africa has well established Radioactive Waste Management Framework and waste is safely managed</a:t>
            </a:r>
          </a:p>
          <a:p>
            <a:pPr marL="685800" lvl="1" indent="-342900" algn="just">
              <a:lnSpc>
                <a:spcPct val="110000"/>
              </a:lnSpc>
              <a:buFont typeface="Wingdings" panose="05000000000000000000" pitchFamily="2" charset="2"/>
              <a:buChar char="Ø"/>
            </a:pPr>
            <a:r>
              <a:rPr lang="en-US" sz="2000" dirty="0">
                <a:solidFill>
                  <a:schemeClr val="tx1"/>
                </a:solidFill>
                <a:cs typeface="Arial" panose="020B0604020202020204" pitchFamily="34" charset="0"/>
              </a:rPr>
              <a:t>Notes that the Radioactive Waste Management Framework is being improved through policy and strategy enhancement based IAEA Missions conducted in the recent past.</a:t>
            </a:r>
          </a:p>
          <a:p>
            <a:pPr marL="685800" lvl="1" indent="-342900" algn="just">
              <a:lnSpc>
                <a:spcPct val="110000"/>
              </a:lnSpc>
              <a:buFont typeface="Wingdings" panose="05000000000000000000" pitchFamily="2" charset="2"/>
              <a:buChar char="Ø"/>
            </a:pPr>
            <a:r>
              <a:rPr lang="en-US" sz="2000" dirty="0">
                <a:solidFill>
                  <a:schemeClr val="tx1"/>
                </a:solidFill>
                <a:cs typeface="Arial" panose="020B0604020202020204" pitchFamily="34" charset="0"/>
              </a:rPr>
              <a:t>Notes that Government continues to exercise oversight on the implementation of the Radioactive Waste Management Plans, and the monitoring thereof through NCRWM led by DMRE.</a:t>
            </a:r>
          </a:p>
          <a:p>
            <a:pPr marL="685800" lvl="1" indent="-342900" algn="just">
              <a:lnSpc>
                <a:spcPct val="110000"/>
              </a:lnSpc>
              <a:buFont typeface="Wingdings" panose="05000000000000000000" pitchFamily="2" charset="2"/>
              <a:buChar char="Ø"/>
            </a:pPr>
            <a:r>
              <a:rPr lang="en-US" sz="2000" dirty="0">
                <a:solidFill>
                  <a:schemeClr val="tx1"/>
                </a:solidFill>
                <a:cs typeface="Arial" panose="020B0604020202020204" pitchFamily="34" charset="0"/>
              </a:rPr>
              <a:t>Notes that both waste generators such as Eskom and Necsa have submitted their overarching Radioactive Waste Management Plans to the Department for Ministerial approval</a:t>
            </a:r>
            <a:endParaRPr lang="en-GB" sz="20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296679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51912"/>
            <a:ext cx="7031673" cy="600075"/>
          </a:xfrm>
        </p:spPr>
        <p:txBody>
          <a:bodyPr>
            <a:normAutofit/>
          </a:bodyPr>
          <a:lstStyle/>
          <a:p>
            <a:pPr algn="ctr"/>
            <a:r>
              <a:rPr lang="en-ZA" sz="3000" b="1" dirty="0">
                <a:latin typeface="+mn-lt"/>
              </a:rPr>
              <a:t>Presentation Outline </a:t>
            </a:r>
            <a:r>
              <a:rPr lang="en-ZA" sz="3000" b="1" u="sng" dirty="0">
                <a:latin typeface="+mn-lt"/>
              </a:rPr>
              <a:t> </a:t>
            </a:r>
          </a:p>
        </p:txBody>
      </p:sp>
      <p:sp>
        <p:nvSpPr>
          <p:cNvPr id="4" name="Text Placeholder 3"/>
          <p:cNvSpPr>
            <a:spLocks noGrp="1"/>
          </p:cNvSpPr>
          <p:nvPr>
            <p:ph type="body" idx="1"/>
          </p:nvPr>
        </p:nvSpPr>
        <p:spPr>
          <a:xfrm>
            <a:off x="1919287" y="1455263"/>
            <a:ext cx="7255692" cy="5393212"/>
          </a:xfrm>
        </p:spPr>
        <p:txBody>
          <a:bodyPr>
            <a:normAutofit/>
          </a:bodyPr>
          <a:lstStyle/>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Purpose</a:t>
            </a:r>
          </a:p>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Legislative Background</a:t>
            </a:r>
          </a:p>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Radioactive Waste Management Framework</a:t>
            </a:r>
          </a:p>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Guiding Elements for Waste Management Plans</a:t>
            </a:r>
          </a:p>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Waste Management Plans</a:t>
            </a:r>
          </a:p>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Outlook of waste management programme</a:t>
            </a:r>
          </a:p>
          <a:p>
            <a:pPr marL="342900" indent="-342900" algn="just">
              <a:lnSpc>
                <a:spcPct val="100000"/>
              </a:lnSpc>
              <a:buFont typeface="Wingdings" panose="05000000000000000000" pitchFamily="2" charset="2"/>
              <a:buChar char="Ø"/>
            </a:pPr>
            <a:r>
              <a:rPr lang="en-US" sz="2200" dirty="0">
                <a:solidFill>
                  <a:schemeClr val="tx1"/>
                </a:solidFill>
                <a:cs typeface="Arial" panose="020B0604020202020204" pitchFamily="34" charset="0"/>
              </a:rPr>
              <a:t>Conclude and Recommendation</a:t>
            </a: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260148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a:bodyPr>
          <a:lstStyle/>
          <a:p>
            <a:pPr algn="ctr"/>
            <a:r>
              <a:rPr lang="en-ZA" sz="3000" b="1" dirty="0">
                <a:latin typeface="+mn-lt"/>
              </a:rPr>
              <a:t>Purpose</a:t>
            </a:r>
            <a:endParaRPr lang="en-ZA" sz="3000" b="1" u="sng" dirty="0">
              <a:latin typeface="+mn-lt"/>
            </a:endParaRPr>
          </a:p>
        </p:txBody>
      </p:sp>
      <p:sp>
        <p:nvSpPr>
          <p:cNvPr id="4" name="Text Placeholder 3"/>
          <p:cNvSpPr>
            <a:spLocks noGrp="1"/>
          </p:cNvSpPr>
          <p:nvPr>
            <p:ph type="body" idx="1"/>
          </p:nvPr>
        </p:nvSpPr>
        <p:spPr>
          <a:xfrm>
            <a:off x="1695268" y="678113"/>
            <a:ext cx="7255692" cy="5393212"/>
          </a:xfrm>
        </p:spPr>
        <p:txBody>
          <a:bodyPr>
            <a:normAutofit/>
          </a:bodyPr>
          <a:lstStyle/>
          <a:p>
            <a:pPr marL="342900" indent="-342900" algn="just">
              <a:lnSpc>
                <a:spcPct val="100000"/>
              </a:lnSpc>
              <a:buFont typeface="Wingdings" panose="05000000000000000000" pitchFamily="2" charset="2"/>
              <a:buChar char="Ø"/>
            </a:pPr>
            <a:endParaRPr lang="en-GB" sz="2400" dirty="0">
              <a:solidFill>
                <a:schemeClr val="tx1"/>
              </a:solidFill>
              <a:cs typeface="Arial" panose="020B0604020202020204" pitchFamily="34" charset="0"/>
            </a:endParaRPr>
          </a:p>
          <a:p>
            <a:pPr marL="342900" indent="-342900" algn="just">
              <a:lnSpc>
                <a:spcPct val="100000"/>
              </a:lnSpc>
              <a:buFont typeface="Wingdings" panose="05000000000000000000" pitchFamily="2" charset="2"/>
              <a:buChar char="Ø"/>
            </a:pPr>
            <a:r>
              <a:rPr lang="en-US" sz="2400" dirty="0">
                <a:solidFill>
                  <a:schemeClr val="tx1"/>
                </a:solidFill>
                <a:cs typeface="Arial" panose="020B0604020202020204" pitchFamily="34" charset="0"/>
              </a:rPr>
              <a:t>To brief the Select Committee about the South African Radioactive Waste Management Strategies and Programme; and </a:t>
            </a:r>
          </a:p>
          <a:p>
            <a:pPr marL="342900" indent="-342900" algn="just">
              <a:lnSpc>
                <a:spcPct val="100000"/>
              </a:lnSpc>
              <a:buFont typeface="Wingdings" panose="05000000000000000000" pitchFamily="2" charset="2"/>
              <a:buChar char="Ø"/>
            </a:pPr>
            <a:endParaRPr lang="en-US" sz="2400" dirty="0">
              <a:solidFill>
                <a:schemeClr val="tx1"/>
              </a:solidFill>
              <a:cs typeface="Arial" panose="020B0604020202020204" pitchFamily="34" charset="0"/>
            </a:endParaRPr>
          </a:p>
          <a:p>
            <a:pPr marL="342900" indent="-342900" algn="just">
              <a:lnSpc>
                <a:spcPct val="100000"/>
              </a:lnSpc>
              <a:buFont typeface="Wingdings" panose="05000000000000000000" pitchFamily="2" charset="2"/>
              <a:buChar char="Ø"/>
            </a:pPr>
            <a:r>
              <a:rPr lang="en-US" sz="2400" dirty="0">
                <a:solidFill>
                  <a:schemeClr val="tx1"/>
                </a:solidFill>
                <a:cs typeface="Arial" panose="020B0604020202020204" pitchFamily="34" charset="0"/>
              </a:rPr>
              <a:t>To request to the Select Committee note the South African Radioactive Waste Management Policy overview and requirements of Waste Management Plans  for compliance by radioactive waste generators. </a:t>
            </a: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63029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a:bodyPr>
          <a:lstStyle/>
          <a:p>
            <a:pPr algn="ctr"/>
            <a:r>
              <a:rPr lang="en-US" sz="3000" b="1" dirty="0">
                <a:latin typeface="+mn-lt"/>
              </a:rPr>
              <a:t>Legislative background</a:t>
            </a:r>
            <a:r>
              <a:rPr lang="en-ZA" sz="3000" b="1" u="sng" dirty="0">
                <a:latin typeface="+mn-lt"/>
              </a:rPr>
              <a:t> </a:t>
            </a:r>
          </a:p>
        </p:txBody>
      </p:sp>
      <p:sp>
        <p:nvSpPr>
          <p:cNvPr id="4" name="Text Placeholder 3"/>
          <p:cNvSpPr>
            <a:spLocks noGrp="1"/>
          </p:cNvSpPr>
          <p:nvPr>
            <p:ph type="body" idx="1"/>
          </p:nvPr>
        </p:nvSpPr>
        <p:spPr>
          <a:xfrm>
            <a:off x="1812174" y="943593"/>
            <a:ext cx="6631182" cy="4839690"/>
          </a:xfrm>
        </p:spPr>
        <p:txBody>
          <a:bodyPr>
            <a:normAutofit fontScale="92500" lnSpcReduction="10000"/>
          </a:bodyPr>
          <a:lstStyle/>
          <a:p>
            <a:pPr marL="342900" indent="-342900" algn="just">
              <a:lnSpc>
                <a:spcPct val="100000"/>
              </a:lnSpc>
              <a:buFont typeface="Wingdings" panose="05000000000000000000" pitchFamily="2" charset="2"/>
              <a:buChar char="Ø"/>
            </a:pPr>
            <a:r>
              <a:rPr lang="en-US" sz="2400" dirty="0">
                <a:solidFill>
                  <a:schemeClr val="tx1"/>
                </a:solidFill>
                <a:cs typeface="Arial" panose="020B0604020202020204" pitchFamily="34" charset="0"/>
              </a:rPr>
              <a:t>Nuclear Energy Act, 1999 – </a:t>
            </a:r>
          </a:p>
          <a:p>
            <a:pPr marL="685800" lvl="1" indent="-342900" algn="just">
              <a:lnSpc>
                <a:spcPct val="100000"/>
              </a:lnSpc>
              <a:buFont typeface="Wingdings" panose="05000000000000000000" pitchFamily="2" charset="2"/>
              <a:buChar char="ü"/>
            </a:pPr>
            <a:r>
              <a:rPr lang="en-US" sz="2300" dirty="0">
                <a:solidFill>
                  <a:schemeClr val="tx1"/>
                </a:solidFill>
                <a:cs typeface="Arial" panose="020B0604020202020204" pitchFamily="34" charset="0"/>
              </a:rPr>
              <a:t>Section 45(1) – </a:t>
            </a:r>
            <a:r>
              <a:rPr lang="en-US" sz="2300" i="1" dirty="0">
                <a:solidFill>
                  <a:schemeClr val="tx1"/>
                </a:solidFill>
                <a:cs typeface="Arial" panose="020B0604020202020204" pitchFamily="34" charset="0"/>
              </a:rPr>
              <a:t>The authority over the management and discarding of radioactive waste and the storage of irradiated nuclear fuel vests in the Minister.</a:t>
            </a:r>
          </a:p>
          <a:p>
            <a:pPr marL="685800" lvl="1" indent="-342900" algn="just">
              <a:lnSpc>
                <a:spcPct val="100000"/>
              </a:lnSpc>
              <a:buFont typeface="Wingdings" panose="05000000000000000000" pitchFamily="2" charset="2"/>
              <a:buChar char="ü"/>
            </a:pPr>
            <a:endParaRPr lang="en-US" sz="2300" i="1" dirty="0">
              <a:solidFill>
                <a:schemeClr val="tx1"/>
              </a:solidFill>
              <a:cs typeface="Arial" panose="020B0604020202020204" pitchFamily="34" charset="0"/>
            </a:endParaRPr>
          </a:p>
          <a:p>
            <a:pPr marL="685800" lvl="1" indent="-342900" algn="just">
              <a:lnSpc>
                <a:spcPct val="100000"/>
              </a:lnSpc>
              <a:buFont typeface="Wingdings" panose="05000000000000000000" pitchFamily="2" charset="2"/>
              <a:buChar char="ü"/>
            </a:pPr>
            <a:r>
              <a:rPr lang="en-US" sz="2300" dirty="0">
                <a:solidFill>
                  <a:schemeClr val="tx1"/>
                </a:solidFill>
                <a:cs typeface="Arial" panose="020B0604020202020204" pitchFamily="34" charset="0"/>
              </a:rPr>
              <a:t>Section 46(1) – </a:t>
            </a:r>
            <a:r>
              <a:rPr lang="en-US" sz="2300" i="1" dirty="0">
                <a:solidFill>
                  <a:schemeClr val="tx1"/>
                </a:solidFill>
                <a:cs typeface="Arial" panose="020B0604020202020204" pitchFamily="34" charset="0"/>
              </a:rPr>
              <a:t>Except where authorised by a ministerial authority issued under the Hazardous Substances Act, 1973 (Act No. 15 of 1973), no person may, without the written permission of the Minister, discard radioactive waste in any manner or cause it to be so discarded.</a:t>
            </a:r>
          </a:p>
          <a:p>
            <a:pPr marL="685800" lvl="1" indent="-342900" algn="just">
              <a:lnSpc>
                <a:spcPct val="100000"/>
              </a:lnSpc>
              <a:buFont typeface="Wingdings" panose="05000000000000000000" pitchFamily="2" charset="2"/>
              <a:buChar char="ü"/>
            </a:pPr>
            <a:endParaRPr lang="en-US" sz="2300" i="1" dirty="0">
              <a:solidFill>
                <a:schemeClr val="tx1"/>
              </a:solidFill>
              <a:cs typeface="Arial" panose="020B0604020202020204" pitchFamily="34" charset="0"/>
            </a:endParaRPr>
          </a:p>
          <a:p>
            <a:pPr marL="685800" lvl="1" indent="-342900" algn="just">
              <a:lnSpc>
                <a:spcPct val="100000"/>
              </a:lnSpc>
              <a:buFont typeface="Wingdings" panose="05000000000000000000" pitchFamily="2" charset="2"/>
              <a:buChar char="ü"/>
            </a:pPr>
            <a:r>
              <a:rPr lang="en-US" sz="2300" dirty="0">
                <a:solidFill>
                  <a:schemeClr val="tx1"/>
                </a:solidFill>
                <a:cs typeface="Arial" panose="020B0604020202020204" pitchFamily="34" charset="0"/>
              </a:rPr>
              <a:t>Section 46(2) – </a:t>
            </a:r>
            <a:r>
              <a:rPr lang="en-US" sz="2300" i="1" dirty="0">
                <a:solidFill>
                  <a:schemeClr val="tx1"/>
                </a:solidFill>
                <a:cs typeface="Arial" panose="020B0604020202020204" pitchFamily="34" charset="0"/>
              </a:rPr>
              <a:t>Except with the written permission of the Minister, no person may store any irradiated nuclear fuel or cause it to be stored.</a:t>
            </a: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1153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a:bodyPr>
          <a:lstStyle/>
          <a:p>
            <a:pPr algn="ctr"/>
            <a:r>
              <a:rPr lang="en-US" sz="3000" b="1" dirty="0">
                <a:latin typeface="+mn-lt"/>
              </a:rPr>
              <a:t>Legislative background</a:t>
            </a:r>
            <a:r>
              <a:rPr lang="en-ZA" sz="3000" b="1" dirty="0">
                <a:latin typeface="+mn-lt"/>
              </a:rPr>
              <a:t>, Continued</a:t>
            </a:r>
          </a:p>
        </p:txBody>
      </p:sp>
      <p:sp>
        <p:nvSpPr>
          <p:cNvPr id="4" name="Text Placeholder 3"/>
          <p:cNvSpPr>
            <a:spLocks noGrp="1"/>
          </p:cNvSpPr>
          <p:nvPr>
            <p:ph type="body" idx="1"/>
          </p:nvPr>
        </p:nvSpPr>
        <p:spPr>
          <a:xfrm>
            <a:off x="1335380" y="930530"/>
            <a:ext cx="6631182" cy="4839690"/>
          </a:xfrm>
        </p:spPr>
        <p:txBody>
          <a:bodyPr>
            <a:normAutofit fontScale="92500" lnSpcReduction="20000"/>
          </a:bodyPr>
          <a:lstStyle/>
          <a:p>
            <a:pPr marL="800100" lvl="1" indent="-342900" algn="just">
              <a:buFont typeface="Wingdings" panose="05000000000000000000" pitchFamily="2" charset="2"/>
              <a:buChar char="ü"/>
              <a:defRPr/>
            </a:pPr>
            <a:r>
              <a:rPr lang="en-US" sz="2000" i="1" dirty="0">
                <a:solidFill>
                  <a:schemeClr val="tx1"/>
                </a:solidFill>
                <a:cs typeface="Arial" panose="020B0604020202020204" pitchFamily="34" charset="0"/>
              </a:rPr>
              <a:t>National Radioactive Waste Management Policy and Strategy of 2005</a:t>
            </a:r>
            <a:r>
              <a:rPr lang="en-US" sz="2000" dirty="0">
                <a:solidFill>
                  <a:schemeClr val="tx1"/>
                </a:solidFill>
                <a:cs typeface="Arial" panose="020B0604020202020204" pitchFamily="34" charset="0"/>
              </a:rPr>
              <a:t> – recommended for the establishment of the following: </a:t>
            </a:r>
          </a:p>
          <a:p>
            <a:pPr marL="457200" lvl="1" algn="just">
              <a:defRPr/>
            </a:pPr>
            <a:endParaRPr lang="en-US" sz="2000" dirty="0">
              <a:solidFill>
                <a:schemeClr val="tx1"/>
              </a:solidFill>
              <a:cs typeface="Arial" panose="020B0604020202020204" pitchFamily="34" charset="0"/>
            </a:endParaRPr>
          </a:p>
          <a:p>
            <a:pPr marL="457200" lvl="1" algn="just">
              <a:defRPr/>
            </a:pPr>
            <a:r>
              <a:rPr lang="en-US" sz="2000" dirty="0">
                <a:solidFill>
                  <a:schemeClr val="tx1"/>
                </a:solidFill>
                <a:cs typeface="Arial" panose="020B0604020202020204" pitchFamily="34" charset="0"/>
              </a:rPr>
              <a:t>	i) National Committee on Radioactive Waste Management 	    (NCRWM);</a:t>
            </a:r>
          </a:p>
          <a:p>
            <a:pPr marL="457200" lvl="1" algn="just">
              <a:defRPr/>
            </a:pPr>
            <a:r>
              <a:rPr lang="en-US" sz="2000" dirty="0">
                <a:solidFill>
                  <a:schemeClr val="tx1"/>
                </a:solidFill>
                <a:cs typeface="Arial" panose="020B0604020202020204" pitchFamily="34" charset="0"/>
              </a:rPr>
              <a:t>	 ii) National Radioactive Waste Disposal Institute (NRWDI); </a:t>
            </a:r>
          </a:p>
          <a:p>
            <a:pPr marL="457200" lvl="1" algn="just">
              <a:defRPr/>
            </a:pPr>
            <a:r>
              <a:rPr lang="en-US" sz="2000" dirty="0">
                <a:solidFill>
                  <a:schemeClr val="tx1"/>
                </a:solidFill>
                <a:cs typeface="Arial" panose="020B0604020202020204" pitchFamily="34" charset="0"/>
              </a:rPr>
              <a:t>	 iii) Waste Management Fund, through the statutes. </a:t>
            </a:r>
            <a:endParaRPr lang="en-US" sz="2000" i="1" dirty="0">
              <a:solidFill>
                <a:schemeClr val="tx1"/>
              </a:solidFill>
              <a:cs typeface="Arial" panose="020B0604020202020204" pitchFamily="34" charset="0"/>
            </a:endParaRPr>
          </a:p>
          <a:p>
            <a:pPr marL="457200" lvl="1" algn="just">
              <a:defRPr/>
            </a:pPr>
            <a:endParaRPr lang="en-ZA" altLang="en-US" sz="2000" dirty="0">
              <a:solidFill>
                <a:schemeClr val="tx1"/>
              </a:solidFill>
              <a:latin typeface="Arial" panose="020B0604020202020204" pitchFamily="34" charset="0"/>
              <a:cs typeface="Arial" panose="020B0604020202020204" pitchFamily="34" charset="0"/>
            </a:endParaRPr>
          </a:p>
          <a:p>
            <a:pPr marL="800100" lvl="1" indent="-342900" algn="just">
              <a:lnSpc>
                <a:spcPct val="90000"/>
              </a:lnSpc>
              <a:buFont typeface="Wingdings" panose="05000000000000000000" pitchFamily="2" charset="2"/>
              <a:buChar char="ü"/>
              <a:defRPr/>
            </a:pPr>
            <a:r>
              <a:rPr lang="en-ZA" altLang="en-US" sz="2000" dirty="0">
                <a:solidFill>
                  <a:schemeClr val="tx1"/>
                </a:solidFill>
                <a:latin typeface="Arial" panose="020B0604020202020204" pitchFamily="34" charset="0"/>
                <a:cs typeface="Arial" panose="020B0604020202020204" pitchFamily="34" charset="0"/>
              </a:rPr>
              <a:t>National Radioactive Waste Disposal Institute Act (Act 53 of 2008)</a:t>
            </a:r>
          </a:p>
          <a:p>
            <a:pPr lvl="1" algn="just">
              <a:lnSpc>
                <a:spcPct val="90000"/>
              </a:lnSpc>
              <a:buFont typeface="Arial" charset="0"/>
              <a:buNone/>
              <a:defRPr/>
            </a:pPr>
            <a:endParaRPr lang="en-ZA" altLang="en-US" sz="2000" dirty="0">
              <a:solidFill>
                <a:schemeClr val="tx1"/>
              </a:solidFill>
              <a:latin typeface="Arial" panose="020B0604020202020204" pitchFamily="34" charset="0"/>
              <a:cs typeface="Arial" panose="020B0604020202020204" pitchFamily="34" charset="0"/>
            </a:endParaRPr>
          </a:p>
          <a:p>
            <a:pPr marL="1371600" lvl="2" indent="-457200" algn="just">
              <a:lnSpc>
                <a:spcPct val="80000"/>
              </a:lnSpc>
              <a:spcBef>
                <a:spcPct val="0"/>
              </a:spcBef>
              <a:spcAft>
                <a:spcPts val="1200"/>
              </a:spcAft>
              <a:buFont typeface="Arial" charset="0"/>
              <a:buChar char="•"/>
              <a:defRPr/>
            </a:pPr>
            <a:r>
              <a:rPr lang="en-ZA" altLang="en-US" sz="1800" dirty="0">
                <a:solidFill>
                  <a:schemeClr val="tx1"/>
                </a:solidFill>
              </a:rPr>
              <a:t>Established the National Radioactive Waste Disposal Institute (NRWDI). </a:t>
            </a:r>
          </a:p>
          <a:p>
            <a:pPr marL="1371600" lvl="2" indent="-457200" algn="just">
              <a:lnSpc>
                <a:spcPct val="80000"/>
              </a:lnSpc>
              <a:spcBef>
                <a:spcPct val="0"/>
              </a:spcBef>
              <a:spcAft>
                <a:spcPts val="1200"/>
              </a:spcAft>
              <a:buFont typeface="Arial" charset="0"/>
              <a:buChar char="•"/>
              <a:defRPr/>
            </a:pPr>
            <a:r>
              <a:rPr lang="en-ZA" altLang="en-US" sz="1800" dirty="0">
                <a:solidFill>
                  <a:schemeClr val="tx1"/>
                </a:solidFill>
              </a:rPr>
              <a:t>NRWDI fulfils the Minister’s responsibilities as set out in section 45(1) of the Nuclear Energy Act 46 of 1999</a:t>
            </a:r>
          </a:p>
          <a:p>
            <a:pPr marL="1371600" lvl="2" indent="-457200" algn="just">
              <a:lnSpc>
                <a:spcPct val="80000"/>
              </a:lnSpc>
              <a:spcBef>
                <a:spcPct val="0"/>
              </a:spcBef>
              <a:spcAft>
                <a:spcPts val="1200"/>
              </a:spcAft>
              <a:buFont typeface="Arial" charset="0"/>
              <a:buChar char="•"/>
              <a:defRPr/>
            </a:pPr>
            <a:r>
              <a:rPr lang="en-ZA" altLang="en-US" sz="1800" dirty="0">
                <a:solidFill>
                  <a:schemeClr val="tx1"/>
                </a:solidFill>
              </a:rPr>
              <a:t>Manages radioactive waste disposal on a national basis.</a:t>
            </a:r>
          </a:p>
          <a:p>
            <a:pPr marL="1371600" lvl="2" indent="-457200" algn="just">
              <a:lnSpc>
                <a:spcPct val="80000"/>
              </a:lnSpc>
              <a:spcBef>
                <a:spcPct val="0"/>
              </a:spcBef>
              <a:spcAft>
                <a:spcPts val="1200"/>
              </a:spcAft>
              <a:buFont typeface="Arial" charset="0"/>
              <a:buChar char="•"/>
              <a:defRPr/>
            </a:pPr>
            <a:r>
              <a:rPr lang="en-ZA" altLang="en-US" sz="1800" dirty="0">
                <a:solidFill>
                  <a:schemeClr val="tx1"/>
                </a:solidFill>
              </a:rPr>
              <a:t>The Institute will amongst others source its funds from the “polluter pays principle” in order to effectively execute its mandate without hindrance.</a:t>
            </a:r>
            <a:endParaRPr lang="en-ZA" altLang="en-US" sz="1800"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326868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08628" y="-75170"/>
            <a:ext cx="7031673" cy="600075"/>
          </a:xfrm>
        </p:spPr>
        <p:txBody>
          <a:bodyPr>
            <a:normAutofit fontScale="90000"/>
          </a:bodyPr>
          <a:lstStyle/>
          <a:p>
            <a:pPr algn="ctr"/>
            <a:r>
              <a:rPr lang="en-ZA" sz="3000" b="1" dirty="0">
                <a:latin typeface="+mn-lt"/>
              </a:rPr>
              <a:t>Radioactive Waste Management Framework </a:t>
            </a:r>
            <a:r>
              <a:rPr lang="en-ZA" sz="3000" b="1" u="sng" dirty="0">
                <a:latin typeface="+mn-lt"/>
              </a:rPr>
              <a:t> </a:t>
            </a:r>
          </a:p>
        </p:txBody>
      </p:sp>
      <p:sp>
        <p:nvSpPr>
          <p:cNvPr id="4" name="Text Placeholder 3"/>
          <p:cNvSpPr>
            <a:spLocks noGrp="1"/>
          </p:cNvSpPr>
          <p:nvPr>
            <p:ph type="body" idx="1"/>
          </p:nvPr>
        </p:nvSpPr>
        <p:spPr>
          <a:xfrm>
            <a:off x="1908628" y="252361"/>
            <a:ext cx="7255692" cy="5393212"/>
          </a:xfrm>
        </p:spPr>
        <p:txBody>
          <a:bodyPr>
            <a:normAutofit/>
          </a:bodyPr>
          <a:lstStyle/>
          <a:p>
            <a:pPr algn="just">
              <a:lnSpc>
                <a:spcPct val="110000"/>
              </a:lnSpc>
            </a:pPr>
            <a:endParaRPr lang="en-GB" sz="24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
        <p:nvSpPr>
          <p:cNvPr id="52" name="TextBox 97">
            <a:extLst>
              <a:ext uri="{FF2B5EF4-FFF2-40B4-BE49-F238E27FC236}">
                <a16:creationId xmlns:a16="http://schemas.microsoft.com/office/drawing/2014/main" id="{1EA9CD26-9066-DA91-A190-7983783B9F1F}"/>
              </a:ext>
            </a:extLst>
          </p:cNvPr>
          <p:cNvSpPr txBox="1">
            <a:spLocks noChangeArrowheads="1"/>
          </p:cNvSpPr>
          <p:nvPr/>
        </p:nvSpPr>
        <p:spPr bwMode="auto">
          <a:xfrm rot="16200000">
            <a:off x="2874618" y="3286894"/>
            <a:ext cx="1299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(c/kWh / Rm3)</a:t>
            </a:r>
          </a:p>
        </p:txBody>
      </p:sp>
      <p:cxnSp>
        <p:nvCxnSpPr>
          <p:cNvPr id="59" name="Straight Connector 58">
            <a:extLst>
              <a:ext uri="{FF2B5EF4-FFF2-40B4-BE49-F238E27FC236}">
                <a16:creationId xmlns:a16="http://schemas.microsoft.com/office/drawing/2014/main" id="{A12D7892-52B2-EA92-2DB1-9BD0F041AFB3}"/>
              </a:ext>
            </a:extLst>
          </p:cNvPr>
          <p:cNvCxnSpPr>
            <a:cxnSpLocks/>
          </p:cNvCxnSpPr>
          <p:nvPr/>
        </p:nvCxnSpPr>
        <p:spPr>
          <a:xfrm>
            <a:off x="2827208" y="4284598"/>
            <a:ext cx="488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4F3F7ED-3AAC-F740-5597-1E3360B14D76}"/>
              </a:ext>
            </a:extLst>
          </p:cNvPr>
          <p:cNvCxnSpPr>
            <a:cxnSpLocks/>
          </p:cNvCxnSpPr>
          <p:nvPr/>
        </p:nvCxnSpPr>
        <p:spPr>
          <a:xfrm flipV="1">
            <a:off x="2887971" y="4271423"/>
            <a:ext cx="397152" cy="1662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2A5AE09-C565-F8FB-7325-BFF68B17EB45}"/>
              </a:ext>
            </a:extLst>
          </p:cNvPr>
          <p:cNvGrpSpPr/>
          <p:nvPr/>
        </p:nvGrpSpPr>
        <p:grpSpPr>
          <a:xfrm>
            <a:off x="1227315" y="592132"/>
            <a:ext cx="7589308" cy="5490528"/>
            <a:chOff x="1227315" y="558265"/>
            <a:chExt cx="7589308" cy="5490528"/>
          </a:xfrm>
        </p:grpSpPr>
        <p:sp>
          <p:nvSpPr>
            <p:cNvPr id="6" name="Rectangle 5">
              <a:extLst>
                <a:ext uri="{FF2B5EF4-FFF2-40B4-BE49-F238E27FC236}">
                  <a16:creationId xmlns:a16="http://schemas.microsoft.com/office/drawing/2014/main" id="{EA57931A-F20D-228F-23B0-557BD0BAB71D}"/>
                </a:ext>
              </a:extLst>
            </p:cNvPr>
            <p:cNvSpPr/>
            <p:nvPr/>
          </p:nvSpPr>
          <p:spPr>
            <a:xfrm>
              <a:off x="1227315" y="4096781"/>
              <a:ext cx="1592869" cy="19520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800" b="1" dirty="0">
                  <a:solidFill>
                    <a:srgbClr val="FFFFFF"/>
                  </a:solidFill>
                </a:rPr>
                <a:t>Waste Generator</a:t>
              </a:r>
            </a:p>
            <a:p>
              <a:pPr eaLnBrk="1" hangingPunct="1">
                <a:spcBef>
                  <a:spcPct val="0"/>
                </a:spcBef>
                <a:buFontTx/>
                <a:buNone/>
                <a:defRPr/>
              </a:pPr>
              <a:r>
                <a:rPr lang="en-ZA" altLang="en-US" sz="1200" dirty="0">
                  <a:solidFill>
                    <a:srgbClr val="FFFFFF"/>
                  </a:solidFill>
                </a:rPr>
                <a:t>On-site waste</a:t>
              </a:r>
            </a:p>
            <a:p>
              <a:pPr eaLnBrk="1" hangingPunct="1">
                <a:spcBef>
                  <a:spcPct val="0"/>
                </a:spcBef>
                <a:defRPr/>
              </a:pPr>
              <a:r>
                <a:rPr lang="en-ZA" altLang="en-US" sz="1200" dirty="0">
                  <a:solidFill>
                    <a:srgbClr val="FFFFFF"/>
                  </a:solidFill>
                </a:rPr>
                <a:t>collection</a:t>
              </a:r>
            </a:p>
            <a:p>
              <a:pPr eaLnBrk="1" hangingPunct="1">
                <a:spcBef>
                  <a:spcPct val="0"/>
                </a:spcBef>
                <a:defRPr/>
              </a:pPr>
              <a:r>
                <a:rPr lang="en-ZA" altLang="en-US" sz="1200" dirty="0">
                  <a:solidFill>
                    <a:srgbClr val="FFFFFF"/>
                  </a:solidFill>
                </a:rPr>
                <a:t>treatment</a:t>
              </a:r>
            </a:p>
            <a:p>
              <a:pPr eaLnBrk="1" hangingPunct="1">
                <a:spcBef>
                  <a:spcPct val="0"/>
                </a:spcBef>
                <a:defRPr/>
              </a:pPr>
              <a:r>
                <a:rPr lang="en-ZA" altLang="en-US" sz="1200" dirty="0">
                  <a:solidFill>
                    <a:srgbClr val="FFFFFF"/>
                  </a:solidFill>
                </a:rPr>
                <a:t>packaging</a:t>
              </a:r>
            </a:p>
            <a:p>
              <a:pPr eaLnBrk="1" hangingPunct="1">
                <a:spcBef>
                  <a:spcPct val="0"/>
                </a:spcBef>
                <a:defRPr/>
              </a:pPr>
              <a:r>
                <a:rPr lang="en-ZA" altLang="en-US" sz="1200" dirty="0">
                  <a:solidFill>
                    <a:srgbClr val="FFFFFF"/>
                  </a:solidFill>
                </a:rPr>
                <a:t>storage</a:t>
              </a:r>
            </a:p>
            <a:p>
              <a:pPr eaLnBrk="1" hangingPunct="1">
                <a:spcBef>
                  <a:spcPct val="0"/>
                </a:spcBef>
                <a:defRPr/>
              </a:pPr>
              <a:r>
                <a:rPr lang="en-ZA" altLang="en-US" sz="1200" dirty="0">
                  <a:solidFill>
                    <a:srgbClr val="FFFFFF"/>
                  </a:solidFill>
                </a:rPr>
                <a:t>transportation</a:t>
              </a:r>
            </a:p>
            <a:p>
              <a:pPr eaLnBrk="1" hangingPunct="1">
                <a:spcBef>
                  <a:spcPct val="0"/>
                </a:spcBef>
                <a:defRPr/>
              </a:pPr>
              <a:r>
                <a:rPr lang="en-ZA" altLang="en-US" sz="1200" dirty="0">
                  <a:solidFill>
                    <a:srgbClr val="FFFFFF"/>
                  </a:solidFill>
                </a:rPr>
                <a:t>plans</a:t>
              </a:r>
            </a:p>
          </p:txBody>
        </p:sp>
        <p:sp>
          <p:nvSpPr>
            <p:cNvPr id="7" name="Rectangle 6">
              <a:extLst>
                <a:ext uri="{FF2B5EF4-FFF2-40B4-BE49-F238E27FC236}">
                  <a16:creationId xmlns:a16="http://schemas.microsoft.com/office/drawing/2014/main" id="{8F064BB9-5AE5-F1F0-2DAB-95CF239C4CD3}"/>
                </a:ext>
              </a:extLst>
            </p:cNvPr>
            <p:cNvSpPr/>
            <p:nvPr/>
          </p:nvSpPr>
          <p:spPr>
            <a:xfrm>
              <a:off x="7223752" y="3918611"/>
              <a:ext cx="1592869" cy="21301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800" b="1">
                  <a:solidFill>
                    <a:srgbClr val="FFFFFF"/>
                  </a:solidFill>
                </a:rPr>
                <a:t>Disposal Institute</a:t>
              </a:r>
            </a:p>
            <a:p>
              <a:pPr algn="ctr" eaLnBrk="1" hangingPunct="1">
                <a:spcBef>
                  <a:spcPct val="0"/>
                </a:spcBef>
                <a:buFontTx/>
                <a:buNone/>
                <a:defRPr/>
              </a:pPr>
              <a:endParaRPr lang="en-ZA" altLang="en-US" sz="1200">
                <a:solidFill>
                  <a:srgbClr val="FFFFFF"/>
                </a:solidFill>
              </a:endParaRPr>
            </a:p>
            <a:p>
              <a:pPr eaLnBrk="1" hangingPunct="1">
                <a:spcBef>
                  <a:spcPct val="0"/>
                </a:spcBef>
                <a:defRPr/>
              </a:pPr>
              <a:r>
                <a:rPr lang="en-ZA" altLang="en-US" sz="1200">
                  <a:solidFill>
                    <a:srgbClr val="FFFFFF"/>
                  </a:solidFill>
                </a:rPr>
                <a:t>WAC development</a:t>
              </a:r>
            </a:p>
            <a:p>
              <a:pPr eaLnBrk="1" hangingPunct="1">
                <a:spcBef>
                  <a:spcPct val="0"/>
                </a:spcBef>
                <a:defRPr/>
              </a:pPr>
              <a:r>
                <a:rPr lang="en-ZA" altLang="en-US" sz="1200">
                  <a:solidFill>
                    <a:srgbClr val="FFFFFF"/>
                  </a:solidFill>
                </a:rPr>
                <a:t>siting</a:t>
              </a:r>
            </a:p>
            <a:p>
              <a:pPr eaLnBrk="1" hangingPunct="1">
                <a:spcBef>
                  <a:spcPct val="0"/>
                </a:spcBef>
                <a:defRPr/>
              </a:pPr>
              <a:r>
                <a:rPr lang="en-ZA" altLang="en-US" sz="1200">
                  <a:solidFill>
                    <a:srgbClr val="FFFFFF"/>
                  </a:solidFill>
                </a:rPr>
                <a:t>R&amp;D</a:t>
              </a:r>
            </a:p>
            <a:p>
              <a:pPr eaLnBrk="1" hangingPunct="1">
                <a:spcBef>
                  <a:spcPct val="0"/>
                </a:spcBef>
                <a:defRPr/>
              </a:pPr>
              <a:r>
                <a:rPr lang="en-ZA" altLang="en-US" sz="1200">
                  <a:solidFill>
                    <a:srgbClr val="FFFFFF"/>
                  </a:solidFill>
                </a:rPr>
                <a:t>storage</a:t>
              </a:r>
            </a:p>
            <a:p>
              <a:pPr eaLnBrk="1" hangingPunct="1">
                <a:spcBef>
                  <a:spcPct val="0"/>
                </a:spcBef>
                <a:defRPr/>
              </a:pPr>
              <a:r>
                <a:rPr lang="en-ZA" altLang="en-US" sz="1200">
                  <a:solidFill>
                    <a:srgbClr val="FFFFFF"/>
                  </a:solidFill>
                </a:rPr>
                <a:t>encapsulation</a:t>
              </a:r>
            </a:p>
            <a:p>
              <a:pPr eaLnBrk="1" hangingPunct="1">
                <a:spcBef>
                  <a:spcPct val="0"/>
                </a:spcBef>
                <a:defRPr/>
              </a:pPr>
              <a:r>
                <a:rPr lang="en-ZA" altLang="en-US" sz="1200">
                  <a:solidFill>
                    <a:srgbClr val="FFFFFF"/>
                  </a:solidFill>
                </a:rPr>
                <a:t>disposal</a:t>
              </a:r>
            </a:p>
            <a:p>
              <a:pPr eaLnBrk="1" hangingPunct="1">
                <a:spcBef>
                  <a:spcPct val="0"/>
                </a:spcBef>
                <a:defRPr/>
              </a:pPr>
              <a:r>
                <a:rPr lang="en-ZA" altLang="en-US" sz="1200">
                  <a:solidFill>
                    <a:srgbClr val="FFFFFF"/>
                  </a:solidFill>
                </a:rPr>
                <a:t>monitoring</a:t>
              </a:r>
            </a:p>
            <a:p>
              <a:pPr eaLnBrk="1" hangingPunct="1">
                <a:spcBef>
                  <a:spcPct val="0"/>
                </a:spcBef>
                <a:defRPr/>
              </a:pPr>
              <a:r>
                <a:rPr lang="en-ZA" altLang="en-US" sz="1200">
                  <a:solidFill>
                    <a:srgbClr val="FFFFFF"/>
                  </a:solidFill>
                </a:rPr>
                <a:t>execution of plans</a:t>
              </a:r>
            </a:p>
          </p:txBody>
        </p:sp>
        <p:sp>
          <p:nvSpPr>
            <p:cNvPr id="8" name="Oval 7">
              <a:extLst>
                <a:ext uri="{FF2B5EF4-FFF2-40B4-BE49-F238E27FC236}">
                  <a16:creationId xmlns:a16="http://schemas.microsoft.com/office/drawing/2014/main" id="{F3FCD139-C2F6-1615-B4D5-E7D3C3C34C97}"/>
                </a:ext>
              </a:extLst>
            </p:cNvPr>
            <p:cNvSpPr/>
            <p:nvPr/>
          </p:nvSpPr>
          <p:spPr>
            <a:xfrm>
              <a:off x="3967781" y="3918611"/>
              <a:ext cx="2038142" cy="16846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600" b="1" dirty="0">
                  <a:solidFill>
                    <a:srgbClr val="FFFFFF"/>
                  </a:solidFill>
                </a:rPr>
                <a:t>Disposal Site</a:t>
              </a:r>
            </a:p>
            <a:p>
              <a:pPr eaLnBrk="1" hangingPunct="1">
                <a:spcBef>
                  <a:spcPct val="0"/>
                </a:spcBef>
                <a:buFontTx/>
                <a:buNone/>
                <a:defRPr/>
              </a:pPr>
              <a:r>
                <a:rPr lang="en-ZA" altLang="en-US" sz="1200" dirty="0">
                  <a:solidFill>
                    <a:srgbClr val="FFFFFF"/>
                  </a:solidFill>
                </a:rPr>
                <a:t>Consists of facilities for:</a:t>
              </a:r>
            </a:p>
            <a:p>
              <a:pPr eaLnBrk="1" hangingPunct="1">
                <a:spcBef>
                  <a:spcPct val="0"/>
                </a:spcBef>
                <a:defRPr/>
              </a:pPr>
              <a:r>
                <a:rPr lang="en-ZA" altLang="en-US" sz="1200" dirty="0">
                  <a:solidFill>
                    <a:srgbClr val="FFFFFF"/>
                  </a:solidFill>
                </a:rPr>
                <a:t>storage</a:t>
              </a:r>
            </a:p>
            <a:p>
              <a:pPr eaLnBrk="1" hangingPunct="1">
                <a:spcBef>
                  <a:spcPct val="0"/>
                </a:spcBef>
                <a:defRPr/>
              </a:pPr>
              <a:r>
                <a:rPr lang="en-ZA" altLang="en-US" sz="1200" dirty="0">
                  <a:solidFill>
                    <a:srgbClr val="FFFFFF"/>
                  </a:solidFill>
                </a:rPr>
                <a:t>encapsulation</a:t>
              </a:r>
            </a:p>
            <a:p>
              <a:pPr eaLnBrk="1" hangingPunct="1">
                <a:spcBef>
                  <a:spcPct val="0"/>
                </a:spcBef>
                <a:defRPr/>
              </a:pPr>
              <a:r>
                <a:rPr lang="en-ZA" altLang="en-US" sz="1200" dirty="0">
                  <a:solidFill>
                    <a:srgbClr val="FFFFFF"/>
                  </a:solidFill>
                </a:rPr>
                <a:t>disposal </a:t>
              </a:r>
            </a:p>
          </p:txBody>
        </p:sp>
        <p:sp>
          <p:nvSpPr>
            <p:cNvPr id="9" name="Rectangle 8">
              <a:extLst>
                <a:ext uri="{FF2B5EF4-FFF2-40B4-BE49-F238E27FC236}">
                  <a16:creationId xmlns:a16="http://schemas.microsoft.com/office/drawing/2014/main" id="{C98CE2DF-25EC-5BAE-792D-15874F6FD175}"/>
                </a:ext>
              </a:extLst>
            </p:cNvPr>
            <p:cNvSpPr/>
            <p:nvPr/>
          </p:nvSpPr>
          <p:spPr>
            <a:xfrm>
              <a:off x="2820184" y="4635222"/>
              <a:ext cx="1147597" cy="3563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sz="1200" b="1" dirty="0"/>
                <a:t>delivers waste</a:t>
              </a:r>
              <a:endParaRPr lang="en-ZA" sz="1200" dirty="0"/>
            </a:p>
          </p:txBody>
        </p:sp>
        <p:cxnSp>
          <p:nvCxnSpPr>
            <p:cNvPr id="10" name="Straight Connector 9">
              <a:extLst>
                <a:ext uri="{FF2B5EF4-FFF2-40B4-BE49-F238E27FC236}">
                  <a16:creationId xmlns:a16="http://schemas.microsoft.com/office/drawing/2014/main" id="{52B31529-3F37-EB07-FB37-4FCE15E2E720}"/>
                </a:ext>
              </a:extLst>
            </p:cNvPr>
            <p:cNvCxnSpPr/>
            <p:nvPr/>
          </p:nvCxnSpPr>
          <p:spPr>
            <a:xfrm flipV="1">
              <a:off x="7796848" y="2191932"/>
              <a:ext cx="0" cy="172405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E37248-5524-518C-B562-D76882352600}"/>
                </a:ext>
              </a:extLst>
            </p:cNvPr>
            <p:cNvCxnSpPr/>
            <p:nvPr/>
          </p:nvCxnSpPr>
          <p:spPr>
            <a:xfrm>
              <a:off x="3285123" y="5641359"/>
              <a:ext cx="37110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02CBC3-2A49-482D-4C78-06B17F1EF3EE}"/>
                </a:ext>
              </a:extLst>
            </p:cNvPr>
            <p:cNvCxnSpPr/>
            <p:nvPr/>
          </p:nvCxnSpPr>
          <p:spPr>
            <a:xfrm>
              <a:off x="6996199" y="5643979"/>
              <a:ext cx="2500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E8BC10-7BBB-FFEB-E50A-1F06653472EC}"/>
                </a:ext>
              </a:extLst>
            </p:cNvPr>
            <p:cNvCxnSpPr/>
            <p:nvPr/>
          </p:nvCxnSpPr>
          <p:spPr>
            <a:xfrm flipH="1">
              <a:off x="2820184" y="5641359"/>
              <a:ext cx="466343"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E81B27-98E5-4938-93CC-73BF23D481C1}"/>
                </a:ext>
              </a:extLst>
            </p:cNvPr>
            <p:cNvCxnSpPr/>
            <p:nvPr/>
          </p:nvCxnSpPr>
          <p:spPr>
            <a:xfrm flipH="1">
              <a:off x="8479506" y="3376240"/>
              <a:ext cx="7023" cy="5397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39D487-27F6-24E3-2104-12B5BECB67E6}"/>
                </a:ext>
              </a:extLst>
            </p:cNvPr>
            <p:cNvCxnSpPr>
              <a:cxnSpLocks/>
            </p:cNvCxnSpPr>
            <p:nvPr/>
          </p:nvCxnSpPr>
          <p:spPr>
            <a:xfrm>
              <a:off x="6127397" y="3996715"/>
              <a:ext cx="11079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43">
              <a:extLst>
                <a:ext uri="{FF2B5EF4-FFF2-40B4-BE49-F238E27FC236}">
                  <a16:creationId xmlns:a16="http://schemas.microsoft.com/office/drawing/2014/main" id="{D102D7F8-B940-FAEB-C6A3-71FFDEFE48CF}"/>
                </a:ext>
              </a:extLst>
            </p:cNvPr>
            <p:cNvSpPr txBox="1">
              <a:spLocks noChangeArrowheads="1"/>
            </p:cNvSpPr>
            <p:nvPr/>
          </p:nvSpPr>
          <p:spPr bwMode="auto">
            <a:xfrm>
              <a:off x="5847787" y="4264400"/>
              <a:ext cx="1550730" cy="53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sites, constructs,</a:t>
              </a:r>
            </a:p>
            <a:p>
              <a:pPr algn="ctr" eaLnBrk="1" hangingPunct="1">
                <a:spcBef>
                  <a:spcPct val="0"/>
                </a:spcBef>
                <a:buFontTx/>
                <a:buNone/>
              </a:pPr>
              <a:r>
                <a:rPr lang="en-ZA" altLang="en-US" sz="1200" b="1">
                  <a:solidFill>
                    <a:schemeClr val="accent2"/>
                  </a:solidFill>
                  <a:cs typeface="Arial" panose="020B0604020202020204" pitchFamily="34" charset="0"/>
                </a:rPr>
                <a:t>operates, decomms</a:t>
              </a:r>
            </a:p>
            <a:p>
              <a:pPr algn="ctr" eaLnBrk="1" hangingPunct="1">
                <a:spcBef>
                  <a:spcPct val="0"/>
                </a:spcBef>
                <a:buFontTx/>
                <a:buNone/>
              </a:pPr>
              <a:r>
                <a:rPr lang="en-ZA" altLang="en-US" sz="1200" b="1">
                  <a:solidFill>
                    <a:schemeClr val="accent2"/>
                  </a:solidFill>
                  <a:cs typeface="Arial" panose="020B0604020202020204" pitchFamily="34" charset="0"/>
                </a:rPr>
                <a:t>facilities</a:t>
              </a:r>
            </a:p>
          </p:txBody>
        </p:sp>
        <p:cxnSp>
          <p:nvCxnSpPr>
            <p:cNvPr id="17" name="Straight Arrow Connector 16">
              <a:extLst>
                <a:ext uri="{FF2B5EF4-FFF2-40B4-BE49-F238E27FC236}">
                  <a16:creationId xmlns:a16="http://schemas.microsoft.com/office/drawing/2014/main" id="{AEBB3A5F-0313-BA30-4F5F-253414B4C220}"/>
                </a:ext>
              </a:extLst>
            </p:cNvPr>
            <p:cNvCxnSpPr/>
            <p:nvPr/>
          </p:nvCxnSpPr>
          <p:spPr>
            <a:xfrm>
              <a:off x="7598792" y="2680588"/>
              <a:ext cx="0" cy="123802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4B786E-BB2F-E194-88A3-5470804828C1}"/>
                </a:ext>
              </a:extLst>
            </p:cNvPr>
            <p:cNvCxnSpPr/>
            <p:nvPr/>
          </p:nvCxnSpPr>
          <p:spPr>
            <a:xfrm>
              <a:off x="3762703" y="3376238"/>
              <a:ext cx="365348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634C233-5535-95AF-2690-87B7AF611F31}"/>
                </a:ext>
              </a:extLst>
            </p:cNvPr>
            <p:cNvCxnSpPr/>
            <p:nvPr/>
          </p:nvCxnSpPr>
          <p:spPr>
            <a:xfrm>
              <a:off x="7407760" y="3386719"/>
              <a:ext cx="0" cy="5292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TextBox 72">
              <a:extLst>
                <a:ext uri="{FF2B5EF4-FFF2-40B4-BE49-F238E27FC236}">
                  <a16:creationId xmlns:a16="http://schemas.microsoft.com/office/drawing/2014/main" id="{0E41BEEC-76C7-8798-29AC-7AD4796756D7}"/>
                </a:ext>
              </a:extLst>
            </p:cNvPr>
            <p:cNvSpPr txBox="1">
              <a:spLocks noChangeArrowheads="1"/>
            </p:cNvSpPr>
            <p:nvPr/>
          </p:nvSpPr>
          <p:spPr bwMode="auto">
            <a:xfrm>
              <a:off x="4264161" y="3363138"/>
              <a:ext cx="1592869" cy="2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pays user-charges</a:t>
              </a:r>
            </a:p>
          </p:txBody>
        </p:sp>
        <p:cxnSp>
          <p:nvCxnSpPr>
            <p:cNvPr id="21" name="Straight Connector 20">
              <a:extLst>
                <a:ext uri="{FF2B5EF4-FFF2-40B4-BE49-F238E27FC236}">
                  <a16:creationId xmlns:a16="http://schemas.microsoft.com/office/drawing/2014/main" id="{B198F089-F242-DED5-9B6D-107501621A87}"/>
                </a:ext>
              </a:extLst>
            </p:cNvPr>
            <p:cNvCxnSpPr/>
            <p:nvPr/>
          </p:nvCxnSpPr>
          <p:spPr>
            <a:xfrm flipV="1">
              <a:off x="3776749" y="3381479"/>
              <a:ext cx="7023" cy="107950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508072-530E-6FB9-4955-7C3813D34DA7}"/>
                </a:ext>
              </a:extLst>
            </p:cNvPr>
            <p:cNvCxnSpPr/>
            <p:nvPr/>
          </p:nvCxnSpPr>
          <p:spPr>
            <a:xfrm flipH="1">
              <a:off x="2820184" y="4460980"/>
              <a:ext cx="9565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287820-EE8F-1736-5FA6-D71298ED006E}"/>
                </a:ext>
              </a:extLst>
            </p:cNvPr>
            <p:cNvCxnSpPr>
              <a:cxnSpLocks/>
              <a:stCxn id="25" idx="1"/>
            </p:cNvCxnSpPr>
            <p:nvPr/>
          </p:nvCxnSpPr>
          <p:spPr>
            <a:xfrm flipH="1">
              <a:off x="2388844" y="4284598"/>
              <a:ext cx="606105" cy="156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D6E30C-A732-3832-AF68-95E845F0BA97}"/>
                </a:ext>
              </a:extLst>
            </p:cNvPr>
            <p:cNvCxnSpPr>
              <a:cxnSpLocks/>
            </p:cNvCxnSpPr>
            <p:nvPr/>
          </p:nvCxnSpPr>
          <p:spPr>
            <a:xfrm>
              <a:off x="3304086" y="2367728"/>
              <a:ext cx="894058" cy="1348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95">
              <a:extLst>
                <a:ext uri="{FF2B5EF4-FFF2-40B4-BE49-F238E27FC236}">
                  <a16:creationId xmlns:a16="http://schemas.microsoft.com/office/drawing/2014/main" id="{ED718AF9-395A-0035-7F69-53CCC7BF4B56}"/>
                </a:ext>
              </a:extLst>
            </p:cNvPr>
            <p:cNvSpPr txBox="1">
              <a:spLocks noChangeArrowheads="1"/>
            </p:cNvSpPr>
            <p:nvPr/>
          </p:nvSpPr>
          <p:spPr bwMode="auto">
            <a:xfrm rot="16200000">
              <a:off x="2115819" y="3174636"/>
              <a:ext cx="1758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contributes funds (levies)</a:t>
              </a:r>
            </a:p>
          </p:txBody>
        </p:sp>
        <p:sp>
          <p:nvSpPr>
            <p:cNvPr id="26" name="TextBox 50">
              <a:extLst>
                <a:ext uri="{FF2B5EF4-FFF2-40B4-BE49-F238E27FC236}">
                  <a16:creationId xmlns:a16="http://schemas.microsoft.com/office/drawing/2014/main" id="{134094DC-45F2-BD52-1B19-BDA47B2B9EF5}"/>
                </a:ext>
              </a:extLst>
            </p:cNvPr>
            <p:cNvSpPr txBox="1">
              <a:spLocks noChangeArrowheads="1"/>
            </p:cNvSpPr>
            <p:nvPr/>
          </p:nvSpPr>
          <p:spPr bwMode="auto">
            <a:xfrm>
              <a:off x="6187124" y="2683207"/>
              <a:ext cx="1154620" cy="22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allocates funds</a:t>
              </a:r>
            </a:p>
          </p:txBody>
        </p:sp>
        <p:sp>
          <p:nvSpPr>
            <p:cNvPr id="28" name="TextBox 55">
              <a:extLst>
                <a:ext uri="{FF2B5EF4-FFF2-40B4-BE49-F238E27FC236}">
                  <a16:creationId xmlns:a16="http://schemas.microsoft.com/office/drawing/2014/main" id="{3B59F66E-DA9D-E50C-226F-D5EC9D19BF23}"/>
                </a:ext>
              </a:extLst>
            </p:cNvPr>
            <p:cNvSpPr txBox="1">
              <a:spLocks noChangeArrowheads="1"/>
            </p:cNvSpPr>
            <p:nvPr/>
          </p:nvSpPr>
          <p:spPr bwMode="auto">
            <a:xfrm>
              <a:off x="5803654" y="2183413"/>
              <a:ext cx="1993194" cy="2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requests for funds</a:t>
              </a:r>
            </a:p>
          </p:txBody>
        </p:sp>
        <p:sp>
          <p:nvSpPr>
            <p:cNvPr id="29" name="Rectangle 28">
              <a:extLst>
                <a:ext uri="{FF2B5EF4-FFF2-40B4-BE49-F238E27FC236}">
                  <a16:creationId xmlns:a16="http://schemas.microsoft.com/office/drawing/2014/main" id="{91A21136-0B3A-19BF-F6F8-75B8D686A221}"/>
                </a:ext>
              </a:extLst>
            </p:cNvPr>
            <p:cNvSpPr/>
            <p:nvPr/>
          </p:nvSpPr>
          <p:spPr>
            <a:xfrm>
              <a:off x="4198144" y="1930568"/>
              <a:ext cx="1592869" cy="1155486"/>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solidFill>
                    <a:schemeClr val="bg1"/>
                  </a:solidFill>
                </a:rPr>
                <a:t>National RWM Fund</a:t>
              </a:r>
            </a:p>
            <a:p>
              <a:pPr algn="ctr" eaLnBrk="1" hangingPunct="1">
                <a:defRPr/>
              </a:pPr>
              <a:endParaRPr lang="en-ZA" sz="1200" dirty="0">
                <a:solidFill>
                  <a:schemeClr val="bg1"/>
                </a:solidFill>
              </a:endParaRPr>
            </a:p>
            <a:p>
              <a:pPr algn="ctr" eaLnBrk="1" hangingPunct="1">
                <a:defRPr/>
              </a:pPr>
              <a:endParaRPr lang="en-ZA" sz="1200" dirty="0">
                <a:solidFill>
                  <a:schemeClr val="bg1"/>
                </a:solidFill>
              </a:endParaRPr>
            </a:p>
          </p:txBody>
        </p:sp>
        <p:sp>
          <p:nvSpPr>
            <p:cNvPr id="30" name="TextBox 43">
              <a:extLst>
                <a:ext uri="{FF2B5EF4-FFF2-40B4-BE49-F238E27FC236}">
                  <a16:creationId xmlns:a16="http://schemas.microsoft.com/office/drawing/2014/main" id="{07FCCE10-5942-4652-79D7-D741AFF62498}"/>
                </a:ext>
              </a:extLst>
            </p:cNvPr>
            <p:cNvSpPr txBox="1">
              <a:spLocks noChangeArrowheads="1"/>
            </p:cNvSpPr>
            <p:nvPr/>
          </p:nvSpPr>
          <p:spPr bwMode="auto">
            <a:xfrm rot="5400000">
              <a:off x="4715513" y="1495034"/>
              <a:ext cx="850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000" b="1" dirty="0">
                  <a:solidFill>
                    <a:schemeClr val="accent2"/>
                  </a:solidFill>
                  <a:cs typeface="Arial" panose="020B0604020202020204" pitchFamily="34" charset="0"/>
                </a:rPr>
                <a:t>consults</a:t>
              </a:r>
            </a:p>
          </p:txBody>
        </p:sp>
        <p:sp>
          <p:nvSpPr>
            <p:cNvPr id="31" name="Rectangle 30">
              <a:extLst>
                <a:ext uri="{FF2B5EF4-FFF2-40B4-BE49-F238E27FC236}">
                  <a16:creationId xmlns:a16="http://schemas.microsoft.com/office/drawing/2014/main" id="{3D02C8EB-366E-8275-AB13-A62E3ECB0835}"/>
                </a:ext>
              </a:extLst>
            </p:cNvPr>
            <p:cNvSpPr/>
            <p:nvPr/>
          </p:nvSpPr>
          <p:spPr>
            <a:xfrm rot="16200000">
              <a:off x="7089289" y="1652176"/>
              <a:ext cx="2793080" cy="6615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t>Other Sources of Funds</a:t>
              </a:r>
            </a:p>
            <a:p>
              <a:pPr algn="ctr" eaLnBrk="1" hangingPunct="1">
                <a:defRPr/>
              </a:pPr>
              <a:r>
                <a:rPr lang="en-ZA" sz="1200" b="1" dirty="0"/>
                <a:t>(loans, donations, sales etc.)</a:t>
              </a:r>
            </a:p>
          </p:txBody>
        </p:sp>
        <p:cxnSp>
          <p:nvCxnSpPr>
            <p:cNvPr id="32" name="Straight Connector 31">
              <a:extLst>
                <a:ext uri="{FF2B5EF4-FFF2-40B4-BE49-F238E27FC236}">
                  <a16:creationId xmlns:a16="http://schemas.microsoft.com/office/drawing/2014/main" id="{7621B1E0-250F-74EB-82CC-41D51438787A}"/>
                </a:ext>
              </a:extLst>
            </p:cNvPr>
            <p:cNvCxnSpPr/>
            <p:nvPr/>
          </p:nvCxnSpPr>
          <p:spPr>
            <a:xfrm>
              <a:off x="5803654" y="913949"/>
              <a:ext cx="22165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E82E744-F6FA-744A-F884-0CC95F0CCFB7}"/>
                </a:ext>
              </a:extLst>
            </p:cNvPr>
            <p:cNvCxnSpPr/>
            <p:nvPr/>
          </p:nvCxnSpPr>
          <p:spPr>
            <a:xfrm>
              <a:off x="8020187" y="913949"/>
              <a:ext cx="0" cy="300793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TextBox 45">
              <a:extLst>
                <a:ext uri="{FF2B5EF4-FFF2-40B4-BE49-F238E27FC236}">
                  <a16:creationId xmlns:a16="http://schemas.microsoft.com/office/drawing/2014/main" id="{60AB752E-6C9A-F639-79C5-3AB9B5D0681B}"/>
                </a:ext>
              </a:extLst>
            </p:cNvPr>
            <p:cNvSpPr txBox="1">
              <a:spLocks noChangeArrowheads="1"/>
            </p:cNvSpPr>
            <p:nvPr/>
          </p:nvSpPr>
          <p:spPr bwMode="auto">
            <a:xfrm>
              <a:off x="6345848" y="924430"/>
              <a:ext cx="1163047" cy="2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approves plans</a:t>
              </a:r>
            </a:p>
          </p:txBody>
        </p:sp>
        <p:sp>
          <p:nvSpPr>
            <p:cNvPr id="35" name="Rectangle 34">
              <a:extLst>
                <a:ext uri="{FF2B5EF4-FFF2-40B4-BE49-F238E27FC236}">
                  <a16:creationId xmlns:a16="http://schemas.microsoft.com/office/drawing/2014/main" id="{44D0FA87-84AC-46B9-34D8-9BCB4EA7925A}"/>
                </a:ext>
              </a:extLst>
            </p:cNvPr>
            <p:cNvSpPr/>
            <p:nvPr/>
          </p:nvSpPr>
          <p:spPr>
            <a:xfrm>
              <a:off x="4210784" y="558265"/>
              <a:ext cx="1592869" cy="6537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sz="1400" b="1" dirty="0"/>
                <a:t>Minister of Mineral Resources and  Energy</a:t>
              </a:r>
            </a:p>
          </p:txBody>
        </p:sp>
        <p:sp>
          <p:nvSpPr>
            <p:cNvPr id="36" name="Rectangle 35">
              <a:extLst>
                <a:ext uri="{FF2B5EF4-FFF2-40B4-BE49-F238E27FC236}">
                  <a16:creationId xmlns:a16="http://schemas.microsoft.com/office/drawing/2014/main" id="{4A1AB324-D363-FBB5-4C3D-1BDD811E086D}"/>
                </a:ext>
              </a:extLst>
            </p:cNvPr>
            <p:cNvSpPr/>
            <p:nvPr/>
          </p:nvSpPr>
          <p:spPr>
            <a:xfrm>
              <a:off x="1232934" y="1929259"/>
              <a:ext cx="1594274" cy="112928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t>National RWM Committee</a:t>
              </a:r>
            </a:p>
            <a:p>
              <a:pPr algn="ctr" eaLnBrk="1" hangingPunct="1">
                <a:defRPr/>
              </a:pPr>
              <a:endParaRPr lang="en-ZA" sz="1200" dirty="0"/>
            </a:p>
            <a:p>
              <a:pPr algn="ctr" eaLnBrk="1" hangingPunct="1">
                <a:defRPr/>
              </a:pPr>
              <a:r>
                <a:rPr lang="en-ZA" sz="1200" dirty="0"/>
                <a:t>(NNR, DMRE, DOH, </a:t>
              </a:r>
            </a:p>
            <a:p>
              <a:pPr algn="ctr" eaLnBrk="1" hangingPunct="1">
                <a:defRPr/>
              </a:pPr>
              <a:r>
                <a:rPr lang="en-ZA" sz="1200" dirty="0"/>
                <a:t>DEFF, DWS and NNR)</a:t>
              </a:r>
            </a:p>
          </p:txBody>
        </p:sp>
        <p:sp>
          <p:nvSpPr>
            <p:cNvPr id="37" name="TextBox 5">
              <a:extLst>
                <a:ext uri="{FF2B5EF4-FFF2-40B4-BE49-F238E27FC236}">
                  <a16:creationId xmlns:a16="http://schemas.microsoft.com/office/drawing/2014/main" id="{99A4A9D1-977E-03A9-60B6-0CF4AD497232}"/>
                </a:ext>
              </a:extLst>
            </p:cNvPr>
            <p:cNvSpPr txBox="1">
              <a:spLocks noChangeArrowheads="1"/>
            </p:cNvSpPr>
            <p:nvPr/>
          </p:nvSpPr>
          <p:spPr bwMode="auto">
            <a:xfrm>
              <a:off x="2164215" y="873120"/>
              <a:ext cx="1915938" cy="38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evaluates &amp; recommends </a:t>
              </a:r>
            </a:p>
            <a:p>
              <a:pPr algn="ctr" eaLnBrk="1" hangingPunct="1">
                <a:spcBef>
                  <a:spcPct val="0"/>
                </a:spcBef>
                <a:buFontTx/>
                <a:buNone/>
              </a:pPr>
              <a:r>
                <a:rPr lang="en-ZA" altLang="en-US" sz="1200" b="1">
                  <a:solidFill>
                    <a:schemeClr val="accent2"/>
                  </a:solidFill>
                  <a:cs typeface="Arial" panose="020B0604020202020204" pitchFamily="34" charset="0"/>
                </a:rPr>
                <a:t>plans</a:t>
              </a:r>
            </a:p>
          </p:txBody>
        </p:sp>
        <p:cxnSp>
          <p:nvCxnSpPr>
            <p:cNvPr id="38" name="Straight Connector 37">
              <a:extLst>
                <a:ext uri="{FF2B5EF4-FFF2-40B4-BE49-F238E27FC236}">
                  <a16:creationId xmlns:a16="http://schemas.microsoft.com/office/drawing/2014/main" id="{8B976237-0094-0D95-D113-9F5E9F553126}"/>
                </a:ext>
              </a:extLst>
            </p:cNvPr>
            <p:cNvCxnSpPr>
              <a:cxnSpLocks/>
            </p:cNvCxnSpPr>
            <p:nvPr/>
          </p:nvCxnSpPr>
          <p:spPr>
            <a:xfrm flipV="1">
              <a:off x="2029370" y="809207"/>
              <a:ext cx="14044" cy="11200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982CB09-7399-906A-7211-A192A4A50EEF}"/>
                </a:ext>
              </a:extLst>
            </p:cNvPr>
            <p:cNvCxnSpPr/>
            <p:nvPr/>
          </p:nvCxnSpPr>
          <p:spPr>
            <a:xfrm>
              <a:off x="2043414" y="846482"/>
              <a:ext cx="2167369"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9A1528-EAB5-DB41-2EE5-285F7D5A604F}"/>
                </a:ext>
              </a:extLst>
            </p:cNvPr>
            <p:cNvCxnSpPr/>
            <p:nvPr/>
          </p:nvCxnSpPr>
          <p:spPr>
            <a:xfrm flipV="1">
              <a:off x="2025468" y="3058543"/>
              <a:ext cx="5619" cy="101399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TextBox 21">
              <a:extLst>
                <a:ext uri="{FF2B5EF4-FFF2-40B4-BE49-F238E27FC236}">
                  <a16:creationId xmlns:a16="http://schemas.microsoft.com/office/drawing/2014/main" id="{BF63D6F7-41F2-12D2-ECD7-38BD674E0497}"/>
                </a:ext>
              </a:extLst>
            </p:cNvPr>
            <p:cNvSpPr txBox="1">
              <a:spLocks noChangeArrowheads="1"/>
            </p:cNvSpPr>
            <p:nvPr/>
          </p:nvSpPr>
          <p:spPr bwMode="auto">
            <a:xfrm rot="16200000">
              <a:off x="1683853" y="3428224"/>
              <a:ext cx="1042820" cy="24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submits plans</a:t>
              </a:r>
            </a:p>
          </p:txBody>
        </p:sp>
      </p:grpSp>
      <p:cxnSp>
        <p:nvCxnSpPr>
          <p:cNvPr id="44" name="Straight Connector 43">
            <a:extLst>
              <a:ext uri="{FF2B5EF4-FFF2-40B4-BE49-F238E27FC236}">
                <a16:creationId xmlns:a16="http://schemas.microsoft.com/office/drawing/2014/main" id="{5DDCF7B7-21FC-F7D6-3D3D-B8FBAF44C018}"/>
              </a:ext>
            </a:extLst>
          </p:cNvPr>
          <p:cNvCxnSpPr>
            <a:cxnSpLocks/>
          </p:cNvCxnSpPr>
          <p:nvPr/>
        </p:nvCxnSpPr>
        <p:spPr>
          <a:xfrm flipV="1">
            <a:off x="5791012" y="2217280"/>
            <a:ext cx="2005836" cy="109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480C41-82E0-A3AE-BCCB-1718D3043E6D}"/>
              </a:ext>
            </a:extLst>
          </p:cNvPr>
          <p:cNvCxnSpPr>
            <a:cxnSpLocks/>
          </p:cNvCxnSpPr>
          <p:nvPr/>
        </p:nvCxnSpPr>
        <p:spPr>
          <a:xfrm flipV="1">
            <a:off x="5592956" y="2684723"/>
            <a:ext cx="2005836" cy="109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80CDF-0F97-1006-6BB6-C0D257C4483C}"/>
              </a:ext>
            </a:extLst>
          </p:cNvPr>
          <p:cNvCxnSpPr>
            <a:cxnSpLocks/>
          </p:cNvCxnSpPr>
          <p:nvPr/>
        </p:nvCxnSpPr>
        <p:spPr>
          <a:xfrm flipV="1">
            <a:off x="5759618" y="4033982"/>
            <a:ext cx="367779" cy="166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B8D720E-4C8E-2407-40E6-A3CECA0FA067}"/>
              </a:ext>
            </a:extLst>
          </p:cNvPr>
          <p:cNvCxnSpPr>
            <a:cxnSpLocks/>
          </p:cNvCxnSpPr>
          <p:nvPr/>
        </p:nvCxnSpPr>
        <p:spPr>
          <a:xfrm flipV="1">
            <a:off x="4810570" y="1230882"/>
            <a:ext cx="12692" cy="6936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333460B0-F7E3-9CB9-4FAF-80E5F9240D6E}"/>
              </a:ext>
            </a:extLst>
          </p:cNvPr>
          <p:cNvGrpSpPr/>
          <p:nvPr/>
        </p:nvGrpSpPr>
        <p:grpSpPr>
          <a:xfrm>
            <a:off x="1226311" y="605988"/>
            <a:ext cx="7589308" cy="5490528"/>
            <a:chOff x="1227315" y="558265"/>
            <a:chExt cx="7589308" cy="5490528"/>
          </a:xfrm>
        </p:grpSpPr>
        <p:sp>
          <p:nvSpPr>
            <p:cNvPr id="78" name="Rectangle 77">
              <a:extLst>
                <a:ext uri="{FF2B5EF4-FFF2-40B4-BE49-F238E27FC236}">
                  <a16:creationId xmlns:a16="http://schemas.microsoft.com/office/drawing/2014/main" id="{1A0CA615-CA1A-DDD8-5717-C844F43C3617}"/>
                </a:ext>
              </a:extLst>
            </p:cNvPr>
            <p:cNvSpPr/>
            <p:nvPr/>
          </p:nvSpPr>
          <p:spPr>
            <a:xfrm>
              <a:off x="1227315" y="4096781"/>
              <a:ext cx="1592869" cy="19520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800" b="1" dirty="0">
                  <a:solidFill>
                    <a:srgbClr val="FFFFFF"/>
                  </a:solidFill>
                </a:rPr>
                <a:t>Waste Generator</a:t>
              </a:r>
            </a:p>
            <a:p>
              <a:pPr eaLnBrk="1" hangingPunct="1">
                <a:spcBef>
                  <a:spcPct val="0"/>
                </a:spcBef>
                <a:buFontTx/>
                <a:buNone/>
                <a:defRPr/>
              </a:pPr>
              <a:r>
                <a:rPr lang="en-ZA" altLang="en-US" sz="1200" dirty="0">
                  <a:solidFill>
                    <a:srgbClr val="FFFFFF"/>
                  </a:solidFill>
                </a:rPr>
                <a:t>On-site waste</a:t>
              </a:r>
            </a:p>
            <a:p>
              <a:pPr eaLnBrk="1" hangingPunct="1">
                <a:spcBef>
                  <a:spcPct val="0"/>
                </a:spcBef>
                <a:defRPr/>
              </a:pPr>
              <a:r>
                <a:rPr lang="en-ZA" altLang="en-US" sz="1200" dirty="0">
                  <a:solidFill>
                    <a:srgbClr val="FFFFFF"/>
                  </a:solidFill>
                </a:rPr>
                <a:t>collection</a:t>
              </a:r>
            </a:p>
            <a:p>
              <a:pPr eaLnBrk="1" hangingPunct="1">
                <a:spcBef>
                  <a:spcPct val="0"/>
                </a:spcBef>
                <a:defRPr/>
              </a:pPr>
              <a:r>
                <a:rPr lang="en-ZA" altLang="en-US" sz="1200" dirty="0">
                  <a:solidFill>
                    <a:srgbClr val="FFFFFF"/>
                  </a:solidFill>
                </a:rPr>
                <a:t>treatment</a:t>
              </a:r>
            </a:p>
            <a:p>
              <a:pPr eaLnBrk="1" hangingPunct="1">
                <a:spcBef>
                  <a:spcPct val="0"/>
                </a:spcBef>
                <a:defRPr/>
              </a:pPr>
              <a:r>
                <a:rPr lang="en-ZA" altLang="en-US" sz="1200" dirty="0">
                  <a:solidFill>
                    <a:srgbClr val="FFFFFF"/>
                  </a:solidFill>
                </a:rPr>
                <a:t>packaging</a:t>
              </a:r>
            </a:p>
            <a:p>
              <a:pPr eaLnBrk="1" hangingPunct="1">
                <a:spcBef>
                  <a:spcPct val="0"/>
                </a:spcBef>
                <a:defRPr/>
              </a:pPr>
              <a:r>
                <a:rPr lang="en-ZA" altLang="en-US" sz="1200" dirty="0">
                  <a:solidFill>
                    <a:srgbClr val="FFFFFF"/>
                  </a:solidFill>
                </a:rPr>
                <a:t>storage</a:t>
              </a:r>
            </a:p>
            <a:p>
              <a:pPr eaLnBrk="1" hangingPunct="1">
                <a:spcBef>
                  <a:spcPct val="0"/>
                </a:spcBef>
                <a:defRPr/>
              </a:pPr>
              <a:r>
                <a:rPr lang="en-ZA" altLang="en-US" sz="1200" dirty="0">
                  <a:solidFill>
                    <a:srgbClr val="FFFFFF"/>
                  </a:solidFill>
                </a:rPr>
                <a:t>transportation</a:t>
              </a:r>
            </a:p>
            <a:p>
              <a:pPr eaLnBrk="1" hangingPunct="1">
                <a:spcBef>
                  <a:spcPct val="0"/>
                </a:spcBef>
                <a:defRPr/>
              </a:pPr>
              <a:r>
                <a:rPr lang="en-ZA" altLang="en-US" sz="1200" dirty="0">
                  <a:solidFill>
                    <a:srgbClr val="FFFFFF"/>
                  </a:solidFill>
                </a:rPr>
                <a:t>plans</a:t>
              </a:r>
            </a:p>
          </p:txBody>
        </p:sp>
        <p:sp>
          <p:nvSpPr>
            <p:cNvPr id="79" name="Rectangle 78">
              <a:extLst>
                <a:ext uri="{FF2B5EF4-FFF2-40B4-BE49-F238E27FC236}">
                  <a16:creationId xmlns:a16="http://schemas.microsoft.com/office/drawing/2014/main" id="{CCBE1D35-FCAC-41FD-EA8C-11BED641D8BC}"/>
                </a:ext>
              </a:extLst>
            </p:cNvPr>
            <p:cNvSpPr/>
            <p:nvPr/>
          </p:nvSpPr>
          <p:spPr>
            <a:xfrm>
              <a:off x="7223752" y="3918611"/>
              <a:ext cx="1592869" cy="21301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800" b="1">
                  <a:solidFill>
                    <a:srgbClr val="FFFFFF"/>
                  </a:solidFill>
                </a:rPr>
                <a:t>Disposal Institute</a:t>
              </a:r>
            </a:p>
            <a:p>
              <a:pPr algn="ctr" eaLnBrk="1" hangingPunct="1">
                <a:spcBef>
                  <a:spcPct val="0"/>
                </a:spcBef>
                <a:buFontTx/>
                <a:buNone/>
                <a:defRPr/>
              </a:pPr>
              <a:endParaRPr lang="en-ZA" altLang="en-US" sz="1200">
                <a:solidFill>
                  <a:srgbClr val="FFFFFF"/>
                </a:solidFill>
              </a:endParaRPr>
            </a:p>
            <a:p>
              <a:pPr eaLnBrk="1" hangingPunct="1">
                <a:spcBef>
                  <a:spcPct val="0"/>
                </a:spcBef>
                <a:defRPr/>
              </a:pPr>
              <a:r>
                <a:rPr lang="en-ZA" altLang="en-US" sz="1200">
                  <a:solidFill>
                    <a:srgbClr val="FFFFFF"/>
                  </a:solidFill>
                </a:rPr>
                <a:t>WAC development</a:t>
              </a:r>
            </a:p>
            <a:p>
              <a:pPr eaLnBrk="1" hangingPunct="1">
                <a:spcBef>
                  <a:spcPct val="0"/>
                </a:spcBef>
                <a:defRPr/>
              </a:pPr>
              <a:r>
                <a:rPr lang="en-ZA" altLang="en-US" sz="1200">
                  <a:solidFill>
                    <a:srgbClr val="FFFFFF"/>
                  </a:solidFill>
                </a:rPr>
                <a:t>siting</a:t>
              </a:r>
            </a:p>
            <a:p>
              <a:pPr eaLnBrk="1" hangingPunct="1">
                <a:spcBef>
                  <a:spcPct val="0"/>
                </a:spcBef>
                <a:defRPr/>
              </a:pPr>
              <a:r>
                <a:rPr lang="en-ZA" altLang="en-US" sz="1200">
                  <a:solidFill>
                    <a:srgbClr val="FFFFFF"/>
                  </a:solidFill>
                </a:rPr>
                <a:t>R&amp;D</a:t>
              </a:r>
            </a:p>
            <a:p>
              <a:pPr eaLnBrk="1" hangingPunct="1">
                <a:spcBef>
                  <a:spcPct val="0"/>
                </a:spcBef>
                <a:defRPr/>
              </a:pPr>
              <a:r>
                <a:rPr lang="en-ZA" altLang="en-US" sz="1200">
                  <a:solidFill>
                    <a:srgbClr val="FFFFFF"/>
                  </a:solidFill>
                </a:rPr>
                <a:t>storage</a:t>
              </a:r>
            </a:p>
            <a:p>
              <a:pPr eaLnBrk="1" hangingPunct="1">
                <a:spcBef>
                  <a:spcPct val="0"/>
                </a:spcBef>
                <a:defRPr/>
              </a:pPr>
              <a:r>
                <a:rPr lang="en-ZA" altLang="en-US" sz="1200">
                  <a:solidFill>
                    <a:srgbClr val="FFFFFF"/>
                  </a:solidFill>
                </a:rPr>
                <a:t>encapsulation</a:t>
              </a:r>
            </a:p>
            <a:p>
              <a:pPr eaLnBrk="1" hangingPunct="1">
                <a:spcBef>
                  <a:spcPct val="0"/>
                </a:spcBef>
                <a:defRPr/>
              </a:pPr>
              <a:r>
                <a:rPr lang="en-ZA" altLang="en-US" sz="1200">
                  <a:solidFill>
                    <a:srgbClr val="FFFFFF"/>
                  </a:solidFill>
                </a:rPr>
                <a:t>disposal</a:t>
              </a:r>
            </a:p>
            <a:p>
              <a:pPr eaLnBrk="1" hangingPunct="1">
                <a:spcBef>
                  <a:spcPct val="0"/>
                </a:spcBef>
                <a:defRPr/>
              </a:pPr>
              <a:r>
                <a:rPr lang="en-ZA" altLang="en-US" sz="1200">
                  <a:solidFill>
                    <a:srgbClr val="FFFFFF"/>
                  </a:solidFill>
                </a:rPr>
                <a:t>monitoring</a:t>
              </a:r>
            </a:p>
            <a:p>
              <a:pPr eaLnBrk="1" hangingPunct="1">
                <a:spcBef>
                  <a:spcPct val="0"/>
                </a:spcBef>
                <a:defRPr/>
              </a:pPr>
              <a:r>
                <a:rPr lang="en-ZA" altLang="en-US" sz="1200">
                  <a:solidFill>
                    <a:srgbClr val="FFFFFF"/>
                  </a:solidFill>
                </a:rPr>
                <a:t>execution of plans</a:t>
              </a:r>
            </a:p>
          </p:txBody>
        </p:sp>
        <p:sp>
          <p:nvSpPr>
            <p:cNvPr id="80" name="Oval 79">
              <a:extLst>
                <a:ext uri="{FF2B5EF4-FFF2-40B4-BE49-F238E27FC236}">
                  <a16:creationId xmlns:a16="http://schemas.microsoft.com/office/drawing/2014/main" id="{55DC7D71-A688-CD20-A9F3-89482F0958E8}"/>
                </a:ext>
              </a:extLst>
            </p:cNvPr>
            <p:cNvSpPr/>
            <p:nvPr/>
          </p:nvSpPr>
          <p:spPr>
            <a:xfrm>
              <a:off x="3967781" y="3918611"/>
              <a:ext cx="2038142" cy="16846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600" b="1" dirty="0">
                  <a:solidFill>
                    <a:srgbClr val="FFFFFF"/>
                  </a:solidFill>
                </a:rPr>
                <a:t>Disposal Site</a:t>
              </a:r>
            </a:p>
            <a:p>
              <a:pPr eaLnBrk="1" hangingPunct="1">
                <a:spcBef>
                  <a:spcPct val="0"/>
                </a:spcBef>
                <a:buFontTx/>
                <a:buNone/>
                <a:defRPr/>
              </a:pPr>
              <a:r>
                <a:rPr lang="en-ZA" altLang="en-US" sz="1200" dirty="0">
                  <a:solidFill>
                    <a:srgbClr val="FFFFFF"/>
                  </a:solidFill>
                </a:rPr>
                <a:t>Consists of facilities for:</a:t>
              </a:r>
            </a:p>
            <a:p>
              <a:pPr eaLnBrk="1" hangingPunct="1">
                <a:spcBef>
                  <a:spcPct val="0"/>
                </a:spcBef>
                <a:defRPr/>
              </a:pPr>
              <a:r>
                <a:rPr lang="en-ZA" altLang="en-US" sz="1200" dirty="0">
                  <a:solidFill>
                    <a:srgbClr val="FFFFFF"/>
                  </a:solidFill>
                </a:rPr>
                <a:t>storage</a:t>
              </a:r>
            </a:p>
            <a:p>
              <a:pPr eaLnBrk="1" hangingPunct="1">
                <a:spcBef>
                  <a:spcPct val="0"/>
                </a:spcBef>
                <a:defRPr/>
              </a:pPr>
              <a:r>
                <a:rPr lang="en-ZA" altLang="en-US" sz="1200" dirty="0">
                  <a:solidFill>
                    <a:srgbClr val="FFFFFF"/>
                  </a:solidFill>
                </a:rPr>
                <a:t>encapsulation</a:t>
              </a:r>
            </a:p>
            <a:p>
              <a:pPr eaLnBrk="1" hangingPunct="1">
                <a:spcBef>
                  <a:spcPct val="0"/>
                </a:spcBef>
                <a:defRPr/>
              </a:pPr>
              <a:r>
                <a:rPr lang="en-ZA" altLang="en-US" sz="1200" dirty="0">
                  <a:solidFill>
                    <a:srgbClr val="FFFFFF"/>
                  </a:solidFill>
                </a:rPr>
                <a:t>disposal </a:t>
              </a:r>
            </a:p>
          </p:txBody>
        </p:sp>
        <p:sp>
          <p:nvSpPr>
            <p:cNvPr id="81" name="Rectangle 80">
              <a:extLst>
                <a:ext uri="{FF2B5EF4-FFF2-40B4-BE49-F238E27FC236}">
                  <a16:creationId xmlns:a16="http://schemas.microsoft.com/office/drawing/2014/main" id="{FD3BC80A-6841-C528-3771-F19630DB4DDD}"/>
                </a:ext>
              </a:extLst>
            </p:cNvPr>
            <p:cNvSpPr/>
            <p:nvPr/>
          </p:nvSpPr>
          <p:spPr>
            <a:xfrm>
              <a:off x="2820184" y="4635222"/>
              <a:ext cx="1147597" cy="3563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sz="1200" b="1" dirty="0"/>
                <a:t>delivers waste</a:t>
              </a:r>
              <a:endParaRPr lang="en-ZA" sz="1200" dirty="0"/>
            </a:p>
          </p:txBody>
        </p:sp>
        <p:cxnSp>
          <p:nvCxnSpPr>
            <p:cNvPr id="82" name="Straight Connector 81">
              <a:extLst>
                <a:ext uri="{FF2B5EF4-FFF2-40B4-BE49-F238E27FC236}">
                  <a16:creationId xmlns:a16="http://schemas.microsoft.com/office/drawing/2014/main" id="{C8D09196-D9A2-680F-1C7A-32FC7067F18A}"/>
                </a:ext>
              </a:extLst>
            </p:cNvPr>
            <p:cNvCxnSpPr/>
            <p:nvPr/>
          </p:nvCxnSpPr>
          <p:spPr>
            <a:xfrm flipV="1">
              <a:off x="7796848" y="2191932"/>
              <a:ext cx="0" cy="172405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1DB56F1-CC3D-1601-71B7-1433F3FC188E}"/>
                </a:ext>
              </a:extLst>
            </p:cNvPr>
            <p:cNvCxnSpPr/>
            <p:nvPr/>
          </p:nvCxnSpPr>
          <p:spPr>
            <a:xfrm>
              <a:off x="3285123" y="5641359"/>
              <a:ext cx="37110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522EFE1-871B-C25C-EBEE-0E92DD125D80}"/>
                </a:ext>
              </a:extLst>
            </p:cNvPr>
            <p:cNvCxnSpPr/>
            <p:nvPr/>
          </p:nvCxnSpPr>
          <p:spPr>
            <a:xfrm>
              <a:off x="6996199" y="5643979"/>
              <a:ext cx="2500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ACAB8C7-08CF-25AC-9196-914DAF845F56}"/>
                </a:ext>
              </a:extLst>
            </p:cNvPr>
            <p:cNvCxnSpPr/>
            <p:nvPr/>
          </p:nvCxnSpPr>
          <p:spPr>
            <a:xfrm flipH="1">
              <a:off x="2820184" y="5641359"/>
              <a:ext cx="466343"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4BB5E2A-C054-C21C-1CB5-4937763847DA}"/>
                </a:ext>
              </a:extLst>
            </p:cNvPr>
            <p:cNvCxnSpPr/>
            <p:nvPr/>
          </p:nvCxnSpPr>
          <p:spPr>
            <a:xfrm flipH="1">
              <a:off x="8479506" y="3376240"/>
              <a:ext cx="7023" cy="5397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CEA034D-B0B7-F859-6C12-D9DC9E99C831}"/>
                </a:ext>
              </a:extLst>
            </p:cNvPr>
            <p:cNvCxnSpPr>
              <a:cxnSpLocks/>
            </p:cNvCxnSpPr>
            <p:nvPr/>
          </p:nvCxnSpPr>
          <p:spPr>
            <a:xfrm>
              <a:off x="6127397" y="3996715"/>
              <a:ext cx="11079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8" name="TextBox 143">
              <a:extLst>
                <a:ext uri="{FF2B5EF4-FFF2-40B4-BE49-F238E27FC236}">
                  <a16:creationId xmlns:a16="http://schemas.microsoft.com/office/drawing/2014/main" id="{E501FBCB-7D4B-7530-2FF4-4C00897C8EF4}"/>
                </a:ext>
              </a:extLst>
            </p:cNvPr>
            <p:cNvSpPr txBox="1">
              <a:spLocks noChangeArrowheads="1"/>
            </p:cNvSpPr>
            <p:nvPr/>
          </p:nvSpPr>
          <p:spPr bwMode="auto">
            <a:xfrm>
              <a:off x="5847787" y="4264400"/>
              <a:ext cx="1550730" cy="53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sites, constructs,</a:t>
              </a:r>
            </a:p>
            <a:p>
              <a:pPr algn="ctr" eaLnBrk="1" hangingPunct="1">
                <a:spcBef>
                  <a:spcPct val="0"/>
                </a:spcBef>
                <a:buFontTx/>
                <a:buNone/>
              </a:pPr>
              <a:r>
                <a:rPr lang="en-ZA" altLang="en-US" sz="1200" b="1">
                  <a:solidFill>
                    <a:schemeClr val="accent2"/>
                  </a:solidFill>
                  <a:cs typeface="Arial" panose="020B0604020202020204" pitchFamily="34" charset="0"/>
                </a:rPr>
                <a:t>operates, decomms</a:t>
              </a:r>
            </a:p>
            <a:p>
              <a:pPr algn="ctr" eaLnBrk="1" hangingPunct="1">
                <a:spcBef>
                  <a:spcPct val="0"/>
                </a:spcBef>
                <a:buFontTx/>
                <a:buNone/>
              </a:pPr>
              <a:r>
                <a:rPr lang="en-ZA" altLang="en-US" sz="1200" b="1">
                  <a:solidFill>
                    <a:schemeClr val="accent2"/>
                  </a:solidFill>
                  <a:cs typeface="Arial" panose="020B0604020202020204" pitchFamily="34" charset="0"/>
                </a:rPr>
                <a:t>facilities</a:t>
              </a:r>
            </a:p>
          </p:txBody>
        </p:sp>
        <p:cxnSp>
          <p:nvCxnSpPr>
            <p:cNvPr id="89" name="Straight Arrow Connector 88">
              <a:extLst>
                <a:ext uri="{FF2B5EF4-FFF2-40B4-BE49-F238E27FC236}">
                  <a16:creationId xmlns:a16="http://schemas.microsoft.com/office/drawing/2014/main" id="{4539CF13-04D3-2FC4-56E6-A4E915EFC52B}"/>
                </a:ext>
              </a:extLst>
            </p:cNvPr>
            <p:cNvCxnSpPr/>
            <p:nvPr/>
          </p:nvCxnSpPr>
          <p:spPr>
            <a:xfrm>
              <a:off x="7598792" y="2680588"/>
              <a:ext cx="0" cy="123802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502E633-45E1-29E6-4524-F3D6D552054C}"/>
                </a:ext>
              </a:extLst>
            </p:cNvPr>
            <p:cNvCxnSpPr/>
            <p:nvPr/>
          </p:nvCxnSpPr>
          <p:spPr>
            <a:xfrm>
              <a:off x="3762703" y="3376238"/>
              <a:ext cx="365348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0AD5790-8389-B2ED-B046-9F22EA013F21}"/>
                </a:ext>
              </a:extLst>
            </p:cNvPr>
            <p:cNvCxnSpPr/>
            <p:nvPr/>
          </p:nvCxnSpPr>
          <p:spPr>
            <a:xfrm>
              <a:off x="7407760" y="3386719"/>
              <a:ext cx="0" cy="5292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2" name="TextBox 72">
              <a:extLst>
                <a:ext uri="{FF2B5EF4-FFF2-40B4-BE49-F238E27FC236}">
                  <a16:creationId xmlns:a16="http://schemas.microsoft.com/office/drawing/2014/main" id="{2F7D3570-1707-2C3D-9644-5CB2ADDD4FAD}"/>
                </a:ext>
              </a:extLst>
            </p:cNvPr>
            <p:cNvSpPr txBox="1">
              <a:spLocks noChangeArrowheads="1"/>
            </p:cNvSpPr>
            <p:nvPr/>
          </p:nvSpPr>
          <p:spPr bwMode="auto">
            <a:xfrm>
              <a:off x="4264161" y="3363138"/>
              <a:ext cx="1592869" cy="2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pays user-charges</a:t>
              </a:r>
            </a:p>
          </p:txBody>
        </p:sp>
        <p:cxnSp>
          <p:nvCxnSpPr>
            <p:cNvPr id="93" name="Straight Connector 92">
              <a:extLst>
                <a:ext uri="{FF2B5EF4-FFF2-40B4-BE49-F238E27FC236}">
                  <a16:creationId xmlns:a16="http://schemas.microsoft.com/office/drawing/2014/main" id="{CD8F335D-2721-05DA-4335-1C35F16B9D83}"/>
                </a:ext>
              </a:extLst>
            </p:cNvPr>
            <p:cNvCxnSpPr/>
            <p:nvPr/>
          </p:nvCxnSpPr>
          <p:spPr>
            <a:xfrm flipV="1">
              <a:off x="3776749" y="3381479"/>
              <a:ext cx="7023" cy="107950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70C2FE-DDE1-18EA-4B0D-0C00C7E671F9}"/>
                </a:ext>
              </a:extLst>
            </p:cNvPr>
            <p:cNvCxnSpPr/>
            <p:nvPr/>
          </p:nvCxnSpPr>
          <p:spPr>
            <a:xfrm flipH="1">
              <a:off x="2820184" y="4460980"/>
              <a:ext cx="9565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BB3C926-D9FB-4AF1-91D9-24601B2BC3BE}"/>
                </a:ext>
              </a:extLst>
            </p:cNvPr>
            <p:cNvCxnSpPr>
              <a:cxnSpLocks/>
              <a:stCxn id="97" idx="1"/>
            </p:cNvCxnSpPr>
            <p:nvPr/>
          </p:nvCxnSpPr>
          <p:spPr>
            <a:xfrm flipH="1">
              <a:off x="2388844" y="4284598"/>
              <a:ext cx="606105" cy="156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F04E414-0668-FBF0-798F-A47E0BFD5E74}"/>
                </a:ext>
              </a:extLst>
            </p:cNvPr>
            <p:cNvCxnSpPr>
              <a:cxnSpLocks/>
            </p:cNvCxnSpPr>
            <p:nvPr/>
          </p:nvCxnSpPr>
          <p:spPr>
            <a:xfrm>
              <a:off x="3304086" y="2367728"/>
              <a:ext cx="894058" cy="1348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7" name="TextBox 95">
              <a:extLst>
                <a:ext uri="{FF2B5EF4-FFF2-40B4-BE49-F238E27FC236}">
                  <a16:creationId xmlns:a16="http://schemas.microsoft.com/office/drawing/2014/main" id="{DBCF42E6-1C80-4FA0-B48D-781AE6F1A433}"/>
                </a:ext>
              </a:extLst>
            </p:cNvPr>
            <p:cNvSpPr txBox="1">
              <a:spLocks noChangeArrowheads="1"/>
            </p:cNvSpPr>
            <p:nvPr/>
          </p:nvSpPr>
          <p:spPr bwMode="auto">
            <a:xfrm rot="16200000">
              <a:off x="2115819" y="3174636"/>
              <a:ext cx="1758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contributes funds (levies)</a:t>
              </a:r>
            </a:p>
          </p:txBody>
        </p:sp>
        <p:sp>
          <p:nvSpPr>
            <p:cNvPr id="98" name="TextBox 50">
              <a:extLst>
                <a:ext uri="{FF2B5EF4-FFF2-40B4-BE49-F238E27FC236}">
                  <a16:creationId xmlns:a16="http://schemas.microsoft.com/office/drawing/2014/main" id="{224B0D84-30A9-9D08-388D-FDD93C6C5664}"/>
                </a:ext>
              </a:extLst>
            </p:cNvPr>
            <p:cNvSpPr txBox="1">
              <a:spLocks noChangeArrowheads="1"/>
            </p:cNvSpPr>
            <p:nvPr/>
          </p:nvSpPr>
          <p:spPr bwMode="auto">
            <a:xfrm>
              <a:off x="6187124" y="2683207"/>
              <a:ext cx="1154620" cy="22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allocates funds</a:t>
              </a:r>
            </a:p>
          </p:txBody>
        </p:sp>
        <p:sp>
          <p:nvSpPr>
            <p:cNvPr id="99" name="TextBox 55">
              <a:extLst>
                <a:ext uri="{FF2B5EF4-FFF2-40B4-BE49-F238E27FC236}">
                  <a16:creationId xmlns:a16="http://schemas.microsoft.com/office/drawing/2014/main" id="{F233ABD1-7E2C-5178-9C8D-EFED4C921720}"/>
                </a:ext>
              </a:extLst>
            </p:cNvPr>
            <p:cNvSpPr txBox="1">
              <a:spLocks noChangeArrowheads="1"/>
            </p:cNvSpPr>
            <p:nvPr/>
          </p:nvSpPr>
          <p:spPr bwMode="auto">
            <a:xfrm>
              <a:off x="5803654" y="2183413"/>
              <a:ext cx="1993194" cy="2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requests for funds</a:t>
              </a:r>
            </a:p>
          </p:txBody>
        </p:sp>
        <p:sp>
          <p:nvSpPr>
            <p:cNvPr id="100" name="Rectangle 99">
              <a:extLst>
                <a:ext uri="{FF2B5EF4-FFF2-40B4-BE49-F238E27FC236}">
                  <a16:creationId xmlns:a16="http://schemas.microsoft.com/office/drawing/2014/main" id="{3900F4AC-31C3-BA87-377F-BB495DF876BC}"/>
                </a:ext>
              </a:extLst>
            </p:cNvPr>
            <p:cNvSpPr/>
            <p:nvPr/>
          </p:nvSpPr>
          <p:spPr>
            <a:xfrm>
              <a:off x="4198144" y="1930568"/>
              <a:ext cx="1592869" cy="1155486"/>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solidFill>
                    <a:schemeClr val="bg1"/>
                  </a:solidFill>
                </a:rPr>
                <a:t>National RWM Fund</a:t>
              </a:r>
            </a:p>
            <a:p>
              <a:pPr algn="ctr" eaLnBrk="1" hangingPunct="1">
                <a:defRPr/>
              </a:pPr>
              <a:endParaRPr lang="en-ZA" sz="1200" dirty="0">
                <a:solidFill>
                  <a:schemeClr val="bg1"/>
                </a:solidFill>
              </a:endParaRPr>
            </a:p>
            <a:p>
              <a:pPr algn="ctr" eaLnBrk="1" hangingPunct="1">
                <a:defRPr/>
              </a:pPr>
              <a:endParaRPr lang="en-ZA" sz="1200" dirty="0">
                <a:solidFill>
                  <a:schemeClr val="bg1"/>
                </a:solidFill>
              </a:endParaRPr>
            </a:p>
          </p:txBody>
        </p:sp>
        <p:sp>
          <p:nvSpPr>
            <p:cNvPr id="101" name="TextBox 43">
              <a:extLst>
                <a:ext uri="{FF2B5EF4-FFF2-40B4-BE49-F238E27FC236}">
                  <a16:creationId xmlns:a16="http://schemas.microsoft.com/office/drawing/2014/main" id="{8A700188-4B79-D67B-E1B0-4311BC9689F3}"/>
                </a:ext>
              </a:extLst>
            </p:cNvPr>
            <p:cNvSpPr txBox="1">
              <a:spLocks noChangeArrowheads="1"/>
            </p:cNvSpPr>
            <p:nvPr/>
          </p:nvSpPr>
          <p:spPr bwMode="auto">
            <a:xfrm rot="5400000">
              <a:off x="4715513" y="1495034"/>
              <a:ext cx="850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000" b="1" dirty="0">
                  <a:solidFill>
                    <a:schemeClr val="accent2"/>
                  </a:solidFill>
                  <a:cs typeface="Arial" panose="020B0604020202020204" pitchFamily="34" charset="0"/>
                </a:rPr>
                <a:t>consults</a:t>
              </a:r>
            </a:p>
          </p:txBody>
        </p:sp>
        <p:sp>
          <p:nvSpPr>
            <p:cNvPr id="102" name="Rectangle 101">
              <a:extLst>
                <a:ext uri="{FF2B5EF4-FFF2-40B4-BE49-F238E27FC236}">
                  <a16:creationId xmlns:a16="http://schemas.microsoft.com/office/drawing/2014/main" id="{DB0CD386-BAD3-449A-A973-D8DB1212F3D8}"/>
                </a:ext>
              </a:extLst>
            </p:cNvPr>
            <p:cNvSpPr/>
            <p:nvPr/>
          </p:nvSpPr>
          <p:spPr>
            <a:xfrm rot="16200000">
              <a:off x="7089289" y="1652176"/>
              <a:ext cx="2793080" cy="6615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t>Other Sources of Funds</a:t>
              </a:r>
            </a:p>
            <a:p>
              <a:pPr algn="ctr" eaLnBrk="1" hangingPunct="1">
                <a:defRPr/>
              </a:pPr>
              <a:r>
                <a:rPr lang="en-ZA" sz="1200" b="1" dirty="0"/>
                <a:t>(loans, donations, sales etc.)</a:t>
              </a:r>
            </a:p>
          </p:txBody>
        </p:sp>
        <p:cxnSp>
          <p:nvCxnSpPr>
            <p:cNvPr id="103" name="Straight Connector 102">
              <a:extLst>
                <a:ext uri="{FF2B5EF4-FFF2-40B4-BE49-F238E27FC236}">
                  <a16:creationId xmlns:a16="http://schemas.microsoft.com/office/drawing/2014/main" id="{FA152192-3FA0-9E36-E1C4-3BD79AB229F7}"/>
                </a:ext>
              </a:extLst>
            </p:cNvPr>
            <p:cNvCxnSpPr/>
            <p:nvPr/>
          </p:nvCxnSpPr>
          <p:spPr>
            <a:xfrm>
              <a:off x="5803654" y="913949"/>
              <a:ext cx="22165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FFDABCE-9B4C-81F5-488F-DB10A0A94BE9}"/>
                </a:ext>
              </a:extLst>
            </p:cNvPr>
            <p:cNvCxnSpPr/>
            <p:nvPr/>
          </p:nvCxnSpPr>
          <p:spPr>
            <a:xfrm>
              <a:off x="8020187" y="913949"/>
              <a:ext cx="0" cy="300793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5" name="TextBox 45">
              <a:extLst>
                <a:ext uri="{FF2B5EF4-FFF2-40B4-BE49-F238E27FC236}">
                  <a16:creationId xmlns:a16="http://schemas.microsoft.com/office/drawing/2014/main" id="{9C01F011-41A1-6698-CD2B-AD78D4F92FB1}"/>
                </a:ext>
              </a:extLst>
            </p:cNvPr>
            <p:cNvSpPr txBox="1">
              <a:spLocks noChangeArrowheads="1"/>
            </p:cNvSpPr>
            <p:nvPr/>
          </p:nvSpPr>
          <p:spPr bwMode="auto">
            <a:xfrm>
              <a:off x="6345848" y="924430"/>
              <a:ext cx="1163047" cy="2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approves plans</a:t>
              </a:r>
            </a:p>
          </p:txBody>
        </p:sp>
        <p:sp>
          <p:nvSpPr>
            <p:cNvPr id="106" name="Rectangle 105">
              <a:extLst>
                <a:ext uri="{FF2B5EF4-FFF2-40B4-BE49-F238E27FC236}">
                  <a16:creationId xmlns:a16="http://schemas.microsoft.com/office/drawing/2014/main" id="{F5B8C3F9-1E01-B11E-3C79-03837584CB98}"/>
                </a:ext>
              </a:extLst>
            </p:cNvPr>
            <p:cNvSpPr/>
            <p:nvPr/>
          </p:nvSpPr>
          <p:spPr>
            <a:xfrm>
              <a:off x="4210784" y="558265"/>
              <a:ext cx="1592869" cy="6537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sz="1400" b="1" dirty="0"/>
                <a:t>Minister of Mineral Resources and  Energy</a:t>
              </a:r>
            </a:p>
          </p:txBody>
        </p:sp>
        <p:sp>
          <p:nvSpPr>
            <p:cNvPr id="107" name="Rectangle 106">
              <a:extLst>
                <a:ext uri="{FF2B5EF4-FFF2-40B4-BE49-F238E27FC236}">
                  <a16:creationId xmlns:a16="http://schemas.microsoft.com/office/drawing/2014/main" id="{8F6D35B8-B107-39F0-6916-BF67F1FF1642}"/>
                </a:ext>
              </a:extLst>
            </p:cNvPr>
            <p:cNvSpPr/>
            <p:nvPr/>
          </p:nvSpPr>
          <p:spPr>
            <a:xfrm>
              <a:off x="1232934" y="1929259"/>
              <a:ext cx="1594274" cy="112928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t>National RWM Committee</a:t>
              </a:r>
            </a:p>
            <a:p>
              <a:pPr algn="ctr" eaLnBrk="1" hangingPunct="1">
                <a:defRPr/>
              </a:pPr>
              <a:endParaRPr lang="en-ZA" sz="1200" dirty="0"/>
            </a:p>
            <a:p>
              <a:pPr algn="ctr" eaLnBrk="1" hangingPunct="1">
                <a:defRPr/>
              </a:pPr>
              <a:r>
                <a:rPr lang="en-ZA" sz="1200" dirty="0"/>
                <a:t>(NNR, DMRE, DOH, </a:t>
              </a:r>
            </a:p>
            <a:p>
              <a:pPr algn="ctr" eaLnBrk="1" hangingPunct="1">
                <a:defRPr/>
              </a:pPr>
              <a:r>
                <a:rPr lang="en-ZA" sz="1200" dirty="0"/>
                <a:t>DEFF, DWS and NNR)</a:t>
              </a:r>
            </a:p>
          </p:txBody>
        </p:sp>
        <p:sp>
          <p:nvSpPr>
            <p:cNvPr id="108" name="TextBox 5">
              <a:extLst>
                <a:ext uri="{FF2B5EF4-FFF2-40B4-BE49-F238E27FC236}">
                  <a16:creationId xmlns:a16="http://schemas.microsoft.com/office/drawing/2014/main" id="{024756BB-B37A-3D2E-8D87-6A8596A9DEFF}"/>
                </a:ext>
              </a:extLst>
            </p:cNvPr>
            <p:cNvSpPr txBox="1">
              <a:spLocks noChangeArrowheads="1"/>
            </p:cNvSpPr>
            <p:nvPr/>
          </p:nvSpPr>
          <p:spPr bwMode="auto">
            <a:xfrm>
              <a:off x="2164215" y="873120"/>
              <a:ext cx="1915938" cy="38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evaluates &amp; recommends </a:t>
              </a:r>
            </a:p>
            <a:p>
              <a:pPr algn="ctr" eaLnBrk="1" hangingPunct="1">
                <a:spcBef>
                  <a:spcPct val="0"/>
                </a:spcBef>
                <a:buFontTx/>
                <a:buNone/>
              </a:pPr>
              <a:r>
                <a:rPr lang="en-ZA" altLang="en-US" sz="1200" b="1">
                  <a:solidFill>
                    <a:schemeClr val="accent2"/>
                  </a:solidFill>
                  <a:cs typeface="Arial" panose="020B0604020202020204" pitchFamily="34" charset="0"/>
                </a:rPr>
                <a:t>plans</a:t>
              </a:r>
            </a:p>
          </p:txBody>
        </p:sp>
        <p:cxnSp>
          <p:nvCxnSpPr>
            <p:cNvPr id="109" name="Straight Connector 108">
              <a:extLst>
                <a:ext uri="{FF2B5EF4-FFF2-40B4-BE49-F238E27FC236}">
                  <a16:creationId xmlns:a16="http://schemas.microsoft.com/office/drawing/2014/main" id="{DD1F8CEF-F7B0-BDC0-6362-42E22EF7DFEF}"/>
                </a:ext>
              </a:extLst>
            </p:cNvPr>
            <p:cNvCxnSpPr>
              <a:cxnSpLocks/>
            </p:cNvCxnSpPr>
            <p:nvPr/>
          </p:nvCxnSpPr>
          <p:spPr>
            <a:xfrm flipV="1">
              <a:off x="2029370" y="809207"/>
              <a:ext cx="14044" cy="11200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4A1A3D4-8D98-22E1-FB60-2978876B78BB}"/>
                </a:ext>
              </a:extLst>
            </p:cNvPr>
            <p:cNvCxnSpPr/>
            <p:nvPr/>
          </p:nvCxnSpPr>
          <p:spPr>
            <a:xfrm>
              <a:off x="2043414" y="846482"/>
              <a:ext cx="2167369"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8B392D7-CF84-22E8-79B8-8C866E0D5561}"/>
                </a:ext>
              </a:extLst>
            </p:cNvPr>
            <p:cNvCxnSpPr/>
            <p:nvPr/>
          </p:nvCxnSpPr>
          <p:spPr>
            <a:xfrm flipV="1">
              <a:off x="2025468" y="3058543"/>
              <a:ext cx="5619" cy="101399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2" name="TextBox 21">
              <a:extLst>
                <a:ext uri="{FF2B5EF4-FFF2-40B4-BE49-F238E27FC236}">
                  <a16:creationId xmlns:a16="http://schemas.microsoft.com/office/drawing/2014/main" id="{8623716C-6A05-3633-AE00-5D70BF7B16A8}"/>
                </a:ext>
              </a:extLst>
            </p:cNvPr>
            <p:cNvSpPr txBox="1">
              <a:spLocks noChangeArrowheads="1"/>
            </p:cNvSpPr>
            <p:nvPr/>
          </p:nvSpPr>
          <p:spPr bwMode="auto">
            <a:xfrm rot="16200000">
              <a:off x="1683853" y="3428224"/>
              <a:ext cx="1042820" cy="24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submits plans</a:t>
              </a:r>
            </a:p>
          </p:txBody>
        </p:sp>
        <p:sp>
          <p:nvSpPr>
            <p:cNvPr id="354" name="TextBox 95">
              <a:extLst>
                <a:ext uri="{FF2B5EF4-FFF2-40B4-BE49-F238E27FC236}">
                  <a16:creationId xmlns:a16="http://schemas.microsoft.com/office/drawing/2014/main" id="{48D5ECC2-2C68-BE37-B97F-60215388D77A}"/>
                </a:ext>
              </a:extLst>
            </p:cNvPr>
            <p:cNvSpPr txBox="1">
              <a:spLocks noChangeArrowheads="1"/>
            </p:cNvSpPr>
            <p:nvPr/>
          </p:nvSpPr>
          <p:spPr bwMode="auto">
            <a:xfrm rot="16200000">
              <a:off x="2115861" y="3174635"/>
              <a:ext cx="1758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contributes funds (levies)</a:t>
              </a:r>
            </a:p>
          </p:txBody>
        </p:sp>
      </p:grpSp>
      <p:sp>
        <p:nvSpPr>
          <p:cNvPr id="115" name="TextBox 97">
            <a:extLst>
              <a:ext uri="{FF2B5EF4-FFF2-40B4-BE49-F238E27FC236}">
                <a16:creationId xmlns:a16="http://schemas.microsoft.com/office/drawing/2014/main" id="{BA1DA582-6186-DEF9-525A-EBA8D004283B}"/>
              </a:ext>
            </a:extLst>
          </p:cNvPr>
          <p:cNvSpPr txBox="1">
            <a:spLocks noChangeArrowheads="1"/>
          </p:cNvSpPr>
          <p:nvPr/>
        </p:nvSpPr>
        <p:spPr bwMode="auto">
          <a:xfrm rot="16200000">
            <a:off x="2874619" y="3286894"/>
            <a:ext cx="1299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(c/kWh / Rm3)</a:t>
            </a:r>
          </a:p>
        </p:txBody>
      </p:sp>
      <p:sp>
        <p:nvSpPr>
          <p:cNvPr id="194" name="TextBox 97">
            <a:extLst>
              <a:ext uri="{FF2B5EF4-FFF2-40B4-BE49-F238E27FC236}">
                <a16:creationId xmlns:a16="http://schemas.microsoft.com/office/drawing/2014/main" id="{618A6707-B939-E8C8-0F27-DCEE530CE8CA}"/>
              </a:ext>
            </a:extLst>
          </p:cNvPr>
          <p:cNvSpPr txBox="1">
            <a:spLocks noChangeArrowheads="1"/>
          </p:cNvSpPr>
          <p:nvPr/>
        </p:nvSpPr>
        <p:spPr bwMode="auto">
          <a:xfrm rot="16200000">
            <a:off x="2874620" y="3286894"/>
            <a:ext cx="1299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(c/kWh / Rm3)</a:t>
            </a:r>
          </a:p>
        </p:txBody>
      </p:sp>
      <p:grpSp>
        <p:nvGrpSpPr>
          <p:cNvPr id="596" name="Group 595">
            <a:extLst>
              <a:ext uri="{FF2B5EF4-FFF2-40B4-BE49-F238E27FC236}">
                <a16:creationId xmlns:a16="http://schemas.microsoft.com/office/drawing/2014/main" id="{333F8723-8EFF-7049-045E-D3F445C5D5B0}"/>
              </a:ext>
            </a:extLst>
          </p:cNvPr>
          <p:cNvGrpSpPr/>
          <p:nvPr/>
        </p:nvGrpSpPr>
        <p:grpSpPr>
          <a:xfrm>
            <a:off x="1226309" y="605988"/>
            <a:ext cx="7589308" cy="5490528"/>
            <a:chOff x="1227315" y="558265"/>
            <a:chExt cx="7589308" cy="5490528"/>
          </a:xfrm>
        </p:grpSpPr>
        <p:sp>
          <p:nvSpPr>
            <p:cNvPr id="597" name="Rectangle 596">
              <a:extLst>
                <a:ext uri="{FF2B5EF4-FFF2-40B4-BE49-F238E27FC236}">
                  <a16:creationId xmlns:a16="http://schemas.microsoft.com/office/drawing/2014/main" id="{49E2BC7B-9C8A-90B1-D4C2-597CBCA30382}"/>
                </a:ext>
              </a:extLst>
            </p:cNvPr>
            <p:cNvSpPr/>
            <p:nvPr/>
          </p:nvSpPr>
          <p:spPr>
            <a:xfrm>
              <a:off x="1227315" y="4096781"/>
              <a:ext cx="1592869" cy="19520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800" b="1" dirty="0">
                  <a:solidFill>
                    <a:srgbClr val="FFFFFF"/>
                  </a:solidFill>
                </a:rPr>
                <a:t>Waste Generator</a:t>
              </a:r>
            </a:p>
            <a:p>
              <a:pPr eaLnBrk="1" hangingPunct="1">
                <a:spcBef>
                  <a:spcPct val="0"/>
                </a:spcBef>
                <a:buFontTx/>
                <a:buNone/>
                <a:defRPr/>
              </a:pPr>
              <a:r>
                <a:rPr lang="en-ZA" altLang="en-US" sz="1200" dirty="0">
                  <a:solidFill>
                    <a:srgbClr val="FFFFFF"/>
                  </a:solidFill>
                </a:rPr>
                <a:t>On-site waste</a:t>
              </a:r>
            </a:p>
            <a:p>
              <a:pPr eaLnBrk="1" hangingPunct="1">
                <a:spcBef>
                  <a:spcPct val="0"/>
                </a:spcBef>
                <a:defRPr/>
              </a:pPr>
              <a:r>
                <a:rPr lang="en-ZA" altLang="en-US" sz="1200" dirty="0">
                  <a:solidFill>
                    <a:srgbClr val="FFFFFF"/>
                  </a:solidFill>
                </a:rPr>
                <a:t>collection</a:t>
              </a:r>
            </a:p>
            <a:p>
              <a:pPr eaLnBrk="1" hangingPunct="1">
                <a:spcBef>
                  <a:spcPct val="0"/>
                </a:spcBef>
                <a:defRPr/>
              </a:pPr>
              <a:r>
                <a:rPr lang="en-ZA" altLang="en-US" sz="1200" dirty="0">
                  <a:solidFill>
                    <a:srgbClr val="FFFFFF"/>
                  </a:solidFill>
                </a:rPr>
                <a:t>treatment</a:t>
              </a:r>
            </a:p>
            <a:p>
              <a:pPr eaLnBrk="1" hangingPunct="1">
                <a:spcBef>
                  <a:spcPct val="0"/>
                </a:spcBef>
                <a:defRPr/>
              </a:pPr>
              <a:r>
                <a:rPr lang="en-ZA" altLang="en-US" sz="1200" dirty="0">
                  <a:solidFill>
                    <a:srgbClr val="FFFFFF"/>
                  </a:solidFill>
                </a:rPr>
                <a:t>packaging</a:t>
              </a:r>
            </a:p>
            <a:p>
              <a:pPr eaLnBrk="1" hangingPunct="1">
                <a:spcBef>
                  <a:spcPct val="0"/>
                </a:spcBef>
                <a:defRPr/>
              </a:pPr>
              <a:r>
                <a:rPr lang="en-ZA" altLang="en-US" sz="1200" dirty="0">
                  <a:solidFill>
                    <a:srgbClr val="FFFFFF"/>
                  </a:solidFill>
                </a:rPr>
                <a:t>storage</a:t>
              </a:r>
            </a:p>
            <a:p>
              <a:pPr eaLnBrk="1" hangingPunct="1">
                <a:spcBef>
                  <a:spcPct val="0"/>
                </a:spcBef>
                <a:defRPr/>
              </a:pPr>
              <a:r>
                <a:rPr lang="en-ZA" altLang="en-US" sz="1200" dirty="0">
                  <a:solidFill>
                    <a:srgbClr val="FFFFFF"/>
                  </a:solidFill>
                </a:rPr>
                <a:t>transportation</a:t>
              </a:r>
            </a:p>
            <a:p>
              <a:pPr eaLnBrk="1" hangingPunct="1">
                <a:spcBef>
                  <a:spcPct val="0"/>
                </a:spcBef>
                <a:defRPr/>
              </a:pPr>
              <a:r>
                <a:rPr lang="en-ZA" altLang="en-US" sz="1200" dirty="0">
                  <a:solidFill>
                    <a:srgbClr val="FFFFFF"/>
                  </a:solidFill>
                </a:rPr>
                <a:t>plans</a:t>
              </a:r>
            </a:p>
          </p:txBody>
        </p:sp>
        <p:sp>
          <p:nvSpPr>
            <p:cNvPr id="598" name="Rectangle 597">
              <a:extLst>
                <a:ext uri="{FF2B5EF4-FFF2-40B4-BE49-F238E27FC236}">
                  <a16:creationId xmlns:a16="http://schemas.microsoft.com/office/drawing/2014/main" id="{15D86089-CFDA-1BBD-9F74-C1BD7B45628D}"/>
                </a:ext>
              </a:extLst>
            </p:cNvPr>
            <p:cNvSpPr/>
            <p:nvPr/>
          </p:nvSpPr>
          <p:spPr>
            <a:xfrm>
              <a:off x="7223752" y="3918611"/>
              <a:ext cx="1592869" cy="21301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800" b="1">
                  <a:solidFill>
                    <a:srgbClr val="FFFFFF"/>
                  </a:solidFill>
                </a:rPr>
                <a:t>Disposal Institute</a:t>
              </a:r>
            </a:p>
            <a:p>
              <a:pPr algn="ctr" eaLnBrk="1" hangingPunct="1">
                <a:spcBef>
                  <a:spcPct val="0"/>
                </a:spcBef>
                <a:buFontTx/>
                <a:buNone/>
                <a:defRPr/>
              </a:pPr>
              <a:endParaRPr lang="en-ZA" altLang="en-US" sz="1200">
                <a:solidFill>
                  <a:srgbClr val="FFFFFF"/>
                </a:solidFill>
              </a:endParaRPr>
            </a:p>
            <a:p>
              <a:pPr eaLnBrk="1" hangingPunct="1">
                <a:spcBef>
                  <a:spcPct val="0"/>
                </a:spcBef>
                <a:defRPr/>
              </a:pPr>
              <a:r>
                <a:rPr lang="en-ZA" altLang="en-US" sz="1200">
                  <a:solidFill>
                    <a:srgbClr val="FFFFFF"/>
                  </a:solidFill>
                </a:rPr>
                <a:t>WAC development</a:t>
              </a:r>
            </a:p>
            <a:p>
              <a:pPr eaLnBrk="1" hangingPunct="1">
                <a:spcBef>
                  <a:spcPct val="0"/>
                </a:spcBef>
                <a:defRPr/>
              </a:pPr>
              <a:r>
                <a:rPr lang="en-ZA" altLang="en-US" sz="1200">
                  <a:solidFill>
                    <a:srgbClr val="FFFFFF"/>
                  </a:solidFill>
                </a:rPr>
                <a:t>siting</a:t>
              </a:r>
            </a:p>
            <a:p>
              <a:pPr eaLnBrk="1" hangingPunct="1">
                <a:spcBef>
                  <a:spcPct val="0"/>
                </a:spcBef>
                <a:defRPr/>
              </a:pPr>
              <a:r>
                <a:rPr lang="en-ZA" altLang="en-US" sz="1200">
                  <a:solidFill>
                    <a:srgbClr val="FFFFFF"/>
                  </a:solidFill>
                </a:rPr>
                <a:t>R&amp;D</a:t>
              </a:r>
            </a:p>
            <a:p>
              <a:pPr eaLnBrk="1" hangingPunct="1">
                <a:spcBef>
                  <a:spcPct val="0"/>
                </a:spcBef>
                <a:defRPr/>
              </a:pPr>
              <a:r>
                <a:rPr lang="en-ZA" altLang="en-US" sz="1200">
                  <a:solidFill>
                    <a:srgbClr val="FFFFFF"/>
                  </a:solidFill>
                </a:rPr>
                <a:t>storage</a:t>
              </a:r>
            </a:p>
            <a:p>
              <a:pPr eaLnBrk="1" hangingPunct="1">
                <a:spcBef>
                  <a:spcPct val="0"/>
                </a:spcBef>
                <a:defRPr/>
              </a:pPr>
              <a:r>
                <a:rPr lang="en-ZA" altLang="en-US" sz="1200">
                  <a:solidFill>
                    <a:srgbClr val="FFFFFF"/>
                  </a:solidFill>
                </a:rPr>
                <a:t>encapsulation</a:t>
              </a:r>
            </a:p>
            <a:p>
              <a:pPr eaLnBrk="1" hangingPunct="1">
                <a:spcBef>
                  <a:spcPct val="0"/>
                </a:spcBef>
                <a:defRPr/>
              </a:pPr>
              <a:r>
                <a:rPr lang="en-ZA" altLang="en-US" sz="1200">
                  <a:solidFill>
                    <a:srgbClr val="FFFFFF"/>
                  </a:solidFill>
                </a:rPr>
                <a:t>disposal</a:t>
              </a:r>
            </a:p>
            <a:p>
              <a:pPr eaLnBrk="1" hangingPunct="1">
                <a:spcBef>
                  <a:spcPct val="0"/>
                </a:spcBef>
                <a:defRPr/>
              </a:pPr>
              <a:r>
                <a:rPr lang="en-ZA" altLang="en-US" sz="1200">
                  <a:solidFill>
                    <a:srgbClr val="FFFFFF"/>
                  </a:solidFill>
                </a:rPr>
                <a:t>monitoring</a:t>
              </a:r>
            </a:p>
            <a:p>
              <a:pPr eaLnBrk="1" hangingPunct="1">
                <a:spcBef>
                  <a:spcPct val="0"/>
                </a:spcBef>
                <a:defRPr/>
              </a:pPr>
              <a:r>
                <a:rPr lang="en-ZA" altLang="en-US" sz="1200">
                  <a:solidFill>
                    <a:srgbClr val="FFFFFF"/>
                  </a:solidFill>
                </a:rPr>
                <a:t>execution of plans</a:t>
              </a:r>
            </a:p>
          </p:txBody>
        </p:sp>
        <p:sp>
          <p:nvSpPr>
            <p:cNvPr id="599" name="Oval 598">
              <a:extLst>
                <a:ext uri="{FF2B5EF4-FFF2-40B4-BE49-F238E27FC236}">
                  <a16:creationId xmlns:a16="http://schemas.microsoft.com/office/drawing/2014/main" id="{D70B5562-420F-E18A-C3F7-2E8FBE46D74D}"/>
                </a:ext>
              </a:extLst>
            </p:cNvPr>
            <p:cNvSpPr/>
            <p:nvPr/>
          </p:nvSpPr>
          <p:spPr>
            <a:xfrm>
              <a:off x="3967781" y="3918611"/>
              <a:ext cx="2038142" cy="16846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ZA" altLang="en-US" sz="1600" b="1" dirty="0">
                  <a:solidFill>
                    <a:srgbClr val="FFFFFF"/>
                  </a:solidFill>
                </a:rPr>
                <a:t>Disposal Site</a:t>
              </a:r>
            </a:p>
            <a:p>
              <a:pPr eaLnBrk="1" hangingPunct="1">
                <a:spcBef>
                  <a:spcPct val="0"/>
                </a:spcBef>
                <a:buFontTx/>
                <a:buNone/>
                <a:defRPr/>
              </a:pPr>
              <a:r>
                <a:rPr lang="en-ZA" altLang="en-US" sz="1200" dirty="0">
                  <a:solidFill>
                    <a:srgbClr val="FFFFFF"/>
                  </a:solidFill>
                </a:rPr>
                <a:t>Consists of facilities for:</a:t>
              </a:r>
            </a:p>
            <a:p>
              <a:pPr eaLnBrk="1" hangingPunct="1">
                <a:spcBef>
                  <a:spcPct val="0"/>
                </a:spcBef>
                <a:defRPr/>
              </a:pPr>
              <a:r>
                <a:rPr lang="en-ZA" altLang="en-US" sz="1200" dirty="0">
                  <a:solidFill>
                    <a:srgbClr val="FFFFFF"/>
                  </a:solidFill>
                </a:rPr>
                <a:t>storage</a:t>
              </a:r>
            </a:p>
            <a:p>
              <a:pPr eaLnBrk="1" hangingPunct="1">
                <a:spcBef>
                  <a:spcPct val="0"/>
                </a:spcBef>
                <a:defRPr/>
              </a:pPr>
              <a:r>
                <a:rPr lang="en-ZA" altLang="en-US" sz="1200" dirty="0">
                  <a:solidFill>
                    <a:srgbClr val="FFFFFF"/>
                  </a:solidFill>
                </a:rPr>
                <a:t>encapsulation</a:t>
              </a:r>
            </a:p>
            <a:p>
              <a:pPr eaLnBrk="1" hangingPunct="1">
                <a:spcBef>
                  <a:spcPct val="0"/>
                </a:spcBef>
                <a:defRPr/>
              </a:pPr>
              <a:r>
                <a:rPr lang="en-ZA" altLang="en-US" sz="1200" dirty="0">
                  <a:solidFill>
                    <a:srgbClr val="FFFFFF"/>
                  </a:solidFill>
                </a:rPr>
                <a:t>disposal </a:t>
              </a:r>
            </a:p>
          </p:txBody>
        </p:sp>
        <p:sp>
          <p:nvSpPr>
            <p:cNvPr id="600" name="Rectangle 599">
              <a:extLst>
                <a:ext uri="{FF2B5EF4-FFF2-40B4-BE49-F238E27FC236}">
                  <a16:creationId xmlns:a16="http://schemas.microsoft.com/office/drawing/2014/main" id="{655CAA9F-E3A9-F255-29E6-6B27BB3DF5FB}"/>
                </a:ext>
              </a:extLst>
            </p:cNvPr>
            <p:cNvSpPr/>
            <p:nvPr/>
          </p:nvSpPr>
          <p:spPr>
            <a:xfrm>
              <a:off x="2820184" y="4635222"/>
              <a:ext cx="1147597" cy="3563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sz="1200" b="1" dirty="0"/>
                <a:t>delivers waste</a:t>
              </a:r>
              <a:endParaRPr lang="en-ZA" sz="1200" dirty="0"/>
            </a:p>
          </p:txBody>
        </p:sp>
        <p:cxnSp>
          <p:nvCxnSpPr>
            <p:cNvPr id="601" name="Straight Connector 600">
              <a:extLst>
                <a:ext uri="{FF2B5EF4-FFF2-40B4-BE49-F238E27FC236}">
                  <a16:creationId xmlns:a16="http://schemas.microsoft.com/office/drawing/2014/main" id="{AE74A3F5-05FA-75B7-71C6-EDF6181D5876}"/>
                </a:ext>
              </a:extLst>
            </p:cNvPr>
            <p:cNvCxnSpPr/>
            <p:nvPr/>
          </p:nvCxnSpPr>
          <p:spPr>
            <a:xfrm flipV="1">
              <a:off x="7796848" y="2191932"/>
              <a:ext cx="0" cy="172405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9F84F02A-5A9F-50E0-1F2C-E96F61C5C0E8}"/>
                </a:ext>
              </a:extLst>
            </p:cNvPr>
            <p:cNvCxnSpPr/>
            <p:nvPr/>
          </p:nvCxnSpPr>
          <p:spPr>
            <a:xfrm>
              <a:off x="3285123" y="5641359"/>
              <a:ext cx="37110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93BFB025-389F-FD59-547C-49883CD0FF67}"/>
                </a:ext>
              </a:extLst>
            </p:cNvPr>
            <p:cNvCxnSpPr/>
            <p:nvPr/>
          </p:nvCxnSpPr>
          <p:spPr>
            <a:xfrm>
              <a:off x="6996199" y="5643979"/>
              <a:ext cx="2500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4" name="Straight Arrow Connector 603">
              <a:extLst>
                <a:ext uri="{FF2B5EF4-FFF2-40B4-BE49-F238E27FC236}">
                  <a16:creationId xmlns:a16="http://schemas.microsoft.com/office/drawing/2014/main" id="{B34E1B9B-A2D8-D609-F7D9-76AF5A5BAE80}"/>
                </a:ext>
              </a:extLst>
            </p:cNvPr>
            <p:cNvCxnSpPr/>
            <p:nvPr/>
          </p:nvCxnSpPr>
          <p:spPr>
            <a:xfrm flipH="1">
              <a:off x="2820184" y="5641359"/>
              <a:ext cx="466343"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5" name="Straight Arrow Connector 604">
              <a:extLst>
                <a:ext uri="{FF2B5EF4-FFF2-40B4-BE49-F238E27FC236}">
                  <a16:creationId xmlns:a16="http://schemas.microsoft.com/office/drawing/2014/main" id="{6E443635-11CC-6316-ECF4-4716824E0B2F}"/>
                </a:ext>
              </a:extLst>
            </p:cNvPr>
            <p:cNvCxnSpPr/>
            <p:nvPr/>
          </p:nvCxnSpPr>
          <p:spPr>
            <a:xfrm flipH="1">
              <a:off x="8479506" y="3376240"/>
              <a:ext cx="7023" cy="5397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A60E8158-E676-1634-0F2A-04AC0CD0E28B}"/>
                </a:ext>
              </a:extLst>
            </p:cNvPr>
            <p:cNvCxnSpPr>
              <a:cxnSpLocks/>
            </p:cNvCxnSpPr>
            <p:nvPr/>
          </p:nvCxnSpPr>
          <p:spPr>
            <a:xfrm>
              <a:off x="6127399" y="3996715"/>
              <a:ext cx="11079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07" name="TextBox 143">
              <a:extLst>
                <a:ext uri="{FF2B5EF4-FFF2-40B4-BE49-F238E27FC236}">
                  <a16:creationId xmlns:a16="http://schemas.microsoft.com/office/drawing/2014/main" id="{5429B4E7-ACF6-25A0-9C68-DE3ADFFFD514}"/>
                </a:ext>
              </a:extLst>
            </p:cNvPr>
            <p:cNvSpPr txBox="1">
              <a:spLocks noChangeArrowheads="1"/>
            </p:cNvSpPr>
            <p:nvPr/>
          </p:nvSpPr>
          <p:spPr bwMode="auto">
            <a:xfrm>
              <a:off x="5847787" y="4264400"/>
              <a:ext cx="1550730" cy="53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sites, constructs,</a:t>
              </a:r>
            </a:p>
            <a:p>
              <a:pPr algn="ctr" eaLnBrk="1" hangingPunct="1">
                <a:spcBef>
                  <a:spcPct val="0"/>
                </a:spcBef>
                <a:buFontTx/>
                <a:buNone/>
              </a:pPr>
              <a:r>
                <a:rPr lang="en-ZA" altLang="en-US" sz="1200" b="1" dirty="0">
                  <a:solidFill>
                    <a:schemeClr val="accent2"/>
                  </a:solidFill>
                  <a:cs typeface="Arial" panose="020B0604020202020204" pitchFamily="34" charset="0"/>
                </a:rPr>
                <a:t>operates, </a:t>
              </a:r>
              <a:r>
                <a:rPr lang="en-ZA" altLang="en-US" sz="1200" b="1" dirty="0" err="1">
                  <a:solidFill>
                    <a:schemeClr val="accent2"/>
                  </a:solidFill>
                  <a:cs typeface="Arial" panose="020B0604020202020204" pitchFamily="34" charset="0"/>
                </a:rPr>
                <a:t>decomms</a:t>
              </a:r>
              <a:endParaRPr lang="en-ZA" altLang="en-US" sz="1200" b="1" dirty="0">
                <a:solidFill>
                  <a:schemeClr val="accent2"/>
                </a:solidFill>
                <a:cs typeface="Arial" panose="020B0604020202020204" pitchFamily="34" charset="0"/>
              </a:endParaRPr>
            </a:p>
            <a:p>
              <a:pPr algn="ctr" eaLnBrk="1" hangingPunct="1">
                <a:spcBef>
                  <a:spcPct val="0"/>
                </a:spcBef>
                <a:buFontTx/>
                <a:buNone/>
              </a:pPr>
              <a:r>
                <a:rPr lang="en-ZA" altLang="en-US" sz="1200" b="1" dirty="0">
                  <a:solidFill>
                    <a:schemeClr val="accent2"/>
                  </a:solidFill>
                  <a:cs typeface="Arial" panose="020B0604020202020204" pitchFamily="34" charset="0"/>
                </a:rPr>
                <a:t>facilities</a:t>
              </a:r>
            </a:p>
          </p:txBody>
        </p:sp>
        <p:cxnSp>
          <p:nvCxnSpPr>
            <p:cNvPr id="608" name="Straight Arrow Connector 607">
              <a:extLst>
                <a:ext uri="{FF2B5EF4-FFF2-40B4-BE49-F238E27FC236}">
                  <a16:creationId xmlns:a16="http://schemas.microsoft.com/office/drawing/2014/main" id="{8A947602-5257-96AE-386A-641271837D12}"/>
                </a:ext>
              </a:extLst>
            </p:cNvPr>
            <p:cNvCxnSpPr/>
            <p:nvPr/>
          </p:nvCxnSpPr>
          <p:spPr>
            <a:xfrm>
              <a:off x="7598792" y="2680588"/>
              <a:ext cx="0" cy="123802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EE3C893C-C1B8-614D-4825-8D7C71DFA13D}"/>
                </a:ext>
              </a:extLst>
            </p:cNvPr>
            <p:cNvCxnSpPr/>
            <p:nvPr/>
          </p:nvCxnSpPr>
          <p:spPr>
            <a:xfrm>
              <a:off x="3762703" y="3376238"/>
              <a:ext cx="365348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0" name="Straight Arrow Connector 609">
              <a:extLst>
                <a:ext uri="{FF2B5EF4-FFF2-40B4-BE49-F238E27FC236}">
                  <a16:creationId xmlns:a16="http://schemas.microsoft.com/office/drawing/2014/main" id="{BFF5A176-68EE-689B-6D0D-BDAB8C32BD8F}"/>
                </a:ext>
              </a:extLst>
            </p:cNvPr>
            <p:cNvCxnSpPr/>
            <p:nvPr/>
          </p:nvCxnSpPr>
          <p:spPr>
            <a:xfrm>
              <a:off x="7407760" y="3386719"/>
              <a:ext cx="0" cy="5292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11" name="TextBox 72">
              <a:extLst>
                <a:ext uri="{FF2B5EF4-FFF2-40B4-BE49-F238E27FC236}">
                  <a16:creationId xmlns:a16="http://schemas.microsoft.com/office/drawing/2014/main" id="{3FC3984A-C707-1DA3-1A98-E9649DE4427A}"/>
                </a:ext>
              </a:extLst>
            </p:cNvPr>
            <p:cNvSpPr txBox="1">
              <a:spLocks noChangeArrowheads="1"/>
            </p:cNvSpPr>
            <p:nvPr/>
          </p:nvSpPr>
          <p:spPr bwMode="auto">
            <a:xfrm>
              <a:off x="4264161" y="3363138"/>
              <a:ext cx="1592869" cy="2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a:solidFill>
                    <a:schemeClr val="accent2"/>
                  </a:solidFill>
                  <a:cs typeface="Arial" panose="020B0604020202020204" pitchFamily="34" charset="0"/>
                </a:rPr>
                <a:t>pays user-charges</a:t>
              </a:r>
            </a:p>
          </p:txBody>
        </p:sp>
        <p:cxnSp>
          <p:nvCxnSpPr>
            <p:cNvPr id="612" name="Straight Connector 611">
              <a:extLst>
                <a:ext uri="{FF2B5EF4-FFF2-40B4-BE49-F238E27FC236}">
                  <a16:creationId xmlns:a16="http://schemas.microsoft.com/office/drawing/2014/main" id="{79A0905E-982F-C695-A029-61109EC70F45}"/>
                </a:ext>
              </a:extLst>
            </p:cNvPr>
            <p:cNvCxnSpPr/>
            <p:nvPr/>
          </p:nvCxnSpPr>
          <p:spPr>
            <a:xfrm flipV="1">
              <a:off x="3776749" y="3381479"/>
              <a:ext cx="7023" cy="107950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5C471637-9023-A440-6F54-1F2DB9888419}"/>
                </a:ext>
              </a:extLst>
            </p:cNvPr>
            <p:cNvCxnSpPr/>
            <p:nvPr/>
          </p:nvCxnSpPr>
          <p:spPr>
            <a:xfrm flipH="1">
              <a:off x="2820184" y="4460980"/>
              <a:ext cx="9565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A4539252-8E03-7979-0394-C693567159CC}"/>
                </a:ext>
              </a:extLst>
            </p:cNvPr>
            <p:cNvCxnSpPr>
              <a:cxnSpLocks/>
              <a:stCxn id="616" idx="1"/>
            </p:cNvCxnSpPr>
            <p:nvPr/>
          </p:nvCxnSpPr>
          <p:spPr>
            <a:xfrm flipH="1">
              <a:off x="2388844" y="4284598"/>
              <a:ext cx="606105" cy="156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5" name="Straight Arrow Connector 614">
              <a:extLst>
                <a:ext uri="{FF2B5EF4-FFF2-40B4-BE49-F238E27FC236}">
                  <a16:creationId xmlns:a16="http://schemas.microsoft.com/office/drawing/2014/main" id="{56FA04AB-C78E-F654-0E7C-A62C792A1470}"/>
                </a:ext>
              </a:extLst>
            </p:cNvPr>
            <p:cNvCxnSpPr>
              <a:cxnSpLocks/>
            </p:cNvCxnSpPr>
            <p:nvPr/>
          </p:nvCxnSpPr>
          <p:spPr>
            <a:xfrm>
              <a:off x="3304086" y="2367728"/>
              <a:ext cx="894058" cy="1348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16" name="TextBox 95">
              <a:extLst>
                <a:ext uri="{FF2B5EF4-FFF2-40B4-BE49-F238E27FC236}">
                  <a16:creationId xmlns:a16="http://schemas.microsoft.com/office/drawing/2014/main" id="{9C91F880-1CF2-0AAB-76AB-D6DDE4816F18}"/>
                </a:ext>
              </a:extLst>
            </p:cNvPr>
            <p:cNvSpPr txBox="1">
              <a:spLocks noChangeArrowheads="1"/>
            </p:cNvSpPr>
            <p:nvPr/>
          </p:nvSpPr>
          <p:spPr bwMode="auto">
            <a:xfrm rot="16200000">
              <a:off x="2115819" y="3174636"/>
              <a:ext cx="1758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contributes funds (levies)</a:t>
              </a:r>
            </a:p>
          </p:txBody>
        </p:sp>
        <p:sp>
          <p:nvSpPr>
            <p:cNvPr id="617" name="TextBox 50">
              <a:extLst>
                <a:ext uri="{FF2B5EF4-FFF2-40B4-BE49-F238E27FC236}">
                  <a16:creationId xmlns:a16="http://schemas.microsoft.com/office/drawing/2014/main" id="{33C8FF13-7CE8-BBD4-318E-64484CDD24D6}"/>
                </a:ext>
              </a:extLst>
            </p:cNvPr>
            <p:cNvSpPr txBox="1">
              <a:spLocks noChangeArrowheads="1"/>
            </p:cNvSpPr>
            <p:nvPr/>
          </p:nvSpPr>
          <p:spPr bwMode="auto">
            <a:xfrm>
              <a:off x="6187124" y="2683207"/>
              <a:ext cx="1154620" cy="22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allocates funds</a:t>
              </a:r>
            </a:p>
          </p:txBody>
        </p:sp>
        <p:sp>
          <p:nvSpPr>
            <p:cNvPr id="618" name="TextBox 55">
              <a:extLst>
                <a:ext uri="{FF2B5EF4-FFF2-40B4-BE49-F238E27FC236}">
                  <a16:creationId xmlns:a16="http://schemas.microsoft.com/office/drawing/2014/main" id="{C2FBC6BE-0BE8-876B-6384-2F8AA0A5C535}"/>
                </a:ext>
              </a:extLst>
            </p:cNvPr>
            <p:cNvSpPr txBox="1">
              <a:spLocks noChangeArrowheads="1"/>
            </p:cNvSpPr>
            <p:nvPr/>
          </p:nvSpPr>
          <p:spPr bwMode="auto">
            <a:xfrm>
              <a:off x="5803654" y="2183413"/>
              <a:ext cx="1993194" cy="2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requests for funds</a:t>
              </a:r>
            </a:p>
          </p:txBody>
        </p:sp>
        <p:sp>
          <p:nvSpPr>
            <p:cNvPr id="619" name="Rectangle 618">
              <a:extLst>
                <a:ext uri="{FF2B5EF4-FFF2-40B4-BE49-F238E27FC236}">
                  <a16:creationId xmlns:a16="http://schemas.microsoft.com/office/drawing/2014/main" id="{739B3EF6-2C36-B56B-BD55-C5B8F2F4A887}"/>
                </a:ext>
              </a:extLst>
            </p:cNvPr>
            <p:cNvSpPr/>
            <p:nvPr/>
          </p:nvSpPr>
          <p:spPr>
            <a:xfrm>
              <a:off x="4198144" y="1930568"/>
              <a:ext cx="1592869" cy="1155486"/>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solidFill>
                    <a:schemeClr val="bg1"/>
                  </a:solidFill>
                </a:rPr>
                <a:t>National RWM Fund</a:t>
              </a:r>
            </a:p>
            <a:p>
              <a:pPr algn="ctr" eaLnBrk="1" hangingPunct="1">
                <a:defRPr/>
              </a:pPr>
              <a:endParaRPr lang="en-ZA" sz="1200" dirty="0">
                <a:solidFill>
                  <a:schemeClr val="bg1"/>
                </a:solidFill>
              </a:endParaRPr>
            </a:p>
            <a:p>
              <a:pPr algn="ctr" eaLnBrk="1" hangingPunct="1">
                <a:defRPr/>
              </a:pPr>
              <a:endParaRPr lang="en-ZA" sz="1200" dirty="0">
                <a:solidFill>
                  <a:schemeClr val="bg1"/>
                </a:solidFill>
              </a:endParaRPr>
            </a:p>
          </p:txBody>
        </p:sp>
        <p:sp>
          <p:nvSpPr>
            <p:cNvPr id="620" name="TextBox 43">
              <a:extLst>
                <a:ext uri="{FF2B5EF4-FFF2-40B4-BE49-F238E27FC236}">
                  <a16:creationId xmlns:a16="http://schemas.microsoft.com/office/drawing/2014/main" id="{98DD91C5-37D8-BD40-6975-38D9A9140B57}"/>
                </a:ext>
              </a:extLst>
            </p:cNvPr>
            <p:cNvSpPr txBox="1">
              <a:spLocks noChangeArrowheads="1"/>
            </p:cNvSpPr>
            <p:nvPr/>
          </p:nvSpPr>
          <p:spPr bwMode="auto">
            <a:xfrm rot="5400000">
              <a:off x="4715513" y="1495034"/>
              <a:ext cx="850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000" b="1" dirty="0">
                  <a:solidFill>
                    <a:schemeClr val="accent2"/>
                  </a:solidFill>
                  <a:cs typeface="Arial" panose="020B0604020202020204" pitchFamily="34" charset="0"/>
                </a:rPr>
                <a:t>consults</a:t>
              </a:r>
            </a:p>
          </p:txBody>
        </p:sp>
        <p:sp>
          <p:nvSpPr>
            <p:cNvPr id="621" name="Rectangle 620">
              <a:extLst>
                <a:ext uri="{FF2B5EF4-FFF2-40B4-BE49-F238E27FC236}">
                  <a16:creationId xmlns:a16="http://schemas.microsoft.com/office/drawing/2014/main" id="{BE10E15A-CEC5-1258-0584-4F77D5466857}"/>
                </a:ext>
              </a:extLst>
            </p:cNvPr>
            <p:cNvSpPr/>
            <p:nvPr/>
          </p:nvSpPr>
          <p:spPr>
            <a:xfrm rot="16200000">
              <a:off x="7089289" y="1652176"/>
              <a:ext cx="2793080" cy="6615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t>Other Sources of Funds</a:t>
              </a:r>
            </a:p>
            <a:p>
              <a:pPr algn="ctr" eaLnBrk="1" hangingPunct="1">
                <a:defRPr/>
              </a:pPr>
              <a:r>
                <a:rPr lang="en-ZA" sz="1200" b="1" dirty="0"/>
                <a:t>(loans, donations, sales etc.)</a:t>
              </a:r>
            </a:p>
          </p:txBody>
        </p:sp>
        <p:cxnSp>
          <p:nvCxnSpPr>
            <p:cNvPr id="622" name="Straight Connector 621">
              <a:extLst>
                <a:ext uri="{FF2B5EF4-FFF2-40B4-BE49-F238E27FC236}">
                  <a16:creationId xmlns:a16="http://schemas.microsoft.com/office/drawing/2014/main" id="{5FF7A396-2057-DD32-C7D8-A12D67D33CD5}"/>
                </a:ext>
              </a:extLst>
            </p:cNvPr>
            <p:cNvCxnSpPr/>
            <p:nvPr/>
          </p:nvCxnSpPr>
          <p:spPr>
            <a:xfrm>
              <a:off x="5803654" y="913949"/>
              <a:ext cx="22165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3" name="Straight Arrow Connector 622">
              <a:extLst>
                <a:ext uri="{FF2B5EF4-FFF2-40B4-BE49-F238E27FC236}">
                  <a16:creationId xmlns:a16="http://schemas.microsoft.com/office/drawing/2014/main" id="{7D6C1060-FD47-3C1E-FFCC-A0677DB5E4F6}"/>
                </a:ext>
              </a:extLst>
            </p:cNvPr>
            <p:cNvCxnSpPr/>
            <p:nvPr/>
          </p:nvCxnSpPr>
          <p:spPr>
            <a:xfrm>
              <a:off x="8020187" y="913949"/>
              <a:ext cx="0" cy="300793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24" name="TextBox 45">
              <a:extLst>
                <a:ext uri="{FF2B5EF4-FFF2-40B4-BE49-F238E27FC236}">
                  <a16:creationId xmlns:a16="http://schemas.microsoft.com/office/drawing/2014/main" id="{07DE1B30-9FB4-2245-2009-6D7159D01D7A}"/>
                </a:ext>
              </a:extLst>
            </p:cNvPr>
            <p:cNvSpPr txBox="1">
              <a:spLocks noChangeArrowheads="1"/>
            </p:cNvSpPr>
            <p:nvPr/>
          </p:nvSpPr>
          <p:spPr bwMode="auto">
            <a:xfrm>
              <a:off x="6345848" y="924430"/>
              <a:ext cx="1163047" cy="2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approves plans</a:t>
              </a:r>
            </a:p>
          </p:txBody>
        </p:sp>
        <p:sp>
          <p:nvSpPr>
            <p:cNvPr id="625" name="Rectangle 624">
              <a:extLst>
                <a:ext uri="{FF2B5EF4-FFF2-40B4-BE49-F238E27FC236}">
                  <a16:creationId xmlns:a16="http://schemas.microsoft.com/office/drawing/2014/main" id="{09949610-F03C-8C52-C703-790394388105}"/>
                </a:ext>
              </a:extLst>
            </p:cNvPr>
            <p:cNvSpPr/>
            <p:nvPr/>
          </p:nvSpPr>
          <p:spPr>
            <a:xfrm>
              <a:off x="4210784" y="558265"/>
              <a:ext cx="1592869" cy="6537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sz="1400" b="1" dirty="0"/>
                <a:t>Minister of Mineral Resources and  Energy</a:t>
              </a:r>
            </a:p>
          </p:txBody>
        </p:sp>
        <p:sp>
          <p:nvSpPr>
            <p:cNvPr id="626" name="Rectangle 625">
              <a:extLst>
                <a:ext uri="{FF2B5EF4-FFF2-40B4-BE49-F238E27FC236}">
                  <a16:creationId xmlns:a16="http://schemas.microsoft.com/office/drawing/2014/main" id="{6D0E6259-8137-5084-7CFB-CB196C519ED4}"/>
                </a:ext>
              </a:extLst>
            </p:cNvPr>
            <p:cNvSpPr/>
            <p:nvPr/>
          </p:nvSpPr>
          <p:spPr>
            <a:xfrm>
              <a:off x="1232934" y="1929259"/>
              <a:ext cx="1594274" cy="112928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ZA" b="1" dirty="0"/>
                <a:t>National RWM Committee</a:t>
              </a:r>
            </a:p>
            <a:p>
              <a:pPr algn="ctr" eaLnBrk="1" hangingPunct="1">
                <a:defRPr/>
              </a:pPr>
              <a:endParaRPr lang="en-ZA" sz="1200" dirty="0"/>
            </a:p>
            <a:p>
              <a:pPr algn="ctr" eaLnBrk="1" hangingPunct="1">
                <a:defRPr/>
              </a:pPr>
              <a:r>
                <a:rPr lang="en-ZA" sz="1200" dirty="0"/>
                <a:t>(NNR, DMRE, DOH, </a:t>
              </a:r>
            </a:p>
            <a:p>
              <a:pPr algn="ctr" eaLnBrk="1" hangingPunct="1">
                <a:defRPr/>
              </a:pPr>
              <a:r>
                <a:rPr lang="en-ZA" sz="1200" dirty="0"/>
                <a:t>DEFF, DWS and NNR)</a:t>
              </a:r>
            </a:p>
          </p:txBody>
        </p:sp>
        <p:sp>
          <p:nvSpPr>
            <p:cNvPr id="627" name="TextBox 5">
              <a:extLst>
                <a:ext uri="{FF2B5EF4-FFF2-40B4-BE49-F238E27FC236}">
                  <a16:creationId xmlns:a16="http://schemas.microsoft.com/office/drawing/2014/main" id="{928FB36F-CD8C-A400-1A5D-F0C64DADABBD}"/>
                </a:ext>
              </a:extLst>
            </p:cNvPr>
            <p:cNvSpPr txBox="1">
              <a:spLocks noChangeArrowheads="1"/>
            </p:cNvSpPr>
            <p:nvPr/>
          </p:nvSpPr>
          <p:spPr bwMode="auto">
            <a:xfrm>
              <a:off x="2164215" y="873120"/>
              <a:ext cx="1915938" cy="38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evaluates &amp; recommends </a:t>
              </a:r>
            </a:p>
            <a:p>
              <a:pPr algn="ctr" eaLnBrk="1" hangingPunct="1">
                <a:spcBef>
                  <a:spcPct val="0"/>
                </a:spcBef>
                <a:buFontTx/>
                <a:buNone/>
              </a:pPr>
              <a:r>
                <a:rPr lang="en-ZA" altLang="en-US" sz="1200" b="1" dirty="0">
                  <a:solidFill>
                    <a:schemeClr val="accent2"/>
                  </a:solidFill>
                  <a:cs typeface="Arial" panose="020B0604020202020204" pitchFamily="34" charset="0"/>
                </a:rPr>
                <a:t>plans</a:t>
              </a:r>
            </a:p>
          </p:txBody>
        </p:sp>
        <p:cxnSp>
          <p:nvCxnSpPr>
            <p:cNvPr id="628" name="Straight Connector 627">
              <a:extLst>
                <a:ext uri="{FF2B5EF4-FFF2-40B4-BE49-F238E27FC236}">
                  <a16:creationId xmlns:a16="http://schemas.microsoft.com/office/drawing/2014/main" id="{101CFEE9-DF57-AA4A-CBF6-02341DD6FAAD}"/>
                </a:ext>
              </a:extLst>
            </p:cNvPr>
            <p:cNvCxnSpPr>
              <a:cxnSpLocks/>
            </p:cNvCxnSpPr>
            <p:nvPr/>
          </p:nvCxnSpPr>
          <p:spPr>
            <a:xfrm flipV="1">
              <a:off x="2029370" y="809207"/>
              <a:ext cx="14044" cy="11200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9" name="Straight Arrow Connector 628">
              <a:extLst>
                <a:ext uri="{FF2B5EF4-FFF2-40B4-BE49-F238E27FC236}">
                  <a16:creationId xmlns:a16="http://schemas.microsoft.com/office/drawing/2014/main" id="{EFCEBA49-F816-B0B0-AFB1-A76DC97F5F4C}"/>
                </a:ext>
              </a:extLst>
            </p:cNvPr>
            <p:cNvCxnSpPr/>
            <p:nvPr/>
          </p:nvCxnSpPr>
          <p:spPr>
            <a:xfrm>
              <a:off x="2043414" y="846482"/>
              <a:ext cx="2167369"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30" name="Straight Arrow Connector 629">
              <a:extLst>
                <a:ext uri="{FF2B5EF4-FFF2-40B4-BE49-F238E27FC236}">
                  <a16:creationId xmlns:a16="http://schemas.microsoft.com/office/drawing/2014/main" id="{E5150A54-5CA2-C8EB-A1A8-64FED7B8B56D}"/>
                </a:ext>
              </a:extLst>
            </p:cNvPr>
            <p:cNvCxnSpPr/>
            <p:nvPr/>
          </p:nvCxnSpPr>
          <p:spPr>
            <a:xfrm flipV="1">
              <a:off x="2025468" y="3058543"/>
              <a:ext cx="5619" cy="101399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31" name="TextBox 21">
              <a:extLst>
                <a:ext uri="{FF2B5EF4-FFF2-40B4-BE49-F238E27FC236}">
                  <a16:creationId xmlns:a16="http://schemas.microsoft.com/office/drawing/2014/main" id="{9BD3D940-095C-8678-3EC3-24B503CEFB9E}"/>
                </a:ext>
              </a:extLst>
            </p:cNvPr>
            <p:cNvSpPr txBox="1">
              <a:spLocks noChangeArrowheads="1"/>
            </p:cNvSpPr>
            <p:nvPr/>
          </p:nvSpPr>
          <p:spPr bwMode="auto">
            <a:xfrm rot="16200000">
              <a:off x="1683853" y="3428224"/>
              <a:ext cx="1042820" cy="24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submits plans</a:t>
              </a:r>
            </a:p>
          </p:txBody>
        </p:sp>
        <p:sp>
          <p:nvSpPr>
            <p:cNvPr id="632" name="TextBox 95">
              <a:extLst>
                <a:ext uri="{FF2B5EF4-FFF2-40B4-BE49-F238E27FC236}">
                  <a16:creationId xmlns:a16="http://schemas.microsoft.com/office/drawing/2014/main" id="{D3199221-34B6-9107-D2D8-2895D2E6BA9E}"/>
                </a:ext>
              </a:extLst>
            </p:cNvPr>
            <p:cNvSpPr txBox="1">
              <a:spLocks noChangeArrowheads="1"/>
            </p:cNvSpPr>
            <p:nvPr/>
          </p:nvSpPr>
          <p:spPr bwMode="auto">
            <a:xfrm rot="16200000">
              <a:off x="2115861" y="3174635"/>
              <a:ext cx="1758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200" b="1" dirty="0">
                  <a:solidFill>
                    <a:schemeClr val="accent2"/>
                  </a:solidFill>
                  <a:cs typeface="Arial" panose="020B0604020202020204" pitchFamily="34" charset="0"/>
                </a:rPr>
                <a:t>contributes funds (levies)</a:t>
              </a:r>
            </a:p>
          </p:txBody>
        </p:sp>
      </p:grpSp>
      <p:cxnSp>
        <p:nvCxnSpPr>
          <p:cNvPr id="671" name="Straight Connector 670">
            <a:extLst>
              <a:ext uri="{FF2B5EF4-FFF2-40B4-BE49-F238E27FC236}">
                <a16:creationId xmlns:a16="http://schemas.microsoft.com/office/drawing/2014/main" id="{7867A8EF-395E-7BEB-8159-41E0746A2B6F}"/>
              </a:ext>
            </a:extLst>
          </p:cNvPr>
          <p:cNvCxnSpPr>
            <a:cxnSpLocks/>
          </p:cNvCxnSpPr>
          <p:nvPr/>
        </p:nvCxnSpPr>
        <p:spPr>
          <a:xfrm flipV="1">
            <a:off x="3265146" y="2449863"/>
            <a:ext cx="37934" cy="180430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15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19208"/>
            <a:ext cx="7031673" cy="600075"/>
          </a:xfrm>
        </p:spPr>
        <p:txBody>
          <a:bodyPr>
            <a:normAutofit fontScale="90000"/>
          </a:bodyPr>
          <a:lstStyle/>
          <a:p>
            <a:pPr algn="ctr"/>
            <a:r>
              <a:rPr lang="en-ZA" sz="3000" b="1" dirty="0">
                <a:latin typeface="+mn-lt"/>
              </a:rPr>
              <a:t>Radioactive Waste Management Framework </a:t>
            </a:r>
            <a:r>
              <a:rPr lang="en-ZA" sz="3000" b="1" u="sng" dirty="0">
                <a:latin typeface="+mn-lt"/>
              </a:rPr>
              <a:t> </a:t>
            </a:r>
          </a:p>
        </p:txBody>
      </p:sp>
      <p:sp>
        <p:nvSpPr>
          <p:cNvPr id="4" name="Text Placeholder 3"/>
          <p:cNvSpPr>
            <a:spLocks noGrp="1"/>
          </p:cNvSpPr>
          <p:nvPr>
            <p:ph type="body" idx="1"/>
          </p:nvPr>
        </p:nvSpPr>
        <p:spPr>
          <a:xfrm>
            <a:off x="1776548" y="601188"/>
            <a:ext cx="7255692" cy="5393212"/>
          </a:xfrm>
        </p:spPr>
        <p:txBody>
          <a:bodyPr>
            <a:normAutofit fontScale="92500"/>
          </a:bodyPr>
          <a:lstStyle/>
          <a:p>
            <a:pPr marL="342900" indent="-342900" algn="just">
              <a:lnSpc>
                <a:spcPct val="110000"/>
              </a:lnSpc>
              <a:buFont typeface="Wingdings" panose="05000000000000000000" pitchFamily="2" charset="2"/>
              <a:buChar char="Ø"/>
            </a:pPr>
            <a:r>
              <a:rPr lang="en-GB" sz="2400" dirty="0">
                <a:solidFill>
                  <a:schemeClr val="tx1"/>
                </a:solidFill>
                <a:cs typeface="Arial" panose="020B0604020202020204" pitchFamily="34" charset="0"/>
              </a:rPr>
              <a:t>National Radioactive Waste Management Model</a:t>
            </a: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The radioactive waste management process – </a:t>
            </a:r>
          </a:p>
          <a:p>
            <a:pPr marL="800100" lvl="1" indent="-457200" algn="just">
              <a:lnSpc>
                <a:spcPct val="110000"/>
              </a:lnSpc>
              <a:buAutoNum type="arabicParenBoth"/>
            </a:pPr>
            <a:r>
              <a:rPr lang="en-US" sz="2300" dirty="0">
                <a:solidFill>
                  <a:schemeClr val="tx1"/>
                </a:solidFill>
                <a:cs typeface="Arial" panose="020B0604020202020204" pitchFamily="34" charset="0"/>
              </a:rPr>
              <a:t>Radioactive Waste Generation – potential radioactive waste generated through regulated activities.</a:t>
            </a:r>
          </a:p>
          <a:p>
            <a:pPr marL="800100" lvl="1" indent="-457200" algn="just">
              <a:lnSpc>
                <a:spcPct val="110000"/>
              </a:lnSpc>
              <a:buAutoNum type="arabicParenBoth"/>
            </a:pPr>
            <a:r>
              <a:rPr lang="en-US" sz="2300" dirty="0">
                <a:solidFill>
                  <a:schemeClr val="tx1"/>
                </a:solidFill>
                <a:cs typeface="Arial" panose="020B0604020202020204" pitchFamily="34" charset="0"/>
              </a:rPr>
              <a:t>Pre-disposal Management of Radioactive Waste – to ensure waste minimization, selection of suitable waste management options (BATNEEC), waste package – to amongst others meet Waste Acceptance Criterion (WAC).</a:t>
            </a:r>
          </a:p>
          <a:p>
            <a:pPr marL="800100" lvl="1" indent="-457200" algn="just">
              <a:lnSpc>
                <a:spcPct val="110000"/>
              </a:lnSpc>
              <a:buAutoNum type="arabicParenBoth"/>
            </a:pPr>
            <a:r>
              <a:rPr lang="en-GB" sz="2300" dirty="0">
                <a:solidFill>
                  <a:schemeClr val="tx1"/>
                </a:solidFill>
                <a:cs typeface="Arial" panose="020B0604020202020204" pitchFamily="34" charset="0"/>
              </a:rPr>
              <a:t>Radioactive Waste management options – Including </a:t>
            </a:r>
            <a:r>
              <a:rPr lang="en-US" sz="2300" dirty="0">
                <a:solidFill>
                  <a:schemeClr val="tx1"/>
                </a:solidFill>
                <a:cs typeface="Arial" panose="020B0604020202020204" pitchFamily="34" charset="0"/>
              </a:rPr>
              <a:t>Regulated storage and disposal.</a:t>
            </a:r>
          </a:p>
          <a:p>
            <a:pPr marL="800100" lvl="1" indent="-457200" algn="just">
              <a:lnSpc>
                <a:spcPct val="110000"/>
              </a:lnSpc>
              <a:buAutoNum type="arabicParenBoth"/>
            </a:pPr>
            <a:r>
              <a:rPr lang="en-GB" sz="2300" dirty="0">
                <a:solidFill>
                  <a:schemeClr val="tx1"/>
                </a:solidFill>
                <a:cs typeface="Arial" panose="020B0604020202020204" pitchFamily="34" charset="0"/>
              </a:rPr>
              <a:t>Radioactive Waste management end-points – </a:t>
            </a:r>
            <a:r>
              <a:rPr lang="en-US" sz="2300" dirty="0">
                <a:solidFill>
                  <a:schemeClr val="tx1"/>
                </a:solidFill>
                <a:cs typeface="Arial" panose="020B0604020202020204" pitchFamily="34" charset="0"/>
              </a:rPr>
              <a:t>requires continued regulation of the disposal site for a predetermined duration where after the site shall be placed under institutional control.</a:t>
            </a:r>
            <a:endParaRPr lang="en-GB" sz="23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177050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fontScale="90000"/>
          </a:bodyPr>
          <a:lstStyle/>
          <a:p>
            <a:pPr algn="ctr"/>
            <a:r>
              <a:rPr lang="en-ZA" sz="3000" b="1" dirty="0">
                <a:latin typeface="+mn-lt"/>
              </a:rPr>
              <a:t>Guiding Elements for Waste Management Plans</a:t>
            </a:r>
            <a:endParaRPr lang="en-ZA" sz="3000" b="1" u="sng" dirty="0">
              <a:latin typeface="+mn-lt"/>
            </a:endParaRPr>
          </a:p>
        </p:txBody>
      </p:sp>
      <p:sp>
        <p:nvSpPr>
          <p:cNvPr id="4" name="Text Placeholder 3"/>
          <p:cNvSpPr>
            <a:spLocks noGrp="1"/>
          </p:cNvSpPr>
          <p:nvPr>
            <p:ph type="body" idx="1"/>
          </p:nvPr>
        </p:nvSpPr>
        <p:spPr>
          <a:xfrm>
            <a:off x="1695268" y="641267"/>
            <a:ext cx="7255692" cy="5142017"/>
          </a:xfrm>
        </p:spPr>
        <p:txBody>
          <a:bodyPr>
            <a:normAutofit lnSpcReduction="10000"/>
          </a:bodyPr>
          <a:lstStyle/>
          <a:p>
            <a:pPr algn="just">
              <a:lnSpc>
                <a:spcPct val="110000"/>
              </a:lnSpc>
            </a:pPr>
            <a:endParaRPr lang="en-GB" sz="2400" dirty="0">
              <a:solidFill>
                <a:schemeClr val="tx1"/>
              </a:solidFill>
              <a:cs typeface="Arial" panose="020B0604020202020204" pitchFamily="34" charset="0"/>
            </a:endParaRPr>
          </a:p>
          <a:p>
            <a:pPr marL="342900" indent="-342900" algn="just">
              <a:lnSpc>
                <a:spcPct val="110000"/>
              </a:lnSpc>
              <a:buFont typeface="Wingdings" panose="05000000000000000000" pitchFamily="2" charset="2"/>
              <a:buChar char="Ø"/>
            </a:pPr>
            <a:r>
              <a:rPr lang="en-US" sz="2400" dirty="0">
                <a:solidFill>
                  <a:schemeClr val="tx1"/>
                </a:solidFill>
                <a:cs typeface="Arial" panose="020B0604020202020204" pitchFamily="34" charset="0"/>
              </a:rPr>
              <a:t>Radioactive Waste Management </a:t>
            </a:r>
            <a:r>
              <a:rPr lang="en-US" sz="2400" dirty="0" err="1">
                <a:solidFill>
                  <a:schemeClr val="tx1"/>
                </a:solidFill>
                <a:cs typeface="Arial" panose="020B0604020202020204" pitchFamily="34" charset="0"/>
              </a:rPr>
              <a:t>Programme</a:t>
            </a:r>
            <a:r>
              <a:rPr lang="en-US" sz="2400" dirty="0">
                <a:solidFill>
                  <a:schemeClr val="tx1"/>
                </a:solidFill>
                <a:cs typeface="Arial" panose="020B0604020202020204" pitchFamily="34" charset="0"/>
              </a:rPr>
              <a:t>:</a:t>
            </a: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The establishment of </a:t>
            </a:r>
            <a:r>
              <a:rPr lang="en-US" sz="2300" i="1" dirty="0">
                <a:solidFill>
                  <a:schemeClr val="tx1"/>
                </a:solidFill>
                <a:cs typeface="Arial" panose="020B0604020202020204" pitchFamily="34" charset="0"/>
              </a:rPr>
              <a:t>NRWDI</a:t>
            </a:r>
            <a:r>
              <a:rPr lang="en-US" sz="2300" dirty="0">
                <a:solidFill>
                  <a:schemeClr val="tx1"/>
                </a:solidFill>
                <a:cs typeface="Arial" panose="020B0604020202020204" pitchFamily="34" charset="0"/>
              </a:rPr>
              <a:t> – to undertake waste disposal function – institutional obligation in terms of Section 55 (2) of the Nuclear Energy Act, 1999.</a:t>
            </a: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Establishment of the </a:t>
            </a:r>
            <a:r>
              <a:rPr lang="en-US" sz="2300" i="1" dirty="0">
                <a:solidFill>
                  <a:schemeClr val="tx1"/>
                </a:solidFill>
                <a:cs typeface="Arial" panose="020B0604020202020204" pitchFamily="34" charset="0"/>
              </a:rPr>
              <a:t>National Committee on Radioactive Waste Management</a:t>
            </a:r>
            <a:r>
              <a:rPr lang="en-US" sz="2300" dirty="0">
                <a:solidFill>
                  <a:schemeClr val="tx1"/>
                </a:solidFill>
                <a:cs typeface="Arial" panose="020B0604020202020204" pitchFamily="34" charset="0"/>
              </a:rPr>
              <a:t> – to provide strategic guidance on waste management issues and advise Minister of Mineral Resources and Energy including on approvals of waste management plans. The Committee comprises of regulatory Departments that are independent from waste generators such as DEFF, NNR, DWS and DOH/SAPHRA.</a:t>
            </a:r>
          </a:p>
          <a:p>
            <a:pPr marL="342900" indent="-342900" algn="just">
              <a:lnSpc>
                <a:spcPct val="110000"/>
              </a:lnSpc>
              <a:buFont typeface="Wingdings" panose="05000000000000000000" pitchFamily="2" charset="2"/>
              <a:buChar char="Ø"/>
            </a:pPr>
            <a:endParaRPr lang="en-GB" sz="26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277458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1919287" y="234792"/>
            <a:ext cx="7031673" cy="600075"/>
          </a:xfrm>
        </p:spPr>
        <p:txBody>
          <a:bodyPr>
            <a:normAutofit fontScale="90000"/>
          </a:bodyPr>
          <a:lstStyle/>
          <a:p>
            <a:pPr algn="ctr"/>
            <a:r>
              <a:rPr lang="en-ZA" sz="3000" b="1" dirty="0">
                <a:latin typeface="+mn-lt"/>
              </a:rPr>
              <a:t>Guiding Elements for Waste Management Plans</a:t>
            </a:r>
            <a:endParaRPr lang="en-ZA" sz="3000" b="1" u="sng" dirty="0">
              <a:latin typeface="+mn-lt"/>
            </a:endParaRPr>
          </a:p>
        </p:txBody>
      </p:sp>
      <p:sp>
        <p:nvSpPr>
          <p:cNvPr id="4" name="Text Placeholder 3"/>
          <p:cNvSpPr>
            <a:spLocks noGrp="1"/>
          </p:cNvSpPr>
          <p:nvPr>
            <p:ph type="body" idx="1"/>
          </p:nvPr>
        </p:nvSpPr>
        <p:spPr>
          <a:xfrm>
            <a:off x="1776548" y="651988"/>
            <a:ext cx="7255692" cy="5393212"/>
          </a:xfrm>
        </p:spPr>
        <p:txBody>
          <a:bodyPr>
            <a:normAutofit/>
          </a:bodyPr>
          <a:lstStyle/>
          <a:p>
            <a:pPr marL="342900" indent="-342900" algn="just">
              <a:lnSpc>
                <a:spcPct val="110000"/>
              </a:lnSpc>
              <a:buFont typeface="Wingdings" panose="05000000000000000000" pitchFamily="2" charset="2"/>
              <a:buChar char="Ø"/>
            </a:pPr>
            <a:endParaRPr lang="en-GB" sz="2400" dirty="0">
              <a:solidFill>
                <a:schemeClr val="tx1"/>
              </a:solidFill>
              <a:cs typeface="Arial" panose="020B0604020202020204" pitchFamily="34" charset="0"/>
            </a:endParaRPr>
          </a:p>
          <a:p>
            <a:pPr marL="342900" indent="-342900" algn="just">
              <a:lnSpc>
                <a:spcPct val="110000"/>
              </a:lnSpc>
              <a:buFont typeface="Wingdings" panose="05000000000000000000" pitchFamily="2" charset="2"/>
              <a:buChar char="Ø"/>
            </a:pPr>
            <a:r>
              <a:rPr lang="en-US" sz="2400" dirty="0">
                <a:solidFill>
                  <a:schemeClr val="tx1"/>
                </a:solidFill>
                <a:cs typeface="Arial" panose="020B0604020202020204" pitchFamily="34" charset="0"/>
              </a:rPr>
              <a:t>Understanding of Roles and Responsibilities of Stakeholders.</a:t>
            </a:r>
          </a:p>
          <a:p>
            <a:pPr marL="685800" lvl="1" indent="-342900" algn="just">
              <a:lnSpc>
                <a:spcPct val="110000"/>
              </a:lnSpc>
              <a:buFont typeface="Wingdings" panose="05000000000000000000" pitchFamily="2" charset="2"/>
              <a:buChar char="ü"/>
            </a:pPr>
            <a:r>
              <a:rPr lang="en-GB" sz="2300" dirty="0">
                <a:solidFill>
                  <a:schemeClr val="tx1"/>
                </a:solidFill>
                <a:cs typeface="Arial" panose="020B0604020202020204" pitchFamily="34" charset="0"/>
              </a:rPr>
              <a:t>DMRE/Minister – development of legislation, policy and the monitoring of the implementation thereof.</a:t>
            </a:r>
          </a:p>
          <a:p>
            <a:pPr marL="685800" lvl="1" indent="-342900" algn="just">
              <a:lnSpc>
                <a:spcPct val="110000"/>
              </a:lnSpc>
              <a:buFont typeface="Wingdings" panose="05000000000000000000" pitchFamily="2" charset="2"/>
              <a:buChar char="ü"/>
            </a:pPr>
            <a:r>
              <a:rPr lang="en-GB" sz="2300" dirty="0">
                <a:solidFill>
                  <a:schemeClr val="tx1"/>
                </a:solidFill>
                <a:cs typeface="Arial" panose="020B0604020202020204" pitchFamily="34" charset="0"/>
              </a:rPr>
              <a:t>Regulatory bodies – to </a:t>
            </a:r>
            <a:r>
              <a:rPr lang="en-US" sz="2300" dirty="0">
                <a:solidFill>
                  <a:schemeClr val="tx1"/>
                </a:solidFill>
                <a:cs typeface="Arial" panose="020B0604020202020204" pitchFamily="34" charset="0"/>
              </a:rPr>
              <a:t>work in a co-operative manner and be responsible to enforce compliance with legal requirements (Viz: NNR, DFFE, NNR and SAPHRA).</a:t>
            </a:r>
          </a:p>
          <a:p>
            <a:pPr marL="685800" lvl="1" indent="-342900" algn="just">
              <a:lnSpc>
                <a:spcPct val="110000"/>
              </a:lnSpc>
              <a:buFont typeface="Wingdings" panose="05000000000000000000" pitchFamily="2" charset="2"/>
              <a:buChar char="ü"/>
            </a:pPr>
            <a:r>
              <a:rPr lang="en-US" sz="2300" dirty="0">
                <a:solidFill>
                  <a:schemeClr val="tx1"/>
                </a:solidFill>
                <a:cs typeface="Arial" panose="020B0604020202020204" pitchFamily="34" charset="0"/>
              </a:rPr>
              <a:t>Waste Generators &amp; operators – to manage radioactive waste within the national regulatory framework; development and review of WMPs based on principles such as BATNEEC amongst others. </a:t>
            </a:r>
          </a:p>
          <a:p>
            <a:pPr marL="685800" lvl="1" indent="-342900" algn="just">
              <a:lnSpc>
                <a:spcPct val="110000"/>
              </a:lnSpc>
              <a:buFont typeface="Wingdings" panose="05000000000000000000" pitchFamily="2" charset="2"/>
              <a:buChar char="ü"/>
            </a:pPr>
            <a:endParaRPr lang="en-GB" sz="2300" dirty="0">
              <a:solidFill>
                <a:schemeClr val="tx1"/>
              </a:solidFill>
              <a:cs typeface="Arial" panose="020B0604020202020204" pitchFamily="34" charset="0"/>
            </a:endParaRPr>
          </a:p>
          <a:p>
            <a:pPr marL="342900" indent="-342900" algn="just">
              <a:buFont typeface="Wingdings" panose="05000000000000000000" pitchFamily="2" charset="2"/>
              <a:buChar char="Ø"/>
            </a:pPr>
            <a:endParaRPr lang="en-GB"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19682303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15254</TotalTime>
  <Words>1874</Words>
  <Application>Microsoft Office PowerPoint</Application>
  <PresentationFormat>On-screen Show (4:3)</PresentationFormat>
  <Paragraphs>243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1_Office Theme</vt:lpstr>
      <vt:lpstr>Presentation to Select Committee on Land Reform, Environment, Mineral Resources and Energy (National Council of Provinces)  on National Radioactive Waste Management Plan 20 June 2023 </vt:lpstr>
      <vt:lpstr>Presentation Outline  </vt:lpstr>
      <vt:lpstr>Purpose</vt:lpstr>
      <vt:lpstr>Legislative background </vt:lpstr>
      <vt:lpstr>Legislative background, Continued</vt:lpstr>
      <vt:lpstr>Radioactive Waste Management Framework  </vt:lpstr>
      <vt:lpstr>Radioactive Waste Management Framework  </vt:lpstr>
      <vt:lpstr>Guiding Elements for Waste Management Plans</vt:lpstr>
      <vt:lpstr>Guiding Elements for Waste Management Plans</vt:lpstr>
      <vt:lpstr>Guiding Elements for Waste Management Plans  </vt:lpstr>
      <vt:lpstr>Guiding Elements for Waste Management Plans</vt:lpstr>
      <vt:lpstr>Waste Management Plans </vt:lpstr>
      <vt:lpstr>Waste Management Plans </vt:lpstr>
      <vt:lpstr>Waste Management Plans </vt:lpstr>
      <vt:lpstr>Outlook of waste management programme </vt:lpstr>
      <vt:lpstr>Outlook of waste management programme </vt:lpstr>
      <vt:lpstr>Outlook of waste management programme  </vt:lpstr>
      <vt:lpstr>Outlook of waste management programme  </vt:lpstr>
      <vt:lpstr> Conclusion and Recommendation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Sedgwick</dc:creator>
  <cp:lastModifiedBy>Bulelwa Mfecane</cp:lastModifiedBy>
  <cp:revision>411</cp:revision>
  <dcterms:created xsi:type="dcterms:W3CDTF">2016-08-12T18:56:23Z</dcterms:created>
  <dcterms:modified xsi:type="dcterms:W3CDTF">2023-06-19T08:30:05Z</dcterms:modified>
</cp:coreProperties>
</file>