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727" r:id="rId1"/>
  </p:sldMasterIdLst>
  <p:notesMasterIdLst>
    <p:notesMasterId r:id="rId28"/>
  </p:notesMasterIdLst>
  <p:sldIdLst>
    <p:sldId id="436" r:id="rId2"/>
    <p:sldId id="638" r:id="rId3"/>
    <p:sldId id="693" r:id="rId4"/>
    <p:sldId id="690" r:id="rId5"/>
    <p:sldId id="691" r:id="rId6"/>
    <p:sldId id="477" r:id="rId7"/>
    <p:sldId id="643" r:id="rId8"/>
    <p:sldId id="476" r:id="rId9"/>
    <p:sldId id="497" r:id="rId10"/>
    <p:sldId id="519" r:id="rId11"/>
    <p:sldId id="515" r:id="rId12"/>
    <p:sldId id="473" r:id="rId13"/>
    <p:sldId id="474" r:id="rId14"/>
    <p:sldId id="694" r:id="rId15"/>
    <p:sldId id="475" r:id="rId16"/>
    <p:sldId id="695" r:id="rId17"/>
    <p:sldId id="639" r:id="rId18"/>
    <p:sldId id="642" r:id="rId19"/>
    <p:sldId id="478" r:id="rId20"/>
    <p:sldId id="483" r:id="rId21"/>
    <p:sldId id="484" r:id="rId22"/>
    <p:sldId id="485" r:id="rId23"/>
    <p:sldId id="486" r:id="rId24"/>
    <p:sldId id="645" r:id="rId25"/>
    <p:sldId id="644" r:id="rId26"/>
    <p:sldId id="61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fiso Khumalo" initials="SK" lastIdx="1" clrIdx="0">
    <p:extLst>
      <p:ext uri="{19B8F6BF-5375-455C-9EA6-DF929625EA0E}">
        <p15:presenceInfo xmlns:p15="http://schemas.microsoft.com/office/powerpoint/2012/main" userId="S::Sefiso.Khumalo@gpaa.gov.za::f6cbca8c-231f-4205-9c29-84cf207b82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A185"/>
    <a:srgbClr val="FFC000"/>
    <a:srgbClr val="E9EDF4"/>
    <a:srgbClr val="D0D8E8"/>
    <a:srgbClr val="F6F9FC"/>
    <a:srgbClr val="4F81BD"/>
    <a:srgbClr val="D1403C"/>
    <a:srgbClr val="7F61AB"/>
    <a:srgbClr val="7F5BAB"/>
    <a:srgbClr val="62A4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90" autoAdjust="0"/>
    <p:restoredTop sz="95386" autoAdjust="0"/>
  </p:normalViewPr>
  <p:slideViewPr>
    <p:cSldViewPr>
      <p:cViewPr varScale="1">
        <p:scale>
          <a:sx n="79" d="100"/>
          <a:sy n="79" d="100"/>
        </p:scale>
        <p:origin x="12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8.xml.rels><?xml version="1.0" encoding="UTF-8" standalone="yes"?>
<Relationships xmlns="http://schemas.openxmlformats.org/package/2006/relationships"><Relationship Id="rId1" Type="http://schemas.openxmlformats.org/officeDocument/2006/relationships/image" Target="../media/image9.jpg"/></Relationships>
</file>

<file path=ppt/diagrams/_rels/drawing8.xml.rels><?xml version="1.0" encoding="UTF-8" standalone="yes"?>
<Relationships xmlns="http://schemas.openxmlformats.org/package/2006/relationships"><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0D5A5-FA46-45E7-8844-F568E3F9AD58}"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F376D07D-22EB-4EAA-B276-11B0FE858358}">
      <dgm:prSet custT="1"/>
      <dgm:spPr/>
      <dgm:t>
        <a:bodyPr/>
        <a:lstStyle/>
        <a:p>
          <a:pPr rtl="0"/>
          <a:r>
            <a:rPr lang="en-GB" sz="2000" b="1" dirty="0"/>
            <a:t>Annual and Quarter 4 Overview</a:t>
          </a:r>
          <a:endParaRPr lang="en-ZA" sz="2000" dirty="0"/>
        </a:p>
      </dgm:t>
    </dgm:pt>
    <dgm:pt modelId="{C51539A2-5101-4D00-81C6-484E43C10BB8}" type="parTrans" cxnId="{7E5D0B46-69E7-49DC-8112-B44F0AE4AC9F}">
      <dgm:prSet/>
      <dgm:spPr/>
      <dgm:t>
        <a:bodyPr/>
        <a:lstStyle/>
        <a:p>
          <a:endParaRPr lang="en-US"/>
        </a:p>
      </dgm:t>
    </dgm:pt>
    <dgm:pt modelId="{25CA2AC5-4241-40EF-85EA-5F488ECE91EA}" type="sibTrans" cxnId="{7E5D0B46-69E7-49DC-8112-B44F0AE4AC9F}">
      <dgm:prSet/>
      <dgm:spPr/>
      <dgm:t>
        <a:bodyPr/>
        <a:lstStyle/>
        <a:p>
          <a:endParaRPr lang="en-US"/>
        </a:p>
      </dgm:t>
    </dgm:pt>
    <dgm:pt modelId="{F654734C-5347-4E62-B51F-19A9790D0216}">
      <dgm:prSet custT="1"/>
      <dgm:spPr/>
      <dgm:t>
        <a:bodyPr/>
        <a:lstStyle/>
        <a:p>
          <a:pPr rtl="0"/>
          <a:r>
            <a:rPr lang="en-US" sz="2000" b="1" dirty="0"/>
            <a:t>Strategic Overview and Mandate</a:t>
          </a:r>
          <a:endParaRPr lang="en-ZA" sz="2000" b="1" dirty="0"/>
        </a:p>
      </dgm:t>
    </dgm:pt>
    <dgm:pt modelId="{5872B967-96DE-44E7-92BD-EEC604523B48}" type="parTrans" cxnId="{E327A717-9F9A-4884-961C-885C08C547C7}">
      <dgm:prSet/>
      <dgm:spPr/>
      <dgm:t>
        <a:bodyPr/>
        <a:lstStyle/>
        <a:p>
          <a:endParaRPr lang="en-US"/>
        </a:p>
      </dgm:t>
    </dgm:pt>
    <dgm:pt modelId="{59A484A2-55E7-4319-A67E-C0F3A19288EC}" type="sibTrans" cxnId="{E327A717-9F9A-4884-961C-885C08C547C7}">
      <dgm:prSet/>
      <dgm:spPr/>
      <dgm:t>
        <a:bodyPr/>
        <a:lstStyle/>
        <a:p>
          <a:endParaRPr lang="en-US"/>
        </a:p>
      </dgm:t>
    </dgm:pt>
    <dgm:pt modelId="{83CFB9FB-02C1-4274-B9FD-9AE001405158}">
      <dgm:prSet custT="1"/>
      <dgm:spPr/>
      <dgm:t>
        <a:bodyPr/>
        <a:lstStyle/>
        <a:p>
          <a:pPr rtl="0"/>
          <a:r>
            <a:rPr lang="en-US" sz="2000" b="1" dirty="0"/>
            <a:t>Annual and Q4 Performance Overview </a:t>
          </a:r>
          <a:endParaRPr lang="en-ZA" sz="2000" b="1" dirty="0"/>
        </a:p>
      </dgm:t>
    </dgm:pt>
    <dgm:pt modelId="{125BDB12-6CB1-4137-B195-457E25BF9FDC}" type="parTrans" cxnId="{F2A6D526-A3C7-4CFA-92AC-16689781FFF2}">
      <dgm:prSet/>
      <dgm:spPr/>
      <dgm:t>
        <a:bodyPr/>
        <a:lstStyle/>
        <a:p>
          <a:endParaRPr lang="en-ZA"/>
        </a:p>
      </dgm:t>
    </dgm:pt>
    <dgm:pt modelId="{4FFBAB45-1800-4771-BB0D-F937687E4061}" type="sibTrans" cxnId="{F2A6D526-A3C7-4CFA-92AC-16689781FFF2}">
      <dgm:prSet/>
      <dgm:spPr/>
      <dgm:t>
        <a:bodyPr/>
        <a:lstStyle/>
        <a:p>
          <a:endParaRPr lang="en-ZA"/>
        </a:p>
      </dgm:t>
    </dgm:pt>
    <dgm:pt modelId="{0D757F47-A2D2-40D6-839D-FC5534C00B8C}">
      <dgm:prSet/>
      <dgm:spPr/>
      <dgm:t>
        <a:bodyPr/>
        <a:lstStyle/>
        <a:p>
          <a:pPr rtl="0"/>
          <a:endParaRPr lang="en-ZA" dirty="0"/>
        </a:p>
      </dgm:t>
    </dgm:pt>
    <dgm:pt modelId="{6BE77DC2-7F0C-421C-B566-FE761EAFC803}" type="parTrans" cxnId="{0CAFE124-CDBD-4FCC-84BB-DF0CAC33B136}">
      <dgm:prSet/>
      <dgm:spPr/>
      <dgm:t>
        <a:bodyPr/>
        <a:lstStyle/>
        <a:p>
          <a:endParaRPr lang="en-ZA"/>
        </a:p>
      </dgm:t>
    </dgm:pt>
    <dgm:pt modelId="{ABC7EDDB-DC08-417F-B2E3-7F220DDDB66C}" type="sibTrans" cxnId="{0CAFE124-CDBD-4FCC-84BB-DF0CAC33B136}">
      <dgm:prSet/>
      <dgm:spPr/>
      <dgm:t>
        <a:bodyPr/>
        <a:lstStyle/>
        <a:p>
          <a:endParaRPr lang="en-ZA"/>
        </a:p>
      </dgm:t>
    </dgm:pt>
    <dgm:pt modelId="{830DAC5E-71A3-42E2-A735-2DE21255FBF6}">
      <dgm:prSet custT="1"/>
      <dgm:spPr/>
      <dgm:t>
        <a:bodyPr/>
        <a:lstStyle/>
        <a:p>
          <a:pPr rtl="0"/>
          <a:r>
            <a:rPr lang="en-US" sz="2000" b="1" dirty="0"/>
            <a:t>Sub-Programme 2.1: Civil Pensions</a:t>
          </a:r>
          <a:endParaRPr lang="en-ZA" sz="2000" b="1" dirty="0"/>
        </a:p>
      </dgm:t>
    </dgm:pt>
    <dgm:pt modelId="{C823B025-5DBC-4EBE-9F80-DF5DC706273A}" type="parTrans" cxnId="{CF433B03-AF9B-43CE-9B21-710569EB054A}">
      <dgm:prSet/>
      <dgm:spPr/>
      <dgm:t>
        <a:bodyPr/>
        <a:lstStyle/>
        <a:p>
          <a:endParaRPr lang="en-ZA"/>
        </a:p>
      </dgm:t>
    </dgm:pt>
    <dgm:pt modelId="{264B8415-EA16-4D8D-B471-A04F5C4F8529}" type="sibTrans" cxnId="{CF433B03-AF9B-43CE-9B21-710569EB054A}">
      <dgm:prSet/>
      <dgm:spPr/>
      <dgm:t>
        <a:bodyPr/>
        <a:lstStyle/>
        <a:p>
          <a:endParaRPr lang="en-ZA"/>
        </a:p>
      </dgm:t>
    </dgm:pt>
    <dgm:pt modelId="{B53105A8-A23E-415C-9931-E21BB160DAB6}">
      <dgm:prSet custT="1"/>
      <dgm:spPr/>
      <dgm:t>
        <a:bodyPr/>
        <a:lstStyle/>
        <a:p>
          <a:pPr rtl="0"/>
          <a:r>
            <a:rPr lang="en-US" sz="1800" b="1" dirty="0"/>
            <a:t>Sub-Programme 2.2: GEPF Benefits</a:t>
          </a:r>
          <a:endParaRPr lang="en-ZA" sz="1800" b="1" dirty="0"/>
        </a:p>
      </dgm:t>
    </dgm:pt>
    <dgm:pt modelId="{597184DC-20F2-4084-8D5E-8EAE5B6AE27B}" type="parTrans" cxnId="{97D5F70C-5369-4ABE-B3CC-E598A2D41156}">
      <dgm:prSet/>
      <dgm:spPr/>
      <dgm:t>
        <a:bodyPr/>
        <a:lstStyle/>
        <a:p>
          <a:endParaRPr lang="en-ZA"/>
        </a:p>
      </dgm:t>
    </dgm:pt>
    <dgm:pt modelId="{A823C06B-46AC-4F65-83DE-62071E178D50}" type="sibTrans" cxnId="{97D5F70C-5369-4ABE-B3CC-E598A2D41156}">
      <dgm:prSet/>
      <dgm:spPr/>
      <dgm:t>
        <a:bodyPr/>
        <a:lstStyle/>
        <a:p>
          <a:endParaRPr lang="en-ZA"/>
        </a:p>
      </dgm:t>
    </dgm:pt>
    <dgm:pt modelId="{B3ED1F56-0BB5-41D8-A8DB-49ED9D7B55E9}" type="pres">
      <dgm:prSet presAssocID="{0EE0D5A5-FA46-45E7-8844-F568E3F9AD58}" presName="linear" presStyleCnt="0">
        <dgm:presLayoutVars>
          <dgm:dir/>
          <dgm:animLvl val="lvl"/>
          <dgm:resizeHandles val="exact"/>
        </dgm:presLayoutVars>
      </dgm:prSet>
      <dgm:spPr/>
    </dgm:pt>
    <dgm:pt modelId="{BE03263B-ABAD-46A1-AE98-EE23B8F9240B}" type="pres">
      <dgm:prSet presAssocID="{F376D07D-22EB-4EAA-B276-11B0FE858358}" presName="parentLin" presStyleCnt="0"/>
      <dgm:spPr/>
    </dgm:pt>
    <dgm:pt modelId="{BAE2E97B-DF50-4C3C-89E6-FEEBA146F672}" type="pres">
      <dgm:prSet presAssocID="{F376D07D-22EB-4EAA-B276-11B0FE858358}" presName="parentLeftMargin" presStyleLbl="node1" presStyleIdx="0" presStyleCnt="5"/>
      <dgm:spPr/>
    </dgm:pt>
    <dgm:pt modelId="{F4532632-6F22-440D-A299-3601E09BC2F4}" type="pres">
      <dgm:prSet presAssocID="{F376D07D-22EB-4EAA-B276-11B0FE858358}" presName="parentText" presStyleLbl="node1" presStyleIdx="0" presStyleCnt="5" custScaleX="142857" custScaleY="60968" custLinFactNeighborX="-8104" custLinFactNeighborY="-54445">
        <dgm:presLayoutVars>
          <dgm:chMax val="0"/>
          <dgm:bulletEnabled val="1"/>
        </dgm:presLayoutVars>
      </dgm:prSet>
      <dgm:spPr/>
    </dgm:pt>
    <dgm:pt modelId="{142C5776-1E38-48C4-9740-4C45F9DEB0AC}" type="pres">
      <dgm:prSet presAssocID="{F376D07D-22EB-4EAA-B276-11B0FE858358}" presName="negativeSpace" presStyleCnt="0"/>
      <dgm:spPr/>
    </dgm:pt>
    <dgm:pt modelId="{4A6F2973-45AE-468A-9CED-AAD836B4CEC6}" type="pres">
      <dgm:prSet presAssocID="{F376D07D-22EB-4EAA-B276-11B0FE858358}" presName="childText" presStyleLbl="conFgAcc1" presStyleIdx="0" presStyleCnt="5">
        <dgm:presLayoutVars>
          <dgm:bulletEnabled val="1"/>
        </dgm:presLayoutVars>
      </dgm:prSet>
      <dgm:spPr/>
    </dgm:pt>
    <dgm:pt modelId="{A1A4AA6D-8EC7-47EA-81E2-C7403FBE80D6}" type="pres">
      <dgm:prSet presAssocID="{25CA2AC5-4241-40EF-85EA-5F488ECE91EA}" presName="spaceBetweenRectangles" presStyleCnt="0"/>
      <dgm:spPr/>
    </dgm:pt>
    <dgm:pt modelId="{4205D956-2635-4435-9E87-03127DA3C7C6}" type="pres">
      <dgm:prSet presAssocID="{F654734C-5347-4E62-B51F-19A9790D0216}" presName="parentLin" presStyleCnt="0"/>
      <dgm:spPr/>
    </dgm:pt>
    <dgm:pt modelId="{2E9A1AC1-553C-4DE8-A7FB-147A04C1A7D7}" type="pres">
      <dgm:prSet presAssocID="{F654734C-5347-4E62-B51F-19A9790D0216}" presName="parentLeftMargin" presStyleLbl="node1" presStyleIdx="0" presStyleCnt="5"/>
      <dgm:spPr/>
    </dgm:pt>
    <dgm:pt modelId="{88EACC6D-7E15-4C93-A899-327581A3E530}" type="pres">
      <dgm:prSet presAssocID="{F654734C-5347-4E62-B51F-19A9790D0216}" presName="parentText" presStyleLbl="node1" presStyleIdx="1" presStyleCnt="5" custScaleX="142857" custScaleY="36524" custLinFactNeighborX="-8104" custLinFactNeighborY="-53881">
        <dgm:presLayoutVars>
          <dgm:chMax val="0"/>
          <dgm:bulletEnabled val="1"/>
        </dgm:presLayoutVars>
      </dgm:prSet>
      <dgm:spPr/>
    </dgm:pt>
    <dgm:pt modelId="{381CC0E0-54BF-4D99-AFFE-BBCC16FA40AE}" type="pres">
      <dgm:prSet presAssocID="{F654734C-5347-4E62-B51F-19A9790D0216}" presName="negativeSpace" presStyleCnt="0"/>
      <dgm:spPr/>
    </dgm:pt>
    <dgm:pt modelId="{0F5AA81C-3C77-4159-AD43-22C1E0638E39}" type="pres">
      <dgm:prSet presAssocID="{F654734C-5347-4E62-B51F-19A9790D0216}" presName="childText" presStyleLbl="conFgAcc1" presStyleIdx="1" presStyleCnt="5" custScaleY="31095" custLinFactNeighborY="45251">
        <dgm:presLayoutVars>
          <dgm:bulletEnabled val="1"/>
        </dgm:presLayoutVars>
      </dgm:prSet>
      <dgm:spPr/>
    </dgm:pt>
    <dgm:pt modelId="{2A57DC43-F923-40C0-BD6E-720FFCC62192}" type="pres">
      <dgm:prSet presAssocID="{59A484A2-55E7-4319-A67E-C0F3A19288EC}" presName="spaceBetweenRectangles" presStyleCnt="0"/>
      <dgm:spPr/>
    </dgm:pt>
    <dgm:pt modelId="{0C577079-08F9-45A9-B0AA-576B66978240}" type="pres">
      <dgm:prSet presAssocID="{83CFB9FB-02C1-4274-B9FD-9AE001405158}" presName="parentLin" presStyleCnt="0"/>
      <dgm:spPr/>
    </dgm:pt>
    <dgm:pt modelId="{93464D30-6DDF-4325-841A-F747331882E6}" type="pres">
      <dgm:prSet presAssocID="{83CFB9FB-02C1-4274-B9FD-9AE001405158}" presName="parentLeftMargin" presStyleLbl="node1" presStyleIdx="1" presStyleCnt="5" custScaleY="74737" custLinFactNeighborX="7512" custLinFactNeighborY="-54275"/>
      <dgm:spPr/>
    </dgm:pt>
    <dgm:pt modelId="{24457A61-EE2F-4DAA-91F9-C14E7B22913D}" type="pres">
      <dgm:prSet presAssocID="{83CFB9FB-02C1-4274-B9FD-9AE001405158}" presName="parentText" presStyleLbl="node1" presStyleIdx="2" presStyleCnt="5" custScaleX="139639" custScaleY="33730" custLinFactNeighborX="-10041" custLinFactNeighborY="-35561">
        <dgm:presLayoutVars>
          <dgm:chMax val="0"/>
          <dgm:bulletEnabled val="1"/>
        </dgm:presLayoutVars>
      </dgm:prSet>
      <dgm:spPr/>
    </dgm:pt>
    <dgm:pt modelId="{C3D326F7-3D42-4CBA-9872-171CE3A61DD4}" type="pres">
      <dgm:prSet presAssocID="{83CFB9FB-02C1-4274-B9FD-9AE001405158}" presName="negativeSpace" presStyleCnt="0"/>
      <dgm:spPr/>
    </dgm:pt>
    <dgm:pt modelId="{F5CED685-26A1-4DCE-A59B-C6ECA68B73EA}" type="pres">
      <dgm:prSet presAssocID="{83CFB9FB-02C1-4274-B9FD-9AE001405158}" presName="childText" presStyleLbl="conFgAcc1" presStyleIdx="2" presStyleCnt="5" custScaleX="139639" custScaleY="33730" custLinFactNeighborX="-10041" custLinFactNeighborY="-35561">
        <dgm:presLayoutVars>
          <dgm:bulletEnabled val="1"/>
        </dgm:presLayoutVars>
      </dgm:prSet>
      <dgm:spPr/>
    </dgm:pt>
    <dgm:pt modelId="{F4C9F8F9-6D2E-44F5-BF9F-790A2237AF73}" type="pres">
      <dgm:prSet presAssocID="{4FFBAB45-1800-4771-BB0D-F937687E4061}" presName="spaceBetweenRectangles" presStyleCnt="0"/>
      <dgm:spPr/>
    </dgm:pt>
    <dgm:pt modelId="{B169A015-8314-4519-B829-F14B90A935E5}" type="pres">
      <dgm:prSet presAssocID="{830DAC5E-71A3-42E2-A735-2DE21255FBF6}" presName="parentLin" presStyleCnt="0"/>
      <dgm:spPr/>
    </dgm:pt>
    <dgm:pt modelId="{656AD90E-1557-46BE-99DE-BE551FE3CF5D}" type="pres">
      <dgm:prSet presAssocID="{830DAC5E-71A3-42E2-A735-2DE21255FBF6}" presName="parentLeftMargin" presStyleLbl="node1" presStyleIdx="2" presStyleCnt="5" custScaleX="142857" custScaleY="60968" custLinFactNeighborX="-8104" custLinFactNeighborY="-54445"/>
      <dgm:spPr/>
    </dgm:pt>
    <dgm:pt modelId="{D223DAA2-9F62-4ED7-95A9-C8E49F828812}" type="pres">
      <dgm:prSet presAssocID="{830DAC5E-71A3-42E2-A735-2DE21255FBF6}" presName="parentText" presStyleLbl="node1" presStyleIdx="3" presStyleCnt="5" custScaleY="80712">
        <dgm:presLayoutVars>
          <dgm:chMax val="0"/>
          <dgm:bulletEnabled val="1"/>
        </dgm:presLayoutVars>
      </dgm:prSet>
      <dgm:spPr/>
    </dgm:pt>
    <dgm:pt modelId="{512FF70F-460D-4360-8437-FC6CC9B387CE}" type="pres">
      <dgm:prSet presAssocID="{830DAC5E-71A3-42E2-A735-2DE21255FBF6}" presName="negativeSpace" presStyleCnt="0"/>
      <dgm:spPr/>
    </dgm:pt>
    <dgm:pt modelId="{65D196E5-8403-4B1D-9944-E56C26E88F6F}" type="pres">
      <dgm:prSet presAssocID="{830DAC5E-71A3-42E2-A735-2DE21255FBF6}" presName="childText" presStyleLbl="conFgAcc1" presStyleIdx="3" presStyleCnt="5">
        <dgm:presLayoutVars>
          <dgm:bulletEnabled val="1"/>
        </dgm:presLayoutVars>
      </dgm:prSet>
      <dgm:spPr/>
    </dgm:pt>
    <dgm:pt modelId="{E99D9BA7-F344-480B-9959-64310F46463F}" type="pres">
      <dgm:prSet presAssocID="{264B8415-EA16-4D8D-B471-A04F5C4F8529}" presName="spaceBetweenRectangles" presStyleCnt="0"/>
      <dgm:spPr/>
    </dgm:pt>
    <dgm:pt modelId="{3F1CA976-6F23-459B-AFBB-F583BC461580}" type="pres">
      <dgm:prSet presAssocID="{B53105A8-A23E-415C-9931-E21BB160DAB6}" presName="parentLin" presStyleCnt="0"/>
      <dgm:spPr/>
    </dgm:pt>
    <dgm:pt modelId="{B579BE5F-7CA0-474E-9CBA-0B26BBEF92EA}" type="pres">
      <dgm:prSet presAssocID="{B53105A8-A23E-415C-9931-E21BB160DAB6}" presName="parentLeftMargin" presStyleLbl="node1" presStyleIdx="3" presStyleCnt="5"/>
      <dgm:spPr/>
    </dgm:pt>
    <dgm:pt modelId="{A288E77C-8F9A-4BF6-94A8-A5C2A88FCDD3}" type="pres">
      <dgm:prSet presAssocID="{B53105A8-A23E-415C-9931-E21BB160DAB6}" presName="parentText" presStyleLbl="node1" presStyleIdx="4" presStyleCnt="5" custLinFactX="539" custLinFactNeighborX="100000" custLinFactNeighborY="-23">
        <dgm:presLayoutVars>
          <dgm:chMax val="0"/>
          <dgm:bulletEnabled val="1"/>
        </dgm:presLayoutVars>
      </dgm:prSet>
      <dgm:spPr/>
    </dgm:pt>
    <dgm:pt modelId="{31CD5201-7695-4CEE-A580-FF550FD055E6}" type="pres">
      <dgm:prSet presAssocID="{B53105A8-A23E-415C-9931-E21BB160DAB6}" presName="negativeSpace" presStyleCnt="0"/>
      <dgm:spPr/>
    </dgm:pt>
    <dgm:pt modelId="{810D4EDC-EF35-4AF2-9B20-F81E16C45543}" type="pres">
      <dgm:prSet presAssocID="{B53105A8-A23E-415C-9931-E21BB160DAB6}" presName="childText" presStyleLbl="conFgAcc1" presStyleIdx="4" presStyleCnt="5">
        <dgm:presLayoutVars>
          <dgm:bulletEnabled val="1"/>
        </dgm:presLayoutVars>
      </dgm:prSet>
      <dgm:spPr/>
    </dgm:pt>
  </dgm:ptLst>
  <dgm:cxnLst>
    <dgm:cxn modelId="{CF433B03-AF9B-43CE-9B21-710569EB054A}" srcId="{0EE0D5A5-FA46-45E7-8844-F568E3F9AD58}" destId="{830DAC5E-71A3-42E2-A735-2DE21255FBF6}" srcOrd="3" destOrd="0" parTransId="{C823B025-5DBC-4EBE-9F80-DF5DC706273A}" sibTransId="{264B8415-EA16-4D8D-B471-A04F5C4F8529}"/>
    <dgm:cxn modelId="{526F5D0B-A78C-4C6B-BBCA-5F99CB295641}" type="presOf" srcId="{830DAC5E-71A3-42E2-A735-2DE21255FBF6}" destId="{D223DAA2-9F62-4ED7-95A9-C8E49F828812}" srcOrd="1" destOrd="0" presId="urn:microsoft.com/office/officeart/2005/8/layout/list1"/>
    <dgm:cxn modelId="{97D5F70C-5369-4ABE-B3CC-E598A2D41156}" srcId="{0EE0D5A5-FA46-45E7-8844-F568E3F9AD58}" destId="{B53105A8-A23E-415C-9931-E21BB160DAB6}" srcOrd="4" destOrd="0" parTransId="{597184DC-20F2-4084-8D5E-8EAE5B6AE27B}" sibTransId="{A823C06B-46AC-4F65-83DE-62071E178D50}"/>
    <dgm:cxn modelId="{E3F47E14-09CE-41A7-BE05-B71DC599DC86}" type="presOf" srcId="{B53105A8-A23E-415C-9931-E21BB160DAB6}" destId="{B579BE5F-7CA0-474E-9CBA-0B26BBEF92EA}" srcOrd="0" destOrd="0" presId="urn:microsoft.com/office/officeart/2005/8/layout/list1"/>
    <dgm:cxn modelId="{E327A717-9F9A-4884-961C-885C08C547C7}" srcId="{0EE0D5A5-FA46-45E7-8844-F568E3F9AD58}" destId="{F654734C-5347-4E62-B51F-19A9790D0216}" srcOrd="1" destOrd="0" parTransId="{5872B967-96DE-44E7-92BD-EEC604523B48}" sibTransId="{59A484A2-55E7-4319-A67E-C0F3A19288EC}"/>
    <dgm:cxn modelId="{D0A2AF20-AE02-443C-97BB-E782F6F93D9A}" type="presOf" srcId="{F376D07D-22EB-4EAA-B276-11B0FE858358}" destId="{F4532632-6F22-440D-A299-3601E09BC2F4}" srcOrd="1" destOrd="0" presId="urn:microsoft.com/office/officeart/2005/8/layout/list1"/>
    <dgm:cxn modelId="{F9E10524-17C2-44E1-BF2D-5D8961281060}" type="presOf" srcId="{F654734C-5347-4E62-B51F-19A9790D0216}" destId="{88EACC6D-7E15-4C93-A899-327581A3E530}" srcOrd="1" destOrd="0" presId="urn:microsoft.com/office/officeart/2005/8/layout/list1"/>
    <dgm:cxn modelId="{0CAFE124-CDBD-4FCC-84BB-DF0CAC33B136}" srcId="{83CFB9FB-02C1-4274-B9FD-9AE001405158}" destId="{0D757F47-A2D2-40D6-839D-FC5534C00B8C}" srcOrd="0" destOrd="0" parTransId="{6BE77DC2-7F0C-421C-B566-FE761EAFC803}" sibTransId="{ABC7EDDB-DC08-417F-B2E3-7F220DDDB66C}"/>
    <dgm:cxn modelId="{F2A6D526-A3C7-4CFA-92AC-16689781FFF2}" srcId="{0EE0D5A5-FA46-45E7-8844-F568E3F9AD58}" destId="{83CFB9FB-02C1-4274-B9FD-9AE001405158}" srcOrd="2" destOrd="0" parTransId="{125BDB12-6CB1-4137-B195-457E25BF9FDC}" sibTransId="{4FFBAB45-1800-4771-BB0D-F937687E4061}"/>
    <dgm:cxn modelId="{2B2B4E3D-AA2E-41FF-904C-F4A4F0640E9D}" type="presOf" srcId="{83CFB9FB-02C1-4274-B9FD-9AE001405158}" destId="{24457A61-EE2F-4DAA-91F9-C14E7B22913D}" srcOrd="1" destOrd="0" presId="urn:microsoft.com/office/officeart/2005/8/layout/list1"/>
    <dgm:cxn modelId="{7E5D0B46-69E7-49DC-8112-B44F0AE4AC9F}" srcId="{0EE0D5A5-FA46-45E7-8844-F568E3F9AD58}" destId="{F376D07D-22EB-4EAA-B276-11B0FE858358}" srcOrd="0" destOrd="0" parTransId="{C51539A2-5101-4D00-81C6-484E43C10BB8}" sibTransId="{25CA2AC5-4241-40EF-85EA-5F488ECE91EA}"/>
    <dgm:cxn modelId="{8E3BA070-E6A0-47D4-8AD7-E42520BFD150}" type="presOf" srcId="{0D757F47-A2D2-40D6-839D-FC5534C00B8C}" destId="{F5CED685-26A1-4DCE-A59B-C6ECA68B73EA}" srcOrd="0" destOrd="0" presId="urn:microsoft.com/office/officeart/2005/8/layout/list1"/>
    <dgm:cxn modelId="{80BA8956-282B-49D1-921F-07081FDEE9E2}" type="presOf" srcId="{F654734C-5347-4E62-B51F-19A9790D0216}" destId="{2E9A1AC1-553C-4DE8-A7FB-147A04C1A7D7}" srcOrd="0" destOrd="0" presId="urn:microsoft.com/office/officeart/2005/8/layout/list1"/>
    <dgm:cxn modelId="{9D2F0C93-1652-4917-B4EF-94DE1B0553E6}" type="presOf" srcId="{B53105A8-A23E-415C-9931-E21BB160DAB6}" destId="{A288E77C-8F9A-4BF6-94A8-A5C2A88FCDD3}" srcOrd="1" destOrd="0" presId="urn:microsoft.com/office/officeart/2005/8/layout/list1"/>
    <dgm:cxn modelId="{673D7D9B-8975-4B5F-A4F9-7156B092D27E}" type="presOf" srcId="{0EE0D5A5-FA46-45E7-8844-F568E3F9AD58}" destId="{B3ED1F56-0BB5-41D8-A8DB-49ED9D7B55E9}" srcOrd="0" destOrd="0" presId="urn:microsoft.com/office/officeart/2005/8/layout/list1"/>
    <dgm:cxn modelId="{DA43F1CA-54B5-43D5-8F17-BCC287057075}" type="presOf" srcId="{83CFB9FB-02C1-4274-B9FD-9AE001405158}" destId="{93464D30-6DDF-4325-841A-F747331882E6}" srcOrd="0" destOrd="0" presId="urn:microsoft.com/office/officeart/2005/8/layout/list1"/>
    <dgm:cxn modelId="{428880E1-F3DC-41A5-AFAF-3DED48DBD341}" type="presOf" srcId="{F376D07D-22EB-4EAA-B276-11B0FE858358}" destId="{BAE2E97B-DF50-4C3C-89E6-FEEBA146F672}" srcOrd="0" destOrd="0" presId="urn:microsoft.com/office/officeart/2005/8/layout/list1"/>
    <dgm:cxn modelId="{9E6D25EB-6DB2-462D-AEC5-6ED5B9364E8E}" type="presOf" srcId="{830DAC5E-71A3-42E2-A735-2DE21255FBF6}" destId="{656AD90E-1557-46BE-99DE-BE551FE3CF5D}" srcOrd="0" destOrd="0" presId="urn:microsoft.com/office/officeart/2005/8/layout/list1"/>
    <dgm:cxn modelId="{64CFA70F-186A-47C0-A441-56D58F09AEE4}" type="presParOf" srcId="{B3ED1F56-0BB5-41D8-A8DB-49ED9D7B55E9}" destId="{BE03263B-ABAD-46A1-AE98-EE23B8F9240B}" srcOrd="0" destOrd="0" presId="urn:microsoft.com/office/officeart/2005/8/layout/list1"/>
    <dgm:cxn modelId="{7BE79524-FCB5-40C5-8411-5DEF32BB4454}" type="presParOf" srcId="{BE03263B-ABAD-46A1-AE98-EE23B8F9240B}" destId="{BAE2E97B-DF50-4C3C-89E6-FEEBA146F672}" srcOrd="0" destOrd="0" presId="urn:microsoft.com/office/officeart/2005/8/layout/list1"/>
    <dgm:cxn modelId="{23C553AC-C2A4-483D-938B-1814A2A708D5}" type="presParOf" srcId="{BE03263B-ABAD-46A1-AE98-EE23B8F9240B}" destId="{F4532632-6F22-440D-A299-3601E09BC2F4}" srcOrd="1" destOrd="0" presId="urn:microsoft.com/office/officeart/2005/8/layout/list1"/>
    <dgm:cxn modelId="{6A8139BA-C9B8-4448-87AA-841A1BE777E1}" type="presParOf" srcId="{B3ED1F56-0BB5-41D8-A8DB-49ED9D7B55E9}" destId="{142C5776-1E38-48C4-9740-4C45F9DEB0AC}" srcOrd="1" destOrd="0" presId="urn:microsoft.com/office/officeart/2005/8/layout/list1"/>
    <dgm:cxn modelId="{323F3ADB-E409-4866-AB30-50A398F2265F}" type="presParOf" srcId="{B3ED1F56-0BB5-41D8-A8DB-49ED9D7B55E9}" destId="{4A6F2973-45AE-468A-9CED-AAD836B4CEC6}" srcOrd="2" destOrd="0" presId="urn:microsoft.com/office/officeart/2005/8/layout/list1"/>
    <dgm:cxn modelId="{A33BBD38-83F5-4848-BA43-CB133A05937F}" type="presParOf" srcId="{B3ED1F56-0BB5-41D8-A8DB-49ED9D7B55E9}" destId="{A1A4AA6D-8EC7-47EA-81E2-C7403FBE80D6}" srcOrd="3" destOrd="0" presId="urn:microsoft.com/office/officeart/2005/8/layout/list1"/>
    <dgm:cxn modelId="{792A0383-3076-49BF-A559-F23183BA8755}" type="presParOf" srcId="{B3ED1F56-0BB5-41D8-A8DB-49ED9D7B55E9}" destId="{4205D956-2635-4435-9E87-03127DA3C7C6}" srcOrd="4" destOrd="0" presId="urn:microsoft.com/office/officeart/2005/8/layout/list1"/>
    <dgm:cxn modelId="{C77C7FC0-1C3C-400C-B578-0EC3481DBE36}" type="presParOf" srcId="{4205D956-2635-4435-9E87-03127DA3C7C6}" destId="{2E9A1AC1-553C-4DE8-A7FB-147A04C1A7D7}" srcOrd="0" destOrd="0" presId="urn:microsoft.com/office/officeart/2005/8/layout/list1"/>
    <dgm:cxn modelId="{425171EE-34A6-411C-841D-C642DE80DBBC}" type="presParOf" srcId="{4205D956-2635-4435-9E87-03127DA3C7C6}" destId="{88EACC6D-7E15-4C93-A899-327581A3E530}" srcOrd="1" destOrd="0" presId="urn:microsoft.com/office/officeart/2005/8/layout/list1"/>
    <dgm:cxn modelId="{D269AF42-48E5-4D99-BC8E-AC098174839E}" type="presParOf" srcId="{B3ED1F56-0BB5-41D8-A8DB-49ED9D7B55E9}" destId="{381CC0E0-54BF-4D99-AFFE-BBCC16FA40AE}" srcOrd="5" destOrd="0" presId="urn:microsoft.com/office/officeart/2005/8/layout/list1"/>
    <dgm:cxn modelId="{91B9B89C-E2B2-443D-B77D-DA5CD4C3534D}" type="presParOf" srcId="{B3ED1F56-0BB5-41D8-A8DB-49ED9D7B55E9}" destId="{0F5AA81C-3C77-4159-AD43-22C1E0638E39}" srcOrd="6" destOrd="0" presId="urn:microsoft.com/office/officeart/2005/8/layout/list1"/>
    <dgm:cxn modelId="{823CAC9A-D814-48EA-9C63-4877CE8D05E6}" type="presParOf" srcId="{B3ED1F56-0BB5-41D8-A8DB-49ED9D7B55E9}" destId="{2A57DC43-F923-40C0-BD6E-720FFCC62192}" srcOrd="7" destOrd="0" presId="urn:microsoft.com/office/officeart/2005/8/layout/list1"/>
    <dgm:cxn modelId="{19147626-69C8-491B-B23B-FB099ECD8CBA}" type="presParOf" srcId="{B3ED1F56-0BB5-41D8-A8DB-49ED9D7B55E9}" destId="{0C577079-08F9-45A9-B0AA-576B66978240}" srcOrd="8" destOrd="0" presId="urn:microsoft.com/office/officeart/2005/8/layout/list1"/>
    <dgm:cxn modelId="{070D742F-9E35-4575-96BC-0525D8CC57C4}" type="presParOf" srcId="{0C577079-08F9-45A9-B0AA-576B66978240}" destId="{93464D30-6DDF-4325-841A-F747331882E6}" srcOrd="0" destOrd="0" presId="urn:microsoft.com/office/officeart/2005/8/layout/list1"/>
    <dgm:cxn modelId="{8B41A9B3-56B9-41EF-9067-131344325BA1}" type="presParOf" srcId="{0C577079-08F9-45A9-B0AA-576B66978240}" destId="{24457A61-EE2F-4DAA-91F9-C14E7B22913D}" srcOrd="1" destOrd="0" presId="urn:microsoft.com/office/officeart/2005/8/layout/list1"/>
    <dgm:cxn modelId="{5BECD99E-C2EC-45F8-BC1B-3D3CE5E95EED}" type="presParOf" srcId="{B3ED1F56-0BB5-41D8-A8DB-49ED9D7B55E9}" destId="{C3D326F7-3D42-4CBA-9872-171CE3A61DD4}" srcOrd="9" destOrd="0" presId="urn:microsoft.com/office/officeart/2005/8/layout/list1"/>
    <dgm:cxn modelId="{2F830DEC-1F73-4377-A296-080ECC7E4083}" type="presParOf" srcId="{B3ED1F56-0BB5-41D8-A8DB-49ED9D7B55E9}" destId="{F5CED685-26A1-4DCE-A59B-C6ECA68B73EA}" srcOrd="10" destOrd="0" presId="urn:microsoft.com/office/officeart/2005/8/layout/list1"/>
    <dgm:cxn modelId="{7759559B-0CC3-4798-87AE-319207F77D2F}" type="presParOf" srcId="{B3ED1F56-0BB5-41D8-A8DB-49ED9D7B55E9}" destId="{F4C9F8F9-6D2E-44F5-BF9F-790A2237AF73}" srcOrd="11" destOrd="0" presId="urn:microsoft.com/office/officeart/2005/8/layout/list1"/>
    <dgm:cxn modelId="{DB1C7738-4D59-4502-AF92-B0FFF0C0F4BA}" type="presParOf" srcId="{B3ED1F56-0BB5-41D8-A8DB-49ED9D7B55E9}" destId="{B169A015-8314-4519-B829-F14B90A935E5}" srcOrd="12" destOrd="0" presId="urn:microsoft.com/office/officeart/2005/8/layout/list1"/>
    <dgm:cxn modelId="{0D9A9043-695A-4E94-A3D8-A971381BCCAE}" type="presParOf" srcId="{B169A015-8314-4519-B829-F14B90A935E5}" destId="{656AD90E-1557-46BE-99DE-BE551FE3CF5D}" srcOrd="0" destOrd="0" presId="urn:microsoft.com/office/officeart/2005/8/layout/list1"/>
    <dgm:cxn modelId="{BEA35AD9-F3B8-482F-BF68-5AAE2719DBAE}" type="presParOf" srcId="{B169A015-8314-4519-B829-F14B90A935E5}" destId="{D223DAA2-9F62-4ED7-95A9-C8E49F828812}" srcOrd="1" destOrd="0" presId="urn:microsoft.com/office/officeart/2005/8/layout/list1"/>
    <dgm:cxn modelId="{29320F8F-87F4-411C-A009-CAE2247B17F6}" type="presParOf" srcId="{B3ED1F56-0BB5-41D8-A8DB-49ED9D7B55E9}" destId="{512FF70F-460D-4360-8437-FC6CC9B387CE}" srcOrd="13" destOrd="0" presId="urn:microsoft.com/office/officeart/2005/8/layout/list1"/>
    <dgm:cxn modelId="{E105B5A7-56D5-4E63-AAEB-7A2E6EC0BBCA}" type="presParOf" srcId="{B3ED1F56-0BB5-41D8-A8DB-49ED9D7B55E9}" destId="{65D196E5-8403-4B1D-9944-E56C26E88F6F}" srcOrd="14" destOrd="0" presId="urn:microsoft.com/office/officeart/2005/8/layout/list1"/>
    <dgm:cxn modelId="{535A52DD-6359-489F-9C73-BB3FA0482A70}" type="presParOf" srcId="{B3ED1F56-0BB5-41D8-A8DB-49ED9D7B55E9}" destId="{E99D9BA7-F344-480B-9959-64310F46463F}" srcOrd="15" destOrd="0" presId="urn:microsoft.com/office/officeart/2005/8/layout/list1"/>
    <dgm:cxn modelId="{8D18BCE6-C244-4001-9FBD-541330FBB62A}" type="presParOf" srcId="{B3ED1F56-0BB5-41D8-A8DB-49ED9D7B55E9}" destId="{3F1CA976-6F23-459B-AFBB-F583BC461580}" srcOrd="16" destOrd="0" presId="urn:microsoft.com/office/officeart/2005/8/layout/list1"/>
    <dgm:cxn modelId="{71417B87-0A11-4B1C-878B-A5C00E64DDFC}" type="presParOf" srcId="{3F1CA976-6F23-459B-AFBB-F583BC461580}" destId="{B579BE5F-7CA0-474E-9CBA-0B26BBEF92EA}" srcOrd="0" destOrd="0" presId="urn:microsoft.com/office/officeart/2005/8/layout/list1"/>
    <dgm:cxn modelId="{C6B81764-95CD-4411-B62F-84057CFC2872}" type="presParOf" srcId="{3F1CA976-6F23-459B-AFBB-F583BC461580}" destId="{A288E77C-8F9A-4BF6-94A8-A5C2A88FCDD3}" srcOrd="1" destOrd="0" presId="urn:microsoft.com/office/officeart/2005/8/layout/list1"/>
    <dgm:cxn modelId="{BAB67AC4-E2D0-48DA-A5BB-AE3E75C6F240}" type="presParOf" srcId="{B3ED1F56-0BB5-41D8-A8DB-49ED9D7B55E9}" destId="{31CD5201-7695-4CEE-A580-FF550FD055E6}" srcOrd="17" destOrd="0" presId="urn:microsoft.com/office/officeart/2005/8/layout/list1"/>
    <dgm:cxn modelId="{F86234C4-5342-4A9B-9A04-C2C7CC1461BD}" type="presParOf" srcId="{B3ED1F56-0BB5-41D8-A8DB-49ED9D7B55E9}" destId="{810D4EDC-EF35-4AF2-9B20-F81E16C4554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740363-3AB2-4AD0-9025-289E5D3AEBF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ZA"/>
        </a:p>
      </dgm:t>
    </dgm:pt>
    <dgm:pt modelId="{BD228DF4-85DB-47C8-9FD6-13CD1303A09E}">
      <dgm:prSet/>
      <dgm:spPr/>
      <dgm:t>
        <a:bodyPr/>
        <a:lstStyle/>
        <a:p>
          <a:pPr rtl="0"/>
          <a:r>
            <a:rPr lang="en-ZA" b="1" dirty="0"/>
            <a:t>Leading to the Proclamation of the GPAA at split of GEPF in 2010</a:t>
          </a:r>
        </a:p>
      </dgm:t>
    </dgm:pt>
    <dgm:pt modelId="{59EBA548-1FCE-4E18-8952-8759A8A966AA}" type="parTrans" cxnId="{D7C96C86-B30E-4513-BE26-11F02C6C53CA}">
      <dgm:prSet/>
      <dgm:spPr/>
      <dgm:t>
        <a:bodyPr/>
        <a:lstStyle/>
        <a:p>
          <a:endParaRPr lang="en-ZA"/>
        </a:p>
      </dgm:t>
    </dgm:pt>
    <dgm:pt modelId="{01A47F73-79DF-4834-85B0-F7309ADF04F8}" type="sibTrans" cxnId="{D7C96C86-B30E-4513-BE26-11F02C6C53CA}">
      <dgm:prSet/>
      <dgm:spPr/>
      <dgm:t>
        <a:bodyPr/>
        <a:lstStyle/>
        <a:p>
          <a:endParaRPr lang="en-ZA"/>
        </a:p>
      </dgm:t>
    </dgm:pt>
    <dgm:pt modelId="{7E954209-40B9-460B-B8D7-8625BA03E5C3}">
      <dgm:prSet/>
      <dgm:spPr/>
      <dgm:t>
        <a:bodyPr/>
        <a:lstStyle/>
        <a:p>
          <a:pPr rtl="0"/>
          <a:r>
            <a:rPr lang="en-ZA" b="1" dirty="0"/>
            <a:t>Assets and employees were transferred into the government component and all employees are governed by the Public Service Act, 2001.  </a:t>
          </a:r>
          <a:endParaRPr lang="en-ZA" dirty="0"/>
        </a:p>
      </dgm:t>
    </dgm:pt>
    <dgm:pt modelId="{0E3646C8-85B4-4613-A527-A40857E2CC12}" type="parTrans" cxnId="{F6572FAE-EFBA-487F-A0A7-E1A8E296C14E}">
      <dgm:prSet/>
      <dgm:spPr/>
      <dgm:t>
        <a:bodyPr/>
        <a:lstStyle/>
        <a:p>
          <a:endParaRPr lang="en-ZA"/>
        </a:p>
      </dgm:t>
    </dgm:pt>
    <dgm:pt modelId="{E9993CD2-D25C-4068-9CC2-66226A7494EE}" type="sibTrans" cxnId="{F6572FAE-EFBA-487F-A0A7-E1A8E296C14E}">
      <dgm:prSet/>
      <dgm:spPr/>
      <dgm:t>
        <a:bodyPr/>
        <a:lstStyle/>
        <a:p>
          <a:endParaRPr lang="en-ZA"/>
        </a:p>
      </dgm:t>
    </dgm:pt>
    <dgm:pt modelId="{898555CC-52D7-42E5-A783-F79BBDA58109}">
      <dgm:prSet/>
      <dgm:spPr/>
      <dgm:t>
        <a:bodyPr/>
        <a:lstStyle/>
        <a:p>
          <a:pPr rtl="0"/>
          <a:r>
            <a:rPr lang="en-ZA" b="1" dirty="0"/>
            <a:t>The Executive Authority of the GPAA is the Minister of Finance  </a:t>
          </a:r>
          <a:endParaRPr lang="en-ZA" dirty="0"/>
        </a:p>
      </dgm:t>
    </dgm:pt>
    <dgm:pt modelId="{15E7D525-66B1-4F63-977C-2AACB0F12A79}" type="parTrans" cxnId="{9FC85A9E-34ED-46EB-A4AC-A58F802CA9EF}">
      <dgm:prSet/>
      <dgm:spPr/>
      <dgm:t>
        <a:bodyPr/>
        <a:lstStyle/>
        <a:p>
          <a:endParaRPr lang="en-ZA"/>
        </a:p>
      </dgm:t>
    </dgm:pt>
    <dgm:pt modelId="{580A97CC-6B60-4CD7-9365-E82EA52EC67E}" type="sibTrans" cxnId="{9FC85A9E-34ED-46EB-A4AC-A58F802CA9EF}">
      <dgm:prSet/>
      <dgm:spPr/>
      <dgm:t>
        <a:bodyPr/>
        <a:lstStyle/>
        <a:p>
          <a:endParaRPr lang="en-ZA"/>
        </a:p>
      </dgm:t>
    </dgm:pt>
    <dgm:pt modelId="{EC76AEAE-84BF-4079-858A-F110E5038674}">
      <dgm:prSet/>
      <dgm:spPr/>
      <dgm:t>
        <a:bodyPr/>
        <a:lstStyle/>
        <a:p>
          <a:pPr rtl="0"/>
          <a:r>
            <a:rPr lang="en-ZA" b="1" dirty="0"/>
            <a:t>The GEPF is managed by a Board of Trustees.</a:t>
          </a:r>
          <a:endParaRPr lang="en-ZA" dirty="0"/>
        </a:p>
      </dgm:t>
    </dgm:pt>
    <dgm:pt modelId="{731CA879-3DDF-4EB7-8845-40E0919E2748}" type="parTrans" cxnId="{142E4A39-3806-4461-BA41-8FF38C6507E3}">
      <dgm:prSet/>
      <dgm:spPr/>
      <dgm:t>
        <a:bodyPr/>
        <a:lstStyle/>
        <a:p>
          <a:endParaRPr lang="en-ZA"/>
        </a:p>
      </dgm:t>
    </dgm:pt>
    <dgm:pt modelId="{71532423-83F5-4672-8613-F21E13281196}" type="sibTrans" cxnId="{142E4A39-3806-4461-BA41-8FF38C6507E3}">
      <dgm:prSet/>
      <dgm:spPr/>
      <dgm:t>
        <a:bodyPr/>
        <a:lstStyle/>
        <a:p>
          <a:endParaRPr lang="en-ZA"/>
        </a:p>
      </dgm:t>
    </dgm:pt>
    <dgm:pt modelId="{21EC9464-D5B5-41EE-BE8C-3964C53F5CE5}">
      <dgm:prSet/>
      <dgm:spPr/>
      <dgm:t>
        <a:bodyPr/>
        <a:lstStyle/>
        <a:p>
          <a:pPr rtl="0"/>
          <a:r>
            <a:rPr lang="en-ZA" b="1" dirty="0"/>
            <a:t>Is a self-administered pension fund governed by the Government Employees Pension Law, 1996. </a:t>
          </a:r>
          <a:endParaRPr lang="en-ZA" dirty="0"/>
        </a:p>
      </dgm:t>
    </dgm:pt>
    <dgm:pt modelId="{366D41E8-0E46-48AF-B848-3D532AA8C7E3}" type="parTrans" cxnId="{99CC497A-E1F3-4908-B8D5-8A8090D89B0A}">
      <dgm:prSet/>
      <dgm:spPr/>
      <dgm:t>
        <a:bodyPr/>
        <a:lstStyle/>
        <a:p>
          <a:endParaRPr lang="en-ZA"/>
        </a:p>
      </dgm:t>
    </dgm:pt>
    <dgm:pt modelId="{8AD29BF7-8318-4456-A7C9-42B476EB886D}" type="sibTrans" cxnId="{99CC497A-E1F3-4908-B8D5-8A8090D89B0A}">
      <dgm:prSet/>
      <dgm:spPr/>
      <dgm:t>
        <a:bodyPr/>
        <a:lstStyle/>
        <a:p>
          <a:endParaRPr lang="en-ZA"/>
        </a:p>
      </dgm:t>
    </dgm:pt>
    <dgm:pt modelId="{63E061F3-A8DC-4AD0-9E73-325BEC07192D}">
      <dgm:prSet/>
      <dgm:spPr/>
      <dgm:t>
        <a:bodyPr/>
        <a:lstStyle/>
        <a:p>
          <a:pPr rtl="0"/>
          <a:r>
            <a:rPr lang="en-ZA" b="1" dirty="0"/>
            <a:t>In 2010 the Board of Trustees of the GEPF and the Minister of Finance agreed to separate the Fund and the Administration.</a:t>
          </a:r>
          <a:endParaRPr lang="en-ZA" dirty="0"/>
        </a:p>
      </dgm:t>
    </dgm:pt>
    <dgm:pt modelId="{DC58625B-A434-49E1-890B-608A3561D200}" type="parTrans" cxnId="{B039E4CA-7DE4-4400-8A97-DE5379E7608F}">
      <dgm:prSet/>
      <dgm:spPr/>
      <dgm:t>
        <a:bodyPr/>
        <a:lstStyle/>
        <a:p>
          <a:endParaRPr lang="en-ZA"/>
        </a:p>
      </dgm:t>
    </dgm:pt>
    <dgm:pt modelId="{5B573CF2-CAFC-44E4-B958-ED36A13EC7A2}" type="sibTrans" cxnId="{B039E4CA-7DE4-4400-8A97-DE5379E7608F}">
      <dgm:prSet/>
      <dgm:spPr/>
      <dgm:t>
        <a:bodyPr/>
        <a:lstStyle/>
        <a:p>
          <a:endParaRPr lang="en-ZA"/>
        </a:p>
      </dgm:t>
    </dgm:pt>
    <dgm:pt modelId="{CE1CD147-78EA-422D-AAD2-48329F9CD07C}">
      <dgm:prSet/>
      <dgm:spPr/>
      <dgm:t>
        <a:bodyPr/>
        <a:lstStyle/>
        <a:p>
          <a:pPr rtl="0"/>
          <a:r>
            <a:rPr lang="en-ZA" b="1" dirty="0"/>
            <a:t> It was further approved that a government component in terms of the Public Service Act be established and the Administration function was transferred to such government component called the Government Pension Administration Agency established with effect from April 2010. </a:t>
          </a:r>
          <a:endParaRPr lang="en-ZA" dirty="0"/>
        </a:p>
      </dgm:t>
    </dgm:pt>
    <dgm:pt modelId="{0BE2F97D-4792-46E5-9C32-2F3A535EAC31}" type="parTrans" cxnId="{0E3C44D0-FE93-4239-8801-1F9109F17EFD}">
      <dgm:prSet/>
      <dgm:spPr/>
      <dgm:t>
        <a:bodyPr/>
        <a:lstStyle/>
        <a:p>
          <a:endParaRPr lang="en-ZA"/>
        </a:p>
      </dgm:t>
    </dgm:pt>
    <dgm:pt modelId="{DB09D18D-A344-4302-B710-81498F994E8E}" type="sibTrans" cxnId="{0E3C44D0-FE93-4239-8801-1F9109F17EFD}">
      <dgm:prSet/>
      <dgm:spPr/>
      <dgm:t>
        <a:bodyPr/>
        <a:lstStyle/>
        <a:p>
          <a:endParaRPr lang="en-ZA"/>
        </a:p>
      </dgm:t>
    </dgm:pt>
    <dgm:pt modelId="{645E46C2-D53E-46BA-BC33-30EEF4D521ED}" type="pres">
      <dgm:prSet presAssocID="{96740363-3AB2-4AD0-9025-289E5D3AEBFA}" presName="linear" presStyleCnt="0">
        <dgm:presLayoutVars>
          <dgm:dir/>
          <dgm:animLvl val="lvl"/>
          <dgm:resizeHandles val="exact"/>
        </dgm:presLayoutVars>
      </dgm:prSet>
      <dgm:spPr/>
    </dgm:pt>
    <dgm:pt modelId="{242AE3DA-D089-4D64-B145-71EF100AE574}" type="pres">
      <dgm:prSet presAssocID="{BD228DF4-85DB-47C8-9FD6-13CD1303A09E}" presName="parentLin" presStyleCnt="0"/>
      <dgm:spPr/>
    </dgm:pt>
    <dgm:pt modelId="{65F93EA7-27CA-43D8-8966-122D33FF59D6}" type="pres">
      <dgm:prSet presAssocID="{BD228DF4-85DB-47C8-9FD6-13CD1303A09E}" presName="parentLeftMargin" presStyleLbl="node1" presStyleIdx="0" presStyleCnt="3"/>
      <dgm:spPr/>
    </dgm:pt>
    <dgm:pt modelId="{B40B17A0-BA3D-4535-AA2F-1E3D4064D554}" type="pres">
      <dgm:prSet presAssocID="{BD228DF4-85DB-47C8-9FD6-13CD1303A09E}" presName="parentText" presStyleLbl="node1" presStyleIdx="0" presStyleCnt="3">
        <dgm:presLayoutVars>
          <dgm:chMax val="0"/>
          <dgm:bulletEnabled val="1"/>
        </dgm:presLayoutVars>
      </dgm:prSet>
      <dgm:spPr/>
    </dgm:pt>
    <dgm:pt modelId="{27077097-F814-47F9-AA73-3614CC4875C8}" type="pres">
      <dgm:prSet presAssocID="{BD228DF4-85DB-47C8-9FD6-13CD1303A09E}" presName="negativeSpace" presStyleCnt="0"/>
      <dgm:spPr/>
    </dgm:pt>
    <dgm:pt modelId="{F079C89A-BC36-4BBD-9111-23416A64DE3E}" type="pres">
      <dgm:prSet presAssocID="{BD228DF4-85DB-47C8-9FD6-13CD1303A09E}" presName="childText" presStyleLbl="conFgAcc1" presStyleIdx="0" presStyleCnt="3">
        <dgm:presLayoutVars>
          <dgm:bulletEnabled val="1"/>
        </dgm:presLayoutVars>
      </dgm:prSet>
      <dgm:spPr/>
    </dgm:pt>
    <dgm:pt modelId="{B3F112E6-D1F0-4EBE-94C2-283F09A4552A}" type="pres">
      <dgm:prSet presAssocID="{01A47F73-79DF-4834-85B0-F7309ADF04F8}" presName="spaceBetweenRectangles" presStyleCnt="0"/>
      <dgm:spPr/>
    </dgm:pt>
    <dgm:pt modelId="{9A8A29E1-787C-4EAC-A973-9B4A99466522}" type="pres">
      <dgm:prSet presAssocID="{898555CC-52D7-42E5-A783-F79BBDA58109}" presName="parentLin" presStyleCnt="0"/>
      <dgm:spPr/>
    </dgm:pt>
    <dgm:pt modelId="{8F9DCEF3-78F8-4911-BEA6-F82179D8EAAC}" type="pres">
      <dgm:prSet presAssocID="{898555CC-52D7-42E5-A783-F79BBDA58109}" presName="parentLeftMargin" presStyleLbl="node1" presStyleIdx="0" presStyleCnt="3"/>
      <dgm:spPr/>
    </dgm:pt>
    <dgm:pt modelId="{8B3E81A2-104F-424E-A658-D48032144AFB}" type="pres">
      <dgm:prSet presAssocID="{898555CC-52D7-42E5-A783-F79BBDA58109}" presName="parentText" presStyleLbl="node1" presStyleIdx="1" presStyleCnt="3">
        <dgm:presLayoutVars>
          <dgm:chMax val="0"/>
          <dgm:bulletEnabled val="1"/>
        </dgm:presLayoutVars>
      </dgm:prSet>
      <dgm:spPr/>
    </dgm:pt>
    <dgm:pt modelId="{64606481-52A3-41E1-9CD7-CC3EACEDC03D}" type="pres">
      <dgm:prSet presAssocID="{898555CC-52D7-42E5-A783-F79BBDA58109}" presName="negativeSpace" presStyleCnt="0"/>
      <dgm:spPr/>
    </dgm:pt>
    <dgm:pt modelId="{32E874EF-7A73-4F16-90B9-97F2A0B67C2C}" type="pres">
      <dgm:prSet presAssocID="{898555CC-52D7-42E5-A783-F79BBDA58109}" presName="childText" presStyleLbl="conFgAcc1" presStyleIdx="1" presStyleCnt="3">
        <dgm:presLayoutVars>
          <dgm:bulletEnabled val="1"/>
        </dgm:presLayoutVars>
      </dgm:prSet>
      <dgm:spPr/>
    </dgm:pt>
    <dgm:pt modelId="{B8D038EE-412C-4010-A304-2E445EFF82FD}" type="pres">
      <dgm:prSet presAssocID="{580A97CC-6B60-4CD7-9365-E82EA52EC67E}" presName="spaceBetweenRectangles" presStyleCnt="0"/>
      <dgm:spPr/>
    </dgm:pt>
    <dgm:pt modelId="{3E2B69B9-0F24-4753-8AB9-B6951DE7FF85}" type="pres">
      <dgm:prSet presAssocID="{EC76AEAE-84BF-4079-858A-F110E5038674}" presName="parentLin" presStyleCnt="0"/>
      <dgm:spPr/>
    </dgm:pt>
    <dgm:pt modelId="{0729E7BE-E641-403B-A3E6-A89E007301A1}" type="pres">
      <dgm:prSet presAssocID="{EC76AEAE-84BF-4079-858A-F110E5038674}" presName="parentLeftMargin" presStyleLbl="node1" presStyleIdx="1" presStyleCnt="3"/>
      <dgm:spPr/>
    </dgm:pt>
    <dgm:pt modelId="{28CCDD86-9405-47A2-8432-29526EBCF1E9}" type="pres">
      <dgm:prSet presAssocID="{EC76AEAE-84BF-4079-858A-F110E5038674}" presName="parentText" presStyleLbl="node1" presStyleIdx="2" presStyleCnt="3">
        <dgm:presLayoutVars>
          <dgm:chMax val="0"/>
          <dgm:bulletEnabled val="1"/>
        </dgm:presLayoutVars>
      </dgm:prSet>
      <dgm:spPr/>
    </dgm:pt>
    <dgm:pt modelId="{FDD35111-E279-4F5A-AA89-39452367E59E}" type="pres">
      <dgm:prSet presAssocID="{EC76AEAE-84BF-4079-858A-F110E5038674}" presName="negativeSpace" presStyleCnt="0"/>
      <dgm:spPr/>
    </dgm:pt>
    <dgm:pt modelId="{2F894D60-D48E-433B-BA10-5198C1BF6970}" type="pres">
      <dgm:prSet presAssocID="{EC76AEAE-84BF-4079-858A-F110E5038674}" presName="childText" presStyleLbl="conFgAcc1" presStyleIdx="2" presStyleCnt="3">
        <dgm:presLayoutVars>
          <dgm:bulletEnabled val="1"/>
        </dgm:presLayoutVars>
      </dgm:prSet>
      <dgm:spPr/>
    </dgm:pt>
  </dgm:ptLst>
  <dgm:cxnLst>
    <dgm:cxn modelId="{07608808-1F88-40F2-A89E-9B298F6CF5BB}" type="presOf" srcId="{898555CC-52D7-42E5-A783-F79BBDA58109}" destId="{8B3E81A2-104F-424E-A658-D48032144AFB}" srcOrd="1" destOrd="0" presId="urn:microsoft.com/office/officeart/2005/8/layout/list1"/>
    <dgm:cxn modelId="{C0D13A0C-D0D5-4E8A-AD92-35BB0F5169A2}" type="presOf" srcId="{EC76AEAE-84BF-4079-858A-F110E5038674}" destId="{0729E7BE-E641-403B-A3E6-A89E007301A1}" srcOrd="0" destOrd="0" presId="urn:microsoft.com/office/officeart/2005/8/layout/list1"/>
    <dgm:cxn modelId="{F342920F-70A7-4809-B561-C923FD72DFAC}" type="presOf" srcId="{898555CC-52D7-42E5-A783-F79BBDA58109}" destId="{8F9DCEF3-78F8-4911-BEA6-F82179D8EAAC}" srcOrd="0" destOrd="0" presId="urn:microsoft.com/office/officeart/2005/8/layout/list1"/>
    <dgm:cxn modelId="{65760B18-094D-4529-9AED-247DBD32D187}" type="presOf" srcId="{21EC9464-D5B5-41EE-BE8C-3964C53F5CE5}" destId="{F079C89A-BC36-4BBD-9111-23416A64DE3E}" srcOrd="0" destOrd="0" presId="urn:microsoft.com/office/officeart/2005/8/layout/list1"/>
    <dgm:cxn modelId="{EB86422E-CA7A-4F38-9CC5-E716017F17DB}" type="presOf" srcId="{96740363-3AB2-4AD0-9025-289E5D3AEBFA}" destId="{645E46C2-D53E-46BA-BC33-30EEF4D521ED}" srcOrd="0" destOrd="0" presId="urn:microsoft.com/office/officeart/2005/8/layout/list1"/>
    <dgm:cxn modelId="{142E4A39-3806-4461-BA41-8FF38C6507E3}" srcId="{96740363-3AB2-4AD0-9025-289E5D3AEBFA}" destId="{EC76AEAE-84BF-4079-858A-F110E5038674}" srcOrd="2" destOrd="0" parTransId="{731CA879-3DDF-4EB7-8845-40E0919E2748}" sibTransId="{71532423-83F5-4672-8613-F21E13281196}"/>
    <dgm:cxn modelId="{417B246E-432A-44A1-9600-BAB564C1AFCC}" type="presOf" srcId="{BD228DF4-85DB-47C8-9FD6-13CD1303A09E}" destId="{B40B17A0-BA3D-4535-AA2F-1E3D4064D554}" srcOrd="1" destOrd="0" presId="urn:microsoft.com/office/officeart/2005/8/layout/list1"/>
    <dgm:cxn modelId="{08053572-47CC-4756-B78F-30676FD5F843}" type="presOf" srcId="{BD228DF4-85DB-47C8-9FD6-13CD1303A09E}" destId="{65F93EA7-27CA-43D8-8966-122D33FF59D6}" srcOrd="0" destOrd="0" presId="urn:microsoft.com/office/officeart/2005/8/layout/list1"/>
    <dgm:cxn modelId="{CEDD0076-1B03-4AF3-B0EA-25E67E744983}" type="presOf" srcId="{EC76AEAE-84BF-4079-858A-F110E5038674}" destId="{28CCDD86-9405-47A2-8432-29526EBCF1E9}" srcOrd="1" destOrd="0" presId="urn:microsoft.com/office/officeart/2005/8/layout/list1"/>
    <dgm:cxn modelId="{99CC497A-E1F3-4908-B8D5-8A8090D89B0A}" srcId="{BD228DF4-85DB-47C8-9FD6-13CD1303A09E}" destId="{21EC9464-D5B5-41EE-BE8C-3964C53F5CE5}" srcOrd="0" destOrd="0" parTransId="{366D41E8-0E46-48AF-B848-3D532AA8C7E3}" sibTransId="{8AD29BF7-8318-4456-A7C9-42B476EB886D}"/>
    <dgm:cxn modelId="{D7C96C86-B30E-4513-BE26-11F02C6C53CA}" srcId="{96740363-3AB2-4AD0-9025-289E5D3AEBFA}" destId="{BD228DF4-85DB-47C8-9FD6-13CD1303A09E}" srcOrd="0" destOrd="0" parTransId="{59EBA548-1FCE-4E18-8952-8759A8A966AA}" sibTransId="{01A47F73-79DF-4834-85B0-F7309ADF04F8}"/>
    <dgm:cxn modelId="{9FC85A9E-34ED-46EB-A4AC-A58F802CA9EF}" srcId="{96740363-3AB2-4AD0-9025-289E5D3AEBFA}" destId="{898555CC-52D7-42E5-A783-F79BBDA58109}" srcOrd="1" destOrd="0" parTransId="{15E7D525-66B1-4F63-977C-2AACB0F12A79}" sibTransId="{580A97CC-6B60-4CD7-9365-E82EA52EC67E}"/>
    <dgm:cxn modelId="{F6572FAE-EFBA-487F-A0A7-E1A8E296C14E}" srcId="{BD228DF4-85DB-47C8-9FD6-13CD1303A09E}" destId="{7E954209-40B9-460B-B8D7-8625BA03E5C3}" srcOrd="3" destOrd="0" parTransId="{0E3646C8-85B4-4613-A527-A40857E2CC12}" sibTransId="{E9993CD2-D25C-4068-9CC2-66226A7494EE}"/>
    <dgm:cxn modelId="{572909B7-E029-4AD1-9403-55E828FCDA6D}" type="presOf" srcId="{CE1CD147-78EA-422D-AAD2-48329F9CD07C}" destId="{F079C89A-BC36-4BBD-9111-23416A64DE3E}" srcOrd="0" destOrd="2" presId="urn:microsoft.com/office/officeart/2005/8/layout/list1"/>
    <dgm:cxn modelId="{B039E4CA-7DE4-4400-8A97-DE5379E7608F}" srcId="{BD228DF4-85DB-47C8-9FD6-13CD1303A09E}" destId="{63E061F3-A8DC-4AD0-9E73-325BEC07192D}" srcOrd="1" destOrd="0" parTransId="{DC58625B-A434-49E1-890B-608A3561D200}" sibTransId="{5B573CF2-CAFC-44E4-B958-ED36A13EC7A2}"/>
    <dgm:cxn modelId="{6DA8A0CF-3541-42D2-9B6F-025A1EA1FAA8}" type="presOf" srcId="{63E061F3-A8DC-4AD0-9E73-325BEC07192D}" destId="{F079C89A-BC36-4BBD-9111-23416A64DE3E}" srcOrd="0" destOrd="1" presId="urn:microsoft.com/office/officeart/2005/8/layout/list1"/>
    <dgm:cxn modelId="{0E3C44D0-FE93-4239-8801-1F9109F17EFD}" srcId="{BD228DF4-85DB-47C8-9FD6-13CD1303A09E}" destId="{CE1CD147-78EA-422D-AAD2-48329F9CD07C}" srcOrd="2" destOrd="0" parTransId="{0BE2F97D-4792-46E5-9C32-2F3A535EAC31}" sibTransId="{DB09D18D-A344-4302-B710-81498F994E8E}"/>
    <dgm:cxn modelId="{87B694F6-CDEE-4CBA-BBC8-F57C09DC86C1}" type="presOf" srcId="{7E954209-40B9-460B-B8D7-8625BA03E5C3}" destId="{F079C89A-BC36-4BBD-9111-23416A64DE3E}" srcOrd="0" destOrd="3" presId="urn:microsoft.com/office/officeart/2005/8/layout/list1"/>
    <dgm:cxn modelId="{08CCC24F-9237-41BF-8CCC-849F3FEE9A9C}" type="presParOf" srcId="{645E46C2-D53E-46BA-BC33-30EEF4D521ED}" destId="{242AE3DA-D089-4D64-B145-71EF100AE574}" srcOrd="0" destOrd="0" presId="urn:microsoft.com/office/officeart/2005/8/layout/list1"/>
    <dgm:cxn modelId="{F3301B3C-4993-480C-9D99-987EAE715410}" type="presParOf" srcId="{242AE3DA-D089-4D64-B145-71EF100AE574}" destId="{65F93EA7-27CA-43D8-8966-122D33FF59D6}" srcOrd="0" destOrd="0" presId="urn:microsoft.com/office/officeart/2005/8/layout/list1"/>
    <dgm:cxn modelId="{C9C3EFFD-0F14-4C3E-9EDE-766135A55A31}" type="presParOf" srcId="{242AE3DA-D089-4D64-B145-71EF100AE574}" destId="{B40B17A0-BA3D-4535-AA2F-1E3D4064D554}" srcOrd="1" destOrd="0" presId="urn:microsoft.com/office/officeart/2005/8/layout/list1"/>
    <dgm:cxn modelId="{F3A958A8-387A-4EB6-B4AB-09EB04ED02F0}" type="presParOf" srcId="{645E46C2-D53E-46BA-BC33-30EEF4D521ED}" destId="{27077097-F814-47F9-AA73-3614CC4875C8}" srcOrd="1" destOrd="0" presId="urn:microsoft.com/office/officeart/2005/8/layout/list1"/>
    <dgm:cxn modelId="{5D9BA691-2D68-4C35-9E2E-9D1DC57C70E1}" type="presParOf" srcId="{645E46C2-D53E-46BA-BC33-30EEF4D521ED}" destId="{F079C89A-BC36-4BBD-9111-23416A64DE3E}" srcOrd="2" destOrd="0" presId="urn:microsoft.com/office/officeart/2005/8/layout/list1"/>
    <dgm:cxn modelId="{C4A1E997-62D9-4F2E-BEB5-4EC6529EE79D}" type="presParOf" srcId="{645E46C2-D53E-46BA-BC33-30EEF4D521ED}" destId="{B3F112E6-D1F0-4EBE-94C2-283F09A4552A}" srcOrd="3" destOrd="0" presId="urn:microsoft.com/office/officeart/2005/8/layout/list1"/>
    <dgm:cxn modelId="{3212C0C0-7FA7-494E-A846-FF2F31DECD19}" type="presParOf" srcId="{645E46C2-D53E-46BA-BC33-30EEF4D521ED}" destId="{9A8A29E1-787C-4EAC-A973-9B4A99466522}" srcOrd="4" destOrd="0" presId="urn:microsoft.com/office/officeart/2005/8/layout/list1"/>
    <dgm:cxn modelId="{41610B62-CDC0-4FF8-9E84-34E33CD30773}" type="presParOf" srcId="{9A8A29E1-787C-4EAC-A973-9B4A99466522}" destId="{8F9DCEF3-78F8-4911-BEA6-F82179D8EAAC}" srcOrd="0" destOrd="0" presId="urn:microsoft.com/office/officeart/2005/8/layout/list1"/>
    <dgm:cxn modelId="{6C1D7FCA-A7BC-4CCE-A539-B9D3C9AEDBFA}" type="presParOf" srcId="{9A8A29E1-787C-4EAC-A973-9B4A99466522}" destId="{8B3E81A2-104F-424E-A658-D48032144AFB}" srcOrd="1" destOrd="0" presId="urn:microsoft.com/office/officeart/2005/8/layout/list1"/>
    <dgm:cxn modelId="{3952279A-F33E-43DF-B1AC-2CCA87458C7E}" type="presParOf" srcId="{645E46C2-D53E-46BA-BC33-30EEF4D521ED}" destId="{64606481-52A3-41E1-9CD7-CC3EACEDC03D}" srcOrd="5" destOrd="0" presId="urn:microsoft.com/office/officeart/2005/8/layout/list1"/>
    <dgm:cxn modelId="{DB34402D-3A9E-44D6-B835-3ED1CD740D16}" type="presParOf" srcId="{645E46C2-D53E-46BA-BC33-30EEF4D521ED}" destId="{32E874EF-7A73-4F16-90B9-97F2A0B67C2C}" srcOrd="6" destOrd="0" presId="urn:microsoft.com/office/officeart/2005/8/layout/list1"/>
    <dgm:cxn modelId="{8A8E8EF9-B7E9-4CDC-A078-DFEEA60635E2}" type="presParOf" srcId="{645E46C2-D53E-46BA-BC33-30EEF4D521ED}" destId="{B8D038EE-412C-4010-A304-2E445EFF82FD}" srcOrd="7" destOrd="0" presId="urn:microsoft.com/office/officeart/2005/8/layout/list1"/>
    <dgm:cxn modelId="{8797A5DA-485D-4711-A08A-783137A605CA}" type="presParOf" srcId="{645E46C2-D53E-46BA-BC33-30EEF4D521ED}" destId="{3E2B69B9-0F24-4753-8AB9-B6951DE7FF85}" srcOrd="8" destOrd="0" presId="urn:microsoft.com/office/officeart/2005/8/layout/list1"/>
    <dgm:cxn modelId="{09E2A6AA-59B2-4FC0-9557-A2C5F3502817}" type="presParOf" srcId="{3E2B69B9-0F24-4753-8AB9-B6951DE7FF85}" destId="{0729E7BE-E641-403B-A3E6-A89E007301A1}" srcOrd="0" destOrd="0" presId="urn:microsoft.com/office/officeart/2005/8/layout/list1"/>
    <dgm:cxn modelId="{8F3677A2-08AA-46B2-8D36-246607F2DB02}" type="presParOf" srcId="{3E2B69B9-0F24-4753-8AB9-B6951DE7FF85}" destId="{28CCDD86-9405-47A2-8432-29526EBCF1E9}" srcOrd="1" destOrd="0" presId="urn:microsoft.com/office/officeart/2005/8/layout/list1"/>
    <dgm:cxn modelId="{EB5E623D-ECFF-4FC1-9E97-C93C5A50A9BA}" type="presParOf" srcId="{645E46C2-D53E-46BA-BC33-30EEF4D521ED}" destId="{FDD35111-E279-4F5A-AA89-39452367E59E}" srcOrd="9" destOrd="0" presId="urn:microsoft.com/office/officeart/2005/8/layout/list1"/>
    <dgm:cxn modelId="{1722F9B4-95DE-47FF-BF8A-9CEFB693A1B6}" type="presParOf" srcId="{645E46C2-D53E-46BA-BC33-30EEF4D521ED}" destId="{2F894D60-D48E-433B-BA10-5198C1BF697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4B1564-8CF0-4EA8-A84F-13FEA60CE36A}"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76BAAF2C-704D-41DB-B2B5-44A67295E908}">
      <dgm:prSet/>
      <dgm:spPr/>
      <dgm:t>
        <a:bodyPr/>
        <a:lstStyle/>
        <a:p>
          <a:pPr rtl="0"/>
          <a:r>
            <a:rPr lang="en-ZA" dirty="0"/>
            <a:t>Background  </a:t>
          </a:r>
        </a:p>
      </dgm:t>
    </dgm:pt>
    <dgm:pt modelId="{0F1D735A-7EB9-482F-997B-2277CF657CA5}" type="parTrans" cxnId="{CCA56FE3-409D-48EE-91CE-A4E0BE49468D}">
      <dgm:prSet/>
      <dgm:spPr/>
      <dgm:t>
        <a:bodyPr/>
        <a:lstStyle/>
        <a:p>
          <a:endParaRPr lang="en-US"/>
        </a:p>
      </dgm:t>
    </dgm:pt>
    <dgm:pt modelId="{C3E11912-C9D4-4FFB-9744-FBD0B770F5C3}" type="sibTrans" cxnId="{CCA56FE3-409D-48EE-91CE-A4E0BE49468D}">
      <dgm:prSet/>
      <dgm:spPr/>
      <dgm:t>
        <a:bodyPr/>
        <a:lstStyle/>
        <a:p>
          <a:endParaRPr lang="en-US"/>
        </a:p>
      </dgm:t>
    </dgm:pt>
    <dgm:pt modelId="{00E7FC37-D5FE-4141-8D0C-CBED6CABDCBD}">
      <dgm:prSet/>
      <dgm:spPr/>
      <dgm:t>
        <a:bodyPr/>
        <a:lstStyle/>
        <a:p>
          <a:pPr rtl="0"/>
          <a:r>
            <a:rPr lang="en-ZA"/>
            <a:t>Mandate is derived from various acts and statutes of Parliament</a:t>
          </a:r>
        </a:p>
      </dgm:t>
    </dgm:pt>
    <dgm:pt modelId="{283FC7E3-0EF3-4AA3-A420-F04E5118106C}" type="parTrans" cxnId="{F369F848-A6BF-4A1B-96D4-164FD54F0965}">
      <dgm:prSet/>
      <dgm:spPr/>
      <dgm:t>
        <a:bodyPr/>
        <a:lstStyle/>
        <a:p>
          <a:endParaRPr lang="en-US"/>
        </a:p>
      </dgm:t>
    </dgm:pt>
    <dgm:pt modelId="{CB886F46-5F17-4B92-9416-DB653CD9488D}" type="sibTrans" cxnId="{F369F848-A6BF-4A1B-96D4-164FD54F0965}">
      <dgm:prSet/>
      <dgm:spPr/>
      <dgm:t>
        <a:bodyPr/>
        <a:lstStyle/>
        <a:p>
          <a:endParaRPr lang="en-US"/>
        </a:p>
      </dgm:t>
    </dgm:pt>
    <dgm:pt modelId="{31B59BA9-0B68-4037-927B-55F25AD50F56}">
      <dgm:prSet/>
      <dgm:spPr/>
      <dgm:t>
        <a:bodyPr/>
        <a:lstStyle/>
        <a:p>
          <a:pPr rtl="0"/>
          <a:r>
            <a:rPr lang="en-ZA" dirty="0"/>
            <a:t>Vote 7 of the National Treasury Budget</a:t>
          </a:r>
        </a:p>
      </dgm:t>
    </dgm:pt>
    <dgm:pt modelId="{C84A4FDD-0078-4B99-91F6-AED61FBD6595}" type="parTrans" cxnId="{EAE87CD9-CDF5-42D9-926C-54C8002CF4AA}">
      <dgm:prSet/>
      <dgm:spPr/>
      <dgm:t>
        <a:bodyPr/>
        <a:lstStyle/>
        <a:p>
          <a:endParaRPr lang="en-US"/>
        </a:p>
      </dgm:t>
    </dgm:pt>
    <dgm:pt modelId="{E34906B0-AC76-4363-BF28-82F362578596}" type="sibTrans" cxnId="{EAE87CD9-CDF5-42D9-926C-54C8002CF4AA}">
      <dgm:prSet/>
      <dgm:spPr/>
      <dgm:t>
        <a:bodyPr/>
        <a:lstStyle/>
        <a:p>
          <a:endParaRPr lang="en-US"/>
        </a:p>
      </dgm:t>
    </dgm:pt>
    <dgm:pt modelId="{64FDFAF9-8966-42EB-B224-316786D2FD3C}">
      <dgm:prSet/>
      <dgm:spPr/>
      <dgm:t>
        <a:bodyPr/>
        <a:lstStyle/>
        <a:p>
          <a:pPr rtl="0"/>
          <a:r>
            <a:rPr lang="en-ZA" dirty="0"/>
            <a:t>Funds allocated directly from the Fiscus</a:t>
          </a:r>
        </a:p>
      </dgm:t>
    </dgm:pt>
    <dgm:pt modelId="{7E3EC3B3-9D8C-4B0A-9814-021B11B5E5F2}" type="parTrans" cxnId="{A0A74A65-BB63-46EE-9E91-419247497A58}">
      <dgm:prSet/>
      <dgm:spPr/>
      <dgm:t>
        <a:bodyPr/>
        <a:lstStyle/>
        <a:p>
          <a:endParaRPr lang="en-US"/>
        </a:p>
      </dgm:t>
    </dgm:pt>
    <dgm:pt modelId="{373F5EDC-5AAF-4432-883B-E01E05A3D3B1}" type="sibTrans" cxnId="{A0A74A65-BB63-46EE-9E91-419247497A58}">
      <dgm:prSet/>
      <dgm:spPr/>
      <dgm:t>
        <a:bodyPr/>
        <a:lstStyle/>
        <a:p>
          <a:endParaRPr lang="en-US"/>
        </a:p>
      </dgm:t>
    </dgm:pt>
    <dgm:pt modelId="{15D00C84-C419-464C-8C2F-0766D7C36BFD}">
      <dgm:prSet/>
      <dgm:spPr/>
      <dgm:t>
        <a:bodyPr/>
        <a:lstStyle/>
        <a:p>
          <a:pPr rtl="0"/>
          <a:r>
            <a:rPr lang="en-ZA"/>
            <a:t>Administered by GPAA through a SLA since 2010</a:t>
          </a:r>
        </a:p>
      </dgm:t>
    </dgm:pt>
    <dgm:pt modelId="{FEC21DE8-B123-4466-A7BC-35DBEBE543E6}" type="parTrans" cxnId="{8CC004B8-DD4D-414A-8242-69C2FE5B29AB}">
      <dgm:prSet/>
      <dgm:spPr/>
      <dgm:t>
        <a:bodyPr/>
        <a:lstStyle/>
        <a:p>
          <a:endParaRPr lang="en-US"/>
        </a:p>
      </dgm:t>
    </dgm:pt>
    <dgm:pt modelId="{6B1AD01B-0081-41EF-B62F-9727414435C3}" type="sibTrans" cxnId="{8CC004B8-DD4D-414A-8242-69C2FE5B29AB}">
      <dgm:prSet/>
      <dgm:spPr/>
      <dgm:t>
        <a:bodyPr/>
        <a:lstStyle/>
        <a:p>
          <a:endParaRPr lang="en-US"/>
        </a:p>
      </dgm:t>
    </dgm:pt>
    <dgm:pt modelId="{0463F1AB-26AF-44AD-AEF6-83942453AE39}" type="pres">
      <dgm:prSet presAssocID="{1C4B1564-8CF0-4EA8-A84F-13FEA60CE36A}" presName="linear" presStyleCnt="0">
        <dgm:presLayoutVars>
          <dgm:dir/>
          <dgm:animLvl val="lvl"/>
          <dgm:resizeHandles val="exact"/>
        </dgm:presLayoutVars>
      </dgm:prSet>
      <dgm:spPr/>
    </dgm:pt>
    <dgm:pt modelId="{8319723C-F8C8-49B5-A461-8278ED85F585}" type="pres">
      <dgm:prSet presAssocID="{76BAAF2C-704D-41DB-B2B5-44A67295E908}" presName="parentLin" presStyleCnt="0"/>
      <dgm:spPr/>
    </dgm:pt>
    <dgm:pt modelId="{7AD4B520-A080-4435-BB6D-A8B6D3547030}" type="pres">
      <dgm:prSet presAssocID="{76BAAF2C-704D-41DB-B2B5-44A67295E908}" presName="parentLeftMargin" presStyleLbl="node1" presStyleIdx="0" presStyleCnt="1"/>
      <dgm:spPr/>
    </dgm:pt>
    <dgm:pt modelId="{98A63A6E-8C3D-486F-BD6C-67E2DF02B9BA}" type="pres">
      <dgm:prSet presAssocID="{76BAAF2C-704D-41DB-B2B5-44A67295E908}" presName="parentText" presStyleLbl="node1" presStyleIdx="0" presStyleCnt="1">
        <dgm:presLayoutVars>
          <dgm:chMax val="0"/>
          <dgm:bulletEnabled val="1"/>
        </dgm:presLayoutVars>
      </dgm:prSet>
      <dgm:spPr/>
    </dgm:pt>
    <dgm:pt modelId="{65FFE243-97E6-4E13-B415-FEE30961D7DF}" type="pres">
      <dgm:prSet presAssocID="{76BAAF2C-704D-41DB-B2B5-44A67295E908}" presName="negativeSpace" presStyleCnt="0"/>
      <dgm:spPr/>
    </dgm:pt>
    <dgm:pt modelId="{79CEBBF5-474B-415B-A4A6-0B73A0ADBDD4}" type="pres">
      <dgm:prSet presAssocID="{76BAAF2C-704D-41DB-B2B5-44A67295E908}" presName="childText" presStyleLbl="conFgAcc1" presStyleIdx="0" presStyleCnt="1">
        <dgm:presLayoutVars>
          <dgm:bulletEnabled val="1"/>
        </dgm:presLayoutVars>
      </dgm:prSet>
      <dgm:spPr/>
    </dgm:pt>
  </dgm:ptLst>
  <dgm:cxnLst>
    <dgm:cxn modelId="{0943D608-6976-46F2-A96A-626E472B49D6}" type="presOf" srcId="{76BAAF2C-704D-41DB-B2B5-44A67295E908}" destId="{98A63A6E-8C3D-486F-BD6C-67E2DF02B9BA}" srcOrd="1" destOrd="0" presId="urn:microsoft.com/office/officeart/2005/8/layout/list1"/>
    <dgm:cxn modelId="{A27D6E3A-1AA5-441F-9B33-4A84EF95462B}" type="presOf" srcId="{15D00C84-C419-464C-8C2F-0766D7C36BFD}" destId="{79CEBBF5-474B-415B-A4A6-0B73A0ADBDD4}" srcOrd="0" destOrd="3" presId="urn:microsoft.com/office/officeart/2005/8/layout/list1"/>
    <dgm:cxn modelId="{A0A74A65-BB63-46EE-9E91-419247497A58}" srcId="{76BAAF2C-704D-41DB-B2B5-44A67295E908}" destId="{64FDFAF9-8966-42EB-B224-316786D2FD3C}" srcOrd="2" destOrd="0" parTransId="{7E3EC3B3-9D8C-4B0A-9814-021B11B5E5F2}" sibTransId="{373F5EDC-5AAF-4432-883B-E01E05A3D3B1}"/>
    <dgm:cxn modelId="{F369F848-A6BF-4A1B-96D4-164FD54F0965}" srcId="{76BAAF2C-704D-41DB-B2B5-44A67295E908}" destId="{00E7FC37-D5FE-4141-8D0C-CBED6CABDCBD}" srcOrd="0" destOrd="0" parTransId="{283FC7E3-0EF3-4AA3-A420-F04E5118106C}" sibTransId="{CB886F46-5F17-4B92-9416-DB653CD9488D}"/>
    <dgm:cxn modelId="{258B376D-4F63-454B-93AF-98243A91B0D4}" type="presOf" srcId="{1C4B1564-8CF0-4EA8-A84F-13FEA60CE36A}" destId="{0463F1AB-26AF-44AD-AEF6-83942453AE39}" srcOrd="0" destOrd="0" presId="urn:microsoft.com/office/officeart/2005/8/layout/list1"/>
    <dgm:cxn modelId="{48B367B1-2D43-4C9D-B78A-A15B29149605}" type="presOf" srcId="{64FDFAF9-8966-42EB-B224-316786D2FD3C}" destId="{79CEBBF5-474B-415B-A4A6-0B73A0ADBDD4}" srcOrd="0" destOrd="2" presId="urn:microsoft.com/office/officeart/2005/8/layout/list1"/>
    <dgm:cxn modelId="{8CC004B8-DD4D-414A-8242-69C2FE5B29AB}" srcId="{76BAAF2C-704D-41DB-B2B5-44A67295E908}" destId="{15D00C84-C419-464C-8C2F-0766D7C36BFD}" srcOrd="3" destOrd="0" parTransId="{FEC21DE8-B123-4466-A7BC-35DBEBE543E6}" sibTransId="{6B1AD01B-0081-41EF-B62F-9727414435C3}"/>
    <dgm:cxn modelId="{C3F1F8BD-1395-4184-A15D-31133A51F45E}" type="presOf" srcId="{00E7FC37-D5FE-4141-8D0C-CBED6CABDCBD}" destId="{79CEBBF5-474B-415B-A4A6-0B73A0ADBDD4}" srcOrd="0" destOrd="0" presId="urn:microsoft.com/office/officeart/2005/8/layout/list1"/>
    <dgm:cxn modelId="{4D25A6C1-7B4D-4B6E-BCBB-37EFFBB908EE}" type="presOf" srcId="{76BAAF2C-704D-41DB-B2B5-44A67295E908}" destId="{7AD4B520-A080-4435-BB6D-A8B6D3547030}" srcOrd="0" destOrd="0" presId="urn:microsoft.com/office/officeart/2005/8/layout/list1"/>
    <dgm:cxn modelId="{EAE87CD9-CDF5-42D9-926C-54C8002CF4AA}" srcId="{76BAAF2C-704D-41DB-B2B5-44A67295E908}" destId="{31B59BA9-0B68-4037-927B-55F25AD50F56}" srcOrd="1" destOrd="0" parTransId="{C84A4FDD-0078-4B99-91F6-AED61FBD6595}" sibTransId="{E34906B0-AC76-4363-BF28-82F362578596}"/>
    <dgm:cxn modelId="{CCA56FE3-409D-48EE-91CE-A4E0BE49468D}" srcId="{1C4B1564-8CF0-4EA8-A84F-13FEA60CE36A}" destId="{76BAAF2C-704D-41DB-B2B5-44A67295E908}" srcOrd="0" destOrd="0" parTransId="{0F1D735A-7EB9-482F-997B-2277CF657CA5}" sibTransId="{C3E11912-C9D4-4FFB-9744-FBD0B770F5C3}"/>
    <dgm:cxn modelId="{24AA8FEB-FDCC-4ECD-9D8F-A531C1F736A5}" type="presOf" srcId="{31B59BA9-0B68-4037-927B-55F25AD50F56}" destId="{79CEBBF5-474B-415B-A4A6-0B73A0ADBDD4}" srcOrd="0" destOrd="1" presId="urn:microsoft.com/office/officeart/2005/8/layout/list1"/>
    <dgm:cxn modelId="{4EFE94B0-4F67-4F5D-8296-5B5F5943CB63}" type="presParOf" srcId="{0463F1AB-26AF-44AD-AEF6-83942453AE39}" destId="{8319723C-F8C8-49B5-A461-8278ED85F585}" srcOrd="0" destOrd="0" presId="urn:microsoft.com/office/officeart/2005/8/layout/list1"/>
    <dgm:cxn modelId="{D2D67629-6A59-4C31-A7B4-DE232C113A0C}" type="presParOf" srcId="{8319723C-F8C8-49B5-A461-8278ED85F585}" destId="{7AD4B520-A080-4435-BB6D-A8B6D3547030}" srcOrd="0" destOrd="0" presId="urn:microsoft.com/office/officeart/2005/8/layout/list1"/>
    <dgm:cxn modelId="{354F9ABB-6644-488E-8F9D-F4ECB6C22EBF}" type="presParOf" srcId="{8319723C-F8C8-49B5-A461-8278ED85F585}" destId="{98A63A6E-8C3D-486F-BD6C-67E2DF02B9BA}" srcOrd="1" destOrd="0" presId="urn:microsoft.com/office/officeart/2005/8/layout/list1"/>
    <dgm:cxn modelId="{2AD881D6-8CE7-40FB-8BCB-21A4735CCAF3}" type="presParOf" srcId="{0463F1AB-26AF-44AD-AEF6-83942453AE39}" destId="{65FFE243-97E6-4E13-B415-FEE30961D7DF}" srcOrd="1" destOrd="0" presId="urn:microsoft.com/office/officeart/2005/8/layout/list1"/>
    <dgm:cxn modelId="{E4CC609C-DE6A-4C92-BB68-0422FA055E9F}" type="presParOf" srcId="{0463F1AB-26AF-44AD-AEF6-83942453AE39}" destId="{79CEBBF5-474B-415B-A4A6-0B73A0ADBDD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94D7EF-AC9E-4E45-A593-D167FC5A4F3B}"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C104A542-DA43-42CB-A185-9D6BFF1639D6}">
      <dgm:prSet/>
      <dgm:spPr/>
      <dgm:t>
        <a:bodyPr/>
        <a:lstStyle/>
        <a:p>
          <a:pPr rtl="0"/>
          <a:r>
            <a:rPr lang="en-ZA" dirty="0"/>
            <a:t>Civil Funds and Pensions</a:t>
          </a:r>
        </a:p>
      </dgm:t>
    </dgm:pt>
    <dgm:pt modelId="{5CA67FE6-697D-47D8-A740-8FB99D627776}" type="parTrans" cxnId="{D8135A93-A298-4FFB-8020-972D6AE2F199}">
      <dgm:prSet/>
      <dgm:spPr/>
      <dgm:t>
        <a:bodyPr/>
        <a:lstStyle/>
        <a:p>
          <a:endParaRPr lang="en-US"/>
        </a:p>
      </dgm:t>
    </dgm:pt>
    <dgm:pt modelId="{C49208EF-3B55-4824-9862-CE6CFE484ED4}" type="sibTrans" cxnId="{D8135A93-A298-4FFB-8020-972D6AE2F199}">
      <dgm:prSet/>
      <dgm:spPr/>
      <dgm:t>
        <a:bodyPr/>
        <a:lstStyle/>
        <a:p>
          <a:endParaRPr lang="en-US"/>
        </a:p>
      </dgm:t>
    </dgm:pt>
    <dgm:pt modelId="{6C3BBE86-87D3-449D-822D-13E8542BF00A}">
      <dgm:prSet/>
      <dgm:spPr/>
      <dgm:t>
        <a:bodyPr/>
        <a:lstStyle/>
        <a:p>
          <a:pPr rtl="0"/>
          <a:r>
            <a:rPr lang="en-ZA" dirty="0"/>
            <a:t>Provide pensions and Post Retirement medical benefits to former employees of  state departments and bodies. Provide similar benefits to members of the military, special pensions ,state employees injured on duty and related categories</a:t>
          </a:r>
        </a:p>
      </dgm:t>
    </dgm:pt>
    <dgm:pt modelId="{4BD8D735-3112-4106-9305-0932BF2A181C}" type="parTrans" cxnId="{1ED1D646-778A-482E-948F-BBFE7673B4C0}">
      <dgm:prSet/>
      <dgm:spPr/>
      <dgm:t>
        <a:bodyPr/>
        <a:lstStyle/>
        <a:p>
          <a:endParaRPr lang="en-US"/>
        </a:p>
      </dgm:t>
    </dgm:pt>
    <dgm:pt modelId="{2F532C9E-0A13-4622-BA62-8B7D57FF3902}" type="sibTrans" cxnId="{1ED1D646-778A-482E-948F-BBFE7673B4C0}">
      <dgm:prSet/>
      <dgm:spPr/>
      <dgm:t>
        <a:bodyPr/>
        <a:lstStyle/>
        <a:p>
          <a:endParaRPr lang="en-US"/>
        </a:p>
      </dgm:t>
    </dgm:pt>
    <dgm:pt modelId="{DB88A17B-0797-4C8C-9396-36079BC8E822}" type="pres">
      <dgm:prSet presAssocID="{E894D7EF-AC9E-4E45-A593-D167FC5A4F3B}" presName="linear" presStyleCnt="0">
        <dgm:presLayoutVars>
          <dgm:dir/>
          <dgm:animLvl val="lvl"/>
          <dgm:resizeHandles val="exact"/>
        </dgm:presLayoutVars>
      </dgm:prSet>
      <dgm:spPr/>
    </dgm:pt>
    <dgm:pt modelId="{6E91E415-A2A1-4635-AF7D-12EB56B33BF4}" type="pres">
      <dgm:prSet presAssocID="{C104A542-DA43-42CB-A185-9D6BFF1639D6}" presName="parentLin" presStyleCnt="0"/>
      <dgm:spPr/>
    </dgm:pt>
    <dgm:pt modelId="{A2BBC9D5-B6BE-48ED-842E-F2A647E86493}" type="pres">
      <dgm:prSet presAssocID="{C104A542-DA43-42CB-A185-9D6BFF1639D6}" presName="parentLeftMargin" presStyleLbl="node1" presStyleIdx="0" presStyleCnt="1"/>
      <dgm:spPr/>
    </dgm:pt>
    <dgm:pt modelId="{052EB58C-401C-4980-84AF-05DEAAE42EE8}" type="pres">
      <dgm:prSet presAssocID="{C104A542-DA43-42CB-A185-9D6BFF1639D6}" presName="parentText" presStyleLbl="node1" presStyleIdx="0" presStyleCnt="1">
        <dgm:presLayoutVars>
          <dgm:chMax val="0"/>
          <dgm:bulletEnabled val="1"/>
        </dgm:presLayoutVars>
      </dgm:prSet>
      <dgm:spPr/>
    </dgm:pt>
    <dgm:pt modelId="{E9E11EAD-0D06-4C77-8DC8-470F98EEF57A}" type="pres">
      <dgm:prSet presAssocID="{C104A542-DA43-42CB-A185-9D6BFF1639D6}" presName="negativeSpace" presStyleCnt="0"/>
      <dgm:spPr/>
    </dgm:pt>
    <dgm:pt modelId="{2763A933-155B-4AA7-8AD5-69A4DB82A2CA}" type="pres">
      <dgm:prSet presAssocID="{C104A542-DA43-42CB-A185-9D6BFF1639D6}" presName="childText" presStyleLbl="conFgAcc1" presStyleIdx="0" presStyleCnt="1">
        <dgm:presLayoutVars>
          <dgm:bulletEnabled val="1"/>
        </dgm:presLayoutVars>
      </dgm:prSet>
      <dgm:spPr/>
    </dgm:pt>
  </dgm:ptLst>
  <dgm:cxnLst>
    <dgm:cxn modelId="{14CE5F08-22C1-45BE-BCF4-FA556410C9C1}" type="presOf" srcId="{C104A542-DA43-42CB-A185-9D6BFF1639D6}" destId="{A2BBC9D5-B6BE-48ED-842E-F2A647E86493}" srcOrd="0" destOrd="0" presId="urn:microsoft.com/office/officeart/2005/8/layout/list1"/>
    <dgm:cxn modelId="{1ED1D646-778A-482E-948F-BBFE7673B4C0}" srcId="{C104A542-DA43-42CB-A185-9D6BFF1639D6}" destId="{6C3BBE86-87D3-449D-822D-13E8542BF00A}" srcOrd="0" destOrd="0" parTransId="{4BD8D735-3112-4106-9305-0932BF2A181C}" sibTransId="{2F532C9E-0A13-4622-BA62-8B7D57FF3902}"/>
    <dgm:cxn modelId="{F98C9557-4E7F-4C55-A485-9F25E035DE74}" type="presOf" srcId="{E894D7EF-AC9E-4E45-A593-D167FC5A4F3B}" destId="{DB88A17B-0797-4C8C-9396-36079BC8E822}" srcOrd="0" destOrd="0" presId="urn:microsoft.com/office/officeart/2005/8/layout/list1"/>
    <dgm:cxn modelId="{D8135A93-A298-4FFB-8020-972D6AE2F199}" srcId="{E894D7EF-AC9E-4E45-A593-D167FC5A4F3B}" destId="{C104A542-DA43-42CB-A185-9D6BFF1639D6}" srcOrd="0" destOrd="0" parTransId="{5CA67FE6-697D-47D8-A740-8FB99D627776}" sibTransId="{C49208EF-3B55-4824-9862-CE6CFE484ED4}"/>
    <dgm:cxn modelId="{EC7EAFF5-D06E-420A-9158-AEDBA7802B76}" type="presOf" srcId="{6C3BBE86-87D3-449D-822D-13E8542BF00A}" destId="{2763A933-155B-4AA7-8AD5-69A4DB82A2CA}" srcOrd="0" destOrd="0" presId="urn:microsoft.com/office/officeart/2005/8/layout/list1"/>
    <dgm:cxn modelId="{A38663FE-89CB-4B7A-B97F-482AD27B2000}" type="presOf" srcId="{C104A542-DA43-42CB-A185-9D6BFF1639D6}" destId="{052EB58C-401C-4980-84AF-05DEAAE42EE8}" srcOrd="1" destOrd="0" presId="urn:microsoft.com/office/officeart/2005/8/layout/list1"/>
    <dgm:cxn modelId="{6EF2B8E9-550F-4A9E-B0AF-5CD92073C414}" type="presParOf" srcId="{DB88A17B-0797-4C8C-9396-36079BC8E822}" destId="{6E91E415-A2A1-4635-AF7D-12EB56B33BF4}" srcOrd="0" destOrd="0" presId="urn:microsoft.com/office/officeart/2005/8/layout/list1"/>
    <dgm:cxn modelId="{2D2BA1F8-2298-4B37-9882-F7777F36548A}" type="presParOf" srcId="{6E91E415-A2A1-4635-AF7D-12EB56B33BF4}" destId="{A2BBC9D5-B6BE-48ED-842E-F2A647E86493}" srcOrd="0" destOrd="0" presId="urn:microsoft.com/office/officeart/2005/8/layout/list1"/>
    <dgm:cxn modelId="{DA25E19F-304C-4AFC-86C8-FEB3DA684A2E}" type="presParOf" srcId="{6E91E415-A2A1-4635-AF7D-12EB56B33BF4}" destId="{052EB58C-401C-4980-84AF-05DEAAE42EE8}" srcOrd="1" destOrd="0" presId="urn:microsoft.com/office/officeart/2005/8/layout/list1"/>
    <dgm:cxn modelId="{2F03D523-3DA3-4E3F-B4BB-9B1A2E1652F1}" type="presParOf" srcId="{DB88A17B-0797-4C8C-9396-36079BC8E822}" destId="{E9E11EAD-0D06-4C77-8DC8-470F98EEF57A}" srcOrd="1" destOrd="0" presId="urn:microsoft.com/office/officeart/2005/8/layout/list1"/>
    <dgm:cxn modelId="{7DFAE8EA-BA1D-4C0E-882D-0EE28BCB5E09}" type="presParOf" srcId="{DB88A17B-0797-4C8C-9396-36079BC8E822}" destId="{2763A933-155B-4AA7-8AD5-69A4DB82A2C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6FE5E7-0E0A-4A19-8EEC-A97DD8DA9B78}"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0869A64D-5E9E-48BC-8603-939916E32F2D}">
      <dgm:prSet/>
      <dgm:spPr/>
      <dgm:t>
        <a:bodyPr/>
        <a:lstStyle/>
        <a:p>
          <a:pPr rtl="0"/>
          <a:r>
            <a:rPr lang="en-US" dirty="0"/>
            <a:t>Funds Administered</a:t>
          </a:r>
          <a:endParaRPr lang="en-ZA" dirty="0"/>
        </a:p>
      </dgm:t>
    </dgm:pt>
    <dgm:pt modelId="{91C44AAD-A734-4DD3-A4EF-67A53902BF29}" type="parTrans" cxnId="{DBE2C7F1-0FCC-4BA4-96D3-03BC303ED10A}">
      <dgm:prSet/>
      <dgm:spPr/>
      <dgm:t>
        <a:bodyPr/>
        <a:lstStyle/>
        <a:p>
          <a:endParaRPr lang="en-US"/>
        </a:p>
      </dgm:t>
    </dgm:pt>
    <dgm:pt modelId="{DC0CC83A-9871-4A14-A3E8-109DC232C019}" type="sibTrans" cxnId="{DBE2C7F1-0FCC-4BA4-96D3-03BC303ED10A}">
      <dgm:prSet/>
      <dgm:spPr/>
      <dgm:t>
        <a:bodyPr/>
        <a:lstStyle/>
        <a:p>
          <a:endParaRPr lang="en-US"/>
        </a:p>
      </dgm:t>
    </dgm:pt>
    <dgm:pt modelId="{0CC52B6C-D86D-4630-B679-E1950A87859E}">
      <dgm:prSet/>
      <dgm:spPr/>
      <dgm:t>
        <a:bodyPr/>
        <a:lstStyle/>
        <a:p>
          <a:pPr rtl="0"/>
          <a:r>
            <a:rPr lang="en-US" dirty="0"/>
            <a:t>Post Retirement Medical Benefits</a:t>
          </a:r>
          <a:endParaRPr lang="en-ZA" dirty="0"/>
        </a:p>
      </dgm:t>
    </dgm:pt>
    <dgm:pt modelId="{CB7F536F-0405-48BF-A17D-A918D1FE0100}" type="parTrans" cxnId="{5BE5F124-BA01-4683-BAD2-10D7A92F6FBE}">
      <dgm:prSet/>
      <dgm:spPr/>
      <dgm:t>
        <a:bodyPr/>
        <a:lstStyle/>
        <a:p>
          <a:endParaRPr lang="en-US"/>
        </a:p>
      </dgm:t>
    </dgm:pt>
    <dgm:pt modelId="{03BABF05-9F1A-41D8-863E-CABEC9B45107}" type="sibTrans" cxnId="{5BE5F124-BA01-4683-BAD2-10D7A92F6FBE}">
      <dgm:prSet/>
      <dgm:spPr/>
      <dgm:t>
        <a:bodyPr/>
        <a:lstStyle/>
        <a:p>
          <a:endParaRPr lang="en-US"/>
        </a:p>
      </dgm:t>
    </dgm:pt>
    <dgm:pt modelId="{475C18E3-61E5-431E-B45A-B26A5A87861E}">
      <dgm:prSet/>
      <dgm:spPr/>
      <dgm:t>
        <a:bodyPr/>
        <a:lstStyle/>
        <a:p>
          <a:pPr rtl="0"/>
          <a:r>
            <a:rPr lang="en-US"/>
            <a:t>Injury On Duty</a:t>
          </a:r>
          <a:endParaRPr lang="en-ZA"/>
        </a:p>
      </dgm:t>
    </dgm:pt>
    <dgm:pt modelId="{4D144030-EC33-4CC6-86EF-F5FD6AA47642}" type="parTrans" cxnId="{D09D1B01-76D6-4959-924E-5C5208DCC80E}">
      <dgm:prSet/>
      <dgm:spPr/>
      <dgm:t>
        <a:bodyPr/>
        <a:lstStyle/>
        <a:p>
          <a:endParaRPr lang="en-US"/>
        </a:p>
      </dgm:t>
    </dgm:pt>
    <dgm:pt modelId="{C8E25478-5A5E-4244-BE5A-BB59BBAA7EFC}" type="sibTrans" cxnId="{D09D1B01-76D6-4959-924E-5C5208DCC80E}">
      <dgm:prSet/>
      <dgm:spPr/>
      <dgm:t>
        <a:bodyPr/>
        <a:lstStyle/>
        <a:p>
          <a:endParaRPr lang="en-US"/>
        </a:p>
      </dgm:t>
    </dgm:pt>
    <dgm:pt modelId="{23D16613-C57B-4D5E-9984-FB03267C9873}">
      <dgm:prSet/>
      <dgm:spPr/>
      <dgm:t>
        <a:bodyPr/>
        <a:lstStyle/>
        <a:p>
          <a:pPr rtl="0"/>
          <a:r>
            <a:rPr lang="en-US"/>
            <a:t>Special Pensions</a:t>
          </a:r>
          <a:endParaRPr lang="en-ZA"/>
        </a:p>
      </dgm:t>
    </dgm:pt>
    <dgm:pt modelId="{15A91698-618E-490C-97FF-FE5AE4A6A0A4}" type="parTrans" cxnId="{74B12FBC-AE8E-4F11-825B-76F7CC47D1CA}">
      <dgm:prSet/>
      <dgm:spPr/>
      <dgm:t>
        <a:bodyPr/>
        <a:lstStyle/>
        <a:p>
          <a:endParaRPr lang="en-US"/>
        </a:p>
      </dgm:t>
    </dgm:pt>
    <dgm:pt modelId="{B0689909-076E-444B-8DF3-1E3B61FD1A5D}" type="sibTrans" cxnId="{74B12FBC-AE8E-4F11-825B-76F7CC47D1CA}">
      <dgm:prSet/>
      <dgm:spPr/>
      <dgm:t>
        <a:bodyPr/>
        <a:lstStyle/>
        <a:p>
          <a:endParaRPr lang="en-US"/>
        </a:p>
      </dgm:t>
    </dgm:pt>
    <dgm:pt modelId="{C78A7357-576F-4184-8432-BEB5D16A4AD9}">
      <dgm:prSet/>
      <dgm:spPr/>
      <dgm:t>
        <a:bodyPr/>
        <a:lstStyle/>
        <a:p>
          <a:pPr rtl="0"/>
          <a:r>
            <a:rPr lang="en-US"/>
            <a:t>Military Pensions</a:t>
          </a:r>
          <a:endParaRPr lang="en-ZA"/>
        </a:p>
      </dgm:t>
    </dgm:pt>
    <dgm:pt modelId="{09D37EB3-D8D7-49B9-81BC-BA8FE58D0D3B}" type="parTrans" cxnId="{569AF0F1-3BD0-4717-895C-34DB2101E472}">
      <dgm:prSet/>
      <dgm:spPr/>
      <dgm:t>
        <a:bodyPr/>
        <a:lstStyle/>
        <a:p>
          <a:endParaRPr lang="en-US"/>
        </a:p>
      </dgm:t>
    </dgm:pt>
    <dgm:pt modelId="{9426636E-A3BA-48FC-A158-67B3A97D1449}" type="sibTrans" cxnId="{569AF0F1-3BD0-4717-895C-34DB2101E472}">
      <dgm:prSet/>
      <dgm:spPr/>
      <dgm:t>
        <a:bodyPr/>
        <a:lstStyle/>
        <a:p>
          <a:endParaRPr lang="en-US"/>
        </a:p>
      </dgm:t>
    </dgm:pt>
    <dgm:pt modelId="{74DDD81D-D3FF-40CC-A9D1-55A1914F66EE}">
      <dgm:prSet/>
      <dgm:spPr/>
      <dgm:t>
        <a:bodyPr/>
        <a:lstStyle/>
        <a:p>
          <a:pPr rtl="0"/>
          <a:r>
            <a:rPr lang="en-US"/>
            <a:t>Other Benefits</a:t>
          </a:r>
          <a:endParaRPr lang="en-ZA"/>
        </a:p>
      </dgm:t>
    </dgm:pt>
    <dgm:pt modelId="{7798FA79-DBBA-4C24-9D9B-8F7141F483B1}" type="parTrans" cxnId="{4275BC3C-CEF1-469B-AC2D-FB620FE28BBE}">
      <dgm:prSet/>
      <dgm:spPr/>
      <dgm:t>
        <a:bodyPr/>
        <a:lstStyle/>
        <a:p>
          <a:endParaRPr lang="en-US"/>
        </a:p>
      </dgm:t>
    </dgm:pt>
    <dgm:pt modelId="{7FD115C4-FC8D-4B37-A954-A9225F7918A9}" type="sibTrans" cxnId="{4275BC3C-CEF1-469B-AC2D-FB620FE28BBE}">
      <dgm:prSet/>
      <dgm:spPr/>
      <dgm:t>
        <a:bodyPr/>
        <a:lstStyle/>
        <a:p>
          <a:endParaRPr lang="en-US"/>
        </a:p>
      </dgm:t>
    </dgm:pt>
    <dgm:pt modelId="{ED76D8F0-AD57-415D-9DCE-588C34662CB9}" type="pres">
      <dgm:prSet presAssocID="{036FE5E7-0E0A-4A19-8EEC-A97DD8DA9B78}" presName="linear" presStyleCnt="0">
        <dgm:presLayoutVars>
          <dgm:dir/>
          <dgm:animLvl val="lvl"/>
          <dgm:resizeHandles val="exact"/>
        </dgm:presLayoutVars>
      </dgm:prSet>
      <dgm:spPr/>
    </dgm:pt>
    <dgm:pt modelId="{358411C1-02FC-431F-B67E-9DA36C706623}" type="pres">
      <dgm:prSet presAssocID="{0869A64D-5E9E-48BC-8603-939916E32F2D}" presName="parentLin" presStyleCnt="0"/>
      <dgm:spPr/>
    </dgm:pt>
    <dgm:pt modelId="{3EFEC18F-F9C7-4CCB-9254-CFAC37A19E0C}" type="pres">
      <dgm:prSet presAssocID="{0869A64D-5E9E-48BC-8603-939916E32F2D}" presName="parentLeftMargin" presStyleLbl="node1" presStyleIdx="0" presStyleCnt="1"/>
      <dgm:spPr/>
    </dgm:pt>
    <dgm:pt modelId="{73DC1EC9-439D-4AD4-B8F6-70DDD1302B3B}" type="pres">
      <dgm:prSet presAssocID="{0869A64D-5E9E-48BC-8603-939916E32F2D}" presName="parentText" presStyleLbl="node1" presStyleIdx="0" presStyleCnt="1">
        <dgm:presLayoutVars>
          <dgm:chMax val="0"/>
          <dgm:bulletEnabled val="1"/>
        </dgm:presLayoutVars>
      </dgm:prSet>
      <dgm:spPr/>
    </dgm:pt>
    <dgm:pt modelId="{0B1EA69B-CA07-456C-AAC3-D8051A9DE8D0}" type="pres">
      <dgm:prSet presAssocID="{0869A64D-5E9E-48BC-8603-939916E32F2D}" presName="negativeSpace" presStyleCnt="0"/>
      <dgm:spPr/>
    </dgm:pt>
    <dgm:pt modelId="{AF8E64A6-D69A-4FCB-9B87-63E7C0D30F1C}" type="pres">
      <dgm:prSet presAssocID="{0869A64D-5E9E-48BC-8603-939916E32F2D}" presName="childText" presStyleLbl="conFgAcc1" presStyleIdx="0" presStyleCnt="1">
        <dgm:presLayoutVars>
          <dgm:bulletEnabled val="1"/>
        </dgm:presLayoutVars>
      </dgm:prSet>
      <dgm:spPr/>
    </dgm:pt>
  </dgm:ptLst>
  <dgm:cxnLst>
    <dgm:cxn modelId="{D09D1B01-76D6-4959-924E-5C5208DCC80E}" srcId="{0869A64D-5E9E-48BC-8603-939916E32F2D}" destId="{475C18E3-61E5-431E-B45A-B26A5A87861E}" srcOrd="1" destOrd="0" parTransId="{4D144030-EC33-4CC6-86EF-F5FD6AA47642}" sibTransId="{C8E25478-5A5E-4244-BE5A-BB59BBAA7EFC}"/>
    <dgm:cxn modelId="{5F51691B-D1FD-4170-A877-99F3E4D9678A}" type="presOf" srcId="{0869A64D-5E9E-48BC-8603-939916E32F2D}" destId="{73DC1EC9-439D-4AD4-B8F6-70DDD1302B3B}" srcOrd="1" destOrd="0" presId="urn:microsoft.com/office/officeart/2005/8/layout/list1"/>
    <dgm:cxn modelId="{A5259C21-0F9E-47C7-A99E-1B89C00EAD46}" type="presOf" srcId="{23D16613-C57B-4D5E-9984-FB03267C9873}" destId="{AF8E64A6-D69A-4FCB-9B87-63E7C0D30F1C}" srcOrd="0" destOrd="2" presId="urn:microsoft.com/office/officeart/2005/8/layout/list1"/>
    <dgm:cxn modelId="{5BE5F124-BA01-4683-BAD2-10D7A92F6FBE}" srcId="{0869A64D-5E9E-48BC-8603-939916E32F2D}" destId="{0CC52B6C-D86D-4630-B679-E1950A87859E}" srcOrd="0" destOrd="0" parTransId="{CB7F536F-0405-48BF-A17D-A918D1FE0100}" sibTransId="{03BABF05-9F1A-41D8-863E-CABEC9B45107}"/>
    <dgm:cxn modelId="{2A98CD2F-17FB-4A26-98AD-111425D16B92}" type="presOf" srcId="{C78A7357-576F-4184-8432-BEB5D16A4AD9}" destId="{AF8E64A6-D69A-4FCB-9B87-63E7C0D30F1C}" srcOrd="0" destOrd="3" presId="urn:microsoft.com/office/officeart/2005/8/layout/list1"/>
    <dgm:cxn modelId="{4275BC3C-CEF1-469B-AC2D-FB620FE28BBE}" srcId="{0869A64D-5E9E-48BC-8603-939916E32F2D}" destId="{74DDD81D-D3FF-40CC-A9D1-55A1914F66EE}" srcOrd="4" destOrd="0" parTransId="{7798FA79-DBBA-4C24-9D9B-8F7141F483B1}" sibTransId="{7FD115C4-FC8D-4B37-A954-A9225F7918A9}"/>
    <dgm:cxn modelId="{61532C5E-3E05-45B9-B819-062F53E0C719}" type="presOf" srcId="{475C18E3-61E5-431E-B45A-B26A5A87861E}" destId="{AF8E64A6-D69A-4FCB-9B87-63E7C0D30F1C}" srcOrd="0" destOrd="1" presId="urn:microsoft.com/office/officeart/2005/8/layout/list1"/>
    <dgm:cxn modelId="{7D04D75E-E02B-4015-83B6-58D0FC2E725E}" type="presOf" srcId="{0CC52B6C-D86D-4630-B679-E1950A87859E}" destId="{AF8E64A6-D69A-4FCB-9B87-63E7C0D30F1C}" srcOrd="0" destOrd="0" presId="urn:microsoft.com/office/officeart/2005/8/layout/list1"/>
    <dgm:cxn modelId="{D6C95964-2BA4-4627-9B0B-079EA64B28FE}" type="presOf" srcId="{0869A64D-5E9E-48BC-8603-939916E32F2D}" destId="{3EFEC18F-F9C7-4CCB-9254-CFAC37A19E0C}" srcOrd="0" destOrd="0" presId="urn:microsoft.com/office/officeart/2005/8/layout/list1"/>
    <dgm:cxn modelId="{2D098F59-7660-4D5D-9AA3-CF1EEB49DA4B}" type="presOf" srcId="{74DDD81D-D3FF-40CC-A9D1-55A1914F66EE}" destId="{AF8E64A6-D69A-4FCB-9B87-63E7C0D30F1C}" srcOrd="0" destOrd="4" presId="urn:microsoft.com/office/officeart/2005/8/layout/list1"/>
    <dgm:cxn modelId="{28D7B3B7-3B76-4027-9E25-F8D8B2CD0932}" type="presOf" srcId="{036FE5E7-0E0A-4A19-8EEC-A97DD8DA9B78}" destId="{ED76D8F0-AD57-415D-9DCE-588C34662CB9}" srcOrd="0" destOrd="0" presId="urn:microsoft.com/office/officeart/2005/8/layout/list1"/>
    <dgm:cxn modelId="{74B12FBC-AE8E-4F11-825B-76F7CC47D1CA}" srcId="{0869A64D-5E9E-48BC-8603-939916E32F2D}" destId="{23D16613-C57B-4D5E-9984-FB03267C9873}" srcOrd="2" destOrd="0" parTransId="{15A91698-618E-490C-97FF-FE5AE4A6A0A4}" sibTransId="{B0689909-076E-444B-8DF3-1E3B61FD1A5D}"/>
    <dgm:cxn modelId="{DBE2C7F1-0FCC-4BA4-96D3-03BC303ED10A}" srcId="{036FE5E7-0E0A-4A19-8EEC-A97DD8DA9B78}" destId="{0869A64D-5E9E-48BC-8603-939916E32F2D}" srcOrd="0" destOrd="0" parTransId="{91C44AAD-A734-4DD3-A4EF-67A53902BF29}" sibTransId="{DC0CC83A-9871-4A14-A3E8-109DC232C019}"/>
    <dgm:cxn modelId="{569AF0F1-3BD0-4717-895C-34DB2101E472}" srcId="{0869A64D-5E9E-48BC-8603-939916E32F2D}" destId="{C78A7357-576F-4184-8432-BEB5D16A4AD9}" srcOrd="3" destOrd="0" parTransId="{09D37EB3-D8D7-49B9-81BC-BA8FE58D0D3B}" sibTransId="{9426636E-A3BA-48FC-A158-67B3A97D1449}"/>
    <dgm:cxn modelId="{59D19C0D-9ADF-4D18-9D85-BE15EA2FADF9}" type="presParOf" srcId="{ED76D8F0-AD57-415D-9DCE-588C34662CB9}" destId="{358411C1-02FC-431F-B67E-9DA36C706623}" srcOrd="0" destOrd="0" presId="urn:microsoft.com/office/officeart/2005/8/layout/list1"/>
    <dgm:cxn modelId="{50A96EBD-C23C-4AA7-BCD5-109C2C2A156F}" type="presParOf" srcId="{358411C1-02FC-431F-B67E-9DA36C706623}" destId="{3EFEC18F-F9C7-4CCB-9254-CFAC37A19E0C}" srcOrd="0" destOrd="0" presId="urn:microsoft.com/office/officeart/2005/8/layout/list1"/>
    <dgm:cxn modelId="{D76B89AC-0D0B-4FBC-AE89-6288931446D7}" type="presParOf" srcId="{358411C1-02FC-431F-B67E-9DA36C706623}" destId="{73DC1EC9-439D-4AD4-B8F6-70DDD1302B3B}" srcOrd="1" destOrd="0" presId="urn:microsoft.com/office/officeart/2005/8/layout/list1"/>
    <dgm:cxn modelId="{08C51FBA-2B14-472F-8A58-9EE313EE0D51}" type="presParOf" srcId="{ED76D8F0-AD57-415D-9DCE-588C34662CB9}" destId="{0B1EA69B-CA07-456C-AAC3-D8051A9DE8D0}" srcOrd="1" destOrd="0" presId="urn:microsoft.com/office/officeart/2005/8/layout/list1"/>
    <dgm:cxn modelId="{0BB12928-B477-4F6B-8C80-3A74250E9789}" type="presParOf" srcId="{ED76D8F0-AD57-415D-9DCE-588C34662CB9}" destId="{AF8E64A6-D69A-4FCB-9B87-63E7C0D30F1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DBC35F-C5E8-414B-87DF-0D7F02F42998}"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21D3FE2A-C559-45DE-97DC-46729AF596F5}">
      <dgm:prSet/>
      <dgm:spPr/>
      <dgm:t>
        <a:bodyPr/>
        <a:lstStyle/>
        <a:p>
          <a:pPr rtl="0"/>
          <a:r>
            <a:rPr lang="en-ZA" dirty="0"/>
            <a:t>The sub- programme provides</a:t>
          </a:r>
        </a:p>
      </dgm:t>
    </dgm:pt>
    <dgm:pt modelId="{003C2FB2-AB6B-4769-8A27-0D8B7E9DDEA5}" type="parTrans" cxnId="{77FF771D-DC20-4A41-894D-8DB7A7CC717B}">
      <dgm:prSet/>
      <dgm:spPr/>
      <dgm:t>
        <a:bodyPr/>
        <a:lstStyle/>
        <a:p>
          <a:endParaRPr lang="en-US"/>
        </a:p>
      </dgm:t>
    </dgm:pt>
    <dgm:pt modelId="{B4440055-6ECE-4B35-B42E-7A1B19454528}" type="sibTrans" cxnId="{77FF771D-DC20-4A41-894D-8DB7A7CC717B}">
      <dgm:prSet/>
      <dgm:spPr/>
      <dgm:t>
        <a:bodyPr/>
        <a:lstStyle/>
        <a:p>
          <a:endParaRPr lang="en-US"/>
        </a:p>
      </dgm:t>
    </dgm:pt>
    <dgm:pt modelId="{58EDC058-8A58-49D2-B9EE-DD9D4EFB1F9B}">
      <dgm:prSet/>
      <dgm:spPr/>
      <dgm:t>
        <a:bodyPr/>
        <a:lstStyle/>
        <a:p>
          <a:pPr rtl="0"/>
          <a:r>
            <a:rPr lang="en-ZA" dirty="0"/>
            <a:t>These services amongst others include;</a:t>
          </a:r>
        </a:p>
      </dgm:t>
    </dgm:pt>
    <dgm:pt modelId="{F0E7210E-682B-47E9-9D62-8D2D6AF7A827}" type="parTrans" cxnId="{16000C18-8124-4344-B412-14056A6C757F}">
      <dgm:prSet/>
      <dgm:spPr/>
      <dgm:t>
        <a:bodyPr/>
        <a:lstStyle/>
        <a:p>
          <a:endParaRPr lang="en-US"/>
        </a:p>
      </dgm:t>
    </dgm:pt>
    <dgm:pt modelId="{4FF2ED71-9C2E-4D4D-AB66-D79AEAFAEF04}" type="sibTrans" cxnId="{16000C18-8124-4344-B412-14056A6C757F}">
      <dgm:prSet/>
      <dgm:spPr/>
      <dgm:t>
        <a:bodyPr/>
        <a:lstStyle/>
        <a:p>
          <a:endParaRPr lang="en-US"/>
        </a:p>
      </dgm:t>
    </dgm:pt>
    <dgm:pt modelId="{11017355-3452-4E36-B539-C194BACD5329}">
      <dgm:prSet/>
      <dgm:spPr/>
      <dgm:t>
        <a:bodyPr/>
        <a:lstStyle/>
        <a:p>
          <a:pPr rtl="0"/>
          <a:r>
            <a:rPr lang="en-ZA"/>
            <a:t>Contribution collection, reconciliation and management thereof.</a:t>
          </a:r>
        </a:p>
      </dgm:t>
    </dgm:pt>
    <dgm:pt modelId="{2623AB01-1490-4912-BA6D-456E54AB2DB5}" type="parTrans" cxnId="{256B200C-B7E5-40D5-80B1-2836AEF1E81F}">
      <dgm:prSet/>
      <dgm:spPr/>
      <dgm:t>
        <a:bodyPr/>
        <a:lstStyle/>
        <a:p>
          <a:endParaRPr lang="en-US"/>
        </a:p>
      </dgm:t>
    </dgm:pt>
    <dgm:pt modelId="{4578B236-3BB3-4F56-815B-40B3DF74A537}" type="sibTrans" cxnId="{256B200C-B7E5-40D5-80B1-2836AEF1E81F}">
      <dgm:prSet/>
      <dgm:spPr/>
      <dgm:t>
        <a:bodyPr/>
        <a:lstStyle/>
        <a:p>
          <a:endParaRPr lang="en-US"/>
        </a:p>
      </dgm:t>
    </dgm:pt>
    <dgm:pt modelId="{B6E71B8E-62DA-4F5C-A463-67F657C7D2D2}">
      <dgm:prSet/>
      <dgm:spPr/>
      <dgm:t>
        <a:bodyPr/>
        <a:lstStyle/>
        <a:p>
          <a:pPr rtl="0"/>
          <a:r>
            <a:rPr lang="en-ZA"/>
            <a:t>Membership admissions, updates and communication thereof for active, pensioner, and beneficiaries.</a:t>
          </a:r>
        </a:p>
      </dgm:t>
    </dgm:pt>
    <dgm:pt modelId="{ED6F5D0B-FCB0-4491-A461-3792320E046A}" type="parTrans" cxnId="{04E52783-1267-4853-B74E-CF477F05A12F}">
      <dgm:prSet/>
      <dgm:spPr/>
      <dgm:t>
        <a:bodyPr/>
        <a:lstStyle/>
        <a:p>
          <a:endParaRPr lang="en-US"/>
        </a:p>
      </dgm:t>
    </dgm:pt>
    <dgm:pt modelId="{1FB8A3ED-0459-4F44-9D27-A21D1F9319CB}" type="sibTrans" cxnId="{04E52783-1267-4853-B74E-CF477F05A12F}">
      <dgm:prSet/>
      <dgm:spPr/>
      <dgm:t>
        <a:bodyPr/>
        <a:lstStyle/>
        <a:p>
          <a:endParaRPr lang="en-US"/>
        </a:p>
      </dgm:t>
    </dgm:pt>
    <dgm:pt modelId="{B976826C-AE6D-469D-AB47-60AABA0D9728}">
      <dgm:prSet/>
      <dgm:spPr/>
      <dgm:t>
        <a:bodyPr/>
        <a:lstStyle/>
        <a:p>
          <a:pPr rtl="0"/>
          <a:r>
            <a:rPr lang="en-ZA"/>
            <a:t>Benefit processing and payment thereof.</a:t>
          </a:r>
        </a:p>
      </dgm:t>
    </dgm:pt>
    <dgm:pt modelId="{DC973DDC-10B3-406F-9E01-E54A64AFC92F}" type="parTrans" cxnId="{AA9CC6F7-D07E-4246-9B92-CA6076016515}">
      <dgm:prSet/>
      <dgm:spPr/>
      <dgm:t>
        <a:bodyPr/>
        <a:lstStyle/>
        <a:p>
          <a:endParaRPr lang="en-US"/>
        </a:p>
      </dgm:t>
    </dgm:pt>
    <dgm:pt modelId="{F4324ABE-0AD4-43FE-8458-2EE8EAD17F44}" type="sibTrans" cxnId="{AA9CC6F7-D07E-4246-9B92-CA6076016515}">
      <dgm:prSet/>
      <dgm:spPr/>
      <dgm:t>
        <a:bodyPr/>
        <a:lstStyle/>
        <a:p>
          <a:endParaRPr lang="en-US"/>
        </a:p>
      </dgm:t>
    </dgm:pt>
    <dgm:pt modelId="{BC6427F7-A6DB-414F-AC53-F9FFE7ACFD66}">
      <dgm:prSet/>
      <dgm:spPr/>
      <dgm:t>
        <a:bodyPr/>
        <a:lstStyle/>
        <a:p>
          <a:pPr rtl="0"/>
          <a:r>
            <a:rPr lang="en-ZA" dirty="0"/>
            <a:t> a full spectrum of benefit administration services for the Government Employees Pension Fund (GEPF).</a:t>
          </a:r>
        </a:p>
      </dgm:t>
    </dgm:pt>
    <dgm:pt modelId="{418B701A-5807-4C6F-B238-71B07FC538B1}" type="parTrans" cxnId="{27FE63D3-41CB-4E1C-ACF7-66774F4A7977}">
      <dgm:prSet/>
      <dgm:spPr/>
      <dgm:t>
        <a:bodyPr/>
        <a:lstStyle/>
        <a:p>
          <a:endParaRPr lang="en-US"/>
        </a:p>
      </dgm:t>
    </dgm:pt>
    <dgm:pt modelId="{5799A77C-F3F7-4356-AAEB-3F5BF5825E7F}" type="sibTrans" cxnId="{27FE63D3-41CB-4E1C-ACF7-66774F4A7977}">
      <dgm:prSet/>
      <dgm:spPr/>
      <dgm:t>
        <a:bodyPr/>
        <a:lstStyle/>
        <a:p>
          <a:endParaRPr lang="en-US"/>
        </a:p>
      </dgm:t>
    </dgm:pt>
    <dgm:pt modelId="{DFC48E2A-CA4F-4101-AF39-83604FB4CBEE}" type="pres">
      <dgm:prSet presAssocID="{93DBC35F-C5E8-414B-87DF-0D7F02F42998}" presName="linear" presStyleCnt="0">
        <dgm:presLayoutVars>
          <dgm:dir/>
          <dgm:animLvl val="lvl"/>
          <dgm:resizeHandles val="exact"/>
        </dgm:presLayoutVars>
      </dgm:prSet>
      <dgm:spPr/>
    </dgm:pt>
    <dgm:pt modelId="{C28787CF-B6AE-406D-9AEB-E597C0C9CDF6}" type="pres">
      <dgm:prSet presAssocID="{21D3FE2A-C559-45DE-97DC-46729AF596F5}" presName="parentLin" presStyleCnt="0"/>
      <dgm:spPr/>
    </dgm:pt>
    <dgm:pt modelId="{1F15BC3F-C700-4FD1-8ED2-1C1D4CB96064}" type="pres">
      <dgm:prSet presAssocID="{21D3FE2A-C559-45DE-97DC-46729AF596F5}" presName="parentLeftMargin" presStyleLbl="node1" presStyleIdx="0" presStyleCnt="2"/>
      <dgm:spPr/>
    </dgm:pt>
    <dgm:pt modelId="{9E85F0EB-1E40-42B3-AA93-A8507DA7FBD3}" type="pres">
      <dgm:prSet presAssocID="{21D3FE2A-C559-45DE-97DC-46729AF596F5}" presName="parentText" presStyleLbl="node1" presStyleIdx="0" presStyleCnt="2">
        <dgm:presLayoutVars>
          <dgm:chMax val="0"/>
          <dgm:bulletEnabled val="1"/>
        </dgm:presLayoutVars>
      </dgm:prSet>
      <dgm:spPr/>
    </dgm:pt>
    <dgm:pt modelId="{3DCEE365-6586-46D1-8A3C-4E2F66FA3327}" type="pres">
      <dgm:prSet presAssocID="{21D3FE2A-C559-45DE-97DC-46729AF596F5}" presName="negativeSpace" presStyleCnt="0"/>
      <dgm:spPr/>
    </dgm:pt>
    <dgm:pt modelId="{8CAC9877-4E4B-42BE-9DD9-34F47AB99746}" type="pres">
      <dgm:prSet presAssocID="{21D3FE2A-C559-45DE-97DC-46729AF596F5}" presName="childText" presStyleLbl="conFgAcc1" presStyleIdx="0" presStyleCnt="2">
        <dgm:presLayoutVars>
          <dgm:bulletEnabled val="1"/>
        </dgm:presLayoutVars>
      </dgm:prSet>
      <dgm:spPr/>
    </dgm:pt>
    <dgm:pt modelId="{D52A5E64-902F-4153-AE21-6FAAD63728D1}" type="pres">
      <dgm:prSet presAssocID="{B4440055-6ECE-4B35-B42E-7A1B19454528}" presName="spaceBetweenRectangles" presStyleCnt="0"/>
      <dgm:spPr/>
    </dgm:pt>
    <dgm:pt modelId="{B48CBAFB-F547-4E5A-AB37-0FD650F03308}" type="pres">
      <dgm:prSet presAssocID="{58EDC058-8A58-49D2-B9EE-DD9D4EFB1F9B}" presName="parentLin" presStyleCnt="0"/>
      <dgm:spPr/>
    </dgm:pt>
    <dgm:pt modelId="{D5E4781B-E9E1-4CD3-8937-B0B35DC97C20}" type="pres">
      <dgm:prSet presAssocID="{58EDC058-8A58-49D2-B9EE-DD9D4EFB1F9B}" presName="parentLeftMargin" presStyleLbl="node1" presStyleIdx="0" presStyleCnt="2"/>
      <dgm:spPr/>
    </dgm:pt>
    <dgm:pt modelId="{45E0110E-1569-4DF0-BC1A-B2BB72F3F4AA}" type="pres">
      <dgm:prSet presAssocID="{58EDC058-8A58-49D2-B9EE-DD9D4EFB1F9B}" presName="parentText" presStyleLbl="node1" presStyleIdx="1" presStyleCnt="2">
        <dgm:presLayoutVars>
          <dgm:chMax val="0"/>
          <dgm:bulletEnabled val="1"/>
        </dgm:presLayoutVars>
      </dgm:prSet>
      <dgm:spPr/>
    </dgm:pt>
    <dgm:pt modelId="{CFFFEBA3-1A6C-49AE-ADA6-52C9C6BABE5C}" type="pres">
      <dgm:prSet presAssocID="{58EDC058-8A58-49D2-B9EE-DD9D4EFB1F9B}" presName="negativeSpace" presStyleCnt="0"/>
      <dgm:spPr/>
    </dgm:pt>
    <dgm:pt modelId="{201FB1EB-284B-4731-A0A9-15EF46DEBABC}" type="pres">
      <dgm:prSet presAssocID="{58EDC058-8A58-49D2-B9EE-DD9D4EFB1F9B}" presName="childText" presStyleLbl="conFgAcc1" presStyleIdx="1" presStyleCnt="2">
        <dgm:presLayoutVars>
          <dgm:bulletEnabled val="1"/>
        </dgm:presLayoutVars>
      </dgm:prSet>
      <dgm:spPr/>
    </dgm:pt>
  </dgm:ptLst>
  <dgm:cxnLst>
    <dgm:cxn modelId="{256B200C-B7E5-40D5-80B1-2836AEF1E81F}" srcId="{58EDC058-8A58-49D2-B9EE-DD9D4EFB1F9B}" destId="{11017355-3452-4E36-B539-C194BACD5329}" srcOrd="0" destOrd="0" parTransId="{2623AB01-1490-4912-BA6D-456E54AB2DB5}" sibTransId="{4578B236-3BB3-4F56-815B-40B3DF74A537}"/>
    <dgm:cxn modelId="{16000C18-8124-4344-B412-14056A6C757F}" srcId="{93DBC35F-C5E8-414B-87DF-0D7F02F42998}" destId="{58EDC058-8A58-49D2-B9EE-DD9D4EFB1F9B}" srcOrd="1" destOrd="0" parTransId="{F0E7210E-682B-47E9-9D62-8D2D6AF7A827}" sibTransId="{4FF2ED71-9C2E-4D4D-AB66-D79AEAFAEF04}"/>
    <dgm:cxn modelId="{CBEEDA18-CFA5-4860-8718-7971634EEEBD}" type="presOf" srcId="{B6E71B8E-62DA-4F5C-A463-67F657C7D2D2}" destId="{201FB1EB-284B-4731-A0A9-15EF46DEBABC}" srcOrd="0" destOrd="1" presId="urn:microsoft.com/office/officeart/2005/8/layout/list1"/>
    <dgm:cxn modelId="{77FF771D-DC20-4A41-894D-8DB7A7CC717B}" srcId="{93DBC35F-C5E8-414B-87DF-0D7F02F42998}" destId="{21D3FE2A-C559-45DE-97DC-46729AF596F5}" srcOrd="0" destOrd="0" parTransId="{003C2FB2-AB6B-4769-8A27-0D8B7E9DDEA5}" sibTransId="{B4440055-6ECE-4B35-B42E-7A1B19454528}"/>
    <dgm:cxn modelId="{7C3F6A35-1CA1-4AD2-9A78-E489185AEEAC}" type="presOf" srcId="{58EDC058-8A58-49D2-B9EE-DD9D4EFB1F9B}" destId="{45E0110E-1569-4DF0-BC1A-B2BB72F3F4AA}" srcOrd="1" destOrd="0" presId="urn:microsoft.com/office/officeart/2005/8/layout/list1"/>
    <dgm:cxn modelId="{FFCA8165-C6D8-42C2-9D2D-7115B0CBC62A}" type="presOf" srcId="{BC6427F7-A6DB-414F-AC53-F9FFE7ACFD66}" destId="{8CAC9877-4E4B-42BE-9DD9-34F47AB99746}" srcOrd="0" destOrd="0" presId="urn:microsoft.com/office/officeart/2005/8/layout/list1"/>
    <dgm:cxn modelId="{1DA71A47-C4BA-4537-8067-FD406A62F50F}" type="presOf" srcId="{58EDC058-8A58-49D2-B9EE-DD9D4EFB1F9B}" destId="{D5E4781B-E9E1-4CD3-8937-B0B35DC97C20}" srcOrd="0" destOrd="0" presId="urn:microsoft.com/office/officeart/2005/8/layout/list1"/>
    <dgm:cxn modelId="{9AF0C35A-5B80-459A-9887-61224F9FD27A}" type="presOf" srcId="{93DBC35F-C5E8-414B-87DF-0D7F02F42998}" destId="{DFC48E2A-CA4F-4101-AF39-83604FB4CBEE}" srcOrd="0" destOrd="0" presId="urn:microsoft.com/office/officeart/2005/8/layout/list1"/>
    <dgm:cxn modelId="{04E52783-1267-4853-B74E-CF477F05A12F}" srcId="{58EDC058-8A58-49D2-B9EE-DD9D4EFB1F9B}" destId="{B6E71B8E-62DA-4F5C-A463-67F657C7D2D2}" srcOrd="1" destOrd="0" parTransId="{ED6F5D0B-FCB0-4491-A461-3792320E046A}" sibTransId="{1FB8A3ED-0459-4F44-9D27-A21D1F9319CB}"/>
    <dgm:cxn modelId="{A937F3A5-DC6A-4239-8B88-C4C50626C5E5}" type="presOf" srcId="{21D3FE2A-C559-45DE-97DC-46729AF596F5}" destId="{1F15BC3F-C700-4FD1-8ED2-1C1D4CB96064}" srcOrd="0" destOrd="0" presId="urn:microsoft.com/office/officeart/2005/8/layout/list1"/>
    <dgm:cxn modelId="{EFF046A8-DAB5-4364-A61F-46E6540261AD}" type="presOf" srcId="{11017355-3452-4E36-B539-C194BACD5329}" destId="{201FB1EB-284B-4731-A0A9-15EF46DEBABC}" srcOrd="0" destOrd="0" presId="urn:microsoft.com/office/officeart/2005/8/layout/list1"/>
    <dgm:cxn modelId="{B4D8C8D1-953A-453F-AD4B-57354764FEF7}" type="presOf" srcId="{B976826C-AE6D-469D-AB47-60AABA0D9728}" destId="{201FB1EB-284B-4731-A0A9-15EF46DEBABC}" srcOrd="0" destOrd="2" presId="urn:microsoft.com/office/officeart/2005/8/layout/list1"/>
    <dgm:cxn modelId="{27FE63D3-41CB-4E1C-ACF7-66774F4A7977}" srcId="{21D3FE2A-C559-45DE-97DC-46729AF596F5}" destId="{BC6427F7-A6DB-414F-AC53-F9FFE7ACFD66}" srcOrd="0" destOrd="0" parTransId="{418B701A-5807-4C6F-B238-71B07FC538B1}" sibTransId="{5799A77C-F3F7-4356-AAEB-3F5BF5825E7F}"/>
    <dgm:cxn modelId="{AC6137E7-3A19-401E-8FF7-D4357BC451E9}" type="presOf" srcId="{21D3FE2A-C559-45DE-97DC-46729AF596F5}" destId="{9E85F0EB-1E40-42B3-AA93-A8507DA7FBD3}" srcOrd="1" destOrd="0" presId="urn:microsoft.com/office/officeart/2005/8/layout/list1"/>
    <dgm:cxn modelId="{AA9CC6F7-D07E-4246-9B92-CA6076016515}" srcId="{58EDC058-8A58-49D2-B9EE-DD9D4EFB1F9B}" destId="{B976826C-AE6D-469D-AB47-60AABA0D9728}" srcOrd="2" destOrd="0" parTransId="{DC973DDC-10B3-406F-9E01-E54A64AFC92F}" sibTransId="{F4324ABE-0AD4-43FE-8458-2EE8EAD17F44}"/>
    <dgm:cxn modelId="{471D0AA3-9988-4822-B0A4-5DBC2B953831}" type="presParOf" srcId="{DFC48E2A-CA4F-4101-AF39-83604FB4CBEE}" destId="{C28787CF-B6AE-406D-9AEB-E597C0C9CDF6}" srcOrd="0" destOrd="0" presId="urn:microsoft.com/office/officeart/2005/8/layout/list1"/>
    <dgm:cxn modelId="{E8F1E90D-ACBE-4829-BC17-6A9A36A4DF3D}" type="presParOf" srcId="{C28787CF-B6AE-406D-9AEB-E597C0C9CDF6}" destId="{1F15BC3F-C700-4FD1-8ED2-1C1D4CB96064}" srcOrd="0" destOrd="0" presId="urn:microsoft.com/office/officeart/2005/8/layout/list1"/>
    <dgm:cxn modelId="{393A1011-FBFC-4AE5-9E9A-2E6080866902}" type="presParOf" srcId="{C28787CF-B6AE-406D-9AEB-E597C0C9CDF6}" destId="{9E85F0EB-1E40-42B3-AA93-A8507DA7FBD3}" srcOrd="1" destOrd="0" presId="urn:microsoft.com/office/officeart/2005/8/layout/list1"/>
    <dgm:cxn modelId="{32EF5102-1AAD-490F-B922-14180733DBAD}" type="presParOf" srcId="{DFC48E2A-CA4F-4101-AF39-83604FB4CBEE}" destId="{3DCEE365-6586-46D1-8A3C-4E2F66FA3327}" srcOrd="1" destOrd="0" presId="urn:microsoft.com/office/officeart/2005/8/layout/list1"/>
    <dgm:cxn modelId="{C1796769-8A3F-4E6A-B2A6-35F1FB796119}" type="presParOf" srcId="{DFC48E2A-CA4F-4101-AF39-83604FB4CBEE}" destId="{8CAC9877-4E4B-42BE-9DD9-34F47AB99746}" srcOrd="2" destOrd="0" presId="urn:microsoft.com/office/officeart/2005/8/layout/list1"/>
    <dgm:cxn modelId="{E8FC1BE0-AE99-451D-AA98-5DB67DBA2B3B}" type="presParOf" srcId="{DFC48E2A-CA4F-4101-AF39-83604FB4CBEE}" destId="{D52A5E64-902F-4153-AE21-6FAAD63728D1}" srcOrd="3" destOrd="0" presId="urn:microsoft.com/office/officeart/2005/8/layout/list1"/>
    <dgm:cxn modelId="{CB7DAA5A-88AA-403E-B99F-5A6F94A16321}" type="presParOf" srcId="{DFC48E2A-CA4F-4101-AF39-83604FB4CBEE}" destId="{B48CBAFB-F547-4E5A-AB37-0FD650F03308}" srcOrd="4" destOrd="0" presId="urn:microsoft.com/office/officeart/2005/8/layout/list1"/>
    <dgm:cxn modelId="{0DD0FBCA-E13E-4883-8D26-AED90D3E708E}" type="presParOf" srcId="{B48CBAFB-F547-4E5A-AB37-0FD650F03308}" destId="{D5E4781B-E9E1-4CD3-8937-B0B35DC97C20}" srcOrd="0" destOrd="0" presId="urn:microsoft.com/office/officeart/2005/8/layout/list1"/>
    <dgm:cxn modelId="{DAD8D157-F568-495B-84A4-A77A3DCABB82}" type="presParOf" srcId="{B48CBAFB-F547-4E5A-AB37-0FD650F03308}" destId="{45E0110E-1569-4DF0-BC1A-B2BB72F3F4AA}" srcOrd="1" destOrd="0" presId="urn:microsoft.com/office/officeart/2005/8/layout/list1"/>
    <dgm:cxn modelId="{F9171EF6-AAF6-4537-AB94-6CDC6326143C}" type="presParOf" srcId="{DFC48E2A-CA4F-4101-AF39-83604FB4CBEE}" destId="{CFFFEBA3-1A6C-49AE-ADA6-52C9C6BABE5C}" srcOrd="5" destOrd="0" presId="urn:microsoft.com/office/officeart/2005/8/layout/list1"/>
    <dgm:cxn modelId="{CA56CF90-F9CD-4E5C-8021-68B2472F3688}" type="presParOf" srcId="{DFC48E2A-CA4F-4101-AF39-83604FB4CBEE}" destId="{201FB1EB-284B-4731-A0A9-15EF46DEBAB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D60A0F-6F6D-4D49-B101-82725CFDCE44}" type="doc">
      <dgm:prSet loTypeId="urn:microsoft.com/office/officeart/2005/8/layout/list1" loCatId="list" qsTypeId="urn:microsoft.com/office/officeart/2005/8/quickstyle/simple1" qsCatId="simple" csTypeId="urn:microsoft.com/office/officeart/2005/8/colors/accent3_1" csCatId="accent3"/>
      <dgm:spPr/>
      <dgm:t>
        <a:bodyPr/>
        <a:lstStyle/>
        <a:p>
          <a:endParaRPr lang="en-US"/>
        </a:p>
      </dgm:t>
    </dgm:pt>
    <dgm:pt modelId="{FACFD26A-8979-4610-9364-07E295838700}">
      <dgm:prSet/>
      <dgm:spPr/>
      <dgm:t>
        <a:bodyPr/>
        <a:lstStyle/>
        <a:p>
          <a:pPr rtl="0"/>
          <a:r>
            <a:rPr lang="en-ZA"/>
            <a:t>Benefit payable by the GEPF include ;</a:t>
          </a:r>
        </a:p>
      </dgm:t>
    </dgm:pt>
    <dgm:pt modelId="{2BFE4E0D-D45B-452D-9A1F-555F97EF0B8C}" type="parTrans" cxnId="{12028FD3-470E-4C3D-ACB5-EE3C804E5495}">
      <dgm:prSet/>
      <dgm:spPr/>
      <dgm:t>
        <a:bodyPr/>
        <a:lstStyle/>
        <a:p>
          <a:endParaRPr lang="en-US"/>
        </a:p>
      </dgm:t>
    </dgm:pt>
    <dgm:pt modelId="{79B72FE0-D7A1-49F6-8F5B-DD92CE29D4A1}" type="sibTrans" cxnId="{12028FD3-470E-4C3D-ACB5-EE3C804E5495}">
      <dgm:prSet/>
      <dgm:spPr/>
      <dgm:t>
        <a:bodyPr/>
        <a:lstStyle/>
        <a:p>
          <a:endParaRPr lang="en-US"/>
        </a:p>
      </dgm:t>
    </dgm:pt>
    <dgm:pt modelId="{41DA0DD5-5758-4484-BD5F-7B75DC730415}">
      <dgm:prSet/>
      <dgm:spPr/>
      <dgm:t>
        <a:bodyPr/>
        <a:lstStyle/>
        <a:p>
          <a:pPr rtl="0"/>
          <a:r>
            <a:rPr lang="en-ZA"/>
            <a:t>Funeral Benefits</a:t>
          </a:r>
        </a:p>
      </dgm:t>
    </dgm:pt>
    <dgm:pt modelId="{C6E200CF-BE05-4D50-B4EC-E2F3D73DD2C4}" type="parTrans" cxnId="{EE85AE0B-9489-4295-B448-D27E2D438021}">
      <dgm:prSet/>
      <dgm:spPr/>
      <dgm:t>
        <a:bodyPr/>
        <a:lstStyle/>
        <a:p>
          <a:endParaRPr lang="en-US"/>
        </a:p>
      </dgm:t>
    </dgm:pt>
    <dgm:pt modelId="{674DB926-A834-4363-B15B-07B609B479AE}" type="sibTrans" cxnId="{EE85AE0B-9489-4295-B448-D27E2D438021}">
      <dgm:prSet/>
      <dgm:spPr/>
      <dgm:t>
        <a:bodyPr/>
        <a:lstStyle/>
        <a:p>
          <a:endParaRPr lang="en-US"/>
        </a:p>
      </dgm:t>
    </dgm:pt>
    <dgm:pt modelId="{DFA87942-34A7-468C-81B1-7A7912F5F204}">
      <dgm:prSet/>
      <dgm:spPr/>
      <dgm:t>
        <a:bodyPr/>
        <a:lstStyle/>
        <a:p>
          <a:pPr rtl="0"/>
          <a:r>
            <a:rPr lang="en-ZA"/>
            <a:t>Resignation Benefit</a:t>
          </a:r>
        </a:p>
      </dgm:t>
    </dgm:pt>
    <dgm:pt modelId="{674AE6D0-4E7F-42B3-9BF8-B86363ED6B53}" type="parTrans" cxnId="{9882B881-E905-433C-A7AB-385EA20E4728}">
      <dgm:prSet/>
      <dgm:spPr/>
      <dgm:t>
        <a:bodyPr/>
        <a:lstStyle/>
        <a:p>
          <a:endParaRPr lang="en-US"/>
        </a:p>
      </dgm:t>
    </dgm:pt>
    <dgm:pt modelId="{85919411-6EC1-42DF-ABEB-5F19C7D9211E}" type="sibTrans" cxnId="{9882B881-E905-433C-A7AB-385EA20E4728}">
      <dgm:prSet/>
      <dgm:spPr/>
      <dgm:t>
        <a:bodyPr/>
        <a:lstStyle/>
        <a:p>
          <a:endParaRPr lang="en-US"/>
        </a:p>
      </dgm:t>
    </dgm:pt>
    <dgm:pt modelId="{C31CBAF7-FB90-4FC2-B851-E5F29EBF4C7B}">
      <dgm:prSet/>
      <dgm:spPr/>
      <dgm:t>
        <a:bodyPr/>
        <a:lstStyle/>
        <a:p>
          <a:pPr rtl="0"/>
          <a:r>
            <a:rPr lang="en-ZA"/>
            <a:t>Retirement Benefit</a:t>
          </a:r>
        </a:p>
      </dgm:t>
    </dgm:pt>
    <dgm:pt modelId="{2A120B66-005D-4E09-9DBA-58308CA4F09E}" type="parTrans" cxnId="{FF8189F6-7B54-4164-ACBC-BBCA51F600EB}">
      <dgm:prSet/>
      <dgm:spPr/>
      <dgm:t>
        <a:bodyPr/>
        <a:lstStyle/>
        <a:p>
          <a:endParaRPr lang="en-US"/>
        </a:p>
      </dgm:t>
    </dgm:pt>
    <dgm:pt modelId="{1CB5D323-F91C-426A-8BE8-5A49CEF39096}" type="sibTrans" cxnId="{FF8189F6-7B54-4164-ACBC-BBCA51F600EB}">
      <dgm:prSet/>
      <dgm:spPr/>
      <dgm:t>
        <a:bodyPr/>
        <a:lstStyle/>
        <a:p>
          <a:endParaRPr lang="en-US"/>
        </a:p>
      </dgm:t>
    </dgm:pt>
    <dgm:pt modelId="{E8F13F75-F38D-4584-BB42-81744867666E}">
      <dgm:prSet/>
      <dgm:spPr/>
      <dgm:t>
        <a:bodyPr/>
        <a:lstStyle/>
        <a:p>
          <a:pPr rtl="0"/>
          <a:r>
            <a:rPr lang="en-ZA"/>
            <a:t>Death benefits</a:t>
          </a:r>
        </a:p>
      </dgm:t>
    </dgm:pt>
    <dgm:pt modelId="{ACC317E7-B1FA-4394-A8FA-C9071EC7E3D6}" type="parTrans" cxnId="{75B05AB5-66FA-4481-BE82-DCE3C5C0B4BA}">
      <dgm:prSet/>
      <dgm:spPr/>
      <dgm:t>
        <a:bodyPr/>
        <a:lstStyle/>
        <a:p>
          <a:endParaRPr lang="en-US"/>
        </a:p>
      </dgm:t>
    </dgm:pt>
    <dgm:pt modelId="{475BDBBF-34B9-4A2A-BAEF-3A9CAF89935A}" type="sibTrans" cxnId="{75B05AB5-66FA-4481-BE82-DCE3C5C0B4BA}">
      <dgm:prSet/>
      <dgm:spPr/>
      <dgm:t>
        <a:bodyPr/>
        <a:lstStyle/>
        <a:p>
          <a:endParaRPr lang="en-US"/>
        </a:p>
      </dgm:t>
    </dgm:pt>
    <dgm:pt modelId="{FDE364B8-CDDD-47AE-BC8F-101852816D97}">
      <dgm:prSet/>
      <dgm:spPr/>
      <dgm:t>
        <a:bodyPr/>
        <a:lstStyle/>
        <a:p>
          <a:pPr rtl="0"/>
          <a:r>
            <a:rPr lang="en-ZA"/>
            <a:t>5 Year balances</a:t>
          </a:r>
        </a:p>
      </dgm:t>
    </dgm:pt>
    <dgm:pt modelId="{4EA26D86-AFE9-4CF2-B2A4-D9F80A795305}" type="parTrans" cxnId="{F6C12C39-5798-4267-AC3B-61E936BCE117}">
      <dgm:prSet/>
      <dgm:spPr/>
      <dgm:t>
        <a:bodyPr/>
        <a:lstStyle/>
        <a:p>
          <a:endParaRPr lang="en-US"/>
        </a:p>
      </dgm:t>
    </dgm:pt>
    <dgm:pt modelId="{4A2D1311-58E5-4737-8487-7EF2AD0AD73F}" type="sibTrans" cxnId="{F6C12C39-5798-4267-AC3B-61E936BCE117}">
      <dgm:prSet/>
      <dgm:spPr/>
      <dgm:t>
        <a:bodyPr/>
        <a:lstStyle/>
        <a:p>
          <a:endParaRPr lang="en-US"/>
        </a:p>
      </dgm:t>
    </dgm:pt>
    <dgm:pt modelId="{CD459B04-B6EF-4EF5-8F9A-6B40346193A6}">
      <dgm:prSet/>
      <dgm:spPr/>
      <dgm:t>
        <a:bodyPr/>
        <a:lstStyle/>
        <a:p>
          <a:pPr rtl="0"/>
          <a:r>
            <a:rPr lang="en-ZA"/>
            <a:t>Transfer to External Funds</a:t>
          </a:r>
        </a:p>
      </dgm:t>
    </dgm:pt>
    <dgm:pt modelId="{B9F73752-98DE-4D6F-AB56-B8142A111D5F}" type="parTrans" cxnId="{B7E022C5-7A88-4C2B-A528-11DD92268F65}">
      <dgm:prSet/>
      <dgm:spPr/>
      <dgm:t>
        <a:bodyPr/>
        <a:lstStyle/>
        <a:p>
          <a:endParaRPr lang="en-US"/>
        </a:p>
      </dgm:t>
    </dgm:pt>
    <dgm:pt modelId="{29DE9D8F-99B5-4A6F-9EA9-AE46F25C025D}" type="sibTrans" cxnId="{B7E022C5-7A88-4C2B-A528-11DD92268F65}">
      <dgm:prSet/>
      <dgm:spPr/>
      <dgm:t>
        <a:bodyPr/>
        <a:lstStyle/>
        <a:p>
          <a:endParaRPr lang="en-US"/>
        </a:p>
      </dgm:t>
    </dgm:pt>
    <dgm:pt modelId="{3141D728-84EC-499C-BBD3-24E8C04DD582}">
      <dgm:prSet/>
      <dgm:spPr/>
      <dgm:t>
        <a:bodyPr/>
        <a:lstStyle/>
        <a:p>
          <a:pPr rtl="0"/>
          <a:r>
            <a:rPr lang="en-ZA"/>
            <a:t>Spouse Pensions</a:t>
          </a:r>
        </a:p>
      </dgm:t>
    </dgm:pt>
    <dgm:pt modelId="{A0FCA97C-A299-4660-B70B-EC9CF446BA77}" type="parTrans" cxnId="{D88F5541-EDB5-4027-9621-72A0E63A6A23}">
      <dgm:prSet/>
      <dgm:spPr/>
      <dgm:t>
        <a:bodyPr/>
        <a:lstStyle/>
        <a:p>
          <a:endParaRPr lang="en-US"/>
        </a:p>
      </dgm:t>
    </dgm:pt>
    <dgm:pt modelId="{A070EF27-495E-4553-836D-4B693AE0AC9D}" type="sibTrans" cxnId="{D88F5541-EDB5-4027-9621-72A0E63A6A23}">
      <dgm:prSet/>
      <dgm:spPr/>
      <dgm:t>
        <a:bodyPr/>
        <a:lstStyle/>
        <a:p>
          <a:endParaRPr lang="en-US"/>
        </a:p>
      </dgm:t>
    </dgm:pt>
    <dgm:pt modelId="{5BEC3390-D750-4012-9B4E-F7818E2FF04D}">
      <dgm:prSet/>
      <dgm:spPr/>
      <dgm:t>
        <a:bodyPr/>
        <a:lstStyle/>
        <a:p>
          <a:pPr rtl="0"/>
          <a:r>
            <a:rPr lang="en-ZA"/>
            <a:t>Third pensions</a:t>
          </a:r>
        </a:p>
      </dgm:t>
    </dgm:pt>
    <dgm:pt modelId="{E2B66187-563D-4944-AAD9-2CFD71C603AE}" type="parTrans" cxnId="{9344E8CE-A060-46EC-B576-5F7A4CB45E39}">
      <dgm:prSet/>
      <dgm:spPr/>
      <dgm:t>
        <a:bodyPr/>
        <a:lstStyle/>
        <a:p>
          <a:endParaRPr lang="en-US"/>
        </a:p>
      </dgm:t>
    </dgm:pt>
    <dgm:pt modelId="{D2549055-C101-437C-8DA1-853D01C2F9F9}" type="sibTrans" cxnId="{9344E8CE-A060-46EC-B576-5F7A4CB45E39}">
      <dgm:prSet/>
      <dgm:spPr/>
      <dgm:t>
        <a:bodyPr/>
        <a:lstStyle/>
        <a:p>
          <a:endParaRPr lang="en-US"/>
        </a:p>
      </dgm:t>
    </dgm:pt>
    <dgm:pt modelId="{DEC88000-B8B9-4959-A719-64558305DDED}">
      <dgm:prSet/>
      <dgm:spPr/>
      <dgm:t>
        <a:bodyPr/>
        <a:lstStyle/>
        <a:p>
          <a:pPr rtl="0"/>
          <a:r>
            <a:rPr lang="en-ZA"/>
            <a:t>Child / Orphans Pension</a:t>
          </a:r>
        </a:p>
      </dgm:t>
    </dgm:pt>
    <dgm:pt modelId="{FD9E3C8F-EAD0-474E-8041-D00F74B5BC63}" type="parTrans" cxnId="{164D25EF-EAD3-42DC-9C69-B6CF1384B4EB}">
      <dgm:prSet/>
      <dgm:spPr/>
      <dgm:t>
        <a:bodyPr/>
        <a:lstStyle/>
        <a:p>
          <a:endParaRPr lang="en-US"/>
        </a:p>
      </dgm:t>
    </dgm:pt>
    <dgm:pt modelId="{04FFE236-84D5-4FD7-8ED6-5EE2485DB8C5}" type="sibTrans" cxnId="{164D25EF-EAD3-42DC-9C69-B6CF1384B4EB}">
      <dgm:prSet/>
      <dgm:spPr/>
      <dgm:t>
        <a:bodyPr/>
        <a:lstStyle/>
        <a:p>
          <a:endParaRPr lang="en-US"/>
        </a:p>
      </dgm:t>
    </dgm:pt>
    <dgm:pt modelId="{3A885349-BD3C-4A0F-9753-7809764F5AB9}">
      <dgm:prSet/>
      <dgm:spPr/>
      <dgm:t>
        <a:bodyPr/>
        <a:lstStyle/>
        <a:p>
          <a:pPr rtl="0"/>
          <a:r>
            <a:rPr lang="en-ZA"/>
            <a:t>Special nature benefits – PDP, etc</a:t>
          </a:r>
        </a:p>
      </dgm:t>
    </dgm:pt>
    <dgm:pt modelId="{79B3472B-815C-43D3-9368-526E90E01826}" type="parTrans" cxnId="{F528DB9E-8349-458D-B936-926688E5C7FB}">
      <dgm:prSet/>
      <dgm:spPr/>
      <dgm:t>
        <a:bodyPr/>
        <a:lstStyle/>
        <a:p>
          <a:endParaRPr lang="en-US"/>
        </a:p>
      </dgm:t>
    </dgm:pt>
    <dgm:pt modelId="{D716FA68-A49D-4BC9-9A8F-965986AC4BAD}" type="sibTrans" cxnId="{F528DB9E-8349-458D-B936-926688E5C7FB}">
      <dgm:prSet/>
      <dgm:spPr/>
      <dgm:t>
        <a:bodyPr/>
        <a:lstStyle/>
        <a:p>
          <a:endParaRPr lang="en-US"/>
        </a:p>
      </dgm:t>
    </dgm:pt>
    <dgm:pt modelId="{B385F9FD-4049-47FB-93FF-899E1FC63465}" type="pres">
      <dgm:prSet presAssocID="{C6D60A0F-6F6D-4D49-B101-82725CFDCE44}" presName="linear" presStyleCnt="0">
        <dgm:presLayoutVars>
          <dgm:dir/>
          <dgm:animLvl val="lvl"/>
          <dgm:resizeHandles val="exact"/>
        </dgm:presLayoutVars>
      </dgm:prSet>
      <dgm:spPr/>
    </dgm:pt>
    <dgm:pt modelId="{BF98F96E-75FC-4CF0-9420-0428C3D37959}" type="pres">
      <dgm:prSet presAssocID="{FACFD26A-8979-4610-9364-07E295838700}" presName="parentLin" presStyleCnt="0"/>
      <dgm:spPr/>
    </dgm:pt>
    <dgm:pt modelId="{2F9C0AB7-E4E9-408C-9632-241A7C906506}" type="pres">
      <dgm:prSet presAssocID="{FACFD26A-8979-4610-9364-07E295838700}" presName="parentLeftMargin" presStyleLbl="node1" presStyleIdx="0" presStyleCnt="1"/>
      <dgm:spPr/>
    </dgm:pt>
    <dgm:pt modelId="{329FC4B5-6E23-4260-AFD3-127C3A726E3D}" type="pres">
      <dgm:prSet presAssocID="{FACFD26A-8979-4610-9364-07E295838700}" presName="parentText" presStyleLbl="node1" presStyleIdx="0" presStyleCnt="1">
        <dgm:presLayoutVars>
          <dgm:chMax val="0"/>
          <dgm:bulletEnabled val="1"/>
        </dgm:presLayoutVars>
      </dgm:prSet>
      <dgm:spPr/>
    </dgm:pt>
    <dgm:pt modelId="{1C82014B-2F44-43F6-A0C5-ED1601AE1D43}" type="pres">
      <dgm:prSet presAssocID="{FACFD26A-8979-4610-9364-07E295838700}" presName="negativeSpace" presStyleCnt="0"/>
      <dgm:spPr/>
    </dgm:pt>
    <dgm:pt modelId="{60A1CC0D-5A40-49FA-872C-EBC466076DF6}" type="pres">
      <dgm:prSet presAssocID="{FACFD26A-8979-4610-9364-07E295838700}" presName="childText" presStyleLbl="conFgAcc1" presStyleIdx="0" presStyleCnt="1">
        <dgm:presLayoutVars>
          <dgm:bulletEnabled val="1"/>
        </dgm:presLayoutVars>
      </dgm:prSet>
      <dgm:spPr/>
    </dgm:pt>
  </dgm:ptLst>
  <dgm:cxnLst>
    <dgm:cxn modelId="{02C8B205-167C-4956-84F2-AD5417233F5B}" type="presOf" srcId="{41DA0DD5-5758-4484-BD5F-7B75DC730415}" destId="{60A1CC0D-5A40-49FA-872C-EBC466076DF6}" srcOrd="0" destOrd="0" presId="urn:microsoft.com/office/officeart/2005/8/layout/list1"/>
    <dgm:cxn modelId="{EE85AE0B-9489-4295-B448-D27E2D438021}" srcId="{FACFD26A-8979-4610-9364-07E295838700}" destId="{41DA0DD5-5758-4484-BD5F-7B75DC730415}" srcOrd="0" destOrd="0" parTransId="{C6E200CF-BE05-4D50-B4EC-E2F3D73DD2C4}" sibTransId="{674DB926-A834-4363-B15B-07B609B479AE}"/>
    <dgm:cxn modelId="{EA80CB29-4F67-41B4-A692-ADDCD62075F4}" type="presOf" srcId="{C31CBAF7-FB90-4FC2-B851-E5F29EBF4C7B}" destId="{60A1CC0D-5A40-49FA-872C-EBC466076DF6}" srcOrd="0" destOrd="2" presId="urn:microsoft.com/office/officeart/2005/8/layout/list1"/>
    <dgm:cxn modelId="{3488B02A-4D98-4B9A-A2F3-5E7739D8416D}" type="presOf" srcId="{3A885349-BD3C-4A0F-9753-7809764F5AB9}" destId="{60A1CC0D-5A40-49FA-872C-EBC466076DF6}" srcOrd="0" destOrd="9" presId="urn:microsoft.com/office/officeart/2005/8/layout/list1"/>
    <dgm:cxn modelId="{09335E2B-9136-4ECF-A880-E63714EDDAED}" type="presOf" srcId="{FDE364B8-CDDD-47AE-BC8F-101852816D97}" destId="{60A1CC0D-5A40-49FA-872C-EBC466076DF6}" srcOrd="0" destOrd="4" presId="urn:microsoft.com/office/officeart/2005/8/layout/list1"/>
    <dgm:cxn modelId="{F6C12C39-5798-4267-AC3B-61E936BCE117}" srcId="{FACFD26A-8979-4610-9364-07E295838700}" destId="{FDE364B8-CDDD-47AE-BC8F-101852816D97}" srcOrd="4" destOrd="0" parTransId="{4EA26D86-AFE9-4CF2-B2A4-D9F80A795305}" sibTransId="{4A2D1311-58E5-4737-8487-7EF2AD0AD73F}"/>
    <dgm:cxn modelId="{767DB25C-3AB4-4FD0-89FD-5A82629AB3FC}" type="presOf" srcId="{5BEC3390-D750-4012-9B4E-F7818E2FF04D}" destId="{60A1CC0D-5A40-49FA-872C-EBC466076DF6}" srcOrd="0" destOrd="7" presId="urn:microsoft.com/office/officeart/2005/8/layout/list1"/>
    <dgm:cxn modelId="{D88F5541-EDB5-4027-9621-72A0E63A6A23}" srcId="{FACFD26A-8979-4610-9364-07E295838700}" destId="{3141D728-84EC-499C-BBD3-24E8C04DD582}" srcOrd="6" destOrd="0" parTransId="{A0FCA97C-A299-4660-B70B-EC9CF446BA77}" sibTransId="{A070EF27-495E-4553-836D-4B693AE0AC9D}"/>
    <dgm:cxn modelId="{11BCE96C-2487-4659-B462-DED2294C93DB}" type="presOf" srcId="{FACFD26A-8979-4610-9364-07E295838700}" destId="{329FC4B5-6E23-4260-AFD3-127C3A726E3D}" srcOrd="1" destOrd="0" presId="urn:microsoft.com/office/officeart/2005/8/layout/list1"/>
    <dgm:cxn modelId="{9D2D8559-F7F4-4D07-93DC-0C101D7C50FD}" type="presOf" srcId="{E8F13F75-F38D-4584-BB42-81744867666E}" destId="{60A1CC0D-5A40-49FA-872C-EBC466076DF6}" srcOrd="0" destOrd="3" presId="urn:microsoft.com/office/officeart/2005/8/layout/list1"/>
    <dgm:cxn modelId="{C144FF59-77AF-44A5-8D80-B4D54A407D9F}" type="presOf" srcId="{DEC88000-B8B9-4959-A719-64558305DDED}" destId="{60A1CC0D-5A40-49FA-872C-EBC466076DF6}" srcOrd="0" destOrd="8" presId="urn:microsoft.com/office/officeart/2005/8/layout/list1"/>
    <dgm:cxn modelId="{9882B881-E905-433C-A7AB-385EA20E4728}" srcId="{FACFD26A-8979-4610-9364-07E295838700}" destId="{DFA87942-34A7-468C-81B1-7A7912F5F204}" srcOrd="1" destOrd="0" parTransId="{674AE6D0-4E7F-42B3-9BF8-B86363ED6B53}" sibTransId="{85919411-6EC1-42DF-ABEB-5F19C7D9211E}"/>
    <dgm:cxn modelId="{8525BD8A-1DB8-41F1-B8C1-8FA3CFDDA8B2}" type="presOf" srcId="{DFA87942-34A7-468C-81B1-7A7912F5F204}" destId="{60A1CC0D-5A40-49FA-872C-EBC466076DF6}" srcOrd="0" destOrd="1" presId="urn:microsoft.com/office/officeart/2005/8/layout/list1"/>
    <dgm:cxn modelId="{F528DB9E-8349-458D-B936-926688E5C7FB}" srcId="{FACFD26A-8979-4610-9364-07E295838700}" destId="{3A885349-BD3C-4A0F-9753-7809764F5AB9}" srcOrd="9" destOrd="0" parTransId="{79B3472B-815C-43D3-9368-526E90E01826}" sibTransId="{D716FA68-A49D-4BC9-9A8F-965986AC4BAD}"/>
    <dgm:cxn modelId="{75B05AB5-66FA-4481-BE82-DCE3C5C0B4BA}" srcId="{FACFD26A-8979-4610-9364-07E295838700}" destId="{E8F13F75-F38D-4584-BB42-81744867666E}" srcOrd="3" destOrd="0" parTransId="{ACC317E7-B1FA-4394-A8FA-C9071EC7E3D6}" sibTransId="{475BDBBF-34B9-4A2A-BAEF-3A9CAF89935A}"/>
    <dgm:cxn modelId="{B7E022C5-7A88-4C2B-A528-11DD92268F65}" srcId="{FACFD26A-8979-4610-9364-07E295838700}" destId="{CD459B04-B6EF-4EF5-8F9A-6B40346193A6}" srcOrd="5" destOrd="0" parTransId="{B9F73752-98DE-4D6F-AB56-B8142A111D5F}" sibTransId="{29DE9D8F-99B5-4A6F-9EA9-AE46F25C025D}"/>
    <dgm:cxn modelId="{9344E8CE-A060-46EC-B576-5F7A4CB45E39}" srcId="{FACFD26A-8979-4610-9364-07E295838700}" destId="{5BEC3390-D750-4012-9B4E-F7818E2FF04D}" srcOrd="7" destOrd="0" parTransId="{E2B66187-563D-4944-AAD9-2CFD71C603AE}" sibTransId="{D2549055-C101-437C-8DA1-853D01C2F9F9}"/>
    <dgm:cxn modelId="{750091D1-AC16-4031-8F5B-6A2005EAEDDC}" type="presOf" srcId="{FACFD26A-8979-4610-9364-07E295838700}" destId="{2F9C0AB7-E4E9-408C-9632-241A7C906506}" srcOrd="0" destOrd="0" presId="urn:microsoft.com/office/officeart/2005/8/layout/list1"/>
    <dgm:cxn modelId="{12028FD3-470E-4C3D-ACB5-EE3C804E5495}" srcId="{C6D60A0F-6F6D-4D49-B101-82725CFDCE44}" destId="{FACFD26A-8979-4610-9364-07E295838700}" srcOrd="0" destOrd="0" parTransId="{2BFE4E0D-D45B-452D-9A1F-555F97EF0B8C}" sibTransId="{79B72FE0-D7A1-49F6-8F5B-DD92CE29D4A1}"/>
    <dgm:cxn modelId="{93BF3CD6-A3E7-40ED-B7AB-762D0A4FE461}" type="presOf" srcId="{CD459B04-B6EF-4EF5-8F9A-6B40346193A6}" destId="{60A1CC0D-5A40-49FA-872C-EBC466076DF6}" srcOrd="0" destOrd="5" presId="urn:microsoft.com/office/officeart/2005/8/layout/list1"/>
    <dgm:cxn modelId="{5B6BC4DE-4FE4-4392-B712-526B5C8AE6E3}" type="presOf" srcId="{3141D728-84EC-499C-BBD3-24E8C04DD582}" destId="{60A1CC0D-5A40-49FA-872C-EBC466076DF6}" srcOrd="0" destOrd="6" presId="urn:microsoft.com/office/officeart/2005/8/layout/list1"/>
    <dgm:cxn modelId="{164D25EF-EAD3-42DC-9C69-B6CF1384B4EB}" srcId="{FACFD26A-8979-4610-9364-07E295838700}" destId="{DEC88000-B8B9-4959-A719-64558305DDED}" srcOrd="8" destOrd="0" parTransId="{FD9E3C8F-EAD0-474E-8041-D00F74B5BC63}" sibTransId="{04FFE236-84D5-4FD7-8ED6-5EE2485DB8C5}"/>
    <dgm:cxn modelId="{B5F92AF5-BCFE-4F9B-9B55-5974177F0E11}" type="presOf" srcId="{C6D60A0F-6F6D-4D49-B101-82725CFDCE44}" destId="{B385F9FD-4049-47FB-93FF-899E1FC63465}" srcOrd="0" destOrd="0" presId="urn:microsoft.com/office/officeart/2005/8/layout/list1"/>
    <dgm:cxn modelId="{FF8189F6-7B54-4164-ACBC-BBCA51F600EB}" srcId="{FACFD26A-8979-4610-9364-07E295838700}" destId="{C31CBAF7-FB90-4FC2-B851-E5F29EBF4C7B}" srcOrd="2" destOrd="0" parTransId="{2A120B66-005D-4E09-9DBA-58308CA4F09E}" sibTransId="{1CB5D323-F91C-426A-8BE8-5A49CEF39096}"/>
    <dgm:cxn modelId="{2D6A5FCA-7F07-4E80-8BBC-B438FE037864}" type="presParOf" srcId="{B385F9FD-4049-47FB-93FF-899E1FC63465}" destId="{BF98F96E-75FC-4CF0-9420-0428C3D37959}" srcOrd="0" destOrd="0" presId="urn:microsoft.com/office/officeart/2005/8/layout/list1"/>
    <dgm:cxn modelId="{83B7BC53-5C8B-40E7-8F33-F225087AA5ED}" type="presParOf" srcId="{BF98F96E-75FC-4CF0-9420-0428C3D37959}" destId="{2F9C0AB7-E4E9-408C-9632-241A7C906506}" srcOrd="0" destOrd="0" presId="urn:microsoft.com/office/officeart/2005/8/layout/list1"/>
    <dgm:cxn modelId="{D30E33B7-C62F-4CAD-AF89-045C3E54C512}" type="presParOf" srcId="{BF98F96E-75FC-4CF0-9420-0428C3D37959}" destId="{329FC4B5-6E23-4260-AFD3-127C3A726E3D}" srcOrd="1" destOrd="0" presId="urn:microsoft.com/office/officeart/2005/8/layout/list1"/>
    <dgm:cxn modelId="{4ADF4535-D991-4FEA-A446-CD45ECD142B1}" type="presParOf" srcId="{B385F9FD-4049-47FB-93FF-899E1FC63465}" destId="{1C82014B-2F44-43F6-A0C5-ED1601AE1D43}" srcOrd="1" destOrd="0" presId="urn:microsoft.com/office/officeart/2005/8/layout/list1"/>
    <dgm:cxn modelId="{48F77F4C-9F47-40ED-B5F0-CC8BD7811D2D}" type="presParOf" srcId="{B385F9FD-4049-47FB-93FF-899E1FC63465}" destId="{60A1CC0D-5A40-49FA-872C-EBC466076DF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466D7E-26F4-460A-85F2-6B76F1F22290}" type="doc">
      <dgm:prSet loTypeId="urn:microsoft.com/office/officeart/2005/8/layout/vList3" loCatId="list" qsTypeId="urn:microsoft.com/office/officeart/2005/8/quickstyle/simple1" qsCatId="simple" csTypeId="urn:microsoft.com/office/officeart/2005/8/colors/accent3_1" csCatId="accent3" phldr="1"/>
      <dgm:spPr/>
      <dgm:t>
        <a:bodyPr/>
        <a:lstStyle/>
        <a:p>
          <a:endParaRPr lang="en-ZA"/>
        </a:p>
      </dgm:t>
    </dgm:pt>
    <dgm:pt modelId="{84E44E45-C2D4-4DF7-9916-E13C011768EB}">
      <dgm:prSet/>
      <dgm:spPr/>
      <dgm:t>
        <a:bodyPr/>
        <a:lstStyle/>
        <a:p>
          <a:pPr rtl="0">
            <a:lnSpc>
              <a:spcPct val="100000"/>
            </a:lnSpc>
            <a:spcAft>
              <a:spcPts val="600"/>
            </a:spcAft>
          </a:pPr>
          <a:r>
            <a:rPr kumimoji="0" lang="en-US" b="0" i="0" u="none" strike="noStrike" cap="none" normalizeH="0" baseline="0" dirty="0" err="1">
              <a:ln>
                <a:noFill/>
              </a:ln>
              <a:solidFill>
                <a:schemeClr val="tx1"/>
              </a:solidFill>
              <a:effectLst/>
              <a:latin typeface="Arial" panose="020B0604020202020204" pitchFamily="34" charset="0"/>
            </a:rPr>
            <a:t>Ngiyathokoza</a:t>
          </a:r>
          <a:r>
            <a:rPr kumimoji="0" lang="en-US" b="0" i="0" u="none" strike="noStrike" cap="none" normalizeH="0" baseline="0" dirty="0">
              <a:ln>
                <a:noFill/>
              </a:ln>
              <a:solidFill>
                <a:schemeClr val="tx1"/>
              </a:solidFill>
              <a:effectLst/>
              <a:latin typeface="Arial" panose="020B0604020202020204" pitchFamily="34" charset="0"/>
            </a:rPr>
            <a:t> Enkosi    </a:t>
          </a:r>
          <a:r>
            <a:rPr kumimoji="0" lang="en-US" b="0" i="0" u="none" strike="noStrike" cap="none" normalizeH="0" baseline="0" dirty="0" err="1">
              <a:ln>
                <a:noFill/>
              </a:ln>
              <a:solidFill>
                <a:schemeClr val="tx1"/>
              </a:solidFill>
              <a:effectLst/>
              <a:latin typeface="Arial" panose="020B0604020202020204" pitchFamily="34" charset="0"/>
            </a:rPr>
            <a:t>Dankie</a:t>
          </a:r>
          <a:r>
            <a:rPr kumimoji="0" lang="en-US" b="0" i="0" u="none" strike="noStrike" cap="none" normalizeH="0" baseline="0" dirty="0">
              <a:ln>
                <a:noFill/>
              </a:ln>
              <a:solidFill>
                <a:schemeClr val="tx1"/>
              </a:solidFill>
              <a:effectLst/>
              <a:latin typeface="Arial" panose="020B0604020202020204" pitchFamily="34" charset="0"/>
            </a:rPr>
            <a:t> </a:t>
          </a:r>
          <a:r>
            <a:rPr kumimoji="0" lang="en-US" b="0" i="0" u="none" strike="noStrike" cap="none" normalizeH="0" baseline="0" dirty="0" err="1">
              <a:ln>
                <a:noFill/>
              </a:ln>
              <a:solidFill>
                <a:schemeClr val="tx1"/>
              </a:solidFill>
              <a:effectLst/>
              <a:latin typeface="Arial" panose="020B0604020202020204" pitchFamily="34" charset="0"/>
            </a:rPr>
            <a:t>Ngiyabonga</a:t>
          </a:r>
          <a:r>
            <a:rPr kumimoji="0" lang="en-US" b="0" i="0" u="none" strike="noStrike" cap="none" normalizeH="0" baseline="0" dirty="0">
              <a:ln>
                <a:noFill/>
              </a:ln>
              <a:solidFill>
                <a:schemeClr val="tx1"/>
              </a:solidFill>
              <a:effectLst/>
              <a:latin typeface="Arial" panose="020B0604020202020204" pitchFamily="34" charset="0"/>
            </a:rPr>
            <a:t>   </a:t>
          </a:r>
          <a:r>
            <a:rPr kumimoji="0" lang="en-US" b="0" i="0" u="none" strike="noStrike" cap="none" normalizeH="0" baseline="0" dirty="0" err="1">
              <a:ln>
                <a:noFill/>
              </a:ln>
              <a:solidFill>
                <a:schemeClr val="tx1"/>
              </a:solidFill>
              <a:effectLst/>
              <a:latin typeface="Arial" panose="020B0604020202020204" pitchFamily="34" charset="0"/>
            </a:rPr>
            <a:t>Ke</a:t>
          </a:r>
          <a:r>
            <a:rPr kumimoji="0" lang="en-US" b="0" i="0" u="none" strike="noStrike" cap="none" normalizeH="0" baseline="0" dirty="0">
              <a:ln>
                <a:noFill/>
              </a:ln>
              <a:solidFill>
                <a:schemeClr val="tx1"/>
              </a:solidFill>
              <a:effectLst/>
              <a:latin typeface="Arial" panose="020B0604020202020204" pitchFamily="34" charset="0"/>
            </a:rPr>
            <a:t> A </a:t>
          </a:r>
          <a:r>
            <a:rPr kumimoji="0" lang="en-US" b="0" i="0" u="none" strike="noStrike" cap="none" normalizeH="0" baseline="0" dirty="0" err="1">
              <a:ln>
                <a:noFill/>
              </a:ln>
              <a:solidFill>
                <a:schemeClr val="tx1"/>
              </a:solidFill>
              <a:effectLst/>
              <a:latin typeface="Arial" panose="020B0604020202020204" pitchFamily="34" charset="0"/>
            </a:rPr>
            <a:t>Leboga</a:t>
          </a:r>
          <a:endParaRPr kumimoji="0" lang="en-US" b="0" i="0" u="none" strike="noStrike" cap="none" normalizeH="0" baseline="0" dirty="0">
            <a:ln>
              <a:noFill/>
            </a:ln>
            <a:solidFill>
              <a:schemeClr val="tx1"/>
            </a:solidFill>
            <a:effectLst/>
            <a:latin typeface="Arial" panose="020B0604020202020204" pitchFamily="34" charset="0"/>
          </a:endParaRPr>
        </a:p>
        <a:p>
          <a:pPr rtl="0">
            <a:lnSpc>
              <a:spcPct val="100000"/>
            </a:lnSpc>
            <a:spcAft>
              <a:spcPts val="600"/>
            </a:spcAft>
          </a:pPr>
          <a:r>
            <a:rPr kumimoji="0" lang="en-US" b="0" i="0" u="none" strike="noStrike" cap="none" normalizeH="0" baseline="0" dirty="0" err="1">
              <a:ln>
                <a:noFill/>
              </a:ln>
              <a:solidFill>
                <a:schemeClr val="tx1"/>
              </a:solidFill>
              <a:effectLst/>
              <a:latin typeface="Arial" panose="020B0604020202020204" pitchFamily="34" charset="0"/>
            </a:rPr>
            <a:t>Ndi</a:t>
          </a:r>
          <a:r>
            <a:rPr kumimoji="0" lang="en-US" b="0" i="0" u="none" strike="noStrike" cap="none" normalizeH="0" baseline="0" dirty="0">
              <a:ln>
                <a:noFill/>
              </a:ln>
              <a:solidFill>
                <a:schemeClr val="tx1"/>
              </a:solidFill>
              <a:effectLst/>
              <a:latin typeface="Arial" panose="020B0604020202020204" pitchFamily="34" charset="0"/>
            </a:rPr>
            <a:t> A </a:t>
          </a:r>
          <a:r>
            <a:rPr kumimoji="0" lang="en-US" b="0" i="0" u="none" strike="noStrike" cap="none" normalizeH="0" baseline="0" dirty="0" err="1">
              <a:ln>
                <a:noFill/>
              </a:ln>
              <a:solidFill>
                <a:schemeClr val="tx1"/>
              </a:solidFill>
              <a:effectLst/>
              <a:latin typeface="Arial" panose="020B0604020202020204" pitchFamily="34" charset="0"/>
            </a:rPr>
            <a:t>Livhuha</a:t>
          </a:r>
          <a:endParaRPr kumimoji="0" lang="en-US" b="0" i="0" u="none" strike="noStrike" cap="none" normalizeH="0" baseline="0" dirty="0">
            <a:ln>
              <a:noFill/>
            </a:ln>
            <a:solidFill>
              <a:schemeClr val="tx1"/>
            </a:solidFill>
            <a:effectLst/>
            <a:latin typeface="Arial" panose="020B0604020202020204" pitchFamily="34" charset="0"/>
          </a:endParaRPr>
        </a:p>
        <a:p>
          <a:pPr rtl="0">
            <a:lnSpc>
              <a:spcPct val="100000"/>
            </a:lnSpc>
            <a:spcAft>
              <a:spcPts val="600"/>
            </a:spcAft>
          </a:pPr>
          <a:r>
            <a:rPr kumimoji="0" lang="en-US" b="0" i="0" u="none" strike="noStrike" cap="none" normalizeH="0" baseline="0" dirty="0" err="1">
              <a:ln>
                <a:noFill/>
              </a:ln>
              <a:solidFill>
                <a:schemeClr val="tx1"/>
              </a:solidFill>
              <a:effectLst/>
              <a:latin typeface="Arial" panose="020B0604020202020204" pitchFamily="34" charset="0"/>
            </a:rPr>
            <a:t>Ndza</a:t>
          </a:r>
          <a:r>
            <a:rPr kumimoji="0" lang="en-US" b="0" i="0" u="none" strike="noStrike" cap="none" normalizeH="0" baseline="0" dirty="0">
              <a:ln>
                <a:noFill/>
              </a:ln>
              <a:solidFill>
                <a:schemeClr val="tx1"/>
              </a:solidFill>
              <a:effectLst/>
              <a:latin typeface="Arial" panose="020B0604020202020204" pitchFamily="34" charset="0"/>
            </a:rPr>
            <a:t> </a:t>
          </a:r>
          <a:r>
            <a:rPr kumimoji="0" lang="en-US" b="0" i="0" u="none" strike="noStrike" cap="none" normalizeH="0" baseline="0" dirty="0" err="1">
              <a:ln>
                <a:noFill/>
              </a:ln>
              <a:solidFill>
                <a:schemeClr val="tx1"/>
              </a:solidFill>
              <a:effectLst/>
              <a:latin typeface="Arial" panose="020B0604020202020204" pitchFamily="34" charset="0"/>
            </a:rPr>
            <a:t>Khenza</a:t>
          </a:r>
          <a:endParaRPr kumimoji="0" lang="en-ZA" b="0" i="0" u="none" strike="noStrike" cap="none" normalizeH="0" baseline="0" dirty="0">
            <a:ln>
              <a:noFill/>
            </a:ln>
            <a:solidFill>
              <a:schemeClr val="tx1"/>
            </a:solidFill>
            <a:effectLst/>
            <a:latin typeface="Arial" panose="020B0604020202020204" pitchFamily="34" charset="0"/>
          </a:endParaRPr>
        </a:p>
      </dgm:t>
    </dgm:pt>
    <dgm:pt modelId="{76C05955-C8E7-4CF6-99C4-7385CEC4EF2C}" type="parTrans" cxnId="{6B94C95F-1F01-4553-91A7-A2D368D017EC}">
      <dgm:prSet/>
      <dgm:spPr/>
      <dgm:t>
        <a:bodyPr/>
        <a:lstStyle/>
        <a:p>
          <a:endParaRPr lang="en-ZA"/>
        </a:p>
      </dgm:t>
    </dgm:pt>
    <dgm:pt modelId="{92D9CE16-E8B4-4F43-B768-8DD6FDB3E3F7}" type="sibTrans" cxnId="{6B94C95F-1F01-4553-91A7-A2D368D017EC}">
      <dgm:prSet/>
      <dgm:spPr/>
      <dgm:t>
        <a:bodyPr/>
        <a:lstStyle/>
        <a:p>
          <a:endParaRPr lang="en-ZA"/>
        </a:p>
      </dgm:t>
    </dgm:pt>
    <dgm:pt modelId="{DFB2929A-585F-45EE-8735-0BCB41674DAB}" type="pres">
      <dgm:prSet presAssocID="{35466D7E-26F4-460A-85F2-6B76F1F22290}" presName="linearFlow" presStyleCnt="0">
        <dgm:presLayoutVars>
          <dgm:dir/>
          <dgm:resizeHandles val="exact"/>
        </dgm:presLayoutVars>
      </dgm:prSet>
      <dgm:spPr/>
    </dgm:pt>
    <dgm:pt modelId="{73AB3EAA-093E-4072-9690-AAC3BE9DE1DF}" type="pres">
      <dgm:prSet presAssocID="{84E44E45-C2D4-4DF7-9916-E13C011768EB}" presName="composite" presStyleCnt="0"/>
      <dgm:spPr/>
    </dgm:pt>
    <dgm:pt modelId="{C043D251-DA38-4730-A33B-6AFE47C248A5}" type="pres">
      <dgm:prSet presAssocID="{84E44E45-C2D4-4DF7-9916-E13C011768EB}"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ACD84D7-FA7A-490B-92A4-FD3380F4F9F6}" type="pres">
      <dgm:prSet presAssocID="{84E44E45-C2D4-4DF7-9916-E13C011768EB}" presName="txShp" presStyleLbl="node1" presStyleIdx="0" presStyleCnt="1" custScaleY="158618" custLinFactNeighborX="995" custLinFactNeighborY="-395">
        <dgm:presLayoutVars>
          <dgm:bulletEnabled val="1"/>
        </dgm:presLayoutVars>
      </dgm:prSet>
      <dgm:spPr/>
    </dgm:pt>
  </dgm:ptLst>
  <dgm:cxnLst>
    <dgm:cxn modelId="{8DD89723-7124-400B-BCC4-E9A93350F3A0}" type="presOf" srcId="{35466D7E-26F4-460A-85F2-6B76F1F22290}" destId="{DFB2929A-585F-45EE-8735-0BCB41674DAB}" srcOrd="0" destOrd="0" presId="urn:microsoft.com/office/officeart/2005/8/layout/vList3"/>
    <dgm:cxn modelId="{6B94C95F-1F01-4553-91A7-A2D368D017EC}" srcId="{35466D7E-26F4-460A-85F2-6B76F1F22290}" destId="{84E44E45-C2D4-4DF7-9916-E13C011768EB}" srcOrd="0" destOrd="0" parTransId="{76C05955-C8E7-4CF6-99C4-7385CEC4EF2C}" sibTransId="{92D9CE16-E8B4-4F43-B768-8DD6FDB3E3F7}"/>
    <dgm:cxn modelId="{0A73598F-A62B-47EC-9874-49441ABCE154}" type="presOf" srcId="{84E44E45-C2D4-4DF7-9916-E13C011768EB}" destId="{8ACD84D7-FA7A-490B-92A4-FD3380F4F9F6}" srcOrd="0" destOrd="0" presId="urn:microsoft.com/office/officeart/2005/8/layout/vList3"/>
    <dgm:cxn modelId="{4A50192F-2F65-46CC-8720-2F9C58E32696}" type="presParOf" srcId="{DFB2929A-585F-45EE-8735-0BCB41674DAB}" destId="{73AB3EAA-093E-4072-9690-AAC3BE9DE1DF}" srcOrd="0" destOrd="0" presId="urn:microsoft.com/office/officeart/2005/8/layout/vList3"/>
    <dgm:cxn modelId="{F7FE32A1-A937-43AA-920C-D31C7E047A1D}" type="presParOf" srcId="{73AB3EAA-093E-4072-9690-AAC3BE9DE1DF}" destId="{C043D251-DA38-4730-A33B-6AFE47C248A5}" srcOrd="0" destOrd="0" presId="urn:microsoft.com/office/officeart/2005/8/layout/vList3"/>
    <dgm:cxn modelId="{655ADC9B-F374-4229-817E-69BA29818759}" type="presParOf" srcId="{73AB3EAA-093E-4072-9690-AAC3BE9DE1DF}" destId="{8ACD84D7-FA7A-490B-92A4-FD3380F4F9F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F2973-45AE-468A-9CED-AAD836B4CEC6}">
      <dsp:nvSpPr>
        <dsp:cNvPr id="0" name=""/>
        <dsp:cNvSpPr/>
      </dsp:nvSpPr>
      <dsp:spPr>
        <a:xfrm>
          <a:off x="0" y="570263"/>
          <a:ext cx="8568952" cy="86417"/>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532632-6F22-440D-A299-3601E09BC2F4}">
      <dsp:nvSpPr>
        <dsp:cNvPr id="0" name=""/>
        <dsp:cNvSpPr/>
      </dsp:nvSpPr>
      <dsp:spPr>
        <a:xfrm>
          <a:off x="374885" y="0"/>
          <a:ext cx="8158906" cy="62070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marL="0" lvl="0" indent="0" algn="l" defTabSz="889000" rtl="0">
            <a:lnSpc>
              <a:spcPct val="90000"/>
            </a:lnSpc>
            <a:spcBef>
              <a:spcPct val="0"/>
            </a:spcBef>
            <a:spcAft>
              <a:spcPct val="35000"/>
            </a:spcAft>
            <a:buNone/>
          </a:pPr>
          <a:r>
            <a:rPr lang="en-GB" sz="2000" b="1" kern="1200" dirty="0"/>
            <a:t>Annual and Quarter 4 Overview</a:t>
          </a:r>
          <a:endParaRPr lang="en-ZA" sz="2000" kern="1200" dirty="0"/>
        </a:p>
      </dsp:txBody>
      <dsp:txXfrm>
        <a:off x="405185" y="30300"/>
        <a:ext cx="8098306" cy="560106"/>
      </dsp:txXfrm>
    </dsp:sp>
    <dsp:sp modelId="{0F5AA81C-3C77-4159-AD43-22C1E0638E39}">
      <dsp:nvSpPr>
        <dsp:cNvPr id="0" name=""/>
        <dsp:cNvSpPr/>
      </dsp:nvSpPr>
      <dsp:spPr>
        <a:xfrm>
          <a:off x="0" y="1004808"/>
          <a:ext cx="8568952" cy="26871"/>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EACC6D-7E15-4C93-A899-327581A3E530}">
      <dsp:nvSpPr>
        <dsp:cNvPr id="0" name=""/>
        <dsp:cNvSpPr/>
      </dsp:nvSpPr>
      <dsp:spPr>
        <a:xfrm>
          <a:off x="374885" y="126644"/>
          <a:ext cx="8158906" cy="37184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marL="0" lvl="0" indent="0" algn="l" defTabSz="889000" rtl="0">
            <a:lnSpc>
              <a:spcPct val="90000"/>
            </a:lnSpc>
            <a:spcBef>
              <a:spcPct val="0"/>
            </a:spcBef>
            <a:spcAft>
              <a:spcPct val="35000"/>
            </a:spcAft>
            <a:buNone/>
          </a:pPr>
          <a:r>
            <a:rPr lang="en-US" sz="2000" b="1" kern="1200" dirty="0"/>
            <a:t>Strategic Overview and Mandate</a:t>
          </a:r>
          <a:endParaRPr lang="en-ZA" sz="2000" b="1" kern="1200" dirty="0"/>
        </a:p>
      </dsp:txBody>
      <dsp:txXfrm>
        <a:off x="393037" y="144796"/>
        <a:ext cx="8122602" cy="335541"/>
      </dsp:txXfrm>
    </dsp:sp>
    <dsp:sp modelId="{F5CED685-26A1-4DCE-A59B-C6ECA68B73EA}">
      <dsp:nvSpPr>
        <dsp:cNvPr id="0" name=""/>
        <dsp:cNvSpPr/>
      </dsp:nvSpPr>
      <dsp:spPr>
        <a:xfrm>
          <a:off x="0" y="1328018"/>
          <a:ext cx="8568952" cy="29148"/>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5046" tIns="1178039" rIns="665046" bIns="35560" numCol="1" spcCol="1270" anchor="t" anchorCtr="0">
          <a:noAutofit/>
        </a:bodyPr>
        <a:lstStyle/>
        <a:p>
          <a:pPr marL="57150" lvl="1" indent="-57150" algn="l" defTabSz="222250" rtl="0">
            <a:lnSpc>
              <a:spcPct val="90000"/>
            </a:lnSpc>
            <a:spcBef>
              <a:spcPct val="0"/>
            </a:spcBef>
            <a:spcAft>
              <a:spcPct val="15000"/>
            </a:spcAft>
            <a:buChar char="•"/>
          </a:pPr>
          <a:endParaRPr lang="en-ZA" sz="500" kern="1200" dirty="0"/>
        </a:p>
      </dsp:txBody>
      <dsp:txXfrm>
        <a:off x="0" y="1328018"/>
        <a:ext cx="8568952" cy="29148"/>
      </dsp:txXfrm>
    </dsp:sp>
    <dsp:sp modelId="{24457A61-EE2F-4DAA-91F9-C14E7B22913D}">
      <dsp:nvSpPr>
        <dsp:cNvPr id="0" name=""/>
        <dsp:cNvSpPr/>
      </dsp:nvSpPr>
      <dsp:spPr>
        <a:xfrm>
          <a:off x="374888" y="679776"/>
          <a:ext cx="8146890" cy="3434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marL="0" lvl="0" indent="0" algn="l" defTabSz="889000" rtl="0">
            <a:lnSpc>
              <a:spcPct val="90000"/>
            </a:lnSpc>
            <a:spcBef>
              <a:spcPct val="0"/>
            </a:spcBef>
            <a:spcAft>
              <a:spcPct val="35000"/>
            </a:spcAft>
            <a:buNone/>
          </a:pPr>
          <a:r>
            <a:rPr lang="en-US" sz="2000" b="1" kern="1200" dirty="0"/>
            <a:t>Annual and Q4 Performance Overview </a:t>
          </a:r>
          <a:endParaRPr lang="en-ZA" sz="2000" b="1" kern="1200" dirty="0"/>
        </a:p>
      </dsp:txBody>
      <dsp:txXfrm>
        <a:off x="391651" y="696539"/>
        <a:ext cx="8113364" cy="309874"/>
      </dsp:txXfrm>
    </dsp:sp>
    <dsp:sp modelId="{65D196E5-8403-4B1D-9944-E56C26E88F6F}">
      <dsp:nvSpPr>
        <dsp:cNvPr id="0" name=""/>
        <dsp:cNvSpPr/>
      </dsp:nvSpPr>
      <dsp:spPr>
        <a:xfrm>
          <a:off x="0" y="2153371"/>
          <a:ext cx="8568952" cy="86417"/>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23DAA2-9F62-4ED7-95A9-C8E49F828812}">
      <dsp:nvSpPr>
        <dsp:cNvPr id="0" name=""/>
        <dsp:cNvSpPr/>
      </dsp:nvSpPr>
      <dsp:spPr>
        <a:xfrm>
          <a:off x="874381" y="1382269"/>
          <a:ext cx="5998266" cy="821717"/>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marL="0" lvl="0" indent="0" algn="l" defTabSz="889000" rtl="0">
            <a:lnSpc>
              <a:spcPct val="90000"/>
            </a:lnSpc>
            <a:spcBef>
              <a:spcPct val="0"/>
            </a:spcBef>
            <a:spcAft>
              <a:spcPct val="35000"/>
            </a:spcAft>
            <a:buNone/>
          </a:pPr>
          <a:r>
            <a:rPr lang="en-US" sz="2000" b="1" kern="1200" dirty="0"/>
            <a:t>Sub-Programme 2.1: Civil Pensions</a:t>
          </a:r>
          <a:endParaRPr lang="en-ZA" sz="2000" b="1" kern="1200" dirty="0"/>
        </a:p>
      </dsp:txBody>
      <dsp:txXfrm>
        <a:off x="914494" y="1422382"/>
        <a:ext cx="5918040" cy="741491"/>
      </dsp:txXfrm>
    </dsp:sp>
    <dsp:sp modelId="{810D4EDC-EF35-4AF2-9B20-F81E16C45543}">
      <dsp:nvSpPr>
        <dsp:cNvPr id="0" name=""/>
        <dsp:cNvSpPr/>
      </dsp:nvSpPr>
      <dsp:spPr>
        <a:xfrm>
          <a:off x="0" y="3225777"/>
          <a:ext cx="8568952" cy="86417"/>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88E77C-8F9A-4BF6-94A8-A5C2A88FCDD3}">
      <dsp:nvSpPr>
        <dsp:cNvPr id="0" name=""/>
        <dsp:cNvSpPr/>
      </dsp:nvSpPr>
      <dsp:spPr>
        <a:xfrm>
          <a:off x="886623" y="2258073"/>
          <a:ext cx="5980710" cy="101808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marL="0" lvl="0" indent="0" algn="l" defTabSz="800100" rtl="0">
            <a:lnSpc>
              <a:spcPct val="90000"/>
            </a:lnSpc>
            <a:spcBef>
              <a:spcPct val="0"/>
            </a:spcBef>
            <a:spcAft>
              <a:spcPct val="35000"/>
            </a:spcAft>
            <a:buNone/>
          </a:pPr>
          <a:r>
            <a:rPr lang="en-US" sz="1800" b="1" kern="1200" dirty="0"/>
            <a:t>Sub-Programme 2.2: GEPF Benefits</a:t>
          </a:r>
          <a:endParaRPr lang="en-ZA" sz="1800" b="1" kern="1200" dirty="0"/>
        </a:p>
      </dsp:txBody>
      <dsp:txXfrm>
        <a:off x="936322" y="2307772"/>
        <a:ext cx="5881312" cy="918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9C89A-BC36-4BBD-9111-23416A64DE3E}">
      <dsp:nvSpPr>
        <dsp:cNvPr id="0" name=""/>
        <dsp:cNvSpPr/>
      </dsp:nvSpPr>
      <dsp:spPr>
        <a:xfrm>
          <a:off x="0" y="756090"/>
          <a:ext cx="8229600" cy="2646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rtl="0">
            <a:lnSpc>
              <a:spcPct val="90000"/>
            </a:lnSpc>
            <a:spcBef>
              <a:spcPct val="0"/>
            </a:spcBef>
            <a:spcAft>
              <a:spcPct val="15000"/>
            </a:spcAft>
            <a:buChar char="•"/>
          </a:pPr>
          <a:r>
            <a:rPr lang="en-ZA" sz="1500" b="1" kern="1200" dirty="0"/>
            <a:t>Is a self-administered pension fund governed by the Government Employees Pension Law, 1996. </a:t>
          </a:r>
          <a:endParaRPr lang="en-ZA" sz="1500" kern="1200" dirty="0"/>
        </a:p>
        <a:p>
          <a:pPr marL="114300" lvl="1" indent="-114300" algn="l" defTabSz="666750" rtl="0">
            <a:lnSpc>
              <a:spcPct val="90000"/>
            </a:lnSpc>
            <a:spcBef>
              <a:spcPct val="0"/>
            </a:spcBef>
            <a:spcAft>
              <a:spcPct val="15000"/>
            </a:spcAft>
            <a:buChar char="•"/>
          </a:pPr>
          <a:r>
            <a:rPr lang="en-ZA" sz="1500" b="1" kern="1200" dirty="0"/>
            <a:t>In 2010 the Board of Trustees of the GEPF and the Minister of Finance agreed to separate the Fund and the Administration.</a:t>
          </a:r>
          <a:endParaRPr lang="en-ZA" sz="1500" kern="1200" dirty="0"/>
        </a:p>
        <a:p>
          <a:pPr marL="114300" lvl="1" indent="-114300" algn="l" defTabSz="666750" rtl="0">
            <a:lnSpc>
              <a:spcPct val="90000"/>
            </a:lnSpc>
            <a:spcBef>
              <a:spcPct val="0"/>
            </a:spcBef>
            <a:spcAft>
              <a:spcPct val="15000"/>
            </a:spcAft>
            <a:buChar char="•"/>
          </a:pPr>
          <a:r>
            <a:rPr lang="en-ZA" sz="1500" b="1" kern="1200" dirty="0"/>
            <a:t> It was further approved that a government component in terms of the Public Service Act be established and the Administration function was transferred to such government component called the Government Pension Administration Agency established with effect from April 2010. </a:t>
          </a:r>
          <a:endParaRPr lang="en-ZA" sz="1500" kern="1200" dirty="0"/>
        </a:p>
        <a:p>
          <a:pPr marL="114300" lvl="1" indent="-114300" algn="l" defTabSz="666750" rtl="0">
            <a:lnSpc>
              <a:spcPct val="90000"/>
            </a:lnSpc>
            <a:spcBef>
              <a:spcPct val="0"/>
            </a:spcBef>
            <a:spcAft>
              <a:spcPct val="15000"/>
            </a:spcAft>
            <a:buChar char="•"/>
          </a:pPr>
          <a:r>
            <a:rPr lang="en-ZA" sz="1500" b="1" kern="1200" dirty="0"/>
            <a:t>Assets and employees were transferred into the government component and all employees are governed by the Public Service Act, 2001.  </a:t>
          </a:r>
          <a:endParaRPr lang="en-ZA" sz="1500" kern="1200" dirty="0"/>
        </a:p>
      </dsp:txBody>
      <dsp:txXfrm>
        <a:off x="0" y="756090"/>
        <a:ext cx="8229600" cy="2646000"/>
      </dsp:txXfrm>
    </dsp:sp>
    <dsp:sp modelId="{B40B17A0-BA3D-4535-AA2F-1E3D4064D554}">
      <dsp:nvSpPr>
        <dsp:cNvPr id="0" name=""/>
        <dsp:cNvSpPr/>
      </dsp:nvSpPr>
      <dsp:spPr>
        <a:xfrm>
          <a:off x="411480" y="534690"/>
          <a:ext cx="5760720" cy="442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66750" rtl="0">
            <a:lnSpc>
              <a:spcPct val="90000"/>
            </a:lnSpc>
            <a:spcBef>
              <a:spcPct val="0"/>
            </a:spcBef>
            <a:spcAft>
              <a:spcPct val="35000"/>
            </a:spcAft>
            <a:buNone/>
          </a:pPr>
          <a:r>
            <a:rPr lang="en-ZA" sz="1500" b="1" kern="1200" dirty="0"/>
            <a:t>Leading to the Proclamation of the GPAA at split of GEPF in 2010</a:t>
          </a:r>
        </a:p>
      </dsp:txBody>
      <dsp:txXfrm>
        <a:off x="433096" y="556306"/>
        <a:ext cx="5717488" cy="399568"/>
      </dsp:txXfrm>
    </dsp:sp>
    <dsp:sp modelId="{32E874EF-7A73-4F16-90B9-97F2A0B67C2C}">
      <dsp:nvSpPr>
        <dsp:cNvPr id="0" name=""/>
        <dsp:cNvSpPr/>
      </dsp:nvSpPr>
      <dsp:spPr>
        <a:xfrm>
          <a:off x="0" y="3704491"/>
          <a:ext cx="8229600" cy="378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3E81A2-104F-424E-A658-D48032144AFB}">
      <dsp:nvSpPr>
        <dsp:cNvPr id="0" name=""/>
        <dsp:cNvSpPr/>
      </dsp:nvSpPr>
      <dsp:spPr>
        <a:xfrm>
          <a:off x="411480" y="3483091"/>
          <a:ext cx="576072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66750" rtl="0">
            <a:lnSpc>
              <a:spcPct val="90000"/>
            </a:lnSpc>
            <a:spcBef>
              <a:spcPct val="0"/>
            </a:spcBef>
            <a:spcAft>
              <a:spcPct val="35000"/>
            </a:spcAft>
            <a:buNone/>
          </a:pPr>
          <a:r>
            <a:rPr lang="en-ZA" sz="1500" b="1" kern="1200" dirty="0"/>
            <a:t>The Executive Authority of the GPAA is the Minister of Finance  </a:t>
          </a:r>
          <a:endParaRPr lang="en-ZA" sz="1500" kern="1200" dirty="0"/>
        </a:p>
      </dsp:txBody>
      <dsp:txXfrm>
        <a:off x="433096" y="3504707"/>
        <a:ext cx="5717488" cy="399568"/>
      </dsp:txXfrm>
    </dsp:sp>
    <dsp:sp modelId="{2F894D60-D48E-433B-BA10-5198C1BF6970}">
      <dsp:nvSpPr>
        <dsp:cNvPr id="0" name=""/>
        <dsp:cNvSpPr/>
      </dsp:nvSpPr>
      <dsp:spPr>
        <a:xfrm>
          <a:off x="0" y="4384891"/>
          <a:ext cx="8229600" cy="378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CCDD86-9405-47A2-8432-29526EBCF1E9}">
      <dsp:nvSpPr>
        <dsp:cNvPr id="0" name=""/>
        <dsp:cNvSpPr/>
      </dsp:nvSpPr>
      <dsp:spPr>
        <a:xfrm>
          <a:off x="411480" y="4163491"/>
          <a:ext cx="5760720" cy="442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66750" rtl="0">
            <a:lnSpc>
              <a:spcPct val="90000"/>
            </a:lnSpc>
            <a:spcBef>
              <a:spcPct val="0"/>
            </a:spcBef>
            <a:spcAft>
              <a:spcPct val="35000"/>
            </a:spcAft>
            <a:buNone/>
          </a:pPr>
          <a:r>
            <a:rPr lang="en-ZA" sz="1500" b="1" kern="1200" dirty="0"/>
            <a:t>The GEPF is managed by a Board of Trustees.</a:t>
          </a:r>
          <a:endParaRPr lang="en-ZA" sz="1500" kern="1200" dirty="0"/>
        </a:p>
      </dsp:txBody>
      <dsp:txXfrm>
        <a:off x="433096" y="4185107"/>
        <a:ext cx="5717488"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EBBF5-474B-415B-A4A6-0B73A0ADBDD4}">
      <dsp:nvSpPr>
        <dsp:cNvPr id="0" name=""/>
        <dsp:cNvSpPr/>
      </dsp:nvSpPr>
      <dsp:spPr>
        <a:xfrm>
          <a:off x="0" y="721260"/>
          <a:ext cx="8229600" cy="38304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66496" rIns="638708" bIns="227584" numCol="1" spcCol="1270" anchor="t" anchorCtr="0">
          <a:noAutofit/>
        </a:bodyPr>
        <a:lstStyle/>
        <a:p>
          <a:pPr marL="285750" lvl="1" indent="-285750" algn="l" defTabSz="1422400" rtl="0">
            <a:lnSpc>
              <a:spcPct val="90000"/>
            </a:lnSpc>
            <a:spcBef>
              <a:spcPct val="0"/>
            </a:spcBef>
            <a:spcAft>
              <a:spcPct val="15000"/>
            </a:spcAft>
            <a:buChar char="•"/>
          </a:pPr>
          <a:r>
            <a:rPr lang="en-ZA" sz="3200" kern="1200"/>
            <a:t>Mandate is derived from various acts and statutes of Parliament</a:t>
          </a:r>
        </a:p>
        <a:p>
          <a:pPr marL="285750" lvl="1" indent="-285750" algn="l" defTabSz="1422400" rtl="0">
            <a:lnSpc>
              <a:spcPct val="90000"/>
            </a:lnSpc>
            <a:spcBef>
              <a:spcPct val="0"/>
            </a:spcBef>
            <a:spcAft>
              <a:spcPct val="15000"/>
            </a:spcAft>
            <a:buChar char="•"/>
          </a:pPr>
          <a:r>
            <a:rPr lang="en-ZA" sz="3200" kern="1200" dirty="0"/>
            <a:t>Vote 7 of the National Treasury Budget</a:t>
          </a:r>
        </a:p>
        <a:p>
          <a:pPr marL="285750" lvl="1" indent="-285750" algn="l" defTabSz="1422400" rtl="0">
            <a:lnSpc>
              <a:spcPct val="90000"/>
            </a:lnSpc>
            <a:spcBef>
              <a:spcPct val="0"/>
            </a:spcBef>
            <a:spcAft>
              <a:spcPct val="15000"/>
            </a:spcAft>
            <a:buChar char="•"/>
          </a:pPr>
          <a:r>
            <a:rPr lang="en-ZA" sz="3200" kern="1200" dirty="0"/>
            <a:t>Funds allocated directly from the Fiscus</a:t>
          </a:r>
        </a:p>
        <a:p>
          <a:pPr marL="285750" lvl="1" indent="-285750" algn="l" defTabSz="1422400" rtl="0">
            <a:lnSpc>
              <a:spcPct val="90000"/>
            </a:lnSpc>
            <a:spcBef>
              <a:spcPct val="0"/>
            </a:spcBef>
            <a:spcAft>
              <a:spcPct val="15000"/>
            </a:spcAft>
            <a:buChar char="•"/>
          </a:pPr>
          <a:r>
            <a:rPr lang="en-ZA" sz="3200" kern="1200"/>
            <a:t>Administered by GPAA through a SLA since 2010</a:t>
          </a:r>
        </a:p>
      </dsp:txBody>
      <dsp:txXfrm>
        <a:off x="0" y="721260"/>
        <a:ext cx="8229600" cy="3830400"/>
      </dsp:txXfrm>
    </dsp:sp>
    <dsp:sp modelId="{98A63A6E-8C3D-486F-BD6C-67E2DF02B9BA}">
      <dsp:nvSpPr>
        <dsp:cNvPr id="0" name=""/>
        <dsp:cNvSpPr/>
      </dsp:nvSpPr>
      <dsp:spPr>
        <a:xfrm>
          <a:off x="411480" y="248939"/>
          <a:ext cx="5760720" cy="9446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422400" rtl="0">
            <a:lnSpc>
              <a:spcPct val="90000"/>
            </a:lnSpc>
            <a:spcBef>
              <a:spcPct val="0"/>
            </a:spcBef>
            <a:spcAft>
              <a:spcPct val="35000"/>
            </a:spcAft>
            <a:buNone/>
          </a:pPr>
          <a:r>
            <a:rPr lang="en-ZA" sz="3200" kern="1200" dirty="0"/>
            <a:t>Background  </a:t>
          </a:r>
        </a:p>
      </dsp:txBody>
      <dsp:txXfrm>
        <a:off x="457594" y="295053"/>
        <a:ext cx="5668492" cy="852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3A933-155B-4AA7-8AD5-69A4DB82A2CA}">
      <dsp:nvSpPr>
        <dsp:cNvPr id="0" name=""/>
        <dsp:cNvSpPr/>
      </dsp:nvSpPr>
      <dsp:spPr>
        <a:xfrm>
          <a:off x="0" y="509219"/>
          <a:ext cx="8229600" cy="4284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708152" rIns="638708" bIns="241808" numCol="1" spcCol="1270" anchor="t" anchorCtr="0">
          <a:noAutofit/>
        </a:bodyPr>
        <a:lstStyle/>
        <a:p>
          <a:pPr marL="285750" lvl="1" indent="-285750" algn="l" defTabSz="1511300" rtl="0">
            <a:lnSpc>
              <a:spcPct val="90000"/>
            </a:lnSpc>
            <a:spcBef>
              <a:spcPct val="0"/>
            </a:spcBef>
            <a:spcAft>
              <a:spcPct val="15000"/>
            </a:spcAft>
            <a:buChar char="•"/>
          </a:pPr>
          <a:r>
            <a:rPr lang="en-ZA" sz="3400" kern="1200" dirty="0"/>
            <a:t>Provide pensions and Post Retirement medical benefits to former employees of  state departments and bodies. Provide similar benefits to members of the military, special pensions ,state employees injured on duty and related categories</a:t>
          </a:r>
        </a:p>
      </dsp:txBody>
      <dsp:txXfrm>
        <a:off x="0" y="509219"/>
        <a:ext cx="8229600" cy="4284000"/>
      </dsp:txXfrm>
    </dsp:sp>
    <dsp:sp modelId="{052EB58C-401C-4980-84AF-05DEAAE42EE8}">
      <dsp:nvSpPr>
        <dsp:cNvPr id="0" name=""/>
        <dsp:cNvSpPr/>
      </dsp:nvSpPr>
      <dsp:spPr>
        <a:xfrm>
          <a:off x="411480" y="7379"/>
          <a:ext cx="5760720" cy="10036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rtl="0">
            <a:lnSpc>
              <a:spcPct val="90000"/>
            </a:lnSpc>
            <a:spcBef>
              <a:spcPct val="0"/>
            </a:spcBef>
            <a:spcAft>
              <a:spcPct val="35000"/>
            </a:spcAft>
            <a:buNone/>
          </a:pPr>
          <a:r>
            <a:rPr lang="en-ZA" sz="3400" kern="1200" dirty="0"/>
            <a:t>Civil Funds and Pensions</a:t>
          </a:r>
        </a:p>
      </dsp:txBody>
      <dsp:txXfrm>
        <a:off x="460476" y="56375"/>
        <a:ext cx="5662728" cy="9056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E64A6-D69A-4FCB-9B87-63E7C0D30F1C}">
      <dsp:nvSpPr>
        <dsp:cNvPr id="0" name=""/>
        <dsp:cNvSpPr/>
      </dsp:nvSpPr>
      <dsp:spPr>
        <a:xfrm>
          <a:off x="0" y="645839"/>
          <a:ext cx="8229600" cy="4069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791464" rIns="638708" bIns="270256" numCol="1" spcCol="1270" anchor="t" anchorCtr="0">
          <a:noAutofit/>
        </a:bodyPr>
        <a:lstStyle/>
        <a:p>
          <a:pPr marL="285750" lvl="1" indent="-285750" algn="l" defTabSz="1689100" rtl="0">
            <a:lnSpc>
              <a:spcPct val="90000"/>
            </a:lnSpc>
            <a:spcBef>
              <a:spcPct val="0"/>
            </a:spcBef>
            <a:spcAft>
              <a:spcPct val="15000"/>
            </a:spcAft>
            <a:buChar char="•"/>
          </a:pPr>
          <a:r>
            <a:rPr lang="en-US" sz="3800" kern="1200" dirty="0"/>
            <a:t>Post Retirement Medical Benefits</a:t>
          </a:r>
          <a:endParaRPr lang="en-ZA" sz="3800" kern="1200" dirty="0"/>
        </a:p>
        <a:p>
          <a:pPr marL="285750" lvl="1" indent="-285750" algn="l" defTabSz="1689100" rtl="0">
            <a:lnSpc>
              <a:spcPct val="90000"/>
            </a:lnSpc>
            <a:spcBef>
              <a:spcPct val="0"/>
            </a:spcBef>
            <a:spcAft>
              <a:spcPct val="15000"/>
            </a:spcAft>
            <a:buChar char="•"/>
          </a:pPr>
          <a:r>
            <a:rPr lang="en-US" sz="3800" kern="1200"/>
            <a:t>Injury On Duty</a:t>
          </a:r>
          <a:endParaRPr lang="en-ZA" sz="3800" kern="1200"/>
        </a:p>
        <a:p>
          <a:pPr marL="285750" lvl="1" indent="-285750" algn="l" defTabSz="1689100" rtl="0">
            <a:lnSpc>
              <a:spcPct val="90000"/>
            </a:lnSpc>
            <a:spcBef>
              <a:spcPct val="0"/>
            </a:spcBef>
            <a:spcAft>
              <a:spcPct val="15000"/>
            </a:spcAft>
            <a:buChar char="•"/>
          </a:pPr>
          <a:r>
            <a:rPr lang="en-US" sz="3800" kern="1200"/>
            <a:t>Special Pensions</a:t>
          </a:r>
          <a:endParaRPr lang="en-ZA" sz="3800" kern="1200"/>
        </a:p>
        <a:p>
          <a:pPr marL="285750" lvl="1" indent="-285750" algn="l" defTabSz="1689100" rtl="0">
            <a:lnSpc>
              <a:spcPct val="90000"/>
            </a:lnSpc>
            <a:spcBef>
              <a:spcPct val="0"/>
            </a:spcBef>
            <a:spcAft>
              <a:spcPct val="15000"/>
            </a:spcAft>
            <a:buChar char="•"/>
          </a:pPr>
          <a:r>
            <a:rPr lang="en-US" sz="3800" kern="1200"/>
            <a:t>Military Pensions</a:t>
          </a:r>
          <a:endParaRPr lang="en-ZA" sz="3800" kern="1200"/>
        </a:p>
        <a:p>
          <a:pPr marL="285750" lvl="1" indent="-285750" algn="l" defTabSz="1689100" rtl="0">
            <a:lnSpc>
              <a:spcPct val="90000"/>
            </a:lnSpc>
            <a:spcBef>
              <a:spcPct val="0"/>
            </a:spcBef>
            <a:spcAft>
              <a:spcPct val="15000"/>
            </a:spcAft>
            <a:buChar char="•"/>
          </a:pPr>
          <a:r>
            <a:rPr lang="en-US" sz="3800" kern="1200"/>
            <a:t>Other Benefits</a:t>
          </a:r>
          <a:endParaRPr lang="en-ZA" sz="3800" kern="1200"/>
        </a:p>
      </dsp:txBody>
      <dsp:txXfrm>
        <a:off x="0" y="645839"/>
        <a:ext cx="8229600" cy="4069800"/>
      </dsp:txXfrm>
    </dsp:sp>
    <dsp:sp modelId="{73DC1EC9-439D-4AD4-B8F6-70DDD1302B3B}">
      <dsp:nvSpPr>
        <dsp:cNvPr id="0" name=""/>
        <dsp:cNvSpPr/>
      </dsp:nvSpPr>
      <dsp:spPr>
        <a:xfrm>
          <a:off x="411480" y="84959"/>
          <a:ext cx="5760720" cy="112176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689100" rtl="0">
            <a:lnSpc>
              <a:spcPct val="90000"/>
            </a:lnSpc>
            <a:spcBef>
              <a:spcPct val="0"/>
            </a:spcBef>
            <a:spcAft>
              <a:spcPct val="35000"/>
            </a:spcAft>
            <a:buNone/>
          </a:pPr>
          <a:r>
            <a:rPr lang="en-US" sz="3800" kern="1200" dirty="0"/>
            <a:t>Funds Administered</a:t>
          </a:r>
          <a:endParaRPr lang="en-ZA" sz="3800" kern="1200" dirty="0"/>
        </a:p>
      </dsp:txBody>
      <dsp:txXfrm>
        <a:off x="466240" y="139719"/>
        <a:ext cx="5651200" cy="10122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C9877-4E4B-42BE-9DD9-34F47AB99746}">
      <dsp:nvSpPr>
        <dsp:cNvPr id="0" name=""/>
        <dsp:cNvSpPr/>
      </dsp:nvSpPr>
      <dsp:spPr>
        <a:xfrm>
          <a:off x="0" y="474580"/>
          <a:ext cx="8229600" cy="1360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rtl="0">
            <a:lnSpc>
              <a:spcPct val="90000"/>
            </a:lnSpc>
            <a:spcBef>
              <a:spcPct val="0"/>
            </a:spcBef>
            <a:spcAft>
              <a:spcPct val="15000"/>
            </a:spcAft>
            <a:buChar char="•"/>
          </a:pPr>
          <a:r>
            <a:rPr lang="en-ZA" sz="2400" kern="1200" dirty="0"/>
            <a:t> a full spectrum of benefit administration services for the Government Employees Pension Fund (GEPF).</a:t>
          </a:r>
        </a:p>
      </dsp:txBody>
      <dsp:txXfrm>
        <a:off x="0" y="474580"/>
        <a:ext cx="8229600" cy="1360800"/>
      </dsp:txXfrm>
    </dsp:sp>
    <dsp:sp modelId="{9E85F0EB-1E40-42B3-AA93-A8507DA7FBD3}">
      <dsp:nvSpPr>
        <dsp:cNvPr id="0" name=""/>
        <dsp:cNvSpPr/>
      </dsp:nvSpPr>
      <dsp:spPr>
        <a:xfrm>
          <a:off x="411480" y="120340"/>
          <a:ext cx="5760720" cy="7084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ZA" sz="2400" kern="1200" dirty="0"/>
            <a:t>The sub- programme provides</a:t>
          </a:r>
        </a:p>
      </dsp:txBody>
      <dsp:txXfrm>
        <a:off x="446065" y="154925"/>
        <a:ext cx="5691550" cy="639310"/>
      </dsp:txXfrm>
    </dsp:sp>
    <dsp:sp modelId="{201FB1EB-284B-4731-A0A9-15EF46DEBABC}">
      <dsp:nvSpPr>
        <dsp:cNvPr id="0" name=""/>
        <dsp:cNvSpPr/>
      </dsp:nvSpPr>
      <dsp:spPr>
        <a:xfrm>
          <a:off x="0" y="2319220"/>
          <a:ext cx="8229600" cy="2494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rtl="0">
            <a:lnSpc>
              <a:spcPct val="90000"/>
            </a:lnSpc>
            <a:spcBef>
              <a:spcPct val="0"/>
            </a:spcBef>
            <a:spcAft>
              <a:spcPct val="15000"/>
            </a:spcAft>
            <a:buChar char="•"/>
          </a:pPr>
          <a:r>
            <a:rPr lang="en-ZA" sz="2400" kern="1200"/>
            <a:t>Contribution collection, reconciliation and management thereof.</a:t>
          </a:r>
        </a:p>
        <a:p>
          <a:pPr marL="228600" lvl="1" indent="-228600" algn="l" defTabSz="1066800" rtl="0">
            <a:lnSpc>
              <a:spcPct val="90000"/>
            </a:lnSpc>
            <a:spcBef>
              <a:spcPct val="0"/>
            </a:spcBef>
            <a:spcAft>
              <a:spcPct val="15000"/>
            </a:spcAft>
            <a:buChar char="•"/>
          </a:pPr>
          <a:r>
            <a:rPr lang="en-ZA" sz="2400" kern="1200"/>
            <a:t>Membership admissions, updates and communication thereof for active, pensioner, and beneficiaries.</a:t>
          </a:r>
        </a:p>
        <a:p>
          <a:pPr marL="228600" lvl="1" indent="-228600" algn="l" defTabSz="1066800" rtl="0">
            <a:lnSpc>
              <a:spcPct val="90000"/>
            </a:lnSpc>
            <a:spcBef>
              <a:spcPct val="0"/>
            </a:spcBef>
            <a:spcAft>
              <a:spcPct val="15000"/>
            </a:spcAft>
            <a:buChar char="•"/>
          </a:pPr>
          <a:r>
            <a:rPr lang="en-ZA" sz="2400" kern="1200"/>
            <a:t>Benefit processing and payment thereof.</a:t>
          </a:r>
        </a:p>
      </dsp:txBody>
      <dsp:txXfrm>
        <a:off x="0" y="2319220"/>
        <a:ext cx="8229600" cy="2494800"/>
      </dsp:txXfrm>
    </dsp:sp>
    <dsp:sp modelId="{45E0110E-1569-4DF0-BC1A-B2BB72F3F4AA}">
      <dsp:nvSpPr>
        <dsp:cNvPr id="0" name=""/>
        <dsp:cNvSpPr/>
      </dsp:nvSpPr>
      <dsp:spPr>
        <a:xfrm>
          <a:off x="411480" y="1964980"/>
          <a:ext cx="5760720" cy="7084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ZA" sz="2400" kern="1200" dirty="0"/>
            <a:t>These services amongst others include;</a:t>
          </a:r>
        </a:p>
      </dsp:txBody>
      <dsp:txXfrm>
        <a:off x="446065" y="1999565"/>
        <a:ext cx="5691550" cy="639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1CC0D-5A40-49FA-872C-EBC466076DF6}">
      <dsp:nvSpPr>
        <dsp:cNvPr id="0" name=""/>
        <dsp:cNvSpPr/>
      </dsp:nvSpPr>
      <dsp:spPr>
        <a:xfrm>
          <a:off x="0" y="414532"/>
          <a:ext cx="8229600" cy="4158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l" defTabSz="977900" rtl="0">
            <a:lnSpc>
              <a:spcPct val="90000"/>
            </a:lnSpc>
            <a:spcBef>
              <a:spcPct val="0"/>
            </a:spcBef>
            <a:spcAft>
              <a:spcPct val="15000"/>
            </a:spcAft>
            <a:buChar char="•"/>
          </a:pPr>
          <a:r>
            <a:rPr lang="en-ZA" sz="2200" kern="1200"/>
            <a:t>Funeral Benefits</a:t>
          </a:r>
        </a:p>
        <a:p>
          <a:pPr marL="228600" lvl="1" indent="-228600" algn="l" defTabSz="977900" rtl="0">
            <a:lnSpc>
              <a:spcPct val="90000"/>
            </a:lnSpc>
            <a:spcBef>
              <a:spcPct val="0"/>
            </a:spcBef>
            <a:spcAft>
              <a:spcPct val="15000"/>
            </a:spcAft>
            <a:buChar char="•"/>
          </a:pPr>
          <a:r>
            <a:rPr lang="en-ZA" sz="2200" kern="1200"/>
            <a:t>Resignation Benefit</a:t>
          </a:r>
        </a:p>
        <a:p>
          <a:pPr marL="228600" lvl="1" indent="-228600" algn="l" defTabSz="977900" rtl="0">
            <a:lnSpc>
              <a:spcPct val="90000"/>
            </a:lnSpc>
            <a:spcBef>
              <a:spcPct val="0"/>
            </a:spcBef>
            <a:spcAft>
              <a:spcPct val="15000"/>
            </a:spcAft>
            <a:buChar char="•"/>
          </a:pPr>
          <a:r>
            <a:rPr lang="en-ZA" sz="2200" kern="1200"/>
            <a:t>Retirement Benefit</a:t>
          </a:r>
        </a:p>
        <a:p>
          <a:pPr marL="228600" lvl="1" indent="-228600" algn="l" defTabSz="977900" rtl="0">
            <a:lnSpc>
              <a:spcPct val="90000"/>
            </a:lnSpc>
            <a:spcBef>
              <a:spcPct val="0"/>
            </a:spcBef>
            <a:spcAft>
              <a:spcPct val="15000"/>
            </a:spcAft>
            <a:buChar char="•"/>
          </a:pPr>
          <a:r>
            <a:rPr lang="en-ZA" sz="2200" kern="1200"/>
            <a:t>Death benefits</a:t>
          </a:r>
        </a:p>
        <a:p>
          <a:pPr marL="228600" lvl="1" indent="-228600" algn="l" defTabSz="977900" rtl="0">
            <a:lnSpc>
              <a:spcPct val="90000"/>
            </a:lnSpc>
            <a:spcBef>
              <a:spcPct val="0"/>
            </a:spcBef>
            <a:spcAft>
              <a:spcPct val="15000"/>
            </a:spcAft>
            <a:buChar char="•"/>
          </a:pPr>
          <a:r>
            <a:rPr lang="en-ZA" sz="2200" kern="1200"/>
            <a:t>5 Year balances</a:t>
          </a:r>
        </a:p>
        <a:p>
          <a:pPr marL="228600" lvl="1" indent="-228600" algn="l" defTabSz="977900" rtl="0">
            <a:lnSpc>
              <a:spcPct val="90000"/>
            </a:lnSpc>
            <a:spcBef>
              <a:spcPct val="0"/>
            </a:spcBef>
            <a:spcAft>
              <a:spcPct val="15000"/>
            </a:spcAft>
            <a:buChar char="•"/>
          </a:pPr>
          <a:r>
            <a:rPr lang="en-ZA" sz="2200" kern="1200"/>
            <a:t>Transfer to External Funds</a:t>
          </a:r>
        </a:p>
        <a:p>
          <a:pPr marL="228600" lvl="1" indent="-228600" algn="l" defTabSz="977900" rtl="0">
            <a:lnSpc>
              <a:spcPct val="90000"/>
            </a:lnSpc>
            <a:spcBef>
              <a:spcPct val="0"/>
            </a:spcBef>
            <a:spcAft>
              <a:spcPct val="15000"/>
            </a:spcAft>
            <a:buChar char="•"/>
          </a:pPr>
          <a:r>
            <a:rPr lang="en-ZA" sz="2200" kern="1200"/>
            <a:t>Spouse Pensions</a:t>
          </a:r>
        </a:p>
        <a:p>
          <a:pPr marL="228600" lvl="1" indent="-228600" algn="l" defTabSz="977900" rtl="0">
            <a:lnSpc>
              <a:spcPct val="90000"/>
            </a:lnSpc>
            <a:spcBef>
              <a:spcPct val="0"/>
            </a:spcBef>
            <a:spcAft>
              <a:spcPct val="15000"/>
            </a:spcAft>
            <a:buChar char="•"/>
          </a:pPr>
          <a:r>
            <a:rPr lang="en-ZA" sz="2200" kern="1200"/>
            <a:t>Third pensions</a:t>
          </a:r>
        </a:p>
        <a:p>
          <a:pPr marL="228600" lvl="1" indent="-228600" algn="l" defTabSz="977900" rtl="0">
            <a:lnSpc>
              <a:spcPct val="90000"/>
            </a:lnSpc>
            <a:spcBef>
              <a:spcPct val="0"/>
            </a:spcBef>
            <a:spcAft>
              <a:spcPct val="15000"/>
            </a:spcAft>
            <a:buChar char="•"/>
          </a:pPr>
          <a:r>
            <a:rPr lang="en-ZA" sz="2200" kern="1200"/>
            <a:t>Child / Orphans Pension</a:t>
          </a:r>
        </a:p>
        <a:p>
          <a:pPr marL="228600" lvl="1" indent="-228600" algn="l" defTabSz="977900" rtl="0">
            <a:lnSpc>
              <a:spcPct val="90000"/>
            </a:lnSpc>
            <a:spcBef>
              <a:spcPct val="0"/>
            </a:spcBef>
            <a:spcAft>
              <a:spcPct val="15000"/>
            </a:spcAft>
            <a:buChar char="•"/>
          </a:pPr>
          <a:r>
            <a:rPr lang="en-ZA" sz="2200" kern="1200"/>
            <a:t>Special nature benefits – PDP, etc</a:t>
          </a:r>
        </a:p>
      </dsp:txBody>
      <dsp:txXfrm>
        <a:off x="0" y="414532"/>
        <a:ext cx="8229600" cy="4158000"/>
      </dsp:txXfrm>
    </dsp:sp>
    <dsp:sp modelId="{329FC4B5-6E23-4260-AFD3-127C3A726E3D}">
      <dsp:nvSpPr>
        <dsp:cNvPr id="0" name=""/>
        <dsp:cNvSpPr/>
      </dsp:nvSpPr>
      <dsp:spPr>
        <a:xfrm>
          <a:off x="411480" y="89812"/>
          <a:ext cx="5760720" cy="6494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rtl="0">
            <a:lnSpc>
              <a:spcPct val="90000"/>
            </a:lnSpc>
            <a:spcBef>
              <a:spcPct val="0"/>
            </a:spcBef>
            <a:spcAft>
              <a:spcPct val="35000"/>
            </a:spcAft>
            <a:buNone/>
          </a:pPr>
          <a:r>
            <a:rPr lang="en-ZA" sz="2200" kern="1200"/>
            <a:t>Benefit payable by the GEPF include ;</a:t>
          </a:r>
        </a:p>
      </dsp:txBody>
      <dsp:txXfrm>
        <a:off x="443183" y="121515"/>
        <a:ext cx="5697314" cy="586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D84D7-FA7A-490B-92A4-FD3380F4F9F6}">
      <dsp:nvSpPr>
        <dsp:cNvPr id="0" name=""/>
        <dsp:cNvSpPr/>
      </dsp:nvSpPr>
      <dsp:spPr>
        <a:xfrm rot="10800000">
          <a:off x="1895145" y="886005"/>
          <a:ext cx="4887297" cy="3905210"/>
        </a:xfrm>
        <a:prstGeom prst="homePlat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683" tIns="125730" rIns="234696" bIns="125730" numCol="1" spcCol="1270" anchor="ctr" anchorCtr="0">
          <a:noAutofit/>
        </a:bodyPr>
        <a:lstStyle/>
        <a:p>
          <a:pPr marL="0" lvl="0" indent="0" algn="ctr" defTabSz="1466850" rtl="0">
            <a:lnSpc>
              <a:spcPct val="100000"/>
            </a:lnSpc>
            <a:spcBef>
              <a:spcPct val="0"/>
            </a:spcBef>
            <a:spcAft>
              <a:spcPts val="600"/>
            </a:spcAft>
            <a:buNone/>
          </a:pPr>
          <a:r>
            <a:rPr kumimoji="0" lang="en-US" sz="3300" b="0" i="0" u="none" strike="noStrike" kern="1200" cap="none" normalizeH="0" baseline="0" dirty="0" err="1">
              <a:ln>
                <a:noFill/>
              </a:ln>
              <a:solidFill>
                <a:schemeClr val="tx1"/>
              </a:solidFill>
              <a:effectLst/>
              <a:latin typeface="Arial" panose="020B0604020202020204" pitchFamily="34" charset="0"/>
            </a:rPr>
            <a:t>Ngiyathokoza</a:t>
          </a:r>
          <a:r>
            <a:rPr kumimoji="0" lang="en-US" sz="3300" b="0" i="0" u="none" strike="noStrike" kern="1200" cap="none" normalizeH="0" baseline="0" dirty="0">
              <a:ln>
                <a:noFill/>
              </a:ln>
              <a:solidFill>
                <a:schemeClr val="tx1"/>
              </a:solidFill>
              <a:effectLst/>
              <a:latin typeface="Arial" panose="020B0604020202020204" pitchFamily="34" charset="0"/>
            </a:rPr>
            <a:t> Enkosi    </a:t>
          </a:r>
          <a:r>
            <a:rPr kumimoji="0" lang="en-US" sz="3300" b="0" i="0" u="none" strike="noStrike" kern="1200" cap="none" normalizeH="0" baseline="0" dirty="0" err="1">
              <a:ln>
                <a:noFill/>
              </a:ln>
              <a:solidFill>
                <a:schemeClr val="tx1"/>
              </a:solidFill>
              <a:effectLst/>
              <a:latin typeface="Arial" panose="020B0604020202020204" pitchFamily="34" charset="0"/>
            </a:rPr>
            <a:t>Dankie</a:t>
          </a:r>
          <a:r>
            <a:rPr kumimoji="0" lang="en-US" sz="3300" b="0" i="0" u="none" strike="noStrike" kern="1200" cap="none" normalizeH="0" baseline="0" dirty="0">
              <a:ln>
                <a:noFill/>
              </a:ln>
              <a:solidFill>
                <a:schemeClr val="tx1"/>
              </a:solidFill>
              <a:effectLst/>
              <a:latin typeface="Arial" panose="020B0604020202020204" pitchFamily="34" charset="0"/>
            </a:rPr>
            <a:t> </a:t>
          </a:r>
          <a:r>
            <a:rPr kumimoji="0" lang="en-US" sz="3300" b="0" i="0" u="none" strike="noStrike" kern="1200" cap="none" normalizeH="0" baseline="0" dirty="0" err="1">
              <a:ln>
                <a:noFill/>
              </a:ln>
              <a:solidFill>
                <a:schemeClr val="tx1"/>
              </a:solidFill>
              <a:effectLst/>
              <a:latin typeface="Arial" panose="020B0604020202020204" pitchFamily="34" charset="0"/>
            </a:rPr>
            <a:t>Ngiyabonga</a:t>
          </a:r>
          <a:r>
            <a:rPr kumimoji="0" lang="en-US" sz="3300" b="0" i="0" u="none" strike="noStrike" kern="1200" cap="none" normalizeH="0" baseline="0" dirty="0">
              <a:ln>
                <a:noFill/>
              </a:ln>
              <a:solidFill>
                <a:schemeClr val="tx1"/>
              </a:solidFill>
              <a:effectLst/>
              <a:latin typeface="Arial" panose="020B0604020202020204" pitchFamily="34" charset="0"/>
            </a:rPr>
            <a:t>   </a:t>
          </a:r>
          <a:r>
            <a:rPr kumimoji="0" lang="en-US" sz="3300" b="0" i="0" u="none" strike="noStrike" kern="1200" cap="none" normalizeH="0" baseline="0" dirty="0" err="1">
              <a:ln>
                <a:noFill/>
              </a:ln>
              <a:solidFill>
                <a:schemeClr val="tx1"/>
              </a:solidFill>
              <a:effectLst/>
              <a:latin typeface="Arial" panose="020B0604020202020204" pitchFamily="34" charset="0"/>
            </a:rPr>
            <a:t>Ke</a:t>
          </a:r>
          <a:r>
            <a:rPr kumimoji="0" lang="en-US" sz="3300" b="0" i="0" u="none" strike="noStrike" kern="1200" cap="none" normalizeH="0" baseline="0" dirty="0">
              <a:ln>
                <a:noFill/>
              </a:ln>
              <a:solidFill>
                <a:schemeClr val="tx1"/>
              </a:solidFill>
              <a:effectLst/>
              <a:latin typeface="Arial" panose="020B0604020202020204" pitchFamily="34" charset="0"/>
            </a:rPr>
            <a:t> A </a:t>
          </a:r>
          <a:r>
            <a:rPr kumimoji="0" lang="en-US" sz="3300" b="0" i="0" u="none" strike="noStrike" kern="1200" cap="none" normalizeH="0" baseline="0" dirty="0" err="1">
              <a:ln>
                <a:noFill/>
              </a:ln>
              <a:solidFill>
                <a:schemeClr val="tx1"/>
              </a:solidFill>
              <a:effectLst/>
              <a:latin typeface="Arial" panose="020B0604020202020204" pitchFamily="34" charset="0"/>
            </a:rPr>
            <a:t>Leboga</a:t>
          </a:r>
          <a:endParaRPr kumimoji="0" lang="en-US" sz="3300" b="0" i="0" u="none" strike="noStrike" kern="1200" cap="none" normalizeH="0" baseline="0" dirty="0">
            <a:ln>
              <a:noFill/>
            </a:ln>
            <a:solidFill>
              <a:schemeClr val="tx1"/>
            </a:solidFill>
            <a:effectLst/>
            <a:latin typeface="Arial" panose="020B0604020202020204" pitchFamily="34" charset="0"/>
          </a:endParaRPr>
        </a:p>
        <a:p>
          <a:pPr marL="0" lvl="0" indent="0" algn="ctr" defTabSz="1466850" rtl="0">
            <a:lnSpc>
              <a:spcPct val="100000"/>
            </a:lnSpc>
            <a:spcBef>
              <a:spcPct val="0"/>
            </a:spcBef>
            <a:spcAft>
              <a:spcPts val="600"/>
            </a:spcAft>
            <a:buNone/>
          </a:pPr>
          <a:r>
            <a:rPr kumimoji="0" lang="en-US" sz="3300" b="0" i="0" u="none" strike="noStrike" kern="1200" cap="none" normalizeH="0" baseline="0" dirty="0" err="1">
              <a:ln>
                <a:noFill/>
              </a:ln>
              <a:solidFill>
                <a:schemeClr val="tx1"/>
              </a:solidFill>
              <a:effectLst/>
              <a:latin typeface="Arial" panose="020B0604020202020204" pitchFamily="34" charset="0"/>
            </a:rPr>
            <a:t>Ndi</a:t>
          </a:r>
          <a:r>
            <a:rPr kumimoji="0" lang="en-US" sz="3300" b="0" i="0" u="none" strike="noStrike" kern="1200" cap="none" normalizeH="0" baseline="0" dirty="0">
              <a:ln>
                <a:noFill/>
              </a:ln>
              <a:solidFill>
                <a:schemeClr val="tx1"/>
              </a:solidFill>
              <a:effectLst/>
              <a:latin typeface="Arial" panose="020B0604020202020204" pitchFamily="34" charset="0"/>
            </a:rPr>
            <a:t> A </a:t>
          </a:r>
          <a:r>
            <a:rPr kumimoji="0" lang="en-US" sz="3300" b="0" i="0" u="none" strike="noStrike" kern="1200" cap="none" normalizeH="0" baseline="0" dirty="0" err="1">
              <a:ln>
                <a:noFill/>
              </a:ln>
              <a:solidFill>
                <a:schemeClr val="tx1"/>
              </a:solidFill>
              <a:effectLst/>
              <a:latin typeface="Arial" panose="020B0604020202020204" pitchFamily="34" charset="0"/>
            </a:rPr>
            <a:t>Livhuha</a:t>
          </a:r>
          <a:endParaRPr kumimoji="0" lang="en-US" sz="3300" b="0" i="0" u="none" strike="noStrike" kern="1200" cap="none" normalizeH="0" baseline="0" dirty="0">
            <a:ln>
              <a:noFill/>
            </a:ln>
            <a:solidFill>
              <a:schemeClr val="tx1"/>
            </a:solidFill>
            <a:effectLst/>
            <a:latin typeface="Arial" panose="020B0604020202020204" pitchFamily="34" charset="0"/>
          </a:endParaRPr>
        </a:p>
        <a:p>
          <a:pPr marL="0" lvl="0" indent="0" algn="ctr" defTabSz="1466850" rtl="0">
            <a:lnSpc>
              <a:spcPct val="100000"/>
            </a:lnSpc>
            <a:spcBef>
              <a:spcPct val="0"/>
            </a:spcBef>
            <a:spcAft>
              <a:spcPts val="600"/>
            </a:spcAft>
            <a:buNone/>
          </a:pPr>
          <a:r>
            <a:rPr kumimoji="0" lang="en-US" sz="3300" b="0" i="0" u="none" strike="noStrike" kern="1200" cap="none" normalizeH="0" baseline="0" dirty="0" err="1">
              <a:ln>
                <a:noFill/>
              </a:ln>
              <a:solidFill>
                <a:schemeClr val="tx1"/>
              </a:solidFill>
              <a:effectLst/>
              <a:latin typeface="Arial" panose="020B0604020202020204" pitchFamily="34" charset="0"/>
            </a:rPr>
            <a:t>Ndza</a:t>
          </a:r>
          <a:r>
            <a:rPr kumimoji="0" lang="en-US" sz="3300" b="0" i="0" u="none" strike="noStrike" kern="1200" cap="none" normalizeH="0" baseline="0" dirty="0">
              <a:ln>
                <a:noFill/>
              </a:ln>
              <a:solidFill>
                <a:schemeClr val="tx1"/>
              </a:solidFill>
              <a:effectLst/>
              <a:latin typeface="Arial" panose="020B0604020202020204" pitchFamily="34" charset="0"/>
            </a:rPr>
            <a:t> </a:t>
          </a:r>
          <a:r>
            <a:rPr kumimoji="0" lang="en-US" sz="3300" b="0" i="0" u="none" strike="noStrike" kern="1200" cap="none" normalizeH="0" baseline="0" dirty="0" err="1">
              <a:ln>
                <a:noFill/>
              </a:ln>
              <a:solidFill>
                <a:schemeClr val="tx1"/>
              </a:solidFill>
              <a:effectLst/>
              <a:latin typeface="Arial" panose="020B0604020202020204" pitchFamily="34" charset="0"/>
            </a:rPr>
            <a:t>Khenza</a:t>
          </a:r>
          <a:endParaRPr kumimoji="0" lang="en-ZA" sz="3300" b="0" i="0" u="none" strike="noStrike" kern="1200" cap="none" normalizeH="0" baseline="0" dirty="0">
            <a:ln>
              <a:noFill/>
            </a:ln>
            <a:solidFill>
              <a:schemeClr val="tx1"/>
            </a:solidFill>
            <a:effectLst/>
            <a:latin typeface="Arial" panose="020B0604020202020204" pitchFamily="34" charset="0"/>
          </a:endParaRPr>
        </a:p>
      </dsp:txBody>
      <dsp:txXfrm rot="10800000">
        <a:off x="2871447" y="886005"/>
        <a:ext cx="3910995" cy="3905210"/>
      </dsp:txXfrm>
    </dsp:sp>
    <dsp:sp modelId="{C043D251-DA38-4730-A33B-6AFE47C248A5}">
      <dsp:nvSpPr>
        <dsp:cNvPr id="0" name=""/>
        <dsp:cNvSpPr/>
      </dsp:nvSpPr>
      <dsp:spPr>
        <a:xfrm>
          <a:off x="615505" y="1617324"/>
          <a:ext cx="2462022" cy="246202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740A0429-0AFA-49B1-A667-D48216D75DDF}" type="datetimeFigureOut">
              <a:rPr lang="en-ZA" smtClean="0"/>
              <a:t>2023/06/19</a:t>
            </a:fld>
            <a:endParaRPr lang="en-ZA"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2B29409-88EC-4F55-9408-FAB6A381E07B}" type="slidenum">
              <a:rPr lang="en-ZA" smtClean="0"/>
              <a:t>‹#›</a:t>
            </a:fld>
            <a:endParaRPr lang="en-ZA" dirty="0"/>
          </a:p>
        </p:txBody>
      </p:sp>
    </p:spTree>
    <p:extLst>
      <p:ext uri="{BB962C8B-B14F-4D97-AF65-F5344CB8AC3E}">
        <p14:creationId xmlns:p14="http://schemas.microsoft.com/office/powerpoint/2010/main" val="78191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5263" y="655638"/>
            <a:ext cx="4378325" cy="32829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A8AD849-E273-40C1-945A-4BEB7EBC71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229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5460426-2398-504B-BE83-8BE84EE8D788}" type="slidenum">
              <a:rPr lang="en-US" smtClean="0"/>
              <a:t>5</a:t>
            </a:fld>
            <a:endParaRPr lang="en-US" dirty="0"/>
          </a:p>
        </p:txBody>
      </p:sp>
    </p:spTree>
    <p:extLst>
      <p:ext uri="{BB962C8B-B14F-4D97-AF65-F5344CB8AC3E}">
        <p14:creationId xmlns:p14="http://schemas.microsoft.com/office/powerpoint/2010/main" val="171708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1A34E31-F48A-4DBD-8262-656862EC4A72}" type="slidenum">
              <a:rPr lang="en-US" smtClean="0"/>
              <a:pPr/>
              <a:t>11</a:t>
            </a:fld>
            <a:endParaRPr lang="en-US"/>
          </a:p>
        </p:txBody>
      </p:sp>
    </p:spTree>
    <p:extLst>
      <p:ext uri="{BB962C8B-B14F-4D97-AF65-F5344CB8AC3E}">
        <p14:creationId xmlns:p14="http://schemas.microsoft.com/office/powerpoint/2010/main" val="389123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AD849-E273-40C1-945A-4BEB7EBC710F}" type="slidenum">
              <a:rPr lang="en-US" smtClean="0"/>
              <a:pPr/>
              <a:t>26</a:t>
            </a:fld>
            <a:endParaRPr lang="en-US"/>
          </a:p>
        </p:txBody>
      </p:sp>
    </p:spTree>
    <p:extLst>
      <p:ext uri="{BB962C8B-B14F-4D97-AF65-F5344CB8AC3E}">
        <p14:creationId xmlns:p14="http://schemas.microsoft.com/office/powerpoint/2010/main" val="260574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EA52C1-641B-4163-B7FE-B38823D6769D}" type="datetime1">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297371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4E2E94-6ADA-4DCA-B582-A30EC7180545}" type="datetime1">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157941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83091-2AB4-4EB2-88B7-5C9D9B15F940}" type="datetime1">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325285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6537B-01F2-425F-80D4-609B64F7BC38}" type="datetime1">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104789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5B17B8-A163-4FC7-8F3D-6D2D90136C6C}" type="datetime1">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250952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980299-D802-4752-AAA3-9A48998E8CC5}" type="datetime1">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80383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CC293E-FD45-40C1-AE5E-9834B8B1D55F}" type="datetime1">
              <a:rPr lang="en-US" smtClean="0"/>
              <a:t>6/19/2023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146848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ED3B55-3B7B-41B9-AB54-06087E821C40}" type="datetime1">
              <a:rPr lang="en-US" smtClean="0"/>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149045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386C4-9D5E-49C0-A363-0104D93233C5}" type="datetime1">
              <a:rPr lang="en-US" smtClean="0"/>
              <a:t>6/19/2023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353170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98B50-468E-41EE-8060-231EDC50B712}" type="datetime1">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291947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979279-6F13-4AA4-8FE2-69E1590DE070}" type="datetime1">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6BC76-1A2A-4B46-9640-13D3E0090202}" type="slidenum">
              <a:rPr lang="en-US" smtClean="0"/>
              <a:pPr/>
              <a:t>‹#›</a:t>
            </a:fld>
            <a:endParaRPr lang="en-US"/>
          </a:p>
        </p:txBody>
      </p:sp>
    </p:spTree>
    <p:extLst>
      <p:ext uri="{BB962C8B-B14F-4D97-AF65-F5344CB8AC3E}">
        <p14:creationId xmlns:p14="http://schemas.microsoft.com/office/powerpoint/2010/main" val="352050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959FE-29F6-47AA-9150-8F1882DCADD2}" type="datetime1">
              <a:rPr lang="en-US" smtClean="0"/>
              <a:t>6/19/2023</a:t>
            </a:fld>
            <a:endParaRPr lang="en-US"/>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6BC76-1A2A-4B46-9640-13D3E0090202}" type="slidenum">
              <a:rPr lang="en-US" smtClean="0"/>
              <a:pPr/>
              <a:t>‹#›</a:t>
            </a:fld>
            <a:endParaRPr lang="en-US"/>
          </a:p>
        </p:txBody>
      </p:sp>
    </p:spTree>
    <p:extLst>
      <p:ext uri="{BB962C8B-B14F-4D97-AF65-F5344CB8AC3E}">
        <p14:creationId xmlns:p14="http://schemas.microsoft.com/office/powerpoint/2010/main" val="162881783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80563" y="4932597"/>
            <a:ext cx="184731"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572000" y="1052736"/>
            <a:ext cx="4536504" cy="1305165"/>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2800" b="1" dirty="0">
                <a:solidFill>
                  <a:prstClr val="white"/>
                </a:solidFill>
                <a:latin typeface="Arial"/>
                <a:cs typeface="Arial"/>
              </a:rPr>
              <a:t>APP AND QUARTER 4 PERFORMANCE </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36BC76-1A2A-4B46-9640-13D3E009020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80588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Sub- </a:t>
            </a:r>
            <a:r>
              <a:rPr lang="en-US" dirty="0" err="1"/>
              <a:t>Programme</a:t>
            </a:r>
            <a:endParaRPr lang="en-US" dirty="0"/>
          </a:p>
        </p:txBody>
      </p:sp>
      <p:graphicFrame>
        <p:nvGraphicFramePr>
          <p:cNvPr id="5" name="Content Placeholder 4"/>
          <p:cNvGraphicFramePr>
            <a:graphicFrameLocks noGrp="1"/>
          </p:cNvGraphicFramePr>
          <p:nvPr>
            <p:ph idx="1"/>
          </p:nvPr>
        </p:nvGraphicFramePr>
        <p:xfrm>
          <a:off x="457200" y="1079501"/>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10</a:t>
            </a:fld>
            <a:endParaRPr lang="en-US"/>
          </a:p>
        </p:txBody>
      </p:sp>
    </p:spTree>
    <p:extLst>
      <p:ext uri="{BB962C8B-B14F-4D97-AF65-F5344CB8AC3E}">
        <p14:creationId xmlns:p14="http://schemas.microsoft.com/office/powerpoint/2010/main" val="2417095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List of Business Units</a:t>
            </a:r>
          </a:p>
        </p:txBody>
      </p:sp>
      <p:graphicFrame>
        <p:nvGraphicFramePr>
          <p:cNvPr id="5" name="Content Placeholder 4"/>
          <p:cNvGraphicFramePr>
            <a:graphicFrameLocks noGrp="1"/>
          </p:cNvGraphicFramePr>
          <p:nvPr>
            <p:ph idx="1"/>
          </p:nvPr>
        </p:nvGraphicFramePr>
        <p:xfrm>
          <a:off x="457200" y="1079501"/>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11</a:t>
            </a:fld>
            <a:endParaRPr lang="en-US"/>
          </a:p>
        </p:txBody>
      </p:sp>
    </p:spTree>
    <p:extLst>
      <p:ext uri="{BB962C8B-B14F-4D97-AF65-F5344CB8AC3E}">
        <p14:creationId xmlns:p14="http://schemas.microsoft.com/office/powerpoint/2010/main" val="424578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45068F-104C-4380-9E19-18B2A1728BA0}"/>
              </a:ext>
            </a:extLst>
          </p:cNvPr>
          <p:cNvSpPr>
            <a:spLocks noGrp="1"/>
          </p:cNvSpPr>
          <p:nvPr>
            <p:ph type="sldNum" sz="quarter" idx="12"/>
          </p:nvPr>
        </p:nvSpPr>
        <p:spPr/>
        <p:txBody>
          <a:bodyPr/>
          <a:lstStyle/>
          <a:p>
            <a:fld id="{6F36BC76-1A2A-4B46-9640-13D3E0090202}" type="slidenum">
              <a:rPr lang="en-US" smtClean="0"/>
              <a:pPr/>
              <a:t>12</a:t>
            </a:fld>
            <a:endParaRPr lang="en-US"/>
          </a:p>
        </p:txBody>
      </p:sp>
      <p:sp>
        <p:nvSpPr>
          <p:cNvPr id="6" name="Title 5">
            <a:extLst>
              <a:ext uri="{FF2B5EF4-FFF2-40B4-BE49-F238E27FC236}">
                <a16:creationId xmlns:a16="http://schemas.microsoft.com/office/drawing/2014/main" id="{385E1DE1-19F7-54A7-699D-A65CDEDA99F0}"/>
              </a:ext>
            </a:extLst>
          </p:cNvPr>
          <p:cNvSpPr>
            <a:spLocks noGrp="1"/>
          </p:cNvSpPr>
          <p:nvPr>
            <p:ph type="title"/>
          </p:nvPr>
        </p:nvSpPr>
        <p:spPr>
          <a:xfrm>
            <a:off x="457200" y="-68115"/>
            <a:ext cx="8229600" cy="1143000"/>
          </a:xfrm>
        </p:spPr>
        <p:txBody>
          <a:bodyPr>
            <a:normAutofit/>
          </a:bodyPr>
          <a:lstStyle/>
          <a:p>
            <a:r>
              <a:rPr lang="en-ZA" dirty="0"/>
              <a:t>PROGRAMME 2.1 PERFORMANCE</a:t>
            </a:r>
          </a:p>
        </p:txBody>
      </p:sp>
      <p:graphicFrame>
        <p:nvGraphicFramePr>
          <p:cNvPr id="7" name="Content Placeholder 6">
            <a:extLst>
              <a:ext uri="{FF2B5EF4-FFF2-40B4-BE49-F238E27FC236}">
                <a16:creationId xmlns:a16="http://schemas.microsoft.com/office/drawing/2014/main" id="{C11BCA5D-F34D-4C84-9B4A-850076FDA3BF}"/>
              </a:ext>
            </a:extLst>
          </p:cNvPr>
          <p:cNvGraphicFramePr>
            <a:graphicFrameLocks noGrp="1"/>
          </p:cNvGraphicFramePr>
          <p:nvPr>
            <p:ph idx="1"/>
            <p:extLst>
              <p:ext uri="{D42A27DB-BD31-4B8C-83A1-F6EECF244321}">
                <p14:modId xmlns:p14="http://schemas.microsoft.com/office/powerpoint/2010/main" val="3183444868"/>
              </p:ext>
            </p:extLst>
          </p:nvPr>
        </p:nvGraphicFramePr>
        <p:xfrm>
          <a:off x="827584" y="731680"/>
          <a:ext cx="7704855" cy="5394639"/>
        </p:xfrm>
        <a:graphic>
          <a:graphicData uri="http://schemas.openxmlformats.org/drawingml/2006/table">
            <a:tbl>
              <a:tblPr firstRow="1" firstCol="1" bandRow="1"/>
              <a:tblGrid>
                <a:gridCol w="547860">
                  <a:extLst>
                    <a:ext uri="{9D8B030D-6E8A-4147-A177-3AD203B41FA5}">
                      <a16:colId xmlns:a16="http://schemas.microsoft.com/office/drawing/2014/main" val="398690411"/>
                    </a:ext>
                  </a:extLst>
                </a:gridCol>
                <a:gridCol w="285872">
                  <a:extLst>
                    <a:ext uri="{9D8B030D-6E8A-4147-A177-3AD203B41FA5}">
                      <a16:colId xmlns:a16="http://schemas.microsoft.com/office/drawing/2014/main" val="2736953818"/>
                    </a:ext>
                  </a:extLst>
                </a:gridCol>
                <a:gridCol w="580658">
                  <a:extLst>
                    <a:ext uri="{9D8B030D-6E8A-4147-A177-3AD203B41FA5}">
                      <a16:colId xmlns:a16="http://schemas.microsoft.com/office/drawing/2014/main" val="535860535"/>
                    </a:ext>
                  </a:extLst>
                </a:gridCol>
                <a:gridCol w="580658">
                  <a:extLst>
                    <a:ext uri="{9D8B030D-6E8A-4147-A177-3AD203B41FA5}">
                      <a16:colId xmlns:a16="http://schemas.microsoft.com/office/drawing/2014/main" val="679614537"/>
                    </a:ext>
                  </a:extLst>
                </a:gridCol>
                <a:gridCol w="580658">
                  <a:extLst>
                    <a:ext uri="{9D8B030D-6E8A-4147-A177-3AD203B41FA5}">
                      <a16:colId xmlns:a16="http://schemas.microsoft.com/office/drawing/2014/main" val="836419062"/>
                    </a:ext>
                  </a:extLst>
                </a:gridCol>
                <a:gridCol w="580658">
                  <a:extLst>
                    <a:ext uri="{9D8B030D-6E8A-4147-A177-3AD203B41FA5}">
                      <a16:colId xmlns:a16="http://schemas.microsoft.com/office/drawing/2014/main" val="2245520694"/>
                    </a:ext>
                  </a:extLst>
                </a:gridCol>
                <a:gridCol w="579585">
                  <a:extLst>
                    <a:ext uri="{9D8B030D-6E8A-4147-A177-3AD203B41FA5}">
                      <a16:colId xmlns:a16="http://schemas.microsoft.com/office/drawing/2014/main" val="2476185077"/>
                    </a:ext>
                  </a:extLst>
                </a:gridCol>
                <a:gridCol w="579585">
                  <a:extLst>
                    <a:ext uri="{9D8B030D-6E8A-4147-A177-3AD203B41FA5}">
                      <a16:colId xmlns:a16="http://schemas.microsoft.com/office/drawing/2014/main" val="448398269"/>
                    </a:ext>
                  </a:extLst>
                </a:gridCol>
                <a:gridCol w="483879">
                  <a:extLst>
                    <a:ext uri="{9D8B030D-6E8A-4147-A177-3AD203B41FA5}">
                      <a16:colId xmlns:a16="http://schemas.microsoft.com/office/drawing/2014/main" val="494734290"/>
                    </a:ext>
                  </a:extLst>
                </a:gridCol>
                <a:gridCol w="581734">
                  <a:extLst>
                    <a:ext uri="{9D8B030D-6E8A-4147-A177-3AD203B41FA5}">
                      <a16:colId xmlns:a16="http://schemas.microsoft.com/office/drawing/2014/main" val="4082691698"/>
                    </a:ext>
                  </a:extLst>
                </a:gridCol>
                <a:gridCol w="581734">
                  <a:extLst>
                    <a:ext uri="{9D8B030D-6E8A-4147-A177-3AD203B41FA5}">
                      <a16:colId xmlns:a16="http://schemas.microsoft.com/office/drawing/2014/main" val="4052285907"/>
                    </a:ext>
                  </a:extLst>
                </a:gridCol>
                <a:gridCol w="580658">
                  <a:extLst>
                    <a:ext uri="{9D8B030D-6E8A-4147-A177-3AD203B41FA5}">
                      <a16:colId xmlns:a16="http://schemas.microsoft.com/office/drawing/2014/main" val="2460843441"/>
                    </a:ext>
                  </a:extLst>
                </a:gridCol>
                <a:gridCol w="580658">
                  <a:extLst>
                    <a:ext uri="{9D8B030D-6E8A-4147-A177-3AD203B41FA5}">
                      <a16:colId xmlns:a16="http://schemas.microsoft.com/office/drawing/2014/main" val="2843329673"/>
                    </a:ext>
                  </a:extLst>
                </a:gridCol>
                <a:gridCol w="580658">
                  <a:extLst>
                    <a:ext uri="{9D8B030D-6E8A-4147-A177-3AD203B41FA5}">
                      <a16:colId xmlns:a16="http://schemas.microsoft.com/office/drawing/2014/main" val="4031163002"/>
                    </a:ext>
                  </a:extLst>
                </a:gridCol>
              </a:tblGrid>
              <a:tr h="109217">
                <a:tc gridSpan="14">
                  <a:txBody>
                    <a:bodyPr/>
                    <a:lstStyle/>
                    <a:p>
                      <a:pPr>
                        <a:lnSpc>
                          <a:spcPct val="150000"/>
                        </a:lnSpc>
                      </a:pPr>
                      <a:r>
                        <a:rPr lang="en-US" sz="600" b="1">
                          <a:effectLst/>
                          <a:latin typeface="Arial" panose="020B0604020202020204" pitchFamily="34" charset="0"/>
                          <a:ea typeface="Calibri" panose="020F0502020204030204" pitchFamily="34" charset="0"/>
                          <a:cs typeface="Arial" panose="020B0604020202020204" pitchFamily="34" charset="0"/>
                        </a:rPr>
                        <a:t>Purpose: Programme 2 consists of three sub-programmes that administer a range of benefits and are responsible for client relationship management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00293833"/>
                  </a:ext>
                </a:extLst>
              </a:tr>
              <a:tr h="261354">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Link</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Indicators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Actual</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Actual</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Actual</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Target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Actual</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gn="r">
                        <a:lnSpc>
                          <a:spcPct val="150000"/>
                        </a:lnSpc>
                        <a:spcAft>
                          <a:spcPts val="0"/>
                        </a:spcAft>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Actual</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Corrective Measures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094226108"/>
                  </a:ext>
                </a:extLst>
              </a:tr>
              <a:tr h="1355426">
                <a:tc rowSpan="3">
                  <a:txBody>
                    <a:bodyPr/>
                    <a:lstStyle/>
                    <a:p>
                      <a:pPr marL="71755" marR="71755" algn="r">
                        <a:lnSpc>
                          <a:spcPct val="150000"/>
                        </a:lnSpc>
                        <a:spcAft>
                          <a:spcPts val="0"/>
                        </a:spcAft>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Priority 5: Social cohesion and safe communities.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71755" marR="71755" algn="r">
                        <a:lnSpc>
                          <a:spcPct val="150000"/>
                        </a:lnSpc>
                        <a:spcAft>
                          <a:spcPts val="0"/>
                        </a:spcAft>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5 Efficient admission management.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5 305 out of 5 305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5 514 out of   5 514</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99.97%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3408 out of 3409</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 admitted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99.26%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5 412 out of 5 452</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 admitted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99.80% </a:t>
                      </a: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members admitted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14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100%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99.97%</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99.26%</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Continuous monitoring and support to staff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3705256"/>
                  </a:ext>
                </a:extLst>
              </a:tr>
              <a:tr h="1480047">
                <a:tc vMerge="1">
                  <a:txBody>
                    <a:bodyPr/>
                    <a:lstStyle/>
                    <a:p>
                      <a:endParaRPr lang="en-ZA"/>
                    </a:p>
                  </a:txBody>
                  <a:tcPr/>
                </a:tc>
                <a:tc vMerge="1">
                  <a:txBody>
                    <a:bodyPr/>
                    <a:lstStyle/>
                    <a:p>
                      <a:endParaRPr lang="en-ZA"/>
                    </a:p>
                  </a:txBody>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8 476 out of 8 476</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6 437 out of 6 437</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7 032/ out of 7 032</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10 035 out of 10 035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clients records maintained within 21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100%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100%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Continuous monitoring and support to staff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1652563"/>
                  </a:ext>
                </a:extLst>
              </a:tr>
              <a:tr h="1978531">
                <a:tc vMerge="1">
                  <a:txBody>
                    <a:bodyPr/>
                    <a:lstStyle/>
                    <a:p>
                      <a:endParaRPr lang="en-ZA"/>
                    </a:p>
                  </a:txBody>
                  <a:tcPr/>
                </a:tc>
                <a:tc vMerge="1">
                  <a:txBody>
                    <a:bodyPr/>
                    <a:lstStyle/>
                    <a:p>
                      <a:endParaRPr lang="en-ZA"/>
                    </a:p>
                  </a:txBody>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 out of 52</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out of 56</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 out of 55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 out of 44</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suspended pensioners (overseas) reinstated within 21 working days after receipt of Life Certificates.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Continuous monitoring and support to staff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115" marR="2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7939118"/>
                  </a:ext>
                </a:extLst>
              </a:tr>
            </a:tbl>
          </a:graphicData>
        </a:graphic>
      </p:graphicFrame>
    </p:spTree>
    <p:extLst>
      <p:ext uri="{BB962C8B-B14F-4D97-AF65-F5344CB8AC3E}">
        <p14:creationId xmlns:p14="http://schemas.microsoft.com/office/powerpoint/2010/main" val="348891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0B833E7-D550-4317-8ABA-273931C0065B}"/>
              </a:ext>
            </a:extLst>
          </p:cNvPr>
          <p:cNvGraphicFramePr>
            <a:graphicFrameLocks noGrp="1"/>
          </p:cNvGraphicFramePr>
          <p:nvPr>
            <p:ph idx="1"/>
            <p:extLst>
              <p:ext uri="{D42A27DB-BD31-4B8C-83A1-F6EECF244321}">
                <p14:modId xmlns:p14="http://schemas.microsoft.com/office/powerpoint/2010/main" val="2091209262"/>
              </p:ext>
            </p:extLst>
          </p:nvPr>
        </p:nvGraphicFramePr>
        <p:xfrm>
          <a:off x="971600" y="980728"/>
          <a:ext cx="7632850" cy="4320480"/>
        </p:xfrm>
        <a:graphic>
          <a:graphicData uri="http://schemas.openxmlformats.org/drawingml/2006/table">
            <a:tbl>
              <a:tblPr firstRow="1" firstCol="1" bandRow="1"/>
              <a:tblGrid>
                <a:gridCol w="250396">
                  <a:extLst>
                    <a:ext uri="{9D8B030D-6E8A-4147-A177-3AD203B41FA5}">
                      <a16:colId xmlns:a16="http://schemas.microsoft.com/office/drawing/2014/main" val="2049008211"/>
                    </a:ext>
                  </a:extLst>
                </a:gridCol>
                <a:gridCol w="545163">
                  <a:extLst>
                    <a:ext uri="{9D8B030D-6E8A-4147-A177-3AD203B41FA5}">
                      <a16:colId xmlns:a16="http://schemas.microsoft.com/office/drawing/2014/main" val="2933042220"/>
                    </a:ext>
                  </a:extLst>
                </a:gridCol>
                <a:gridCol w="577799">
                  <a:extLst>
                    <a:ext uri="{9D8B030D-6E8A-4147-A177-3AD203B41FA5}">
                      <a16:colId xmlns:a16="http://schemas.microsoft.com/office/drawing/2014/main" val="836493846"/>
                    </a:ext>
                  </a:extLst>
                </a:gridCol>
                <a:gridCol w="577799">
                  <a:extLst>
                    <a:ext uri="{9D8B030D-6E8A-4147-A177-3AD203B41FA5}">
                      <a16:colId xmlns:a16="http://schemas.microsoft.com/office/drawing/2014/main" val="995605838"/>
                    </a:ext>
                  </a:extLst>
                </a:gridCol>
                <a:gridCol w="577799">
                  <a:extLst>
                    <a:ext uri="{9D8B030D-6E8A-4147-A177-3AD203B41FA5}">
                      <a16:colId xmlns:a16="http://schemas.microsoft.com/office/drawing/2014/main" val="3634780803"/>
                    </a:ext>
                  </a:extLst>
                </a:gridCol>
                <a:gridCol w="577799">
                  <a:extLst>
                    <a:ext uri="{9D8B030D-6E8A-4147-A177-3AD203B41FA5}">
                      <a16:colId xmlns:a16="http://schemas.microsoft.com/office/drawing/2014/main" val="2445327183"/>
                    </a:ext>
                  </a:extLst>
                </a:gridCol>
                <a:gridCol w="576729">
                  <a:extLst>
                    <a:ext uri="{9D8B030D-6E8A-4147-A177-3AD203B41FA5}">
                      <a16:colId xmlns:a16="http://schemas.microsoft.com/office/drawing/2014/main" val="2117623659"/>
                    </a:ext>
                  </a:extLst>
                </a:gridCol>
                <a:gridCol w="576729">
                  <a:extLst>
                    <a:ext uri="{9D8B030D-6E8A-4147-A177-3AD203B41FA5}">
                      <a16:colId xmlns:a16="http://schemas.microsoft.com/office/drawing/2014/main" val="3165353170"/>
                    </a:ext>
                  </a:extLst>
                </a:gridCol>
                <a:gridCol w="481498">
                  <a:extLst>
                    <a:ext uri="{9D8B030D-6E8A-4147-A177-3AD203B41FA5}">
                      <a16:colId xmlns:a16="http://schemas.microsoft.com/office/drawing/2014/main" val="2450839116"/>
                    </a:ext>
                  </a:extLst>
                </a:gridCol>
                <a:gridCol w="578871">
                  <a:extLst>
                    <a:ext uri="{9D8B030D-6E8A-4147-A177-3AD203B41FA5}">
                      <a16:colId xmlns:a16="http://schemas.microsoft.com/office/drawing/2014/main" val="735548734"/>
                    </a:ext>
                  </a:extLst>
                </a:gridCol>
                <a:gridCol w="578871">
                  <a:extLst>
                    <a:ext uri="{9D8B030D-6E8A-4147-A177-3AD203B41FA5}">
                      <a16:colId xmlns:a16="http://schemas.microsoft.com/office/drawing/2014/main" val="2863870495"/>
                    </a:ext>
                  </a:extLst>
                </a:gridCol>
                <a:gridCol w="577799">
                  <a:extLst>
                    <a:ext uri="{9D8B030D-6E8A-4147-A177-3AD203B41FA5}">
                      <a16:colId xmlns:a16="http://schemas.microsoft.com/office/drawing/2014/main" val="3858690669"/>
                    </a:ext>
                  </a:extLst>
                </a:gridCol>
                <a:gridCol w="577799">
                  <a:extLst>
                    <a:ext uri="{9D8B030D-6E8A-4147-A177-3AD203B41FA5}">
                      <a16:colId xmlns:a16="http://schemas.microsoft.com/office/drawing/2014/main" val="955177037"/>
                    </a:ext>
                  </a:extLst>
                </a:gridCol>
                <a:gridCol w="577799">
                  <a:extLst>
                    <a:ext uri="{9D8B030D-6E8A-4147-A177-3AD203B41FA5}">
                      <a16:colId xmlns:a16="http://schemas.microsoft.com/office/drawing/2014/main" val="2275394195"/>
                    </a:ext>
                  </a:extLst>
                </a:gridCol>
              </a:tblGrid>
              <a:tr h="4320480">
                <a:tc>
                  <a:txBody>
                    <a:bodyPr/>
                    <a:lstStyle/>
                    <a:p>
                      <a:pPr marL="71755" marR="71755" algn="r">
                        <a:lnSpc>
                          <a:spcPct val="150000"/>
                        </a:lnSpc>
                        <a:spcAft>
                          <a:spcPts val="0"/>
                        </a:spcAft>
                      </a:pPr>
                      <a:r>
                        <a:rPr lang="en-ZA" sz="900">
                          <a:effectLst/>
                          <a:latin typeface="Arial" panose="020B0604020202020204" pitchFamily="34" charset="0"/>
                          <a:ea typeface="Times New Roman" panose="02020603050405020304" pitchFamily="18" charset="0"/>
                          <a:cs typeface="Arial" panose="020B0604020202020204" pitchFamily="34" charset="0"/>
                        </a:rPr>
                        <a:t> </a:t>
                      </a:r>
                      <a:endParaRPr lang="en-ZA"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5 313 out of 5 313</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5 539 out of 5 539</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3 379 out of 3 379</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5 106 out of 5 106</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membership</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certificates issued within 30 working</a:t>
                      </a:r>
                      <a:b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days of admission.</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effectLst/>
                          <a:latin typeface="Arial" panose="020B0604020202020204" pitchFamily="34" charset="0"/>
                          <a:ea typeface="Times New Roman" panose="02020603050405020304" pitchFamily="18"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100%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100% </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100%</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Continuous monitoring and support to staff</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5675960"/>
                  </a:ext>
                </a:extLst>
              </a:tr>
            </a:tbl>
          </a:graphicData>
        </a:graphic>
      </p:graphicFrame>
      <p:sp>
        <p:nvSpPr>
          <p:cNvPr id="4" name="Slide Number Placeholder 3">
            <a:extLst>
              <a:ext uri="{FF2B5EF4-FFF2-40B4-BE49-F238E27FC236}">
                <a16:creationId xmlns:a16="http://schemas.microsoft.com/office/drawing/2014/main" id="{ACCB8524-94F9-467D-BAA1-9A1A8A82B962}"/>
              </a:ext>
            </a:extLst>
          </p:cNvPr>
          <p:cNvSpPr>
            <a:spLocks noGrp="1"/>
          </p:cNvSpPr>
          <p:nvPr>
            <p:ph type="sldNum" sz="quarter" idx="12"/>
          </p:nvPr>
        </p:nvSpPr>
        <p:spPr/>
        <p:txBody>
          <a:bodyPr/>
          <a:lstStyle/>
          <a:p>
            <a:fld id="{6F36BC76-1A2A-4B46-9640-13D3E0090202}" type="slidenum">
              <a:rPr lang="en-US" smtClean="0"/>
              <a:pPr/>
              <a:t>13</a:t>
            </a:fld>
            <a:endParaRPr lang="en-US"/>
          </a:p>
        </p:txBody>
      </p:sp>
      <p:sp>
        <p:nvSpPr>
          <p:cNvPr id="7" name="Title 5">
            <a:extLst>
              <a:ext uri="{FF2B5EF4-FFF2-40B4-BE49-F238E27FC236}">
                <a16:creationId xmlns:a16="http://schemas.microsoft.com/office/drawing/2014/main" id="{E88FE212-A5E3-0413-D698-3551A2E8E6A1}"/>
              </a:ext>
            </a:extLst>
          </p:cNvPr>
          <p:cNvSpPr txBox="1">
            <a:spLocks/>
          </p:cNvSpPr>
          <p:nvPr/>
        </p:nvSpPr>
        <p:spPr>
          <a:xfrm>
            <a:off x="457200" y="-6811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a:t>PROGRAMME 2.1 PERFORMANCE</a:t>
            </a:r>
            <a:endParaRPr lang="en-ZA" dirty="0"/>
          </a:p>
        </p:txBody>
      </p:sp>
    </p:spTree>
    <p:extLst>
      <p:ext uri="{BB962C8B-B14F-4D97-AF65-F5344CB8AC3E}">
        <p14:creationId xmlns:p14="http://schemas.microsoft.com/office/powerpoint/2010/main" val="272806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0B833E7-D550-4317-8ABA-273931C0065B}"/>
              </a:ext>
            </a:extLst>
          </p:cNvPr>
          <p:cNvGraphicFramePr>
            <a:graphicFrameLocks noGrp="1"/>
          </p:cNvGraphicFramePr>
          <p:nvPr>
            <p:ph idx="1"/>
            <p:extLst>
              <p:ext uri="{D42A27DB-BD31-4B8C-83A1-F6EECF244321}">
                <p14:modId xmlns:p14="http://schemas.microsoft.com/office/powerpoint/2010/main" val="857181379"/>
              </p:ext>
            </p:extLst>
          </p:nvPr>
        </p:nvGraphicFramePr>
        <p:xfrm>
          <a:off x="971600" y="836712"/>
          <a:ext cx="7632850" cy="4536504"/>
        </p:xfrm>
        <a:graphic>
          <a:graphicData uri="http://schemas.openxmlformats.org/drawingml/2006/table">
            <a:tbl>
              <a:tblPr firstRow="1" firstCol="1" bandRow="1"/>
              <a:tblGrid>
                <a:gridCol w="250396">
                  <a:extLst>
                    <a:ext uri="{9D8B030D-6E8A-4147-A177-3AD203B41FA5}">
                      <a16:colId xmlns:a16="http://schemas.microsoft.com/office/drawing/2014/main" val="2049008211"/>
                    </a:ext>
                  </a:extLst>
                </a:gridCol>
                <a:gridCol w="545163">
                  <a:extLst>
                    <a:ext uri="{9D8B030D-6E8A-4147-A177-3AD203B41FA5}">
                      <a16:colId xmlns:a16="http://schemas.microsoft.com/office/drawing/2014/main" val="2933042220"/>
                    </a:ext>
                  </a:extLst>
                </a:gridCol>
                <a:gridCol w="577799">
                  <a:extLst>
                    <a:ext uri="{9D8B030D-6E8A-4147-A177-3AD203B41FA5}">
                      <a16:colId xmlns:a16="http://schemas.microsoft.com/office/drawing/2014/main" val="836493846"/>
                    </a:ext>
                  </a:extLst>
                </a:gridCol>
                <a:gridCol w="577799">
                  <a:extLst>
                    <a:ext uri="{9D8B030D-6E8A-4147-A177-3AD203B41FA5}">
                      <a16:colId xmlns:a16="http://schemas.microsoft.com/office/drawing/2014/main" val="995605838"/>
                    </a:ext>
                  </a:extLst>
                </a:gridCol>
                <a:gridCol w="577799">
                  <a:extLst>
                    <a:ext uri="{9D8B030D-6E8A-4147-A177-3AD203B41FA5}">
                      <a16:colId xmlns:a16="http://schemas.microsoft.com/office/drawing/2014/main" val="3634780803"/>
                    </a:ext>
                  </a:extLst>
                </a:gridCol>
                <a:gridCol w="577799">
                  <a:extLst>
                    <a:ext uri="{9D8B030D-6E8A-4147-A177-3AD203B41FA5}">
                      <a16:colId xmlns:a16="http://schemas.microsoft.com/office/drawing/2014/main" val="2445327183"/>
                    </a:ext>
                  </a:extLst>
                </a:gridCol>
                <a:gridCol w="576729">
                  <a:extLst>
                    <a:ext uri="{9D8B030D-6E8A-4147-A177-3AD203B41FA5}">
                      <a16:colId xmlns:a16="http://schemas.microsoft.com/office/drawing/2014/main" val="2117623659"/>
                    </a:ext>
                  </a:extLst>
                </a:gridCol>
                <a:gridCol w="576729">
                  <a:extLst>
                    <a:ext uri="{9D8B030D-6E8A-4147-A177-3AD203B41FA5}">
                      <a16:colId xmlns:a16="http://schemas.microsoft.com/office/drawing/2014/main" val="3165353170"/>
                    </a:ext>
                  </a:extLst>
                </a:gridCol>
                <a:gridCol w="481498">
                  <a:extLst>
                    <a:ext uri="{9D8B030D-6E8A-4147-A177-3AD203B41FA5}">
                      <a16:colId xmlns:a16="http://schemas.microsoft.com/office/drawing/2014/main" val="2450839116"/>
                    </a:ext>
                  </a:extLst>
                </a:gridCol>
                <a:gridCol w="578871">
                  <a:extLst>
                    <a:ext uri="{9D8B030D-6E8A-4147-A177-3AD203B41FA5}">
                      <a16:colId xmlns:a16="http://schemas.microsoft.com/office/drawing/2014/main" val="735548734"/>
                    </a:ext>
                  </a:extLst>
                </a:gridCol>
                <a:gridCol w="578871">
                  <a:extLst>
                    <a:ext uri="{9D8B030D-6E8A-4147-A177-3AD203B41FA5}">
                      <a16:colId xmlns:a16="http://schemas.microsoft.com/office/drawing/2014/main" val="2863870495"/>
                    </a:ext>
                  </a:extLst>
                </a:gridCol>
                <a:gridCol w="577799">
                  <a:extLst>
                    <a:ext uri="{9D8B030D-6E8A-4147-A177-3AD203B41FA5}">
                      <a16:colId xmlns:a16="http://schemas.microsoft.com/office/drawing/2014/main" val="3858690669"/>
                    </a:ext>
                  </a:extLst>
                </a:gridCol>
                <a:gridCol w="577799">
                  <a:extLst>
                    <a:ext uri="{9D8B030D-6E8A-4147-A177-3AD203B41FA5}">
                      <a16:colId xmlns:a16="http://schemas.microsoft.com/office/drawing/2014/main" val="955177037"/>
                    </a:ext>
                  </a:extLst>
                </a:gridCol>
                <a:gridCol w="577799">
                  <a:extLst>
                    <a:ext uri="{9D8B030D-6E8A-4147-A177-3AD203B41FA5}">
                      <a16:colId xmlns:a16="http://schemas.microsoft.com/office/drawing/2014/main" val="2275394195"/>
                    </a:ext>
                  </a:extLst>
                </a:gridCol>
              </a:tblGrid>
              <a:tr h="4536504">
                <a:tc>
                  <a:txBody>
                    <a:bodyPr/>
                    <a:lstStyle/>
                    <a:p>
                      <a:pPr marL="71755" marR="71755" algn="r">
                        <a:lnSpc>
                          <a:spcPct val="150000"/>
                        </a:lnSpc>
                        <a:spcAft>
                          <a:spcPts val="0"/>
                        </a:spcAft>
                      </a:pPr>
                      <a:r>
                        <a:rPr lang="en-ZA" sz="900">
                          <a:effectLst/>
                          <a:latin typeface="Arial" panose="020B0604020202020204" pitchFamily="34" charset="0"/>
                          <a:ea typeface="Times New Roman" panose="02020603050405020304" pitchFamily="18" charset="0"/>
                          <a:cs typeface="Arial" panose="020B0604020202020204" pitchFamily="34" charset="0"/>
                        </a:rPr>
                        <a:t> </a:t>
                      </a:r>
                      <a:endParaRPr lang="en-ZA"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900" dirty="0">
                          <a:solidFill>
                            <a:srgbClr val="000000"/>
                          </a:solidFill>
                          <a:effectLst/>
                          <a:latin typeface="Arial" panose="020B0604020202020204" pitchFamily="34" charset="0"/>
                          <a:cs typeface="Arial" panose="020B0604020202020204" pitchFamily="34" charset="0"/>
                        </a:rPr>
                        <a:t>Outcome 7: Payment turn-around time of less than 60 days.</a:t>
                      </a:r>
                      <a:endParaRPr lang="en-ZA" sz="1000" dirty="0">
                        <a:effectLst/>
                        <a:latin typeface="Arial" panose="020B0604020202020204" pitchFamily="34"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100% </a:t>
                      </a:r>
                      <a:r>
                        <a:rPr lang="en-ZA" sz="900" dirty="0">
                          <a:solidFill>
                            <a:srgbClr val="000000"/>
                          </a:solidFill>
                          <a:effectLst/>
                          <a:latin typeface="Arial" panose="020B0604020202020204" pitchFamily="34" charset="0"/>
                          <a:cs typeface="Arial" panose="020B0604020202020204" pitchFamily="34" charset="0"/>
                        </a:rPr>
                        <a:t>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118 out of 118</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100%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126 out of 126</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100%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119 out of 119</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90%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100%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82 out of 82</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900" b="1" dirty="0">
                          <a:solidFill>
                            <a:srgbClr val="000000"/>
                          </a:solidFill>
                          <a:effectLst/>
                          <a:latin typeface="Arial" panose="020B0604020202020204" pitchFamily="34" charset="0"/>
                          <a:cs typeface="Arial" panose="020B0604020202020204" pitchFamily="34" charset="0"/>
                        </a:rPr>
                        <a:t>Exceeded</a:t>
                      </a:r>
                      <a:endParaRPr lang="en-ZA" sz="1000" dirty="0">
                        <a:effectLst/>
                        <a:latin typeface="Arial" panose="020B0604020202020204" pitchFamily="34"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90%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b="1" dirty="0">
                          <a:solidFill>
                            <a:srgbClr val="000000"/>
                          </a:solidFill>
                          <a:effectLst/>
                          <a:latin typeface="Arial" panose="020B0604020202020204" pitchFamily="34" charset="0"/>
                          <a:cs typeface="Arial" panose="020B0604020202020204" pitchFamily="34" charset="0"/>
                        </a:rPr>
                        <a:t>100%</a:t>
                      </a:r>
                      <a:r>
                        <a:rPr lang="en-ZA" sz="900" dirty="0">
                          <a:solidFill>
                            <a:srgbClr val="000000"/>
                          </a:solidFill>
                          <a:effectLst/>
                          <a:latin typeface="Arial" panose="020B0604020202020204" pitchFamily="34" charset="0"/>
                          <a:cs typeface="Arial" panose="020B0604020202020204" pitchFamily="34" charset="0"/>
                        </a:rPr>
                        <a:t> of NT death benefits paid within 60 working days after duly completed documents were received.</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Average of:</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Q1: 100%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Q2: 100%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Q3: 100% </a:t>
                      </a:r>
                      <a:endParaRPr lang="en-ZA" sz="1000" dirty="0">
                        <a:effectLst/>
                        <a:latin typeface="Arial" panose="020B0604020202020204" pitchFamily="34" charset="0"/>
                        <a:cs typeface="Times New Roman" panose="02020603050405020304" pitchFamily="18" charset="0"/>
                      </a:endParaRPr>
                    </a:p>
                    <a:p>
                      <a:pPr>
                        <a:lnSpc>
                          <a:spcPct val="150000"/>
                        </a:lnSpc>
                      </a:pPr>
                      <a:r>
                        <a:rPr lang="en-ZA" sz="900" dirty="0">
                          <a:solidFill>
                            <a:srgbClr val="000000"/>
                          </a:solidFill>
                          <a:effectLst/>
                          <a:latin typeface="Arial" panose="020B0604020202020204" pitchFamily="34" charset="0"/>
                          <a:cs typeface="Arial" panose="020B0604020202020204" pitchFamily="34" charset="0"/>
                        </a:rPr>
                        <a:t>Q4: 100%</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900" b="1" dirty="0">
                          <a:solidFill>
                            <a:srgbClr val="000000"/>
                          </a:solidFill>
                          <a:effectLst/>
                          <a:latin typeface="Arial" panose="020B0604020202020204" pitchFamily="34" charset="0"/>
                          <a:cs typeface="Arial" panose="020B0604020202020204" pitchFamily="34" charset="0"/>
                        </a:rPr>
                        <a:t>Exceeded</a:t>
                      </a:r>
                      <a:endParaRPr lang="en-ZA" sz="1000" dirty="0">
                        <a:effectLst/>
                        <a:latin typeface="Arial" panose="020B0604020202020204" pitchFamily="34" charset="0"/>
                        <a:cs typeface="Times New Roman" panose="02020603050405020304" pitchFamily="18" charset="0"/>
                      </a:endParaRPr>
                    </a:p>
                  </a:txBody>
                  <a:tcPr marL="30998" marR="309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nSpc>
                          <a:spcPct val="150000"/>
                        </a:lnSpc>
                      </a:pPr>
                      <a:r>
                        <a:rPr lang="en-ZA" sz="900" dirty="0">
                          <a:solidFill>
                            <a:srgbClr val="000000"/>
                          </a:solidFill>
                          <a:effectLst/>
                          <a:latin typeface="Arial" panose="020B0604020202020204" pitchFamily="34" charset="0"/>
                          <a:cs typeface="Arial" panose="020B0604020202020204" pitchFamily="34" charset="0"/>
                        </a:rPr>
                        <a:t>Continuous monitoring and support to staff</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900" dirty="0">
                          <a:solidFill>
                            <a:srgbClr val="000000"/>
                          </a:solidFill>
                          <a:effectLst/>
                          <a:latin typeface="Arial" panose="020B0604020202020204" pitchFamily="34" charset="0"/>
                          <a:cs typeface="Arial" panose="020B0604020202020204" pitchFamily="34" charset="0"/>
                        </a:rPr>
                        <a:t>None.</a:t>
                      </a:r>
                      <a:endParaRPr lang="en-ZA" sz="1000" dirty="0">
                        <a:effectLst/>
                        <a:latin typeface="Arial" panose="020B0604020202020204" pitchFamily="34" charset="0"/>
                        <a:cs typeface="Times New Roman" panose="02020603050405020304" pitchFamily="18" charset="0"/>
                      </a:endParaRPr>
                    </a:p>
                  </a:txBody>
                  <a:tcPr marL="30998" marR="30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5675960"/>
                  </a:ext>
                </a:extLst>
              </a:tr>
            </a:tbl>
          </a:graphicData>
        </a:graphic>
      </p:graphicFrame>
      <p:sp>
        <p:nvSpPr>
          <p:cNvPr id="4" name="Slide Number Placeholder 3">
            <a:extLst>
              <a:ext uri="{FF2B5EF4-FFF2-40B4-BE49-F238E27FC236}">
                <a16:creationId xmlns:a16="http://schemas.microsoft.com/office/drawing/2014/main" id="{ACCB8524-94F9-467D-BAA1-9A1A8A82B962}"/>
              </a:ext>
            </a:extLst>
          </p:cNvPr>
          <p:cNvSpPr>
            <a:spLocks noGrp="1"/>
          </p:cNvSpPr>
          <p:nvPr>
            <p:ph type="sldNum" sz="quarter" idx="12"/>
          </p:nvPr>
        </p:nvSpPr>
        <p:spPr/>
        <p:txBody>
          <a:bodyPr/>
          <a:lstStyle/>
          <a:p>
            <a:fld id="{6F36BC76-1A2A-4B46-9640-13D3E0090202}" type="slidenum">
              <a:rPr lang="en-US" smtClean="0"/>
              <a:pPr/>
              <a:t>14</a:t>
            </a:fld>
            <a:endParaRPr lang="en-US"/>
          </a:p>
        </p:txBody>
      </p:sp>
      <p:sp>
        <p:nvSpPr>
          <p:cNvPr id="3" name="Title 5">
            <a:extLst>
              <a:ext uri="{FF2B5EF4-FFF2-40B4-BE49-F238E27FC236}">
                <a16:creationId xmlns:a16="http://schemas.microsoft.com/office/drawing/2014/main" id="{40B23B58-21B7-6068-34A7-2C8076BEB820}"/>
              </a:ext>
            </a:extLst>
          </p:cNvPr>
          <p:cNvSpPr txBox="1">
            <a:spLocks/>
          </p:cNvSpPr>
          <p:nvPr/>
        </p:nvSpPr>
        <p:spPr>
          <a:xfrm>
            <a:off x="457200" y="-6811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a:t>PROGRAMME 2.1 PERFORMANCE</a:t>
            </a:r>
            <a:endParaRPr lang="en-ZA" dirty="0"/>
          </a:p>
        </p:txBody>
      </p:sp>
    </p:spTree>
    <p:extLst>
      <p:ext uri="{BB962C8B-B14F-4D97-AF65-F5344CB8AC3E}">
        <p14:creationId xmlns:p14="http://schemas.microsoft.com/office/powerpoint/2010/main" val="156918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9BFA7-0DB2-42A4-B498-B8730ED05A45}"/>
              </a:ext>
            </a:extLst>
          </p:cNvPr>
          <p:cNvSpPr>
            <a:spLocks noGrp="1"/>
          </p:cNvSpPr>
          <p:nvPr>
            <p:ph type="sldNum" sz="quarter" idx="12"/>
          </p:nvPr>
        </p:nvSpPr>
        <p:spPr/>
        <p:txBody>
          <a:bodyPr/>
          <a:lstStyle/>
          <a:p>
            <a:fld id="{6F36BC76-1A2A-4B46-9640-13D3E0090202}" type="slidenum">
              <a:rPr lang="en-US" smtClean="0"/>
              <a:pPr/>
              <a:t>15</a:t>
            </a:fld>
            <a:endParaRPr lang="en-US"/>
          </a:p>
        </p:txBody>
      </p:sp>
      <p:graphicFrame>
        <p:nvGraphicFramePr>
          <p:cNvPr id="3" name="Table 2">
            <a:extLst>
              <a:ext uri="{FF2B5EF4-FFF2-40B4-BE49-F238E27FC236}">
                <a16:creationId xmlns:a16="http://schemas.microsoft.com/office/drawing/2014/main" id="{394264FC-2C8D-4971-8317-7CAFE3DC0E23}"/>
              </a:ext>
            </a:extLst>
          </p:cNvPr>
          <p:cNvGraphicFramePr>
            <a:graphicFrameLocks noGrp="1"/>
          </p:cNvGraphicFramePr>
          <p:nvPr>
            <p:extLst>
              <p:ext uri="{D42A27DB-BD31-4B8C-83A1-F6EECF244321}">
                <p14:modId xmlns:p14="http://schemas.microsoft.com/office/powerpoint/2010/main" val="3710831705"/>
              </p:ext>
            </p:extLst>
          </p:nvPr>
        </p:nvGraphicFramePr>
        <p:xfrm>
          <a:off x="688753" y="945399"/>
          <a:ext cx="7766494" cy="5030697"/>
        </p:xfrm>
        <a:graphic>
          <a:graphicData uri="http://schemas.openxmlformats.org/drawingml/2006/table">
            <a:tbl>
              <a:tblPr firstRow="1" firstCol="1" bandRow="1"/>
              <a:tblGrid>
                <a:gridCol w="647208">
                  <a:extLst>
                    <a:ext uri="{9D8B030D-6E8A-4147-A177-3AD203B41FA5}">
                      <a16:colId xmlns:a16="http://schemas.microsoft.com/office/drawing/2014/main" val="2995992532"/>
                    </a:ext>
                  </a:extLst>
                </a:gridCol>
                <a:gridCol w="728109">
                  <a:extLst>
                    <a:ext uri="{9D8B030D-6E8A-4147-A177-3AD203B41FA5}">
                      <a16:colId xmlns:a16="http://schemas.microsoft.com/office/drawing/2014/main" val="2773831218"/>
                    </a:ext>
                  </a:extLst>
                </a:gridCol>
                <a:gridCol w="809010">
                  <a:extLst>
                    <a:ext uri="{9D8B030D-6E8A-4147-A177-3AD203B41FA5}">
                      <a16:colId xmlns:a16="http://schemas.microsoft.com/office/drawing/2014/main" val="459147290"/>
                    </a:ext>
                  </a:extLst>
                </a:gridCol>
                <a:gridCol w="809010">
                  <a:extLst>
                    <a:ext uri="{9D8B030D-6E8A-4147-A177-3AD203B41FA5}">
                      <a16:colId xmlns:a16="http://schemas.microsoft.com/office/drawing/2014/main" val="2935338828"/>
                    </a:ext>
                  </a:extLst>
                </a:gridCol>
                <a:gridCol w="728109">
                  <a:extLst>
                    <a:ext uri="{9D8B030D-6E8A-4147-A177-3AD203B41FA5}">
                      <a16:colId xmlns:a16="http://schemas.microsoft.com/office/drawing/2014/main" val="2514486845"/>
                    </a:ext>
                  </a:extLst>
                </a:gridCol>
                <a:gridCol w="647208">
                  <a:extLst>
                    <a:ext uri="{9D8B030D-6E8A-4147-A177-3AD203B41FA5}">
                      <a16:colId xmlns:a16="http://schemas.microsoft.com/office/drawing/2014/main" val="1112849254"/>
                    </a:ext>
                  </a:extLst>
                </a:gridCol>
                <a:gridCol w="613928">
                  <a:extLst>
                    <a:ext uri="{9D8B030D-6E8A-4147-A177-3AD203B41FA5}">
                      <a16:colId xmlns:a16="http://schemas.microsoft.com/office/drawing/2014/main" val="3100344274"/>
                    </a:ext>
                  </a:extLst>
                </a:gridCol>
                <a:gridCol w="488989">
                  <a:extLst>
                    <a:ext uri="{9D8B030D-6E8A-4147-A177-3AD203B41FA5}">
                      <a16:colId xmlns:a16="http://schemas.microsoft.com/office/drawing/2014/main" val="978214222"/>
                    </a:ext>
                  </a:extLst>
                </a:gridCol>
                <a:gridCol w="477806">
                  <a:extLst>
                    <a:ext uri="{9D8B030D-6E8A-4147-A177-3AD203B41FA5}">
                      <a16:colId xmlns:a16="http://schemas.microsoft.com/office/drawing/2014/main" val="366155774"/>
                    </a:ext>
                  </a:extLst>
                </a:gridCol>
                <a:gridCol w="477806">
                  <a:extLst>
                    <a:ext uri="{9D8B030D-6E8A-4147-A177-3AD203B41FA5}">
                      <a16:colId xmlns:a16="http://schemas.microsoft.com/office/drawing/2014/main" val="2703996814"/>
                    </a:ext>
                  </a:extLst>
                </a:gridCol>
                <a:gridCol w="211228">
                  <a:extLst>
                    <a:ext uri="{9D8B030D-6E8A-4147-A177-3AD203B41FA5}">
                      <a16:colId xmlns:a16="http://schemas.microsoft.com/office/drawing/2014/main" val="1908639218"/>
                    </a:ext>
                  </a:extLst>
                </a:gridCol>
                <a:gridCol w="355648">
                  <a:extLst>
                    <a:ext uri="{9D8B030D-6E8A-4147-A177-3AD203B41FA5}">
                      <a16:colId xmlns:a16="http://schemas.microsoft.com/office/drawing/2014/main" val="1309779160"/>
                    </a:ext>
                  </a:extLst>
                </a:gridCol>
                <a:gridCol w="516668">
                  <a:extLst>
                    <a:ext uri="{9D8B030D-6E8A-4147-A177-3AD203B41FA5}">
                      <a16:colId xmlns:a16="http://schemas.microsoft.com/office/drawing/2014/main" val="2640377049"/>
                    </a:ext>
                  </a:extLst>
                </a:gridCol>
                <a:gridCol w="255767">
                  <a:extLst>
                    <a:ext uri="{9D8B030D-6E8A-4147-A177-3AD203B41FA5}">
                      <a16:colId xmlns:a16="http://schemas.microsoft.com/office/drawing/2014/main" val="3417387666"/>
                    </a:ext>
                  </a:extLst>
                </a:gridCol>
              </a:tblGrid>
              <a:tr h="4162538">
                <a:tc>
                  <a:txBody>
                    <a:bodyPr/>
                    <a:lstStyle/>
                    <a:p>
                      <a:pPr marL="71755" marR="71755" algn="r">
                        <a:lnSpc>
                          <a:spcPct val="150000"/>
                        </a:lnSpc>
                        <a:spcAft>
                          <a:spcPts val="0"/>
                        </a:spcAft>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7: Payment turn-around time of less than 60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vert="vert27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118 out of 118</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126 out of 126</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119 out of 119</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82 out of 82</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vert="vert27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NT death benefits paid within 60 working days after duly completed documents were received.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100%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100%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100%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Continuous monitoring and support to staff</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ZA" sz="800" dirty="0"/>
                    </a:p>
                  </a:txBody>
                  <a:tcPr marL="29151" marR="29151" marT="14576" marB="14576"/>
                </a:tc>
                <a:extLst>
                  <a:ext uri="{0D108BD9-81ED-4DB2-BD59-A6C34878D82A}">
                    <a16:rowId xmlns:a16="http://schemas.microsoft.com/office/drawing/2014/main" val="1853348312"/>
                  </a:ext>
                </a:extLst>
              </a:tr>
              <a:tr h="481303">
                <a:tc gridSpan="14">
                  <a:txBody>
                    <a:bodyPr/>
                    <a:lstStyle/>
                    <a:p>
                      <a:pPr>
                        <a:lnSpc>
                          <a:spcPct val="150000"/>
                        </a:lnSpc>
                      </a:pPr>
                      <a:endParaRPr lang="en-US"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US" sz="800" dirty="0">
                          <a:effectLst/>
                          <a:latin typeface="Arial" panose="020B0604020202020204" pitchFamily="34" charset="0"/>
                          <a:cs typeface="Times New Roman" panose="02020603050405020304" pitchFamily="18" charset="0"/>
                        </a:rPr>
                        <a:t>		</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nSpc>
                          <a:spcPct val="150000"/>
                        </a:lnSpc>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nSpc>
                          <a:spcPct val="150000"/>
                        </a:lnSpc>
                      </a:pP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nSpc>
                          <a:spcPct val="150000"/>
                        </a:lnSpc>
                      </a:pP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nSpc>
                          <a:spcPct val="150000"/>
                        </a:lnSpc>
                      </a:pP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nSpc>
                          <a:spcPct val="150000"/>
                        </a:lnSpc>
                      </a:pP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84911848"/>
                  </a:ext>
                </a:extLst>
              </a:tr>
            </a:tbl>
          </a:graphicData>
        </a:graphic>
      </p:graphicFrame>
      <p:sp>
        <p:nvSpPr>
          <p:cNvPr id="5" name="Rectangle 1">
            <a:extLst>
              <a:ext uri="{FF2B5EF4-FFF2-40B4-BE49-F238E27FC236}">
                <a16:creationId xmlns:a16="http://schemas.microsoft.com/office/drawing/2014/main" id="{7DE9A136-5B2C-40E0-9B82-BC04E99BE05D}"/>
              </a:ext>
            </a:extLst>
          </p:cNvPr>
          <p:cNvSpPr>
            <a:spLocks noChangeArrowheads="1"/>
          </p:cNvSpPr>
          <p:nvPr/>
        </p:nvSpPr>
        <p:spPr bwMode="auto">
          <a:xfrm>
            <a:off x="2771781" y="837173"/>
            <a:ext cx="240065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600" b="1" i="0" u="none" strike="noStrike" cap="none" normalizeH="0" baseline="0">
              <a:ln>
                <a:noFill/>
              </a:ln>
              <a:solidFill>
                <a:srgbClr val="000080"/>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2400" b="0" i="0" u="none" strike="noStrike" cap="none" normalizeH="0" baseline="0">
              <a:ln>
                <a:noFill/>
              </a:ln>
              <a:solidFill>
                <a:schemeClr val="tx1"/>
              </a:solidFill>
              <a:effectLst/>
              <a:latin typeface="Arial" panose="020B0604020202020204" pitchFamily="34" charset="0"/>
            </a:endParaRPr>
          </a:p>
        </p:txBody>
      </p:sp>
      <p:sp>
        <p:nvSpPr>
          <p:cNvPr id="7" name="Title 5">
            <a:extLst>
              <a:ext uri="{FF2B5EF4-FFF2-40B4-BE49-F238E27FC236}">
                <a16:creationId xmlns:a16="http://schemas.microsoft.com/office/drawing/2014/main" id="{955E534B-6926-16F1-8FB5-175E878510E4}"/>
              </a:ext>
            </a:extLst>
          </p:cNvPr>
          <p:cNvSpPr txBox="1">
            <a:spLocks/>
          </p:cNvSpPr>
          <p:nvPr/>
        </p:nvSpPr>
        <p:spPr>
          <a:xfrm>
            <a:off x="524023" y="13651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dirty="0"/>
              <a:t>PROGRAMME 2.1 PERFORMANCE</a:t>
            </a:r>
          </a:p>
        </p:txBody>
      </p:sp>
    </p:spTree>
    <p:extLst>
      <p:ext uri="{BB962C8B-B14F-4D97-AF65-F5344CB8AC3E}">
        <p14:creationId xmlns:p14="http://schemas.microsoft.com/office/powerpoint/2010/main" val="4114037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9BFA7-0DB2-42A4-B498-B8730ED05A45}"/>
              </a:ext>
            </a:extLst>
          </p:cNvPr>
          <p:cNvSpPr>
            <a:spLocks noGrp="1"/>
          </p:cNvSpPr>
          <p:nvPr>
            <p:ph type="sldNum" sz="quarter" idx="12"/>
          </p:nvPr>
        </p:nvSpPr>
        <p:spPr/>
        <p:txBody>
          <a:bodyPr/>
          <a:lstStyle/>
          <a:p>
            <a:fld id="{6F36BC76-1A2A-4B46-9640-13D3E0090202}" type="slidenum">
              <a:rPr lang="en-US" smtClean="0"/>
              <a:pPr/>
              <a:t>16</a:t>
            </a:fld>
            <a:endParaRPr lang="en-US"/>
          </a:p>
        </p:txBody>
      </p:sp>
      <p:graphicFrame>
        <p:nvGraphicFramePr>
          <p:cNvPr id="3" name="Table 2">
            <a:extLst>
              <a:ext uri="{FF2B5EF4-FFF2-40B4-BE49-F238E27FC236}">
                <a16:creationId xmlns:a16="http://schemas.microsoft.com/office/drawing/2014/main" id="{394264FC-2C8D-4971-8317-7CAFE3DC0E23}"/>
              </a:ext>
            </a:extLst>
          </p:cNvPr>
          <p:cNvGraphicFramePr>
            <a:graphicFrameLocks noGrp="1"/>
          </p:cNvGraphicFramePr>
          <p:nvPr>
            <p:extLst>
              <p:ext uri="{D42A27DB-BD31-4B8C-83A1-F6EECF244321}">
                <p14:modId xmlns:p14="http://schemas.microsoft.com/office/powerpoint/2010/main" val="1853413"/>
              </p:ext>
            </p:extLst>
          </p:nvPr>
        </p:nvGraphicFramePr>
        <p:xfrm>
          <a:off x="899593" y="664959"/>
          <a:ext cx="7766494" cy="5441188"/>
        </p:xfrm>
        <a:graphic>
          <a:graphicData uri="http://schemas.openxmlformats.org/drawingml/2006/table">
            <a:tbl>
              <a:tblPr firstRow="1" firstCol="1" bandRow="1"/>
              <a:tblGrid>
                <a:gridCol w="647208">
                  <a:extLst>
                    <a:ext uri="{9D8B030D-6E8A-4147-A177-3AD203B41FA5}">
                      <a16:colId xmlns:a16="http://schemas.microsoft.com/office/drawing/2014/main" val="2995992532"/>
                    </a:ext>
                  </a:extLst>
                </a:gridCol>
                <a:gridCol w="728109">
                  <a:extLst>
                    <a:ext uri="{9D8B030D-6E8A-4147-A177-3AD203B41FA5}">
                      <a16:colId xmlns:a16="http://schemas.microsoft.com/office/drawing/2014/main" val="2773831218"/>
                    </a:ext>
                  </a:extLst>
                </a:gridCol>
                <a:gridCol w="809010">
                  <a:extLst>
                    <a:ext uri="{9D8B030D-6E8A-4147-A177-3AD203B41FA5}">
                      <a16:colId xmlns:a16="http://schemas.microsoft.com/office/drawing/2014/main" val="459147290"/>
                    </a:ext>
                  </a:extLst>
                </a:gridCol>
                <a:gridCol w="809010">
                  <a:extLst>
                    <a:ext uri="{9D8B030D-6E8A-4147-A177-3AD203B41FA5}">
                      <a16:colId xmlns:a16="http://schemas.microsoft.com/office/drawing/2014/main" val="2935338828"/>
                    </a:ext>
                  </a:extLst>
                </a:gridCol>
                <a:gridCol w="728109">
                  <a:extLst>
                    <a:ext uri="{9D8B030D-6E8A-4147-A177-3AD203B41FA5}">
                      <a16:colId xmlns:a16="http://schemas.microsoft.com/office/drawing/2014/main" val="2514486845"/>
                    </a:ext>
                  </a:extLst>
                </a:gridCol>
                <a:gridCol w="560474">
                  <a:extLst>
                    <a:ext uri="{9D8B030D-6E8A-4147-A177-3AD203B41FA5}">
                      <a16:colId xmlns:a16="http://schemas.microsoft.com/office/drawing/2014/main" val="1112849254"/>
                    </a:ext>
                  </a:extLst>
                </a:gridCol>
                <a:gridCol w="86734">
                  <a:extLst>
                    <a:ext uri="{9D8B030D-6E8A-4147-A177-3AD203B41FA5}">
                      <a16:colId xmlns:a16="http://schemas.microsoft.com/office/drawing/2014/main" val="4015335842"/>
                    </a:ext>
                  </a:extLst>
                </a:gridCol>
                <a:gridCol w="335722">
                  <a:extLst>
                    <a:ext uri="{9D8B030D-6E8A-4147-A177-3AD203B41FA5}">
                      <a16:colId xmlns:a16="http://schemas.microsoft.com/office/drawing/2014/main" val="3100344274"/>
                    </a:ext>
                  </a:extLst>
                </a:gridCol>
                <a:gridCol w="278206">
                  <a:extLst>
                    <a:ext uri="{9D8B030D-6E8A-4147-A177-3AD203B41FA5}">
                      <a16:colId xmlns:a16="http://schemas.microsoft.com/office/drawing/2014/main" val="749132861"/>
                    </a:ext>
                  </a:extLst>
                </a:gridCol>
                <a:gridCol w="488989">
                  <a:extLst>
                    <a:ext uri="{9D8B030D-6E8A-4147-A177-3AD203B41FA5}">
                      <a16:colId xmlns:a16="http://schemas.microsoft.com/office/drawing/2014/main" val="978214222"/>
                    </a:ext>
                  </a:extLst>
                </a:gridCol>
                <a:gridCol w="477806">
                  <a:extLst>
                    <a:ext uri="{9D8B030D-6E8A-4147-A177-3AD203B41FA5}">
                      <a16:colId xmlns:a16="http://schemas.microsoft.com/office/drawing/2014/main" val="366155774"/>
                    </a:ext>
                  </a:extLst>
                </a:gridCol>
                <a:gridCol w="477806">
                  <a:extLst>
                    <a:ext uri="{9D8B030D-6E8A-4147-A177-3AD203B41FA5}">
                      <a16:colId xmlns:a16="http://schemas.microsoft.com/office/drawing/2014/main" val="2703996814"/>
                    </a:ext>
                  </a:extLst>
                </a:gridCol>
                <a:gridCol w="211228">
                  <a:extLst>
                    <a:ext uri="{9D8B030D-6E8A-4147-A177-3AD203B41FA5}">
                      <a16:colId xmlns:a16="http://schemas.microsoft.com/office/drawing/2014/main" val="1908639218"/>
                    </a:ext>
                  </a:extLst>
                </a:gridCol>
                <a:gridCol w="144420">
                  <a:extLst>
                    <a:ext uri="{9D8B030D-6E8A-4147-A177-3AD203B41FA5}">
                      <a16:colId xmlns:a16="http://schemas.microsoft.com/office/drawing/2014/main" val="1309779160"/>
                    </a:ext>
                  </a:extLst>
                </a:gridCol>
                <a:gridCol w="211228">
                  <a:extLst>
                    <a:ext uri="{9D8B030D-6E8A-4147-A177-3AD203B41FA5}">
                      <a16:colId xmlns:a16="http://schemas.microsoft.com/office/drawing/2014/main" val="595756700"/>
                    </a:ext>
                  </a:extLst>
                </a:gridCol>
                <a:gridCol w="278206">
                  <a:extLst>
                    <a:ext uri="{9D8B030D-6E8A-4147-A177-3AD203B41FA5}">
                      <a16:colId xmlns:a16="http://schemas.microsoft.com/office/drawing/2014/main" val="2640377049"/>
                    </a:ext>
                  </a:extLst>
                </a:gridCol>
                <a:gridCol w="238462">
                  <a:extLst>
                    <a:ext uri="{9D8B030D-6E8A-4147-A177-3AD203B41FA5}">
                      <a16:colId xmlns:a16="http://schemas.microsoft.com/office/drawing/2014/main" val="1667713411"/>
                    </a:ext>
                  </a:extLst>
                </a:gridCol>
                <a:gridCol w="255767">
                  <a:extLst>
                    <a:ext uri="{9D8B030D-6E8A-4147-A177-3AD203B41FA5}">
                      <a16:colId xmlns:a16="http://schemas.microsoft.com/office/drawing/2014/main" val="3417387666"/>
                    </a:ext>
                  </a:extLst>
                </a:gridCol>
              </a:tblGrid>
              <a:tr h="4627349">
                <a:tc>
                  <a:txBody>
                    <a:bodyPr/>
                    <a:lstStyle/>
                    <a:p>
                      <a:pPr marL="71755" marR="71755" algn="r">
                        <a:lnSpc>
                          <a:spcPct val="150000"/>
                        </a:lnSpc>
                        <a:spcAft>
                          <a:spcPts val="0"/>
                        </a:spcAft>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7: Payment turn-around time of less than 60 days.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vert="vert27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99.99%</a:t>
                      </a: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effectLst/>
                          <a:latin typeface="Arial" panose="020B0604020202020204" pitchFamily="34" charset="0"/>
                          <a:cs typeface="Arial" panose="020B0604020202020204" pitchFamily="34" charset="0"/>
                        </a:rPr>
                        <a:t>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432 960 out of 432 965</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100%</a:t>
                      </a: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effectLst/>
                          <a:latin typeface="Arial" panose="020B0604020202020204" pitchFamily="34" charset="0"/>
                          <a:cs typeface="Arial" panose="020B0604020202020204" pitchFamily="34" charset="0"/>
                        </a:rPr>
                        <a:t>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443 801 out of 443 801</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99.99% </a:t>
                      </a:r>
                      <a:r>
                        <a:rPr lang="en-ZA" sz="800" dirty="0">
                          <a:solidFill>
                            <a:srgbClr val="000000"/>
                          </a:solidFill>
                          <a:effectLst/>
                          <a:latin typeface="Arial" panose="020B0604020202020204" pitchFamily="34" charset="0"/>
                          <a:cs typeface="Arial" panose="020B0604020202020204" pitchFamily="34" charset="0"/>
                        </a:rPr>
                        <a:t>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effectLst/>
                          <a:latin typeface="Arial" panose="020B0604020202020204" pitchFamily="34" charset="0"/>
                          <a:cs typeface="Arial" panose="020B0604020202020204" pitchFamily="34" charset="0"/>
                        </a:rPr>
                        <a:t>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445 989 out of 445 990</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89%</a:t>
                      </a: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99.99%</a:t>
                      </a: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effectLst/>
                          <a:latin typeface="Arial" panose="020B0604020202020204" pitchFamily="34" charset="0"/>
                          <a:cs typeface="Arial" panose="020B0604020202020204" pitchFamily="34" charset="0"/>
                        </a:rPr>
                        <a:t>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443 052 out of 443 053</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marL="71755" marR="71755" algn="r">
                        <a:lnSpc>
                          <a:spcPct val="150000"/>
                        </a:lnSpc>
                        <a:spcAft>
                          <a:spcPts val="0"/>
                        </a:spcAft>
                      </a:pPr>
                      <a:r>
                        <a:rPr lang="en-ZA" sz="800" b="1" dirty="0">
                          <a:solidFill>
                            <a:srgbClr val="000000"/>
                          </a:solidFill>
                          <a:effectLst/>
                          <a:latin typeface="Arial" panose="020B0604020202020204" pitchFamily="34" charset="0"/>
                          <a:cs typeface="Arial" panose="020B0604020202020204" pitchFamily="34" charset="0"/>
                        </a:rPr>
                        <a:t>Exceeded</a:t>
                      </a:r>
                      <a:endParaRPr lang="en-ZA" sz="800" dirty="0">
                        <a:effectLst/>
                        <a:latin typeface="Arial" panose="020B0604020202020204" pitchFamily="34" charset="0"/>
                        <a:cs typeface="Times New Roman" panose="02020603050405020304" pitchFamily="18" charset="0"/>
                      </a:endParaRPr>
                    </a:p>
                  </a:txBody>
                  <a:tcPr marL="21863" marR="2186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89%</a:t>
                      </a:r>
                      <a:r>
                        <a:rPr lang="en-ZA" sz="800" dirty="0">
                          <a:solidFill>
                            <a:srgbClr val="000000"/>
                          </a:solidFill>
                          <a:effectLst/>
                          <a:latin typeface="Arial" panose="020B0604020202020204" pitchFamily="34" charset="0"/>
                          <a:cs typeface="Arial" panose="020B0604020202020204" pitchFamily="34" charset="0"/>
                        </a:rPr>
                        <a:t> 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cs typeface="Arial" panose="020B0604020202020204" pitchFamily="34" charset="0"/>
                        </a:rPr>
                        <a:t>99.99% </a:t>
                      </a:r>
                      <a:r>
                        <a:rPr lang="en-ZA" sz="800" dirty="0">
                          <a:solidFill>
                            <a:srgbClr val="000000"/>
                          </a:solidFill>
                          <a:effectLst/>
                          <a:latin typeface="Arial" panose="020B0604020202020204" pitchFamily="34" charset="0"/>
                          <a:cs typeface="Arial" panose="020B0604020202020204" pitchFamily="34" charset="0"/>
                        </a:rPr>
                        <a:t>of NT benefits paid within 20 working days after receipt of duly completed documents excluding death benefits.</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effectLst/>
                          <a:latin typeface="Arial" panose="020B0604020202020204" pitchFamily="34" charset="0"/>
                          <a:cs typeface="Arial" panose="020B0604020202020204" pitchFamily="34" charset="0"/>
                        </a:rPr>
                        <a:t>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Average of:</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Q1: 99.99%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Q2: 100%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Q3: 99.99% </a:t>
                      </a:r>
                      <a:endParaRPr lang="en-ZA" sz="800" dirty="0">
                        <a:effectLst/>
                        <a:latin typeface="Arial" panose="020B0604020202020204" pitchFamily="34"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cs typeface="Arial" panose="020B0604020202020204" pitchFamily="34" charset="0"/>
                        </a:rPr>
                        <a:t>Q4: 99.99%</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800" b="1" dirty="0">
                          <a:solidFill>
                            <a:srgbClr val="000000"/>
                          </a:solidFill>
                          <a:effectLst/>
                          <a:latin typeface="Arial" panose="020B0604020202020204" pitchFamily="34" charset="0"/>
                          <a:cs typeface="Arial" panose="020B0604020202020204" pitchFamily="34" charset="0"/>
                        </a:rPr>
                        <a:t>Exceeded</a:t>
                      </a:r>
                      <a:endParaRPr lang="en-ZA" sz="800" dirty="0">
                        <a:effectLst/>
                        <a:latin typeface="Arial" panose="020B0604020202020204" pitchFamily="34" charset="0"/>
                        <a:cs typeface="Times New Roman" panose="02020603050405020304" pitchFamily="18" charset="0"/>
                      </a:endParaRPr>
                    </a:p>
                  </a:txBody>
                  <a:tcPr marL="21863" marR="2186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gridSpan="2">
                  <a:txBody>
                    <a:bodyPr/>
                    <a:lstStyle/>
                    <a:p>
                      <a:pPr>
                        <a:lnSpc>
                          <a:spcPct val="150000"/>
                        </a:lnSpc>
                      </a:pPr>
                      <a:r>
                        <a:rPr lang="en-ZA" sz="800" dirty="0">
                          <a:solidFill>
                            <a:srgbClr val="000000"/>
                          </a:solidFill>
                          <a:effectLst/>
                          <a:latin typeface="Arial" panose="020B0604020202020204" pitchFamily="34" charset="0"/>
                          <a:cs typeface="Arial" panose="020B0604020202020204" pitchFamily="34" charset="0"/>
                        </a:rPr>
                        <a:t>Continuous monitoring and support to staff</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800" dirty="0">
                          <a:solidFill>
                            <a:srgbClr val="000000"/>
                          </a:solidFill>
                          <a:effectLst/>
                          <a:latin typeface="Arial" panose="020B0604020202020204" pitchFamily="34" charset="0"/>
                          <a:cs typeface="Arial" panose="020B0604020202020204" pitchFamily="34" charset="0"/>
                        </a:rPr>
                        <a:t>None.</a:t>
                      </a:r>
                      <a:endParaRPr lang="en-ZA" sz="800" dirty="0">
                        <a:effectLst/>
                        <a:latin typeface="Arial" panose="020B0604020202020204" pitchFamily="34"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endParaRPr lang="en-ZA" sz="800" dirty="0"/>
                    </a:p>
                  </a:txBody>
                  <a:tcPr marL="29151" marR="29151" marT="14576" marB="14576">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53348312"/>
                  </a:ext>
                </a:extLst>
              </a:tr>
              <a:tr h="224740">
                <a:tc gridSpan="6">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Performance: 6/6=100%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Performance: 6/6=100%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4">
                  <a:txBody>
                    <a:bodyPr/>
                    <a:lstStyle/>
                    <a:p>
                      <a:pPr>
                        <a:lnSpc>
                          <a:spcPct val="150000"/>
                        </a:lnSpc>
                      </a:pPr>
                      <a:r>
                        <a:rPr lang="en-ZA" sz="800" b="1">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863" marR="21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84911848"/>
                  </a:ext>
                </a:extLst>
              </a:tr>
            </a:tbl>
          </a:graphicData>
        </a:graphic>
      </p:graphicFrame>
      <p:sp>
        <p:nvSpPr>
          <p:cNvPr id="5" name="Rectangle 1">
            <a:extLst>
              <a:ext uri="{FF2B5EF4-FFF2-40B4-BE49-F238E27FC236}">
                <a16:creationId xmlns:a16="http://schemas.microsoft.com/office/drawing/2014/main" id="{7DE9A136-5B2C-40E0-9B82-BC04E99BE05D}"/>
              </a:ext>
            </a:extLst>
          </p:cNvPr>
          <p:cNvSpPr>
            <a:spLocks noChangeArrowheads="1"/>
          </p:cNvSpPr>
          <p:nvPr/>
        </p:nvSpPr>
        <p:spPr bwMode="auto">
          <a:xfrm>
            <a:off x="2771781" y="837173"/>
            <a:ext cx="240065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600" b="1" i="0" u="none" strike="noStrike" cap="none" normalizeH="0" baseline="0">
              <a:ln>
                <a:noFill/>
              </a:ln>
              <a:solidFill>
                <a:srgbClr val="000080"/>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2400" b="0" i="0" u="none" strike="noStrike" cap="none" normalizeH="0" baseline="0">
              <a:ln>
                <a:noFill/>
              </a:ln>
              <a:solidFill>
                <a:schemeClr val="tx1"/>
              </a:solidFill>
              <a:effectLst/>
              <a:latin typeface="Arial" panose="020B0604020202020204" pitchFamily="34" charset="0"/>
            </a:endParaRPr>
          </a:p>
        </p:txBody>
      </p:sp>
      <p:sp>
        <p:nvSpPr>
          <p:cNvPr id="8" name="Title 5">
            <a:extLst>
              <a:ext uri="{FF2B5EF4-FFF2-40B4-BE49-F238E27FC236}">
                <a16:creationId xmlns:a16="http://schemas.microsoft.com/office/drawing/2014/main" id="{5D39F5C9-10AE-F69B-F90C-2820C4DEEEAC}"/>
              </a:ext>
            </a:extLst>
          </p:cNvPr>
          <p:cNvSpPr>
            <a:spLocks noGrp="1"/>
          </p:cNvSpPr>
          <p:nvPr>
            <p:ph type="title"/>
          </p:nvPr>
        </p:nvSpPr>
        <p:spPr>
          <a:xfrm>
            <a:off x="668040" y="-156750"/>
            <a:ext cx="8229600" cy="1143000"/>
          </a:xfrm>
        </p:spPr>
        <p:txBody>
          <a:bodyPr>
            <a:normAutofit/>
          </a:bodyPr>
          <a:lstStyle/>
          <a:p>
            <a:r>
              <a:rPr lang="en-ZA" dirty="0"/>
              <a:t>PROGRAMME 2.1 PERFORMANCE</a:t>
            </a:r>
          </a:p>
        </p:txBody>
      </p:sp>
    </p:spTree>
    <p:extLst>
      <p:ext uri="{BB962C8B-B14F-4D97-AF65-F5344CB8AC3E}">
        <p14:creationId xmlns:p14="http://schemas.microsoft.com/office/powerpoint/2010/main" val="263298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sz="3200" b="1" dirty="0"/>
              <a:t>SUB-PROGRAMME 2.2 (GEPF Benefits)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4788734"/>
              </p:ext>
            </p:extLst>
          </p:nvPr>
        </p:nvGraphicFramePr>
        <p:xfrm>
          <a:off x="458310" y="961819"/>
          <a:ext cx="8229600" cy="4934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17</a:t>
            </a:fld>
            <a:endParaRPr lang="en-US"/>
          </a:p>
        </p:txBody>
      </p:sp>
    </p:spTree>
    <p:extLst>
      <p:ext uri="{BB962C8B-B14F-4D97-AF65-F5344CB8AC3E}">
        <p14:creationId xmlns:p14="http://schemas.microsoft.com/office/powerpoint/2010/main" val="1810311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Sub-Programme 2.2 overview</a:t>
            </a:r>
          </a:p>
        </p:txBody>
      </p:sp>
      <p:graphicFrame>
        <p:nvGraphicFramePr>
          <p:cNvPr id="6" name="Content Placeholder 5"/>
          <p:cNvGraphicFramePr>
            <a:graphicFrameLocks noGrp="1"/>
          </p:cNvGraphicFramePr>
          <p:nvPr>
            <p:ph idx="1"/>
          </p:nvPr>
        </p:nvGraphicFramePr>
        <p:xfrm>
          <a:off x="457200" y="1191803"/>
          <a:ext cx="8229600" cy="4662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18</a:t>
            </a:fld>
            <a:endParaRPr lang="en-US"/>
          </a:p>
        </p:txBody>
      </p:sp>
    </p:spTree>
    <p:extLst>
      <p:ext uri="{BB962C8B-B14F-4D97-AF65-F5344CB8AC3E}">
        <p14:creationId xmlns:p14="http://schemas.microsoft.com/office/powerpoint/2010/main" val="117298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17226"/>
            <a:ext cx="8229600" cy="562074"/>
          </a:xfrm>
        </p:spPr>
        <p:txBody>
          <a:bodyPr>
            <a:normAutofit fontScale="90000"/>
          </a:bodyPr>
          <a:lstStyle/>
          <a:p>
            <a:r>
              <a:rPr lang="en-US" dirty="0"/>
              <a:t>SUB-PROGRAMME 2.2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19</a:t>
            </a:fld>
            <a:endParaRPr lang="en-US"/>
          </a:p>
        </p:txBody>
      </p:sp>
      <p:graphicFrame>
        <p:nvGraphicFramePr>
          <p:cNvPr id="6" name="Table 5">
            <a:extLst>
              <a:ext uri="{FF2B5EF4-FFF2-40B4-BE49-F238E27FC236}">
                <a16:creationId xmlns:a16="http://schemas.microsoft.com/office/drawing/2014/main" id="{D65A7553-3BEA-4DEA-870F-D1D55C3275A3}"/>
              </a:ext>
            </a:extLst>
          </p:cNvPr>
          <p:cNvGraphicFramePr>
            <a:graphicFrameLocks noGrp="1"/>
          </p:cNvGraphicFramePr>
          <p:nvPr>
            <p:extLst>
              <p:ext uri="{D42A27DB-BD31-4B8C-83A1-F6EECF244321}">
                <p14:modId xmlns:p14="http://schemas.microsoft.com/office/powerpoint/2010/main" val="2621497116"/>
              </p:ext>
            </p:extLst>
          </p:nvPr>
        </p:nvGraphicFramePr>
        <p:xfrm>
          <a:off x="611562" y="806837"/>
          <a:ext cx="7920875" cy="5538669"/>
        </p:xfrm>
        <a:graphic>
          <a:graphicData uri="http://schemas.openxmlformats.org/drawingml/2006/table">
            <a:tbl>
              <a:tblPr firstRow="1" firstCol="1" bandRow="1"/>
              <a:tblGrid>
                <a:gridCol w="281122">
                  <a:extLst>
                    <a:ext uri="{9D8B030D-6E8A-4147-A177-3AD203B41FA5}">
                      <a16:colId xmlns:a16="http://schemas.microsoft.com/office/drawing/2014/main" val="92084353"/>
                    </a:ext>
                  </a:extLst>
                </a:gridCol>
                <a:gridCol w="553604">
                  <a:extLst>
                    <a:ext uri="{9D8B030D-6E8A-4147-A177-3AD203B41FA5}">
                      <a16:colId xmlns:a16="http://schemas.microsoft.com/office/drawing/2014/main" val="2447010398"/>
                    </a:ext>
                  </a:extLst>
                </a:gridCol>
                <a:gridCol w="553604">
                  <a:extLst>
                    <a:ext uri="{9D8B030D-6E8A-4147-A177-3AD203B41FA5}">
                      <a16:colId xmlns:a16="http://schemas.microsoft.com/office/drawing/2014/main" val="2769180831"/>
                    </a:ext>
                  </a:extLst>
                </a:gridCol>
                <a:gridCol w="553604">
                  <a:extLst>
                    <a:ext uri="{9D8B030D-6E8A-4147-A177-3AD203B41FA5}">
                      <a16:colId xmlns:a16="http://schemas.microsoft.com/office/drawing/2014/main" val="1638771015"/>
                    </a:ext>
                  </a:extLst>
                </a:gridCol>
                <a:gridCol w="553604">
                  <a:extLst>
                    <a:ext uri="{9D8B030D-6E8A-4147-A177-3AD203B41FA5}">
                      <a16:colId xmlns:a16="http://schemas.microsoft.com/office/drawing/2014/main" val="4125111175"/>
                    </a:ext>
                  </a:extLst>
                </a:gridCol>
                <a:gridCol w="603935">
                  <a:extLst>
                    <a:ext uri="{9D8B030D-6E8A-4147-A177-3AD203B41FA5}">
                      <a16:colId xmlns:a16="http://schemas.microsoft.com/office/drawing/2014/main" val="4018539592"/>
                    </a:ext>
                  </a:extLst>
                </a:gridCol>
                <a:gridCol w="603935">
                  <a:extLst>
                    <a:ext uri="{9D8B030D-6E8A-4147-A177-3AD203B41FA5}">
                      <a16:colId xmlns:a16="http://schemas.microsoft.com/office/drawing/2014/main" val="2379356291"/>
                    </a:ext>
                  </a:extLst>
                </a:gridCol>
                <a:gridCol w="603935">
                  <a:extLst>
                    <a:ext uri="{9D8B030D-6E8A-4147-A177-3AD203B41FA5}">
                      <a16:colId xmlns:a16="http://schemas.microsoft.com/office/drawing/2014/main" val="1710929596"/>
                    </a:ext>
                  </a:extLst>
                </a:gridCol>
                <a:gridCol w="513341">
                  <a:extLst>
                    <a:ext uri="{9D8B030D-6E8A-4147-A177-3AD203B41FA5}">
                      <a16:colId xmlns:a16="http://schemas.microsoft.com/office/drawing/2014/main" val="1329521463"/>
                    </a:ext>
                  </a:extLst>
                </a:gridCol>
                <a:gridCol w="644193">
                  <a:extLst>
                    <a:ext uri="{9D8B030D-6E8A-4147-A177-3AD203B41FA5}">
                      <a16:colId xmlns:a16="http://schemas.microsoft.com/office/drawing/2014/main" val="27105541"/>
                    </a:ext>
                  </a:extLst>
                </a:gridCol>
                <a:gridCol w="644193">
                  <a:extLst>
                    <a:ext uri="{9D8B030D-6E8A-4147-A177-3AD203B41FA5}">
                      <a16:colId xmlns:a16="http://schemas.microsoft.com/office/drawing/2014/main" val="1475981008"/>
                    </a:ext>
                  </a:extLst>
                </a:gridCol>
                <a:gridCol w="603935">
                  <a:extLst>
                    <a:ext uri="{9D8B030D-6E8A-4147-A177-3AD203B41FA5}">
                      <a16:colId xmlns:a16="http://schemas.microsoft.com/office/drawing/2014/main" val="3621669063"/>
                    </a:ext>
                  </a:extLst>
                </a:gridCol>
                <a:gridCol w="603935">
                  <a:extLst>
                    <a:ext uri="{9D8B030D-6E8A-4147-A177-3AD203B41FA5}">
                      <a16:colId xmlns:a16="http://schemas.microsoft.com/office/drawing/2014/main" val="1215642990"/>
                    </a:ext>
                  </a:extLst>
                </a:gridCol>
                <a:gridCol w="603935">
                  <a:extLst>
                    <a:ext uri="{9D8B030D-6E8A-4147-A177-3AD203B41FA5}">
                      <a16:colId xmlns:a16="http://schemas.microsoft.com/office/drawing/2014/main" val="1337705062"/>
                    </a:ext>
                  </a:extLst>
                </a:gridCol>
              </a:tblGrid>
              <a:tr h="120883">
                <a:tc gridSpan="14">
                  <a:txBody>
                    <a:bodyPr/>
                    <a:lstStyle/>
                    <a:p>
                      <a:pPr>
                        <a:lnSpc>
                          <a:spcPct val="150000"/>
                        </a:lnSpc>
                      </a:pPr>
                      <a:r>
                        <a:rPr lang="en-US" sz="300" b="1">
                          <a:effectLst/>
                          <a:latin typeface="Arial" panose="020B0604020202020204" pitchFamily="34" charset="0"/>
                          <a:ea typeface="Calibri" panose="020F0502020204030204" pitchFamily="34" charset="0"/>
                          <a:cs typeface="Arial" panose="020B0604020202020204" pitchFamily="34" charset="0"/>
                        </a:rPr>
                        <a:t>Purpose:</a:t>
                      </a:r>
                      <a:r>
                        <a:rPr lang="en-US" sz="300" b="1">
                          <a:solidFill>
                            <a:srgbClr val="000000"/>
                          </a:solidFill>
                          <a:effectLst/>
                          <a:latin typeface="Arial" panose="020B0604020202020204" pitchFamily="34" charset="0"/>
                          <a:ea typeface="Calibri" panose="020F0502020204030204" pitchFamily="34" charset="0"/>
                          <a:cs typeface="Arial" panose="020B0604020202020204" pitchFamily="34" charset="0"/>
                        </a:rPr>
                        <a:t> Programme 2 consists of three sub-programmes that administer a range of benefits and are responsible for client relationship </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US" sz="300" b="1">
                          <a:solidFill>
                            <a:srgbClr val="000000"/>
                          </a:solidFill>
                          <a:effectLst/>
                          <a:latin typeface="Arial" panose="020B0604020202020204" pitchFamily="34" charset="0"/>
                          <a:ea typeface="Calibri" panose="020F0502020204030204" pitchFamily="34" charset="0"/>
                          <a:cs typeface="Arial" panose="020B0604020202020204" pitchFamily="34" charset="0"/>
                        </a:rPr>
                        <a:t>management</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99212872"/>
                  </a:ext>
                </a:extLst>
              </a:tr>
              <a:tr h="168854">
                <a:tc>
                  <a:txBody>
                    <a:bodyPr/>
                    <a:lstStyle/>
                    <a:p>
                      <a:pPr marL="71755" marR="71755" algn="r">
                        <a:lnSpc>
                          <a:spcPct val="150000"/>
                        </a:lnSpc>
                        <a:spcAft>
                          <a:spcPts val="0"/>
                        </a:spcAft>
                      </a:pPr>
                      <a:r>
                        <a:rPr lang="en-ZA"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Links</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gn="r">
                        <a:lnSpc>
                          <a:spcPct val="150000"/>
                        </a:lnSpc>
                        <a:spcAft>
                          <a:spcPts val="0"/>
                        </a:spcAft>
                      </a:pPr>
                      <a:r>
                        <a:rPr lang="en-ZA"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Outcomes</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ZA"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Indicators</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Actual</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Actual</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Actual</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Target</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Actual</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nSpc>
                          <a:spcPct val="150000"/>
                        </a:lnSpc>
                        <a:spcAft>
                          <a:spcPts val="0"/>
                        </a:spcAft>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Actual</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Variances</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Corrective Measures</a:t>
                      </a:r>
                      <a:endParaRPr lang="en-ZA" sz="4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223693"/>
                  </a:ext>
                </a:extLst>
              </a:tr>
              <a:tr h="1635386">
                <a:tc rowSpan="2">
                  <a:txBody>
                    <a:bodyPr/>
                    <a:lstStyle/>
                    <a:p>
                      <a:pPr marL="71755" marR="71755" algn="r">
                        <a:lnSpc>
                          <a:spcPct val="150000"/>
                        </a:lnSpc>
                        <a:spcAft>
                          <a:spcPts val="0"/>
                        </a:spcAft>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Priority 5: Social cohesion and safe communities.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5 Efficient admission management.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15 793 out of 15 793</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13 021 out of     13 021</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12 538 out of 12 538</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21 875 out of 21 875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members admitted within 14 working days.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100%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Active production management plans in place and constant monitoring.</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22075"/>
                  </a:ext>
                </a:extLst>
              </a:tr>
              <a:tr h="3289328">
                <a:tc vMerge="1">
                  <a:txBody>
                    <a:bodyPr/>
                    <a:lstStyle/>
                    <a:p>
                      <a:endParaRPr lang="en-ZA"/>
                    </a:p>
                  </a:txBody>
                  <a:tcPr/>
                </a:tc>
                <a:tc>
                  <a:txBody>
                    <a:bodyPr/>
                    <a:lstStyle/>
                    <a:p>
                      <a:pPr marL="71755" marR="71755" algn="r">
                        <a:lnSpc>
                          <a:spcPct val="150000"/>
                        </a:lnSpc>
                        <a:spcAft>
                          <a:spcPts val="0"/>
                        </a:spcAft>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6 Efficient contribution management.</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R20 216 166 858 out of R20 215 297 140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(figures were updated as incorrect figures had been reported in Q1)</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99.99%</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R20 053 850 559 out of R20 054 651 845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99.89%</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R21 941 036 606 out of R21 964 686 206</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99.97%</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21 127 205 126 out of R 21 134 078 883</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99.96%</a:t>
                      </a: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contributions</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received and reconciled by the</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22nd of the month.</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100%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99.99%</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99.89%</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99.97%</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Well-defined SOP; timeous collection of contribution; regular follow-up with defaulting employers and escalation thereof.</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072" marR="24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04174589"/>
                  </a:ext>
                </a:extLst>
              </a:tr>
            </a:tbl>
          </a:graphicData>
        </a:graphic>
      </p:graphicFrame>
    </p:spTree>
    <p:extLst>
      <p:ext uri="{BB962C8B-B14F-4D97-AF65-F5344CB8AC3E}">
        <p14:creationId xmlns:p14="http://schemas.microsoft.com/office/powerpoint/2010/main" val="116308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Agenda</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6812062"/>
              </p:ext>
            </p:extLst>
          </p:nvPr>
        </p:nvGraphicFramePr>
        <p:xfrm>
          <a:off x="179512" y="1124744"/>
          <a:ext cx="856895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2</a:t>
            </a:fld>
            <a:endParaRPr lang="en-US"/>
          </a:p>
        </p:txBody>
      </p:sp>
      <p:grpSp>
        <p:nvGrpSpPr>
          <p:cNvPr id="7" name="Group 6">
            <a:extLst>
              <a:ext uri="{FF2B5EF4-FFF2-40B4-BE49-F238E27FC236}">
                <a16:creationId xmlns:a16="http://schemas.microsoft.com/office/drawing/2014/main" id="{C764F7AE-AC43-4E59-8B3E-0D0A636615D6}"/>
              </a:ext>
            </a:extLst>
          </p:cNvPr>
          <p:cNvGrpSpPr/>
          <p:nvPr/>
        </p:nvGrpSpPr>
        <p:grpSpPr>
          <a:xfrm>
            <a:off x="1043608" y="4482996"/>
            <a:ext cx="5980710" cy="962228"/>
            <a:chOff x="1007134" y="2514978"/>
            <a:chExt cx="5980710" cy="1013413"/>
          </a:xfrm>
        </p:grpSpPr>
        <p:sp>
          <p:nvSpPr>
            <p:cNvPr id="8" name="Rectangle: Rounded Corners 7">
              <a:extLst>
                <a:ext uri="{FF2B5EF4-FFF2-40B4-BE49-F238E27FC236}">
                  <a16:creationId xmlns:a16="http://schemas.microsoft.com/office/drawing/2014/main" id="{C24CE0D1-3CDD-45A2-BE09-8024DC0BBE89}"/>
                </a:ext>
              </a:extLst>
            </p:cNvPr>
            <p:cNvSpPr/>
            <p:nvPr/>
          </p:nvSpPr>
          <p:spPr>
            <a:xfrm>
              <a:off x="1007134" y="2514978"/>
              <a:ext cx="5980710" cy="1013413"/>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CC923B5B-42F7-4E75-8CE4-9C8741A4C4FB}"/>
                </a:ext>
              </a:extLst>
            </p:cNvPr>
            <p:cNvSpPr txBox="1"/>
            <p:nvPr/>
          </p:nvSpPr>
          <p:spPr>
            <a:xfrm>
              <a:off x="1056605" y="2564449"/>
              <a:ext cx="5881768" cy="9144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6720" tIns="0" rIns="226720" bIns="0" numCol="1" spcCol="1270" anchor="ctr" anchorCtr="0">
              <a:noAutofit/>
            </a:bodyPr>
            <a:lstStyle/>
            <a:p>
              <a:pPr marL="0" lvl="0" indent="0" algn="l" defTabSz="800100" rtl="0">
                <a:lnSpc>
                  <a:spcPct val="90000"/>
                </a:lnSpc>
                <a:spcBef>
                  <a:spcPct val="0"/>
                </a:spcBef>
                <a:spcAft>
                  <a:spcPct val="35000"/>
                </a:spcAft>
                <a:buNone/>
              </a:pPr>
              <a:r>
                <a:rPr lang="en-US" sz="1800" b="1" kern="1200" dirty="0"/>
                <a:t>Sub-Programme 2.3 CRM</a:t>
              </a:r>
              <a:endParaRPr lang="en-ZA" sz="1800" b="1" kern="1200" dirty="0"/>
            </a:p>
          </p:txBody>
        </p:sp>
      </p:grpSp>
    </p:spTree>
    <p:extLst>
      <p:ext uri="{BB962C8B-B14F-4D97-AF65-F5344CB8AC3E}">
        <p14:creationId xmlns:p14="http://schemas.microsoft.com/office/powerpoint/2010/main" val="27120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17226"/>
            <a:ext cx="8229600" cy="562074"/>
          </a:xfrm>
        </p:spPr>
        <p:txBody>
          <a:bodyPr>
            <a:normAutofit fontScale="90000"/>
          </a:bodyPr>
          <a:lstStyle/>
          <a:p>
            <a:r>
              <a:rPr lang="en-US" dirty="0"/>
              <a:t>SUB-PROGRAMME 2.2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20</a:t>
            </a:fld>
            <a:endParaRPr lang="en-US"/>
          </a:p>
        </p:txBody>
      </p:sp>
      <p:graphicFrame>
        <p:nvGraphicFramePr>
          <p:cNvPr id="3" name="Table 2">
            <a:extLst>
              <a:ext uri="{FF2B5EF4-FFF2-40B4-BE49-F238E27FC236}">
                <a16:creationId xmlns:a16="http://schemas.microsoft.com/office/drawing/2014/main" id="{FE7FAB34-F73E-4CB3-AE0C-800EA2DA932B}"/>
              </a:ext>
            </a:extLst>
          </p:cNvPr>
          <p:cNvGraphicFramePr>
            <a:graphicFrameLocks noGrp="1"/>
          </p:cNvGraphicFramePr>
          <p:nvPr>
            <p:extLst>
              <p:ext uri="{D42A27DB-BD31-4B8C-83A1-F6EECF244321}">
                <p14:modId xmlns:p14="http://schemas.microsoft.com/office/powerpoint/2010/main" val="138939339"/>
              </p:ext>
            </p:extLst>
          </p:nvPr>
        </p:nvGraphicFramePr>
        <p:xfrm>
          <a:off x="647562" y="773002"/>
          <a:ext cx="7848875" cy="5589652"/>
        </p:xfrm>
        <a:graphic>
          <a:graphicData uri="http://schemas.openxmlformats.org/drawingml/2006/table">
            <a:tbl>
              <a:tblPr firstRow="1" firstCol="1" bandRow="1"/>
              <a:tblGrid>
                <a:gridCol w="546271">
                  <a:extLst>
                    <a:ext uri="{9D8B030D-6E8A-4147-A177-3AD203B41FA5}">
                      <a16:colId xmlns:a16="http://schemas.microsoft.com/office/drawing/2014/main" val="1977100045"/>
                    </a:ext>
                  </a:extLst>
                </a:gridCol>
                <a:gridCol w="310345">
                  <a:extLst>
                    <a:ext uri="{9D8B030D-6E8A-4147-A177-3AD203B41FA5}">
                      <a16:colId xmlns:a16="http://schemas.microsoft.com/office/drawing/2014/main" val="2301596412"/>
                    </a:ext>
                  </a:extLst>
                </a:gridCol>
                <a:gridCol w="546271">
                  <a:extLst>
                    <a:ext uri="{9D8B030D-6E8A-4147-A177-3AD203B41FA5}">
                      <a16:colId xmlns:a16="http://schemas.microsoft.com/office/drawing/2014/main" val="447306272"/>
                    </a:ext>
                  </a:extLst>
                </a:gridCol>
                <a:gridCol w="546271">
                  <a:extLst>
                    <a:ext uri="{9D8B030D-6E8A-4147-A177-3AD203B41FA5}">
                      <a16:colId xmlns:a16="http://schemas.microsoft.com/office/drawing/2014/main" val="916889734"/>
                    </a:ext>
                  </a:extLst>
                </a:gridCol>
                <a:gridCol w="546271">
                  <a:extLst>
                    <a:ext uri="{9D8B030D-6E8A-4147-A177-3AD203B41FA5}">
                      <a16:colId xmlns:a16="http://schemas.microsoft.com/office/drawing/2014/main" val="3520630936"/>
                    </a:ext>
                  </a:extLst>
                </a:gridCol>
                <a:gridCol w="595932">
                  <a:extLst>
                    <a:ext uri="{9D8B030D-6E8A-4147-A177-3AD203B41FA5}">
                      <a16:colId xmlns:a16="http://schemas.microsoft.com/office/drawing/2014/main" val="1941204248"/>
                    </a:ext>
                  </a:extLst>
                </a:gridCol>
                <a:gridCol w="595932">
                  <a:extLst>
                    <a:ext uri="{9D8B030D-6E8A-4147-A177-3AD203B41FA5}">
                      <a16:colId xmlns:a16="http://schemas.microsoft.com/office/drawing/2014/main" val="1905087598"/>
                    </a:ext>
                  </a:extLst>
                </a:gridCol>
                <a:gridCol w="595932">
                  <a:extLst>
                    <a:ext uri="{9D8B030D-6E8A-4147-A177-3AD203B41FA5}">
                      <a16:colId xmlns:a16="http://schemas.microsoft.com/office/drawing/2014/main" val="4028596249"/>
                    </a:ext>
                  </a:extLst>
                </a:gridCol>
                <a:gridCol w="506540">
                  <a:extLst>
                    <a:ext uri="{9D8B030D-6E8A-4147-A177-3AD203B41FA5}">
                      <a16:colId xmlns:a16="http://schemas.microsoft.com/office/drawing/2014/main" val="204449652"/>
                    </a:ext>
                  </a:extLst>
                </a:gridCol>
                <a:gridCol w="635657">
                  <a:extLst>
                    <a:ext uri="{9D8B030D-6E8A-4147-A177-3AD203B41FA5}">
                      <a16:colId xmlns:a16="http://schemas.microsoft.com/office/drawing/2014/main" val="520862020"/>
                    </a:ext>
                  </a:extLst>
                </a:gridCol>
                <a:gridCol w="635657">
                  <a:extLst>
                    <a:ext uri="{9D8B030D-6E8A-4147-A177-3AD203B41FA5}">
                      <a16:colId xmlns:a16="http://schemas.microsoft.com/office/drawing/2014/main" val="3890106048"/>
                    </a:ext>
                  </a:extLst>
                </a:gridCol>
                <a:gridCol w="595932">
                  <a:extLst>
                    <a:ext uri="{9D8B030D-6E8A-4147-A177-3AD203B41FA5}">
                      <a16:colId xmlns:a16="http://schemas.microsoft.com/office/drawing/2014/main" val="1322416947"/>
                    </a:ext>
                  </a:extLst>
                </a:gridCol>
                <a:gridCol w="595932">
                  <a:extLst>
                    <a:ext uri="{9D8B030D-6E8A-4147-A177-3AD203B41FA5}">
                      <a16:colId xmlns:a16="http://schemas.microsoft.com/office/drawing/2014/main" val="2450497839"/>
                    </a:ext>
                  </a:extLst>
                </a:gridCol>
                <a:gridCol w="595932">
                  <a:extLst>
                    <a:ext uri="{9D8B030D-6E8A-4147-A177-3AD203B41FA5}">
                      <a16:colId xmlns:a16="http://schemas.microsoft.com/office/drawing/2014/main" val="3322497286"/>
                    </a:ext>
                  </a:extLst>
                </a:gridCol>
              </a:tblGrid>
              <a:tr h="2195488">
                <a:tc rowSpan="2">
                  <a:txBody>
                    <a:bodyPr/>
                    <a:lstStyle/>
                    <a:p>
                      <a:pPr marL="71755" marR="71755" algn="r">
                        <a:lnSpc>
                          <a:spcPct val="150000"/>
                        </a:lnSpc>
                        <a:spcAft>
                          <a:spcPts val="0"/>
                        </a:spcAft>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71755" marR="71755" algn="r">
                        <a:lnSpc>
                          <a:spcPct val="150000"/>
                        </a:lnSpc>
                        <a:spcAft>
                          <a:spcPts val="0"/>
                        </a:spcAft>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7: Payment turn-around time of less than 60 days.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94.30% of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15 303 out of 16 228</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95.29%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16 607out of      17 427</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92.25%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11 342 out of 12 294</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GEPF benefits paid within 45 working days liability date, excluding death benefits after receiving duly completed documents</a:t>
                      </a:r>
                      <a:r>
                        <a:rPr lang="en-ZA" sz="60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93.40%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17 268 out of 18 488</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93.81%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GEPF benefits paid within 45 working days liability date, excluding death benefits after receiving duly completed documents.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94.30%</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95.29%</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92.25%</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93.40%</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Active production and MIS management on daily movement of Claims have improved. There is still room for improvement.</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9738843"/>
                  </a:ext>
                </a:extLst>
              </a:tr>
              <a:tr h="3106133">
                <a:tc vMerge="1">
                  <a:txBody>
                    <a:bodyPr/>
                    <a:lstStyle/>
                    <a:p>
                      <a:endParaRPr lang="en-ZA"/>
                    </a:p>
                  </a:txBody>
                  <a:tcPr/>
                </a:tc>
                <a:tc vMerge="1">
                  <a:txBody>
                    <a:bodyPr/>
                    <a:lstStyle/>
                    <a:p>
                      <a:endParaRPr lang="en-ZA"/>
                    </a:p>
                  </a:txBody>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51.75%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961 out of 1 857</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47.58%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1 164 out of 2 446</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46.89%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823 out of 1 755</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48.52%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1 316 out of 2 712</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Partially Achieved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48.68%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GEPF death benefits paid within 60 working days of liability date after duly completed documents were received.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51.75%</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47.58%</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46.89%</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48.52%</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Partially Achieved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Death claims are already old when submitted to the GPAA. A death claim generally has a long processing time compared to a straight claim and no death claim is the same as the next one as each claim requires different attention. Administering death claims in the GPAA is very complex and poses various challenges.</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more effective and seamless process of administering and paying death claims is being pursued. The appointment of additional resources to assist with the payment of death claims was recently done.</a:t>
                      </a:r>
                      <a:endParaRPr lang="en-ZA"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912" marR="17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90325"/>
                  </a:ext>
                </a:extLst>
              </a:tr>
            </a:tbl>
          </a:graphicData>
        </a:graphic>
      </p:graphicFrame>
    </p:spTree>
    <p:extLst>
      <p:ext uri="{BB962C8B-B14F-4D97-AF65-F5344CB8AC3E}">
        <p14:creationId xmlns:p14="http://schemas.microsoft.com/office/powerpoint/2010/main" val="1543435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17226"/>
            <a:ext cx="8229600" cy="562074"/>
          </a:xfrm>
        </p:spPr>
        <p:txBody>
          <a:bodyPr>
            <a:normAutofit fontScale="90000"/>
          </a:bodyPr>
          <a:lstStyle/>
          <a:p>
            <a:r>
              <a:rPr lang="en-US" dirty="0"/>
              <a:t>SUB-PROGRAMME 2.2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21</a:t>
            </a:fld>
            <a:endParaRPr lang="en-US"/>
          </a:p>
        </p:txBody>
      </p:sp>
      <p:graphicFrame>
        <p:nvGraphicFramePr>
          <p:cNvPr id="5" name="Table 4">
            <a:extLst>
              <a:ext uri="{FF2B5EF4-FFF2-40B4-BE49-F238E27FC236}">
                <a16:creationId xmlns:a16="http://schemas.microsoft.com/office/drawing/2014/main" id="{AD482F65-78B8-4E63-8B3D-FD18193930A0}"/>
              </a:ext>
            </a:extLst>
          </p:cNvPr>
          <p:cNvGraphicFramePr>
            <a:graphicFrameLocks noGrp="1"/>
          </p:cNvGraphicFramePr>
          <p:nvPr>
            <p:extLst>
              <p:ext uri="{D42A27DB-BD31-4B8C-83A1-F6EECF244321}">
                <p14:modId xmlns:p14="http://schemas.microsoft.com/office/powerpoint/2010/main" val="1268014012"/>
              </p:ext>
            </p:extLst>
          </p:nvPr>
        </p:nvGraphicFramePr>
        <p:xfrm>
          <a:off x="683568" y="836713"/>
          <a:ext cx="7920879" cy="4355212"/>
        </p:xfrm>
        <a:graphic>
          <a:graphicData uri="http://schemas.openxmlformats.org/drawingml/2006/table">
            <a:tbl>
              <a:tblPr firstRow="1" firstCol="1" bandRow="1"/>
              <a:tblGrid>
                <a:gridCol w="553868">
                  <a:extLst>
                    <a:ext uri="{9D8B030D-6E8A-4147-A177-3AD203B41FA5}">
                      <a16:colId xmlns:a16="http://schemas.microsoft.com/office/drawing/2014/main" val="2308285578"/>
                    </a:ext>
                  </a:extLst>
                </a:gridCol>
                <a:gridCol w="277463">
                  <a:extLst>
                    <a:ext uri="{9D8B030D-6E8A-4147-A177-3AD203B41FA5}">
                      <a16:colId xmlns:a16="http://schemas.microsoft.com/office/drawing/2014/main" val="1701895810"/>
                    </a:ext>
                  </a:extLst>
                </a:gridCol>
                <a:gridCol w="553868">
                  <a:extLst>
                    <a:ext uri="{9D8B030D-6E8A-4147-A177-3AD203B41FA5}">
                      <a16:colId xmlns:a16="http://schemas.microsoft.com/office/drawing/2014/main" val="1253110383"/>
                    </a:ext>
                  </a:extLst>
                </a:gridCol>
                <a:gridCol w="553868">
                  <a:extLst>
                    <a:ext uri="{9D8B030D-6E8A-4147-A177-3AD203B41FA5}">
                      <a16:colId xmlns:a16="http://schemas.microsoft.com/office/drawing/2014/main" val="537334722"/>
                    </a:ext>
                  </a:extLst>
                </a:gridCol>
                <a:gridCol w="553868">
                  <a:extLst>
                    <a:ext uri="{9D8B030D-6E8A-4147-A177-3AD203B41FA5}">
                      <a16:colId xmlns:a16="http://schemas.microsoft.com/office/drawing/2014/main" val="3212642468"/>
                    </a:ext>
                  </a:extLst>
                </a:gridCol>
                <a:gridCol w="604224">
                  <a:extLst>
                    <a:ext uri="{9D8B030D-6E8A-4147-A177-3AD203B41FA5}">
                      <a16:colId xmlns:a16="http://schemas.microsoft.com/office/drawing/2014/main" val="2803349289"/>
                    </a:ext>
                  </a:extLst>
                </a:gridCol>
                <a:gridCol w="604224">
                  <a:extLst>
                    <a:ext uri="{9D8B030D-6E8A-4147-A177-3AD203B41FA5}">
                      <a16:colId xmlns:a16="http://schemas.microsoft.com/office/drawing/2014/main" val="1497806448"/>
                    </a:ext>
                  </a:extLst>
                </a:gridCol>
                <a:gridCol w="604224">
                  <a:extLst>
                    <a:ext uri="{9D8B030D-6E8A-4147-A177-3AD203B41FA5}">
                      <a16:colId xmlns:a16="http://schemas.microsoft.com/office/drawing/2014/main" val="1185733925"/>
                    </a:ext>
                  </a:extLst>
                </a:gridCol>
                <a:gridCol w="513590">
                  <a:extLst>
                    <a:ext uri="{9D8B030D-6E8A-4147-A177-3AD203B41FA5}">
                      <a16:colId xmlns:a16="http://schemas.microsoft.com/office/drawing/2014/main" val="853290700"/>
                    </a:ext>
                  </a:extLst>
                </a:gridCol>
                <a:gridCol w="644505">
                  <a:extLst>
                    <a:ext uri="{9D8B030D-6E8A-4147-A177-3AD203B41FA5}">
                      <a16:colId xmlns:a16="http://schemas.microsoft.com/office/drawing/2014/main" val="3032060476"/>
                    </a:ext>
                  </a:extLst>
                </a:gridCol>
                <a:gridCol w="644505">
                  <a:extLst>
                    <a:ext uri="{9D8B030D-6E8A-4147-A177-3AD203B41FA5}">
                      <a16:colId xmlns:a16="http://schemas.microsoft.com/office/drawing/2014/main" val="1593711991"/>
                    </a:ext>
                  </a:extLst>
                </a:gridCol>
                <a:gridCol w="604224">
                  <a:extLst>
                    <a:ext uri="{9D8B030D-6E8A-4147-A177-3AD203B41FA5}">
                      <a16:colId xmlns:a16="http://schemas.microsoft.com/office/drawing/2014/main" val="1471147882"/>
                    </a:ext>
                  </a:extLst>
                </a:gridCol>
                <a:gridCol w="604224">
                  <a:extLst>
                    <a:ext uri="{9D8B030D-6E8A-4147-A177-3AD203B41FA5}">
                      <a16:colId xmlns:a16="http://schemas.microsoft.com/office/drawing/2014/main" val="1800839116"/>
                    </a:ext>
                  </a:extLst>
                </a:gridCol>
                <a:gridCol w="604224">
                  <a:extLst>
                    <a:ext uri="{9D8B030D-6E8A-4147-A177-3AD203B41FA5}">
                      <a16:colId xmlns:a16="http://schemas.microsoft.com/office/drawing/2014/main" val="2149561058"/>
                    </a:ext>
                  </a:extLst>
                </a:gridCol>
              </a:tblGrid>
              <a:tr h="920699">
                <a:tc rowSpan="2">
                  <a:txBody>
                    <a:bodyPr/>
                    <a:lstStyle/>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71755" marR="71755" algn="r">
                        <a:lnSpc>
                          <a:spcPct val="150000"/>
                        </a:lnSpc>
                        <a:spcAft>
                          <a:spcPts val="0"/>
                        </a:spcAft>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6 Efficient contribution management.</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117.91%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R223 071 out of R189 190</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114.45%</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R165 028 out of R144 191</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103.11%</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R158 105 out of R153 339</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125.02%</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R188 946 out of R151 134</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115.12%</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117.91%</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114.45%</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103.11%</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125.02%</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Overachieved due to overpayment made by employer which will be refunded before finalization of year-end.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10702"/>
                  </a:ext>
                </a:extLst>
              </a:tr>
              <a:tr h="1239540">
                <a:tc vMerge="1">
                  <a:txBody>
                    <a:bodyPr/>
                    <a:lstStyle/>
                    <a:p>
                      <a:endParaRPr lang="en-ZA"/>
                    </a:p>
                  </a:txBody>
                  <a:tcPr/>
                </a:tc>
                <a:tc vMerge="1">
                  <a:txBody>
                    <a:bodyPr/>
                    <a:lstStyle/>
                    <a:p>
                      <a:endParaRPr lang="en-ZA"/>
                    </a:p>
                  </a:txBody>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98.22%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contributions received and reconciled by the 22nd of the month.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R54 119 901 out of R54 132 228</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(figures were updated as incorrect figures had been reported in Q1)</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99.79%</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R56 056 628 out of R56 172 792</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b="1">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R91 965 463 out of R91 979 876</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98.50% </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R57 009 122 out of R57 879 694</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99.12%</a:t>
                      </a: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contributions received and reconciled by the 22nd of the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effectLst/>
                          <a:latin typeface="Arial" panose="020B0604020202020204" pitchFamily="34" charset="0"/>
                          <a:ea typeface="Times New Roman" panose="02020603050405020304" pitchFamily="18" charset="0"/>
                          <a:cs typeface="Arial" panose="020B0604020202020204" pitchFamily="34" charset="0"/>
                        </a:rPr>
                        <a:t> </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98.22%</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99.79%</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99.98%</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98.50%</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Processes are in place to ensure that most of the contributions payable are received before the 7th of following month.</a:t>
                      </a:r>
                      <a:endParaRPr lang="en-ZA" sz="70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endParaRPr lang="en-ZA"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50" marR="25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2653548"/>
                  </a:ext>
                </a:extLst>
              </a:tr>
            </a:tbl>
          </a:graphicData>
        </a:graphic>
      </p:graphicFrame>
    </p:spTree>
    <p:extLst>
      <p:ext uri="{BB962C8B-B14F-4D97-AF65-F5344CB8AC3E}">
        <p14:creationId xmlns:p14="http://schemas.microsoft.com/office/powerpoint/2010/main" val="31636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17226"/>
            <a:ext cx="8229600" cy="562074"/>
          </a:xfrm>
        </p:spPr>
        <p:txBody>
          <a:bodyPr>
            <a:normAutofit fontScale="90000"/>
          </a:bodyPr>
          <a:lstStyle/>
          <a:p>
            <a:r>
              <a:rPr lang="en-US" dirty="0"/>
              <a:t>SUB-PROGRAMME 2.2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22</a:t>
            </a:fld>
            <a:endParaRPr lang="en-US"/>
          </a:p>
        </p:txBody>
      </p:sp>
      <p:graphicFrame>
        <p:nvGraphicFramePr>
          <p:cNvPr id="3" name="Table 2">
            <a:extLst>
              <a:ext uri="{FF2B5EF4-FFF2-40B4-BE49-F238E27FC236}">
                <a16:creationId xmlns:a16="http://schemas.microsoft.com/office/drawing/2014/main" id="{7DD69F4B-300C-454A-B303-49C26A45A1EC}"/>
              </a:ext>
            </a:extLst>
          </p:cNvPr>
          <p:cNvGraphicFramePr>
            <a:graphicFrameLocks noGrp="1"/>
          </p:cNvGraphicFramePr>
          <p:nvPr>
            <p:extLst>
              <p:ext uri="{D42A27DB-BD31-4B8C-83A1-F6EECF244321}">
                <p14:modId xmlns:p14="http://schemas.microsoft.com/office/powerpoint/2010/main" val="3218762108"/>
              </p:ext>
            </p:extLst>
          </p:nvPr>
        </p:nvGraphicFramePr>
        <p:xfrm>
          <a:off x="611560" y="980729"/>
          <a:ext cx="7920880" cy="4549394"/>
        </p:xfrm>
        <a:graphic>
          <a:graphicData uri="http://schemas.openxmlformats.org/drawingml/2006/table">
            <a:tbl>
              <a:tblPr firstRow="1" firstCol="1" bandRow="1"/>
              <a:tblGrid>
                <a:gridCol w="233874">
                  <a:extLst>
                    <a:ext uri="{9D8B030D-6E8A-4147-A177-3AD203B41FA5}">
                      <a16:colId xmlns:a16="http://schemas.microsoft.com/office/drawing/2014/main" val="239156746"/>
                    </a:ext>
                  </a:extLst>
                </a:gridCol>
                <a:gridCol w="233874">
                  <a:extLst>
                    <a:ext uri="{9D8B030D-6E8A-4147-A177-3AD203B41FA5}">
                      <a16:colId xmlns:a16="http://schemas.microsoft.com/office/drawing/2014/main" val="3833894166"/>
                    </a:ext>
                  </a:extLst>
                </a:gridCol>
                <a:gridCol w="668167">
                  <a:extLst>
                    <a:ext uri="{9D8B030D-6E8A-4147-A177-3AD203B41FA5}">
                      <a16:colId xmlns:a16="http://schemas.microsoft.com/office/drawing/2014/main" val="3749280169"/>
                    </a:ext>
                  </a:extLst>
                </a:gridCol>
                <a:gridCol w="668167">
                  <a:extLst>
                    <a:ext uri="{9D8B030D-6E8A-4147-A177-3AD203B41FA5}">
                      <a16:colId xmlns:a16="http://schemas.microsoft.com/office/drawing/2014/main" val="2065619440"/>
                    </a:ext>
                  </a:extLst>
                </a:gridCol>
                <a:gridCol w="668167">
                  <a:extLst>
                    <a:ext uri="{9D8B030D-6E8A-4147-A177-3AD203B41FA5}">
                      <a16:colId xmlns:a16="http://schemas.microsoft.com/office/drawing/2014/main" val="4077849352"/>
                    </a:ext>
                  </a:extLst>
                </a:gridCol>
                <a:gridCol w="668167">
                  <a:extLst>
                    <a:ext uri="{9D8B030D-6E8A-4147-A177-3AD203B41FA5}">
                      <a16:colId xmlns:a16="http://schemas.microsoft.com/office/drawing/2014/main" val="1935075752"/>
                    </a:ext>
                  </a:extLst>
                </a:gridCol>
                <a:gridCol w="728910">
                  <a:extLst>
                    <a:ext uri="{9D8B030D-6E8A-4147-A177-3AD203B41FA5}">
                      <a16:colId xmlns:a16="http://schemas.microsoft.com/office/drawing/2014/main" val="1843510205"/>
                    </a:ext>
                  </a:extLst>
                </a:gridCol>
                <a:gridCol w="728910">
                  <a:extLst>
                    <a:ext uri="{9D8B030D-6E8A-4147-A177-3AD203B41FA5}">
                      <a16:colId xmlns:a16="http://schemas.microsoft.com/office/drawing/2014/main" val="3403590502"/>
                    </a:ext>
                  </a:extLst>
                </a:gridCol>
                <a:gridCol w="233874">
                  <a:extLst>
                    <a:ext uri="{9D8B030D-6E8A-4147-A177-3AD203B41FA5}">
                      <a16:colId xmlns:a16="http://schemas.microsoft.com/office/drawing/2014/main" val="219621061"/>
                    </a:ext>
                  </a:extLst>
                </a:gridCol>
                <a:gridCol w="619572">
                  <a:extLst>
                    <a:ext uri="{9D8B030D-6E8A-4147-A177-3AD203B41FA5}">
                      <a16:colId xmlns:a16="http://schemas.microsoft.com/office/drawing/2014/main" val="2341500513"/>
                    </a:ext>
                  </a:extLst>
                </a:gridCol>
                <a:gridCol w="777504">
                  <a:extLst>
                    <a:ext uri="{9D8B030D-6E8A-4147-A177-3AD203B41FA5}">
                      <a16:colId xmlns:a16="http://schemas.microsoft.com/office/drawing/2014/main" val="1856200573"/>
                    </a:ext>
                  </a:extLst>
                </a:gridCol>
                <a:gridCol w="233874">
                  <a:extLst>
                    <a:ext uri="{9D8B030D-6E8A-4147-A177-3AD203B41FA5}">
                      <a16:colId xmlns:a16="http://schemas.microsoft.com/office/drawing/2014/main" val="1944097464"/>
                    </a:ext>
                  </a:extLst>
                </a:gridCol>
                <a:gridCol w="728910">
                  <a:extLst>
                    <a:ext uri="{9D8B030D-6E8A-4147-A177-3AD203B41FA5}">
                      <a16:colId xmlns:a16="http://schemas.microsoft.com/office/drawing/2014/main" val="2368100657"/>
                    </a:ext>
                  </a:extLst>
                </a:gridCol>
                <a:gridCol w="728910">
                  <a:extLst>
                    <a:ext uri="{9D8B030D-6E8A-4147-A177-3AD203B41FA5}">
                      <a16:colId xmlns:a16="http://schemas.microsoft.com/office/drawing/2014/main" val="2634706915"/>
                    </a:ext>
                  </a:extLst>
                </a:gridCol>
              </a:tblGrid>
              <a:tr h="2016224">
                <a:tc>
                  <a:txBody>
                    <a:bodyPr/>
                    <a:lstStyle/>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7: Payment turn-around time of less than 60 days.</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89.74% </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 out of 39</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61.36%</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 out of 44</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b="1">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51.35% </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out of 37</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51.21% </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 out of 41</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Partially Achieved</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63.41% </a:t>
                      </a: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AIPF benefits paid within a set period (45 working days) of liability date after receipt of duly completed documentation.</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89.74%</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61.36%</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51.35%</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51.21%</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Partially Achieved</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Redirected and rejected claims had a negative impact on the timeous payment of claims. The AIPF claims also form part of the whole value chain and are processed in-between all other thousands of claims.</a:t>
                      </a:r>
                      <a:endParaRPr lang="en-ZA" sz="105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Recently recorded warnings against all AIPF member records to detect such claims as soon as they arrive at the GPAA. This will enable prioritisation of such claims; A system generated report that will alert managers on weekly basis if such claims are received is being implemented.</a:t>
                      </a:r>
                      <a:endParaRPr lang="en-ZA"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810" marR="44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9823640"/>
                  </a:ext>
                </a:extLst>
              </a:tr>
            </a:tbl>
          </a:graphicData>
        </a:graphic>
      </p:graphicFrame>
    </p:spTree>
    <p:extLst>
      <p:ext uri="{BB962C8B-B14F-4D97-AF65-F5344CB8AC3E}">
        <p14:creationId xmlns:p14="http://schemas.microsoft.com/office/powerpoint/2010/main" val="630831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17226"/>
            <a:ext cx="8229600" cy="562074"/>
          </a:xfrm>
        </p:spPr>
        <p:txBody>
          <a:bodyPr>
            <a:normAutofit fontScale="90000"/>
          </a:bodyPr>
          <a:lstStyle/>
          <a:p>
            <a:r>
              <a:rPr lang="en-US" dirty="0"/>
              <a:t>SUB-PROGRAMME 2.2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23</a:t>
            </a:fld>
            <a:endParaRPr lang="en-US"/>
          </a:p>
        </p:txBody>
      </p:sp>
      <p:graphicFrame>
        <p:nvGraphicFramePr>
          <p:cNvPr id="5" name="Table 4">
            <a:extLst>
              <a:ext uri="{FF2B5EF4-FFF2-40B4-BE49-F238E27FC236}">
                <a16:creationId xmlns:a16="http://schemas.microsoft.com/office/drawing/2014/main" id="{1F280AE3-5A1A-4D41-9449-A391FB40F6D3}"/>
              </a:ext>
            </a:extLst>
          </p:cNvPr>
          <p:cNvGraphicFramePr>
            <a:graphicFrameLocks noGrp="1"/>
          </p:cNvGraphicFramePr>
          <p:nvPr>
            <p:extLst>
              <p:ext uri="{D42A27DB-BD31-4B8C-83A1-F6EECF244321}">
                <p14:modId xmlns:p14="http://schemas.microsoft.com/office/powerpoint/2010/main" val="4257429578"/>
              </p:ext>
            </p:extLst>
          </p:nvPr>
        </p:nvGraphicFramePr>
        <p:xfrm>
          <a:off x="683569" y="810119"/>
          <a:ext cx="7584424" cy="4343908"/>
        </p:xfrm>
        <a:graphic>
          <a:graphicData uri="http://schemas.openxmlformats.org/drawingml/2006/table">
            <a:tbl>
              <a:tblPr firstRow="1" firstCol="1" bandRow="1"/>
              <a:tblGrid>
                <a:gridCol w="696712">
                  <a:extLst>
                    <a:ext uri="{9D8B030D-6E8A-4147-A177-3AD203B41FA5}">
                      <a16:colId xmlns:a16="http://schemas.microsoft.com/office/drawing/2014/main" val="1065279181"/>
                    </a:ext>
                  </a:extLst>
                </a:gridCol>
                <a:gridCol w="696712">
                  <a:extLst>
                    <a:ext uri="{9D8B030D-6E8A-4147-A177-3AD203B41FA5}">
                      <a16:colId xmlns:a16="http://schemas.microsoft.com/office/drawing/2014/main" val="129731728"/>
                    </a:ext>
                  </a:extLst>
                </a:gridCol>
                <a:gridCol w="696712">
                  <a:extLst>
                    <a:ext uri="{9D8B030D-6E8A-4147-A177-3AD203B41FA5}">
                      <a16:colId xmlns:a16="http://schemas.microsoft.com/office/drawing/2014/main" val="462531958"/>
                    </a:ext>
                  </a:extLst>
                </a:gridCol>
                <a:gridCol w="696712">
                  <a:extLst>
                    <a:ext uri="{9D8B030D-6E8A-4147-A177-3AD203B41FA5}">
                      <a16:colId xmlns:a16="http://schemas.microsoft.com/office/drawing/2014/main" val="4257343623"/>
                    </a:ext>
                  </a:extLst>
                </a:gridCol>
                <a:gridCol w="223730">
                  <a:extLst>
                    <a:ext uri="{9D8B030D-6E8A-4147-A177-3AD203B41FA5}">
                      <a16:colId xmlns:a16="http://schemas.microsoft.com/office/drawing/2014/main" val="3188664194"/>
                    </a:ext>
                  </a:extLst>
                </a:gridCol>
                <a:gridCol w="380025">
                  <a:extLst>
                    <a:ext uri="{9D8B030D-6E8A-4147-A177-3AD203B41FA5}">
                      <a16:colId xmlns:a16="http://schemas.microsoft.com/office/drawing/2014/main" val="3402290048"/>
                    </a:ext>
                  </a:extLst>
                </a:gridCol>
                <a:gridCol w="380025">
                  <a:extLst>
                    <a:ext uri="{9D8B030D-6E8A-4147-A177-3AD203B41FA5}">
                      <a16:colId xmlns:a16="http://schemas.microsoft.com/office/drawing/2014/main" val="2234208862"/>
                    </a:ext>
                  </a:extLst>
                </a:gridCol>
                <a:gridCol w="380025">
                  <a:extLst>
                    <a:ext uri="{9D8B030D-6E8A-4147-A177-3AD203B41FA5}">
                      <a16:colId xmlns:a16="http://schemas.microsoft.com/office/drawing/2014/main" val="3559891148"/>
                    </a:ext>
                  </a:extLst>
                </a:gridCol>
                <a:gridCol w="303860">
                  <a:extLst>
                    <a:ext uri="{9D8B030D-6E8A-4147-A177-3AD203B41FA5}">
                      <a16:colId xmlns:a16="http://schemas.microsoft.com/office/drawing/2014/main" val="459665905"/>
                    </a:ext>
                  </a:extLst>
                </a:gridCol>
                <a:gridCol w="223730">
                  <a:extLst>
                    <a:ext uri="{9D8B030D-6E8A-4147-A177-3AD203B41FA5}">
                      <a16:colId xmlns:a16="http://schemas.microsoft.com/office/drawing/2014/main" val="1577383017"/>
                    </a:ext>
                  </a:extLst>
                </a:gridCol>
                <a:gridCol w="223730">
                  <a:extLst>
                    <a:ext uri="{9D8B030D-6E8A-4147-A177-3AD203B41FA5}">
                      <a16:colId xmlns:a16="http://schemas.microsoft.com/office/drawing/2014/main" val="1029057198"/>
                    </a:ext>
                  </a:extLst>
                </a:gridCol>
                <a:gridCol w="810724">
                  <a:extLst>
                    <a:ext uri="{9D8B030D-6E8A-4147-A177-3AD203B41FA5}">
                      <a16:colId xmlns:a16="http://schemas.microsoft.com/office/drawing/2014/main" val="269467177"/>
                    </a:ext>
                  </a:extLst>
                </a:gridCol>
                <a:gridCol w="303860">
                  <a:extLst>
                    <a:ext uri="{9D8B030D-6E8A-4147-A177-3AD203B41FA5}">
                      <a16:colId xmlns:a16="http://schemas.microsoft.com/office/drawing/2014/main" val="3970291794"/>
                    </a:ext>
                  </a:extLst>
                </a:gridCol>
                <a:gridCol w="223730">
                  <a:extLst>
                    <a:ext uri="{9D8B030D-6E8A-4147-A177-3AD203B41FA5}">
                      <a16:colId xmlns:a16="http://schemas.microsoft.com/office/drawing/2014/main" val="2398858285"/>
                    </a:ext>
                  </a:extLst>
                </a:gridCol>
                <a:gridCol w="316687">
                  <a:extLst>
                    <a:ext uri="{9D8B030D-6E8A-4147-A177-3AD203B41FA5}">
                      <a16:colId xmlns:a16="http://schemas.microsoft.com/office/drawing/2014/main" val="3139052140"/>
                    </a:ext>
                  </a:extLst>
                </a:gridCol>
                <a:gridCol w="223730">
                  <a:extLst>
                    <a:ext uri="{9D8B030D-6E8A-4147-A177-3AD203B41FA5}">
                      <a16:colId xmlns:a16="http://schemas.microsoft.com/office/drawing/2014/main" val="3441155587"/>
                    </a:ext>
                  </a:extLst>
                </a:gridCol>
                <a:gridCol w="223730">
                  <a:extLst>
                    <a:ext uri="{9D8B030D-6E8A-4147-A177-3AD203B41FA5}">
                      <a16:colId xmlns:a16="http://schemas.microsoft.com/office/drawing/2014/main" val="1826288577"/>
                    </a:ext>
                  </a:extLst>
                </a:gridCol>
                <a:gridCol w="316687">
                  <a:extLst>
                    <a:ext uri="{9D8B030D-6E8A-4147-A177-3AD203B41FA5}">
                      <a16:colId xmlns:a16="http://schemas.microsoft.com/office/drawing/2014/main" val="3415189156"/>
                    </a:ext>
                  </a:extLst>
                </a:gridCol>
                <a:gridCol w="223730">
                  <a:extLst>
                    <a:ext uri="{9D8B030D-6E8A-4147-A177-3AD203B41FA5}">
                      <a16:colId xmlns:a16="http://schemas.microsoft.com/office/drawing/2014/main" val="1953681153"/>
                    </a:ext>
                  </a:extLst>
                </a:gridCol>
                <a:gridCol w="39573">
                  <a:extLst>
                    <a:ext uri="{9D8B030D-6E8A-4147-A177-3AD203B41FA5}">
                      <a16:colId xmlns:a16="http://schemas.microsoft.com/office/drawing/2014/main" val="470757518"/>
                    </a:ext>
                  </a:extLst>
                </a:gridCol>
              </a:tblGrid>
              <a:tr h="622093">
                <a:tc>
                  <a:txBody>
                    <a:bodyPr/>
                    <a:lstStyle/>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of TEPF benefits paid within a set period (45 working days) of liability date after receipt of duly completed documentation (excluding death)</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 </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out of 2</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out of 5</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out of 1</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33.33% </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out of 3</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marL="71755" marR="71755" algn="r">
                        <a:lnSpc>
                          <a:spcPct val="150000"/>
                        </a:lnSpc>
                        <a:spcAft>
                          <a:spcPts val="0"/>
                        </a:spcAft>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30.83% </a:t>
                      </a: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TEPF benefits paid within a set period (45 working days) of liability date after receipt of duly completed documentation (excluding death).</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Average of:                  Q1: 50%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40%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0%</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33.33%</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3">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Redirected and rejected claims had a negative impact on the timeous payment of claims. The TEPF claims also form part of the whole value chain and are processed in-between all other thousands of claims.</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nSpc>
                          <a:spcPct val="150000"/>
                        </a:lnSpc>
                      </a:pPr>
                      <a:r>
                        <a:rPr lang="en-ZA"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Recently recorded warnings against all TEPF member records to detect such claims as soon as they arrive at the GPAA. This will enable prioritisation of such claims; A system generated report that will alert managers on weekly basis if such claims are received is being implemented.</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a:txBody>
                    <a:bodyPr/>
                    <a:lstStyle/>
                    <a:p>
                      <a:r>
                        <a:rPr lang="en-ZA" sz="8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9037703"/>
                  </a:ext>
                </a:extLst>
              </a:tr>
              <a:tr h="52572">
                <a:tc gridSpan="5">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Performance: 5/8=62.50%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Performance: 5/8=62.50%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ZA"/>
                    </a:p>
                  </a:txBody>
                  <a:tcPr/>
                </a:tc>
                <a:tc gridSpan="4">
                  <a:txBody>
                    <a:bodyPr/>
                    <a:lstStyle/>
                    <a:p>
                      <a:pPr>
                        <a:lnSpc>
                          <a:spcPct val="150000"/>
                        </a:lnSpc>
                      </a:pPr>
                      <a:r>
                        <a:rPr lang="en-ZA" sz="800" b="1">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gridSpan="2">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hMerge="1">
                  <a:txBody>
                    <a:bodyPr/>
                    <a:lstStyle/>
                    <a:p>
                      <a:endParaRPr lang="en-ZA"/>
                    </a:p>
                  </a:txBody>
                  <a:tcPr/>
                </a:tc>
                <a:tc>
                  <a:txBody>
                    <a:bodyPr/>
                    <a:lstStyle/>
                    <a:p>
                      <a:pPr>
                        <a:lnSpc>
                          <a:spcPct val="150000"/>
                        </a:lnSpc>
                      </a:pPr>
                      <a:r>
                        <a:rPr lang="en-ZA"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80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nSpc>
                          <a:spcPct val="150000"/>
                        </a:lnSpc>
                      </a:pPr>
                      <a:r>
                        <a:rPr lang="en-ZA" sz="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173" marR="14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ZA"/>
                    </a:p>
                  </a:txBody>
                  <a:tcPr/>
                </a:tc>
                <a:extLst>
                  <a:ext uri="{0D108BD9-81ED-4DB2-BD59-A6C34878D82A}">
                    <a16:rowId xmlns:a16="http://schemas.microsoft.com/office/drawing/2014/main" val="3114651587"/>
                  </a:ext>
                </a:extLst>
              </a:tr>
            </a:tbl>
          </a:graphicData>
        </a:graphic>
      </p:graphicFrame>
    </p:spTree>
    <p:extLst>
      <p:ext uri="{BB962C8B-B14F-4D97-AF65-F5344CB8AC3E}">
        <p14:creationId xmlns:p14="http://schemas.microsoft.com/office/powerpoint/2010/main" val="29237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674"/>
            <a:ext cx="8229600" cy="1143000"/>
          </a:xfrm>
        </p:spPr>
        <p:txBody>
          <a:bodyPr>
            <a:noAutofit/>
          </a:bodyPr>
          <a:lstStyle/>
          <a:p>
            <a:r>
              <a:rPr lang="en-GB" sz="3600" b="1" dirty="0"/>
              <a:t>CRM SUB-PROGRAMME 2.3 OVERVIEW</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36BC76-1A2A-4B46-9640-13D3E009020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6" name="Content Placeholder 2"/>
          <p:cNvPicPr>
            <a:picLocks noGrp="1" noChangeAspect="1"/>
          </p:cNvPicPr>
          <p:nvPr>
            <p:ph idx="1"/>
          </p:nvPr>
        </p:nvPicPr>
        <p:blipFill>
          <a:blip r:embed="rId2"/>
          <a:stretch>
            <a:fillRect/>
          </a:stretch>
        </p:blipFill>
        <p:spPr>
          <a:xfrm>
            <a:off x="0" y="731520"/>
            <a:ext cx="9143999" cy="6126480"/>
          </a:xfrm>
          <a:prstGeom prst="rect">
            <a:avLst/>
          </a:prstGeom>
        </p:spPr>
      </p:pic>
      <p:sp>
        <p:nvSpPr>
          <p:cNvPr id="7" name="Content Placeholder 2"/>
          <p:cNvSpPr txBox="1">
            <a:spLocks/>
          </p:cNvSpPr>
          <p:nvPr/>
        </p:nvSpPr>
        <p:spPr>
          <a:xfrm>
            <a:off x="211015" y="939326"/>
            <a:ext cx="8736037" cy="5782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ZA" sz="3200" b="0" i="0" u="none" strike="noStrike" kern="1200" cap="none" spc="0" normalizeH="0" baseline="0" noProof="0" dirty="0">
                <a:ln>
                  <a:noFill/>
                </a:ln>
                <a:solidFill>
                  <a:prstClr val="black"/>
                </a:solidFill>
                <a:effectLst/>
                <a:uLnTx/>
                <a:uFillTx/>
                <a:latin typeface="Calibri"/>
                <a:ea typeface="+mn-ea"/>
                <a:cs typeface="+mn-cs"/>
              </a:rPr>
              <a:t>Multi-Channel Client Care Footprint</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ZA" sz="2800" b="0" i="0" u="none" strike="noStrike" kern="1200" cap="none" spc="0" normalizeH="0" baseline="0" noProof="0" dirty="0">
                <a:ln>
                  <a:noFill/>
                </a:ln>
                <a:solidFill>
                  <a:prstClr val="black"/>
                </a:solidFill>
                <a:effectLst/>
                <a:uLnTx/>
                <a:uFillTx/>
                <a:latin typeface="Calibri"/>
                <a:ea typeface="+mn-ea"/>
                <a:cs typeface="+mn-cs"/>
              </a:rPr>
              <a:t>16 Regional Walk-in Centres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ZA" sz="2800" b="0" i="0" u="none" strike="noStrike" kern="1200" cap="none" spc="0" normalizeH="0" baseline="0" noProof="0" dirty="0">
                <a:ln>
                  <a:noFill/>
                </a:ln>
                <a:solidFill>
                  <a:prstClr val="black"/>
                </a:solidFill>
                <a:effectLst/>
                <a:uLnTx/>
                <a:uFillTx/>
                <a:latin typeface="Calibri"/>
                <a:ea typeface="+mn-ea"/>
                <a:cs typeface="+mn-cs"/>
              </a:rPr>
              <a:t>11 Mobile Offices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ZA" sz="2800" b="0" i="0" u="none" strike="noStrike" kern="1200" cap="none" spc="0" normalizeH="0" baseline="0" noProof="0" dirty="0">
                <a:ln>
                  <a:noFill/>
                </a:ln>
                <a:solidFill>
                  <a:prstClr val="black"/>
                </a:solidFill>
                <a:effectLst/>
                <a:uLnTx/>
                <a:uFillTx/>
                <a:latin typeface="Calibri"/>
                <a:ea typeface="+mn-ea"/>
                <a:cs typeface="+mn-cs"/>
              </a:rPr>
              <a:t>Client Liaison Services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ZA" sz="2800" b="0" i="0" u="none" strike="noStrike" kern="1200" cap="none" spc="0" normalizeH="0" baseline="0" noProof="0" dirty="0">
                <a:ln>
                  <a:noFill/>
                </a:ln>
                <a:solidFill>
                  <a:prstClr val="black"/>
                </a:solidFill>
                <a:effectLst/>
                <a:uLnTx/>
                <a:uFillTx/>
                <a:latin typeface="Calibri"/>
                <a:ea typeface="+mn-ea"/>
                <a:cs typeface="+mn-cs"/>
              </a:rPr>
              <a:t>Call Centre</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ZA" sz="2800" b="0" i="0" u="none" strike="noStrike" kern="1200" cap="none" spc="0" normalizeH="0" baseline="0" noProof="0" dirty="0">
                <a:ln>
                  <a:noFill/>
                </a:ln>
                <a:solidFill>
                  <a:prstClr val="black"/>
                </a:solidFill>
                <a:effectLst/>
                <a:uLnTx/>
                <a:uFillTx/>
                <a:latin typeface="Calibri"/>
                <a:ea typeface="+mn-ea"/>
                <a:cs typeface="+mn-cs"/>
              </a:rPr>
              <a:t>Outreach Campaigns</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Calibri"/>
                <a:ea typeface="+mn-ea"/>
                <a:cs typeface="+mn-cs"/>
              </a:rPr>
              <a:t>Road Shows</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Calibri"/>
                <a:ea typeface="+mn-ea"/>
                <a:cs typeface="+mn-cs"/>
              </a:rPr>
              <a:t>Retirement Member Campaigns</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Calibri"/>
                <a:ea typeface="+mn-ea"/>
                <a:cs typeface="+mn-cs"/>
              </a:rPr>
              <a:t>HR Forums</a:t>
            </a:r>
          </a:p>
        </p:txBody>
      </p:sp>
    </p:spTree>
    <p:extLst>
      <p:ext uri="{BB962C8B-B14F-4D97-AF65-F5344CB8AC3E}">
        <p14:creationId xmlns:p14="http://schemas.microsoft.com/office/powerpoint/2010/main" val="3510043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112205"/>
            <a:ext cx="8229600" cy="562074"/>
          </a:xfrm>
        </p:spPr>
        <p:txBody>
          <a:bodyPr>
            <a:normAutofit fontScale="90000"/>
          </a:bodyPr>
          <a:lstStyle/>
          <a:p>
            <a:r>
              <a:rPr lang="en-US" dirty="0"/>
              <a:t>SUB-PROGRAMME 2.3 PERFORMANCE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25</a:t>
            </a:fld>
            <a:endParaRPr lang="en-US"/>
          </a:p>
        </p:txBody>
      </p:sp>
      <p:graphicFrame>
        <p:nvGraphicFramePr>
          <p:cNvPr id="6" name="Table 5">
            <a:extLst>
              <a:ext uri="{FF2B5EF4-FFF2-40B4-BE49-F238E27FC236}">
                <a16:creationId xmlns:a16="http://schemas.microsoft.com/office/drawing/2014/main" id="{64208B4C-69C6-44A6-84AC-1E910B59B2BD}"/>
              </a:ext>
            </a:extLst>
          </p:cNvPr>
          <p:cNvGraphicFramePr>
            <a:graphicFrameLocks noGrp="1"/>
          </p:cNvGraphicFramePr>
          <p:nvPr>
            <p:extLst>
              <p:ext uri="{D42A27DB-BD31-4B8C-83A1-F6EECF244321}">
                <p14:modId xmlns:p14="http://schemas.microsoft.com/office/powerpoint/2010/main" val="846771215"/>
              </p:ext>
            </p:extLst>
          </p:nvPr>
        </p:nvGraphicFramePr>
        <p:xfrm>
          <a:off x="395536" y="674279"/>
          <a:ext cx="8352929" cy="5628783"/>
        </p:xfrm>
        <a:graphic>
          <a:graphicData uri="http://schemas.openxmlformats.org/drawingml/2006/table">
            <a:tbl>
              <a:tblPr firstRow="1" firstCol="1" bandRow="1"/>
              <a:tblGrid>
                <a:gridCol w="614398">
                  <a:extLst>
                    <a:ext uri="{9D8B030D-6E8A-4147-A177-3AD203B41FA5}">
                      <a16:colId xmlns:a16="http://schemas.microsoft.com/office/drawing/2014/main" val="870152463"/>
                    </a:ext>
                  </a:extLst>
                </a:gridCol>
                <a:gridCol w="208430">
                  <a:extLst>
                    <a:ext uri="{9D8B030D-6E8A-4147-A177-3AD203B41FA5}">
                      <a16:colId xmlns:a16="http://schemas.microsoft.com/office/drawing/2014/main" val="4217414830"/>
                    </a:ext>
                  </a:extLst>
                </a:gridCol>
                <a:gridCol w="679726">
                  <a:extLst>
                    <a:ext uri="{9D8B030D-6E8A-4147-A177-3AD203B41FA5}">
                      <a16:colId xmlns:a16="http://schemas.microsoft.com/office/drawing/2014/main" val="3553644536"/>
                    </a:ext>
                  </a:extLst>
                </a:gridCol>
                <a:gridCol w="740387">
                  <a:extLst>
                    <a:ext uri="{9D8B030D-6E8A-4147-A177-3AD203B41FA5}">
                      <a16:colId xmlns:a16="http://schemas.microsoft.com/office/drawing/2014/main" val="2171541219"/>
                    </a:ext>
                  </a:extLst>
                </a:gridCol>
                <a:gridCol w="743499">
                  <a:extLst>
                    <a:ext uri="{9D8B030D-6E8A-4147-A177-3AD203B41FA5}">
                      <a16:colId xmlns:a16="http://schemas.microsoft.com/office/drawing/2014/main" val="950040228"/>
                    </a:ext>
                  </a:extLst>
                </a:gridCol>
                <a:gridCol w="743499">
                  <a:extLst>
                    <a:ext uri="{9D8B030D-6E8A-4147-A177-3AD203B41FA5}">
                      <a16:colId xmlns:a16="http://schemas.microsoft.com/office/drawing/2014/main" val="3715182512"/>
                    </a:ext>
                  </a:extLst>
                </a:gridCol>
                <a:gridCol w="307977">
                  <a:extLst>
                    <a:ext uri="{9D8B030D-6E8A-4147-A177-3AD203B41FA5}">
                      <a16:colId xmlns:a16="http://schemas.microsoft.com/office/drawing/2014/main" val="2463937420"/>
                    </a:ext>
                  </a:extLst>
                </a:gridCol>
                <a:gridCol w="309531">
                  <a:extLst>
                    <a:ext uri="{9D8B030D-6E8A-4147-A177-3AD203B41FA5}">
                      <a16:colId xmlns:a16="http://schemas.microsoft.com/office/drawing/2014/main" val="3376519438"/>
                    </a:ext>
                  </a:extLst>
                </a:gridCol>
                <a:gridCol w="370194">
                  <a:extLst>
                    <a:ext uri="{9D8B030D-6E8A-4147-A177-3AD203B41FA5}">
                      <a16:colId xmlns:a16="http://schemas.microsoft.com/office/drawing/2014/main" val="3000167708"/>
                    </a:ext>
                  </a:extLst>
                </a:gridCol>
                <a:gridCol w="370194">
                  <a:extLst>
                    <a:ext uri="{9D8B030D-6E8A-4147-A177-3AD203B41FA5}">
                      <a16:colId xmlns:a16="http://schemas.microsoft.com/office/drawing/2014/main" val="894687100"/>
                    </a:ext>
                  </a:extLst>
                </a:gridCol>
                <a:gridCol w="617508">
                  <a:extLst>
                    <a:ext uri="{9D8B030D-6E8A-4147-A177-3AD203B41FA5}">
                      <a16:colId xmlns:a16="http://schemas.microsoft.com/office/drawing/2014/main" val="4014287851"/>
                    </a:ext>
                  </a:extLst>
                </a:gridCol>
                <a:gridCol w="802606">
                  <a:extLst>
                    <a:ext uri="{9D8B030D-6E8A-4147-A177-3AD203B41FA5}">
                      <a16:colId xmlns:a16="http://schemas.microsoft.com/office/drawing/2014/main" val="1234241195"/>
                    </a:ext>
                  </a:extLst>
                </a:gridCol>
                <a:gridCol w="802606">
                  <a:extLst>
                    <a:ext uri="{9D8B030D-6E8A-4147-A177-3AD203B41FA5}">
                      <a16:colId xmlns:a16="http://schemas.microsoft.com/office/drawing/2014/main" val="1423995872"/>
                    </a:ext>
                  </a:extLst>
                </a:gridCol>
                <a:gridCol w="190210">
                  <a:extLst>
                    <a:ext uri="{9D8B030D-6E8A-4147-A177-3AD203B41FA5}">
                      <a16:colId xmlns:a16="http://schemas.microsoft.com/office/drawing/2014/main" val="1149775914"/>
                    </a:ext>
                  </a:extLst>
                </a:gridCol>
                <a:gridCol w="281534">
                  <a:extLst>
                    <a:ext uri="{9D8B030D-6E8A-4147-A177-3AD203B41FA5}">
                      <a16:colId xmlns:a16="http://schemas.microsoft.com/office/drawing/2014/main" val="1185298910"/>
                    </a:ext>
                  </a:extLst>
                </a:gridCol>
                <a:gridCol w="190210">
                  <a:extLst>
                    <a:ext uri="{9D8B030D-6E8A-4147-A177-3AD203B41FA5}">
                      <a16:colId xmlns:a16="http://schemas.microsoft.com/office/drawing/2014/main" val="2015814754"/>
                    </a:ext>
                  </a:extLst>
                </a:gridCol>
                <a:gridCol w="190210">
                  <a:extLst>
                    <a:ext uri="{9D8B030D-6E8A-4147-A177-3AD203B41FA5}">
                      <a16:colId xmlns:a16="http://schemas.microsoft.com/office/drawing/2014/main" val="2663881518"/>
                    </a:ext>
                  </a:extLst>
                </a:gridCol>
                <a:gridCol w="190210">
                  <a:extLst>
                    <a:ext uri="{9D8B030D-6E8A-4147-A177-3AD203B41FA5}">
                      <a16:colId xmlns:a16="http://schemas.microsoft.com/office/drawing/2014/main" val="1229082463"/>
                    </a:ext>
                  </a:extLst>
                </a:gridCol>
              </a:tblGrid>
              <a:tr h="95247">
                <a:tc gridSpan="18">
                  <a:txBody>
                    <a:bodyPr/>
                    <a:lstStyle/>
                    <a:p>
                      <a:pPr>
                        <a:lnSpc>
                          <a:spcPct val="150000"/>
                        </a:lnSpc>
                      </a:pPr>
                      <a:r>
                        <a:rPr lang="en-US" sz="500" b="1">
                          <a:effectLst/>
                          <a:latin typeface="Arial" panose="020B0604020202020204" pitchFamily="34" charset="0"/>
                          <a:ea typeface="Calibri" panose="020F0502020204030204" pitchFamily="34" charset="0"/>
                          <a:cs typeface="Arial" panose="020B0604020202020204" pitchFamily="34" charset="0"/>
                        </a:rPr>
                        <a:t>Purpose:</a:t>
                      </a:r>
                      <a:r>
                        <a:rPr lang="en-US" sz="500" b="1">
                          <a:solidFill>
                            <a:srgbClr val="000000"/>
                          </a:solidFill>
                          <a:effectLst/>
                          <a:latin typeface="Arial" panose="020B0604020202020204" pitchFamily="34" charset="0"/>
                          <a:ea typeface="Calibri" panose="020F0502020204030204" pitchFamily="34" charset="0"/>
                          <a:cs typeface="Arial" panose="020B0604020202020204" pitchFamily="34" charset="0"/>
                        </a:rPr>
                        <a:t> Programme 2 consists of three sub-programmes that administer a range of benefits and are responsible for client relationship management</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60129929"/>
                  </a:ext>
                </a:extLst>
              </a:tr>
              <a:tr h="273081">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Links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Q1 Actual</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Q2 Actual</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Q3 Actual</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Target</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gridSpan="2">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Actual</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a:txBody>
                    <a:bodyPr/>
                    <a:lstStyle/>
                    <a:p>
                      <a:pPr algn="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Actual</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71755" marR="71755" algn="r">
                        <a:lnSpc>
                          <a:spcPct val="150000"/>
                        </a:lnSpc>
                        <a:spcAft>
                          <a:spcPts val="0"/>
                        </a:spcAft>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gridSpan="2">
                  <a:txBody>
                    <a:bodyPr/>
                    <a:lstStyle/>
                    <a:p>
                      <a:pPr>
                        <a:lnSpc>
                          <a:spcPct val="150000"/>
                        </a:lnSpc>
                      </a:pPr>
                      <a:r>
                        <a:rPr lang="en-GB"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Corrective Measures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val="1235648897"/>
                  </a:ext>
                </a:extLst>
              </a:tr>
              <a:tr h="1290359">
                <a:tc rowSpan="3">
                  <a:txBody>
                    <a:bodyPr/>
                    <a:lstStyle/>
                    <a:p>
                      <a:pPr marL="71755" marR="71755" algn="r">
                        <a:lnSpc>
                          <a:spcPct val="150000"/>
                        </a:lnSpc>
                        <a:spcAft>
                          <a:spcPts val="0"/>
                        </a:spcAft>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capable, ethical and developmental state.</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71755" marR="71755" algn="r">
                        <a:lnSpc>
                          <a:spcPct val="150000"/>
                        </a:lnSpc>
                        <a:spcAft>
                          <a:spcPts val="0"/>
                        </a:spcAft>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 7: Payment turn-around time of less than 60 days.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client satisfaction levels.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94.58% </a:t>
                      </a:r>
                      <a:r>
                        <a:rPr lang="en-ZA" sz="500">
                          <a:effectLst/>
                          <a:latin typeface="Arial" panose="020B0604020202020204" pitchFamily="34" charset="0"/>
                          <a:ea typeface="Times New Roman" panose="02020603050405020304" pitchFamily="18" charset="0"/>
                          <a:cs typeface="Arial" panose="020B0604020202020204" pitchFamily="34" charset="0"/>
                        </a:rPr>
                        <a:t>client satisfaction levels.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CC</a:t>
                      </a:r>
                      <a:r>
                        <a:rPr lang="en-ZA" sz="500">
                          <a:effectLst/>
                          <a:latin typeface="Arial" panose="020B0604020202020204" pitchFamily="34" charset="0"/>
                          <a:ea typeface="Times New Roman" panose="02020603050405020304" pitchFamily="18" charset="0"/>
                          <a:cs typeface="Arial" panose="020B0604020202020204" pitchFamily="34" charset="0"/>
                        </a:rPr>
                        <a:t>: 95.96% = 14.39%                             </a:t>
                      </a:r>
                      <a:r>
                        <a:rPr lang="en-ZA" sz="500" b="1">
                          <a:effectLst/>
                          <a:latin typeface="Arial" panose="020B0604020202020204" pitchFamily="34" charset="0"/>
                          <a:ea typeface="Times New Roman" panose="02020603050405020304" pitchFamily="18" charset="0"/>
                          <a:cs typeface="Arial" panose="020B0604020202020204" pitchFamily="34" charset="0"/>
                        </a:rPr>
                        <a:t>WIC</a:t>
                      </a:r>
                      <a:r>
                        <a:rPr lang="en-ZA" sz="500">
                          <a:effectLst/>
                          <a:latin typeface="Arial" panose="020B0604020202020204" pitchFamily="34" charset="0"/>
                          <a:ea typeface="Times New Roman" panose="02020603050405020304" pitchFamily="18" charset="0"/>
                          <a:cs typeface="Arial" panose="020B0604020202020204" pitchFamily="34" charset="0"/>
                        </a:rPr>
                        <a:t>: 98.09% = 29.43%                         </a:t>
                      </a:r>
                      <a:r>
                        <a:rPr lang="en-ZA" sz="500" b="1">
                          <a:effectLst/>
                          <a:latin typeface="Arial" panose="020B0604020202020204" pitchFamily="34" charset="0"/>
                          <a:ea typeface="Times New Roman" panose="02020603050405020304" pitchFamily="18" charset="0"/>
                          <a:cs typeface="Arial" panose="020B0604020202020204" pitchFamily="34" charset="0"/>
                        </a:rPr>
                        <a:t>Email:</a:t>
                      </a:r>
                      <a:r>
                        <a:rPr lang="en-ZA" sz="500">
                          <a:effectLst/>
                          <a:latin typeface="Arial" panose="020B0604020202020204" pitchFamily="34" charset="0"/>
                          <a:ea typeface="Times New Roman" panose="02020603050405020304" pitchFamily="18" charset="0"/>
                          <a:cs typeface="Arial" panose="020B0604020202020204" pitchFamily="34" charset="0"/>
                        </a:rPr>
                        <a:t> 34.21% = 1.71%                          </a:t>
                      </a:r>
                      <a:r>
                        <a:rPr lang="en-ZA" sz="500" b="1">
                          <a:effectLst/>
                          <a:latin typeface="Arial" panose="020B0604020202020204" pitchFamily="34" charset="0"/>
                          <a:ea typeface="Times New Roman" panose="02020603050405020304" pitchFamily="18" charset="0"/>
                          <a:cs typeface="Arial" panose="020B0604020202020204" pitchFamily="34" charset="0"/>
                        </a:rPr>
                        <a:t>Mobile:</a:t>
                      </a:r>
                      <a:r>
                        <a:rPr lang="en-ZA" sz="500">
                          <a:effectLst/>
                          <a:latin typeface="Arial" panose="020B0604020202020204" pitchFamily="34" charset="0"/>
                          <a:ea typeface="Times New Roman" panose="02020603050405020304" pitchFamily="18" charset="0"/>
                          <a:cs typeface="Arial" panose="020B0604020202020204" pitchFamily="34" charset="0"/>
                        </a:rPr>
                        <a:t> 100% = 25.00%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Outreach:</a:t>
                      </a:r>
                      <a:r>
                        <a:rPr lang="en-ZA" sz="500">
                          <a:effectLst/>
                          <a:latin typeface="Arial" panose="020B0604020202020204" pitchFamily="34" charset="0"/>
                          <a:ea typeface="Times New Roman" panose="02020603050405020304" pitchFamily="18" charset="0"/>
                          <a:cs typeface="Arial" panose="020B0604020202020204" pitchFamily="34" charset="0"/>
                        </a:rPr>
                        <a:t> 96.18% = 24.05%</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95.34%</a:t>
                      </a:r>
                      <a:r>
                        <a:rPr lang="en-ZA" sz="500">
                          <a:effectLst/>
                          <a:latin typeface="Arial" panose="020B0604020202020204" pitchFamily="34" charset="0"/>
                          <a:ea typeface="Times New Roman" panose="02020603050405020304" pitchFamily="18" charset="0"/>
                        </a:rPr>
                        <a:t> client satisfaction levels.</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CC:</a:t>
                      </a:r>
                      <a:r>
                        <a:rPr lang="en-ZA" sz="500">
                          <a:effectLst/>
                          <a:latin typeface="Arial" panose="020B0604020202020204" pitchFamily="34" charset="0"/>
                          <a:ea typeface="Times New Roman" panose="02020603050405020304" pitchFamily="18" charset="0"/>
                        </a:rPr>
                        <a:t> 96.69% = 14.50% </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WIC:</a:t>
                      </a:r>
                      <a:r>
                        <a:rPr lang="en-ZA" sz="500">
                          <a:effectLst/>
                          <a:latin typeface="Arial" panose="020B0604020202020204" pitchFamily="34" charset="0"/>
                          <a:ea typeface="Times New Roman" panose="02020603050405020304" pitchFamily="18" charset="0"/>
                        </a:rPr>
                        <a:t> 98.94% = 29.68% </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Email:</a:t>
                      </a:r>
                      <a:r>
                        <a:rPr lang="en-ZA" sz="500">
                          <a:effectLst/>
                          <a:latin typeface="Arial" panose="020B0604020202020204" pitchFamily="34" charset="0"/>
                          <a:ea typeface="Times New Roman" panose="02020603050405020304" pitchFamily="18" charset="0"/>
                        </a:rPr>
                        <a:t> 38.71% = 1.94%</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Mobile:</a:t>
                      </a:r>
                      <a:r>
                        <a:rPr lang="en-ZA" sz="500">
                          <a:effectLst/>
                          <a:latin typeface="Arial" panose="020B0604020202020204" pitchFamily="34" charset="0"/>
                          <a:ea typeface="Times New Roman" panose="02020603050405020304" pitchFamily="18" charset="0"/>
                        </a:rPr>
                        <a:t> 98.99% = 24.75%</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Outreach:</a:t>
                      </a:r>
                      <a:r>
                        <a:rPr lang="en-ZA" sz="500">
                          <a:effectLst/>
                          <a:latin typeface="Arial" panose="020B0604020202020204" pitchFamily="34" charset="0"/>
                          <a:ea typeface="Times New Roman" panose="02020603050405020304" pitchFamily="18" charset="0"/>
                          <a:cs typeface="Arial" panose="020B0604020202020204" pitchFamily="34" charset="0"/>
                        </a:rPr>
                        <a:t> 97.87% = 24.47%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94.78%</a:t>
                      </a:r>
                      <a:r>
                        <a:rPr lang="en-ZA" sz="500">
                          <a:effectLst/>
                          <a:latin typeface="Arial" panose="020B0604020202020204" pitchFamily="34" charset="0"/>
                          <a:ea typeface="Times New Roman" panose="02020603050405020304" pitchFamily="18" charset="0"/>
                        </a:rPr>
                        <a:t> client satisfaction levels.</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CC:</a:t>
                      </a:r>
                      <a:r>
                        <a:rPr lang="en-ZA" sz="500">
                          <a:effectLst/>
                          <a:latin typeface="Arial" panose="020B0604020202020204" pitchFamily="34" charset="0"/>
                          <a:ea typeface="Times New Roman" panose="02020603050405020304" pitchFamily="18" charset="0"/>
                        </a:rPr>
                        <a:t> 94.82% = 14.22%</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WIC:</a:t>
                      </a:r>
                      <a:r>
                        <a:rPr lang="en-ZA" sz="500">
                          <a:effectLst/>
                          <a:latin typeface="Arial" panose="020B0604020202020204" pitchFamily="34" charset="0"/>
                          <a:ea typeface="Times New Roman" panose="02020603050405020304" pitchFamily="18" charset="0"/>
                        </a:rPr>
                        <a:t> 99.08% = 29.72%</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Email:</a:t>
                      </a:r>
                      <a:r>
                        <a:rPr lang="en-ZA" sz="500">
                          <a:effectLst/>
                          <a:latin typeface="Arial" panose="020B0604020202020204" pitchFamily="34" charset="0"/>
                          <a:ea typeface="Times New Roman" panose="02020603050405020304" pitchFamily="18" charset="0"/>
                        </a:rPr>
                        <a:t> 32.76% = 1.64%</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b="1">
                          <a:effectLst/>
                          <a:latin typeface="Arial" panose="020B0604020202020204" pitchFamily="34" charset="0"/>
                          <a:ea typeface="Times New Roman" panose="02020603050405020304" pitchFamily="18" charset="0"/>
                        </a:rPr>
                        <a:t>Mobile:</a:t>
                      </a:r>
                      <a:r>
                        <a:rPr lang="en-ZA" sz="500">
                          <a:effectLst/>
                          <a:latin typeface="Arial" panose="020B0604020202020204" pitchFamily="34" charset="0"/>
                          <a:ea typeface="Times New Roman" panose="02020603050405020304" pitchFamily="18" charset="0"/>
                        </a:rPr>
                        <a:t> 99.93% = 24.98%</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Outreach:</a:t>
                      </a:r>
                      <a:r>
                        <a:rPr lang="en-ZA" sz="500">
                          <a:effectLst/>
                          <a:latin typeface="Arial" panose="020B0604020202020204" pitchFamily="34" charset="0"/>
                          <a:ea typeface="Times New Roman" panose="02020603050405020304" pitchFamily="18" charset="0"/>
                          <a:cs typeface="Arial" panose="020B0604020202020204" pitchFamily="34" charset="0"/>
                        </a:rPr>
                        <a:t> 96.88% = 24.22%</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90%</a:t>
                      </a:r>
                      <a:r>
                        <a:rPr lang="en-ZA" sz="500">
                          <a:effectLst/>
                          <a:latin typeface="Arial" panose="020B0604020202020204" pitchFamily="34" charset="0"/>
                          <a:ea typeface="Times New Roman" panose="02020603050405020304" pitchFamily="18" charset="0"/>
                          <a:cs typeface="Arial" panose="020B0604020202020204" pitchFamily="34" charset="0"/>
                        </a:rPr>
                        <a:t> client satisfaction levels.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marR="71755">
                        <a:lnSpc>
                          <a:spcPct val="150000"/>
                        </a:lnSpc>
                      </a:pPr>
                      <a:r>
                        <a:rPr lang="en-ZA" sz="500" b="1" dirty="0">
                          <a:effectLst/>
                          <a:latin typeface="Arial" panose="020B0604020202020204" pitchFamily="34" charset="0"/>
                          <a:ea typeface="Times New Roman" panose="02020603050405020304" pitchFamily="18" charset="0"/>
                        </a:rPr>
                        <a:t>95.24% </a:t>
                      </a:r>
                      <a:r>
                        <a:rPr lang="en-ZA" sz="500" dirty="0">
                          <a:effectLst/>
                          <a:latin typeface="Arial" panose="020B0604020202020204" pitchFamily="34" charset="0"/>
                          <a:ea typeface="Times New Roman" panose="02020603050405020304" pitchFamily="18" charset="0"/>
                        </a:rPr>
                        <a:t>client satisfaction levels.</a:t>
                      </a:r>
                      <a:endParaRPr lang="en-ZA" sz="600" dirty="0">
                        <a:effectLst/>
                        <a:latin typeface="Times New Roman" panose="02020603050405020304" pitchFamily="18" charset="0"/>
                        <a:ea typeface="Times New Roman" panose="02020603050405020304" pitchFamily="18" charset="0"/>
                      </a:endParaRPr>
                    </a:p>
                    <a:p>
                      <a:pPr marR="71755">
                        <a:lnSpc>
                          <a:spcPct val="150000"/>
                        </a:lnSpc>
                      </a:pPr>
                      <a:r>
                        <a:rPr lang="en-ZA" sz="500" b="1" dirty="0">
                          <a:effectLst/>
                          <a:latin typeface="Arial" panose="020B0604020202020204" pitchFamily="34" charset="0"/>
                          <a:ea typeface="Times New Roman" panose="02020603050405020304" pitchFamily="18" charset="0"/>
                        </a:rPr>
                        <a:t>CC:</a:t>
                      </a:r>
                      <a:r>
                        <a:rPr lang="en-ZA" sz="500" dirty="0">
                          <a:effectLst/>
                          <a:latin typeface="Arial" panose="020B0604020202020204" pitchFamily="34" charset="0"/>
                          <a:ea typeface="Times New Roman" panose="02020603050405020304" pitchFamily="18" charset="0"/>
                        </a:rPr>
                        <a:t> 94.62% = 14.19%</a:t>
                      </a:r>
                      <a:endParaRPr lang="en-ZA" sz="600" dirty="0">
                        <a:effectLst/>
                        <a:latin typeface="Times New Roman" panose="02020603050405020304" pitchFamily="18" charset="0"/>
                        <a:ea typeface="Times New Roman" panose="02020603050405020304" pitchFamily="18" charset="0"/>
                      </a:endParaRPr>
                    </a:p>
                    <a:p>
                      <a:pPr marR="71755">
                        <a:lnSpc>
                          <a:spcPct val="150000"/>
                        </a:lnSpc>
                      </a:pPr>
                      <a:r>
                        <a:rPr lang="en-ZA" sz="500" b="1" dirty="0">
                          <a:effectLst/>
                          <a:latin typeface="Arial" panose="020B0604020202020204" pitchFamily="34" charset="0"/>
                          <a:ea typeface="Times New Roman" panose="02020603050405020304" pitchFamily="18" charset="0"/>
                        </a:rPr>
                        <a:t>WIC:</a:t>
                      </a:r>
                      <a:r>
                        <a:rPr lang="en-ZA" sz="500" dirty="0">
                          <a:effectLst/>
                          <a:latin typeface="Arial" panose="020B0604020202020204" pitchFamily="34" charset="0"/>
                          <a:ea typeface="Times New Roman" panose="02020603050405020304" pitchFamily="18" charset="0"/>
                        </a:rPr>
                        <a:t> 97.49% = 24.37%</a:t>
                      </a:r>
                      <a:endParaRPr lang="en-ZA" sz="600" dirty="0">
                        <a:effectLst/>
                        <a:latin typeface="Times New Roman" panose="02020603050405020304" pitchFamily="18" charset="0"/>
                        <a:ea typeface="Times New Roman" panose="02020603050405020304" pitchFamily="18" charset="0"/>
                      </a:endParaRPr>
                    </a:p>
                    <a:p>
                      <a:pPr marR="71755">
                        <a:lnSpc>
                          <a:spcPct val="150000"/>
                        </a:lnSpc>
                      </a:pPr>
                      <a:r>
                        <a:rPr lang="en-ZA" sz="500" b="1" dirty="0">
                          <a:effectLst/>
                          <a:latin typeface="Arial" panose="020B0604020202020204" pitchFamily="34" charset="0"/>
                          <a:ea typeface="Times New Roman" panose="02020603050405020304" pitchFamily="18" charset="0"/>
                        </a:rPr>
                        <a:t>Email:</a:t>
                      </a:r>
                      <a:r>
                        <a:rPr lang="en-ZA" sz="500" dirty="0">
                          <a:effectLst/>
                          <a:latin typeface="Arial" panose="020B0604020202020204" pitchFamily="34" charset="0"/>
                          <a:ea typeface="Times New Roman" panose="02020603050405020304" pitchFamily="18" charset="0"/>
                        </a:rPr>
                        <a:t> 37.99% = 1.90%</a:t>
                      </a:r>
                      <a:endParaRPr lang="en-ZA" sz="600" dirty="0">
                        <a:effectLst/>
                        <a:latin typeface="Times New Roman" panose="02020603050405020304" pitchFamily="18" charset="0"/>
                        <a:ea typeface="Times New Roman" panose="02020603050405020304" pitchFamily="18" charset="0"/>
                      </a:endParaRPr>
                    </a:p>
                    <a:p>
                      <a:pPr marR="71755">
                        <a:lnSpc>
                          <a:spcPct val="150000"/>
                        </a:lnSpc>
                      </a:pPr>
                      <a:r>
                        <a:rPr lang="en-ZA" sz="500" b="1" dirty="0">
                          <a:effectLst/>
                          <a:latin typeface="Arial" panose="020B0604020202020204" pitchFamily="34" charset="0"/>
                          <a:ea typeface="Times New Roman" panose="02020603050405020304" pitchFamily="18" charset="0"/>
                        </a:rPr>
                        <a:t>Mobile:</a:t>
                      </a:r>
                      <a:r>
                        <a:rPr lang="en-ZA" sz="500" dirty="0">
                          <a:effectLst/>
                          <a:latin typeface="Arial" panose="020B0604020202020204" pitchFamily="34" charset="0"/>
                          <a:ea typeface="Times New Roman" panose="02020603050405020304" pitchFamily="18" charset="0"/>
                        </a:rPr>
                        <a:t> 99.91% = 19.98%</a:t>
                      </a:r>
                      <a:endParaRPr lang="en-ZA" sz="600" dirty="0">
                        <a:effectLst/>
                        <a:latin typeface="Times New Roman" panose="02020603050405020304" pitchFamily="18" charset="0"/>
                        <a:ea typeface="Times New Roman" panose="02020603050405020304" pitchFamily="18" charset="0"/>
                      </a:endParaRPr>
                    </a:p>
                    <a:p>
                      <a:pPr>
                        <a:lnSpc>
                          <a:spcPct val="150000"/>
                        </a:lnSpc>
                      </a:pPr>
                      <a:r>
                        <a:rPr lang="en-ZA" sz="500" b="1" dirty="0">
                          <a:effectLst/>
                          <a:latin typeface="Arial" panose="020B0604020202020204" pitchFamily="34" charset="0"/>
                          <a:ea typeface="Times New Roman" panose="02020603050405020304" pitchFamily="18" charset="0"/>
                          <a:cs typeface="Arial" panose="020B0604020202020204" pitchFamily="34" charset="0"/>
                        </a:rPr>
                        <a:t>Outreach:</a:t>
                      </a:r>
                      <a:r>
                        <a:rPr lang="en-ZA" sz="500" dirty="0">
                          <a:effectLst/>
                          <a:latin typeface="Arial" panose="020B0604020202020204" pitchFamily="34" charset="0"/>
                          <a:ea typeface="Times New Roman" panose="02020603050405020304" pitchFamily="18" charset="0"/>
                          <a:cs typeface="Arial" panose="020B0604020202020204" pitchFamily="34" charset="0"/>
                        </a:rPr>
                        <a:t> 99.41% = 34.79%</a:t>
                      </a:r>
                      <a:endParaRPr lang="en-ZA"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marR="71755" algn="r">
                        <a:lnSpc>
                          <a:spcPct val="150000"/>
                        </a:lnSpc>
                      </a:pPr>
                      <a:r>
                        <a:rPr lang="en-ZA" sz="500" b="1">
                          <a:solidFill>
                            <a:srgbClr val="000000"/>
                          </a:solidFill>
                          <a:effectLst/>
                          <a:latin typeface="Arial" panose="020B0604020202020204" pitchFamily="34" charset="0"/>
                          <a:ea typeface="Times New Roman" panose="02020603050405020304" pitchFamily="18" charset="0"/>
                        </a:rPr>
                        <a:t>Exceeded</a:t>
                      </a:r>
                      <a:endParaRPr lang="en-ZA" sz="600">
                        <a:effectLst/>
                        <a:latin typeface="Times New Roman" panose="02020603050405020304" pitchFamily="18" charset="0"/>
                        <a:ea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90%</a:t>
                      </a:r>
                      <a:r>
                        <a:rPr lang="en-ZA" sz="500">
                          <a:effectLst/>
                          <a:latin typeface="Arial" panose="020B0604020202020204" pitchFamily="34" charset="0"/>
                          <a:ea typeface="Times New Roman" panose="02020603050405020304" pitchFamily="18" charset="0"/>
                          <a:cs typeface="Arial" panose="020B0604020202020204" pitchFamily="34" charset="0"/>
                        </a:rPr>
                        <a:t> client satisfaction levels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94.98%</a:t>
                      </a:r>
                      <a:r>
                        <a:rPr lang="en-ZA" sz="500">
                          <a:effectLst/>
                          <a:latin typeface="Arial" panose="020B0604020202020204" pitchFamily="34" charset="0"/>
                          <a:ea typeface="Times New Roman" panose="02020603050405020304" pitchFamily="18" charset="0"/>
                        </a:rPr>
                        <a:t> client satisfaction levels.</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Average of:</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Q1: 94.48%</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Q2: 95.34%</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Q3: 94.78%</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Q4: 95.24%</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Maintain and up performance through constant monitoring.</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None.</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extLst>
                  <a:ext uri="{0D108BD9-81ED-4DB2-BD59-A6C34878D82A}">
                    <a16:rowId xmlns:a16="http://schemas.microsoft.com/office/drawing/2014/main" val="2900682240"/>
                  </a:ext>
                </a:extLst>
              </a:tr>
              <a:tr h="2736034">
                <a:tc vMerge="1">
                  <a:txBody>
                    <a:bodyPr/>
                    <a:lstStyle/>
                    <a:p>
                      <a:endParaRPr lang="en-ZA"/>
                    </a:p>
                  </a:txBody>
                  <a:tcPr/>
                </a:tc>
                <a:tc vMerge="1">
                  <a:txBody>
                    <a:bodyPr/>
                    <a:lstStyle/>
                    <a:p>
                      <a:endParaRPr lang="en-ZA"/>
                    </a:p>
                  </a:txBody>
                  <a:tcPr/>
                </a:tc>
                <a:tc>
                  <a:txBody>
                    <a:bodyPr/>
                    <a:lstStyle/>
                    <a:p>
                      <a:pPr>
                        <a:lnSpc>
                          <a:spcPct val="150000"/>
                        </a:lnSpc>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a:t>
                      </a:r>
                      <a:r>
                        <a:rPr lang="en-ZA" sz="500">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0%</a:t>
                      </a:r>
                      <a:r>
                        <a:rPr lang="en-ZA" sz="500">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0%</a:t>
                      </a:r>
                      <a:r>
                        <a:rPr lang="en-ZA" sz="500">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99%</a:t>
                      </a:r>
                      <a:r>
                        <a:rPr lang="en-ZA" sz="500">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92.24% </a:t>
                      </a:r>
                      <a:r>
                        <a:rPr lang="en-ZA" sz="500">
                          <a:effectLst/>
                          <a:latin typeface="Arial" panose="020B0604020202020204" pitchFamily="34" charset="0"/>
                          <a:ea typeface="Times New Roman" panose="02020603050405020304" pitchFamily="18" charset="0"/>
                          <a:cs typeface="Arial" panose="020B0604020202020204" pitchFamily="34" charset="0"/>
                        </a:rPr>
                        <a:t>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Segoe UI" panose="020B0502040204020203" pitchFamily="34" charset="0"/>
                          <a:ea typeface="Times New Roman" panose="02020603050405020304" pitchFamily="18" charset="0"/>
                          <a:cs typeface="Segoe UI" panose="020B0502040204020203"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Segoe UI" panose="020B0502040204020203" pitchFamily="34" charset="0"/>
                          <a:ea typeface="Times New Roman" panose="02020603050405020304" pitchFamily="18" charset="0"/>
                          <a:cs typeface="Segoe UI" panose="020B0502040204020203" pitchFamily="34" charset="0"/>
                        </a:rPr>
                        <a:t>16 4771 out of 17 8605</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Partially Achieved</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99%</a:t>
                      </a:r>
                      <a:r>
                        <a:rPr lang="en-ZA" sz="500">
                          <a:effectLst/>
                          <a:latin typeface="Arial" panose="020B0604020202020204" pitchFamily="34" charset="0"/>
                          <a:ea typeface="Times New Roman" panose="02020603050405020304" pitchFamily="18" charset="0"/>
                          <a:cs typeface="Arial" panose="020B0604020202020204" pitchFamily="34" charset="0"/>
                        </a:rPr>
                        <a:t> 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23.06% </a:t>
                      </a:r>
                      <a:r>
                        <a:rPr lang="en-ZA" sz="500">
                          <a:effectLst/>
                          <a:latin typeface="Arial" panose="020B0604020202020204" pitchFamily="34" charset="0"/>
                          <a:ea typeface="Times New Roman" panose="02020603050405020304" pitchFamily="18" charset="0"/>
                          <a:cs typeface="Arial" panose="020B0604020202020204" pitchFamily="34" charset="0"/>
                        </a:rPr>
                        <a:t>calls resolved versus calls answered excluding escalation calls.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Arial" panose="020B0604020202020204" pitchFamily="34" charset="0"/>
                          <a:ea typeface="Times New Roman" panose="02020603050405020304" pitchFamily="18" charset="0"/>
                          <a:cs typeface="Arial" panose="020B0604020202020204" pitchFamily="34" charset="0"/>
                        </a:rPr>
                        <a:t>Average of:</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Arial" panose="020B0604020202020204" pitchFamily="34" charset="0"/>
                          <a:ea typeface="Times New Roman" panose="02020603050405020304" pitchFamily="18" charset="0"/>
                          <a:cs typeface="Arial" panose="020B0604020202020204" pitchFamily="34" charset="0"/>
                        </a:rPr>
                        <a:t>Q1:0%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Arial" panose="020B0604020202020204" pitchFamily="34" charset="0"/>
                          <a:ea typeface="Times New Roman" panose="02020603050405020304" pitchFamily="18" charset="0"/>
                          <a:cs typeface="Arial" panose="020B0604020202020204" pitchFamily="34" charset="0"/>
                        </a:rPr>
                        <a:t>Q2: 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Arial" panose="020B0604020202020204" pitchFamily="34" charset="0"/>
                          <a:ea typeface="Times New Roman" panose="02020603050405020304" pitchFamily="18" charset="0"/>
                          <a:cs typeface="Arial" panose="020B0604020202020204" pitchFamily="34" charset="0"/>
                        </a:rPr>
                        <a:t>Q3: 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r>
                        <a:rPr lang="en-ZA" sz="500">
                          <a:effectLst/>
                          <a:latin typeface="Arial" panose="020B0604020202020204" pitchFamily="34" charset="0"/>
                          <a:ea typeface="Times New Roman" panose="02020603050405020304" pitchFamily="18" charset="0"/>
                          <a:cs typeface="Arial" panose="020B0604020202020204" pitchFamily="34" charset="0"/>
                        </a:rPr>
                        <a:t>Q4: 92.24%</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Due to the System migration, the functionality of the state performance indicator was not yet completed during Q1-Q3; Dependency on other operational units to effectively provide positive feedback.</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The measuring of this indicator is work in progress; The Call Centre only handles queries and provides updates; Innovative ways to address the challenges towards measuring this indicator are being explored.</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extLst>
                  <a:ext uri="{0D108BD9-81ED-4DB2-BD59-A6C34878D82A}">
                    <a16:rowId xmlns:a16="http://schemas.microsoft.com/office/drawing/2014/main" val="1136191790"/>
                  </a:ext>
                </a:extLst>
              </a:tr>
              <a:tr h="964419">
                <a:tc vMerge="1">
                  <a:txBody>
                    <a:bodyPr/>
                    <a:lstStyle/>
                    <a:p>
                      <a:endParaRPr lang="en-ZA"/>
                    </a:p>
                  </a:txBody>
                  <a:tcPr/>
                </a:tc>
                <a:tc vMerge="1">
                  <a:txBody>
                    <a:bodyPr/>
                    <a:lstStyle/>
                    <a:p>
                      <a:endParaRPr lang="en-ZA"/>
                    </a:p>
                  </a:txBody>
                  <a:tcPr/>
                </a:tc>
                <a:tc>
                  <a:txBody>
                    <a:bodyPr/>
                    <a:lstStyle/>
                    <a:p>
                      <a:pPr>
                        <a:lnSpc>
                          <a:spcPct val="150000"/>
                        </a:lnSpc>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visitors serviced versus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visitors.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99.73% </a:t>
                      </a:r>
                      <a:r>
                        <a:rPr lang="en-ZA" sz="500">
                          <a:effectLst/>
                          <a:latin typeface="Arial" panose="020B0604020202020204" pitchFamily="34" charset="0"/>
                          <a:ea typeface="Times New Roman" panose="02020603050405020304" pitchFamily="18" charset="0"/>
                          <a:cs typeface="Arial" panose="020B0604020202020204" pitchFamily="34" charset="0"/>
                        </a:rPr>
                        <a:t>of visitors serviced versus number of visitors.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113 629 out of 113 934</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99.73%</a:t>
                      </a:r>
                      <a:r>
                        <a:rPr lang="en-ZA" sz="500">
                          <a:effectLst/>
                          <a:latin typeface="Arial" panose="020B0604020202020204" pitchFamily="34" charset="0"/>
                          <a:ea typeface="Times New Roman" panose="02020603050405020304" pitchFamily="18" charset="0"/>
                        </a:rPr>
                        <a:t> of visitors serviced versus number of visitors.</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133 672 out of 134 033</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99.87% </a:t>
                      </a:r>
                      <a:r>
                        <a:rPr lang="en-ZA" sz="500">
                          <a:effectLst/>
                          <a:latin typeface="Arial" panose="020B0604020202020204" pitchFamily="34" charset="0"/>
                          <a:ea typeface="Times New Roman" panose="02020603050405020304" pitchFamily="18" charset="0"/>
                        </a:rPr>
                        <a:t>of visitors serviced versus number of visitors.</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126 190 out of 126 352</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92%</a:t>
                      </a:r>
                      <a:r>
                        <a:rPr lang="en-ZA" sz="500">
                          <a:effectLst/>
                          <a:latin typeface="Arial" panose="020B0604020202020204" pitchFamily="34" charset="0"/>
                          <a:ea typeface="Times New Roman" panose="02020603050405020304" pitchFamily="18" charset="0"/>
                          <a:cs typeface="Arial" panose="020B0604020202020204" pitchFamily="34" charset="0"/>
                        </a:rPr>
                        <a:t> of visitors serviced versus number of visitors.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marR="71755">
                        <a:lnSpc>
                          <a:spcPct val="150000"/>
                        </a:lnSpc>
                      </a:pPr>
                      <a:r>
                        <a:rPr lang="en-ZA" sz="500" b="1">
                          <a:effectLst/>
                          <a:latin typeface="Arial" panose="020B0604020202020204" pitchFamily="34" charset="0"/>
                          <a:ea typeface="Times New Roman" panose="02020603050405020304" pitchFamily="18" charset="0"/>
                        </a:rPr>
                        <a:t>99.89% </a:t>
                      </a:r>
                      <a:r>
                        <a:rPr lang="en-ZA" sz="500">
                          <a:effectLst/>
                          <a:latin typeface="Arial" panose="020B0604020202020204" pitchFamily="34" charset="0"/>
                          <a:ea typeface="Times New Roman" panose="02020603050405020304" pitchFamily="18" charset="0"/>
                        </a:rPr>
                        <a:t>of visitors serviced versus number of visitors.</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122 330 out of 122 462</a:t>
                      </a:r>
                      <a:endParaRPr lang="en-ZA" sz="600">
                        <a:effectLst/>
                        <a:latin typeface="Times New Roman" panose="02020603050405020304" pitchFamily="18" charset="0"/>
                        <a:ea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marL="71755" marR="71755" algn="r">
                        <a:lnSpc>
                          <a:spcPct val="150000"/>
                        </a:lnSpc>
                        <a:spcBef>
                          <a:spcPts val="500"/>
                        </a:spcBef>
                        <a:spcAft>
                          <a:spcPts val="500"/>
                        </a:spcAft>
                      </a:pPr>
                      <a:r>
                        <a:rPr lang="en-ZA" sz="500" b="1">
                          <a:solidFill>
                            <a:srgbClr val="000000"/>
                          </a:solidFill>
                          <a:effectLst/>
                          <a:latin typeface="Arial" panose="020B0604020202020204" pitchFamily="34" charset="0"/>
                          <a:ea typeface="Times New Roman" panose="02020603050405020304" pitchFamily="18" charset="0"/>
                        </a:rPr>
                        <a:t>Exceeded</a:t>
                      </a:r>
                      <a:endParaRPr lang="en-ZA" sz="600">
                        <a:effectLst/>
                        <a:latin typeface="Times New Roman" panose="02020603050405020304" pitchFamily="18" charset="0"/>
                        <a:ea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92%</a:t>
                      </a:r>
                      <a:r>
                        <a:rPr lang="en-ZA" sz="500">
                          <a:effectLst/>
                          <a:latin typeface="Arial" panose="020B0604020202020204" pitchFamily="34" charset="0"/>
                          <a:ea typeface="Times New Roman" panose="02020603050405020304" pitchFamily="18" charset="0"/>
                          <a:cs typeface="Arial" panose="020B0604020202020204" pitchFamily="34" charset="0"/>
                        </a:rPr>
                        <a:t> of visitors serviced versus number of visitors.</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1755">
                        <a:lnSpc>
                          <a:spcPct val="150000"/>
                        </a:lnSpc>
                      </a:pPr>
                      <a:r>
                        <a:rPr lang="en-ZA" sz="500" b="1">
                          <a:effectLst/>
                          <a:latin typeface="Arial" panose="020B0604020202020204" pitchFamily="34" charset="0"/>
                          <a:ea typeface="Times New Roman" panose="02020603050405020304" pitchFamily="18" charset="0"/>
                        </a:rPr>
                        <a:t>99.80% </a:t>
                      </a:r>
                      <a:r>
                        <a:rPr lang="en-ZA" sz="500">
                          <a:effectLst/>
                          <a:latin typeface="Arial" panose="020B0604020202020204" pitchFamily="34" charset="0"/>
                          <a:ea typeface="Times New Roman" panose="02020603050405020304" pitchFamily="18" charset="0"/>
                        </a:rPr>
                        <a:t>of visitors serviced versus number of visitors.</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Average of:</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Q1:99.73%</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Q2:99.73%</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Q3:99.87%</a:t>
                      </a:r>
                      <a:endParaRPr lang="en-ZA" sz="600">
                        <a:effectLst/>
                        <a:latin typeface="Times New Roman" panose="02020603050405020304" pitchFamily="18" charset="0"/>
                        <a:ea typeface="Times New Roman" panose="02020603050405020304" pitchFamily="18" charset="0"/>
                      </a:endParaRPr>
                    </a:p>
                    <a:p>
                      <a:pPr marR="71755">
                        <a:lnSpc>
                          <a:spcPct val="150000"/>
                        </a:lnSpc>
                      </a:pPr>
                      <a:r>
                        <a:rPr lang="en-ZA" sz="500">
                          <a:effectLst/>
                          <a:latin typeface="Arial" panose="020B0604020202020204" pitchFamily="34" charset="0"/>
                          <a:ea typeface="Times New Roman" panose="02020603050405020304" pitchFamily="18" charset="0"/>
                        </a:rPr>
                        <a:t>Q4:99.89%</a:t>
                      </a:r>
                      <a:endParaRPr lang="en-ZA" sz="600">
                        <a:effectLst/>
                        <a:latin typeface="Times New Roman" panose="02020603050405020304" pitchFamily="18" charset="0"/>
                        <a:ea typeface="Times New Roman" panose="02020603050405020304" pitchFamily="18" charset="0"/>
                      </a:endParaRPr>
                    </a:p>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1755" marR="71755" algn="r">
                        <a:lnSpc>
                          <a:spcPct val="150000"/>
                        </a:lnSpc>
                        <a:spcAft>
                          <a:spcPts val="0"/>
                        </a:spcAft>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Exceeded</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Maintain and up performance through constant monitoring.</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nSpc>
                          <a:spcPct val="150000"/>
                        </a:lnSpc>
                      </a:pPr>
                      <a:r>
                        <a:rPr lang="en-ZA" sz="500">
                          <a:effectLst/>
                          <a:latin typeface="Arial" panose="020B0604020202020204" pitchFamily="34" charset="0"/>
                          <a:ea typeface="Times New Roman" panose="02020603050405020304" pitchFamily="18" charset="0"/>
                          <a:cs typeface="Arial" panose="020B0604020202020204" pitchFamily="34" charset="0"/>
                        </a:rPr>
                        <a:t>None.</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extLst>
                  <a:ext uri="{0D108BD9-81ED-4DB2-BD59-A6C34878D82A}">
                    <a16:rowId xmlns:a16="http://schemas.microsoft.com/office/drawing/2014/main" val="264440596"/>
                  </a:ext>
                </a:extLst>
              </a:tr>
              <a:tr h="203893">
                <a:tc gridSpan="6">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Q4 Performance: 2/3=66.66%</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Performance: 2/3=66.66%</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4">
                  <a:txBody>
                    <a:bodyPr/>
                    <a:lstStyle/>
                    <a:p>
                      <a:pPr algn="ctr">
                        <a:lnSpc>
                          <a:spcPct val="150000"/>
                        </a:lnSpc>
                      </a:pPr>
                      <a:r>
                        <a:rPr lang="en-ZA" sz="500" b="1">
                          <a:effectLst/>
                          <a:latin typeface="Arial" panose="020B0604020202020204" pitchFamily="34" charset="0"/>
                          <a:ea typeface="Times New Roman" panose="02020603050405020304" pitchFamily="18" charset="0"/>
                          <a:cs typeface="Arial" panose="020B0604020202020204" pitchFamily="34" charset="0"/>
                        </a:rPr>
                        <a:t> </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ZA" sz="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60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ZA" sz="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333" marR="18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19957792"/>
                  </a:ext>
                </a:extLst>
              </a:tr>
            </a:tbl>
          </a:graphicData>
        </a:graphic>
      </p:graphicFrame>
    </p:spTree>
    <p:extLst>
      <p:ext uri="{BB962C8B-B14F-4D97-AF65-F5344CB8AC3E}">
        <p14:creationId xmlns:p14="http://schemas.microsoft.com/office/powerpoint/2010/main" val="1421587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65392" y="6417310"/>
            <a:ext cx="2133600" cy="365125"/>
          </a:xfrm>
        </p:spPr>
        <p:txBody>
          <a:bodyPr/>
          <a:lstStyle/>
          <a:p>
            <a:fld id="{0C3F3C67-C511-4327-97ED-7209D2BC5469}" type="slidenum">
              <a:rPr lang="en-US" smtClean="0"/>
              <a:pPr/>
              <a:t>26</a:t>
            </a:fld>
            <a:endParaRPr lang="en-US" dirty="0"/>
          </a:p>
        </p:txBody>
      </p:sp>
      <p:graphicFrame>
        <p:nvGraphicFramePr>
          <p:cNvPr id="6" name="Content Placeholder 1"/>
          <p:cNvGraphicFramePr>
            <a:graphicFrameLocks/>
          </p:cNvGraphicFramePr>
          <p:nvPr/>
        </p:nvGraphicFramePr>
        <p:xfrm>
          <a:off x="661916" y="33707"/>
          <a:ext cx="7349320" cy="5696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034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Governing Structure</a:t>
            </a:r>
          </a:p>
        </p:txBody>
      </p:sp>
      <p:grpSp>
        <p:nvGrpSpPr>
          <p:cNvPr id="71" name="Group 70"/>
          <p:cNvGrpSpPr/>
          <p:nvPr/>
        </p:nvGrpSpPr>
        <p:grpSpPr>
          <a:xfrm>
            <a:off x="172847" y="2706450"/>
            <a:ext cx="8684970" cy="2461613"/>
            <a:chOff x="60511" y="2416806"/>
            <a:chExt cx="11576945" cy="3281295"/>
          </a:xfrm>
        </p:grpSpPr>
        <p:grpSp>
          <p:nvGrpSpPr>
            <p:cNvPr id="42" name="Group 41"/>
            <p:cNvGrpSpPr/>
            <p:nvPr/>
          </p:nvGrpSpPr>
          <p:grpSpPr>
            <a:xfrm>
              <a:off x="392563" y="5161129"/>
              <a:ext cx="11060387" cy="536972"/>
              <a:chOff x="432224" y="5161129"/>
              <a:chExt cx="11060387" cy="536972"/>
            </a:xfrm>
          </p:grpSpPr>
          <p:sp>
            <p:nvSpPr>
              <p:cNvPr id="40" name="TextBox 39"/>
              <p:cNvSpPr txBox="1"/>
              <p:nvPr/>
            </p:nvSpPr>
            <p:spPr>
              <a:xfrm>
                <a:off x="432224" y="5161129"/>
                <a:ext cx="3198839" cy="400005"/>
              </a:xfrm>
              <a:prstGeom prst="rect">
                <a:avLst/>
              </a:prstGeom>
              <a:noFill/>
            </p:spPr>
            <p:txBody>
              <a:bodyPr wrap="square" rtlCol="0">
                <a:spAutoFit/>
              </a:bodyPr>
              <a:lstStyle/>
              <a:p>
                <a:pPr lvl="0" algn="r"/>
                <a:r>
                  <a:rPr lang="en-US" sz="1350" kern="0" dirty="0">
                    <a:solidFill>
                      <a:schemeClr val="tx1">
                        <a:lumMod val="75000"/>
                        <a:lumOff val="25000"/>
                      </a:schemeClr>
                    </a:solidFill>
                    <a:latin typeface="Arial" pitchFamily="34" charset="0"/>
                    <a:cs typeface="Arial" pitchFamily="34" charset="0"/>
                  </a:rPr>
                  <a:t>National Financial Oversight </a:t>
                </a:r>
              </a:p>
            </p:txBody>
          </p:sp>
          <p:sp>
            <p:nvSpPr>
              <p:cNvPr id="41" name="TextBox 40"/>
              <p:cNvSpPr txBox="1"/>
              <p:nvPr/>
            </p:nvSpPr>
            <p:spPr>
              <a:xfrm>
                <a:off x="8369971" y="5298096"/>
                <a:ext cx="3122640" cy="400005"/>
              </a:xfrm>
              <a:prstGeom prst="rect">
                <a:avLst/>
              </a:prstGeom>
              <a:noFill/>
            </p:spPr>
            <p:txBody>
              <a:bodyPr wrap="square" rtlCol="0">
                <a:spAutoFit/>
              </a:bodyPr>
              <a:lstStyle/>
              <a:p>
                <a:pPr lvl="0"/>
                <a:r>
                  <a:rPr lang="en-US" sz="1350" kern="0" dirty="0">
                    <a:solidFill>
                      <a:schemeClr val="tx1">
                        <a:lumMod val="75000"/>
                        <a:lumOff val="25000"/>
                      </a:schemeClr>
                    </a:solidFill>
                    <a:latin typeface="Arial" pitchFamily="34" charset="0"/>
                    <a:cs typeface="Arial" pitchFamily="34" charset="0"/>
                  </a:rPr>
                  <a:t>Investments Manager</a:t>
                </a:r>
              </a:p>
            </p:txBody>
          </p:sp>
        </p:grpSp>
        <p:grpSp>
          <p:nvGrpSpPr>
            <p:cNvPr id="43" name="Group 42"/>
            <p:cNvGrpSpPr/>
            <p:nvPr/>
          </p:nvGrpSpPr>
          <p:grpSpPr>
            <a:xfrm>
              <a:off x="60511" y="2416806"/>
              <a:ext cx="11576945" cy="953860"/>
              <a:chOff x="23972" y="6485386"/>
              <a:chExt cx="11576945" cy="953860"/>
            </a:xfrm>
          </p:grpSpPr>
          <p:sp>
            <p:nvSpPr>
              <p:cNvPr id="44" name="TextBox 43"/>
              <p:cNvSpPr txBox="1"/>
              <p:nvPr/>
            </p:nvSpPr>
            <p:spPr>
              <a:xfrm>
                <a:off x="23972" y="6486966"/>
                <a:ext cx="3275039" cy="400007"/>
              </a:xfrm>
              <a:prstGeom prst="rect">
                <a:avLst/>
              </a:prstGeom>
              <a:noFill/>
            </p:spPr>
            <p:txBody>
              <a:bodyPr wrap="square" rtlCol="0">
                <a:spAutoFit/>
              </a:bodyPr>
              <a:lstStyle/>
              <a:p>
                <a:pPr lvl="0" algn="r"/>
                <a:r>
                  <a:rPr lang="en-US" sz="1350" kern="0" dirty="0">
                    <a:solidFill>
                      <a:schemeClr val="tx1">
                        <a:lumMod val="75000"/>
                        <a:lumOff val="25000"/>
                      </a:schemeClr>
                    </a:solidFill>
                    <a:latin typeface="Arial" pitchFamily="34" charset="0"/>
                    <a:cs typeface="Arial" pitchFamily="34" charset="0"/>
                  </a:rPr>
                  <a:t>GPAA – Administrator </a:t>
                </a:r>
              </a:p>
            </p:txBody>
          </p:sp>
          <p:sp>
            <p:nvSpPr>
              <p:cNvPr id="45" name="TextBox 44"/>
              <p:cNvSpPr txBox="1"/>
              <p:nvPr/>
            </p:nvSpPr>
            <p:spPr>
              <a:xfrm>
                <a:off x="8554478" y="6485386"/>
                <a:ext cx="3046439" cy="953860"/>
              </a:xfrm>
              <a:prstGeom prst="rect">
                <a:avLst/>
              </a:prstGeom>
              <a:noFill/>
            </p:spPr>
            <p:txBody>
              <a:bodyPr wrap="square" rtlCol="0">
                <a:spAutoFit/>
              </a:bodyPr>
              <a:lstStyle/>
              <a:p>
                <a:pPr lvl="0"/>
                <a:r>
                  <a:rPr lang="en-US" sz="1350" kern="0" dirty="0">
                    <a:solidFill>
                      <a:schemeClr val="tx1">
                        <a:lumMod val="75000"/>
                        <a:lumOff val="25000"/>
                      </a:schemeClr>
                    </a:solidFill>
                    <a:latin typeface="Arial" pitchFamily="34" charset="0"/>
                    <a:cs typeface="Arial" pitchFamily="34" charset="0"/>
                  </a:rPr>
                  <a:t>GEPF – Pension Fund fiduciary responsibility and accountability</a:t>
                </a:r>
              </a:p>
            </p:txBody>
          </p:sp>
        </p:grpSp>
      </p:grpSp>
      <p:grpSp>
        <p:nvGrpSpPr>
          <p:cNvPr id="90" name="Group 89"/>
          <p:cNvGrpSpPr/>
          <p:nvPr/>
        </p:nvGrpSpPr>
        <p:grpSpPr>
          <a:xfrm>
            <a:off x="2592667" y="1643789"/>
            <a:ext cx="3958669" cy="3964623"/>
            <a:chOff x="3455988" y="1049338"/>
            <a:chExt cx="5276851" cy="5284787"/>
          </a:xfrm>
        </p:grpSpPr>
        <p:grpSp>
          <p:nvGrpSpPr>
            <p:cNvPr id="70" name="Group 69"/>
            <p:cNvGrpSpPr/>
            <p:nvPr/>
          </p:nvGrpSpPr>
          <p:grpSpPr>
            <a:xfrm>
              <a:off x="4113212" y="1752599"/>
              <a:ext cx="3951496" cy="3898692"/>
              <a:chOff x="4113212" y="1752599"/>
              <a:chExt cx="3951496" cy="3898692"/>
            </a:xfrm>
          </p:grpSpPr>
          <p:cxnSp>
            <p:nvCxnSpPr>
              <p:cNvPr id="47" name="Straight Connector 46"/>
              <p:cNvCxnSpPr/>
              <p:nvPr/>
            </p:nvCxnSpPr>
            <p:spPr>
              <a:xfrm>
                <a:off x="4189412" y="2819400"/>
                <a:ext cx="304800" cy="15240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5092739" y="1839872"/>
                <a:ext cx="361013" cy="186467"/>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6701059" y="1833003"/>
                <a:ext cx="303551" cy="14524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flipV="1">
                <a:off x="7704944" y="2895599"/>
                <a:ext cx="294468" cy="11742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694612" y="4343400"/>
                <a:ext cx="370096" cy="153649"/>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6647967" y="5343824"/>
                <a:ext cx="378502" cy="17647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066676" y="5321508"/>
                <a:ext cx="449705" cy="20986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113212" y="4317167"/>
                <a:ext cx="443798" cy="17863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5251385" y="4292015"/>
                <a:ext cx="284813" cy="275158"/>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180012" y="2743200"/>
                <a:ext cx="426309" cy="40473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6627812" y="2833141"/>
                <a:ext cx="327624" cy="291059"/>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611572" y="4220980"/>
                <a:ext cx="373844" cy="33603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3455988" y="1049338"/>
              <a:ext cx="5276851" cy="5284787"/>
              <a:chOff x="3455988" y="1049338"/>
              <a:chExt cx="5276851" cy="5284787"/>
            </a:xfrm>
            <a:solidFill>
              <a:schemeClr val="bg1">
                <a:lumMod val="85000"/>
              </a:schemeClr>
            </a:solidFill>
            <a:scene3d>
              <a:camera prst="orthographicFront">
                <a:rot lat="0" lon="0" rev="0"/>
              </a:camera>
              <a:lightRig rig="brightRoom" dir="t">
                <a:rot lat="0" lon="0" rev="600000"/>
              </a:lightRig>
            </a:scene3d>
          </p:grpSpPr>
          <p:sp>
            <p:nvSpPr>
              <p:cNvPr id="2055" name="Freeform 7"/>
              <p:cNvSpPr>
                <a:spLocks/>
              </p:cNvSpPr>
              <p:nvPr/>
            </p:nvSpPr>
            <p:spPr bwMode="auto">
              <a:xfrm>
                <a:off x="4252913" y="1049338"/>
                <a:ext cx="1792288" cy="1123950"/>
              </a:xfrm>
              <a:custGeom>
                <a:avLst/>
                <a:gdLst/>
                <a:ahLst/>
                <a:cxnLst>
                  <a:cxn ang="0">
                    <a:pos x="1129" y="0"/>
                  </a:cxn>
                  <a:cxn ang="0">
                    <a:pos x="1129" y="336"/>
                  </a:cxn>
                  <a:cxn ang="0">
                    <a:pos x="1044" y="341"/>
                  </a:cxn>
                  <a:cxn ang="0">
                    <a:pos x="959" y="351"/>
                  </a:cxn>
                  <a:cxn ang="0">
                    <a:pos x="877" y="366"/>
                  </a:cxn>
                  <a:cxn ang="0">
                    <a:pos x="796" y="387"/>
                  </a:cxn>
                  <a:cxn ang="0">
                    <a:pos x="717" y="412"/>
                  </a:cxn>
                  <a:cxn ang="0">
                    <a:pos x="642" y="441"/>
                  </a:cxn>
                  <a:cxn ang="0">
                    <a:pos x="567" y="475"/>
                  </a:cxn>
                  <a:cxn ang="0">
                    <a:pos x="496" y="514"/>
                  </a:cxn>
                  <a:cxn ang="0">
                    <a:pos x="427" y="557"/>
                  </a:cxn>
                  <a:cxn ang="0">
                    <a:pos x="362" y="603"/>
                  </a:cxn>
                  <a:cxn ang="0">
                    <a:pos x="298" y="654"/>
                  </a:cxn>
                  <a:cxn ang="0">
                    <a:pos x="239" y="708"/>
                  </a:cxn>
                  <a:cxn ang="0">
                    <a:pos x="0" y="472"/>
                  </a:cxn>
                  <a:cxn ang="0">
                    <a:pos x="69" y="409"/>
                  </a:cxn>
                  <a:cxn ang="0">
                    <a:pos x="142" y="348"/>
                  </a:cxn>
                  <a:cxn ang="0">
                    <a:pos x="218" y="293"/>
                  </a:cxn>
                  <a:cxn ang="0">
                    <a:pos x="298" y="241"/>
                  </a:cxn>
                  <a:cxn ang="0">
                    <a:pos x="381" y="194"/>
                  </a:cxn>
                  <a:cxn ang="0">
                    <a:pos x="466" y="151"/>
                  </a:cxn>
                  <a:cxn ang="0">
                    <a:pos x="554" y="114"/>
                  </a:cxn>
                  <a:cxn ang="0">
                    <a:pos x="645" y="82"/>
                  </a:cxn>
                  <a:cxn ang="0">
                    <a:pos x="737" y="55"/>
                  </a:cxn>
                  <a:cxn ang="0">
                    <a:pos x="833" y="32"/>
                  </a:cxn>
                  <a:cxn ang="0">
                    <a:pos x="930" y="15"/>
                  </a:cxn>
                  <a:cxn ang="0">
                    <a:pos x="1029" y="5"/>
                  </a:cxn>
                  <a:cxn ang="0">
                    <a:pos x="1129" y="0"/>
                  </a:cxn>
                </a:cxnLst>
                <a:rect l="0" t="0" r="r" b="b"/>
                <a:pathLst>
                  <a:path w="1129" h="708">
                    <a:moveTo>
                      <a:pt x="1129" y="0"/>
                    </a:moveTo>
                    <a:lnTo>
                      <a:pt x="1129" y="336"/>
                    </a:lnTo>
                    <a:lnTo>
                      <a:pt x="1044" y="341"/>
                    </a:lnTo>
                    <a:lnTo>
                      <a:pt x="959" y="351"/>
                    </a:lnTo>
                    <a:lnTo>
                      <a:pt x="877" y="366"/>
                    </a:lnTo>
                    <a:lnTo>
                      <a:pt x="796" y="387"/>
                    </a:lnTo>
                    <a:lnTo>
                      <a:pt x="717" y="412"/>
                    </a:lnTo>
                    <a:lnTo>
                      <a:pt x="642" y="441"/>
                    </a:lnTo>
                    <a:lnTo>
                      <a:pt x="567" y="475"/>
                    </a:lnTo>
                    <a:lnTo>
                      <a:pt x="496" y="514"/>
                    </a:lnTo>
                    <a:lnTo>
                      <a:pt x="427" y="557"/>
                    </a:lnTo>
                    <a:lnTo>
                      <a:pt x="362" y="603"/>
                    </a:lnTo>
                    <a:lnTo>
                      <a:pt x="298" y="654"/>
                    </a:lnTo>
                    <a:lnTo>
                      <a:pt x="239" y="708"/>
                    </a:lnTo>
                    <a:lnTo>
                      <a:pt x="0" y="472"/>
                    </a:lnTo>
                    <a:lnTo>
                      <a:pt x="69" y="409"/>
                    </a:lnTo>
                    <a:lnTo>
                      <a:pt x="142" y="348"/>
                    </a:lnTo>
                    <a:lnTo>
                      <a:pt x="218" y="293"/>
                    </a:lnTo>
                    <a:lnTo>
                      <a:pt x="298" y="241"/>
                    </a:lnTo>
                    <a:lnTo>
                      <a:pt x="381" y="194"/>
                    </a:lnTo>
                    <a:lnTo>
                      <a:pt x="466" y="151"/>
                    </a:lnTo>
                    <a:lnTo>
                      <a:pt x="554" y="114"/>
                    </a:lnTo>
                    <a:lnTo>
                      <a:pt x="645" y="82"/>
                    </a:lnTo>
                    <a:lnTo>
                      <a:pt x="737" y="55"/>
                    </a:lnTo>
                    <a:lnTo>
                      <a:pt x="833" y="32"/>
                    </a:lnTo>
                    <a:lnTo>
                      <a:pt x="930" y="15"/>
                    </a:lnTo>
                    <a:lnTo>
                      <a:pt x="1029" y="5"/>
                    </a:lnTo>
                    <a:lnTo>
                      <a:pt x="1129"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56" name="Freeform 8"/>
              <p:cNvSpPr>
                <a:spLocks/>
              </p:cNvSpPr>
              <p:nvPr/>
            </p:nvSpPr>
            <p:spPr bwMode="auto">
              <a:xfrm>
                <a:off x="6143626" y="1049338"/>
                <a:ext cx="1771650" cy="1109662"/>
              </a:xfrm>
              <a:custGeom>
                <a:avLst/>
                <a:gdLst/>
                <a:ahLst/>
                <a:cxnLst>
                  <a:cxn ang="0">
                    <a:pos x="0" y="0"/>
                  </a:cxn>
                  <a:cxn ang="0">
                    <a:pos x="99" y="5"/>
                  </a:cxn>
                  <a:cxn ang="0">
                    <a:pos x="196" y="15"/>
                  </a:cxn>
                  <a:cxn ang="0">
                    <a:pos x="292" y="31"/>
                  </a:cxn>
                  <a:cxn ang="0">
                    <a:pos x="386" y="52"/>
                  </a:cxn>
                  <a:cxn ang="0">
                    <a:pos x="477" y="79"/>
                  </a:cxn>
                  <a:cxn ang="0">
                    <a:pos x="567" y="111"/>
                  </a:cxn>
                  <a:cxn ang="0">
                    <a:pos x="654" y="147"/>
                  </a:cxn>
                  <a:cxn ang="0">
                    <a:pos x="738" y="189"/>
                  </a:cxn>
                  <a:cxn ang="0">
                    <a:pos x="820" y="234"/>
                  </a:cxn>
                  <a:cxn ang="0">
                    <a:pos x="900" y="285"/>
                  </a:cxn>
                  <a:cxn ang="0">
                    <a:pos x="975" y="339"/>
                  </a:cxn>
                  <a:cxn ang="0">
                    <a:pos x="1048" y="398"/>
                  </a:cxn>
                  <a:cxn ang="0">
                    <a:pos x="1116" y="460"/>
                  </a:cxn>
                  <a:cxn ang="0">
                    <a:pos x="880" y="699"/>
                  </a:cxn>
                  <a:cxn ang="0">
                    <a:pos x="816" y="642"/>
                  </a:cxn>
                  <a:cxn ang="0">
                    <a:pos x="747" y="588"/>
                  </a:cxn>
                  <a:cxn ang="0">
                    <a:pos x="675" y="540"/>
                  </a:cxn>
                  <a:cxn ang="0">
                    <a:pos x="599" y="496"/>
                  </a:cxn>
                  <a:cxn ang="0">
                    <a:pos x="522" y="456"/>
                  </a:cxn>
                  <a:cxn ang="0">
                    <a:pos x="440" y="422"/>
                  </a:cxn>
                  <a:cxn ang="0">
                    <a:pos x="356" y="394"/>
                  </a:cxn>
                  <a:cxn ang="0">
                    <a:pos x="271" y="370"/>
                  </a:cxn>
                  <a:cxn ang="0">
                    <a:pos x="182" y="353"/>
                  </a:cxn>
                  <a:cxn ang="0">
                    <a:pos x="91" y="341"/>
                  </a:cxn>
                  <a:cxn ang="0">
                    <a:pos x="0" y="336"/>
                  </a:cxn>
                  <a:cxn ang="0">
                    <a:pos x="0" y="0"/>
                  </a:cxn>
                </a:cxnLst>
                <a:rect l="0" t="0" r="r" b="b"/>
                <a:pathLst>
                  <a:path w="1116" h="699">
                    <a:moveTo>
                      <a:pt x="0" y="0"/>
                    </a:moveTo>
                    <a:lnTo>
                      <a:pt x="99" y="5"/>
                    </a:lnTo>
                    <a:lnTo>
                      <a:pt x="196" y="15"/>
                    </a:lnTo>
                    <a:lnTo>
                      <a:pt x="292" y="31"/>
                    </a:lnTo>
                    <a:lnTo>
                      <a:pt x="386" y="52"/>
                    </a:lnTo>
                    <a:lnTo>
                      <a:pt x="477" y="79"/>
                    </a:lnTo>
                    <a:lnTo>
                      <a:pt x="567" y="111"/>
                    </a:lnTo>
                    <a:lnTo>
                      <a:pt x="654" y="147"/>
                    </a:lnTo>
                    <a:lnTo>
                      <a:pt x="738" y="189"/>
                    </a:lnTo>
                    <a:lnTo>
                      <a:pt x="820" y="234"/>
                    </a:lnTo>
                    <a:lnTo>
                      <a:pt x="900" y="285"/>
                    </a:lnTo>
                    <a:lnTo>
                      <a:pt x="975" y="339"/>
                    </a:lnTo>
                    <a:lnTo>
                      <a:pt x="1048" y="398"/>
                    </a:lnTo>
                    <a:lnTo>
                      <a:pt x="1116" y="460"/>
                    </a:lnTo>
                    <a:lnTo>
                      <a:pt x="880" y="699"/>
                    </a:lnTo>
                    <a:lnTo>
                      <a:pt x="816" y="642"/>
                    </a:lnTo>
                    <a:lnTo>
                      <a:pt x="747" y="588"/>
                    </a:lnTo>
                    <a:lnTo>
                      <a:pt x="675" y="540"/>
                    </a:lnTo>
                    <a:lnTo>
                      <a:pt x="599" y="496"/>
                    </a:lnTo>
                    <a:lnTo>
                      <a:pt x="522" y="456"/>
                    </a:lnTo>
                    <a:lnTo>
                      <a:pt x="440" y="422"/>
                    </a:lnTo>
                    <a:lnTo>
                      <a:pt x="356" y="394"/>
                    </a:lnTo>
                    <a:lnTo>
                      <a:pt x="271" y="370"/>
                    </a:lnTo>
                    <a:lnTo>
                      <a:pt x="182" y="353"/>
                    </a:lnTo>
                    <a:lnTo>
                      <a:pt x="91" y="341"/>
                    </a:lnTo>
                    <a:lnTo>
                      <a:pt x="0" y="336"/>
                    </a:lnTo>
                    <a:lnTo>
                      <a:pt x="0" y="0"/>
                    </a:lnTo>
                    <a:close/>
                  </a:path>
                </a:pathLst>
              </a:cu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57" name="Freeform 9"/>
              <p:cNvSpPr>
                <a:spLocks/>
              </p:cNvSpPr>
              <p:nvPr/>
            </p:nvSpPr>
            <p:spPr bwMode="auto">
              <a:xfrm>
                <a:off x="6143626" y="5210175"/>
                <a:ext cx="1792288" cy="1123950"/>
              </a:xfrm>
              <a:custGeom>
                <a:avLst/>
                <a:gdLst/>
                <a:ahLst/>
                <a:cxnLst>
                  <a:cxn ang="0">
                    <a:pos x="891" y="0"/>
                  </a:cxn>
                  <a:cxn ang="0">
                    <a:pos x="1129" y="236"/>
                  </a:cxn>
                  <a:cxn ang="0">
                    <a:pos x="1060" y="299"/>
                  </a:cxn>
                  <a:cxn ang="0">
                    <a:pos x="987" y="360"/>
                  </a:cxn>
                  <a:cxn ang="0">
                    <a:pos x="911" y="415"/>
                  </a:cxn>
                  <a:cxn ang="0">
                    <a:pos x="831" y="467"/>
                  </a:cxn>
                  <a:cxn ang="0">
                    <a:pos x="748" y="514"/>
                  </a:cxn>
                  <a:cxn ang="0">
                    <a:pos x="663" y="557"/>
                  </a:cxn>
                  <a:cxn ang="0">
                    <a:pos x="575" y="594"/>
                  </a:cxn>
                  <a:cxn ang="0">
                    <a:pos x="484" y="626"/>
                  </a:cxn>
                  <a:cxn ang="0">
                    <a:pos x="392" y="654"/>
                  </a:cxn>
                  <a:cxn ang="0">
                    <a:pos x="296" y="676"/>
                  </a:cxn>
                  <a:cxn ang="0">
                    <a:pos x="199" y="693"/>
                  </a:cxn>
                  <a:cxn ang="0">
                    <a:pos x="101" y="703"/>
                  </a:cxn>
                  <a:cxn ang="0">
                    <a:pos x="0" y="708"/>
                  </a:cxn>
                  <a:cxn ang="0">
                    <a:pos x="0" y="372"/>
                  </a:cxn>
                  <a:cxn ang="0">
                    <a:pos x="85" y="367"/>
                  </a:cxn>
                  <a:cxn ang="0">
                    <a:pos x="170" y="357"/>
                  </a:cxn>
                  <a:cxn ang="0">
                    <a:pos x="252" y="342"/>
                  </a:cxn>
                  <a:cxn ang="0">
                    <a:pos x="333" y="322"/>
                  </a:cxn>
                  <a:cxn ang="0">
                    <a:pos x="412" y="296"/>
                  </a:cxn>
                  <a:cxn ang="0">
                    <a:pos x="487" y="267"/>
                  </a:cxn>
                  <a:cxn ang="0">
                    <a:pos x="562" y="233"/>
                  </a:cxn>
                  <a:cxn ang="0">
                    <a:pos x="634" y="194"/>
                  </a:cxn>
                  <a:cxn ang="0">
                    <a:pos x="702" y="151"/>
                  </a:cxn>
                  <a:cxn ang="0">
                    <a:pos x="768" y="105"/>
                  </a:cxn>
                  <a:cxn ang="0">
                    <a:pos x="831" y="54"/>
                  </a:cxn>
                  <a:cxn ang="0">
                    <a:pos x="891" y="0"/>
                  </a:cxn>
                </a:cxnLst>
                <a:rect l="0" t="0" r="r" b="b"/>
                <a:pathLst>
                  <a:path w="1129" h="708">
                    <a:moveTo>
                      <a:pt x="891" y="0"/>
                    </a:moveTo>
                    <a:lnTo>
                      <a:pt x="1129" y="236"/>
                    </a:lnTo>
                    <a:lnTo>
                      <a:pt x="1060" y="299"/>
                    </a:lnTo>
                    <a:lnTo>
                      <a:pt x="987" y="360"/>
                    </a:lnTo>
                    <a:lnTo>
                      <a:pt x="911" y="415"/>
                    </a:lnTo>
                    <a:lnTo>
                      <a:pt x="831" y="467"/>
                    </a:lnTo>
                    <a:lnTo>
                      <a:pt x="748" y="514"/>
                    </a:lnTo>
                    <a:lnTo>
                      <a:pt x="663" y="557"/>
                    </a:lnTo>
                    <a:lnTo>
                      <a:pt x="575" y="594"/>
                    </a:lnTo>
                    <a:lnTo>
                      <a:pt x="484" y="626"/>
                    </a:lnTo>
                    <a:lnTo>
                      <a:pt x="392" y="654"/>
                    </a:lnTo>
                    <a:lnTo>
                      <a:pt x="296" y="676"/>
                    </a:lnTo>
                    <a:lnTo>
                      <a:pt x="199" y="693"/>
                    </a:lnTo>
                    <a:lnTo>
                      <a:pt x="101" y="703"/>
                    </a:lnTo>
                    <a:lnTo>
                      <a:pt x="0" y="708"/>
                    </a:lnTo>
                    <a:lnTo>
                      <a:pt x="0" y="372"/>
                    </a:lnTo>
                    <a:lnTo>
                      <a:pt x="85" y="367"/>
                    </a:lnTo>
                    <a:lnTo>
                      <a:pt x="170" y="357"/>
                    </a:lnTo>
                    <a:lnTo>
                      <a:pt x="252" y="342"/>
                    </a:lnTo>
                    <a:lnTo>
                      <a:pt x="333" y="322"/>
                    </a:lnTo>
                    <a:lnTo>
                      <a:pt x="412" y="296"/>
                    </a:lnTo>
                    <a:lnTo>
                      <a:pt x="487" y="267"/>
                    </a:lnTo>
                    <a:lnTo>
                      <a:pt x="562" y="233"/>
                    </a:lnTo>
                    <a:lnTo>
                      <a:pt x="634" y="194"/>
                    </a:lnTo>
                    <a:lnTo>
                      <a:pt x="702" y="151"/>
                    </a:lnTo>
                    <a:lnTo>
                      <a:pt x="768" y="105"/>
                    </a:lnTo>
                    <a:lnTo>
                      <a:pt x="831" y="54"/>
                    </a:lnTo>
                    <a:lnTo>
                      <a:pt x="891"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58" name="Freeform 10"/>
              <p:cNvSpPr>
                <a:spLocks/>
              </p:cNvSpPr>
              <p:nvPr/>
            </p:nvSpPr>
            <p:spPr bwMode="auto">
              <a:xfrm>
                <a:off x="7610476" y="1847850"/>
                <a:ext cx="1122363" cy="1795462"/>
              </a:xfrm>
              <a:custGeom>
                <a:avLst/>
                <a:gdLst/>
                <a:ahLst/>
                <a:cxnLst>
                  <a:cxn ang="0">
                    <a:pos x="236" y="0"/>
                  </a:cxn>
                  <a:cxn ang="0">
                    <a:pos x="299" y="69"/>
                  </a:cxn>
                  <a:cxn ang="0">
                    <a:pos x="359" y="142"/>
                  </a:cxn>
                  <a:cxn ang="0">
                    <a:pos x="415" y="219"/>
                  </a:cxn>
                  <a:cxn ang="0">
                    <a:pos x="466" y="298"/>
                  </a:cxn>
                  <a:cxn ang="0">
                    <a:pos x="514" y="381"/>
                  </a:cxn>
                  <a:cxn ang="0">
                    <a:pos x="556" y="467"/>
                  </a:cxn>
                  <a:cxn ang="0">
                    <a:pos x="593" y="555"/>
                  </a:cxn>
                  <a:cxn ang="0">
                    <a:pos x="626" y="645"/>
                  </a:cxn>
                  <a:cxn ang="0">
                    <a:pos x="653" y="738"/>
                  </a:cxn>
                  <a:cxn ang="0">
                    <a:pos x="675" y="834"/>
                  </a:cxn>
                  <a:cxn ang="0">
                    <a:pos x="692" y="931"/>
                  </a:cxn>
                  <a:cxn ang="0">
                    <a:pos x="702" y="1030"/>
                  </a:cxn>
                  <a:cxn ang="0">
                    <a:pos x="707" y="1131"/>
                  </a:cxn>
                  <a:cxn ang="0">
                    <a:pos x="372" y="1131"/>
                  </a:cxn>
                  <a:cxn ang="0">
                    <a:pos x="367" y="1045"/>
                  </a:cxn>
                  <a:cxn ang="0">
                    <a:pos x="356" y="960"/>
                  </a:cxn>
                  <a:cxn ang="0">
                    <a:pos x="341" y="879"/>
                  </a:cxn>
                  <a:cxn ang="0">
                    <a:pos x="321" y="797"/>
                  </a:cxn>
                  <a:cxn ang="0">
                    <a:pos x="296" y="718"/>
                  </a:cxn>
                  <a:cxn ang="0">
                    <a:pos x="267" y="642"/>
                  </a:cxn>
                  <a:cxn ang="0">
                    <a:pos x="233" y="568"/>
                  </a:cxn>
                  <a:cxn ang="0">
                    <a:pos x="194" y="496"/>
                  </a:cxn>
                  <a:cxn ang="0">
                    <a:pos x="151" y="427"/>
                  </a:cxn>
                  <a:cxn ang="0">
                    <a:pos x="105" y="362"/>
                  </a:cxn>
                  <a:cxn ang="0">
                    <a:pos x="54" y="298"/>
                  </a:cxn>
                  <a:cxn ang="0">
                    <a:pos x="0" y="239"/>
                  </a:cxn>
                  <a:cxn ang="0">
                    <a:pos x="236" y="0"/>
                  </a:cxn>
                </a:cxnLst>
                <a:rect l="0" t="0" r="r" b="b"/>
                <a:pathLst>
                  <a:path w="707" h="1131">
                    <a:moveTo>
                      <a:pt x="236" y="0"/>
                    </a:moveTo>
                    <a:lnTo>
                      <a:pt x="299" y="69"/>
                    </a:lnTo>
                    <a:lnTo>
                      <a:pt x="359" y="142"/>
                    </a:lnTo>
                    <a:lnTo>
                      <a:pt x="415" y="219"/>
                    </a:lnTo>
                    <a:lnTo>
                      <a:pt x="466" y="298"/>
                    </a:lnTo>
                    <a:lnTo>
                      <a:pt x="514" y="381"/>
                    </a:lnTo>
                    <a:lnTo>
                      <a:pt x="556" y="467"/>
                    </a:lnTo>
                    <a:lnTo>
                      <a:pt x="593" y="555"/>
                    </a:lnTo>
                    <a:lnTo>
                      <a:pt x="626" y="645"/>
                    </a:lnTo>
                    <a:lnTo>
                      <a:pt x="653" y="738"/>
                    </a:lnTo>
                    <a:lnTo>
                      <a:pt x="675" y="834"/>
                    </a:lnTo>
                    <a:lnTo>
                      <a:pt x="692" y="931"/>
                    </a:lnTo>
                    <a:lnTo>
                      <a:pt x="702" y="1030"/>
                    </a:lnTo>
                    <a:lnTo>
                      <a:pt x="707" y="1131"/>
                    </a:lnTo>
                    <a:lnTo>
                      <a:pt x="372" y="1131"/>
                    </a:lnTo>
                    <a:lnTo>
                      <a:pt x="367" y="1045"/>
                    </a:lnTo>
                    <a:lnTo>
                      <a:pt x="356" y="960"/>
                    </a:lnTo>
                    <a:lnTo>
                      <a:pt x="341" y="879"/>
                    </a:lnTo>
                    <a:lnTo>
                      <a:pt x="321" y="797"/>
                    </a:lnTo>
                    <a:lnTo>
                      <a:pt x="296" y="718"/>
                    </a:lnTo>
                    <a:lnTo>
                      <a:pt x="267" y="642"/>
                    </a:lnTo>
                    <a:lnTo>
                      <a:pt x="233" y="568"/>
                    </a:lnTo>
                    <a:lnTo>
                      <a:pt x="194" y="496"/>
                    </a:lnTo>
                    <a:lnTo>
                      <a:pt x="151" y="427"/>
                    </a:lnTo>
                    <a:lnTo>
                      <a:pt x="105" y="362"/>
                    </a:lnTo>
                    <a:lnTo>
                      <a:pt x="54" y="298"/>
                    </a:lnTo>
                    <a:lnTo>
                      <a:pt x="0" y="239"/>
                    </a:lnTo>
                    <a:lnTo>
                      <a:pt x="236" y="0"/>
                    </a:lnTo>
                    <a:close/>
                  </a:path>
                </a:pathLst>
              </a:cu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59" name="Freeform 11"/>
              <p:cNvSpPr>
                <a:spLocks/>
              </p:cNvSpPr>
              <p:nvPr/>
            </p:nvSpPr>
            <p:spPr bwMode="auto">
              <a:xfrm>
                <a:off x="7624763" y="3740150"/>
                <a:ext cx="1108075" cy="1774825"/>
              </a:xfrm>
              <a:custGeom>
                <a:avLst/>
                <a:gdLst/>
                <a:ahLst/>
                <a:cxnLst>
                  <a:cxn ang="0">
                    <a:pos x="363" y="0"/>
                  </a:cxn>
                  <a:cxn ang="0">
                    <a:pos x="698" y="0"/>
                  </a:cxn>
                  <a:cxn ang="0">
                    <a:pos x="693" y="99"/>
                  </a:cxn>
                  <a:cxn ang="0">
                    <a:pos x="683" y="197"/>
                  </a:cxn>
                  <a:cxn ang="0">
                    <a:pos x="667" y="293"/>
                  </a:cxn>
                  <a:cxn ang="0">
                    <a:pos x="646" y="387"/>
                  </a:cxn>
                  <a:cxn ang="0">
                    <a:pos x="620" y="479"/>
                  </a:cxn>
                  <a:cxn ang="0">
                    <a:pos x="587" y="568"/>
                  </a:cxn>
                  <a:cxn ang="0">
                    <a:pos x="551" y="655"/>
                  </a:cxn>
                  <a:cxn ang="0">
                    <a:pos x="510" y="740"/>
                  </a:cxn>
                  <a:cxn ang="0">
                    <a:pos x="464" y="822"/>
                  </a:cxn>
                  <a:cxn ang="0">
                    <a:pos x="414" y="901"/>
                  </a:cxn>
                  <a:cxn ang="0">
                    <a:pos x="360" y="977"/>
                  </a:cxn>
                  <a:cxn ang="0">
                    <a:pos x="301" y="1050"/>
                  </a:cxn>
                  <a:cxn ang="0">
                    <a:pos x="239" y="1118"/>
                  </a:cxn>
                  <a:cxn ang="0">
                    <a:pos x="0" y="882"/>
                  </a:cxn>
                  <a:cxn ang="0">
                    <a:pos x="57" y="818"/>
                  </a:cxn>
                  <a:cxn ang="0">
                    <a:pos x="111" y="749"/>
                  </a:cxn>
                  <a:cxn ang="0">
                    <a:pos x="159" y="676"/>
                  </a:cxn>
                  <a:cxn ang="0">
                    <a:pos x="203" y="601"/>
                  </a:cxn>
                  <a:cxn ang="0">
                    <a:pos x="243" y="523"/>
                  </a:cxn>
                  <a:cxn ang="0">
                    <a:pos x="277" y="441"/>
                  </a:cxn>
                  <a:cxn ang="0">
                    <a:pos x="305" y="358"/>
                  </a:cxn>
                  <a:cxn ang="0">
                    <a:pos x="328" y="272"/>
                  </a:cxn>
                  <a:cxn ang="0">
                    <a:pos x="345" y="183"/>
                  </a:cxn>
                  <a:cxn ang="0">
                    <a:pos x="358" y="92"/>
                  </a:cxn>
                  <a:cxn ang="0">
                    <a:pos x="363" y="0"/>
                  </a:cxn>
                </a:cxnLst>
                <a:rect l="0" t="0" r="r" b="b"/>
                <a:pathLst>
                  <a:path w="698" h="1118">
                    <a:moveTo>
                      <a:pt x="363" y="0"/>
                    </a:moveTo>
                    <a:lnTo>
                      <a:pt x="698" y="0"/>
                    </a:lnTo>
                    <a:lnTo>
                      <a:pt x="693" y="99"/>
                    </a:lnTo>
                    <a:lnTo>
                      <a:pt x="683" y="197"/>
                    </a:lnTo>
                    <a:lnTo>
                      <a:pt x="667" y="293"/>
                    </a:lnTo>
                    <a:lnTo>
                      <a:pt x="646" y="387"/>
                    </a:lnTo>
                    <a:lnTo>
                      <a:pt x="620" y="479"/>
                    </a:lnTo>
                    <a:lnTo>
                      <a:pt x="587" y="568"/>
                    </a:lnTo>
                    <a:lnTo>
                      <a:pt x="551" y="655"/>
                    </a:lnTo>
                    <a:lnTo>
                      <a:pt x="510" y="740"/>
                    </a:lnTo>
                    <a:lnTo>
                      <a:pt x="464" y="822"/>
                    </a:lnTo>
                    <a:lnTo>
                      <a:pt x="414" y="901"/>
                    </a:lnTo>
                    <a:lnTo>
                      <a:pt x="360" y="977"/>
                    </a:lnTo>
                    <a:lnTo>
                      <a:pt x="301" y="1050"/>
                    </a:lnTo>
                    <a:lnTo>
                      <a:pt x="239" y="1118"/>
                    </a:lnTo>
                    <a:lnTo>
                      <a:pt x="0" y="882"/>
                    </a:lnTo>
                    <a:lnTo>
                      <a:pt x="57" y="818"/>
                    </a:lnTo>
                    <a:lnTo>
                      <a:pt x="111" y="749"/>
                    </a:lnTo>
                    <a:lnTo>
                      <a:pt x="159" y="676"/>
                    </a:lnTo>
                    <a:lnTo>
                      <a:pt x="203" y="601"/>
                    </a:lnTo>
                    <a:lnTo>
                      <a:pt x="243" y="523"/>
                    </a:lnTo>
                    <a:lnTo>
                      <a:pt x="277" y="441"/>
                    </a:lnTo>
                    <a:lnTo>
                      <a:pt x="305" y="358"/>
                    </a:lnTo>
                    <a:lnTo>
                      <a:pt x="328" y="272"/>
                    </a:lnTo>
                    <a:lnTo>
                      <a:pt x="345" y="183"/>
                    </a:lnTo>
                    <a:lnTo>
                      <a:pt x="358" y="92"/>
                    </a:lnTo>
                    <a:lnTo>
                      <a:pt x="363"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0" name="Freeform 12"/>
              <p:cNvSpPr>
                <a:spLocks/>
              </p:cNvSpPr>
              <p:nvPr/>
            </p:nvSpPr>
            <p:spPr bwMode="auto">
              <a:xfrm>
                <a:off x="4273551" y="5224463"/>
                <a:ext cx="1771650" cy="1109662"/>
              </a:xfrm>
              <a:custGeom>
                <a:avLst/>
                <a:gdLst/>
                <a:ahLst/>
                <a:cxnLst>
                  <a:cxn ang="0">
                    <a:pos x="236" y="0"/>
                  </a:cxn>
                  <a:cxn ang="0">
                    <a:pos x="300" y="57"/>
                  </a:cxn>
                  <a:cxn ang="0">
                    <a:pos x="369" y="111"/>
                  </a:cxn>
                  <a:cxn ang="0">
                    <a:pos x="441" y="159"/>
                  </a:cxn>
                  <a:cxn ang="0">
                    <a:pos x="517" y="204"/>
                  </a:cxn>
                  <a:cxn ang="0">
                    <a:pos x="594" y="243"/>
                  </a:cxn>
                  <a:cxn ang="0">
                    <a:pos x="676" y="277"/>
                  </a:cxn>
                  <a:cxn ang="0">
                    <a:pos x="760" y="306"/>
                  </a:cxn>
                  <a:cxn ang="0">
                    <a:pos x="845" y="329"/>
                  </a:cxn>
                  <a:cxn ang="0">
                    <a:pos x="934" y="346"/>
                  </a:cxn>
                  <a:cxn ang="0">
                    <a:pos x="1025" y="358"/>
                  </a:cxn>
                  <a:cxn ang="0">
                    <a:pos x="1116" y="363"/>
                  </a:cxn>
                  <a:cxn ang="0">
                    <a:pos x="1116" y="699"/>
                  </a:cxn>
                  <a:cxn ang="0">
                    <a:pos x="1018" y="694"/>
                  </a:cxn>
                  <a:cxn ang="0">
                    <a:pos x="920" y="684"/>
                  </a:cxn>
                  <a:cxn ang="0">
                    <a:pos x="824" y="668"/>
                  </a:cxn>
                  <a:cxn ang="0">
                    <a:pos x="730" y="647"/>
                  </a:cxn>
                  <a:cxn ang="0">
                    <a:pos x="639" y="619"/>
                  </a:cxn>
                  <a:cxn ang="0">
                    <a:pos x="549" y="588"/>
                  </a:cxn>
                  <a:cxn ang="0">
                    <a:pos x="462" y="552"/>
                  </a:cxn>
                  <a:cxn ang="0">
                    <a:pos x="378" y="510"/>
                  </a:cxn>
                  <a:cxn ang="0">
                    <a:pos x="296" y="464"/>
                  </a:cxn>
                  <a:cxn ang="0">
                    <a:pos x="217" y="415"/>
                  </a:cxn>
                  <a:cxn ang="0">
                    <a:pos x="141" y="360"/>
                  </a:cxn>
                  <a:cxn ang="0">
                    <a:pos x="68" y="302"/>
                  </a:cxn>
                  <a:cxn ang="0">
                    <a:pos x="0" y="239"/>
                  </a:cxn>
                  <a:cxn ang="0">
                    <a:pos x="236" y="0"/>
                  </a:cxn>
                </a:cxnLst>
                <a:rect l="0" t="0" r="r" b="b"/>
                <a:pathLst>
                  <a:path w="1116" h="699">
                    <a:moveTo>
                      <a:pt x="236" y="0"/>
                    </a:moveTo>
                    <a:lnTo>
                      <a:pt x="300" y="57"/>
                    </a:lnTo>
                    <a:lnTo>
                      <a:pt x="369" y="111"/>
                    </a:lnTo>
                    <a:lnTo>
                      <a:pt x="441" y="159"/>
                    </a:lnTo>
                    <a:lnTo>
                      <a:pt x="517" y="204"/>
                    </a:lnTo>
                    <a:lnTo>
                      <a:pt x="594" y="243"/>
                    </a:lnTo>
                    <a:lnTo>
                      <a:pt x="676" y="277"/>
                    </a:lnTo>
                    <a:lnTo>
                      <a:pt x="760" y="306"/>
                    </a:lnTo>
                    <a:lnTo>
                      <a:pt x="845" y="329"/>
                    </a:lnTo>
                    <a:lnTo>
                      <a:pt x="934" y="346"/>
                    </a:lnTo>
                    <a:lnTo>
                      <a:pt x="1025" y="358"/>
                    </a:lnTo>
                    <a:lnTo>
                      <a:pt x="1116" y="363"/>
                    </a:lnTo>
                    <a:lnTo>
                      <a:pt x="1116" y="699"/>
                    </a:lnTo>
                    <a:lnTo>
                      <a:pt x="1018" y="694"/>
                    </a:lnTo>
                    <a:lnTo>
                      <a:pt x="920" y="684"/>
                    </a:lnTo>
                    <a:lnTo>
                      <a:pt x="824" y="668"/>
                    </a:lnTo>
                    <a:lnTo>
                      <a:pt x="730" y="647"/>
                    </a:lnTo>
                    <a:lnTo>
                      <a:pt x="639" y="619"/>
                    </a:lnTo>
                    <a:lnTo>
                      <a:pt x="549" y="588"/>
                    </a:lnTo>
                    <a:lnTo>
                      <a:pt x="462" y="552"/>
                    </a:lnTo>
                    <a:lnTo>
                      <a:pt x="378" y="510"/>
                    </a:lnTo>
                    <a:lnTo>
                      <a:pt x="296" y="464"/>
                    </a:lnTo>
                    <a:lnTo>
                      <a:pt x="217" y="415"/>
                    </a:lnTo>
                    <a:lnTo>
                      <a:pt x="141" y="360"/>
                    </a:lnTo>
                    <a:lnTo>
                      <a:pt x="68" y="302"/>
                    </a:lnTo>
                    <a:lnTo>
                      <a:pt x="0" y="239"/>
                    </a:lnTo>
                    <a:lnTo>
                      <a:pt x="236" y="0"/>
                    </a:lnTo>
                    <a:close/>
                  </a:path>
                </a:pathLst>
              </a:cu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81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1" name="Freeform 13"/>
              <p:cNvSpPr>
                <a:spLocks/>
              </p:cNvSpPr>
              <p:nvPr/>
            </p:nvSpPr>
            <p:spPr bwMode="auto">
              <a:xfrm>
                <a:off x="3455988" y="1868488"/>
                <a:ext cx="1108075" cy="1774825"/>
              </a:xfrm>
              <a:custGeom>
                <a:avLst/>
                <a:gdLst/>
                <a:ahLst/>
                <a:cxnLst>
                  <a:cxn ang="0">
                    <a:pos x="459" y="0"/>
                  </a:cxn>
                  <a:cxn ang="0">
                    <a:pos x="698" y="236"/>
                  </a:cxn>
                  <a:cxn ang="0">
                    <a:pos x="641" y="300"/>
                  </a:cxn>
                  <a:cxn ang="0">
                    <a:pos x="587" y="369"/>
                  </a:cxn>
                  <a:cxn ang="0">
                    <a:pos x="539" y="442"/>
                  </a:cxn>
                  <a:cxn ang="0">
                    <a:pos x="495" y="517"/>
                  </a:cxn>
                  <a:cxn ang="0">
                    <a:pos x="455" y="595"/>
                  </a:cxn>
                  <a:cxn ang="0">
                    <a:pos x="421" y="677"/>
                  </a:cxn>
                  <a:cxn ang="0">
                    <a:pos x="393" y="761"/>
                  </a:cxn>
                  <a:cxn ang="0">
                    <a:pos x="370" y="846"/>
                  </a:cxn>
                  <a:cxn ang="0">
                    <a:pos x="353" y="935"/>
                  </a:cxn>
                  <a:cxn ang="0">
                    <a:pos x="341" y="1026"/>
                  </a:cxn>
                  <a:cxn ang="0">
                    <a:pos x="336" y="1118"/>
                  </a:cxn>
                  <a:cxn ang="0">
                    <a:pos x="0" y="1118"/>
                  </a:cxn>
                  <a:cxn ang="0">
                    <a:pos x="5" y="1019"/>
                  </a:cxn>
                  <a:cxn ang="0">
                    <a:pos x="15" y="921"/>
                  </a:cxn>
                  <a:cxn ang="0">
                    <a:pos x="31" y="825"/>
                  </a:cxn>
                  <a:cxn ang="0">
                    <a:pos x="52" y="731"/>
                  </a:cxn>
                  <a:cxn ang="0">
                    <a:pos x="80" y="639"/>
                  </a:cxn>
                  <a:cxn ang="0">
                    <a:pos x="111" y="550"/>
                  </a:cxn>
                  <a:cxn ang="0">
                    <a:pos x="147" y="463"/>
                  </a:cxn>
                  <a:cxn ang="0">
                    <a:pos x="188" y="378"/>
                  </a:cxn>
                  <a:cxn ang="0">
                    <a:pos x="235" y="296"/>
                  </a:cxn>
                  <a:cxn ang="0">
                    <a:pos x="284" y="217"/>
                  </a:cxn>
                  <a:cxn ang="0">
                    <a:pos x="339" y="141"/>
                  </a:cxn>
                  <a:cxn ang="0">
                    <a:pos x="397" y="68"/>
                  </a:cxn>
                  <a:cxn ang="0">
                    <a:pos x="459" y="0"/>
                  </a:cxn>
                </a:cxnLst>
                <a:rect l="0" t="0" r="r" b="b"/>
                <a:pathLst>
                  <a:path w="698" h="1118">
                    <a:moveTo>
                      <a:pt x="459" y="0"/>
                    </a:moveTo>
                    <a:lnTo>
                      <a:pt x="698" y="236"/>
                    </a:lnTo>
                    <a:lnTo>
                      <a:pt x="641" y="300"/>
                    </a:lnTo>
                    <a:lnTo>
                      <a:pt x="587" y="369"/>
                    </a:lnTo>
                    <a:lnTo>
                      <a:pt x="539" y="442"/>
                    </a:lnTo>
                    <a:lnTo>
                      <a:pt x="495" y="517"/>
                    </a:lnTo>
                    <a:lnTo>
                      <a:pt x="455" y="595"/>
                    </a:lnTo>
                    <a:lnTo>
                      <a:pt x="421" y="677"/>
                    </a:lnTo>
                    <a:lnTo>
                      <a:pt x="393" y="761"/>
                    </a:lnTo>
                    <a:lnTo>
                      <a:pt x="370" y="846"/>
                    </a:lnTo>
                    <a:lnTo>
                      <a:pt x="353" y="935"/>
                    </a:lnTo>
                    <a:lnTo>
                      <a:pt x="341" y="1026"/>
                    </a:lnTo>
                    <a:lnTo>
                      <a:pt x="336" y="1118"/>
                    </a:lnTo>
                    <a:lnTo>
                      <a:pt x="0" y="1118"/>
                    </a:lnTo>
                    <a:lnTo>
                      <a:pt x="5" y="1019"/>
                    </a:lnTo>
                    <a:lnTo>
                      <a:pt x="15" y="921"/>
                    </a:lnTo>
                    <a:lnTo>
                      <a:pt x="31" y="825"/>
                    </a:lnTo>
                    <a:lnTo>
                      <a:pt x="52" y="731"/>
                    </a:lnTo>
                    <a:lnTo>
                      <a:pt x="80" y="639"/>
                    </a:lnTo>
                    <a:lnTo>
                      <a:pt x="111" y="550"/>
                    </a:lnTo>
                    <a:lnTo>
                      <a:pt x="147" y="463"/>
                    </a:lnTo>
                    <a:lnTo>
                      <a:pt x="188" y="378"/>
                    </a:lnTo>
                    <a:lnTo>
                      <a:pt x="235" y="296"/>
                    </a:lnTo>
                    <a:lnTo>
                      <a:pt x="284" y="217"/>
                    </a:lnTo>
                    <a:lnTo>
                      <a:pt x="339" y="141"/>
                    </a:lnTo>
                    <a:lnTo>
                      <a:pt x="397" y="68"/>
                    </a:lnTo>
                    <a:lnTo>
                      <a:pt x="459"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2" name="Freeform 14"/>
              <p:cNvSpPr>
                <a:spLocks/>
              </p:cNvSpPr>
              <p:nvPr/>
            </p:nvSpPr>
            <p:spPr bwMode="auto">
              <a:xfrm>
                <a:off x="3455988" y="3740150"/>
                <a:ext cx="1122363" cy="1797050"/>
              </a:xfrm>
              <a:custGeom>
                <a:avLst/>
                <a:gdLst/>
                <a:ahLst/>
                <a:cxnLst>
                  <a:cxn ang="0">
                    <a:pos x="0" y="0"/>
                  </a:cxn>
                  <a:cxn ang="0">
                    <a:pos x="336" y="0"/>
                  </a:cxn>
                  <a:cxn ang="0">
                    <a:pos x="341" y="86"/>
                  </a:cxn>
                  <a:cxn ang="0">
                    <a:pos x="351" y="171"/>
                  </a:cxn>
                  <a:cxn ang="0">
                    <a:pos x="366" y="253"/>
                  </a:cxn>
                  <a:cxn ang="0">
                    <a:pos x="386" y="334"/>
                  </a:cxn>
                  <a:cxn ang="0">
                    <a:pos x="411" y="413"/>
                  </a:cxn>
                  <a:cxn ang="0">
                    <a:pos x="440" y="489"/>
                  </a:cxn>
                  <a:cxn ang="0">
                    <a:pos x="475" y="563"/>
                  </a:cxn>
                  <a:cxn ang="0">
                    <a:pos x="513" y="635"/>
                  </a:cxn>
                  <a:cxn ang="0">
                    <a:pos x="556" y="704"/>
                  </a:cxn>
                  <a:cxn ang="0">
                    <a:pos x="603" y="769"/>
                  </a:cxn>
                  <a:cxn ang="0">
                    <a:pos x="653" y="833"/>
                  </a:cxn>
                  <a:cxn ang="0">
                    <a:pos x="707" y="892"/>
                  </a:cxn>
                  <a:cxn ang="0">
                    <a:pos x="472" y="1132"/>
                  </a:cxn>
                  <a:cxn ang="0">
                    <a:pos x="408" y="1062"/>
                  </a:cxn>
                  <a:cxn ang="0">
                    <a:pos x="348" y="989"/>
                  </a:cxn>
                  <a:cxn ang="0">
                    <a:pos x="292" y="913"/>
                  </a:cxn>
                  <a:cxn ang="0">
                    <a:pos x="241" y="833"/>
                  </a:cxn>
                  <a:cxn ang="0">
                    <a:pos x="193" y="750"/>
                  </a:cxn>
                  <a:cxn ang="0">
                    <a:pos x="151" y="664"/>
                  </a:cxn>
                  <a:cxn ang="0">
                    <a:pos x="114" y="577"/>
                  </a:cxn>
                  <a:cxn ang="0">
                    <a:pos x="82" y="486"/>
                  </a:cxn>
                  <a:cxn ang="0">
                    <a:pos x="54" y="393"/>
                  </a:cxn>
                  <a:cxn ang="0">
                    <a:pos x="32" y="297"/>
                  </a:cxn>
                  <a:cxn ang="0">
                    <a:pos x="15" y="200"/>
                  </a:cxn>
                  <a:cxn ang="0">
                    <a:pos x="5" y="101"/>
                  </a:cxn>
                  <a:cxn ang="0">
                    <a:pos x="0" y="0"/>
                  </a:cxn>
                </a:cxnLst>
                <a:rect l="0" t="0" r="r" b="b"/>
                <a:pathLst>
                  <a:path w="707" h="1132">
                    <a:moveTo>
                      <a:pt x="0" y="0"/>
                    </a:moveTo>
                    <a:lnTo>
                      <a:pt x="336" y="0"/>
                    </a:lnTo>
                    <a:lnTo>
                      <a:pt x="341" y="86"/>
                    </a:lnTo>
                    <a:lnTo>
                      <a:pt x="351" y="171"/>
                    </a:lnTo>
                    <a:lnTo>
                      <a:pt x="366" y="253"/>
                    </a:lnTo>
                    <a:lnTo>
                      <a:pt x="386" y="334"/>
                    </a:lnTo>
                    <a:lnTo>
                      <a:pt x="411" y="413"/>
                    </a:lnTo>
                    <a:lnTo>
                      <a:pt x="440" y="489"/>
                    </a:lnTo>
                    <a:lnTo>
                      <a:pt x="475" y="563"/>
                    </a:lnTo>
                    <a:lnTo>
                      <a:pt x="513" y="635"/>
                    </a:lnTo>
                    <a:lnTo>
                      <a:pt x="556" y="704"/>
                    </a:lnTo>
                    <a:lnTo>
                      <a:pt x="603" y="769"/>
                    </a:lnTo>
                    <a:lnTo>
                      <a:pt x="653" y="833"/>
                    </a:lnTo>
                    <a:lnTo>
                      <a:pt x="707" y="892"/>
                    </a:lnTo>
                    <a:lnTo>
                      <a:pt x="472" y="1132"/>
                    </a:lnTo>
                    <a:lnTo>
                      <a:pt x="408" y="1062"/>
                    </a:lnTo>
                    <a:lnTo>
                      <a:pt x="348" y="989"/>
                    </a:lnTo>
                    <a:lnTo>
                      <a:pt x="292" y="913"/>
                    </a:lnTo>
                    <a:lnTo>
                      <a:pt x="241" y="833"/>
                    </a:lnTo>
                    <a:lnTo>
                      <a:pt x="193" y="750"/>
                    </a:lnTo>
                    <a:lnTo>
                      <a:pt x="151" y="664"/>
                    </a:lnTo>
                    <a:lnTo>
                      <a:pt x="114" y="577"/>
                    </a:lnTo>
                    <a:lnTo>
                      <a:pt x="82" y="486"/>
                    </a:lnTo>
                    <a:lnTo>
                      <a:pt x="54" y="393"/>
                    </a:lnTo>
                    <a:lnTo>
                      <a:pt x="32" y="297"/>
                    </a:lnTo>
                    <a:lnTo>
                      <a:pt x="15" y="200"/>
                    </a:lnTo>
                    <a:lnTo>
                      <a:pt x="5" y="101"/>
                    </a:lnTo>
                    <a:lnTo>
                      <a:pt x="0" y="0"/>
                    </a:lnTo>
                    <a:close/>
                  </a:path>
                </a:pathLst>
              </a:cu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81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3" name="Freeform 15"/>
              <p:cNvSpPr>
                <a:spLocks/>
              </p:cNvSpPr>
              <p:nvPr/>
            </p:nvSpPr>
            <p:spPr bwMode="auto">
              <a:xfrm>
                <a:off x="4370388" y="3740150"/>
                <a:ext cx="1674813" cy="1677987"/>
              </a:xfrm>
              <a:custGeom>
                <a:avLst/>
                <a:gdLst/>
                <a:ahLst/>
                <a:cxnLst>
                  <a:cxn ang="0">
                    <a:pos x="0" y="0"/>
                  </a:cxn>
                  <a:cxn ang="0">
                    <a:pos x="317" y="0"/>
                  </a:cxn>
                  <a:cxn ang="0">
                    <a:pos x="323" y="70"/>
                  </a:cxn>
                  <a:cxn ang="0">
                    <a:pos x="335" y="139"/>
                  </a:cxn>
                  <a:cxn ang="0">
                    <a:pos x="352" y="204"/>
                  </a:cxn>
                  <a:cxn ang="0">
                    <a:pos x="375" y="268"/>
                  </a:cxn>
                  <a:cxn ang="0">
                    <a:pos x="404" y="328"/>
                  </a:cxn>
                  <a:cxn ang="0">
                    <a:pos x="438" y="386"/>
                  </a:cxn>
                  <a:cxn ang="0">
                    <a:pos x="476" y="440"/>
                  </a:cxn>
                  <a:cxn ang="0">
                    <a:pos x="518" y="491"/>
                  </a:cxn>
                  <a:cxn ang="0">
                    <a:pos x="566" y="538"/>
                  </a:cxn>
                  <a:cxn ang="0">
                    <a:pos x="616" y="581"/>
                  </a:cxn>
                  <a:cxn ang="0">
                    <a:pos x="670" y="619"/>
                  </a:cxn>
                  <a:cxn ang="0">
                    <a:pos x="728" y="652"/>
                  </a:cxn>
                  <a:cxn ang="0">
                    <a:pos x="788" y="682"/>
                  </a:cxn>
                  <a:cxn ang="0">
                    <a:pos x="852" y="705"/>
                  </a:cxn>
                  <a:cxn ang="0">
                    <a:pos x="917" y="722"/>
                  </a:cxn>
                  <a:cxn ang="0">
                    <a:pos x="986" y="734"/>
                  </a:cxn>
                  <a:cxn ang="0">
                    <a:pos x="1055" y="740"/>
                  </a:cxn>
                  <a:cxn ang="0">
                    <a:pos x="1055" y="1057"/>
                  </a:cxn>
                  <a:cxn ang="0">
                    <a:pos x="974" y="1052"/>
                  </a:cxn>
                  <a:cxn ang="0">
                    <a:pos x="894" y="1041"/>
                  </a:cxn>
                  <a:cxn ang="0">
                    <a:pos x="817" y="1024"/>
                  </a:cxn>
                  <a:cxn ang="0">
                    <a:pos x="741" y="1001"/>
                  </a:cxn>
                  <a:cxn ang="0">
                    <a:pos x="668" y="974"/>
                  </a:cxn>
                  <a:cxn ang="0">
                    <a:pos x="598" y="941"/>
                  </a:cxn>
                  <a:cxn ang="0">
                    <a:pos x="529" y="904"/>
                  </a:cxn>
                  <a:cxn ang="0">
                    <a:pos x="465" y="862"/>
                  </a:cxn>
                  <a:cxn ang="0">
                    <a:pos x="403" y="816"/>
                  </a:cxn>
                  <a:cxn ang="0">
                    <a:pos x="346" y="765"/>
                  </a:cxn>
                  <a:cxn ang="0">
                    <a:pos x="292" y="711"/>
                  </a:cxn>
                  <a:cxn ang="0">
                    <a:pos x="241" y="653"/>
                  </a:cxn>
                  <a:cxn ang="0">
                    <a:pos x="195" y="592"/>
                  </a:cxn>
                  <a:cxn ang="0">
                    <a:pos x="154" y="527"/>
                  </a:cxn>
                  <a:cxn ang="0">
                    <a:pos x="116" y="458"/>
                  </a:cxn>
                  <a:cxn ang="0">
                    <a:pos x="83" y="388"/>
                  </a:cxn>
                  <a:cxn ang="0">
                    <a:pos x="56" y="315"/>
                  </a:cxn>
                  <a:cxn ang="0">
                    <a:pos x="34" y="240"/>
                  </a:cxn>
                  <a:cxn ang="0">
                    <a:pos x="16" y="162"/>
                  </a:cxn>
                  <a:cxn ang="0">
                    <a:pos x="5" y="82"/>
                  </a:cxn>
                  <a:cxn ang="0">
                    <a:pos x="0" y="0"/>
                  </a:cxn>
                </a:cxnLst>
                <a:rect l="0" t="0" r="r" b="b"/>
                <a:pathLst>
                  <a:path w="1055" h="1057">
                    <a:moveTo>
                      <a:pt x="0" y="0"/>
                    </a:moveTo>
                    <a:lnTo>
                      <a:pt x="317" y="0"/>
                    </a:lnTo>
                    <a:lnTo>
                      <a:pt x="323" y="70"/>
                    </a:lnTo>
                    <a:lnTo>
                      <a:pt x="335" y="139"/>
                    </a:lnTo>
                    <a:lnTo>
                      <a:pt x="352" y="204"/>
                    </a:lnTo>
                    <a:lnTo>
                      <a:pt x="375" y="268"/>
                    </a:lnTo>
                    <a:lnTo>
                      <a:pt x="404" y="328"/>
                    </a:lnTo>
                    <a:lnTo>
                      <a:pt x="438" y="386"/>
                    </a:lnTo>
                    <a:lnTo>
                      <a:pt x="476" y="440"/>
                    </a:lnTo>
                    <a:lnTo>
                      <a:pt x="518" y="491"/>
                    </a:lnTo>
                    <a:lnTo>
                      <a:pt x="566" y="538"/>
                    </a:lnTo>
                    <a:lnTo>
                      <a:pt x="616" y="581"/>
                    </a:lnTo>
                    <a:lnTo>
                      <a:pt x="670" y="619"/>
                    </a:lnTo>
                    <a:lnTo>
                      <a:pt x="728" y="652"/>
                    </a:lnTo>
                    <a:lnTo>
                      <a:pt x="788" y="682"/>
                    </a:lnTo>
                    <a:lnTo>
                      <a:pt x="852" y="705"/>
                    </a:lnTo>
                    <a:lnTo>
                      <a:pt x="917" y="722"/>
                    </a:lnTo>
                    <a:lnTo>
                      <a:pt x="986" y="734"/>
                    </a:lnTo>
                    <a:lnTo>
                      <a:pt x="1055" y="740"/>
                    </a:lnTo>
                    <a:lnTo>
                      <a:pt x="1055" y="1057"/>
                    </a:lnTo>
                    <a:lnTo>
                      <a:pt x="974" y="1052"/>
                    </a:lnTo>
                    <a:lnTo>
                      <a:pt x="894" y="1041"/>
                    </a:lnTo>
                    <a:lnTo>
                      <a:pt x="817" y="1024"/>
                    </a:lnTo>
                    <a:lnTo>
                      <a:pt x="741" y="1001"/>
                    </a:lnTo>
                    <a:lnTo>
                      <a:pt x="668" y="974"/>
                    </a:lnTo>
                    <a:lnTo>
                      <a:pt x="598" y="941"/>
                    </a:lnTo>
                    <a:lnTo>
                      <a:pt x="529" y="904"/>
                    </a:lnTo>
                    <a:lnTo>
                      <a:pt x="465" y="862"/>
                    </a:lnTo>
                    <a:lnTo>
                      <a:pt x="403" y="816"/>
                    </a:lnTo>
                    <a:lnTo>
                      <a:pt x="346" y="765"/>
                    </a:lnTo>
                    <a:lnTo>
                      <a:pt x="292" y="711"/>
                    </a:lnTo>
                    <a:lnTo>
                      <a:pt x="241" y="653"/>
                    </a:lnTo>
                    <a:lnTo>
                      <a:pt x="195" y="592"/>
                    </a:lnTo>
                    <a:lnTo>
                      <a:pt x="154" y="527"/>
                    </a:lnTo>
                    <a:lnTo>
                      <a:pt x="116" y="458"/>
                    </a:lnTo>
                    <a:lnTo>
                      <a:pt x="83" y="388"/>
                    </a:lnTo>
                    <a:lnTo>
                      <a:pt x="56" y="315"/>
                    </a:lnTo>
                    <a:lnTo>
                      <a:pt x="34" y="240"/>
                    </a:lnTo>
                    <a:lnTo>
                      <a:pt x="16" y="162"/>
                    </a:lnTo>
                    <a:lnTo>
                      <a:pt x="5" y="82"/>
                    </a:lnTo>
                    <a:lnTo>
                      <a:pt x="0" y="0"/>
                    </a:lnTo>
                    <a:close/>
                  </a:path>
                </a:pathLst>
              </a:cu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81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4" name="Freeform 16"/>
              <p:cNvSpPr>
                <a:spLocks/>
              </p:cNvSpPr>
              <p:nvPr/>
            </p:nvSpPr>
            <p:spPr bwMode="auto">
              <a:xfrm>
                <a:off x="6143626" y="1965325"/>
                <a:ext cx="1674813" cy="1677987"/>
              </a:xfrm>
              <a:custGeom>
                <a:avLst/>
                <a:gdLst/>
                <a:ahLst/>
                <a:cxnLst>
                  <a:cxn ang="0">
                    <a:pos x="0" y="0"/>
                  </a:cxn>
                  <a:cxn ang="0">
                    <a:pos x="81" y="5"/>
                  </a:cxn>
                  <a:cxn ang="0">
                    <a:pos x="161" y="16"/>
                  </a:cxn>
                  <a:cxn ang="0">
                    <a:pos x="239" y="34"/>
                  </a:cxn>
                  <a:cxn ang="0">
                    <a:pos x="314" y="56"/>
                  </a:cxn>
                  <a:cxn ang="0">
                    <a:pos x="387" y="83"/>
                  </a:cxn>
                  <a:cxn ang="0">
                    <a:pos x="457" y="116"/>
                  </a:cxn>
                  <a:cxn ang="0">
                    <a:pos x="526" y="154"/>
                  </a:cxn>
                  <a:cxn ang="0">
                    <a:pos x="590" y="195"/>
                  </a:cxn>
                  <a:cxn ang="0">
                    <a:pos x="652" y="241"/>
                  </a:cxn>
                  <a:cxn ang="0">
                    <a:pos x="709" y="292"/>
                  </a:cxn>
                  <a:cxn ang="0">
                    <a:pos x="764" y="346"/>
                  </a:cxn>
                  <a:cxn ang="0">
                    <a:pos x="814" y="404"/>
                  </a:cxn>
                  <a:cxn ang="0">
                    <a:pos x="860" y="465"/>
                  </a:cxn>
                  <a:cxn ang="0">
                    <a:pos x="902" y="530"/>
                  </a:cxn>
                  <a:cxn ang="0">
                    <a:pos x="939" y="599"/>
                  </a:cxn>
                  <a:cxn ang="0">
                    <a:pos x="972" y="669"/>
                  </a:cxn>
                  <a:cxn ang="0">
                    <a:pos x="999" y="742"/>
                  </a:cxn>
                  <a:cxn ang="0">
                    <a:pos x="1022" y="818"/>
                  </a:cxn>
                  <a:cxn ang="0">
                    <a:pos x="1039" y="895"/>
                  </a:cxn>
                  <a:cxn ang="0">
                    <a:pos x="1050" y="975"/>
                  </a:cxn>
                  <a:cxn ang="0">
                    <a:pos x="1055" y="1057"/>
                  </a:cxn>
                  <a:cxn ang="0">
                    <a:pos x="738" y="1057"/>
                  </a:cxn>
                  <a:cxn ang="0">
                    <a:pos x="732" y="987"/>
                  </a:cxn>
                  <a:cxn ang="0">
                    <a:pos x="720" y="919"/>
                  </a:cxn>
                  <a:cxn ang="0">
                    <a:pos x="703" y="853"/>
                  </a:cxn>
                  <a:cxn ang="0">
                    <a:pos x="680" y="789"/>
                  </a:cxn>
                  <a:cxn ang="0">
                    <a:pos x="651" y="729"/>
                  </a:cxn>
                  <a:cxn ang="0">
                    <a:pos x="617" y="671"/>
                  </a:cxn>
                  <a:cxn ang="0">
                    <a:pos x="579" y="617"/>
                  </a:cxn>
                  <a:cxn ang="0">
                    <a:pos x="537" y="566"/>
                  </a:cxn>
                  <a:cxn ang="0">
                    <a:pos x="489" y="519"/>
                  </a:cxn>
                  <a:cxn ang="0">
                    <a:pos x="439" y="477"/>
                  </a:cxn>
                  <a:cxn ang="0">
                    <a:pos x="385" y="438"/>
                  </a:cxn>
                  <a:cxn ang="0">
                    <a:pos x="327" y="405"/>
                  </a:cxn>
                  <a:cxn ang="0">
                    <a:pos x="267" y="376"/>
                  </a:cxn>
                  <a:cxn ang="0">
                    <a:pos x="203" y="352"/>
                  </a:cxn>
                  <a:cxn ang="0">
                    <a:pos x="138" y="335"/>
                  </a:cxn>
                  <a:cxn ang="0">
                    <a:pos x="69" y="323"/>
                  </a:cxn>
                  <a:cxn ang="0">
                    <a:pos x="0" y="317"/>
                  </a:cxn>
                  <a:cxn ang="0">
                    <a:pos x="0" y="0"/>
                  </a:cxn>
                </a:cxnLst>
                <a:rect l="0" t="0" r="r" b="b"/>
                <a:pathLst>
                  <a:path w="1055" h="1057">
                    <a:moveTo>
                      <a:pt x="0" y="0"/>
                    </a:moveTo>
                    <a:lnTo>
                      <a:pt x="81" y="5"/>
                    </a:lnTo>
                    <a:lnTo>
                      <a:pt x="161" y="16"/>
                    </a:lnTo>
                    <a:lnTo>
                      <a:pt x="239" y="34"/>
                    </a:lnTo>
                    <a:lnTo>
                      <a:pt x="314" y="56"/>
                    </a:lnTo>
                    <a:lnTo>
                      <a:pt x="387" y="83"/>
                    </a:lnTo>
                    <a:lnTo>
                      <a:pt x="457" y="116"/>
                    </a:lnTo>
                    <a:lnTo>
                      <a:pt x="526" y="154"/>
                    </a:lnTo>
                    <a:lnTo>
                      <a:pt x="590" y="195"/>
                    </a:lnTo>
                    <a:lnTo>
                      <a:pt x="652" y="241"/>
                    </a:lnTo>
                    <a:lnTo>
                      <a:pt x="709" y="292"/>
                    </a:lnTo>
                    <a:lnTo>
                      <a:pt x="764" y="346"/>
                    </a:lnTo>
                    <a:lnTo>
                      <a:pt x="814" y="404"/>
                    </a:lnTo>
                    <a:lnTo>
                      <a:pt x="860" y="465"/>
                    </a:lnTo>
                    <a:lnTo>
                      <a:pt x="902" y="530"/>
                    </a:lnTo>
                    <a:lnTo>
                      <a:pt x="939" y="599"/>
                    </a:lnTo>
                    <a:lnTo>
                      <a:pt x="972" y="669"/>
                    </a:lnTo>
                    <a:lnTo>
                      <a:pt x="999" y="742"/>
                    </a:lnTo>
                    <a:lnTo>
                      <a:pt x="1022" y="818"/>
                    </a:lnTo>
                    <a:lnTo>
                      <a:pt x="1039" y="895"/>
                    </a:lnTo>
                    <a:lnTo>
                      <a:pt x="1050" y="975"/>
                    </a:lnTo>
                    <a:lnTo>
                      <a:pt x="1055" y="1057"/>
                    </a:lnTo>
                    <a:lnTo>
                      <a:pt x="738" y="1057"/>
                    </a:lnTo>
                    <a:lnTo>
                      <a:pt x="732" y="987"/>
                    </a:lnTo>
                    <a:lnTo>
                      <a:pt x="720" y="919"/>
                    </a:lnTo>
                    <a:lnTo>
                      <a:pt x="703" y="853"/>
                    </a:lnTo>
                    <a:lnTo>
                      <a:pt x="680" y="789"/>
                    </a:lnTo>
                    <a:lnTo>
                      <a:pt x="651" y="729"/>
                    </a:lnTo>
                    <a:lnTo>
                      <a:pt x="617" y="671"/>
                    </a:lnTo>
                    <a:lnTo>
                      <a:pt x="579" y="617"/>
                    </a:lnTo>
                    <a:lnTo>
                      <a:pt x="537" y="566"/>
                    </a:lnTo>
                    <a:lnTo>
                      <a:pt x="489" y="519"/>
                    </a:lnTo>
                    <a:lnTo>
                      <a:pt x="439" y="477"/>
                    </a:lnTo>
                    <a:lnTo>
                      <a:pt x="385" y="438"/>
                    </a:lnTo>
                    <a:lnTo>
                      <a:pt x="327" y="405"/>
                    </a:lnTo>
                    <a:lnTo>
                      <a:pt x="267" y="376"/>
                    </a:lnTo>
                    <a:lnTo>
                      <a:pt x="203" y="352"/>
                    </a:lnTo>
                    <a:lnTo>
                      <a:pt x="138" y="335"/>
                    </a:lnTo>
                    <a:lnTo>
                      <a:pt x="69" y="323"/>
                    </a:lnTo>
                    <a:lnTo>
                      <a:pt x="0" y="317"/>
                    </a:lnTo>
                    <a:lnTo>
                      <a:pt x="0" y="0"/>
                    </a:lnTo>
                    <a:close/>
                  </a:path>
                </a:pathLst>
              </a:cu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5" name="Freeform 17"/>
              <p:cNvSpPr>
                <a:spLocks/>
              </p:cNvSpPr>
              <p:nvPr/>
            </p:nvSpPr>
            <p:spPr bwMode="auto">
              <a:xfrm>
                <a:off x="4370388" y="1965325"/>
                <a:ext cx="1674813" cy="1677987"/>
              </a:xfrm>
              <a:custGeom>
                <a:avLst/>
                <a:gdLst/>
                <a:ahLst/>
                <a:cxnLst>
                  <a:cxn ang="0">
                    <a:pos x="1055" y="0"/>
                  </a:cxn>
                  <a:cxn ang="0">
                    <a:pos x="1055" y="317"/>
                  </a:cxn>
                  <a:cxn ang="0">
                    <a:pos x="986" y="323"/>
                  </a:cxn>
                  <a:cxn ang="0">
                    <a:pos x="917" y="335"/>
                  </a:cxn>
                  <a:cxn ang="0">
                    <a:pos x="852" y="352"/>
                  </a:cxn>
                  <a:cxn ang="0">
                    <a:pos x="788" y="376"/>
                  </a:cxn>
                  <a:cxn ang="0">
                    <a:pos x="728" y="405"/>
                  </a:cxn>
                  <a:cxn ang="0">
                    <a:pos x="670" y="438"/>
                  </a:cxn>
                  <a:cxn ang="0">
                    <a:pos x="616" y="477"/>
                  </a:cxn>
                  <a:cxn ang="0">
                    <a:pos x="566" y="519"/>
                  </a:cxn>
                  <a:cxn ang="0">
                    <a:pos x="518" y="566"/>
                  </a:cxn>
                  <a:cxn ang="0">
                    <a:pos x="476" y="617"/>
                  </a:cxn>
                  <a:cxn ang="0">
                    <a:pos x="438" y="671"/>
                  </a:cxn>
                  <a:cxn ang="0">
                    <a:pos x="404" y="729"/>
                  </a:cxn>
                  <a:cxn ang="0">
                    <a:pos x="375" y="789"/>
                  </a:cxn>
                  <a:cxn ang="0">
                    <a:pos x="352" y="853"/>
                  </a:cxn>
                  <a:cxn ang="0">
                    <a:pos x="335" y="919"/>
                  </a:cxn>
                  <a:cxn ang="0">
                    <a:pos x="323" y="987"/>
                  </a:cxn>
                  <a:cxn ang="0">
                    <a:pos x="317" y="1057"/>
                  </a:cxn>
                  <a:cxn ang="0">
                    <a:pos x="0" y="1057"/>
                  </a:cxn>
                  <a:cxn ang="0">
                    <a:pos x="5" y="975"/>
                  </a:cxn>
                  <a:cxn ang="0">
                    <a:pos x="16" y="895"/>
                  </a:cxn>
                  <a:cxn ang="0">
                    <a:pos x="34" y="818"/>
                  </a:cxn>
                  <a:cxn ang="0">
                    <a:pos x="56" y="742"/>
                  </a:cxn>
                  <a:cxn ang="0">
                    <a:pos x="83" y="669"/>
                  </a:cxn>
                  <a:cxn ang="0">
                    <a:pos x="116" y="599"/>
                  </a:cxn>
                  <a:cxn ang="0">
                    <a:pos x="154" y="530"/>
                  </a:cxn>
                  <a:cxn ang="0">
                    <a:pos x="195" y="465"/>
                  </a:cxn>
                  <a:cxn ang="0">
                    <a:pos x="241" y="404"/>
                  </a:cxn>
                  <a:cxn ang="0">
                    <a:pos x="292" y="346"/>
                  </a:cxn>
                  <a:cxn ang="0">
                    <a:pos x="346" y="292"/>
                  </a:cxn>
                  <a:cxn ang="0">
                    <a:pos x="403" y="241"/>
                  </a:cxn>
                  <a:cxn ang="0">
                    <a:pos x="465" y="195"/>
                  </a:cxn>
                  <a:cxn ang="0">
                    <a:pos x="529" y="154"/>
                  </a:cxn>
                  <a:cxn ang="0">
                    <a:pos x="598" y="116"/>
                  </a:cxn>
                  <a:cxn ang="0">
                    <a:pos x="668" y="83"/>
                  </a:cxn>
                  <a:cxn ang="0">
                    <a:pos x="741" y="56"/>
                  </a:cxn>
                  <a:cxn ang="0">
                    <a:pos x="817" y="34"/>
                  </a:cxn>
                  <a:cxn ang="0">
                    <a:pos x="894" y="16"/>
                  </a:cxn>
                  <a:cxn ang="0">
                    <a:pos x="974" y="5"/>
                  </a:cxn>
                  <a:cxn ang="0">
                    <a:pos x="1055" y="0"/>
                  </a:cxn>
                </a:cxnLst>
                <a:rect l="0" t="0" r="r" b="b"/>
                <a:pathLst>
                  <a:path w="1055" h="1057">
                    <a:moveTo>
                      <a:pt x="1055" y="0"/>
                    </a:moveTo>
                    <a:lnTo>
                      <a:pt x="1055" y="317"/>
                    </a:lnTo>
                    <a:lnTo>
                      <a:pt x="986" y="323"/>
                    </a:lnTo>
                    <a:lnTo>
                      <a:pt x="917" y="335"/>
                    </a:lnTo>
                    <a:lnTo>
                      <a:pt x="852" y="352"/>
                    </a:lnTo>
                    <a:lnTo>
                      <a:pt x="788" y="376"/>
                    </a:lnTo>
                    <a:lnTo>
                      <a:pt x="728" y="405"/>
                    </a:lnTo>
                    <a:lnTo>
                      <a:pt x="670" y="438"/>
                    </a:lnTo>
                    <a:lnTo>
                      <a:pt x="616" y="477"/>
                    </a:lnTo>
                    <a:lnTo>
                      <a:pt x="566" y="519"/>
                    </a:lnTo>
                    <a:lnTo>
                      <a:pt x="518" y="566"/>
                    </a:lnTo>
                    <a:lnTo>
                      <a:pt x="476" y="617"/>
                    </a:lnTo>
                    <a:lnTo>
                      <a:pt x="438" y="671"/>
                    </a:lnTo>
                    <a:lnTo>
                      <a:pt x="404" y="729"/>
                    </a:lnTo>
                    <a:lnTo>
                      <a:pt x="375" y="789"/>
                    </a:lnTo>
                    <a:lnTo>
                      <a:pt x="352" y="853"/>
                    </a:lnTo>
                    <a:lnTo>
                      <a:pt x="335" y="919"/>
                    </a:lnTo>
                    <a:lnTo>
                      <a:pt x="323" y="987"/>
                    </a:lnTo>
                    <a:lnTo>
                      <a:pt x="317" y="1057"/>
                    </a:lnTo>
                    <a:lnTo>
                      <a:pt x="0" y="1057"/>
                    </a:lnTo>
                    <a:lnTo>
                      <a:pt x="5" y="975"/>
                    </a:lnTo>
                    <a:lnTo>
                      <a:pt x="16" y="895"/>
                    </a:lnTo>
                    <a:lnTo>
                      <a:pt x="34" y="818"/>
                    </a:lnTo>
                    <a:lnTo>
                      <a:pt x="56" y="742"/>
                    </a:lnTo>
                    <a:lnTo>
                      <a:pt x="83" y="669"/>
                    </a:lnTo>
                    <a:lnTo>
                      <a:pt x="116" y="599"/>
                    </a:lnTo>
                    <a:lnTo>
                      <a:pt x="154" y="530"/>
                    </a:lnTo>
                    <a:lnTo>
                      <a:pt x="195" y="465"/>
                    </a:lnTo>
                    <a:lnTo>
                      <a:pt x="241" y="404"/>
                    </a:lnTo>
                    <a:lnTo>
                      <a:pt x="292" y="346"/>
                    </a:lnTo>
                    <a:lnTo>
                      <a:pt x="346" y="292"/>
                    </a:lnTo>
                    <a:lnTo>
                      <a:pt x="403" y="241"/>
                    </a:lnTo>
                    <a:lnTo>
                      <a:pt x="465" y="195"/>
                    </a:lnTo>
                    <a:lnTo>
                      <a:pt x="529" y="154"/>
                    </a:lnTo>
                    <a:lnTo>
                      <a:pt x="598" y="116"/>
                    </a:lnTo>
                    <a:lnTo>
                      <a:pt x="668" y="83"/>
                    </a:lnTo>
                    <a:lnTo>
                      <a:pt x="741" y="56"/>
                    </a:lnTo>
                    <a:lnTo>
                      <a:pt x="817" y="34"/>
                    </a:lnTo>
                    <a:lnTo>
                      <a:pt x="894" y="16"/>
                    </a:lnTo>
                    <a:lnTo>
                      <a:pt x="974" y="5"/>
                    </a:lnTo>
                    <a:lnTo>
                      <a:pt x="1055"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sp>
            <p:nvSpPr>
              <p:cNvPr id="2066" name="Freeform 18"/>
              <p:cNvSpPr>
                <a:spLocks/>
              </p:cNvSpPr>
              <p:nvPr/>
            </p:nvSpPr>
            <p:spPr bwMode="auto">
              <a:xfrm>
                <a:off x="6143626" y="3740150"/>
                <a:ext cx="1674813" cy="1677987"/>
              </a:xfrm>
              <a:custGeom>
                <a:avLst/>
                <a:gdLst/>
                <a:ahLst/>
                <a:cxnLst>
                  <a:cxn ang="0">
                    <a:pos x="738" y="0"/>
                  </a:cxn>
                  <a:cxn ang="0">
                    <a:pos x="1055" y="0"/>
                  </a:cxn>
                  <a:cxn ang="0">
                    <a:pos x="1050" y="82"/>
                  </a:cxn>
                  <a:cxn ang="0">
                    <a:pos x="1039" y="162"/>
                  </a:cxn>
                  <a:cxn ang="0">
                    <a:pos x="1022" y="240"/>
                  </a:cxn>
                  <a:cxn ang="0">
                    <a:pos x="999" y="315"/>
                  </a:cxn>
                  <a:cxn ang="0">
                    <a:pos x="972" y="388"/>
                  </a:cxn>
                  <a:cxn ang="0">
                    <a:pos x="939" y="458"/>
                  </a:cxn>
                  <a:cxn ang="0">
                    <a:pos x="902" y="527"/>
                  </a:cxn>
                  <a:cxn ang="0">
                    <a:pos x="860" y="592"/>
                  </a:cxn>
                  <a:cxn ang="0">
                    <a:pos x="814" y="653"/>
                  </a:cxn>
                  <a:cxn ang="0">
                    <a:pos x="764" y="711"/>
                  </a:cxn>
                  <a:cxn ang="0">
                    <a:pos x="709" y="765"/>
                  </a:cxn>
                  <a:cxn ang="0">
                    <a:pos x="652" y="816"/>
                  </a:cxn>
                  <a:cxn ang="0">
                    <a:pos x="590" y="862"/>
                  </a:cxn>
                  <a:cxn ang="0">
                    <a:pos x="526" y="904"/>
                  </a:cxn>
                  <a:cxn ang="0">
                    <a:pos x="457" y="941"/>
                  </a:cxn>
                  <a:cxn ang="0">
                    <a:pos x="387" y="974"/>
                  </a:cxn>
                  <a:cxn ang="0">
                    <a:pos x="314" y="1001"/>
                  </a:cxn>
                  <a:cxn ang="0">
                    <a:pos x="239" y="1024"/>
                  </a:cxn>
                  <a:cxn ang="0">
                    <a:pos x="161" y="1041"/>
                  </a:cxn>
                  <a:cxn ang="0">
                    <a:pos x="81" y="1052"/>
                  </a:cxn>
                  <a:cxn ang="0">
                    <a:pos x="0" y="1057"/>
                  </a:cxn>
                  <a:cxn ang="0">
                    <a:pos x="0" y="740"/>
                  </a:cxn>
                  <a:cxn ang="0">
                    <a:pos x="69" y="734"/>
                  </a:cxn>
                  <a:cxn ang="0">
                    <a:pos x="138" y="722"/>
                  </a:cxn>
                  <a:cxn ang="0">
                    <a:pos x="203" y="705"/>
                  </a:cxn>
                  <a:cxn ang="0">
                    <a:pos x="267" y="682"/>
                  </a:cxn>
                  <a:cxn ang="0">
                    <a:pos x="327" y="652"/>
                  </a:cxn>
                  <a:cxn ang="0">
                    <a:pos x="385" y="619"/>
                  </a:cxn>
                  <a:cxn ang="0">
                    <a:pos x="439" y="581"/>
                  </a:cxn>
                  <a:cxn ang="0">
                    <a:pos x="489" y="538"/>
                  </a:cxn>
                  <a:cxn ang="0">
                    <a:pos x="537" y="491"/>
                  </a:cxn>
                  <a:cxn ang="0">
                    <a:pos x="579" y="440"/>
                  </a:cxn>
                  <a:cxn ang="0">
                    <a:pos x="617" y="386"/>
                  </a:cxn>
                  <a:cxn ang="0">
                    <a:pos x="651" y="328"/>
                  </a:cxn>
                  <a:cxn ang="0">
                    <a:pos x="680" y="268"/>
                  </a:cxn>
                  <a:cxn ang="0">
                    <a:pos x="703" y="204"/>
                  </a:cxn>
                  <a:cxn ang="0">
                    <a:pos x="720" y="139"/>
                  </a:cxn>
                  <a:cxn ang="0">
                    <a:pos x="732" y="70"/>
                  </a:cxn>
                  <a:cxn ang="0">
                    <a:pos x="738" y="0"/>
                  </a:cxn>
                </a:cxnLst>
                <a:rect l="0" t="0" r="r" b="b"/>
                <a:pathLst>
                  <a:path w="1055" h="1057">
                    <a:moveTo>
                      <a:pt x="738" y="0"/>
                    </a:moveTo>
                    <a:lnTo>
                      <a:pt x="1055" y="0"/>
                    </a:lnTo>
                    <a:lnTo>
                      <a:pt x="1050" y="82"/>
                    </a:lnTo>
                    <a:lnTo>
                      <a:pt x="1039" y="162"/>
                    </a:lnTo>
                    <a:lnTo>
                      <a:pt x="1022" y="240"/>
                    </a:lnTo>
                    <a:lnTo>
                      <a:pt x="999" y="315"/>
                    </a:lnTo>
                    <a:lnTo>
                      <a:pt x="972" y="388"/>
                    </a:lnTo>
                    <a:lnTo>
                      <a:pt x="939" y="458"/>
                    </a:lnTo>
                    <a:lnTo>
                      <a:pt x="902" y="527"/>
                    </a:lnTo>
                    <a:lnTo>
                      <a:pt x="860" y="592"/>
                    </a:lnTo>
                    <a:lnTo>
                      <a:pt x="814" y="653"/>
                    </a:lnTo>
                    <a:lnTo>
                      <a:pt x="764" y="711"/>
                    </a:lnTo>
                    <a:lnTo>
                      <a:pt x="709" y="765"/>
                    </a:lnTo>
                    <a:lnTo>
                      <a:pt x="652" y="816"/>
                    </a:lnTo>
                    <a:lnTo>
                      <a:pt x="590" y="862"/>
                    </a:lnTo>
                    <a:lnTo>
                      <a:pt x="526" y="904"/>
                    </a:lnTo>
                    <a:lnTo>
                      <a:pt x="457" y="941"/>
                    </a:lnTo>
                    <a:lnTo>
                      <a:pt x="387" y="974"/>
                    </a:lnTo>
                    <a:lnTo>
                      <a:pt x="314" y="1001"/>
                    </a:lnTo>
                    <a:lnTo>
                      <a:pt x="239" y="1024"/>
                    </a:lnTo>
                    <a:lnTo>
                      <a:pt x="161" y="1041"/>
                    </a:lnTo>
                    <a:lnTo>
                      <a:pt x="81" y="1052"/>
                    </a:lnTo>
                    <a:lnTo>
                      <a:pt x="0" y="1057"/>
                    </a:lnTo>
                    <a:lnTo>
                      <a:pt x="0" y="740"/>
                    </a:lnTo>
                    <a:lnTo>
                      <a:pt x="69" y="734"/>
                    </a:lnTo>
                    <a:lnTo>
                      <a:pt x="138" y="722"/>
                    </a:lnTo>
                    <a:lnTo>
                      <a:pt x="203" y="705"/>
                    </a:lnTo>
                    <a:lnTo>
                      <a:pt x="267" y="682"/>
                    </a:lnTo>
                    <a:lnTo>
                      <a:pt x="327" y="652"/>
                    </a:lnTo>
                    <a:lnTo>
                      <a:pt x="385" y="619"/>
                    </a:lnTo>
                    <a:lnTo>
                      <a:pt x="439" y="581"/>
                    </a:lnTo>
                    <a:lnTo>
                      <a:pt x="489" y="538"/>
                    </a:lnTo>
                    <a:lnTo>
                      <a:pt x="537" y="491"/>
                    </a:lnTo>
                    <a:lnTo>
                      <a:pt x="579" y="440"/>
                    </a:lnTo>
                    <a:lnTo>
                      <a:pt x="617" y="386"/>
                    </a:lnTo>
                    <a:lnTo>
                      <a:pt x="651" y="328"/>
                    </a:lnTo>
                    <a:lnTo>
                      <a:pt x="680" y="268"/>
                    </a:lnTo>
                    <a:lnTo>
                      <a:pt x="703" y="204"/>
                    </a:lnTo>
                    <a:lnTo>
                      <a:pt x="720" y="139"/>
                    </a:lnTo>
                    <a:lnTo>
                      <a:pt x="732" y="70"/>
                    </a:lnTo>
                    <a:lnTo>
                      <a:pt x="738" y="0"/>
                    </a:lnTo>
                    <a:close/>
                  </a:path>
                </a:pathLst>
              </a:custGeom>
              <a:grpFill/>
              <a:ln w="0">
                <a:noFill/>
                <a:prstDash val="solid"/>
                <a:round/>
                <a:headEnd/>
                <a:tailEnd/>
              </a:ln>
              <a:effectLst>
                <a:outerShdw blurRad="57785" dist="33020" dir="3180000" algn="ctr">
                  <a:srgbClr val="000000">
                    <a:alpha val="30000"/>
                  </a:srgbClr>
                </a:outerShdw>
              </a:effectLst>
              <a:sp3d prstMaterial="metal"/>
            </p:spPr>
            <p:txBody>
              <a:bodyPr vert="horz" wrap="square" lIns="68598" tIns="34299" rIns="68598" bIns="34299" numCol="1" anchor="t" anchorCtr="0" compatLnSpc="1">
                <a:prstTxWarp prst="textNoShape">
                  <a:avLst/>
                </a:prstTxWarp>
              </a:bodyPr>
              <a:lstStyle/>
              <a:p>
                <a:endParaRPr lang="en-US" sz="1350"/>
              </a:p>
            </p:txBody>
          </p:sp>
        </p:grpSp>
        <p:sp>
          <p:nvSpPr>
            <p:cNvPr id="85" name="Freeform 6"/>
            <p:cNvSpPr>
              <a:spLocks/>
            </p:cNvSpPr>
            <p:nvPr/>
          </p:nvSpPr>
          <p:spPr bwMode="auto">
            <a:xfrm>
              <a:off x="5278361" y="2874805"/>
              <a:ext cx="1632106" cy="1633852"/>
            </a:xfrm>
            <a:custGeom>
              <a:avLst/>
              <a:gdLst/>
              <a:ahLst/>
              <a:cxnLst>
                <a:cxn ang="0">
                  <a:pos x="467" y="0"/>
                </a:cxn>
                <a:cxn ang="0">
                  <a:pos x="521" y="3"/>
                </a:cxn>
                <a:cxn ang="0">
                  <a:pos x="574" y="12"/>
                </a:cxn>
                <a:cxn ang="0">
                  <a:pos x="625" y="27"/>
                </a:cxn>
                <a:cxn ang="0">
                  <a:pos x="672" y="47"/>
                </a:cxn>
                <a:cxn ang="0">
                  <a:pos x="717" y="72"/>
                </a:cxn>
                <a:cxn ang="0">
                  <a:pos x="760" y="103"/>
                </a:cxn>
                <a:cxn ang="0">
                  <a:pos x="797" y="136"/>
                </a:cxn>
                <a:cxn ang="0">
                  <a:pos x="831" y="174"/>
                </a:cxn>
                <a:cxn ang="0">
                  <a:pos x="862" y="217"/>
                </a:cxn>
                <a:cxn ang="0">
                  <a:pos x="887" y="261"/>
                </a:cxn>
                <a:cxn ang="0">
                  <a:pos x="907" y="310"/>
                </a:cxn>
                <a:cxn ang="0">
                  <a:pos x="922" y="360"/>
                </a:cxn>
                <a:cxn ang="0">
                  <a:pos x="931" y="413"/>
                </a:cxn>
                <a:cxn ang="0">
                  <a:pos x="934" y="467"/>
                </a:cxn>
                <a:cxn ang="0">
                  <a:pos x="931" y="522"/>
                </a:cxn>
                <a:cxn ang="0">
                  <a:pos x="922" y="574"/>
                </a:cxn>
                <a:cxn ang="0">
                  <a:pos x="907" y="624"/>
                </a:cxn>
                <a:cxn ang="0">
                  <a:pos x="887" y="673"/>
                </a:cxn>
                <a:cxn ang="0">
                  <a:pos x="862" y="718"/>
                </a:cxn>
                <a:cxn ang="0">
                  <a:pos x="831" y="760"/>
                </a:cxn>
                <a:cxn ang="0">
                  <a:pos x="797" y="798"/>
                </a:cxn>
                <a:cxn ang="0">
                  <a:pos x="760" y="832"/>
                </a:cxn>
                <a:cxn ang="0">
                  <a:pos x="717" y="863"/>
                </a:cxn>
                <a:cxn ang="0">
                  <a:pos x="672" y="888"/>
                </a:cxn>
                <a:cxn ang="0">
                  <a:pos x="625" y="908"/>
                </a:cxn>
                <a:cxn ang="0">
                  <a:pos x="574" y="923"/>
                </a:cxn>
                <a:cxn ang="0">
                  <a:pos x="521" y="932"/>
                </a:cxn>
                <a:cxn ang="0">
                  <a:pos x="467" y="935"/>
                </a:cxn>
                <a:cxn ang="0">
                  <a:pos x="412" y="932"/>
                </a:cxn>
                <a:cxn ang="0">
                  <a:pos x="360" y="923"/>
                </a:cxn>
                <a:cxn ang="0">
                  <a:pos x="309" y="908"/>
                </a:cxn>
                <a:cxn ang="0">
                  <a:pos x="262" y="888"/>
                </a:cxn>
                <a:cxn ang="0">
                  <a:pos x="217" y="863"/>
                </a:cxn>
                <a:cxn ang="0">
                  <a:pos x="175" y="832"/>
                </a:cxn>
                <a:cxn ang="0">
                  <a:pos x="137" y="798"/>
                </a:cxn>
                <a:cxn ang="0">
                  <a:pos x="103" y="760"/>
                </a:cxn>
                <a:cxn ang="0">
                  <a:pos x="73" y="718"/>
                </a:cxn>
                <a:cxn ang="0">
                  <a:pos x="47" y="673"/>
                </a:cxn>
                <a:cxn ang="0">
                  <a:pos x="27" y="624"/>
                </a:cxn>
                <a:cxn ang="0">
                  <a:pos x="12" y="574"/>
                </a:cxn>
                <a:cxn ang="0">
                  <a:pos x="3" y="522"/>
                </a:cxn>
                <a:cxn ang="0">
                  <a:pos x="0" y="467"/>
                </a:cxn>
                <a:cxn ang="0">
                  <a:pos x="3" y="413"/>
                </a:cxn>
                <a:cxn ang="0">
                  <a:pos x="12" y="360"/>
                </a:cxn>
                <a:cxn ang="0">
                  <a:pos x="27" y="310"/>
                </a:cxn>
                <a:cxn ang="0">
                  <a:pos x="47" y="261"/>
                </a:cxn>
                <a:cxn ang="0">
                  <a:pos x="73" y="217"/>
                </a:cxn>
                <a:cxn ang="0">
                  <a:pos x="103" y="174"/>
                </a:cxn>
                <a:cxn ang="0">
                  <a:pos x="137" y="136"/>
                </a:cxn>
                <a:cxn ang="0">
                  <a:pos x="175" y="103"/>
                </a:cxn>
                <a:cxn ang="0">
                  <a:pos x="217" y="72"/>
                </a:cxn>
                <a:cxn ang="0">
                  <a:pos x="262" y="47"/>
                </a:cxn>
                <a:cxn ang="0">
                  <a:pos x="309" y="27"/>
                </a:cxn>
                <a:cxn ang="0">
                  <a:pos x="360" y="12"/>
                </a:cxn>
                <a:cxn ang="0">
                  <a:pos x="412" y="3"/>
                </a:cxn>
                <a:cxn ang="0">
                  <a:pos x="467" y="0"/>
                </a:cxn>
              </a:cxnLst>
              <a:rect l="0" t="0" r="r" b="b"/>
              <a:pathLst>
                <a:path w="934" h="935">
                  <a:moveTo>
                    <a:pt x="467" y="0"/>
                  </a:moveTo>
                  <a:lnTo>
                    <a:pt x="521" y="3"/>
                  </a:lnTo>
                  <a:lnTo>
                    <a:pt x="574" y="12"/>
                  </a:lnTo>
                  <a:lnTo>
                    <a:pt x="625" y="27"/>
                  </a:lnTo>
                  <a:lnTo>
                    <a:pt x="672" y="47"/>
                  </a:lnTo>
                  <a:lnTo>
                    <a:pt x="717" y="72"/>
                  </a:lnTo>
                  <a:lnTo>
                    <a:pt x="760" y="103"/>
                  </a:lnTo>
                  <a:lnTo>
                    <a:pt x="797" y="136"/>
                  </a:lnTo>
                  <a:lnTo>
                    <a:pt x="831" y="174"/>
                  </a:lnTo>
                  <a:lnTo>
                    <a:pt x="862" y="217"/>
                  </a:lnTo>
                  <a:lnTo>
                    <a:pt x="887" y="261"/>
                  </a:lnTo>
                  <a:lnTo>
                    <a:pt x="907" y="310"/>
                  </a:lnTo>
                  <a:lnTo>
                    <a:pt x="922" y="360"/>
                  </a:lnTo>
                  <a:lnTo>
                    <a:pt x="931" y="413"/>
                  </a:lnTo>
                  <a:lnTo>
                    <a:pt x="934" y="467"/>
                  </a:lnTo>
                  <a:lnTo>
                    <a:pt x="931" y="522"/>
                  </a:lnTo>
                  <a:lnTo>
                    <a:pt x="922" y="574"/>
                  </a:lnTo>
                  <a:lnTo>
                    <a:pt x="907" y="624"/>
                  </a:lnTo>
                  <a:lnTo>
                    <a:pt x="887" y="673"/>
                  </a:lnTo>
                  <a:lnTo>
                    <a:pt x="862" y="718"/>
                  </a:lnTo>
                  <a:lnTo>
                    <a:pt x="831" y="760"/>
                  </a:lnTo>
                  <a:lnTo>
                    <a:pt x="797" y="798"/>
                  </a:lnTo>
                  <a:lnTo>
                    <a:pt x="760" y="832"/>
                  </a:lnTo>
                  <a:lnTo>
                    <a:pt x="717" y="863"/>
                  </a:lnTo>
                  <a:lnTo>
                    <a:pt x="672" y="888"/>
                  </a:lnTo>
                  <a:lnTo>
                    <a:pt x="625" y="908"/>
                  </a:lnTo>
                  <a:lnTo>
                    <a:pt x="574" y="923"/>
                  </a:lnTo>
                  <a:lnTo>
                    <a:pt x="521" y="932"/>
                  </a:lnTo>
                  <a:lnTo>
                    <a:pt x="467" y="935"/>
                  </a:lnTo>
                  <a:lnTo>
                    <a:pt x="412" y="932"/>
                  </a:lnTo>
                  <a:lnTo>
                    <a:pt x="360" y="923"/>
                  </a:lnTo>
                  <a:lnTo>
                    <a:pt x="309" y="908"/>
                  </a:lnTo>
                  <a:lnTo>
                    <a:pt x="262" y="888"/>
                  </a:lnTo>
                  <a:lnTo>
                    <a:pt x="217" y="863"/>
                  </a:lnTo>
                  <a:lnTo>
                    <a:pt x="175" y="832"/>
                  </a:lnTo>
                  <a:lnTo>
                    <a:pt x="137" y="798"/>
                  </a:lnTo>
                  <a:lnTo>
                    <a:pt x="103" y="760"/>
                  </a:lnTo>
                  <a:lnTo>
                    <a:pt x="73" y="718"/>
                  </a:lnTo>
                  <a:lnTo>
                    <a:pt x="47" y="673"/>
                  </a:lnTo>
                  <a:lnTo>
                    <a:pt x="27" y="624"/>
                  </a:lnTo>
                  <a:lnTo>
                    <a:pt x="12" y="574"/>
                  </a:lnTo>
                  <a:lnTo>
                    <a:pt x="3" y="522"/>
                  </a:lnTo>
                  <a:lnTo>
                    <a:pt x="0" y="467"/>
                  </a:lnTo>
                  <a:lnTo>
                    <a:pt x="3" y="413"/>
                  </a:lnTo>
                  <a:lnTo>
                    <a:pt x="12" y="360"/>
                  </a:lnTo>
                  <a:lnTo>
                    <a:pt x="27" y="310"/>
                  </a:lnTo>
                  <a:lnTo>
                    <a:pt x="47" y="261"/>
                  </a:lnTo>
                  <a:lnTo>
                    <a:pt x="73" y="217"/>
                  </a:lnTo>
                  <a:lnTo>
                    <a:pt x="103" y="174"/>
                  </a:lnTo>
                  <a:lnTo>
                    <a:pt x="137" y="136"/>
                  </a:lnTo>
                  <a:lnTo>
                    <a:pt x="175" y="103"/>
                  </a:lnTo>
                  <a:lnTo>
                    <a:pt x="217" y="72"/>
                  </a:lnTo>
                  <a:lnTo>
                    <a:pt x="262" y="47"/>
                  </a:lnTo>
                  <a:lnTo>
                    <a:pt x="309" y="27"/>
                  </a:lnTo>
                  <a:lnTo>
                    <a:pt x="360" y="12"/>
                  </a:lnTo>
                  <a:lnTo>
                    <a:pt x="412" y="3"/>
                  </a:lnTo>
                  <a:lnTo>
                    <a:pt x="467" y="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w="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txBody>
            <a:bodyPr vert="horz" wrap="square" lIns="68598" tIns="34299" rIns="68598" bIns="34299" numCol="1" anchor="ctr" anchorCtr="1" compatLnSpc="1">
              <a:prstTxWarp prst="textNoShape">
                <a:avLst/>
              </a:prstTxWarp>
            </a:bodyPr>
            <a:lstStyle/>
            <a:p>
              <a:pPr algn="ctr"/>
              <a:r>
                <a:rPr lang="en-US" sz="1350" kern="0" dirty="0">
                  <a:solidFill>
                    <a:schemeClr val="bg1"/>
                  </a:solidFill>
                  <a:latin typeface="Arial" pitchFamily="34" charset="0"/>
                  <a:cs typeface="Arial" pitchFamily="34" charset="0"/>
                </a:rPr>
                <a:t>Minister of Finance</a:t>
              </a:r>
              <a:endParaRPr lang="en-US" sz="1350" dirty="0">
                <a:solidFill>
                  <a:schemeClr val="bg1"/>
                </a:solidFill>
              </a:endParaRPr>
            </a:p>
          </p:txBody>
        </p:sp>
        <p:grpSp>
          <p:nvGrpSpPr>
            <p:cNvPr id="50" name="Group 49"/>
            <p:cNvGrpSpPr/>
            <p:nvPr/>
          </p:nvGrpSpPr>
          <p:grpSpPr>
            <a:xfrm>
              <a:off x="3856345" y="1468062"/>
              <a:ext cx="4485914" cy="4469619"/>
              <a:chOff x="3856345" y="1468062"/>
              <a:chExt cx="4485914" cy="4469619"/>
            </a:xfrm>
          </p:grpSpPr>
          <p:sp>
            <p:nvSpPr>
              <p:cNvPr id="52" name="TextBox 51"/>
              <p:cNvSpPr txBox="1"/>
              <p:nvPr/>
            </p:nvSpPr>
            <p:spPr>
              <a:xfrm rot="17604980">
                <a:off x="6321254" y="923450"/>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bg1"/>
                    </a:solidFill>
                    <a:latin typeface="Arial" pitchFamily="34" charset="0"/>
                    <a:cs typeface="Arial" pitchFamily="34" charset="0"/>
                  </a:rPr>
                  <a:t>Administration</a:t>
                </a:r>
              </a:p>
            </p:txBody>
          </p:sp>
          <p:sp>
            <p:nvSpPr>
              <p:cNvPr id="54" name="TextBox 53"/>
              <p:cNvSpPr txBox="1"/>
              <p:nvPr/>
            </p:nvSpPr>
            <p:spPr>
              <a:xfrm rot="20304268">
                <a:off x="7374085" y="1929693"/>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bg1"/>
                    </a:solidFill>
                    <a:latin typeface="Arial" pitchFamily="34" charset="0"/>
                    <a:cs typeface="Arial" pitchFamily="34" charset="0"/>
                  </a:rPr>
                  <a:t>Investments</a:t>
                </a:r>
              </a:p>
            </p:txBody>
          </p:sp>
          <p:sp>
            <p:nvSpPr>
              <p:cNvPr id="56" name="TextBox 55"/>
              <p:cNvSpPr txBox="1"/>
              <p:nvPr/>
            </p:nvSpPr>
            <p:spPr>
              <a:xfrm rot="14846685">
                <a:off x="4897193" y="923449"/>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tx1">
                        <a:lumMod val="75000"/>
                        <a:lumOff val="25000"/>
                      </a:schemeClr>
                    </a:solidFill>
                    <a:latin typeface="Arial" pitchFamily="34" charset="0"/>
                    <a:cs typeface="Arial" pitchFamily="34" charset="0"/>
                  </a:rPr>
                  <a:t>GEPF SLA</a:t>
                </a:r>
              </a:p>
            </p:txBody>
          </p:sp>
          <p:sp>
            <p:nvSpPr>
              <p:cNvPr id="58" name="TextBox 57"/>
              <p:cNvSpPr txBox="1"/>
              <p:nvPr/>
            </p:nvSpPr>
            <p:spPr>
              <a:xfrm rot="12174591">
                <a:off x="3877864" y="1972758"/>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tx1">
                        <a:lumMod val="75000"/>
                        <a:lumOff val="25000"/>
                      </a:schemeClr>
                    </a:solidFill>
                    <a:latin typeface="Arial" pitchFamily="34" charset="0"/>
                    <a:cs typeface="Arial" pitchFamily="34" charset="0"/>
                  </a:rPr>
                  <a:t>NT SLA</a:t>
                </a:r>
              </a:p>
            </p:txBody>
          </p:sp>
          <p:sp>
            <p:nvSpPr>
              <p:cNvPr id="60" name="TextBox 59"/>
              <p:cNvSpPr txBox="1"/>
              <p:nvPr/>
            </p:nvSpPr>
            <p:spPr>
              <a:xfrm rot="9464269">
                <a:off x="3856345" y="3319879"/>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bg1"/>
                    </a:solidFill>
                    <a:latin typeface="Arial" pitchFamily="34" charset="0"/>
                    <a:cs typeface="Arial" pitchFamily="34" charset="0"/>
                  </a:rPr>
                  <a:t>NT Funds</a:t>
                </a:r>
              </a:p>
            </p:txBody>
          </p:sp>
          <p:sp>
            <p:nvSpPr>
              <p:cNvPr id="62" name="TextBox 61"/>
              <p:cNvSpPr txBox="1"/>
              <p:nvPr/>
            </p:nvSpPr>
            <p:spPr>
              <a:xfrm rot="6764379">
                <a:off x="4887160" y="4424894"/>
                <a:ext cx="968174" cy="2057400"/>
              </a:xfrm>
              <a:prstGeom prst="rect">
                <a:avLst/>
              </a:prstGeom>
              <a:noFill/>
            </p:spPr>
            <p:txBody>
              <a:bodyPr wrap="none" rtlCol="0">
                <a:prstTxWarp prst="textCircle">
                  <a:avLst>
                    <a:gd name="adj" fmla="val 19362008"/>
                  </a:avLst>
                </a:prstTxWarp>
                <a:spAutoFit/>
              </a:bodyPr>
              <a:lstStyle/>
              <a:p>
                <a:pPr algn="ctr"/>
                <a:r>
                  <a:rPr lang="en-US" sz="1350" dirty="0">
                    <a:solidFill>
                      <a:schemeClr val="bg1"/>
                    </a:solidFill>
                    <a:latin typeface="Arial" pitchFamily="34" charset="0"/>
                    <a:cs typeface="Arial" pitchFamily="34" charset="0"/>
                  </a:rPr>
                  <a:t>National </a:t>
                </a:r>
              </a:p>
            </p:txBody>
          </p:sp>
          <p:sp>
            <p:nvSpPr>
              <p:cNvPr id="64" name="TextBox 63"/>
              <p:cNvSpPr txBox="1"/>
              <p:nvPr/>
            </p:nvSpPr>
            <p:spPr>
              <a:xfrm rot="1342710">
                <a:off x="7334380" y="3374676"/>
                <a:ext cx="968174" cy="2247491"/>
              </a:xfrm>
              <a:prstGeom prst="rect">
                <a:avLst/>
              </a:prstGeom>
              <a:noFill/>
            </p:spPr>
            <p:txBody>
              <a:bodyPr wrap="none" rtlCol="0">
                <a:prstTxWarp prst="textCircle">
                  <a:avLst>
                    <a:gd name="adj" fmla="val 17951125"/>
                  </a:avLst>
                </a:prstTxWarp>
                <a:spAutoFit/>
              </a:bodyPr>
              <a:lstStyle/>
              <a:p>
                <a:pPr algn="ctr"/>
                <a:r>
                  <a:rPr lang="en-US" sz="1350" dirty="0">
                    <a:solidFill>
                      <a:schemeClr val="tx1">
                        <a:lumMod val="75000"/>
                        <a:lumOff val="25000"/>
                      </a:schemeClr>
                    </a:solidFill>
                    <a:latin typeface="Arial" pitchFamily="34" charset="0"/>
                    <a:cs typeface="Arial" pitchFamily="34" charset="0"/>
                  </a:rPr>
                  <a:t>GEPF  SLA</a:t>
                </a:r>
              </a:p>
            </p:txBody>
          </p:sp>
          <p:sp>
            <p:nvSpPr>
              <p:cNvPr id="66" name="TextBox 65"/>
              <p:cNvSpPr txBox="1"/>
              <p:nvPr/>
            </p:nvSpPr>
            <p:spPr>
              <a:xfrm rot="4141442">
                <a:off x="6291305" y="4389437"/>
                <a:ext cx="968174" cy="2057400"/>
              </a:xfrm>
              <a:prstGeom prst="rect">
                <a:avLst/>
              </a:prstGeom>
              <a:noFill/>
            </p:spPr>
            <p:txBody>
              <a:bodyPr wrap="none" rtlCol="0">
                <a:prstTxWarp prst="textCircle">
                  <a:avLst>
                    <a:gd name="adj" fmla="val 17951125"/>
                  </a:avLst>
                </a:prstTxWarp>
                <a:spAutoFit/>
              </a:bodyPr>
              <a:lstStyle/>
              <a:p>
                <a:pPr algn="ctr"/>
                <a:r>
                  <a:rPr lang="en-US" sz="1350" dirty="0">
                    <a:solidFill>
                      <a:schemeClr val="tx1">
                        <a:lumMod val="75000"/>
                        <a:lumOff val="25000"/>
                      </a:schemeClr>
                    </a:solidFill>
                    <a:latin typeface="Arial" pitchFamily="34" charset="0"/>
                    <a:cs typeface="Arial" pitchFamily="34" charset="0"/>
                  </a:rPr>
                  <a:t>Other</a:t>
                </a:r>
              </a:p>
            </p:txBody>
          </p:sp>
          <p:grpSp>
            <p:nvGrpSpPr>
              <p:cNvPr id="68" name="Group 78"/>
              <p:cNvGrpSpPr/>
              <p:nvPr/>
            </p:nvGrpSpPr>
            <p:grpSpPr>
              <a:xfrm>
                <a:off x="4911849" y="2112447"/>
                <a:ext cx="2433095" cy="3132149"/>
                <a:chOff x="4911849" y="2112447"/>
                <a:chExt cx="2433095" cy="3132149"/>
              </a:xfrm>
            </p:grpSpPr>
            <p:sp>
              <p:nvSpPr>
                <p:cNvPr id="86" name="TextBox 85"/>
                <p:cNvSpPr txBox="1"/>
                <p:nvPr/>
              </p:nvSpPr>
              <p:spPr>
                <a:xfrm rot="13442096">
                  <a:off x="4922507" y="2112447"/>
                  <a:ext cx="1161836" cy="1891470"/>
                </a:xfrm>
                <a:prstGeom prst="rect">
                  <a:avLst/>
                </a:prstGeom>
                <a:noFill/>
              </p:spPr>
              <p:txBody>
                <a:bodyPr wrap="none" rtlCol="0">
                  <a:prstTxWarp prst="textCircle">
                    <a:avLst>
                      <a:gd name="adj" fmla="val 17590425"/>
                    </a:avLst>
                  </a:prstTxWarp>
                  <a:spAutoFit/>
                </a:bodyPr>
                <a:lstStyle/>
                <a:p>
                  <a:pPr algn="ctr"/>
                  <a:r>
                    <a:rPr lang="en-US" sz="1350" dirty="0">
                      <a:solidFill>
                        <a:schemeClr val="tx1">
                          <a:lumMod val="75000"/>
                          <a:lumOff val="25000"/>
                        </a:schemeClr>
                      </a:solidFill>
                      <a:latin typeface="Arial" pitchFamily="34" charset="0"/>
                      <a:cs typeface="Arial" pitchFamily="34" charset="0"/>
                    </a:rPr>
                    <a:t>GPAA Advisory Board</a:t>
                  </a:r>
                </a:p>
              </p:txBody>
            </p:sp>
            <p:sp>
              <p:nvSpPr>
                <p:cNvPr id="87" name="TextBox 86"/>
                <p:cNvSpPr txBox="1"/>
                <p:nvPr/>
              </p:nvSpPr>
              <p:spPr>
                <a:xfrm rot="18924968">
                  <a:off x="6138321" y="2137832"/>
                  <a:ext cx="1161836" cy="1891470"/>
                </a:xfrm>
                <a:prstGeom prst="rect">
                  <a:avLst/>
                </a:prstGeom>
                <a:noFill/>
              </p:spPr>
              <p:txBody>
                <a:bodyPr wrap="none" rtlCol="0">
                  <a:prstTxWarp prst="textCircle">
                    <a:avLst>
                      <a:gd name="adj" fmla="val 17590425"/>
                    </a:avLst>
                  </a:prstTxWarp>
                  <a:spAutoFit/>
                </a:bodyPr>
                <a:lstStyle/>
                <a:p>
                  <a:pPr algn="ctr"/>
                  <a:r>
                    <a:rPr lang="en-US" sz="1350" dirty="0">
                      <a:solidFill>
                        <a:schemeClr val="bg1"/>
                      </a:solidFill>
                      <a:latin typeface="Arial" pitchFamily="34" charset="0"/>
                      <a:cs typeface="Arial" pitchFamily="34" charset="0"/>
                    </a:rPr>
                    <a:t>GEPF Board</a:t>
                  </a:r>
                </a:p>
              </p:txBody>
            </p:sp>
            <p:sp>
              <p:nvSpPr>
                <p:cNvPr id="88" name="TextBox 87"/>
                <p:cNvSpPr txBox="1"/>
                <p:nvPr/>
              </p:nvSpPr>
              <p:spPr>
                <a:xfrm rot="2581795">
                  <a:off x="6183108" y="3298872"/>
                  <a:ext cx="1161836" cy="1891470"/>
                </a:xfrm>
                <a:prstGeom prst="rect">
                  <a:avLst/>
                </a:prstGeom>
                <a:noFill/>
              </p:spPr>
              <p:txBody>
                <a:bodyPr wrap="none" rtlCol="0">
                  <a:prstTxWarp prst="textCircle">
                    <a:avLst>
                      <a:gd name="adj" fmla="val 17590425"/>
                    </a:avLst>
                  </a:prstTxWarp>
                  <a:spAutoFit/>
                </a:bodyPr>
                <a:lstStyle/>
                <a:p>
                  <a:pPr algn="ctr"/>
                  <a:r>
                    <a:rPr lang="en-US" sz="1350" dirty="0">
                      <a:solidFill>
                        <a:schemeClr val="tx1">
                          <a:lumMod val="75000"/>
                          <a:lumOff val="25000"/>
                        </a:schemeClr>
                      </a:solidFill>
                      <a:latin typeface="Arial" pitchFamily="34" charset="0"/>
                      <a:cs typeface="Arial" pitchFamily="34" charset="0"/>
                    </a:rPr>
                    <a:t>PIC Board</a:t>
                  </a:r>
                </a:p>
              </p:txBody>
            </p:sp>
            <p:sp>
              <p:nvSpPr>
                <p:cNvPr id="89" name="TextBox 88"/>
                <p:cNvSpPr txBox="1"/>
                <p:nvPr/>
              </p:nvSpPr>
              <p:spPr>
                <a:xfrm rot="8314776">
                  <a:off x="4911849" y="3353126"/>
                  <a:ext cx="1161836" cy="1891470"/>
                </a:xfrm>
                <a:prstGeom prst="rect">
                  <a:avLst/>
                </a:prstGeom>
                <a:noFill/>
              </p:spPr>
              <p:txBody>
                <a:bodyPr wrap="none" rtlCol="0">
                  <a:prstTxWarp prst="textCircle">
                    <a:avLst>
                      <a:gd name="adj" fmla="val 17590425"/>
                    </a:avLst>
                  </a:prstTxWarp>
                  <a:spAutoFit/>
                </a:bodyPr>
                <a:lstStyle/>
                <a:p>
                  <a:r>
                    <a:rPr lang="en-US" sz="1350" dirty="0">
                      <a:solidFill>
                        <a:schemeClr val="bg1"/>
                      </a:solidFill>
                      <a:latin typeface="Arial" pitchFamily="34" charset="0"/>
                      <a:cs typeface="Arial" pitchFamily="34" charset="0"/>
                    </a:rPr>
                    <a:t>National Treasury</a:t>
                  </a:r>
                </a:p>
              </p:txBody>
            </p:sp>
          </p:grpSp>
        </p:grpSp>
      </p:gr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3722" y="1344626"/>
            <a:ext cx="958062" cy="1014007"/>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8263" t="13832" r="18681" b="17142"/>
          <a:stretch/>
        </p:blipFill>
        <p:spPr>
          <a:xfrm>
            <a:off x="6577675" y="3539035"/>
            <a:ext cx="1574636" cy="106754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667" y="1379546"/>
            <a:ext cx="2773048" cy="88148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830" y="3614668"/>
            <a:ext cx="2421163" cy="852395"/>
          </a:xfrm>
          <a:prstGeom prst="rect">
            <a:avLst/>
          </a:prstGeom>
        </p:spPr>
      </p:pic>
    </p:spTree>
    <p:extLst>
      <p:ext uri="{BB962C8B-B14F-4D97-AF65-F5344CB8AC3E}">
        <p14:creationId xmlns:p14="http://schemas.microsoft.com/office/powerpoint/2010/main" val="215321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kern="0" dirty="0">
                <a:solidFill>
                  <a:schemeClr val="tx1">
                    <a:lumMod val="85000"/>
                    <a:lumOff val="15000"/>
                  </a:schemeClr>
                </a:solidFill>
                <a:latin typeface="Arial" pitchFamily="34" charset="0"/>
                <a:cs typeface="Arial" pitchFamily="34" charset="0"/>
              </a:rPr>
              <a:t>GPAA – The Organisation and its Mandate</a:t>
            </a:r>
            <a:endParaRPr lang="en-US" dirty="0"/>
          </a:p>
        </p:txBody>
      </p:sp>
      <p:grpSp>
        <p:nvGrpSpPr>
          <p:cNvPr id="4" name="Group 14"/>
          <p:cNvGrpSpPr/>
          <p:nvPr/>
        </p:nvGrpSpPr>
        <p:grpSpPr>
          <a:xfrm>
            <a:off x="708181" y="1742028"/>
            <a:ext cx="3152214" cy="3195241"/>
            <a:chOff x="3879850" y="1189038"/>
            <a:chExt cx="4419600" cy="4479926"/>
          </a:xfrm>
        </p:grpSpPr>
        <p:sp>
          <p:nvSpPr>
            <p:cNvPr id="6" name="Freeform 6"/>
            <p:cNvSpPr>
              <a:spLocks/>
            </p:cNvSpPr>
            <p:nvPr/>
          </p:nvSpPr>
          <p:spPr bwMode="auto">
            <a:xfrm>
              <a:off x="6257925" y="3054351"/>
              <a:ext cx="1944688" cy="2430463"/>
            </a:xfrm>
            <a:custGeom>
              <a:avLst/>
              <a:gdLst/>
              <a:ahLst/>
              <a:cxnLst>
                <a:cxn ang="0">
                  <a:pos x="10" y="0"/>
                </a:cxn>
                <a:cxn ang="0">
                  <a:pos x="40" y="2"/>
                </a:cxn>
                <a:cxn ang="0">
                  <a:pos x="87" y="5"/>
                </a:cxn>
                <a:cxn ang="0">
                  <a:pos x="148" y="10"/>
                </a:cxn>
                <a:cxn ang="0">
                  <a:pos x="222" y="18"/>
                </a:cxn>
                <a:cxn ang="0">
                  <a:pos x="306" y="30"/>
                </a:cxn>
                <a:cxn ang="0">
                  <a:pos x="397" y="46"/>
                </a:cxn>
                <a:cxn ang="0">
                  <a:pos x="495" y="66"/>
                </a:cxn>
                <a:cxn ang="0">
                  <a:pos x="595" y="92"/>
                </a:cxn>
                <a:cxn ang="0">
                  <a:pos x="696" y="123"/>
                </a:cxn>
                <a:cxn ang="0">
                  <a:pos x="796" y="162"/>
                </a:cxn>
                <a:cxn ang="0">
                  <a:pos x="891" y="206"/>
                </a:cxn>
                <a:cxn ang="0">
                  <a:pos x="982" y="259"/>
                </a:cxn>
                <a:cxn ang="0">
                  <a:pos x="1063" y="320"/>
                </a:cxn>
                <a:cxn ang="0">
                  <a:pos x="1134" y="390"/>
                </a:cxn>
                <a:cxn ang="0">
                  <a:pos x="1192" y="469"/>
                </a:cxn>
                <a:cxn ang="0">
                  <a:pos x="1219" y="522"/>
                </a:cxn>
                <a:cxn ang="0">
                  <a:pos x="1222" y="561"/>
                </a:cxn>
                <a:cxn ang="0">
                  <a:pos x="1225" y="583"/>
                </a:cxn>
                <a:cxn ang="0">
                  <a:pos x="1225" y="619"/>
                </a:cxn>
                <a:cxn ang="0">
                  <a:pos x="1219" y="652"/>
                </a:cxn>
                <a:cxn ang="0">
                  <a:pos x="1209" y="694"/>
                </a:cxn>
                <a:cxn ang="0">
                  <a:pos x="1193" y="744"/>
                </a:cxn>
                <a:cxn ang="0">
                  <a:pos x="1167" y="802"/>
                </a:cxn>
                <a:cxn ang="0">
                  <a:pos x="1131" y="867"/>
                </a:cxn>
                <a:cxn ang="0">
                  <a:pos x="1084" y="938"/>
                </a:cxn>
                <a:cxn ang="0">
                  <a:pos x="1021" y="1013"/>
                </a:cxn>
                <a:cxn ang="0">
                  <a:pos x="943" y="1094"/>
                </a:cxn>
                <a:cxn ang="0">
                  <a:pos x="849" y="1178"/>
                </a:cxn>
                <a:cxn ang="0">
                  <a:pos x="734" y="1264"/>
                </a:cxn>
                <a:cxn ang="0">
                  <a:pos x="598" y="1352"/>
                </a:cxn>
                <a:cxn ang="0">
                  <a:pos x="440" y="1441"/>
                </a:cxn>
                <a:cxn ang="0">
                  <a:pos x="257" y="1531"/>
                </a:cxn>
                <a:cxn ang="0">
                  <a:pos x="259" y="1521"/>
                </a:cxn>
                <a:cxn ang="0">
                  <a:pos x="265" y="1495"/>
                </a:cxn>
                <a:cxn ang="0">
                  <a:pos x="273" y="1454"/>
                </a:cxn>
                <a:cxn ang="0">
                  <a:pos x="283" y="1397"/>
                </a:cxn>
                <a:cxn ang="0">
                  <a:pos x="294" y="1330"/>
                </a:cxn>
                <a:cxn ang="0">
                  <a:pos x="304" y="1252"/>
                </a:cxn>
                <a:cxn ang="0">
                  <a:pos x="314" y="1165"/>
                </a:cxn>
                <a:cxn ang="0">
                  <a:pos x="324" y="1071"/>
                </a:cxn>
                <a:cxn ang="0">
                  <a:pos x="330" y="971"/>
                </a:cxn>
                <a:cxn ang="0">
                  <a:pos x="332" y="868"/>
                </a:cxn>
                <a:cxn ang="0">
                  <a:pos x="332" y="762"/>
                </a:cxn>
                <a:cxn ang="0">
                  <a:pos x="326" y="657"/>
                </a:cxn>
                <a:cxn ang="0">
                  <a:pos x="314" y="552"/>
                </a:cxn>
                <a:cxn ang="0">
                  <a:pos x="296" y="451"/>
                </a:cxn>
                <a:cxn ang="0">
                  <a:pos x="270" y="354"/>
                </a:cxn>
                <a:cxn ang="0">
                  <a:pos x="236" y="264"/>
                </a:cxn>
                <a:cxn ang="0">
                  <a:pos x="192" y="181"/>
                </a:cxn>
                <a:cxn ang="0">
                  <a:pos x="139" y="109"/>
                </a:cxn>
                <a:cxn ang="0">
                  <a:pos x="75" y="48"/>
                </a:cxn>
                <a:cxn ang="0">
                  <a:pos x="0" y="0"/>
                </a:cxn>
              </a:cxnLst>
              <a:rect l="0" t="0" r="r" b="b"/>
              <a:pathLst>
                <a:path w="1225" h="1531">
                  <a:moveTo>
                    <a:pt x="0" y="0"/>
                  </a:moveTo>
                  <a:lnTo>
                    <a:pt x="10" y="0"/>
                  </a:lnTo>
                  <a:lnTo>
                    <a:pt x="23" y="1"/>
                  </a:lnTo>
                  <a:lnTo>
                    <a:pt x="40" y="2"/>
                  </a:lnTo>
                  <a:lnTo>
                    <a:pt x="62" y="3"/>
                  </a:lnTo>
                  <a:lnTo>
                    <a:pt x="87" y="5"/>
                  </a:lnTo>
                  <a:lnTo>
                    <a:pt x="115" y="7"/>
                  </a:lnTo>
                  <a:lnTo>
                    <a:pt x="148" y="10"/>
                  </a:lnTo>
                  <a:lnTo>
                    <a:pt x="184" y="14"/>
                  </a:lnTo>
                  <a:lnTo>
                    <a:pt x="222" y="18"/>
                  </a:lnTo>
                  <a:lnTo>
                    <a:pt x="262" y="24"/>
                  </a:lnTo>
                  <a:lnTo>
                    <a:pt x="306" y="30"/>
                  </a:lnTo>
                  <a:lnTo>
                    <a:pt x="350" y="38"/>
                  </a:lnTo>
                  <a:lnTo>
                    <a:pt x="397" y="46"/>
                  </a:lnTo>
                  <a:lnTo>
                    <a:pt x="445" y="56"/>
                  </a:lnTo>
                  <a:lnTo>
                    <a:pt x="495" y="66"/>
                  </a:lnTo>
                  <a:lnTo>
                    <a:pt x="544" y="79"/>
                  </a:lnTo>
                  <a:lnTo>
                    <a:pt x="595" y="92"/>
                  </a:lnTo>
                  <a:lnTo>
                    <a:pt x="645" y="107"/>
                  </a:lnTo>
                  <a:lnTo>
                    <a:pt x="696" y="123"/>
                  </a:lnTo>
                  <a:lnTo>
                    <a:pt x="746" y="141"/>
                  </a:lnTo>
                  <a:lnTo>
                    <a:pt x="796" y="162"/>
                  </a:lnTo>
                  <a:lnTo>
                    <a:pt x="844" y="183"/>
                  </a:lnTo>
                  <a:lnTo>
                    <a:pt x="891" y="206"/>
                  </a:lnTo>
                  <a:lnTo>
                    <a:pt x="937" y="232"/>
                  </a:lnTo>
                  <a:lnTo>
                    <a:pt x="982" y="259"/>
                  </a:lnTo>
                  <a:lnTo>
                    <a:pt x="1024" y="288"/>
                  </a:lnTo>
                  <a:lnTo>
                    <a:pt x="1063" y="320"/>
                  </a:lnTo>
                  <a:lnTo>
                    <a:pt x="1101" y="354"/>
                  </a:lnTo>
                  <a:lnTo>
                    <a:pt x="1134" y="390"/>
                  </a:lnTo>
                  <a:lnTo>
                    <a:pt x="1166" y="428"/>
                  </a:lnTo>
                  <a:lnTo>
                    <a:pt x="1192" y="469"/>
                  </a:lnTo>
                  <a:lnTo>
                    <a:pt x="1216" y="512"/>
                  </a:lnTo>
                  <a:lnTo>
                    <a:pt x="1219" y="522"/>
                  </a:lnTo>
                  <a:lnTo>
                    <a:pt x="1220" y="534"/>
                  </a:lnTo>
                  <a:lnTo>
                    <a:pt x="1222" y="561"/>
                  </a:lnTo>
                  <a:lnTo>
                    <a:pt x="1223" y="574"/>
                  </a:lnTo>
                  <a:lnTo>
                    <a:pt x="1225" y="583"/>
                  </a:lnTo>
                  <a:lnTo>
                    <a:pt x="1225" y="606"/>
                  </a:lnTo>
                  <a:lnTo>
                    <a:pt x="1225" y="619"/>
                  </a:lnTo>
                  <a:lnTo>
                    <a:pt x="1222" y="635"/>
                  </a:lnTo>
                  <a:lnTo>
                    <a:pt x="1219" y="652"/>
                  </a:lnTo>
                  <a:lnTo>
                    <a:pt x="1215" y="671"/>
                  </a:lnTo>
                  <a:lnTo>
                    <a:pt x="1209" y="694"/>
                  </a:lnTo>
                  <a:lnTo>
                    <a:pt x="1202" y="718"/>
                  </a:lnTo>
                  <a:lnTo>
                    <a:pt x="1193" y="744"/>
                  </a:lnTo>
                  <a:lnTo>
                    <a:pt x="1181" y="772"/>
                  </a:lnTo>
                  <a:lnTo>
                    <a:pt x="1167" y="802"/>
                  </a:lnTo>
                  <a:lnTo>
                    <a:pt x="1150" y="834"/>
                  </a:lnTo>
                  <a:lnTo>
                    <a:pt x="1131" y="867"/>
                  </a:lnTo>
                  <a:lnTo>
                    <a:pt x="1109" y="901"/>
                  </a:lnTo>
                  <a:lnTo>
                    <a:pt x="1084" y="938"/>
                  </a:lnTo>
                  <a:lnTo>
                    <a:pt x="1054" y="975"/>
                  </a:lnTo>
                  <a:lnTo>
                    <a:pt x="1021" y="1013"/>
                  </a:lnTo>
                  <a:lnTo>
                    <a:pt x="984" y="1054"/>
                  </a:lnTo>
                  <a:lnTo>
                    <a:pt x="943" y="1094"/>
                  </a:lnTo>
                  <a:lnTo>
                    <a:pt x="898" y="1136"/>
                  </a:lnTo>
                  <a:lnTo>
                    <a:pt x="849" y="1178"/>
                  </a:lnTo>
                  <a:lnTo>
                    <a:pt x="794" y="1220"/>
                  </a:lnTo>
                  <a:lnTo>
                    <a:pt x="734" y="1264"/>
                  </a:lnTo>
                  <a:lnTo>
                    <a:pt x="669" y="1308"/>
                  </a:lnTo>
                  <a:lnTo>
                    <a:pt x="598" y="1352"/>
                  </a:lnTo>
                  <a:lnTo>
                    <a:pt x="522" y="1397"/>
                  </a:lnTo>
                  <a:lnTo>
                    <a:pt x="440" y="1441"/>
                  </a:lnTo>
                  <a:lnTo>
                    <a:pt x="352" y="1486"/>
                  </a:lnTo>
                  <a:lnTo>
                    <a:pt x="257" y="1531"/>
                  </a:lnTo>
                  <a:lnTo>
                    <a:pt x="258" y="1528"/>
                  </a:lnTo>
                  <a:lnTo>
                    <a:pt x="259" y="1521"/>
                  </a:lnTo>
                  <a:lnTo>
                    <a:pt x="262" y="1510"/>
                  </a:lnTo>
                  <a:lnTo>
                    <a:pt x="265" y="1495"/>
                  </a:lnTo>
                  <a:lnTo>
                    <a:pt x="268" y="1476"/>
                  </a:lnTo>
                  <a:lnTo>
                    <a:pt x="273" y="1454"/>
                  </a:lnTo>
                  <a:lnTo>
                    <a:pt x="278" y="1427"/>
                  </a:lnTo>
                  <a:lnTo>
                    <a:pt x="283" y="1397"/>
                  </a:lnTo>
                  <a:lnTo>
                    <a:pt x="288" y="1365"/>
                  </a:lnTo>
                  <a:lnTo>
                    <a:pt x="294" y="1330"/>
                  </a:lnTo>
                  <a:lnTo>
                    <a:pt x="299" y="1292"/>
                  </a:lnTo>
                  <a:lnTo>
                    <a:pt x="304" y="1252"/>
                  </a:lnTo>
                  <a:lnTo>
                    <a:pt x="310" y="1209"/>
                  </a:lnTo>
                  <a:lnTo>
                    <a:pt x="314" y="1165"/>
                  </a:lnTo>
                  <a:lnTo>
                    <a:pt x="320" y="1119"/>
                  </a:lnTo>
                  <a:lnTo>
                    <a:pt x="324" y="1071"/>
                  </a:lnTo>
                  <a:lnTo>
                    <a:pt x="327" y="1021"/>
                  </a:lnTo>
                  <a:lnTo>
                    <a:pt x="330" y="971"/>
                  </a:lnTo>
                  <a:lnTo>
                    <a:pt x="332" y="919"/>
                  </a:lnTo>
                  <a:lnTo>
                    <a:pt x="332" y="868"/>
                  </a:lnTo>
                  <a:lnTo>
                    <a:pt x="332" y="815"/>
                  </a:lnTo>
                  <a:lnTo>
                    <a:pt x="332" y="762"/>
                  </a:lnTo>
                  <a:lnTo>
                    <a:pt x="329" y="710"/>
                  </a:lnTo>
                  <a:lnTo>
                    <a:pt x="326" y="657"/>
                  </a:lnTo>
                  <a:lnTo>
                    <a:pt x="320" y="605"/>
                  </a:lnTo>
                  <a:lnTo>
                    <a:pt x="314" y="552"/>
                  </a:lnTo>
                  <a:lnTo>
                    <a:pt x="306" y="501"/>
                  </a:lnTo>
                  <a:lnTo>
                    <a:pt x="296" y="451"/>
                  </a:lnTo>
                  <a:lnTo>
                    <a:pt x="284" y="402"/>
                  </a:lnTo>
                  <a:lnTo>
                    <a:pt x="270" y="354"/>
                  </a:lnTo>
                  <a:lnTo>
                    <a:pt x="254" y="308"/>
                  </a:lnTo>
                  <a:lnTo>
                    <a:pt x="236" y="264"/>
                  </a:lnTo>
                  <a:lnTo>
                    <a:pt x="215" y="222"/>
                  </a:lnTo>
                  <a:lnTo>
                    <a:pt x="192" y="181"/>
                  </a:lnTo>
                  <a:lnTo>
                    <a:pt x="168" y="145"/>
                  </a:lnTo>
                  <a:lnTo>
                    <a:pt x="139" y="109"/>
                  </a:lnTo>
                  <a:lnTo>
                    <a:pt x="109" y="77"/>
                  </a:lnTo>
                  <a:lnTo>
                    <a:pt x="75" y="48"/>
                  </a:lnTo>
                  <a:lnTo>
                    <a:pt x="39" y="22"/>
                  </a:lnTo>
                  <a:lnTo>
                    <a:pt x="0" y="0"/>
                  </a:lnTo>
                  <a:close/>
                </a:path>
              </a:pathLst>
            </a:custGeom>
            <a:solidFill>
              <a:schemeClr val="bg1">
                <a:lumMod val="8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7" name="Freeform 7"/>
            <p:cNvSpPr>
              <a:spLocks/>
            </p:cNvSpPr>
            <p:nvPr/>
          </p:nvSpPr>
          <p:spPr bwMode="auto">
            <a:xfrm>
              <a:off x="3967163" y="1268413"/>
              <a:ext cx="2614613" cy="1898650"/>
            </a:xfrm>
            <a:custGeom>
              <a:avLst/>
              <a:gdLst/>
              <a:ahLst/>
              <a:cxnLst>
                <a:cxn ang="0">
                  <a:pos x="1599" y="1"/>
                </a:cxn>
                <a:cxn ang="0">
                  <a:pos x="1634" y="12"/>
                </a:cxn>
                <a:cxn ang="0">
                  <a:pos x="1647" y="38"/>
                </a:cxn>
                <a:cxn ang="0">
                  <a:pos x="1632" y="79"/>
                </a:cxn>
                <a:cxn ang="0">
                  <a:pos x="1574" y="152"/>
                </a:cxn>
                <a:cxn ang="0">
                  <a:pos x="1464" y="283"/>
                </a:cxn>
                <a:cxn ang="0">
                  <a:pos x="1372" y="417"/>
                </a:cxn>
                <a:cxn ang="0">
                  <a:pos x="1317" y="529"/>
                </a:cxn>
                <a:cxn ang="0">
                  <a:pos x="1274" y="660"/>
                </a:cxn>
                <a:cxn ang="0">
                  <a:pos x="1246" y="815"/>
                </a:cxn>
                <a:cxn ang="0">
                  <a:pos x="1234" y="1002"/>
                </a:cxn>
                <a:cxn ang="0">
                  <a:pos x="1201" y="1016"/>
                </a:cxn>
                <a:cxn ang="0">
                  <a:pos x="1139" y="1042"/>
                </a:cxn>
                <a:cxn ang="0">
                  <a:pos x="1047" y="1076"/>
                </a:cxn>
                <a:cxn ang="0">
                  <a:pos x="933" y="1112"/>
                </a:cxn>
                <a:cxn ang="0">
                  <a:pos x="798" y="1147"/>
                </a:cxn>
                <a:cxn ang="0">
                  <a:pos x="647" y="1175"/>
                </a:cxn>
                <a:cxn ang="0">
                  <a:pos x="485" y="1193"/>
                </a:cxn>
                <a:cxn ang="0">
                  <a:pos x="322" y="1194"/>
                </a:cxn>
                <a:cxn ang="0">
                  <a:pos x="194" y="1174"/>
                </a:cxn>
                <a:cxn ang="0">
                  <a:pos x="99" y="1134"/>
                </a:cxn>
                <a:cxn ang="0">
                  <a:pos x="36" y="1078"/>
                </a:cxn>
                <a:cxn ang="0">
                  <a:pos x="4" y="1013"/>
                </a:cxn>
                <a:cxn ang="0">
                  <a:pos x="1" y="942"/>
                </a:cxn>
                <a:cxn ang="0">
                  <a:pos x="26" y="870"/>
                </a:cxn>
                <a:cxn ang="0">
                  <a:pos x="77" y="803"/>
                </a:cxn>
                <a:cxn ang="0">
                  <a:pos x="152" y="743"/>
                </a:cxn>
                <a:cxn ang="0">
                  <a:pos x="235" y="697"/>
                </a:cxn>
                <a:cxn ang="0">
                  <a:pos x="330" y="643"/>
                </a:cxn>
                <a:cxn ang="0">
                  <a:pos x="438" y="577"/>
                </a:cxn>
                <a:cxn ang="0">
                  <a:pos x="597" y="479"/>
                </a:cxn>
                <a:cxn ang="0">
                  <a:pos x="759" y="377"/>
                </a:cxn>
                <a:cxn ang="0">
                  <a:pos x="876" y="301"/>
                </a:cxn>
                <a:cxn ang="0">
                  <a:pos x="983" y="232"/>
                </a:cxn>
                <a:cxn ang="0">
                  <a:pos x="1076" y="172"/>
                </a:cxn>
                <a:cxn ang="0">
                  <a:pos x="1147" y="125"/>
                </a:cxn>
                <a:cxn ang="0">
                  <a:pos x="1194" y="95"/>
                </a:cxn>
                <a:cxn ang="0">
                  <a:pos x="1213" y="83"/>
                </a:cxn>
                <a:cxn ang="0">
                  <a:pos x="1235" y="76"/>
                </a:cxn>
                <a:cxn ang="0">
                  <a:pos x="1276" y="63"/>
                </a:cxn>
                <a:cxn ang="0">
                  <a:pos x="1331" y="46"/>
                </a:cxn>
                <a:cxn ang="0">
                  <a:pos x="1396" y="29"/>
                </a:cxn>
                <a:cxn ang="0">
                  <a:pos x="1464" y="13"/>
                </a:cxn>
                <a:cxn ang="0">
                  <a:pos x="1528" y="3"/>
                </a:cxn>
              </a:cxnLst>
              <a:rect l="0" t="0" r="r" b="b"/>
              <a:pathLst>
                <a:path w="1647" h="1196">
                  <a:moveTo>
                    <a:pt x="1567" y="0"/>
                  </a:moveTo>
                  <a:lnTo>
                    <a:pt x="1584" y="0"/>
                  </a:lnTo>
                  <a:lnTo>
                    <a:pt x="1599" y="1"/>
                  </a:lnTo>
                  <a:lnTo>
                    <a:pt x="1613" y="4"/>
                  </a:lnTo>
                  <a:lnTo>
                    <a:pt x="1625" y="7"/>
                  </a:lnTo>
                  <a:lnTo>
                    <a:pt x="1634" y="12"/>
                  </a:lnTo>
                  <a:lnTo>
                    <a:pt x="1641" y="19"/>
                  </a:lnTo>
                  <a:lnTo>
                    <a:pt x="1646" y="28"/>
                  </a:lnTo>
                  <a:lnTo>
                    <a:pt x="1647" y="38"/>
                  </a:lnTo>
                  <a:lnTo>
                    <a:pt x="1646" y="49"/>
                  </a:lnTo>
                  <a:lnTo>
                    <a:pt x="1640" y="64"/>
                  </a:lnTo>
                  <a:lnTo>
                    <a:pt x="1632" y="79"/>
                  </a:lnTo>
                  <a:lnTo>
                    <a:pt x="1619" y="97"/>
                  </a:lnTo>
                  <a:lnTo>
                    <a:pt x="1603" y="118"/>
                  </a:lnTo>
                  <a:lnTo>
                    <a:pt x="1574" y="152"/>
                  </a:lnTo>
                  <a:lnTo>
                    <a:pt x="1545" y="185"/>
                  </a:lnTo>
                  <a:lnTo>
                    <a:pt x="1490" y="250"/>
                  </a:lnTo>
                  <a:lnTo>
                    <a:pt x="1464" y="283"/>
                  </a:lnTo>
                  <a:lnTo>
                    <a:pt x="1440" y="315"/>
                  </a:lnTo>
                  <a:lnTo>
                    <a:pt x="1393" y="382"/>
                  </a:lnTo>
                  <a:lnTo>
                    <a:pt x="1372" y="417"/>
                  </a:lnTo>
                  <a:lnTo>
                    <a:pt x="1352" y="453"/>
                  </a:lnTo>
                  <a:lnTo>
                    <a:pt x="1334" y="490"/>
                  </a:lnTo>
                  <a:lnTo>
                    <a:pt x="1317" y="529"/>
                  </a:lnTo>
                  <a:lnTo>
                    <a:pt x="1300" y="571"/>
                  </a:lnTo>
                  <a:lnTo>
                    <a:pt x="1287" y="614"/>
                  </a:lnTo>
                  <a:lnTo>
                    <a:pt x="1274" y="660"/>
                  </a:lnTo>
                  <a:lnTo>
                    <a:pt x="1263" y="709"/>
                  </a:lnTo>
                  <a:lnTo>
                    <a:pt x="1253" y="760"/>
                  </a:lnTo>
                  <a:lnTo>
                    <a:pt x="1246" y="815"/>
                  </a:lnTo>
                  <a:lnTo>
                    <a:pt x="1240" y="874"/>
                  </a:lnTo>
                  <a:lnTo>
                    <a:pt x="1235" y="936"/>
                  </a:lnTo>
                  <a:lnTo>
                    <a:pt x="1234" y="1002"/>
                  </a:lnTo>
                  <a:lnTo>
                    <a:pt x="1225" y="1006"/>
                  </a:lnTo>
                  <a:lnTo>
                    <a:pt x="1216" y="1010"/>
                  </a:lnTo>
                  <a:lnTo>
                    <a:pt x="1201" y="1016"/>
                  </a:lnTo>
                  <a:lnTo>
                    <a:pt x="1184" y="1024"/>
                  </a:lnTo>
                  <a:lnTo>
                    <a:pt x="1163" y="1033"/>
                  </a:lnTo>
                  <a:lnTo>
                    <a:pt x="1139" y="1042"/>
                  </a:lnTo>
                  <a:lnTo>
                    <a:pt x="1111" y="1053"/>
                  </a:lnTo>
                  <a:lnTo>
                    <a:pt x="1081" y="1064"/>
                  </a:lnTo>
                  <a:lnTo>
                    <a:pt x="1047" y="1076"/>
                  </a:lnTo>
                  <a:lnTo>
                    <a:pt x="1011" y="1088"/>
                  </a:lnTo>
                  <a:lnTo>
                    <a:pt x="973" y="1100"/>
                  </a:lnTo>
                  <a:lnTo>
                    <a:pt x="933" y="1112"/>
                  </a:lnTo>
                  <a:lnTo>
                    <a:pt x="889" y="1124"/>
                  </a:lnTo>
                  <a:lnTo>
                    <a:pt x="845" y="1136"/>
                  </a:lnTo>
                  <a:lnTo>
                    <a:pt x="798" y="1147"/>
                  </a:lnTo>
                  <a:lnTo>
                    <a:pt x="749" y="1158"/>
                  </a:lnTo>
                  <a:lnTo>
                    <a:pt x="699" y="1167"/>
                  </a:lnTo>
                  <a:lnTo>
                    <a:pt x="647" y="1175"/>
                  </a:lnTo>
                  <a:lnTo>
                    <a:pt x="594" y="1183"/>
                  </a:lnTo>
                  <a:lnTo>
                    <a:pt x="540" y="1188"/>
                  </a:lnTo>
                  <a:lnTo>
                    <a:pt x="485" y="1193"/>
                  </a:lnTo>
                  <a:lnTo>
                    <a:pt x="429" y="1195"/>
                  </a:lnTo>
                  <a:lnTo>
                    <a:pt x="372" y="1196"/>
                  </a:lnTo>
                  <a:lnTo>
                    <a:pt x="322" y="1194"/>
                  </a:lnTo>
                  <a:lnTo>
                    <a:pt x="275" y="1190"/>
                  </a:lnTo>
                  <a:lnTo>
                    <a:pt x="232" y="1183"/>
                  </a:lnTo>
                  <a:lnTo>
                    <a:pt x="194" y="1174"/>
                  </a:lnTo>
                  <a:lnTo>
                    <a:pt x="158" y="1162"/>
                  </a:lnTo>
                  <a:lnTo>
                    <a:pt x="126" y="1148"/>
                  </a:lnTo>
                  <a:lnTo>
                    <a:pt x="99" y="1134"/>
                  </a:lnTo>
                  <a:lnTo>
                    <a:pt x="74" y="1116"/>
                  </a:lnTo>
                  <a:lnTo>
                    <a:pt x="54" y="1098"/>
                  </a:lnTo>
                  <a:lnTo>
                    <a:pt x="36" y="1078"/>
                  </a:lnTo>
                  <a:lnTo>
                    <a:pt x="22" y="1057"/>
                  </a:lnTo>
                  <a:lnTo>
                    <a:pt x="12" y="1035"/>
                  </a:lnTo>
                  <a:lnTo>
                    <a:pt x="4" y="1013"/>
                  </a:lnTo>
                  <a:lnTo>
                    <a:pt x="1" y="990"/>
                  </a:lnTo>
                  <a:lnTo>
                    <a:pt x="0" y="966"/>
                  </a:lnTo>
                  <a:lnTo>
                    <a:pt x="1" y="942"/>
                  </a:lnTo>
                  <a:lnTo>
                    <a:pt x="7" y="918"/>
                  </a:lnTo>
                  <a:lnTo>
                    <a:pt x="15" y="894"/>
                  </a:lnTo>
                  <a:lnTo>
                    <a:pt x="26" y="870"/>
                  </a:lnTo>
                  <a:lnTo>
                    <a:pt x="40" y="847"/>
                  </a:lnTo>
                  <a:lnTo>
                    <a:pt x="57" y="824"/>
                  </a:lnTo>
                  <a:lnTo>
                    <a:pt x="77" y="803"/>
                  </a:lnTo>
                  <a:lnTo>
                    <a:pt x="99" y="781"/>
                  </a:lnTo>
                  <a:lnTo>
                    <a:pt x="124" y="762"/>
                  </a:lnTo>
                  <a:lnTo>
                    <a:pt x="152" y="743"/>
                  </a:lnTo>
                  <a:lnTo>
                    <a:pt x="182" y="726"/>
                  </a:lnTo>
                  <a:lnTo>
                    <a:pt x="207" y="712"/>
                  </a:lnTo>
                  <a:lnTo>
                    <a:pt x="235" y="697"/>
                  </a:lnTo>
                  <a:lnTo>
                    <a:pt x="265" y="680"/>
                  </a:lnTo>
                  <a:lnTo>
                    <a:pt x="296" y="662"/>
                  </a:lnTo>
                  <a:lnTo>
                    <a:pt x="330" y="643"/>
                  </a:lnTo>
                  <a:lnTo>
                    <a:pt x="365" y="621"/>
                  </a:lnTo>
                  <a:lnTo>
                    <a:pt x="400" y="600"/>
                  </a:lnTo>
                  <a:lnTo>
                    <a:pt x="438" y="577"/>
                  </a:lnTo>
                  <a:lnTo>
                    <a:pt x="477" y="554"/>
                  </a:lnTo>
                  <a:lnTo>
                    <a:pt x="556" y="504"/>
                  </a:lnTo>
                  <a:lnTo>
                    <a:pt x="597" y="479"/>
                  </a:lnTo>
                  <a:lnTo>
                    <a:pt x="637" y="454"/>
                  </a:lnTo>
                  <a:lnTo>
                    <a:pt x="719" y="402"/>
                  </a:lnTo>
                  <a:lnTo>
                    <a:pt x="759" y="377"/>
                  </a:lnTo>
                  <a:lnTo>
                    <a:pt x="799" y="351"/>
                  </a:lnTo>
                  <a:lnTo>
                    <a:pt x="838" y="326"/>
                  </a:lnTo>
                  <a:lnTo>
                    <a:pt x="876" y="301"/>
                  </a:lnTo>
                  <a:lnTo>
                    <a:pt x="913" y="278"/>
                  </a:lnTo>
                  <a:lnTo>
                    <a:pt x="949" y="254"/>
                  </a:lnTo>
                  <a:lnTo>
                    <a:pt x="983" y="232"/>
                  </a:lnTo>
                  <a:lnTo>
                    <a:pt x="1016" y="212"/>
                  </a:lnTo>
                  <a:lnTo>
                    <a:pt x="1047" y="191"/>
                  </a:lnTo>
                  <a:lnTo>
                    <a:pt x="1076" y="172"/>
                  </a:lnTo>
                  <a:lnTo>
                    <a:pt x="1102" y="155"/>
                  </a:lnTo>
                  <a:lnTo>
                    <a:pt x="1126" y="140"/>
                  </a:lnTo>
                  <a:lnTo>
                    <a:pt x="1147" y="125"/>
                  </a:lnTo>
                  <a:lnTo>
                    <a:pt x="1166" y="113"/>
                  </a:lnTo>
                  <a:lnTo>
                    <a:pt x="1182" y="103"/>
                  </a:lnTo>
                  <a:lnTo>
                    <a:pt x="1194" y="95"/>
                  </a:lnTo>
                  <a:lnTo>
                    <a:pt x="1204" y="89"/>
                  </a:lnTo>
                  <a:lnTo>
                    <a:pt x="1210" y="84"/>
                  </a:lnTo>
                  <a:lnTo>
                    <a:pt x="1213" y="83"/>
                  </a:lnTo>
                  <a:lnTo>
                    <a:pt x="1217" y="82"/>
                  </a:lnTo>
                  <a:lnTo>
                    <a:pt x="1224" y="79"/>
                  </a:lnTo>
                  <a:lnTo>
                    <a:pt x="1235" y="76"/>
                  </a:lnTo>
                  <a:lnTo>
                    <a:pt x="1246" y="72"/>
                  </a:lnTo>
                  <a:lnTo>
                    <a:pt x="1260" y="67"/>
                  </a:lnTo>
                  <a:lnTo>
                    <a:pt x="1276" y="63"/>
                  </a:lnTo>
                  <a:lnTo>
                    <a:pt x="1293" y="58"/>
                  </a:lnTo>
                  <a:lnTo>
                    <a:pt x="1311" y="52"/>
                  </a:lnTo>
                  <a:lnTo>
                    <a:pt x="1331" y="46"/>
                  </a:lnTo>
                  <a:lnTo>
                    <a:pt x="1352" y="41"/>
                  </a:lnTo>
                  <a:lnTo>
                    <a:pt x="1374" y="35"/>
                  </a:lnTo>
                  <a:lnTo>
                    <a:pt x="1396" y="29"/>
                  </a:lnTo>
                  <a:lnTo>
                    <a:pt x="1418" y="24"/>
                  </a:lnTo>
                  <a:lnTo>
                    <a:pt x="1441" y="18"/>
                  </a:lnTo>
                  <a:lnTo>
                    <a:pt x="1464" y="13"/>
                  </a:lnTo>
                  <a:lnTo>
                    <a:pt x="1486" y="9"/>
                  </a:lnTo>
                  <a:lnTo>
                    <a:pt x="1507" y="6"/>
                  </a:lnTo>
                  <a:lnTo>
                    <a:pt x="1528" y="3"/>
                  </a:lnTo>
                  <a:lnTo>
                    <a:pt x="1548" y="1"/>
                  </a:lnTo>
                  <a:lnTo>
                    <a:pt x="1567" y="0"/>
                  </a:lnTo>
                  <a:close/>
                </a:path>
              </a:pathLst>
            </a:custGeom>
            <a:solidFill>
              <a:srgbClr val="FF0000">
                <a:alpha val="70000"/>
              </a:srgb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8" name="Freeform 8"/>
            <p:cNvSpPr>
              <a:spLocks/>
            </p:cNvSpPr>
            <p:nvPr/>
          </p:nvSpPr>
          <p:spPr bwMode="auto">
            <a:xfrm>
              <a:off x="3965575" y="1189038"/>
              <a:ext cx="2611438" cy="1570038"/>
            </a:xfrm>
            <a:custGeom>
              <a:avLst/>
              <a:gdLst/>
              <a:ahLst/>
              <a:cxnLst>
                <a:cxn ang="0">
                  <a:pos x="1413" y="2"/>
                </a:cxn>
                <a:cxn ang="0">
                  <a:pos x="1498" y="10"/>
                </a:cxn>
                <a:cxn ang="0">
                  <a:pos x="1565" y="25"/>
                </a:cxn>
                <a:cxn ang="0">
                  <a:pos x="1613" y="43"/>
                </a:cxn>
                <a:cxn ang="0">
                  <a:pos x="1640" y="62"/>
                </a:cxn>
                <a:cxn ang="0">
                  <a:pos x="1644" y="73"/>
                </a:cxn>
                <a:cxn ang="0">
                  <a:pos x="1635" y="71"/>
                </a:cxn>
                <a:cxn ang="0">
                  <a:pos x="1593" y="70"/>
                </a:cxn>
                <a:cxn ang="0">
                  <a:pos x="1561" y="74"/>
                </a:cxn>
                <a:cxn ang="0">
                  <a:pos x="1523" y="81"/>
                </a:cxn>
                <a:cxn ang="0">
                  <a:pos x="1482" y="95"/>
                </a:cxn>
                <a:cxn ang="0">
                  <a:pos x="1436" y="115"/>
                </a:cxn>
                <a:cxn ang="0">
                  <a:pos x="1388" y="145"/>
                </a:cxn>
                <a:cxn ang="0">
                  <a:pos x="1336" y="185"/>
                </a:cxn>
                <a:cxn ang="0">
                  <a:pos x="1283" y="236"/>
                </a:cxn>
                <a:cxn ang="0">
                  <a:pos x="1230" y="300"/>
                </a:cxn>
                <a:cxn ang="0">
                  <a:pos x="1178" y="379"/>
                </a:cxn>
                <a:cxn ang="0">
                  <a:pos x="1127" y="473"/>
                </a:cxn>
                <a:cxn ang="0">
                  <a:pos x="1077" y="585"/>
                </a:cxn>
                <a:cxn ang="0">
                  <a:pos x="1031" y="715"/>
                </a:cxn>
                <a:cxn ang="0">
                  <a:pos x="989" y="865"/>
                </a:cxn>
                <a:cxn ang="0">
                  <a:pos x="980" y="862"/>
                </a:cxn>
                <a:cxn ang="0">
                  <a:pos x="954" y="854"/>
                </a:cxn>
                <a:cxn ang="0">
                  <a:pos x="914" y="843"/>
                </a:cxn>
                <a:cxn ang="0">
                  <a:pos x="861" y="830"/>
                </a:cxn>
                <a:cxn ang="0">
                  <a:pos x="798" y="815"/>
                </a:cxn>
                <a:cxn ang="0">
                  <a:pos x="726" y="802"/>
                </a:cxn>
                <a:cxn ang="0">
                  <a:pos x="648" y="792"/>
                </a:cxn>
                <a:cxn ang="0">
                  <a:pos x="563" y="786"/>
                </a:cxn>
                <a:cxn ang="0">
                  <a:pos x="477" y="786"/>
                </a:cxn>
                <a:cxn ang="0">
                  <a:pos x="389" y="793"/>
                </a:cxn>
                <a:cxn ang="0">
                  <a:pos x="301" y="808"/>
                </a:cxn>
                <a:cxn ang="0">
                  <a:pos x="217" y="835"/>
                </a:cxn>
                <a:cxn ang="0">
                  <a:pos x="137" y="872"/>
                </a:cxn>
                <a:cxn ang="0">
                  <a:pos x="64" y="924"/>
                </a:cxn>
                <a:cxn ang="0">
                  <a:pos x="0" y="989"/>
                </a:cxn>
                <a:cxn ang="0">
                  <a:pos x="2" y="979"/>
                </a:cxn>
                <a:cxn ang="0">
                  <a:pos x="11" y="951"/>
                </a:cxn>
                <a:cxn ang="0">
                  <a:pos x="25" y="907"/>
                </a:cxn>
                <a:cxn ang="0">
                  <a:pos x="49" y="849"/>
                </a:cxn>
                <a:cxn ang="0">
                  <a:pos x="81" y="781"/>
                </a:cxn>
                <a:cxn ang="0">
                  <a:pos x="123" y="704"/>
                </a:cxn>
                <a:cxn ang="0">
                  <a:pos x="177" y="620"/>
                </a:cxn>
                <a:cxn ang="0">
                  <a:pos x="243" y="533"/>
                </a:cxn>
                <a:cxn ang="0">
                  <a:pos x="321" y="445"/>
                </a:cxn>
                <a:cxn ang="0">
                  <a:pos x="415" y="357"/>
                </a:cxn>
                <a:cxn ang="0">
                  <a:pos x="525" y="274"/>
                </a:cxn>
                <a:cxn ang="0">
                  <a:pos x="650" y="196"/>
                </a:cxn>
                <a:cxn ang="0">
                  <a:pos x="798" y="123"/>
                </a:cxn>
                <a:cxn ang="0">
                  <a:pos x="940" y="70"/>
                </a:cxn>
                <a:cxn ang="0">
                  <a:pos x="1075" y="33"/>
                </a:cxn>
                <a:cxn ang="0">
                  <a:pos x="1200" y="11"/>
                </a:cxn>
                <a:cxn ang="0">
                  <a:pos x="1313" y="1"/>
                </a:cxn>
              </a:cxnLst>
              <a:rect l="0" t="0" r="r" b="b"/>
              <a:pathLst>
                <a:path w="1645" h="989">
                  <a:moveTo>
                    <a:pt x="1365" y="0"/>
                  </a:moveTo>
                  <a:lnTo>
                    <a:pt x="1413" y="2"/>
                  </a:lnTo>
                  <a:lnTo>
                    <a:pt x="1458" y="5"/>
                  </a:lnTo>
                  <a:lnTo>
                    <a:pt x="1498" y="10"/>
                  </a:lnTo>
                  <a:lnTo>
                    <a:pt x="1534" y="16"/>
                  </a:lnTo>
                  <a:lnTo>
                    <a:pt x="1565" y="25"/>
                  </a:lnTo>
                  <a:lnTo>
                    <a:pt x="1592" y="33"/>
                  </a:lnTo>
                  <a:lnTo>
                    <a:pt x="1613" y="43"/>
                  </a:lnTo>
                  <a:lnTo>
                    <a:pt x="1629" y="53"/>
                  </a:lnTo>
                  <a:lnTo>
                    <a:pt x="1640" y="62"/>
                  </a:lnTo>
                  <a:lnTo>
                    <a:pt x="1645" y="73"/>
                  </a:lnTo>
                  <a:lnTo>
                    <a:pt x="1644" y="73"/>
                  </a:lnTo>
                  <a:lnTo>
                    <a:pt x="1641" y="72"/>
                  </a:lnTo>
                  <a:lnTo>
                    <a:pt x="1635" y="71"/>
                  </a:lnTo>
                  <a:lnTo>
                    <a:pt x="1627" y="70"/>
                  </a:lnTo>
                  <a:lnTo>
                    <a:pt x="1593" y="70"/>
                  </a:lnTo>
                  <a:lnTo>
                    <a:pt x="1577" y="72"/>
                  </a:lnTo>
                  <a:lnTo>
                    <a:pt x="1561" y="74"/>
                  </a:lnTo>
                  <a:lnTo>
                    <a:pt x="1543" y="77"/>
                  </a:lnTo>
                  <a:lnTo>
                    <a:pt x="1523" y="81"/>
                  </a:lnTo>
                  <a:lnTo>
                    <a:pt x="1504" y="87"/>
                  </a:lnTo>
                  <a:lnTo>
                    <a:pt x="1482" y="95"/>
                  </a:lnTo>
                  <a:lnTo>
                    <a:pt x="1459" y="104"/>
                  </a:lnTo>
                  <a:lnTo>
                    <a:pt x="1436" y="115"/>
                  </a:lnTo>
                  <a:lnTo>
                    <a:pt x="1412" y="129"/>
                  </a:lnTo>
                  <a:lnTo>
                    <a:pt x="1388" y="145"/>
                  </a:lnTo>
                  <a:lnTo>
                    <a:pt x="1362" y="163"/>
                  </a:lnTo>
                  <a:lnTo>
                    <a:pt x="1336" y="185"/>
                  </a:lnTo>
                  <a:lnTo>
                    <a:pt x="1310" y="209"/>
                  </a:lnTo>
                  <a:lnTo>
                    <a:pt x="1283" y="236"/>
                  </a:lnTo>
                  <a:lnTo>
                    <a:pt x="1257" y="266"/>
                  </a:lnTo>
                  <a:lnTo>
                    <a:pt x="1230" y="300"/>
                  </a:lnTo>
                  <a:lnTo>
                    <a:pt x="1204" y="337"/>
                  </a:lnTo>
                  <a:lnTo>
                    <a:pt x="1178" y="379"/>
                  </a:lnTo>
                  <a:lnTo>
                    <a:pt x="1152" y="423"/>
                  </a:lnTo>
                  <a:lnTo>
                    <a:pt x="1127" y="473"/>
                  </a:lnTo>
                  <a:lnTo>
                    <a:pt x="1101" y="527"/>
                  </a:lnTo>
                  <a:lnTo>
                    <a:pt x="1077" y="585"/>
                  </a:lnTo>
                  <a:lnTo>
                    <a:pt x="1053" y="647"/>
                  </a:lnTo>
                  <a:lnTo>
                    <a:pt x="1031" y="715"/>
                  </a:lnTo>
                  <a:lnTo>
                    <a:pt x="1009" y="788"/>
                  </a:lnTo>
                  <a:lnTo>
                    <a:pt x="989" y="865"/>
                  </a:lnTo>
                  <a:lnTo>
                    <a:pt x="986" y="865"/>
                  </a:lnTo>
                  <a:lnTo>
                    <a:pt x="980" y="862"/>
                  </a:lnTo>
                  <a:lnTo>
                    <a:pt x="969" y="859"/>
                  </a:lnTo>
                  <a:lnTo>
                    <a:pt x="954" y="854"/>
                  </a:lnTo>
                  <a:lnTo>
                    <a:pt x="936" y="849"/>
                  </a:lnTo>
                  <a:lnTo>
                    <a:pt x="914" y="843"/>
                  </a:lnTo>
                  <a:lnTo>
                    <a:pt x="889" y="836"/>
                  </a:lnTo>
                  <a:lnTo>
                    <a:pt x="861" y="830"/>
                  </a:lnTo>
                  <a:lnTo>
                    <a:pt x="831" y="822"/>
                  </a:lnTo>
                  <a:lnTo>
                    <a:pt x="798" y="815"/>
                  </a:lnTo>
                  <a:lnTo>
                    <a:pt x="763" y="809"/>
                  </a:lnTo>
                  <a:lnTo>
                    <a:pt x="726" y="802"/>
                  </a:lnTo>
                  <a:lnTo>
                    <a:pt x="688" y="797"/>
                  </a:lnTo>
                  <a:lnTo>
                    <a:pt x="648" y="792"/>
                  </a:lnTo>
                  <a:lnTo>
                    <a:pt x="606" y="788"/>
                  </a:lnTo>
                  <a:lnTo>
                    <a:pt x="563" y="786"/>
                  </a:lnTo>
                  <a:lnTo>
                    <a:pt x="520" y="785"/>
                  </a:lnTo>
                  <a:lnTo>
                    <a:pt x="477" y="786"/>
                  </a:lnTo>
                  <a:lnTo>
                    <a:pt x="432" y="788"/>
                  </a:lnTo>
                  <a:lnTo>
                    <a:pt x="389" y="793"/>
                  </a:lnTo>
                  <a:lnTo>
                    <a:pt x="344" y="800"/>
                  </a:lnTo>
                  <a:lnTo>
                    <a:pt x="301" y="808"/>
                  </a:lnTo>
                  <a:lnTo>
                    <a:pt x="259" y="820"/>
                  </a:lnTo>
                  <a:lnTo>
                    <a:pt x="217" y="835"/>
                  </a:lnTo>
                  <a:lnTo>
                    <a:pt x="177" y="852"/>
                  </a:lnTo>
                  <a:lnTo>
                    <a:pt x="137" y="872"/>
                  </a:lnTo>
                  <a:lnTo>
                    <a:pt x="100" y="896"/>
                  </a:lnTo>
                  <a:lnTo>
                    <a:pt x="64" y="924"/>
                  </a:lnTo>
                  <a:lnTo>
                    <a:pt x="31" y="954"/>
                  </a:lnTo>
                  <a:lnTo>
                    <a:pt x="0" y="989"/>
                  </a:lnTo>
                  <a:lnTo>
                    <a:pt x="1" y="987"/>
                  </a:lnTo>
                  <a:lnTo>
                    <a:pt x="2" y="979"/>
                  </a:lnTo>
                  <a:lnTo>
                    <a:pt x="6" y="967"/>
                  </a:lnTo>
                  <a:lnTo>
                    <a:pt x="11" y="951"/>
                  </a:lnTo>
                  <a:lnTo>
                    <a:pt x="17" y="931"/>
                  </a:lnTo>
                  <a:lnTo>
                    <a:pt x="25" y="907"/>
                  </a:lnTo>
                  <a:lnTo>
                    <a:pt x="37" y="880"/>
                  </a:lnTo>
                  <a:lnTo>
                    <a:pt x="49" y="849"/>
                  </a:lnTo>
                  <a:lnTo>
                    <a:pt x="64" y="817"/>
                  </a:lnTo>
                  <a:lnTo>
                    <a:pt x="81" y="781"/>
                  </a:lnTo>
                  <a:lnTo>
                    <a:pt x="101" y="743"/>
                  </a:lnTo>
                  <a:lnTo>
                    <a:pt x="123" y="704"/>
                  </a:lnTo>
                  <a:lnTo>
                    <a:pt x="149" y="663"/>
                  </a:lnTo>
                  <a:lnTo>
                    <a:pt x="177" y="620"/>
                  </a:lnTo>
                  <a:lnTo>
                    <a:pt x="207" y="577"/>
                  </a:lnTo>
                  <a:lnTo>
                    <a:pt x="243" y="533"/>
                  </a:lnTo>
                  <a:lnTo>
                    <a:pt x="280" y="489"/>
                  </a:lnTo>
                  <a:lnTo>
                    <a:pt x="321" y="445"/>
                  </a:lnTo>
                  <a:lnTo>
                    <a:pt x="366" y="401"/>
                  </a:lnTo>
                  <a:lnTo>
                    <a:pt x="415" y="357"/>
                  </a:lnTo>
                  <a:lnTo>
                    <a:pt x="467" y="315"/>
                  </a:lnTo>
                  <a:lnTo>
                    <a:pt x="525" y="274"/>
                  </a:lnTo>
                  <a:lnTo>
                    <a:pt x="585" y="233"/>
                  </a:lnTo>
                  <a:lnTo>
                    <a:pt x="650" y="196"/>
                  </a:lnTo>
                  <a:lnTo>
                    <a:pt x="724" y="157"/>
                  </a:lnTo>
                  <a:lnTo>
                    <a:pt x="798" y="123"/>
                  </a:lnTo>
                  <a:lnTo>
                    <a:pt x="870" y="94"/>
                  </a:lnTo>
                  <a:lnTo>
                    <a:pt x="940" y="70"/>
                  </a:lnTo>
                  <a:lnTo>
                    <a:pt x="1008" y="50"/>
                  </a:lnTo>
                  <a:lnTo>
                    <a:pt x="1075" y="33"/>
                  </a:lnTo>
                  <a:lnTo>
                    <a:pt x="1138" y="21"/>
                  </a:lnTo>
                  <a:lnTo>
                    <a:pt x="1200" y="11"/>
                  </a:lnTo>
                  <a:lnTo>
                    <a:pt x="1258" y="4"/>
                  </a:lnTo>
                  <a:lnTo>
                    <a:pt x="1313" y="1"/>
                  </a:lnTo>
                  <a:lnTo>
                    <a:pt x="1365" y="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9" name="Freeform 9"/>
            <p:cNvSpPr>
              <a:spLocks/>
            </p:cNvSpPr>
            <p:nvPr/>
          </p:nvSpPr>
          <p:spPr bwMode="auto">
            <a:xfrm>
              <a:off x="6134100" y="1428751"/>
              <a:ext cx="1630363" cy="1695450"/>
            </a:xfrm>
            <a:custGeom>
              <a:avLst/>
              <a:gdLst/>
              <a:ahLst/>
              <a:cxnLst>
                <a:cxn ang="0">
                  <a:pos x="513" y="0"/>
                </a:cxn>
                <a:cxn ang="0">
                  <a:pos x="519" y="3"/>
                </a:cxn>
                <a:cxn ang="0">
                  <a:pos x="536" y="12"/>
                </a:cxn>
                <a:cxn ang="0">
                  <a:pos x="563" y="28"/>
                </a:cxn>
                <a:cxn ang="0">
                  <a:pos x="596" y="50"/>
                </a:cxn>
                <a:cxn ang="0">
                  <a:pos x="636" y="79"/>
                </a:cxn>
                <a:cxn ang="0">
                  <a:pos x="681" y="116"/>
                </a:cxn>
                <a:cxn ang="0">
                  <a:pos x="729" y="161"/>
                </a:cxn>
                <a:cxn ang="0">
                  <a:pos x="778" y="215"/>
                </a:cxn>
                <a:cxn ang="0">
                  <a:pos x="827" y="277"/>
                </a:cxn>
                <a:cxn ang="0">
                  <a:pos x="874" y="349"/>
                </a:cxn>
                <a:cxn ang="0">
                  <a:pos x="917" y="431"/>
                </a:cxn>
                <a:cxn ang="0">
                  <a:pos x="955" y="521"/>
                </a:cxn>
                <a:cxn ang="0">
                  <a:pos x="987" y="623"/>
                </a:cxn>
                <a:cxn ang="0">
                  <a:pos x="1010" y="736"/>
                </a:cxn>
                <a:cxn ang="0">
                  <a:pos x="1024" y="860"/>
                </a:cxn>
                <a:cxn ang="0">
                  <a:pos x="1026" y="996"/>
                </a:cxn>
                <a:cxn ang="0">
                  <a:pos x="1022" y="1067"/>
                </a:cxn>
                <a:cxn ang="0">
                  <a:pos x="1018" y="1061"/>
                </a:cxn>
                <a:cxn ang="0">
                  <a:pos x="1010" y="1050"/>
                </a:cxn>
                <a:cxn ang="0">
                  <a:pos x="998" y="1035"/>
                </a:cxn>
                <a:cxn ang="0">
                  <a:pos x="978" y="1017"/>
                </a:cxn>
                <a:cxn ang="0">
                  <a:pos x="951" y="997"/>
                </a:cxn>
                <a:cxn ang="0">
                  <a:pos x="916" y="975"/>
                </a:cxn>
                <a:cxn ang="0">
                  <a:pos x="873" y="954"/>
                </a:cxn>
                <a:cxn ang="0">
                  <a:pos x="819" y="933"/>
                </a:cxn>
                <a:cxn ang="0">
                  <a:pos x="754" y="914"/>
                </a:cxn>
                <a:cxn ang="0">
                  <a:pos x="677" y="897"/>
                </a:cxn>
                <a:cxn ang="0">
                  <a:pos x="587" y="885"/>
                </a:cxn>
                <a:cxn ang="0">
                  <a:pos x="484" y="876"/>
                </a:cxn>
                <a:cxn ang="0">
                  <a:pos x="366" y="873"/>
                </a:cxn>
                <a:cxn ang="0">
                  <a:pos x="233" y="876"/>
                </a:cxn>
                <a:cxn ang="0">
                  <a:pos x="82" y="887"/>
                </a:cxn>
                <a:cxn ang="0">
                  <a:pos x="1" y="893"/>
                </a:cxn>
                <a:cxn ang="0">
                  <a:pos x="5" y="873"/>
                </a:cxn>
                <a:cxn ang="0">
                  <a:pos x="12" y="835"/>
                </a:cxn>
                <a:cxn ang="0">
                  <a:pos x="24" y="783"/>
                </a:cxn>
                <a:cxn ang="0">
                  <a:pos x="40" y="719"/>
                </a:cxn>
                <a:cxn ang="0">
                  <a:pos x="59" y="644"/>
                </a:cxn>
                <a:cxn ang="0">
                  <a:pos x="83" y="565"/>
                </a:cxn>
                <a:cxn ang="0">
                  <a:pos x="110" y="480"/>
                </a:cxn>
                <a:cxn ang="0">
                  <a:pos x="160" y="354"/>
                </a:cxn>
                <a:cxn ang="0">
                  <a:pos x="198" y="271"/>
                </a:cxn>
                <a:cxn ang="0">
                  <a:pos x="240" y="196"/>
                </a:cxn>
                <a:cxn ang="0">
                  <a:pos x="287" y="129"/>
                </a:cxn>
                <a:cxn ang="0">
                  <a:pos x="336" y="73"/>
                </a:cxn>
                <a:cxn ang="0">
                  <a:pos x="391" y="31"/>
                </a:cxn>
                <a:cxn ang="0">
                  <a:pos x="450" y="5"/>
                </a:cxn>
              </a:cxnLst>
              <a:rect l="0" t="0" r="r" b="b"/>
              <a:pathLst>
                <a:path w="1027" h="1068">
                  <a:moveTo>
                    <a:pt x="481" y="0"/>
                  </a:moveTo>
                  <a:lnTo>
                    <a:pt x="513" y="0"/>
                  </a:lnTo>
                  <a:lnTo>
                    <a:pt x="515" y="1"/>
                  </a:lnTo>
                  <a:lnTo>
                    <a:pt x="519" y="3"/>
                  </a:lnTo>
                  <a:lnTo>
                    <a:pt x="526" y="7"/>
                  </a:lnTo>
                  <a:lnTo>
                    <a:pt x="536" y="12"/>
                  </a:lnTo>
                  <a:lnTo>
                    <a:pt x="548" y="19"/>
                  </a:lnTo>
                  <a:lnTo>
                    <a:pt x="563" y="28"/>
                  </a:lnTo>
                  <a:lnTo>
                    <a:pt x="579" y="38"/>
                  </a:lnTo>
                  <a:lnTo>
                    <a:pt x="596" y="50"/>
                  </a:lnTo>
                  <a:lnTo>
                    <a:pt x="616" y="64"/>
                  </a:lnTo>
                  <a:lnTo>
                    <a:pt x="636" y="79"/>
                  </a:lnTo>
                  <a:lnTo>
                    <a:pt x="658" y="97"/>
                  </a:lnTo>
                  <a:lnTo>
                    <a:pt x="681" y="116"/>
                  </a:lnTo>
                  <a:lnTo>
                    <a:pt x="704" y="138"/>
                  </a:lnTo>
                  <a:lnTo>
                    <a:pt x="729" y="161"/>
                  </a:lnTo>
                  <a:lnTo>
                    <a:pt x="753" y="187"/>
                  </a:lnTo>
                  <a:lnTo>
                    <a:pt x="778" y="215"/>
                  </a:lnTo>
                  <a:lnTo>
                    <a:pt x="803" y="245"/>
                  </a:lnTo>
                  <a:lnTo>
                    <a:pt x="827" y="277"/>
                  </a:lnTo>
                  <a:lnTo>
                    <a:pt x="851" y="312"/>
                  </a:lnTo>
                  <a:lnTo>
                    <a:pt x="874" y="349"/>
                  </a:lnTo>
                  <a:lnTo>
                    <a:pt x="896" y="389"/>
                  </a:lnTo>
                  <a:lnTo>
                    <a:pt x="917" y="431"/>
                  </a:lnTo>
                  <a:lnTo>
                    <a:pt x="937" y="475"/>
                  </a:lnTo>
                  <a:lnTo>
                    <a:pt x="955" y="521"/>
                  </a:lnTo>
                  <a:lnTo>
                    <a:pt x="972" y="571"/>
                  </a:lnTo>
                  <a:lnTo>
                    <a:pt x="987" y="623"/>
                  </a:lnTo>
                  <a:lnTo>
                    <a:pt x="1000" y="679"/>
                  </a:lnTo>
                  <a:lnTo>
                    <a:pt x="1010" y="736"/>
                  </a:lnTo>
                  <a:lnTo>
                    <a:pt x="1019" y="797"/>
                  </a:lnTo>
                  <a:lnTo>
                    <a:pt x="1024" y="860"/>
                  </a:lnTo>
                  <a:lnTo>
                    <a:pt x="1027" y="927"/>
                  </a:lnTo>
                  <a:lnTo>
                    <a:pt x="1026" y="996"/>
                  </a:lnTo>
                  <a:lnTo>
                    <a:pt x="1022" y="1068"/>
                  </a:lnTo>
                  <a:lnTo>
                    <a:pt x="1022" y="1067"/>
                  </a:lnTo>
                  <a:lnTo>
                    <a:pt x="1021" y="1064"/>
                  </a:lnTo>
                  <a:lnTo>
                    <a:pt x="1018" y="1061"/>
                  </a:lnTo>
                  <a:lnTo>
                    <a:pt x="1015" y="1056"/>
                  </a:lnTo>
                  <a:lnTo>
                    <a:pt x="1010" y="1050"/>
                  </a:lnTo>
                  <a:lnTo>
                    <a:pt x="1004" y="1043"/>
                  </a:lnTo>
                  <a:lnTo>
                    <a:pt x="998" y="1035"/>
                  </a:lnTo>
                  <a:lnTo>
                    <a:pt x="989" y="1027"/>
                  </a:lnTo>
                  <a:lnTo>
                    <a:pt x="978" y="1017"/>
                  </a:lnTo>
                  <a:lnTo>
                    <a:pt x="966" y="1007"/>
                  </a:lnTo>
                  <a:lnTo>
                    <a:pt x="951" y="997"/>
                  </a:lnTo>
                  <a:lnTo>
                    <a:pt x="935" y="986"/>
                  </a:lnTo>
                  <a:lnTo>
                    <a:pt x="916" y="975"/>
                  </a:lnTo>
                  <a:lnTo>
                    <a:pt x="896" y="965"/>
                  </a:lnTo>
                  <a:lnTo>
                    <a:pt x="873" y="954"/>
                  </a:lnTo>
                  <a:lnTo>
                    <a:pt x="847" y="944"/>
                  </a:lnTo>
                  <a:lnTo>
                    <a:pt x="819" y="933"/>
                  </a:lnTo>
                  <a:lnTo>
                    <a:pt x="788" y="923"/>
                  </a:lnTo>
                  <a:lnTo>
                    <a:pt x="754" y="914"/>
                  </a:lnTo>
                  <a:lnTo>
                    <a:pt x="717" y="905"/>
                  </a:lnTo>
                  <a:lnTo>
                    <a:pt x="677" y="897"/>
                  </a:lnTo>
                  <a:lnTo>
                    <a:pt x="634" y="891"/>
                  </a:lnTo>
                  <a:lnTo>
                    <a:pt x="587" y="885"/>
                  </a:lnTo>
                  <a:lnTo>
                    <a:pt x="538" y="879"/>
                  </a:lnTo>
                  <a:lnTo>
                    <a:pt x="484" y="876"/>
                  </a:lnTo>
                  <a:lnTo>
                    <a:pt x="428" y="874"/>
                  </a:lnTo>
                  <a:lnTo>
                    <a:pt x="366" y="873"/>
                  </a:lnTo>
                  <a:lnTo>
                    <a:pt x="301" y="874"/>
                  </a:lnTo>
                  <a:lnTo>
                    <a:pt x="233" y="876"/>
                  </a:lnTo>
                  <a:lnTo>
                    <a:pt x="159" y="881"/>
                  </a:lnTo>
                  <a:lnTo>
                    <a:pt x="82" y="887"/>
                  </a:lnTo>
                  <a:lnTo>
                    <a:pt x="0" y="896"/>
                  </a:lnTo>
                  <a:lnTo>
                    <a:pt x="1" y="893"/>
                  </a:lnTo>
                  <a:lnTo>
                    <a:pt x="2" y="885"/>
                  </a:lnTo>
                  <a:lnTo>
                    <a:pt x="5" y="873"/>
                  </a:lnTo>
                  <a:lnTo>
                    <a:pt x="8" y="856"/>
                  </a:lnTo>
                  <a:lnTo>
                    <a:pt x="12" y="835"/>
                  </a:lnTo>
                  <a:lnTo>
                    <a:pt x="17" y="811"/>
                  </a:lnTo>
                  <a:lnTo>
                    <a:pt x="24" y="783"/>
                  </a:lnTo>
                  <a:lnTo>
                    <a:pt x="32" y="752"/>
                  </a:lnTo>
                  <a:lnTo>
                    <a:pt x="40" y="719"/>
                  </a:lnTo>
                  <a:lnTo>
                    <a:pt x="49" y="683"/>
                  </a:lnTo>
                  <a:lnTo>
                    <a:pt x="59" y="644"/>
                  </a:lnTo>
                  <a:lnTo>
                    <a:pt x="71" y="605"/>
                  </a:lnTo>
                  <a:lnTo>
                    <a:pt x="83" y="565"/>
                  </a:lnTo>
                  <a:lnTo>
                    <a:pt x="97" y="523"/>
                  </a:lnTo>
                  <a:lnTo>
                    <a:pt x="110" y="480"/>
                  </a:lnTo>
                  <a:lnTo>
                    <a:pt x="126" y="437"/>
                  </a:lnTo>
                  <a:lnTo>
                    <a:pt x="160" y="354"/>
                  </a:lnTo>
                  <a:lnTo>
                    <a:pt x="179" y="312"/>
                  </a:lnTo>
                  <a:lnTo>
                    <a:pt x="198" y="271"/>
                  </a:lnTo>
                  <a:lnTo>
                    <a:pt x="218" y="233"/>
                  </a:lnTo>
                  <a:lnTo>
                    <a:pt x="240" y="196"/>
                  </a:lnTo>
                  <a:lnTo>
                    <a:pt x="263" y="161"/>
                  </a:lnTo>
                  <a:lnTo>
                    <a:pt x="287" y="129"/>
                  </a:lnTo>
                  <a:lnTo>
                    <a:pt x="310" y="100"/>
                  </a:lnTo>
                  <a:lnTo>
                    <a:pt x="336" y="73"/>
                  </a:lnTo>
                  <a:lnTo>
                    <a:pt x="363" y="50"/>
                  </a:lnTo>
                  <a:lnTo>
                    <a:pt x="391" y="31"/>
                  </a:lnTo>
                  <a:lnTo>
                    <a:pt x="420" y="16"/>
                  </a:lnTo>
                  <a:lnTo>
                    <a:pt x="450" y="5"/>
                  </a:lnTo>
                  <a:lnTo>
                    <a:pt x="481" y="0"/>
                  </a:lnTo>
                  <a:close/>
                </a:path>
              </a:pathLst>
            </a:custGeom>
            <a:solidFill>
              <a:schemeClr val="bg1">
                <a:lumMod val="8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10" name="Freeform 10"/>
            <p:cNvSpPr>
              <a:spLocks/>
            </p:cNvSpPr>
            <p:nvPr/>
          </p:nvSpPr>
          <p:spPr bwMode="auto">
            <a:xfrm>
              <a:off x="6819900" y="1428751"/>
              <a:ext cx="1479550" cy="2219325"/>
            </a:xfrm>
            <a:custGeom>
              <a:avLst/>
              <a:gdLst/>
              <a:ahLst/>
              <a:cxnLst>
                <a:cxn ang="0">
                  <a:pos x="120" y="2"/>
                </a:cxn>
                <a:cxn ang="0">
                  <a:pos x="188" y="15"/>
                </a:cxn>
                <a:cxn ang="0">
                  <a:pos x="260" y="41"/>
                </a:cxn>
                <a:cxn ang="0">
                  <a:pos x="336" y="80"/>
                </a:cxn>
                <a:cxn ang="0">
                  <a:pos x="417" y="135"/>
                </a:cxn>
                <a:cxn ang="0">
                  <a:pos x="501" y="209"/>
                </a:cxn>
                <a:cxn ang="0">
                  <a:pos x="589" y="301"/>
                </a:cxn>
                <a:cxn ang="0">
                  <a:pos x="680" y="414"/>
                </a:cxn>
                <a:cxn ang="0">
                  <a:pos x="762" y="533"/>
                </a:cxn>
                <a:cxn ang="0">
                  <a:pos x="821" y="642"/>
                </a:cxn>
                <a:cxn ang="0">
                  <a:pos x="865" y="750"/>
                </a:cxn>
                <a:cxn ang="0">
                  <a:pos x="896" y="856"/>
                </a:cxn>
                <a:cxn ang="0">
                  <a:pos x="917" y="958"/>
                </a:cxn>
                <a:cxn ang="0">
                  <a:pos x="928" y="1055"/>
                </a:cxn>
                <a:cxn ang="0">
                  <a:pos x="932" y="1142"/>
                </a:cxn>
                <a:cxn ang="0">
                  <a:pos x="931" y="1221"/>
                </a:cxn>
                <a:cxn ang="0">
                  <a:pos x="926" y="1287"/>
                </a:cxn>
                <a:cxn ang="0">
                  <a:pos x="920" y="1339"/>
                </a:cxn>
                <a:cxn ang="0">
                  <a:pos x="914" y="1376"/>
                </a:cxn>
                <a:cxn ang="0">
                  <a:pos x="911" y="1395"/>
                </a:cxn>
                <a:cxn ang="0">
                  <a:pos x="865" y="1346"/>
                </a:cxn>
                <a:cxn ang="0">
                  <a:pos x="770" y="1253"/>
                </a:cxn>
                <a:cxn ang="0">
                  <a:pos x="671" y="1173"/>
                </a:cxn>
                <a:cxn ang="0">
                  <a:pos x="571" y="1105"/>
                </a:cxn>
                <a:cxn ang="0">
                  <a:pos x="473" y="1050"/>
                </a:cxn>
                <a:cxn ang="0">
                  <a:pos x="380" y="1004"/>
                </a:cxn>
                <a:cxn ang="0">
                  <a:pos x="293" y="968"/>
                </a:cxn>
                <a:cxn ang="0">
                  <a:pos x="216" y="941"/>
                </a:cxn>
                <a:cxn ang="0">
                  <a:pos x="152" y="921"/>
                </a:cxn>
                <a:cxn ang="0">
                  <a:pos x="102" y="909"/>
                </a:cxn>
                <a:cxn ang="0">
                  <a:pos x="71" y="901"/>
                </a:cxn>
                <a:cxn ang="0">
                  <a:pos x="60" y="899"/>
                </a:cxn>
                <a:cxn ang="0">
                  <a:pos x="91" y="826"/>
                </a:cxn>
                <a:cxn ang="0">
                  <a:pos x="114" y="770"/>
                </a:cxn>
                <a:cxn ang="0">
                  <a:pos x="137" y="706"/>
                </a:cxn>
                <a:cxn ang="0">
                  <a:pos x="158" y="631"/>
                </a:cxn>
                <a:cxn ang="0">
                  <a:pos x="178" y="544"/>
                </a:cxn>
                <a:cxn ang="0">
                  <a:pos x="194" y="442"/>
                </a:cxn>
                <a:cxn ang="0">
                  <a:pos x="205" y="321"/>
                </a:cxn>
                <a:cxn ang="0">
                  <a:pos x="206" y="243"/>
                </a:cxn>
                <a:cxn ang="0">
                  <a:pos x="196" y="180"/>
                </a:cxn>
                <a:cxn ang="0">
                  <a:pos x="180" y="129"/>
                </a:cxn>
                <a:cxn ang="0">
                  <a:pos x="158" y="89"/>
                </a:cxn>
                <a:cxn ang="0">
                  <a:pos x="132" y="59"/>
                </a:cxn>
                <a:cxn ang="0">
                  <a:pos x="104" y="38"/>
                </a:cxn>
                <a:cxn ang="0">
                  <a:pos x="76" y="23"/>
                </a:cxn>
                <a:cxn ang="0">
                  <a:pos x="49" y="15"/>
                </a:cxn>
                <a:cxn ang="0">
                  <a:pos x="27" y="11"/>
                </a:cxn>
                <a:cxn ang="0">
                  <a:pos x="10" y="9"/>
                </a:cxn>
                <a:cxn ang="0">
                  <a:pos x="28" y="4"/>
                </a:cxn>
                <a:cxn ang="0">
                  <a:pos x="88" y="0"/>
                </a:cxn>
              </a:cxnLst>
              <a:rect l="0" t="0" r="r" b="b"/>
              <a:pathLst>
                <a:path w="932" h="1398">
                  <a:moveTo>
                    <a:pt x="88" y="0"/>
                  </a:moveTo>
                  <a:lnTo>
                    <a:pt x="120" y="2"/>
                  </a:lnTo>
                  <a:lnTo>
                    <a:pt x="153" y="7"/>
                  </a:lnTo>
                  <a:lnTo>
                    <a:pt x="188" y="15"/>
                  </a:lnTo>
                  <a:lnTo>
                    <a:pt x="223" y="26"/>
                  </a:lnTo>
                  <a:lnTo>
                    <a:pt x="260" y="41"/>
                  </a:lnTo>
                  <a:lnTo>
                    <a:pt x="297" y="59"/>
                  </a:lnTo>
                  <a:lnTo>
                    <a:pt x="336" y="80"/>
                  </a:lnTo>
                  <a:lnTo>
                    <a:pt x="376" y="106"/>
                  </a:lnTo>
                  <a:lnTo>
                    <a:pt x="417" y="135"/>
                  </a:lnTo>
                  <a:lnTo>
                    <a:pt x="459" y="170"/>
                  </a:lnTo>
                  <a:lnTo>
                    <a:pt x="501" y="209"/>
                  </a:lnTo>
                  <a:lnTo>
                    <a:pt x="545" y="253"/>
                  </a:lnTo>
                  <a:lnTo>
                    <a:pt x="589" y="301"/>
                  </a:lnTo>
                  <a:lnTo>
                    <a:pt x="635" y="355"/>
                  </a:lnTo>
                  <a:lnTo>
                    <a:pt x="680" y="414"/>
                  </a:lnTo>
                  <a:lnTo>
                    <a:pt x="727" y="479"/>
                  </a:lnTo>
                  <a:lnTo>
                    <a:pt x="762" y="533"/>
                  </a:lnTo>
                  <a:lnTo>
                    <a:pt x="794" y="588"/>
                  </a:lnTo>
                  <a:lnTo>
                    <a:pt x="821" y="642"/>
                  </a:lnTo>
                  <a:lnTo>
                    <a:pt x="844" y="696"/>
                  </a:lnTo>
                  <a:lnTo>
                    <a:pt x="865" y="750"/>
                  </a:lnTo>
                  <a:lnTo>
                    <a:pt x="882" y="804"/>
                  </a:lnTo>
                  <a:lnTo>
                    <a:pt x="896" y="856"/>
                  </a:lnTo>
                  <a:lnTo>
                    <a:pt x="907" y="909"/>
                  </a:lnTo>
                  <a:lnTo>
                    <a:pt x="917" y="958"/>
                  </a:lnTo>
                  <a:lnTo>
                    <a:pt x="923" y="1008"/>
                  </a:lnTo>
                  <a:lnTo>
                    <a:pt x="928" y="1055"/>
                  </a:lnTo>
                  <a:lnTo>
                    <a:pt x="930" y="1099"/>
                  </a:lnTo>
                  <a:lnTo>
                    <a:pt x="932" y="1142"/>
                  </a:lnTo>
                  <a:lnTo>
                    <a:pt x="932" y="1183"/>
                  </a:lnTo>
                  <a:lnTo>
                    <a:pt x="931" y="1221"/>
                  </a:lnTo>
                  <a:lnTo>
                    <a:pt x="929" y="1255"/>
                  </a:lnTo>
                  <a:lnTo>
                    <a:pt x="926" y="1287"/>
                  </a:lnTo>
                  <a:lnTo>
                    <a:pt x="924" y="1315"/>
                  </a:lnTo>
                  <a:lnTo>
                    <a:pt x="920" y="1339"/>
                  </a:lnTo>
                  <a:lnTo>
                    <a:pt x="917" y="1359"/>
                  </a:lnTo>
                  <a:lnTo>
                    <a:pt x="914" y="1376"/>
                  </a:lnTo>
                  <a:lnTo>
                    <a:pt x="912" y="1387"/>
                  </a:lnTo>
                  <a:lnTo>
                    <a:pt x="911" y="1395"/>
                  </a:lnTo>
                  <a:lnTo>
                    <a:pt x="910" y="1398"/>
                  </a:lnTo>
                  <a:lnTo>
                    <a:pt x="865" y="1346"/>
                  </a:lnTo>
                  <a:lnTo>
                    <a:pt x="818" y="1298"/>
                  </a:lnTo>
                  <a:lnTo>
                    <a:pt x="770" y="1253"/>
                  </a:lnTo>
                  <a:lnTo>
                    <a:pt x="721" y="1211"/>
                  </a:lnTo>
                  <a:lnTo>
                    <a:pt x="671" y="1173"/>
                  </a:lnTo>
                  <a:lnTo>
                    <a:pt x="621" y="1138"/>
                  </a:lnTo>
                  <a:lnTo>
                    <a:pt x="571" y="1105"/>
                  </a:lnTo>
                  <a:lnTo>
                    <a:pt x="522" y="1076"/>
                  </a:lnTo>
                  <a:lnTo>
                    <a:pt x="473" y="1050"/>
                  </a:lnTo>
                  <a:lnTo>
                    <a:pt x="426" y="1026"/>
                  </a:lnTo>
                  <a:lnTo>
                    <a:pt x="380" y="1004"/>
                  </a:lnTo>
                  <a:lnTo>
                    <a:pt x="336" y="985"/>
                  </a:lnTo>
                  <a:lnTo>
                    <a:pt x="293" y="968"/>
                  </a:lnTo>
                  <a:lnTo>
                    <a:pt x="254" y="953"/>
                  </a:lnTo>
                  <a:lnTo>
                    <a:pt x="216" y="941"/>
                  </a:lnTo>
                  <a:lnTo>
                    <a:pt x="183" y="930"/>
                  </a:lnTo>
                  <a:lnTo>
                    <a:pt x="152" y="921"/>
                  </a:lnTo>
                  <a:lnTo>
                    <a:pt x="125" y="914"/>
                  </a:lnTo>
                  <a:lnTo>
                    <a:pt x="102" y="909"/>
                  </a:lnTo>
                  <a:lnTo>
                    <a:pt x="84" y="904"/>
                  </a:lnTo>
                  <a:lnTo>
                    <a:pt x="71" y="901"/>
                  </a:lnTo>
                  <a:lnTo>
                    <a:pt x="62" y="900"/>
                  </a:lnTo>
                  <a:lnTo>
                    <a:pt x="60" y="899"/>
                  </a:lnTo>
                  <a:lnTo>
                    <a:pt x="80" y="851"/>
                  </a:lnTo>
                  <a:lnTo>
                    <a:pt x="91" y="826"/>
                  </a:lnTo>
                  <a:lnTo>
                    <a:pt x="102" y="799"/>
                  </a:lnTo>
                  <a:lnTo>
                    <a:pt x="114" y="770"/>
                  </a:lnTo>
                  <a:lnTo>
                    <a:pt x="125" y="739"/>
                  </a:lnTo>
                  <a:lnTo>
                    <a:pt x="137" y="706"/>
                  </a:lnTo>
                  <a:lnTo>
                    <a:pt x="148" y="671"/>
                  </a:lnTo>
                  <a:lnTo>
                    <a:pt x="158" y="631"/>
                  </a:lnTo>
                  <a:lnTo>
                    <a:pt x="168" y="590"/>
                  </a:lnTo>
                  <a:lnTo>
                    <a:pt x="178" y="544"/>
                  </a:lnTo>
                  <a:lnTo>
                    <a:pt x="186" y="496"/>
                  </a:lnTo>
                  <a:lnTo>
                    <a:pt x="194" y="442"/>
                  </a:lnTo>
                  <a:lnTo>
                    <a:pt x="200" y="383"/>
                  </a:lnTo>
                  <a:lnTo>
                    <a:pt x="205" y="321"/>
                  </a:lnTo>
                  <a:lnTo>
                    <a:pt x="207" y="281"/>
                  </a:lnTo>
                  <a:lnTo>
                    <a:pt x="206" y="243"/>
                  </a:lnTo>
                  <a:lnTo>
                    <a:pt x="202" y="210"/>
                  </a:lnTo>
                  <a:lnTo>
                    <a:pt x="196" y="180"/>
                  </a:lnTo>
                  <a:lnTo>
                    <a:pt x="190" y="153"/>
                  </a:lnTo>
                  <a:lnTo>
                    <a:pt x="180" y="129"/>
                  </a:lnTo>
                  <a:lnTo>
                    <a:pt x="170" y="108"/>
                  </a:lnTo>
                  <a:lnTo>
                    <a:pt x="158" y="89"/>
                  </a:lnTo>
                  <a:lnTo>
                    <a:pt x="145" y="73"/>
                  </a:lnTo>
                  <a:lnTo>
                    <a:pt x="132" y="59"/>
                  </a:lnTo>
                  <a:lnTo>
                    <a:pt x="118" y="48"/>
                  </a:lnTo>
                  <a:lnTo>
                    <a:pt x="104" y="38"/>
                  </a:lnTo>
                  <a:lnTo>
                    <a:pt x="90" y="30"/>
                  </a:lnTo>
                  <a:lnTo>
                    <a:pt x="76" y="23"/>
                  </a:lnTo>
                  <a:lnTo>
                    <a:pt x="62" y="19"/>
                  </a:lnTo>
                  <a:lnTo>
                    <a:pt x="49" y="15"/>
                  </a:lnTo>
                  <a:lnTo>
                    <a:pt x="38" y="12"/>
                  </a:lnTo>
                  <a:lnTo>
                    <a:pt x="27" y="11"/>
                  </a:lnTo>
                  <a:lnTo>
                    <a:pt x="18" y="10"/>
                  </a:lnTo>
                  <a:lnTo>
                    <a:pt x="10" y="9"/>
                  </a:lnTo>
                  <a:lnTo>
                    <a:pt x="0" y="9"/>
                  </a:lnTo>
                  <a:lnTo>
                    <a:pt x="28" y="4"/>
                  </a:lnTo>
                  <a:lnTo>
                    <a:pt x="57" y="1"/>
                  </a:lnTo>
                  <a:lnTo>
                    <a:pt x="88" y="0"/>
                  </a:lnTo>
                  <a:close/>
                </a:path>
              </a:pathLst>
            </a:custGeom>
            <a:solidFill>
              <a:schemeClr val="bg1">
                <a:lumMod val="6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11" name="Freeform 11"/>
            <p:cNvSpPr>
              <a:spLocks/>
            </p:cNvSpPr>
            <p:nvPr/>
          </p:nvSpPr>
          <p:spPr bwMode="auto">
            <a:xfrm>
              <a:off x="5700713" y="3863976"/>
              <a:ext cx="2516188" cy="1804988"/>
            </a:xfrm>
            <a:custGeom>
              <a:avLst/>
              <a:gdLst/>
              <a:ahLst/>
              <a:cxnLst>
                <a:cxn ang="0">
                  <a:pos x="1566" y="1"/>
                </a:cxn>
                <a:cxn ang="0">
                  <a:pos x="1570" y="10"/>
                </a:cxn>
                <a:cxn ang="0">
                  <a:pos x="1578" y="41"/>
                </a:cxn>
                <a:cxn ang="0">
                  <a:pos x="1583" y="73"/>
                </a:cxn>
                <a:cxn ang="0">
                  <a:pos x="1585" y="115"/>
                </a:cxn>
                <a:cxn ang="0">
                  <a:pos x="1581" y="166"/>
                </a:cxn>
                <a:cxn ang="0">
                  <a:pos x="1569" y="228"/>
                </a:cxn>
                <a:cxn ang="0">
                  <a:pos x="1547" y="300"/>
                </a:cxn>
                <a:cxn ang="0">
                  <a:pos x="1515" y="381"/>
                </a:cxn>
                <a:cxn ang="0">
                  <a:pos x="1468" y="474"/>
                </a:cxn>
                <a:cxn ang="0">
                  <a:pos x="1424" y="544"/>
                </a:cxn>
                <a:cxn ang="0">
                  <a:pos x="1372" y="617"/>
                </a:cxn>
                <a:cxn ang="0">
                  <a:pos x="1311" y="691"/>
                </a:cxn>
                <a:cxn ang="0">
                  <a:pos x="1241" y="763"/>
                </a:cxn>
                <a:cxn ang="0">
                  <a:pos x="1160" y="833"/>
                </a:cxn>
                <a:cxn ang="0">
                  <a:pos x="1071" y="899"/>
                </a:cxn>
                <a:cxn ang="0">
                  <a:pos x="971" y="959"/>
                </a:cxn>
                <a:cxn ang="0">
                  <a:pos x="863" y="1014"/>
                </a:cxn>
                <a:cxn ang="0">
                  <a:pos x="744" y="1059"/>
                </a:cxn>
                <a:cxn ang="0">
                  <a:pos x="616" y="1096"/>
                </a:cxn>
                <a:cxn ang="0">
                  <a:pos x="477" y="1122"/>
                </a:cxn>
                <a:cxn ang="0">
                  <a:pos x="328" y="1135"/>
                </a:cxn>
                <a:cxn ang="0">
                  <a:pos x="169" y="1135"/>
                </a:cxn>
                <a:cxn ang="0">
                  <a:pos x="0" y="1119"/>
                </a:cxn>
                <a:cxn ang="0">
                  <a:pos x="6" y="1117"/>
                </a:cxn>
                <a:cxn ang="0">
                  <a:pos x="22" y="1113"/>
                </a:cxn>
                <a:cxn ang="0">
                  <a:pos x="47" y="1104"/>
                </a:cxn>
                <a:cxn ang="0">
                  <a:pos x="80" y="1089"/>
                </a:cxn>
                <a:cxn ang="0">
                  <a:pos x="119" y="1069"/>
                </a:cxn>
                <a:cxn ang="0">
                  <a:pos x="164" y="1041"/>
                </a:cxn>
                <a:cxn ang="0">
                  <a:pos x="212" y="1004"/>
                </a:cxn>
                <a:cxn ang="0">
                  <a:pos x="262" y="958"/>
                </a:cxn>
                <a:cxn ang="0">
                  <a:pos x="313" y="903"/>
                </a:cxn>
                <a:cxn ang="0">
                  <a:pos x="364" y="836"/>
                </a:cxn>
                <a:cxn ang="0">
                  <a:pos x="413" y="757"/>
                </a:cxn>
                <a:cxn ang="0">
                  <a:pos x="460" y="665"/>
                </a:cxn>
                <a:cxn ang="0">
                  <a:pos x="501" y="559"/>
                </a:cxn>
                <a:cxn ang="0">
                  <a:pos x="536" y="438"/>
                </a:cxn>
                <a:cxn ang="0">
                  <a:pos x="566" y="301"/>
                </a:cxn>
                <a:cxn ang="0">
                  <a:pos x="578" y="226"/>
                </a:cxn>
                <a:cxn ang="0">
                  <a:pos x="592" y="230"/>
                </a:cxn>
                <a:cxn ang="0">
                  <a:pos x="634" y="241"/>
                </a:cxn>
                <a:cxn ang="0">
                  <a:pos x="675" y="251"/>
                </a:cxn>
                <a:cxn ang="0">
                  <a:pos x="724" y="262"/>
                </a:cxn>
                <a:cxn ang="0">
                  <a:pos x="782" y="273"/>
                </a:cxn>
                <a:cxn ang="0">
                  <a:pos x="844" y="285"/>
                </a:cxn>
                <a:cxn ang="0">
                  <a:pos x="912" y="295"/>
                </a:cxn>
                <a:cxn ang="0">
                  <a:pos x="1018" y="307"/>
                </a:cxn>
                <a:cxn ang="0">
                  <a:pos x="1090" y="312"/>
                </a:cxn>
                <a:cxn ang="0">
                  <a:pos x="1162" y="313"/>
                </a:cxn>
                <a:cxn ang="0">
                  <a:pos x="1232" y="308"/>
                </a:cxn>
                <a:cxn ang="0">
                  <a:pos x="1300" y="300"/>
                </a:cxn>
                <a:cxn ang="0">
                  <a:pos x="1362" y="286"/>
                </a:cxn>
                <a:cxn ang="0">
                  <a:pos x="1419" y="265"/>
                </a:cxn>
                <a:cxn ang="0">
                  <a:pos x="1469" y="237"/>
                </a:cxn>
                <a:cxn ang="0">
                  <a:pos x="1510" y="201"/>
                </a:cxn>
                <a:cxn ang="0">
                  <a:pos x="1541" y="155"/>
                </a:cxn>
                <a:cxn ang="0">
                  <a:pos x="1560" y="101"/>
                </a:cxn>
                <a:cxn ang="0">
                  <a:pos x="1567" y="36"/>
                </a:cxn>
              </a:cxnLst>
              <a:rect l="0" t="0" r="r" b="b"/>
              <a:pathLst>
                <a:path w="1585" h="1137">
                  <a:moveTo>
                    <a:pt x="1565" y="0"/>
                  </a:moveTo>
                  <a:lnTo>
                    <a:pt x="1566" y="1"/>
                  </a:lnTo>
                  <a:lnTo>
                    <a:pt x="1568" y="4"/>
                  </a:lnTo>
                  <a:lnTo>
                    <a:pt x="1570" y="10"/>
                  </a:lnTo>
                  <a:lnTo>
                    <a:pt x="1576" y="28"/>
                  </a:lnTo>
                  <a:lnTo>
                    <a:pt x="1578" y="41"/>
                  </a:lnTo>
                  <a:lnTo>
                    <a:pt x="1582" y="56"/>
                  </a:lnTo>
                  <a:lnTo>
                    <a:pt x="1583" y="73"/>
                  </a:lnTo>
                  <a:lnTo>
                    <a:pt x="1584" y="93"/>
                  </a:lnTo>
                  <a:lnTo>
                    <a:pt x="1585" y="115"/>
                  </a:lnTo>
                  <a:lnTo>
                    <a:pt x="1583" y="140"/>
                  </a:lnTo>
                  <a:lnTo>
                    <a:pt x="1581" y="166"/>
                  </a:lnTo>
                  <a:lnTo>
                    <a:pt x="1576" y="196"/>
                  </a:lnTo>
                  <a:lnTo>
                    <a:pt x="1569" y="228"/>
                  </a:lnTo>
                  <a:lnTo>
                    <a:pt x="1559" y="263"/>
                  </a:lnTo>
                  <a:lnTo>
                    <a:pt x="1547" y="300"/>
                  </a:lnTo>
                  <a:lnTo>
                    <a:pt x="1533" y="339"/>
                  </a:lnTo>
                  <a:lnTo>
                    <a:pt x="1515" y="381"/>
                  </a:lnTo>
                  <a:lnTo>
                    <a:pt x="1494" y="426"/>
                  </a:lnTo>
                  <a:lnTo>
                    <a:pt x="1468" y="474"/>
                  </a:lnTo>
                  <a:lnTo>
                    <a:pt x="1447" y="509"/>
                  </a:lnTo>
                  <a:lnTo>
                    <a:pt x="1424" y="544"/>
                  </a:lnTo>
                  <a:lnTo>
                    <a:pt x="1400" y="580"/>
                  </a:lnTo>
                  <a:lnTo>
                    <a:pt x="1372" y="617"/>
                  </a:lnTo>
                  <a:lnTo>
                    <a:pt x="1343" y="654"/>
                  </a:lnTo>
                  <a:lnTo>
                    <a:pt x="1311" y="691"/>
                  </a:lnTo>
                  <a:lnTo>
                    <a:pt x="1276" y="727"/>
                  </a:lnTo>
                  <a:lnTo>
                    <a:pt x="1241" y="763"/>
                  </a:lnTo>
                  <a:lnTo>
                    <a:pt x="1201" y="798"/>
                  </a:lnTo>
                  <a:lnTo>
                    <a:pt x="1160" y="833"/>
                  </a:lnTo>
                  <a:lnTo>
                    <a:pt x="1117" y="866"/>
                  </a:lnTo>
                  <a:lnTo>
                    <a:pt x="1071" y="899"/>
                  </a:lnTo>
                  <a:lnTo>
                    <a:pt x="1023" y="930"/>
                  </a:lnTo>
                  <a:lnTo>
                    <a:pt x="971" y="959"/>
                  </a:lnTo>
                  <a:lnTo>
                    <a:pt x="918" y="987"/>
                  </a:lnTo>
                  <a:lnTo>
                    <a:pt x="863" y="1014"/>
                  </a:lnTo>
                  <a:lnTo>
                    <a:pt x="805" y="1038"/>
                  </a:lnTo>
                  <a:lnTo>
                    <a:pt x="744" y="1059"/>
                  </a:lnTo>
                  <a:lnTo>
                    <a:pt x="681" y="1079"/>
                  </a:lnTo>
                  <a:lnTo>
                    <a:pt x="616" y="1096"/>
                  </a:lnTo>
                  <a:lnTo>
                    <a:pt x="548" y="1111"/>
                  </a:lnTo>
                  <a:lnTo>
                    <a:pt x="477" y="1122"/>
                  </a:lnTo>
                  <a:lnTo>
                    <a:pt x="404" y="1130"/>
                  </a:lnTo>
                  <a:lnTo>
                    <a:pt x="328" y="1135"/>
                  </a:lnTo>
                  <a:lnTo>
                    <a:pt x="250" y="1137"/>
                  </a:lnTo>
                  <a:lnTo>
                    <a:pt x="169" y="1135"/>
                  </a:lnTo>
                  <a:lnTo>
                    <a:pt x="86" y="1129"/>
                  </a:lnTo>
                  <a:lnTo>
                    <a:pt x="0" y="1119"/>
                  </a:lnTo>
                  <a:lnTo>
                    <a:pt x="2" y="1119"/>
                  </a:lnTo>
                  <a:lnTo>
                    <a:pt x="6" y="1117"/>
                  </a:lnTo>
                  <a:lnTo>
                    <a:pt x="13" y="1116"/>
                  </a:lnTo>
                  <a:lnTo>
                    <a:pt x="22" y="1113"/>
                  </a:lnTo>
                  <a:lnTo>
                    <a:pt x="33" y="1109"/>
                  </a:lnTo>
                  <a:lnTo>
                    <a:pt x="47" y="1104"/>
                  </a:lnTo>
                  <a:lnTo>
                    <a:pt x="62" y="1097"/>
                  </a:lnTo>
                  <a:lnTo>
                    <a:pt x="80" y="1089"/>
                  </a:lnTo>
                  <a:lnTo>
                    <a:pt x="99" y="1080"/>
                  </a:lnTo>
                  <a:lnTo>
                    <a:pt x="119" y="1069"/>
                  </a:lnTo>
                  <a:lnTo>
                    <a:pt x="141" y="1056"/>
                  </a:lnTo>
                  <a:lnTo>
                    <a:pt x="164" y="1041"/>
                  </a:lnTo>
                  <a:lnTo>
                    <a:pt x="187" y="1023"/>
                  </a:lnTo>
                  <a:lnTo>
                    <a:pt x="212" y="1004"/>
                  </a:lnTo>
                  <a:lnTo>
                    <a:pt x="237" y="982"/>
                  </a:lnTo>
                  <a:lnTo>
                    <a:pt x="262" y="958"/>
                  </a:lnTo>
                  <a:lnTo>
                    <a:pt x="288" y="932"/>
                  </a:lnTo>
                  <a:lnTo>
                    <a:pt x="313" y="903"/>
                  </a:lnTo>
                  <a:lnTo>
                    <a:pt x="339" y="871"/>
                  </a:lnTo>
                  <a:lnTo>
                    <a:pt x="364" y="836"/>
                  </a:lnTo>
                  <a:lnTo>
                    <a:pt x="389" y="798"/>
                  </a:lnTo>
                  <a:lnTo>
                    <a:pt x="413" y="757"/>
                  </a:lnTo>
                  <a:lnTo>
                    <a:pt x="436" y="713"/>
                  </a:lnTo>
                  <a:lnTo>
                    <a:pt x="460" y="665"/>
                  </a:lnTo>
                  <a:lnTo>
                    <a:pt x="481" y="614"/>
                  </a:lnTo>
                  <a:lnTo>
                    <a:pt x="501" y="559"/>
                  </a:lnTo>
                  <a:lnTo>
                    <a:pt x="519" y="500"/>
                  </a:lnTo>
                  <a:lnTo>
                    <a:pt x="536" y="438"/>
                  </a:lnTo>
                  <a:lnTo>
                    <a:pt x="552" y="371"/>
                  </a:lnTo>
                  <a:lnTo>
                    <a:pt x="566" y="301"/>
                  </a:lnTo>
                  <a:lnTo>
                    <a:pt x="577" y="225"/>
                  </a:lnTo>
                  <a:lnTo>
                    <a:pt x="578" y="226"/>
                  </a:lnTo>
                  <a:lnTo>
                    <a:pt x="583" y="227"/>
                  </a:lnTo>
                  <a:lnTo>
                    <a:pt x="592" y="230"/>
                  </a:lnTo>
                  <a:lnTo>
                    <a:pt x="603" y="233"/>
                  </a:lnTo>
                  <a:lnTo>
                    <a:pt x="634" y="241"/>
                  </a:lnTo>
                  <a:lnTo>
                    <a:pt x="654" y="246"/>
                  </a:lnTo>
                  <a:lnTo>
                    <a:pt x="675" y="251"/>
                  </a:lnTo>
                  <a:lnTo>
                    <a:pt x="699" y="256"/>
                  </a:lnTo>
                  <a:lnTo>
                    <a:pt x="724" y="262"/>
                  </a:lnTo>
                  <a:lnTo>
                    <a:pt x="752" y="267"/>
                  </a:lnTo>
                  <a:lnTo>
                    <a:pt x="782" y="273"/>
                  </a:lnTo>
                  <a:lnTo>
                    <a:pt x="812" y="279"/>
                  </a:lnTo>
                  <a:lnTo>
                    <a:pt x="844" y="285"/>
                  </a:lnTo>
                  <a:lnTo>
                    <a:pt x="877" y="290"/>
                  </a:lnTo>
                  <a:lnTo>
                    <a:pt x="912" y="295"/>
                  </a:lnTo>
                  <a:lnTo>
                    <a:pt x="946" y="300"/>
                  </a:lnTo>
                  <a:lnTo>
                    <a:pt x="1018" y="307"/>
                  </a:lnTo>
                  <a:lnTo>
                    <a:pt x="1053" y="309"/>
                  </a:lnTo>
                  <a:lnTo>
                    <a:pt x="1090" y="312"/>
                  </a:lnTo>
                  <a:lnTo>
                    <a:pt x="1126" y="313"/>
                  </a:lnTo>
                  <a:lnTo>
                    <a:pt x="1162" y="313"/>
                  </a:lnTo>
                  <a:lnTo>
                    <a:pt x="1197" y="311"/>
                  </a:lnTo>
                  <a:lnTo>
                    <a:pt x="1232" y="308"/>
                  </a:lnTo>
                  <a:lnTo>
                    <a:pt x="1266" y="305"/>
                  </a:lnTo>
                  <a:lnTo>
                    <a:pt x="1300" y="300"/>
                  </a:lnTo>
                  <a:lnTo>
                    <a:pt x="1331" y="294"/>
                  </a:lnTo>
                  <a:lnTo>
                    <a:pt x="1362" y="286"/>
                  </a:lnTo>
                  <a:lnTo>
                    <a:pt x="1391" y="276"/>
                  </a:lnTo>
                  <a:lnTo>
                    <a:pt x="1419" y="265"/>
                  </a:lnTo>
                  <a:lnTo>
                    <a:pt x="1445" y="252"/>
                  </a:lnTo>
                  <a:lnTo>
                    <a:pt x="1469" y="237"/>
                  </a:lnTo>
                  <a:lnTo>
                    <a:pt x="1490" y="220"/>
                  </a:lnTo>
                  <a:lnTo>
                    <a:pt x="1510" y="201"/>
                  </a:lnTo>
                  <a:lnTo>
                    <a:pt x="1526" y="179"/>
                  </a:lnTo>
                  <a:lnTo>
                    <a:pt x="1541" y="155"/>
                  </a:lnTo>
                  <a:lnTo>
                    <a:pt x="1552" y="130"/>
                  </a:lnTo>
                  <a:lnTo>
                    <a:pt x="1560" y="101"/>
                  </a:lnTo>
                  <a:lnTo>
                    <a:pt x="1565" y="70"/>
                  </a:lnTo>
                  <a:lnTo>
                    <a:pt x="1567" y="36"/>
                  </a:lnTo>
                  <a:lnTo>
                    <a:pt x="1565" y="0"/>
                  </a:lnTo>
                  <a:close/>
                </a:path>
              </a:pathLst>
            </a:custGeom>
            <a:solidFill>
              <a:schemeClr val="bg1">
                <a:lumMod val="6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12" name="Freeform 12"/>
            <p:cNvSpPr>
              <a:spLocks/>
            </p:cNvSpPr>
            <p:nvPr/>
          </p:nvSpPr>
          <p:spPr bwMode="auto">
            <a:xfrm>
              <a:off x="4284663" y="3054351"/>
              <a:ext cx="1943100" cy="2376488"/>
            </a:xfrm>
            <a:custGeom>
              <a:avLst/>
              <a:gdLst/>
              <a:ahLst/>
              <a:cxnLst>
                <a:cxn ang="0">
                  <a:pos x="1051" y="2"/>
                </a:cxn>
                <a:cxn ang="0">
                  <a:pos x="1061" y="15"/>
                </a:cxn>
                <a:cxn ang="0">
                  <a:pos x="1079" y="43"/>
                </a:cxn>
                <a:cxn ang="0">
                  <a:pos x="1102" y="83"/>
                </a:cxn>
                <a:cxn ang="0">
                  <a:pos x="1129" y="136"/>
                </a:cxn>
                <a:cxn ang="0">
                  <a:pos x="1156" y="201"/>
                </a:cxn>
                <a:cxn ang="0">
                  <a:pos x="1181" y="278"/>
                </a:cxn>
                <a:cxn ang="0">
                  <a:pos x="1203" y="366"/>
                </a:cxn>
                <a:cxn ang="0">
                  <a:pos x="1218" y="464"/>
                </a:cxn>
                <a:cxn ang="0">
                  <a:pos x="1224" y="574"/>
                </a:cxn>
                <a:cxn ang="0">
                  <a:pos x="1219" y="693"/>
                </a:cxn>
                <a:cxn ang="0">
                  <a:pos x="1200" y="822"/>
                </a:cxn>
                <a:cxn ang="0">
                  <a:pos x="1165" y="960"/>
                </a:cxn>
                <a:cxn ang="0">
                  <a:pos x="1123" y="1081"/>
                </a:cxn>
                <a:cxn ang="0">
                  <a:pos x="1076" y="1183"/>
                </a:cxn>
                <a:cxn ang="0">
                  <a:pos x="1026" y="1266"/>
                </a:cxn>
                <a:cxn ang="0">
                  <a:pos x="976" y="1333"/>
                </a:cxn>
                <a:cxn ang="0">
                  <a:pos x="923" y="1386"/>
                </a:cxn>
                <a:cxn ang="0">
                  <a:pos x="873" y="1427"/>
                </a:cxn>
                <a:cxn ang="0">
                  <a:pos x="824" y="1456"/>
                </a:cxn>
                <a:cxn ang="0">
                  <a:pos x="779" y="1475"/>
                </a:cxn>
                <a:cxn ang="0">
                  <a:pos x="738" y="1488"/>
                </a:cxn>
                <a:cxn ang="0">
                  <a:pos x="703" y="1494"/>
                </a:cxn>
                <a:cxn ang="0">
                  <a:pos x="675" y="1497"/>
                </a:cxn>
                <a:cxn ang="0">
                  <a:pos x="655" y="1496"/>
                </a:cxn>
                <a:cxn ang="0">
                  <a:pos x="645" y="1495"/>
                </a:cxn>
                <a:cxn ang="0">
                  <a:pos x="616" y="1497"/>
                </a:cxn>
                <a:cxn ang="0">
                  <a:pos x="562" y="1484"/>
                </a:cxn>
                <a:cxn ang="0">
                  <a:pos x="508" y="1451"/>
                </a:cxn>
                <a:cxn ang="0">
                  <a:pos x="457" y="1403"/>
                </a:cxn>
                <a:cxn ang="0">
                  <a:pos x="406" y="1339"/>
                </a:cxn>
                <a:cxn ang="0">
                  <a:pos x="358" y="1264"/>
                </a:cxn>
                <a:cxn ang="0">
                  <a:pos x="311" y="1178"/>
                </a:cxn>
                <a:cxn ang="0">
                  <a:pos x="266" y="1087"/>
                </a:cxn>
                <a:cxn ang="0">
                  <a:pos x="224" y="989"/>
                </a:cxn>
                <a:cxn ang="0">
                  <a:pos x="185" y="890"/>
                </a:cxn>
                <a:cxn ang="0">
                  <a:pos x="132" y="743"/>
                </a:cxn>
                <a:cxn ang="0">
                  <a:pos x="100" y="648"/>
                </a:cxn>
                <a:cxn ang="0">
                  <a:pos x="73" y="560"/>
                </a:cxn>
                <a:cxn ang="0">
                  <a:pos x="50" y="481"/>
                </a:cxn>
                <a:cxn ang="0">
                  <a:pos x="30" y="412"/>
                </a:cxn>
                <a:cxn ang="0">
                  <a:pos x="16" y="358"/>
                </a:cxn>
                <a:cxn ang="0">
                  <a:pos x="6" y="318"/>
                </a:cxn>
                <a:cxn ang="0">
                  <a:pos x="1" y="298"/>
                </a:cxn>
                <a:cxn ang="0">
                  <a:pos x="62" y="306"/>
                </a:cxn>
                <a:cxn ang="0">
                  <a:pos x="183" y="317"/>
                </a:cxn>
                <a:cxn ang="0">
                  <a:pos x="300" y="315"/>
                </a:cxn>
                <a:cxn ang="0">
                  <a:pos x="411" y="300"/>
                </a:cxn>
                <a:cxn ang="0">
                  <a:pos x="516" y="277"/>
                </a:cxn>
                <a:cxn ang="0">
                  <a:pos x="613" y="247"/>
                </a:cxn>
                <a:cxn ang="0">
                  <a:pos x="703" y="212"/>
                </a:cxn>
                <a:cxn ang="0">
                  <a:pos x="783" y="174"/>
                </a:cxn>
                <a:cxn ang="0">
                  <a:pos x="855" y="135"/>
                </a:cxn>
                <a:cxn ang="0">
                  <a:pos x="917" y="98"/>
                </a:cxn>
                <a:cxn ang="0">
                  <a:pos x="968" y="63"/>
                </a:cxn>
                <a:cxn ang="0">
                  <a:pos x="1006" y="34"/>
                </a:cxn>
                <a:cxn ang="0">
                  <a:pos x="1034" y="13"/>
                </a:cxn>
                <a:cxn ang="0">
                  <a:pos x="1047" y="2"/>
                </a:cxn>
              </a:cxnLst>
              <a:rect l="0" t="0" r="r" b="b"/>
              <a:pathLst>
                <a:path w="1224" h="1497">
                  <a:moveTo>
                    <a:pt x="1049" y="0"/>
                  </a:moveTo>
                  <a:lnTo>
                    <a:pt x="1051" y="2"/>
                  </a:lnTo>
                  <a:lnTo>
                    <a:pt x="1054" y="7"/>
                  </a:lnTo>
                  <a:lnTo>
                    <a:pt x="1061" y="15"/>
                  </a:lnTo>
                  <a:lnTo>
                    <a:pt x="1069" y="27"/>
                  </a:lnTo>
                  <a:lnTo>
                    <a:pt x="1079" y="43"/>
                  </a:lnTo>
                  <a:lnTo>
                    <a:pt x="1090" y="62"/>
                  </a:lnTo>
                  <a:lnTo>
                    <a:pt x="1102" y="83"/>
                  </a:lnTo>
                  <a:lnTo>
                    <a:pt x="1115" y="108"/>
                  </a:lnTo>
                  <a:lnTo>
                    <a:pt x="1129" y="136"/>
                  </a:lnTo>
                  <a:lnTo>
                    <a:pt x="1142" y="167"/>
                  </a:lnTo>
                  <a:lnTo>
                    <a:pt x="1156" y="201"/>
                  </a:lnTo>
                  <a:lnTo>
                    <a:pt x="1169" y="238"/>
                  </a:lnTo>
                  <a:lnTo>
                    <a:pt x="1181" y="278"/>
                  </a:lnTo>
                  <a:lnTo>
                    <a:pt x="1193" y="321"/>
                  </a:lnTo>
                  <a:lnTo>
                    <a:pt x="1203" y="366"/>
                  </a:lnTo>
                  <a:lnTo>
                    <a:pt x="1211" y="414"/>
                  </a:lnTo>
                  <a:lnTo>
                    <a:pt x="1218" y="464"/>
                  </a:lnTo>
                  <a:lnTo>
                    <a:pt x="1223" y="518"/>
                  </a:lnTo>
                  <a:lnTo>
                    <a:pt x="1224" y="574"/>
                  </a:lnTo>
                  <a:lnTo>
                    <a:pt x="1223" y="632"/>
                  </a:lnTo>
                  <a:lnTo>
                    <a:pt x="1219" y="693"/>
                  </a:lnTo>
                  <a:lnTo>
                    <a:pt x="1211" y="756"/>
                  </a:lnTo>
                  <a:lnTo>
                    <a:pt x="1200" y="822"/>
                  </a:lnTo>
                  <a:lnTo>
                    <a:pt x="1185" y="889"/>
                  </a:lnTo>
                  <a:lnTo>
                    <a:pt x="1165" y="960"/>
                  </a:lnTo>
                  <a:lnTo>
                    <a:pt x="1145" y="1023"/>
                  </a:lnTo>
                  <a:lnTo>
                    <a:pt x="1123" y="1081"/>
                  </a:lnTo>
                  <a:lnTo>
                    <a:pt x="1099" y="1134"/>
                  </a:lnTo>
                  <a:lnTo>
                    <a:pt x="1076" y="1183"/>
                  </a:lnTo>
                  <a:lnTo>
                    <a:pt x="1052" y="1226"/>
                  </a:lnTo>
                  <a:lnTo>
                    <a:pt x="1026" y="1266"/>
                  </a:lnTo>
                  <a:lnTo>
                    <a:pt x="1001" y="1302"/>
                  </a:lnTo>
                  <a:lnTo>
                    <a:pt x="976" y="1333"/>
                  </a:lnTo>
                  <a:lnTo>
                    <a:pt x="949" y="1362"/>
                  </a:lnTo>
                  <a:lnTo>
                    <a:pt x="923" y="1386"/>
                  </a:lnTo>
                  <a:lnTo>
                    <a:pt x="898" y="1408"/>
                  </a:lnTo>
                  <a:lnTo>
                    <a:pt x="873" y="1427"/>
                  </a:lnTo>
                  <a:lnTo>
                    <a:pt x="848" y="1443"/>
                  </a:lnTo>
                  <a:lnTo>
                    <a:pt x="824" y="1456"/>
                  </a:lnTo>
                  <a:lnTo>
                    <a:pt x="801" y="1467"/>
                  </a:lnTo>
                  <a:lnTo>
                    <a:pt x="779" y="1475"/>
                  </a:lnTo>
                  <a:lnTo>
                    <a:pt x="758" y="1483"/>
                  </a:lnTo>
                  <a:lnTo>
                    <a:pt x="738" y="1488"/>
                  </a:lnTo>
                  <a:lnTo>
                    <a:pt x="720" y="1491"/>
                  </a:lnTo>
                  <a:lnTo>
                    <a:pt x="703" y="1494"/>
                  </a:lnTo>
                  <a:lnTo>
                    <a:pt x="688" y="1496"/>
                  </a:lnTo>
                  <a:lnTo>
                    <a:pt x="675" y="1497"/>
                  </a:lnTo>
                  <a:lnTo>
                    <a:pt x="664" y="1497"/>
                  </a:lnTo>
                  <a:lnTo>
                    <a:pt x="655" y="1496"/>
                  </a:lnTo>
                  <a:lnTo>
                    <a:pt x="648" y="1496"/>
                  </a:lnTo>
                  <a:lnTo>
                    <a:pt x="645" y="1495"/>
                  </a:lnTo>
                  <a:lnTo>
                    <a:pt x="643" y="1495"/>
                  </a:lnTo>
                  <a:lnTo>
                    <a:pt x="616" y="1497"/>
                  </a:lnTo>
                  <a:lnTo>
                    <a:pt x="588" y="1492"/>
                  </a:lnTo>
                  <a:lnTo>
                    <a:pt x="562" y="1484"/>
                  </a:lnTo>
                  <a:lnTo>
                    <a:pt x="535" y="1470"/>
                  </a:lnTo>
                  <a:lnTo>
                    <a:pt x="508" y="1451"/>
                  </a:lnTo>
                  <a:lnTo>
                    <a:pt x="482" y="1429"/>
                  </a:lnTo>
                  <a:lnTo>
                    <a:pt x="457" y="1403"/>
                  </a:lnTo>
                  <a:lnTo>
                    <a:pt x="431" y="1373"/>
                  </a:lnTo>
                  <a:lnTo>
                    <a:pt x="406" y="1339"/>
                  </a:lnTo>
                  <a:lnTo>
                    <a:pt x="382" y="1303"/>
                  </a:lnTo>
                  <a:lnTo>
                    <a:pt x="358" y="1264"/>
                  </a:lnTo>
                  <a:lnTo>
                    <a:pt x="334" y="1222"/>
                  </a:lnTo>
                  <a:lnTo>
                    <a:pt x="311" y="1178"/>
                  </a:lnTo>
                  <a:lnTo>
                    <a:pt x="288" y="1133"/>
                  </a:lnTo>
                  <a:lnTo>
                    <a:pt x="266" y="1087"/>
                  </a:lnTo>
                  <a:lnTo>
                    <a:pt x="245" y="1039"/>
                  </a:lnTo>
                  <a:lnTo>
                    <a:pt x="224" y="989"/>
                  </a:lnTo>
                  <a:lnTo>
                    <a:pt x="204" y="941"/>
                  </a:lnTo>
                  <a:lnTo>
                    <a:pt x="185" y="890"/>
                  </a:lnTo>
                  <a:lnTo>
                    <a:pt x="166" y="841"/>
                  </a:lnTo>
                  <a:lnTo>
                    <a:pt x="132" y="743"/>
                  </a:lnTo>
                  <a:lnTo>
                    <a:pt x="116" y="695"/>
                  </a:lnTo>
                  <a:lnTo>
                    <a:pt x="100" y="648"/>
                  </a:lnTo>
                  <a:lnTo>
                    <a:pt x="87" y="604"/>
                  </a:lnTo>
                  <a:lnTo>
                    <a:pt x="73" y="560"/>
                  </a:lnTo>
                  <a:lnTo>
                    <a:pt x="61" y="519"/>
                  </a:lnTo>
                  <a:lnTo>
                    <a:pt x="50" y="481"/>
                  </a:lnTo>
                  <a:lnTo>
                    <a:pt x="40" y="445"/>
                  </a:lnTo>
                  <a:lnTo>
                    <a:pt x="30" y="412"/>
                  </a:lnTo>
                  <a:lnTo>
                    <a:pt x="23" y="383"/>
                  </a:lnTo>
                  <a:lnTo>
                    <a:pt x="16" y="358"/>
                  </a:lnTo>
                  <a:lnTo>
                    <a:pt x="10" y="336"/>
                  </a:lnTo>
                  <a:lnTo>
                    <a:pt x="6" y="318"/>
                  </a:lnTo>
                  <a:lnTo>
                    <a:pt x="2" y="305"/>
                  </a:lnTo>
                  <a:lnTo>
                    <a:pt x="1" y="298"/>
                  </a:lnTo>
                  <a:lnTo>
                    <a:pt x="0" y="295"/>
                  </a:lnTo>
                  <a:lnTo>
                    <a:pt x="62" y="306"/>
                  </a:lnTo>
                  <a:lnTo>
                    <a:pt x="124" y="313"/>
                  </a:lnTo>
                  <a:lnTo>
                    <a:pt x="183" y="317"/>
                  </a:lnTo>
                  <a:lnTo>
                    <a:pt x="242" y="317"/>
                  </a:lnTo>
                  <a:lnTo>
                    <a:pt x="300" y="315"/>
                  </a:lnTo>
                  <a:lnTo>
                    <a:pt x="356" y="309"/>
                  </a:lnTo>
                  <a:lnTo>
                    <a:pt x="411" y="300"/>
                  </a:lnTo>
                  <a:lnTo>
                    <a:pt x="464" y="290"/>
                  </a:lnTo>
                  <a:lnTo>
                    <a:pt x="516" y="277"/>
                  </a:lnTo>
                  <a:lnTo>
                    <a:pt x="565" y="263"/>
                  </a:lnTo>
                  <a:lnTo>
                    <a:pt x="613" y="247"/>
                  </a:lnTo>
                  <a:lnTo>
                    <a:pt x="659" y="230"/>
                  </a:lnTo>
                  <a:lnTo>
                    <a:pt x="703" y="212"/>
                  </a:lnTo>
                  <a:lnTo>
                    <a:pt x="744" y="193"/>
                  </a:lnTo>
                  <a:lnTo>
                    <a:pt x="783" y="174"/>
                  </a:lnTo>
                  <a:lnTo>
                    <a:pt x="821" y="155"/>
                  </a:lnTo>
                  <a:lnTo>
                    <a:pt x="855" y="135"/>
                  </a:lnTo>
                  <a:lnTo>
                    <a:pt x="888" y="116"/>
                  </a:lnTo>
                  <a:lnTo>
                    <a:pt x="917" y="98"/>
                  </a:lnTo>
                  <a:lnTo>
                    <a:pt x="944" y="80"/>
                  </a:lnTo>
                  <a:lnTo>
                    <a:pt x="968" y="63"/>
                  </a:lnTo>
                  <a:lnTo>
                    <a:pt x="988" y="48"/>
                  </a:lnTo>
                  <a:lnTo>
                    <a:pt x="1006" y="34"/>
                  </a:lnTo>
                  <a:lnTo>
                    <a:pt x="1022" y="23"/>
                  </a:lnTo>
                  <a:lnTo>
                    <a:pt x="1034" y="13"/>
                  </a:lnTo>
                  <a:lnTo>
                    <a:pt x="1042" y="6"/>
                  </a:lnTo>
                  <a:lnTo>
                    <a:pt x="1047" y="2"/>
                  </a:lnTo>
                  <a:lnTo>
                    <a:pt x="1049" y="0"/>
                  </a:lnTo>
                  <a:close/>
                </a:path>
              </a:pathLst>
            </a:custGeom>
            <a:solidFill>
              <a:schemeClr val="bg1">
                <a:lumMod val="8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sp>
          <p:nvSpPr>
            <p:cNvPr id="13" name="Freeform 13"/>
            <p:cNvSpPr>
              <a:spLocks/>
            </p:cNvSpPr>
            <p:nvPr/>
          </p:nvSpPr>
          <p:spPr bwMode="auto">
            <a:xfrm>
              <a:off x="3879850" y="3028951"/>
              <a:ext cx="1347788" cy="2398713"/>
            </a:xfrm>
            <a:custGeom>
              <a:avLst/>
              <a:gdLst/>
              <a:ahLst/>
              <a:cxnLst>
                <a:cxn ang="0">
                  <a:pos x="24" y="1"/>
                </a:cxn>
                <a:cxn ang="0">
                  <a:pos x="33" y="17"/>
                </a:cxn>
                <a:cxn ang="0">
                  <a:pos x="52" y="44"/>
                </a:cxn>
                <a:cxn ang="0">
                  <a:pos x="82" y="82"/>
                </a:cxn>
                <a:cxn ang="0">
                  <a:pos x="121" y="127"/>
                </a:cxn>
                <a:cxn ang="0">
                  <a:pos x="173" y="179"/>
                </a:cxn>
                <a:cxn ang="0">
                  <a:pos x="236" y="235"/>
                </a:cxn>
                <a:cxn ang="0">
                  <a:pos x="311" y="292"/>
                </a:cxn>
                <a:cxn ang="0">
                  <a:pos x="399" y="349"/>
                </a:cxn>
                <a:cxn ang="0">
                  <a:pos x="500" y="402"/>
                </a:cxn>
                <a:cxn ang="0">
                  <a:pos x="614" y="450"/>
                </a:cxn>
                <a:cxn ang="0">
                  <a:pos x="743" y="491"/>
                </a:cxn>
                <a:cxn ang="0">
                  <a:pos x="813" y="510"/>
                </a:cxn>
                <a:cxn ang="0">
                  <a:pos x="805" y="527"/>
                </a:cxn>
                <a:cxn ang="0">
                  <a:pos x="791" y="559"/>
                </a:cxn>
                <a:cxn ang="0">
                  <a:pos x="774" y="605"/>
                </a:cxn>
                <a:cxn ang="0">
                  <a:pos x="754" y="663"/>
                </a:cxn>
                <a:cxn ang="0">
                  <a:pos x="733" y="729"/>
                </a:cxn>
                <a:cxn ang="0">
                  <a:pos x="714" y="805"/>
                </a:cxn>
                <a:cxn ang="0">
                  <a:pos x="697" y="886"/>
                </a:cxn>
                <a:cxn ang="0">
                  <a:pos x="686" y="971"/>
                </a:cxn>
                <a:cxn ang="0">
                  <a:pos x="681" y="1060"/>
                </a:cxn>
                <a:cxn ang="0">
                  <a:pos x="684" y="1149"/>
                </a:cxn>
                <a:cxn ang="0">
                  <a:pos x="697" y="1237"/>
                </a:cxn>
                <a:cxn ang="0">
                  <a:pos x="723" y="1322"/>
                </a:cxn>
                <a:cxn ang="0">
                  <a:pos x="761" y="1403"/>
                </a:cxn>
                <a:cxn ang="0">
                  <a:pos x="815" y="1477"/>
                </a:cxn>
                <a:cxn ang="0">
                  <a:pos x="847" y="1511"/>
                </a:cxn>
                <a:cxn ang="0">
                  <a:pos x="837" y="1508"/>
                </a:cxn>
                <a:cxn ang="0">
                  <a:pos x="815" y="1503"/>
                </a:cxn>
                <a:cxn ang="0">
                  <a:pos x="786" y="1495"/>
                </a:cxn>
                <a:cxn ang="0">
                  <a:pos x="749" y="1482"/>
                </a:cxn>
                <a:cxn ang="0">
                  <a:pos x="705" y="1466"/>
                </a:cxn>
                <a:cxn ang="0">
                  <a:pos x="655" y="1444"/>
                </a:cxn>
                <a:cxn ang="0">
                  <a:pos x="602" y="1418"/>
                </a:cxn>
                <a:cxn ang="0">
                  <a:pos x="545" y="1385"/>
                </a:cxn>
                <a:cxn ang="0">
                  <a:pos x="485" y="1347"/>
                </a:cxn>
                <a:cxn ang="0">
                  <a:pos x="426" y="1302"/>
                </a:cxn>
                <a:cxn ang="0">
                  <a:pos x="365" y="1250"/>
                </a:cxn>
                <a:cxn ang="0">
                  <a:pos x="306" y="1191"/>
                </a:cxn>
                <a:cxn ang="0">
                  <a:pos x="249" y="1124"/>
                </a:cxn>
                <a:cxn ang="0">
                  <a:pos x="195" y="1048"/>
                </a:cxn>
                <a:cxn ang="0">
                  <a:pos x="145" y="964"/>
                </a:cxn>
                <a:cxn ang="0">
                  <a:pos x="101" y="870"/>
                </a:cxn>
                <a:cxn ang="0">
                  <a:pos x="64" y="766"/>
                </a:cxn>
                <a:cxn ang="0">
                  <a:pos x="34" y="651"/>
                </a:cxn>
                <a:cxn ang="0">
                  <a:pos x="13" y="527"/>
                </a:cxn>
                <a:cxn ang="0">
                  <a:pos x="2" y="391"/>
                </a:cxn>
                <a:cxn ang="0">
                  <a:pos x="1" y="244"/>
                </a:cxn>
                <a:cxn ang="0">
                  <a:pos x="13" y="84"/>
                </a:cxn>
              </a:cxnLst>
              <a:rect l="0" t="0" r="r" b="b"/>
              <a:pathLst>
                <a:path w="849" h="1511">
                  <a:moveTo>
                    <a:pt x="23" y="0"/>
                  </a:moveTo>
                  <a:lnTo>
                    <a:pt x="24" y="1"/>
                  </a:lnTo>
                  <a:lnTo>
                    <a:pt x="27" y="7"/>
                  </a:lnTo>
                  <a:lnTo>
                    <a:pt x="33" y="17"/>
                  </a:lnTo>
                  <a:lnTo>
                    <a:pt x="42" y="29"/>
                  </a:lnTo>
                  <a:lnTo>
                    <a:pt x="52" y="44"/>
                  </a:lnTo>
                  <a:lnTo>
                    <a:pt x="66" y="61"/>
                  </a:lnTo>
                  <a:lnTo>
                    <a:pt x="82" y="82"/>
                  </a:lnTo>
                  <a:lnTo>
                    <a:pt x="100" y="104"/>
                  </a:lnTo>
                  <a:lnTo>
                    <a:pt x="121" y="127"/>
                  </a:lnTo>
                  <a:lnTo>
                    <a:pt x="146" y="153"/>
                  </a:lnTo>
                  <a:lnTo>
                    <a:pt x="173" y="179"/>
                  </a:lnTo>
                  <a:lnTo>
                    <a:pt x="203" y="207"/>
                  </a:lnTo>
                  <a:lnTo>
                    <a:pt x="236" y="235"/>
                  </a:lnTo>
                  <a:lnTo>
                    <a:pt x="272" y="263"/>
                  </a:lnTo>
                  <a:lnTo>
                    <a:pt x="311" y="292"/>
                  </a:lnTo>
                  <a:lnTo>
                    <a:pt x="354" y="320"/>
                  </a:lnTo>
                  <a:lnTo>
                    <a:pt x="399" y="349"/>
                  </a:lnTo>
                  <a:lnTo>
                    <a:pt x="448" y="376"/>
                  </a:lnTo>
                  <a:lnTo>
                    <a:pt x="500" y="402"/>
                  </a:lnTo>
                  <a:lnTo>
                    <a:pt x="555" y="427"/>
                  </a:lnTo>
                  <a:lnTo>
                    <a:pt x="614" y="450"/>
                  </a:lnTo>
                  <a:lnTo>
                    <a:pt x="678" y="472"/>
                  </a:lnTo>
                  <a:lnTo>
                    <a:pt x="743" y="491"/>
                  </a:lnTo>
                  <a:lnTo>
                    <a:pt x="814" y="508"/>
                  </a:lnTo>
                  <a:lnTo>
                    <a:pt x="813" y="510"/>
                  </a:lnTo>
                  <a:lnTo>
                    <a:pt x="809" y="516"/>
                  </a:lnTo>
                  <a:lnTo>
                    <a:pt x="805" y="527"/>
                  </a:lnTo>
                  <a:lnTo>
                    <a:pt x="799" y="541"/>
                  </a:lnTo>
                  <a:lnTo>
                    <a:pt x="791" y="559"/>
                  </a:lnTo>
                  <a:lnTo>
                    <a:pt x="783" y="580"/>
                  </a:lnTo>
                  <a:lnTo>
                    <a:pt x="774" y="605"/>
                  </a:lnTo>
                  <a:lnTo>
                    <a:pt x="764" y="633"/>
                  </a:lnTo>
                  <a:lnTo>
                    <a:pt x="754" y="663"/>
                  </a:lnTo>
                  <a:lnTo>
                    <a:pt x="743" y="695"/>
                  </a:lnTo>
                  <a:lnTo>
                    <a:pt x="733" y="729"/>
                  </a:lnTo>
                  <a:lnTo>
                    <a:pt x="724" y="766"/>
                  </a:lnTo>
                  <a:lnTo>
                    <a:pt x="714" y="805"/>
                  </a:lnTo>
                  <a:lnTo>
                    <a:pt x="706" y="845"/>
                  </a:lnTo>
                  <a:lnTo>
                    <a:pt x="697" y="886"/>
                  </a:lnTo>
                  <a:lnTo>
                    <a:pt x="691" y="929"/>
                  </a:lnTo>
                  <a:lnTo>
                    <a:pt x="686" y="971"/>
                  </a:lnTo>
                  <a:lnTo>
                    <a:pt x="683" y="1016"/>
                  </a:lnTo>
                  <a:lnTo>
                    <a:pt x="681" y="1060"/>
                  </a:lnTo>
                  <a:lnTo>
                    <a:pt x="681" y="1105"/>
                  </a:lnTo>
                  <a:lnTo>
                    <a:pt x="684" y="1149"/>
                  </a:lnTo>
                  <a:lnTo>
                    <a:pt x="690" y="1194"/>
                  </a:lnTo>
                  <a:lnTo>
                    <a:pt x="697" y="1237"/>
                  </a:lnTo>
                  <a:lnTo>
                    <a:pt x="708" y="1280"/>
                  </a:lnTo>
                  <a:lnTo>
                    <a:pt x="723" y="1322"/>
                  </a:lnTo>
                  <a:lnTo>
                    <a:pt x="740" y="1363"/>
                  </a:lnTo>
                  <a:lnTo>
                    <a:pt x="761" y="1403"/>
                  </a:lnTo>
                  <a:lnTo>
                    <a:pt x="786" y="1441"/>
                  </a:lnTo>
                  <a:lnTo>
                    <a:pt x="815" y="1477"/>
                  </a:lnTo>
                  <a:lnTo>
                    <a:pt x="849" y="1511"/>
                  </a:lnTo>
                  <a:lnTo>
                    <a:pt x="847" y="1511"/>
                  </a:lnTo>
                  <a:lnTo>
                    <a:pt x="843" y="1510"/>
                  </a:lnTo>
                  <a:lnTo>
                    <a:pt x="837" y="1508"/>
                  </a:lnTo>
                  <a:lnTo>
                    <a:pt x="827" y="1506"/>
                  </a:lnTo>
                  <a:lnTo>
                    <a:pt x="815" y="1503"/>
                  </a:lnTo>
                  <a:lnTo>
                    <a:pt x="802" y="1499"/>
                  </a:lnTo>
                  <a:lnTo>
                    <a:pt x="786" y="1495"/>
                  </a:lnTo>
                  <a:lnTo>
                    <a:pt x="768" y="1489"/>
                  </a:lnTo>
                  <a:lnTo>
                    <a:pt x="749" y="1482"/>
                  </a:lnTo>
                  <a:lnTo>
                    <a:pt x="727" y="1474"/>
                  </a:lnTo>
                  <a:lnTo>
                    <a:pt x="705" y="1466"/>
                  </a:lnTo>
                  <a:lnTo>
                    <a:pt x="681" y="1455"/>
                  </a:lnTo>
                  <a:lnTo>
                    <a:pt x="655" y="1444"/>
                  </a:lnTo>
                  <a:lnTo>
                    <a:pt x="629" y="1431"/>
                  </a:lnTo>
                  <a:lnTo>
                    <a:pt x="602" y="1418"/>
                  </a:lnTo>
                  <a:lnTo>
                    <a:pt x="573" y="1402"/>
                  </a:lnTo>
                  <a:lnTo>
                    <a:pt x="545" y="1385"/>
                  </a:lnTo>
                  <a:lnTo>
                    <a:pt x="515" y="1366"/>
                  </a:lnTo>
                  <a:lnTo>
                    <a:pt x="485" y="1347"/>
                  </a:lnTo>
                  <a:lnTo>
                    <a:pt x="455" y="1325"/>
                  </a:lnTo>
                  <a:lnTo>
                    <a:pt x="426" y="1302"/>
                  </a:lnTo>
                  <a:lnTo>
                    <a:pt x="395" y="1277"/>
                  </a:lnTo>
                  <a:lnTo>
                    <a:pt x="365" y="1250"/>
                  </a:lnTo>
                  <a:lnTo>
                    <a:pt x="335" y="1222"/>
                  </a:lnTo>
                  <a:lnTo>
                    <a:pt x="306" y="1191"/>
                  </a:lnTo>
                  <a:lnTo>
                    <a:pt x="277" y="1159"/>
                  </a:lnTo>
                  <a:lnTo>
                    <a:pt x="249" y="1124"/>
                  </a:lnTo>
                  <a:lnTo>
                    <a:pt x="221" y="1087"/>
                  </a:lnTo>
                  <a:lnTo>
                    <a:pt x="195" y="1048"/>
                  </a:lnTo>
                  <a:lnTo>
                    <a:pt x="169" y="1006"/>
                  </a:lnTo>
                  <a:lnTo>
                    <a:pt x="145" y="964"/>
                  </a:lnTo>
                  <a:lnTo>
                    <a:pt x="122" y="917"/>
                  </a:lnTo>
                  <a:lnTo>
                    <a:pt x="101" y="870"/>
                  </a:lnTo>
                  <a:lnTo>
                    <a:pt x="81" y="819"/>
                  </a:lnTo>
                  <a:lnTo>
                    <a:pt x="64" y="766"/>
                  </a:lnTo>
                  <a:lnTo>
                    <a:pt x="48" y="710"/>
                  </a:lnTo>
                  <a:lnTo>
                    <a:pt x="34" y="651"/>
                  </a:lnTo>
                  <a:lnTo>
                    <a:pt x="22" y="591"/>
                  </a:lnTo>
                  <a:lnTo>
                    <a:pt x="13" y="527"/>
                  </a:lnTo>
                  <a:lnTo>
                    <a:pt x="6" y="461"/>
                  </a:lnTo>
                  <a:lnTo>
                    <a:pt x="2" y="391"/>
                  </a:lnTo>
                  <a:lnTo>
                    <a:pt x="0" y="319"/>
                  </a:lnTo>
                  <a:lnTo>
                    <a:pt x="1" y="244"/>
                  </a:lnTo>
                  <a:lnTo>
                    <a:pt x="5" y="166"/>
                  </a:lnTo>
                  <a:lnTo>
                    <a:pt x="13" y="84"/>
                  </a:lnTo>
                  <a:lnTo>
                    <a:pt x="23" y="0"/>
                  </a:lnTo>
                  <a:close/>
                </a:path>
              </a:pathLst>
            </a:custGeom>
            <a:solidFill>
              <a:schemeClr val="bg1">
                <a:lumMod val="65000"/>
              </a:schemeClr>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p>
          </p:txBody>
        </p:sp>
      </p:grpSp>
      <p:sp>
        <p:nvSpPr>
          <p:cNvPr id="5" name="Oval 4"/>
          <p:cNvSpPr/>
          <p:nvPr/>
        </p:nvSpPr>
        <p:spPr>
          <a:xfrm flipV="1">
            <a:off x="1226663" y="5156759"/>
            <a:ext cx="3089287" cy="308929"/>
          </a:xfrm>
          <a:prstGeom prst="ellipse">
            <a:avLst/>
          </a:prstGeom>
          <a:gradFill flip="none" rotWithShape="1">
            <a:gsLst>
              <a:gs pos="0">
                <a:sysClr val="windowText" lastClr="000000">
                  <a:lumMod val="50000"/>
                  <a:lumOff val="50000"/>
                  <a:alpha val="53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algn="ctr" defTabSz="685983">
              <a:defRPr/>
            </a:pPr>
            <a:endParaRPr lang="en-US" sz="1350" kern="0">
              <a:solidFill>
                <a:sysClr val="window" lastClr="FFFFFF"/>
              </a:solidFill>
              <a:latin typeface="Calibri"/>
            </a:endParaRPr>
          </a:p>
        </p:txBody>
      </p:sp>
      <p:grpSp>
        <p:nvGrpSpPr>
          <p:cNvPr id="3" name="2 Grupo"/>
          <p:cNvGrpSpPr/>
          <p:nvPr/>
        </p:nvGrpSpPr>
        <p:grpSpPr>
          <a:xfrm>
            <a:off x="5614929" y="1461796"/>
            <a:ext cx="2969974" cy="1575325"/>
            <a:chOff x="6636706" y="1605087"/>
            <a:chExt cx="3958935" cy="2617363"/>
          </a:xfrm>
        </p:grpSpPr>
        <p:sp>
          <p:nvSpPr>
            <p:cNvPr id="19" name="Rectangle 18"/>
            <p:cNvSpPr/>
            <p:nvPr/>
          </p:nvSpPr>
          <p:spPr>
            <a:xfrm>
              <a:off x="6636706" y="2236871"/>
              <a:ext cx="3958935" cy="1985579"/>
            </a:xfrm>
            <a:prstGeom prst="rect">
              <a:avLst/>
            </a:prstGeom>
            <a:gradFill>
              <a:gsLst>
                <a:gs pos="0">
                  <a:schemeClr val="bg1">
                    <a:lumMod val="85000"/>
                    <a:shade val="67500"/>
                    <a:satMod val="115000"/>
                    <a:alpha val="48000"/>
                  </a:schemeClr>
                </a:gs>
                <a:gs pos="100000">
                  <a:schemeClr val="bg1">
                    <a:lumMod val="85000"/>
                    <a:shade val="100000"/>
                    <a:satMod val="115000"/>
                    <a:alpha val="34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37196" tIns="137196" rIns="137196" bIns="137196" rtlCol="0" anchor="t" anchorCtr="0"/>
            <a:lstStyle/>
            <a:p>
              <a:pPr lvl="0"/>
              <a:r>
                <a:rPr lang="en-GB" dirty="0">
                  <a:solidFill>
                    <a:schemeClr val="tx1"/>
                  </a:solidFill>
                </a:rPr>
                <a:t>Established in terms of the Public Service Act (1994) with effect from 1 April 2010</a:t>
              </a:r>
              <a:endParaRPr lang="en-US" dirty="0">
                <a:solidFill>
                  <a:schemeClr val="tx1"/>
                </a:solidFill>
              </a:endParaRPr>
            </a:p>
            <a:p>
              <a:pPr lvl="0"/>
              <a:r>
                <a:rPr lang="en-US" sz="1350" kern="0" dirty="0">
                  <a:solidFill>
                    <a:schemeClr val="tx1"/>
                  </a:solidFill>
                  <a:latin typeface="Arial" pitchFamily="34" charset="0"/>
                  <a:cs typeface="Arial" pitchFamily="34" charset="0"/>
                </a:rPr>
                <a:t>.</a:t>
              </a:r>
            </a:p>
          </p:txBody>
        </p:sp>
        <p:sp>
          <p:nvSpPr>
            <p:cNvPr id="20" name="Rectangle 19"/>
            <p:cNvSpPr/>
            <p:nvPr/>
          </p:nvSpPr>
          <p:spPr>
            <a:xfrm>
              <a:off x="6636707" y="1605087"/>
              <a:ext cx="3958934" cy="749664"/>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w="0">
              <a:noFill/>
              <a:prstDash val="solid"/>
              <a:round/>
              <a:headEnd/>
              <a:tailEnd/>
            </a:ln>
          </p:spPr>
          <p:txBody>
            <a:bodyPr vert="horz" wrap="square" lIns="68598" tIns="34299" rIns="68598" bIns="34299" numCol="1" anchor="t" anchorCtr="0" compatLnSpc="1">
              <a:prstTxWarp prst="textNoShape">
                <a:avLst/>
              </a:prstTxWarp>
            </a:bodyPr>
            <a:lstStyle/>
            <a:p>
              <a:pPr lvl="0"/>
              <a:r>
                <a:rPr lang="en-GB" sz="2000" dirty="0">
                  <a:solidFill>
                    <a:schemeClr val="bg1"/>
                  </a:solidFill>
                </a:rPr>
                <a:t>Government Component</a:t>
              </a:r>
              <a:endParaRPr lang="en-US" sz="2000" dirty="0">
                <a:solidFill>
                  <a:schemeClr val="bg1"/>
                </a:solidFill>
              </a:endParaRPr>
            </a:p>
          </p:txBody>
        </p:sp>
      </p:grpSp>
      <p:sp>
        <p:nvSpPr>
          <p:cNvPr id="16" name="Slide Number Placeholder 15"/>
          <p:cNvSpPr>
            <a:spLocks noGrp="1"/>
          </p:cNvSpPr>
          <p:nvPr>
            <p:ph type="sldNum" sz="quarter" idx="12"/>
          </p:nvPr>
        </p:nvSpPr>
        <p:spPr/>
        <p:txBody>
          <a:bodyPr/>
          <a:lstStyle/>
          <a:p>
            <a:fld id="{6F36BC76-1A2A-4B46-9640-13D3E0090202}" type="slidenum">
              <a:rPr lang="en-US" smtClean="0"/>
              <a:pPr/>
              <a:t>4</a:t>
            </a:fld>
            <a:endParaRPr lang="en-US" dirty="0"/>
          </a:p>
        </p:txBody>
      </p:sp>
      <p:sp>
        <p:nvSpPr>
          <p:cNvPr id="17" name="Rectangle 16"/>
          <p:cNvSpPr/>
          <p:nvPr/>
        </p:nvSpPr>
        <p:spPr>
          <a:xfrm>
            <a:off x="4477473" y="3566084"/>
            <a:ext cx="4209326" cy="469203"/>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w="0">
            <a:noFill/>
            <a:prstDash val="solid"/>
            <a:round/>
            <a:headEnd/>
            <a:tailEnd/>
          </a:ln>
        </p:spPr>
        <p:txBody>
          <a:bodyPr vert="horz" wrap="square" lIns="68598" tIns="34299" rIns="68598" bIns="34299" numCol="1" anchor="t" anchorCtr="0" compatLnSpc="1">
            <a:prstTxWarp prst="textNoShape">
              <a:avLst/>
            </a:prstTxWarp>
          </a:bodyPr>
          <a:lstStyle/>
          <a:p>
            <a:pPr lvl="0"/>
            <a:r>
              <a:rPr lang="en-GB" sz="2000" dirty="0">
                <a:solidFill>
                  <a:schemeClr val="bg1"/>
                </a:solidFill>
              </a:rPr>
              <a:t>Mandate</a:t>
            </a:r>
            <a:endParaRPr lang="en-US" sz="2000" dirty="0">
              <a:solidFill>
                <a:schemeClr val="bg1"/>
              </a:solidFill>
            </a:endParaRPr>
          </a:p>
        </p:txBody>
      </p:sp>
      <p:sp>
        <p:nvSpPr>
          <p:cNvPr id="21" name="Rectangle 20"/>
          <p:cNvSpPr/>
          <p:nvPr/>
        </p:nvSpPr>
        <p:spPr>
          <a:xfrm>
            <a:off x="4515622" y="3867909"/>
            <a:ext cx="4171177" cy="2189609"/>
          </a:xfrm>
          <a:prstGeom prst="rect">
            <a:avLst/>
          </a:prstGeom>
          <a:gradFill>
            <a:gsLst>
              <a:gs pos="0">
                <a:schemeClr val="bg1">
                  <a:lumMod val="85000"/>
                  <a:shade val="67500"/>
                  <a:satMod val="115000"/>
                  <a:alpha val="48000"/>
                </a:schemeClr>
              </a:gs>
              <a:gs pos="100000">
                <a:schemeClr val="bg1">
                  <a:lumMod val="85000"/>
                  <a:shade val="100000"/>
                  <a:satMod val="115000"/>
                  <a:alpha val="34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37196" tIns="137196" rIns="137196" bIns="137196" rtlCol="0" anchor="t" anchorCtr="0"/>
          <a:lstStyle/>
          <a:p>
            <a:pPr lvl="0"/>
            <a:r>
              <a:rPr lang="en-GB" dirty="0">
                <a:solidFill>
                  <a:schemeClr val="tx1"/>
                </a:solidFill>
              </a:rPr>
              <a:t>To render pensions administration and other relevant services to the Government Employees Pension Fund (GEPF) and the National Treasury (NT)</a:t>
            </a:r>
            <a:endParaRPr lang="en-ZA" dirty="0">
              <a:solidFill>
                <a:schemeClr val="tx1"/>
              </a:solidFill>
            </a:endParaRPr>
          </a:p>
          <a:p>
            <a:pPr lvl="0"/>
            <a:r>
              <a:rPr lang="en-GB" dirty="0">
                <a:solidFill>
                  <a:schemeClr val="tx1"/>
                </a:solidFill>
              </a:rPr>
              <a:t>in accordance with the administration and service level agreements concluded by GPAA with the GEPF and the NT</a:t>
            </a:r>
            <a:r>
              <a:rPr lang="en-GB" dirty="0"/>
              <a:t>.</a:t>
            </a:r>
            <a:endParaRPr lang="en-ZA" dirty="0"/>
          </a:p>
        </p:txBody>
      </p:sp>
    </p:spTree>
    <p:extLst>
      <p:ext uri="{BB962C8B-B14F-4D97-AF65-F5344CB8AC3E}">
        <p14:creationId xmlns:p14="http://schemas.microsoft.com/office/powerpoint/2010/main" val="197785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12733670"/>
              </p:ext>
            </p:extLst>
          </p:nvPr>
        </p:nvGraphicFramePr>
        <p:xfrm>
          <a:off x="457200" y="363666"/>
          <a:ext cx="8229600" cy="5297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226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a:xfrm>
            <a:off x="457200" y="274638"/>
            <a:ext cx="8229600" cy="562074"/>
          </a:xfrm>
        </p:spPr>
        <p:txBody>
          <a:bodyPr>
            <a:normAutofit fontScale="90000"/>
          </a:bodyPr>
          <a:lstStyle/>
          <a:p>
            <a:r>
              <a:rPr lang="en-US" dirty="0"/>
              <a:t>THE GPAA STRATEGIC OVERVIEW </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6</a:t>
            </a:fld>
            <a:endParaRPr lang="en-US"/>
          </a:p>
        </p:txBody>
      </p:sp>
      <p:pic>
        <p:nvPicPr>
          <p:cNvPr id="5" name="Picture 4">
            <a:extLst>
              <a:ext uri="{FF2B5EF4-FFF2-40B4-BE49-F238E27FC236}">
                <a16:creationId xmlns:a16="http://schemas.microsoft.com/office/drawing/2014/main" id="{1E0595E6-3B77-4CE1-BEE7-133DAD55975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27584" y="975042"/>
            <a:ext cx="7859216" cy="5046246"/>
          </a:xfrm>
          <a:prstGeom prst="rect">
            <a:avLst/>
          </a:prstGeom>
          <a:noFill/>
          <a:ln>
            <a:noFill/>
          </a:ln>
        </p:spPr>
      </p:pic>
    </p:spTree>
    <p:extLst>
      <p:ext uri="{BB962C8B-B14F-4D97-AF65-F5344CB8AC3E}">
        <p14:creationId xmlns:p14="http://schemas.microsoft.com/office/powerpoint/2010/main" val="429229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E69-3DD7-4258-89FA-E90BD15E8668}"/>
              </a:ext>
            </a:extLst>
          </p:cNvPr>
          <p:cNvSpPr>
            <a:spLocks noGrp="1"/>
          </p:cNvSpPr>
          <p:nvPr>
            <p:ph type="title"/>
          </p:nvPr>
        </p:nvSpPr>
        <p:spPr/>
        <p:txBody>
          <a:bodyPr/>
          <a:lstStyle/>
          <a:p>
            <a:r>
              <a:rPr lang="en-US" dirty="0"/>
              <a:t>OVERALL PERFORMANCE (Q4&amp;A)</a:t>
            </a:r>
            <a:endParaRPr lang="en-ZA" dirty="0"/>
          </a:p>
        </p:txBody>
      </p:sp>
      <p:sp>
        <p:nvSpPr>
          <p:cNvPr id="4" name="Slide Number Placeholder 3">
            <a:extLst>
              <a:ext uri="{FF2B5EF4-FFF2-40B4-BE49-F238E27FC236}">
                <a16:creationId xmlns:a16="http://schemas.microsoft.com/office/drawing/2014/main" id="{4E283B2A-5E39-4488-9502-A68609894021}"/>
              </a:ext>
            </a:extLst>
          </p:cNvPr>
          <p:cNvSpPr>
            <a:spLocks noGrp="1"/>
          </p:cNvSpPr>
          <p:nvPr>
            <p:ph type="sldNum" sz="quarter" idx="12"/>
          </p:nvPr>
        </p:nvSpPr>
        <p:spPr/>
        <p:txBody>
          <a:bodyPr/>
          <a:lstStyle/>
          <a:p>
            <a:fld id="{6F36BC76-1A2A-4B46-9640-13D3E0090202}" type="slidenum">
              <a:rPr lang="en-US" smtClean="0"/>
              <a:pPr/>
              <a:t>7</a:t>
            </a:fld>
            <a:endParaRPr lang="en-US"/>
          </a:p>
        </p:txBody>
      </p:sp>
      <p:graphicFrame>
        <p:nvGraphicFramePr>
          <p:cNvPr id="10" name="Table 9">
            <a:extLst>
              <a:ext uri="{FF2B5EF4-FFF2-40B4-BE49-F238E27FC236}">
                <a16:creationId xmlns:a16="http://schemas.microsoft.com/office/drawing/2014/main" id="{5DEFF7E7-C6B5-4468-8614-2150F91C3B05}"/>
              </a:ext>
            </a:extLst>
          </p:cNvPr>
          <p:cNvGraphicFramePr>
            <a:graphicFrameLocks noGrp="1"/>
          </p:cNvGraphicFramePr>
          <p:nvPr>
            <p:extLst>
              <p:ext uri="{D42A27DB-BD31-4B8C-83A1-F6EECF244321}">
                <p14:modId xmlns:p14="http://schemas.microsoft.com/office/powerpoint/2010/main" val="3813000486"/>
              </p:ext>
            </p:extLst>
          </p:nvPr>
        </p:nvGraphicFramePr>
        <p:xfrm>
          <a:off x="755575" y="1196752"/>
          <a:ext cx="7931225" cy="4746853"/>
        </p:xfrm>
        <a:graphic>
          <a:graphicData uri="http://schemas.openxmlformats.org/drawingml/2006/table">
            <a:tbl>
              <a:tblPr firstRow="1" firstCol="1" bandRow="1"/>
              <a:tblGrid>
                <a:gridCol w="802599">
                  <a:extLst>
                    <a:ext uri="{9D8B030D-6E8A-4147-A177-3AD203B41FA5}">
                      <a16:colId xmlns:a16="http://schemas.microsoft.com/office/drawing/2014/main" val="3933202502"/>
                    </a:ext>
                  </a:extLst>
                </a:gridCol>
                <a:gridCol w="724483">
                  <a:extLst>
                    <a:ext uri="{9D8B030D-6E8A-4147-A177-3AD203B41FA5}">
                      <a16:colId xmlns:a16="http://schemas.microsoft.com/office/drawing/2014/main" val="2625744779"/>
                    </a:ext>
                  </a:extLst>
                </a:gridCol>
                <a:gridCol w="667811">
                  <a:extLst>
                    <a:ext uri="{9D8B030D-6E8A-4147-A177-3AD203B41FA5}">
                      <a16:colId xmlns:a16="http://schemas.microsoft.com/office/drawing/2014/main" val="1441050459"/>
                    </a:ext>
                  </a:extLst>
                </a:gridCol>
                <a:gridCol w="680065">
                  <a:extLst>
                    <a:ext uri="{9D8B030D-6E8A-4147-A177-3AD203B41FA5}">
                      <a16:colId xmlns:a16="http://schemas.microsoft.com/office/drawing/2014/main" val="4041527943"/>
                    </a:ext>
                  </a:extLst>
                </a:gridCol>
                <a:gridCol w="606544">
                  <a:extLst>
                    <a:ext uri="{9D8B030D-6E8A-4147-A177-3AD203B41FA5}">
                      <a16:colId xmlns:a16="http://schemas.microsoft.com/office/drawing/2014/main" val="2054525900"/>
                    </a:ext>
                  </a:extLst>
                </a:gridCol>
                <a:gridCol w="349223">
                  <a:extLst>
                    <a:ext uri="{9D8B030D-6E8A-4147-A177-3AD203B41FA5}">
                      <a16:colId xmlns:a16="http://schemas.microsoft.com/office/drawing/2014/main" val="2771028105"/>
                    </a:ext>
                  </a:extLst>
                </a:gridCol>
                <a:gridCol w="393641">
                  <a:extLst>
                    <a:ext uri="{9D8B030D-6E8A-4147-A177-3AD203B41FA5}">
                      <a16:colId xmlns:a16="http://schemas.microsoft.com/office/drawing/2014/main" val="2415614580"/>
                    </a:ext>
                  </a:extLst>
                </a:gridCol>
                <a:gridCol w="609607">
                  <a:extLst>
                    <a:ext uri="{9D8B030D-6E8A-4147-A177-3AD203B41FA5}">
                      <a16:colId xmlns:a16="http://schemas.microsoft.com/office/drawing/2014/main" val="1616826973"/>
                    </a:ext>
                  </a:extLst>
                </a:gridCol>
                <a:gridCol w="609607">
                  <a:extLst>
                    <a:ext uri="{9D8B030D-6E8A-4147-A177-3AD203B41FA5}">
                      <a16:colId xmlns:a16="http://schemas.microsoft.com/office/drawing/2014/main" val="2479139428"/>
                    </a:ext>
                  </a:extLst>
                </a:gridCol>
                <a:gridCol w="183802">
                  <a:extLst>
                    <a:ext uri="{9D8B030D-6E8A-4147-A177-3AD203B41FA5}">
                      <a16:colId xmlns:a16="http://schemas.microsoft.com/office/drawing/2014/main" val="2725590763"/>
                    </a:ext>
                  </a:extLst>
                </a:gridCol>
                <a:gridCol w="681597">
                  <a:extLst>
                    <a:ext uri="{9D8B030D-6E8A-4147-A177-3AD203B41FA5}">
                      <a16:colId xmlns:a16="http://schemas.microsoft.com/office/drawing/2014/main" val="3706245107"/>
                    </a:ext>
                  </a:extLst>
                </a:gridCol>
                <a:gridCol w="681597">
                  <a:extLst>
                    <a:ext uri="{9D8B030D-6E8A-4147-A177-3AD203B41FA5}">
                      <a16:colId xmlns:a16="http://schemas.microsoft.com/office/drawing/2014/main" val="1297451555"/>
                    </a:ext>
                  </a:extLst>
                </a:gridCol>
                <a:gridCol w="356881">
                  <a:extLst>
                    <a:ext uri="{9D8B030D-6E8A-4147-A177-3AD203B41FA5}">
                      <a16:colId xmlns:a16="http://schemas.microsoft.com/office/drawing/2014/main" val="3377696565"/>
                    </a:ext>
                  </a:extLst>
                </a:gridCol>
                <a:gridCol w="310930">
                  <a:extLst>
                    <a:ext uri="{9D8B030D-6E8A-4147-A177-3AD203B41FA5}">
                      <a16:colId xmlns:a16="http://schemas.microsoft.com/office/drawing/2014/main" val="1084616478"/>
                    </a:ext>
                  </a:extLst>
                </a:gridCol>
                <a:gridCol w="136419">
                  <a:extLst>
                    <a:ext uri="{9D8B030D-6E8A-4147-A177-3AD203B41FA5}">
                      <a16:colId xmlns:a16="http://schemas.microsoft.com/office/drawing/2014/main" val="1006084011"/>
                    </a:ext>
                  </a:extLst>
                </a:gridCol>
                <a:gridCol w="136419">
                  <a:extLst>
                    <a:ext uri="{9D8B030D-6E8A-4147-A177-3AD203B41FA5}">
                      <a16:colId xmlns:a16="http://schemas.microsoft.com/office/drawing/2014/main" val="3493184200"/>
                    </a:ext>
                  </a:extLst>
                </a:gridCol>
              </a:tblGrid>
              <a:tr h="195180">
                <a:tc gridSpan="16">
                  <a:txBody>
                    <a:bodyPr/>
                    <a:lstStyle/>
                    <a:p>
                      <a:pPr algn="ctr">
                        <a:lnSpc>
                          <a:spcPct val="150000"/>
                        </a:lnSpc>
                      </a:pPr>
                      <a:r>
                        <a:rPr lang="en-ZA" sz="900" b="1">
                          <a:effectLst/>
                          <a:latin typeface="Arial" panose="020B0604020202020204" pitchFamily="34" charset="0"/>
                          <a:ea typeface="Times New Roman" panose="02020603050405020304" pitchFamily="18" charset="0"/>
                          <a:cs typeface="Times New Roman" panose="02020603050405020304" pitchFamily="18" charset="0"/>
                        </a:rPr>
                        <a:t>Table 2: Performance per Programme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789709894"/>
                  </a:ext>
                </a:extLst>
              </a:tr>
              <a:tr h="152042">
                <a:tc rowSpan="3">
                  <a:txBody>
                    <a:bodyPr/>
                    <a:lstStyle/>
                    <a:p>
                      <a:pPr algn="l">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Sub programmes</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rowSpan="3">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Q1 Achieved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rowSpan="3">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Q2 Achieved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rowSpan="3">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Q3 Achieved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gridSpan="5">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Q4 Performance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rowSpan="7">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gridSpan="6">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Overall Annual Performance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146618223"/>
                  </a:ext>
                </a:extLst>
              </a:tr>
              <a:tr h="72382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Q4</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Achieved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gridSpan="2">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Achieved</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gridSpan="2">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Non-Achieved</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vMerge="1">
                  <a:txBody>
                    <a:bodyPr/>
                    <a:lstStyle/>
                    <a:p>
                      <a:endParaRPr lang="en-ZA"/>
                    </a:p>
                  </a:txBody>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Annual Measures</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Total Annual Achieved</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gridSpan="2">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Achieved</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gridSpan="2">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Non-Achieved</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val="2731169406"/>
                  </a:ext>
                </a:extLst>
              </a:tr>
              <a:tr h="13008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A</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PA</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NA</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vMerge="1">
                  <a:txBody>
                    <a:bodyPr/>
                    <a:lstStyle/>
                    <a:p>
                      <a:endParaRPr lang="en-ZA"/>
                    </a:p>
                  </a:txBody>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41621152"/>
                  </a:ext>
                </a:extLst>
              </a:tr>
              <a:tr h="426955">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1.1 </a:t>
                      </a:r>
                      <a:r>
                        <a:rPr lang="en-GB" sz="600">
                          <a:effectLst/>
                          <a:latin typeface="Arial" panose="020B0604020202020204" pitchFamily="34" charset="0"/>
                          <a:ea typeface="Times New Roman" panose="02020603050405020304" pitchFamily="18" charset="0"/>
                          <a:cs typeface="Calibri" panose="020F0502020204030204" pitchFamily="34" charset="0"/>
                        </a:rPr>
                        <a:t>Corporate Services</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3</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232072900"/>
                  </a:ext>
                </a:extLst>
              </a:tr>
              <a:tr h="278520">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1.2 </a:t>
                      </a:r>
                      <a:r>
                        <a:rPr lang="en-GB" sz="600">
                          <a:effectLst/>
                          <a:latin typeface="Arial" panose="020B0604020202020204" pitchFamily="34" charset="0"/>
                          <a:ea typeface="Times New Roman" panose="02020603050405020304" pitchFamily="18" charset="0"/>
                          <a:cs typeface="Calibri" panose="020F0502020204030204" pitchFamily="34" charset="0"/>
                        </a:rPr>
                        <a:t>Finance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50.00%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1440892"/>
                  </a:ext>
                </a:extLst>
              </a:tr>
              <a:tr h="426955">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1.3 </a:t>
                      </a:r>
                      <a:r>
                        <a:rPr lang="en-GB" sz="600">
                          <a:effectLst/>
                          <a:latin typeface="Arial" panose="020B0604020202020204" pitchFamily="34" charset="0"/>
                          <a:ea typeface="Times New Roman" panose="02020603050405020304" pitchFamily="18" charset="0"/>
                          <a:cs typeface="Calibri" panose="020F0502020204030204" pitchFamily="34" charset="0"/>
                        </a:rPr>
                        <a:t>Business Enablement</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tabLst>
                          <a:tab pos="480695" algn="l"/>
                          <a:tab pos="516255" algn="ctr"/>
                        </a:tabLst>
                      </a:pPr>
                      <a:r>
                        <a:rPr lang="en-ZA" sz="600" b="1">
                          <a:effectLst/>
                          <a:latin typeface="Arial" panose="020B0604020202020204" pitchFamily="34" charset="0"/>
                          <a:ea typeface="Times New Roman" panose="02020603050405020304" pitchFamily="18" charset="0"/>
                          <a:cs typeface="Calibri" panose="020F050202020403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tabLst>
                          <a:tab pos="480695" algn="l"/>
                          <a:tab pos="516255" algn="ctr"/>
                        </a:tabLst>
                      </a:pPr>
                      <a:r>
                        <a:rPr lang="en-ZA" sz="600" b="1">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tabLst>
                          <a:tab pos="480695" algn="l"/>
                          <a:tab pos="516255" algn="ctr"/>
                        </a:tabLst>
                      </a:pPr>
                      <a:r>
                        <a:rPr lang="en-ZA" sz="600" b="1">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tabLst>
                          <a:tab pos="480695" algn="l"/>
                          <a:tab pos="516255" algn="ctr"/>
                        </a:tabLst>
                      </a:pPr>
                      <a:r>
                        <a:rPr lang="en-ZA" sz="600" b="1">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15400543"/>
                  </a:ext>
                </a:extLst>
              </a:tr>
              <a:tr h="426955">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1.4 </a:t>
                      </a:r>
                      <a:r>
                        <a:rPr lang="en-GB" sz="600">
                          <a:effectLst/>
                          <a:latin typeface="Arial" panose="020B0604020202020204" pitchFamily="34" charset="0"/>
                          <a:ea typeface="Times New Roman" panose="02020603050405020304" pitchFamily="18" charset="0"/>
                          <a:cs typeface="Calibri" panose="020F0502020204030204" pitchFamily="34" charset="0"/>
                        </a:rPr>
                        <a:t>Strategic Support</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tabLst>
                          <a:tab pos="480695" algn="l"/>
                          <a:tab pos="516255" algn="ctr"/>
                        </a:tabLst>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12478518"/>
                  </a:ext>
                </a:extLst>
              </a:tr>
              <a:tr h="278520">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1.5 </a:t>
                      </a:r>
                      <a:r>
                        <a:rPr lang="en-GB" sz="600">
                          <a:effectLst/>
                          <a:latin typeface="Arial" panose="020B0604020202020204" pitchFamily="34" charset="0"/>
                          <a:ea typeface="Times New Roman" panose="02020603050405020304" pitchFamily="18" charset="0"/>
                          <a:cs typeface="Calibri" panose="020F0502020204030204" pitchFamily="34" charset="0"/>
                        </a:rPr>
                        <a:t>Governance</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15">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1.5 does not have APP indicators for this financial year</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24938975"/>
                  </a:ext>
                </a:extLst>
              </a:tr>
              <a:tr h="426955">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2.1 </a:t>
                      </a:r>
                      <a:r>
                        <a:rPr lang="en-GB" sz="600">
                          <a:effectLst/>
                          <a:latin typeface="Arial" panose="020B0604020202020204" pitchFamily="34" charset="0"/>
                          <a:ea typeface="Times New Roman" panose="02020603050405020304" pitchFamily="18" charset="0"/>
                          <a:cs typeface="Calibri" panose="020F0502020204030204" pitchFamily="34" charset="0"/>
                        </a:rPr>
                        <a:t>Civil, Military &amp; Other Pensions</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rowSpan="3">
                  <a:txBody>
                    <a:bodyPr/>
                    <a:lstStyle/>
                    <a:p>
                      <a:pPr algn="ctr">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17984212"/>
                  </a:ext>
                </a:extLst>
              </a:tr>
              <a:tr h="426955">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2.2 </a:t>
                      </a:r>
                      <a:r>
                        <a:rPr lang="en-GB" sz="600">
                          <a:effectLst/>
                          <a:latin typeface="Arial" panose="020B0604020202020204" pitchFamily="34" charset="0"/>
                          <a:ea typeface="Times New Roman" panose="02020603050405020304" pitchFamily="18" charset="0"/>
                          <a:cs typeface="Calibri" panose="020F0502020204030204" pitchFamily="34" charset="0"/>
                        </a:rPr>
                        <a:t>Employee Benefits</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75.00%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62.50%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62.50%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62.50%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8</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62.50%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906544689"/>
                  </a:ext>
                </a:extLst>
              </a:tr>
              <a:tr h="575388">
                <a:tc>
                  <a:txBody>
                    <a:bodyPr/>
                    <a:lstStyle/>
                    <a:p>
                      <a:pPr algn="l">
                        <a:lnSpc>
                          <a:spcPct val="150000"/>
                        </a:lnSpc>
                      </a:pPr>
                      <a:r>
                        <a:rPr lang="en-GB" sz="600" b="1">
                          <a:effectLst/>
                          <a:latin typeface="Arial" panose="020B0604020202020204" pitchFamily="34" charset="0"/>
                          <a:ea typeface="Times New Roman" panose="02020603050405020304" pitchFamily="18" charset="0"/>
                          <a:cs typeface="Calibri" panose="020F0502020204030204" pitchFamily="34" charset="0"/>
                        </a:rPr>
                        <a:t>Sub Programme 2.3 </a:t>
                      </a:r>
                      <a:r>
                        <a:rPr lang="en-GB" sz="600">
                          <a:effectLst/>
                          <a:latin typeface="Arial" panose="020B0604020202020204" pitchFamily="34" charset="0"/>
                          <a:ea typeface="Times New Roman" panose="02020603050405020304" pitchFamily="18" charset="0"/>
                          <a:cs typeface="Calibri" panose="020F0502020204030204" pitchFamily="34" charset="0"/>
                        </a:rPr>
                        <a:t>Client Relations Management</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ZA"/>
                    </a:p>
                  </a:txBody>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3</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66.66%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0</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59444660"/>
                  </a:ext>
                </a:extLst>
              </a:tr>
              <a:tr h="278520">
                <a:tc>
                  <a:txBody>
                    <a:bodyPr/>
                    <a:lstStyle/>
                    <a:p>
                      <a:pPr algn="l">
                        <a:lnSpc>
                          <a:spcPct val="150000"/>
                        </a:lnSpc>
                      </a:pPr>
                      <a:r>
                        <a:rPr lang="en-GB"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Overall Achievement</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79.16%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70.83%</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79.17%</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5</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algn="ctr">
                        <a:lnSpc>
                          <a:spcPct val="150000"/>
                        </a:lnSpc>
                      </a:pPr>
                      <a:r>
                        <a:rPr lang="en-ZA" sz="600" b="1">
                          <a:effectLst/>
                          <a:latin typeface="Arial" panose="020B0604020202020204" pitchFamily="34" charset="0"/>
                          <a:ea typeface="Times New Roman" panose="02020603050405020304" pitchFamily="18" charset="0"/>
                          <a:cs typeface="Calibri" panose="020F0502020204030204" pitchFamily="34" charset="0"/>
                        </a:rPr>
                        <a:t> </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24</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70.83%</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2D69B"/>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FF00"/>
                    </a:solidFill>
                  </a:tcPr>
                </a:tc>
                <a:tc>
                  <a:txBody>
                    <a:bodyPr/>
                    <a:lstStyle/>
                    <a:p>
                      <a:pPr algn="ctr">
                        <a:lnSpc>
                          <a:spcPct val="150000"/>
                        </a:lnSpc>
                      </a:pPr>
                      <a:r>
                        <a:rPr lang="en-ZA" sz="600" b="1">
                          <a:solidFill>
                            <a:srgbClr val="000000"/>
                          </a:solidFill>
                          <a:effectLst/>
                          <a:latin typeface="Arial" panose="020B0604020202020204" pitchFamily="34" charset="0"/>
                          <a:ea typeface="Times New Roman" panose="02020603050405020304" pitchFamily="18" charset="0"/>
                          <a:cs typeface="Calibri" panose="020F0502020204030204" pitchFamily="34" charset="0"/>
                        </a:rPr>
                        <a:t>6</a:t>
                      </a:r>
                      <a:endParaRPr lang="en-ZA" sz="90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pPr>
                      <a:r>
                        <a:rPr lang="en-ZA" sz="600" b="1"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1</a:t>
                      </a:r>
                      <a:endParaRPr lang="en-ZA"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073" marR="5307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79725592"/>
                  </a:ext>
                </a:extLst>
              </a:tr>
            </a:tbl>
          </a:graphicData>
        </a:graphic>
      </p:graphicFrame>
    </p:spTree>
    <p:extLst>
      <p:ext uri="{BB962C8B-B14F-4D97-AF65-F5344CB8AC3E}">
        <p14:creationId xmlns:p14="http://schemas.microsoft.com/office/powerpoint/2010/main" val="358576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7663" y="273050"/>
            <a:ext cx="8339137" cy="5316189"/>
          </a:xfrm>
        </p:spPr>
        <p:txBody>
          <a:bodyPr>
            <a:normAutofit fontScale="25000" lnSpcReduction="20000"/>
          </a:bodyPr>
          <a:lstStyle/>
          <a:p>
            <a:pPr marL="0" indent="0" algn="ctr">
              <a:buNone/>
            </a:pPr>
            <a:r>
              <a:rPr lang="en-US" sz="8000" b="1" dirty="0"/>
              <a:t>OVERALL A</a:t>
            </a:r>
            <a:r>
              <a:rPr lang="en-ZA" sz="8000" b="1" dirty="0"/>
              <a:t>CHIEVEMENT AND PERFORMAMCE FOR 2022/2023</a:t>
            </a:r>
          </a:p>
          <a:p>
            <a:pPr marL="0" indent="0" algn="ctr">
              <a:buNone/>
            </a:pPr>
            <a:endParaRPr lang="en-ZA" b="1" dirty="0"/>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The GPAA has achieved 72% (18 out of 25 indicators) for Quarter 4 and 68% (17 out of 25 indicators) for Annual Performance.  </a:t>
            </a:r>
          </a:p>
          <a:p>
            <a:pPr marL="342900" marR="1905" lvl="0" indent="-342900" algn="just" fontAlgn="base">
              <a:lnSpc>
                <a:spcPct val="104000"/>
              </a:lnSpc>
              <a:spcAft>
                <a:spcPts val="230"/>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Membership</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Total membership was 1 267 307 at the end of Quarter 4. </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Member Contributions</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Member contributions received for Quarter 4 was R20.97 billion.   </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Pensioner Services</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The number of pensioners stood at 336 629 at the end of Quarter 4. This is an increase of 0.97% from 333 389 in Quarter 3.</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Benefit Payments</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An overall 99.99% (443 052 out of 443 053) of new NT benefits (excluding Death benefits) were paid on time, and 93.40% (17 268 out of 18 488) of new GEPF benefits (excluding death benefits and cases that went to Unclaimed Benefits) were paid on time. </a:t>
            </a:r>
            <a:r>
              <a:rPr lang="en-ZA" sz="5600" u="none" strike="noStrike" dirty="0">
                <a:solidFill>
                  <a:srgbClr val="FF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endPar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Debt Collection</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The gross total of the debtors’ balance (including fraud debt) increased by 10.6% during the period ending Q4, from R 284.7 million on 31 March 2022, to R 314.9 million as at 31 March 2023. Redistribution Debt to the value of R 11 578 856 was raised during the period ending Q4. Redistribution debt accounts for 47.8% of the total Disallowance overpayments as at 31 March 2023.</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Post-Retirement Medical Subsidies (PRMS): </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 decrease of 0.64% was experienced in the total membership from 148 529   in Quarter 3, to 147 568 in Quarter 4. An increase of 4.63% was experienced in the average amount paid per member from R2 498 in Quarter 3 to R2 614 in Quarter 4. </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Military Pensions</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There was a 0.02 % increase in the total membership for Military Pensions from 4 605 in Quarter 3, to 4 606 in Quarter 4. The total benefits paid amounting to R51.1 million, indicate an increase of 0.38% in the benefits paid in Quarter 4, from R 50.9 million in Quarter 3. </a:t>
            </a:r>
          </a:p>
          <a:p>
            <a:pPr marL="342900" marR="1905" lvl="0" indent="-342900" algn="just" fontAlgn="base">
              <a:lnSpc>
                <a:spcPct val="104000"/>
              </a:lnSpc>
              <a:spcAft>
                <a:spcPts val="215"/>
              </a:spcAft>
              <a:buClr>
                <a:srgbClr val="000000"/>
              </a:buClr>
              <a:buSzPts val="1200"/>
              <a:buFont typeface="Arial" panose="020B0604020202020204" pitchFamily="34" charset="0"/>
              <a:buChar char="•"/>
            </a:pPr>
            <a:r>
              <a:rPr lang="en-ZA" sz="56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Human Resource matters</a:t>
            </a:r>
            <a:r>
              <a:rPr lang="en-ZA" sz="56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The number of GPAA employees stood at  1 051 as at 31 March 2023.   </a:t>
            </a:r>
          </a:p>
          <a:p>
            <a:pPr marL="0" marR="3810" indent="0" algn="l">
              <a:lnSpc>
                <a:spcPct val="107000"/>
              </a:lnSpc>
              <a:spcAft>
                <a:spcPts val="800"/>
              </a:spcAft>
              <a:buNone/>
            </a:pPr>
            <a:br>
              <a:rPr lang="en-ZA" sz="1800" dirty="0">
                <a:solidFill>
                  <a:srgbClr val="FF0000"/>
                </a:solidFill>
                <a:effectLst/>
                <a:latin typeface="Arial" panose="020B0604020202020204" pitchFamily="34" charset="0"/>
                <a:ea typeface="Arial" panose="020B0604020202020204" pitchFamily="34" charset="0"/>
              </a:rPr>
            </a:br>
            <a:r>
              <a:rPr lang="en-ZA" sz="1800" dirty="0">
                <a:solidFill>
                  <a:srgbClr val="FF0000"/>
                </a:solidFill>
                <a:effectLst/>
                <a:latin typeface="Arial" panose="020B0604020202020204" pitchFamily="34" charset="0"/>
                <a:ea typeface="Arial" panose="020B0604020202020204" pitchFamily="34" charset="0"/>
              </a:rPr>
              <a:t> </a:t>
            </a:r>
            <a:endParaRPr lang="en-ZA" sz="1800" dirty="0">
              <a:solidFill>
                <a:srgbClr val="000000"/>
              </a:solidFill>
              <a:effectLst/>
              <a:latin typeface="Arial" panose="020B0604020202020204" pitchFamily="34" charset="0"/>
              <a:ea typeface="Arial" panose="020B0604020202020204" pitchFamily="34" charset="0"/>
            </a:endParaRPr>
          </a:p>
          <a:p>
            <a:pPr marL="0" indent="0" algn="ctr">
              <a:buNone/>
            </a:pPr>
            <a:endParaRPr lang="en-ZA" b="1" dirty="0"/>
          </a:p>
        </p:txBody>
      </p:sp>
      <p:sp>
        <p:nvSpPr>
          <p:cNvPr id="4" name="Slide Number Placeholder 3"/>
          <p:cNvSpPr>
            <a:spLocks noGrp="1"/>
          </p:cNvSpPr>
          <p:nvPr>
            <p:ph type="sldNum" sz="quarter" idx="12"/>
          </p:nvPr>
        </p:nvSpPr>
        <p:spPr/>
        <p:txBody>
          <a:bodyPr/>
          <a:lstStyle/>
          <a:p>
            <a:fld id="{6F36BC76-1A2A-4B46-9640-13D3E0090202}" type="slidenum">
              <a:rPr lang="en-US" smtClean="0"/>
              <a:pPr/>
              <a:t>8</a:t>
            </a:fld>
            <a:endParaRPr lang="en-US" dirty="0"/>
          </a:p>
        </p:txBody>
      </p:sp>
    </p:spTree>
    <p:extLst>
      <p:ext uri="{BB962C8B-B14F-4D97-AF65-F5344CB8AC3E}">
        <p14:creationId xmlns:p14="http://schemas.microsoft.com/office/powerpoint/2010/main" val="189248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3261"/>
          </a:xfrm>
        </p:spPr>
        <p:txBody>
          <a:bodyPr>
            <a:noAutofit/>
          </a:bodyPr>
          <a:lstStyle/>
          <a:p>
            <a:r>
              <a:rPr lang="en-ZA" sz="3200" b="1" dirty="0"/>
              <a:t>PROGRAMME 2.1: Non-Contributory Funds (NT)</a:t>
            </a:r>
          </a:p>
        </p:txBody>
      </p:sp>
      <p:graphicFrame>
        <p:nvGraphicFramePr>
          <p:cNvPr id="5" name="Content Placeholder 4"/>
          <p:cNvGraphicFramePr>
            <a:graphicFrameLocks noGrp="1"/>
          </p:cNvGraphicFramePr>
          <p:nvPr>
            <p:ph idx="1"/>
          </p:nvPr>
        </p:nvGraphicFramePr>
        <p:xfrm>
          <a:off x="457200" y="1079501"/>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F36BC76-1A2A-4B46-9640-13D3E0090202}" type="slidenum">
              <a:rPr lang="en-US" smtClean="0"/>
              <a:pPr/>
              <a:t>9</a:t>
            </a:fld>
            <a:endParaRPr lang="en-US"/>
          </a:p>
        </p:txBody>
      </p:sp>
    </p:spTree>
    <p:extLst>
      <p:ext uri="{BB962C8B-B14F-4D97-AF65-F5344CB8AC3E}">
        <p14:creationId xmlns:p14="http://schemas.microsoft.com/office/powerpoint/2010/main" val="3877432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7706</TotalTime>
  <Words>5416</Words>
  <Application>Microsoft Office PowerPoint</Application>
  <PresentationFormat>On-screen Show (4:3)</PresentationFormat>
  <Paragraphs>933</Paragraphs>
  <Slides>26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Segoe UI</vt:lpstr>
      <vt:lpstr>Times New Roman</vt:lpstr>
      <vt:lpstr>Office Theme</vt:lpstr>
      <vt:lpstr>PowerPoint Presentation</vt:lpstr>
      <vt:lpstr>Agenda</vt:lpstr>
      <vt:lpstr>Governing Structure</vt:lpstr>
      <vt:lpstr>GPAA – The Organisation and its Mandate</vt:lpstr>
      <vt:lpstr>PowerPoint Presentation</vt:lpstr>
      <vt:lpstr>THE GPAA STRATEGIC OVERVIEW </vt:lpstr>
      <vt:lpstr>OVERALL PERFORMANCE (Q4&amp;A)</vt:lpstr>
      <vt:lpstr>PowerPoint Presentation</vt:lpstr>
      <vt:lpstr>PROGRAMME 2.1: Non-Contributory Funds (NT)</vt:lpstr>
      <vt:lpstr>Purpose of the Sub- Programme</vt:lpstr>
      <vt:lpstr>List of Business Units</vt:lpstr>
      <vt:lpstr>PROGRAMME 2.1 PERFORMANCE</vt:lpstr>
      <vt:lpstr>PowerPoint Presentation</vt:lpstr>
      <vt:lpstr>PowerPoint Presentation</vt:lpstr>
      <vt:lpstr>PowerPoint Presentation</vt:lpstr>
      <vt:lpstr>PROGRAMME 2.1 PERFORMANCE</vt:lpstr>
      <vt:lpstr>SUB-PROGRAMME 2.2 (GEPF Benefits)</vt:lpstr>
      <vt:lpstr>Sub-Programme 2.2 overview</vt:lpstr>
      <vt:lpstr>SUB-PROGRAMME 2.2 PERFORMANCE </vt:lpstr>
      <vt:lpstr>SUB-PROGRAMME 2.2 PERFORMANCE </vt:lpstr>
      <vt:lpstr>SUB-PROGRAMME 2.2 PERFORMANCE </vt:lpstr>
      <vt:lpstr>SUB-PROGRAMME 2.2 PERFORMANCE </vt:lpstr>
      <vt:lpstr>SUB-PROGRAMME 2.2 PERFORMANCE </vt:lpstr>
      <vt:lpstr>CRM SUB-PROGRAMME 2.3 OVERVIEW</vt:lpstr>
      <vt:lpstr>SUB-PROGRAMME 2.3 PERFORMANCE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Nomvula Nkonyane</dc:creator>
  <cp:lastModifiedBy>Leon Nieuwoudt</cp:lastModifiedBy>
  <cp:revision>479</cp:revision>
  <cp:lastPrinted>2019-06-18T11:40:57Z</cp:lastPrinted>
  <dcterms:created xsi:type="dcterms:W3CDTF">2016-02-08T08:16:40Z</dcterms:created>
  <dcterms:modified xsi:type="dcterms:W3CDTF">2023-06-19T07:37:02Z</dcterms:modified>
</cp:coreProperties>
</file>