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1" r:id="rId6"/>
  </p:sldMasterIdLst>
  <p:notesMasterIdLst>
    <p:notesMasterId r:id="rId33"/>
  </p:notesMasterIdLst>
  <p:handoutMasterIdLst>
    <p:handoutMasterId r:id="rId34"/>
  </p:handoutMasterIdLst>
  <p:sldIdLst>
    <p:sldId id="256" r:id="rId7"/>
    <p:sldId id="257" r:id="rId8"/>
    <p:sldId id="263" r:id="rId9"/>
    <p:sldId id="264" r:id="rId10"/>
    <p:sldId id="262" r:id="rId11"/>
    <p:sldId id="265" r:id="rId12"/>
    <p:sldId id="355" r:id="rId13"/>
    <p:sldId id="345" r:id="rId14"/>
    <p:sldId id="356" r:id="rId15"/>
    <p:sldId id="346" r:id="rId16"/>
    <p:sldId id="357" r:id="rId17"/>
    <p:sldId id="347" r:id="rId18"/>
    <p:sldId id="348" r:id="rId19"/>
    <p:sldId id="349" r:id="rId20"/>
    <p:sldId id="350" r:id="rId21"/>
    <p:sldId id="370" r:id="rId22"/>
    <p:sldId id="372" r:id="rId23"/>
    <p:sldId id="358" r:id="rId24"/>
    <p:sldId id="359" r:id="rId25"/>
    <p:sldId id="360" r:id="rId26"/>
    <p:sldId id="361" r:id="rId27"/>
    <p:sldId id="351" r:id="rId28"/>
    <p:sldId id="352" r:id="rId29"/>
    <p:sldId id="353" r:id="rId30"/>
    <p:sldId id="363" r:id="rId31"/>
    <p:sldId id="261"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522"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 /><Relationship Id="rId13" Type="http://schemas.openxmlformats.org/officeDocument/2006/relationships/slide" Target="slides/slide7.xml" /><Relationship Id="rId18" Type="http://schemas.openxmlformats.org/officeDocument/2006/relationships/slide" Target="slides/slide12.xml" /><Relationship Id="rId26" Type="http://schemas.openxmlformats.org/officeDocument/2006/relationships/slide" Target="slides/slide20.xml" /><Relationship Id="rId3" Type="http://schemas.openxmlformats.org/officeDocument/2006/relationships/customXml" Target="../customXml/item3.xml" /><Relationship Id="rId21" Type="http://schemas.openxmlformats.org/officeDocument/2006/relationships/slide" Target="slides/slide15.xml" /><Relationship Id="rId34" Type="http://schemas.openxmlformats.org/officeDocument/2006/relationships/handoutMaster" Target="handoutMasters/handoutMaster1.xml" /><Relationship Id="rId7" Type="http://schemas.openxmlformats.org/officeDocument/2006/relationships/slide" Target="slides/slide1.xml" /><Relationship Id="rId12" Type="http://schemas.openxmlformats.org/officeDocument/2006/relationships/slide" Target="slides/slide6.xml" /><Relationship Id="rId17" Type="http://schemas.openxmlformats.org/officeDocument/2006/relationships/slide" Target="slides/slide11.xml" /><Relationship Id="rId25" Type="http://schemas.openxmlformats.org/officeDocument/2006/relationships/slide" Target="slides/slide19.xml" /><Relationship Id="rId33" Type="http://schemas.openxmlformats.org/officeDocument/2006/relationships/notesMaster" Target="notesMasters/notesMaster1.xml" /><Relationship Id="rId38"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10.xml" /><Relationship Id="rId20" Type="http://schemas.openxmlformats.org/officeDocument/2006/relationships/slide" Target="slides/slide14.xml" /><Relationship Id="rId29" Type="http://schemas.openxmlformats.org/officeDocument/2006/relationships/slide" Target="slides/slide23.xml" /><Relationship Id="rId1" Type="http://schemas.openxmlformats.org/officeDocument/2006/relationships/customXml" Target="../customXml/item1.xml" /><Relationship Id="rId6" Type="http://schemas.openxmlformats.org/officeDocument/2006/relationships/slideMaster" Target="slideMasters/slideMaster2.xml" /><Relationship Id="rId11" Type="http://schemas.openxmlformats.org/officeDocument/2006/relationships/slide" Target="slides/slide5.xml" /><Relationship Id="rId24" Type="http://schemas.openxmlformats.org/officeDocument/2006/relationships/slide" Target="slides/slide18.xml" /><Relationship Id="rId32" Type="http://schemas.openxmlformats.org/officeDocument/2006/relationships/slide" Target="slides/slide26.xml" /><Relationship Id="rId37" Type="http://schemas.openxmlformats.org/officeDocument/2006/relationships/theme" Target="theme/theme1.xml" /><Relationship Id="rId5" Type="http://schemas.openxmlformats.org/officeDocument/2006/relationships/slideMaster" Target="slideMasters/slideMaster1.xml" /><Relationship Id="rId15" Type="http://schemas.openxmlformats.org/officeDocument/2006/relationships/slide" Target="slides/slide9.xml" /><Relationship Id="rId23" Type="http://schemas.openxmlformats.org/officeDocument/2006/relationships/slide" Target="slides/slide17.xml" /><Relationship Id="rId28" Type="http://schemas.openxmlformats.org/officeDocument/2006/relationships/slide" Target="slides/slide22.xml" /><Relationship Id="rId36" Type="http://schemas.openxmlformats.org/officeDocument/2006/relationships/viewProps" Target="viewProps.xml" /><Relationship Id="rId10" Type="http://schemas.openxmlformats.org/officeDocument/2006/relationships/slide" Target="slides/slide4.xml" /><Relationship Id="rId19" Type="http://schemas.openxmlformats.org/officeDocument/2006/relationships/slide" Target="slides/slide13.xml" /><Relationship Id="rId31" Type="http://schemas.openxmlformats.org/officeDocument/2006/relationships/slide" Target="slides/slide25.xml" /><Relationship Id="rId4" Type="http://schemas.openxmlformats.org/officeDocument/2006/relationships/customXml" Target="../customXml/item4.xml" /><Relationship Id="rId9" Type="http://schemas.openxmlformats.org/officeDocument/2006/relationships/slide" Target="slides/slide3.xml" /><Relationship Id="rId14" Type="http://schemas.openxmlformats.org/officeDocument/2006/relationships/slide" Target="slides/slide8.xml" /><Relationship Id="rId22" Type="http://schemas.openxmlformats.org/officeDocument/2006/relationships/slide" Target="slides/slide16.xml" /><Relationship Id="rId27" Type="http://schemas.openxmlformats.org/officeDocument/2006/relationships/slide" Target="slides/slide21.xml" /><Relationship Id="rId30" Type="http://schemas.openxmlformats.org/officeDocument/2006/relationships/slide" Target="slides/slide24.xml" /><Relationship Id="rId35"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6/15/2023</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6/15/2023</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56627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38620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55117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4058709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6/15/2023</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570934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Master" Target="../slideMasters/slideMaster1.xml" /><Relationship Id="rId6" Type="http://schemas.openxmlformats.org/officeDocument/2006/relationships/image" Target="../media/image5.jpeg" /><Relationship Id="rId5" Type="http://schemas.openxmlformats.org/officeDocument/2006/relationships/image" Target="../media/image4.jpeg" /><Relationship Id="rId4" Type="http://schemas.openxmlformats.org/officeDocument/2006/relationships/image" Target="../media/image3.png"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30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116" y="965200"/>
            <a:ext cx="8983133" cy="52472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64F2E9-A5E8-8044-AA17-48A4BFDEE2C3}" type="datetimeFigureOut">
              <a:rPr lang="en-US" smtClean="0"/>
              <a:pPr/>
              <a:t>6/15/2023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AB8107-1DC0-6F41-BB70-76BC97B081A0}" type="slidenum">
              <a:rPr lang="en-US" smtClean="0"/>
              <a:pPr/>
              <a:t>‹#›</a:t>
            </a:fld>
            <a:endParaRPr lang="en-US"/>
          </a:p>
        </p:txBody>
      </p:sp>
    </p:spTree>
    <p:extLst>
      <p:ext uri="{BB962C8B-B14F-4D97-AF65-F5344CB8AC3E}">
        <p14:creationId xmlns:p14="http://schemas.microsoft.com/office/powerpoint/2010/main" val="20850955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 /><Relationship Id="rId2" Type="http://schemas.openxmlformats.org/officeDocument/2006/relationships/slideLayout" Target="../slideLayouts/slideLayout3.xml" /><Relationship Id="rId1" Type="http://schemas.openxmlformats.org/officeDocument/2006/relationships/slideLayout" Target="../slideLayouts/slideLayout2.xml" /><Relationship Id="rId6" Type="http://schemas.openxmlformats.org/officeDocument/2006/relationships/image" Target="../media/image5.jpeg" /><Relationship Id="rId5" Type="http://schemas.openxmlformats.org/officeDocument/2006/relationships/image" Target="../media/image1.jpeg" /><Relationship Id="rId4" Type="http://schemas.openxmlformats.org/officeDocument/2006/relationships/image" Target="../media/image4.jpe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9339" y="3080009"/>
            <a:ext cx="7503381" cy="830997"/>
          </a:xfrm>
          <a:prstGeom prst="rect">
            <a:avLst/>
          </a:prstGeom>
          <a:noFill/>
        </p:spPr>
        <p:txBody>
          <a:bodyPr wrap="square" rtlCol="0">
            <a:spAutoFit/>
          </a:bodyPr>
          <a:lstStyle/>
          <a:p>
            <a:pPr algn="ctr" eaLnBrk="1" fontAlgn="auto" hangingPunct="1">
              <a:spcBef>
                <a:spcPts val="0"/>
              </a:spcBef>
              <a:spcAft>
                <a:spcPts val="0"/>
              </a:spcAft>
              <a:defRPr/>
            </a:pPr>
            <a:r>
              <a:rPr lang="en-ZA"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to the</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NCOP</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Select Committee on Health and Social Services</a:t>
            </a:r>
            <a:r>
              <a:rPr lang="en-ZA"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6" name="TextBox 5"/>
          <p:cNvSpPr txBox="1"/>
          <p:nvPr/>
        </p:nvSpPr>
        <p:spPr>
          <a:xfrm>
            <a:off x="2411760" y="4734436"/>
            <a:ext cx="57912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20 June 2023</a:t>
            </a:r>
            <a:endParaRPr kumimoji="0" lang="en-ZA" sz="2400" b="1" i="0" u="none" strike="noStrike" kern="1200" cap="none" spc="0" normalizeH="0" baseline="0" noProof="0" dirty="0">
              <a:ln>
                <a:noFill/>
              </a:ln>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0" y="44623"/>
            <a:ext cx="8856984" cy="715168"/>
          </a:xfrm>
          <a:prstGeom prst="rect">
            <a:avLst/>
          </a:prstGeom>
        </p:spPr>
        <p:txBody>
          <a:bodyPr tIns="45720" rIns="91440" bIns="45720" anchor="b">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HEALTH INSURANCE BILL </a:t>
            </a: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ZA"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t>
            </a: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11B</a:t>
            </a:r>
            <a:r>
              <a:rPr lang="en-ZA"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2019]</a:t>
            </a:r>
            <a:endParaRPr lang="en-ZA"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86"/>
            <a:ext cx="7239000" cy="730250"/>
          </a:xfrm>
        </p:spPr>
        <p:txBody>
          <a:bodyPr/>
          <a:lstStyle/>
          <a:p>
            <a:pPr lvl="0"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4</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BOARD OF FUND</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600" y="1052737"/>
            <a:ext cx="8983133" cy="4896544"/>
          </a:xfrm>
        </p:spPr>
        <p:txBody>
          <a:bodyPr/>
          <a:lstStyle/>
          <a:p>
            <a:pPr>
              <a:spcBef>
                <a:spcPts val="0"/>
              </a:spcBef>
            </a:pPr>
            <a:r>
              <a:rPr lang="en-ZA" sz="2000" b="1" dirty="0">
                <a:latin typeface="Arial" panose="020B0604020202020204" pitchFamily="34" charset="0"/>
                <a:cs typeface="Arial" panose="020B0604020202020204" pitchFamily="34" charset="0"/>
              </a:rPr>
              <a:t>Establishment of Board - </a:t>
            </a:r>
            <a:r>
              <a:rPr lang="en-ZA" sz="2000" dirty="0">
                <a:latin typeface="Arial" panose="020B0604020202020204" pitchFamily="34" charset="0"/>
                <a:cs typeface="Arial" panose="020B0604020202020204" pitchFamily="34" charset="0"/>
              </a:rPr>
              <a:t>governance Board accountable to the Minister</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ZA" sz="2000" b="1" dirty="0">
                <a:latin typeface="Arial" panose="020B0604020202020204" pitchFamily="34" charset="0"/>
                <a:cs typeface="Arial" panose="020B0604020202020204" pitchFamily="34" charset="0"/>
              </a:rPr>
              <a:t>Constitution and composition of Board </a:t>
            </a:r>
          </a:p>
          <a:p>
            <a:pPr lvl="1">
              <a:spcBef>
                <a:spcPts val="0"/>
              </a:spcBef>
              <a:buFont typeface="Arial" panose="020B0604020202020204" pitchFamily="34" charset="0"/>
              <a:buChar char="•"/>
            </a:pPr>
            <a:r>
              <a:rPr lang="en-ZA" sz="1900" dirty="0">
                <a:latin typeface="Arial" panose="020B0604020202020204" pitchFamily="34" charset="0"/>
                <a:cs typeface="Arial" panose="020B0604020202020204" pitchFamily="34" charset="0"/>
              </a:rPr>
              <a:t>11 members appointed by the Minister with Cabinet approval - expertise in health care service financing, health economics, public health planning, monitoring and evaluation, law, actuarial sciences, information technology and communication.  5-year term – renewable once. Exclusions linked to conflict of interest.</a:t>
            </a:r>
          </a:p>
          <a:p>
            <a:pPr lvl="1">
              <a:spcBef>
                <a:spcPts val="0"/>
              </a:spcBef>
              <a:buFont typeface="Arial" panose="020B0604020202020204" pitchFamily="34" charset="0"/>
              <a:buChar char="•"/>
            </a:pPr>
            <a:r>
              <a:rPr lang="en-ZA" sz="1900" dirty="0">
                <a:latin typeface="Arial" panose="020B0604020202020204" pitchFamily="34" charset="0"/>
                <a:cs typeface="Arial" panose="020B0604020202020204" pitchFamily="34" charset="0"/>
              </a:rPr>
              <a:t>Minister appoint ad hoc panel – interview  candidates – recommend a short list to Minister for appointment</a:t>
            </a:r>
          </a:p>
          <a:p>
            <a:pPr lvl="1">
              <a:spcBef>
                <a:spcPts val="0"/>
              </a:spcBef>
              <a:buFont typeface="Arial" panose="020B0604020202020204" pitchFamily="34" charset="0"/>
              <a:buChar char="•"/>
            </a:pPr>
            <a:r>
              <a:rPr lang="en-ZA" sz="1900" dirty="0">
                <a:latin typeface="Arial" panose="020B0604020202020204" pitchFamily="34" charset="0"/>
                <a:cs typeface="Arial" panose="020B0604020202020204" pitchFamily="34" charset="0"/>
              </a:rPr>
              <a:t>Minister may remove a Board member – specified conditions</a:t>
            </a:r>
          </a:p>
          <a:p>
            <a:pPr lvl="1">
              <a:spcBef>
                <a:spcPts val="0"/>
              </a:spcBef>
              <a:buFont typeface="Arial" panose="020B0604020202020204" pitchFamily="34" charset="0"/>
              <a:buChar char="•"/>
            </a:pPr>
            <a:r>
              <a:rPr lang="en-ZA" sz="1900" dirty="0">
                <a:latin typeface="Arial" panose="020B0604020202020204" pitchFamily="34" charset="0"/>
                <a:cs typeface="Arial" panose="020B0604020202020204" pitchFamily="34" charset="0"/>
              </a:rPr>
              <a:t>Minister may dissolve the Board after Inquiry and Cabinet approval - specified conditions. Then appoint acting Board for 3 months.</a:t>
            </a:r>
          </a:p>
          <a:p>
            <a:pPr lvl="1">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ZA" sz="2000" b="1" dirty="0">
                <a:latin typeface="Arial" panose="020B0604020202020204" pitchFamily="34" charset="0"/>
                <a:cs typeface="Arial" panose="020B0604020202020204" pitchFamily="34" charset="0"/>
              </a:rPr>
              <a:t>Chairperson and Deputy Chair </a:t>
            </a:r>
            <a:r>
              <a:rPr lang="en-ZA" sz="2000" dirty="0">
                <a:latin typeface="Arial" panose="020B0604020202020204" pitchFamily="34" charset="0"/>
                <a:cs typeface="Arial" panose="020B0604020202020204" pitchFamily="34" charset="0"/>
              </a:rPr>
              <a:t>– </a:t>
            </a:r>
            <a:r>
              <a:rPr lang="en-ZA" sz="1900" dirty="0">
                <a:latin typeface="Arial" panose="020B0604020202020204" pitchFamily="34" charset="0"/>
                <a:cs typeface="Arial" panose="020B0604020202020204" pitchFamily="34" charset="0"/>
              </a:rPr>
              <a:t>Minister appoints Chair after consulting Cabinet, and Board selects Deputy</a:t>
            </a: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10</a:t>
            </a:fld>
            <a:endParaRPr lang="en-US"/>
          </a:p>
        </p:txBody>
      </p:sp>
    </p:spTree>
    <p:extLst>
      <p:ext uri="{BB962C8B-B14F-4D97-AF65-F5344CB8AC3E}">
        <p14:creationId xmlns:p14="http://schemas.microsoft.com/office/powerpoint/2010/main" val="344670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86"/>
            <a:ext cx="7239000" cy="730250"/>
          </a:xfrm>
        </p:spPr>
        <p:txBody>
          <a:bodyPr/>
          <a:lstStyle/>
          <a:p>
            <a:pPr lvl="0"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4</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BOARD OF FUND</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497" y="1052737"/>
            <a:ext cx="8983133" cy="4752528"/>
          </a:xfrm>
        </p:spPr>
        <p:txBody>
          <a:bodyPr/>
          <a:lstStyle/>
          <a:p>
            <a:pPr>
              <a:spcBef>
                <a:spcPts val="0"/>
              </a:spcBef>
            </a:pPr>
            <a:r>
              <a:rPr lang="en-ZA" sz="1900" b="1" dirty="0">
                <a:latin typeface="Arial" panose="020B0604020202020204" pitchFamily="34" charset="0"/>
                <a:cs typeface="Arial" panose="020B0604020202020204" pitchFamily="34" charset="0"/>
              </a:rPr>
              <a:t>Functions and powers of Board</a:t>
            </a:r>
          </a:p>
          <a:p>
            <a:pPr lvl="1">
              <a:spcBef>
                <a:spcPts val="0"/>
              </a:spcBef>
            </a:pPr>
            <a:r>
              <a:rPr lang="en-ZA" sz="1900" dirty="0">
                <a:latin typeface="Arial" panose="020B0604020202020204" pitchFamily="34" charset="0"/>
                <a:cs typeface="Arial" panose="020B0604020202020204" pitchFamily="34" charset="0"/>
              </a:rPr>
              <a:t>Fulfil the functions of an accounting authority as required by the PFMA</a:t>
            </a:r>
          </a:p>
          <a:p>
            <a:pPr lvl="1">
              <a:spcBef>
                <a:spcPts val="0"/>
              </a:spcBef>
            </a:pPr>
            <a:r>
              <a:rPr lang="en-ZA" sz="1900" dirty="0">
                <a:latin typeface="Arial" panose="020B0604020202020204" pitchFamily="34" charset="0"/>
                <a:cs typeface="Arial" panose="020B0604020202020204" pitchFamily="34" charset="0"/>
              </a:rPr>
              <a:t>Meet at least 4 times a year</a:t>
            </a:r>
          </a:p>
          <a:p>
            <a:pPr lvl="1">
              <a:spcBef>
                <a:spcPts val="0"/>
              </a:spcBef>
            </a:pPr>
            <a:r>
              <a:rPr lang="en-ZA" sz="1900" dirty="0">
                <a:latin typeface="Arial" panose="020B0604020202020204" pitchFamily="34" charset="0"/>
                <a:cs typeface="Arial" panose="020B0604020202020204" pitchFamily="34" charset="0"/>
              </a:rPr>
              <a:t>Advise the Minister on matters relating to the Fund including financing, administration,  pricing, etc</a:t>
            </a:r>
          </a:p>
          <a:p>
            <a:pPr lvl="1">
              <a:spcBef>
                <a:spcPts val="0"/>
              </a:spcBef>
            </a:pPr>
            <a:r>
              <a:rPr lang="en-ZA" sz="1900" dirty="0">
                <a:latin typeface="Arial" panose="020B0604020202020204" pitchFamily="34" charset="0"/>
                <a:cs typeface="Arial" panose="020B0604020202020204" pitchFamily="34" charset="0"/>
              </a:rPr>
              <a:t>Board will define type of reports required from the executive management</a:t>
            </a:r>
          </a:p>
          <a:p>
            <a:pPr lvl="1">
              <a:spcBef>
                <a:spcPts val="0"/>
              </a:spcBef>
            </a:pPr>
            <a:endParaRPr lang="en-US" sz="1900" dirty="0">
              <a:latin typeface="Arial" panose="020B0604020202020204" pitchFamily="34" charset="0"/>
              <a:cs typeface="Arial" panose="020B0604020202020204" pitchFamily="34" charset="0"/>
            </a:endParaRPr>
          </a:p>
          <a:p>
            <a:pPr>
              <a:spcBef>
                <a:spcPts val="0"/>
              </a:spcBef>
            </a:pPr>
            <a:r>
              <a:rPr lang="en-ZA" sz="1900" b="1" dirty="0">
                <a:latin typeface="Arial" panose="020B0604020202020204" pitchFamily="34" charset="0"/>
                <a:cs typeface="Arial" panose="020B0604020202020204" pitchFamily="34" charset="0"/>
              </a:rPr>
              <a:t>Conduct and disclosure of interests</a:t>
            </a:r>
          </a:p>
          <a:p>
            <a:pPr lvl="1">
              <a:spcBef>
                <a:spcPts val="0"/>
              </a:spcBef>
            </a:pPr>
            <a:r>
              <a:rPr lang="en-ZA" sz="1900" dirty="0">
                <a:latin typeface="Arial" panose="020B0604020202020204" pitchFamily="34" charset="0"/>
                <a:cs typeface="Arial" panose="020B0604020202020204" pitchFamily="34" charset="0"/>
              </a:rPr>
              <a:t>Any paid employment that will conflict with the work of the Fund</a:t>
            </a:r>
          </a:p>
          <a:p>
            <a:pPr lvl="1">
              <a:spcBef>
                <a:spcPts val="0"/>
              </a:spcBef>
            </a:pPr>
            <a:r>
              <a:rPr lang="en-ZA" sz="1900" dirty="0">
                <a:latin typeface="Arial" panose="020B0604020202020204" pitchFamily="34" charset="0"/>
                <a:cs typeface="Arial" panose="020B0604020202020204" pitchFamily="34" charset="0"/>
              </a:rPr>
              <a:t>Declaration of interests</a:t>
            </a:r>
          </a:p>
          <a:p>
            <a:pPr lvl="1">
              <a:spcBef>
                <a:spcPts val="0"/>
              </a:spcBef>
            </a:pPr>
            <a:endParaRPr lang="en-US" sz="1900" dirty="0">
              <a:latin typeface="Arial" panose="020B0604020202020204" pitchFamily="34" charset="0"/>
              <a:cs typeface="Arial" panose="020B0604020202020204" pitchFamily="34" charset="0"/>
            </a:endParaRPr>
          </a:p>
          <a:p>
            <a:pPr>
              <a:spcBef>
                <a:spcPts val="0"/>
              </a:spcBef>
            </a:pPr>
            <a:r>
              <a:rPr lang="en-ZA" sz="1900" b="1" dirty="0">
                <a:latin typeface="Arial" panose="020B0604020202020204" pitchFamily="34" charset="0"/>
                <a:cs typeface="Arial" panose="020B0604020202020204" pitchFamily="34" charset="0"/>
              </a:rPr>
              <a:t>Procedures </a:t>
            </a:r>
            <a:r>
              <a:rPr lang="en-ZA" sz="1900" dirty="0">
                <a:latin typeface="Arial" panose="020B0604020202020204" pitchFamily="34" charset="0"/>
                <a:cs typeface="Arial" panose="020B0604020202020204" pitchFamily="34" charset="0"/>
              </a:rPr>
              <a:t>– Board will determine its own procedures</a:t>
            </a:r>
          </a:p>
          <a:p>
            <a:pPr>
              <a:spcBef>
                <a:spcPts val="0"/>
              </a:spcBef>
            </a:pPr>
            <a:endParaRPr lang="en-US" sz="1900" dirty="0">
              <a:latin typeface="Arial" panose="020B0604020202020204" pitchFamily="34" charset="0"/>
              <a:cs typeface="Arial" panose="020B0604020202020204" pitchFamily="34" charset="0"/>
            </a:endParaRPr>
          </a:p>
          <a:p>
            <a:pPr>
              <a:spcBef>
                <a:spcPts val="0"/>
              </a:spcBef>
            </a:pPr>
            <a:r>
              <a:rPr lang="en-ZA" sz="1900" b="1" dirty="0">
                <a:latin typeface="Arial" panose="020B0604020202020204" pitchFamily="34" charset="0"/>
                <a:cs typeface="Arial" panose="020B0604020202020204" pitchFamily="34" charset="0"/>
              </a:rPr>
              <a:t>Remuneration and reimbursement </a:t>
            </a:r>
            <a:r>
              <a:rPr lang="en-ZA" sz="1900" dirty="0">
                <a:latin typeface="Arial" panose="020B0604020202020204" pitchFamily="34" charset="0"/>
                <a:cs typeface="Arial" panose="020B0604020202020204" pitchFamily="34" charset="0"/>
              </a:rPr>
              <a:t>- rates determined between MOH and MOF </a:t>
            </a:r>
            <a:endParaRPr lang="en-GB" sz="19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11</a:t>
            </a:fld>
            <a:endParaRPr lang="en-US"/>
          </a:p>
        </p:txBody>
      </p:sp>
    </p:spTree>
    <p:extLst>
      <p:ext uri="{BB962C8B-B14F-4D97-AF65-F5344CB8AC3E}">
        <p14:creationId xmlns:p14="http://schemas.microsoft.com/office/powerpoint/2010/main" val="978239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86"/>
            <a:ext cx="7239000" cy="730250"/>
          </a:xfrm>
        </p:spPr>
        <p:txBody>
          <a:bodyPr/>
          <a:lstStyle/>
          <a:p>
            <a:pPr lvl="0"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5</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CHIEF EXECUTIVE OFFICER</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66800"/>
            <a:ext cx="9144000" cy="5791200"/>
          </a:xfrm>
        </p:spPr>
        <p:txBody>
          <a:bodyPr/>
          <a:lstStyle/>
          <a:p>
            <a:r>
              <a:rPr lang="en-ZA" sz="1800" dirty="0">
                <a:latin typeface="Arial" panose="020B0604020202020204" pitchFamily="34" charset="0"/>
                <a:cs typeface="Arial" panose="020B0604020202020204" pitchFamily="34" charset="0"/>
              </a:rPr>
              <a:t>Appointment </a:t>
            </a:r>
          </a:p>
          <a:p>
            <a:pPr lvl="1"/>
            <a:r>
              <a:rPr lang="en-ZA" sz="1700" dirty="0">
                <a:latin typeface="Arial" panose="020B0604020202020204" pitchFamily="34" charset="0"/>
                <a:cs typeface="Arial" panose="020B0604020202020204" pitchFamily="34" charset="0"/>
              </a:rPr>
              <a:t>Technical competence and experience </a:t>
            </a:r>
          </a:p>
          <a:p>
            <a:pPr lvl="1"/>
            <a:r>
              <a:rPr lang="en-ZA" sz="1700" dirty="0">
                <a:latin typeface="Arial" panose="020B0604020202020204" pitchFamily="34" charset="0"/>
                <a:cs typeface="Arial" panose="020B0604020202020204" pitchFamily="34" charset="0"/>
              </a:rPr>
              <a:t>Board interview candidates – recommend to the MOH</a:t>
            </a:r>
          </a:p>
          <a:p>
            <a:pPr lvl="1"/>
            <a:r>
              <a:rPr lang="en-ZA" sz="1700" dirty="0">
                <a:latin typeface="Arial" panose="020B0604020202020204" pitchFamily="34" charset="0"/>
                <a:cs typeface="Arial" panose="020B0604020202020204" pitchFamily="34" charset="0"/>
              </a:rPr>
              <a:t>Term of 5 years, renewable once</a:t>
            </a:r>
          </a:p>
          <a:p>
            <a:pPr lvl="1"/>
            <a:r>
              <a:rPr lang="en-ZA" sz="1700" dirty="0">
                <a:latin typeface="Arial" panose="020B0604020202020204" pitchFamily="34" charset="0"/>
                <a:cs typeface="Arial" panose="020B0604020202020204" pitchFamily="34" charset="0"/>
              </a:rPr>
              <a:t>Board may recommend removal of CEO </a:t>
            </a:r>
            <a:endParaRPr lang="en-US" sz="17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Responsibilities</a:t>
            </a:r>
          </a:p>
          <a:p>
            <a:pPr lvl="1"/>
            <a:r>
              <a:rPr lang="en-ZA" sz="1700" dirty="0">
                <a:latin typeface="Arial" panose="020B0604020202020204" pitchFamily="34" charset="0"/>
                <a:cs typeface="Arial" panose="020B0604020202020204" pitchFamily="34" charset="0"/>
              </a:rPr>
              <a:t>Accounts to the Board </a:t>
            </a:r>
          </a:p>
          <a:p>
            <a:pPr lvl="1"/>
            <a:r>
              <a:rPr lang="en-ZA" sz="1700" dirty="0">
                <a:latin typeface="Arial" panose="020B0604020202020204" pitchFamily="34" charset="0"/>
                <a:cs typeface="Arial" panose="020B0604020202020204" pitchFamily="34" charset="0"/>
              </a:rPr>
              <a:t>Functions designated by the Board</a:t>
            </a:r>
          </a:p>
          <a:p>
            <a:pPr lvl="1"/>
            <a:r>
              <a:rPr lang="en-ZA" sz="1700" dirty="0">
                <a:latin typeface="Arial" panose="020B0604020202020204" pitchFamily="34" charset="0"/>
                <a:cs typeface="Arial" panose="020B0604020202020204" pitchFamily="34" charset="0"/>
              </a:rPr>
              <a:t>Run an efficient administration </a:t>
            </a:r>
            <a:r>
              <a:rPr lang="en-ZA" sz="1700" dirty="0" err="1">
                <a:latin typeface="Arial" panose="020B0604020202020204" pitchFamily="34" charset="0"/>
                <a:cs typeface="Arial" panose="020B0604020202020204" pitchFamily="34" charset="0"/>
              </a:rPr>
              <a:t>incl</a:t>
            </a:r>
            <a:r>
              <a:rPr lang="en-ZA" sz="1700" dirty="0">
                <a:latin typeface="Arial" panose="020B0604020202020204" pitchFamily="34" charset="0"/>
                <a:cs typeface="Arial" panose="020B0604020202020204" pitchFamily="34" charset="0"/>
              </a:rPr>
              <a:t> human resources, investigative unit, complaints of fraud, corruption. Appoint of staff to the Fund.</a:t>
            </a:r>
          </a:p>
          <a:p>
            <a:pPr lvl="1"/>
            <a:r>
              <a:rPr lang="en-ZA" sz="1700" dirty="0">
                <a:latin typeface="Arial" panose="020B0604020202020204" pitchFamily="34" charset="0"/>
                <a:cs typeface="Arial" panose="020B0604020202020204" pitchFamily="34" charset="0"/>
              </a:rPr>
              <a:t>Liaise with DHMO</a:t>
            </a:r>
          </a:p>
          <a:p>
            <a:pPr lvl="1"/>
            <a:r>
              <a:rPr lang="en-ZA" sz="1700" dirty="0">
                <a:latin typeface="Arial" panose="020B0604020202020204" pitchFamily="34" charset="0"/>
                <a:cs typeface="Arial" panose="020B0604020202020204" pitchFamily="34" charset="0"/>
              </a:rPr>
              <a:t>Establish the following units planning, benefit, provider rates and payments, accreditation, purchasing, contracting, payment administration, performance monitoring, risk and fraud</a:t>
            </a:r>
          </a:p>
          <a:p>
            <a:pPr lvl="1"/>
            <a:r>
              <a:rPr lang="en-ZA" sz="1700" dirty="0">
                <a:latin typeface="Arial" panose="020B0604020202020204" pitchFamily="34" charset="0"/>
                <a:cs typeface="Arial" panose="020B0604020202020204" pitchFamily="34" charset="0"/>
              </a:rPr>
              <a:t>Annual report </a:t>
            </a:r>
          </a:p>
          <a:p>
            <a:pPr lvl="1"/>
            <a:r>
              <a:rPr lang="en-ZA" sz="1700" dirty="0">
                <a:latin typeface="Arial" panose="020B0604020202020204" pitchFamily="34" charset="0"/>
                <a:cs typeface="Arial" panose="020B0604020202020204" pitchFamily="34" charset="0"/>
              </a:rPr>
              <a:t>Meet with MOH, DG, OHSC at least 4 times a year to discuss matters affecting the Fund</a:t>
            </a:r>
          </a:p>
          <a:p>
            <a:pPr lvl="1"/>
            <a:endParaRPr lang="en-ZA"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12</a:t>
            </a:fld>
            <a:endParaRPr lang="en-US"/>
          </a:p>
        </p:txBody>
      </p:sp>
    </p:spTree>
    <p:extLst>
      <p:ext uri="{BB962C8B-B14F-4D97-AF65-F5344CB8AC3E}">
        <p14:creationId xmlns:p14="http://schemas.microsoft.com/office/powerpoint/2010/main" val="44195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322486"/>
            <a:ext cx="8388424" cy="730250"/>
          </a:xfrm>
        </p:spPr>
        <p:txBody>
          <a:bodyPr/>
          <a:lstStyle/>
          <a:p>
            <a:pPr lvl="0"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6. </a:t>
            </a:r>
            <a:r>
              <a:rPr lang="en-ZA" sz="2400" b="1" dirty="0">
                <a:solidFill>
                  <a:schemeClr val="bg1"/>
                </a:solidFill>
                <a:latin typeface="Arial" panose="020B0604020202020204" pitchFamily="34" charset="0"/>
                <a:cs typeface="Arial" panose="020B0604020202020204" pitchFamily="34" charset="0"/>
              </a:rPr>
              <a:t>COMMITTEES TO BE ESTABLISHED BY BOARD</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76743"/>
            <a:ext cx="8983133" cy="4096474"/>
          </a:xfrm>
        </p:spPr>
        <p:txBody>
          <a:bodyPr/>
          <a:lstStyle/>
          <a:p>
            <a:r>
              <a:rPr lang="en-ZA" sz="2000" dirty="0">
                <a:latin typeface="Arial" panose="020B0604020202020204" pitchFamily="34" charset="0"/>
                <a:cs typeface="Arial" panose="020B0604020202020204" pitchFamily="34" charset="0"/>
              </a:rPr>
              <a:t>Committees of Board</a:t>
            </a:r>
          </a:p>
          <a:p>
            <a:pPr lvl="1"/>
            <a:r>
              <a:rPr lang="en-ZA" sz="2000" dirty="0">
                <a:latin typeface="Arial" panose="020B0604020202020204" pitchFamily="34" charset="0"/>
                <a:cs typeface="Arial" panose="020B0604020202020204" pitchFamily="34" charset="0"/>
              </a:rPr>
              <a:t>Board will determine its governance committees</a:t>
            </a:r>
          </a:p>
          <a:p>
            <a:pPr lvl="1"/>
            <a:r>
              <a:rPr lang="en-ZA" sz="2000" dirty="0">
                <a:latin typeface="Arial" panose="020B0604020202020204" pitchFamily="34" charset="0"/>
                <a:cs typeface="Arial" panose="020B0604020202020204" pitchFamily="34" charset="0"/>
              </a:rPr>
              <a:t>Meet 4 times a year</a:t>
            </a:r>
          </a:p>
          <a:p>
            <a:pPr lvl="1"/>
            <a:endParaRPr lang="en-ZA"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Technical committees</a:t>
            </a:r>
          </a:p>
          <a:p>
            <a:pPr lvl="1"/>
            <a:r>
              <a:rPr lang="en-US" sz="2000" dirty="0">
                <a:latin typeface="Arial" panose="020B0604020202020204" pitchFamily="34" charset="0"/>
                <a:cs typeface="Arial" panose="020B0604020202020204" pitchFamily="34" charset="0"/>
              </a:rPr>
              <a:t>Board may establish these committees</a:t>
            </a:r>
          </a:p>
          <a:p>
            <a:pPr lvl="1"/>
            <a:r>
              <a:rPr lang="en-US" sz="2000" dirty="0">
                <a:latin typeface="Arial" panose="020B0604020202020204" pitchFamily="34" charset="0"/>
                <a:cs typeface="Arial" panose="020B0604020202020204" pitchFamily="34" charset="0"/>
              </a:rPr>
              <a:t>Persons participating must have relevant expertise, fit and proper, conflict of interest, abuse of position.</a:t>
            </a:r>
          </a:p>
          <a:p>
            <a:endParaRPr lang="en-US"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13</a:t>
            </a:fld>
            <a:endParaRPr lang="en-US"/>
          </a:p>
        </p:txBody>
      </p:sp>
    </p:spTree>
    <p:extLst>
      <p:ext uri="{BB962C8B-B14F-4D97-AF65-F5344CB8AC3E}">
        <p14:creationId xmlns:p14="http://schemas.microsoft.com/office/powerpoint/2010/main" val="301287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328" y="144016"/>
            <a:ext cx="7239000" cy="836712"/>
          </a:xfrm>
        </p:spPr>
        <p:txBody>
          <a:bodyPr/>
          <a:lstStyle/>
          <a:p>
            <a:pPr lvl="0"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7</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ADVISORY COMMITTEES TO BE ESTABLISHED BY MINISTER</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66801"/>
            <a:ext cx="8983133" cy="4810472"/>
          </a:xfrm>
        </p:spPr>
        <p:txBody>
          <a:bodyPr/>
          <a:lstStyle/>
          <a:p>
            <a:pPr>
              <a:spcBef>
                <a:spcPts val="0"/>
              </a:spcBef>
            </a:pPr>
            <a:r>
              <a:rPr lang="en-ZA" sz="1800" b="1" dirty="0">
                <a:latin typeface="Arial" panose="020B0604020202020204" pitchFamily="34" charset="0"/>
                <a:cs typeface="Arial" panose="020B0604020202020204" pitchFamily="34" charset="0"/>
              </a:rPr>
              <a:t>Benefits Advisory Committee</a:t>
            </a:r>
          </a:p>
          <a:p>
            <a:pPr lvl="1">
              <a:spcBef>
                <a:spcPts val="0"/>
              </a:spcBef>
            </a:pPr>
            <a:r>
              <a:rPr lang="en-ZA" sz="1800" dirty="0">
                <a:latin typeface="Arial" panose="020B0604020202020204" pitchFamily="34" charset="0"/>
                <a:cs typeface="Arial" panose="020B0604020202020204" pitchFamily="34" charset="0"/>
              </a:rPr>
              <a:t>expertise in medicine, public health, health economics, epidemiology, the rights of patients. MOH appoints Chair</a:t>
            </a:r>
          </a:p>
          <a:p>
            <a:pPr lvl="1">
              <a:spcBef>
                <a:spcPts val="0"/>
              </a:spcBef>
            </a:pPr>
            <a:r>
              <a:rPr lang="en-ZA" sz="1800" dirty="0">
                <a:latin typeface="Arial" panose="020B0604020202020204" pitchFamily="34" charset="0"/>
                <a:cs typeface="Arial" panose="020B0604020202020204" pitchFamily="34" charset="0"/>
              </a:rPr>
              <a:t>5 year term – renewable once</a:t>
            </a:r>
          </a:p>
          <a:p>
            <a:pPr lvl="1">
              <a:spcBef>
                <a:spcPts val="0"/>
              </a:spcBef>
            </a:pPr>
            <a:r>
              <a:rPr lang="en-ZA" sz="1800" dirty="0">
                <a:latin typeface="Arial" panose="020B0604020202020204" pitchFamily="34" charset="0"/>
                <a:cs typeface="Arial" panose="020B0604020202020204" pitchFamily="34" charset="0"/>
              </a:rPr>
              <a:t>determine service benefits by level of care, </a:t>
            </a:r>
          </a:p>
          <a:p>
            <a:pPr lvl="1">
              <a:spcBef>
                <a:spcPts val="0"/>
              </a:spcBef>
            </a:pPr>
            <a:r>
              <a:rPr lang="en-ZA" sz="1800" dirty="0">
                <a:latin typeface="Arial" panose="020B0604020202020204" pitchFamily="34" charset="0"/>
                <a:cs typeface="Arial" panose="020B0604020202020204" pitchFamily="34" charset="0"/>
              </a:rPr>
              <a:t>Cost effective treatment guidelines</a:t>
            </a:r>
          </a:p>
          <a:p>
            <a:pPr lvl="1">
              <a:spcBef>
                <a:spcPts val="0"/>
              </a:spcBef>
            </a:pPr>
            <a:r>
              <a:rPr lang="en-ZA" sz="1800" dirty="0">
                <a:latin typeface="Arial" panose="020B0604020202020204" pitchFamily="34" charset="0"/>
                <a:cs typeface="Arial" panose="020B0604020202020204" pitchFamily="34" charset="0"/>
              </a:rPr>
              <a:t>Regulations to detail terms of reference</a:t>
            </a:r>
            <a:endParaRPr lang="en-US" sz="1800" dirty="0">
              <a:latin typeface="Arial" panose="020B0604020202020204" pitchFamily="34" charset="0"/>
              <a:cs typeface="Arial" panose="020B0604020202020204" pitchFamily="34" charset="0"/>
            </a:endParaRPr>
          </a:p>
          <a:p>
            <a:pPr>
              <a:spcBef>
                <a:spcPts val="0"/>
              </a:spcBef>
            </a:pPr>
            <a:r>
              <a:rPr lang="en-ZA" sz="1800" b="1" dirty="0">
                <a:latin typeface="Arial" panose="020B0604020202020204" pitchFamily="34" charset="0"/>
                <a:cs typeface="Arial" panose="020B0604020202020204" pitchFamily="34" charset="0"/>
              </a:rPr>
              <a:t>Health Care Benefits Pricing Committee</a:t>
            </a:r>
          </a:p>
          <a:p>
            <a:pPr lvl="1">
              <a:spcBef>
                <a:spcPts val="0"/>
              </a:spcBef>
            </a:pPr>
            <a:r>
              <a:rPr lang="en-ZA" sz="1800" dirty="0">
                <a:latin typeface="Arial" panose="020B0604020202020204" pitchFamily="34" charset="0"/>
                <a:cs typeface="Arial" panose="020B0604020202020204" pitchFamily="34" charset="0"/>
              </a:rPr>
              <a:t>Recommend prices for health service benefits. Minister appoints Chair.</a:t>
            </a:r>
          </a:p>
          <a:p>
            <a:pPr lvl="1">
              <a:spcBef>
                <a:spcPts val="0"/>
              </a:spcBef>
            </a:pPr>
            <a:r>
              <a:rPr lang="en-ZA" sz="1800" dirty="0">
                <a:latin typeface="Arial" panose="020B0604020202020204" pitchFamily="34" charset="0"/>
                <a:cs typeface="Arial" panose="020B0604020202020204" pitchFamily="34" charset="0"/>
              </a:rPr>
              <a:t>16 persons - expertise in actuarial science, medicines, epidemiology, health management, health economics, health financing, labour and rights of patients and one member must represent the Minister</a:t>
            </a:r>
            <a:endParaRPr lang="en-US" sz="1800" dirty="0">
              <a:latin typeface="Arial" panose="020B0604020202020204" pitchFamily="34" charset="0"/>
              <a:cs typeface="Arial" panose="020B0604020202020204" pitchFamily="34" charset="0"/>
            </a:endParaRPr>
          </a:p>
          <a:p>
            <a:pPr>
              <a:spcBef>
                <a:spcPts val="0"/>
              </a:spcBef>
            </a:pPr>
            <a:r>
              <a:rPr lang="en-ZA" sz="1800" b="1" dirty="0">
                <a:latin typeface="Arial" panose="020B0604020202020204" pitchFamily="34" charset="0"/>
                <a:cs typeface="Arial" panose="020B0604020202020204" pitchFamily="34" charset="0"/>
              </a:rPr>
              <a:t>Stakeholder Advisory Committee </a:t>
            </a:r>
            <a:r>
              <a:rPr lang="en-ZA" sz="1800" dirty="0">
                <a:latin typeface="Arial" panose="020B0604020202020204" pitchFamily="34" charset="0"/>
                <a:cs typeface="Arial" panose="020B0604020202020204" pitchFamily="34" charset="0"/>
              </a:rPr>
              <a:t>- representatives from the professional councils, health entities, labour, civil society organisations, professional associations, and advocacy groups</a:t>
            </a:r>
            <a:endParaRPr lang="en-US" sz="1800" dirty="0">
              <a:latin typeface="Arial" panose="020B0604020202020204" pitchFamily="34" charset="0"/>
              <a:cs typeface="Arial" panose="020B0604020202020204" pitchFamily="34" charset="0"/>
            </a:endParaRPr>
          </a:p>
          <a:p>
            <a:pPr>
              <a:spcBef>
                <a:spcPts val="0"/>
              </a:spcBef>
            </a:pPr>
            <a:r>
              <a:rPr lang="en-ZA" sz="1800" dirty="0">
                <a:latin typeface="Arial" panose="020B0604020202020204" pitchFamily="34" charset="0"/>
                <a:cs typeface="Arial" panose="020B0604020202020204" pitchFamily="34" charset="0"/>
              </a:rPr>
              <a:t>Disclosure of interests – disclosure of personal and financial interest</a:t>
            </a:r>
            <a:endParaRPr lang="en-US" sz="1800" dirty="0">
              <a:latin typeface="Arial" panose="020B0604020202020204" pitchFamily="34" charset="0"/>
              <a:cs typeface="Arial" panose="020B0604020202020204" pitchFamily="34" charset="0"/>
            </a:endParaRPr>
          </a:p>
          <a:p>
            <a:pPr>
              <a:spcBef>
                <a:spcPts val="0"/>
              </a:spcBef>
            </a:pPr>
            <a:r>
              <a:rPr lang="en-ZA" sz="1800" dirty="0">
                <a:latin typeface="Arial" panose="020B0604020202020204" pitchFamily="34" charset="0"/>
                <a:cs typeface="Arial" panose="020B0604020202020204" pitchFamily="34" charset="0"/>
              </a:rPr>
              <a:t>Procedures and remuneration – determined by MOH in consultation with MOF</a:t>
            </a:r>
            <a:endParaRPr lang="en-US" sz="1800" dirty="0">
              <a:latin typeface="Arial" panose="020B0604020202020204" pitchFamily="34" charset="0"/>
              <a:cs typeface="Arial" panose="020B0604020202020204" pitchFamily="34" charset="0"/>
            </a:endParaRPr>
          </a:p>
          <a:p>
            <a:pPr>
              <a:spcBef>
                <a:spcPts val="0"/>
              </a:spcBef>
            </a:pPr>
            <a:endParaRPr lang="en-US" sz="1800" dirty="0">
              <a:latin typeface="Arial" panose="020B0604020202020204" pitchFamily="34" charset="0"/>
              <a:cs typeface="Arial" panose="020B0604020202020204" pitchFamily="34" charset="0"/>
            </a:endParaRPr>
          </a:p>
          <a:p>
            <a:pPr>
              <a:spcBef>
                <a:spcPts val="0"/>
              </a:spcBef>
            </a:pPr>
            <a:endParaRPr lang="en-GB"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14</a:t>
            </a:fld>
            <a:endParaRPr lang="en-US"/>
          </a:p>
        </p:txBody>
      </p:sp>
    </p:spTree>
    <p:extLst>
      <p:ext uri="{BB962C8B-B14F-4D97-AF65-F5344CB8AC3E}">
        <p14:creationId xmlns:p14="http://schemas.microsoft.com/office/powerpoint/2010/main" val="784463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106462"/>
            <a:ext cx="7239000" cy="730250"/>
          </a:xfrm>
        </p:spPr>
        <p:txBody>
          <a:bodyPr/>
          <a:lstStyle/>
          <a:p>
            <a:pPr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8</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GENERAL PROVISIONS APPLICABLE TO OPERATION OF FUND</a:t>
            </a:r>
            <a:br>
              <a:rPr lang="en-US" sz="2400" dirty="0">
                <a:solidFill>
                  <a:schemeClr val="bg1"/>
                </a:solidFill>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24744"/>
            <a:ext cx="8983133" cy="4528522"/>
          </a:xfrm>
        </p:spPr>
        <p:txBody>
          <a:bodyPr/>
          <a:lstStyle/>
          <a:p>
            <a:pPr>
              <a:spcBef>
                <a:spcPts val="0"/>
              </a:spcBef>
            </a:pPr>
            <a:r>
              <a:rPr lang="en-ZA" sz="1800" b="1" dirty="0">
                <a:latin typeface="Arial" panose="020B0604020202020204" pitchFamily="34" charset="0"/>
                <a:cs typeface="Arial" panose="020B0604020202020204" pitchFamily="34" charset="0"/>
              </a:rPr>
              <a:t>Role of Minister</a:t>
            </a:r>
          </a:p>
          <a:p>
            <a:pPr lvl="1">
              <a:spcBef>
                <a:spcPts val="0"/>
              </a:spcBef>
            </a:pPr>
            <a:r>
              <a:rPr lang="en-ZA" sz="1800" dirty="0">
                <a:latin typeface="Arial" panose="020B0604020202020204" pitchFamily="34" charset="0"/>
                <a:cs typeface="Arial" panose="020B0604020202020204" pitchFamily="34" charset="0"/>
              </a:rPr>
              <a:t>Governance and stewardship of the national health system and the NHIF</a:t>
            </a:r>
          </a:p>
          <a:p>
            <a:pPr lvl="1">
              <a:spcBef>
                <a:spcPts val="0"/>
              </a:spcBef>
            </a:pPr>
            <a:r>
              <a:rPr lang="en-ZA" sz="1800" dirty="0">
                <a:latin typeface="Arial" panose="020B0604020202020204" pitchFamily="34" charset="0"/>
                <a:cs typeface="Arial" panose="020B0604020202020204" pitchFamily="34" charset="0"/>
              </a:rPr>
              <a:t>Minister must delineate the role and responsibilities of Fund, National and Provincial Departments considering Constitution, NHA, to prevent duplication, ensure equitable provision and financing</a:t>
            </a:r>
          </a:p>
          <a:p>
            <a:pPr marL="457200" lvl="1" indent="0">
              <a:spcBef>
                <a:spcPts val="0"/>
              </a:spcBef>
              <a:buNone/>
            </a:pPr>
            <a:endParaRPr lang="en-ZA" sz="1800" dirty="0">
              <a:latin typeface="Arial" panose="020B0604020202020204" pitchFamily="34" charset="0"/>
              <a:cs typeface="Arial" panose="020B0604020202020204" pitchFamily="34" charset="0"/>
            </a:endParaRPr>
          </a:p>
          <a:p>
            <a:pPr>
              <a:spcBef>
                <a:spcPts val="0"/>
              </a:spcBef>
            </a:pPr>
            <a:r>
              <a:rPr lang="en-ZA" sz="1800" b="1" dirty="0">
                <a:latin typeface="Arial" panose="020B0604020202020204" pitchFamily="34" charset="0"/>
                <a:cs typeface="Arial" panose="020B0604020202020204" pitchFamily="34" charset="0"/>
              </a:rPr>
              <a:t>Role of Department (NHA and Constitution)</a:t>
            </a:r>
          </a:p>
          <a:p>
            <a:pPr lvl="1">
              <a:spcBef>
                <a:spcPts val="0"/>
              </a:spcBef>
            </a:pPr>
            <a:r>
              <a:rPr lang="en-ZA" sz="1800" dirty="0">
                <a:latin typeface="Arial" panose="020B0604020202020204" pitchFamily="34" charset="0"/>
                <a:cs typeface="Arial" panose="020B0604020202020204" pitchFamily="34" charset="0"/>
              </a:rPr>
              <a:t>Guidelines for norms and standards</a:t>
            </a:r>
          </a:p>
          <a:p>
            <a:pPr lvl="1">
              <a:spcBef>
                <a:spcPts val="0"/>
              </a:spcBef>
            </a:pPr>
            <a:r>
              <a:rPr lang="en-ZA" sz="1800" dirty="0">
                <a:latin typeface="Arial" panose="020B0604020202020204" pitchFamily="34" charset="0"/>
                <a:cs typeface="Arial" panose="020B0604020202020204" pitchFamily="34" charset="0"/>
              </a:rPr>
              <a:t>Human resource planning, development, production and management</a:t>
            </a:r>
          </a:p>
          <a:p>
            <a:pPr lvl="1">
              <a:spcBef>
                <a:spcPts val="0"/>
              </a:spcBef>
            </a:pPr>
            <a:r>
              <a:rPr lang="en-ZA" sz="1800" dirty="0">
                <a:latin typeface="Arial" panose="020B0604020202020204" pitchFamily="34" charset="0"/>
                <a:cs typeface="Arial" panose="020B0604020202020204" pitchFamily="34" charset="0"/>
              </a:rPr>
              <a:t>Co-ordination of health services</a:t>
            </a:r>
          </a:p>
          <a:p>
            <a:pPr lvl="1">
              <a:spcBef>
                <a:spcPts val="0"/>
              </a:spcBef>
            </a:pPr>
            <a:r>
              <a:rPr lang="en-ZA" sz="1800" dirty="0">
                <a:latin typeface="Arial" panose="020B0604020202020204" pitchFamily="34" charset="0"/>
                <a:cs typeface="Arial" panose="020B0604020202020204" pitchFamily="34" charset="0"/>
              </a:rPr>
              <a:t>Planning development of public/private health establishments</a:t>
            </a:r>
          </a:p>
          <a:p>
            <a:pPr lvl="1">
              <a:spcBef>
                <a:spcPts val="0"/>
              </a:spcBef>
            </a:pPr>
            <a:r>
              <a:rPr lang="en-ZA" sz="1800" dirty="0">
                <a:latin typeface="Arial" panose="020B0604020202020204" pitchFamily="34" charset="0"/>
                <a:cs typeface="Arial" panose="020B0604020202020204" pitchFamily="34" charset="0"/>
              </a:rPr>
              <a:t>Integration of  Annual Health Plans</a:t>
            </a:r>
          </a:p>
          <a:p>
            <a:pPr lvl="1">
              <a:spcBef>
                <a:spcPts val="0"/>
              </a:spcBef>
            </a:pPr>
            <a:r>
              <a:rPr lang="en-ZA" sz="1800" dirty="0">
                <a:latin typeface="Arial" panose="020B0604020202020204" pitchFamily="34" charset="0"/>
                <a:cs typeface="Arial" panose="020B0604020202020204" pitchFamily="34" charset="0"/>
              </a:rPr>
              <a:t>Subject to S57, Minister may introduce NHA amendments to delegate functions to provinces, designate categories of hospitals autonomous legal entities, establish DHMO as government component</a:t>
            </a:r>
            <a:endParaRPr lang="en-US" sz="1800" dirty="0">
              <a:latin typeface="Arial" panose="020B0604020202020204" pitchFamily="34" charset="0"/>
              <a:cs typeface="Arial" panose="020B0604020202020204" pitchFamily="34" charset="0"/>
            </a:endParaRPr>
          </a:p>
          <a:p>
            <a:pPr>
              <a:spcBef>
                <a:spcPts val="0"/>
              </a:spcBef>
            </a:pPr>
            <a:endParaRPr lang="en-US" sz="1800" dirty="0">
              <a:latin typeface="Arial" panose="020B0604020202020204" pitchFamily="34" charset="0"/>
              <a:cs typeface="Arial" panose="020B0604020202020204" pitchFamily="34" charset="0"/>
            </a:endParaRPr>
          </a:p>
          <a:p>
            <a:pPr>
              <a:spcBef>
                <a:spcPts val="0"/>
              </a:spcBef>
            </a:pPr>
            <a:endParaRPr lang="en-US" sz="1800" dirty="0">
              <a:latin typeface="Arial" panose="020B0604020202020204" pitchFamily="34" charset="0"/>
              <a:cs typeface="Arial" panose="020B0604020202020204" pitchFamily="34" charset="0"/>
            </a:endParaRPr>
          </a:p>
          <a:p>
            <a:pPr>
              <a:spcBef>
                <a:spcPts val="0"/>
              </a:spcBef>
            </a:pPr>
            <a:endParaRPr lang="en-GB"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15</a:t>
            </a:fld>
            <a:endParaRPr lang="en-US"/>
          </a:p>
        </p:txBody>
      </p:sp>
    </p:spTree>
    <p:extLst>
      <p:ext uri="{BB962C8B-B14F-4D97-AF65-F5344CB8AC3E}">
        <p14:creationId xmlns:p14="http://schemas.microsoft.com/office/powerpoint/2010/main" val="3844132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04" y="322486"/>
            <a:ext cx="7239000" cy="730250"/>
          </a:xfrm>
        </p:spPr>
        <p:txBody>
          <a:bodyPr/>
          <a:lstStyle/>
          <a:p>
            <a:pPr algn="l"/>
            <a:r>
              <a:rPr lang="en-GB" sz="2400" b="1" kern="1200" dirty="0">
                <a:solidFill>
                  <a:schemeClr val="bg1"/>
                </a:solidFill>
                <a:effectLst/>
                <a:latin typeface="Arial" panose="020B0604020202020204" pitchFamily="34" charset="0"/>
                <a:ea typeface="+mn-ea"/>
                <a:cs typeface="Arial" panose="020B0604020202020204" pitchFamily="34" charset="0"/>
              </a:rPr>
              <a:t> </a:t>
            </a:r>
            <a:r>
              <a:rPr lang="en-US" sz="2400" b="1" dirty="0">
                <a:solidFill>
                  <a:srgbClr val="FFFFFF"/>
                </a:solidFill>
                <a:latin typeface="Arial" panose="020B0604020202020204" pitchFamily="34" charset="0"/>
                <a:cs typeface="Arial" panose="020B0604020202020204" pitchFamily="34" charset="0"/>
              </a:rPr>
              <a:t>ROLE OF PROVINCES UNDER NHI</a:t>
            </a:r>
            <a:br>
              <a:rPr lang="en-US" sz="2400" b="1" dirty="0">
                <a:latin typeface="Arial" panose="020B0604020202020204" pitchFamily="34" charset="0"/>
                <a:cs typeface="Arial" panose="020B0604020202020204" pitchFamily="34" charset="0"/>
              </a:rPr>
            </a:br>
            <a:endParaRPr lang="en-GB" sz="24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066800"/>
            <a:ext cx="8830733" cy="4738464"/>
          </a:xfrm>
        </p:spPr>
        <p:txBody>
          <a:bodyPr/>
          <a:lstStyle/>
          <a:p>
            <a:pPr marL="457200" lvl="0" indent="-457200">
              <a:spcBef>
                <a:spcPts val="0"/>
              </a:spcBef>
              <a:buFont typeface="+mj-lt"/>
              <a:buAutoNum type="arabicParenR"/>
            </a:pPr>
            <a:r>
              <a:rPr lang="en-US" sz="2000" dirty="0">
                <a:latin typeface="Arial" panose="020B0604020202020204" pitchFamily="34" charset="0"/>
                <a:cs typeface="Arial" panose="020B0604020202020204" pitchFamily="34" charset="0"/>
              </a:rPr>
              <a:t>MoH will delegate to provinces as management agents, for the purposes of provision of health care services, and in those cases the Fund will contract with sections within the province such as provincial tertiary, regional and emergency medical services</a:t>
            </a:r>
          </a:p>
          <a:p>
            <a:pPr marL="457200" indent="-457200">
              <a:spcBef>
                <a:spcPts val="0"/>
              </a:spcBef>
              <a:buFont typeface="+mj-lt"/>
              <a:buAutoNum type="arabicParenR"/>
            </a:pPr>
            <a:r>
              <a:rPr lang="en-ZA" sz="2000" dirty="0">
                <a:latin typeface="Arial" panose="020B0604020202020204" pitchFamily="34" charset="0"/>
                <a:cs typeface="Arial" panose="020B0604020202020204" pitchFamily="34" charset="0"/>
              </a:rPr>
              <a:t>Manage the ambulance services</a:t>
            </a:r>
          </a:p>
          <a:p>
            <a:pPr marL="457200" lvl="0" indent="-457200">
              <a:spcBef>
                <a:spcPts val="0"/>
              </a:spcBef>
              <a:buFont typeface="+mj-lt"/>
              <a:buAutoNum type="arabicParenR"/>
            </a:pPr>
            <a:r>
              <a:rPr lang="en-ZA" sz="2000" dirty="0">
                <a:latin typeface="Arial" panose="020B0604020202020204" pitchFamily="34" charset="0"/>
                <a:cs typeface="Arial" panose="020B0604020202020204" pitchFamily="34" charset="0"/>
              </a:rPr>
              <a:t>Assist the District Health Management Office in controlling  the quality of all health services and facilities;</a:t>
            </a:r>
          </a:p>
          <a:p>
            <a:pPr marL="457200" indent="-457200">
              <a:spcBef>
                <a:spcPts val="0"/>
              </a:spcBef>
              <a:buFont typeface="+mj-lt"/>
              <a:buAutoNum type="arabicParenR"/>
            </a:pPr>
            <a:r>
              <a:rPr lang="en-US" sz="2000" dirty="0">
                <a:latin typeface="Arial" panose="020B0604020202020204" pitchFamily="34" charset="0"/>
                <a:cs typeface="Arial" panose="020B0604020202020204" pitchFamily="34" charset="0"/>
              </a:rPr>
              <a:t>Delegate provincial and regional hospitals and provide </a:t>
            </a:r>
            <a:r>
              <a:rPr lang="en-US" sz="2000" dirty="0" err="1">
                <a:latin typeface="Arial" panose="020B0604020202020204" pitchFamily="34" charset="0"/>
                <a:cs typeface="Arial" panose="020B0604020202020204" pitchFamily="34" charset="0"/>
              </a:rPr>
              <a:t>specialised</a:t>
            </a:r>
            <a:r>
              <a:rPr lang="en-US" sz="2000" dirty="0">
                <a:latin typeface="Arial" panose="020B0604020202020204" pitchFamily="34" charset="0"/>
                <a:cs typeface="Arial" panose="020B0604020202020204" pitchFamily="34" charset="0"/>
              </a:rPr>
              <a:t> hospital services</a:t>
            </a:r>
          </a:p>
          <a:p>
            <a:pPr marL="457200" lvl="0" indent="-457200">
              <a:spcBef>
                <a:spcPts val="0"/>
              </a:spcBef>
              <a:buFont typeface="+mj-lt"/>
              <a:buAutoNum type="arabicParenR"/>
            </a:pPr>
            <a:r>
              <a:rPr lang="en-US" sz="2000" dirty="0">
                <a:latin typeface="Arial" panose="020B0604020202020204" pitchFamily="34" charset="0"/>
                <a:cs typeface="Arial" panose="020B0604020202020204" pitchFamily="34" charset="0"/>
              </a:rPr>
              <a:t>participate in interprovincial and inter-sectoral coordination and collaboration</a:t>
            </a:r>
          </a:p>
          <a:p>
            <a:pPr marL="457200" indent="-457200">
              <a:spcBef>
                <a:spcPts val="0"/>
              </a:spcBef>
              <a:buFont typeface="+mj-lt"/>
              <a:buAutoNum type="arabicParenR"/>
            </a:pPr>
            <a:r>
              <a:rPr lang="en-US" sz="2000" dirty="0">
                <a:latin typeface="Arial" panose="020B0604020202020204" pitchFamily="34" charset="0"/>
                <a:cs typeface="Arial" panose="020B0604020202020204" pitchFamily="34" charset="0"/>
              </a:rPr>
              <a:t>provide technical and logistical support to district health councils;</a:t>
            </a:r>
          </a:p>
          <a:p>
            <a:pPr marL="457200" lvl="0" indent="-457200">
              <a:spcBef>
                <a:spcPts val="0"/>
              </a:spcBef>
              <a:buFont typeface="+mj-lt"/>
              <a:buAutoNum type="arabicParenR"/>
            </a:pPr>
            <a:r>
              <a:rPr lang="en-US" sz="2000" dirty="0">
                <a:latin typeface="Arial" panose="020B0604020202020204" pitchFamily="34" charset="0"/>
                <a:cs typeface="Arial" panose="020B0604020202020204" pitchFamily="34" charset="0"/>
              </a:rPr>
              <a:t>co-ordinate health and medical services during provincial disasters</a:t>
            </a:r>
          </a:p>
          <a:p>
            <a:pPr>
              <a:spcBef>
                <a:spcPts val="0"/>
              </a:spcBef>
            </a:pP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16</a:t>
            </a:fld>
            <a:endParaRPr lang="en-US"/>
          </a:p>
        </p:txBody>
      </p:sp>
    </p:spTree>
    <p:extLst>
      <p:ext uri="{BB962C8B-B14F-4D97-AF65-F5344CB8AC3E}">
        <p14:creationId xmlns:p14="http://schemas.microsoft.com/office/powerpoint/2010/main" val="245568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88" y="278160"/>
            <a:ext cx="7086600" cy="990600"/>
          </a:xfrm>
        </p:spPr>
        <p:txBody>
          <a:bodyPr/>
          <a:lstStyle/>
          <a:p>
            <a:pPr algn="l"/>
            <a:r>
              <a:rPr lang="en-GB" sz="2400" b="1" kern="1200" dirty="0">
                <a:solidFill>
                  <a:schemeClr val="bg1"/>
                </a:solidFill>
                <a:effectLst/>
                <a:latin typeface="Arial" panose="020B0604020202020204" pitchFamily="34" charset="0"/>
                <a:ea typeface="+mn-ea"/>
                <a:cs typeface="Arial" panose="020B0604020202020204" pitchFamily="34" charset="0"/>
              </a:rPr>
              <a:t> </a:t>
            </a:r>
            <a:r>
              <a:rPr lang="en-US" sz="2400" b="1" dirty="0">
                <a:solidFill>
                  <a:srgbClr val="FFFFFF"/>
                </a:solidFill>
                <a:latin typeface="Arial" panose="020B0604020202020204" pitchFamily="34" charset="0"/>
                <a:cs typeface="Arial" panose="020B0604020202020204" pitchFamily="34" charset="0"/>
              </a:rPr>
              <a:t>ROLE OF PROVINCES UNDER NHI</a:t>
            </a:r>
            <a:br>
              <a:rPr lang="en-US" sz="2400" b="1" dirty="0">
                <a:latin typeface="Arial" panose="020B0604020202020204" pitchFamily="34" charset="0"/>
                <a:cs typeface="Arial" panose="020B0604020202020204" pitchFamily="34" charset="0"/>
              </a:rPr>
            </a:br>
            <a:endParaRPr lang="en-GB" sz="24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143000"/>
            <a:ext cx="8458200" cy="4014192"/>
          </a:xfrm>
        </p:spPr>
        <p:txBody>
          <a:bodyPr/>
          <a:lstStyle/>
          <a:p>
            <a:pPr marL="45720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provide and co-ordinate emergency medical services and forensic pathology, forensic clinical medicines and related services, including the provision of medico-legal mortuaries and medico-legal services;</a:t>
            </a:r>
          </a:p>
          <a:p>
            <a:pPr marL="45720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provide and maintain equipment, vehicles and health care facilities</a:t>
            </a:r>
          </a:p>
          <a:p>
            <a:pPr marL="457200" lvl="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consult with communities regarding health matters;</a:t>
            </a:r>
          </a:p>
          <a:p>
            <a:pPr marL="457200" lvl="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promote health and healthy lifestyles</a:t>
            </a:r>
          </a:p>
          <a:p>
            <a:pPr marL="457200" lvl="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provide environmental pollution control services</a:t>
            </a:r>
          </a:p>
          <a:p>
            <a:pPr marL="457200" indent="-457200">
              <a:spcBef>
                <a:spcPts val="600"/>
              </a:spcBef>
              <a:buFont typeface="+mj-lt"/>
              <a:buAutoNum type="arabicParenR" startAt="7"/>
            </a:pPr>
            <a:r>
              <a:rPr lang="en-US" sz="2000" dirty="0">
                <a:latin typeface="Arial" panose="020B0604020202020204" pitchFamily="34" charset="0"/>
                <a:cs typeface="Arial" panose="020B0604020202020204" pitchFamily="34" charset="0"/>
              </a:rPr>
              <a:t>ensure health systems research; and </a:t>
            </a:r>
            <a:r>
              <a:rPr lang="en-US" sz="2000" dirty="0" err="1">
                <a:latin typeface="Arial" panose="020B0604020202020204" pitchFamily="34" charset="0"/>
                <a:cs typeface="Arial" panose="020B0604020202020204" pitchFamily="34" charset="0"/>
              </a:rPr>
              <a:t>programmes</a:t>
            </a:r>
            <a:r>
              <a:rPr lang="en-US" sz="2000" dirty="0">
                <a:latin typeface="Arial" panose="020B0604020202020204" pitchFamily="34" charset="0"/>
                <a:cs typeface="Arial" panose="020B0604020202020204" pitchFamily="34" charset="0"/>
              </a:rPr>
              <a:t>; public sector; health services</a:t>
            </a: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17</a:t>
            </a:fld>
            <a:endParaRPr lang="en-US"/>
          </a:p>
        </p:txBody>
      </p:sp>
    </p:spTree>
    <p:extLst>
      <p:ext uri="{BB962C8B-B14F-4D97-AF65-F5344CB8AC3E}">
        <p14:creationId xmlns:p14="http://schemas.microsoft.com/office/powerpoint/2010/main" val="596902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20" y="178470"/>
            <a:ext cx="7239000" cy="730250"/>
          </a:xfrm>
        </p:spPr>
        <p:txBody>
          <a:bodyPr/>
          <a:lstStyle/>
          <a:p>
            <a:pPr algn="l"/>
            <a:r>
              <a:rPr lang="en-GB" sz="2400" b="1" kern="1200" dirty="0">
                <a:solidFill>
                  <a:schemeClr val="bg1"/>
                </a:solidFill>
                <a:effectLst/>
                <a:latin typeface="Arial" panose="020B0604020202020204" pitchFamily="34" charset="0"/>
                <a:ea typeface="+mn-ea"/>
                <a:cs typeface="Arial" panose="020B0604020202020204" pitchFamily="34" charset="0"/>
              </a:rPr>
              <a:t> </a:t>
            </a:r>
            <a:r>
              <a:rPr lang="en-GB" sz="2400" b="1" dirty="0">
                <a:solidFill>
                  <a:schemeClr val="bg1"/>
                </a:solidFill>
                <a:latin typeface="Arial" panose="020B0604020202020204" pitchFamily="34" charset="0"/>
                <a:ea typeface="+mn-ea"/>
                <a:cs typeface="Arial" panose="020B0604020202020204" pitchFamily="34" charset="0"/>
              </a:rPr>
              <a:t>8</a:t>
            </a:r>
            <a:r>
              <a:rPr lang="en-GB" sz="2400" b="1"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GENERAL PROVISIONS APPLICABLE TO OPERATION OF FUND</a:t>
            </a:r>
            <a:br>
              <a:rPr lang="en-US" sz="2400" b="1" dirty="0">
                <a:solidFill>
                  <a:schemeClr val="bg1"/>
                </a:solidFill>
                <a:latin typeface="Arial" panose="020B0604020202020204" pitchFamily="34" charset="0"/>
                <a:cs typeface="Arial" panose="020B0604020202020204" pitchFamily="34" charset="0"/>
              </a:rPr>
            </a:br>
            <a:endParaRPr lang="en-GB" sz="24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3320" y="1276743"/>
            <a:ext cx="8769813" cy="4600530"/>
          </a:xfrm>
        </p:spPr>
        <p:txBody>
          <a:bodyPr/>
          <a:lstStyle/>
          <a:p>
            <a:r>
              <a:rPr lang="en-ZA" sz="2000" b="1" dirty="0">
                <a:latin typeface="Arial" panose="020B0604020202020204" pitchFamily="34" charset="0"/>
                <a:cs typeface="Arial" panose="020B0604020202020204" pitchFamily="34" charset="0"/>
              </a:rPr>
              <a:t>Role of medical schemes </a:t>
            </a:r>
            <a:r>
              <a:rPr lang="en-ZA" sz="2000" dirty="0">
                <a:latin typeface="Arial" panose="020B0604020202020204" pitchFamily="34" charset="0"/>
                <a:cs typeface="Arial" panose="020B0604020202020204" pitchFamily="34" charset="0"/>
              </a:rPr>
              <a:t>– once NHI is fully implemented Minister will introduce regulations limiting benefits to services not reimbursable by the Fund</a:t>
            </a:r>
          </a:p>
          <a:p>
            <a:r>
              <a:rPr lang="en-ZA" sz="2000" b="1" dirty="0">
                <a:latin typeface="Arial" panose="020B0604020202020204" pitchFamily="34" charset="0"/>
                <a:cs typeface="Arial" panose="020B0604020202020204" pitchFamily="34" charset="0"/>
              </a:rPr>
              <a:t>District Health Management Office </a:t>
            </a:r>
            <a:r>
              <a:rPr lang="en-ZA" sz="2000" dirty="0">
                <a:latin typeface="Arial" panose="020B0604020202020204" pitchFamily="34" charset="0"/>
                <a:cs typeface="Arial" panose="020B0604020202020204" pitchFamily="34" charset="0"/>
              </a:rPr>
              <a:t>– national government component which must manage, facilitate, support, and coordinate the provision of PHC services for personal healthcare and non-personal healthcare at district level</a:t>
            </a:r>
          </a:p>
          <a:p>
            <a:r>
              <a:rPr lang="en-ZA" sz="2000" b="1" dirty="0">
                <a:latin typeface="Arial" panose="020B0604020202020204" pitchFamily="34" charset="0"/>
                <a:cs typeface="Arial" panose="020B0604020202020204" pitchFamily="34" charset="0"/>
              </a:rPr>
              <a:t>Contracting Unit for Primary Health Care</a:t>
            </a:r>
          </a:p>
          <a:p>
            <a:pPr lvl="1"/>
            <a:r>
              <a:rPr lang="en-ZA" sz="2000" dirty="0">
                <a:latin typeface="Arial" panose="020B0604020202020204" pitchFamily="34" charset="0"/>
                <a:cs typeface="Arial" panose="020B0604020202020204" pitchFamily="34" charset="0"/>
              </a:rPr>
              <a:t>Preferred organisation unit to manage fund contracts at PHC level</a:t>
            </a:r>
          </a:p>
          <a:p>
            <a:pPr lvl="1"/>
            <a:r>
              <a:rPr lang="en-ZA" sz="2000" dirty="0">
                <a:latin typeface="Arial" panose="020B0604020202020204" pitchFamily="34" charset="0"/>
                <a:cs typeface="Arial" panose="020B0604020202020204" pitchFamily="34" charset="0"/>
              </a:rPr>
              <a:t>Organisational unit includes district hospital, clinics, CHC, WBOTS and private providers within a specified area and will assist the Fund in understanding the burden of disease, accredited public and private providers, contract management, ensure referral systems are functional, integration of public and private healthcare services</a:t>
            </a:r>
          </a:p>
          <a:p>
            <a:endParaRPr lang="en-ZA"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18</a:t>
            </a:fld>
            <a:endParaRPr lang="en-US"/>
          </a:p>
        </p:txBody>
      </p:sp>
    </p:spTree>
    <p:extLst>
      <p:ext uri="{BB962C8B-B14F-4D97-AF65-F5344CB8AC3E}">
        <p14:creationId xmlns:p14="http://schemas.microsoft.com/office/powerpoint/2010/main" val="1344288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178470"/>
            <a:ext cx="7239000" cy="730250"/>
          </a:xfrm>
        </p:spPr>
        <p:txBody>
          <a:bodyPr/>
          <a:lstStyle/>
          <a:p>
            <a:pPr algn="l"/>
            <a:r>
              <a:rPr lang="en-GB" sz="2000" kern="1200" dirty="0">
                <a:solidFill>
                  <a:schemeClr val="bg1"/>
                </a:solidFill>
                <a:effectLst/>
                <a:latin typeface="Arial" panose="020B0604020202020204" pitchFamily="34" charset="0"/>
                <a:ea typeface="+mn-ea"/>
                <a:cs typeface="Arial" panose="020B0604020202020204" pitchFamily="34" charset="0"/>
              </a:rPr>
              <a:t> </a:t>
            </a:r>
            <a:r>
              <a:rPr lang="en-GB" sz="2000" dirty="0">
                <a:solidFill>
                  <a:schemeClr val="bg1"/>
                </a:solidFill>
                <a:latin typeface="Arial" panose="020B0604020202020204" pitchFamily="34" charset="0"/>
                <a:ea typeface="+mn-ea"/>
                <a:cs typeface="Arial" panose="020B0604020202020204" pitchFamily="34" charset="0"/>
              </a:rPr>
              <a:t>8</a:t>
            </a:r>
            <a:r>
              <a:rPr lang="en-GB" sz="2000" kern="1200" dirty="0">
                <a:solidFill>
                  <a:schemeClr val="bg1"/>
                </a:solidFill>
                <a:effectLst/>
                <a:latin typeface="Arial" panose="020B0604020202020204" pitchFamily="34" charset="0"/>
                <a:ea typeface="+mn-ea"/>
                <a:cs typeface="Arial" panose="020B0604020202020204" pitchFamily="34" charset="0"/>
              </a:rPr>
              <a:t>. </a:t>
            </a:r>
            <a:r>
              <a:rPr lang="en-ZA" sz="2000" b="1" dirty="0">
                <a:solidFill>
                  <a:schemeClr val="bg1"/>
                </a:solidFill>
                <a:latin typeface="Arial" panose="020B0604020202020204" pitchFamily="34" charset="0"/>
                <a:cs typeface="Arial" panose="020B0604020202020204" pitchFamily="34" charset="0"/>
              </a:rPr>
              <a:t>GENERAL PROVISIONS APPLICABLE TO OPERATION OF FUND</a:t>
            </a:r>
            <a:br>
              <a:rPr lang="en-US"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76743"/>
            <a:ext cx="8983133" cy="4024466"/>
          </a:xfrm>
        </p:spPr>
        <p:txBody>
          <a:bodyPr/>
          <a:lstStyle/>
          <a:p>
            <a:r>
              <a:rPr lang="en-ZA" sz="2000" b="1" dirty="0">
                <a:latin typeface="Arial" panose="020B0604020202020204" pitchFamily="34" charset="0"/>
                <a:cs typeface="Arial" panose="020B0604020202020204" pitchFamily="34" charset="0"/>
              </a:rPr>
              <a:t>Health Products Procurement Unit</a:t>
            </a:r>
          </a:p>
          <a:p>
            <a:pPr lvl="1"/>
            <a:r>
              <a:rPr lang="en-ZA" sz="2000" dirty="0">
                <a:latin typeface="Arial" panose="020B0604020202020204" pitchFamily="34" charset="0"/>
                <a:cs typeface="Arial" panose="020B0604020202020204" pitchFamily="34" charset="0"/>
              </a:rPr>
              <a:t>Centralised facilitation and coordination of procurement of healthcare goods</a:t>
            </a:r>
          </a:p>
          <a:p>
            <a:pPr lvl="1"/>
            <a:r>
              <a:rPr lang="en-ZA" sz="2000" dirty="0">
                <a:latin typeface="Arial" panose="020B0604020202020204" pitchFamily="34" charset="0"/>
                <a:cs typeface="Arial" panose="020B0604020202020204" pitchFamily="34" charset="0"/>
              </a:rPr>
              <a:t>HPP Unit must determine selection, procurement process, price negotiation, contract management</a:t>
            </a:r>
          </a:p>
          <a:p>
            <a:pPr lvl="1"/>
            <a:r>
              <a:rPr lang="en-ZA" sz="2000" dirty="0">
                <a:latin typeface="Arial" panose="020B0604020202020204" pitchFamily="34" charset="0"/>
                <a:cs typeface="Arial" panose="020B0604020202020204" pitchFamily="34" charset="0"/>
              </a:rPr>
              <a:t>Support the Benefits Advisory Committee to develop and maintain a formulary of EML AND EEL</a:t>
            </a:r>
          </a:p>
          <a:p>
            <a:pPr lvl="1"/>
            <a:r>
              <a:rPr lang="en-ZA" sz="2000" dirty="0">
                <a:latin typeface="Arial" panose="020B0604020202020204" pitchFamily="34" charset="0"/>
                <a:cs typeface="Arial" panose="020B0604020202020204" pitchFamily="34" charset="0"/>
              </a:rPr>
              <a:t>Review formulary taking account of burden of disease, new medicines, evidence of treatment options and prices</a:t>
            </a:r>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19</a:t>
            </a:fld>
            <a:endParaRPr lang="en-US"/>
          </a:p>
        </p:txBody>
      </p:sp>
    </p:spTree>
    <p:extLst>
      <p:ext uri="{BB962C8B-B14F-4D97-AF65-F5344CB8AC3E}">
        <p14:creationId xmlns:p14="http://schemas.microsoft.com/office/powerpoint/2010/main" val="4240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136525"/>
            <a:ext cx="6912768" cy="69281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chemeClr val="bg1">
                    <a:lumMod val="95000"/>
                  </a:schemeClr>
                </a:solidFill>
                <a:latin typeface="Arial" panose="020B0604020202020204" pitchFamily="34" charset="0"/>
                <a:cs typeface="Arial" panose="020B0604020202020204" pitchFamily="34" charset="0"/>
              </a:rPr>
              <a:t>PURPOSE</a:t>
            </a:r>
            <a:endParaRPr kumimoji="0" lang="en-GB" sz="2400" b="1" i="0" u="none" strike="noStrike" kern="1200" cap="none" spc="0" normalizeH="0" baseline="0" noProof="0" dirty="0">
              <a:ln>
                <a:noFill/>
              </a:ln>
              <a:solidFill>
                <a:schemeClr val="bg1">
                  <a:lumMod val="95000"/>
                </a:schemeClr>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a:extLst>
              <a:ext uri="{FF2B5EF4-FFF2-40B4-BE49-F238E27FC236}">
                <a16:creationId xmlns:a16="http://schemas.microsoft.com/office/drawing/2014/main" id="{DC5535E6-8D13-1A64-540E-A7A03EC3A6E1}"/>
              </a:ext>
            </a:extLst>
          </p:cNvPr>
          <p:cNvSpPr/>
          <p:nvPr/>
        </p:nvSpPr>
        <p:spPr>
          <a:xfrm>
            <a:off x="107504" y="1052736"/>
            <a:ext cx="8928992" cy="4801314"/>
          </a:xfrm>
          <a:prstGeom prst="rect">
            <a:avLst/>
          </a:prstGeom>
        </p:spPr>
        <p:txBody>
          <a:bodyPr wrap="square">
            <a:spAutoFit/>
          </a:bodyPr>
          <a:lstStyle/>
          <a:p>
            <a:pPr marL="285750" indent="-285750">
              <a:buFont typeface="Arial"/>
              <a:buChar char="•"/>
            </a:pPr>
            <a:r>
              <a:rPr lang="en-GB" sz="1700" dirty="0">
                <a:latin typeface="Arial" panose="020B0604020202020204" pitchFamily="34" charset="0"/>
                <a:cs typeface="Arial" panose="020B0604020202020204" pitchFamily="34" charset="0"/>
              </a:rPr>
              <a:t>The Bill establishes NHI Fund as a legally defined organ of the state.</a:t>
            </a:r>
          </a:p>
          <a:p>
            <a:pPr marL="285750" indent="-285750">
              <a:buFont typeface="Arial"/>
              <a:buChar char="•"/>
            </a:pPr>
            <a:r>
              <a:rPr lang="en-US" sz="1700" dirty="0">
                <a:latin typeface="Arial" panose="020B0604020202020204" pitchFamily="34" charset="0"/>
                <a:cs typeface="Arial" panose="020B0604020202020204" pitchFamily="34" charset="0"/>
              </a:rPr>
              <a:t>The </a:t>
            </a:r>
            <a:r>
              <a:rPr lang="en-ZA" sz="1700" dirty="0">
                <a:latin typeface="Arial" panose="020B0604020202020204" pitchFamily="34" charset="0"/>
                <a:cs typeface="Arial" panose="020B0604020202020204" pitchFamily="34" charset="0"/>
              </a:rPr>
              <a:t>Bill</a:t>
            </a:r>
            <a:r>
              <a:rPr lang="en-US" sz="1700" dirty="0">
                <a:latin typeface="Arial" panose="020B0604020202020204" pitchFamily="34" charset="0"/>
                <a:cs typeface="Arial" panose="020B0604020202020204" pitchFamily="34" charset="0"/>
              </a:rPr>
              <a:t> seeks to establish the National Health Insurance Fund of South Africa (NHI Fund), its Functions, Powers and Duties. </a:t>
            </a:r>
          </a:p>
          <a:p>
            <a:pPr marL="285750" indent="-285750">
              <a:buFont typeface="Arial"/>
              <a:buChar char="•"/>
            </a:pPr>
            <a:r>
              <a:rPr lang="en-US" sz="1700" dirty="0">
                <a:latin typeface="Arial" panose="020B0604020202020204" pitchFamily="34" charset="0"/>
                <a:cs typeface="Arial" panose="020B0604020202020204" pitchFamily="34" charset="0"/>
              </a:rPr>
              <a:t>It further provides </a:t>
            </a:r>
            <a:r>
              <a:rPr lang="en-ZA" sz="1700" dirty="0">
                <a:latin typeface="Arial" panose="020B0604020202020204" pitchFamily="34" charset="0"/>
                <a:cs typeface="Arial" panose="020B0604020202020204" pitchFamily="34" charset="0"/>
              </a:rPr>
              <a:t>for the </a:t>
            </a:r>
            <a:r>
              <a:rPr lang="en-US" sz="1700" dirty="0">
                <a:latin typeface="Arial" panose="020B0604020202020204" pitchFamily="34" charset="0"/>
                <a:cs typeface="Arial" panose="020B0604020202020204" pitchFamily="34" charset="0"/>
              </a:rPr>
              <a:t>control of NHI Fund by the Board, </a:t>
            </a:r>
          </a:p>
          <a:p>
            <a:pPr marL="742950" lvl="1" indent="-285750">
              <a:buFont typeface="Arial"/>
              <a:buChar char="•"/>
            </a:pPr>
            <a:r>
              <a:rPr lang="en-ZA" sz="1700" dirty="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composition of Board,</a:t>
            </a:r>
          </a:p>
          <a:p>
            <a:pPr marL="742950" lvl="1" indent="-285750">
              <a:buFont typeface="Arial"/>
              <a:buChar char="•"/>
            </a:pPr>
            <a:r>
              <a:rPr lang="en-ZA" sz="1700" dirty="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appointment of Members of Board,</a:t>
            </a:r>
            <a:r>
              <a:rPr lang="en-ZA" sz="1700" dirty="0">
                <a:latin typeface="Arial" panose="020B0604020202020204" pitchFamily="34" charset="0"/>
                <a:cs typeface="Arial" panose="020B0604020202020204" pitchFamily="34" charset="0"/>
              </a:rPr>
              <a:t> </a:t>
            </a:r>
          </a:p>
          <a:p>
            <a:pPr marL="742950" lvl="1" indent="-285750">
              <a:buFont typeface="Arial"/>
              <a:buChar char="•"/>
            </a:pPr>
            <a:r>
              <a:rPr lang="en-ZA" sz="1700" dirty="0">
                <a:latin typeface="Arial" panose="020B0604020202020204" pitchFamily="34" charset="0"/>
                <a:cs typeface="Arial" panose="020B0604020202020204" pitchFamily="34" charset="0"/>
              </a:rPr>
              <a:t>the appointment of </a:t>
            </a:r>
            <a:r>
              <a:rPr lang="en-US" sz="1700" dirty="0">
                <a:latin typeface="Arial" panose="020B0604020202020204" pitchFamily="34" charset="0"/>
                <a:cs typeface="Arial" panose="020B0604020202020204" pitchFamily="34" charset="0"/>
              </a:rPr>
              <a:t>Chairperson and Vice-Chairperson of Board, </a:t>
            </a:r>
          </a:p>
          <a:p>
            <a:pPr marL="742950" lvl="1" indent="-285750">
              <a:buFont typeface="Arial"/>
              <a:buChar char="•"/>
            </a:pPr>
            <a:r>
              <a:rPr lang="en-ZA" sz="1700" dirty="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meetings of the Board, </a:t>
            </a:r>
          </a:p>
          <a:p>
            <a:pPr marL="742950" lvl="1" indent="-285750">
              <a:buFont typeface="Arial"/>
              <a:buChar char="•"/>
            </a:pPr>
            <a:r>
              <a:rPr lang="en-ZA" sz="1700" dirty="0">
                <a:latin typeface="Arial" panose="020B0604020202020204" pitchFamily="34" charset="0"/>
                <a:cs typeface="Arial" panose="020B0604020202020204" pitchFamily="34" charset="0"/>
              </a:rPr>
              <a:t>the appointment of </a:t>
            </a:r>
            <a:r>
              <a:rPr lang="en-US" sz="1700" dirty="0">
                <a:latin typeface="Arial" panose="020B0604020202020204" pitchFamily="34" charset="0"/>
                <a:cs typeface="Arial" panose="020B0604020202020204" pitchFamily="34" charset="0"/>
              </a:rPr>
              <a:t>Committees of the Board and </a:t>
            </a:r>
            <a:r>
              <a:rPr lang="en-ZA" sz="1700" dirty="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disqualification from membership of Board and vacation of office</a:t>
            </a:r>
          </a:p>
          <a:p>
            <a:pPr marL="285750" indent="-285750">
              <a:buFont typeface="Arial"/>
              <a:buChar char="•"/>
            </a:pPr>
            <a:r>
              <a:rPr lang="en-US" sz="1700" dirty="0">
                <a:latin typeface="Arial" panose="020B0604020202020204" pitchFamily="34" charset="0"/>
                <a:cs typeface="Arial" panose="020B0604020202020204" pitchFamily="34" charset="0"/>
              </a:rPr>
              <a:t>The Bill seeks to define beneficiaries of services covered by the NHI Fund, including population registration.</a:t>
            </a:r>
          </a:p>
          <a:p>
            <a:pPr marL="285750" indent="-285750">
              <a:buFont typeface="Arial"/>
              <a:buChar char="•"/>
            </a:pPr>
            <a:r>
              <a:rPr lang="en-US" sz="1700" dirty="0">
                <a:latin typeface="Arial" panose="020B0604020202020204" pitchFamily="34" charset="0"/>
                <a:cs typeface="Arial" panose="020B0604020202020204" pitchFamily="34" charset="0"/>
              </a:rPr>
              <a:t>The Bill also provides for the contracting of accredited providers of personal health care services and allows for the Minister to determine criteria for accreditation and reimbursement of Health care providers </a:t>
            </a:r>
          </a:p>
          <a:p>
            <a:pPr marL="285750" indent="-285750">
              <a:buFont typeface="Arial"/>
              <a:buChar char="•"/>
            </a:pPr>
            <a:r>
              <a:rPr lang="en-US" sz="1700" dirty="0">
                <a:latin typeface="Arial" panose="020B0604020202020204" pitchFamily="34" charset="0"/>
                <a:cs typeface="Arial" panose="020B0604020202020204" pitchFamily="34" charset="0"/>
              </a:rPr>
              <a:t>The Bill provides for the Minister to determine health care benefits that will be reimbursed through the NHI Fund, as well as the service coverage and cost measurement provisions.</a:t>
            </a:r>
            <a:endParaRPr lang="en-GB" sz="1700"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178470"/>
            <a:ext cx="7239000" cy="730250"/>
          </a:xfrm>
        </p:spPr>
        <p:txBody>
          <a:bodyPr/>
          <a:lstStyle/>
          <a:p>
            <a:pPr algn="l"/>
            <a:r>
              <a:rPr lang="en-GB" sz="2000" kern="1200" dirty="0">
                <a:solidFill>
                  <a:schemeClr val="bg1"/>
                </a:solidFill>
                <a:effectLst/>
                <a:latin typeface="Arial" panose="020B0604020202020204" pitchFamily="34" charset="0"/>
                <a:ea typeface="+mn-ea"/>
                <a:cs typeface="Arial" panose="020B0604020202020204" pitchFamily="34" charset="0"/>
              </a:rPr>
              <a:t> </a:t>
            </a:r>
            <a:r>
              <a:rPr lang="en-GB" sz="2000" dirty="0">
                <a:solidFill>
                  <a:schemeClr val="bg1"/>
                </a:solidFill>
                <a:latin typeface="Arial" panose="020B0604020202020204" pitchFamily="34" charset="0"/>
                <a:ea typeface="+mn-ea"/>
                <a:cs typeface="Arial" panose="020B0604020202020204" pitchFamily="34" charset="0"/>
              </a:rPr>
              <a:t>8</a:t>
            </a:r>
            <a:r>
              <a:rPr lang="en-GB" sz="2000" kern="1200" dirty="0">
                <a:solidFill>
                  <a:schemeClr val="bg1"/>
                </a:solidFill>
                <a:effectLst/>
                <a:latin typeface="Arial" panose="020B0604020202020204" pitchFamily="34" charset="0"/>
                <a:ea typeface="+mn-ea"/>
                <a:cs typeface="Arial" panose="020B0604020202020204" pitchFamily="34" charset="0"/>
              </a:rPr>
              <a:t>. </a:t>
            </a:r>
            <a:r>
              <a:rPr lang="en-ZA" sz="2000" b="1" dirty="0">
                <a:solidFill>
                  <a:schemeClr val="bg1"/>
                </a:solidFill>
                <a:latin typeface="Arial" panose="020B0604020202020204" pitchFamily="34" charset="0"/>
                <a:cs typeface="Arial" panose="020B0604020202020204" pitchFamily="34" charset="0"/>
              </a:rPr>
              <a:t>GENERAL PROVISIONS APPLICABLE TO OPERATION OF FUND</a:t>
            </a:r>
            <a:br>
              <a:rPr lang="en-US"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10816"/>
            <a:ext cx="8983133" cy="4450432"/>
          </a:xfrm>
        </p:spPr>
        <p:txBody>
          <a:bodyPr/>
          <a:lstStyle/>
          <a:p>
            <a:pPr>
              <a:spcBef>
                <a:spcPts val="0"/>
              </a:spcBef>
            </a:pPr>
            <a:r>
              <a:rPr lang="en-ZA" sz="2000" b="1" dirty="0">
                <a:latin typeface="Arial" panose="020B0604020202020204" pitchFamily="34" charset="0"/>
                <a:cs typeface="Arial" panose="020B0604020202020204" pitchFamily="34" charset="0"/>
              </a:rPr>
              <a:t>Accreditation of service providers</a:t>
            </a:r>
          </a:p>
          <a:p>
            <a:pPr lvl="1">
              <a:spcBef>
                <a:spcPts val="0"/>
              </a:spcBef>
            </a:pPr>
            <a:r>
              <a:rPr lang="en-ZA" sz="2000" dirty="0">
                <a:latin typeface="Arial" panose="020B0604020202020204" pitchFamily="34" charset="0"/>
                <a:cs typeface="Arial" panose="020B0604020202020204" pitchFamily="34" charset="0"/>
              </a:rPr>
              <a:t>Certification from the OHSC</a:t>
            </a:r>
          </a:p>
          <a:p>
            <a:pPr lvl="1">
              <a:spcBef>
                <a:spcPts val="0"/>
              </a:spcBef>
            </a:pPr>
            <a:r>
              <a:rPr lang="en-ZA" sz="2000" dirty="0">
                <a:latin typeface="Arial" panose="020B0604020202020204" pitchFamily="34" charset="0"/>
                <a:cs typeface="Arial" panose="020B0604020202020204" pitchFamily="34" charset="0"/>
              </a:rPr>
              <a:t>Provide minimum range of services</a:t>
            </a:r>
          </a:p>
          <a:p>
            <a:pPr lvl="1">
              <a:spcBef>
                <a:spcPts val="0"/>
              </a:spcBef>
            </a:pPr>
            <a:r>
              <a:rPr lang="en-ZA" sz="2000" dirty="0">
                <a:latin typeface="Arial" panose="020B0604020202020204" pitchFamily="34" charset="0"/>
                <a:cs typeface="Arial" panose="020B0604020202020204" pitchFamily="34" charset="0"/>
              </a:rPr>
              <a:t>Appropriate number and mix of health professionals</a:t>
            </a:r>
          </a:p>
          <a:p>
            <a:pPr lvl="1">
              <a:spcBef>
                <a:spcPts val="0"/>
              </a:spcBef>
            </a:pPr>
            <a:r>
              <a:rPr lang="en-ZA" sz="2000" dirty="0">
                <a:latin typeface="Arial" panose="020B0604020202020204" pitchFamily="34" charset="0"/>
                <a:cs typeface="Arial" panose="020B0604020202020204" pitchFamily="34" charset="0"/>
              </a:rPr>
              <a:t>Adherence to treatment protocols and referral pathways</a:t>
            </a:r>
          </a:p>
          <a:p>
            <a:pPr lvl="1">
              <a:spcBef>
                <a:spcPts val="0"/>
              </a:spcBef>
            </a:pPr>
            <a:r>
              <a:rPr lang="en-ZA" sz="2000" dirty="0">
                <a:latin typeface="Arial" panose="020B0604020202020204" pitchFamily="34" charset="0"/>
                <a:cs typeface="Arial" panose="020B0604020202020204" pitchFamily="34" charset="0"/>
              </a:rPr>
              <a:t>Submission of information – ID, diagnostics, procedure codes, treatment, length of stay, referral, any other information</a:t>
            </a:r>
          </a:p>
          <a:p>
            <a:pPr lvl="1">
              <a:spcBef>
                <a:spcPts val="0"/>
              </a:spcBef>
            </a:pPr>
            <a:r>
              <a:rPr lang="en-ZA" sz="2000" dirty="0">
                <a:latin typeface="Arial" panose="020B0604020202020204" pitchFamily="34" charset="0"/>
                <a:cs typeface="Arial" panose="020B0604020202020204" pitchFamily="34" charset="0"/>
              </a:rPr>
              <a:t>Adherence to the national pricing regimen</a:t>
            </a:r>
          </a:p>
          <a:p>
            <a:pPr lvl="1">
              <a:spcBef>
                <a:spcPts val="0"/>
              </a:spcBef>
            </a:pPr>
            <a:r>
              <a:rPr lang="en-ZA" sz="2000" dirty="0">
                <a:latin typeface="Arial" panose="020B0604020202020204" pitchFamily="34" charset="0"/>
                <a:cs typeface="Arial" panose="020B0604020202020204" pitchFamily="34" charset="0"/>
              </a:rPr>
              <a:t>Conclude a legally binding contract with establishment or provider – max 5 years</a:t>
            </a:r>
          </a:p>
          <a:p>
            <a:pPr lvl="1">
              <a:spcBef>
                <a:spcPts val="0"/>
              </a:spcBef>
            </a:pPr>
            <a:r>
              <a:rPr lang="en-ZA" sz="2000" dirty="0">
                <a:latin typeface="Arial" panose="020B0604020202020204" pitchFamily="34" charset="0"/>
                <a:cs typeface="Arial" panose="020B0604020202020204" pitchFamily="34" charset="0"/>
              </a:rPr>
              <a:t>Conditions for renewal – benefits package, certification, staffing mix, guidelines, referral pathways, </a:t>
            </a:r>
          </a:p>
          <a:p>
            <a:pPr lvl="1">
              <a:spcBef>
                <a:spcPts val="0"/>
              </a:spcBef>
            </a:pPr>
            <a:r>
              <a:rPr lang="en-ZA" sz="2000" dirty="0">
                <a:latin typeface="Arial" panose="020B0604020202020204" pitchFamily="34" charset="0"/>
                <a:cs typeface="Arial" panose="020B0604020202020204" pitchFamily="34" charset="0"/>
              </a:rPr>
              <a:t>Provider that has been </a:t>
            </a:r>
            <a:r>
              <a:rPr lang="en-ZA" sz="2000" dirty="0" err="1">
                <a:latin typeface="Arial" panose="020B0604020202020204" pitchFamily="34" charset="0"/>
                <a:cs typeface="Arial" panose="020B0604020202020204" pitchFamily="34" charset="0"/>
              </a:rPr>
              <a:t>refued</a:t>
            </a:r>
            <a:r>
              <a:rPr lang="en-ZA" sz="2000" dirty="0">
                <a:latin typeface="Arial" panose="020B0604020202020204" pitchFamily="34" charset="0"/>
                <a:cs typeface="Arial" panose="020B0604020202020204" pitchFamily="34" charset="0"/>
              </a:rPr>
              <a:t> accreditation - appeal </a:t>
            </a:r>
          </a:p>
        </p:txBody>
      </p:sp>
      <p:sp>
        <p:nvSpPr>
          <p:cNvPr id="5" name="Slide Number Placeholder 4"/>
          <p:cNvSpPr>
            <a:spLocks noGrp="1"/>
          </p:cNvSpPr>
          <p:nvPr>
            <p:ph type="sldNum" sz="quarter" idx="12"/>
          </p:nvPr>
        </p:nvSpPr>
        <p:spPr/>
        <p:txBody>
          <a:bodyPr/>
          <a:lstStyle/>
          <a:p>
            <a:fld id="{6EAB8107-1DC0-6F41-BB70-76BC97B081A0}" type="slidenum">
              <a:rPr lang="en-US" smtClean="0"/>
              <a:pPr/>
              <a:t>20</a:t>
            </a:fld>
            <a:endParaRPr lang="en-US"/>
          </a:p>
        </p:txBody>
      </p:sp>
    </p:spTree>
    <p:extLst>
      <p:ext uri="{BB962C8B-B14F-4D97-AF65-F5344CB8AC3E}">
        <p14:creationId xmlns:p14="http://schemas.microsoft.com/office/powerpoint/2010/main" val="577992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106462"/>
            <a:ext cx="7239000" cy="730250"/>
          </a:xfrm>
        </p:spPr>
        <p:txBody>
          <a:bodyPr/>
          <a:lstStyle/>
          <a:p>
            <a:pPr algn="l"/>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8</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GENERAL PROVISIONS APPLICABLE TO OPERATION OF FUND</a:t>
            </a:r>
            <a:br>
              <a:rPr lang="en-US" sz="2400" dirty="0">
                <a:solidFill>
                  <a:schemeClr val="bg1"/>
                </a:solidFill>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203" y="1268760"/>
            <a:ext cx="8865285" cy="3656959"/>
          </a:xfrm>
        </p:spPr>
        <p:txBody>
          <a:bodyPr/>
          <a:lstStyle/>
          <a:p>
            <a:pPr>
              <a:spcBef>
                <a:spcPts val="0"/>
              </a:spcBef>
            </a:pPr>
            <a:r>
              <a:rPr lang="en-ZA" sz="2000" b="1" dirty="0">
                <a:latin typeface="Arial" panose="020B0604020202020204" pitchFamily="34" charset="0"/>
                <a:cs typeface="Arial" panose="020B0604020202020204" pitchFamily="34" charset="0"/>
              </a:rPr>
              <a:t>Information platform of National Health Insurance Fund</a:t>
            </a:r>
          </a:p>
          <a:p>
            <a:pPr lvl="1">
              <a:spcBef>
                <a:spcPts val="0"/>
              </a:spcBef>
            </a:pPr>
            <a:r>
              <a:rPr lang="en-ZA" sz="2000" dirty="0">
                <a:latin typeface="Arial" panose="020B0604020202020204" pitchFamily="34" charset="0"/>
                <a:cs typeface="Arial" panose="020B0604020202020204" pitchFamily="34" charset="0"/>
              </a:rPr>
              <a:t>Providers and establishments to submit info as prescribed</a:t>
            </a:r>
          </a:p>
          <a:p>
            <a:pPr lvl="1">
              <a:spcBef>
                <a:spcPts val="0"/>
              </a:spcBef>
            </a:pPr>
            <a:r>
              <a:rPr lang="en-ZA" sz="2000" dirty="0">
                <a:latin typeface="Arial" panose="020B0604020202020204" pitchFamily="34" charset="0"/>
                <a:cs typeface="Arial" panose="020B0604020202020204" pitchFamily="34" charset="0"/>
              </a:rPr>
              <a:t>Fund must use info to plan, budget, monitor, adhere to guidelines</a:t>
            </a:r>
          </a:p>
          <a:p>
            <a:pPr lvl="1">
              <a:spcBef>
                <a:spcPts val="0"/>
              </a:spcBef>
            </a:pPr>
            <a:r>
              <a:rPr lang="en-ZA" sz="2000" dirty="0">
                <a:latin typeface="Arial" panose="020B0604020202020204" pitchFamily="34" charset="0"/>
                <a:cs typeface="Arial" panose="020B0604020202020204" pitchFamily="34" charset="0"/>
              </a:rPr>
              <a:t>Personal information of user is confidential</a:t>
            </a:r>
          </a:p>
          <a:p>
            <a:pPr marL="457200" lvl="1" indent="0">
              <a:spcBef>
                <a:spcPts val="0"/>
              </a:spcBef>
              <a:buNone/>
            </a:pPr>
            <a:endParaRPr lang="en-US" sz="2000" dirty="0">
              <a:latin typeface="Arial" panose="020B0604020202020204" pitchFamily="34" charset="0"/>
              <a:cs typeface="Arial" panose="020B0604020202020204" pitchFamily="34" charset="0"/>
            </a:endParaRPr>
          </a:p>
          <a:p>
            <a:pPr>
              <a:spcBef>
                <a:spcPts val="0"/>
              </a:spcBef>
            </a:pPr>
            <a:r>
              <a:rPr lang="en-ZA" sz="2000" b="1" dirty="0">
                <a:latin typeface="Arial" panose="020B0604020202020204" pitchFamily="34" charset="0"/>
                <a:cs typeface="Arial" panose="020B0604020202020204" pitchFamily="34" charset="0"/>
              </a:rPr>
              <a:t>Payment of service providers </a:t>
            </a:r>
          </a:p>
          <a:p>
            <a:pPr lvl="1">
              <a:spcBef>
                <a:spcPts val="0"/>
              </a:spcBef>
            </a:pPr>
            <a:r>
              <a:rPr lang="en-ZA" sz="2000" dirty="0">
                <a:latin typeface="Arial" panose="020B0604020202020204" pitchFamily="34" charset="0"/>
                <a:cs typeface="Arial" panose="020B0604020202020204" pitchFamily="34" charset="0"/>
              </a:rPr>
              <a:t>Primary care providers contracted and remunerated via CUPs</a:t>
            </a:r>
          </a:p>
          <a:p>
            <a:pPr lvl="1">
              <a:spcBef>
                <a:spcPts val="0"/>
              </a:spcBef>
            </a:pPr>
            <a:r>
              <a:rPr lang="en-ZA" sz="2000" dirty="0">
                <a:latin typeface="Arial" panose="020B0604020202020204" pitchFamily="34" charset="0"/>
                <a:cs typeface="Arial" panose="020B0604020202020204" pitchFamily="34" charset="0"/>
              </a:rPr>
              <a:t>Specialists and Hospitals – performance based</a:t>
            </a:r>
          </a:p>
          <a:p>
            <a:pPr lvl="1">
              <a:spcBef>
                <a:spcPts val="0"/>
              </a:spcBef>
            </a:pPr>
            <a:r>
              <a:rPr lang="en-ZA" sz="2000" dirty="0">
                <a:latin typeface="Arial" panose="020B0604020202020204" pitchFamily="34" charset="0"/>
                <a:cs typeface="Arial" panose="020B0604020202020204" pitchFamily="34" charset="0"/>
              </a:rPr>
              <a:t>EMS capped case-based fee</a:t>
            </a:r>
          </a:p>
          <a:p>
            <a:pPr lvl="1">
              <a:spcBef>
                <a:spcPts val="0"/>
              </a:spcBef>
            </a:pPr>
            <a:r>
              <a:rPr lang="en-ZA" sz="2000" dirty="0">
                <a:latin typeface="Arial" panose="020B0604020202020204" pitchFamily="34" charset="0"/>
                <a:cs typeface="Arial" panose="020B0604020202020204" pitchFamily="34" charset="0"/>
              </a:rPr>
              <a:t>Minister to make regulations relating to payment mechanism</a:t>
            </a:r>
            <a:endParaRPr lang="en-US" sz="2000" dirty="0">
              <a:latin typeface="Arial" panose="020B0604020202020204" pitchFamily="34" charset="0"/>
              <a:cs typeface="Arial" panose="020B0604020202020204" pitchFamily="34" charset="0"/>
            </a:endParaRPr>
          </a:p>
          <a:p>
            <a:pPr>
              <a:spcBef>
                <a:spcPts val="0"/>
              </a:spcBef>
            </a:pP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21</a:t>
            </a:fld>
            <a:endParaRPr lang="en-US"/>
          </a:p>
        </p:txBody>
      </p:sp>
    </p:spTree>
    <p:extLst>
      <p:ext uri="{BB962C8B-B14F-4D97-AF65-F5344CB8AC3E}">
        <p14:creationId xmlns:p14="http://schemas.microsoft.com/office/powerpoint/2010/main" val="1451401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04" y="322486"/>
            <a:ext cx="7239000" cy="730250"/>
          </a:xfrm>
        </p:spPr>
        <p:txBody>
          <a:bodyPr/>
          <a:lstStyle/>
          <a:p>
            <a:pPr algn="l"/>
            <a:r>
              <a:rPr lang="en-GB" sz="2400" kern="1200" dirty="0">
                <a:solidFill>
                  <a:schemeClr val="bg1"/>
                </a:solidFill>
                <a:effectLst/>
                <a:latin typeface="Arial" panose="020B0604020202020204" pitchFamily="34" charset="0"/>
                <a:ea typeface="+mn-ea"/>
                <a:cs typeface="Arial" panose="020B0604020202020204" pitchFamily="34" charset="0"/>
              </a:rPr>
              <a:t> 9. </a:t>
            </a:r>
            <a:r>
              <a:rPr lang="en-ZA" sz="2400" b="1" dirty="0">
                <a:solidFill>
                  <a:schemeClr val="bg1"/>
                </a:solidFill>
                <a:latin typeface="Arial" panose="020B0604020202020204" pitchFamily="34" charset="0"/>
                <a:cs typeface="Arial" panose="020B0604020202020204" pitchFamily="34" charset="0"/>
              </a:rPr>
              <a:t>COMPLAINTS AND APPEALS</a:t>
            </a:r>
            <a:br>
              <a:rPr lang="en-US" sz="2400" dirty="0">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066800"/>
            <a:ext cx="8731613" cy="4810472"/>
          </a:xfrm>
        </p:spPr>
        <p:txBody>
          <a:bodyPr/>
          <a:lstStyle/>
          <a:p>
            <a:pPr>
              <a:spcBef>
                <a:spcPts val="600"/>
              </a:spcBef>
            </a:pPr>
            <a:r>
              <a:rPr lang="en-ZA" sz="2000" dirty="0">
                <a:latin typeface="Arial" panose="020B0604020202020204" pitchFamily="34" charset="0"/>
                <a:cs typeface="Arial" panose="020B0604020202020204" pitchFamily="34" charset="0"/>
              </a:rPr>
              <a:t>Complaints – fund must setup mechanism to receive complaints. I investigating unit to establish facts and complainant responded to in writing</a:t>
            </a:r>
          </a:p>
          <a:p>
            <a:pPr>
              <a:spcBef>
                <a:spcPts val="600"/>
              </a:spcBef>
            </a:pPr>
            <a:r>
              <a:rPr lang="en-ZA" sz="2000" dirty="0">
                <a:latin typeface="Arial" panose="020B0604020202020204" pitchFamily="34" charset="0"/>
                <a:cs typeface="Arial" panose="020B0604020202020204" pitchFamily="34" charset="0"/>
              </a:rPr>
              <a:t>Lodging of Appeals – lodge appeals within 60 days of receipt of notification</a:t>
            </a:r>
          </a:p>
          <a:p>
            <a:pPr>
              <a:spcBef>
                <a:spcPts val="600"/>
              </a:spcBef>
            </a:pPr>
            <a:r>
              <a:rPr lang="en-ZA" sz="2000" dirty="0">
                <a:latin typeface="Arial" panose="020B0604020202020204" pitchFamily="34" charset="0"/>
                <a:cs typeface="Arial" panose="020B0604020202020204" pitchFamily="34" charset="0"/>
              </a:rPr>
              <a:t>Appeal Tribunal – 5 persons appointed by MOH</a:t>
            </a:r>
          </a:p>
          <a:p>
            <a:pPr>
              <a:spcBef>
                <a:spcPts val="600"/>
              </a:spcBef>
            </a:pPr>
            <a:r>
              <a:rPr lang="en-ZA" sz="2000" dirty="0">
                <a:latin typeface="Arial" panose="020B0604020202020204" pitchFamily="34" charset="0"/>
                <a:cs typeface="Arial" panose="020B0604020202020204" pitchFamily="34" charset="0"/>
              </a:rPr>
              <a:t>Powers of Tribunal – similar to High court</a:t>
            </a:r>
          </a:p>
          <a:p>
            <a:pPr lvl="1">
              <a:spcBef>
                <a:spcPts val="600"/>
              </a:spcBef>
            </a:pPr>
            <a:r>
              <a:rPr lang="en-ZA" sz="2000" dirty="0">
                <a:latin typeface="Arial" panose="020B0604020202020204" pitchFamily="34" charset="0"/>
                <a:cs typeface="Arial" panose="020B0604020202020204" pitchFamily="34" charset="0"/>
              </a:rPr>
              <a:t>may set aside  Fund decision</a:t>
            </a:r>
          </a:p>
          <a:p>
            <a:pPr>
              <a:spcBef>
                <a:spcPts val="600"/>
              </a:spcBef>
            </a:pPr>
            <a:r>
              <a:rPr lang="en-ZA" sz="2000" dirty="0">
                <a:latin typeface="Arial" panose="020B0604020202020204" pitchFamily="34" charset="0"/>
                <a:cs typeface="Arial" panose="020B0604020202020204" pitchFamily="34" charset="0"/>
              </a:rPr>
              <a:t>Secretariat – staff of the Fund</a:t>
            </a:r>
          </a:p>
          <a:p>
            <a:pPr>
              <a:spcBef>
                <a:spcPts val="600"/>
              </a:spcBef>
            </a:pPr>
            <a:r>
              <a:rPr lang="en-ZA" sz="2000" dirty="0">
                <a:latin typeface="Arial" panose="020B0604020202020204" pitchFamily="34" charset="0"/>
                <a:cs typeface="Arial" panose="020B0604020202020204" pitchFamily="34" charset="0"/>
              </a:rPr>
              <a:t>Procedure and remuneration</a:t>
            </a:r>
          </a:p>
          <a:p>
            <a:pPr lvl="1">
              <a:spcBef>
                <a:spcPts val="600"/>
              </a:spcBef>
            </a:pPr>
            <a:r>
              <a:rPr lang="en-ZA" sz="2000" dirty="0">
                <a:latin typeface="Arial" panose="020B0604020202020204" pitchFamily="34" charset="0"/>
                <a:cs typeface="Arial" panose="020B0604020202020204" pitchFamily="34" charset="0"/>
              </a:rPr>
              <a:t>Remuneration in consultation with MOF </a:t>
            </a:r>
          </a:p>
          <a:p>
            <a:pPr lvl="1">
              <a:spcBef>
                <a:spcPts val="600"/>
              </a:spcBef>
            </a:pPr>
            <a:r>
              <a:rPr lang="en-ZA" sz="2000" dirty="0">
                <a:latin typeface="Arial" panose="020B0604020202020204" pitchFamily="34" charset="0"/>
                <a:cs typeface="Arial" panose="020B0604020202020204" pitchFamily="34" charset="0"/>
              </a:rPr>
              <a:t>Conflict  of interest</a:t>
            </a:r>
          </a:p>
          <a:p>
            <a:pPr lvl="1">
              <a:spcBef>
                <a:spcPts val="600"/>
              </a:spcBef>
            </a:pPr>
            <a:r>
              <a:rPr lang="en-US" sz="2000" dirty="0">
                <a:latin typeface="Arial" panose="020B0604020202020204" pitchFamily="34" charset="0"/>
                <a:cs typeface="Arial" panose="020B0604020202020204" pitchFamily="34" charset="0"/>
              </a:rPr>
              <a:t>May seek redress through the courts</a:t>
            </a:r>
          </a:p>
        </p:txBody>
      </p:sp>
      <p:sp>
        <p:nvSpPr>
          <p:cNvPr id="5" name="Slide Number Placeholder 4"/>
          <p:cNvSpPr>
            <a:spLocks noGrp="1"/>
          </p:cNvSpPr>
          <p:nvPr>
            <p:ph type="sldNum" sz="quarter" idx="12"/>
          </p:nvPr>
        </p:nvSpPr>
        <p:spPr/>
        <p:txBody>
          <a:bodyPr/>
          <a:lstStyle/>
          <a:p>
            <a:fld id="{6EAB8107-1DC0-6F41-BB70-76BC97B081A0}" type="slidenum">
              <a:rPr lang="en-US" smtClean="0"/>
              <a:pPr/>
              <a:t>22</a:t>
            </a:fld>
            <a:endParaRPr lang="en-US"/>
          </a:p>
        </p:txBody>
      </p:sp>
    </p:spTree>
    <p:extLst>
      <p:ext uri="{BB962C8B-B14F-4D97-AF65-F5344CB8AC3E}">
        <p14:creationId xmlns:p14="http://schemas.microsoft.com/office/powerpoint/2010/main" val="391005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322486"/>
            <a:ext cx="7239000" cy="730250"/>
          </a:xfrm>
        </p:spPr>
        <p:txBody>
          <a:bodyPr/>
          <a:lstStyle/>
          <a:p>
            <a:pPr algn="l"/>
            <a:r>
              <a:rPr lang="en-GB" sz="2400" kern="1200" dirty="0">
                <a:solidFill>
                  <a:schemeClr val="bg1"/>
                </a:solidFill>
                <a:effectLst/>
                <a:latin typeface="Arial" panose="020B0604020202020204" pitchFamily="34" charset="0"/>
                <a:ea typeface="+mn-ea"/>
                <a:cs typeface="Arial" panose="020B0604020202020204" pitchFamily="34" charset="0"/>
              </a:rPr>
              <a:t> 10. </a:t>
            </a:r>
            <a:r>
              <a:rPr lang="en-ZA" sz="2400" b="1" dirty="0">
                <a:solidFill>
                  <a:schemeClr val="bg1"/>
                </a:solidFill>
                <a:latin typeface="Arial" panose="020B0604020202020204" pitchFamily="34" charset="0"/>
                <a:cs typeface="Arial" panose="020B0604020202020204" pitchFamily="34" charset="0"/>
              </a:rPr>
              <a:t>FINANCIAL MATTERS</a:t>
            </a:r>
            <a:br>
              <a:rPr lang="en-US" sz="2400" dirty="0">
                <a:solidFill>
                  <a:schemeClr val="bg1"/>
                </a:solidFill>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124745"/>
            <a:ext cx="8731613" cy="4752528"/>
          </a:xfrm>
        </p:spPr>
        <p:txBody>
          <a:bodyPr/>
          <a:lstStyle/>
          <a:p>
            <a:r>
              <a:rPr lang="en-ZA" sz="2000" dirty="0">
                <a:latin typeface="Arial" panose="020B0604020202020204" pitchFamily="34" charset="0"/>
                <a:cs typeface="Arial" panose="020B0604020202020204" pitchFamily="34" charset="0"/>
              </a:rPr>
              <a:t>Sources of funding – appropriations, interest, bequests</a:t>
            </a:r>
          </a:p>
          <a:p>
            <a:r>
              <a:rPr lang="en-ZA" sz="2000" dirty="0">
                <a:latin typeface="Arial" panose="020B0604020202020204" pitchFamily="34" charset="0"/>
                <a:cs typeface="Arial" panose="020B0604020202020204" pitchFamily="34" charset="0"/>
              </a:rPr>
              <a:t>Chief source of income</a:t>
            </a:r>
          </a:p>
          <a:p>
            <a:pPr lvl="1"/>
            <a:r>
              <a:rPr lang="en-ZA" sz="2000" dirty="0">
                <a:latin typeface="Arial" panose="020B0604020202020204" pitchFamily="34" charset="0"/>
                <a:cs typeface="Arial" panose="020B0604020202020204" pitchFamily="34" charset="0"/>
              </a:rPr>
              <a:t>Appropriations</a:t>
            </a:r>
          </a:p>
          <a:p>
            <a:pPr lvl="1"/>
            <a:r>
              <a:rPr lang="en-ZA" sz="2000" dirty="0">
                <a:latin typeface="Arial" panose="020B0604020202020204" pitchFamily="34" charset="0"/>
                <a:cs typeface="Arial" panose="020B0604020202020204" pitchFamily="34" charset="0"/>
              </a:rPr>
              <a:t>General tax revenue, shift funds from provincial equitable share and conditional grants</a:t>
            </a:r>
          </a:p>
          <a:p>
            <a:pPr lvl="1"/>
            <a:r>
              <a:rPr lang="en-ZA" sz="2000" dirty="0">
                <a:latin typeface="Arial" panose="020B0604020202020204" pitchFamily="34" charset="0"/>
                <a:cs typeface="Arial" panose="020B0604020202020204" pitchFamily="34" charset="0"/>
              </a:rPr>
              <a:t>Medical scheme tax credits, payroll tax, surcharge on personal income tax</a:t>
            </a:r>
          </a:p>
          <a:p>
            <a:r>
              <a:rPr lang="en-ZA" sz="2000" dirty="0">
                <a:latin typeface="Arial" panose="020B0604020202020204" pitchFamily="34" charset="0"/>
                <a:cs typeface="Arial" panose="020B0604020202020204" pitchFamily="34" charset="0"/>
              </a:rPr>
              <a:t>Auditing - AGSA</a:t>
            </a:r>
          </a:p>
          <a:p>
            <a:r>
              <a:rPr lang="en-ZA" sz="2000" dirty="0">
                <a:latin typeface="Arial" panose="020B0604020202020204" pitchFamily="34" charset="0"/>
                <a:cs typeface="Arial" panose="020B0604020202020204" pitchFamily="34" charset="0"/>
              </a:rPr>
              <a:t>Annual reports</a:t>
            </a:r>
            <a:endParaRPr lang="en-US" sz="20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Submission to Parliament and Minister</a:t>
            </a:r>
          </a:p>
          <a:p>
            <a:pPr lvl="1"/>
            <a:r>
              <a:rPr lang="en-US" sz="2000" dirty="0">
                <a:latin typeface="Arial" panose="020B0604020202020204" pitchFamily="34" charset="0"/>
                <a:cs typeface="Arial" panose="020B0604020202020204" pitchFamily="34" charset="0"/>
              </a:rPr>
              <a:t>Audited finances</a:t>
            </a:r>
          </a:p>
          <a:p>
            <a:pPr lvl="1"/>
            <a:r>
              <a:rPr lang="en-US" sz="2000" dirty="0">
                <a:latin typeface="Arial" panose="020B0604020202020204" pitchFamily="34" charset="0"/>
                <a:cs typeface="Arial" panose="020B0604020202020204" pitchFamily="34" charset="0"/>
              </a:rPr>
              <a:t>Activities undertaken, progress</a:t>
            </a:r>
          </a:p>
          <a:p>
            <a:pPr lvl="1"/>
            <a:r>
              <a:rPr lang="en-US" sz="2000" dirty="0">
                <a:latin typeface="Arial" panose="020B0604020202020204" pitchFamily="34" charset="0"/>
                <a:cs typeface="Arial" panose="020B0604020202020204" pitchFamily="34" charset="0"/>
              </a:rPr>
              <a:t>Additional reporting information</a:t>
            </a:r>
          </a:p>
        </p:txBody>
      </p:sp>
      <p:sp>
        <p:nvSpPr>
          <p:cNvPr id="5" name="Slide Number Placeholder 4"/>
          <p:cNvSpPr>
            <a:spLocks noGrp="1"/>
          </p:cNvSpPr>
          <p:nvPr>
            <p:ph type="sldNum" sz="quarter" idx="12"/>
          </p:nvPr>
        </p:nvSpPr>
        <p:spPr/>
        <p:txBody>
          <a:bodyPr/>
          <a:lstStyle/>
          <a:p>
            <a:fld id="{6EAB8107-1DC0-6F41-BB70-76BC97B081A0}" type="slidenum">
              <a:rPr lang="en-US" smtClean="0"/>
              <a:pPr/>
              <a:t>23</a:t>
            </a:fld>
            <a:endParaRPr lang="en-US"/>
          </a:p>
        </p:txBody>
      </p:sp>
    </p:spTree>
    <p:extLst>
      <p:ext uri="{BB962C8B-B14F-4D97-AF65-F5344CB8AC3E}">
        <p14:creationId xmlns:p14="http://schemas.microsoft.com/office/powerpoint/2010/main" val="41621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2" y="322486"/>
            <a:ext cx="7239000" cy="730250"/>
          </a:xfrm>
        </p:spPr>
        <p:txBody>
          <a:bodyPr/>
          <a:lstStyle/>
          <a:p>
            <a:pPr algn="l"/>
            <a:r>
              <a:rPr lang="en-GB" sz="2400" kern="1200" dirty="0">
                <a:solidFill>
                  <a:schemeClr val="bg1"/>
                </a:solidFill>
                <a:effectLst/>
                <a:latin typeface="Arial" panose="020B0604020202020204" pitchFamily="34" charset="0"/>
                <a:ea typeface="+mn-ea"/>
                <a:cs typeface="Arial" panose="020B0604020202020204" pitchFamily="34" charset="0"/>
              </a:rPr>
              <a:t> 11. </a:t>
            </a:r>
            <a:r>
              <a:rPr lang="en-ZA" sz="2400" b="1" dirty="0">
                <a:solidFill>
                  <a:schemeClr val="bg1"/>
                </a:solidFill>
                <a:latin typeface="Arial" panose="020B0604020202020204" pitchFamily="34" charset="0"/>
                <a:cs typeface="Arial" panose="020B0604020202020204" pitchFamily="34" charset="0"/>
              </a:rPr>
              <a:t>MISCELLANEOUS</a:t>
            </a:r>
            <a:br>
              <a:rPr lang="en-US" sz="2400" dirty="0">
                <a:solidFill>
                  <a:schemeClr val="bg1"/>
                </a:solidFill>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24744"/>
            <a:ext cx="8820472" cy="4752528"/>
          </a:xfrm>
        </p:spPr>
        <p:txBody>
          <a:bodyPr/>
          <a:lstStyle/>
          <a:p>
            <a:pPr>
              <a:spcBef>
                <a:spcPts val="0"/>
              </a:spcBef>
            </a:pPr>
            <a:r>
              <a:rPr lang="en-ZA" sz="2000" dirty="0">
                <a:latin typeface="Arial" panose="020B0604020202020204" pitchFamily="34" charset="0"/>
                <a:cs typeface="Arial" panose="020B0604020202020204" pitchFamily="34" charset="0"/>
              </a:rPr>
              <a:t>Assignment of duties and delegation of powers</a:t>
            </a:r>
            <a:endParaRPr lang="en-US" sz="2000" dirty="0">
              <a:latin typeface="Arial" panose="020B0604020202020204" pitchFamily="34" charset="0"/>
              <a:cs typeface="Arial" panose="020B0604020202020204" pitchFamily="34" charset="0"/>
            </a:endParaRPr>
          </a:p>
          <a:p>
            <a:pPr>
              <a:spcBef>
                <a:spcPts val="0"/>
              </a:spcBef>
            </a:pPr>
            <a:r>
              <a:rPr lang="en-ZA" sz="2000" dirty="0">
                <a:latin typeface="Arial" panose="020B0604020202020204" pitchFamily="34" charset="0"/>
                <a:cs typeface="Arial" panose="020B0604020202020204" pitchFamily="34" charset="0"/>
              </a:rPr>
              <a:t>Protection of confidential information</a:t>
            </a:r>
            <a:endParaRPr lang="en-US" sz="2000" dirty="0">
              <a:latin typeface="Arial" panose="020B0604020202020204" pitchFamily="34" charset="0"/>
              <a:cs typeface="Arial" panose="020B0604020202020204" pitchFamily="34" charset="0"/>
            </a:endParaRPr>
          </a:p>
          <a:p>
            <a:pPr>
              <a:spcBef>
                <a:spcPts val="0"/>
              </a:spcBef>
            </a:pPr>
            <a:r>
              <a:rPr lang="en-ZA" sz="2000" dirty="0">
                <a:latin typeface="Arial" panose="020B0604020202020204" pitchFamily="34" charset="0"/>
                <a:cs typeface="Arial" panose="020B0604020202020204" pitchFamily="34" charset="0"/>
              </a:rPr>
              <a:t>Offences and Penalties</a:t>
            </a:r>
            <a:endParaRPr lang="en-US" sz="2000" dirty="0">
              <a:latin typeface="Arial" panose="020B0604020202020204" pitchFamily="34" charset="0"/>
              <a:cs typeface="Arial" panose="020B0604020202020204" pitchFamily="34" charset="0"/>
            </a:endParaRPr>
          </a:p>
          <a:p>
            <a:pPr>
              <a:spcBef>
                <a:spcPts val="0"/>
              </a:spcBef>
            </a:pPr>
            <a:r>
              <a:rPr lang="en-ZA" sz="2000" dirty="0">
                <a:latin typeface="Arial" panose="020B0604020202020204" pitchFamily="34" charset="0"/>
                <a:cs typeface="Arial" panose="020B0604020202020204" pitchFamily="34" charset="0"/>
              </a:rPr>
              <a:t>Regulations</a:t>
            </a:r>
            <a:endParaRPr lang="en-US" sz="2000" dirty="0">
              <a:latin typeface="Arial" panose="020B0604020202020204" pitchFamily="34" charset="0"/>
              <a:cs typeface="Arial" panose="020B0604020202020204" pitchFamily="34" charset="0"/>
            </a:endParaRPr>
          </a:p>
          <a:p>
            <a:pPr>
              <a:spcBef>
                <a:spcPts val="0"/>
              </a:spcBef>
            </a:pPr>
            <a:r>
              <a:rPr lang="en-ZA" sz="2000" dirty="0">
                <a:latin typeface="Arial" panose="020B0604020202020204" pitchFamily="34" charset="0"/>
                <a:cs typeface="Arial" panose="020B0604020202020204" pitchFamily="34" charset="0"/>
              </a:rPr>
              <a:t>Directives</a:t>
            </a:r>
            <a:endParaRPr lang="en-US" sz="2000" dirty="0">
              <a:latin typeface="Arial" panose="020B0604020202020204" pitchFamily="34" charset="0"/>
              <a:cs typeface="Arial" panose="020B0604020202020204" pitchFamily="34" charset="0"/>
            </a:endParaRPr>
          </a:p>
          <a:p>
            <a:pPr>
              <a:spcBef>
                <a:spcPts val="0"/>
              </a:spcBef>
            </a:pPr>
            <a:r>
              <a:rPr lang="en-ZA" sz="2000" b="1" dirty="0">
                <a:latin typeface="Arial" panose="020B0604020202020204" pitchFamily="34" charset="0"/>
                <a:cs typeface="Arial" panose="020B0604020202020204" pitchFamily="34" charset="0"/>
              </a:rPr>
              <a:t>Transitional arrangements</a:t>
            </a:r>
          </a:p>
          <a:p>
            <a:pPr lvl="1">
              <a:spcBef>
                <a:spcPts val="0"/>
              </a:spcBef>
            </a:pPr>
            <a:r>
              <a:rPr lang="en-ZA" sz="1800" dirty="0">
                <a:latin typeface="Arial" panose="020B0604020202020204" pitchFamily="34" charset="0"/>
                <a:cs typeface="Arial" panose="020B0604020202020204" pitchFamily="34" charset="0"/>
              </a:rPr>
              <a:t>Phase 1 – (2023/26): health system strengthening initiatives, National Health Insurance legislation, foundation for a fully functional Fund, purchasing of personal healthcare services for vulnerable groups, committees - National Tertiary  Services, Training and Development, Benefits, Health Technology Assessment , migration of Central Hospitals, structuring of the CUPS, accreditation of health care service providers, legislative amendments of 12 Acts</a:t>
            </a:r>
          </a:p>
          <a:p>
            <a:pPr lvl="1">
              <a:spcBef>
                <a:spcPts val="0"/>
              </a:spcBef>
            </a:pPr>
            <a:r>
              <a:rPr lang="en-ZA" sz="1800" dirty="0">
                <a:latin typeface="Arial" panose="020B0604020202020204" pitchFamily="34" charset="0"/>
                <a:cs typeface="Arial" panose="020B0604020202020204" pitchFamily="34" charset="0"/>
              </a:rPr>
              <a:t>Phase 2 – (2026/28) :continuation of health systems strengthening activities, mobilisation of additional resources as approved by Cabinet, selective contracting of healthcare services from private providers</a:t>
            </a:r>
            <a:endParaRPr lang="en-GB"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24</a:t>
            </a:fld>
            <a:endParaRPr lang="en-US"/>
          </a:p>
        </p:txBody>
      </p:sp>
    </p:spTree>
    <p:extLst>
      <p:ext uri="{BB962C8B-B14F-4D97-AF65-F5344CB8AC3E}">
        <p14:creationId xmlns:p14="http://schemas.microsoft.com/office/powerpoint/2010/main" val="3465583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20" y="250478"/>
            <a:ext cx="7239000" cy="730250"/>
          </a:xfrm>
        </p:spPr>
        <p:txBody>
          <a:bodyPr/>
          <a:lstStyle/>
          <a:p>
            <a:pPr algn="l"/>
            <a:r>
              <a:rPr lang="en-GB" sz="2400" b="1" kern="1200" dirty="0">
                <a:solidFill>
                  <a:schemeClr val="bg1"/>
                </a:solidFill>
                <a:effectLst/>
                <a:latin typeface="Arial" panose="020B0604020202020204" pitchFamily="34" charset="0"/>
                <a:ea typeface="+mn-ea"/>
                <a:cs typeface="Arial" panose="020B0604020202020204" pitchFamily="34" charset="0"/>
              </a:rPr>
              <a:t> </a:t>
            </a:r>
            <a:r>
              <a:rPr lang="en-US" sz="2400" b="1" kern="1200" dirty="0">
                <a:solidFill>
                  <a:schemeClr val="bg1"/>
                </a:solidFill>
                <a:effectLst/>
                <a:latin typeface="Arial" panose="020B0604020202020204" pitchFamily="34" charset="0"/>
                <a:ea typeface="+mn-ea"/>
                <a:cs typeface="Arial" panose="020B0604020202020204" pitchFamily="34" charset="0"/>
              </a:rPr>
              <a:t>Legislative Amendments</a:t>
            </a:r>
            <a:br>
              <a:rPr lang="en-US" sz="2400" dirty="0">
                <a:latin typeface="Arial" panose="020B0604020202020204" pitchFamily="34" charset="0"/>
                <a:cs typeface="Arial" panose="020B0604020202020204" pitchFamily="34" charset="0"/>
              </a:rPr>
            </a:b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76742"/>
            <a:ext cx="8983133" cy="5581258"/>
          </a:xfrm>
        </p:spPr>
        <p:txBody>
          <a:bodyPr/>
          <a:lstStyle/>
          <a:p>
            <a:r>
              <a:rPr lang="en-US" sz="2000" dirty="0">
                <a:latin typeface="Arial" panose="020B0604020202020204" pitchFamily="34" charset="0"/>
                <a:cs typeface="Arial" panose="020B0604020202020204" pitchFamily="34" charset="0"/>
              </a:rPr>
              <a:t>Medicines and Related Substances Act, 1965 (Act No. 101 of 1965);</a:t>
            </a:r>
          </a:p>
          <a:p>
            <a:r>
              <a:rPr lang="en-US" sz="2000" dirty="0">
                <a:latin typeface="Arial" panose="020B0604020202020204" pitchFamily="34" charset="0"/>
                <a:cs typeface="Arial" panose="020B0604020202020204" pitchFamily="34" charset="0"/>
              </a:rPr>
              <a:t>Occupational Diseases in Mines and Works Act, 1973 (Act No. 78 of 1973);</a:t>
            </a:r>
          </a:p>
          <a:p>
            <a:r>
              <a:rPr lang="en-US" sz="2000" dirty="0">
                <a:latin typeface="Arial" panose="020B0604020202020204" pitchFamily="34" charset="0"/>
                <a:cs typeface="Arial" panose="020B0604020202020204" pitchFamily="34" charset="0"/>
              </a:rPr>
              <a:t>Health Professions Act, 1974 (Act No. 56 of 1974);</a:t>
            </a:r>
          </a:p>
          <a:p>
            <a:r>
              <a:rPr lang="en-US" sz="2000" dirty="0">
                <a:latin typeface="Arial" panose="020B0604020202020204" pitchFamily="34" charset="0"/>
                <a:cs typeface="Arial" panose="020B0604020202020204" pitchFamily="34" charset="0"/>
              </a:rPr>
              <a:t>Dental Technicians Act, 1979 (Act No. 19 of 1979);</a:t>
            </a:r>
          </a:p>
          <a:p>
            <a:r>
              <a:rPr lang="en-US" sz="2000" dirty="0">
                <a:latin typeface="Arial" panose="020B0604020202020204" pitchFamily="34" charset="0"/>
                <a:cs typeface="Arial" panose="020B0604020202020204" pitchFamily="34" charset="0"/>
              </a:rPr>
              <a:t>Allied Health Professions Act, 1982 (Act No. 63 of 1982);</a:t>
            </a:r>
          </a:p>
          <a:p>
            <a:r>
              <a:rPr lang="en-US" sz="2000" dirty="0">
                <a:latin typeface="Arial" panose="020B0604020202020204" pitchFamily="34" charset="0"/>
                <a:cs typeface="Arial" panose="020B0604020202020204" pitchFamily="34" charset="0"/>
              </a:rPr>
              <a:t>Medical Schemes Act, 1998 (Act No. 131 of 1998);</a:t>
            </a:r>
          </a:p>
          <a:p>
            <a:r>
              <a:rPr lang="en-US" sz="2000" dirty="0">
                <a:latin typeface="Arial" panose="020B0604020202020204" pitchFamily="34" charset="0"/>
                <a:cs typeface="Arial" panose="020B0604020202020204" pitchFamily="34" charset="0"/>
              </a:rPr>
              <a:t>Mental Health Care Act, 2002 (Act No. 17 of 2002);</a:t>
            </a:r>
          </a:p>
          <a:p>
            <a:r>
              <a:rPr lang="en-US" sz="2000" dirty="0">
                <a:latin typeface="Arial" panose="020B0604020202020204" pitchFamily="34" charset="0"/>
                <a:cs typeface="Arial" panose="020B0604020202020204" pitchFamily="34" charset="0"/>
              </a:rPr>
              <a:t>National Health Act;</a:t>
            </a:r>
          </a:p>
          <a:p>
            <a:r>
              <a:rPr lang="en-US" sz="2000" dirty="0">
                <a:latin typeface="Arial" panose="020B0604020202020204" pitchFamily="34" charset="0"/>
                <a:cs typeface="Arial" panose="020B0604020202020204" pitchFamily="34" charset="0"/>
              </a:rPr>
              <a:t>Nursing Act, 2005 (Act No. 33 of 2005);</a:t>
            </a:r>
          </a:p>
          <a:p>
            <a:r>
              <a:rPr lang="en-US" sz="2000" dirty="0">
                <a:latin typeface="Arial" panose="020B0604020202020204" pitchFamily="34" charset="0"/>
                <a:cs typeface="Arial" panose="020B0604020202020204" pitchFamily="34" charset="0"/>
              </a:rPr>
              <a:t>Traditional Health Practitioners Act, 2007 (Act No. 22 of 2007); and</a:t>
            </a:r>
          </a:p>
          <a:p>
            <a:r>
              <a:rPr lang="en-US" sz="2000" dirty="0">
                <a:latin typeface="Arial" panose="020B0604020202020204" pitchFamily="34" charset="0"/>
                <a:cs typeface="Arial" panose="020B0604020202020204" pitchFamily="34" charset="0"/>
              </a:rPr>
              <a:t>other relevant Acts</a:t>
            </a: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25</a:t>
            </a:fld>
            <a:endParaRPr lang="en-US"/>
          </a:p>
        </p:txBody>
      </p:sp>
    </p:spTree>
    <p:extLst>
      <p:ext uri="{BB962C8B-B14F-4D97-AF65-F5344CB8AC3E}">
        <p14:creationId xmlns:p14="http://schemas.microsoft.com/office/powerpoint/2010/main" val="539404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85782" y="154998"/>
            <a:ext cx="7200800" cy="836712"/>
          </a:xfrm>
          <a:prstGeom prst="rect">
            <a:avLst/>
          </a:prstGeom>
        </p:spPr>
        <p:txBody>
          <a:bodyPr tIns="45720" rIns="91440" bIns="45720" anchor="b">
            <a:no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anose="020B0604020202020204" pitchFamily="34" charset="0"/>
                <a:cs typeface="Arial" panose="020B0604020202020204" pitchFamily="34" charset="0"/>
              </a:rPr>
              <a:t> </a:t>
            </a:r>
            <a:endParaRPr kumimoji="0" lang="en-GB" sz="2800" b="1" i="0" u="none" strike="noStrike" kern="1200" cap="none" spc="0" normalizeH="0" baseline="0" noProof="0" dirty="0">
              <a:ln>
                <a:noFill/>
              </a:ln>
              <a:solidFill>
                <a:schemeClr val="bg1"/>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2">
            <a:extLst>
              <a:ext uri="{FF2B5EF4-FFF2-40B4-BE49-F238E27FC236}">
                <a16:creationId xmlns:a16="http://schemas.microsoft.com/office/drawing/2014/main" id="{9C956946-B424-E0E4-9C8F-3E453F88E348}"/>
              </a:ext>
            </a:extLst>
          </p:cNvPr>
          <p:cNvSpPr txBox="1">
            <a:spLocks noChangeArrowheads="1"/>
          </p:cNvSpPr>
          <p:nvPr/>
        </p:nvSpPr>
        <p:spPr>
          <a:xfrm>
            <a:off x="971600" y="2970726"/>
            <a:ext cx="7200800" cy="836712"/>
          </a:xfrm>
          <a:prstGeom prst="rect">
            <a:avLst/>
          </a:prstGeom>
        </p:spPr>
        <p:txBody>
          <a:bodyPr tIns="45720" rIns="91440" bIns="45720" anchor="b">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kumimoji="0" lang="en-GB" sz="2800" b="1" i="0" u="none" strike="noStrike" kern="1200" cap="none" spc="0" normalizeH="0" baseline="0" noProof="0" dirty="0">
              <a:ln>
                <a:noFill/>
              </a:ln>
              <a:effectLst>
                <a:outerShdw blurRad="38100" dist="38100" dir="2700000" algn="tl">
                  <a:srgbClr val="000000">
                    <a:alpha val="43137"/>
                  </a:srgbClr>
                </a:outerShdw>
              </a:effectLst>
              <a:uLnTx/>
              <a:uFillTx/>
              <a:latin typeface="Arial" panose="020B0604020202020204" pitchFamily="34" charset="0"/>
              <a:ea typeface="+mj-ea"/>
              <a:cs typeface="Arial" pitchFamily="34" charset="0"/>
            </a:endParaRPr>
          </a:p>
        </p:txBody>
      </p:sp>
    </p:spTree>
    <p:extLst>
      <p:ext uri="{BB962C8B-B14F-4D97-AF65-F5344CB8AC3E}">
        <p14:creationId xmlns:p14="http://schemas.microsoft.com/office/powerpoint/2010/main" val="412883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136525"/>
            <a:ext cx="6912768" cy="69281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chemeClr val="bg1">
                    <a:lumMod val="95000"/>
                  </a:schemeClr>
                </a:solidFill>
                <a:latin typeface="Arial" panose="020B0604020202020204" pitchFamily="34" charset="0"/>
                <a:cs typeface="Arial" panose="020B0604020202020204" pitchFamily="34" charset="0"/>
              </a:rPr>
              <a:t>LAYOUT OF CHAPTERS</a:t>
            </a:r>
            <a:endParaRPr kumimoji="0" lang="en-GB" sz="2400" b="1" i="0" u="none" strike="noStrike" kern="1200" cap="none" spc="0" normalizeH="0" baseline="0" noProof="0" dirty="0">
              <a:ln>
                <a:noFill/>
              </a:ln>
              <a:solidFill>
                <a:schemeClr val="bg1">
                  <a:lumMod val="95000"/>
                </a:schemeClr>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a:extLst>
              <a:ext uri="{FF2B5EF4-FFF2-40B4-BE49-F238E27FC236}">
                <a16:creationId xmlns:a16="http://schemas.microsoft.com/office/drawing/2014/main" id="{DC5535E6-8D13-1A64-540E-A7A03EC3A6E1}"/>
              </a:ext>
            </a:extLst>
          </p:cNvPr>
          <p:cNvSpPr/>
          <p:nvPr/>
        </p:nvSpPr>
        <p:spPr>
          <a:xfrm>
            <a:off x="107504" y="1247269"/>
            <a:ext cx="8928992" cy="3477875"/>
          </a:xfrm>
          <a:prstGeom prst="rect">
            <a:avLst/>
          </a:prstGeom>
        </p:spPr>
        <p:txBody>
          <a:bodyPr wrap="square">
            <a:spAutoFit/>
          </a:bodyPr>
          <a:lstStyle/>
          <a:p>
            <a:pPr marL="285750" indent="-285750">
              <a:buFont typeface="Arial"/>
              <a:buChar char="•"/>
            </a:pPr>
            <a:r>
              <a:rPr lang="en-US" sz="2000" dirty="0">
                <a:latin typeface="Arial" panose="020B0604020202020204" pitchFamily="34" charset="0"/>
                <a:cs typeface="Arial" panose="020B0604020202020204" pitchFamily="34" charset="0"/>
              </a:rPr>
              <a:t>Part 1: Purpose and Application of the Act </a:t>
            </a:r>
          </a:p>
          <a:p>
            <a:pPr marL="285750" indent="-285750">
              <a:buFont typeface="Arial"/>
              <a:buChar char="•"/>
            </a:pPr>
            <a:r>
              <a:rPr lang="en-US" sz="2000" dirty="0">
                <a:latin typeface="Arial" panose="020B0604020202020204" pitchFamily="34" charset="0"/>
                <a:cs typeface="Arial" panose="020B0604020202020204" pitchFamily="34" charset="0"/>
              </a:rPr>
              <a:t>Part 2: Access to Healthcare Services 	</a:t>
            </a:r>
          </a:p>
          <a:p>
            <a:pPr marL="285750" indent="-285750">
              <a:buFont typeface="Arial"/>
              <a:buChar char="•"/>
            </a:pPr>
            <a:r>
              <a:rPr lang="en-US" sz="2000" dirty="0">
                <a:latin typeface="Arial" panose="020B0604020202020204" pitchFamily="34" charset="0"/>
                <a:cs typeface="Arial" panose="020B0604020202020204" pitchFamily="34" charset="0"/>
              </a:rPr>
              <a:t>Part 3: NHI Fund</a:t>
            </a:r>
          </a:p>
          <a:p>
            <a:pPr marL="285750" indent="-285750">
              <a:buFont typeface="Arial"/>
              <a:buChar char="•"/>
            </a:pPr>
            <a:r>
              <a:rPr lang="en-US" sz="2000" dirty="0">
                <a:latin typeface="Arial" panose="020B0604020202020204" pitchFamily="34" charset="0"/>
                <a:cs typeface="Arial" panose="020B0604020202020204" pitchFamily="34" charset="0"/>
              </a:rPr>
              <a:t>Part 4: Board	</a:t>
            </a:r>
          </a:p>
          <a:p>
            <a:pPr marL="285750" indent="-285750">
              <a:buFont typeface="Arial"/>
              <a:buChar char="•"/>
            </a:pPr>
            <a:r>
              <a:rPr lang="en-US" sz="2000" dirty="0">
                <a:latin typeface="Arial" panose="020B0604020202020204" pitchFamily="34" charset="0"/>
                <a:cs typeface="Arial" panose="020B0604020202020204" pitchFamily="34" charset="0"/>
              </a:rPr>
              <a:t>Part 5: Chief Executive Officer	</a:t>
            </a:r>
          </a:p>
          <a:p>
            <a:pPr marL="285750" indent="-285750">
              <a:buFont typeface="Arial"/>
              <a:buChar char="•"/>
            </a:pPr>
            <a:r>
              <a:rPr lang="en-US" sz="2000" dirty="0">
                <a:latin typeface="Arial" panose="020B0604020202020204" pitchFamily="34" charset="0"/>
                <a:cs typeface="Arial" panose="020B0604020202020204" pitchFamily="34" charset="0"/>
              </a:rPr>
              <a:t>Part 6: Committees to be established </a:t>
            </a:r>
          </a:p>
          <a:p>
            <a:pPr marL="285750" indent="-285750">
              <a:buFont typeface="Arial"/>
              <a:buChar char="•"/>
            </a:pPr>
            <a:r>
              <a:rPr lang="en-US" sz="2000" dirty="0">
                <a:latin typeface="Arial" panose="020B0604020202020204" pitchFamily="34" charset="0"/>
                <a:cs typeface="Arial" panose="020B0604020202020204" pitchFamily="34" charset="0"/>
              </a:rPr>
              <a:t>Part 7: Advisory Committees </a:t>
            </a:r>
          </a:p>
          <a:p>
            <a:pPr marL="285750" indent="-285750">
              <a:buFont typeface="Arial"/>
              <a:buChar char="•"/>
            </a:pPr>
            <a:r>
              <a:rPr lang="en-US" sz="2000" dirty="0">
                <a:latin typeface="Arial" panose="020B0604020202020204" pitchFamily="34" charset="0"/>
                <a:cs typeface="Arial" panose="020B0604020202020204" pitchFamily="34" charset="0"/>
              </a:rPr>
              <a:t>Part 8: General Provisions</a:t>
            </a:r>
          </a:p>
          <a:p>
            <a:pPr marL="285750" indent="-285750">
              <a:buFont typeface="Arial"/>
              <a:buChar char="•"/>
            </a:pPr>
            <a:r>
              <a:rPr lang="en-US" sz="2000" dirty="0">
                <a:latin typeface="Arial" panose="020B0604020202020204" pitchFamily="34" charset="0"/>
                <a:cs typeface="Arial" panose="020B0604020202020204" pitchFamily="34" charset="0"/>
              </a:rPr>
              <a:t>Part 9: Complaints and Appeals</a:t>
            </a:r>
          </a:p>
          <a:p>
            <a:pPr marL="285750" indent="-285750">
              <a:buFont typeface="Arial"/>
              <a:buChar char="•"/>
            </a:pPr>
            <a:r>
              <a:rPr lang="en-US" sz="2000" dirty="0">
                <a:latin typeface="Arial" panose="020B0604020202020204" pitchFamily="34" charset="0"/>
                <a:cs typeface="Arial" panose="020B0604020202020204" pitchFamily="34" charset="0"/>
              </a:rPr>
              <a:t>Part 10: Financial Matters</a:t>
            </a:r>
          </a:p>
          <a:p>
            <a:pPr marL="285750" indent="-285750">
              <a:buFont typeface="Arial"/>
              <a:buChar char="•"/>
            </a:pPr>
            <a:r>
              <a:rPr lang="en-US" sz="2000" dirty="0">
                <a:latin typeface="Arial" panose="020B0604020202020204" pitchFamily="34" charset="0"/>
                <a:cs typeface="Arial" panose="020B0604020202020204" pitchFamily="34" charset="0"/>
              </a:rPr>
              <a:t>Part 11: Miscellaneous</a:t>
            </a:r>
          </a:p>
        </p:txBody>
      </p:sp>
    </p:spTree>
    <p:extLst>
      <p:ext uri="{BB962C8B-B14F-4D97-AF65-F5344CB8AC3E}">
        <p14:creationId xmlns:p14="http://schemas.microsoft.com/office/powerpoint/2010/main" val="20412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136525"/>
            <a:ext cx="6912768" cy="69281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chemeClr val="bg1">
                    <a:lumMod val="95000"/>
                  </a:schemeClr>
                </a:solidFill>
                <a:latin typeface="Arial" panose="020B0604020202020204" pitchFamily="34" charset="0"/>
                <a:cs typeface="Arial" panose="020B0604020202020204" pitchFamily="34" charset="0"/>
              </a:rPr>
              <a:t> 1. PURPOSE AND APPLICATION OF ACT</a:t>
            </a:r>
            <a:endParaRPr kumimoji="0" lang="en-GB" sz="2400" b="1" i="0" u="none" strike="noStrike" kern="1200" cap="none" spc="0" normalizeH="0" baseline="0" noProof="0" dirty="0">
              <a:ln>
                <a:noFill/>
              </a:ln>
              <a:solidFill>
                <a:schemeClr val="bg1">
                  <a:lumMod val="95000"/>
                </a:schemeClr>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a:extLst>
              <a:ext uri="{FF2B5EF4-FFF2-40B4-BE49-F238E27FC236}">
                <a16:creationId xmlns:a16="http://schemas.microsoft.com/office/drawing/2014/main" id="{DC5535E6-8D13-1A64-540E-A7A03EC3A6E1}"/>
              </a:ext>
            </a:extLst>
          </p:cNvPr>
          <p:cNvSpPr/>
          <p:nvPr/>
        </p:nvSpPr>
        <p:spPr>
          <a:xfrm>
            <a:off x="179472" y="1222574"/>
            <a:ext cx="8785016" cy="4247317"/>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Purpose of Act</a:t>
            </a:r>
          </a:p>
          <a:p>
            <a:pPr marL="285750" indent="-285750">
              <a:buFont typeface="Arial"/>
              <a:buChar char="•"/>
            </a:pPr>
            <a:r>
              <a:rPr lang="en-US" dirty="0">
                <a:latin typeface="Arial" panose="020B0604020202020204" pitchFamily="34" charset="0"/>
                <a:cs typeface="Arial" panose="020B0604020202020204" pitchFamily="34" charset="0"/>
              </a:rPr>
              <a:t>establish and maintain a National Health Insurance Fund in the Republic funded through mandatory prepayment that aims to achieve sustainable and affordable universal access to quality health care services.  The Fund will be:</a:t>
            </a:r>
          </a:p>
          <a:p>
            <a:pPr marL="742950" lvl="1" indent="-285750">
              <a:buFont typeface="Arial"/>
              <a:buChar char="•"/>
            </a:pPr>
            <a:r>
              <a:rPr lang="en-US" dirty="0">
                <a:latin typeface="Arial" panose="020B0604020202020204" pitchFamily="34" charset="0"/>
                <a:cs typeface="Arial" panose="020B0604020202020204" pitchFamily="34" charset="0"/>
              </a:rPr>
              <a:t>single purchaser and single payer of health care services </a:t>
            </a:r>
          </a:p>
          <a:p>
            <a:pPr marL="742950" lvl="1" indent="-285750">
              <a:buFont typeface="Arial"/>
              <a:buChar char="•"/>
            </a:pPr>
            <a:r>
              <a:rPr lang="en-US" dirty="0">
                <a:latin typeface="Arial" panose="020B0604020202020204" pitchFamily="34" charset="0"/>
                <a:cs typeface="Arial" panose="020B0604020202020204" pitchFamily="34" charset="0"/>
              </a:rPr>
              <a:t>by pooling of funds and strategic purchasing of healthcare services and  goods from accredited and contracted health care service providers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Application of Act</a:t>
            </a:r>
          </a:p>
          <a:p>
            <a:pPr marL="285750" indent="-285750">
              <a:buFont typeface="Arial"/>
              <a:buChar char="•"/>
            </a:pPr>
            <a:r>
              <a:rPr lang="en-US" dirty="0">
                <a:latin typeface="Arial" panose="020B0604020202020204" pitchFamily="34" charset="0"/>
                <a:cs typeface="Arial" panose="020B0604020202020204" pitchFamily="34" charset="0"/>
              </a:rPr>
              <a:t>Applies to all health establishments, excluding military health services and SSA</a:t>
            </a:r>
          </a:p>
          <a:p>
            <a:pPr marL="285750" indent="-285750">
              <a:buFont typeface="Arial"/>
              <a:buChar char="•"/>
            </a:pPr>
            <a:r>
              <a:rPr lang="en-US" dirty="0">
                <a:latin typeface="Arial" panose="020B0604020202020204" pitchFamily="34" charset="0"/>
                <a:cs typeface="Arial" panose="020B0604020202020204" pitchFamily="34" charset="0"/>
              </a:rPr>
              <a:t>The Act does not affect the funding and functions of any organs of state in respect of health care services until relevant legislation has been enacted or amended.</a:t>
            </a:r>
          </a:p>
          <a:p>
            <a:pPr marL="285750" indent="-285750">
              <a:buFont typeface="Arial"/>
              <a:buChar char="•"/>
            </a:pPr>
            <a:r>
              <a:rPr lang="en-US" dirty="0">
                <a:latin typeface="Arial" panose="020B0604020202020204" pitchFamily="34" charset="0"/>
                <a:cs typeface="Arial" panose="020B0604020202020204" pitchFamily="34" charset="0"/>
              </a:rPr>
              <a:t>Where there is conflict with other legislation this Act will prevail except the Constitution and PFMA. </a:t>
            </a:r>
          </a:p>
          <a:p>
            <a:pPr marL="285750" indent="-285750">
              <a:buFont typeface="Arial"/>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79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136525"/>
            <a:ext cx="6912768" cy="69281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solidFill>
                  <a:schemeClr val="bg1"/>
                </a:solidFill>
                <a:latin typeface="+mn-lt"/>
                <a:ea typeface="+mn-ea"/>
                <a:cs typeface="+mn-cs"/>
              </a:rPr>
              <a:t>2</a:t>
            </a:r>
            <a:r>
              <a:rPr lang="en-GB" sz="2400" kern="1200" dirty="0">
                <a:solidFill>
                  <a:schemeClr val="bg1"/>
                </a:solidFill>
                <a:effectLst/>
                <a:latin typeface="+mn-lt"/>
                <a:ea typeface="+mn-ea"/>
                <a:cs typeface="+mn-cs"/>
              </a:rPr>
              <a:t>. </a:t>
            </a:r>
            <a:r>
              <a:rPr lang="en-ZA" sz="2400" b="1" dirty="0">
                <a:solidFill>
                  <a:schemeClr val="bg1"/>
                </a:solidFill>
              </a:rPr>
              <a:t>ACCESS TO HEALTH CARE SERVICES (1)</a:t>
            </a:r>
            <a:endParaRPr kumimoji="0" lang="en-GB" sz="2400" b="1" i="0" u="none" strike="noStrike" kern="1200" cap="none" spc="0" normalizeH="0" baseline="0" noProof="0" dirty="0">
              <a:ln>
                <a:noFill/>
              </a:ln>
              <a:solidFill>
                <a:schemeClr val="bg1">
                  <a:lumMod val="95000"/>
                </a:schemeClr>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25F6AD50-0AB7-9FB4-48DB-A1ED6F28B8D7}"/>
              </a:ext>
            </a:extLst>
          </p:cNvPr>
          <p:cNvSpPr txBox="1"/>
          <p:nvPr/>
        </p:nvSpPr>
        <p:spPr>
          <a:xfrm>
            <a:off x="179512" y="1228397"/>
            <a:ext cx="8784976" cy="3970318"/>
          </a:xfrm>
          <a:prstGeom prst="rect">
            <a:avLst/>
          </a:prstGeom>
          <a:noFill/>
        </p:spPr>
        <p:txBody>
          <a:bodyPr wrap="square">
            <a:spAutoFit/>
          </a:bodyPr>
          <a:lstStyle/>
          <a:p>
            <a:r>
              <a:rPr lang="en-ZA" b="1" dirty="0">
                <a:latin typeface="Arial" panose="020B0604020202020204" pitchFamily="34" charset="0"/>
                <a:cs typeface="Arial" panose="020B0604020202020204" pitchFamily="34" charset="0"/>
              </a:rPr>
              <a:t>Population coverage </a:t>
            </a:r>
          </a:p>
          <a:p>
            <a:pPr marL="742950" lvl="1" indent="-285750">
              <a:buFont typeface="Arial" panose="020B0604020202020204" pitchFamily="34" charset="0"/>
              <a:buChar char="•"/>
            </a:pPr>
            <a:r>
              <a:rPr lang="en-ZA" dirty="0">
                <a:latin typeface="Arial" panose="020B0604020202020204" pitchFamily="34" charset="0"/>
                <a:cs typeface="Arial" panose="020B0604020202020204" pitchFamily="34" charset="0"/>
              </a:rPr>
              <a:t>The fund will purchase services on behalf of </a:t>
            </a:r>
            <a:r>
              <a:rPr lang="en-US" dirty="0">
                <a:latin typeface="Arial" panose="020B0604020202020204" pitchFamily="34" charset="0"/>
                <a:cs typeface="Arial" panose="020B0604020202020204" pitchFamily="34" charset="0"/>
              </a:rPr>
              <a:t> SA citizens; permanent residents; refugees; inmates and specific categories of foreign nationals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Asylum seekers and illegal foreigners – EMS, notifiable conditions, basic health services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Care for all children irrespective</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Visiting Foreign Nationals – travel insurance</a:t>
            </a:r>
          </a:p>
          <a:p>
            <a:pPr lvl="1"/>
            <a:endParaRPr lang="en-ZA" dirty="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Registration as users </a:t>
            </a:r>
          </a:p>
          <a:p>
            <a:pPr marL="742950" lvl="1" indent="-285750">
              <a:buFont typeface="Arial" panose="020B0604020202020204" pitchFamily="34" charset="0"/>
              <a:buChar char="•"/>
            </a:pPr>
            <a:r>
              <a:rPr lang="en-ZA" dirty="0">
                <a:latin typeface="Arial" panose="020B0604020202020204" pitchFamily="34" charset="0"/>
                <a:cs typeface="Arial" panose="020B0604020202020204" pitchFamily="34" charset="0"/>
              </a:rPr>
              <a:t>Eligible person must register (</a:t>
            </a:r>
            <a:r>
              <a:rPr lang="en-ZA" dirty="0" err="1">
                <a:latin typeface="Arial" panose="020B0604020202020204" pitchFamily="34" charset="0"/>
                <a:cs typeface="Arial" panose="020B0604020202020204" pitchFamily="34" charset="0"/>
              </a:rPr>
              <a:t>incl</a:t>
            </a:r>
            <a:r>
              <a:rPr lang="en-ZA" dirty="0">
                <a:latin typeface="Arial" panose="020B0604020202020204" pitchFamily="34" charset="0"/>
                <a:cs typeface="Arial" panose="020B0604020202020204" pitchFamily="34" charset="0"/>
              </a:rPr>
              <a:t> children) with accredited healthcare provider/establishment</a:t>
            </a:r>
          </a:p>
          <a:p>
            <a:pPr marL="742950" lvl="1" indent="-285750">
              <a:buFont typeface="Arial" panose="020B0604020202020204" pitchFamily="34" charset="0"/>
              <a:buChar char="•"/>
            </a:pPr>
            <a:r>
              <a:rPr lang="en-ZA" dirty="0">
                <a:latin typeface="Arial" panose="020B0604020202020204" pitchFamily="34" charset="0"/>
                <a:cs typeface="Arial" panose="020B0604020202020204" pitchFamily="34" charset="0"/>
              </a:rPr>
              <a:t>Newborns automatic registered at birth registration</a:t>
            </a:r>
          </a:p>
          <a:p>
            <a:pPr marL="742950" lvl="1" indent="-285750">
              <a:buFont typeface="Arial" panose="020B0604020202020204" pitchFamily="34" charset="0"/>
              <a:buChar char="•"/>
            </a:pPr>
            <a:r>
              <a:rPr lang="en-ZA" dirty="0">
                <a:latin typeface="Arial" panose="020B0604020202020204" pitchFamily="34" charset="0"/>
                <a:cs typeface="Arial" panose="020B0604020202020204" pitchFamily="34" charset="0"/>
              </a:rPr>
              <a:t>Supervising adult must register children in a child headed household</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Biometrics and such other  prescribed information </a:t>
            </a:r>
          </a:p>
        </p:txBody>
      </p:sp>
    </p:spTree>
    <p:extLst>
      <p:ext uri="{BB962C8B-B14F-4D97-AF65-F5344CB8AC3E}">
        <p14:creationId xmlns:p14="http://schemas.microsoft.com/office/powerpoint/2010/main" val="141670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136525"/>
            <a:ext cx="6912768" cy="69281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solidFill>
                  <a:schemeClr val="bg1"/>
                </a:solidFill>
                <a:latin typeface="+mn-lt"/>
                <a:ea typeface="+mn-ea"/>
                <a:cs typeface="+mn-cs"/>
              </a:rPr>
              <a:t>2</a:t>
            </a:r>
            <a:r>
              <a:rPr lang="en-GB" sz="2400" kern="1200" dirty="0">
                <a:solidFill>
                  <a:schemeClr val="bg1"/>
                </a:solidFill>
                <a:effectLst/>
                <a:latin typeface="+mn-lt"/>
                <a:ea typeface="+mn-ea"/>
                <a:cs typeface="+mn-cs"/>
              </a:rPr>
              <a:t>. </a:t>
            </a:r>
            <a:r>
              <a:rPr lang="en-ZA" sz="2400" b="1" dirty="0">
                <a:solidFill>
                  <a:schemeClr val="bg1"/>
                </a:solidFill>
              </a:rPr>
              <a:t>ACCESS TO HEALTH CARE SERVICES (2)</a:t>
            </a:r>
            <a:endParaRPr kumimoji="0" lang="en-GB" sz="2400" b="1" i="0" u="none" strike="noStrike" kern="1200" cap="none" spc="0" normalizeH="0" baseline="0" noProof="0" dirty="0">
              <a:ln>
                <a:noFill/>
              </a:ln>
              <a:solidFill>
                <a:schemeClr val="bg1">
                  <a:lumMod val="95000"/>
                </a:schemeClr>
              </a:solidFill>
              <a:uLnTx/>
              <a:uFillTx/>
              <a:latin typeface="Arial" panose="020B0604020202020204"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25F6AD50-0AB7-9FB4-48DB-A1ED6F28B8D7}"/>
              </a:ext>
            </a:extLst>
          </p:cNvPr>
          <p:cNvSpPr txBox="1"/>
          <p:nvPr/>
        </p:nvSpPr>
        <p:spPr>
          <a:xfrm>
            <a:off x="179512" y="1228397"/>
            <a:ext cx="8784976" cy="3330399"/>
          </a:xfrm>
          <a:prstGeom prst="rect">
            <a:avLst/>
          </a:prstGeom>
          <a:noFill/>
        </p:spPr>
        <p:txBody>
          <a:bodyPr wrap="square">
            <a:spAutoFit/>
          </a:bodyPr>
          <a:lstStyle/>
          <a:p>
            <a:r>
              <a:rPr lang="en-ZA" dirty="0">
                <a:latin typeface="Arial" panose="020B0604020202020204" pitchFamily="34" charset="0"/>
                <a:cs typeface="Arial" panose="020B0604020202020204" pitchFamily="34" charset="0"/>
              </a:rPr>
              <a:t>Users of healthcare services have the following rights:</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Quality health care services free at the point of care</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Information relating to the Fund, service benefits and personal info</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Not refused access on unreasonable grounds</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Access to care within a reasonable timeframe</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Reasonable decisions about his or her health care;</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Submit a complaint</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Written reason for fund decisions</a:t>
            </a:r>
          </a:p>
          <a:p>
            <a:pPr marL="742950" lvl="1" indent="-285750">
              <a:lnSpc>
                <a:spcPct val="120000"/>
              </a:lnSpc>
              <a:buFont typeface="Arial" panose="020B0604020202020204" pitchFamily="34" charset="0"/>
              <a:buChar char="•"/>
            </a:pPr>
            <a:r>
              <a:rPr lang="en-ZA" dirty="0">
                <a:latin typeface="Arial" panose="020B0604020202020204" pitchFamily="34" charset="0"/>
                <a:cs typeface="Arial" panose="020B0604020202020204" pitchFamily="34" charset="0"/>
              </a:rPr>
              <a:t>To purchase health care services that are not covered by the Fund through a complementary voluntary medical insurance scheme</a:t>
            </a:r>
          </a:p>
        </p:txBody>
      </p:sp>
    </p:spTree>
    <p:extLst>
      <p:ext uri="{BB962C8B-B14F-4D97-AF65-F5344CB8AC3E}">
        <p14:creationId xmlns:p14="http://schemas.microsoft.com/office/powerpoint/2010/main" val="281511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 y="260648"/>
            <a:ext cx="7239000" cy="730250"/>
          </a:xfrm>
        </p:spPr>
        <p:txBody>
          <a:bodyPr/>
          <a:lstStyle/>
          <a:p>
            <a:pPr lvl="0"/>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2</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ACCESS TO HEALTH CARE SERVICES (3)</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261" y="1052737"/>
            <a:ext cx="8983133" cy="4680520"/>
          </a:xfrm>
        </p:spPr>
        <p:txBody>
          <a:bodyPr/>
          <a:lstStyle/>
          <a:p>
            <a:pPr marL="0" indent="0">
              <a:buNone/>
            </a:pPr>
            <a:r>
              <a:rPr lang="en-ZA" sz="2000" b="1" dirty="0">
                <a:latin typeface="Arial" panose="020B0604020202020204" pitchFamily="34" charset="0"/>
                <a:cs typeface="Arial" panose="020B0604020202020204" pitchFamily="34" charset="0"/>
              </a:rPr>
              <a:t>Health care services coverage</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The fund must purchase services on behalf of all beneficiaries</a:t>
            </a:r>
          </a:p>
          <a:p>
            <a:pPr lvl="1">
              <a:spcBef>
                <a:spcPts val="0"/>
              </a:spcBef>
              <a:buFont typeface="Arial" panose="020B0604020202020204" pitchFamily="34" charset="0"/>
              <a:buChar char="•"/>
            </a:pPr>
            <a:r>
              <a:rPr lang="en-GB" sz="2000" dirty="0">
                <a:latin typeface="Arial" panose="020B0604020202020204" pitchFamily="34" charset="0"/>
                <a:cs typeface="Arial" panose="020B0604020202020204" pitchFamily="34" charset="0"/>
              </a:rPr>
              <a:t>Where provider or establishment unable to provide a registered service then facility or provider must transfer the user to another provider/establishment</a:t>
            </a:r>
          </a:p>
          <a:p>
            <a:pPr lvl="1">
              <a:spcBef>
                <a:spcPts val="0"/>
              </a:spcBef>
              <a:buFont typeface="Arial" panose="020B0604020202020204" pitchFamily="34" charset="0"/>
              <a:buChar char="•"/>
            </a:pPr>
            <a:r>
              <a:rPr lang="en-GB" sz="2000" dirty="0">
                <a:latin typeface="Arial" panose="020B0604020202020204" pitchFamily="34" charset="0"/>
                <a:cs typeface="Arial" panose="020B0604020202020204" pitchFamily="34" charset="0"/>
              </a:rPr>
              <a:t>User must enter at the PHC level, and follow referral pathways as condition of entitlement</a:t>
            </a:r>
          </a:p>
          <a:p>
            <a:pPr lvl="1">
              <a:spcBef>
                <a:spcPts val="0"/>
              </a:spcBef>
              <a:buFont typeface="Arial" panose="020B0604020202020204" pitchFamily="34" charset="0"/>
              <a:buChar char="•"/>
            </a:pPr>
            <a:r>
              <a:rPr lang="en-GB" sz="2000" dirty="0">
                <a:latin typeface="Arial" panose="020B0604020202020204" pitchFamily="34" charset="0"/>
                <a:cs typeface="Arial" panose="020B0604020202020204" pitchFamily="34" charset="0"/>
              </a:rPr>
              <a:t>Minister must designate central hospitals as semi-autonomous – national government components</a:t>
            </a:r>
          </a:p>
          <a:p>
            <a:pPr lvl="1">
              <a:spcBef>
                <a:spcPts val="0"/>
              </a:spcBef>
              <a:buFont typeface="Arial" panose="020B0604020202020204" pitchFamily="34" charset="0"/>
              <a:buChar char="•"/>
            </a:pPr>
            <a:r>
              <a:rPr lang="en-GB" sz="2000" dirty="0">
                <a:latin typeface="Arial" panose="020B0604020202020204" pitchFamily="34" charset="0"/>
                <a:cs typeface="Arial" panose="020B0604020202020204" pitchFamily="34" charset="0"/>
              </a:rPr>
              <a:t>Treatment will not be funded if – no medical necessity, not cost effective or not included on the formulary</a:t>
            </a:r>
          </a:p>
          <a:p>
            <a:pPr lvl="1">
              <a:spcBef>
                <a:spcPts val="0"/>
              </a:spcBef>
              <a:buFont typeface="Arial" panose="020B0604020202020204" pitchFamily="34" charset="0"/>
              <a:buChar char="•"/>
            </a:pPr>
            <a:r>
              <a:rPr lang="en-GB" sz="2000" dirty="0">
                <a:latin typeface="Arial" panose="020B0604020202020204" pitchFamily="34" charset="0"/>
                <a:cs typeface="Arial" panose="020B0604020202020204" pitchFamily="34" charset="0"/>
              </a:rPr>
              <a:t>If  the fund declines a benefit – provide reasons and allow for appeal process</a:t>
            </a:r>
          </a:p>
          <a:p>
            <a:pPr marL="0" indent="0">
              <a:spcBef>
                <a:spcPts val="0"/>
              </a:spcBef>
              <a:buNone/>
            </a:pPr>
            <a:r>
              <a:rPr lang="en-ZA" sz="2000" b="1" dirty="0">
                <a:latin typeface="Arial" panose="020B0604020202020204" pitchFamily="34" charset="0"/>
                <a:cs typeface="Arial" panose="020B0604020202020204" pitchFamily="34" charset="0"/>
              </a:rPr>
              <a:t>Cost coverage</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Free at the point of care</a:t>
            </a: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7</a:t>
            </a:fld>
            <a:endParaRPr lang="en-US"/>
          </a:p>
        </p:txBody>
      </p:sp>
    </p:spTree>
    <p:extLst>
      <p:ext uri="{BB962C8B-B14F-4D97-AF65-F5344CB8AC3E}">
        <p14:creationId xmlns:p14="http://schemas.microsoft.com/office/powerpoint/2010/main" val="189604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86"/>
            <a:ext cx="7239000" cy="730250"/>
          </a:xfrm>
        </p:spPr>
        <p:txBody>
          <a:bodyPr/>
          <a:lstStyle/>
          <a:p>
            <a:pPr lvl="0"/>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3</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NATIONAL HEALTH INSURANCE FUND</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52736"/>
            <a:ext cx="9144000" cy="5533359"/>
          </a:xfrm>
        </p:spPr>
        <p:txBody>
          <a:bodyPr/>
          <a:lstStyle/>
          <a:p>
            <a:pPr marL="0" indent="0">
              <a:spcBef>
                <a:spcPts val="0"/>
              </a:spcBef>
              <a:buNone/>
            </a:pPr>
            <a:r>
              <a:rPr lang="en-ZA" sz="1800" dirty="0">
                <a:latin typeface="Arial" panose="020B0604020202020204" pitchFamily="34" charset="0"/>
                <a:cs typeface="Arial" panose="020B0604020202020204" pitchFamily="34" charset="0"/>
              </a:rPr>
              <a:t>Establishment of Fund – section 3A public entity</a:t>
            </a:r>
          </a:p>
          <a:p>
            <a:pPr marL="0" indent="0">
              <a:spcBef>
                <a:spcPts val="0"/>
              </a:spcBef>
              <a:buNone/>
            </a:pPr>
            <a:endParaRPr lang="en-ZA" sz="1800" dirty="0">
              <a:latin typeface="Arial" panose="020B0604020202020204" pitchFamily="34" charset="0"/>
              <a:cs typeface="Arial" panose="020B0604020202020204" pitchFamily="34" charset="0"/>
            </a:endParaRPr>
          </a:p>
          <a:p>
            <a:pPr marL="0" indent="0">
              <a:buNone/>
            </a:pPr>
            <a:r>
              <a:rPr lang="en-ZA" sz="1800" b="1" dirty="0">
                <a:latin typeface="Arial" panose="020B0604020202020204" pitchFamily="34" charset="0"/>
                <a:cs typeface="Arial" panose="020B0604020202020204" pitchFamily="34" charset="0"/>
              </a:rPr>
              <a:t>Functions of Fund</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Actively purchase  services and enter into procurement contracts for  goods</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Timely reimbursement </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Determine payment rates annually in a prescribed manner</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Appropriate funding for healthcare services at various levels</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Monitoring the quality and standard of health care services</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Performance profile of all  service providers – pay for performance </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Monitor the impact of the Fund in addressing healthcare needs</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Liaise and exchange information between DOH, entities and statutory councils </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Maintain a national database of population – demographic and epidemiological </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Perform functions in the most cost-effective and efficient manner </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Funding aligned to health policies approved by the Minister</a:t>
            </a:r>
          </a:p>
          <a:p>
            <a:pPr lvl="1">
              <a:lnSpc>
                <a:spcPct val="110000"/>
              </a:lnSpc>
              <a:spcBef>
                <a:spcPts val="0"/>
              </a:spcBef>
              <a:buFont typeface="Arial" panose="020B0604020202020204" pitchFamily="34" charset="0"/>
              <a:buChar char="•"/>
            </a:pPr>
            <a:r>
              <a:rPr lang="en-ZA" sz="1800" dirty="0">
                <a:latin typeface="Arial" panose="020B0604020202020204" pitchFamily="34" charset="0"/>
                <a:cs typeface="Arial" panose="020B0604020202020204" pitchFamily="34" charset="0"/>
              </a:rPr>
              <a:t>Responsibility to contribute to the protection, promotion, improvement and maintenance the health of the population </a:t>
            </a:r>
            <a:endParaRPr lang="en-GB"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8</a:t>
            </a:fld>
            <a:endParaRPr lang="en-US"/>
          </a:p>
        </p:txBody>
      </p:sp>
    </p:spTree>
    <p:extLst>
      <p:ext uri="{BB962C8B-B14F-4D97-AF65-F5344CB8AC3E}">
        <p14:creationId xmlns:p14="http://schemas.microsoft.com/office/powerpoint/2010/main" val="142851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86"/>
            <a:ext cx="7239000" cy="730250"/>
          </a:xfrm>
        </p:spPr>
        <p:txBody>
          <a:bodyPr/>
          <a:lstStyle/>
          <a:p>
            <a:pPr lvl="0"/>
            <a:r>
              <a:rPr lang="en-GB" sz="2400" kern="1200" dirty="0">
                <a:solidFill>
                  <a:schemeClr val="bg1"/>
                </a:solidFill>
                <a:effectLst/>
                <a:latin typeface="Arial" panose="020B0604020202020204" pitchFamily="34" charset="0"/>
                <a:ea typeface="+mn-ea"/>
                <a:cs typeface="Arial" panose="020B0604020202020204" pitchFamily="34" charset="0"/>
              </a:rPr>
              <a:t> </a:t>
            </a:r>
            <a:r>
              <a:rPr lang="en-GB" sz="2400" dirty="0">
                <a:solidFill>
                  <a:schemeClr val="bg1"/>
                </a:solidFill>
                <a:latin typeface="Arial" panose="020B0604020202020204" pitchFamily="34" charset="0"/>
                <a:ea typeface="+mn-ea"/>
                <a:cs typeface="Arial" panose="020B0604020202020204" pitchFamily="34" charset="0"/>
              </a:rPr>
              <a:t>3</a:t>
            </a:r>
            <a:r>
              <a:rPr lang="en-GB" sz="2400" kern="1200" dirty="0">
                <a:solidFill>
                  <a:schemeClr val="bg1"/>
                </a:solidFill>
                <a:effectLst/>
                <a:latin typeface="Arial" panose="020B0604020202020204" pitchFamily="34" charset="0"/>
                <a:ea typeface="+mn-ea"/>
                <a:cs typeface="Arial" panose="020B0604020202020204" pitchFamily="34" charset="0"/>
              </a:rPr>
              <a:t>. </a:t>
            </a:r>
            <a:r>
              <a:rPr lang="en-ZA" sz="2400" b="1" dirty="0">
                <a:solidFill>
                  <a:schemeClr val="bg1"/>
                </a:solidFill>
                <a:latin typeface="Arial" panose="020B0604020202020204" pitchFamily="34" charset="0"/>
                <a:cs typeface="Arial" panose="020B0604020202020204" pitchFamily="34" charset="0"/>
              </a:rPr>
              <a:t>NATIONAL HEALTH INSURANCE FUND</a:t>
            </a:r>
            <a:endParaRPr lang="en-GB"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665" y="1063993"/>
            <a:ext cx="9144000" cy="4813279"/>
          </a:xfrm>
        </p:spPr>
        <p:txBody>
          <a:bodyPr/>
          <a:lstStyle/>
          <a:p>
            <a:pPr marL="0" indent="0">
              <a:spcBef>
                <a:spcPts val="0"/>
              </a:spcBef>
              <a:buNone/>
            </a:pPr>
            <a:r>
              <a:rPr lang="en-US" sz="2000" b="1" dirty="0">
                <a:latin typeface="Arial" panose="020B0604020202020204" pitchFamily="34" charset="0"/>
                <a:cs typeface="Arial" panose="020B0604020202020204" pitchFamily="34" charset="0"/>
              </a:rPr>
              <a:t>Powers of the Fund</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Employ personnel and purchase or acquire goods, equipment, land, buildings and related assets</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Draw, draft, accept, endorse, discount, sign and issue promissory notes, bills and other negotiable or transferable instruments</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Insure itself against any loss, damage, risk or liability</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Investigate complaints against the Fund, providers, establishments or suppliers</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Implementation of best practices in terms of  purchasing of services, procurement of goods, efficient delivery of healthcare services, data collation and analysis, fraud prevention</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Research relating to improving UHC </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Exchange information with organs of state</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Institute or defend legal proceedings</a:t>
            </a:r>
          </a:p>
          <a:p>
            <a:pPr lvl="1">
              <a:spcBef>
                <a:spcPts val="0"/>
              </a:spcBef>
              <a:buFont typeface="Arial" panose="020B0604020202020204" pitchFamily="34" charset="0"/>
              <a:buChar char="•"/>
            </a:pPr>
            <a:r>
              <a:rPr lang="en-ZA" sz="2000" dirty="0">
                <a:latin typeface="Arial" panose="020B0604020202020204" pitchFamily="34" charset="0"/>
                <a:cs typeface="Arial" panose="020B0604020202020204" pitchFamily="34" charset="0"/>
              </a:rPr>
              <a:t>Negotiate lowest possible price for services and goods</a:t>
            </a:r>
            <a:endParaRPr lang="en-US" sz="2000" dirty="0">
              <a:latin typeface="Arial" panose="020B0604020202020204" pitchFamily="34" charset="0"/>
              <a:cs typeface="Arial" panose="020B0604020202020204" pitchFamily="34" charset="0"/>
            </a:endParaRPr>
          </a:p>
          <a:p>
            <a:pPr>
              <a:spcBef>
                <a:spcPts val="0"/>
              </a:spcBef>
            </a:pPr>
            <a:endParaRPr lang="en-GB"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EAB8107-1DC0-6F41-BB70-76BC97B081A0}" type="slidenum">
              <a:rPr lang="en-US" smtClean="0"/>
              <a:pPr/>
              <a:t>9</a:t>
            </a:fld>
            <a:endParaRPr lang="en-US"/>
          </a:p>
        </p:txBody>
      </p:sp>
    </p:spTree>
    <p:extLst>
      <p:ext uri="{BB962C8B-B14F-4D97-AF65-F5344CB8AC3E}">
        <p14:creationId xmlns:p14="http://schemas.microsoft.com/office/powerpoint/2010/main" val="4211168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 /></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bb628f7-53d0-409a-8739-f872036b77f5">QDSDTZFS52DD-1316393820-521</_dlc_DocId>
    <_dlc_DocIdUrl xmlns="bbb628f7-53d0-409a-8739-f872036b77f5">
      <Url>https://ndoh.sharepoint.com/sites/intranet/_layouts/15/DocIdRedir.aspx?ID=QDSDTZFS52DD-1316393820-521</Url>
      <Description>QDSDTZFS52DD-1316393820-521</Description>
    </_dlc_DocIdUrl>
    <SharedWithUsers xmlns="bbb628f7-53d0-409a-8739-f872036b77f5">
      <UserInfo>
        <DisplayName>Sanelisiwe Mbhele</DisplayName>
        <AccountId>186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EC52B8B83B38AA42B1C5E50AF7512F86" ma:contentTypeVersion="6" ma:contentTypeDescription="Create a new document." ma:contentTypeScope="" ma:versionID="66157ee1ff5d249bfaa0579f0c5ca668">
  <xsd:schema xmlns:xsd="http://www.w3.org/2001/XMLSchema" xmlns:xs="http://www.w3.org/2001/XMLSchema" xmlns:p="http://schemas.microsoft.com/office/2006/metadata/properties" xmlns:ns2="bbb628f7-53d0-409a-8739-f872036b77f5" xmlns:ns3="41ef4f33-fb5d-4dcf-ae05-55d953f48be8" targetNamespace="http://schemas.microsoft.com/office/2006/metadata/properties" ma:root="true" ma:fieldsID="5deda7e217da0414bcf0d40d362b4808" ns2:_="" ns3:_="">
    <xsd:import namespace="bbb628f7-53d0-409a-8739-f872036b77f5"/>
    <xsd:import namespace="41ef4f33-fb5d-4dcf-ae05-55d953f48be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628f7-53d0-409a-8739-f872036b77f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ef4f33-fb5d-4dcf-ae05-55d953f48be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CB4427-7BD3-420C-9C06-595478360C5E}">
  <ds:schemaRefs>
    <ds:schemaRef ds:uri="http://schemas.microsoft.com/office/2006/metadata/properties"/>
    <ds:schemaRef ds:uri="http://www.w3.org/2000/xmlns/"/>
    <ds:schemaRef ds:uri="bbb628f7-53d0-409a-8739-f872036b77f5"/>
  </ds:schemaRefs>
</ds:datastoreItem>
</file>

<file path=customXml/itemProps2.xml><?xml version="1.0" encoding="utf-8"?>
<ds:datastoreItem xmlns:ds="http://schemas.openxmlformats.org/officeDocument/2006/customXml" ds:itemID="{D2CA0361-0F69-49BC-AE06-C9D62FD5689B}">
  <ds:schemaRefs>
    <ds:schemaRef ds:uri="http://schemas.microsoft.com/sharepoint/v3/contenttype/forms"/>
  </ds:schemaRefs>
</ds:datastoreItem>
</file>

<file path=customXml/itemProps3.xml><?xml version="1.0" encoding="utf-8"?>
<ds:datastoreItem xmlns:ds="http://schemas.openxmlformats.org/officeDocument/2006/customXml" ds:itemID="{BED04C39-9692-4E8F-9C06-4146DAC8136F}">
  <ds:schemaRefs>
    <ds:schemaRef ds:uri="http://schemas.microsoft.com/sharepoint/events"/>
    <ds:schemaRef ds:uri="http://www.w3.org/2000/xmlns/"/>
  </ds:schemaRefs>
</ds:datastoreItem>
</file>

<file path=customXml/itemProps4.xml><?xml version="1.0" encoding="utf-8"?>
<ds:datastoreItem xmlns:ds="http://schemas.openxmlformats.org/officeDocument/2006/customXml" ds:itemID="{4193E2B9-2419-4AA8-AFC2-6E2EA9A87F43}">
  <ds:schemaRefs>
    <ds:schemaRef ds:uri="http://schemas.microsoft.com/office/2006/metadata/contentType"/>
    <ds:schemaRef ds:uri="http://schemas.microsoft.com/office/2006/metadata/properties/metaAttributes"/>
    <ds:schemaRef ds:uri="http://www.w3.org/2000/xmlns/"/>
    <ds:schemaRef ds:uri="http://www.w3.org/2001/XMLSchema"/>
    <ds:schemaRef ds:uri="bbb628f7-53d0-409a-8739-f872036b77f5"/>
    <ds:schemaRef ds:uri="41ef4f33-fb5d-4dcf-ae05-55d953f48be8"/>
  </ds:schemaRefs>
</ds:datastoreItem>
</file>

<file path=docProps/app.xml><?xml version="1.0" encoding="utf-8"?>
<Properties xmlns="http://schemas.openxmlformats.org/officeDocument/2006/extended-properties" xmlns:vt="http://schemas.openxmlformats.org/officeDocument/2006/docPropsVTypes">
  <TotalTime>715</TotalTime>
  <Words>2645</Words>
  <Application>Microsoft Office PowerPoint</Application>
  <PresentationFormat>On-screen Show (4:3)</PresentationFormat>
  <Paragraphs>298</Paragraphs>
  <Slides>26</Slides>
  <Notes>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 2. ACCESS TO HEALTH CARE SERVICES (3)</vt:lpstr>
      <vt:lpstr> 3. NATIONAL HEALTH INSURANCE FUND</vt:lpstr>
      <vt:lpstr> 3. NATIONAL HEALTH INSURANCE FUND</vt:lpstr>
      <vt:lpstr> 4. BOARD OF FUND</vt:lpstr>
      <vt:lpstr> 4. BOARD OF FUND</vt:lpstr>
      <vt:lpstr> 5. CHIEF EXECUTIVE OFFICER</vt:lpstr>
      <vt:lpstr> 6. COMMITTEES TO BE ESTABLISHED BY BOARD</vt:lpstr>
      <vt:lpstr> 7. ADVISORY COMMITTEES TO BE ESTABLISHED BY MINISTER</vt:lpstr>
      <vt:lpstr> 8. GENERAL PROVISIONS APPLICABLE TO OPERATION OF FUND </vt:lpstr>
      <vt:lpstr> ROLE OF PROVINCES UNDER NHI </vt:lpstr>
      <vt:lpstr> ROLE OF PROVINCES UNDER NHI </vt:lpstr>
      <vt:lpstr> 8. GENERAL PROVISIONS APPLICABLE TO OPERATION OF FUND </vt:lpstr>
      <vt:lpstr> 8. GENERAL PROVISIONS APPLICABLE TO OPERATION OF FUND </vt:lpstr>
      <vt:lpstr> 8. GENERAL PROVISIONS APPLICABLE TO OPERATION OF FUND </vt:lpstr>
      <vt:lpstr> 8. GENERAL PROVISIONS APPLICABLE TO OPERATION OF FUND </vt:lpstr>
      <vt:lpstr> 9. COMPLAINTS AND APPEALS </vt:lpstr>
      <vt:lpstr> 10. FINANCIAL MATTERS </vt:lpstr>
      <vt:lpstr> 11. MISCELLANEOUS  </vt:lpstr>
      <vt:lpstr> Legislative Amendments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Johannes Kgatla</cp:lastModifiedBy>
  <cp:revision>20</cp:revision>
  <dcterms:created xsi:type="dcterms:W3CDTF">2013-10-17T06:13:57Z</dcterms:created>
  <dcterms:modified xsi:type="dcterms:W3CDTF">2023-06-15T15:57:44Z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0x010100EC52B8B83B38AA42B1C5E50AF7512F86</vt:lpwstr>
  </property>
  <property fmtid="{D5CDD505-2E9C-101B-9397-08002B2CF9AE}" pid="3" name="_dlc_DocIdItemGuid">
    <vt:lpwstr>57214b4d-311c-41b7-9572-5d9c9f69fec9</vt:lpwstr>
  </property>
</Properties>
</file>