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notesMasterIdLst>
    <p:notesMasterId r:id="rId29"/>
  </p:notesMasterIdLst>
  <p:handoutMasterIdLst>
    <p:handoutMasterId r:id="rId30"/>
  </p:handoutMasterIdLst>
  <p:sldIdLst>
    <p:sldId id="265" r:id="rId2"/>
    <p:sldId id="388" r:id="rId3"/>
    <p:sldId id="423" r:id="rId4"/>
    <p:sldId id="433" r:id="rId5"/>
    <p:sldId id="442" r:id="rId6"/>
    <p:sldId id="406" r:id="rId7"/>
    <p:sldId id="455" r:id="rId8"/>
    <p:sldId id="456" r:id="rId9"/>
    <p:sldId id="457" r:id="rId10"/>
    <p:sldId id="458" r:id="rId11"/>
    <p:sldId id="459" r:id="rId12"/>
    <p:sldId id="438" r:id="rId13"/>
    <p:sldId id="460" r:id="rId14"/>
    <p:sldId id="425" r:id="rId15"/>
    <p:sldId id="432" r:id="rId16"/>
    <p:sldId id="446" r:id="rId17"/>
    <p:sldId id="447" r:id="rId18"/>
    <p:sldId id="448" r:id="rId19"/>
    <p:sldId id="454" r:id="rId20"/>
    <p:sldId id="449" r:id="rId21"/>
    <p:sldId id="451" r:id="rId22"/>
    <p:sldId id="452" r:id="rId23"/>
    <p:sldId id="453" r:id="rId24"/>
    <p:sldId id="450" r:id="rId25"/>
    <p:sldId id="418" r:id="rId26"/>
    <p:sldId id="461" r:id="rId27"/>
    <p:sldId id="431" r:id="rId2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ce Joel" initials="L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FF"/>
    <a:srgbClr val="EADD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8" autoAdjust="0"/>
    <p:restoredTop sz="94676" autoAdjust="0"/>
  </p:normalViewPr>
  <p:slideViewPr>
    <p:cSldViewPr snapToGrid="0" snapToObjects="1">
      <p:cViewPr varScale="1">
        <p:scale>
          <a:sx n="64" d="100"/>
          <a:sy n="64" d="100"/>
        </p:scale>
        <p:origin x="-1290" y="-90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1980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1B3A1-1789-0240-863D-A8C2FBE12016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13CDC-043C-AE4D-AAC4-C90D87BAD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010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FAD0B-1C7E-7248-8959-D43B33917548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FF918-CC7A-CB46-BB8E-7BD9EFFEF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4503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FF918-CC7A-CB46-BB8E-7BD9EFFEFA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6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FF918-CC7A-CB46-BB8E-7BD9EFFEFA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37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hyperlink" Target="https://web.facebook.com/SALGAGov/" TargetMode="External"/><Relationship Id="rId7" Type="http://schemas.openxmlformats.org/officeDocument/2006/relationships/hyperlink" Target="https://www.youtube.com/channel/UCTHeKe8j5ShddbMyyipGMRA" TargetMode="External"/><Relationship Id="rId2" Type="http://schemas.openxmlformats.org/officeDocument/2006/relationships/hyperlink" Target="https://www.salga.org.za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11" Type="http://schemas.openxmlformats.org/officeDocument/2006/relationships/image" Target="../media/image5.emf"/><Relationship Id="rId5" Type="http://schemas.openxmlformats.org/officeDocument/2006/relationships/hyperlink" Target="https://twitter.com/SALGA_Gov" TargetMode="External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hyperlink" Target="https://www.instagram.com/salga.org.za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2.emf"/><Relationship Id="rId12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13" Type="http://schemas.openxmlformats.org/officeDocument/2006/relationships/image" Target="../media/image7.emf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2.emf"/><Relationship Id="rId12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2.emf"/><Relationship Id="rId12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13" Type="http://schemas.openxmlformats.org/officeDocument/2006/relationships/image" Target="../media/image7.emf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2.emf"/><Relationship Id="rId12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13" Type="http://schemas.openxmlformats.org/officeDocument/2006/relationships/image" Target="../media/image7.emf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2.emf"/><Relationship Id="rId12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hyperlink" Target="https://web.facebook.com/SALGAGov/" TargetMode="External"/><Relationship Id="rId7" Type="http://schemas.openxmlformats.org/officeDocument/2006/relationships/hyperlink" Target="https://www.youtube.com/channel/UCTHeKe8j5ShddbMyyipGMRA" TargetMode="External"/><Relationship Id="rId2" Type="http://schemas.openxmlformats.org/officeDocument/2006/relationships/hyperlink" Target="https://www.salga.org.za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11" Type="http://schemas.openxmlformats.org/officeDocument/2006/relationships/image" Target="../media/image5.emf"/><Relationship Id="rId5" Type="http://schemas.openxmlformats.org/officeDocument/2006/relationships/hyperlink" Target="https://twitter.com/SALGA_Gov" TargetMode="External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hyperlink" Target="https://www.instagram.com/salga.org.za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92000">
              <a:srgbClr val="EADDBF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794329" y="6277730"/>
            <a:ext cx="344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2"/>
              </a:rPr>
              <a:t>www.salga.org.za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9555" y="5557787"/>
            <a:ext cx="579975" cy="579975"/>
          </a:xfrm>
          <a:prstGeom prst="rect">
            <a:avLst/>
          </a:prstGeom>
        </p:spPr>
      </p:pic>
      <p:pic>
        <p:nvPicPr>
          <p:cNvPr id="14" name="Picture 13">
            <a:hlinkClick r:id="rId5"/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36030" y="5567715"/>
            <a:ext cx="579975" cy="579975"/>
          </a:xfrm>
          <a:prstGeom prst="rect">
            <a:avLst/>
          </a:prstGeom>
        </p:spPr>
      </p:pic>
      <p:pic>
        <p:nvPicPr>
          <p:cNvPr id="15" name="Picture 14">
            <a:hlinkClick r:id="rId7"/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12277" y="5578657"/>
            <a:ext cx="579975" cy="579975"/>
          </a:xfrm>
          <a:prstGeom prst="rect">
            <a:avLst/>
          </a:prstGeom>
        </p:spPr>
      </p:pic>
      <p:pic>
        <p:nvPicPr>
          <p:cNvPr id="16" name="Picture 15">
            <a:hlinkClick r:id="rId9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872930" y="5567715"/>
            <a:ext cx="579976" cy="596787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867284" y="2608540"/>
            <a:ext cx="6966448" cy="17094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284" y="4532922"/>
            <a:ext cx="6966448" cy="820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1066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7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5459" y="271384"/>
            <a:ext cx="6023397" cy="718658"/>
          </a:xfrm>
        </p:spPr>
        <p:txBody>
          <a:bodyPr>
            <a:noAutofit/>
          </a:bodyPr>
          <a:lstStyle>
            <a:lvl1pPr>
              <a:defRPr sz="24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95300" y="1543538"/>
            <a:ext cx="8915400" cy="435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85274"/>
            <a:ext cx="9906000" cy="3386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045867" y="6434041"/>
            <a:ext cx="22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3"/>
              </a:rPr>
              <a:t>www.salga.org.za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4" name="Picture 13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24" y="6382191"/>
            <a:ext cx="377489" cy="377489"/>
          </a:xfrm>
          <a:prstGeom prst="rect">
            <a:avLst/>
          </a:prstGeom>
        </p:spPr>
      </p:pic>
      <p:pic>
        <p:nvPicPr>
          <p:cNvPr id="15" name="Picture 14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5029" y="6392119"/>
            <a:ext cx="377489" cy="377489"/>
          </a:xfrm>
          <a:prstGeom prst="rect">
            <a:avLst/>
          </a:prstGeom>
        </p:spPr>
      </p:pic>
      <p:pic>
        <p:nvPicPr>
          <p:cNvPr id="16" name="Picture 15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99584" y="6403061"/>
            <a:ext cx="377489" cy="377489"/>
          </a:xfrm>
          <a:prstGeom prst="rect">
            <a:avLst/>
          </a:prstGeom>
        </p:spPr>
      </p:pic>
      <p:pic>
        <p:nvPicPr>
          <p:cNvPr id="17" name="Picture 16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894703" y="6392116"/>
            <a:ext cx="377489" cy="388431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l="550" t="-10940" r="7014" b="10940"/>
          <a:stretch/>
        </p:blipFill>
        <p:spPr>
          <a:xfrm>
            <a:off x="0" y="906733"/>
            <a:ext cx="9939441" cy="367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99123" y="156382"/>
            <a:ext cx="1845961" cy="8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3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64" y="297313"/>
            <a:ext cx="6330314" cy="712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367693"/>
            <a:ext cx="4375150" cy="459578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367693"/>
            <a:ext cx="4375150" cy="459578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85274"/>
            <a:ext cx="9906000" cy="3386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045867" y="6434041"/>
            <a:ext cx="22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3"/>
              </a:rPr>
              <a:t>www.salga.org.za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1" name="Picture 10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24" y="6382191"/>
            <a:ext cx="377489" cy="37748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5029" y="6392119"/>
            <a:ext cx="377489" cy="377489"/>
          </a:xfrm>
          <a:prstGeom prst="rect">
            <a:avLst/>
          </a:prstGeom>
        </p:spPr>
      </p:pic>
      <p:pic>
        <p:nvPicPr>
          <p:cNvPr id="13" name="Picture 12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99584" y="6403061"/>
            <a:ext cx="377489" cy="377489"/>
          </a:xfrm>
          <a:prstGeom prst="rect">
            <a:avLst/>
          </a:prstGeom>
        </p:spPr>
      </p:pic>
      <p:pic>
        <p:nvPicPr>
          <p:cNvPr id="14" name="Picture 13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894703" y="6392116"/>
            <a:ext cx="377489" cy="388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550" t="-10940" r="7014" b="10940"/>
          <a:stretch/>
        </p:blipFill>
        <p:spPr>
          <a:xfrm>
            <a:off x="0" y="906733"/>
            <a:ext cx="9939441" cy="367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758151" y="129009"/>
            <a:ext cx="919201" cy="9464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8654" y="199098"/>
            <a:ext cx="1845961" cy="8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73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" y="657447"/>
            <a:ext cx="9906000" cy="57765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045867" y="6434041"/>
            <a:ext cx="22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3"/>
              </a:rPr>
              <a:t>www.salga.org.za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9" name="Picture 8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24" y="6382191"/>
            <a:ext cx="377489" cy="377489"/>
          </a:xfrm>
          <a:prstGeom prst="rect">
            <a:avLst/>
          </a:prstGeom>
        </p:spPr>
      </p:pic>
      <p:pic>
        <p:nvPicPr>
          <p:cNvPr id="10" name="Picture 9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5029" y="6392119"/>
            <a:ext cx="377489" cy="377489"/>
          </a:xfrm>
          <a:prstGeom prst="rect">
            <a:avLst/>
          </a:prstGeom>
        </p:spPr>
      </p:pic>
      <p:pic>
        <p:nvPicPr>
          <p:cNvPr id="11" name="Picture 10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99584" y="6403061"/>
            <a:ext cx="377489" cy="377489"/>
          </a:xfrm>
          <a:prstGeom prst="rect">
            <a:avLst/>
          </a:prstGeom>
        </p:spPr>
      </p:pic>
      <p:pic>
        <p:nvPicPr>
          <p:cNvPr id="12" name="Picture 11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894703" y="6392116"/>
            <a:ext cx="377489" cy="388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37" y="2457052"/>
            <a:ext cx="7619993" cy="1143000"/>
          </a:xfrm>
          <a:prstGeom prst="rect">
            <a:avLst/>
          </a:prstGeom>
        </p:spPr>
        <p:txBody>
          <a:bodyPr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4000" y="254222"/>
            <a:ext cx="2018192" cy="6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9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13" y="1283195"/>
            <a:ext cx="3259006" cy="850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1283195"/>
            <a:ext cx="5537729" cy="484297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325504"/>
            <a:ext cx="3259006" cy="380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42F21C27-4874-8A48-9ED2-403E154C5BB2}" type="datetime1">
              <a:rPr lang="en-ZA" smtClean="0"/>
              <a:pPr/>
              <a:t>2023/06/14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85274"/>
            <a:ext cx="9906000" cy="3386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045867" y="6434041"/>
            <a:ext cx="22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3"/>
              </a:rPr>
              <a:t>www.salga.org.za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1" name="Picture 10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24" y="6382191"/>
            <a:ext cx="377489" cy="37748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5029" y="6392119"/>
            <a:ext cx="377489" cy="377489"/>
          </a:xfrm>
          <a:prstGeom prst="rect">
            <a:avLst/>
          </a:prstGeom>
        </p:spPr>
      </p:pic>
      <p:pic>
        <p:nvPicPr>
          <p:cNvPr id="13" name="Picture 12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99584" y="6403061"/>
            <a:ext cx="377489" cy="377489"/>
          </a:xfrm>
          <a:prstGeom prst="rect">
            <a:avLst/>
          </a:prstGeom>
        </p:spPr>
      </p:pic>
      <p:pic>
        <p:nvPicPr>
          <p:cNvPr id="14" name="Picture 13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894703" y="6392116"/>
            <a:ext cx="377489" cy="388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550" t="-10940" r="7014" b="10940"/>
          <a:stretch/>
        </p:blipFill>
        <p:spPr>
          <a:xfrm>
            <a:off x="0" y="906733"/>
            <a:ext cx="9939441" cy="367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848620" y="86293"/>
            <a:ext cx="919201" cy="9464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9123" y="156382"/>
            <a:ext cx="1845961" cy="8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32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1431079"/>
            <a:ext cx="5943600" cy="3296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42F21C27-4874-8A48-9ED2-403E154C5BB2}" type="datetime1">
              <a:rPr lang="en-ZA" smtClean="0"/>
              <a:pPr/>
              <a:t>2023/06/14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85274"/>
            <a:ext cx="9906000" cy="3386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045867" y="6434041"/>
            <a:ext cx="22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3"/>
              </a:rPr>
              <a:t>www.salga.org.za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1" name="Picture 10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24" y="6382191"/>
            <a:ext cx="377489" cy="37748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5029" y="6392119"/>
            <a:ext cx="377489" cy="377489"/>
          </a:xfrm>
          <a:prstGeom prst="rect">
            <a:avLst/>
          </a:prstGeom>
        </p:spPr>
      </p:pic>
      <p:pic>
        <p:nvPicPr>
          <p:cNvPr id="13" name="Picture 12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99584" y="6403061"/>
            <a:ext cx="377489" cy="377489"/>
          </a:xfrm>
          <a:prstGeom prst="rect">
            <a:avLst/>
          </a:prstGeom>
        </p:spPr>
      </p:pic>
      <p:pic>
        <p:nvPicPr>
          <p:cNvPr id="14" name="Picture 13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894703" y="6392116"/>
            <a:ext cx="377489" cy="388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550" t="-10940" r="7014" b="10940"/>
          <a:stretch/>
        </p:blipFill>
        <p:spPr>
          <a:xfrm>
            <a:off x="0" y="906733"/>
            <a:ext cx="9939441" cy="367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848620" y="86293"/>
            <a:ext cx="919201" cy="9464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9123" y="156382"/>
            <a:ext cx="1845961" cy="8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061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bg>
      <p:bgPr>
        <a:gradFill flip="none" rotWithShape="1">
          <a:gsLst>
            <a:gs pos="90000">
              <a:srgbClr val="EADDBF"/>
            </a:gs>
            <a:gs pos="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3386" y="2489644"/>
            <a:ext cx="7077650" cy="13982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4329" y="6277730"/>
            <a:ext cx="344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2"/>
              </a:rPr>
              <a:t>www.salga.org.za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5" name="Picture 14">
            <a:hlinkClick r:id="rId3"/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9555" y="5557787"/>
            <a:ext cx="579975" cy="579975"/>
          </a:xfrm>
          <a:prstGeom prst="rect">
            <a:avLst/>
          </a:prstGeom>
        </p:spPr>
      </p:pic>
      <p:pic>
        <p:nvPicPr>
          <p:cNvPr id="16" name="Picture 15">
            <a:hlinkClick r:id="rId5"/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36030" y="5567715"/>
            <a:ext cx="579975" cy="579975"/>
          </a:xfrm>
          <a:prstGeom prst="rect">
            <a:avLst/>
          </a:prstGeom>
        </p:spPr>
      </p:pic>
      <p:pic>
        <p:nvPicPr>
          <p:cNvPr id="17" name="Picture 16">
            <a:hlinkClick r:id="rId7"/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12277" y="5578657"/>
            <a:ext cx="579975" cy="579975"/>
          </a:xfrm>
          <a:prstGeom prst="rect">
            <a:avLst/>
          </a:prstGeom>
        </p:spPr>
      </p:pic>
      <p:pic>
        <p:nvPicPr>
          <p:cNvPr id="18" name="Picture 17">
            <a:hlinkClick r:id="rId9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872930" y="5567715"/>
            <a:ext cx="579976" cy="596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1066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81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04D4C-DC45-834A-A759-F6658CE957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7128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9" r:id="rId3"/>
    <p:sldLayoutId id="2147483771" r:id="rId4"/>
    <p:sldLayoutId id="2147483773" r:id="rId5"/>
    <p:sldLayoutId id="2147483774" r:id="rId6"/>
    <p:sldLayoutId id="2147483776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E9B5E878-FCBE-4282-A91A-7B589C53585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cid:9F8518D7-B4E6-49E3-B54D-7FEE40B0A8C3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smulaudzi@salga.org.z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15C6F11D-B070-44C6-8703-5567F7A30E6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cid:D377A483-9D6A-40BE-A696-6E61FD5FC3DC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204DCA52-B8E5-4228-A8D3-B0021985108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788" y="2574270"/>
            <a:ext cx="8740542" cy="1518228"/>
          </a:xfrm>
        </p:spPr>
        <p:txBody>
          <a:bodyPr>
            <a:noAutofit/>
          </a:bodyPr>
          <a:lstStyle/>
          <a:p>
            <a:r>
              <a:rPr lang="en-GB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SALGA on the plans in place to empower municipalities to mitigate loadshedding </a:t>
            </a:r>
            <a:r>
              <a:rPr lang="en-GB" sz="4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58644" y="4460488"/>
            <a:ext cx="8464627" cy="1057970"/>
          </a:xfrm>
        </p:spPr>
        <p:txBody>
          <a:bodyPr>
            <a:noAutofit/>
          </a:bodyPr>
          <a:lstStyle/>
          <a:p>
            <a:pPr algn="ctr">
              <a:tabLst>
                <a:tab pos="450215" algn="l"/>
                <a:tab pos="899795" algn="l"/>
                <a:tab pos="1350010" algn="l"/>
                <a:tab pos="2249805" algn="l"/>
                <a:tab pos="2700020" algn="l"/>
                <a:tab pos="3150235" algn="l"/>
                <a:tab pos="3599815" algn="l"/>
                <a:tab pos="4050030" algn="l"/>
                <a:tab pos="4500245" algn="l"/>
                <a:tab pos="4949825" algn="l"/>
              </a:tabLs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WC Provincial Parliament</a:t>
            </a:r>
          </a:p>
          <a:p>
            <a:pPr algn="ctr">
              <a:tabLst>
                <a:tab pos="450215" algn="l"/>
                <a:tab pos="899795" algn="l"/>
                <a:tab pos="1350010" algn="l"/>
                <a:tab pos="2249805" algn="l"/>
                <a:tab pos="2700020" algn="l"/>
                <a:tab pos="3150235" algn="l"/>
                <a:tab pos="3599815" algn="l"/>
                <a:tab pos="4050030" algn="l"/>
                <a:tab pos="4500245" algn="l"/>
                <a:tab pos="4949825" algn="l"/>
              </a:tabLs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June 14, 2023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25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074D5-AEE0-8C65-4ED2-C3A25836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9" y="271384"/>
            <a:ext cx="7274161" cy="718658"/>
          </a:xfrm>
        </p:spPr>
        <p:txBody>
          <a:bodyPr/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Cost for stolen, damaged and vandalised infrastructure (Electricity)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7D49B5-FE3B-5058-EAF0-6086A523EA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04331"/>
            <a:ext cx="9779620" cy="500689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93518B-DF80-80B9-7D40-3B827ED54E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xmlns="" id="{10CD4B0E-DC56-6C00-3239-2244F95EC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73" y="1177233"/>
            <a:ext cx="3880625" cy="517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xmlns="" id="{3E7217A2-6B1F-C759-F08E-34C4D1CA0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2878" y="1123716"/>
            <a:ext cx="2910468" cy="5174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0552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074D5-AEE0-8C65-4ED2-C3A25836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9" y="271384"/>
            <a:ext cx="7274161" cy="718658"/>
          </a:xfrm>
        </p:spPr>
        <p:txBody>
          <a:bodyPr/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Cost for stolen, damaged and vandalised infrastructure (Electricity)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7D49B5-FE3B-5058-EAF0-6086A523EA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04331"/>
            <a:ext cx="9779620" cy="500689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93518B-DF80-80B9-7D40-3B827ED54E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xmlns="" id="{E6267881-5E39-4493-480D-73D8AEAA9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081" y="1155700"/>
            <a:ext cx="6096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3712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2383" y="1155253"/>
            <a:ext cx="9711423" cy="6095675"/>
          </a:xfrm>
        </p:spPr>
        <p:txBody>
          <a:bodyPr>
            <a:no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the 75 WSA (out of 144), the local government is spending at least R443 640 000 to fix WWTWs facilities that have been damaged and vandalised during load shedding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Municipalities are spending at least R480 287 756 on procurement of back-up gensets and R482 517 300 per annum on fuel for generators during loadshedding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Thus, the cost for fixing the damaged WWTW and water purification facilities, procurement of back-up generators and diesel is R1 406 445 056 across the 75 WSA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estimated cost across all WSAs for fixing damaged WWTW and water purification facilities, procurement of back-up generators and diesel is R3.5 billion. 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36642" y="89959"/>
            <a:ext cx="7376070" cy="1065294"/>
          </a:xfrm>
        </p:spPr>
        <p:txBody>
          <a:bodyPr/>
          <a:lstStyle/>
          <a:p>
            <a:pPr lvl="0" algn="just">
              <a:lnSpc>
                <a:spcPct val="130000"/>
              </a:lnSpc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for stolen, damaged and vandalised infrastructure (WWTWs)</a:t>
            </a:r>
          </a:p>
        </p:txBody>
      </p:sp>
    </p:spTree>
    <p:extLst>
      <p:ext uri="{BB962C8B-B14F-4D97-AF65-F5344CB8AC3E}">
        <p14:creationId xmlns:p14="http://schemas.microsoft.com/office/powerpoint/2010/main" xmlns="" val="157754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36642" y="89959"/>
            <a:ext cx="7376070" cy="1065294"/>
          </a:xfrm>
        </p:spPr>
        <p:txBody>
          <a:bodyPr/>
          <a:lstStyle/>
          <a:p>
            <a:pPr lvl="0" algn="just">
              <a:lnSpc>
                <a:spcPct val="130000"/>
              </a:lnSpc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for stolen, damaged and vandalised infrastructure (WWTWs) </a:t>
            </a:r>
            <a:r>
              <a:rPr lang="en-GB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</a:t>
            </a: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87B8D279-3F1C-AE18-E4BC-97BA2342C48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417" y="1155253"/>
            <a:ext cx="3807929" cy="5077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29E7EB-DFFF-6960-68E4-19C9F80BB05B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5393" y="1154422"/>
            <a:ext cx="3807929" cy="5078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34239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2383" y="1155253"/>
            <a:ext cx="9711423" cy="6095675"/>
          </a:xfrm>
        </p:spPr>
        <p:txBody>
          <a:bodyPr>
            <a:no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typically a value (in R/kWh) that is placed on a unit of energy not supplied due to an unplanned outage or loadshedding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Eight metros are losing an average amounts to nearly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R6.4 billion per annum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Similarly, the 156 licensed local municipal distributors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losing nearly 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R17 810 655 096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annum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Therefore, the total local government loss due to unserved energy is </a:t>
            </a: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R24 172 255 096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2000" b="1" u="sng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excludes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loss from customers that are going off-grid, partial loss from customers that are installing embedded generation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2938" y="89959"/>
            <a:ext cx="6447762" cy="1065294"/>
          </a:xfrm>
        </p:spPr>
        <p:txBody>
          <a:bodyPr/>
          <a:lstStyle/>
          <a:p>
            <a:pPr algn="l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Revenue losses on unserved energy</a:t>
            </a:r>
          </a:p>
        </p:txBody>
      </p:sp>
    </p:spTree>
    <p:extLst>
      <p:ext uri="{BB962C8B-B14F-4D97-AF65-F5344CB8AC3E}">
        <p14:creationId xmlns:p14="http://schemas.microsoft.com/office/powerpoint/2010/main" xmlns="" val="323287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2383" y="1155253"/>
            <a:ext cx="9711423" cy="6095675"/>
          </a:xfrm>
        </p:spPr>
        <p:txBody>
          <a:bodyPr>
            <a:noAutofit/>
          </a:bodyPr>
          <a:lstStyle/>
          <a:p>
            <a:pPr marL="357188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usinesses are losing revenue, </a:t>
            </a:r>
          </a:p>
          <a:p>
            <a:pPr marL="357188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 are being lost, </a:t>
            </a:r>
          </a:p>
          <a:p>
            <a:pPr marL="357188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 of business closures and others relocate, </a:t>
            </a:r>
          </a:p>
          <a:p>
            <a:pPr marL="357188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usinesses and households struggle to pay the municipal accounts,</a:t>
            </a:r>
          </a:p>
          <a:p>
            <a:pPr marL="357188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igh usage of diesel generators resulting in air and noise pollution </a:t>
            </a:r>
          </a:p>
          <a:p>
            <a:pPr marL="357188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igh operating costs that makes businesses unprofitable resulting in the reduced cashflows for the municipality. 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36641" y="89959"/>
            <a:ext cx="7456975" cy="1065294"/>
          </a:xfrm>
        </p:spPr>
        <p:txBody>
          <a:bodyPr/>
          <a:lstStyle/>
          <a:p>
            <a:pPr algn="l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Impact of loadshedding on the economy</a:t>
            </a:r>
          </a:p>
        </p:txBody>
      </p:sp>
    </p:spTree>
    <p:extLst>
      <p:ext uri="{BB962C8B-B14F-4D97-AF65-F5344CB8AC3E}">
        <p14:creationId xmlns:p14="http://schemas.microsoft.com/office/powerpoint/2010/main" xmlns="" val="179399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2383" y="1155253"/>
            <a:ext cx="9711423" cy="6095675"/>
          </a:xfrm>
        </p:spPr>
        <p:txBody>
          <a:bodyPr>
            <a:noAutofit/>
          </a:bodyPr>
          <a:lstStyle/>
          <a:p>
            <a:pPr marL="357188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has been an increase in criminal activity reports during the long hour of loadshedding, </a:t>
            </a:r>
          </a:p>
          <a:p>
            <a:pPr marL="357188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 is a lot of damage to electrical equipment and stock and inventory</a:t>
            </a:r>
          </a:p>
          <a:p>
            <a:pPr marL="357188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Traffic congestion due to traffic lights not working</a:t>
            </a:r>
          </a:p>
          <a:p>
            <a:pPr marL="357188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 of Tshwane as an example, is losing R250 million per day from different sectors (agriculture, mining, manufacturing, retail, community service). </a:t>
            </a:r>
          </a:p>
          <a:p>
            <a:pPr marL="357188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Joburg losses over R20 billion per annum</a:t>
            </a: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36642" y="89959"/>
            <a:ext cx="7376070" cy="1065294"/>
          </a:xfrm>
        </p:spPr>
        <p:txBody>
          <a:bodyPr/>
          <a:lstStyle/>
          <a:p>
            <a:pPr algn="l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Impact of loadshedding on the economy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1362558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BC780-05CC-14FA-03F6-BCA50737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151" y="271384"/>
            <a:ext cx="7515921" cy="718658"/>
          </a:xfrm>
        </p:spPr>
        <p:txBody>
          <a:bodyPr/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Implications on municipal viability and sustainability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967FA-2C39-CE37-099B-F536490C7F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1" y="1226633"/>
            <a:ext cx="9813073" cy="4984595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Loss of revenue (unserved energy)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Loss of infrastructure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More expenditure on vandalised, damaged and stolen infrastructure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Increased unemployment and poverty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Inability for customers to pay the municipal taxes and rates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Increased number of indigent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816BE9-B968-D61C-F5D4-A6546784E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0978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BC780-05CC-14FA-03F6-BCA50737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9" y="271384"/>
            <a:ext cx="7173800" cy="718658"/>
          </a:xfrm>
        </p:spPr>
        <p:txBody>
          <a:bodyPr/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Further potential revenue losses if prepayment meters are not reset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967FA-2C39-CE37-099B-F536490C7F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1" y="1226633"/>
            <a:ext cx="9813073" cy="4984595"/>
          </a:xfrm>
        </p:spPr>
        <p:txBody>
          <a:bodyPr>
            <a:noAutofit/>
          </a:bodyPr>
          <a:lstStyle/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All electricity prepayment meters based on Standard Transfer Specifications (STS) technology will stop dispensing electricity on 24 November 2024</a:t>
            </a:r>
          </a:p>
          <a:p>
            <a:pPr algn="just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Municipalities must reset these meters to avoid service interruption and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revenue losses</a:t>
            </a:r>
          </a:p>
          <a:p>
            <a:pPr algn="just"/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All the prepayment meters will require Key Change Tokens (KCT), which is done manually by entering the key change token (two reset tokens) in the meter</a:t>
            </a:r>
          </a:p>
          <a:p>
            <a:pPr algn="just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Only 16 months left (480 days) for the electricity prepayment meters to be reset, municipalities must start the process now, time is of essence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816BE9-B968-D61C-F5D4-A6546784E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752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BC780-05CC-14FA-03F6-BCA50737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9" y="271384"/>
            <a:ext cx="7118043" cy="718658"/>
          </a:xfrm>
        </p:spPr>
        <p:txBody>
          <a:bodyPr/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Potential revenue losses if prepayment meters are not reset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967FA-2C39-CE37-099B-F536490C7F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1" y="1226633"/>
            <a:ext cx="9813073" cy="4984595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Western Cape Dashboard 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816BE9-B968-D61C-F5D4-A6546784E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16501D8C-C7B4-0CAF-D80E-12AC1B134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9990312"/>
              </p:ext>
            </p:extLst>
          </p:nvPr>
        </p:nvGraphicFramePr>
        <p:xfrm>
          <a:off x="368610" y="2085278"/>
          <a:ext cx="7716024" cy="3691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6278">
                  <a:extLst>
                    <a:ext uri="{9D8B030D-6E8A-4147-A177-3AD203B41FA5}">
                      <a16:colId xmlns:a16="http://schemas.microsoft.com/office/drawing/2014/main" xmlns="" val="816111182"/>
                    </a:ext>
                  </a:extLst>
                </a:gridCol>
                <a:gridCol w="2709746">
                  <a:extLst>
                    <a:ext uri="{9D8B030D-6E8A-4147-A177-3AD203B41FA5}">
                      <a16:colId xmlns:a16="http://schemas.microsoft.com/office/drawing/2014/main" xmlns="" val="2718413488"/>
                    </a:ext>
                  </a:extLst>
                </a:gridCol>
              </a:tblGrid>
              <a:tr h="507259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 number of 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1 041 820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7813799"/>
                  </a:ext>
                </a:extLst>
              </a:tr>
              <a:tr h="507259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Meters reset thus far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467 942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2899057"/>
                  </a:ext>
                </a:extLst>
              </a:tr>
              <a:tr h="635564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Percentages of meters reset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9454293"/>
                  </a:ext>
                </a:extLst>
              </a:tr>
              <a:tr h="507259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573 431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0396191"/>
                  </a:ext>
                </a:extLst>
              </a:tr>
              <a:tr h="620646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Percentages of outstanding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2005992"/>
                  </a:ext>
                </a:extLst>
              </a:tr>
              <a:tr h="913066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to be reset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625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383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4919D-BF06-F31B-2C6D-E503F561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5E9B88-16F6-48F4-7ED4-324C935AE8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193180"/>
            <a:ext cx="9801921" cy="50292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Implications of loadshedding on municipal infrastructure and finances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 for stolen, damaged and vandalised infrastructure (Electricity and WWTWs)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Revenue losses on unserved energy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of loadshedding on the economy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Further potential revenue losses if prepayment meters are not reset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Plans to mitigate impact of loadshedding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SALGA proposals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endParaRPr lang="en-ZA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99DEA0-4FC0-6597-D09A-4C7E40766F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832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BC780-05CC-14FA-03F6-BCA50737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9" y="271384"/>
            <a:ext cx="7307613" cy="718658"/>
          </a:xfrm>
        </p:spPr>
        <p:txBody>
          <a:bodyPr/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Plans to mitigate impact of loadshedding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967FA-2C39-CE37-099B-F536490C7F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1" y="1226633"/>
            <a:ext cx="9813073" cy="4984595"/>
          </a:xfrm>
        </p:spPr>
        <p:txBody>
          <a:bodyPr>
            <a:noAutofit/>
          </a:bodyPr>
          <a:lstStyle/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plan was to identify areas of support including accessing National Disaster resources through Regulation 4(e), government has withdrawn the state of disaster.  </a:t>
            </a:r>
          </a:p>
          <a:p>
            <a:pPr algn="just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Thus, NO FRAMEWORK against which applications for financial and other assistance can be made in terms of costs and damage incurred related to loadshedding.</a:t>
            </a:r>
          </a:p>
          <a:p>
            <a:pPr algn="just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SALGA to lobby provincial COGTA for support to municipalities (funding, technical assistance and skills development)</a:t>
            </a:r>
          </a:p>
          <a:p>
            <a:pPr algn="just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NECOM workstream 9: Distribution-safety and security sub-workstream to assist in preventing vandalism of infrastructure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816BE9-B968-D61C-F5D4-A6546784E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1455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BC780-05CC-14FA-03F6-BCA50737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SALGA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967FA-2C39-CE37-099B-F536490C7F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1" y="1226633"/>
            <a:ext cx="9813073" cy="4984595"/>
          </a:xfrm>
        </p:spPr>
        <p:txBody>
          <a:bodyPr>
            <a:no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Investments in utilising the available infrastructure in municipalities to address the energy crisis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Aggressive rollout of alternative energy solutions for municipal strategic infrastructure such as Water Treatment Works, Pumps, Sewer, traffic lights and public lighting for public safety.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Aggressive national investments in municipalities to assist municipalities review their current business models from electricity retailer to fully fletched energy services providers. 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Repurpose unused conditional grants to be channelled to energy solutions in municipalities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Support municipalities in the procurement of energy from other suppliers (e.g. provide backing of government for strong balance sheet and guarantees </a:t>
            </a:r>
          </a:p>
          <a:p>
            <a:pPr algn="just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816BE9-B968-D61C-F5D4-A6546784E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9606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BC780-05CC-14FA-03F6-BCA50737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SALGA proposals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967FA-2C39-CE37-099B-F536490C7F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1" y="1226633"/>
            <a:ext cx="9813073" cy="4984595"/>
          </a:xfrm>
        </p:spPr>
        <p:txBody>
          <a:bodyPr>
            <a:no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National Investments in enabling municipalities to build, own and operate their own generation infrastructure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Invest in Demand Side Management, especially in municipal properties and facilities than asking industry to use less energy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Review INEP and EEDSM to align to prevailing developments in the sector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Provide support to municipalities in negotiating energy wheeling arrangements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Special grants to install energy packages to the settlements where non-payment and non-technical losses are high (or INEP can be repurposed for that)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Rollout of battery energy storage systems in municipal networks (can solve NMD issues)</a:t>
            </a:r>
          </a:p>
          <a:p>
            <a:pPr algn="just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816BE9-B968-D61C-F5D4-A6546784E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93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BC780-05CC-14FA-03F6-BCA50737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SALGA proposals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967FA-2C39-CE37-099B-F536490C7F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1" y="1226633"/>
            <a:ext cx="9813073" cy="4984595"/>
          </a:xfrm>
        </p:spPr>
        <p:txBody>
          <a:bodyPr>
            <a:no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Assist municipalities with funded plans to reduce stages of loadshedding in their jurisdictions to procure utility scale generation (e.g. Cape Town and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Ethekwini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strategies)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Assist municipalities with JET infrastructure plans to access the climate financing package 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National consolidated effort to improving security of critical energy  infrastructure 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Impress upon the regulator to develop a national framework for trading platform of small-scale embedded generation as well as Wheeling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Support provided in assisting municipalities to generate power using water reservoirs, waste to energy, and waste water treatment plants</a:t>
            </a:r>
          </a:p>
          <a:p>
            <a:pPr algn="just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816BE9-B968-D61C-F5D4-A6546784E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8825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BC780-05CC-14FA-03F6-BCA50737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9" y="271384"/>
            <a:ext cx="7162648" cy="718658"/>
          </a:xfrm>
        </p:spPr>
        <p:txBody>
          <a:bodyPr/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Plans to ensure that all prepayment meters are reset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967FA-2C39-CE37-099B-F536490C7F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1" y="1226633"/>
            <a:ext cx="9813073" cy="4984595"/>
          </a:xfrm>
        </p:spPr>
        <p:txBody>
          <a:bodyPr>
            <a:no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Workshops and information sharing sessions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Partnership with South African Council for Graduates (SACGRA)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Establishing STS TID rollover prepayment meter project dashboard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816BE9-B968-D61C-F5D4-A6546784E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706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7288" y="1150604"/>
            <a:ext cx="9711423" cy="5612180"/>
          </a:xfrm>
        </p:spPr>
        <p:txBody>
          <a:bodyPr>
            <a:normAutofit fontScale="70000" lnSpcReduction="20000"/>
          </a:bodyPr>
          <a:lstStyle/>
          <a:p>
            <a:pPr marL="342900" marR="0" lvl="0" indent="-285750" algn="just" defTabSz="40521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cost and loss to municipalities due to loadshedding is substantially high, unsustainable and unaffordable</a:t>
            </a:r>
          </a:p>
          <a:p>
            <a:pPr marL="342900" marR="0" lvl="0" indent="-285750" algn="just" defTabSz="40521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285750" algn="just" defTabSz="40521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Collective effort (National, Provincial and Local) from all spheres of government is needed to address the energy crisis-Constitution</a:t>
            </a:r>
            <a:r>
              <a:rPr lang="en-AU" sz="2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</a:t>
            </a:r>
            <a:r>
              <a:rPr kumimoji="0" lang="en-AU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ection</a:t>
            </a:r>
            <a:r>
              <a:rPr kumimoji="0" lang="en-A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154 (municipalities in co-operative government)</a:t>
            </a:r>
          </a:p>
          <a:p>
            <a:pPr marL="342900" marR="0" lvl="0" indent="-285750" algn="just" defTabSz="405216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SALGA has a clear strategic role to play in, representing the interests of local government to fulfil their developmental obligations</a:t>
            </a:r>
          </a:p>
          <a:p>
            <a:pPr algn="just"/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Continue with partnership to build capacity and resilience in the local government</a:t>
            </a:r>
          </a:p>
          <a:p>
            <a:pPr algn="just"/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Continue to support, represent and build capacity in energy transition in the local government</a:t>
            </a:r>
          </a:p>
          <a:p>
            <a:pPr algn="just"/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Continue to unlock the municipal generation capacity procurement</a:t>
            </a:r>
          </a:p>
          <a:p>
            <a:pPr marL="0" marR="0" lvl="0" indent="0" defTabSz="4052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US" sz="1800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10D43DC0-DFFB-DEF1-8F3F-AAA5AB45C4F7}"/>
              </a:ext>
            </a:extLst>
          </p:cNvPr>
          <p:cNvSpPr txBox="1">
            <a:spLocks/>
          </p:cNvSpPr>
          <p:nvPr/>
        </p:nvSpPr>
        <p:spPr>
          <a:xfrm>
            <a:off x="2453812" y="85310"/>
            <a:ext cx="5732246" cy="1065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3985024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7288" y="1150604"/>
            <a:ext cx="9711423" cy="5612180"/>
          </a:xfrm>
        </p:spPr>
        <p:txBody>
          <a:bodyPr>
            <a:normAutofit/>
          </a:bodyPr>
          <a:lstStyle/>
          <a:p>
            <a:pPr marL="342900" marR="60325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SALGA implement a number of capacity building initiatives for municipalities through”:</a:t>
            </a:r>
          </a:p>
          <a:p>
            <a:pPr marL="0" marR="60325" lv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60325"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Training/capacity building</a:t>
            </a:r>
          </a:p>
          <a:p>
            <a:pPr marR="60325"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 and Guideline reports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60325"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Toolkits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60325"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Advisory services</a:t>
            </a:r>
          </a:p>
          <a:p>
            <a:pPr marR="60325"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Knowledge and information sharing sessions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60325"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Hands on support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4052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US" sz="1800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10D43DC0-DFFB-DEF1-8F3F-AAA5AB45C4F7}"/>
              </a:ext>
            </a:extLst>
          </p:cNvPr>
          <p:cNvSpPr txBox="1">
            <a:spLocks/>
          </p:cNvSpPr>
          <p:nvPr/>
        </p:nvSpPr>
        <p:spPr>
          <a:xfrm>
            <a:off x="2453812" y="85310"/>
            <a:ext cx="5732246" cy="1065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2208852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0F959-E812-6059-D223-1E6964CE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83" y="2608540"/>
            <a:ext cx="8232111" cy="1316689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5ABB6-B933-5CC5-98B5-9AABD29A2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284" y="4215162"/>
            <a:ext cx="8075994" cy="1138376"/>
          </a:xfrm>
        </p:spPr>
        <p:txBody>
          <a:bodyPr/>
          <a:lstStyle/>
          <a:p>
            <a:pPr marL="0" marR="0" lvl="0" indent="0" algn="ctr" defTabSz="4052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 Silas K. Mulaudzi</a:t>
            </a:r>
          </a:p>
          <a:p>
            <a:pPr marL="0" marR="0" lvl="0" indent="0" algn="ctr" defTabSz="4052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Specialist: Sustainable Energy</a:t>
            </a:r>
          </a:p>
          <a:p>
            <a:pPr marL="0" marR="0" lvl="0" indent="0" algn="ctr" defTabSz="4052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smulaudzi@salga.org.za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943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8C9E01-ECE1-7861-083D-2B510E3D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178A54-A1B1-F1C6-2094-0BE79ADA32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148576"/>
            <a:ext cx="9824224" cy="510725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is the crux of economic growth and development	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Electricity is the life-blood of economic development and growth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 cuts cost R1 billion a day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crisis is the single biggest constraint on South Africa’s economic growth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SALGA is greatly concerned about the current electricity generation capacity challenges leading to excessive loadshedding, which has lasted almost two years continuously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B0B0AF-9920-8B5E-D4EF-BD71DB07A9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783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8C9E01-ECE1-7861-083D-2B510E3D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178A54-A1B1-F1C6-2094-0BE79ADA32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148576"/>
            <a:ext cx="9824224" cy="510725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SALGA acknowledges the challenges faced by the country due to loadshedding, as a result of failing generation infrastructure and lack of maintenance to Eskom’s generation fleet</a:t>
            </a:r>
            <a:endParaRPr lang="en-GB" sz="1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Loadshedding is further incentivising paying customers to seek alternative options for their energy needs,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e</a:t>
            </a:r>
            <a:r>
              <a:rPr lang="en-GB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videnced by the speed at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larger energy users are going off-grid.  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result is 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declining revenue from electricity sales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Loadshedding overall has had a negative impact to the country and municipalities, not only in terms of revenue, but also in </a:t>
            </a:r>
            <a:r>
              <a:rPr lang="en-GB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terms of additional expenditure, damage and vandalism to infrastructure, theft of electricity, over-time, and so on</a:t>
            </a:r>
            <a:endParaRPr lang="en-GB" sz="18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B0B0AF-9920-8B5E-D4EF-BD71DB07A9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08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9E2E20-F300-89C9-1882-F18E974A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Impact of loadshedding on municipal infrastructure and finances</a:t>
            </a:r>
            <a:endParaRPr lang="en-GB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79C46-B8F4-D74C-1781-943729B2BD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15483"/>
            <a:ext cx="9906000" cy="4962293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Theft and vandalism of infrastructure: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088"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Electrical infrastructure</a:t>
            </a:r>
          </a:p>
          <a:p>
            <a:pPr marL="1081088"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Water infrastructure</a:t>
            </a:r>
          </a:p>
          <a:p>
            <a:pPr marL="1081088">
              <a:buFont typeface="Wingdings" panose="05000000000000000000" pitchFamily="2" charset="2"/>
              <a:buChar char="ü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Financial implications on replacement and repair of infrastructure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Budget: staff overtime and contractors during loadshedding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Revenue losses on unserved energy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C42AA4-44B8-2667-772C-4FC5843B4E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106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074D5-AEE0-8C65-4ED2-C3A25836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9" y="271384"/>
            <a:ext cx="7274161" cy="718658"/>
          </a:xfrm>
        </p:spPr>
        <p:txBody>
          <a:bodyPr/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Cost for stolen, damaged and vandalised infrastructure (Electricity)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7D49B5-FE3B-5058-EAF0-6086A523EA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04331"/>
            <a:ext cx="9779620" cy="500689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costs to replace or repairing damaged (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 to excessive switching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vandalised or stolen electricity distribution network equipment across the 89 municipalities amounted to R1 602 300 000 million in this financial year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estimated cost across all licensed municipal distributors for replacing and repairing the infrastructure is in excess of R3 billion. </a:t>
            </a:r>
          </a:p>
          <a:p>
            <a:pPr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Municipalities are incurring an annual average of R1 107 583 200 on staff overtime and contractors during loadshedding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93518B-DF80-80B9-7D40-3B827ED54E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862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074D5-AEE0-8C65-4ED2-C3A25836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9" y="271384"/>
            <a:ext cx="7274161" cy="718658"/>
          </a:xfrm>
        </p:spPr>
        <p:txBody>
          <a:bodyPr/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Cost for stolen, damaged and vandalised infrastructure (Electricity)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7D49B5-FE3B-5058-EAF0-6086A523EA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04331"/>
            <a:ext cx="9779620" cy="500689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93518B-DF80-80B9-7D40-3B827ED54E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1E7DB899-7E68-24AB-FFC1-B719E0D6794A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80" y="1290366"/>
            <a:ext cx="3446859" cy="459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xmlns="" id="{DDAA40B9-895E-1A0D-F484-34069B0447C0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175" y="1290366"/>
            <a:ext cx="4595812" cy="4595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4254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074D5-AEE0-8C65-4ED2-C3A25836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9" y="271384"/>
            <a:ext cx="7274161" cy="718658"/>
          </a:xfrm>
        </p:spPr>
        <p:txBody>
          <a:bodyPr/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Cost for stolen, damaged and vandalised infrastructure (Electricity)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7D49B5-FE3B-5058-EAF0-6086A523EA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04331"/>
            <a:ext cx="9779620" cy="500689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93518B-DF80-80B9-7D40-3B827ED54E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xmlns="" id="{B9C01AEB-DA06-3725-4965-933BE5987D99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22" y="1417424"/>
            <a:ext cx="4375150" cy="4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xmlns="" id="{48B3B171-A5C8-B080-62A8-B9845960D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553" y="1368425"/>
            <a:ext cx="2585144" cy="4595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8650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074D5-AEE0-8C65-4ED2-C3A25836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9" y="271384"/>
            <a:ext cx="7274161" cy="718658"/>
          </a:xfrm>
        </p:spPr>
        <p:txBody>
          <a:bodyPr/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Cost for stolen, damaged and vandalised infrastructure (Electricity)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7D49B5-FE3B-5058-EAF0-6086A523EA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04331"/>
            <a:ext cx="9779620" cy="500689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93518B-DF80-80B9-7D40-3B827ED54E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xmlns="" id="{544F7BA0-2741-6B22-335C-F6450301C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445" y="1368425"/>
            <a:ext cx="3446859" cy="459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xmlns="" id="{1CA6758C-2698-CA85-67F6-069A90075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550" y="2020368"/>
            <a:ext cx="4375150" cy="3291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84850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8287</TotalTime>
  <Words>1538</Words>
  <Application>Microsoft Office PowerPoint</Application>
  <PresentationFormat>A4 Paper (210x297 mm)</PresentationFormat>
  <Paragraphs>198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SALGA on the plans in place to empower municipalities to mitigate loadshedding  </vt:lpstr>
      <vt:lpstr>Content</vt:lpstr>
      <vt:lpstr>Introduction</vt:lpstr>
      <vt:lpstr>Introduction cont…</vt:lpstr>
      <vt:lpstr>Impact of loadshedding on municipal infrastructure and finances</vt:lpstr>
      <vt:lpstr>Cost for stolen, damaged and vandalised infrastructure (Electricity)</vt:lpstr>
      <vt:lpstr>Cost for stolen, damaged and vandalised infrastructure (Electricity) cont…</vt:lpstr>
      <vt:lpstr>Cost for stolen, damaged and vandalised infrastructure (Electricity) cont…</vt:lpstr>
      <vt:lpstr>Cost for stolen, damaged and vandalised infrastructure (Electricity) cont…</vt:lpstr>
      <vt:lpstr>Cost for stolen, damaged and vandalised infrastructure (Electricity) cont…</vt:lpstr>
      <vt:lpstr>Cost for stolen, damaged and vandalised infrastructure (Electricity) cont…</vt:lpstr>
      <vt:lpstr>Cost for stolen, damaged and vandalised infrastructure (WWTWs)</vt:lpstr>
      <vt:lpstr>Cost for stolen, damaged and vandalised infrastructure (WWTWs) cont…</vt:lpstr>
      <vt:lpstr>Revenue losses on unserved energy</vt:lpstr>
      <vt:lpstr>Impact of loadshedding on the economy</vt:lpstr>
      <vt:lpstr>Impact of loadshedding on the economy cont…</vt:lpstr>
      <vt:lpstr>Implications on municipal viability and sustainability </vt:lpstr>
      <vt:lpstr>Further potential revenue losses if prepayment meters are not reset</vt:lpstr>
      <vt:lpstr>Potential revenue losses if prepayment meters are not reset cont…</vt:lpstr>
      <vt:lpstr>Plans to mitigate impact of loadshedding </vt:lpstr>
      <vt:lpstr>SALGA proposals</vt:lpstr>
      <vt:lpstr>SALGA proposals cont…</vt:lpstr>
      <vt:lpstr>SALGA proposals cont…</vt:lpstr>
      <vt:lpstr>Plans to ensure that all prepayment meters are reset</vt:lpstr>
      <vt:lpstr>Slide 25</vt:lpstr>
      <vt:lpstr>Slide 26</vt:lpstr>
      <vt:lpstr>Thank you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BRAND SALGA</dc:title>
  <dc:creator>Tebogo Mosala</dc:creator>
  <cp:lastModifiedBy>USER</cp:lastModifiedBy>
  <cp:revision>345</cp:revision>
  <dcterms:created xsi:type="dcterms:W3CDTF">2017-05-28T17:58:09Z</dcterms:created>
  <dcterms:modified xsi:type="dcterms:W3CDTF">2023-06-14T13:33:27Z</dcterms:modified>
</cp:coreProperties>
</file>