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91" r:id="rId5"/>
  </p:sldMasterIdLst>
  <p:notesMasterIdLst>
    <p:notesMasterId r:id="rId18"/>
  </p:notesMasterIdLst>
  <p:handoutMasterIdLst>
    <p:handoutMasterId r:id="rId19"/>
  </p:handoutMasterIdLst>
  <p:sldIdLst>
    <p:sldId id="256" r:id="rId6"/>
    <p:sldId id="543" r:id="rId7"/>
    <p:sldId id="550" r:id="rId8"/>
    <p:sldId id="547" r:id="rId9"/>
    <p:sldId id="564" r:id="rId10"/>
    <p:sldId id="552" r:id="rId11"/>
    <p:sldId id="554" r:id="rId12"/>
    <p:sldId id="569" r:id="rId13"/>
    <p:sldId id="551" r:id="rId14"/>
    <p:sldId id="548" r:id="rId15"/>
    <p:sldId id="557" r:id="rId16"/>
    <p:sldId id="570" r:id="rId1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1"/>
  </p:normalViewPr>
  <p:slideViewPr>
    <p:cSldViewPr snapToObjects="1"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170" d="100"/>
          <a:sy n="170" d="100"/>
        </p:scale>
        <p:origin x="5376" y="20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502D93A-75F8-5F49-9DA6-990181FDB3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72881E3-1E38-9C42-B420-3DD3E197E6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8B1312C-8351-3049-8FE4-00E3F4EB5B01}" type="datetime1">
              <a:rPr lang="en-US" altLang="en-US"/>
              <a:pPr>
                <a:defRPr/>
              </a:pPr>
              <a:t>6/14/2023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EBA2B86-07B5-954A-B98B-83E4FB55B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E9EA27-F587-D647-B289-871BD6319B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02605D-1042-8D40-8ECC-BCC61A38472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213795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3A9304C-3469-D14A-8F44-60D2C06A6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AD17433-D141-A44C-A97C-A4AAE79A7C2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051FDA-3DE8-9543-A0EB-6277FC1BDE0B}" type="datetime1">
              <a:rPr lang="en-US" altLang="en-US"/>
              <a:pPr>
                <a:defRPr/>
              </a:pPr>
              <a:t>6/14/2023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CBD7B245-59A7-DA48-B8CF-149CE58EC3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AD636525-37D6-9D45-AB4C-E5A383FB80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0579D3-4B69-A944-B458-BFF7CCC1E9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56FCA2-D382-1B43-AC69-FEC2B2792B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CB120D1-FF7B-B949-B01E-15D9A6B55D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982182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E014A7E-2E73-CD42-B756-9CB1E7410D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020888"/>
            <a:ext cx="9144000" cy="2106612"/>
          </a:xfrm>
          <a:prstGeom prst="rect">
            <a:avLst/>
          </a:prstGeom>
          <a:solidFill>
            <a:srgbClr val="216331">
              <a:alpha val="14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59362104-382F-1745-A8BC-1DDA5F8E3614}"/>
              </a:ext>
            </a:extLst>
          </p:cNvPr>
          <p:cNvSpPr/>
          <p:nvPr userDrawn="1"/>
        </p:nvSpPr>
        <p:spPr>
          <a:xfrm rot="1837372">
            <a:off x="6184900" y="1641475"/>
            <a:ext cx="2352675" cy="2535238"/>
          </a:xfrm>
          <a:prstGeom prst="roundRect">
            <a:avLst>
              <a:gd name="adj" fmla="val 16176"/>
            </a:avLst>
          </a:prstGeom>
          <a:solidFill>
            <a:srgbClr val="CFB866"/>
          </a:solidFill>
          <a:ln w="889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3E12041-2A88-C541-9D35-680BD2AE7879}"/>
              </a:ext>
            </a:extLst>
          </p:cNvPr>
          <p:cNvSpPr/>
          <p:nvPr userDrawn="1"/>
        </p:nvSpPr>
        <p:spPr>
          <a:xfrm rot="1837372">
            <a:off x="5413375" y="2773363"/>
            <a:ext cx="3306763" cy="2533650"/>
          </a:xfrm>
          <a:prstGeom prst="roundRect">
            <a:avLst>
              <a:gd name="adj" fmla="val 26133"/>
            </a:avLst>
          </a:prstGeom>
          <a:solidFill>
            <a:srgbClr val="21633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72CF094F-4864-164C-A4E9-D63FD6E5114F}"/>
              </a:ext>
            </a:extLst>
          </p:cNvPr>
          <p:cNvSpPr/>
          <p:nvPr userDrawn="1"/>
        </p:nvSpPr>
        <p:spPr>
          <a:xfrm rot="1837372">
            <a:off x="5432425" y="342900"/>
            <a:ext cx="3167063" cy="3348038"/>
          </a:xfrm>
          <a:prstGeom prst="roundRect">
            <a:avLst>
              <a:gd name="adj" fmla="val 33002"/>
            </a:avLst>
          </a:prstGeom>
          <a:solidFill>
            <a:srgbClr val="E97816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4846931A-7AA4-8E4F-BF1B-9684A5612EC1}"/>
              </a:ext>
            </a:extLst>
          </p:cNvPr>
          <p:cNvSpPr/>
          <p:nvPr userDrawn="1"/>
        </p:nvSpPr>
        <p:spPr>
          <a:xfrm rot="1800000">
            <a:off x="5879271" y="346618"/>
            <a:ext cx="2963842" cy="2929591"/>
          </a:xfrm>
          <a:prstGeom prst="roundRect">
            <a:avLst>
              <a:gd name="adj" fmla="val 36159"/>
            </a:avLst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8553F005-370B-AF46-822E-4E73D4D38425}"/>
              </a:ext>
            </a:extLst>
          </p:cNvPr>
          <p:cNvSpPr/>
          <p:nvPr userDrawn="1"/>
        </p:nvSpPr>
        <p:spPr>
          <a:xfrm rot="1800000">
            <a:off x="5483856" y="2725910"/>
            <a:ext cx="3348498" cy="2391360"/>
          </a:xfrm>
          <a:prstGeom prst="roundRect">
            <a:avLst>
              <a:gd name="adj" fmla="val 27451"/>
            </a:avLst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762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99B06B-8026-BC4E-8B96-5673671936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3" y="6292850"/>
            <a:ext cx="185737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145" y="3276600"/>
            <a:ext cx="2734656" cy="685800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2135204"/>
            <a:ext cx="4482199" cy="1065196"/>
          </a:xfrm>
        </p:spPr>
        <p:txBody>
          <a:bodyPr/>
          <a:lstStyle>
            <a:lvl1pPr algn="l">
              <a:defRPr sz="26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181432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8086E9A4-4BED-A542-A0E5-14D4BC267F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6FB24-073C-F349-97AD-1EFAA7C9A7C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87B4F2B3-9E97-E04F-8F9D-A194AF3B4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ISUPG Performance - 31 Jan 2022 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31AE0198-8EBE-FC47-93B2-21D5C55DCE3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66F2A-67A6-4768-A28A-369B7B552249}" type="datetime1">
              <a:rPr lang="en-US" altLang="en-US" smtClean="0"/>
              <a:pPr>
                <a:defRPr/>
              </a:pPr>
              <a:t>6/14/2023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84349633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867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3872" y="3429000"/>
            <a:ext cx="3990528" cy="1219200"/>
          </a:xfrm>
          <a:solidFill>
            <a:srgbClr val="216331"/>
          </a:solidFill>
        </p:spPr>
        <p:txBody>
          <a:bodyPr/>
          <a:lstStyle>
            <a:lvl1pPr algn="l"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872" y="4648200"/>
            <a:ext cx="3990528" cy="381000"/>
          </a:xfrm>
          <a:solidFill>
            <a:srgbClr val="216331"/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8B932ABB-A329-4946-BEA0-367498BE64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83CB1-EA9E-2943-9618-2F844D5046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C37EAEF6-7698-344E-8479-DA324DFE0B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ISUPG Performance - 31 Jan 2022 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8D50F4F1-9F0B-F54E-9077-D3A4908B496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6EC20-2975-464C-972F-27CFEDB1DDA4}" type="datetime1">
              <a:rPr lang="en-US" altLang="en-US" smtClean="0"/>
              <a:pPr>
                <a:defRPr/>
              </a:pPr>
              <a:t>6/14/2023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6180938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14BD745-6316-A144-8B64-3F2BE7FD9C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1809A-EDBC-FE4D-BF9B-D5DF1AF62F2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E4B28E2-A5F3-D74A-9F0B-234748D5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ISUPG Performance - 31 Jan 2022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E77C4D-1C1B-BB4D-876B-D7F2039C16A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FD17F-C051-4A38-9DD7-F3EEF7B0C120}" type="datetime1">
              <a:rPr lang="en-US" altLang="en-US" smtClean="0"/>
              <a:pPr>
                <a:defRPr/>
              </a:pPr>
              <a:t>6/14/2023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8689923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E014A7E-2E73-CD42-B756-9CB1E7410D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020888"/>
            <a:ext cx="9144000" cy="2106612"/>
          </a:xfrm>
          <a:prstGeom prst="rect">
            <a:avLst/>
          </a:prstGeom>
          <a:solidFill>
            <a:srgbClr val="216331">
              <a:alpha val="14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59362104-382F-1745-A8BC-1DDA5F8E3614}"/>
              </a:ext>
            </a:extLst>
          </p:cNvPr>
          <p:cNvSpPr/>
          <p:nvPr userDrawn="1"/>
        </p:nvSpPr>
        <p:spPr>
          <a:xfrm rot="1837372">
            <a:off x="6184900" y="1641475"/>
            <a:ext cx="2352675" cy="2535238"/>
          </a:xfrm>
          <a:prstGeom prst="roundRect">
            <a:avLst>
              <a:gd name="adj" fmla="val 16176"/>
            </a:avLst>
          </a:prstGeom>
          <a:solidFill>
            <a:srgbClr val="CFB866"/>
          </a:solidFill>
          <a:ln w="889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3E12041-2A88-C541-9D35-680BD2AE7879}"/>
              </a:ext>
            </a:extLst>
          </p:cNvPr>
          <p:cNvSpPr/>
          <p:nvPr userDrawn="1"/>
        </p:nvSpPr>
        <p:spPr>
          <a:xfrm rot="1837372">
            <a:off x="5413375" y="2773363"/>
            <a:ext cx="3306763" cy="2533650"/>
          </a:xfrm>
          <a:prstGeom prst="roundRect">
            <a:avLst>
              <a:gd name="adj" fmla="val 26133"/>
            </a:avLst>
          </a:prstGeom>
          <a:solidFill>
            <a:srgbClr val="21633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72CF094F-4864-164C-A4E9-D63FD6E5114F}"/>
              </a:ext>
            </a:extLst>
          </p:cNvPr>
          <p:cNvSpPr/>
          <p:nvPr userDrawn="1"/>
        </p:nvSpPr>
        <p:spPr>
          <a:xfrm rot="1837372">
            <a:off x="5432425" y="342900"/>
            <a:ext cx="3167063" cy="3348038"/>
          </a:xfrm>
          <a:prstGeom prst="roundRect">
            <a:avLst>
              <a:gd name="adj" fmla="val 33002"/>
            </a:avLst>
          </a:prstGeom>
          <a:solidFill>
            <a:srgbClr val="E97816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4846931A-7AA4-8E4F-BF1B-9684A5612EC1}"/>
              </a:ext>
            </a:extLst>
          </p:cNvPr>
          <p:cNvSpPr/>
          <p:nvPr userDrawn="1"/>
        </p:nvSpPr>
        <p:spPr>
          <a:xfrm rot="1800000">
            <a:off x="5879271" y="346618"/>
            <a:ext cx="2963842" cy="2929591"/>
          </a:xfrm>
          <a:prstGeom prst="roundRect">
            <a:avLst>
              <a:gd name="adj" fmla="val 36159"/>
            </a:avLst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8553F005-370B-AF46-822E-4E73D4D38425}"/>
              </a:ext>
            </a:extLst>
          </p:cNvPr>
          <p:cNvSpPr/>
          <p:nvPr userDrawn="1"/>
        </p:nvSpPr>
        <p:spPr>
          <a:xfrm rot="1800000">
            <a:off x="5483856" y="2725910"/>
            <a:ext cx="3348498" cy="2391360"/>
          </a:xfrm>
          <a:prstGeom prst="roundRect">
            <a:avLst>
              <a:gd name="adj" fmla="val 27451"/>
            </a:avLst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762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99B06B-8026-BC4E-8B96-5673671936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3" y="6292850"/>
            <a:ext cx="185737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145" y="3276600"/>
            <a:ext cx="2734656" cy="685800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2135204"/>
            <a:ext cx="4482199" cy="1065196"/>
          </a:xfrm>
        </p:spPr>
        <p:txBody>
          <a:bodyPr/>
          <a:lstStyle>
            <a:lvl1pPr algn="l">
              <a:defRPr sz="26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047624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8086E9A4-4BED-A542-A0E5-14D4BC267F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46FB24-073C-F349-97AD-1EFAA7C9A7C7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87B4F2B3-9E97-E04F-8F9D-A194AF3B4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ISUPG Performance - 30 Nov 2021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31AE0198-8EBE-FC47-93B2-21D5C55DCE3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5CA9FC-0A6B-442A-BA0A-53F1B68BC6AF}" type="datetime1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43832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867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3872" y="3429000"/>
            <a:ext cx="3990528" cy="1219200"/>
          </a:xfrm>
          <a:solidFill>
            <a:srgbClr val="216331"/>
          </a:solidFill>
        </p:spPr>
        <p:txBody>
          <a:bodyPr/>
          <a:lstStyle>
            <a:lvl1pPr algn="l"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872" y="4648200"/>
            <a:ext cx="3990528" cy="381000"/>
          </a:xfrm>
          <a:solidFill>
            <a:srgbClr val="216331"/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8B932ABB-A329-4946-BEA0-367498BE64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83CB1-EA9E-2943-9618-2F844D5046A3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C37EAEF6-7698-344E-8479-DA324DFE0B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ISUPG Performance - 30 Nov 2021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8D50F4F1-9F0B-F54E-9077-D3A4908B496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3F798F-C889-4B97-95A1-68652FB02C2D}" type="datetime1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5618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14BD745-6316-A144-8B64-3F2BE7FD9C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61809A-EDBC-FE4D-BF9B-D5DF1AF62F20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E4B28E2-A5F3-D74A-9F0B-234748D5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ISUPG Performance - 30 Nov 2021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E77C4D-1C1B-BB4D-876B-D7F2039C16A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319991-5CFA-441D-ADE2-990F47CE277F}" type="datetime1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53459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085AEC08-684D-7348-914E-CE86E1AAC2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3B742EA3-FBA1-AE42-9677-3BA072BC3E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73E937A-5DE2-D844-80EF-12E5E1462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6569075"/>
            <a:ext cx="19399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AEA931-0554-A345-A390-4422AB864DD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D55D83D-F8F3-3C49-8556-61C56FC1D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569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 dirty="0"/>
              <a:t>ISUPG Performance - 31 Jan 2022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6BAA06-7FE1-5A47-980C-9E657B0BD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53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99ADD84-E33B-4FBE-BB93-E6B1C72489DD}" type="datetime1">
              <a:rPr lang="en-US" altLang="en-US" smtClean="0"/>
              <a:pPr>
                <a:defRPr/>
              </a:pPr>
              <a:t>6/14/2023</a:t>
            </a:fld>
            <a:endParaRPr lang="en-US" altLang="en-US" dirty="0"/>
          </a:p>
        </p:txBody>
      </p:sp>
      <p:sp>
        <p:nvSpPr>
          <p:cNvPr id="1031" name="TextBox 4">
            <a:extLst>
              <a:ext uri="{FF2B5EF4-FFF2-40B4-BE49-F238E27FC236}">
                <a16:creationId xmlns:a16="http://schemas.microsoft.com/office/drawing/2014/main" xmlns="" id="{C7F9ED37-D8D9-A541-812D-77094360D42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9763" y="6326188"/>
            <a:ext cx="185737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1032" name="Picture 6">
            <a:extLst>
              <a:ext uri="{FF2B5EF4-FFF2-40B4-BE49-F238E27FC236}">
                <a16:creationId xmlns:a16="http://schemas.microsoft.com/office/drawing/2014/main" xmlns="" id="{F80A99C2-9C7D-4644-92A3-BD2827672D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862638"/>
            <a:ext cx="9144000" cy="690562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2" r:id="rId2"/>
    <p:sldLayoutId id="2147483773" r:id="rId3"/>
    <p:sldLayoutId id="2147483774" r:id="rId4"/>
  </p:sldLayoutIdLst>
  <p:transition spd="med">
    <p:fade/>
  </p:transition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/>
          <a:ea typeface="ＭＳ Ｐゴシック" pitchFamily="-108" charset="-128"/>
          <a:cs typeface="ＭＳ Ｐゴシック" pitchFamily="-108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ＭＳ Ｐゴシック" pitchFamily="-108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ＭＳ Ｐゴシック" pitchFamily="-108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ＭＳ Ｐゴシック" pitchFamily="-108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085AEC08-684D-7348-914E-CE86E1AAC2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3B742EA3-FBA1-AE42-9677-3BA072BC3E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73E937A-5DE2-D844-80EF-12E5E1462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6569075"/>
            <a:ext cx="19399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AEA931-0554-A345-A390-4422AB864DD8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D55D83D-F8F3-3C49-8556-61C56FC1D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569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ISUPG Performance - 30 Nov 2021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6BAA06-7FE1-5A47-980C-9E657B0BD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53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898989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6393B5-976E-4A82-8C6E-ADCF7A92A624}" type="datetime1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31" name="TextBox 4">
            <a:extLst>
              <a:ext uri="{FF2B5EF4-FFF2-40B4-BE49-F238E27FC236}">
                <a16:creationId xmlns:a16="http://schemas.microsoft.com/office/drawing/2014/main" xmlns="" id="{C7F9ED37-D8D9-A541-812D-77094360D42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9763" y="6326188"/>
            <a:ext cx="185737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032" name="Picture 6">
            <a:extLst>
              <a:ext uri="{FF2B5EF4-FFF2-40B4-BE49-F238E27FC236}">
                <a16:creationId xmlns:a16="http://schemas.microsoft.com/office/drawing/2014/main" xmlns="" id="{F80A99C2-9C7D-4644-92A3-BD2827672D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862638"/>
            <a:ext cx="9144000" cy="690562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587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</p:sldLayoutIdLst>
  <p:transition spd="med">
    <p:fade/>
  </p:transition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/>
          <a:ea typeface="ＭＳ Ｐゴシック" pitchFamily="-108" charset="-128"/>
          <a:cs typeface="ＭＳ Ｐゴシック" pitchFamily="-108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ＭＳ Ｐゴシック" pitchFamily="-108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ＭＳ Ｐゴシック" pitchFamily="-108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ＭＳ Ｐゴシック" pitchFamily="-108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A99928F0-998A-014B-858C-CBBEF259C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540" y="1844824"/>
            <a:ext cx="5832648" cy="316835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URBAN settlements DEVELOPMENT grant &amp; INFORMAL SETTLEMENTS UPGRADING PARTNERSHIP GRANT</a:t>
            </a:r>
            <a:b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PROJECT performance analysis as at 31 may 2023 </a:t>
            </a:r>
            <a:b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8195" name="TextBox 3">
            <a:extLst>
              <a:ext uri="{FF2B5EF4-FFF2-40B4-BE49-F238E27FC236}">
                <a16:creationId xmlns:a16="http://schemas.microsoft.com/office/drawing/2014/main" xmlns="" id="{20B071FD-57AD-BD46-AD61-98D24BC01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26495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xmlns="" id="{4E103C34-34FA-DB4F-B3BD-304A4EB08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63801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8197" name="TextBox 2">
            <a:extLst>
              <a:ext uri="{FF2B5EF4-FFF2-40B4-BE49-F238E27FC236}">
                <a16:creationId xmlns:a16="http://schemas.microsoft.com/office/drawing/2014/main" xmlns="" id="{8CE9132C-D6C9-F14C-B937-90AE51AB5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6081713"/>
            <a:ext cx="185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25" y="44624"/>
            <a:ext cx="8112323" cy="847068"/>
          </a:xfrm>
          <a:solidFill>
            <a:srgbClr val="00824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ZA" sz="2400" b="1" kern="0" dirty="0">
                <a:solidFill>
                  <a:srgbClr val="EEECE1"/>
                </a:solidFill>
                <a:latin typeface="Calibri"/>
                <a:ea typeface="ＭＳ Ｐゴシック" panose="020B0600070205080204" pitchFamily="34" charset="-128"/>
              </a:rPr>
              <a:t>(USDG) Mangaung Metropolitan Municipality </a:t>
            </a:r>
            <a:br>
              <a:rPr lang="en-ZA" sz="2400" b="1" kern="0" dirty="0">
                <a:solidFill>
                  <a:srgbClr val="EEECE1"/>
                </a:solidFill>
                <a:latin typeface="Calibri"/>
                <a:ea typeface="ＭＳ Ｐゴシック" panose="020B0600070205080204" pitchFamily="34" charset="-128"/>
              </a:rPr>
            </a:br>
            <a:r>
              <a:rPr lang="en-ZA" sz="2400" b="1" kern="0" dirty="0">
                <a:solidFill>
                  <a:srgbClr val="EEECE1"/>
                </a:solidFill>
                <a:latin typeface="Calibri"/>
                <a:ea typeface="ＭＳ Ｐゴシック" panose="020B0600070205080204" pitchFamily="34" charset="-128"/>
              </a:rPr>
              <a:t>Project Performance as at 31 May 023</a:t>
            </a:r>
            <a:endParaRPr lang="en-ZA" sz="2400" b="1" kern="0" dirty="0">
              <a:solidFill>
                <a:srgbClr val="FF0000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46FB24-073C-F349-97AD-1EFAA7C9A7C7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E435412E-2270-3D36-DA0F-AADE5545E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0552" y="6309320"/>
            <a:ext cx="3200400" cy="3651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USDG  Sector </a:t>
            </a:r>
            <a:r>
              <a:rPr lang="en-GB" sz="1000" b="1" dirty="0">
                <a:solidFill>
                  <a:srgbClr val="000000">
                    <a:tint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Performance – 31 May 2023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1B8A123A-6075-A840-80C8-37E5DA8E7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125" y="934240"/>
            <a:ext cx="8112323" cy="22206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2610A68-9034-1B1E-3331-C8732B7F12FC}"/>
              </a:ext>
            </a:extLst>
          </p:cNvPr>
          <p:cNvSpPr txBox="1"/>
          <p:nvPr/>
        </p:nvSpPr>
        <p:spPr>
          <a:xfrm>
            <a:off x="465129" y="3144366"/>
            <a:ext cx="8256596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000" b="1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Sanitation </a:t>
            </a:r>
            <a:r>
              <a:rPr kumimoji="0" lang="en-ZA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Department 4 non-performing projects</a:t>
            </a: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;</a:t>
            </a:r>
          </a:p>
          <a:p>
            <a:pPr marL="628650" marR="0" lvl="1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Sewer master and development plans</a:t>
            </a: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– R 5,6m at 54%</a:t>
            </a:r>
          </a:p>
          <a:p>
            <a:pPr marL="628650" marR="0" lvl="1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Refurbishment of sewer systems – R56,7m at 6%</a:t>
            </a:r>
          </a:p>
          <a:p>
            <a:pPr marL="628650" marR="0" lvl="1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Botshabelo main outfall sewer – R1,72m at 79%</a:t>
            </a:r>
          </a:p>
          <a:p>
            <a:pPr marL="628650" marR="0" lvl="1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Extension </a:t>
            </a: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T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haba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-</a:t>
            </a:r>
            <a:r>
              <a:rPr lang="en-US" sz="1000" dirty="0" err="1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nchu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 WWTW </a:t>
            </a: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S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elosesha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 Mech/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Electr</a:t>
            </a: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 - 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5m at 0%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Waste and Fleet has 9 projects and all are at 0% expenditure, top 5 in value</a:t>
            </a: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;</a:t>
            </a: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New fence at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Soutpan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 landfill site – R10m</a:t>
            </a: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10 Cube Tipper Truck - R5m</a:t>
            </a: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Landfill Compactor R14m &amp; Landfill Dozer - R10,8m</a:t>
            </a: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Refuse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Compa</a:t>
            </a:r>
            <a:r>
              <a:rPr lang="en-US" sz="1000" dirty="0" err="1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ction</a:t>
            </a: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 10 </a:t>
            </a:r>
            <a:r>
              <a:rPr lang="en-US" sz="1000" dirty="0" err="1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Tonne</a:t>
            </a: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 - R13,2m</a:t>
            </a: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8" charset="-128"/>
              <a:cs typeface="+mn-cs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Roll Over - Discretionary Grant has 15 projects </a:t>
            </a:r>
            <a:r>
              <a:rPr lang="en-ZA" sz="1000" b="1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9 are below 0</a:t>
            </a:r>
            <a:r>
              <a:rPr kumimoji="0" lang="en-ZA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% progress, top 5 in value;</a:t>
            </a:r>
          </a:p>
          <a:p>
            <a:pPr marL="628650" marR="0" lvl="1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Resealing of streets (roll over - dg) – R20m</a:t>
            </a: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8" charset="-128"/>
              <a:cs typeface="+mn-cs"/>
            </a:endParaRPr>
          </a:p>
          <a:p>
            <a:pPr marL="628650" marR="0" lvl="1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Sterkwater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 www (roll over - dg) – R10,4m</a:t>
            </a: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8" charset="-128"/>
              <a:cs typeface="+mn-cs"/>
            </a:endParaRPr>
          </a:p>
          <a:p>
            <a:pPr marL="628650" marR="0" lvl="1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Tipper trucks (roll over - dg) – R10,7m</a:t>
            </a:r>
          </a:p>
          <a:p>
            <a:pPr marL="628650" marR="0" lvl="1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Maintenance trucks (roll over - dg) – R6,5m</a:t>
            </a:r>
            <a:endParaRPr lang="en-ZA" sz="1000" dirty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  <a:p>
            <a:pPr marL="628650" marR="0" lvl="1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TLbs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 (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backactors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) (roll over - dg) – R8,8m</a:t>
            </a: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27454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824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ZA" sz="2400" b="1" kern="0" dirty="0">
                <a:solidFill>
                  <a:srgbClr val="EEECE1"/>
                </a:solidFill>
                <a:latin typeface="Calibri"/>
                <a:ea typeface="ＭＳ Ｐゴシック" panose="020B0600070205080204" pitchFamily="34" charset="-128"/>
              </a:rPr>
              <a:t>MANGAUNG (ISUPG) Projects Summary Per Metropolitan</a:t>
            </a:r>
            <a:br>
              <a:rPr lang="en-ZA" sz="2400" b="1" kern="0" dirty="0">
                <a:solidFill>
                  <a:srgbClr val="EEECE1"/>
                </a:solidFill>
                <a:latin typeface="Calibri"/>
                <a:ea typeface="ＭＳ Ｐゴシック" panose="020B0600070205080204" pitchFamily="34" charset="-128"/>
              </a:rPr>
            </a:br>
            <a:r>
              <a:rPr lang="en-ZA" sz="2400" b="1" kern="0" dirty="0">
                <a:solidFill>
                  <a:srgbClr val="EEECE1"/>
                </a:solidFill>
                <a:latin typeface="Calibri"/>
                <a:ea typeface="ＭＳ Ｐゴシック" panose="020B0600070205080204" pitchFamily="34" charset="-128"/>
              </a:rPr>
              <a:t>as at 31 May 2023</a:t>
            </a:r>
            <a:endParaRPr lang="en-ZA" sz="2400" b="1" kern="0" dirty="0">
              <a:solidFill>
                <a:srgbClr val="FF0000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46FB24-073C-F349-97AD-1EFAA7C9A7C7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86512"/>
            <a:ext cx="3200400" cy="365125"/>
          </a:xfrm>
        </p:spPr>
        <p:txBody>
          <a:bodyPr/>
          <a:lstStyle/>
          <a:p>
            <a:pPr>
              <a:defRPr/>
            </a:pPr>
            <a:r>
              <a:rPr lang="en-GB" sz="1000" b="1" dirty="0">
                <a:solidFill>
                  <a:srgbClr val="000000">
                    <a:tint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USDG  Sector Project Performance – 31 May 2023</a:t>
            </a:r>
            <a:endParaRPr lang="en-US" sz="1000" b="1" dirty="0">
              <a:solidFill>
                <a:srgbClr val="000000">
                  <a:tint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48E43B-B8F4-CAB0-6FB7-8B150CDD82D3}"/>
              </a:ext>
            </a:extLst>
          </p:cNvPr>
          <p:cNvSpPr txBox="1"/>
          <p:nvPr/>
        </p:nvSpPr>
        <p:spPr>
          <a:xfrm>
            <a:off x="81070" y="3633895"/>
            <a:ext cx="90364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rgbClr val="000000"/>
                </a:solidFill>
              </a:rPr>
              <a:t>The City of Mangaung is spending on the following Projects: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rgbClr val="000000"/>
                </a:solidFill>
              </a:rPr>
              <a:t>Two(2) projects on CENTLEC are spending at R13m of a budget of R21m with an amount of R7.9m unspent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200" b="1" dirty="0">
                <a:solidFill>
                  <a:srgbClr val="000000"/>
                </a:solidFill>
              </a:rPr>
              <a:t>Thirty 30 Project under Human Settlements </a:t>
            </a:r>
            <a:r>
              <a:rPr lang="en-ZA" sz="1200" dirty="0">
                <a:solidFill>
                  <a:srgbClr val="000000"/>
                </a:solidFill>
              </a:rPr>
              <a:t>are only spending on Provision of  </a:t>
            </a:r>
            <a:r>
              <a:rPr lang="en-ZA" sz="1200" b="1" dirty="0">
                <a:solidFill>
                  <a:srgbClr val="000000"/>
                </a:solidFill>
              </a:rPr>
              <a:t>Permanent Engineering Services Phase 3</a:t>
            </a:r>
            <a:r>
              <a:rPr lang="en-ZA" sz="1200" dirty="0">
                <a:solidFill>
                  <a:srgbClr val="000000"/>
                </a:solidFill>
              </a:rPr>
              <a:t>, with projects such 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12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</a:rPr>
              <a:t>Caleb </a:t>
            </a:r>
            <a:r>
              <a:rPr lang="en-US" sz="1200" b="1" dirty="0" err="1">
                <a:solidFill>
                  <a:srgbClr val="000000"/>
                </a:solidFill>
              </a:rPr>
              <a:t>Motshabi</a:t>
            </a:r>
            <a:r>
              <a:rPr lang="en-US" sz="1200" b="1" dirty="0">
                <a:solidFill>
                  <a:srgbClr val="000000"/>
                </a:solidFill>
              </a:rPr>
              <a:t>/</a:t>
            </a:r>
            <a:r>
              <a:rPr lang="en-US" sz="1200" b="1" dirty="0" err="1">
                <a:solidFill>
                  <a:srgbClr val="000000"/>
                </a:solidFill>
              </a:rPr>
              <a:t>Kgotsong</a:t>
            </a:r>
            <a:r>
              <a:rPr lang="en-US" sz="1200" b="1" dirty="0">
                <a:solidFill>
                  <a:srgbClr val="000000"/>
                </a:solidFill>
              </a:rPr>
              <a:t> Informal Settlement,-Main Road &amp; </a:t>
            </a:r>
            <a:r>
              <a:rPr lang="en-US" sz="1200" b="1" dirty="0" err="1">
                <a:solidFill>
                  <a:srgbClr val="000000"/>
                </a:solidFill>
              </a:rPr>
              <a:t>Stormwater</a:t>
            </a:r>
            <a:r>
              <a:rPr lang="en-US" sz="1200" dirty="0">
                <a:solidFill>
                  <a:srgbClr val="000000"/>
                </a:solidFill>
              </a:rPr>
              <a:t>, Project Expenditure R25.4m with a Variance of R16m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000000"/>
                </a:solidFill>
              </a:rPr>
              <a:t>Botshabelo</a:t>
            </a:r>
            <a:r>
              <a:rPr lang="en-US" sz="1200" b="1" dirty="0">
                <a:solidFill>
                  <a:srgbClr val="000000"/>
                </a:solidFill>
              </a:rPr>
              <a:t> West Informal Settlement- Main Road &amp; </a:t>
            </a:r>
            <a:r>
              <a:rPr lang="en-US" sz="1200" b="1" dirty="0" err="1">
                <a:solidFill>
                  <a:srgbClr val="000000"/>
                </a:solidFill>
              </a:rPr>
              <a:t>Stormwater</a:t>
            </a:r>
            <a:r>
              <a:rPr lang="en-US" sz="1200" b="1" dirty="0">
                <a:solidFill>
                  <a:srgbClr val="000000"/>
                </a:solidFill>
              </a:rPr>
              <a:t>, </a:t>
            </a:r>
            <a:r>
              <a:rPr lang="en-US" sz="1200" dirty="0">
                <a:solidFill>
                  <a:srgbClr val="000000"/>
                </a:solidFill>
              </a:rPr>
              <a:t>Project Expenditure R11.2 with a variance of R2.6m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000000"/>
                </a:solidFill>
              </a:rPr>
              <a:t>Zuma</a:t>
            </a:r>
            <a:r>
              <a:rPr lang="en-US" sz="1200" b="1" dirty="0">
                <a:solidFill>
                  <a:srgbClr val="000000"/>
                </a:solidFill>
              </a:rPr>
              <a:t> Square Informal Settlement,-Water &amp; Sanitation</a:t>
            </a:r>
            <a:r>
              <a:rPr lang="en-US" sz="1200" dirty="0">
                <a:solidFill>
                  <a:srgbClr val="000000"/>
                </a:solidFill>
              </a:rPr>
              <a:t>, Project Expenditure R2.5m with a variance of R 5.4m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1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1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1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1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1000" dirty="0">
              <a:solidFill>
                <a:srgbClr val="000000"/>
              </a:solidFill>
            </a:endParaRPr>
          </a:p>
          <a:p>
            <a:r>
              <a:rPr lang="en-ZA" sz="1400" b="1" dirty="0">
                <a:solidFill>
                  <a:srgbClr val="000000"/>
                </a:solidFill>
              </a:rPr>
              <a:t>       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37383236"/>
              </p:ext>
            </p:extLst>
          </p:nvPr>
        </p:nvGraphicFramePr>
        <p:xfrm>
          <a:off x="457200" y="1052736"/>
          <a:ext cx="8229601" cy="2358620"/>
        </p:xfrm>
        <a:graphic>
          <a:graphicData uri="http://schemas.openxmlformats.org/drawingml/2006/table">
            <a:tbl>
              <a:tblPr/>
              <a:tblGrid>
                <a:gridCol w="1018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3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64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0243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60699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DEPARTMENT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OF TOTAL GRANT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Expenditure as at 31 May 2023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Total Expenditure as at 31 May 2023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NO. OF PROJECTS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PROJECTS @ 0% EXPENDITURE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PROJECTS @ 1% -85% EXPENDITURE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PROJECTS &gt; 85% EXPENDITURE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379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3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CENTLEC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R21,276,390.00 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R13,312,581.22 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2(R7.9m)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69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HUMAN SETTLEMENTS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R176,340,610.00 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R57,477,906.40 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21(R21)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8(R95.1m)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1(R2.7)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3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 OPSCAPS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R7,000,000.00 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-   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3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        204,617,000.00 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          R70,790,487.61 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35%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21(R21m)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10(R103m)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1(R2.7m)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621849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A99928F0-998A-014B-858C-CBBEF259C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981200"/>
            <a:ext cx="4572000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THANK YOU </a:t>
            </a:r>
          </a:p>
        </p:txBody>
      </p:sp>
      <p:sp>
        <p:nvSpPr>
          <p:cNvPr id="8195" name="TextBox 3">
            <a:extLst>
              <a:ext uri="{FF2B5EF4-FFF2-40B4-BE49-F238E27FC236}">
                <a16:creationId xmlns:a16="http://schemas.microsoft.com/office/drawing/2014/main" xmlns="" id="{20B071FD-57AD-BD46-AD61-98D24BC01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26495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xmlns="" id="{4E103C34-34FA-DB4F-B3BD-304A4EB08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63801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7" name="TextBox 2">
            <a:extLst>
              <a:ext uri="{FF2B5EF4-FFF2-40B4-BE49-F238E27FC236}">
                <a16:creationId xmlns:a16="http://schemas.microsoft.com/office/drawing/2014/main" xmlns="" id="{8CE9132C-D6C9-F14C-B937-90AE51AB5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6081713"/>
            <a:ext cx="185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77218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25" y="271810"/>
            <a:ext cx="8229600" cy="1143000"/>
          </a:xfrm>
          <a:solidFill>
            <a:srgbClr val="00824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ZA" b="1" kern="0" dirty="0">
                <a:solidFill>
                  <a:srgbClr val="EEECE1"/>
                </a:solidFill>
                <a:latin typeface="Calibri"/>
                <a:ea typeface="ＭＳ Ｐゴシック" panose="020B0600070205080204" pitchFamily="34" charset="-128"/>
              </a:rPr>
              <a:t>(OVERALL USDG) COJ, Mangaung &amp; COT l Performance per Department</a:t>
            </a:r>
            <a:br>
              <a:rPr lang="en-ZA" b="1" kern="0" dirty="0">
                <a:solidFill>
                  <a:srgbClr val="EEECE1"/>
                </a:solidFill>
                <a:latin typeface="Calibri"/>
                <a:ea typeface="ＭＳ Ｐゴシック" panose="020B0600070205080204" pitchFamily="34" charset="-128"/>
              </a:rPr>
            </a:br>
            <a:r>
              <a:rPr lang="en-ZA" b="1" kern="0" dirty="0">
                <a:solidFill>
                  <a:srgbClr val="EEECE1"/>
                </a:solidFill>
                <a:latin typeface="Calibri"/>
                <a:ea typeface="ＭＳ Ｐゴシック" panose="020B0600070205080204" pitchFamily="34" charset="-128"/>
              </a:rPr>
              <a:t>as at 31 May 2023</a:t>
            </a:r>
            <a:endParaRPr lang="en-ZA" b="1" kern="0" dirty="0">
              <a:solidFill>
                <a:srgbClr val="FF0000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46FB24-073C-F349-97AD-1EFAA7C9A7C7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48E43B-B8F4-CAB0-6FB7-8B150CDD82D3}"/>
              </a:ext>
            </a:extLst>
          </p:cNvPr>
          <p:cNvSpPr txBox="1"/>
          <p:nvPr/>
        </p:nvSpPr>
        <p:spPr>
          <a:xfrm>
            <a:off x="179512" y="4482877"/>
            <a:ext cx="8064896" cy="149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lphaLcPeriod"/>
            </a:pP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628650" marR="0" lvl="1" indent="-171450" algn="just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All 3 Cities </a:t>
            </a: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major infrastructure and service delivery departments are not performing with an unspent funds of R1,5bn.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8AB98B-A92D-78B1-2E1C-51191E15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39567"/>
            <a:ext cx="3200400" cy="3651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USDG  Sector </a:t>
            </a:r>
            <a:r>
              <a:rPr lang="en-GB" sz="1000" b="1" dirty="0">
                <a:solidFill>
                  <a:srgbClr val="000000">
                    <a:tint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Performance – 31 May 2023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1DC3A0F1-DACC-0433-208B-CDA238AF7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916832"/>
            <a:ext cx="822960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821789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25" y="271810"/>
            <a:ext cx="8229600" cy="1143000"/>
          </a:xfrm>
          <a:solidFill>
            <a:srgbClr val="00824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ZA" b="1" kern="0" dirty="0">
                <a:solidFill>
                  <a:srgbClr val="EEECE1"/>
                </a:solidFill>
                <a:latin typeface="Calibri"/>
                <a:ea typeface="ＭＳ Ｐゴシック" panose="020B0600070205080204" pitchFamily="34" charset="-128"/>
              </a:rPr>
              <a:t>(USDG) City of Joburg Municipality per Departmental Performance</a:t>
            </a:r>
            <a:br>
              <a:rPr lang="en-ZA" b="1" kern="0" dirty="0">
                <a:solidFill>
                  <a:srgbClr val="EEECE1"/>
                </a:solidFill>
                <a:latin typeface="Calibri"/>
                <a:ea typeface="ＭＳ Ｐゴシック" panose="020B0600070205080204" pitchFamily="34" charset="-128"/>
              </a:rPr>
            </a:br>
            <a:r>
              <a:rPr lang="en-ZA" b="1" kern="0" dirty="0">
                <a:solidFill>
                  <a:srgbClr val="EEECE1"/>
                </a:solidFill>
                <a:latin typeface="Calibri"/>
                <a:ea typeface="ＭＳ Ｐゴシック" panose="020B0600070205080204" pitchFamily="34" charset="-128"/>
              </a:rPr>
              <a:t> as at 31 May 2023</a:t>
            </a:r>
            <a:endParaRPr lang="en-ZA" b="1" kern="0" dirty="0">
              <a:solidFill>
                <a:srgbClr val="FF0000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46FB24-073C-F349-97AD-1EFAA7C9A7C7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1B5EB57E-CE4F-AFEB-1612-46D844DE9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784" y="6380537"/>
            <a:ext cx="3200400" cy="3651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USDG  Sector </a:t>
            </a:r>
            <a:r>
              <a:rPr lang="en-GB" sz="1000" b="1" dirty="0">
                <a:solidFill>
                  <a:srgbClr val="000000">
                    <a:tint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Performance – 31 May 2023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33F9A0-69ED-5F85-9AEE-A53A514C4201}"/>
              </a:ext>
            </a:extLst>
          </p:cNvPr>
          <p:cNvSpPr txBox="1"/>
          <p:nvPr/>
        </p:nvSpPr>
        <p:spPr>
          <a:xfrm>
            <a:off x="492125" y="3841940"/>
            <a:ext cx="8229600" cy="210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sz="1400" dirty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sz="1400" dirty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40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Human Settlement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s, Johannesburg Development Agency and </a:t>
            </a:r>
            <a:r>
              <a:rPr lang="en-ZA" sz="140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Johannesburg Road Agency have a combined budget of R1bn with lowest expenditure to date.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ZA" sz="1400" dirty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Human Settlements department was granted an additional budget of R200m thus increasing their budget to R788m.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8" charset="-128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2EBEEBDC-AD3A-37D5-C3EF-8B38251912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116" y="1554707"/>
            <a:ext cx="8229600" cy="252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014441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25" y="271810"/>
            <a:ext cx="8229600" cy="852934"/>
          </a:xfrm>
          <a:solidFill>
            <a:srgbClr val="00824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ZA" b="1" kern="0" dirty="0">
                <a:solidFill>
                  <a:srgbClr val="EEECE1"/>
                </a:solidFill>
                <a:latin typeface="Calibri"/>
                <a:ea typeface="ＭＳ Ｐゴシック" panose="020B0600070205080204" pitchFamily="34" charset="-128"/>
              </a:rPr>
              <a:t>(USDG) City of Joburg Municipality Projects Performance as at 31 May 2023</a:t>
            </a:r>
            <a:endParaRPr lang="en-ZA" b="1" kern="0" dirty="0">
              <a:solidFill>
                <a:srgbClr val="FF0000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46FB24-073C-F349-97AD-1EFAA7C9A7C7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1B5EB57E-CE4F-AFEB-1612-46D844DE9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3991"/>
            <a:ext cx="3200400" cy="3651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USDG </a:t>
            </a:r>
            <a:r>
              <a:rPr lang="en-GB" sz="1000" b="1" dirty="0">
                <a:solidFill>
                  <a:srgbClr val="000000">
                    <a:tint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Performance – 31 May 2023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33F9A0-69ED-5F85-9AEE-A53A514C4201}"/>
              </a:ext>
            </a:extLst>
          </p:cNvPr>
          <p:cNvSpPr txBox="1"/>
          <p:nvPr/>
        </p:nvSpPr>
        <p:spPr>
          <a:xfrm>
            <a:off x="483069" y="3079373"/>
            <a:ext cx="9336459" cy="319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Human Settlements Department top 5 non-performing projects at 0% expenditure;</a:t>
            </a: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ZA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Riverside View </a:t>
            </a:r>
            <a:r>
              <a:rPr kumimoji="0" lang="en-ZA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ext</a:t>
            </a:r>
            <a:r>
              <a:rPr kumimoji="0" lang="en-ZA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 28 (</a:t>
            </a:r>
            <a:r>
              <a:rPr kumimoji="0" lang="en-ZA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Diepsloot</a:t>
            </a:r>
            <a:r>
              <a:rPr kumimoji="0" lang="en-ZA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 </a:t>
            </a:r>
            <a:r>
              <a:rPr kumimoji="0" lang="en-ZA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ext</a:t>
            </a:r>
            <a:r>
              <a:rPr kumimoji="0" lang="en-ZA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 12) – R140m </a:t>
            </a: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ZA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Madala</a:t>
            </a:r>
            <a:r>
              <a:rPr kumimoji="0" lang="en-ZA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 Hostel Redevelopment - </a:t>
            </a:r>
            <a:r>
              <a:rPr lang="en-ZA" sz="105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R32m</a:t>
            </a: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Elias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Motsoaledi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   Ext1 Township Development (Region D - Ward 24)</a:t>
            </a:r>
            <a:r>
              <a:rPr kumimoji="0" lang="en-ZA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 – R25</a:t>
            </a:r>
            <a:r>
              <a:rPr lang="en-ZA" sz="105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m</a:t>
            </a: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Klipspruit/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Kliptown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  New Bulk Infrastructure – R25m </a:t>
            </a: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Dube Hostel Renewal Building Alterations DUBE EXT.2 D Ward</a:t>
            </a:r>
            <a:r>
              <a:rPr lang="en-US" sz="105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 – R 20m </a:t>
            </a: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kumimoji="0" lang="en-ZA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8" charset="-128"/>
            </a:endParaRPr>
          </a:p>
          <a:p>
            <a:pPr marL="171450" lvl="0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ZA" sz="105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Johannesburg Development Agency</a:t>
            </a: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ZA" sz="105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 Orange Farm Urban Renewal Programme flagship project – R171m is at 68% progress</a:t>
            </a:r>
          </a:p>
          <a:p>
            <a:pPr marL="171450" lvl="0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ZA" sz="1050" dirty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  <a:p>
            <a:pPr marL="171450" lvl="0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ZA" sz="105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Johannesburg Roads Agency has 4 projects are below 25% progress;</a:t>
            </a: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Tarring of gravel roads: wards 77, 133, 80 – R17,5m</a:t>
            </a:r>
            <a:endParaRPr lang="en-ZA" sz="1050" dirty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Stormwater Conversion: wards 78, 79, 133 – R7m</a:t>
            </a:r>
            <a:endParaRPr lang="en-ZA" sz="1050" dirty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ZA" sz="105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Upgrade roads </a:t>
            </a:r>
            <a:r>
              <a:rPr lang="en-ZA" sz="1050" dirty="0" err="1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Klipfonteinview</a:t>
            </a:r>
            <a:r>
              <a:rPr lang="en-ZA" sz="105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 – R10,5m </a:t>
            </a: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050" dirty="0" err="1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Khosa</a:t>
            </a:r>
            <a:r>
              <a:rPr lang="en-US" sz="105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 Street- - gravel roads and stormwater – R10M </a:t>
            </a:r>
            <a:endParaRPr lang="en-ZA" sz="1050" dirty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8" charset="-128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E356B45C-9E4A-813A-17DC-D6BCDE329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104" y="1209259"/>
            <a:ext cx="8229600" cy="187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580813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46FB24-073C-F349-97AD-1EFAA7C9A7C7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ISUPG Performance - 30 Nov 2021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5CA9FC-0A6B-442A-BA0A-53F1B68BC6AF}" type="datetime1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91AC62E-33AB-1047-945E-E41FE1E83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363274" cy="792088"/>
          </a:xfrm>
          <a:solidFill>
            <a:schemeClr val="tx2">
              <a:lumMod val="90000"/>
              <a:lumOff val="10000"/>
            </a:schemeClr>
          </a:solidFill>
          <a:ln>
            <a:solidFill>
              <a:srgbClr val="00B050"/>
            </a:solidFill>
          </a:ln>
        </p:spPr>
        <p:txBody>
          <a:bodyPr/>
          <a:lstStyle/>
          <a:p>
            <a:r>
              <a:rPr lang="en-ZA" b="1" kern="0" dirty="0">
                <a:solidFill>
                  <a:srgbClr val="EEECE1"/>
                </a:solidFill>
                <a:latin typeface="Calibri"/>
              </a:rPr>
              <a:t>COJ (ISUPG) PROJECT SUMMARY AS AT 31 MAY 2023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48E43B-B8F4-CAB0-6FB7-8B150CDD82D3}"/>
              </a:ext>
            </a:extLst>
          </p:cNvPr>
          <p:cNvSpPr txBox="1"/>
          <p:nvPr/>
        </p:nvSpPr>
        <p:spPr>
          <a:xfrm>
            <a:off x="107504" y="3830855"/>
            <a:ext cx="9036496" cy="2115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900" b="1" dirty="0">
                <a:solidFill>
                  <a:srgbClr val="000000"/>
                </a:solidFill>
              </a:rPr>
              <a:t>City of </a:t>
            </a:r>
            <a:r>
              <a:rPr lang="en-ZA" sz="900" b="1" dirty="0" err="1">
                <a:solidFill>
                  <a:srgbClr val="000000"/>
                </a:solidFill>
              </a:rPr>
              <a:t>Joburg</a:t>
            </a:r>
            <a:r>
              <a:rPr lang="en-ZA" sz="900" b="1" dirty="0">
                <a:solidFill>
                  <a:srgbClr val="000000"/>
                </a:solidFill>
              </a:rPr>
              <a:t> has a total number of 55 projects with a Total  Budget value of R684.8m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900" b="1" dirty="0">
              <a:solidFill>
                <a:srgbClr val="000000"/>
              </a:solidFill>
            </a:endParaRPr>
          </a:p>
          <a:p>
            <a:r>
              <a:rPr lang="en-ZA" sz="900" b="1" dirty="0">
                <a:solidFill>
                  <a:srgbClr val="000000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000" b="1" dirty="0" err="1">
                <a:solidFill>
                  <a:srgbClr val="000000"/>
                </a:solidFill>
              </a:rPr>
              <a:t>Zandspruit</a:t>
            </a:r>
            <a:r>
              <a:rPr lang="en-ZA" sz="1000" b="1" dirty="0">
                <a:solidFill>
                  <a:srgbClr val="000000"/>
                </a:solidFill>
              </a:rPr>
              <a:t> 84, in </a:t>
            </a:r>
            <a:r>
              <a:rPr lang="en-ZA" sz="1000" b="1" dirty="0" err="1">
                <a:solidFill>
                  <a:srgbClr val="000000"/>
                </a:solidFill>
              </a:rPr>
              <a:t>Zandspruit</a:t>
            </a:r>
            <a:r>
              <a:rPr lang="en-ZA" sz="1000" b="1" dirty="0">
                <a:solidFill>
                  <a:srgbClr val="000000"/>
                </a:solidFill>
              </a:rPr>
              <a:t> Informal Settlement</a:t>
            </a:r>
            <a:r>
              <a:rPr lang="en-ZA" sz="1000" dirty="0">
                <a:solidFill>
                  <a:srgbClr val="000000"/>
                </a:solidFill>
              </a:rPr>
              <a:t>, </a:t>
            </a:r>
            <a:r>
              <a:rPr lang="en-US" sz="1000" dirty="0">
                <a:solidFill>
                  <a:srgbClr val="000000"/>
                </a:solidFill>
              </a:rPr>
              <a:t>Construction of permanent Engineering Infrastructure Services(Water ,</a:t>
            </a:r>
            <a:r>
              <a:rPr lang="en-US" sz="1000" dirty="0" err="1">
                <a:solidFill>
                  <a:srgbClr val="000000"/>
                </a:solidFill>
              </a:rPr>
              <a:t>Sewer,Roads&amp;Stormwater</a:t>
            </a:r>
            <a:r>
              <a:rPr lang="en-US" sz="1000" dirty="0">
                <a:solidFill>
                  <a:srgbClr val="000000"/>
                </a:solidFill>
              </a:rPr>
              <a:t>) Expenditure R169 , Variance R62m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000" b="1" dirty="0">
                <a:solidFill>
                  <a:srgbClr val="000000"/>
                </a:solidFill>
              </a:rPr>
              <a:t>-</a:t>
            </a:r>
            <a:r>
              <a:rPr lang="en-ZA" sz="1000" b="1" dirty="0" err="1">
                <a:solidFill>
                  <a:srgbClr val="000000"/>
                </a:solidFill>
              </a:rPr>
              <a:t>Hopefield</a:t>
            </a:r>
            <a:r>
              <a:rPr lang="en-ZA" sz="1000" b="1" dirty="0">
                <a:solidFill>
                  <a:srgbClr val="000000"/>
                </a:solidFill>
              </a:rPr>
              <a:t> Informal Settlement, </a:t>
            </a:r>
            <a:r>
              <a:rPr lang="en-ZA" sz="1000" b="1" dirty="0" err="1">
                <a:solidFill>
                  <a:srgbClr val="000000"/>
                </a:solidFill>
              </a:rPr>
              <a:t>Roodeport</a:t>
            </a:r>
            <a:r>
              <a:rPr lang="en-ZA" sz="1000" b="1" dirty="0">
                <a:solidFill>
                  <a:srgbClr val="000000"/>
                </a:solidFill>
              </a:rPr>
              <a:t>,</a:t>
            </a:r>
            <a:r>
              <a:rPr lang="en-US" sz="1000" b="1" dirty="0">
                <a:solidFill>
                  <a:srgbClr val="000000"/>
                </a:solidFill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Construction of permanent Engineering Infrastructure Services(Water ,</a:t>
            </a:r>
            <a:r>
              <a:rPr lang="en-US" sz="1000" dirty="0" err="1">
                <a:solidFill>
                  <a:srgbClr val="000000"/>
                </a:solidFill>
              </a:rPr>
              <a:t>Sewer,Roads&amp;Stormwater</a:t>
            </a:r>
            <a:r>
              <a:rPr lang="en-US" sz="1000" dirty="0">
                <a:solidFill>
                  <a:srgbClr val="000000"/>
                </a:solidFill>
              </a:rPr>
              <a:t>), Expenditure 13.9m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000" b="1" dirty="0">
                <a:solidFill>
                  <a:srgbClr val="000000"/>
                </a:solidFill>
              </a:rPr>
              <a:t>Princess in Princess Informal Settlement, </a:t>
            </a:r>
            <a:r>
              <a:rPr lang="en-ZA" sz="1000" dirty="0">
                <a:solidFill>
                  <a:srgbClr val="000000"/>
                </a:solidFill>
              </a:rPr>
              <a:t>Detail Designs(Phase 2) and </a:t>
            </a:r>
            <a:r>
              <a:rPr lang="en-US" sz="1000" dirty="0">
                <a:solidFill>
                  <a:srgbClr val="000000"/>
                </a:solidFill>
              </a:rPr>
              <a:t>Construction of permanent Engineering Infrastructure Services(Water ,Sewer, Roads&amp; Stormwater) (Phase 3 ) Expenditure R30m Variance 17m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1050" dirty="0">
              <a:solidFill>
                <a:srgbClr val="000000"/>
              </a:solidFill>
            </a:endParaRPr>
          </a:p>
          <a:p>
            <a:r>
              <a:rPr lang="en-ZA" sz="1400" b="1" dirty="0">
                <a:solidFill>
                  <a:srgbClr val="000000"/>
                </a:solidFill>
              </a:rPr>
              <a:t>        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06205765"/>
              </p:ext>
            </p:extLst>
          </p:nvPr>
        </p:nvGraphicFramePr>
        <p:xfrm>
          <a:off x="444842" y="889582"/>
          <a:ext cx="8375632" cy="3166487"/>
        </p:xfrm>
        <a:graphic>
          <a:graphicData uri="http://schemas.openxmlformats.org/drawingml/2006/table">
            <a:tbl>
              <a:tblPr/>
              <a:tblGrid>
                <a:gridCol w="1122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9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8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85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88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97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209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19675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GB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Department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GB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Approved </a:t>
                      </a:r>
                      <a:r>
                        <a:rPr lang="en-GB" sz="105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Proj</a:t>
                      </a:r>
                      <a:r>
                        <a:rPr lang="en-GB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Budget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GB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Total No. of Projects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GB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No. of Projects @ 0%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GB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No. of Projects @ 1-85%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GB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No. of Projects &gt;85%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GB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Variance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Actual Expenditure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5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98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(</a:t>
                      </a:r>
                      <a:r>
                        <a:rPr lang="en-GB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Diepsloot</a:t>
                      </a:r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&amp; </a:t>
                      </a:r>
                      <a:r>
                        <a:rPr lang="en-GB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Midrand</a:t>
                      </a:r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7427" marR="7427" marT="7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R30,831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18(R30.8)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R30,831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-  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908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Roodepoort (</a:t>
                      </a:r>
                      <a:r>
                        <a:rPr lang="en-GB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Zanndspruit</a:t>
                      </a:r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R333,646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1(R21.3)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4(R105)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R126,251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R207,395.00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05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(Soweto)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R24,785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3(R10.5)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2(R9.5)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R18,596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R6,189.00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08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(</a:t>
                      </a:r>
                      <a:r>
                        <a:rPr lang="en-GB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Aleandra</a:t>
                      </a:r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Sandton)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R44,855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7(R37.7)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R37,693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R7,162.00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908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 (Inner City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R58,649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3(R50.2)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1(R5.7)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R55,941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R2,708.00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908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 (Eldorado Park &amp; Orange Farm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R192,131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4(R3.4)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4(R59.8)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R59,960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R132,170.98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908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 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R684,889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36(R154)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11(R180)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9C0006"/>
                          </a:solidFill>
                          <a:effectLst/>
                          <a:latin typeface="Century Gothic" panose="020B0502020202020204" pitchFamily="34" charset="0"/>
                        </a:rPr>
                        <a:t>R328,634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i="0" u="none" strike="noStrike" dirty="0">
                          <a:solidFill>
                            <a:srgbClr val="9C0006"/>
                          </a:solidFill>
                          <a:effectLst/>
                          <a:latin typeface="Century Gothic" panose="020B0502020202020204" pitchFamily="34" charset="0"/>
                        </a:rPr>
                        <a:t>     R356,255.00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164827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25" y="271810"/>
            <a:ext cx="8229600" cy="1143000"/>
          </a:xfrm>
          <a:solidFill>
            <a:srgbClr val="00824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ZA" b="1" kern="0" dirty="0">
                <a:solidFill>
                  <a:srgbClr val="EEECE1"/>
                </a:solidFill>
                <a:latin typeface="Calibri"/>
                <a:ea typeface="ＭＳ Ｐゴシック" panose="020B0600070205080204" pitchFamily="34" charset="-128"/>
              </a:rPr>
              <a:t>(USDG) City of Tshwane Municipality per Departmental Performance</a:t>
            </a:r>
            <a:br>
              <a:rPr lang="en-ZA" b="1" kern="0" dirty="0">
                <a:solidFill>
                  <a:srgbClr val="EEECE1"/>
                </a:solidFill>
                <a:latin typeface="Calibri"/>
                <a:ea typeface="ＭＳ Ｐゴシック" panose="020B0600070205080204" pitchFamily="34" charset="-128"/>
              </a:rPr>
            </a:br>
            <a:r>
              <a:rPr lang="en-ZA" b="1" kern="0" dirty="0">
                <a:solidFill>
                  <a:srgbClr val="EEECE1"/>
                </a:solidFill>
                <a:latin typeface="Calibri"/>
                <a:ea typeface="ＭＳ Ｐゴシック" panose="020B0600070205080204" pitchFamily="34" charset="-128"/>
              </a:rPr>
              <a:t> as at 31 May 2023</a:t>
            </a:r>
            <a:endParaRPr lang="en-ZA" b="1" kern="0" dirty="0">
              <a:solidFill>
                <a:srgbClr val="FF0000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46FB24-073C-F349-97AD-1EFAA7C9A7C7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1B5EB57E-CE4F-AFEB-1612-46D844DE9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784" y="6380537"/>
            <a:ext cx="3200400" cy="3651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USDG  Sector </a:t>
            </a:r>
            <a:r>
              <a:rPr lang="en-GB" sz="1000" b="1" dirty="0">
                <a:solidFill>
                  <a:srgbClr val="000000">
                    <a:tint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Performance – 31 May 2023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33F9A0-69ED-5F85-9AEE-A53A514C4201}"/>
              </a:ext>
            </a:extLst>
          </p:cNvPr>
          <p:cNvSpPr txBox="1"/>
          <p:nvPr/>
        </p:nvSpPr>
        <p:spPr>
          <a:xfrm>
            <a:off x="539552" y="4437112"/>
            <a:ext cx="8229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sz="1400" dirty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ZA" sz="1400" dirty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40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Energy &amp; Electricity, Human Settlement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s and Water &amp; Sanitation Departments </a:t>
            </a:r>
            <a:r>
              <a:rPr lang="en-ZA" sz="140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have a combined budget of R873m with lowest expenditure to date.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ZA" sz="1400" dirty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8" charset="-12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0234971-D67E-E5AD-44B6-89EE2006F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56792"/>
            <a:ext cx="8229600" cy="328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923580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25" y="271810"/>
            <a:ext cx="8229600" cy="564902"/>
          </a:xfrm>
          <a:solidFill>
            <a:srgbClr val="00824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ZA" sz="2400" b="1" kern="0" dirty="0">
                <a:solidFill>
                  <a:srgbClr val="EEECE1"/>
                </a:solidFill>
                <a:latin typeface="Calibri"/>
                <a:ea typeface="ＭＳ Ｐゴシック" panose="020B0600070205080204" pitchFamily="34" charset="-128"/>
              </a:rPr>
              <a:t>(USDG) City of Tshwane Municipality Projects Performance as at 31 May 2023</a:t>
            </a:r>
            <a:endParaRPr lang="en-ZA" sz="2400" b="1" kern="0" dirty="0">
              <a:solidFill>
                <a:srgbClr val="FF0000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46FB24-073C-F349-97AD-1EFAA7C9A7C7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1B5EB57E-CE4F-AFEB-1612-46D844DE9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3991"/>
            <a:ext cx="3200400" cy="3651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USDG </a:t>
            </a:r>
            <a:r>
              <a:rPr lang="en-GB" sz="1000" b="1" dirty="0">
                <a:solidFill>
                  <a:srgbClr val="000000">
                    <a:tint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Performance – 31 May 2023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33F9A0-69ED-5F85-9AEE-A53A514C4201}"/>
              </a:ext>
            </a:extLst>
          </p:cNvPr>
          <p:cNvSpPr txBox="1"/>
          <p:nvPr/>
        </p:nvSpPr>
        <p:spPr>
          <a:xfrm>
            <a:off x="179512" y="4544791"/>
            <a:ext cx="5185934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Human Settlements Department top 5 non-performing projects at 0% expenditure;</a:t>
            </a: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Construction of roads &amp; stormwater - Soshanguve South X12 - R5m </a:t>
            </a: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Olievenhoutbosch X60 Bulk Water – R5m </a:t>
            </a: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Water provision - Soshanguve MM – R1,5m </a:t>
            </a: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Construction of roads &amp; stormwater -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Fortwest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 X4&amp;5 – R1,2m </a:t>
            </a: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Development of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Saulsville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 hostels - R1m </a:t>
            </a:r>
          </a:p>
          <a:p>
            <a:pPr marL="171450" lvl="0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ZA" sz="1050" dirty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8" charset="-12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24AC163-33AE-DFDD-D72F-32C20B440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125" y="956142"/>
            <a:ext cx="8229600" cy="19603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3B3E6C-C46B-4EC6-1745-E6654DC850A0}"/>
              </a:ext>
            </a:extLst>
          </p:cNvPr>
          <p:cNvSpPr txBox="1"/>
          <p:nvPr/>
        </p:nvSpPr>
        <p:spPr>
          <a:xfrm>
            <a:off x="4644008" y="4556366"/>
            <a:ext cx="5185934" cy="1832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ZA" sz="1050" b="1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Water &amp; Sanitation </a:t>
            </a:r>
            <a:r>
              <a:rPr kumimoji="0" lang="en-ZA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top 5 non-performing projects at 0% expenditure</a:t>
            </a:r>
            <a:endParaRPr lang="en-ZA" sz="1050" b="1" dirty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New Parkmore LL Reservoir and HL Reservoir – R10m </a:t>
            </a: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Sewer reticulation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Kudube</a:t>
            </a:r>
            <a:r>
              <a:rPr lang="en-US" sz="105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 5 – R10m </a:t>
            </a: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Upgrade water pump station (City Wide) – R10m </a:t>
            </a: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Laboratory Equipment – R 8,8m </a:t>
            </a: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Upgrade of sewerage pump stations (City Wide) - R4m </a:t>
            </a: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ZA" sz="1050" dirty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  <a:p>
            <a:pPr marL="171450" lvl="0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ZA" sz="1050" dirty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8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3EE779-BC72-8F4E-BE31-A2318E69E2BB}"/>
              </a:ext>
            </a:extLst>
          </p:cNvPr>
          <p:cNvSpPr txBox="1"/>
          <p:nvPr/>
        </p:nvSpPr>
        <p:spPr>
          <a:xfrm>
            <a:off x="394178" y="2983850"/>
            <a:ext cx="7130150" cy="1832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Energy </a:t>
            </a:r>
            <a:r>
              <a:rPr lang="en-ZA" sz="1050" b="1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&amp; Electricity </a:t>
            </a:r>
            <a:r>
              <a:rPr kumimoji="0" lang="en-ZA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Department top 7 non-performing projects at 0% expenditure</a:t>
            </a:r>
            <a:r>
              <a:rPr kumimoji="0" lang="en-ZA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;</a:t>
            </a: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ZA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Strengthening 11kV Cable network - R6m </a:t>
            </a: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ZA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Replacement of Obsolete and Non-functional Equipment - R 2,4m </a:t>
            </a: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ZA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Ifafi</a:t>
            </a:r>
            <a:r>
              <a:rPr kumimoji="0" lang="en-ZA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 88/11kV Substation - R6m </a:t>
            </a: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ZA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Monavoni</a:t>
            </a:r>
            <a:r>
              <a:rPr kumimoji="0" lang="en-ZA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 132/11KV Substation -R1m </a:t>
            </a: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ZA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Soshanguve - JJ 132KV Power Line - R2m </a:t>
            </a: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ZA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Wildebees</a:t>
            </a:r>
            <a:r>
              <a:rPr kumimoji="0" lang="en-ZA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 400/132kV, 315MVA Infeed station – R2m </a:t>
            </a:r>
          </a:p>
          <a:p>
            <a:pPr marL="62865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ZA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Network Control Centre Reconfiguration – R21m 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92684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46FB24-073C-F349-97AD-1EFAA7C9A7C7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ISUPG Performance - 30 Nov 2021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5CA9FC-0A6B-442A-BA0A-53F1B68BC6AF}" type="datetime1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91AC62E-33AB-1047-945E-E41FE1E8335F}"/>
              </a:ext>
            </a:extLst>
          </p:cNvPr>
          <p:cNvSpPr txBox="1">
            <a:spLocks/>
          </p:cNvSpPr>
          <p:nvPr/>
        </p:nvSpPr>
        <p:spPr bwMode="auto">
          <a:xfrm>
            <a:off x="492125" y="274638"/>
            <a:ext cx="8229600" cy="61624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rgbClr val="00B05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ＭＳ Ｐゴシック" pitchFamily="-108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ZA" sz="2400" b="1" kern="0" dirty="0">
                <a:solidFill>
                  <a:srgbClr val="EEECE1"/>
                </a:solidFill>
                <a:latin typeface="Calibri"/>
              </a:rPr>
              <a:t>COT (ISUPG) PROJECT SUMMARY AS AT 31 MAY 2023</a:t>
            </a:r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48E43B-B8F4-CAB0-6FB7-8B150CDD82D3}"/>
              </a:ext>
            </a:extLst>
          </p:cNvPr>
          <p:cNvSpPr txBox="1"/>
          <p:nvPr/>
        </p:nvSpPr>
        <p:spPr>
          <a:xfrm>
            <a:off x="107504" y="3429000"/>
            <a:ext cx="9036496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ZA" sz="9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9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10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000" b="1" dirty="0">
                <a:solidFill>
                  <a:srgbClr val="000000"/>
                </a:solidFill>
              </a:rPr>
              <a:t>These projects on which the City is spending on include the following:</a:t>
            </a:r>
          </a:p>
          <a:p>
            <a:endParaRPr lang="en-ZA" sz="1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000" dirty="0">
                <a:solidFill>
                  <a:srgbClr val="000000"/>
                </a:solidFill>
              </a:rPr>
              <a:t>- </a:t>
            </a:r>
            <a:r>
              <a:rPr lang="en-ZA" sz="1000" b="1" dirty="0">
                <a:solidFill>
                  <a:srgbClr val="000000"/>
                </a:solidFill>
              </a:rPr>
              <a:t>Sewer Reticulation </a:t>
            </a:r>
            <a:r>
              <a:rPr lang="en-ZA" sz="1000" b="1" dirty="0" err="1">
                <a:solidFill>
                  <a:srgbClr val="000000"/>
                </a:solidFill>
              </a:rPr>
              <a:t>Kudube</a:t>
            </a:r>
            <a:r>
              <a:rPr lang="en-ZA" sz="1000" b="1" dirty="0">
                <a:solidFill>
                  <a:srgbClr val="000000"/>
                </a:solidFill>
              </a:rPr>
              <a:t> 5 Informal Settlement</a:t>
            </a:r>
            <a:r>
              <a:rPr lang="en-ZA" sz="1000" dirty="0">
                <a:solidFill>
                  <a:srgbClr val="000000"/>
                </a:solidFill>
              </a:rPr>
              <a:t>, </a:t>
            </a:r>
            <a:r>
              <a:rPr lang="en-US" sz="1000" dirty="0">
                <a:solidFill>
                  <a:srgbClr val="000000"/>
                </a:solidFill>
              </a:rPr>
              <a:t>Construction of Permanent Engineering Infrastructure Services(Water &amp; Sanitation), Expenditure R27m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000" b="1" dirty="0">
                <a:solidFill>
                  <a:srgbClr val="000000"/>
                </a:solidFill>
              </a:rPr>
              <a:t>-</a:t>
            </a:r>
            <a:r>
              <a:rPr lang="en-US" sz="1000" b="1" dirty="0">
                <a:solidFill>
                  <a:srgbClr val="000000"/>
                </a:solidFill>
              </a:rPr>
              <a:t>Construction of roads &amp; </a:t>
            </a:r>
            <a:r>
              <a:rPr lang="en-US" sz="1000" b="1" dirty="0" err="1">
                <a:solidFill>
                  <a:srgbClr val="000000"/>
                </a:solidFill>
              </a:rPr>
              <a:t>stormwater</a:t>
            </a:r>
            <a:r>
              <a:rPr lang="en-US" sz="1000" b="1" dirty="0">
                <a:solidFill>
                  <a:srgbClr val="000000"/>
                </a:solidFill>
              </a:rPr>
              <a:t> - </a:t>
            </a:r>
            <a:r>
              <a:rPr lang="en-US" sz="1000" b="1" dirty="0" err="1">
                <a:solidFill>
                  <a:srgbClr val="000000"/>
                </a:solidFill>
              </a:rPr>
              <a:t>Thorntree</a:t>
            </a:r>
            <a:r>
              <a:rPr lang="en-US" sz="1000" b="1" dirty="0">
                <a:solidFill>
                  <a:srgbClr val="000000"/>
                </a:solidFill>
              </a:rPr>
              <a:t> View</a:t>
            </a:r>
            <a:r>
              <a:rPr lang="en-ZA" sz="1000" b="1" dirty="0">
                <a:solidFill>
                  <a:srgbClr val="000000"/>
                </a:solidFill>
              </a:rPr>
              <a:t>,</a:t>
            </a:r>
            <a:r>
              <a:rPr lang="en-US" sz="1000" b="1" dirty="0">
                <a:solidFill>
                  <a:srgbClr val="000000"/>
                </a:solidFill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Construction of permanent Engineering Infrastructure Services </a:t>
            </a:r>
            <a:r>
              <a:rPr lang="en-US" sz="1000" dirty="0" err="1">
                <a:solidFill>
                  <a:srgbClr val="000000"/>
                </a:solidFill>
              </a:rPr>
              <a:t>Roads&amp;Stormwater</a:t>
            </a:r>
            <a:r>
              <a:rPr lang="en-US" sz="1000" dirty="0">
                <a:solidFill>
                  <a:srgbClr val="000000"/>
                </a:solidFill>
              </a:rPr>
              <a:t>), Expenditure R53m and variance of R73m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00" b="1" dirty="0" err="1">
                <a:solidFill>
                  <a:srgbClr val="000000"/>
                </a:solidFill>
              </a:rPr>
              <a:t>Klipgat</a:t>
            </a:r>
            <a:r>
              <a:rPr lang="en-US" sz="1000" b="1" dirty="0">
                <a:solidFill>
                  <a:srgbClr val="000000"/>
                </a:solidFill>
              </a:rPr>
              <a:t> WWTW: Upgrading of existing infrastructure to 40Ml/d</a:t>
            </a:r>
            <a:r>
              <a:rPr lang="en-ZA" sz="1000" b="1" dirty="0">
                <a:solidFill>
                  <a:srgbClr val="000000"/>
                </a:solidFill>
              </a:rPr>
              <a:t>, </a:t>
            </a:r>
            <a:r>
              <a:rPr lang="en-US" sz="1000" dirty="0">
                <a:solidFill>
                  <a:srgbClr val="000000"/>
                </a:solidFill>
              </a:rPr>
              <a:t>Construction of permanent Engineering Infrastructure Services(Water&amp; Sanitation) (Phase 3 ) Budget is R70m Actual Expenditure-R 52m with a variance of R17m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000000"/>
                </a:solidFill>
              </a:rPr>
              <a:t>Also to Note: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000000"/>
                </a:solidFill>
              </a:rPr>
              <a:t> </a:t>
            </a:r>
            <a:r>
              <a:rPr lang="en-US" sz="1000" b="1" dirty="0" err="1">
                <a:solidFill>
                  <a:srgbClr val="000000"/>
                </a:solidFill>
              </a:rPr>
              <a:t>Rooiwal</a:t>
            </a:r>
            <a:r>
              <a:rPr lang="en-US" sz="1000" b="1" dirty="0">
                <a:solidFill>
                  <a:srgbClr val="000000"/>
                </a:solidFill>
              </a:rPr>
              <a:t> WWTW Phase 1: Upgrading of  Existing Infrastructure, </a:t>
            </a:r>
            <a:r>
              <a:rPr lang="en-US" sz="1000" dirty="0">
                <a:solidFill>
                  <a:srgbClr val="000000"/>
                </a:solidFill>
              </a:rPr>
              <a:t>Project Budet-R3.4m 0% Expenditure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1050" dirty="0">
              <a:solidFill>
                <a:srgbClr val="000000"/>
              </a:solidFill>
            </a:endParaRPr>
          </a:p>
          <a:p>
            <a:r>
              <a:rPr lang="en-ZA" sz="1400" b="1" dirty="0">
                <a:solidFill>
                  <a:srgbClr val="000000"/>
                </a:solidFill>
              </a:rPr>
              <a:t>        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00753900"/>
              </p:ext>
            </p:extLst>
          </p:nvPr>
        </p:nvGraphicFramePr>
        <p:xfrm>
          <a:off x="492125" y="1052737"/>
          <a:ext cx="8250195" cy="2592290"/>
        </p:xfrm>
        <a:graphic>
          <a:graphicData uri="http://schemas.openxmlformats.org/drawingml/2006/table">
            <a:tbl>
              <a:tblPr/>
              <a:tblGrid>
                <a:gridCol w="911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66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9825">
                  <a:extLst>
                    <a:ext uri="{9D8B030D-6E8A-4147-A177-3AD203B41FA5}">
                      <a16:colId xmlns:a16="http://schemas.microsoft.com/office/drawing/2014/main" xmlns="" val="302394224"/>
                    </a:ext>
                  </a:extLst>
                </a:gridCol>
                <a:gridCol w="10957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56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5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85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49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200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97885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GB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Department</a:t>
                      </a:r>
                    </a:p>
                  </a:txBody>
                  <a:tcPr marL="7686" marR="7686" marT="7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GB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Approved </a:t>
                      </a:r>
                      <a:r>
                        <a:rPr lang="en-GB" sz="105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Proj</a:t>
                      </a:r>
                      <a:r>
                        <a:rPr lang="en-GB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Budget 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GB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Actual Expenditure To Date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GB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Total No. of Projects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GB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No. of Projects @ 0% 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GB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No. of Projects @ 1-85% 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GB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No. of Projects &gt;85% 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GB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% of Total Budget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Actual Achieved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3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Expenditure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1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Energy</a:t>
                      </a:r>
                    </a:p>
                  </a:txBody>
                  <a:tcPr marL="7686" marR="7686" marT="7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R148,317,369.00 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</a:rPr>
                        <a:t>                                         R83,027,389.06 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9(R41m)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2(R12.5m)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25%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56%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1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Human Settlements</a:t>
                      </a:r>
                    </a:p>
                  </a:txBody>
                  <a:tcPr marL="7686" marR="7686" marT="7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R255,464,585.00 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</a:rPr>
                        <a:t>                                       R106,778,442.29 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11(R30m)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10(R37.7m)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0" i="0" u="none" strike="noStrike">
                          <a:solidFill>
                            <a:srgbClr val="9C0006"/>
                          </a:solidFill>
                          <a:effectLst/>
                          <a:latin typeface="Century Gothic" panose="020B0502020202020204" pitchFamily="34" charset="0"/>
                        </a:rPr>
                        <a:t>43%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42%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61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Roads and Stormwater</a:t>
                      </a:r>
                    </a:p>
                  </a:txBody>
                  <a:tcPr marL="7686" marR="7686" marT="7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R58,710,344.00 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</a:rPr>
                        <a:t>                                         R26,628,473.58 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2(R1.5m)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4(R30m)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45%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61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Water and Sanitation</a:t>
                      </a:r>
                    </a:p>
                  </a:txBody>
                  <a:tcPr marL="7686" marR="7686" marT="7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R101,508,452.00 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</a:rPr>
                        <a:t>                                         R79,524,151.73 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2(R3.5m)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1(R17.8m)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17%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78%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61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OPSCAP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R29,684,250.00 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</a:rPr>
                        <a:t>                                         R24,720,951.14 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5%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9C0006"/>
                          </a:solidFill>
                          <a:effectLst/>
                          <a:latin typeface="Century Gothic" panose="020B0502020202020204" pitchFamily="34" charset="0"/>
                        </a:rPr>
                        <a:t>83%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61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Totals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i="0" u="none" strike="noStrike" dirty="0">
                          <a:solidFill>
                            <a:srgbClr val="9C0006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R593,685,000.00 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u="none" strike="noStrike" dirty="0">
                          <a:effectLst/>
                        </a:rPr>
                        <a:t>                                       R320,679,407.80 </a:t>
                      </a:r>
                      <a:endParaRPr lang="en-GB" sz="1050" b="1" i="0" u="none" strike="noStrike" dirty="0">
                        <a:solidFill>
                          <a:srgbClr val="9C0006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59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24(R76m)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17(R98m)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54%</a:t>
                      </a:r>
                    </a:p>
                  </a:txBody>
                  <a:tcPr marL="7686" marR="7686" marT="7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4239300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404" y="280056"/>
            <a:ext cx="8229600" cy="1143000"/>
          </a:xfrm>
          <a:solidFill>
            <a:srgbClr val="00824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ZA" b="1" kern="0" dirty="0">
                <a:solidFill>
                  <a:srgbClr val="EEECE1"/>
                </a:solidFill>
                <a:latin typeface="Calibri"/>
                <a:ea typeface="ＭＳ Ｐゴシック" panose="020B0600070205080204" pitchFamily="34" charset="-128"/>
              </a:rPr>
              <a:t>(USDG) Mangaung Metropolitan Municipality per Departmental Performance</a:t>
            </a:r>
            <a:br>
              <a:rPr lang="en-ZA" b="1" kern="0" dirty="0">
                <a:solidFill>
                  <a:srgbClr val="EEECE1"/>
                </a:solidFill>
                <a:latin typeface="Calibri"/>
                <a:ea typeface="ＭＳ Ｐゴシック" panose="020B0600070205080204" pitchFamily="34" charset="-128"/>
              </a:rPr>
            </a:br>
            <a:r>
              <a:rPr lang="en-ZA" b="1" kern="0" dirty="0">
                <a:solidFill>
                  <a:srgbClr val="EEECE1"/>
                </a:solidFill>
                <a:latin typeface="Calibri"/>
                <a:ea typeface="ＭＳ Ｐゴシック" panose="020B0600070205080204" pitchFamily="34" charset="-128"/>
              </a:rPr>
              <a:t> as at 31 May 2023</a:t>
            </a:r>
            <a:endParaRPr lang="en-ZA" b="1" kern="0" dirty="0">
              <a:solidFill>
                <a:srgbClr val="FF0000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46FB24-073C-F349-97AD-1EFAA7C9A7C7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1B5EB57E-CE4F-AFEB-1612-46D844DE9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5816" y="6386512"/>
            <a:ext cx="3200400" cy="3651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USDG  Sector </a:t>
            </a:r>
            <a:r>
              <a:rPr lang="en-GB" sz="1000" b="1" dirty="0">
                <a:solidFill>
                  <a:srgbClr val="000000">
                    <a:tint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Performance – 31 May 2023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030B53-2C6A-DB1E-BCE8-36C09E8FF51C}"/>
              </a:ext>
            </a:extLst>
          </p:cNvPr>
          <p:cNvSpPr txBox="1"/>
          <p:nvPr/>
        </p:nvSpPr>
        <p:spPr>
          <a:xfrm>
            <a:off x="470921" y="4233253"/>
            <a:ext cx="8400355" cy="1889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The 2 major infrastructure and service delivery departments in Mangaung are not performing with a budget of R154m.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  <a:p>
            <a:pPr marL="171450" lvl="0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Roll-over allocation of R125m has largest budget share allocation of 20% with low expenditure of 13% 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8" charset="-128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BA353294-17D1-6494-DDD4-8F1B478BC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404" y="1582919"/>
            <a:ext cx="8229600" cy="307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420399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2019_GENERIC PRESENTATION">
  <a:themeElements>
    <a:clrScheme name="DHS">
      <a:dk1>
        <a:srgbClr val="000000"/>
      </a:dk1>
      <a:lt1>
        <a:srgbClr val="FFFFFF"/>
      </a:lt1>
      <a:dk2>
        <a:srgbClr val="00582B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EFA000"/>
      </a:accent6>
      <a:hlink>
        <a:srgbClr val="00582B"/>
      </a:hlink>
      <a:folHlink>
        <a:srgbClr val="800080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Reprioritization of Funds Between Provinces.potx" id="{BADF0134-B2A5-4FD5-B212-BA5D7F5BAEC1}" vid="{1E8E3A07-F0F2-470D-9B4B-3EDA2EFE9BE5}"/>
    </a:ext>
  </a:extLst>
</a:theme>
</file>

<file path=ppt/theme/theme2.xml><?xml version="1.0" encoding="utf-8"?>
<a:theme xmlns:a="http://schemas.openxmlformats.org/drawingml/2006/main" name="2_2019_GENERIC PRESENTATION">
  <a:themeElements>
    <a:clrScheme name="DHS">
      <a:dk1>
        <a:srgbClr val="000000"/>
      </a:dk1>
      <a:lt1>
        <a:srgbClr val="FFFFFF"/>
      </a:lt1>
      <a:dk2>
        <a:srgbClr val="00582B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EFA000"/>
      </a:accent6>
      <a:hlink>
        <a:srgbClr val="00582B"/>
      </a:hlink>
      <a:folHlink>
        <a:srgbClr val="800080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Reprioritization of Funds Between Provinces.potx" id="{BADF0134-B2A5-4FD5-B212-BA5D7F5BAEC1}" vid="{1E8E3A07-F0F2-470D-9B4B-3EDA2EFE9BE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8735f64-1815-42da-967f-0a538bbc37f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54172DDD43204ABAA13032B943B333" ma:contentTypeVersion="9" ma:contentTypeDescription="Create a new document." ma:contentTypeScope="" ma:versionID="742115f59a2d814001805c91cc0dbdda">
  <xsd:schema xmlns:xsd="http://www.w3.org/2001/XMLSchema" xmlns:xs="http://www.w3.org/2001/XMLSchema" xmlns:p="http://schemas.microsoft.com/office/2006/metadata/properties" xmlns:ns3="58735f64-1815-42da-967f-0a538bbc37f5" xmlns:ns4="0dd8a4f0-123c-4298-b4fb-744e01eb4707" targetNamespace="http://schemas.microsoft.com/office/2006/metadata/properties" ma:root="true" ma:fieldsID="9516dcf030f01b0c4b0ef8ef0c851489" ns3:_="" ns4:_="">
    <xsd:import namespace="58735f64-1815-42da-967f-0a538bbc37f5"/>
    <xsd:import namespace="0dd8a4f0-123c-4298-b4fb-744e01eb47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735f64-1815-42da-967f-0a538bbc37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8a4f0-123c-4298-b4fb-744e01eb470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6C2BDA-1F0B-4607-91D4-289377AC1679}">
  <ds:schemaRefs>
    <ds:schemaRef ds:uri="http://purl.org/dc/dcmitype/"/>
    <ds:schemaRef ds:uri="58735f64-1815-42da-967f-0a538bbc37f5"/>
    <ds:schemaRef ds:uri="http://www.w3.org/XML/1998/namespace"/>
    <ds:schemaRef ds:uri="http://purl.org/dc/elements/1.1/"/>
    <ds:schemaRef ds:uri="http://schemas.microsoft.com/office/2006/documentManagement/types"/>
    <ds:schemaRef ds:uri="0dd8a4f0-123c-4298-b4fb-744e01eb4707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FDFF16F-3B67-4F68-B4A5-A7D26DD5B1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735f64-1815-42da-967f-0a538bbc37f5"/>
    <ds:schemaRef ds:uri="0dd8a4f0-123c-4298-b4fb-744e01eb47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9DF5BF-F599-4D07-8E55-3C3C017E7A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Reprioritization of Funds Between Provinces</Template>
  <TotalTime>1</TotalTime>
  <Words>1471</Words>
  <Application>Microsoft Office PowerPoint</Application>
  <PresentationFormat>On-screen Show (4:3)</PresentationFormat>
  <Paragraphs>322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2019_GENERIC PRESENTATION</vt:lpstr>
      <vt:lpstr>2_2019_GENERIC PRESENTATION</vt:lpstr>
      <vt:lpstr>URBAN settlements DEVELOPMENT grant &amp; INFORMAL SETTLEMENTS UPGRADING PARTNERSHIP GRANT  PROJECT performance analysis as at 31 may 2023   </vt:lpstr>
      <vt:lpstr>(OVERALL USDG) COJ, Mangaung &amp; COT l Performance per Department as at 31 May 2023</vt:lpstr>
      <vt:lpstr>(USDG) City of Joburg Municipality per Departmental Performance  as at 31 May 2023</vt:lpstr>
      <vt:lpstr>(USDG) City of Joburg Municipality Projects Performance as at 31 May 2023</vt:lpstr>
      <vt:lpstr>COJ (ISUPG) PROJECT SUMMARY AS AT 31 MAY 2023</vt:lpstr>
      <vt:lpstr>(USDG) City of Tshwane Municipality per Departmental Performance  as at 31 May 2023</vt:lpstr>
      <vt:lpstr>(USDG) City of Tshwane Municipality Projects Performance as at 31 May 2023</vt:lpstr>
      <vt:lpstr>Slide 8</vt:lpstr>
      <vt:lpstr>(USDG) Mangaung Metropolitan Municipality per Departmental Performance  as at 31 May 2023</vt:lpstr>
      <vt:lpstr>(USDG) Mangaung Metropolitan Municipality  Project Performance as at 31 May 023</vt:lpstr>
      <vt:lpstr>MANGAUNG (ISUPG) Projects Summary Per Metropolitan as at 31 May 2023</vt:lpstr>
      <vt:lpstr>THANK YOU </vt:lpstr>
    </vt:vector>
  </TitlesOfParts>
  <Company>Department of Housing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reprioritization of funds between provinces</dc:title>
  <dc:creator>Francois Sakata</dc:creator>
  <cp:lastModifiedBy>USER</cp:lastModifiedBy>
  <cp:revision>648</cp:revision>
  <cp:lastPrinted>2022-10-20T07:20:59Z</cp:lastPrinted>
  <dcterms:created xsi:type="dcterms:W3CDTF">2021-09-20T12:23:58Z</dcterms:created>
  <dcterms:modified xsi:type="dcterms:W3CDTF">2023-06-14T12:19:40Z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0x010100DE54172DDD43204ABAA13032B943B333</vt:lpwstr>
  </property>
</Properties>
</file>