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2" r:id="rId3"/>
    <p:sldId id="361" r:id="rId4"/>
    <p:sldId id="375" r:id="rId5"/>
    <p:sldId id="415" r:id="rId6"/>
    <p:sldId id="417" r:id="rId7"/>
    <p:sldId id="419" r:id="rId8"/>
    <p:sldId id="418" r:id="rId9"/>
    <p:sldId id="420" r:id="rId10"/>
    <p:sldId id="421" r:id="rId11"/>
    <p:sldId id="422" r:id="rId12"/>
    <p:sldId id="423" r:id="rId13"/>
    <p:sldId id="424" r:id="rId14"/>
    <p:sldId id="425" r:id="rId15"/>
    <p:sldId id="426" r:id="rId16"/>
    <p:sldId id="427" r:id="rId17"/>
    <p:sldId id="428" r:id="rId18"/>
    <p:sldId id="429" r:id="rId19"/>
    <p:sldId id="443" r:id="rId20"/>
    <p:sldId id="444" r:id="rId21"/>
    <p:sldId id="445" r:id="rId22"/>
    <p:sldId id="430" r:id="rId23"/>
    <p:sldId id="433" r:id="rId24"/>
    <p:sldId id="432" r:id="rId25"/>
    <p:sldId id="434" r:id="rId26"/>
    <p:sldId id="431" r:id="rId27"/>
    <p:sldId id="436" r:id="rId28"/>
    <p:sldId id="435" r:id="rId29"/>
    <p:sldId id="437" r:id="rId30"/>
    <p:sldId id="438" r:id="rId31"/>
    <p:sldId id="440" r:id="rId32"/>
    <p:sldId id="441" r:id="rId33"/>
    <p:sldId id="260" r:id="rId34"/>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D00"/>
    <a:srgbClr val="005300"/>
    <a:srgbClr val="004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671" autoAdjust="0"/>
  </p:normalViewPr>
  <p:slideViewPr>
    <p:cSldViewPr snapToGrid="0" snapToObjects="1">
      <p:cViewPr varScale="1">
        <p:scale>
          <a:sx n="69" d="100"/>
          <a:sy n="69" d="100"/>
        </p:scale>
        <p:origin x="-16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82E518AA-908C-4C5F-BF80-D34B23C5662A}" type="datetimeFigureOut">
              <a:rPr lang="en-ZA" smtClean="0"/>
              <a:pPr/>
              <a:t>2023/06/15</a:t>
            </a:fld>
            <a:endParaRPr lang="en-ZA" dirty="0"/>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322261BC-4339-4209-BA5D-21BC654CE21E}" type="slidenum">
              <a:rPr lang="en-ZA" smtClean="0"/>
              <a:pPr/>
              <a:t>‹#›</a:t>
            </a:fld>
            <a:endParaRPr lang="en-ZA" dirty="0"/>
          </a:p>
        </p:txBody>
      </p:sp>
    </p:spTree>
    <p:extLst>
      <p:ext uri="{BB962C8B-B14F-4D97-AF65-F5344CB8AC3E}">
        <p14:creationId xmlns:p14="http://schemas.microsoft.com/office/powerpoint/2010/main" xmlns="" val="126870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7BAFD77-82C8-614A-8E7A-50E0B00609D4}" type="datetimeFigureOut">
              <a:rPr lang="en-US" smtClean="0"/>
              <a:pPr/>
              <a:t>6/15/2023</a:t>
            </a:fld>
            <a:endParaRPr lang="en-US"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dirty="0"/>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4</a:t>
            </a:fld>
            <a:endParaRPr lang="en-US" dirty="0"/>
          </a:p>
        </p:txBody>
      </p:sp>
    </p:spTree>
    <p:extLst>
      <p:ext uri="{BB962C8B-B14F-4D97-AF65-F5344CB8AC3E}">
        <p14:creationId xmlns:p14="http://schemas.microsoft.com/office/powerpoint/2010/main" xmlns="" val="379613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13</a:t>
            </a:fld>
            <a:endParaRPr lang="en-US" dirty="0"/>
          </a:p>
        </p:txBody>
      </p:sp>
    </p:spTree>
    <p:extLst>
      <p:ext uri="{BB962C8B-B14F-4D97-AF65-F5344CB8AC3E}">
        <p14:creationId xmlns:p14="http://schemas.microsoft.com/office/powerpoint/2010/main" xmlns="" val="274001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14</a:t>
            </a:fld>
            <a:endParaRPr lang="en-US" dirty="0"/>
          </a:p>
        </p:txBody>
      </p:sp>
    </p:spTree>
    <p:extLst>
      <p:ext uri="{BB962C8B-B14F-4D97-AF65-F5344CB8AC3E}">
        <p14:creationId xmlns:p14="http://schemas.microsoft.com/office/powerpoint/2010/main" xmlns="" val="390579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15</a:t>
            </a:fld>
            <a:endParaRPr lang="en-US" dirty="0"/>
          </a:p>
        </p:txBody>
      </p:sp>
    </p:spTree>
    <p:extLst>
      <p:ext uri="{BB962C8B-B14F-4D97-AF65-F5344CB8AC3E}">
        <p14:creationId xmlns:p14="http://schemas.microsoft.com/office/powerpoint/2010/main" xmlns="" val="235421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16</a:t>
            </a:fld>
            <a:endParaRPr lang="en-US" dirty="0"/>
          </a:p>
        </p:txBody>
      </p:sp>
    </p:spTree>
    <p:extLst>
      <p:ext uri="{BB962C8B-B14F-4D97-AF65-F5344CB8AC3E}">
        <p14:creationId xmlns:p14="http://schemas.microsoft.com/office/powerpoint/2010/main" xmlns="" val="191452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17</a:t>
            </a:fld>
            <a:endParaRPr lang="en-US" dirty="0"/>
          </a:p>
        </p:txBody>
      </p:sp>
    </p:spTree>
    <p:extLst>
      <p:ext uri="{BB962C8B-B14F-4D97-AF65-F5344CB8AC3E}">
        <p14:creationId xmlns:p14="http://schemas.microsoft.com/office/powerpoint/2010/main" xmlns="" val="123253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18</a:t>
            </a:fld>
            <a:endParaRPr lang="en-US" dirty="0"/>
          </a:p>
        </p:txBody>
      </p:sp>
    </p:spTree>
    <p:extLst>
      <p:ext uri="{BB962C8B-B14F-4D97-AF65-F5344CB8AC3E}">
        <p14:creationId xmlns:p14="http://schemas.microsoft.com/office/powerpoint/2010/main" xmlns="" val="322646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19</a:t>
            </a:fld>
            <a:endParaRPr lang="en-US" dirty="0"/>
          </a:p>
        </p:txBody>
      </p:sp>
    </p:spTree>
    <p:extLst>
      <p:ext uri="{BB962C8B-B14F-4D97-AF65-F5344CB8AC3E}">
        <p14:creationId xmlns:p14="http://schemas.microsoft.com/office/powerpoint/2010/main" xmlns="" val="136652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20</a:t>
            </a:fld>
            <a:endParaRPr lang="en-US" dirty="0"/>
          </a:p>
        </p:txBody>
      </p:sp>
    </p:spTree>
    <p:extLst>
      <p:ext uri="{BB962C8B-B14F-4D97-AF65-F5344CB8AC3E}">
        <p14:creationId xmlns:p14="http://schemas.microsoft.com/office/powerpoint/2010/main" xmlns="" val="127160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21</a:t>
            </a:fld>
            <a:endParaRPr lang="en-US" dirty="0"/>
          </a:p>
        </p:txBody>
      </p:sp>
    </p:spTree>
    <p:extLst>
      <p:ext uri="{BB962C8B-B14F-4D97-AF65-F5344CB8AC3E}">
        <p14:creationId xmlns:p14="http://schemas.microsoft.com/office/powerpoint/2010/main" xmlns="" val="381285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22</a:t>
            </a:fld>
            <a:endParaRPr lang="en-US" dirty="0"/>
          </a:p>
        </p:txBody>
      </p:sp>
    </p:spTree>
    <p:extLst>
      <p:ext uri="{BB962C8B-B14F-4D97-AF65-F5344CB8AC3E}">
        <p14:creationId xmlns:p14="http://schemas.microsoft.com/office/powerpoint/2010/main" xmlns="" val="20101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5</a:t>
            </a:fld>
            <a:endParaRPr lang="en-US" dirty="0"/>
          </a:p>
        </p:txBody>
      </p:sp>
    </p:spTree>
    <p:extLst>
      <p:ext uri="{BB962C8B-B14F-4D97-AF65-F5344CB8AC3E}">
        <p14:creationId xmlns:p14="http://schemas.microsoft.com/office/powerpoint/2010/main" xmlns="" val="329760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23</a:t>
            </a:fld>
            <a:endParaRPr lang="en-US" dirty="0"/>
          </a:p>
        </p:txBody>
      </p:sp>
    </p:spTree>
    <p:extLst>
      <p:ext uri="{BB962C8B-B14F-4D97-AF65-F5344CB8AC3E}">
        <p14:creationId xmlns:p14="http://schemas.microsoft.com/office/powerpoint/2010/main" xmlns="" val="219049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24</a:t>
            </a:fld>
            <a:endParaRPr lang="en-US" dirty="0"/>
          </a:p>
        </p:txBody>
      </p:sp>
    </p:spTree>
    <p:extLst>
      <p:ext uri="{BB962C8B-B14F-4D97-AF65-F5344CB8AC3E}">
        <p14:creationId xmlns:p14="http://schemas.microsoft.com/office/powerpoint/2010/main" xmlns="" val="149359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25</a:t>
            </a:fld>
            <a:endParaRPr lang="en-US" dirty="0"/>
          </a:p>
        </p:txBody>
      </p:sp>
    </p:spTree>
    <p:extLst>
      <p:ext uri="{BB962C8B-B14F-4D97-AF65-F5344CB8AC3E}">
        <p14:creationId xmlns:p14="http://schemas.microsoft.com/office/powerpoint/2010/main" xmlns="" val="55939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26</a:t>
            </a:fld>
            <a:endParaRPr lang="en-US" dirty="0"/>
          </a:p>
        </p:txBody>
      </p:sp>
    </p:spTree>
    <p:extLst>
      <p:ext uri="{BB962C8B-B14F-4D97-AF65-F5344CB8AC3E}">
        <p14:creationId xmlns:p14="http://schemas.microsoft.com/office/powerpoint/2010/main" xmlns="" val="24702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27</a:t>
            </a:fld>
            <a:endParaRPr lang="en-US" dirty="0"/>
          </a:p>
        </p:txBody>
      </p:sp>
    </p:spTree>
    <p:extLst>
      <p:ext uri="{BB962C8B-B14F-4D97-AF65-F5344CB8AC3E}">
        <p14:creationId xmlns:p14="http://schemas.microsoft.com/office/powerpoint/2010/main" xmlns="" val="24600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28</a:t>
            </a:fld>
            <a:endParaRPr lang="en-US" dirty="0"/>
          </a:p>
        </p:txBody>
      </p:sp>
    </p:spTree>
    <p:extLst>
      <p:ext uri="{BB962C8B-B14F-4D97-AF65-F5344CB8AC3E}">
        <p14:creationId xmlns:p14="http://schemas.microsoft.com/office/powerpoint/2010/main" xmlns="" val="197225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29</a:t>
            </a:fld>
            <a:endParaRPr lang="en-US" dirty="0"/>
          </a:p>
        </p:txBody>
      </p:sp>
    </p:spTree>
    <p:extLst>
      <p:ext uri="{BB962C8B-B14F-4D97-AF65-F5344CB8AC3E}">
        <p14:creationId xmlns:p14="http://schemas.microsoft.com/office/powerpoint/2010/main" xmlns="" val="3760623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30</a:t>
            </a:fld>
            <a:endParaRPr lang="en-US" dirty="0"/>
          </a:p>
        </p:txBody>
      </p:sp>
    </p:spTree>
    <p:extLst>
      <p:ext uri="{BB962C8B-B14F-4D97-AF65-F5344CB8AC3E}">
        <p14:creationId xmlns:p14="http://schemas.microsoft.com/office/powerpoint/2010/main" xmlns="" val="1545089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31</a:t>
            </a:fld>
            <a:endParaRPr lang="en-US" dirty="0"/>
          </a:p>
        </p:txBody>
      </p:sp>
    </p:spTree>
    <p:extLst>
      <p:ext uri="{BB962C8B-B14F-4D97-AF65-F5344CB8AC3E}">
        <p14:creationId xmlns:p14="http://schemas.microsoft.com/office/powerpoint/2010/main" xmlns="" val="4094789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32</a:t>
            </a:fld>
            <a:endParaRPr lang="en-US" dirty="0"/>
          </a:p>
        </p:txBody>
      </p:sp>
    </p:spTree>
    <p:extLst>
      <p:ext uri="{BB962C8B-B14F-4D97-AF65-F5344CB8AC3E}">
        <p14:creationId xmlns:p14="http://schemas.microsoft.com/office/powerpoint/2010/main" xmlns="" val="242512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6</a:t>
            </a:fld>
            <a:endParaRPr lang="en-US" dirty="0"/>
          </a:p>
        </p:txBody>
      </p:sp>
    </p:spTree>
    <p:extLst>
      <p:ext uri="{BB962C8B-B14F-4D97-AF65-F5344CB8AC3E}">
        <p14:creationId xmlns:p14="http://schemas.microsoft.com/office/powerpoint/2010/main" xmlns="" val="245605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7</a:t>
            </a:fld>
            <a:endParaRPr lang="en-US" dirty="0"/>
          </a:p>
        </p:txBody>
      </p:sp>
    </p:spTree>
    <p:extLst>
      <p:ext uri="{BB962C8B-B14F-4D97-AF65-F5344CB8AC3E}">
        <p14:creationId xmlns:p14="http://schemas.microsoft.com/office/powerpoint/2010/main" xmlns="" val="166417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8</a:t>
            </a:fld>
            <a:endParaRPr lang="en-US" dirty="0"/>
          </a:p>
        </p:txBody>
      </p:sp>
    </p:spTree>
    <p:extLst>
      <p:ext uri="{BB962C8B-B14F-4D97-AF65-F5344CB8AC3E}">
        <p14:creationId xmlns:p14="http://schemas.microsoft.com/office/powerpoint/2010/main" xmlns="" val="74029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9</a:t>
            </a:fld>
            <a:endParaRPr lang="en-US" dirty="0"/>
          </a:p>
        </p:txBody>
      </p:sp>
    </p:spTree>
    <p:extLst>
      <p:ext uri="{BB962C8B-B14F-4D97-AF65-F5344CB8AC3E}">
        <p14:creationId xmlns:p14="http://schemas.microsoft.com/office/powerpoint/2010/main" xmlns="" val="400437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10</a:t>
            </a:fld>
            <a:endParaRPr lang="en-US" dirty="0"/>
          </a:p>
        </p:txBody>
      </p:sp>
    </p:spTree>
    <p:extLst>
      <p:ext uri="{BB962C8B-B14F-4D97-AF65-F5344CB8AC3E}">
        <p14:creationId xmlns:p14="http://schemas.microsoft.com/office/powerpoint/2010/main" xmlns="" val="143965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11</a:t>
            </a:fld>
            <a:endParaRPr lang="en-US" dirty="0"/>
          </a:p>
        </p:txBody>
      </p:sp>
    </p:spTree>
    <p:extLst>
      <p:ext uri="{BB962C8B-B14F-4D97-AF65-F5344CB8AC3E}">
        <p14:creationId xmlns:p14="http://schemas.microsoft.com/office/powerpoint/2010/main" xmlns="" val="26223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12</a:t>
            </a:fld>
            <a:endParaRPr lang="en-US" dirty="0"/>
          </a:p>
        </p:txBody>
      </p:sp>
    </p:spTree>
    <p:extLst>
      <p:ext uri="{BB962C8B-B14F-4D97-AF65-F5344CB8AC3E}">
        <p14:creationId xmlns:p14="http://schemas.microsoft.com/office/powerpoint/2010/main" xmlns="" val="8114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1263C-FD6F-4587-BEF9-6DA9813BCFE4}" type="datetime1">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DD463-610F-4097-9F9B-C72BB62E4726}" type="datetime1">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E6D6F-35A7-44C9-B907-A89C36522515}" type="datetime1">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374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F57F3-FDFB-4B22-A380-B386396FC09D}" type="datetime1">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0476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5DA97A-2BC9-4E20-8DA9-9A977E06DB21}" type="datetime1">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73967F-D65F-48F8-BAF3-AF8FD7E6FBE3}" type="datetime1">
              <a:rPr lang="en-US" smtClean="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761E6-0DD9-4E3B-9987-866FA4998FB1}" type="datetime1">
              <a:rPr lang="en-US" smtClean="0"/>
              <a:pPr/>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38DA43-5380-4A3E-8D5A-EF3F0DFFEDE0}" type="datetime1">
              <a:rPr lang="en-US" smtClean="0"/>
              <a:pPr/>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85ACE-8EF4-4CB0-AE55-8197FE0707D8}" type="datetime1">
              <a:rPr lang="en-US" smtClean="0"/>
              <a:pPr/>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ABFFB-C759-4D20-9868-A9D4D65CABA7}" type="datetime1">
              <a:rPr lang="en-US" smtClean="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BE977-8539-4F23-B47F-AC55F9B9BDE0}" type="datetime1">
              <a:rPr lang="en-US" smtClean="0"/>
              <a:pPr/>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EEF89-EDC7-4597-9F71-ECCF356B89FF}" type="datetime1">
              <a:rPr lang="en-US" smtClean="0"/>
              <a:pPr/>
              <a:t>6/15/2023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7296"/>
            <a:ext cx="9144000" cy="6858000"/>
          </a:xfrm>
          <a:prstGeom prst="rect">
            <a:avLst/>
          </a:prstGeom>
        </p:spPr>
      </p:pic>
      <p:sp>
        <p:nvSpPr>
          <p:cNvPr id="6" name="Rectangle 6"/>
          <p:cNvSpPr>
            <a:spLocks noGrp="1" noChangeArrowheads="1"/>
          </p:cNvSpPr>
          <p:nvPr>
            <p:ph type="ctrTitle"/>
          </p:nvPr>
        </p:nvSpPr>
        <p:spPr>
          <a:xfrm>
            <a:off x="0" y="965200"/>
            <a:ext cx="4474029" cy="4775199"/>
          </a:xfrm>
          <a:ln/>
        </p:spPr>
        <p:txBody>
          <a:bodyPr>
            <a:normAutofit/>
          </a:bodyPr>
          <a:lstStyle/>
          <a:p>
            <a:pPr eaLnBrk="0" hangingPunct="0"/>
            <a:r>
              <a:rPr lang="en-ZA" altLang="en-US" sz="2800" b="1" kern="0" dirty="0">
                <a:solidFill>
                  <a:srgbClr val="003D00"/>
                </a:solidFill>
                <a:latin typeface="Arial" panose="020B0604020202020204" pitchFamily="34" charset="0"/>
                <a:cs typeface="Arial" panose="020B0604020202020204" pitchFamily="34" charset="0"/>
              </a:rPr>
              <a:t>Presentation on appointment of the </a:t>
            </a:r>
            <a:r>
              <a:rPr lang="en-ZA" altLang="en-US" sz="2800" b="1" kern="0" dirty="0">
                <a:solidFill>
                  <a:srgbClr val="003D00"/>
                </a:solidFill>
                <a:latin typeface="Arial"/>
                <a:cs typeface="Arial"/>
              </a:rPr>
              <a:t>National Council for Correctional Services</a:t>
            </a:r>
            <a:r>
              <a:rPr lang="en-ZA" altLang="en-US" sz="2800" b="1" kern="0" dirty="0">
                <a:solidFill>
                  <a:srgbClr val="000000"/>
                </a:solidFill>
                <a:latin typeface="Arial"/>
                <a:cs typeface="Arial"/>
              </a:rPr>
              <a:t/>
            </a:r>
            <a:br>
              <a:rPr lang="en-ZA" altLang="en-US" sz="2800" b="1" kern="0" dirty="0">
                <a:solidFill>
                  <a:srgbClr val="000000"/>
                </a:solidFill>
                <a:latin typeface="Arial"/>
                <a:cs typeface="Arial"/>
              </a:rPr>
            </a:br>
            <a:r>
              <a:rPr lang="en-ZA" altLang="en-US" sz="2800" b="1" kern="0" dirty="0">
                <a:solidFill>
                  <a:srgbClr val="003D00"/>
                </a:solidFill>
                <a:latin typeface="Arial" panose="020B0604020202020204" pitchFamily="34" charset="0"/>
                <a:cs typeface="Arial" panose="020B0604020202020204" pitchFamily="34" charset="0"/>
              </a:rPr>
              <a:t>  </a:t>
            </a:r>
            <a:r>
              <a:rPr lang="en-ZA" altLang="en-US" sz="2800" b="1" kern="0" dirty="0">
                <a:solidFill>
                  <a:srgbClr val="000000"/>
                </a:solidFill>
                <a:latin typeface="Arial" panose="020B0604020202020204" pitchFamily="34" charset="0"/>
                <a:cs typeface="Arial" panose="020B0604020202020204" pitchFamily="34" charset="0"/>
              </a:rPr>
              <a:t/>
            </a:r>
            <a:br>
              <a:rPr lang="en-ZA" altLang="en-US" sz="2800" b="1" kern="0" dirty="0">
                <a:solidFill>
                  <a:srgbClr val="000000"/>
                </a:solidFill>
                <a:latin typeface="Arial" panose="020B0604020202020204" pitchFamily="34" charset="0"/>
                <a:cs typeface="Arial" panose="020B0604020202020204" pitchFamily="34" charset="0"/>
              </a:rPr>
            </a:br>
            <a:r>
              <a:rPr lang="en-ZA" altLang="en-US" sz="2800" b="1" kern="0" dirty="0">
                <a:solidFill>
                  <a:srgbClr val="000000"/>
                </a:solidFill>
                <a:latin typeface="Arial"/>
                <a:cs typeface="Arial"/>
              </a:rPr>
              <a:t/>
            </a:r>
            <a:br>
              <a:rPr lang="en-ZA" altLang="en-US" sz="2800" b="1" kern="0" dirty="0">
                <a:solidFill>
                  <a:srgbClr val="000000"/>
                </a:solidFill>
                <a:latin typeface="Arial"/>
                <a:cs typeface="Arial"/>
              </a:rPr>
            </a:br>
            <a:r>
              <a:rPr lang="en-ZA" altLang="en-US" sz="2800" b="1" kern="0" dirty="0">
                <a:solidFill>
                  <a:srgbClr val="000000"/>
                </a:solidFill>
                <a:latin typeface="Arial"/>
                <a:cs typeface="Arial"/>
              </a:rPr>
              <a:t/>
            </a:r>
            <a:br>
              <a:rPr lang="en-ZA" altLang="en-US" sz="2800" b="1" kern="0" dirty="0">
                <a:solidFill>
                  <a:srgbClr val="000000"/>
                </a:solidFill>
                <a:latin typeface="Arial"/>
                <a:cs typeface="Arial"/>
              </a:rPr>
            </a:br>
            <a:r>
              <a:rPr lang="en-ZA" altLang="en-US" sz="2800" b="1" kern="0" dirty="0">
                <a:solidFill>
                  <a:srgbClr val="000000"/>
                </a:solidFill>
                <a:latin typeface="Arial"/>
                <a:cs typeface="Arial"/>
              </a:rPr>
              <a:t/>
            </a:r>
            <a:br>
              <a:rPr lang="en-ZA" altLang="en-US" sz="2800" b="1" kern="0" dirty="0">
                <a:solidFill>
                  <a:srgbClr val="000000"/>
                </a:solidFill>
                <a:latin typeface="Arial"/>
                <a:cs typeface="Arial"/>
              </a:rPr>
            </a:br>
            <a:r>
              <a:rPr lang="en-ZA" altLang="en-US" sz="2800" b="1" kern="0" dirty="0">
                <a:solidFill>
                  <a:srgbClr val="000000"/>
                </a:solidFill>
                <a:latin typeface="Arial"/>
                <a:cs typeface="Arial"/>
              </a:rPr>
              <a:t/>
            </a:r>
            <a:br>
              <a:rPr lang="en-ZA" altLang="en-US" sz="2800" b="1" kern="0" dirty="0">
                <a:solidFill>
                  <a:srgbClr val="000000"/>
                </a:solidFill>
                <a:latin typeface="Arial"/>
                <a:cs typeface="Arial"/>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14 June 2023</a:t>
            </a:r>
          </a:p>
        </p:txBody>
      </p:sp>
      <p:sp>
        <p:nvSpPr>
          <p:cNvPr id="2" name="Slide Number Placeholder 1"/>
          <p:cNvSpPr>
            <a:spLocks noGrp="1"/>
          </p:cNvSpPr>
          <p:nvPr>
            <p:ph type="sldNum" sz="quarter" idx="12"/>
          </p:nvPr>
        </p:nvSpPr>
        <p:spPr/>
        <p:txBody>
          <a:bodyPr/>
          <a:lstStyle/>
          <a:p>
            <a:fld id="{DCB3B80B-23E3-3948-A741-EEB7CB22DD0C}" type="slidenum">
              <a:rPr lang="en-US" smtClean="0"/>
              <a:pPr/>
              <a:t>1</a:t>
            </a:fld>
            <a:endParaRPr lang="en-US" dirty="0"/>
          </a:p>
        </p:txBody>
      </p:sp>
    </p:spTree>
    <p:extLst>
      <p:ext uri="{BB962C8B-B14F-4D97-AF65-F5344CB8AC3E}">
        <p14:creationId xmlns:p14="http://schemas.microsoft.com/office/powerpoint/2010/main" xmlns="" val="344374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700126" y="52280"/>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10</a:t>
            </a:fld>
            <a:endParaRPr lang="en-US" dirty="0"/>
          </a:p>
        </p:txBody>
      </p:sp>
      <p:sp>
        <p:nvSpPr>
          <p:cNvPr id="7" name="Rectangle 2"/>
          <p:cNvSpPr>
            <a:spLocks noChangeArrowheads="1"/>
          </p:cNvSpPr>
          <p:nvPr/>
        </p:nvSpPr>
        <p:spPr bwMode="auto">
          <a:xfrm>
            <a:off x="111904" y="1207980"/>
            <a:ext cx="884071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ZA" sz="2400" b="1" dirty="0">
                <a:latin typeface="Arial" panose="020B0604020202020204" pitchFamily="34" charset="0"/>
                <a:cs typeface="Arial" panose="020B0604020202020204" pitchFamily="34" charset="0"/>
              </a:rPr>
              <a:t>Knowledge of the community justice system</a:t>
            </a:r>
            <a:endParaRPr lang="en-ZA" sz="2400" dirty="0">
              <a:latin typeface="Arial" panose="020B0604020202020204" pitchFamily="34" charset="0"/>
              <a:cs typeface="Arial" panose="020B0604020202020204" pitchFamily="34" charset="0"/>
            </a:endParaRPr>
          </a:p>
          <a:p>
            <a:pPr algn="just"/>
            <a:r>
              <a:rPr lang="en-ZA" sz="2400" b="1"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ZA" sz="2400" dirty="0">
                <a:latin typeface="Arial" panose="020B0604020202020204" pitchFamily="34" charset="0"/>
                <a:cs typeface="Arial" panose="020B0604020202020204" pitchFamily="34" charset="0"/>
              </a:rPr>
              <a:t>Dr Herma </a:t>
            </a:r>
            <a:r>
              <a:rPr lang="en-ZA" sz="2400" dirty="0" err="1">
                <a:latin typeface="Arial" panose="020B0604020202020204" pitchFamily="34" charset="0"/>
                <a:cs typeface="Arial" panose="020B0604020202020204" pitchFamily="34" charset="0"/>
              </a:rPr>
              <a:t>Hargovan</a:t>
            </a:r>
            <a:r>
              <a:rPr lang="en-ZA" sz="2400" dirty="0">
                <a:latin typeface="Arial" panose="020B0604020202020204" pitchFamily="34" charset="0"/>
                <a:cs typeface="Arial" panose="020B0604020202020204" pitchFamily="34" charset="0"/>
              </a:rPr>
              <a:t>: 61 years of age from KwaZulu-Natal. She obtained a </a:t>
            </a:r>
            <a:r>
              <a:rPr lang="en-ZA" sz="2400" dirty="0" err="1">
                <a:latin typeface="Arial" panose="020B0604020202020204" pitchFamily="34" charset="0"/>
                <a:cs typeface="Arial" panose="020B0604020202020204" pitchFamily="34" charset="0"/>
              </a:rPr>
              <a:t>Phd</a:t>
            </a:r>
            <a:r>
              <a:rPr lang="en-ZA" sz="2400" dirty="0">
                <a:latin typeface="Arial" panose="020B0604020202020204" pitchFamily="34" charset="0"/>
                <a:cs typeface="Arial" panose="020B0604020202020204" pitchFamily="34" charset="0"/>
              </a:rPr>
              <a:t> (Criminology) in 2008 from the University of KwaZulu-Natal. She served as a member of the Department of Justice and Constitutional Development Provincial Restorative Justice Sub-Committee. She is a former member of the KwaZulu-Natal quality assurance panel for diversion service providers. She is the current member of the NCCS. </a:t>
            </a:r>
          </a:p>
        </p:txBody>
      </p:sp>
    </p:spTree>
    <p:extLst>
      <p:ext uri="{BB962C8B-B14F-4D97-AF65-F5344CB8AC3E}">
        <p14:creationId xmlns:p14="http://schemas.microsoft.com/office/powerpoint/2010/main" xmlns="" val="246094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11</a:t>
            </a:fld>
            <a:endParaRPr lang="en-US" dirty="0"/>
          </a:p>
        </p:txBody>
      </p:sp>
      <p:sp>
        <p:nvSpPr>
          <p:cNvPr id="7" name="Rectangle 2"/>
          <p:cNvSpPr>
            <a:spLocks noChangeArrowheads="1"/>
          </p:cNvSpPr>
          <p:nvPr/>
        </p:nvSpPr>
        <p:spPr bwMode="auto">
          <a:xfrm>
            <a:off x="233916" y="812031"/>
            <a:ext cx="8718698" cy="5186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ZA" dirty="0"/>
              <a:t> </a:t>
            </a:r>
          </a:p>
          <a:p>
            <a:pPr algn="ctr">
              <a:spcAft>
                <a:spcPts val="1800"/>
              </a:spcAft>
            </a:pPr>
            <a:r>
              <a:rPr lang="en-ZA" sz="2400" b="1" dirty="0">
                <a:latin typeface="Arial" panose="020B0604020202020204" pitchFamily="34" charset="0"/>
                <a:cs typeface="Arial" panose="020B0604020202020204" pitchFamily="34" charset="0"/>
              </a:rPr>
              <a:t>Criminologists</a:t>
            </a:r>
            <a:endParaRPr lang="en-ZA" sz="2400" dirty="0">
              <a:latin typeface="Arial" panose="020B0604020202020204" pitchFamily="34" charset="0"/>
              <a:cs typeface="Arial" panose="020B0604020202020204" pitchFamily="34" charset="0"/>
            </a:endParaRPr>
          </a:p>
          <a:p>
            <a:pPr marL="34290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Dr Vanitha Chetty: age 71 years, Female who specialized in criminology which is a scare skill in the Correctional Services environment and is based in Durban. Her experience, skills and specialization are relevant to the work of the NCCS as she is currently serving on the NCCS.</a:t>
            </a:r>
          </a:p>
          <a:p>
            <a:pPr marL="342900" lvl="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Ms </a:t>
            </a:r>
            <a:r>
              <a:rPr lang="en-ZA" sz="2400" dirty="0" err="1">
                <a:latin typeface="Arial" panose="020B0604020202020204" pitchFamily="34" charset="0"/>
                <a:cs typeface="Arial" panose="020B0604020202020204" pitchFamily="34" charset="0"/>
              </a:rPr>
              <a:t>Vuyelwa</a:t>
            </a:r>
            <a:r>
              <a:rPr lang="en-ZA" sz="2400" dirty="0">
                <a:latin typeface="Arial" panose="020B0604020202020204" pitchFamily="34" charset="0"/>
                <a:cs typeface="Arial" panose="020B0604020202020204" pitchFamily="34" charset="0"/>
              </a:rPr>
              <a:t> K </a:t>
            </a:r>
            <a:r>
              <a:rPr lang="en-ZA" sz="2400" dirty="0" err="1">
                <a:latin typeface="Arial" panose="020B0604020202020204" pitchFamily="34" charset="0"/>
                <a:cs typeface="Arial" panose="020B0604020202020204" pitchFamily="34" charset="0"/>
              </a:rPr>
              <a:t>Maweni</a:t>
            </a:r>
            <a:r>
              <a:rPr lang="en-ZA" sz="2400" dirty="0">
                <a:latin typeface="Arial" panose="020B0604020202020204" pitchFamily="34" charset="0"/>
                <a:cs typeface="Arial" panose="020B0604020202020204" pitchFamily="34" charset="0"/>
              </a:rPr>
              <a:t>: 30 years of age from KwaZulu-Natal. With Masters in Social Science majoring in Criminology and Forensic Studies and Doctor of Philosophy candidate. She is lecturing forensic criminology and has worked with the Department of Correctional Services on risk profiling and community profiling.</a:t>
            </a:r>
          </a:p>
        </p:txBody>
      </p:sp>
    </p:spTree>
    <p:extLst>
      <p:ext uri="{BB962C8B-B14F-4D97-AF65-F5344CB8AC3E}">
        <p14:creationId xmlns:p14="http://schemas.microsoft.com/office/powerpoint/2010/main" xmlns="" val="165827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12</a:t>
            </a:fld>
            <a:endParaRPr lang="en-US" dirty="0"/>
          </a:p>
        </p:txBody>
      </p:sp>
      <p:sp>
        <p:nvSpPr>
          <p:cNvPr id="7" name="Rectangle 2"/>
          <p:cNvSpPr>
            <a:spLocks noChangeArrowheads="1"/>
          </p:cNvSpPr>
          <p:nvPr/>
        </p:nvSpPr>
        <p:spPr bwMode="auto">
          <a:xfrm>
            <a:off x="180753" y="453746"/>
            <a:ext cx="8718698" cy="3877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200"/>
              </a:spcAft>
            </a:pPr>
            <a:r>
              <a:rPr lang="en-ZA" sz="2400" dirty="0">
                <a:latin typeface="Arial" panose="020B0604020202020204" pitchFamily="34" charset="0"/>
                <a:cs typeface="Arial" panose="020B0604020202020204" pitchFamily="34" charset="0"/>
              </a:rPr>
              <a:t> </a:t>
            </a:r>
          </a:p>
          <a:p>
            <a:pPr algn="ctr">
              <a:spcAft>
                <a:spcPts val="1200"/>
              </a:spcAft>
            </a:pPr>
            <a:r>
              <a:rPr lang="en-ZA" sz="2400" b="1" dirty="0">
                <a:latin typeface="Arial" panose="020B0604020202020204" pitchFamily="34" charset="0"/>
                <a:cs typeface="Arial" panose="020B0604020202020204" pitchFamily="34" charset="0"/>
              </a:rPr>
              <a:t>Social Workers</a:t>
            </a:r>
            <a:endParaRPr lang="en-ZA" sz="2400" dirty="0">
              <a:latin typeface="Arial" panose="020B0604020202020204" pitchFamily="34" charset="0"/>
              <a:cs typeface="Arial" panose="020B0604020202020204" pitchFamily="34" charset="0"/>
            </a:endParaRPr>
          </a:p>
          <a:p>
            <a:pPr marL="285750" lvl="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Ms </a:t>
            </a:r>
            <a:r>
              <a:rPr lang="en-ZA" sz="2400" dirty="0" err="1">
                <a:latin typeface="Arial" panose="020B0604020202020204" pitchFamily="34" charset="0"/>
                <a:cs typeface="Arial" panose="020B0604020202020204" pitchFamily="34" charset="0"/>
              </a:rPr>
              <a:t>Daleen</a:t>
            </a:r>
            <a:r>
              <a:rPr lang="en-ZA" sz="2400" dirty="0">
                <a:latin typeface="Arial" panose="020B0604020202020204" pitchFamily="34" charset="0"/>
                <a:cs typeface="Arial" panose="020B0604020202020204" pitchFamily="34" charset="0"/>
              </a:rPr>
              <a:t> Van </a:t>
            </a:r>
            <a:r>
              <a:rPr lang="en-ZA" sz="2400" dirty="0" err="1">
                <a:latin typeface="Arial" panose="020B0604020202020204" pitchFamily="34" charset="0"/>
                <a:cs typeface="Arial" panose="020B0604020202020204" pitchFamily="34" charset="0"/>
              </a:rPr>
              <a:t>Biljon</a:t>
            </a:r>
            <a:r>
              <a:rPr lang="en-ZA" sz="2400" dirty="0">
                <a:latin typeface="Arial" panose="020B0604020202020204" pitchFamily="34" charset="0"/>
                <a:cs typeface="Arial" panose="020B0604020202020204" pitchFamily="34" charset="0"/>
              </a:rPr>
              <a:t>: age 48 years from Eastern Cape, female with Masters in Forensic Social Work, with extensive experience in Social Work, Restorative Justice and Victim Empowerment.</a:t>
            </a:r>
          </a:p>
          <a:p>
            <a:pPr marL="285750" lvl="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Dr Yolinda </a:t>
            </a:r>
            <a:r>
              <a:rPr lang="en-ZA" sz="2400" dirty="0" err="1">
                <a:latin typeface="Arial" panose="020B0604020202020204" pitchFamily="34" charset="0"/>
                <a:cs typeface="Arial" panose="020B0604020202020204" pitchFamily="34" charset="0"/>
              </a:rPr>
              <a:t>Styen</a:t>
            </a:r>
            <a:r>
              <a:rPr lang="en-ZA" sz="2400" dirty="0">
                <a:latin typeface="Arial" panose="020B0604020202020204" pitchFamily="34" charset="0"/>
                <a:cs typeface="Arial" panose="020B0604020202020204" pitchFamily="34" charset="0"/>
              </a:rPr>
              <a:t>: aged 48 years from Free State, female with Doctorate in Social Work, with 23 years experience in Social Work.</a:t>
            </a:r>
          </a:p>
        </p:txBody>
      </p:sp>
    </p:spTree>
    <p:extLst>
      <p:ext uri="{BB962C8B-B14F-4D97-AF65-F5344CB8AC3E}">
        <p14:creationId xmlns:p14="http://schemas.microsoft.com/office/powerpoint/2010/main" xmlns="" val="45342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13</a:t>
            </a:fld>
            <a:endParaRPr lang="en-US" dirty="0"/>
          </a:p>
        </p:txBody>
      </p:sp>
      <p:sp>
        <p:nvSpPr>
          <p:cNvPr id="7" name="Rectangle 2"/>
          <p:cNvSpPr>
            <a:spLocks noChangeArrowheads="1"/>
          </p:cNvSpPr>
          <p:nvPr/>
        </p:nvSpPr>
        <p:spPr bwMode="auto">
          <a:xfrm>
            <a:off x="95692" y="1000739"/>
            <a:ext cx="8718698" cy="372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1200"/>
              </a:spcAft>
            </a:pPr>
            <a:r>
              <a:rPr lang="en-ZA" sz="2400" dirty="0">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Psychologists: </a:t>
            </a:r>
            <a:endParaRPr lang="en-ZA" sz="2400" dirty="0">
              <a:latin typeface="Arial" panose="020B0604020202020204" pitchFamily="34" charset="0"/>
              <a:cs typeface="Arial" panose="020B0604020202020204" pitchFamily="34" charset="0"/>
            </a:endParaRPr>
          </a:p>
          <a:p>
            <a:pPr marL="285750" lvl="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Mr Willem A.A. </a:t>
            </a:r>
            <a:r>
              <a:rPr lang="en-ZA" sz="2400" dirty="0" err="1">
                <a:latin typeface="Arial" panose="020B0604020202020204" pitchFamily="34" charset="0"/>
                <a:cs typeface="Arial" panose="020B0604020202020204" pitchFamily="34" charset="0"/>
              </a:rPr>
              <a:t>Hanekom</a:t>
            </a:r>
            <a:r>
              <a:rPr lang="en-ZA" sz="2400" dirty="0">
                <a:latin typeface="Arial" panose="020B0604020202020204" pitchFamily="34" charset="0"/>
                <a:cs typeface="Arial" panose="020B0604020202020204" pitchFamily="34" charset="0"/>
              </a:rPr>
              <a:t>: 68 years of age from Western Cape. A Clinical Psychologist with Masters and experience in the Department of Correctional Services and private practice.  </a:t>
            </a:r>
          </a:p>
          <a:p>
            <a:pPr marL="285750" lvl="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Ms </a:t>
            </a:r>
            <a:r>
              <a:rPr lang="en-ZA" sz="2400" dirty="0" err="1">
                <a:latin typeface="Arial" panose="020B0604020202020204" pitchFamily="34" charset="0"/>
                <a:cs typeface="Arial" panose="020B0604020202020204" pitchFamily="34" charset="0"/>
              </a:rPr>
              <a:t>Lusanda</a:t>
            </a:r>
            <a:r>
              <a:rPr lang="en-ZA" sz="2400" dirty="0">
                <a:latin typeface="Arial" panose="020B0604020202020204" pitchFamily="34" charset="0"/>
                <a:cs typeface="Arial" panose="020B0604020202020204" pitchFamily="34" charset="0"/>
              </a:rPr>
              <a:t> U.Z. </a:t>
            </a:r>
            <a:r>
              <a:rPr lang="en-ZA" sz="2400" dirty="0" err="1">
                <a:latin typeface="Arial" panose="020B0604020202020204" pitchFamily="34" charset="0"/>
                <a:cs typeface="Arial" panose="020B0604020202020204" pitchFamily="34" charset="0"/>
              </a:rPr>
              <a:t>Rataemane</a:t>
            </a:r>
            <a:r>
              <a:rPr lang="en-ZA" sz="2400" dirty="0">
                <a:latin typeface="Arial" panose="020B0604020202020204" pitchFamily="34" charset="0"/>
                <a:cs typeface="Arial" panose="020B0604020202020204" pitchFamily="34" charset="0"/>
              </a:rPr>
              <a:t>: 67 years of age based in Gauteng. A Clinical Psychologist with Masters Degrees obtained from University Surrey. She is the current member of the NCCS. </a:t>
            </a:r>
            <a:endParaRPr lang="en-ZA"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280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14</a:t>
            </a:fld>
            <a:endParaRPr lang="en-US" dirty="0"/>
          </a:p>
        </p:txBody>
      </p:sp>
      <p:sp>
        <p:nvSpPr>
          <p:cNvPr id="7" name="Rectangle 2"/>
          <p:cNvSpPr>
            <a:spLocks noChangeArrowheads="1"/>
          </p:cNvSpPr>
          <p:nvPr/>
        </p:nvSpPr>
        <p:spPr bwMode="auto">
          <a:xfrm>
            <a:off x="95692" y="1240115"/>
            <a:ext cx="8718698" cy="4462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Security Screening was conducted by State Security Agency herewith attached letter from SSA marked </a:t>
            </a:r>
            <a:r>
              <a:rPr lang="en-ZA" sz="2400" b="1" dirty="0">
                <a:latin typeface="Arial" panose="020B0604020202020204" pitchFamily="34" charset="0"/>
                <a:cs typeface="Arial" panose="020B0604020202020204" pitchFamily="34" charset="0"/>
              </a:rPr>
              <a:t>Annexure A.</a:t>
            </a:r>
            <a:r>
              <a:rPr lang="en-ZA" sz="2400" dirty="0">
                <a:latin typeface="Arial" panose="020B0604020202020204" pitchFamily="34" charset="0"/>
                <a:cs typeface="Arial" panose="020B0604020202020204" pitchFamily="34" charset="0"/>
              </a:rPr>
              <a:t> The new Council will be appointed with effect from </a:t>
            </a:r>
            <a:r>
              <a:rPr lang="en-ZA" sz="2400" b="1" dirty="0">
                <a:latin typeface="Arial" panose="020B0604020202020204" pitchFamily="34" charset="0"/>
                <a:cs typeface="Arial" panose="020B0604020202020204" pitchFamily="34" charset="0"/>
              </a:rPr>
              <a:t>01 July 2023</a:t>
            </a:r>
            <a:r>
              <a:rPr lang="en-ZA" sz="2400" dirty="0">
                <a:latin typeface="Arial" panose="020B0604020202020204" pitchFamily="34" charset="0"/>
                <a:cs typeface="Arial" panose="020B0604020202020204" pitchFamily="34" charset="0"/>
              </a:rPr>
              <a:t> for a period of five years. </a:t>
            </a:r>
          </a:p>
          <a:p>
            <a:pPr marL="285750" indent="-285750" algn="just">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algn="ctr">
              <a:spcAft>
                <a:spcPts val="1200"/>
              </a:spcAft>
            </a:pPr>
            <a:r>
              <a:rPr lang="en-ZA" sz="2400" b="1" u="sng" dirty="0">
                <a:latin typeface="Arial" panose="020B0604020202020204" pitchFamily="34" charset="0"/>
                <a:cs typeface="Arial" panose="020B0604020202020204" pitchFamily="34" charset="0"/>
              </a:rPr>
              <a:t>Annual Budget allocation:</a:t>
            </a:r>
            <a:endParaRPr lang="en-ZA"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400" dirty="0">
                <a:latin typeface="Arial" panose="020B0604020202020204" pitchFamily="34" charset="0"/>
                <a:cs typeface="Arial" panose="020B0604020202020204" pitchFamily="34" charset="0"/>
              </a:rPr>
              <a:t>It is important to indicate that the budget of the Council is controlled by the Council’s Secretariat which is employed by the Department. It for this reason that Act 111 of 1998 does not require appointment of an Accountant as a member of the Council.</a:t>
            </a:r>
          </a:p>
        </p:txBody>
      </p:sp>
    </p:spTree>
    <p:extLst>
      <p:ext uri="{BB962C8B-B14F-4D97-AF65-F5344CB8AC3E}">
        <p14:creationId xmlns:p14="http://schemas.microsoft.com/office/powerpoint/2010/main" xmlns="" val="409664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15</a:t>
            </a:fld>
            <a:endParaRPr lang="en-US" dirty="0"/>
          </a:p>
        </p:txBody>
      </p:sp>
      <p:sp>
        <p:nvSpPr>
          <p:cNvPr id="7" name="Rectangle 2"/>
          <p:cNvSpPr>
            <a:spLocks noChangeArrowheads="1"/>
          </p:cNvSpPr>
          <p:nvPr/>
        </p:nvSpPr>
        <p:spPr bwMode="auto">
          <a:xfrm>
            <a:off x="212651" y="907493"/>
            <a:ext cx="8718698" cy="558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1200"/>
              </a:spcAft>
            </a:pPr>
            <a:r>
              <a:rPr lang="en-ZA" sz="2400" u="sng" dirty="0">
                <a:latin typeface="Arial" panose="020B0604020202020204" pitchFamily="34" charset="0"/>
                <a:cs typeface="Arial" panose="020B0604020202020204" pitchFamily="34" charset="0"/>
              </a:rPr>
              <a:t>Council allowances:</a:t>
            </a:r>
            <a:endParaRPr lang="en-ZA" sz="2400" dirty="0">
              <a:latin typeface="Arial" panose="020B0604020202020204" pitchFamily="34" charset="0"/>
              <a:cs typeface="Arial" panose="020B0604020202020204" pitchFamily="34" charset="0"/>
            </a:endParaRPr>
          </a:p>
          <a:p>
            <a:pPr marL="285750" lvl="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Council allowances (R2 698-00) per session (per day) are paid from the Compensation of Employees budget from the Department to members of the Council who are not in the service of the State. Attached hereto as </a:t>
            </a:r>
            <a:r>
              <a:rPr lang="en-ZA" sz="2400" b="1" dirty="0">
                <a:latin typeface="Arial" panose="020B0604020202020204" pitchFamily="34" charset="0"/>
                <a:cs typeface="Arial" panose="020B0604020202020204" pitchFamily="34" charset="0"/>
              </a:rPr>
              <a:t>Annexure B</a:t>
            </a:r>
            <a:r>
              <a:rPr lang="en-ZA" sz="2400" dirty="0">
                <a:latin typeface="Arial" panose="020B0604020202020204" pitchFamily="34" charset="0"/>
                <a:cs typeface="Arial" panose="020B0604020202020204" pitchFamily="34" charset="0"/>
              </a:rPr>
              <a:t> is a breakdown of allowances paid to members during 2021/2022 financial year.  </a:t>
            </a:r>
          </a:p>
          <a:p>
            <a:pPr algn="ctr">
              <a:spcAft>
                <a:spcPts val="1200"/>
              </a:spcAft>
            </a:pPr>
            <a:r>
              <a:rPr lang="en-ZA" sz="2400" u="sng" dirty="0">
                <a:latin typeface="Arial" panose="020B0604020202020204" pitchFamily="34" charset="0"/>
                <a:cs typeface="Arial" panose="020B0604020202020204" pitchFamily="34" charset="0"/>
              </a:rPr>
              <a:t>Council:  Goods and Services budget:</a:t>
            </a:r>
            <a:endParaRPr lang="en-ZA" sz="2400" dirty="0">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budget allocated below is used for the running costs of the Council’s Secretariat. </a:t>
            </a:r>
            <a:r>
              <a:rPr lang="en-ZA" sz="2400" b="1" dirty="0">
                <a:latin typeface="Arial" panose="020B0604020202020204" pitchFamily="34" charset="0"/>
                <a:cs typeface="Arial" panose="020B0604020202020204" pitchFamily="34" charset="0"/>
              </a:rPr>
              <a:t>(Annexure C)</a:t>
            </a:r>
            <a:r>
              <a:rPr lang="en-ZA" sz="2400"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ZA" sz="2400" dirty="0">
                <a:latin typeface="Arial" panose="020B0604020202020204" pitchFamily="34" charset="0"/>
                <a:cs typeface="Arial" panose="020B0604020202020204" pitchFamily="34" charset="0"/>
              </a:rPr>
              <a:t>Budget allocated: 2020/2021:  R1,869,000-00	</a:t>
            </a:r>
          </a:p>
          <a:p>
            <a:pPr marL="285750" indent="-285750">
              <a:spcAft>
                <a:spcPts val="600"/>
              </a:spcAft>
              <a:buFont typeface="Arial" panose="020B0604020202020204" pitchFamily="34" charset="0"/>
              <a:buChar char="•"/>
            </a:pPr>
            <a:r>
              <a:rPr lang="en-ZA" sz="2400" dirty="0">
                <a:latin typeface="Arial" panose="020B0604020202020204" pitchFamily="34" charset="0"/>
                <a:cs typeface="Arial" panose="020B0604020202020204" pitchFamily="34" charset="0"/>
              </a:rPr>
              <a:t>Budget allocated: 2021/2022:  R1,362,000-00 </a:t>
            </a:r>
          </a:p>
          <a:p>
            <a:pPr marL="285750" indent="-285750">
              <a:spcAft>
                <a:spcPts val="600"/>
              </a:spcAft>
              <a:buFont typeface="Arial" panose="020B0604020202020204" pitchFamily="34" charset="0"/>
              <a:buChar char="•"/>
            </a:pPr>
            <a:r>
              <a:rPr lang="en-ZA" sz="2400" dirty="0">
                <a:latin typeface="Arial" panose="020B0604020202020204" pitchFamily="34" charset="0"/>
                <a:cs typeface="Arial" panose="020B0604020202020204" pitchFamily="34" charset="0"/>
              </a:rPr>
              <a:t>Budget allocated: 2022/2023:  R1,142, 000-00 </a:t>
            </a:r>
            <a:r>
              <a:rPr lang="en-ZA" dirty="0"/>
              <a:t>	</a:t>
            </a:r>
          </a:p>
        </p:txBody>
      </p:sp>
    </p:spTree>
    <p:extLst>
      <p:ext uri="{BB962C8B-B14F-4D97-AF65-F5344CB8AC3E}">
        <p14:creationId xmlns:p14="http://schemas.microsoft.com/office/powerpoint/2010/main" xmlns="" val="375914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16</a:t>
            </a:fld>
            <a:endParaRPr lang="en-US" dirty="0"/>
          </a:p>
        </p:txBody>
      </p:sp>
      <p:sp>
        <p:nvSpPr>
          <p:cNvPr id="7" name="Rectangle 2"/>
          <p:cNvSpPr>
            <a:spLocks noChangeArrowheads="1"/>
          </p:cNvSpPr>
          <p:nvPr/>
        </p:nvSpPr>
        <p:spPr bwMode="auto">
          <a:xfrm>
            <a:off x="252249" y="1215518"/>
            <a:ext cx="86868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1200"/>
              </a:spcAft>
            </a:pPr>
            <a:r>
              <a:rPr lang="en-ZA" sz="2400" b="1" u="sng" dirty="0">
                <a:latin typeface="Arial" panose="020B0604020202020204" pitchFamily="34" charset="0"/>
                <a:cs typeface="Arial" panose="020B0604020202020204" pitchFamily="34" charset="0"/>
              </a:rPr>
              <a:t>NCCS meetings:</a:t>
            </a:r>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The Council meets once a month for three (3) days.  The three days are divided as follows:</a:t>
            </a: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Day 1 -2:  Lifer profiles (±150 profiles are discussed during the two days (±75 per day)</a:t>
            </a: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Day 3:  Policies</a:t>
            </a:r>
          </a:p>
          <a:p>
            <a:endParaRPr lang="en-ZA" sz="2400" dirty="0">
              <a:latin typeface="Arial" panose="020B0604020202020204" pitchFamily="34" charset="0"/>
              <a:cs typeface="Arial" panose="020B0604020202020204" pitchFamily="34" charset="0"/>
            </a:endParaRPr>
          </a:p>
          <a:p>
            <a:pPr algn="ctr">
              <a:spcAft>
                <a:spcPts val="1200"/>
              </a:spcAft>
            </a:pPr>
            <a:r>
              <a:rPr lang="en-ZA" sz="2400" b="1" u="sng" dirty="0">
                <a:latin typeface="Arial" panose="020B0604020202020204" pitchFamily="34" charset="0"/>
                <a:cs typeface="Arial" panose="020B0604020202020204" pitchFamily="34" charset="0"/>
              </a:rPr>
              <a:t>Financial report / Batch list</a:t>
            </a:r>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Attached hereto the following documents:</a:t>
            </a:r>
          </a:p>
          <a:p>
            <a:pPr marL="285750" lvl="0"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Batch list </a:t>
            </a:r>
            <a:r>
              <a:rPr lang="en-ZA" sz="2400" b="1" dirty="0">
                <a:latin typeface="Arial" panose="020B0604020202020204" pitchFamily="34" charset="0"/>
                <a:cs typeface="Arial" panose="020B0604020202020204" pitchFamily="34" charset="0"/>
              </a:rPr>
              <a:t>(Annexure 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381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Conclusion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17</a:t>
            </a:fld>
            <a:endParaRPr lang="en-US" dirty="0"/>
          </a:p>
        </p:txBody>
      </p:sp>
      <p:sp>
        <p:nvSpPr>
          <p:cNvPr id="7" name="Rectangle 2"/>
          <p:cNvSpPr>
            <a:spLocks noChangeArrowheads="1"/>
          </p:cNvSpPr>
          <p:nvPr/>
        </p:nvSpPr>
        <p:spPr bwMode="auto">
          <a:xfrm>
            <a:off x="228600" y="1665415"/>
            <a:ext cx="8686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ZA" sz="2400" dirty="0">
                <a:latin typeface="Arial" panose="020B0604020202020204" pitchFamily="34" charset="0"/>
                <a:cs typeface="Arial" panose="020B0604020202020204" pitchFamily="34" charset="0"/>
              </a:rPr>
              <a:t>As per the Correctional Services Act 111 of 1998 as amended section 83(2) (h), we therefore recommend and open to discuss the above-mentioned names to the </a:t>
            </a:r>
            <a:r>
              <a:rPr lang="en-ZA" sz="2400" dirty="0" err="1">
                <a:latin typeface="Arial" panose="020B0604020202020204" pitchFamily="34" charset="0"/>
                <a:cs typeface="Arial" panose="020B0604020202020204" pitchFamily="34" charset="0"/>
              </a:rPr>
              <a:t>the</a:t>
            </a:r>
            <a:r>
              <a:rPr lang="en-ZA" sz="2400" dirty="0">
                <a:latin typeface="Arial" panose="020B0604020202020204" pitchFamily="34" charset="0"/>
                <a:cs typeface="Arial" panose="020B0604020202020204" pitchFamily="34" charset="0"/>
              </a:rPr>
              <a:t> Select Committee on Security and Justice to consider for appointment as members of the Council. </a:t>
            </a:r>
          </a:p>
        </p:txBody>
      </p:sp>
    </p:spTree>
    <p:extLst>
      <p:ext uri="{BB962C8B-B14F-4D97-AF65-F5344CB8AC3E}">
        <p14:creationId xmlns:p14="http://schemas.microsoft.com/office/powerpoint/2010/main" xmlns="" val="206422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A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18</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DD532926-6A11-412A-BF0C-B34E6AF7C47E}"/>
              </a:ext>
            </a:extLst>
          </p:cNvPr>
          <p:cNvPicPr>
            <a:picLocks noChangeAspect="1"/>
          </p:cNvPicPr>
          <p:nvPr/>
        </p:nvPicPr>
        <p:blipFill>
          <a:blip r:embed="rId4"/>
          <a:stretch>
            <a:fillRect/>
          </a:stretch>
        </p:blipFill>
        <p:spPr>
          <a:xfrm>
            <a:off x="0" y="746134"/>
            <a:ext cx="8780443" cy="6111866"/>
          </a:xfrm>
          <a:prstGeom prst="rect">
            <a:avLst/>
          </a:prstGeom>
        </p:spPr>
      </p:pic>
    </p:spTree>
    <p:extLst>
      <p:ext uri="{BB962C8B-B14F-4D97-AF65-F5344CB8AC3E}">
        <p14:creationId xmlns:p14="http://schemas.microsoft.com/office/powerpoint/2010/main" xmlns="" val="175088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A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19</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8CF8B7E-25F2-40B9-807B-6CB829C00891}"/>
              </a:ext>
            </a:extLst>
          </p:cNvPr>
          <p:cNvPicPr>
            <a:picLocks noChangeAspect="1"/>
          </p:cNvPicPr>
          <p:nvPr/>
        </p:nvPicPr>
        <p:blipFill>
          <a:blip r:embed="rId4"/>
          <a:stretch>
            <a:fillRect/>
          </a:stretch>
        </p:blipFill>
        <p:spPr>
          <a:xfrm>
            <a:off x="158367" y="746134"/>
            <a:ext cx="8827265" cy="6293644"/>
          </a:xfrm>
          <a:prstGeom prst="rect">
            <a:avLst/>
          </a:prstGeom>
        </p:spPr>
      </p:pic>
    </p:spTree>
    <p:extLst>
      <p:ext uri="{BB962C8B-B14F-4D97-AF65-F5344CB8AC3E}">
        <p14:creationId xmlns:p14="http://schemas.microsoft.com/office/powerpoint/2010/main" xmlns="" val="81020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 Template_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354842"/>
            <a:ext cx="8229600" cy="873457"/>
          </a:xfrm>
        </p:spPr>
        <p:txBody>
          <a:bodyPr>
            <a:normAutofit fontScale="90000"/>
          </a:bodyPr>
          <a:lstStyle/>
          <a:p>
            <a:r>
              <a:rPr lang="en-ZA" dirty="0">
                <a:solidFill>
                  <a:srgbClr val="005300"/>
                </a:solidFill>
              </a:rPr>
              <a:t/>
            </a:r>
            <a:br>
              <a:rPr lang="en-ZA" dirty="0">
                <a:solidFill>
                  <a:srgbClr val="005300"/>
                </a:solidFill>
              </a:rPr>
            </a:br>
            <a:r>
              <a:rPr lang="en-ZA" sz="3600" b="1" dirty="0">
                <a:solidFill>
                  <a:srgbClr val="005300"/>
                </a:solidFill>
                <a:latin typeface="Arial" pitchFamily="34" charset="0"/>
                <a:cs typeface="Arial" pitchFamily="34" charset="0"/>
              </a:rPr>
              <a:t>Purpose</a:t>
            </a:r>
            <a:r>
              <a:rPr lang="en-US" dirty="0">
                <a:solidFill>
                  <a:srgbClr val="005300"/>
                </a:solidFill>
                <a:cs typeface="Arial Black"/>
              </a:rPr>
              <a:t/>
            </a:r>
            <a:br>
              <a:rPr lang="en-US" dirty="0">
                <a:solidFill>
                  <a:srgbClr val="005300"/>
                </a:solidFill>
                <a:cs typeface="Arial Black"/>
              </a:rPr>
            </a:br>
            <a:endParaRPr lang="en-ZA" dirty="0">
              <a:solidFill>
                <a:srgbClr val="005300"/>
              </a:solidFill>
            </a:endParaRPr>
          </a:p>
        </p:txBody>
      </p:sp>
      <p:sp>
        <p:nvSpPr>
          <p:cNvPr id="6" name="Content Placeholder 5"/>
          <p:cNvSpPr>
            <a:spLocks noGrp="1"/>
          </p:cNvSpPr>
          <p:nvPr>
            <p:ph idx="1"/>
          </p:nvPr>
        </p:nvSpPr>
        <p:spPr>
          <a:xfrm>
            <a:off x="470780" y="1451938"/>
            <a:ext cx="8229600" cy="1834470"/>
          </a:xfrm>
        </p:spPr>
        <p:txBody>
          <a:bodyPr>
            <a:normAutofit/>
          </a:bodyPr>
          <a:lstStyle/>
          <a:p>
            <a:pPr marL="82550" indent="-82550" algn="just">
              <a:buNone/>
            </a:pPr>
            <a:r>
              <a:rPr lang="en-US" altLang="en-US" sz="2800" dirty="0"/>
              <a:t> </a:t>
            </a:r>
            <a:r>
              <a:rPr lang="en-US" altLang="en-US" sz="2400" dirty="0">
                <a:latin typeface="Arial" pitchFamily="34" charset="0"/>
                <a:cs typeface="Arial" pitchFamily="34" charset="0"/>
              </a:rPr>
              <a:t>The purpose of this presentation </a:t>
            </a:r>
            <a:r>
              <a:rPr lang="en-US" sz="2400" dirty="0">
                <a:latin typeface="Arial" pitchFamily="34" charset="0"/>
                <a:cs typeface="Arial" pitchFamily="34" charset="0"/>
              </a:rPr>
              <a:t>is to brief </a:t>
            </a:r>
            <a:r>
              <a:rPr lang="en-ZA" sz="2400" dirty="0">
                <a:latin typeface="Arial" panose="020B0604020202020204" pitchFamily="34" charset="0"/>
                <a:cs typeface="Arial" panose="020B0604020202020204" pitchFamily="34" charset="0"/>
              </a:rPr>
              <a:t>the Select Committee on Security and Justice on </a:t>
            </a:r>
            <a:r>
              <a:rPr lang="en-US" sz="2400" dirty="0">
                <a:latin typeface="Arial" pitchFamily="34" charset="0"/>
                <a:cs typeface="Arial" pitchFamily="34" charset="0"/>
              </a:rPr>
              <a:t>appointment of the National Council for Correctional Services (NCCS).</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a:t>
            </a:fld>
            <a:endParaRPr lang="en-US" dirty="0"/>
          </a:p>
        </p:txBody>
      </p:sp>
    </p:spTree>
    <p:extLst>
      <p:ext uri="{BB962C8B-B14F-4D97-AF65-F5344CB8AC3E}">
        <p14:creationId xmlns:p14="http://schemas.microsoft.com/office/powerpoint/2010/main" xmlns="" val="122671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A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20</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362A4C6C-0DEA-4497-8D84-2FEE1413C935}"/>
              </a:ext>
            </a:extLst>
          </p:cNvPr>
          <p:cNvPicPr>
            <a:picLocks noChangeAspect="1"/>
          </p:cNvPicPr>
          <p:nvPr/>
        </p:nvPicPr>
        <p:blipFill>
          <a:blip r:embed="rId4"/>
          <a:stretch>
            <a:fillRect/>
          </a:stretch>
        </p:blipFill>
        <p:spPr>
          <a:xfrm>
            <a:off x="228600" y="1024568"/>
            <a:ext cx="8410901" cy="5833431"/>
          </a:xfrm>
          <a:prstGeom prst="rect">
            <a:avLst/>
          </a:prstGeom>
        </p:spPr>
      </p:pic>
    </p:spTree>
    <p:extLst>
      <p:ext uri="{BB962C8B-B14F-4D97-AF65-F5344CB8AC3E}">
        <p14:creationId xmlns:p14="http://schemas.microsoft.com/office/powerpoint/2010/main" xmlns="" val="81102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A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21</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395D7FC1-FD2D-4C87-86B8-A47A6430EF62}"/>
              </a:ext>
            </a:extLst>
          </p:cNvPr>
          <p:cNvPicPr>
            <a:picLocks noChangeAspect="1"/>
          </p:cNvPicPr>
          <p:nvPr/>
        </p:nvPicPr>
        <p:blipFill>
          <a:blip r:embed="rId4"/>
          <a:stretch>
            <a:fillRect/>
          </a:stretch>
        </p:blipFill>
        <p:spPr>
          <a:xfrm>
            <a:off x="0" y="1155700"/>
            <a:ext cx="9144000" cy="5454420"/>
          </a:xfrm>
          <a:prstGeom prst="rect">
            <a:avLst/>
          </a:prstGeom>
        </p:spPr>
      </p:pic>
    </p:spTree>
    <p:extLst>
      <p:ext uri="{BB962C8B-B14F-4D97-AF65-F5344CB8AC3E}">
        <p14:creationId xmlns:p14="http://schemas.microsoft.com/office/powerpoint/2010/main" xmlns="" val="3954344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B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22</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D6355073-ED74-4C37-B3A2-21E21A982FA3}"/>
              </a:ext>
            </a:extLst>
          </p:cNvPr>
          <p:cNvSpPr/>
          <p:nvPr/>
        </p:nvSpPr>
        <p:spPr>
          <a:xfrm>
            <a:off x="2286000" y="-23439894"/>
            <a:ext cx="4572000" cy="18435816"/>
          </a:xfrm>
          <a:prstGeom prst="rect">
            <a:avLst/>
          </a:prstGeom>
        </p:spPr>
        <p:txBody>
          <a:bodyPr>
            <a:spAutoFit/>
          </a:bodyPr>
          <a:lstStyle/>
          <a:p>
            <a:pP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MINISTRY OF JUSTICE AND CORRECTIONAL SERVICES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REPUBLIC OF SOUTH AFRICA</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dirty="0">
                <a:latin typeface="Arial" panose="020B0604020202020204" pitchFamily="34" charset="0"/>
                <a:ea typeface="Times New Roman" panose="02020603050405020304" pitchFamily="18" charset="0"/>
                <a:cs typeface="Arial" panose="020B0604020202020204" pitchFamily="34" charset="0"/>
              </a:rPr>
              <a:t>Private Bag X853, Pretoria, 0001, Tel: (012) 307 2934, Fax: (012) 323 4111</a:t>
            </a:r>
          </a:p>
          <a:p>
            <a:pPr algn="ctr">
              <a:spcAft>
                <a:spcPts val="0"/>
              </a:spcAft>
            </a:pPr>
            <a:r>
              <a:rPr lang="en-ZA" dirty="0">
                <a:latin typeface="Arial" panose="020B0604020202020204" pitchFamily="34" charset="0"/>
                <a:ea typeface="Times New Roman" panose="02020603050405020304" pitchFamily="18" charset="0"/>
                <a:cs typeface="Arial" panose="020B0604020202020204" pitchFamily="34" charset="0"/>
              </a:rPr>
              <a:t>Private Bag X9131, Cape Town, 8000, Tel: (021) 464 4600, Fax: (021) 465 4375</a:t>
            </a:r>
          </a:p>
          <a:p>
            <a:pPr indent="-276860" algn="just">
              <a:spcAft>
                <a:spcPts val="0"/>
              </a:spcAft>
              <a:tabLst>
                <a:tab pos="108585" algn="l"/>
              </a:tabLst>
            </a:pPr>
            <a:r>
              <a:rPr lang="en-ZA" dirty="0">
                <a:latin typeface="Arial" panose="020B0604020202020204" pitchFamily="34" charset="0"/>
                <a:ea typeface="Arial Unicode MS"/>
                <a:cs typeface="Arial" panose="020B0604020202020204" pitchFamily="34" charset="0"/>
              </a:rPr>
              <a:t>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Annual Budget allocation:</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NCCS Compensation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NCCS allowance (R2 698-00) per session (per day) are paid from the Compensation of Employees budget from the Department to members of the Council who are not in the service of the State. Here is a breakdown of allowances paid to members 2021/2022 financial year.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NCCS Board meetings: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Board meets once per month for three (3) days.  The 3 days are divided as follows: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1-2 : Lifer profiles (±150 profiles are discussed during the two days (±75 per day)</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3:  Policies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Other Sub meetings.</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Overcrowding Sub-Committee</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Restorative Justice Sub-Committee</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Sub-Committees on Policies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Total number of currently paid members is eight (8) this includes all meeting: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1 Payments </a:t>
            </a:r>
            <a:r>
              <a:rPr lang="en-ZA" b="1" dirty="0">
                <a:latin typeface="Arial" panose="020B0604020202020204" pitchFamily="34" charset="0"/>
                <a:ea typeface="Calibri" panose="020F0502020204030204" pitchFamily="34" charset="0"/>
                <a:cs typeface="Arial" panose="020B0604020202020204" pitchFamily="34" charset="0"/>
              </a:rPr>
              <a:t>R 172 854.00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2 Payments </a:t>
            </a:r>
            <a:r>
              <a:rPr lang="en-ZA" b="1" dirty="0">
                <a:latin typeface="Arial" panose="020B0604020202020204" pitchFamily="34" charset="0"/>
                <a:ea typeface="Calibri" panose="020F0502020204030204" pitchFamily="34" charset="0"/>
                <a:cs typeface="Arial" panose="020B0604020202020204" pitchFamily="34" charset="0"/>
              </a:rPr>
              <a:t>R 170 235.00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3 payments </a:t>
            </a:r>
            <a:r>
              <a:rPr lang="en-ZA" b="1" dirty="0">
                <a:latin typeface="Arial" panose="020B0604020202020204" pitchFamily="34" charset="0"/>
                <a:ea typeface="Calibri" panose="020F0502020204030204" pitchFamily="34" charset="0"/>
                <a:cs typeface="Arial" panose="020B0604020202020204" pitchFamily="34" charset="0"/>
              </a:rPr>
              <a:t>R 329 994.00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Subtotal for the three (03) months is </a:t>
            </a:r>
            <a:r>
              <a:rPr lang="en-ZA" b="1" dirty="0">
                <a:latin typeface="Arial" panose="020B0604020202020204" pitchFamily="34" charset="0"/>
                <a:ea typeface="Calibri" panose="020F0502020204030204" pitchFamily="34" charset="0"/>
                <a:cs typeface="Arial" panose="020B0604020202020204" pitchFamily="34" charset="0"/>
              </a:rPr>
              <a:t>R 673 083.00</a:t>
            </a:r>
            <a:endParaRPr lang="en-ZA"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xmlns="" id="{D89BFE2B-52BB-4E12-AC06-8D4D67171144}"/>
              </a:ext>
            </a:extLst>
          </p:cNvPr>
          <p:cNvSpPr/>
          <p:nvPr/>
        </p:nvSpPr>
        <p:spPr>
          <a:xfrm>
            <a:off x="267159" y="1155700"/>
            <a:ext cx="8816248" cy="5227072"/>
          </a:xfrm>
          <a:prstGeom prst="rect">
            <a:avLst/>
          </a:prstGeom>
        </p:spPr>
        <p:txBody>
          <a:bodyPr wrap="square">
            <a:spAutoFit/>
          </a:bodyPr>
          <a:lstStyle/>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Annual Budget allocation:</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NCCS Compensation :</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NCCS allowance (R2 698-00) per session (per day) are paid from the Compensation of Employees budget from the Department to members of the Council who are not in the service of the State. Here is a breakdown of allowances paid to members 2021/2022 financial year.  </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NCCS Board meetings:</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Board meets once per month for three (3) days.  The 3 days are divided as follows:</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1-2 : Lifer profiles (±150 profiles are discussed during the two days (±75 per day)</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3:  Policies</a:t>
            </a:r>
            <a:endParaRPr lang="en-ZA"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506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B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23</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D6355073-ED74-4C37-B3A2-21E21A982FA3}"/>
              </a:ext>
            </a:extLst>
          </p:cNvPr>
          <p:cNvSpPr/>
          <p:nvPr/>
        </p:nvSpPr>
        <p:spPr>
          <a:xfrm>
            <a:off x="2286000" y="-23439894"/>
            <a:ext cx="4572000" cy="18435816"/>
          </a:xfrm>
          <a:prstGeom prst="rect">
            <a:avLst/>
          </a:prstGeom>
        </p:spPr>
        <p:txBody>
          <a:bodyPr>
            <a:spAutoFit/>
          </a:bodyPr>
          <a:lstStyle/>
          <a:p>
            <a:pP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3200" b="1" dirty="0">
                <a:solidFill>
                  <a:srgbClr val="008000"/>
                </a:solidFill>
                <a:latin typeface="Tahoma" panose="020B0604030504040204" pitchFamily="34" charset="0"/>
                <a:ea typeface="Times New Roman" panose="02020603050405020304" pitchFamily="18" charset="0"/>
                <a:cs typeface="Times New Roman" panose="02020603050405020304" pitchFamily="18" charset="0"/>
              </a:rPr>
              <a:t> </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MINISTRY OF JUSTICE AND CORRECTIONAL SERVICES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REPUBLIC OF SOUTH AFRICA</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b="1"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ZA"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dirty="0">
                <a:latin typeface="Arial" panose="020B0604020202020204" pitchFamily="34" charset="0"/>
                <a:ea typeface="Times New Roman" panose="02020603050405020304" pitchFamily="18" charset="0"/>
                <a:cs typeface="Arial" panose="020B0604020202020204" pitchFamily="34" charset="0"/>
              </a:rPr>
              <a:t>Private Bag X853, Pretoria, 0001, Tel: (012) 307 2934, Fax: (012) 323 4111</a:t>
            </a:r>
          </a:p>
          <a:p>
            <a:pPr algn="ctr">
              <a:spcAft>
                <a:spcPts val="0"/>
              </a:spcAft>
            </a:pPr>
            <a:r>
              <a:rPr lang="en-ZA" dirty="0">
                <a:latin typeface="Arial" panose="020B0604020202020204" pitchFamily="34" charset="0"/>
                <a:ea typeface="Times New Roman" panose="02020603050405020304" pitchFamily="18" charset="0"/>
                <a:cs typeface="Arial" panose="020B0604020202020204" pitchFamily="34" charset="0"/>
              </a:rPr>
              <a:t>Private Bag X9131, Cape Town, 8000, Tel: (021) 464 4600, Fax: (021) 465 4375</a:t>
            </a:r>
          </a:p>
          <a:p>
            <a:pPr indent="-276860" algn="just">
              <a:spcAft>
                <a:spcPts val="0"/>
              </a:spcAft>
              <a:tabLst>
                <a:tab pos="108585" algn="l"/>
              </a:tabLst>
            </a:pPr>
            <a:r>
              <a:rPr lang="en-ZA" dirty="0">
                <a:latin typeface="Arial" panose="020B0604020202020204" pitchFamily="34" charset="0"/>
                <a:ea typeface="Arial Unicode MS"/>
                <a:cs typeface="Arial" panose="020B0604020202020204" pitchFamily="34" charset="0"/>
              </a:rPr>
              <a:t>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Annual Budget allocation:</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NCCS Compensation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NCCS allowance (R2 698-00) per session (per day) are paid from the Compensation of Employees budget from the Department to members of the Council who are not in the service of the State. Here is a breakdown of allowances paid to members 2021/2022 financial year.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b="1" u="sng" dirty="0">
                <a:latin typeface="Arial" panose="020B0604020202020204" pitchFamily="34" charset="0"/>
                <a:ea typeface="Calibri" panose="020F0502020204030204" pitchFamily="34" charset="0"/>
                <a:cs typeface="Arial" panose="020B0604020202020204" pitchFamily="34" charset="0"/>
              </a:rPr>
              <a:t>NCCS Board meetings: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The Board meets once per month for three (3) days.  The 3 days are divided as follows: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1-2 : Lifer profiles (±150 profiles are discussed during the two days (±75 per day)</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dirty="0">
                <a:latin typeface="Arial" panose="020B0604020202020204" pitchFamily="34" charset="0"/>
                <a:ea typeface="Calibri" panose="020F0502020204030204" pitchFamily="34" charset="0"/>
                <a:cs typeface="Arial" panose="020B0604020202020204" pitchFamily="34" charset="0"/>
              </a:rPr>
              <a:t>Day 3:  Policies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Other Sub meetings.</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Overcrowding Sub-Committee</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Restorative Justice Sub-Committee</a:t>
            </a:r>
            <a:endParaRPr lang="en-Z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dirty="0">
                <a:latin typeface="Arial" panose="020B0604020202020204" pitchFamily="34" charset="0"/>
                <a:ea typeface="Calibri" panose="020F0502020204030204" pitchFamily="34" charset="0"/>
                <a:cs typeface="Arial" panose="020B0604020202020204" pitchFamily="34" charset="0"/>
              </a:rPr>
              <a:t>NCCS Sub-Committees on Policies</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u="sng" dirty="0">
                <a:latin typeface="Arial" panose="020B0604020202020204" pitchFamily="34" charset="0"/>
                <a:ea typeface="Calibri" panose="020F0502020204030204" pitchFamily="34" charset="0"/>
                <a:cs typeface="Arial" panose="020B0604020202020204" pitchFamily="34" charset="0"/>
              </a:rPr>
              <a:t>Total number of currently paid members is eight (8) this includes all meeting: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1 Payments </a:t>
            </a:r>
            <a:r>
              <a:rPr lang="en-ZA" b="1" dirty="0">
                <a:latin typeface="Arial" panose="020B0604020202020204" pitchFamily="34" charset="0"/>
                <a:ea typeface="Calibri" panose="020F0502020204030204" pitchFamily="34" charset="0"/>
                <a:cs typeface="Arial" panose="020B0604020202020204" pitchFamily="34" charset="0"/>
              </a:rPr>
              <a:t>R 172 854.00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2 Payments </a:t>
            </a:r>
            <a:r>
              <a:rPr lang="en-ZA" b="1" dirty="0">
                <a:latin typeface="Arial" panose="020B0604020202020204" pitchFamily="34" charset="0"/>
                <a:ea typeface="Calibri" panose="020F0502020204030204" pitchFamily="34" charset="0"/>
                <a:cs typeface="Arial" panose="020B0604020202020204" pitchFamily="34" charset="0"/>
              </a:rPr>
              <a:t>R 170 235.00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Month 3 payments </a:t>
            </a:r>
            <a:r>
              <a:rPr lang="en-ZA" b="1" dirty="0">
                <a:latin typeface="Arial" panose="020B0604020202020204" pitchFamily="34" charset="0"/>
                <a:ea typeface="Calibri" panose="020F0502020204030204" pitchFamily="34" charset="0"/>
                <a:cs typeface="Arial" panose="020B0604020202020204" pitchFamily="34" charset="0"/>
              </a:rPr>
              <a:t>R 329 994.00</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dirty="0">
                <a:latin typeface="Arial" panose="020B0604020202020204" pitchFamily="34" charset="0"/>
                <a:ea typeface="Calibri" panose="020F0502020204030204" pitchFamily="34" charset="0"/>
                <a:cs typeface="Arial" panose="020B0604020202020204" pitchFamily="34" charset="0"/>
              </a:rPr>
              <a:t>Subtotal for the three (03) months is </a:t>
            </a:r>
            <a:r>
              <a:rPr lang="en-ZA" b="1" dirty="0">
                <a:latin typeface="Arial" panose="020B0604020202020204" pitchFamily="34" charset="0"/>
                <a:ea typeface="Calibri" panose="020F0502020204030204" pitchFamily="34" charset="0"/>
                <a:cs typeface="Arial" panose="020B0604020202020204" pitchFamily="34" charset="0"/>
              </a:rPr>
              <a:t>R 673 083.00</a:t>
            </a:r>
            <a:endParaRPr lang="en-ZA"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xmlns="" id="{D89BFE2B-52BB-4E12-AC06-8D4D67171144}"/>
              </a:ext>
            </a:extLst>
          </p:cNvPr>
          <p:cNvSpPr/>
          <p:nvPr/>
        </p:nvSpPr>
        <p:spPr>
          <a:xfrm>
            <a:off x="327752" y="1155700"/>
            <a:ext cx="8474725" cy="4914166"/>
          </a:xfrm>
          <a:prstGeom prst="rect">
            <a:avLst/>
          </a:prstGeom>
        </p:spPr>
        <p:txBody>
          <a:bodyPr wrap="square">
            <a:spAutoFit/>
          </a:bodyPr>
          <a:lstStyle/>
          <a:p>
            <a:pPr algn="just">
              <a:lnSpc>
                <a:spcPct val="150000"/>
              </a:lnSpc>
              <a:spcAft>
                <a:spcPts val="750"/>
              </a:spcAft>
            </a:pPr>
            <a:r>
              <a:rPr lang="en-ZA" sz="2000" u="sng" dirty="0">
                <a:latin typeface="Arial" panose="020B0604020202020204" pitchFamily="34" charset="0"/>
                <a:ea typeface="Calibri" panose="020F0502020204030204" pitchFamily="34" charset="0"/>
                <a:cs typeface="Arial" panose="020B0604020202020204" pitchFamily="34" charset="0"/>
              </a:rPr>
              <a:t>Other Sub meetings.</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sz="2000" dirty="0">
                <a:latin typeface="Arial" panose="020B0604020202020204" pitchFamily="34" charset="0"/>
                <a:ea typeface="Calibri" panose="020F0502020204030204" pitchFamily="34" charset="0"/>
                <a:cs typeface="Arial" panose="020B0604020202020204" pitchFamily="34" charset="0"/>
              </a:rPr>
              <a:t>NCCS Overcrowding Sub-Committee</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sz="2000" dirty="0">
                <a:latin typeface="Arial" panose="020B0604020202020204" pitchFamily="34" charset="0"/>
                <a:ea typeface="Calibri" panose="020F0502020204030204" pitchFamily="34" charset="0"/>
                <a:cs typeface="Arial" panose="020B0604020202020204" pitchFamily="34" charset="0"/>
              </a:rPr>
              <a:t>NCCS Restorative Justice Sub-Committee</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750"/>
              </a:spcAft>
              <a:buFont typeface="Symbol" panose="05050102010706020507" pitchFamily="18" charset="2"/>
              <a:buChar char=""/>
            </a:pPr>
            <a:r>
              <a:rPr lang="en-ZA" sz="2000" dirty="0">
                <a:latin typeface="Arial" panose="020B0604020202020204" pitchFamily="34" charset="0"/>
                <a:ea typeface="Calibri" panose="020F0502020204030204" pitchFamily="34" charset="0"/>
                <a:cs typeface="Arial" panose="020B0604020202020204" pitchFamily="34" charset="0"/>
              </a:rPr>
              <a:t>NCCS Sub-Committees on Policies</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750"/>
              </a:spcAft>
            </a:pPr>
            <a:r>
              <a:rPr lang="en-ZA" sz="2000" u="sng" dirty="0">
                <a:latin typeface="Arial" panose="020B0604020202020204" pitchFamily="34" charset="0"/>
                <a:ea typeface="Calibri" panose="020F0502020204030204" pitchFamily="34" charset="0"/>
                <a:cs typeface="Arial" panose="020B0604020202020204" pitchFamily="34" charset="0"/>
              </a:rPr>
              <a:t>Total number of currently paid members is eight (8) this includes all meeting: </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sz="2000" dirty="0">
                <a:latin typeface="Arial" panose="020B0604020202020204" pitchFamily="34" charset="0"/>
                <a:ea typeface="Calibri" panose="020F0502020204030204" pitchFamily="34" charset="0"/>
                <a:cs typeface="Arial" panose="020B0604020202020204" pitchFamily="34" charset="0"/>
              </a:rPr>
              <a:t>Month 1 Payments </a:t>
            </a:r>
            <a:r>
              <a:rPr lang="en-ZA" sz="2000" b="1" dirty="0">
                <a:latin typeface="Arial" panose="020B0604020202020204" pitchFamily="34" charset="0"/>
                <a:ea typeface="Calibri" panose="020F0502020204030204" pitchFamily="34" charset="0"/>
                <a:cs typeface="Arial" panose="020B0604020202020204" pitchFamily="34" charset="0"/>
              </a:rPr>
              <a:t>R 172 854.00</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sz="2000" dirty="0">
                <a:latin typeface="Arial" panose="020B0604020202020204" pitchFamily="34" charset="0"/>
                <a:ea typeface="Calibri" panose="020F0502020204030204" pitchFamily="34" charset="0"/>
                <a:cs typeface="Arial" panose="020B0604020202020204" pitchFamily="34" charset="0"/>
              </a:rPr>
              <a:t>Month 2 Payments </a:t>
            </a:r>
            <a:r>
              <a:rPr lang="en-ZA" sz="2000" b="1" dirty="0">
                <a:latin typeface="Arial" panose="020B0604020202020204" pitchFamily="34" charset="0"/>
                <a:ea typeface="Calibri" panose="020F0502020204030204" pitchFamily="34" charset="0"/>
                <a:cs typeface="Arial" panose="020B0604020202020204" pitchFamily="34" charset="0"/>
              </a:rPr>
              <a:t>R 170 235.00</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sz="2000" dirty="0">
                <a:latin typeface="Arial" panose="020B0604020202020204" pitchFamily="34" charset="0"/>
                <a:ea typeface="Calibri" panose="020F0502020204030204" pitchFamily="34" charset="0"/>
                <a:cs typeface="Arial" panose="020B0604020202020204" pitchFamily="34" charset="0"/>
              </a:rPr>
              <a:t>Month 3 payments </a:t>
            </a:r>
            <a:r>
              <a:rPr lang="en-ZA" sz="2000" b="1" dirty="0">
                <a:latin typeface="Arial" panose="020B0604020202020204" pitchFamily="34" charset="0"/>
                <a:ea typeface="Calibri" panose="020F0502020204030204" pitchFamily="34" charset="0"/>
                <a:cs typeface="Arial" panose="020B0604020202020204" pitchFamily="34" charset="0"/>
              </a:rPr>
              <a:t>R 329 994.00</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750"/>
              </a:spcAft>
            </a:pPr>
            <a:r>
              <a:rPr lang="en-ZA" sz="2000" dirty="0">
                <a:latin typeface="Arial" panose="020B0604020202020204" pitchFamily="34" charset="0"/>
                <a:ea typeface="Calibri" panose="020F0502020204030204" pitchFamily="34" charset="0"/>
                <a:cs typeface="Arial" panose="020B0604020202020204" pitchFamily="34" charset="0"/>
              </a:rPr>
              <a:t>Subtotal for the three (03) months is </a:t>
            </a:r>
            <a:r>
              <a:rPr lang="en-ZA" sz="2000" b="1" dirty="0">
                <a:latin typeface="Arial" panose="020B0604020202020204" pitchFamily="34" charset="0"/>
                <a:ea typeface="Calibri" panose="020F0502020204030204" pitchFamily="34" charset="0"/>
                <a:cs typeface="Arial" panose="020B0604020202020204" pitchFamily="34" charset="0"/>
              </a:rPr>
              <a:t>R 673 083.00</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61299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C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24</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F5A172EC-485D-4370-BFED-FFE3C57FDB43}"/>
              </a:ext>
            </a:extLst>
          </p:cNvPr>
          <p:cNvPicPr>
            <a:picLocks noChangeAspect="1"/>
          </p:cNvPicPr>
          <p:nvPr/>
        </p:nvPicPr>
        <p:blipFill>
          <a:blip r:embed="rId4"/>
          <a:stretch>
            <a:fillRect/>
          </a:stretch>
        </p:blipFill>
        <p:spPr>
          <a:xfrm>
            <a:off x="158714" y="1155699"/>
            <a:ext cx="8756685" cy="5611637"/>
          </a:xfrm>
          <a:prstGeom prst="rect">
            <a:avLst/>
          </a:prstGeom>
        </p:spPr>
      </p:pic>
    </p:spTree>
    <p:extLst>
      <p:ext uri="{BB962C8B-B14F-4D97-AF65-F5344CB8AC3E}">
        <p14:creationId xmlns:p14="http://schemas.microsoft.com/office/powerpoint/2010/main" xmlns="" val="223961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25</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graphicFrame>
        <p:nvGraphicFramePr>
          <p:cNvPr id="6" name="Table 5">
            <a:extLst>
              <a:ext uri="{FF2B5EF4-FFF2-40B4-BE49-F238E27FC236}">
                <a16:creationId xmlns:a16="http://schemas.microsoft.com/office/drawing/2014/main" xmlns="" id="{D95D1122-4948-4049-98C0-9B7B7D925BC6}"/>
              </a:ext>
            </a:extLst>
          </p:cNvPr>
          <p:cNvGraphicFramePr>
            <a:graphicFrameLocks noGrp="1"/>
          </p:cNvGraphicFramePr>
          <p:nvPr>
            <p:extLst>
              <p:ext uri="{D42A27DB-BD31-4B8C-83A1-F6EECF244321}">
                <p14:modId xmlns:p14="http://schemas.microsoft.com/office/powerpoint/2010/main" xmlns="" val="3988981488"/>
              </p:ext>
            </p:extLst>
          </p:nvPr>
        </p:nvGraphicFramePr>
        <p:xfrm>
          <a:off x="779443" y="1804245"/>
          <a:ext cx="7585113" cy="3829623"/>
        </p:xfrm>
        <a:graphic>
          <a:graphicData uri="http://schemas.openxmlformats.org/drawingml/2006/table">
            <a:tbl>
              <a:tblPr bandRow="1"/>
              <a:tblGrid>
                <a:gridCol w="698953">
                  <a:extLst>
                    <a:ext uri="{9D8B030D-6E8A-4147-A177-3AD203B41FA5}">
                      <a16:colId xmlns:a16="http://schemas.microsoft.com/office/drawing/2014/main" xmlns="" val="459158318"/>
                    </a:ext>
                  </a:extLst>
                </a:gridCol>
                <a:gridCol w="1162460">
                  <a:extLst>
                    <a:ext uri="{9D8B030D-6E8A-4147-A177-3AD203B41FA5}">
                      <a16:colId xmlns:a16="http://schemas.microsoft.com/office/drawing/2014/main" xmlns="" val="2123131368"/>
                    </a:ext>
                  </a:extLst>
                </a:gridCol>
                <a:gridCol w="1862232">
                  <a:extLst>
                    <a:ext uri="{9D8B030D-6E8A-4147-A177-3AD203B41FA5}">
                      <a16:colId xmlns:a16="http://schemas.microsoft.com/office/drawing/2014/main" xmlns="" val="169031156"/>
                    </a:ext>
                  </a:extLst>
                </a:gridCol>
                <a:gridCol w="2093577">
                  <a:extLst>
                    <a:ext uri="{9D8B030D-6E8A-4147-A177-3AD203B41FA5}">
                      <a16:colId xmlns:a16="http://schemas.microsoft.com/office/drawing/2014/main" xmlns="" val="2865496848"/>
                    </a:ext>
                  </a:extLst>
                </a:gridCol>
                <a:gridCol w="1767891">
                  <a:extLst>
                    <a:ext uri="{9D8B030D-6E8A-4147-A177-3AD203B41FA5}">
                      <a16:colId xmlns:a16="http://schemas.microsoft.com/office/drawing/2014/main" xmlns="" val="2184262482"/>
                    </a:ext>
                  </a:extLst>
                </a:gridCol>
              </a:tblGrid>
              <a:tr h="240669">
                <a:tc gridSpan="5">
                  <a:txBody>
                    <a:bodyPr/>
                    <a:lstStyle/>
                    <a:p>
                      <a:pPr algn="ct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MATTERS THAT STOOD DOWN</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14447297"/>
                  </a:ext>
                </a:extLst>
              </a:tr>
              <a:tr h="623157">
                <a:tc>
                  <a:txBody>
                    <a:bodyPr/>
                    <a:lstStyle/>
                    <a:p>
                      <a:pP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ZA" sz="1100">
                        <a:effectLst/>
                        <a:latin typeface="Calibri" panose="020F0502020204030204" pitchFamily="34" charset="0"/>
                        <a:ea typeface="Calibri" panose="020F0502020204030204" pitchFamily="34" charset="0"/>
                      </a:endParaRPr>
                    </a:p>
                    <a:p>
                      <a:pP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OFFICE NR</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 &amp; SURNAME</a:t>
                      </a:r>
                      <a:endParaRPr lang="en-ZA"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REG NR &amp; CC</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ALLOCATION</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02144577"/>
                  </a:ext>
                </a:extLst>
              </a:tr>
              <a:tr h="996005">
                <a:tc>
                  <a:txBody>
                    <a:bodyPr/>
                    <a:lstStyle/>
                    <a:p>
                      <a:pPr marR="111760">
                        <a:lnSpc>
                          <a:spcPct val="107000"/>
                        </a:lnSpc>
                        <a:spcAft>
                          <a:spcPts val="0"/>
                        </a:spcAft>
                      </a:pPr>
                      <a:r>
                        <a:rPr lang="en-ZA" sz="12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1a.</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F074</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cs typeface="Calibri" panose="020F0502020204030204" pitchFamily="34" charset="0"/>
                        </a:rPr>
                        <a:t>Nkosi </a:t>
                      </a:r>
                      <a:r>
                        <a:rPr lang="en-ZA" sz="1200" dirty="0" err="1">
                          <a:solidFill>
                            <a:srgbClr val="000000"/>
                          </a:solidFill>
                          <a:effectLst/>
                          <a:latin typeface="Calibri" panose="020F0502020204030204" pitchFamily="34" charset="0"/>
                          <a:cs typeface="Calibri" panose="020F0502020204030204" pitchFamily="34" charset="0"/>
                        </a:rPr>
                        <a:t>Zakhe</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2020408820</a:t>
                      </a:r>
                      <a:endParaRPr lang="en-ZA" sz="1100">
                        <a:effectLst/>
                        <a:latin typeface="Calibri" panose="020F0502020204030204" pitchFamily="34" charset="0"/>
                      </a:endParaRPr>
                    </a:p>
                    <a:p>
                      <a:pP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Krugersdorp</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Mr Nqadala</a:t>
                      </a:r>
                      <a:endParaRPr lang="en-ZA" sz="1100">
                        <a:effectLst/>
                        <a:latin typeface="Calibri" panose="020F0502020204030204" pitchFamily="34" charset="0"/>
                      </a:endParaRPr>
                    </a:p>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(Legal opinion on lifers also serving determinate sentences. Court Order)  </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3258624"/>
                  </a:ext>
                </a:extLst>
              </a:tr>
              <a:tr h="492448">
                <a:tc gridSpan="5">
                  <a:txBody>
                    <a:bodyPr/>
                    <a:lstStyle/>
                    <a:p>
                      <a:pPr algn="ctr">
                        <a:lnSpc>
                          <a:spcPct val="107000"/>
                        </a:lnSpc>
                        <a:spcAft>
                          <a:spcPts val="0"/>
                        </a:spcAft>
                      </a:pPr>
                      <a:r>
                        <a:rPr lang="en-ZA" sz="1200" b="1">
                          <a:solidFill>
                            <a:srgbClr val="000000"/>
                          </a:solidFill>
                          <a:effectLst/>
                          <a:latin typeface="Calibri" panose="020F0502020204030204" pitchFamily="34" charset="0"/>
                          <a:cs typeface="Calibri" panose="020F0502020204030204" pitchFamily="34" charset="0"/>
                        </a:rPr>
                        <a:t>MATTERS THAT ROLLED OVER </a:t>
                      </a:r>
                      <a:endParaRPr lang="en-ZA" sz="1100">
                        <a:effectLst/>
                        <a:latin typeface="Calibri" panose="020F0502020204030204" pitchFamily="34" charset="0"/>
                      </a:endParaRPr>
                    </a:p>
                    <a:p>
                      <a:pPr algn="ct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 </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0058328"/>
                  </a:ext>
                </a:extLst>
              </a:tr>
              <a:tr h="492448">
                <a:tc>
                  <a:txBody>
                    <a:bodyPr/>
                    <a:lstStyle/>
                    <a:p>
                      <a:pPr marR="111760">
                        <a:lnSpc>
                          <a:spcPct val="107000"/>
                        </a:lnSpc>
                        <a:spcAft>
                          <a:spcPts val="0"/>
                        </a:spcAft>
                      </a:pPr>
                      <a:r>
                        <a:rPr lang="en-ZA" sz="12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1b.</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dirty="0">
                          <a:solidFill>
                            <a:srgbClr val="000000"/>
                          </a:solidFill>
                          <a:effectLst/>
                          <a:latin typeface="Calibri" panose="020F0502020204030204" pitchFamily="34" charset="0"/>
                          <a:cs typeface="Calibri" panose="020F0502020204030204" pitchFamily="34" charset="0"/>
                        </a:rPr>
                        <a:t>W670</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dirty="0" err="1">
                          <a:solidFill>
                            <a:srgbClr val="000000"/>
                          </a:solidFill>
                          <a:effectLst/>
                          <a:latin typeface="Calibri" panose="020F0502020204030204" pitchFamily="34" charset="0"/>
                          <a:cs typeface="Calibri" panose="020F0502020204030204" pitchFamily="34" charset="0"/>
                        </a:rPr>
                        <a:t>Luthando</a:t>
                      </a:r>
                      <a:r>
                        <a:rPr lang="en-ZA" sz="1200" b="1" i="1" dirty="0">
                          <a:solidFill>
                            <a:srgbClr val="000000"/>
                          </a:solidFill>
                          <a:effectLst/>
                          <a:latin typeface="Calibri" panose="020F0502020204030204" pitchFamily="34" charset="0"/>
                          <a:cs typeface="Calibri" panose="020F0502020204030204" pitchFamily="34" charset="0"/>
                        </a:rPr>
                        <a:t> </a:t>
                      </a:r>
                      <a:r>
                        <a:rPr lang="en-ZA" sz="1200" b="1" i="1" dirty="0" err="1">
                          <a:solidFill>
                            <a:srgbClr val="000000"/>
                          </a:solidFill>
                          <a:effectLst/>
                          <a:latin typeface="Calibri" panose="020F0502020204030204" pitchFamily="34" charset="0"/>
                          <a:cs typeface="Calibri" panose="020F0502020204030204" pitchFamily="34" charset="0"/>
                        </a:rPr>
                        <a:t>Bhovungane</a:t>
                      </a:r>
                      <a:r>
                        <a:rPr lang="en-ZA" sz="1200" b="1" i="1" dirty="0">
                          <a:solidFill>
                            <a:srgbClr val="000000"/>
                          </a:solidFill>
                          <a:effectLst/>
                          <a:latin typeface="Calibri" panose="020F0502020204030204" pitchFamily="34" charset="0"/>
                          <a:cs typeface="Calibri" panose="020F0502020204030204" pitchFamily="34" charset="0"/>
                        </a:rPr>
                        <a:t> </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dirty="0">
                          <a:solidFill>
                            <a:srgbClr val="000000"/>
                          </a:solidFill>
                          <a:effectLst/>
                          <a:latin typeface="Calibri" panose="020F0502020204030204" pitchFamily="34" charset="0"/>
                          <a:cs typeface="Calibri" panose="020F0502020204030204" pitchFamily="34" charset="0"/>
                        </a:rPr>
                        <a:t>202020839</a:t>
                      </a:r>
                      <a:endParaRPr lang="en-ZA" sz="1100" dirty="0">
                        <a:effectLst/>
                        <a:latin typeface="Calibri" panose="020F0502020204030204" pitchFamily="34" charset="0"/>
                      </a:endParaRPr>
                    </a:p>
                    <a:p>
                      <a:pPr>
                        <a:lnSpc>
                          <a:spcPct val="107000"/>
                        </a:lnSpc>
                        <a:spcAft>
                          <a:spcPts val="0"/>
                        </a:spcAft>
                      </a:pPr>
                      <a:r>
                        <a:rPr lang="en-ZA" sz="1200" b="1" i="1" dirty="0">
                          <a:solidFill>
                            <a:srgbClr val="000000"/>
                          </a:solidFill>
                          <a:effectLst/>
                          <a:latin typeface="Calibri" panose="020F0502020204030204" pitchFamily="34" charset="0"/>
                          <a:cs typeface="Calibri" panose="020F0502020204030204" pitchFamily="34" charset="0"/>
                        </a:rPr>
                        <a:t>Durban Medium B</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DPP Kanyane</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2926093"/>
                  </a:ext>
                </a:extLst>
              </a:tr>
              <a:tr h="492448">
                <a:tc>
                  <a:txBody>
                    <a:bodyPr/>
                    <a:lstStyle/>
                    <a:p>
                      <a:pPr marR="111760">
                        <a:lnSpc>
                          <a:spcPct val="107000"/>
                        </a:lnSpc>
                        <a:spcAft>
                          <a:spcPts val="0"/>
                        </a:spcAft>
                      </a:pPr>
                      <a:r>
                        <a:rPr lang="en-ZA" sz="12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2b.</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PW669</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dirty="0" err="1">
                          <a:solidFill>
                            <a:srgbClr val="000000"/>
                          </a:solidFill>
                          <a:effectLst/>
                          <a:latin typeface="Calibri" panose="020F0502020204030204" pitchFamily="34" charset="0"/>
                          <a:cs typeface="Calibri" panose="020F0502020204030204" pitchFamily="34" charset="0"/>
                        </a:rPr>
                        <a:t>Shozi</a:t>
                      </a:r>
                      <a:r>
                        <a:rPr lang="en-ZA" sz="1200" b="1" i="1" dirty="0">
                          <a:solidFill>
                            <a:srgbClr val="000000"/>
                          </a:solidFill>
                          <a:effectLst/>
                          <a:latin typeface="Calibri" panose="020F0502020204030204" pitchFamily="34" charset="0"/>
                          <a:cs typeface="Calibri" panose="020F0502020204030204" pitchFamily="34" charset="0"/>
                        </a:rPr>
                        <a:t> </a:t>
                      </a:r>
                      <a:r>
                        <a:rPr lang="en-ZA" sz="1200" b="1" i="1" dirty="0" err="1">
                          <a:solidFill>
                            <a:srgbClr val="000000"/>
                          </a:solidFill>
                          <a:effectLst/>
                          <a:latin typeface="Calibri" panose="020F0502020204030204" pitchFamily="34" charset="0"/>
                          <a:cs typeface="Calibri" panose="020F0502020204030204" pitchFamily="34" charset="0"/>
                        </a:rPr>
                        <a:t>Mcatshangelwa</a:t>
                      </a:r>
                      <a:r>
                        <a:rPr lang="en-ZA" sz="1200" b="1" i="1" dirty="0">
                          <a:solidFill>
                            <a:srgbClr val="000000"/>
                          </a:solidFill>
                          <a:effectLst/>
                          <a:latin typeface="Calibri" panose="020F0502020204030204" pitchFamily="34" charset="0"/>
                          <a:cs typeface="Calibri" panose="020F0502020204030204" pitchFamily="34" charset="0"/>
                        </a:rPr>
                        <a:t> Jerome </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205139314</a:t>
                      </a:r>
                      <a:endParaRPr lang="en-ZA" sz="1100">
                        <a:effectLst/>
                        <a:latin typeface="Calibri" panose="020F0502020204030204" pitchFamily="34" charset="0"/>
                      </a:endParaRPr>
                    </a:p>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Durban Medium B</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DPP Kanyane</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3475334"/>
                  </a:ext>
                </a:extLst>
              </a:tr>
              <a:tr h="492448">
                <a:tc>
                  <a:txBody>
                    <a:bodyPr/>
                    <a:lstStyle/>
                    <a:p>
                      <a:pPr marR="111760">
                        <a:lnSpc>
                          <a:spcPct val="107000"/>
                        </a:lnSpc>
                        <a:spcAft>
                          <a:spcPts val="0"/>
                        </a:spcAft>
                      </a:pPr>
                      <a:r>
                        <a:rPr lang="en-ZA" sz="12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3b.</a:t>
                      </a:r>
                      <a:endParaRPr lang="en-ZA"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F619</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Mdunge Mbongeni</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cs typeface="Calibri" panose="020F0502020204030204" pitchFamily="34" charset="0"/>
                        </a:rPr>
                        <a:t>203181698</a:t>
                      </a:r>
                      <a:endParaRPr lang="en-ZA" sz="1100">
                        <a:effectLst/>
                        <a:latin typeface="Calibri" panose="020F0502020204030204" pitchFamily="34" charset="0"/>
                      </a:endParaRPr>
                    </a:p>
                    <a:p>
                      <a:pPr>
                        <a:lnSpc>
                          <a:spcPct val="107000"/>
                        </a:lnSpc>
                        <a:spcAft>
                          <a:spcPts val="0"/>
                        </a:spcAft>
                      </a:pPr>
                      <a:r>
                        <a:rPr lang="en-ZA" sz="1200" b="1" i="1">
                          <a:solidFill>
                            <a:srgbClr val="000000"/>
                          </a:solidFill>
                          <a:effectLst/>
                          <a:latin typeface="Calibri" panose="020F0502020204030204" pitchFamily="34" charset="0"/>
                          <a:cs typeface="Calibri" panose="020F0502020204030204" pitchFamily="34" charset="0"/>
                        </a:rPr>
                        <a:t>Durban Medium B</a:t>
                      </a:r>
                      <a:endParaRPr lang="en-ZA"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i="1" dirty="0">
                          <a:solidFill>
                            <a:srgbClr val="000000"/>
                          </a:solidFill>
                          <a:effectLst/>
                          <a:latin typeface="Calibri" panose="020F0502020204030204" pitchFamily="34" charset="0"/>
                          <a:cs typeface="Calibri" panose="020F0502020204030204" pitchFamily="34" charset="0"/>
                        </a:rPr>
                        <a:t>DPP Kanyane</a:t>
                      </a:r>
                      <a:endParaRPr lang="en-ZA"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2889590"/>
                  </a:ext>
                </a:extLst>
              </a:tr>
            </a:tbl>
          </a:graphicData>
        </a:graphic>
      </p:graphicFrame>
    </p:spTree>
    <p:extLst>
      <p:ext uri="{BB962C8B-B14F-4D97-AF65-F5344CB8AC3E}">
        <p14:creationId xmlns:p14="http://schemas.microsoft.com/office/powerpoint/2010/main" xmlns="" val="324365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26</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11" name="Picture 10">
            <a:extLst>
              <a:ext uri="{FF2B5EF4-FFF2-40B4-BE49-F238E27FC236}">
                <a16:creationId xmlns:a16="http://schemas.microsoft.com/office/drawing/2014/main" xmlns="" id="{9E103C6B-5E73-4ABF-8D5D-DE1515462AFF}"/>
              </a:ext>
            </a:extLst>
          </p:cNvPr>
          <p:cNvPicPr>
            <a:picLocks noChangeAspect="1"/>
          </p:cNvPicPr>
          <p:nvPr/>
        </p:nvPicPr>
        <p:blipFill>
          <a:blip r:embed="rId4"/>
          <a:stretch>
            <a:fillRect/>
          </a:stretch>
        </p:blipFill>
        <p:spPr>
          <a:xfrm>
            <a:off x="313979" y="1652530"/>
            <a:ext cx="8312227" cy="5144877"/>
          </a:xfrm>
          <a:prstGeom prst="rect">
            <a:avLst/>
          </a:prstGeom>
        </p:spPr>
      </p:pic>
    </p:spTree>
    <p:extLst>
      <p:ext uri="{BB962C8B-B14F-4D97-AF65-F5344CB8AC3E}">
        <p14:creationId xmlns:p14="http://schemas.microsoft.com/office/powerpoint/2010/main" xmlns="" val="239325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27</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3" name="Picture 2">
            <a:extLst>
              <a:ext uri="{FF2B5EF4-FFF2-40B4-BE49-F238E27FC236}">
                <a16:creationId xmlns:a16="http://schemas.microsoft.com/office/drawing/2014/main" xmlns="" id="{56707BDE-C2E2-4858-87C0-7E41458EC7DF}"/>
              </a:ext>
            </a:extLst>
          </p:cNvPr>
          <p:cNvPicPr>
            <a:picLocks noChangeAspect="1"/>
          </p:cNvPicPr>
          <p:nvPr/>
        </p:nvPicPr>
        <p:blipFill>
          <a:blip r:embed="rId4"/>
          <a:stretch>
            <a:fillRect/>
          </a:stretch>
        </p:blipFill>
        <p:spPr>
          <a:xfrm>
            <a:off x="228600" y="1488906"/>
            <a:ext cx="8410902" cy="5369093"/>
          </a:xfrm>
          <a:prstGeom prst="rect">
            <a:avLst/>
          </a:prstGeom>
        </p:spPr>
      </p:pic>
    </p:spTree>
    <p:extLst>
      <p:ext uri="{BB962C8B-B14F-4D97-AF65-F5344CB8AC3E}">
        <p14:creationId xmlns:p14="http://schemas.microsoft.com/office/powerpoint/2010/main" xmlns="" val="29712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28</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3" name="Picture 2">
            <a:extLst>
              <a:ext uri="{FF2B5EF4-FFF2-40B4-BE49-F238E27FC236}">
                <a16:creationId xmlns:a16="http://schemas.microsoft.com/office/drawing/2014/main" xmlns="" id="{57E3ED13-6997-42D3-B206-4ED2A7BDBCF4}"/>
              </a:ext>
            </a:extLst>
          </p:cNvPr>
          <p:cNvPicPr>
            <a:picLocks noChangeAspect="1"/>
          </p:cNvPicPr>
          <p:nvPr/>
        </p:nvPicPr>
        <p:blipFill>
          <a:blip r:embed="rId4"/>
          <a:stretch>
            <a:fillRect/>
          </a:stretch>
        </p:blipFill>
        <p:spPr>
          <a:xfrm>
            <a:off x="594911" y="1155700"/>
            <a:ext cx="8044591" cy="5702300"/>
          </a:xfrm>
          <a:prstGeom prst="rect">
            <a:avLst/>
          </a:prstGeom>
        </p:spPr>
      </p:pic>
    </p:spTree>
    <p:extLst>
      <p:ext uri="{BB962C8B-B14F-4D97-AF65-F5344CB8AC3E}">
        <p14:creationId xmlns:p14="http://schemas.microsoft.com/office/powerpoint/2010/main" xmlns="" val="275553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29</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4" name="Picture 3">
            <a:extLst>
              <a:ext uri="{FF2B5EF4-FFF2-40B4-BE49-F238E27FC236}">
                <a16:creationId xmlns:a16="http://schemas.microsoft.com/office/drawing/2014/main" xmlns="" id="{E30E68C8-4649-4F2B-A82E-043642CE89B0}"/>
              </a:ext>
            </a:extLst>
          </p:cNvPr>
          <p:cNvPicPr>
            <a:picLocks noChangeAspect="1"/>
          </p:cNvPicPr>
          <p:nvPr/>
        </p:nvPicPr>
        <p:blipFill>
          <a:blip r:embed="rId4"/>
          <a:stretch>
            <a:fillRect/>
          </a:stretch>
        </p:blipFill>
        <p:spPr>
          <a:xfrm>
            <a:off x="504498" y="1488907"/>
            <a:ext cx="8410901" cy="5328692"/>
          </a:xfrm>
          <a:prstGeom prst="rect">
            <a:avLst/>
          </a:prstGeom>
        </p:spPr>
      </p:pic>
    </p:spTree>
    <p:extLst>
      <p:ext uri="{BB962C8B-B14F-4D97-AF65-F5344CB8AC3E}">
        <p14:creationId xmlns:p14="http://schemas.microsoft.com/office/powerpoint/2010/main" xmlns="" val="185279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 Template_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354842"/>
            <a:ext cx="8229600" cy="873457"/>
          </a:xfrm>
        </p:spPr>
        <p:txBody>
          <a:bodyPr>
            <a:normAutofit/>
          </a:bodyPr>
          <a:lstStyle/>
          <a:p>
            <a:r>
              <a:rPr lang="en-ZA" sz="3600" b="1" dirty="0">
                <a:solidFill>
                  <a:srgbClr val="005300"/>
                </a:solidFill>
                <a:latin typeface="Arial" pitchFamily="34" charset="0"/>
                <a:cs typeface="Arial" pitchFamily="34" charset="0"/>
              </a:rPr>
              <a:t>Contents</a:t>
            </a:r>
            <a:r>
              <a:rPr lang="en-ZA" sz="3600" b="1" dirty="0">
                <a:solidFill>
                  <a:srgbClr val="005300"/>
                </a:solidFill>
              </a:rPr>
              <a:t> </a:t>
            </a:r>
            <a:endParaRPr lang="en-ZA" dirty="0">
              <a:solidFill>
                <a:srgbClr val="005300"/>
              </a:solidFill>
            </a:endParaRPr>
          </a:p>
        </p:txBody>
      </p:sp>
      <p:sp>
        <p:nvSpPr>
          <p:cNvPr id="6" name="Content Placeholder 5"/>
          <p:cNvSpPr>
            <a:spLocks noGrp="1"/>
          </p:cNvSpPr>
          <p:nvPr>
            <p:ph idx="1"/>
          </p:nvPr>
        </p:nvSpPr>
        <p:spPr>
          <a:xfrm>
            <a:off x="350874" y="1583140"/>
            <a:ext cx="8335926" cy="4543023"/>
          </a:xfrm>
        </p:spPr>
        <p:txBody>
          <a:bodyPr>
            <a:normAutofit/>
          </a:bodyPr>
          <a:lstStyle/>
          <a:p>
            <a:pPr marL="534988" indent="-534988" algn="just">
              <a:buFont typeface="Wingdings" panose="05000000000000000000" pitchFamily="2" charset="2"/>
              <a:buChar char="v"/>
            </a:pPr>
            <a:r>
              <a:rPr lang="en-US" altLang="en-US" dirty="0">
                <a:latin typeface="Arial" pitchFamily="34" charset="0"/>
                <a:cs typeface="Arial" pitchFamily="34" charset="0"/>
              </a:rPr>
              <a:t>Introduction</a:t>
            </a:r>
          </a:p>
          <a:p>
            <a:pPr marL="534988" indent="-534988" algn="just">
              <a:buFont typeface="Wingdings" panose="05000000000000000000" pitchFamily="2" charset="2"/>
              <a:buChar char="v"/>
            </a:pPr>
            <a:r>
              <a:rPr lang="en-US" altLang="en-US" dirty="0">
                <a:latin typeface="Arial" pitchFamily="34" charset="0"/>
                <a:cs typeface="Arial" pitchFamily="34" charset="0"/>
              </a:rPr>
              <a:t>Discussion</a:t>
            </a:r>
          </a:p>
          <a:p>
            <a:pPr marL="534988" indent="-534988" algn="just">
              <a:buFont typeface="Wingdings" panose="05000000000000000000" pitchFamily="2" charset="2"/>
              <a:buChar char="v"/>
            </a:pPr>
            <a:r>
              <a:rPr lang="en-US" altLang="en-US" dirty="0">
                <a:latin typeface="Arial" pitchFamily="34" charset="0"/>
                <a:cs typeface="Arial" pitchFamily="34" charset="0"/>
              </a:rPr>
              <a:t>Conclusion</a:t>
            </a:r>
          </a:p>
          <a:p>
            <a:pPr marL="0" indent="0" algn="just">
              <a:buNone/>
            </a:pPr>
            <a:endParaRPr lang="en-US" altLang="en-US"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a:t>
            </a:fld>
            <a:endParaRPr lang="en-US" dirty="0"/>
          </a:p>
        </p:txBody>
      </p:sp>
    </p:spTree>
    <p:extLst>
      <p:ext uri="{BB962C8B-B14F-4D97-AF65-F5344CB8AC3E}">
        <p14:creationId xmlns:p14="http://schemas.microsoft.com/office/powerpoint/2010/main" xmlns="" val="3236410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30</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3" name="Picture 2">
            <a:extLst>
              <a:ext uri="{FF2B5EF4-FFF2-40B4-BE49-F238E27FC236}">
                <a16:creationId xmlns:a16="http://schemas.microsoft.com/office/drawing/2014/main" xmlns="" id="{C2D0D394-0809-476C-AF6B-EEB1A9EDEE38}"/>
              </a:ext>
            </a:extLst>
          </p:cNvPr>
          <p:cNvPicPr>
            <a:picLocks noChangeAspect="1"/>
          </p:cNvPicPr>
          <p:nvPr/>
        </p:nvPicPr>
        <p:blipFill>
          <a:blip r:embed="rId4"/>
          <a:stretch>
            <a:fillRect/>
          </a:stretch>
        </p:blipFill>
        <p:spPr>
          <a:xfrm>
            <a:off x="363558" y="1630496"/>
            <a:ext cx="8551842" cy="5227504"/>
          </a:xfrm>
          <a:prstGeom prst="rect">
            <a:avLst/>
          </a:prstGeom>
        </p:spPr>
      </p:pic>
    </p:spTree>
    <p:extLst>
      <p:ext uri="{BB962C8B-B14F-4D97-AF65-F5344CB8AC3E}">
        <p14:creationId xmlns:p14="http://schemas.microsoft.com/office/powerpoint/2010/main" xmlns="" val="727415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31</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4" name="Picture 3">
            <a:extLst>
              <a:ext uri="{FF2B5EF4-FFF2-40B4-BE49-F238E27FC236}">
                <a16:creationId xmlns:a16="http://schemas.microsoft.com/office/drawing/2014/main" xmlns="" id="{2817412B-7F75-4767-BFB8-02A48043EDF0}"/>
              </a:ext>
            </a:extLst>
          </p:cNvPr>
          <p:cNvPicPr>
            <a:picLocks noChangeAspect="1"/>
          </p:cNvPicPr>
          <p:nvPr/>
        </p:nvPicPr>
        <p:blipFill>
          <a:blip r:embed="rId4"/>
          <a:stretch>
            <a:fillRect/>
          </a:stretch>
        </p:blipFill>
        <p:spPr>
          <a:xfrm>
            <a:off x="228600" y="1485900"/>
            <a:ext cx="8375573" cy="4275922"/>
          </a:xfrm>
          <a:prstGeom prst="rect">
            <a:avLst/>
          </a:prstGeom>
        </p:spPr>
      </p:pic>
    </p:spTree>
    <p:extLst>
      <p:ext uri="{BB962C8B-B14F-4D97-AF65-F5344CB8AC3E}">
        <p14:creationId xmlns:p14="http://schemas.microsoft.com/office/powerpoint/2010/main" xmlns="" val="270889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504498" y="161359"/>
            <a:ext cx="8182302" cy="584775"/>
          </a:xfrm>
          <a:prstGeom prst="rect">
            <a:avLst/>
          </a:prstGeom>
          <a:noFill/>
        </p:spPr>
        <p:txBody>
          <a:bodyPr wrap="square" rtlCol="0">
            <a:spAutoFit/>
          </a:bodyPr>
          <a:lstStyle/>
          <a:p>
            <a:pPr algn="ctr"/>
            <a:r>
              <a:rPr lang="en-ZA" sz="3200" b="1" dirty="0">
                <a:solidFill>
                  <a:srgbClr val="005300"/>
                </a:solidFill>
              </a:rPr>
              <a:t>Annexure D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32</a:t>
            </a:fld>
            <a:endParaRPr lang="en-US" dirty="0"/>
          </a:p>
        </p:txBody>
      </p:sp>
      <p:sp>
        <p:nvSpPr>
          <p:cNvPr id="7" name="Rectangle 2"/>
          <p:cNvSpPr>
            <a:spLocks noChangeArrowheads="1"/>
          </p:cNvSpPr>
          <p:nvPr/>
        </p:nvSpPr>
        <p:spPr bwMode="auto">
          <a:xfrm>
            <a:off x="228600" y="2404078"/>
            <a:ext cx="8686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371C2ECF-DF45-436B-B800-4BC2DB3A3DE5}"/>
              </a:ext>
            </a:extLst>
          </p:cNvPr>
          <p:cNvSpPr/>
          <p:nvPr/>
        </p:nvSpPr>
        <p:spPr>
          <a:xfrm>
            <a:off x="2286000" y="786535"/>
            <a:ext cx="4572000" cy="702372"/>
          </a:xfrm>
          <a:prstGeom prst="rect">
            <a:avLst/>
          </a:prstGeom>
        </p:spPr>
        <p:txBody>
          <a:bodyPr>
            <a:spAutoFit/>
          </a:bodyPr>
          <a:lstStyle/>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BATCHLIST</a:t>
            </a:r>
            <a:endParaRPr lang="en-ZA" sz="1600" dirty="0">
              <a:latin typeface="Calibri" panose="020F0502020204030204" pitchFamily="34" charset="0"/>
              <a:ea typeface="Calibri" panose="020F0502020204030204" pitchFamily="34" charset="0"/>
            </a:endParaRPr>
          </a:p>
          <a:p>
            <a:pPr algn="ctr">
              <a:lnSpc>
                <a:spcPct val="115000"/>
              </a:lnSpc>
              <a:spcAft>
                <a:spcPts val="0"/>
              </a:spcAft>
              <a:tabLst>
                <a:tab pos="1234440" algn="l"/>
              </a:tabLst>
            </a:pPr>
            <a:r>
              <a:rPr lang="en-ZA" b="1" dirty="0">
                <a:latin typeface="Arial" panose="020B0604020202020204" pitchFamily="34" charset="0"/>
                <a:ea typeface="Calibri" panose="020F0502020204030204" pitchFamily="34" charset="0"/>
              </a:rPr>
              <a:t>22 - 24 FEBRUARY 2023</a:t>
            </a:r>
          </a:p>
        </p:txBody>
      </p:sp>
      <p:pic>
        <p:nvPicPr>
          <p:cNvPr id="3" name="Picture 2">
            <a:extLst>
              <a:ext uri="{FF2B5EF4-FFF2-40B4-BE49-F238E27FC236}">
                <a16:creationId xmlns:a16="http://schemas.microsoft.com/office/drawing/2014/main" xmlns="" id="{6C4F0C95-AEAC-4461-9D1D-C54D2EE1B017}"/>
              </a:ext>
            </a:extLst>
          </p:cNvPr>
          <p:cNvPicPr>
            <a:picLocks noChangeAspect="1"/>
          </p:cNvPicPr>
          <p:nvPr/>
        </p:nvPicPr>
        <p:blipFill>
          <a:blip r:embed="rId4"/>
          <a:stretch>
            <a:fillRect/>
          </a:stretch>
        </p:blipFill>
        <p:spPr>
          <a:xfrm>
            <a:off x="143219" y="1529308"/>
            <a:ext cx="8772181" cy="5328691"/>
          </a:xfrm>
          <a:prstGeom prst="rect">
            <a:avLst/>
          </a:prstGeom>
        </p:spPr>
      </p:pic>
    </p:spTree>
    <p:extLst>
      <p:ext uri="{BB962C8B-B14F-4D97-AF65-F5344CB8AC3E}">
        <p14:creationId xmlns:p14="http://schemas.microsoft.com/office/powerpoint/2010/main" xmlns="" val="341634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525"/>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a:solidFill>
                  <a:schemeClr val="bg1"/>
                </a:solidFill>
                <a:cs typeface="Arial Black"/>
              </a:rPr>
              <a:t>Thank You</a:t>
            </a:r>
          </a:p>
        </p:txBody>
      </p:sp>
      <p:sp>
        <p:nvSpPr>
          <p:cNvPr id="13" name="TextBox 12"/>
          <p:cNvSpPr txBox="1"/>
          <p:nvPr/>
        </p:nvSpPr>
        <p:spPr>
          <a:xfrm>
            <a:off x="422694" y="271596"/>
            <a:ext cx="7263442" cy="707886"/>
          </a:xfrm>
          <a:prstGeom prst="rect">
            <a:avLst/>
          </a:prstGeom>
          <a:noFill/>
        </p:spPr>
        <p:txBody>
          <a:bodyPr wrap="square" rtlCol="0">
            <a:spAutoFit/>
          </a:bodyPr>
          <a:lstStyle/>
          <a:p>
            <a:r>
              <a:rPr lang="en-US" sz="4000" b="1" dirty="0">
                <a:solidFill>
                  <a:srgbClr val="005300"/>
                </a:solidFill>
                <a:latin typeface="Arial" panose="020B0604020202020204" pitchFamily="34" charset="0"/>
                <a:cs typeface="Arial" panose="020B0604020202020204" pitchFamily="34" charset="0"/>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pPr/>
              <a:t>33</a:t>
            </a:fld>
            <a:endParaRPr lang="en-US" dirty="0"/>
          </a:p>
        </p:txBody>
      </p:sp>
    </p:spTree>
    <p:extLst>
      <p:ext uri="{BB962C8B-B14F-4D97-AF65-F5344CB8AC3E}">
        <p14:creationId xmlns:p14="http://schemas.microsoft.com/office/powerpoint/2010/main" xmlns="" val="281644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63796"/>
            <a:ext cx="927100" cy="1155700"/>
          </a:xfrm>
          <a:prstGeom prst="rect">
            <a:avLst/>
          </a:prstGeom>
        </p:spPr>
      </p:pic>
      <p:sp>
        <p:nvSpPr>
          <p:cNvPr id="12" name="TextBox 11"/>
          <p:cNvSpPr txBox="1"/>
          <p:nvPr/>
        </p:nvSpPr>
        <p:spPr>
          <a:xfrm>
            <a:off x="849794" y="36754"/>
            <a:ext cx="8182302" cy="584775"/>
          </a:xfrm>
          <a:prstGeom prst="rect">
            <a:avLst/>
          </a:prstGeom>
          <a:noFill/>
        </p:spPr>
        <p:txBody>
          <a:bodyPr wrap="square" rtlCol="0">
            <a:spAutoFit/>
          </a:bodyPr>
          <a:lstStyle/>
          <a:p>
            <a:pPr algn="ctr"/>
            <a:r>
              <a:rPr lang="en-ZA" sz="3200" b="1" dirty="0">
                <a:solidFill>
                  <a:srgbClr val="005300"/>
                </a:solidFill>
              </a:rPr>
              <a:t>Introduction</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4</a:t>
            </a:fld>
            <a:endParaRPr lang="en-US" dirty="0"/>
          </a:p>
        </p:txBody>
      </p:sp>
      <p:sp>
        <p:nvSpPr>
          <p:cNvPr id="7" name="Rectangle 2"/>
          <p:cNvSpPr>
            <a:spLocks noChangeArrowheads="1"/>
          </p:cNvSpPr>
          <p:nvPr/>
        </p:nvSpPr>
        <p:spPr bwMode="auto">
          <a:xfrm>
            <a:off x="316149" y="935276"/>
            <a:ext cx="8696131" cy="5570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As you may be aware, the Minister of Correctional Services is mandated to appoint a National Council for Correctional Services (NCCS) referred as the Council in terms of Section 83 of the Correctional Services Act, 1998 (Act 111of 1998).</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main function of the NCCS is to advise the Minister on developing policy with regard to the correctional system and the sentencing process. The Minister must refer draft legislation and major proposed policy developments regarding the correctional system to the National Council for its comments and advice. </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Council, has historically (dating as far back as the old Act of 1959) been very instrumental in the development of processes and procedure within the Correctional and Penology field nationally and outside our Borders.  </a:t>
            </a:r>
          </a:p>
        </p:txBody>
      </p:sp>
    </p:spTree>
    <p:extLst>
      <p:ext uri="{BB962C8B-B14F-4D97-AF65-F5344CB8AC3E}">
        <p14:creationId xmlns:p14="http://schemas.microsoft.com/office/powerpoint/2010/main" xmlns="" val="126468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849794" y="36754"/>
            <a:ext cx="8182302" cy="584775"/>
          </a:xfrm>
          <a:prstGeom prst="rect">
            <a:avLst/>
          </a:prstGeom>
          <a:noFill/>
        </p:spPr>
        <p:txBody>
          <a:bodyPr wrap="square" rtlCol="0">
            <a:spAutoFit/>
          </a:bodyPr>
          <a:lstStyle/>
          <a:p>
            <a:pPr algn="ctr"/>
            <a:r>
              <a:rPr lang="en-ZA" sz="3200" b="1" dirty="0">
                <a:solidFill>
                  <a:srgbClr val="005300"/>
                </a:solidFill>
              </a:rPr>
              <a:t>Introduction</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5</a:t>
            </a:fld>
            <a:endParaRPr lang="en-US" dirty="0"/>
          </a:p>
        </p:txBody>
      </p:sp>
      <p:sp>
        <p:nvSpPr>
          <p:cNvPr id="7" name="Rectangle 2"/>
          <p:cNvSpPr>
            <a:spLocks noChangeArrowheads="1"/>
          </p:cNvSpPr>
          <p:nvPr/>
        </p:nvSpPr>
        <p:spPr bwMode="auto">
          <a:xfrm>
            <a:off x="302689" y="1155700"/>
            <a:ext cx="8696131" cy="52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Council also considers cases of offenders serving sentences of life imprisonment and must make recommendations to the Minister regarding the placement of such offenders on parole or day parole and cancellation of day parole or parole.  Certain members of the Council also sit as the Correctional Supervision and Parole Review Board, to review the decisions of Parole Boards.</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The term of the current Council was extended until </a:t>
            </a:r>
            <a:r>
              <a:rPr lang="en-ZA" sz="2400" b="1" dirty="0">
                <a:latin typeface="Arial" panose="020B0604020202020204" pitchFamily="34" charset="0"/>
                <a:cs typeface="Arial" panose="020B0604020202020204" pitchFamily="34" charset="0"/>
              </a:rPr>
              <a:t>30 June 2023</a:t>
            </a:r>
            <a:r>
              <a:rPr lang="en-ZA" sz="2400" dirty="0">
                <a:latin typeface="Arial" panose="020B0604020202020204" pitchFamily="34" charset="0"/>
                <a:cs typeface="Arial" panose="020B0604020202020204" pitchFamily="34" charset="0"/>
              </a:rPr>
              <a:t>. </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It is clear from Section 83 of Act 111 of 1998 as amended that the composition of this Council has to be reflective of the dynamics of our country, as far as the Administration of Justice and Public Safety is concerned. </a:t>
            </a:r>
          </a:p>
        </p:txBody>
      </p:sp>
    </p:spTree>
    <p:extLst>
      <p:ext uri="{BB962C8B-B14F-4D97-AF65-F5344CB8AC3E}">
        <p14:creationId xmlns:p14="http://schemas.microsoft.com/office/powerpoint/2010/main" xmlns="" val="402600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849794" y="36754"/>
            <a:ext cx="8182302" cy="584775"/>
          </a:xfrm>
          <a:prstGeom prst="rect">
            <a:avLst/>
          </a:prstGeom>
          <a:noFill/>
        </p:spPr>
        <p:txBody>
          <a:bodyPr wrap="square" rtlCol="0">
            <a:spAutoFit/>
          </a:bodyPr>
          <a:lstStyle/>
          <a:p>
            <a:pPr algn="ctr"/>
            <a:r>
              <a:rPr lang="en-ZA" sz="3200" b="1" dirty="0">
                <a:solidFill>
                  <a:srgbClr val="005300"/>
                </a:solidFill>
              </a:rPr>
              <a:t>Introduction</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6</a:t>
            </a:fld>
            <a:endParaRPr lang="en-US" dirty="0"/>
          </a:p>
        </p:txBody>
      </p:sp>
      <p:sp>
        <p:nvSpPr>
          <p:cNvPr id="7" name="Rectangle 2"/>
          <p:cNvSpPr>
            <a:spLocks noChangeArrowheads="1"/>
          </p:cNvSpPr>
          <p:nvPr/>
        </p:nvSpPr>
        <p:spPr bwMode="auto">
          <a:xfrm>
            <a:off x="316149" y="750609"/>
            <a:ext cx="8696131" cy="594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It is legislated that the Council needs to consist of the following persons:</a:t>
            </a:r>
          </a:p>
          <a:p>
            <a:pPr marL="893763" lvl="0" indent="-531813"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Three Judges of the High Court or Supreme Court of Appeal;</a:t>
            </a:r>
          </a:p>
          <a:p>
            <a:pPr marL="893763" lvl="0" indent="-531813"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A Magistrate;	</a:t>
            </a:r>
          </a:p>
          <a:p>
            <a:pPr marL="893763" lvl="0" indent="-531813"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A prosecutor from the National Prosecuting Authority;</a:t>
            </a:r>
          </a:p>
          <a:p>
            <a:pPr marL="893763" lvl="0" indent="-531813"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Representatives from the Departments of Correctional Services, Social Development and Police; </a:t>
            </a:r>
          </a:p>
          <a:p>
            <a:pPr marL="893763" lvl="0" indent="-531813"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Two persons who specialise in the field of corrections; and lastly</a:t>
            </a:r>
          </a:p>
          <a:p>
            <a:pPr marL="893763" lvl="0" indent="-531813" algn="just">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Members of the community.</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For the purpose of this communication, we will limit discussions to the appointments as far as they relate to Section 83(h), appointments which must be made in consultation with relevant Parliamentary Committees. </a:t>
            </a:r>
          </a:p>
        </p:txBody>
      </p:sp>
    </p:spTree>
    <p:extLst>
      <p:ext uri="{BB962C8B-B14F-4D97-AF65-F5344CB8AC3E}">
        <p14:creationId xmlns:p14="http://schemas.microsoft.com/office/powerpoint/2010/main" xmlns="" val="397211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849794" y="36754"/>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7</a:t>
            </a:fld>
            <a:endParaRPr lang="en-US" dirty="0"/>
          </a:p>
        </p:txBody>
      </p:sp>
      <p:sp>
        <p:nvSpPr>
          <p:cNvPr id="7" name="Rectangle 2"/>
          <p:cNvSpPr>
            <a:spLocks noChangeArrowheads="1"/>
          </p:cNvSpPr>
          <p:nvPr/>
        </p:nvSpPr>
        <p:spPr bwMode="auto">
          <a:xfrm>
            <a:off x="240894" y="675526"/>
            <a:ext cx="8696131" cy="617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Furthermore, Section 78 of Act 111 of 1998, states that the Council will also be ceased with the responsibility of advising the Minister in respect of the powers in relation to offenders serving life sentences.</a:t>
            </a:r>
          </a:p>
          <a:p>
            <a:pPr algn="ctr">
              <a:spcAft>
                <a:spcPts val="600"/>
              </a:spcAft>
            </a:pPr>
            <a:r>
              <a:rPr lang="en-ZA" sz="2400" b="1" dirty="0">
                <a:latin typeface="Arial" panose="020B0604020202020204" pitchFamily="34" charset="0"/>
                <a:cs typeface="Arial" panose="020B0604020202020204" pitchFamily="34" charset="0"/>
              </a:rPr>
              <a:t>Appointments in terms of S83(2)(h)</a:t>
            </a:r>
            <a:endParaRPr lang="en-ZA" sz="2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 An advert was published in the Sunday media inviting nominations/applications for appointment in the NCCS.  A re-advert was done with the aim of increasing the pool of the candidates for appointment.</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Following in-house consultation and needs based research; we have decided to limit appointments to the legal, religious, academic, community involvement and social fields. </a:t>
            </a:r>
          </a:p>
          <a:p>
            <a:pPr marL="285750" indent="-28575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We hereby propose that the relevant Parliamentary Committees to consider the following candidates for appointment:</a:t>
            </a:r>
          </a:p>
        </p:txBody>
      </p:sp>
    </p:spTree>
    <p:extLst>
      <p:ext uri="{BB962C8B-B14F-4D97-AF65-F5344CB8AC3E}">
        <p14:creationId xmlns:p14="http://schemas.microsoft.com/office/powerpoint/2010/main" xmlns="" val="110733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690305" y="-101608"/>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8</a:t>
            </a:fld>
            <a:endParaRPr lang="en-US" dirty="0"/>
          </a:p>
        </p:txBody>
      </p:sp>
      <p:sp>
        <p:nvSpPr>
          <p:cNvPr id="7" name="Rectangle 2"/>
          <p:cNvSpPr>
            <a:spLocks noChangeArrowheads="1"/>
          </p:cNvSpPr>
          <p:nvPr/>
        </p:nvSpPr>
        <p:spPr bwMode="auto">
          <a:xfrm>
            <a:off x="111904" y="483167"/>
            <a:ext cx="9032096" cy="6555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1200"/>
              </a:spcAft>
            </a:pPr>
            <a:r>
              <a:rPr lang="en-ZA" sz="2400" b="1" dirty="0">
                <a:latin typeface="Arial" panose="020B0604020202020204" pitchFamily="34" charset="0"/>
                <a:cs typeface="Arial" panose="020B0604020202020204" pitchFamily="34" charset="0"/>
              </a:rPr>
              <a:t>Legal Fraternity </a:t>
            </a:r>
            <a:endParaRPr lang="en-ZA"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ZA" sz="2400" b="1"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Ms Amanda </a:t>
            </a:r>
            <a:r>
              <a:rPr lang="en-ZA" sz="2400" dirty="0" err="1">
                <a:latin typeface="Arial" panose="020B0604020202020204" pitchFamily="34" charset="0"/>
                <a:cs typeface="Arial" panose="020B0604020202020204" pitchFamily="34" charset="0"/>
              </a:rPr>
              <a:t>Lindokhuhle</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Vilakazi</a:t>
            </a:r>
            <a:r>
              <a:rPr lang="en-ZA" sz="2400" dirty="0">
                <a:latin typeface="Arial" panose="020B0604020202020204" pitchFamily="34" charset="0"/>
                <a:cs typeface="Arial" panose="020B0604020202020204" pitchFamily="34" charset="0"/>
              </a:rPr>
              <a:t>: age 34 years, Female, an admitted Attorney based in Johannesburg and currently serving as a member of the NCCS</a:t>
            </a:r>
          </a:p>
          <a:p>
            <a:pPr marL="342900" lvl="1" indent="-34290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Adv  Yvette Le Roux:  age 46 years, Female, an Adv of the High Court of SA based in the Eastern Cape </a:t>
            </a:r>
          </a:p>
          <a:p>
            <a:pPr marL="342900" lvl="1" indent="-34290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Adv </a:t>
            </a:r>
            <a:r>
              <a:rPr lang="en-ZA" sz="2400" dirty="0" err="1">
                <a:latin typeface="Arial" panose="020B0604020202020204" pitchFamily="34" charset="0"/>
                <a:cs typeface="Arial" panose="020B0604020202020204" pitchFamily="34" charset="0"/>
              </a:rPr>
              <a:t>Khavhareni</a:t>
            </a:r>
            <a:r>
              <a:rPr lang="en-ZA" sz="2400" dirty="0">
                <a:latin typeface="Arial" panose="020B0604020202020204" pitchFamily="34" charset="0"/>
                <a:cs typeface="Arial" panose="020B0604020202020204" pitchFamily="34" charset="0"/>
              </a:rPr>
              <a:t> Aarone </a:t>
            </a:r>
            <a:r>
              <a:rPr lang="en-ZA" sz="2400" dirty="0" err="1">
                <a:latin typeface="Arial" panose="020B0604020202020204" pitchFamily="34" charset="0"/>
                <a:cs typeface="Arial" panose="020B0604020202020204" pitchFamily="34" charset="0"/>
              </a:rPr>
              <a:t>Mahumane</a:t>
            </a:r>
            <a:r>
              <a:rPr lang="en-ZA" sz="2400" dirty="0">
                <a:latin typeface="Arial" panose="020B0604020202020204" pitchFamily="34" charset="0"/>
                <a:cs typeface="Arial" panose="020B0604020202020204" pitchFamily="34" charset="0"/>
              </a:rPr>
              <a:t>: age 65 years, Male, Adv of the High Court of SA based in Limpopo</a:t>
            </a:r>
          </a:p>
          <a:p>
            <a:pPr marL="342900" lvl="1" indent="-34290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Mr </a:t>
            </a:r>
            <a:r>
              <a:rPr lang="en-ZA" sz="2400" dirty="0" err="1">
                <a:latin typeface="Arial" panose="020B0604020202020204" pitchFamily="34" charset="0"/>
                <a:cs typeface="Arial" panose="020B0604020202020204" pitchFamily="34" charset="0"/>
              </a:rPr>
              <a:t>Marothi</a:t>
            </a:r>
            <a:r>
              <a:rPr lang="en-ZA" sz="2400" dirty="0">
                <a:latin typeface="Arial" panose="020B0604020202020204" pitchFamily="34" charset="0"/>
                <a:cs typeface="Arial" panose="020B0604020202020204" pitchFamily="34" charset="0"/>
              </a:rPr>
              <a:t> Aaron </a:t>
            </a:r>
            <a:r>
              <a:rPr lang="en-ZA" sz="2400" dirty="0" err="1">
                <a:latin typeface="Arial" panose="020B0604020202020204" pitchFamily="34" charset="0"/>
                <a:cs typeface="Arial" panose="020B0604020202020204" pitchFamily="34" charset="0"/>
              </a:rPr>
              <a:t>Mashifane</a:t>
            </a:r>
            <a:r>
              <a:rPr lang="en-ZA" sz="2400" dirty="0">
                <a:latin typeface="Arial" panose="020B0604020202020204" pitchFamily="34" charset="0"/>
                <a:cs typeface="Arial" panose="020B0604020202020204" pitchFamily="34" charset="0"/>
              </a:rPr>
              <a:t>: age 45 years, Male, an admitted Attorney based in Pretoria (also represent people with disability)</a:t>
            </a:r>
          </a:p>
          <a:p>
            <a:pPr marL="342900" lvl="1" indent="-34290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Ms </a:t>
            </a:r>
            <a:r>
              <a:rPr lang="en-ZA" sz="2400" dirty="0" err="1">
                <a:latin typeface="Arial" panose="020B0604020202020204" pitchFamily="34" charset="0"/>
                <a:cs typeface="Arial" panose="020B0604020202020204" pitchFamily="34" charset="0"/>
              </a:rPr>
              <a:t>Ngenzeni</a:t>
            </a:r>
            <a:r>
              <a:rPr lang="en-ZA" sz="2400" dirty="0">
                <a:latin typeface="Arial" panose="020B0604020202020204" pitchFamily="34" charset="0"/>
                <a:cs typeface="Arial" panose="020B0604020202020204" pitchFamily="34" charset="0"/>
              </a:rPr>
              <a:t> Victoria Mboweni (Nkuna): age 35 years, Female, an admitted Attorney based in Mpumalanga</a:t>
            </a:r>
          </a:p>
          <a:p>
            <a:pPr marL="342900" lvl="1" indent="-342900">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Mr Tshepo </a:t>
            </a:r>
            <a:r>
              <a:rPr lang="en-ZA" sz="2400" dirty="0" err="1">
                <a:latin typeface="Arial" panose="020B0604020202020204" pitchFamily="34" charset="0"/>
                <a:cs typeface="Arial" panose="020B0604020202020204" pitchFamily="34" charset="0"/>
              </a:rPr>
              <a:t>Nawane</a:t>
            </a:r>
            <a:r>
              <a:rPr lang="en-ZA" sz="2400" dirty="0">
                <a:latin typeface="Arial" panose="020B0604020202020204" pitchFamily="34" charset="0"/>
                <a:cs typeface="Arial" panose="020B0604020202020204" pitchFamily="34" charset="0"/>
              </a:rPr>
              <a:t>: age 41 years, Male, an admitted Attorney based in Johannesburg</a:t>
            </a:r>
            <a:endParaRPr lang="en-ZA"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7033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27100" cy="1155700"/>
          </a:xfrm>
          <a:prstGeom prst="rect">
            <a:avLst/>
          </a:prstGeom>
        </p:spPr>
      </p:pic>
      <p:sp>
        <p:nvSpPr>
          <p:cNvPr id="12" name="TextBox 11"/>
          <p:cNvSpPr txBox="1"/>
          <p:nvPr/>
        </p:nvSpPr>
        <p:spPr>
          <a:xfrm>
            <a:off x="700126" y="52280"/>
            <a:ext cx="8182302" cy="584775"/>
          </a:xfrm>
          <a:prstGeom prst="rect">
            <a:avLst/>
          </a:prstGeom>
          <a:noFill/>
        </p:spPr>
        <p:txBody>
          <a:bodyPr wrap="square" rtlCol="0">
            <a:spAutoFit/>
          </a:bodyPr>
          <a:lstStyle/>
          <a:p>
            <a:pPr algn="ctr"/>
            <a:r>
              <a:rPr lang="en-ZA" sz="3200" b="1" dirty="0">
                <a:solidFill>
                  <a:srgbClr val="005300"/>
                </a:solidFill>
              </a:rPr>
              <a:t>Discussion </a:t>
            </a:r>
            <a:endParaRPr lang="en-US" sz="3200" b="1" dirty="0">
              <a:solidFill>
                <a:srgbClr val="005300"/>
              </a:solidFill>
              <a:cs typeface="Arial Black"/>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9</a:t>
            </a:fld>
            <a:endParaRPr lang="en-US" dirty="0"/>
          </a:p>
        </p:txBody>
      </p:sp>
      <p:sp>
        <p:nvSpPr>
          <p:cNvPr id="7" name="Rectangle 2"/>
          <p:cNvSpPr>
            <a:spLocks noChangeArrowheads="1"/>
          </p:cNvSpPr>
          <p:nvPr/>
        </p:nvSpPr>
        <p:spPr bwMode="auto">
          <a:xfrm>
            <a:off x="111904" y="637055"/>
            <a:ext cx="8840710" cy="6247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1200"/>
              </a:spcAft>
            </a:pPr>
            <a:r>
              <a:rPr lang="en-ZA" sz="2400" b="1" dirty="0">
                <a:latin typeface="Arial" panose="020B0604020202020204" pitchFamily="34" charset="0"/>
                <a:cs typeface="Arial" panose="020B0604020202020204" pitchFamily="34" charset="0"/>
              </a:rPr>
              <a:t>The religious fraternity</a:t>
            </a:r>
            <a:endParaRPr lang="en-ZA" sz="2400" dirty="0">
              <a:latin typeface="Arial" panose="020B0604020202020204" pitchFamily="34" charset="0"/>
              <a:cs typeface="Arial" panose="020B0604020202020204" pitchFamily="34" charset="0"/>
            </a:endParaRPr>
          </a:p>
          <a:p>
            <a:pPr marL="34290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Rev </a:t>
            </a:r>
            <a:r>
              <a:rPr lang="en-ZA" sz="2400" dirty="0" err="1">
                <a:latin typeface="Arial" panose="020B0604020202020204" pitchFamily="34" charset="0"/>
                <a:cs typeface="Arial" panose="020B0604020202020204" pitchFamily="34" charset="0"/>
              </a:rPr>
              <a:t>Pogiso</a:t>
            </a:r>
            <a:r>
              <a:rPr lang="en-ZA" sz="2400" dirty="0">
                <a:latin typeface="Arial" panose="020B0604020202020204" pitchFamily="34" charset="0"/>
                <a:cs typeface="Arial" panose="020B0604020202020204" pitchFamily="34" charset="0"/>
              </a:rPr>
              <a:t> France </a:t>
            </a:r>
            <a:r>
              <a:rPr lang="en-ZA" sz="2400" dirty="0" err="1">
                <a:latin typeface="Arial" panose="020B0604020202020204" pitchFamily="34" charset="0"/>
                <a:cs typeface="Arial" panose="020B0604020202020204" pitchFamily="34" charset="0"/>
              </a:rPr>
              <a:t>Mookisi</a:t>
            </a:r>
            <a:r>
              <a:rPr lang="en-ZA" sz="2400" dirty="0">
                <a:latin typeface="Arial" panose="020B0604020202020204" pitchFamily="34" charset="0"/>
                <a:cs typeface="Arial" panose="020B0604020202020204" pitchFamily="34" charset="0"/>
              </a:rPr>
              <a:t>: age 58 years, Reverend in Apostolic Faith Mission based in Pretoria.</a:t>
            </a:r>
          </a:p>
          <a:p>
            <a:pPr algn="ctr">
              <a:spcAft>
                <a:spcPts val="1200"/>
              </a:spcAft>
            </a:pPr>
            <a:r>
              <a:rPr lang="en-ZA" sz="2400" b="1" dirty="0">
                <a:latin typeface="Arial" panose="020B0604020202020204" pitchFamily="34" charset="0"/>
                <a:cs typeface="Arial" panose="020B0604020202020204" pitchFamily="34" charset="0"/>
              </a:rPr>
              <a:t>Academics with experience in criminal justice</a:t>
            </a:r>
            <a:endParaRPr lang="en-ZA" sz="2400" dirty="0">
              <a:latin typeface="Arial" panose="020B0604020202020204" pitchFamily="34" charset="0"/>
              <a:cs typeface="Arial" panose="020B0604020202020204" pitchFamily="34" charset="0"/>
            </a:endParaRPr>
          </a:p>
          <a:p>
            <a:pPr marL="342900" lvl="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Dr </a:t>
            </a:r>
            <a:r>
              <a:rPr lang="en-ZA" sz="2400" dirty="0" err="1">
                <a:latin typeface="Arial" panose="020B0604020202020204" pitchFamily="34" charset="0"/>
                <a:cs typeface="Arial" panose="020B0604020202020204" pitchFamily="34" charset="0"/>
              </a:rPr>
              <a:t>Lineo</a:t>
            </a:r>
            <a:r>
              <a:rPr lang="en-ZA" sz="2400" dirty="0">
                <a:latin typeface="Arial" panose="020B0604020202020204" pitchFamily="34" charset="0"/>
                <a:cs typeface="Arial" panose="020B0604020202020204" pitchFamily="34" charset="0"/>
              </a:rPr>
              <a:t> Rose Johnson: age 60 years, Doctor of Education based in Pretoria, involved in various projects and activities working closely with the Department of Correctional Services. Educational programme that benefit women offenders. She was also working with the Department in the establishment of Unisa Hub. She will be assisting the department with the training of professionals in the Department.</a:t>
            </a:r>
          </a:p>
          <a:p>
            <a:pPr marL="342900" lvl="0" indent="-342900" algn="just">
              <a:spcAft>
                <a:spcPts val="1200"/>
              </a:spcAft>
              <a:buFont typeface="Arial" panose="020B0604020202020204" pitchFamily="34" charset="0"/>
              <a:buChar char="•"/>
            </a:pPr>
            <a:r>
              <a:rPr lang="en-ZA" sz="2400" dirty="0">
                <a:latin typeface="Arial" panose="020B0604020202020204" pitchFamily="34" charset="0"/>
                <a:cs typeface="Arial" panose="020B0604020202020204" pitchFamily="34" charset="0"/>
              </a:rPr>
              <a:t>Mr Mziwoxolo Mfeketo: age 68 years, based in Western Cape, and completed Masters in Administration. He has served as a member of the NCCS from 2016 till to date. He is involved in various community developments.</a:t>
            </a:r>
          </a:p>
        </p:txBody>
      </p:sp>
    </p:spTree>
    <p:extLst>
      <p:ext uri="{BB962C8B-B14F-4D97-AF65-F5344CB8AC3E}">
        <p14:creationId xmlns:p14="http://schemas.microsoft.com/office/powerpoint/2010/main" xmlns="" val="196053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38989</TotalTime>
  <Words>1028</Words>
  <Application>Microsoft Office PowerPoint</Application>
  <PresentationFormat>On-screen Show (4:3)</PresentationFormat>
  <Paragraphs>287</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Presentation on appointment of the National Council for Correctional Services         14 June 2023</vt:lpstr>
      <vt:lpstr> Purpose </vt:lpstr>
      <vt:lpstr>Contents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553</cp:revision>
  <cp:lastPrinted>2023-01-12T10:27:31Z</cp:lastPrinted>
  <dcterms:created xsi:type="dcterms:W3CDTF">2016-05-03T08:35:15Z</dcterms:created>
  <dcterms:modified xsi:type="dcterms:W3CDTF">2023-06-15T11:30:01Z</dcterms:modified>
</cp:coreProperties>
</file>