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7" r:id="rId2"/>
    <p:sldId id="268" r:id="rId3"/>
    <p:sldId id="290" r:id="rId4"/>
    <p:sldId id="321" r:id="rId5"/>
    <p:sldId id="302" r:id="rId6"/>
    <p:sldId id="322" r:id="rId7"/>
    <p:sldId id="351" r:id="rId8"/>
    <p:sldId id="349" r:id="rId9"/>
    <p:sldId id="350" r:id="rId10"/>
    <p:sldId id="295" r:id="rId11"/>
    <p:sldId id="352" r:id="rId12"/>
    <p:sldId id="331" r:id="rId13"/>
    <p:sldId id="293" r:id="rId14"/>
    <p:sldId id="291" r:id="rId15"/>
    <p:sldId id="292" r:id="rId16"/>
    <p:sldId id="330" r:id="rId17"/>
    <p:sldId id="323" r:id="rId18"/>
    <p:sldId id="328" r:id="rId19"/>
    <p:sldId id="353" r:id="rId20"/>
    <p:sldId id="303" r:id="rId21"/>
    <p:sldId id="304" r:id="rId22"/>
    <p:sldId id="325" r:id="rId23"/>
    <p:sldId id="347" r:id="rId24"/>
    <p:sldId id="332" r:id="rId25"/>
    <p:sldId id="333" r:id="rId26"/>
    <p:sldId id="348" r:id="rId27"/>
    <p:sldId id="326" r:id="rId28"/>
    <p:sldId id="296" r:id="rId29"/>
    <p:sldId id="297" r:id="rId30"/>
    <p:sldId id="313" r:id="rId31"/>
    <p:sldId id="314" r:id="rId32"/>
    <p:sldId id="338" r:id="rId33"/>
    <p:sldId id="315" r:id="rId34"/>
    <p:sldId id="318" r:id="rId35"/>
    <p:sldId id="317" r:id="rId36"/>
    <p:sldId id="354" r:id="rId37"/>
    <p:sldId id="319" r:id="rId38"/>
    <p:sldId id="320" r:id="rId39"/>
    <p:sldId id="327" r:id="rId40"/>
    <p:sldId id="340" r:id="rId41"/>
    <p:sldId id="341" r:id="rId42"/>
    <p:sldId id="339" r:id="rId43"/>
    <p:sldId id="334" r:id="rId44"/>
    <p:sldId id="335" r:id="rId45"/>
    <p:sldId id="342" r:id="rId46"/>
    <p:sldId id="337" r:id="rId47"/>
    <p:sldId id="336" r:id="rId48"/>
    <p:sldId id="343" r:id="rId49"/>
    <p:sldId id="344" r:id="rId50"/>
    <p:sldId id="345" r:id="rId51"/>
    <p:sldId id="298" r:id="rId52"/>
    <p:sldId id="299" r:id="rId53"/>
    <p:sldId id="300" r:id="rId54"/>
    <p:sldId id="301" r:id="rId55"/>
    <p:sldId id="357" r:id="rId56"/>
    <p:sldId id="358" r:id="rId57"/>
    <p:sldId id="356" r:id="rId58"/>
    <p:sldId id="355" r:id="rId59"/>
    <p:sldId id="346" r:id="rId60"/>
    <p:sldId id="329" r:id="rId61"/>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6742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85FD15-113C-409B-936D-6CCBDB708FA0}" v="19" dt="2023-06-12T21:04:49.9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6" autoAdjust="0"/>
    <p:restoredTop sz="90929"/>
  </p:normalViewPr>
  <p:slideViewPr>
    <p:cSldViewPr>
      <p:cViewPr varScale="1">
        <p:scale>
          <a:sx n="67" d="100"/>
          <a:sy n="67" d="100"/>
        </p:scale>
        <p:origin x="-149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Rectangle 4">
            <a:extLst>
              <a:ext uri="{FF2B5EF4-FFF2-40B4-BE49-F238E27FC236}">
                <a16:creationId xmlns:a16="http://schemas.microsoft.com/office/drawing/2014/main" xmlns="" id="{C13A86F1-C76C-7877-0E53-6F075851C596}"/>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xmlns="" id="{2442C1C4-D158-DC3B-DAC2-3BFB7201E6D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xmlns="" id="{A7537C10-D9B5-B816-5BAE-5D76D710F2AC}"/>
              </a:ext>
            </a:extLst>
          </p:cNvPr>
          <p:cNvSpPr>
            <a:spLocks noGrp="1" noChangeArrowheads="1"/>
          </p:cNvSpPr>
          <p:nvPr>
            <p:ph type="sldNum" sz="quarter" idx="12"/>
          </p:nvPr>
        </p:nvSpPr>
        <p:spPr>
          <a:ln/>
        </p:spPr>
        <p:txBody>
          <a:bodyPr/>
          <a:lstStyle>
            <a:lvl1pPr>
              <a:defRPr/>
            </a:lvl1pPr>
          </a:lstStyle>
          <a:p>
            <a:pPr>
              <a:defRPr/>
            </a:pPr>
            <a:fld id="{03C8AA28-0897-3F4F-A00D-A02D00FB64C6}" type="slidenum">
              <a:rPr lang="en-GB" altLang="en-US"/>
              <a:pPr>
                <a:defRPr/>
              </a:pPr>
              <a:t>‹#›</a:t>
            </a:fld>
            <a:endParaRPr lang="en-GB" altLang="en-US"/>
          </a:p>
        </p:txBody>
      </p:sp>
    </p:spTree>
    <p:extLst>
      <p:ext uri="{BB962C8B-B14F-4D97-AF65-F5344CB8AC3E}">
        <p14:creationId xmlns:p14="http://schemas.microsoft.com/office/powerpoint/2010/main" xmlns="" val="337515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xmlns="" id="{052BB3EA-888A-580F-065C-CB94E43D498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xmlns="" id="{E0155D22-E38E-A244-5AA7-1C00B9C19FB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xmlns="" id="{79D6B9BF-DF4C-9F5B-9AAD-780F7DD846ED}"/>
              </a:ext>
            </a:extLst>
          </p:cNvPr>
          <p:cNvSpPr>
            <a:spLocks noGrp="1" noChangeArrowheads="1"/>
          </p:cNvSpPr>
          <p:nvPr>
            <p:ph type="sldNum" sz="quarter" idx="12"/>
          </p:nvPr>
        </p:nvSpPr>
        <p:spPr>
          <a:ln/>
        </p:spPr>
        <p:txBody>
          <a:bodyPr/>
          <a:lstStyle>
            <a:lvl1pPr>
              <a:defRPr/>
            </a:lvl1pPr>
          </a:lstStyle>
          <a:p>
            <a:pPr>
              <a:defRPr/>
            </a:pPr>
            <a:fld id="{51611A58-AE1A-E34F-9CED-BBD24E639241}" type="slidenum">
              <a:rPr lang="en-GB" altLang="en-US"/>
              <a:pPr>
                <a:defRPr/>
              </a:pPr>
              <a:t>‹#›</a:t>
            </a:fld>
            <a:endParaRPr lang="en-GB" altLang="en-US"/>
          </a:p>
        </p:txBody>
      </p:sp>
    </p:spTree>
    <p:extLst>
      <p:ext uri="{BB962C8B-B14F-4D97-AF65-F5344CB8AC3E}">
        <p14:creationId xmlns:p14="http://schemas.microsoft.com/office/powerpoint/2010/main" xmlns="" val="2135688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xmlns="" id="{D4D11648-C2A6-E59B-003C-31596CBE1F7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xmlns="" id="{CA86CA60-72C8-99B5-50A7-27DCE29439C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xmlns="" id="{15FFDC1F-47E3-1E81-36EE-36F63D7B473B}"/>
              </a:ext>
            </a:extLst>
          </p:cNvPr>
          <p:cNvSpPr>
            <a:spLocks noGrp="1" noChangeArrowheads="1"/>
          </p:cNvSpPr>
          <p:nvPr>
            <p:ph type="sldNum" sz="quarter" idx="12"/>
          </p:nvPr>
        </p:nvSpPr>
        <p:spPr>
          <a:ln/>
        </p:spPr>
        <p:txBody>
          <a:bodyPr/>
          <a:lstStyle>
            <a:lvl1pPr>
              <a:defRPr/>
            </a:lvl1pPr>
          </a:lstStyle>
          <a:p>
            <a:pPr>
              <a:defRPr/>
            </a:pPr>
            <a:fld id="{7B93E1C9-2D30-534B-A98F-1C4A013502F2}" type="slidenum">
              <a:rPr lang="en-GB" altLang="en-US"/>
              <a:pPr>
                <a:defRPr/>
              </a:pPr>
              <a:t>‹#›</a:t>
            </a:fld>
            <a:endParaRPr lang="en-GB" altLang="en-US"/>
          </a:p>
        </p:txBody>
      </p:sp>
    </p:spTree>
    <p:extLst>
      <p:ext uri="{BB962C8B-B14F-4D97-AF65-F5344CB8AC3E}">
        <p14:creationId xmlns:p14="http://schemas.microsoft.com/office/powerpoint/2010/main" xmlns="" val="3114720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X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3" y="0"/>
            <a:ext cx="4520983" cy="3429000"/>
          </a:xfrm>
        </p:spPr>
        <p:txBody>
          <a:bodyPr/>
          <a:lstStyle/>
          <a:p>
            <a:pPr lvl="0"/>
            <a:endParaRPr lang="en-IN" noProof="0"/>
          </a:p>
        </p:txBody>
      </p:sp>
      <p:sp>
        <p:nvSpPr>
          <p:cNvPr id="7" name="Picture Placeholder 5"/>
          <p:cNvSpPr>
            <a:spLocks noGrp="1"/>
          </p:cNvSpPr>
          <p:nvPr>
            <p:ph type="pic" sz="quarter" idx="14"/>
          </p:nvPr>
        </p:nvSpPr>
        <p:spPr>
          <a:xfrm>
            <a:off x="4572002" y="0"/>
            <a:ext cx="4569537" cy="6858000"/>
          </a:xfrm>
        </p:spPr>
        <p:txBody>
          <a:bodyPr/>
          <a:lstStyle/>
          <a:p>
            <a:pPr lvl="0"/>
            <a:endParaRPr lang="en-IN" noProof="0"/>
          </a:p>
        </p:txBody>
      </p:sp>
      <p:sp>
        <p:nvSpPr>
          <p:cNvPr id="8" name="Picture Placeholder 5"/>
          <p:cNvSpPr>
            <a:spLocks noGrp="1"/>
          </p:cNvSpPr>
          <p:nvPr>
            <p:ph type="pic" sz="quarter" idx="15"/>
          </p:nvPr>
        </p:nvSpPr>
        <p:spPr>
          <a:xfrm>
            <a:off x="3" y="3477079"/>
            <a:ext cx="4520983" cy="3367189"/>
          </a:xfrm>
        </p:spPr>
        <p:txBody>
          <a:bodyPr/>
          <a:lstStyle/>
          <a:p>
            <a:pPr lvl="0"/>
            <a:endParaRPr lang="en-IN" noProof="0"/>
          </a:p>
        </p:txBody>
      </p:sp>
    </p:spTree>
    <p:extLst>
      <p:ext uri="{BB962C8B-B14F-4D97-AF65-F5344CB8AC3E}">
        <p14:creationId xmlns:p14="http://schemas.microsoft.com/office/powerpoint/2010/main" xmlns="" val="2154611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xmlns="" id="{1E6432A3-982D-3917-491C-1F0749DF4C5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xmlns="" id="{4B77D5F5-D08C-B300-8B6E-D573EEDD49E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xmlns="" id="{81F554BF-7A31-A29D-D529-11B60C05B778}"/>
              </a:ext>
            </a:extLst>
          </p:cNvPr>
          <p:cNvSpPr>
            <a:spLocks noGrp="1" noChangeArrowheads="1"/>
          </p:cNvSpPr>
          <p:nvPr>
            <p:ph type="sldNum" sz="quarter" idx="12"/>
          </p:nvPr>
        </p:nvSpPr>
        <p:spPr>
          <a:ln/>
        </p:spPr>
        <p:txBody>
          <a:bodyPr/>
          <a:lstStyle>
            <a:lvl1pPr>
              <a:defRPr/>
            </a:lvl1pPr>
          </a:lstStyle>
          <a:p>
            <a:pPr>
              <a:defRPr/>
            </a:pPr>
            <a:fld id="{008ABB49-C9CA-FF45-BF31-4EA2BC13F8B0}" type="slidenum">
              <a:rPr lang="en-GB" altLang="en-US"/>
              <a:pPr>
                <a:defRPr/>
              </a:pPr>
              <a:t>‹#›</a:t>
            </a:fld>
            <a:endParaRPr lang="en-GB" altLang="en-US"/>
          </a:p>
        </p:txBody>
      </p:sp>
    </p:spTree>
    <p:extLst>
      <p:ext uri="{BB962C8B-B14F-4D97-AF65-F5344CB8AC3E}">
        <p14:creationId xmlns:p14="http://schemas.microsoft.com/office/powerpoint/2010/main" xmlns="" val="297415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1EA9173E-7E33-F09F-C22B-8046B1F5C9B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xmlns="" id="{BB4FF125-7062-CFAE-E9A2-FFDF8331A79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xmlns="" id="{410AFB7B-74DC-A652-A1A5-69FA80E4AD79}"/>
              </a:ext>
            </a:extLst>
          </p:cNvPr>
          <p:cNvSpPr>
            <a:spLocks noGrp="1" noChangeArrowheads="1"/>
          </p:cNvSpPr>
          <p:nvPr>
            <p:ph type="sldNum" sz="quarter" idx="12"/>
          </p:nvPr>
        </p:nvSpPr>
        <p:spPr>
          <a:ln/>
        </p:spPr>
        <p:txBody>
          <a:bodyPr/>
          <a:lstStyle>
            <a:lvl1pPr>
              <a:defRPr/>
            </a:lvl1pPr>
          </a:lstStyle>
          <a:p>
            <a:pPr>
              <a:defRPr/>
            </a:pPr>
            <a:fld id="{603ED855-312E-7042-B0C8-80042FE127FC}" type="slidenum">
              <a:rPr lang="en-GB" altLang="en-US"/>
              <a:pPr>
                <a:defRPr/>
              </a:pPr>
              <a:t>‹#›</a:t>
            </a:fld>
            <a:endParaRPr lang="en-GB" altLang="en-US"/>
          </a:p>
        </p:txBody>
      </p:sp>
    </p:spTree>
    <p:extLst>
      <p:ext uri="{BB962C8B-B14F-4D97-AF65-F5344CB8AC3E}">
        <p14:creationId xmlns:p14="http://schemas.microsoft.com/office/powerpoint/2010/main" xmlns="" val="510306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4">
            <a:extLst>
              <a:ext uri="{FF2B5EF4-FFF2-40B4-BE49-F238E27FC236}">
                <a16:creationId xmlns:a16="http://schemas.microsoft.com/office/drawing/2014/main" xmlns="" id="{1B901C80-C100-FEA6-C9BC-CD6C70F605D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xmlns="" id="{3E8CE34F-B86C-4090-4D74-E55E11E82B3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xmlns="" id="{E95C94EA-1F8E-F6B7-7039-DA9E56569A75}"/>
              </a:ext>
            </a:extLst>
          </p:cNvPr>
          <p:cNvSpPr>
            <a:spLocks noGrp="1" noChangeArrowheads="1"/>
          </p:cNvSpPr>
          <p:nvPr>
            <p:ph type="sldNum" sz="quarter" idx="12"/>
          </p:nvPr>
        </p:nvSpPr>
        <p:spPr>
          <a:ln/>
        </p:spPr>
        <p:txBody>
          <a:bodyPr/>
          <a:lstStyle>
            <a:lvl1pPr>
              <a:defRPr/>
            </a:lvl1pPr>
          </a:lstStyle>
          <a:p>
            <a:pPr>
              <a:defRPr/>
            </a:pPr>
            <a:fld id="{D718CC62-3BA9-8948-AAE8-5297F797AFE3}" type="slidenum">
              <a:rPr lang="en-GB" altLang="en-US"/>
              <a:pPr>
                <a:defRPr/>
              </a:pPr>
              <a:t>‹#›</a:t>
            </a:fld>
            <a:endParaRPr lang="en-GB" altLang="en-US"/>
          </a:p>
        </p:txBody>
      </p:sp>
    </p:spTree>
    <p:extLst>
      <p:ext uri="{BB962C8B-B14F-4D97-AF65-F5344CB8AC3E}">
        <p14:creationId xmlns:p14="http://schemas.microsoft.com/office/powerpoint/2010/main" xmlns="" val="2171636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xmlns="" id="{9637CB94-F5FE-9CEC-FB55-4B1E4BCD6B76}"/>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xmlns="" id="{7C6575E1-2FB7-09F7-E528-6A5554758CC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xmlns="" id="{74624D0B-4554-6404-3CB1-6CDB1E14E3B1}"/>
              </a:ext>
            </a:extLst>
          </p:cNvPr>
          <p:cNvSpPr>
            <a:spLocks noGrp="1" noChangeArrowheads="1"/>
          </p:cNvSpPr>
          <p:nvPr>
            <p:ph type="sldNum" sz="quarter" idx="12"/>
          </p:nvPr>
        </p:nvSpPr>
        <p:spPr>
          <a:ln/>
        </p:spPr>
        <p:txBody>
          <a:bodyPr/>
          <a:lstStyle>
            <a:lvl1pPr>
              <a:defRPr/>
            </a:lvl1pPr>
          </a:lstStyle>
          <a:p>
            <a:pPr>
              <a:defRPr/>
            </a:pPr>
            <a:fld id="{7D970E6E-26D0-0845-94E1-EFC7BB5E7E3F}" type="slidenum">
              <a:rPr lang="en-GB" altLang="en-US"/>
              <a:pPr>
                <a:defRPr/>
              </a:pPr>
              <a:t>‹#›</a:t>
            </a:fld>
            <a:endParaRPr lang="en-GB" altLang="en-US"/>
          </a:p>
        </p:txBody>
      </p:sp>
    </p:spTree>
    <p:extLst>
      <p:ext uri="{BB962C8B-B14F-4D97-AF65-F5344CB8AC3E}">
        <p14:creationId xmlns:p14="http://schemas.microsoft.com/office/powerpoint/2010/main" xmlns="" val="2480581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xmlns="" id="{7EFA75CB-2718-31FA-D440-E47602E5EBC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xmlns="" id="{661CFD53-74AF-B245-7CB4-6D587E8E2C3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xmlns="" id="{5EEFAEB9-D19D-8331-481A-E65471774243}"/>
              </a:ext>
            </a:extLst>
          </p:cNvPr>
          <p:cNvSpPr>
            <a:spLocks noGrp="1" noChangeArrowheads="1"/>
          </p:cNvSpPr>
          <p:nvPr>
            <p:ph type="sldNum" sz="quarter" idx="12"/>
          </p:nvPr>
        </p:nvSpPr>
        <p:spPr>
          <a:ln/>
        </p:spPr>
        <p:txBody>
          <a:bodyPr/>
          <a:lstStyle>
            <a:lvl1pPr>
              <a:defRPr/>
            </a:lvl1pPr>
          </a:lstStyle>
          <a:p>
            <a:pPr>
              <a:defRPr/>
            </a:pPr>
            <a:fld id="{B3D4CF63-1451-F144-9BFA-E23C01315104}" type="slidenum">
              <a:rPr lang="en-GB" altLang="en-US"/>
              <a:pPr>
                <a:defRPr/>
              </a:pPr>
              <a:t>‹#›</a:t>
            </a:fld>
            <a:endParaRPr lang="en-GB" altLang="en-US"/>
          </a:p>
        </p:txBody>
      </p:sp>
    </p:spTree>
    <p:extLst>
      <p:ext uri="{BB962C8B-B14F-4D97-AF65-F5344CB8AC3E}">
        <p14:creationId xmlns:p14="http://schemas.microsoft.com/office/powerpoint/2010/main" xmlns="" val="97043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546EB374-BA5B-DA2B-B680-3A3348E55073}"/>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xmlns="" id="{4BF7AED8-659B-8661-811D-46A7073D5C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xmlns="" id="{BC9F1B0F-ED6E-69E2-EE90-D567C3271FA4}"/>
              </a:ext>
            </a:extLst>
          </p:cNvPr>
          <p:cNvSpPr>
            <a:spLocks noGrp="1" noChangeArrowheads="1"/>
          </p:cNvSpPr>
          <p:nvPr>
            <p:ph type="sldNum" sz="quarter" idx="12"/>
          </p:nvPr>
        </p:nvSpPr>
        <p:spPr>
          <a:ln/>
        </p:spPr>
        <p:txBody>
          <a:bodyPr/>
          <a:lstStyle>
            <a:lvl1pPr>
              <a:defRPr/>
            </a:lvl1pPr>
          </a:lstStyle>
          <a:p>
            <a:pPr>
              <a:defRPr/>
            </a:pPr>
            <a:fld id="{45FAF334-CE43-B645-B2E5-87D0FA215C81}" type="slidenum">
              <a:rPr lang="en-GB" altLang="en-US"/>
              <a:pPr>
                <a:defRPr/>
              </a:pPr>
              <a:t>‹#›</a:t>
            </a:fld>
            <a:endParaRPr lang="en-GB" altLang="en-US"/>
          </a:p>
        </p:txBody>
      </p:sp>
    </p:spTree>
    <p:extLst>
      <p:ext uri="{BB962C8B-B14F-4D97-AF65-F5344CB8AC3E}">
        <p14:creationId xmlns:p14="http://schemas.microsoft.com/office/powerpoint/2010/main" xmlns="" val="626352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B6C4E07D-6273-177A-2A50-2D6793919B5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xmlns="" id="{89B86CAB-99B6-074B-3818-D44797CDABB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xmlns="" id="{41F97B5F-CF71-475A-C46D-7A1C0A27D312}"/>
              </a:ext>
            </a:extLst>
          </p:cNvPr>
          <p:cNvSpPr>
            <a:spLocks noGrp="1" noChangeArrowheads="1"/>
          </p:cNvSpPr>
          <p:nvPr>
            <p:ph type="sldNum" sz="quarter" idx="12"/>
          </p:nvPr>
        </p:nvSpPr>
        <p:spPr>
          <a:ln/>
        </p:spPr>
        <p:txBody>
          <a:bodyPr/>
          <a:lstStyle>
            <a:lvl1pPr>
              <a:defRPr/>
            </a:lvl1pPr>
          </a:lstStyle>
          <a:p>
            <a:pPr>
              <a:defRPr/>
            </a:pPr>
            <a:fld id="{F735B6B0-16FF-F14C-B626-B930F001EE3F}" type="slidenum">
              <a:rPr lang="en-GB" altLang="en-US"/>
              <a:pPr>
                <a:defRPr/>
              </a:pPr>
              <a:t>‹#›</a:t>
            </a:fld>
            <a:endParaRPr lang="en-GB" altLang="en-US"/>
          </a:p>
        </p:txBody>
      </p:sp>
    </p:spTree>
    <p:extLst>
      <p:ext uri="{BB962C8B-B14F-4D97-AF65-F5344CB8AC3E}">
        <p14:creationId xmlns:p14="http://schemas.microsoft.com/office/powerpoint/2010/main" xmlns="" val="291650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6F9C0B7C-431C-3771-DD34-F5B1F925015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xmlns="" id="{ABADA313-99E6-1457-09EF-0D5F7E2042B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xmlns="" id="{0CF11854-869E-CB5B-D906-8151656D89EE}"/>
              </a:ext>
            </a:extLst>
          </p:cNvPr>
          <p:cNvSpPr>
            <a:spLocks noGrp="1" noChangeArrowheads="1"/>
          </p:cNvSpPr>
          <p:nvPr>
            <p:ph type="sldNum" sz="quarter" idx="12"/>
          </p:nvPr>
        </p:nvSpPr>
        <p:spPr>
          <a:ln/>
        </p:spPr>
        <p:txBody>
          <a:bodyPr/>
          <a:lstStyle>
            <a:lvl1pPr>
              <a:defRPr/>
            </a:lvl1pPr>
          </a:lstStyle>
          <a:p>
            <a:pPr>
              <a:defRPr/>
            </a:pPr>
            <a:fld id="{7F343223-8D2C-F546-B9EE-297015C3651F}" type="slidenum">
              <a:rPr lang="en-GB" altLang="en-US"/>
              <a:pPr>
                <a:defRPr/>
              </a:pPr>
              <a:t>‹#›</a:t>
            </a:fld>
            <a:endParaRPr lang="en-GB" altLang="en-US"/>
          </a:p>
        </p:txBody>
      </p:sp>
    </p:spTree>
    <p:extLst>
      <p:ext uri="{BB962C8B-B14F-4D97-AF65-F5344CB8AC3E}">
        <p14:creationId xmlns:p14="http://schemas.microsoft.com/office/powerpoint/2010/main" xmlns="" val="2645252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3EC887AC-CF66-F33C-CE90-AC7B255F95BE}"/>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xmlns="" id="{0846BECB-722E-B76C-7B8F-0934D0B1D7B4}"/>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xmlns="" id="{B4CFD599-389A-1B34-D6A2-C73F1A63D183}"/>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a:defRPr>
            </a:lvl1pPr>
          </a:lstStyle>
          <a:p>
            <a:pPr>
              <a:defRPr/>
            </a:pPr>
            <a:endParaRPr lang="en-GB"/>
          </a:p>
        </p:txBody>
      </p:sp>
      <p:sp>
        <p:nvSpPr>
          <p:cNvPr id="1029" name="Rectangle 5">
            <a:extLst>
              <a:ext uri="{FF2B5EF4-FFF2-40B4-BE49-F238E27FC236}">
                <a16:creationId xmlns:a16="http://schemas.microsoft.com/office/drawing/2014/main" xmlns="" id="{89AB024E-633B-BD43-6ECA-A89610101EF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a:defRPr>
            </a:lvl1pPr>
          </a:lstStyle>
          <a:p>
            <a:pPr>
              <a:defRPr/>
            </a:pPr>
            <a:endParaRPr lang="en-GB"/>
          </a:p>
        </p:txBody>
      </p:sp>
      <p:sp>
        <p:nvSpPr>
          <p:cNvPr id="1030" name="Rectangle 6">
            <a:extLst>
              <a:ext uri="{FF2B5EF4-FFF2-40B4-BE49-F238E27FC236}">
                <a16:creationId xmlns:a16="http://schemas.microsoft.com/office/drawing/2014/main" xmlns="" id="{EDDE2D9B-91D4-EF03-F783-A50A46B32F95}"/>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AF88C65-9905-3A47-A353-455921CD745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file:////Users/FrancoisNel/Library/Containers/com.microsoft.Outlook/Data/Library/Caches/Signatures/signature_1979244218"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4A91CE0-78C9-8594-9C3E-302799F1E5FE}"/>
              </a:ext>
            </a:extLst>
          </p:cNvPr>
          <p:cNvSpPr txBox="1"/>
          <p:nvPr/>
        </p:nvSpPr>
        <p:spPr>
          <a:xfrm>
            <a:off x="35843" y="1124744"/>
            <a:ext cx="9072314" cy="1077218"/>
          </a:xfrm>
          <a:prstGeom prst="rect">
            <a:avLst/>
          </a:prstGeom>
          <a:noFill/>
        </p:spPr>
        <p:txBody>
          <a:bodyPr wrap="square">
            <a:spAutoFit/>
          </a:bodyPr>
          <a:lstStyle/>
          <a:p>
            <a:pPr algn="ctr">
              <a:defRPr/>
            </a:pPr>
            <a:r>
              <a:rPr lang="en-US" sz="3200" b="1" dirty="0">
                <a:latin typeface="Abadi" panose="020B0604020104020204" pitchFamily="34" charset="0"/>
              </a:rPr>
              <a:t>Portfolio Committee of Human Settlements </a:t>
            </a:r>
          </a:p>
          <a:p>
            <a:pPr algn="ctr">
              <a:defRPr/>
            </a:pPr>
            <a:r>
              <a:rPr lang="en-US" sz="3200" b="1" dirty="0">
                <a:latin typeface="Abadi" panose="020B0604020104020204" pitchFamily="34" charset="0"/>
              </a:rPr>
              <a:t>Service Delivery </a:t>
            </a:r>
          </a:p>
        </p:txBody>
      </p:sp>
      <p:sp>
        <p:nvSpPr>
          <p:cNvPr id="3075" name="TextBox 3">
            <a:extLst>
              <a:ext uri="{FF2B5EF4-FFF2-40B4-BE49-F238E27FC236}">
                <a16:creationId xmlns:a16="http://schemas.microsoft.com/office/drawing/2014/main" xmlns="" id="{8745033A-E720-0842-5902-FB08DD835E84}"/>
              </a:ext>
            </a:extLst>
          </p:cNvPr>
          <p:cNvSpPr txBox="1">
            <a:spLocks noChangeArrowheads="1"/>
          </p:cNvSpPr>
          <p:nvPr/>
        </p:nvSpPr>
        <p:spPr bwMode="auto">
          <a:xfrm>
            <a:off x="2627784" y="3060824"/>
            <a:ext cx="36734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b="1" dirty="0">
                <a:latin typeface="Abadi" panose="020B0604020104020204" pitchFamily="34" charset="0"/>
              </a:rPr>
              <a:t>14 June 2023</a:t>
            </a:r>
          </a:p>
        </p:txBody>
      </p:sp>
      <p:sp>
        <p:nvSpPr>
          <p:cNvPr id="3076" name="TextBox 4">
            <a:extLst>
              <a:ext uri="{FF2B5EF4-FFF2-40B4-BE49-F238E27FC236}">
                <a16:creationId xmlns:a16="http://schemas.microsoft.com/office/drawing/2014/main" xmlns="" id="{F587DF4D-3EC0-2750-EECB-6EE64A52BA50}"/>
              </a:ext>
            </a:extLst>
          </p:cNvPr>
          <p:cNvSpPr txBox="1">
            <a:spLocks noChangeArrowheads="1"/>
          </p:cNvSpPr>
          <p:nvPr/>
        </p:nvSpPr>
        <p:spPr bwMode="auto">
          <a:xfrm>
            <a:off x="2668881" y="4200796"/>
            <a:ext cx="3894137"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a:solidFill>
                  <a:srgbClr val="D5742B"/>
                </a:solidFill>
                <a:latin typeface="Abadi" panose="020B0604020104020204" pitchFamily="34" charset="0"/>
              </a:rPr>
              <a:t>Cllr Gregory Nthatisi</a:t>
            </a:r>
          </a:p>
          <a:p>
            <a:pPr algn="ctr">
              <a:spcBef>
                <a:spcPct val="0"/>
              </a:spcBef>
              <a:buFontTx/>
              <a:buNone/>
            </a:pPr>
            <a:r>
              <a:rPr lang="en-US" altLang="en-US" sz="2400" b="1" dirty="0">
                <a:solidFill>
                  <a:srgbClr val="D5742B"/>
                </a:solidFill>
                <a:latin typeface="Abadi" panose="020B0604020104020204" pitchFamily="34" charset="0"/>
              </a:rPr>
              <a:t>Acting Executive Mayor</a:t>
            </a:r>
          </a:p>
        </p:txBody>
      </p:sp>
      <p:pic>
        <p:nvPicPr>
          <p:cNvPr id="3078" name="Picture 6" descr="Open day for affordable housing | George Herald">
            <a:extLst>
              <a:ext uri="{FF2B5EF4-FFF2-40B4-BE49-F238E27FC236}">
                <a16:creationId xmlns:a16="http://schemas.microsoft.com/office/drawing/2014/main" xmlns="" id="{DAF2E0D0-BC89-A9DB-5049-BD1B621B8159}"/>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533" t="21651" r="9369" b="14863"/>
          <a:stretch/>
        </p:blipFill>
        <p:spPr bwMode="auto">
          <a:xfrm>
            <a:off x="179512" y="5603130"/>
            <a:ext cx="2736726" cy="111691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7">
            <a:extLst>
              <a:ext uri="{FF2B5EF4-FFF2-40B4-BE49-F238E27FC236}">
                <a16:creationId xmlns:a16="http://schemas.microsoft.com/office/drawing/2014/main" xmlns="" id="{A01E82D4-876E-0959-9E4E-F8DFFC9A05A9}"/>
              </a:ext>
            </a:extLst>
          </p:cNvPr>
          <p:cNvSpPr txBox="1">
            <a:spLocks noChangeArrowheads="1"/>
          </p:cNvSpPr>
          <p:nvPr/>
        </p:nvSpPr>
        <p:spPr bwMode="auto">
          <a:xfrm>
            <a:off x="151318" y="775737"/>
            <a:ext cx="8856984" cy="5553956"/>
          </a:xfrm>
          <a:prstGeom prst="rect">
            <a:avLst/>
          </a:prstGeom>
          <a:noFill/>
          <a:ln w="22225">
            <a:solidFill>
              <a:srgbClr val="D6742A"/>
            </a:solidFill>
            <a:miter lim="800000"/>
            <a:headEnd/>
            <a:tailEnd/>
          </a:ln>
          <a:extLst>
            <a:ext uri="{909E8E84-426E-40DD-AFC4-6F175D3DCCD1}">
              <a14:hiddenFill xmlns:a14="http://schemas.microsoft.com/office/drawing/2010/main" xmlns="">
                <a:solidFill>
                  <a:srgbClr val="FFFFFF"/>
                </a:solidFill>
              </a14:hiddenFill>
            </a:ext>
          </a:extLst>
        </p:spPr>
        <p:txBody>
          <a:bodyPr wrap="square" anchor="ctr">
            <a:spAutoFit/>
          </a:bodyPr>
          <a:lstStyle>
            <a:lvl1pPr marL="285750" indent="-285750">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just">
              <a:lnSpc>
                <a:spcPct val="200000"/>
              </a:lnSpc>
              <a:spcBef>
                <a:spcPct val="0"/>
              </a:spcBef>
            </a:pPr>
            <a:r>
              <a:rPr lang="en-US" altLang="en-US" sz="1800" dirty="0">
                <a:latin typeface="Abadi" panose="020B0604020104020204" pitchFamily="34" charset="0"/>
                <a:cs typeface="Arial" panose="020B0604020202020204" pitchFamily="34" charset="0"/>
              </a:rPr>
              <a:t>The Metro is dependent on grants to fund its capital budget and investment on new infrastructure</a:t>
            </a:r>
          </a:p>
          <a:p>
            <a:pPr algn="just">
              <a:lnSpc>
                <a:spcPct val="200000"/>
              </a:lnSpc>
              <a:spcBef>
                <a:spcPct val="0"/>
              </a:spcBef>
            </a:pPr>
            <a:r>
              <a:rPr lang="en-US" altLang="en-US" sz="1800" dirty="0">
                <a:latin typeface="Abadi" panose="020B0604020104020204" pitchFamily="34" charset="0"/>
                <a:cs typeface="Arial" panose="020B0604020202020204" pitchFamily="34" charset="0"/>
              </a:rPr>
              <a:t>It is a challenge that the Council and deployed capacity by national departments is reviewing in line with the mandatory financial recovery plan</a:t>
            </a:r>
          </a:p>
          <a:p>
            <a:pPr algn="just">
              <a:lnSpc>
                <a:spcPct val="200000"/>
              </a:lnSpc>
              <a:spcBef>
                <a:spcPct val="0"/>
              </a:spcBef>
            </a:pPr>
            <a:r>
              <a:rPr lang="en-US" altLang="en-US" sz="1800" dirty="0">
                <a:latin typeface="Abadi" panose="020B0604020104020204" pitchFamily="34" charset="0"/>
                <a:cs typeface="Arial" panose="020B0604020202020204" pitchFamily="34" charset="0"/>
              </a:rPr>
              <a:t>The Urban Settlements Development Grant (USDG), 46% is the main source of funding for the Municipality’s Capital Budget followed by Informal Settlement Upgrading Partnership Grant (ISUPG), 20% and thirdly Public Transport Network Grant (PTNG), 17%.</a:t>
            </a:r>
          </a:p>
          <a:p>
            <a:pPr algn="just">
              <a:lnSpc>
                <a:spcPct val="200000"/>
              </a:lnSpc>
              <a:spcBef>
                <a:spcPct val="0"/>
              </a:spcBef>
            </a:pPr>
            <a:r>
              <a:rPr lang="en-US" altLang="en-US" sz="1800" dirty="0">
                <a:latin typeface="Abadi" panose="020B0604020104020204" pitchFamily="34" charset="0"/>
                <a:cs typeface="Arial" panose="020B0604020202020204" pitchFamily="34" charset="0"/>
              </a:rPr>
              <a:t>Engineering Services Directorate (Roads and Stormwater, 25%, Water, 17% and Sanitation, 18%) has received the biggest portion of the USDG</a:t>
            </a:r>
          </a:p>
        </p:txBody>
      </p:sp>
      <p:sp>
        <p:nvSpPr>
          <p:cNvPr id="2" name="Rectangle 1">
            <a:extLst>
              <a:ext uri="{FF2B5EF4-FFF2-40B4-BE49-F238E27FC236}">
                <a16:creationId xmlns:a16="http://schemas.microsoft.com/office/drawing/2014/main" xmlns="" id="{F4F306D0-4681-5A44-59A8-83643D1CA7BA}"/>
              </a:ext>
            </a:extLst>
          </p:cNvPr>
          <p:cNvSpPr/>
          <p:nvPr/>
        </p:nvSpPr>
        <p:spPr bwMode="auto">
          <a:xfrm>
            <a:off x="179512" y="104205"/>
            <a:ext cx="8856984" cy="516483"/>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3600" b="1" kern="0" dirty="0">
                <a:solidFill>
                  <a:schemeClr val="bg1"/>
                </a:solidFill>
                <a:latin typeface="Abadi" panose="020B0604020104020204" pitchFamily="34" charset="0"/>
                <a:cs typeface="Arial"/>
              </a:rPr>
              <a:t>Utilisation of the USDG</a:t>
            </a:r>
            <a:endParaRPr lang="en-ZA" sz="3600" b="1" kern="0" dirty="0">
              <a:solidFill>
                <a:schemeClr val="bg1"/>
              </a:solidFill>
              <a:latin typeface="Abadi" panose="020B0604020104020204" pitchFamily="34" charset="0"/>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7">
            <a:extLst>
              <a:ext uri="{FF2B5EF4-FFF2-40B4-BE49-F238E27FC236}">
                <a16:creationId xmlns:a16="http://schemas.microsoft.com/office/drawing/2014/main" xmlns="" id="{A01E82D4-876E-0959-9E4E-F8DFFC9A05A9}"/>
              </a:ext>
            </a:extLst>
          </p:cNvPr>
          <p:cNvSpPr txBox="1">
            <a:spLocks noChangeArrowheads="1"/>
          </p:cNvSpPr>
          <p:nvPr/>
        </p:nvSpPr>
        <p:spPr bwMode="auto">
          <a:xfrm>
            <a:off x="176470" y="764704"/>
            <a:ext cx="8607491" cy="5552097"/>
          </a:xfrm>
          <a:prstGeom prst="rect">
            <a:avLst/>
          </a:prstGeom>
          <a:noFill/>
          <a:ln w="22225">
            <a:solidFill>
              <a:srgbClr val="D6742A"/>
            </a:solidFill>
            <a:miter lim="800000"/>
            <a:headEnd/>
            <a:tailEnd/>
          </a:ln>
          <a:extLst>
            <a:ext uri="{909E8E84-426E-40DD-AFC4-6F175D3DCCD1}">
              <a14:hiddenFill xmlns:a14="http://schemas.microsoft.com/office/drawing/2010/main" xmlns="">
                <a:solidFill>
                  <a:srgbClr val="FFFFFF"/>
                </a:solidFill>
              </a14:hiddenFill>
            </a:ext>
          </a:extLst>
        </p:spPr>
        <p:txBody>
          <a:bodyPr wrap="square" anchor="ctr">
            <a:spAutoFit/>
          </a:bodyPr>
          <a:lstStyle>
            <a:lvl1pPr marL="285750" indent="-285750">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just">
              <a:lnSpc>
                <a:spcPct val="200000"/>
              </a:lnSpc>
              <a:spcBef>
                <a:spcPct val="0"/>
              </a:spcBef>
            </a:pPr>
            <a:r>
              <a:rPr lang="en-US" altLang="en-US" sz="1800" dirty="0">
                <a:latin typeface="Abadi" panose="020B0604020104020204" pitchFamily="34" charset="0"/>
                <a:cs typeface="Arial" panose="020B0604020202020204" pitchFamily="34" charset="0"/>
              </a:rPr>
              <a:t>Expenditure on Repairs and Maintenance of Infrastructure has been prioritized </a:t>
            </a:r>
          </a:p>
          <a:p>
            <a:pPr marL="269875" indent="-269875" algn="just">
              <a:lnSpc>
                <a:spcPct val="200000"/>
              </a:lnSpc>
              <a:spcBef>
                <a:spcPct val="0"/>
              </a:spcBef>
              <a:buNone/>
            </a:pPr>
            <a:r>
              <a:rPr lang="en-US" altLang="en-US" sz="1800" dirty="0">
                <a:latin typeface="Abadi" panose="020B0604020104020204" pitchFamily="34" charset="0"/>
                <a:cs typeface="Arial" panose="020B0604020202020204" pitchFamily="34" charset="0"/>
              </a:rPr>
              <a:t>     over investment in new infrastructure, Metro past budgets e.g. no new reservoirs, wastewater treatment works (WWTW) or extension on current</a:t>
            </a:r>
          </a:p>
          <a:p>
            <a:pPr algn="just">
              <a:lnSpc>
                <a:spcPct val="200000"/>
              </a:lnSpc>
              <a:spcBef>
                <a:spcPct val="0"/>
              </a:spcBef>
            </a:pPr>
            <a:r>
              <a:rPr lang="en-US" altLang="en-US" sz="1800" dirty="0">
                <a:latin typeface="Abadi" panose="020B0604020104020204" pitchFamily="34" charset="0"/>
                <a:cs typeface="Arial" panose="020B0604020202020204" pitchFamily="34" charset="0"/>
              </a:rPr>
              <a:t>USDG previously not used for the intended purpose which is funding of new or renew capital assets, but it was used for operating expenses e.g., payment of salaries, bulk water purchases, etc.</a:t>
            </a:r>
          </a:p>
          <a:p>
            <a:pPr algn="just">
              <a:lnSpc>
                <a:spcPct val="200000"/>
              </a:lnSpc>
              <a:spcBef>
                <a:spcPct val="0"/>
              </a:spcBef>
            </a:pPr>
            <a:r>
              <a:rPr lang="en-US" altLang="en-US" sz="1800" dirty="0">
                <a:latin typeface="Abadi" panose="020B0604020104020204" pitchFamily="34" charset="0"/>
                <a:cs typeface="Arial" panose="020B0604020202020204" pitchFamily="34" charset="0"/>
              </a:rPr>
              <a:t>Metro’s USDG Plan not aligned with the Medium-Term Strategic Framework (MTSF) in contributing to the national targets, e.g. number of serviced sites, provision of individual connections, </a:t>
            </a:r>
            <a:r>
              <a:rPr lang="en-ZA" altLang="en-US" sz="1800" dirty="0">
                <a:latin typeface="Abadi" panose="020B0604020104020204" pitchFamily="34" charset="0"/>
                <a:cs typeface="Arial" panose="020B0604020202020204" pitchFamily="34" charset="0"/>
              </a:rPr>
              <a:t>c</a:t>
            </a:r>
            <a:r>
              <a:rPr lang="en-ZA" sz="1800" kern="1200" dirty="0">
                <a:latin typeface="Abadi" panose="020B0604020104020204" pitchFamily="34" charset="0"/>
                <a:ea typeface="+mn-ea"/>
                <a:cs typeface="Arial" panose="020B0604020202020204" pitchFamily="34" charset="0"/>
              </a:rPr>
              <a:t>onstruction/provision of internal engineering services, etc.</a:t>
            </a:r>
            <a:endParaRPr lang="en-US" altLang="en-US" sz="1800" dirty="0">
              <a:latin typeface="Abadi" panose="020B0604020104020204" pitchFamily="34" charset="0"/>
              <a:cs typeface="Arial" panose="020B0604020202020204" pitchFamily="34" charset="0"/>
            </a:endParaRPr>
          </a:p>
          <a:p>
            <a:pPr algn="just">
              <a:lnSpc>
                <a:spcPct val="200000"/>
              </a:lnSpc>
              <a:spcBef>
                <a:spcPct val="0"/>
              </a:spcBef>
            </a:pPr>
            <a:r>
              <a:rPr lang="en-US" altLang="en-US" sz="1800" dirty="0">
                <a:latin typeface="Abadi" panose="020B0604020104020204" pitchFamily="34" charset="0"/>
                <a:cs typeface="Arial" panose="020B0604020202020204" pitchFamily="34" charset="0"/>
              </a:rPr>
              <a:t>Grant Management to be formalized to address shortcomings alluded to above</a:t>
            </a:r>
            <a:endParaRPr lang="en-US" altLang="en-US" sz="1800" dirty="0">
              <a:latin typeface="Century Gothic" panose="020B0502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F4F306D0-4681-5A44-59A8-83643D1CA7BA}"/>
              </a:ext>
            </a:extLst>
          </p:cNvPr>
          <p:cNvSpPr/>
          <p:nvPr/>
        </p:nvSpPr>
        <p:spPr bwMode="auto">
          <a:xfrm>
            <a:off x="179512" y="104205"/>
            <a:ext cx="8640960" cy="516483"/>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3600" b="1" kern="0" dirty="0">
                <a:solidFill>
                  <a:schemeClr val="bg1"/>
                </a:solidFill>
                <a:latin typeface="Abadi" panose="020B0604020104020204" pitchFamily="34" charset="0"/>
                <a:cs typeface="Arial"/>
              </a:rPr>
              <a:t>Utilisation of the USDG</a:t>
            </a:r>
            <a:endParaRPr lang="en-ZA" sz="3600" b="1" kern="0" dirty="0">
              <a:solidFill>
                <a:schemeClr val="bg1"/>
              </a:solidFill>
              <a:latin typeface="Abadi" panose="020B0604020104020204" pitchFamily="34" charset="0"/>
              <a:cs typeface="Arial"/>
            </a:endParaRPr>
          </a:p>
        </p:txBody>
      </p:sp>
    </p:spTree>
    <p:extLst>
      <p:ext uri="{BB962C8B-B14F-4D97-AF65-F5344CB8AC3E}">
        <p14:creationId xmlns:p14="http://schemas.microsoft.com/office/powerpoint/2010/main" xmlns="" val="3879873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1ED0063-9055-0B8E-C7AC-DD2AEA559188}"/>
              </a:ext>
            </a:extLst>
          </p:cNvPr>
          <p:cNvSpPr/>
          <p:nvPr/>
        </p:nvSpPr>
        <p:spPr bwMode="auto">
          <a:xfrm>
            <a:off x="234279" y="116632"/>
            <a:ext cx="8640960"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altLang="en-US" sz="3600" b="1" dirty="0">
                <a:solidFill>
                  <a:schemeClr val="bg1"/>
                </a:solidFill>
                <a:latin typeface="Abadi" panose="020B0604020104020204" pitchFamily="34" charset="0"/>
                <a:ea typeface="+mn-ea"/>
                <a:cs typeface="Arial"/>
              </a:rPr>
              <a:t>2022/23 Allocation per service</a:t>
            </a:r>
            <a:endParaRPr lang="en-ZA" sz="3600" b="1" kern="0" dirty="0">
              <a:solidFill>
                <a:schemeClr val="bg1"/>
              </a:solidFill>
              <a:latin typeface="Abadi" panose="020B0604020104020204" pitchFamily="34" charset="0"/>
              <a:cs typeface="Arial"/>
            </a:endParaRPr>
          </a:p>
        </p:txBody>
      </p:sp>
      <p:graphicFrame>
        <p:nvGraphicFramePr>
          <p:cNvPr id="15" name="Table 14">
            <a:extLst>
              <a:ext uri="{FF2B5EF4-FFF2-40B4-BE49-F238E27FC236}">
                <a16:creationId xmlns:a16="http://schemas.microsoft.com/office/drawing/2014/main" xmlns="" id="{3AF31522-2D5B-A18D-8C81-33B2A8768844}"/>
              </a:ext>
            </a:extLst>
          </p:cNvPr>
          <p:cNvGraphicFramePr>
            <a:graphicFrameLocks noGrp="1"/>
          </p:cNvGraphicFramePr>
          <p:nvPr>
            <p:extLst>
              <p:ext uri="{D42A27DB-BD31-4B8C-83A1-F6EECF244321}">
                <p14:modId xmlns:p14="http://schemas.microsoft.com/office/powerpoint/2010/main" xmlns="" val="1007257559"/>
              </p:ext>
            </p:extLst>
          </p:nvPr>
        </p:nvGraphicFramePr>
        <p:xfrm>
          <a:off x="251521" y="980728"/>
          <a:ext cx="8640959" cy="4659003"/>
        </p:xfrm>
        <a:graphic>
          <a:graphicData uri="http://schemas.openxmlformats.org/drawingml/2006/table">
            <a:tbl>
              <a:tblPr/>
              <a:tblGrid>
                <a:gridCol w="2952327">
                  <a:extLst>
                    <a:ext uri="{9D8B030D-6E8A-4147-A177-3AD203B41FA5}">
                      <a16:colId xmlns:a16="http://schemas.microsoft.com/office/drawing/2014/main" xmlns="" val="1493847033"/>
                    </a:ext>
                  </a:extLst>
                </a:gridCol>
                <a:gridCol w="1440160">
                  <a:extLst>
                    <a:ext uri="{9D8B030D-6E8A-4147-A177-3AD203B41FA5}">
                      <a16:colId xmlns:a16="http://schemas.microsoft.com/office/drawing/2014/main" xmlns="" val="4057472531"/>
                    </a:ext>
                  </a:extLst>
                </a:gridCol>
                <a:gridCol w="1462203">
                  <a:extLst>
                    <a:ext uri="{9D8B030D-6E8A-4147-A177-3AD203B41FA5}">
                      <a16:colId xmlns:a16="http://schemas.microsoft.com/office/drawing/2014/main" xmlns="" val="528358947"/>
                    </a:ext>
                  </a:extLst>
                </a:gridCol>
                <a:gridCol w="1340229">
                  <a:extLst>
                    <a:ext uri="{9D8B030D-6E8A-4147-A177-3AD203B41FA5}">
                      <a16:colId xmlns:a16="http://schemas.microsoft.com/office/drawing/2014/main" xmlns="" val="3079316342"/>
                    </a:ext>
                  </a:extLst>
                </a:gridCol>
                <a:gridCol w="1446040">
                  <a:extLst>
                    <a:ext uri="{9D8B030D-6E8A-4147-A177-3AD203B41FA5}">
                      <a16:colId xmlns:a16="http://schemas.microsoft.com/office/drawing/2014/main" xmlns="" val="3744356565"/>
                    </a:ext>
                  </a:extLst>
                </a:gridCol>
              </a:tblGrid>
              <a:tr h="348039">
                <a:tc>
                  <a:txBody>
                    <a:bodyPr/>
                    <a:lstStyle/>
                    <a:p>
                      <a:pPr algn="ctr" fontAlgn="ctr"/>
                      <a:r>
                        <a:rPr lang="en-ZA" sz="1800" kern="1200" dirty="0">
                          <a:solidFill>
                            <a:schemeClr val="tx1"/>
                          </a:solidFill>
                          <a:latin typeface="Abadi" panose="020B0604020104020204" pitchFamily="34" charset="0"/>
                          <a:ea typeface="+mn-ea"/>
                          <a:cs typeface="Arial" panose="020B0604020202020204" pitchFamily="34" charset="0"/>
                        </a:rPr>
                        <a:t>USDG PER DIRECTORATE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742A"/>
                    </a:solidFill>
                  </a:tcPr>
                </a:tc>
                <a:tc>
                  <a:txBody>
                    <a:bodyPr/>
                    <a:lstStyle/>
                    <a:p>
                      <a:pPr algn="ctr" fontAlgn="ctr"/>
                      <a:r>
                        <a:rPr lang="en-ZA" sz="1800" kern="1200" dirty="0">
                          <a:solidFill>
                            <a:schemeClr val="tx1"/>
                          </a:solidFill>
                          <a:latin typeface="Abadi" panose="020B0604020104020204" pitchFamily="34" charset="0"/>
                          <a:ea typeface="+mn-ea"/>
                          <a:cs typeface="Arial" panose="020B0604020202020204" pitchFamily="34" charset="0"/>
                        </a:rPr>
                        <a:t> Approved Budget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742A"/>
                    </a:solidFill>
                  </a:tcPr>
                </a:tc>
                <a:tc>
                  <a:txBody>
                    <a:bodyPr/>
                    <a:lstStyle/>
                    <a:p>
                      <a:pPr algn="ctr" fontAlgn="ctr"/>
                      <a:r>
                        <a:rPr lang="en-ZA" sz="1800" kern="1200" dirty="0">
                          <a:solidFill>
                            <a:schemeClr val="tx1"/>
                          </a:solidFill>
                          <a:latin typeface="Abadi" panose="020B0604020104020204" pitchFamily="34" charset="0"/>
                          <a:ea typeface="+mn-ea"/>
                          <a:cs typeface="Arial" panose="020B0604020202020204" pitchFamily="34" charset="0"/>
                        </a:rPr>
                        <a:t>% on Approved Budget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742A"/>
                    </a:solidFill>
                  </a:tcPr>
                </a:tc>
                <a:tc>
                  <a:txBody>
                    <a:bodyPr/>
                    <a:lstStyle/>
                    <a:p>
                      <a:pPr algn="ctr" fontAlgn="ctr"/>
                      <a:r>
                        <a:rPr lang="en-ZA" sz="1800" kern="1200" dirty="0">
                          <a:solidFill>
                            <a:schemeClr val="tx1"/>
                          </a:solidFill>
                          <a:latin typeface="Abadi" panose="020B0604020104020204" pitchFamily="34" charset="0"/>
                          <a:ea typeface="+mn-ea"/>
                          <a:cs typeface="Arial" panose="020B0604020202020204" pitchFamily="34" charset="0"/>
                        </a:rPr>
                        <a:t> Adjusted Budget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742A"/>
                    </a:solidFill>
                  </a:tcPr>
                </a:tc>
                <a:tc>
                  <a:txBody>
                    <a:bodyPr/>
                    <a:lstStyle/>
                    <a:p>
                      <a:pPr algn="ctr" fontAlgn="ctr"/>
                      <a:r>
                        <a:rPr lang="en-ZA" sz="1800" kern="1200" dirty="0">
                          <a:solidFill>
                            <a:schemeClr val="tx1"/>
                          </a:solidFill>
                          <a:latin typeface="Abadi" panose="020B0604020104020204" pitchFamily="34" charset="0"/>
                          <a:ea typeface="+mn-ea"/>
                          <a:cs typeface="Arial" panose="020B0604020202020204" pitchFamily="34" charset="0"/>
                        </a:rPr>
                        <a:t>% on Adjusted Budget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742A"/>
                    </a:solidFill>
                  </a:tcPr>
                </a:tc>
                <a:extLst>
                  <a:ext uri="{0D108BD9-81ED-4DB2-BD59-A6C34878D82A}">
                    <a16:rowId xmlns:a16="http://schemas.microsoft.com/office/drawing/2014/main" xmlns="" val="3845729781"/>
                  </a:ext>
                </a:extLst>
              </a:tr>
              <a:tr h="381185">
                <a:tc>
                  <a:txBody>
                    <a:bodyPr/>
                    <a:lstStyle/>
                    <a:p>
                      <a:pPr algn="l" fontAlgn="b"/>
                      <a:r>
                        <a:rPr lang="en-ZA" sz="1700" kern="1200" dirty="0">
                          <a:solidFill>
                            <a:schemeClr val="tx1"/>
                          </a:solidFill>
                          <a:latin typeface="Abadi" panose="020B0604020104020204" pitchFamily="34" charset="0"/>
                          <a:ea typeface="+mn-ea"/>
                          <a:cs typeface="Times New Roman" panose="02020603050405020304" pitchFamily="18" charset="0"/>
                        </a:rPr>
                        <a:t>CENTLEC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kern="1200" dirty="0">
                          <a:solidFill>
                            <a:schemeClr val="tx1"/>
                          </a:solidFill>
                          <a:effectLst/>
                          <a:latin typeface="Abadi" panose="020B0604020104020204" pitchFamily="34" charset="0"/>
                          <a:ea typeface="+mn-ea"/>
                          <a:cs typeface="+mn-cs"/>
                        </a:rPr>
                        <a:t>    20 000 000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0" i="0" u="none" strike="noStrike" kern="1200" dirty="0">
                          <a:solidFill>
                            <a:schemeClr val="tx1"/>
                          </a:solidFill>
                          <a:effectLst/>
                          <a:latin typeface="Abadi" panose="020B0604020104020204" pitchFamily="34" charset="0"/>
                          <a:ea typeface="+mn-ea"/>
                          <a:cs typeface="+mn-cs"/>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kern="1200" dirty="0">
                          <a:solidFill>
                            <a:schemeClr val="tx1"/>
                          </a:solidFill>
                          <a:effectLst/>
                          <a:latin typeface="Abadi" panose="020B0604020104020204" pitchFamily="34" charset="0"/>
                          <a:ea typeface="+mn-ea"/>
                          <a:cs typeface="+mn-cs"/>
                        </a:rPr>
                        <a:t>    26 000 000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0" i="0" u="none" strike="noStrike" kern="1200" dirty="0">
                          <a:solidFill>
                            <a:schemeClr val="tx1"/>
                          </a:solidFill>
                          <a:effectLst/>
                          <a:latin typeface="Abadi" panose="020B0604020104020204" pitchFamily="34" charset="0"/>
                          <a:ea typeface="+mn-ea"/>
                          <a:cs typeface="+mn-cs"/>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09420326"/>
                  </a:ext>
                </a:extLst>
              </a:tr>
              <a:tr h="381185">
                <a:tc>
                  <a:txBody>
                    <a:bodyPr/>
                    <a:lstStyle/>
                    <a:p>
                      <a:pPr algn="l" fontAlgn="b"/>
                      <a:r>
                        <a:rPr lang="en-ZA" sz="1700" kern="1200" dirty="0">
                          <a:solidFill>
                            <a:schemeClr val="tx1"/>
                          </a:solidFill>
                          <a:latin typeface="Abadi" panose="020B0604020104020204" pitchFamily="34" charset="0"/>
                          <a:ea typeface="+mn-ea"/>
                          <a:cs typeface="Times New Roman" panose="02020603050405020304" pitchFamily="18" charset="0"/>
                        </a:rPr>
                        <a:t>SOCIAL SERVICES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kern="1200" dirty="0">
                          <a:solidFill>
                            <a:schemeClr val="tx1"/>
                          </a:solidFill>
                          <a:effectLst/>
                          <a:latin typeface="Abadi" panose="020B0604020104020204" pitchFamily="34" charset="0"/>
                          <a:ea typeface="+mn-ea"/>
                          <a:cs typeface="+mn-cs"/>
                        </a:rPr>
                        <a:t>      6 755 839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0" i="0" u="none" strike="noStrike" kern="1200" dirty="0">
                          <a:solidFill>
                            <a:schemeClr val="tx1"/>
                          </a:solidFill>
                          <a:effectLst/>
                          <a:latin typeface="Abadi" panose="020B0604020104020204" pitchFamily="34" charset="0"/>
                          <a:ea typeface="+mn-ea"/>
                          <a:cs typeface="+mn-cs"/>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kern="1200" dirty="0">
                          <a:solidFill>
                            <a:schemeClr val="tx1"/>
                          </a:solidFill>
                          <a:effectLst/>
                          <a:latin typeface="Abadi" panose="020B0604020104020204" pitchFamily="34" charset="0"/>
                          <a:ea typeface="+mn-ea"/>
                          <a:cs typeface="+mn-cs"/>
                        </a:rPr>
                        <a:t>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0" i="0" u="none" strike="noStrike" kern="1200" dirty="0">
                          <a:solidFill>
                            <a:schemeClr val="tx1"/>
                          </a:solidFill>
                          <a:effectLst/>
                          <a:latin typeface="Abadi" panose="020B0604020104020204" pitchFamily="34" charset="0"/>
                          <a:ea typeface="+mn-ea"/>
                          <a:cs typeface="+mn-cs"/>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58880388"/>
                  </a:ext>
                </a:extLst>
              </a:tr>
              <a:tr h="381185">
                <a:tc>
                  <a:txBody>
                    <a:bodyPr/>
                    <a:lstStyle/>
                    <a:p>
                      <a:pPr algn="l" fontAlgn="b"/>
                      <a:r>
                        <a:rPr lang="en-ZA" sz="1700" kern="1200" dirty="0">
                          <a:solidFill>
                            <a:schemeClr val="tx1"/>
                          </a:solidFill>
                          <a:latin typeface="Abadi" panose="020B0604020104020204" pitchFamily="34" charset="0"/>
                          <a:ea typeface="+mn-ea"/>
                          <a:cs typeface="Times New Roman" panose="02020603050405020304" pitchFamily="18" charset="0"/>
                        </a:rPr>
                        <a:t>PLANNING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kern="1200">
                          <a:solidFill>
                            <a:schemeClr val="tx1"/>
                          </a:solidFill>
                          <a:effectLst/>
                          <a:latin typeface="Abadi" panose="020B0604020104020204" pitchFamily="34" charset="0"/>
                          <a:ea typeface="+mn-ea"/>
                          <a:cs typeface="+mn-cs"/>
                        </a:rPr>
                        <a:t>    48 699 851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0" i="0" u="none" strike="noStrike" kern="1200">
                          <a:solidFill>
                            <a:schemeClr val="tx1"/>
                          </a:solidFill>
                          <a:effectLst/>
                          <a:latin typeface="Abadi" panose="020B0604020104020204" pitchFamily="34" charset="0"/>
                          <a:ea typeface="+mn-ea"/>
                          <a:cs typeface="+mn-cs"/>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kern="1200" dirty="0">
                          <a:solidFill>
                            <a:schemeClr val="tx1"/>
                          </a:solidFill>
                          <a:effectLst/>
                          <a:latin typeface="Abadi" panose="020B0604020104020204" pitchFamily="34" charset="0"/>
                          <a:ea typeface="+mn-ea"/>
                          <a:cs typeface="+mn-cs"/>
                        </a:rPr>
                        <a:t>    39 010 976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0" i="0" u="none" strike="noStrike" kern="1200" dirty="0">
                          <a:solidFill>
                            <a:schemeClr val="tx1"/>
                          </a:solidFill>
                          <a:effectLst/>
                          <a:latin typeface="Abadi" panose="020B0604020104020204" pitchFamily="34" charset="0"/>
                          <a:ea typeface="+mn-ea"/>
                          <a:cs typeface="+mn-cs"/>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76418322"/>
                  </a:ext>
                </a:extLst>
              </a:tr>
              <a:tr h="381185">
                <a:tc>
                  <a:txBody>
                    <a:bodyPr/>
                    <a:lstStyle/>
                    <a:p>
                      <a:pPr algn="l" fontAlgn="b"/>
                      <a:r>
                        <a:rPr lang="en-ZA" sz="1700" kern="1200" dirty="0">
                          <a:solidFill>
                            <a:schemeClr val="tx1"/>
                          </a:solidFill>
                          <a:latin typeface="Abadi" panose="020B0604020104020204" pitchFamily="34" charset="0"/>
                          <a:ea typeface="+mn-ea"/>
                          <a:cs typeface="Times New Roman" panose="02020603050405020304" pitchFamily="18" charset="0"/>
                        </a:rPr>
                        <a:t>HUMAN SETTLEMENT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kern="1200">
                          <a:solidFill>
                            <a:schemeClr val="tx1"/>
                          </a:solidFill>
                          <a:effectLst/>
                          <a:latin typeface="Abadi" panose="020B0604020104020204" pitchFamily="34" charset="0"/>
                          <a:ea typeface="+mn-ea"/>
                          <a:cs typeface="+mn-cs"/>
                        </a:rPr>
                        <a:t>    62 500 000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0" i="0" u="none" strike="noStrike" kern="1200">
                          <a:solidFill>
                            <a:schemeClr val="tx1"/>
                          </a:solidFill>
                          <a:effectLst/>
                          <a:latin typeface="Abadi" panose="020B0604020104020204" pitchFamily="34" charset="0"/>
                          <a:ea typeface="+mn-ea"/>
                          <a:cs typeface="+mn-cs"/>
                        </a:rPr>
                        <a:t>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kern="1200" dirty="0">
                          <a:solidFill>
                            <a:schemeClr val="tx1"/>
                          </a:solidFill>
                          <a:effectLst/>
                          <a:latin typeface="Abadi" panose="020B0604020104020204" pitchFamily="34" charset="0"/>
                          <a:ea typeface="+mn-ea"/>
                          <a:cs typeface="+mn-cs"/>
                        </a:rPr>
                        <a:t>    58 001 944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0" i="0" u="none" strike="noStrike" kern="1200" dirty="0">
                          <a:solidFill>
                            <a:schemeClr val="tx1"/>
                          </a:solidFill>
                          <a:effectLst/>
                          <a:latin typeface="Abadi" panose="020B0604020104020204" pitchFamily="34" charset="0"/>
                          <a:ea typeface="+mn-ea"/>
                          <a:cs typeface="+mn-cs"/>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79235151"/>
                  </a:ext>
                </a:extLst>
              </a:tr>
              <a:tr h="381185">
                <a:tc>
                  <a:txBody>
                    <a:bodyPr/>
                    <a:lstStyle/>
                    <a:p>
                      <a:pPr algn="l" fontAlgn="b"/>
                      <a:r>
                        <a:rPr lang="en-ZA" sz="1700" kern="1200" dirty="0">
                          <a:solidFill>
                            <a:schemeClr val="tx1"/>
                          </a:solidFill>
                          <a:latin typeface="Abadi" panose="020B0604020104020204" pitchFamily="34" charset="0"/>
                          <a:ea typeface="+mn-ea"/>
                          <a:cs typeface="Times New Roman" panose="02020603050405020304" pitchFamily="18" charset="0"/>
                        </a:rPr>
                        <a:t>ROADS AND STORMWATER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kern="1200">
                          <a:solidFill>
                            <a:schemeClr val="tx1"/>
                          </a:solidFill>
                          <a:effectLst/>
                          <a:latin typeface="Abadi" panose="020B0604020104020204" pitchFamily="34" charset="0"/>
                          <a:ea typeface="+mn-ea"/>
                          <a:cs typeface="+mn-cs"/>
                        </a:rPr>
                        <a:t>    82 585 665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0" i="0" u="none" strike="noStrike" kern="1200">
                          <a:solidFill>
                            <a:schemeClr val="tx1"/>
                          </a:solidFill>
                          <a:effectLst/>
                          <a:latin typeface="Abadi" panose="020B0604020104020204" pitchFamily="34" charset="0"/>
                          <a:ea typeface="+mn-ea"/>
                          <a:cs typeface="+mn-cs"/>
                        </a:rPr>
                        <a:t>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kern="1200" dirty="0">
                          <a:solidFill>
                            <a:schemeClr val="tx1"/>
                          </a:solidFill>
                          <a:effectLst/>
                          <a:latin typeface="Abadi" panose="020B0604020104020204" pitchFamily="34" charset="0"/>
                          <a:ea typeface="+mn-ea"/>
                          <a:cs typeface="+mn-cs"/>
                        </a:rPr>
                        <a:t> 121 471 572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0" i="0" u="none" strike="noStrike" kern="1200" dirty="0">
                          <a:solidFill>
                            <a:schemeClr val="tx1"/>
                          </a:solidFill>
                          <a:effectLst/>
                          <a:latin typeface="Abadi" panose="020B0604020104020204" pitchFamily="34" charset="0"/>
                          <a:ea typeface="+mn-ea"/>
                          <a:cs typeface="+mn-cs"/>
                        </a:rPr>
                        <a:t>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88327807"/>
                  </a:ext>
                </a:extLst>
              </a:tr>
              <a:tr h="381185">
                <a:tc>
                  <a:txBody>
                    <a:bodyPr/>
                    <a:lstStyle/>
                    <a:p>
                      <a:pPr algn="l" fontAlgn="b"/>
                      <a:r>
                        <a:rPr lang="en-ZA" sz="1700" kern="1200" dirty="0">
                          <a:solidFill>
                            <a:schemeClr val="tx1"/>
                          </a:solidFill>
                          <a:latin typeface="Abadi" panose="020B0604020104020204" pitchFamily="34" charset="0"/>
                          <a:ea typeface="+mn-ea"/>
                          <a:cs typeface="Times New Roman" panose="02020603050405020304" pitchFamily="18" charset="0"/>
                        </a:rPr>
                        <a:t>SANITATION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kern="1200" dirty="0">
                          <a:solidFill>
                            <a:schemeClr val="tx1"/>
                          </a:solidFill>
                          <a:effectLst/>
                          <a:latin typeface="Abadi" panose="020B0604020104020204" pitchFamily="34" charset="0"/>
                          <a:ea typeface="+mn-ea"/>
                          <a:cs typeface="+mn-cs"/>
                        </a:rPr>
                        <a:t>    89 852 186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0" i="0" u="none" strike="noStrike" kern="1200" dirty="0">
                          <a:solidFill>
                            <a:schemeClr val="tx1"/>
                          </a:solidFill>
                          <a:effectLst/>
                          <a:latin typeface="Abadi" panose="020B0604020104020204" pitchFamily="34" charset="0"/>
                          <a:ea typeface="+mn-ea"/>
                          <a:cs typeface="+mn-cs"/>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kern="1200" dirty="0">
                          <a:solidFill>
                            <a:schemeClr val="tx1"/>
                          </a:solidFill>
                          <a:effectLst/>
                          <a:latin typeface="Abadi" panose="020B0604020104020204" pitchFamily="34" charset="0"/>
                          <a:ea typeface="+mn-ea"/>
                          <a:cs typeface="+mn-cs"/>
                        </a:rPr>
                        <a:t>    86 926 933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0" i="0" u="none" strike="noStrike" kern="1200" dirty="0">
                          <a:solidFill>
                            <a:schemeClr val="tx1"/>
                          </a:solidFill>
                          <a:effectLst/>
                          <a:latin typeface="Abadi" panose="020B0604020104020204" pitchFamily="34" charset="0"/>
                          <a:ea typeface="+mn-ea"/>
                          <a:cs typeface="+mn-cs"/>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7111263"/>
                  </a:ext>
                </a:extLst>
              </a:tr>
              <a:tr h="381185">
                <a:tc>
                  <a:txBody>
                    <a:bodyPr/>
                    <a:lstStyle/>
                    <a:p>
                      <a:pPr algn="l" fontAlgn="b"/>
                      <a:r>
                        <a:rPr lang="en-ZA" sz="1700" kern="1200" dirty="0">
                          <a:solidFill>
                            <a:schemeClr val="tx1"/>
                          </a:solidFill>
                          <a:latin typeface="Abadi" panose="020B0604020104020204" pitchFamily="34" charset="0"/>
                          <a:ea typeface="+mn-ea"/>
                          <a:cs typeface="Times New Roman" panose="02020603050405020304" pitchFamily="18" charset="0"/>
                        </a:rPr>
                        <a:t>WATER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kern="1200">
                          <a:solidFill>
                            <a:schemeClr val="tx1"/>
                          </a:solidFill>
                          <a:effectLst/>
                          <a:latin typeface="Abadi" panose="020B0604020104020204" pitchFamily="34" charset="0"/>
                          <a:ea typeface="+mn-ea"/>
                          <a:cs typeface="+mn-cs"/>
                        </a:rPr>
                        <a:t> 147 514 165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0" i="0" u="none" strike="noStrike" kern="1200">
                          <a:solidFill>
                            <a:schemeClr val="tx1"/>
                          </a:solidFill>
                          <a:effectLst/>
                          <a:latin typeface="Abadi" panose="020B0604020104020204" pitchFamily="34" charset="0"/>
                          <a:ea typeface="+mn-ea"/>
                          <a:cs typeface="+mn-cs"/>
                        </a:rPr>
                        <a:t>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kern="1200" dirty="0">
                          <a:solidFill>
                            <a:schemeClr val="tx1"/>
                          </a:solidFill>
                          <a:effectLst/>
                          <a:latin typeface="Abadi" panose="020B0604020104020204" pitchFamily="34" charset="0"/>
                          <a:ea typeface="+mn-ea"/>
                          <a:cs typeface="+mn-cs"/>
                        </a:rPr>
                        <a:t>    84 233 356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0" i="0" u="none" strike="noStrike" kern="1200" dirty="0">
                          <a:solidFill>
                            <a:schemeClr val="tx1"/>
                          </a:solidFill>
                          <a:effectLst/>
                          <a:latin typeface="Abadi" panose="020B0604020104020204" pitchFamily="34" charset="0"/>
                          <a:ea typeface="+mn-ea"/>
                          <a:cs typeface="+mn-cs"/>
                        </a:rPr>
                        <a:t>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14150355"/>
                  </a:ext>
                </a:extLst>
              </a:tr>
              <a:tr h="381185">
                <a:tc>
                  <a:txBody>
                    <a:bodyPr/>
                    <a:lstStyle/>
                    <a:p>
                      <a:pPr algn="l" fontAlgn="b"/>
                      <a:r>
                        <a:rPr lang="en-ZA" sz="1700" kern="1200">
                          <a:solidFill>
                            <a:schemeClr val="tx1"/>
                          </a:solidFill>
                          <a:latin typeface="Abadi" panose="020B0604020104020204" pitchFamily="34" charset="0"/>
                          <a:ea typeface="+mn-ea"/>
                          <a:cs typeface="Times New Roman" panose="02020603050405020304" pitchFamily="18" charset="0"/>
                        </a:rPr>
                        <a:t>WASTE AND FLEET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kern="1200" dirty="0">
                          <a:solidFill>
                            <a:schemeClr val="tx1"/>
                          </a:solidFill>
                          <a:effectLst/>
                          <a:latin typeface="Abadi" panose="020B0604020104020204" pitchFamily="34" charset="0"/>
                          <a:ea typeface="+mn-ea"/>
                          <a:cs typeface="+mn-cs"/>
                        </a:rPr>
                        <a:t>    19 099 494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0" i="0" u="none" strike="noStrike" kern="1200">
                          <a:solidFill>
                            <a:schemeClr val="tx1"/>
                          </a:solidFill>
                          <a:effectLst/>
                          <a:latin typeface="Abadi" panose="020B0604020104020204" pitchFamily="34" charset="0"/>
                          <a:ea typeface="+mn-ea"/>
                          <a:cs typeface="+mn-cs"/>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kern="1200" dirty="0">
                          <a:solidFill>
                            <a:schemeClr val="tx1"/>
                          </a:solidFill>
                          <a:effectLst/>
                          <a:latin typeface="Abadi" panose="020B0604020104020204" pitchFamily="34" charset="0"/>
                          <a:ea typeface="+mn-ea"/>
                          <a:cs typeface="+mn-cs"/>
                        </a:rPr>
                        <a:t>    67 400 000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0" i="0" u="none" strike="noStrike" kern="1200" dirty="0">
                          <a:solidFill>
                            <a:schemeClr val="tx1"/>
                          </a:solidFill>
                          <a:effectLst/>
                          <a:latin typeface="Abadi" panose="020B0604020104020204" pitchFamily="34" charset="0"/>
                          <a:ea typeface="+mn-ea"/>
                          <a:cs typeface="+mn-cs"/>
                        </a:rPr>
                        <a:t>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53642021"/>
                  </a:ext>
                </a:extLst>
              </a:tr>
              <a:tr h="381185">
                <a:tc>
                  <a:txBody>
                    <a:bodyPr/>
                    <a:lstStyle/>
                    <a:p>
                      <a:pPr algn="l" fontAlgn="b"/>
                      <a:r>
                        <a:rPr lang="en-ZA" sz="1700" kern="1200" dirty="0">
                          <a:solidFill>
                            <a:schemeClr val="tx1"/>
                          </a:solidFill>
                          <a:latin typeface="Abadi" panose="020B0604020104020204" pitchFamily="34" charset="0"/>
                          <a:ea typeface="+mn-ea"/>
                          <a:cs typeface="Times New Roman" panose="02020603050405020304" pitchFamily="18" charset="0"/>
                        </a:rPr>
                        <a:t>3% OPSCAPS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kern="1200">
                          <a:solidFill>
                            <a:schemeClr val="tx1"/>
                          </a:solidFill>
                          <a:effectLst/>
                          <a:latin typeface="Abadi" panose="020B0604020104020204" pitchFamily="34" charset="0"/>
                          <a:ea typeface="+mn-ea"/>
                          <a:cs typeface="+mn-cs"/>
                        </a:rPr>
                        <a:t>    14 752 800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0" i="0" u="none" strike="noStrike" kern="1200" dirty="0">
                          <a:solidFill>
                            <a:schemeClr val="tx1"/>
                          </a:solidFill>
                          <a:effectLst/>
                          <a:latin typeface="Abadi" panose="020B0604020104020204" pitchFamily="34" charset="0"/>
                          <a:ea typeface="+mn-ea"/>
                          <a:cs typeface="+mn-cs"/>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kern="1200" dirty="0">
                          <a:solidFill>
                            <a:schemeClr val="tx1"/>
                          </a:solidFill>
                          <a:effectLst/>
                          <a:latin typeface="Abadi" panose="020B0604020104020204" pitchFamily="34" charset="0"/>
                          <a:ea typeface="+mn-ea"/>
                          <a:cs typeface="+mn-cs"/>
                        </a:rPr>
                        <a:t>      8 715 220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0" i="0" u="none" strike="noStrike" kern="1200" dirty="0">
                          <a:solidFill>
                            <a:schemeClr val="tx1"/>
                          </a:solidFill>
                          <a:effectLst/>
                          <a:latin typeface="Abadi" panose="020B0604020104020204" pitchFamily="34" charset="0"/>
                          <a:ea typeface="+mn-ea"/>
                          <a:cs typeface="+mn-cs"/>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98374812"/>
                  </a:ext>
                </a:extLst>
              </a:tr>
              <a:tr h="397758">
                <a:tc>
                  <a:txBody>
                    <a:bodyPr/>
                    <a:lstStyle/>
                    <a:p>
                      <a:pPr algn="l" fontAlgn="b"/>
                      <a:r>
                        <a:rPr lang="en-ZA" sz="1700" kern="1200" dirty="0">
                          <a:solidFill>
                            <a:schemeClr val="tx1"/>
                          </a:solidFill>
                          <a:latin typeface="Abadi" panose="020B0604020104020204" pitchFamily="34" charset="0"/>
                          <a:ea typeface="+mn-ea"/>
                          <a:cs typeface="Times New Roman" panose="02020603050405020304" pitchFamily="18" charset="0"/>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kern="1200" dirty="0">
                          <a:solidFill>
                            <a:schemeClr val="tx1"/>
                          </a:solidFill>
                          <a:effectLst/>
                          <a:latin typeface="Abadi" panose="020B0604020104020204" pitchFamily="34" charset="0"/>
                          <a:ea typeface="+mn-ea"/>
                          <a:cs typeface="+mn-cs"/>
                        </a:rPr>
                        <a:t> 491 760 000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300" b="0" i="0" u="none" strike="noStrike" kern="1200" dirty="0">
                          <a:solidFill>
                            <a:schemeClr val="tx1"/>
                          </a:solidFill>
                          <a:effectLst/>
                          <a:latin typeface="Abadi" panose="020B0604020104020204" pitchFamily="34" charset="0"/>
                          <a:ea typeface="+mn-ea"/>
                          <a:cs typeface="+mn-cs"/>
                        </a:rPr>
                        <a:t>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300" b="0" i="0" u="none" strike="noStrike" kern="1200" dirty="0">
                          <a:solidFill>
                            <a:schemeClr val="tx1"/>
                          </a:solidFill>
                          <a:effectLst/>
                          <a:latin typeface="Abadi" panose="020B0604020104020204" pitchFamily="34" charset="0"/>
                          <a:ea typeface="+mn-ea"/>
                          <a:cs typeface="+mn-cs"/>
                        </a:rPr>
                        <a:t> 491 760 000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300" b="0" i="0" u="none" strike="noStrike" kern="1200" dirty="0">
                          <a:solidFill>
                            <a:schemeClr val="tx1"/>
                          </a:solidFill>
                          <a:effectLst/>
                          <a:latin typeface="Abadi" panose="020B0604020104020204" pitchFamily="34" charset="0"/>
                          <a:ea typeface="+mn-ea"/>
                          <a:cs typeface="+mn-cs"/>
                        </a:rPr>
                        <a:t>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63489733"/>
                  </a:ext>
                </a:extLst>
              </a:tr>
            </a:tbl>
          </a:graphicData>
        </a:graphic>
      </p:graphicFrame>
    </p:spTree>
    <p:extLst>
      <p:ext uri="{BB962C8B-B14F-4D97-AF65-F5344CB8AC3E}">
        <p14:creationId xmlns:p14="http://schemas.microsoft.com/office/powerpoint/2010/main" xmlns="" val="2067814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90266C1-3ECB-26FE-1309-1860E2638619}"/>
              </a:ext>
            </a:extLst>
          </p:cNvPr>
          <p:cNvSpPr/>
          <p:nvPr/>
        </p:nvSpPr>
        <p:spPr bwMode="auto">
          <a:xfrm>
            <a:off x="311150" y="260350"/>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3500" b="1" kern="0" dirty="0">
                <a:solidFill>
                  <a:schemeClr val="bg1"/>
                </a:solidFill>
                <a:latin typeface="Abadi" panose="020B0604020104020204" pitchFamily="34" charset="0"/>
                <a:cs typeface="Arial"/>
              </a:rPr>
              <a:t>2022/23 USDG Budget and Expenditure</a:t>
            </a:r>
            <a:endParaRPr lang="en-ZA" sz="3500" b="1" kern="0" dirty="0">
              <a:solidFill>
                <a:schemeClr val="bg1"/>
              </a:solidFill>
              <a:latin typeface="Abadi" panose="020B0604020104020204" pitchFamily="34" charset="0"/>
              <a:cs typeface="Arial"/>
            </a:endParaRPr>
          </a:p>
        </p:txBody>
      </p:sp>
      <p:graphicFrame>
        <p:nvGraphicFramePr>
          <p:cNvPr id="6" name="Table 5">
            <a:extLst>
              <a:ext uri="{FF2B5EF4-FFF2-40B4-BE49-F238E27FC236}">
                <a16:creationId xmlns:a16="http://schemas.microsoft.com/office/drawing/2014/main" xmlns="" id="{1544441C-3ABD-0724-0DF6-E1A61A5F933C}"/>
              </a:ext>
            </a:extLst>
          </p:cNvPr>
          <p:cNvGraphicFramePr>
            <a:graphicFrameLocks noGrp="1"/>
          </p:cNvGraphicFramePr>
          <p:nvPr>
            <p:extLst>
              <p:ext uri="{D42A27DB-BD31-4B8C-83A1-F6EECF244321}">
                <p14:modId xmlns:p14="http://schemas.microsoft.com/office/powerpoint/2010/main" xmlns="" val="1070910682"/>
              </p:ext>
            </p:extLst>
          </p:nvPr>
        </p:nvGraphicFramePr>
        <p:xfrm>
          <a:off x="314325" y="1052513"/>
          <a:ext cx="8578851" cy="2663132"/>
        </p:xfrm>
        <a:graphic>
          <a:graphicData uri="http://schemas.openxmlformats.org/drawingml/2006/table">
            <a:tbl>
              <a:tblPr/>
              <a:tblGrid>
                <a:gridCol w="2458008">
                  <a:extLst>
                    <a:ext uri="{9D8B030D-6E8A-4147-A177-3AD203B41FA5}">
                      <a16:colId xmlns:a16="http://schemas.microsoft.com/office/drawing/2014/main" xmlns="" val="20000"/>
                    </a:ext>
                  </a:extLst>
                </a:gridCol>
                <a:gridCol w="1080149">
                  <a:extLst>
                    <a:ext uri="{9D8B030D-6E8A-4147-A177-3AD203B41FA5}">
                      <a16:colId xmlns:a16="http://schemas.microsoft.com/office/drawing/2014/main" xmlns="" val="20001"/>
                    </a:ext>
                  </a:extLst>
                </a:gridCol>
                <a:gridCol w="1080149">
                  <a:extLst>
                    <a:ext uri="{9D8B030D-6E8A-4147-A177-3AD203B41FA5}">
                      <a16:colId xmlns:a16="http://schemas.microsoft.com/office/drawing/2014/main" xmlns="" val="20002"/>
                    </a:ext>
                  </a:extLst>
                </a:gridCol>
                <a:gridCol w="1224169">
                  <a:extLst>
                    <a:ext uri="{9D8B030D-6E8A-4147-A177-3AD203B41FA5}">
                      <a16:colId xmlns:a16="http://schemas.microsoft.com/office/drawing/2014/main" xmlns="" val="20003"/>
                    </a:ext>
                  </a:extLst>
                </a:gridCol>
                <a:gridCol w="792109">
                  <a:extLst>
                    <a:ext uri="{9D8B030D-6E8A-4147-A177-3AD203B41FA5}">
                      <a16:colId xmlns:a16="http://schemas.microsoft.com/office/drawing/2014/main" xmlns="" val="20004"/>
                    </a:ext>
                  </a:extLst>
                </a:gridCol>
                <a:gridCol w="974162">
                  <a:extLst>
                    <a:ext uri="{9D8B030D-6E8A-4147-A177-3AD203B41FA5}">
                      <a16:colId xmlns:a16="http://schemas.microsoft.com/office/drawing/2014/main" xmlns="" val="20005"/>
                    </a:ext>
                  </a:extLst>
                </a:gridCol>
                <a:gridCol w="970105">
                  <a:extLst>
                    <a:ext uri="{9D8B030D-6E8A-4147-A177-3AD203B41FA5}">
                      <a16:colId xmlns:a16="http://schemas.microsoft.com/office/drawing/2014/main" xmlns="" val="20006"/>
                    </a:ext>
                  </a:extLst>
                </a:gridCol>
              </a:tblGrid>
              <a:tr h="651625">
                <a:tc>
                  <a:txBody>
                    <a:bodyPr/>
                    <a:lstStyle/>
                    <a:p>
                      <a:pPr marL="107950" indent="0" algn="l" fontAlgn="t"/>
                      <a:r>
                        <a:rPr lang="en-US" sz="1400" b="1" i="0" u="none" strike="noStrike" dirty="0">
                          <a:solidFill>
                            <a:schemeClr val="bg1"/>
                          </a:solidFill>
                          <a:effectLst/>
                          <a:latin typeface="Abadi" panose="020B0604020104020204" pitchFamily="34" charset="0"/>
                        </a:rPr>
                        <a:t>Description</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742A"/>
                    </a:solidFill>
                  </a:tcPr>
                </a:tc>
                <a:tc>
                  <a:txBody>
                    <a:bodyPr/>
                    <a:lstStyle/>
                    <a:p>
                      <a:pPr marL="107950" marR="0" lvl="0" indent="0" algn="l" defTabSz="914400"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badi" panose="020B0604020104020204" pitchFamily="34" charset="0"/>
                          <a:ea typeface="+mn-ea"/>
                          <a:cs typeface="+mn-cs"/>
                        </a:rPr>
                        <a:t>Adjusted Budget</a:t>
                      </a:r>
                    </a:p>
                    <a:p>
                      <a:pPr marL="107950" marR="0" lvl="0" indent="0" algn="l" defTabSz="914400"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badi" panose="020B0604020104020204" pitchFamily="34" charset="0"/>
                          <a:ea typeface="+mn-ea"/>
                          <a:cs typeface="+mn-cs"/>
                        </a:rPr>
                        <a:t>R'000</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742A"/>
                    </a:solidFill>
                  </a:tcPr>
                </a:tc>
                <a:tc>
                  <a:txBody>
                    <a:bodyPr/>
                    <a:lstStyle/>
                    <a:p>
                      <a:pPr marL="107950" indent="0" algn="l" defTabSz="914400" rtl="0" eaLnBrk="1" fontAlgn="t" latinLnBrk="0" hangingPunct="1"/>
                      <a:r>
                        <a:rPr lang="en-US" sz="1400" b="1" i="0" u="none" strike="noStrike" kern="1200" dirty="0">
                          <a:solidFill>
                            <a:schemeClr val="bg1"/>
                          </a:solidFill>
                          <a:effectLst/>
                          <a:latin typeface="Abadi" panose="020B0604020104020204" pitchFamily="34" charset="0"/>
                          <a:ea typeface="+mn-ea"/>
                          <a:cs typeface="+mn-cs"/>
                        </a:rPr>
                        <a:t>% of Total Allocated Budget</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742A"/>
                    </a:solidFill>
                  </a:tcPr>
                </a:tc>
                <a:tc>
                  <a:txBody>
                    <a:bodyPr/>
                    <a:lstStyle/>
                    <a:p>
                      <a:pPr marL="107950" marR="0" lvl="0" indent="0" algn="l" defTabSz="914400"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badi" panose="020B0604020104020204" pitchFamily="34" charset="0"/>
                          <a:ea typeface="+mn-ea"/>
                          <a:cs typeface="+mn-cs"/>
                        </a:rPr>
                        <a:t>Spent by Municipality</a:t>
                      </a:r>
                    </a:p>
                    <a:p>
                      <a:pPr marL="107950" marR="0" lvl="0" indent="0" algn="l" defTabSz="914400"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badi" panose="020B0604020104020204" pitchFamily="34" charset="0"/>
                          <a:ea typeface="+mn-ea"/>
                          <a:cs typeface="+mn-cs"/>
                        </a:rPr>
                        <a:t>R'000</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742A"/>
                    </a:solidFill>
                  </a:tcPr>
                </a:tc>
                <a:tc>
                  <a:txBody>
                    <a:bodyPr/>
                    <a:lstStyle/>
                    <a:p>
                      <a:pPr marL="107950" indent="0" algn="l" defTabSz="914400" rtl="0" eaLnBrk="1" fontAlgn="t" latinLnBrk="0" hangingPunct="1"/>
                      <a:r>
                        <a:rPr lang="en-US" sz="1400" b="1" i="0" u="none" strike="noStrike" kern="1200" dirty="0">
                          <a:solidFill>
                            <a:schemeClr val="bg1"/>
                          </a:solidFill>
                          <a:effectLst/>
                          <a:latin typeface="Abadi" panose="020B0604020104020204" pitchFamily="34" charset="0"/>
                          <a:ea typeface="+mn-ea"/>
                          <a:cs typeface="+mn-cs"/>
                        </a:rPr>
                        <a:t>% Spent</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742A"/>
                    </a:solidFill>
                  </a:tcPr>
                </a:tc>
                <a:tc>
                  <a:txBody>
                    <a:bodyPr/>
                    <a:lstStyle/>
                    <a:p>
                      <a:pPr marL="107950" marR="0" lvl="0" indent="0" algn="l" defTabSz="914400"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badi" panose="020B0604020104020204" pitchFamily="34" charset="0"/>
                          <a:ea typeface="+mn-ea"/>
                          <a:cs typeface="+mn-cs"/>
                        </a:rPr>
                        <a:t>Unspent funds</a:t>
                      </a:r>
                    </a:p>
                    <a:p>
                      <a:pPr marL="107950" marR="0" lvl="0" indent="0" algn="l" defTabSz="914400"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badi" panose="020B0604020104020204" pitchFamily="34" charset="0"/>
                          <a:ea typeface="+mn-ea"/>
                          <a:cs typeface="+mn-cs"/>
                        </a:rPr>
                        <a:t>R'000</a:t>
                      </a:r>
                    </a:p>
                  </a:txBody>
                  <a:tcPr marL="9525" marR="9525" marT="952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742A"/>
                    </a:solidFill>
                  </a:tcPr>
                </a:tc>
                <a:tc>
                  <a:txBody>
                    <a:bodyPr/>
                    <a:lstStyle/>
                    <a:p>
                      <a:pPr marL="107950" indent="0" algn="l" defTabSz="914400" rtl="0" eaLnBrk="1" fontAlgn="t" latinLnBrk="0" hangingPunct="1"/>
                      <a:r>
                        <a:rPr lang="en-US" sz="1400" b="1" i="0" u="none" strike="noStrike" kern="1200" dirty="0">
                          <a:solidFill>
                            <a:schemeClr val="bg1"/>
                          </a:solidFill>
                          <a:effectLst/>
                          <a:latin typeface="Abadi" panose="020B0604020104020204" pitchFamily="34" charset="0"/>
                          <a:ea typeface="+mn-ea"/>
                          <a:cs typeface="+mn-cs"/>
                        </a:rPr>
                        <a:t>% Unspent</a:t>
                      </a: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extLst>
                  <a:ext uri="{0D108BD9-81ED-4DB2-BD59-A6C34878D82A}">
                    <a16:rowId xmlns:a16="http://schemas.microsoft.com/office/drawing/2014/main" xmlns="" val="10000"/>
                  </a:ext>
                </a:extLst>
              </a:tr>
              <a:tr h="223578">
                <a:tc>
                  <a:txBody>
                    <a:bodyPr/>
                    <a:lstStyle/>
                    <a:p>
                      <a:pPr marL="107950" indent="0" algn="l"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Human Settlements</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1" i="0" u="none" strike="noStrike" kern="1200" dirty="0">
                          <a:solidFill>
                            <a:srgbClr val="000000"/>
                          </a:solidFill>
                          <a:effectLst/>
                          <a:latin typeface="Abadi" panose="020B0604020104020204" pitchFamily="34" charset="0"/>
                          <a:ea typeface="+mn-ea"/>
                          <a:cs typeface="+mn-cs"/>
                        </a:rPr>
                        <a:t>  58 002</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12%</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 42 195</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l"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73 %</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l"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 15 807</a:t>
                      </a:r>
                    </a:p>
                  </a:txBody>
                  <a:tcPr marL="9525" marR="9525" marT="952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27%</a:t>
                      </a: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23578">
                <a:tc>
                  <a:txBody>
                    <a:bodyPr/>
                    <a:lstStyle/>
                    <a:p>
                      <a:pPr marL="107950" indent="0" algn="l"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Roads  and Storm water</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1" i="0" u="none" strike="noStrike" kern="1200" dirty="0">
                          <a:solidFill>
                            <a:srgbClr val="000000"/>
                          </a:solidFill>
                          <a:effectLst/>
                          <a:latin typeface="Abadi" panose="020B0604020104020204" pitchFamily="34" charset="0"/>
                          <a:ea typeface="+mn-ea"/>
                          <a:cs typeface="+mn-cs"/>
                        </a:rPr>
                        <a:t>121 472</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25%</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 82 736</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l"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68 %</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l"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 38 735</a:t>
                      </a:r>
                    </a:p>
                  </a:txBody>
                  <a:tcPr marL="9525" marR="9525" marT="952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32%</a:t>
                      </a: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23578">
                <a:tc>
                  <a:txBody>
                    <a:bodyPr/>
                    <a:lstStyle/>
                    <a:p>
                      <a:pPr marL="107950" indent="0" algn="l"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Water</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1" i="0" u="none" strike="noStrike" kern="1200" dirty="0">
                          <a:solidFill>
                            <a:srgbClr val="000000"/>
                          </a:solidFill>
                          <a:effectLst/>
                          <a:latin typeface="Abadi" panose="020B0604020104020204" pitchFamily="34" charset="0"/>
                          <a:ea typeface="+mn-ea"/>
                          <a:cs typeface="+mn-cs"/>
                        </a:rPr>
                        <a:t>  84 233</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17%</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 56 756</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l"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67 %</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l"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 27 477</a:t>
                      </a:r>
                    </a:p>
                  </a:txBody>
                  <a:tcPr marL="9525" marR="9525" marT="952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33%</a:t>
                      </a: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223578">
                <a:tc>
                  <a:txBody>
                    <a:bodyPr/>
                    <a:lstStyle/>
                    <a:p>
                      <a:pPr marL="107950" indent="0" algn="l" defTabSz="914400" rtl="0" eaLnBrk="1" fontAlgn="t" latinLnBrk="0" hangingPunct="1"/>
                      <a:r>
                        <a:rPr lang="en-US" sz="1400" b="0" i="0" u="none" strike="noStrike" kern="1200">
                          <a:solidFill>
                            <a:srgbClr val="000000"/>
                          </a:solidFill>
                          <a:effectLst/>
                          <a:latin typeface="Abadi" panose="020B0604020104020204" pitchFamily="34" charset="0"/>
                          <a:ea typeface="+mn-ea"/>
                          <a:cs typeface="+mn-cs"/>
                        </a:rPr>
                        <a:t>Sanitation</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1" i="0" u="none" strike="noStrike" kern="1200" dirty="0">
                          <a:solidFill>
                            <a:srgbClr val="000000"/>
                          </a:solidFill>
                          <a:effectLst/>
                          <a:latin typeface="Abadi" panose="020B0604020104020204" pitchFamily="34" charset="0"/>
                          <a:ea typeface="+mn-ea"/>
                          <a:cs typeface="+mn-cs"/>
                        </a:rPr>
                        <a:t> 86 927</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18%</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 25 458</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l"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29 %</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l"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 61 469</a:t>
                      </a:r>
                    </a:p>
                  </a:txBody>
                  <a:tcPr marL="9525" marR="9525" marT="952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71%</a:t>
                      </a: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23578">
                <a:tc>
                  <a:txBody>
                    <a:bodyPr/>
                    <a:lstStyle/>
                    <a:p>
                      <a:pPr marL="107950" indent="0" algn="l"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Electrification</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1" i="0" u="none" strike="noStrike" kern="1200" dirty="0">
                          <a:solidFill>
                            <a:srgbClr val="000000"/>
                          </a:solidFill>
                          <a:effectLst/>
                          <a:latin typeface="Abadi" panose="020B0604020104020204" pitchFamily="34" charset="0"/>
                          <a:ea typeface="+mn-ea"/>
                          <a:cs typeface="+mn-cs"/>
                        </a:rPr>
                        <a:t> 26 000</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5%</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 17 277</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l"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66 %</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l"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   8 723</a:t>
                      </a:r>
                    </a:p>
                  </a:txBody>
                  <a:tcPr marL="9525" marR="9525" marT="952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34%</a:t>
                      </a: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23578">
                <a:tc>
                  <a:txBody>
                    <a:bodyPr/>
                    <a:lstStyle/>
                    <a:p>
                      <a:pPr marL="107950" indent="0" algn="l"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Socio Economic Amenities </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1" i="0" u="none" strike="noStrike" kern="1200" dirty="0">
                          <a:solidFill>
                            <a:srgbClr val="000000"/>
                          </a:solidFill>
                          <a:effectLst/>
                          <a:latin typeface="Abadi" panose="020B0604020104020204" pitchFamily="34" charset="0"/>
                          <a:ea typeface="+mn-ea"/>
                          <a:cs typeface="+mn-cs"/>
                        </a:rPr>
                        <a:t> 39 011</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8%</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 31 136</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l"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80%</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l"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   7 875</a:t>
                      </a:r>
                    </a:p>
                  </a:txBody>
                  <a:tcPr marL="9525" marR="9525" marT="952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76%</a:t>
                      </a: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223578">
                <a:tc>
                  <a:txBody>
                    <a:bodyPr/>
                    <a:lstStyle/>
                    <a:p>
                      <a:pPr marL="107950" indent="0" algn="l"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Waste and Fleet</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1" i="0" u="none" strike="noStrike" kern="1200" dirty="0">
                          <a:solidFill>
                            <a:srgbClr val="000000"/>
                          </a:solidFill>
                          <a:effectLst/>
                          <a:latin typeface="Abadi" panose="020B0604020104020204" pitchFamily="34" charset="0"/>
                          <a:ea typeface="+mn-ea"/>
                          <a:cs typeface="+mn-cs"/>
                        </a:rPr>
                        <a:t> 67 400</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14%</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l"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l"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 67 400</a:t>
                      </a:r>
                    </a:p>
                  </a:txBody>
                  <a:tcPr marL="9525" marR="9525" marT="952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100%</a:t>
                      </a: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223578">
                <a:tc>
                  <a:txBody>
                    <a:bodyPr/>
                    <a:lstStyle/>
                    <a:p>
                      <a:pPr marL="107950" indent="0" algn="l"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3% OPSCAP</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1" i="0" u="none" strike="noStrike" kern="1200" dirty="0">
                          <a:solidFill>
                            <a:srgbClr val="000000"/>
                          </a:solidFill>
                          <a:effectLst/>
                          <a:latin typeface="Abadi" panose="020B0604020104020204" pitchFamily="34" charset="0"/>
                          <a:ea typeface="+mn-ea"/>
                          <a:cs typeface="+mn-cs"/>
                        </a:rPr>
                        <a:t>   8 715</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2%</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  3 814</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l"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44%</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l"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   4 901</a:t>
                      </a:r>
                    </a:p>
                  </a:txBody>
                  <a:tcPr marL="9525" marR="9525" marT="952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07950" indent="0" algn="ctr"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56%</a:t>
                      </a: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0">
                <a:tc>
                  <a:txBody>
                    <a:bodyPr/>
                    <a:lstStyle/>
                    <a:p>
                      <a:pPr marL="107950" indent="0" algn="l" defTabSz="914400" rtl="0" eaLnBrk="1" fontAlgn="t" latinLnBrk="0" hangingPunct="1"/>
                      <a:r>
                        <a:rPr lang="en-US" sz="1400" b="1" i="0" u="none" strike="noStrike" kern="1200" dirty="0">
                          <a:solidFill>
                            <a:schemeClr val="bg1"/>
                          </a:solidFill>
                          <a:effectLst/>
                          <a:latin typeface="Abadi" panose="020B0604020104020204" pitchFamily="34" charset="0"/>
                          <a:ea typeface="+mn-ea"/>
                          <a:cs typeface="+mn-cs"/>
                        </a:rPr>
                        <a:t>Total</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742A"/>
                    </a:solidFill>
                  </a:tcPr>
                </a:tc>
                <a:tc>
                  <a:txBody>
                    <a:bodyPr/>
                    <a:lstStyle/>
                    <a:p>
                      <a:pPr marL="107950" indent="0" algn="ctr" defTabSz="914400" rtl="0" eaLnBrk="1" fontAlgn="t" latinLnBrk="0" hangingPunct="1"/>
                      <a:r>
                        <a:rPr lang="en-US" sz="1400" b="1" i="0" u="none" strike="noStrike" kern="1200" dirty="0">
                          <a:solidFill>
                            <a:schemeClr val="bg1"/>
                          </a:solidFill>
                          <a:effectLst/>
                          <a:latin typeface="Abadi" panose="020B0604020104020204" pitchFamily="34" charset="0"/>
                          <a:ea typeface="+mn-ea"/>
                          <a:cs typeface="+mn-cs"/>
                        </a:rPr>
                        <a:t> </a:t>
                      </a:r>
                      <a:r>
                        <a:rPr lang="en-US" sz="1400" b="1" i="0" u="none" strike="noStrike" kern="1200" dirty="0">
                          <a:solidFill>
                            <a:schemeClr val="tx1"/>
                          </a:solidFill>
                          <a:effectLst/>
                          <a:latin typeface="Abadi" panose="020B0604020104020204" pitchFamily="34" charset="0"/>
                          <a:ea typeface="+mn-ea"/>
                          <a:cs typeface="+mn-cs"/>
                        </a:rPr>
                        <a:t>491 760</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742A"/>
                    </a:solidFill>
                  </a:tcPr>
                </a:tc>
                <a:tc>
                  <a:txBody>
                    <a:bodyPr/>
                    <a:lstStyle/>
                    <a:p>
                      <a:pPr marL="107950" indent="0" algn="ctr" defTabSz="914400" rtl="0" eaLnBrk="1" fontAlgn="t" latinLnBrk="0" hangingPunct="1"/>
                      <a:r>
                        <a:rPr lang="en-US" sz="1400" b="1" i="0" u="none" strike="noStrike" kern="1200" dirty="0">
                          <a:solidFill>
                            <a:schemeClr val="bg1"/>
                          </a:solidFill>
                          <a:effectLst/>
                          <a:latin typeface="Abadi" panose="020B0604020104020204" pitchFamily="34" charset="0"/>
                          <a:ea typeface="+mn-ea"/>
                          <a:cs typeface="+mn-cs"/>
                        </a:rPr>
                        <a:t>  100</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742A"/>
                    </a:solidFill>
                  </a:tcPr>
                </a:tc>
                <a:tc>
                  <a:txBody>
                    <a:bodyPr/>
                    <a:lstStyle/>
                    <a:p>
                      <a:pPr algn="l" fontAlgn="b"/>
                      <a:r>
                        <a:rPr lang="en-ZA" sz="1400" b="1" i="0" u="none" strike="noStrike" kern="1200" dirty="0">
                          <a:solidFill>
                            <a:schemeClr val="bg1"/>
                          </a:solidFill>
                          <a:effectLst/>
                          <a:latin typeface="Abadi" panose="020B0604020104020204" pitchFamily="34" charset="0"/>
                          <a:ea typeface="+mn-ea"/>
                          <a:cs typeface="+mn-cs"/>
                        </a:rPr>
                        <a:t>       259 372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742A"/>
                    </a:solidFill>
                  </a:tcPr>
                </a:tc>
                <a:tc>
                  <a:txBody>
                    <a:bodyPr/>
                    <a:lstStyle/>
                    <a:p>
                      <a:pPr marL="107950" indent="0" algn="l" defTabSz="914400" rtl="0" eaLnBrk="1" fontAlgn="t" latinLnBrk="0" hangingPunct="1"/>
                      <a:r>
                        <a:rPr lang="en-US" sz="1400" b="1" i="0" u="none" strike="noStrike" kern="1200" dirty="0">
                          <a:solidFill>
                            <a:schemeClr val="bg1"/>
                          </a:solidFill>
                          <a:effectLst/>
                          <a:latin typeface="Abadi" panose="020B0604020104020204" pitchFamily="34" charset="0"/>
                          <a:ea typeface="+mn-ea"/>
                          <a:cs typeface="+mn-cs"/>
                        </a:rPr>
                        <a:t>53%</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742A"/>
                    </a:solidFill>
                  </a:tcPr>
                </a:tc>
                <a:tc>
                  <a:txBody>
                    <a:bodyPr/>
                    <a:lstStyle/>
                    <a:p>
                      <a:pPr algn="l" fontAlgn="b"/>
                      <a:r>
                        <a:rPr lang="en-ZA" sz="1000" b="1" i="0" u="none" strike="noStrike" dirty="0">
                          <a:solidFill>
                            <a:srgbClr val="000000"/>
                          </a:solidFill>
                          <a:effectLst/>
                          <a:latin typeface="Calibri" panose="020F0502020204030204" pitchFamily="34" charset="0"/>
                        </a:rPr>
                        <a:t>    </a:t>
                      </a:r>
                      <a:r>
                        <a:rPr lang="en-ZA" sz="1400" b="1" i="0" u="none" strike="noStrike" kern="1200" dirty="0">
                          <a:solidFill>
                            <a:schemeClr val="bg1"/>
                          </a:solidFill>
                          <a:effectLst/>
                          <a:latin typeface="Abadi" panose="020B0604020104020204" pitchFamily="34" charset="0"/>
                          <a:ea typeface="+mn-ea"/>
                          <a:cs typeface="+mn-cs"/>
                        </a:rPr>
                        <a:t>232 388 </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742A"/>
                    </a:solidFill>
                  </a:tcPr>
                </a:tc>
                <a:tc>
                  <a:txBody>
                    <a:bodyPr/>
                    <a:lstStyle/>
                    <a:p>
                      <a:pPr marL="107950" indent="0" algn="ctr" defTabSz="914400" rtl="0" eaLnBrk="1" fontAlgn="t" latinLnBrk="0" hangingPunct="1"/>
                      <a:r>
                        <a:rPr lang="en-US" sz="1400" b="1" i="0" u="none" strike="noStrike" kern="1200" dirty="0">
                          <a:solidFill>
                            <a:schemeClr val="bg1"/>
                          </a:solidFill>
                          <a:effectLst/>
                          <a:latin typeface="Abadi" panose="020B0604020104020204" pitchFamily="34" charset="0"/>
                          <a:ea typeface="+mn-ea"/>
                          <a:cs typeface="+mn-cs"/>
                        </a:rPr>
                        <a:t>47%</a:t>
                      </a: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extLst>
                  <a:ext uri="{0D108BD9-81ED-4DB2-BD59-A6C34878D82A}">
                    <a16:rowId xmlns:a16="http://schemas.microsoft.com/office/drawing/2014/main" xmlns="" val="10009"/>
                  </a:ext>
                </a:extLst>
              </a:tr>
            </a:tbl>
          </a:graphicData>
        </a:graphic>
      </p:graphicFrame>
      <p:sp>
        <p:nvSpPr>
          <p:cNvPr id="12292" name="TextBox 8">
            <a:extLst>
              <a:ext uri="{FF2B5EF4-FFF2-40B4-BE49-F238E27FC236}">
                <a16:creationId xmlns:a16="http://schemas.microsoft.com/office/drawing/2014/main" xmlns="" id="{4DD2E4EB-AC24-2BF9-5358-3360F089CA4C}"/>
              </a:ext>
            </a:extLst>
          </p:cNvPr>
          <p:cNvSpPr txBox="1">
            <a:spLocks noChangeArrowheads="1"/>
          </p:cNvSpPr>
          <p:nvPr/>
        </p:nvSpPr>
        <p:spPr bwMode="auto">
          <a:xfrm>
            <a:off x="311151" y="3962400"/>
            <a:ext cx="6421089" cy="2352054"/>
          </a:xfrm>
          <a:prstGeom prst="rect">
            <a:avLst/>
          </a:prstGeom>
          <a:noFill/>
          <a:ln w="22225">
            <a:solidFill>
              <a:srgbClr val="D6742A"/>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marL="169863" indent="-169863">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just">
              <a:lnSpc>
                <a:spcPct val="150000"/>
              </a:lnSpc>
              <a:spcBef>
                <a:spcPct val="0"/>
              </a:spcBef>
            </a:pPr>
            <a:r>
              <a:rPr lang="en-US" altLang="en-US" sz="2000" dirty="0">
                <a:latin typeface="Abadi" panose="020B0604020104020204" pitchFamily="34" charset="0"/>
                <a:cs typeface="Times New Roman" panose="02020603050405020304" pitchFamily="18" charset="0"/>
              </a:rPr>
              <a:t>The actual expenditure for the period is </a:t>
            </a:r>
            <a:r>
              <a:rPr lang="en-US" altLang="en-US" sz="2000" b="1" dirty="0">
                <a:latin typeface="Abadi" panose="020B0604020104020204" pitchFamily="34" charset="0"/>
                <a:cs typeface="Times New Roman" panose="02020603050405020304" pitchFamily="18" charset="0"/>
              </a:rPr>
              <a:t>R259 372 </a:t>
            </a:r>
            <a:r>
              <a:rPr lang="en-US" altLang="en-US" sz="2000" dirty="0">
                <a:latin typeface="Abadi" panose="020B0604020104020204" pitchFamily="34" charset="0"/>
                <a:cs typeface="Times New Roman" panose="02020603050405020304" pitchFamily="18" charset="0"/>
              </a:rPr>
              <a:t>on the year-to-date budgeted target of </a:t>
            </a:r>
            <a:r>
              <a:rPr lang="en-US" altLang="en-US" sz="2000" b="1" dirty="0">
                <a:latin typeface="Abadi" panose="020B0604020104020204" pitchFamily="34" charset="0"/>
                <a:cs typeface="Times New Roman" panose="02020603050405020304" pitchFamily="18" charset="0"/>
              </a:rPr>
              <a:t>R409 800</a:t>
            </a:r>
            <a:r>
              <a:rPr lang="en-US" altLang="en-US" sz="2000" dirty="0">
                <a:latin typeface="Abadi" panose="020B0604020104020204" pitchFamily="34" charset="0"/>
                <a:cs typeface="Times New Roman" panose="02020603050405020304" pitchFamily="18" charset="0"/>
              </a:rPr>
              <a:t>. </a:t>
            </a:r>
          </a:p>
          <a:p>
            <a:pPr algn="just">
              <a:lnSpc>
                <a:spcPct val="150000"/>
              </a:lnSpc>
              <a:spcBef>
                <a:spcPct val="0"/>
              </a:spcBef>
            </a:pPr>
            <a:r>
              <a:rPr lang="en-US" altLang="en-US" sz="2000" dirty="0">
                <a:latin typeface="Abadi" panose="020B0604020104020204" pitchFamily="34" charset="0"/>
                <a:cs typeface="Times New Roman" panose="02020603050405020304" pitchFamily="18" charset="0"/>
              </a:rPr>
              <a:t>On an annual basis we have thus spent only 53</a:t>
            </a:r>
            <a:r>
              <a:rPr lang="en-US" altLang="en-US" sz="2000" b="1" dirty="0">
                <a:latin typeface="Abadi" panose="020B0604020104020204" pitchFamily="34" charset="0"/>
                <a:cs typeface="Times New Roman" panose="02020603050405020304" pitchFamily="18" charset="0"/>
              </a:rPr>
              <a:t>% </a:t>
            </a:r>
            <a:r>
              <a:rPr lang="en-US" altLang="en-US" sz="2000" dirty="0">
                <a:latin typeface="Abadi" panose="020B0604020104020204" pitchFamily="34" charset="0"/>
                <a:cs typeface="Times New Roman" panose="02020603050405020304" pitchFamily="18" charset="0"/>
              </a:rPr>
              <a:t>of the year-to-date expenditure against the approved budget of </a:t>
            </a:r>
            <a:r>
              <a:rPr lang="en-US" altLang="en-US" sz="2000" b="1" dirty="0">
                <a:latin typeface="Abadi" panose="020B0604020104020204" pitchFamily="34" charset="0"/>
                <a:cs typeface="Times New Roman" panose="02020603050405020304" pitchFamily="18" charset="0"/>
              </a:rPr>
              <a:t>R 491,760,000.</a:t>
            </a:r>
            <a:endParaRPr lang="en-US" altLang="en-US" sz="2000" dirty="0">
              <a:latin typeface="Abadi" panose="020B0604020104020204" pitchFamily="34" charset="0"/>
              <a:ea typeface="Times"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4E52FB9-FBC9-6F06-98DD-0774DDCCA250}"/>
              </a:ext>
            </a:extLst>
          </p:cNvPr>
          <p:cNvSpPr/>
          <p:nvPr/>
        </p:nvSpPr>
        <p:spPr bwMode="auto">
          <a:xfrm>
            <a:off x="311150" y="260350"/>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3600" b="1" kern="0" dirty="0">
                <a:solidFill>
                  <a:schemeClr val="bg1"/>
                </a:solidFill>
                <a:latin typeface="Century Gothic" panose="020B0502020202020204" pitchFamily="34" charset="0"/>
                <a:cs typeface="Arial"/>
              </a:rPr>
              <a:t>USDG Expenditure Trend </a:t>
            </a:r>
            <a:endParaRPr lang="en-ZA" sz="3600" b="1" kern="0" dirty="0">
              <a:solidFill>
                <a:schemeClr val="bg1"/>
              </a:solidFill>
              <a:latin typeface="Century Gothic" panose="020B0502020202020204" pitchFamily="34" charset="0"/>
              <a:cs typeface="Arial"/>
            </a:endParaRPr>
          </a:p>
        </p:txBody>
      </p:sp>
      <p:graphicFrame>
        <p:nvGraphicFramePr>
          <p:cNvPr id="3" name="Table 2">
            <a:extLst>
              <a:ext uri="{FF2B5EF4-FFF2-40B4-BE49-F238E27FC236}">
                <a16:creationId xmlns:a16="http://schemas.microsoft.com/office/drawing/2014/main" xmlns="" id="{DB835D71-842D-232C-EA0D-B55A496F777F}"/>
              </a:ext>
            </a:extLst>
          </p:cNvPr>
          <p:cNvGraphicFramePr>
            <a:graphicFrameLocks noGrp="1"/>
          </p:cNvGraphicFramePr>
          <p:nvPr>
            <p:extLst>
              <p:ext uri="{D42A27DB-BD31-4B8C-83A1-F6EECF244321}">
                <p14:modId xmlns:p14="http://schemas.microsoft.com/office/powerpoint/2010/main" xmlns="" val="954306664"/>
              </p:ext>
            </p:extLst>
          </p:nvPr>
        </p:nvGraphicFramePr>
        <p:xfrm>
          <a:off x="311150" y="1095375"/>
          <a:ext cx="8582026" cy="2542372"/>
        </p:xfrm>
        <a:graphic>
          <a:graphicData uri="http://schemas.openxmlformats.org/drawingml/2006/table">
            <a:tbl>
              <a:tblPr/>
              <a:tblGrid>
                <a:gridCol w="927420">
                  <a:extLst>
                    <a:ext uri="{9D8B030D-6E8A-4147-A177-3AD203B41FA5}">
                      <a16:colId xmlns:a16="http://schemas.microsoft.com/office/drawing/2014/main" xmlns="" val="20000"/>
                    </a:ext>
                  </a:extLst>
                </a:gridCol>
                <a:gridCol w="963678">
                  <a:extLst>
                    <a:ext uri="{9D8B030D-6E8A-4147-A177-3AD203B41FA5}">
                      <a16:colId xmlns:a16="http://schemas.microsoft.com/office/drawing/2014/main" xmlns="" val="20001"/>
                    </a:ext>
                  </a:extLst>
                </a:gridCol>
                <a:gridCol w="945551">
                  <a:extLst>
                    <a:ext uri="{9D8B030D-6E8A-4147-A177-3AD203B41FA5}">
                      <a16:colId xmlns:a16="http://schemas.microsoft.com/office/drawing/2014/main" xmlns="" val="20002"/>
                    </a:ext>
                  </a:extLst>
                </a:gridCol>
                <a:gridCol w="945551">
                  <a:extLst>
                    <a:ext uri="{9D8B030D-6E8A-4147-A177-3AD203B41FA5}">
                      <a16:colId xmlns:a16="http://schemas.microsoft.com/office/drawing/2014/main" xmlns="" val="20003"/>
                    </a:ext>
                  </a:extLst>
                </a:gridCol>
                <a:gridCol w="945551">
                  <a:extLst>
                    <a:ext uri="{9D8B030D-6E8A-4147-A177-3AD203B41FA5}">
                      <a16:colId xmlns:a16="http://schemas.microsoft.com/office/drawing/2014/main" xmlns="" val="20004"/>
                    </a:ext>
                  </a:extLst>
                </a:gridCol>
                <a:gridCol w="945551">
                  <a:extLst>
                    <a:ext uri="{9D8B030D-6E8A-4147-A177-3AD203B41FA5}">
                      <a16:colId xmlns:a16="http://schemas.microsoft.com/office/drawing/2014/main" xmlns="" val="20005"/>
                    </a:ext>
                  </a:extLst>
                </a:gridCol>
                <a:gridCol w="945551">
                  <a:extLst>
                    <a:ext uri="{9D8B030D-6E8A-4147-A177-3AD203B41FA5}">
                      <a16:colId xmlns:a16="http://schemas.microsoft.com/office/drawing/2014/main" xmlns="" val="20006"/>
                    </a:ext>
                  </a:extLst>
                </a:gridCol>
                <a:gridCol w="945551">
                  <a:extLst>
                    <a:ext uri="{9D8B030D-6E8A-4147-A177-3AD203B41FA5}">
                      <a16:colId xmlns:a16="http://schemas.microsoft.com/office/drawing/2014/main" xmlns="" val="4266166685"/>
                    </a:ext>
                  </a:extLst>
                </a:gridCol>
                <a:gridCol w="1017622">
                  <a:extLst>
                    <a:ext uri="{9D8B030D-6E8A-4147-A177-3AD203B41FA5}">
                      <a16:colId xmlns:a16="http://schemas.microsoft.com/office/drawing/2014/main" xmlns="" val="20007"/>
                    </a:ext>
                  </a:extLst>
                </a:gridCol>
              </a:tblGrid>
              <a:tr h="842653">
                <a:tc>
                  <a:txBody>
                    <a:bodyPr/>
                    <a:lstStyle/>
                    <a:p>
                      <a:pPr marL="112713" indent="0" algn="l" fontAlgn="ctr"/>
                      <a:r>
                        <a:rPr lang="en-US" sz="1300" b="1" i="0" u="none" strike="noStrike" dirty="0">
                          <a:solidFill>
                            <a:schemeClr val="bg1"/>
                          </a:solidFill>
                          <a:effectLst/>
                          <a:latin typeface="Abadi" panose="020B0604020104020204" pitchFamily="34" charset="0"/>
                        </a:rPr>
                        <a:t>USDG</a:t>
                      </a:r>
                    </a:p>
                  </a:txBody>
                  <a:tcPr marL="7145"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tc>
                  <a:txBody>
                    <a:bodyPr/>
                    <a:lstStyle/>
                    <a:p>
                      <a:pPr marL="112713" indent="0" algn="l" defTabSz="914377" rtl="0" eaLnBrk="1" fontAlgn="ctr" latinLnBrk="0" hangingPunct="1"/>
                      <a:r>
                        <a:rPr lang="en-US" sz="1300" b="1" i="0" u="none" strike="noStrike" kern="1200" dirty="0">
                          <a:solidFill>
                            <a:schemeClr val="bg1"/>
                          </a:solidFill>
                          <a:effectLst/>
                          <a:latin typeface="Abadi" panose="020B0604020104020204" pitchFamily="34" charset="0"/>
                          <a:ea typeface="+mn-ea"/>
                          <a:cs typeface="+mn-cs"/>
                        </a:rPr>
                        <a:t>2016/17 </a:t>
                      </a:r>
                    </a:p>
                    <a:p>
                      <a:pPr marL="112713" indent="0" algn="l" defTabSz="914377" rtl="0" eaLnBrk="1" fontAlgn="ctr" latinLnBrk="0" hangingPunct="1"/>
                      <a:r>
                        <a:rPr lang="en-US" sz="1300" b="1" i="1" u="none" strike="noStrike" kern="1200" dirty="0">
                          <a:solidFill>
                            <a:schemeClr val="bg1"/>
                          </a:solidFill>
                          <a:effectLst/>
                          <a:latin typeface="Abadi" panose="020B0604020104020204" pitchFamily="34" charset="0"/>
                          <a:ea typeface="+mn-ea"/>
                          <a:cs typeface="+mn-cs"/>
                        </a:rPr>
                        <a:t>(R’000)</a:t>
                      </a:r>
                    </a:p>
                  </a:txBody>
                  <a:tcPr marL="64304"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tc>
                  <a:txBody>
                    <a:bodyPr/>
                    <a:lstStyle/>
                    <a:p>
                      <a:pPr marL="112713" indent="0" algn="l" defTabSz="914377" rtl="0" eaLnBrk="1" fontAlgn="ctr" latinLnBrk="0" hangingPunct="1"/>
                      <a:r>
                        <a:rPr lang="en-US" sz="1300" b="1" i="0" u="none" strike="noStrike" kern="1200" dirty="0">
                          <a:solidFill>
                            <a:schemeClr val="bg1"/>
                          </a:solidFill>
                          <a:effectLst/>
                          <a:latin typeface="Abadi" panose="020B0604020104020204" pitchFamily="34" charset="0"/>
                          <a:ea typeface="+mn-ea"/>
                          <a:cs typeface="+mn-cs"/>
                        </a:rPr>
                        <a:t>2017/18</a:t>
                      </a:r>
                    </a:p>
                    <a:p>
                      <a:pPr marL="112713" marR="0" lvl="0" indent="0" algn="l" defTabSz="914377" rtl="0" eaLnBrk="1" fontAlgn="ctr" latinLnBrk="0" hangingPunct="1">
                        <a:lnSpc>
                          <a:spcPct val="100000"/>
                        </a:lnSpc>
                        <a:spcBef>
                          <a:spcPts val="0"/>
                        </a:spcBef>
                        <a:spcAft>
                          <a:spcPts val="0"/>
                        </a:spcAft>
                        <a:buClrTx/>
                        <a:buSzTx/>
                        <a:buFontTx/>
                        <a:buNone/>
                        <a:tabLst/>
                        <a:defRPr/>
                      </a:pPr>
                      <a:r>
                        <a:rPr lang="en-US" sz="1300" b="1" i="1" u="none" strike="noStrike" kern="1200" dirty="0">
                          <a:solidFill>
                            <a:schemeClr val="bg1"/>
                          </a:solidFill>
                          <a:effectLst/>
                          <a:latin typeface="Abadi" panose="020B0604020104020204" pitchFamily="34" charset="0"/>
                          <a:ea typeface="+mn-ea"/>
                          <a:cs typeface="+mn-cs"/>
                        </a:rPr>
                        <a:t>(R’000)</a:t>
                      </a:r>
                    </a:p>
                  </a:txBody>
                  <a:tcPr marL="64304"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tc>
                  <a:txBody>
                    <a:bodyPr/>
                    <a:lstStyle/>
                    <a:p>
                      <a:pPr marL="112713" indent="0" algn="l" defTabSz="914377" rtl="0" eaLnBrk="1" fontAlgn="ctr" latinLnBrk="0" hangingPunct="1"/>
                      <a:r>
                        <a:rPr lang="en-US" sz="1300" b="1" i="0" u="none" strike="noStrike" kern="1200" dirty="0">
                          <a:solidFill>
                            <a:schemeClr val="bg1"/>
                          </a:solidFill>
                          <a:effectLst/>
                          <a:latin typeface="Abadi" panose="020B0604020104020204" pitchFamily="34" charset="0"/>
                          <a:ea typeface="+mn-ea"/>
                          <a:cs typeface="+mn-cs"/>
                        </a:rPr>
                        <a:t>2018/19</a:t>
                      </a:r>
                    </a:p>
                    <a:p>
                      <a:pPr marL="112713" marR="0" lvl="0" indent="0" algn="l" defTabSz="914377" rtl="0" eaLnBrk="1" fontAlgn="ctr" latinLnBrk="0" hangingPunct="1">
                        <a:lnSpc>
                          <a:spcPct val="100000"/>
                        </a:lnSpc>
                        <a:spcBef>
                          <a:spcPts val="0"/>
                        </a:spcBef>
                        <a:spcAft>
                          <a:spcPts val="0"/>
                        </a:spcAft>
                        <a:buClrTx/>
                        <a:buSzTx/>
                        <a:buFontTx/>
                        <a:buNone/>
                        <a:tabLst/>
                        <a:defRPr/>
                      </a:pPr>
                      <a:r>
                        <a:rPr lang="en-US" sz="1300" b="1" i="1" u="none" strike="noStrike" kern="1200" dirty="0">
                          <a:solidFill>
                            <a:schemeClr val="bg1"/>
                          </a:solidFill>
                          <a:effectLst/>
                          <a:latin typeface="Abadi" panose="020B0604020104020204" pitchFamily="34" charset="0"/>
                          <a:ea typeface="+mn-ea"/>
                          <a:cs typeface="+mn-cs"/>
                        </a:rPr>
                        <a:t>(R’000)</a:t>
                      </a:r>
                    </a:p>
                  </a:txBody>
                  <a:tcPr marL="64304"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tc>
                  <a:txBody>
                    <a:bodyPr/>
                    <a:lstStyle/>
                    <a:p>
                      <a:pPr marL="112713" indent="0" algn="l" defTabSz="914377" rtl="0" eaLnBrk="1" fontAlgn="ctr" latinLnBrk="0" hangingPunct="1"/>
                      <a:r>
                        <a:rPr lang="en-US" sz="1300" b="1" i="0" u="none" strike="noStrike" kern="1200" dirty="0">
                          <a:solidFill>
                            <a:schemeClr val="bg1"/>
                          </a:solidFill>
                          <a:effectLst/>
                          <a:latin typeface="Abadi" panose="020B0604020104020204" pitchFamily="34" charset="0"/>
                          <a:ea typeface="+mn-ea"/>
                          <a:cs typeface="+mn-cs"/>
                        </a:rPr>
                        <a:t>2019/20</a:t>
                      </a:r>
                    </a:p>
                    <a:p>
                      <a:pPr marL="112713" marR="0" lvl="0" indent="0" algn="l" defTabSz="914377" rtl="0" eaLnBrk="1" fontAlgn="ctr" latinLnBrk="0" hangingPunct="1">
                        <a:lnSpc>
                          <a:spcPct val="100000"/>
                        </a:lnSpc>
                        <a:spcBef>
                          <a:spcPts val="0"/>
                        </a:spcBef>
                        <a:spcAft>
                          <a:spcPts val="0"/>
                        </a:spcAft>
                        <a:buClrTx/>
                        <a:buSzTx/>
                        <a:buFontTx/>
                        <a:buNone/>
                        <a:tabLst/>
                        <a:defRPr/>
                      </a:pPr>
                      <a:r>
                        <a:rPr lang="en-US" sz="1300" b="1" i="1" u="none" strike="noStrike" kern="1200" dirty="0">
                          <a:solidFill>
                            <a:schemeClr val="bg1"/>
                          </a:solidFill>
                          <a:effectLst/>
                          <a:latin typeface="Abadi" panose="020B0604020104020204" pitchFamily="34" charset="0"/>
                          <a:ea typeface="+mn-ea"/>
                          <a:cs typeface="+mn-cs"/>
                        </a:rPr>
                        <a:t>(R’000)</a:t>
                      </a:r>
                    </a:p>
                  </a:txBody>
                  <a:tcPr marL="64304"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tc>
                  <a:txBody>
                    <a:bodyPr/>
                    <a:lstStyle/>
                    <a:p>
                      <a:pPr marL="112713" indent="0" algn="l" defTabSz="914377" rtl="0" eaLnBrk="1" fontAlgn="ctr" latinLnBrk="0" hangingPunct="1"/>
                      <a:r>
                        <a:rPr lang="en-US" sz="1300" b="1" i="0" u="none" strike="noStrike" kern="1200" dirty="0">
                          <a:solidFill>
                            <a:schemeClr val="bg1"/>
                          </a:solidFill>
                          <a:effectLst/>
                          <a:latin typeface="Abadi" panose="020B0604020104020204" pitchFamily="34" charset="0"/>
                          <a:ea typeface="+mn-ea"/>
                          <a:cs typeface="+mn-cs"/>
                        </a:rPr>
                        <a:t>2020/21</a:t>
                      </a:r>
                    </a:p>
                    <a:p>
                      <a:pPr marL="112713" marR="0" lvl="0" indent="0" algn="l" defTabSz="914377" rtl="0" eaLnBrk="1" fontAlgn="ctr" latinLnBrk="0" hangingPunct="1">
                        <a:lnSpc>
                          <a:spcPct val="100000"/>
                        </a:lnSpc>
                        <a:spcBef>
                          <a:spcPts val="0"/>
                        </a:spcBef>
                        <a:spcAft>
                          <a:spcPts val="0"/>
                        </a:spcAft>
                        <a:buClrTx/>
                        <a:buSzTx/>
                        <a:buFontTx/>
                        <a:buNone/>
                        <a:tabLst/>
                        <a:defRPr/>
                      </a:pPr>
                      <a:r>
                        <a:rPr lang="en-US" sz="1300" b="1" i="1" u="none" strike="noStrike" kern="1200" dirty="0">
                          <a:solidFill>
                            <a:schemeClr val="bg1"/>
                          </a:solidFill>
                          <a:effectLst/>
                          <a:latin typeface="Abadi" panose="020B0604020104020204" pitchFamily="34" charset="0"/>
                          <a:ea typeface="+mn-ea"/>
                          <a:cs typeface="+mn-cs"/>
                        </a:rPr>
                        <a:t>(R’000)</a:t>
                      </a:r>
                    </a:p>
                  </a:txBody>
                  <a:tcPr marL="64304"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tc>
                  <a:txBody>
                    <a:bodyPr/>
                    <a:lstStyle/>
                    <a:p>
                      <a:pPr marL="112713" indent="0" algn="l" defTabSz="914377" rtl="0" eaLnBrk="1" fontAlgn="ctr" latinLnBrk="0" hangingPunct="1"/>
                      <a:r>
                        <a:rPr lang="en-US" sz="1300" b="1" i="0" u="none" strike="noStrike" kern="1200" dirty="0">
                          <a:solidFill>
                            <a:schemeClr val="bg1"/>
                          </a:solidFill>
                          <a:effectLst/>
                          <a:latin typeface="Abadi" panose="020B0604020104020204" pitchFamily="34" charset="0"/>
                          <a:ea typeface="+mn-ea"/>
                          <a:cs typeface="+mn-cs"/>
                        </a:rPr>
                        <a:t>2021/22</a:t>
                      </a:r>
                    </a:p>
                    <a:p>
                      <a:pPr marL="112713" marR="0" lvl="0" indent="0" algn="l" defTabSz="914377" rtl="0" eaLnBrk="1" fontAlgn="ctr" latinLnBrk="0" hangingPunct="1">
                        <a:lnSpc>
                          <a:spcPct val="100000"/>
                        </a:lnSpc>
                        <a:spcBef>
                          <a:spcPts val="0"/>
                        </a:spcBef>
                        <a:spcAft>
                          <a:spcPts val="0"/>
                        </a:spcAft>
                        <a:buClrTx/>
                        <a:buSzTx/>
                        <a:buFontTx/>
                        <a:buNone/>
                        <a:tabLst/>
                        <a:defRPr/>
                      </a:pPr>
                      <a:r>
                        <a:rPr lang="en-US" sz="1300" b="1" i="1" u="none" strike="noStrike" kern="1200" dirty="0">
                          <a:solidFill>
                            <a:schemeClr val="bg1"/>
                          </a:solidFill>
                          <a:effectLst/>
                          <a:latin typeface="Abadi" panose="020B0604020104020204" pitchFamily="34" charset="0"/>
                          <a:ea typeface="+mn-ea"/>
                          <a:cs typeface="+mn-cs"/>
                        </a:rPr>
                        <a:t>(R’000)</a:t>
                      </a:r>
                    </a:p>
                  </a:txBody>
                  <a:tcPr marL="64304"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tc>
                  <a:txBody>
                    <a:bodyPr/>
                    <a:lstStyle/>
                    <a:p>
                      <a:pPr marL="112713" indent="0" algn="l" defTabSz="914377" rtl="0" eaLnBrk="1" fontAlgn="ctr" latinLnBrk="0" hangingPunct="1"/>
                      <a:r>
                        <a:rPr lang="en-US" sz="1300" b="1" i="0" u="none" strike="noStrike" kern="1200" dirty="0">
                          <a:solidFill>
                            <a:schemeClr val="tx1"/>
                          </a:solidFill>
                          <a:effectLst/>
                          <a:latin typeface="Abadi" panose="020B0604020104020204" pitchFamily="34" charset="0"/>
                          <a:ea typeface="+mn-ea"/>
                          <a:cs typeface="+mn-cs"/>
                        </a:rPr>
                        <a:t>2022/23       (End April 2023)</a:t>
                      </a:r>
                    </a:p>
                    <a:p>
                      <a:pPr marL="112713" marR="0" lvl="0" indent="0" algn="l" defTabSz="914377" rtl="0" eaLnBrk="1" fontAlgn="ctr" latinLnBrk="0" hangingPunct="1">
                        <a:lnSpc>
                          <a:spcPct val="100000"/>
                        </a:lnSpc>
                        <a:spcBef>
                          <a:spcPts val="0"/>
                        </a:spcBef>
                        <a:spcAft>
                          <a:spcPts val="0"/>
                        </a:spcAft>
                        <a:buClrTx/>
                        <a:buSzTx/>
                        <a:buFontTx/>
                        <a:buNone/>
                        <a:tabLst/>
                        <a:defRPr/>
                      </a:pPr>
                      <a:r>
                        <a:rPr lang="en-US" sz="1300" b="1" i="1" u="none" strike="noStrike" kern="1200" dirty="0">
                          <a:solidFill>
                            <a:schemeClr val="tx1"/>
                          </a:solidFill>
                          <a:effectLst/>
                          <a:latin typeface="Abadi" panose="020B0604020104020204" pitchFamily="34" charset="0"/>
                          <a:ea typeface="+mn-ea"/>
                          <a:cs typeface="+mn-cs"/>
                        </a:rPr>
                        <a:t>(R’000)</a:t>
                      </a:r>
                      <a:endParaRPr lang="en-US" sz="1300" b="1" i="1" u="none" strike="noStrike" kern="1200" dirty="0">
                        <a:solidFill>
                          <a:schemeClr val="bg1"/>
                        </a:solidFill>
                        <a:effectLst/>
                        <a:latin typeface="Abadi" panose="020B0604020104020204" pitchFamily="34" charset="0"/>
                        <a:ea typeface="+mn-ea"/>
                        <a:cs typeface="+mn-cs"/>
                      </a:endParaRPr>
                    </a:p>
                  </a:txBody>
                  <a:tcPr marL="64304"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tc>
                  <a:txBody>
                    <a:bodyPr/>
                    <a:lstStyle/>
                    <a:p>
                      <a:pPr marL="112713" indent="0" algn="l" defTabSz="914377" rtl="0" eaLnBrk="1" fontAlgn="ctr" latinLnBrk="0" hangingPunct="1"/>
                      <a:r>
                        <a:rPr lang="en-US" sz="1300" b="1" i="0" u="none" strike="noStrike" kern="1200" dirty="0">
                          <a:solidFill>
                            <a:schemeClr val="tx1"/>
                          </a:solidFill>
                          <a:effectLst/>
                          <a:latin typeface="Abadi" panose="020B0604020104020204" pitchFamily="34" charset="0"/>
                          <a:ea typeface="+mn-ea"/>
                          <a:cs typeface="+mn-cs"/>
                        </a:rPr>
                        <a:t>2022/23       (End April 2023)</a:t>
                      </a:r>
                    </a:p>
                    <a:p>
                      <a:pPr marL="112713" marR="0" lvl="0" indent="0" algn="l" defTabSz="914377" rtl="0" eaLnBrk="1" fontAlgn="ctr" latinLnBrk="0" hangingPunct="1">
                        <a:lnSpc>
                          <a:spcPct val="100000"/>
                        </a:lnSpc>
                        <a:spcBef>
                          <a:spcPts val="0"/>
                        </a:spcBef>
                        <a:spcAft>
                          <a:spcPts val="0"/>
                        </a:spcAft>
                        <a:buClrTx/>
                        <a:buSzTx/>
                        <a:buFontTx/>
                        <a:buNone/>
                        <a:tabLst/>
                        <a:defRPr/>
                      </a:pPr>
                      <a:r>
                        <a:rPr lang="en-US" sz="1300" b="1" i="1" u="none" strike="noStrike" kern="1200" dirty="0">
                          <a:solidFill>
                            <a:schemeClr val="tx1"/>
                          </a:solidFill>
                          <a:effectLst/>
                          <a:latin typeface="Abadi" panose="020B0604020104020204" pitchFamily="34" charset="0"/>
                          <a:ea typeface="+mn-ea"/>
                          <a:cs typeface="+mn-cs"/>
                        </a:rPr>
                        <a:t>(R’000) plus rollover</a:t>
                      </a:r>
                    </a:p>
                  </a:txBody>
                  <a:tcPr marL="64304"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extLst>
                  <a:ext uri="{0D108BD9-81ED-4DB2-BD59-A6C34878D82A}">
                    <a16:rowId xmlns:a16="http://schemas.microsoft.com/office/drawing/2014/main" xmlns="" val="10000"/>
                  </a:ext>
                </a:extLst>
              </a:tr>
              <a:tr h="503858">
                <a:tc>
                  <a:txBody>
                    <a:bodyPr/>
                    <a:lstStyle/>
                    <a:p>
                      <a:pPr marL="112713" indent="0" algn="l" defTabSz="914377" rtl="0" eaLnBrk="1" fontAlgn="ctr" latinLnBrk="0" hangingPunct="1"/>
                      <a:r>
                        <a:rPr lang="en-US" sz="1300" b="0" i="0" u="none" strike="noStrike" kern="1200" dirty="0">
                          <a:solidFill>
                            <a:schemeClr val="tx1"/>
                          </a:solidFill>
                          <a:effectLst/>
                          <a:latin typeface="Abadi" panose="020B0604020104020204" pitchFamily="34" charset="0"/>
                          <a:ea typeface="+mn-ea"/>
                          <a:cs typeface="+mn-cs"/>
                        </a:rPr>
                        <a:t>Allocation</a:t>
                      </a:r>
                    </a:p>
                  </a:txBody>
                  <a:tcPr marL="7145"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indent="0" algn="l" defTabSz="914377" rtl="0" eaLnBrk="1" fontAlgn="ctr" latinLnBrk="0" hangingPunct="1"/>
                      <a:r>
                        <a:rPr lang="en-US" sz="1300" b="0" i="0" u="none" strike="noStrike" kern="1200" dirty="0">
                          <a:solidFill>
                            <a:schemeClr val="tx1"/>
                          </a:solidFill>
                          <a:effectLst/>
                          <a:latin typeface="Abadi" panose="020B0604020104020204" pitchFamily="34" charset="0"/>
                          <a:ea typeface="+mn-ea"/>
                          <a:cs typeface="+mn-cs"/>
                        </a:rPr>
                        <a:t>783,647</a:t>
                      </a:r>
                    </a:p>
                  </a:txBody>
                  <a:tcPr marL="7145"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indent="0" algn="l" defTabSz="914377" rtl="0" eaLnBrk="1" fontAlgn="ctr" latinLnBrk="0" hangingPunct="1"/>
                      <a:r>
                        <a:rPr lang="en-US" sz="1300" b="0" i="0" u="none" strike="noStrike" kern="1200" dirty="0">
                          <a:solidFill>
                            <a:schemeClr val="tx1"/>
                          </a:solidFill>
                          <a:effectLst/>
                          <a:latin typeface="Abadi" panose="020B0604020104020204" pitchFamily="34" charset="0"/>
                          <a:ea typeface="+mn-ea"/>
                          <a:cs typeface="+mn-cs"/>
                        </a:rPr>
                        <a:t>943,536</a:t>
                      </a:r>
                    </a:p>
                  </a:txBody>
                  <a:tcPr marL="7145"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indent="0" algn="l" defTabSz="914377" rtl="0" eaLnBrk="1" fontAlgn="ctr" latinLnBrk="0" hangingPunct="1"/>
                      <a:r>
                        <a:rPr lang="en-US" sz="1300" b="0" i="0" u="none" strike="noStrike" kern="1200" dirty="0">
                          <a:solidFill>
                            <a:schemeClr val="tx1"/>
                          </a:solidFill>
                          <a:effectLst/>
                          <a:latin typeface="Abadi" panose="020B0604020104020204" pitchFamily="34" charset="0"/>
                          <a:ea typeface="+mn-ea"/>
                          <a:cs typeface="+mn-cs"/>
                        </a:rPr>
                        <a:t>706,402</a:t>
                      </a:r>
                    </a:p>
                  </a:txBody>
                  <a:tcPr marL="7145"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indent="0" algn="l" defTabSz="914377" rtl="0" eaLnBrk="1" fontAlgn="ctr" latinLnBrk="0" hangingPunct="1"/>
                      <a:r>
                        <a:rPr lang="en-US" sz="1300" b="0" i="0" u="none" strike="noStrike" kern="1200" dirty="0">
                          <a:solidFill>
                            <a:schemeClr val="tx1"/>
                          </a:solidFill>
                          <a:effectLst/>
                          <a:latin typeface="Abadi" panose="020B0604020104020204" pitchFamily="34" charset="0"/>
                          <a:ea typeface="+mn-ea"/>
                          <a:cs typeface="+mn-cs"/>
                        </a:rPr>
                        <a:t>511,856</a:t>
                      </a:r>
                    </a:p>
                  </a:txBody>
                  <a:tcPr marL="7145"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indent="0" algn="l" defTabSz="914377" rtl="0" eaLnBrk="1" fontAlgn="ctr" latinLnBrk="0" hangingPunct="1"/>
                      <a:r>
                        <a:rPr lang="en-US" sz="1300" b="0" i="0" u="none" strike="noStrike" kern="1200" dirty="0">
                          <a:solidFill>
                            <a:schemeClr val="tx1"/>
                          </a:solidFill>
                          <a:effectLst/>
                          <a:latin typeface="Abadi" panose="020B0604020104020204" pitchFamily="34" charset="0"/>
                          <a:ea typeface="+mn-ea"/>
                          <a:cs typeface="+mn-cs"/>
                        </a:rPr>
                        <a:t>532,317</a:t>
                      </a:r>
                    </a:p>
                  </a:txBody>
                  <a:tcPr marL="7145"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indent="0" algn="l" defTabSz="914377" rtl="0" eaLnBrk="1" fontAlgn="ctr" latinLnBrk="0" hangingPunct="1"/>
                      <a:r>
                        <a:rPr lang="en-US" sz="1300" b="0" i="0" u="none" strike="noStrike" kern="1200" dirty="0">
                          <a:solidFill>
                            <a:schemeClr val="tx1"/>
                          </a:solidFill>
                          <a:effectLst/>
                          <a:latin typeface="Abadi" panose="020B0604020104020204" pitchFamily="34" charset="0"/>
                          <a:ea typeface="+mn-ea"/>
                          <a:cs typeface="+mn-cs"/>
                        </a:rPr>
                        <a:t>799,361</a:t>
                      </a:r>
                    </a:p>
                  </a:txBody>
                  <a:tcPr marL="7145"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indent="0" algn="l" defTabSz="914377" rtl="0" eaLnBrk="1" fontAlgn="ctr" latinLnBrk="0" hangingPunct="1"/>
                      <a:r>
                        <a:rPr lang="en-US" sz="1200" b="1" i="0" u="none" strike="noStrike" kern="1200" dirty="0">
                          <a:solidFill>
                            <a:schemeClr val="tx1"/>
                          </a:solidFill>
                          <a:effectLst/>
                          <a:latin typeface="Abadi" panose="020B0604020104020204" pitchFamily="34" charset="0"/>
                          <a:ea typeface="+mn-ea"/>
                          <a:cs typeface="+mn-cs"/>
                        </a:rPr>
                        <a:t>491 760</a:t>
                      </a:r>
                      <a:endParaRPr lang="en-US" sz="1300" b="0" i="0" u="none" strike="noStrike" kern="1200" dirty="0">
                        <a:solidFill>
                          <a:schemeClr val="tx1"/>
                        </a:solidFill>
                        <a:effectLst/>
                        <a:latin typeface="Abadi" panose="020B0604020104020204" pitchFamily="34" charset="0"/>
                        <a:ea typeface="+mn-ea"/>
                        <a:cs typeface="+mn-cs"/>
                      </a:endParaRPr>
                    </a:p>
                  </a:txBody>
                  <a:tcPr marL="7145"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indent="0" algn="l" defTabSz="914377" rtl="0" eaLnBrk="1" fontAlgn="ctr" latinLnBrk="0" hangingPunct="1"/>
                      <a:r>
                        <a:rPr lang="en-US" sz="1300" b="1" i="0" u="none" strike="noStrike" kern="1200" dirty="0">
                          <a:solidFill>
                            <a:schemeClr val="tx1"/>
                          </a:solidFill>
                          <a:effectLst/>
                          <a:latin typeface="Abadi" panose="020B0604020104020204" pitchFamily="34" charset="0"/>
                          <a:ea typeface="+mn-ea"/>
                          <a:cs typeface="+mn-cs"/>
                        </a:rPr>
                        <a:t>617,660</a:t>
                      </a:r>
                    </a:p>
                  </a:txBody>
                  <a:tcPr marL="7145"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503858">
                <a:tc>
                  <a:txBody>
                    <a:bodyPr/>
                    <a:lstStyle/>
                    <a:p>
                      <a:pPr marL="112713" indent="0" algn="l" defTabSz="914377" rtl="0" eaLnBrk="1" fontAlgn="ctr" latinLnBrk="0" hangingPunct="1"/>
                      <a:r>
                        <a:rPr lang="en-US" sz="1300" b="0" i="0" u="none" strike="noStrike" kern="1200" dirty="0">
                          <a:solidFill>
                            <a:schemeClr val="tx1"/>
                          </a:solidFill>
                          <a:effectLst/>
                          <a:latin typeface="Abadi" panose="020B0604020104020204" pitchFamily="34" charset="0"/>
                          <a:ea typeface="+mn-ea"/>
                          <a:cs typeface="+mn-cs"/>
                        </a:rPr>
                        <a:t>Exp</a:t>
                      </a:r>
                    </a:p>
                  </a:txBody>
                  <a:tcPr marL="7145"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indent="0" algn="l" defTabSz="914377" rtl="0" eaLnBrk="1" fontAlgn="ctr" latinLnBrk="0" hangingPunct="1"/>
                      <a:r>
                        <a:rPr lang="en-US" sz="1300" b="0" i="0" u="none" strike="noStrike" kern="1200" dirty="0">
                          <a:solidFill>
                            <a:schemeClr val="tx1"/>
                          </a:solidFill>
                          <a:effectLst/>
                          <a:latin typeface="Abadi" panose="020B0604020104020204" pitchFamily="34" charset="0"/>
                          <a:ea typeface="+mn-ea"/>
                          <a:cs typeface="+mn-cs"/>
                        </a:rPr>
                        <a:t>701,418</a:t>
                      </a:r>
                    </a:p>
                  </a:txBody>
                  <a:tcPr marL="7145"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indent="0" algn="l" defTabSz="914377" rtl="0" eaLnBrk="1" fontAlgn="ctr" latinLnBrk="0" hangingPunct="1"/>
                      <a:r>
                        <a:rPr lang="en-US" sz="1300" b="0" i="0" u="none" strike="noStrike" kern="1200" dirty="0">
                          <a:solidFill>
                            <a:schemeClr val="tx1"/>
                          </a:solidFill>
                          <a:effectLst/>
                          <a:latin typeface="Abadi" panose="020B0604020104020204" pitchFamily="34" charset="0"/>
                          <a:ea typeface="+mn-ea"/>
                          <a:cs typeface="+mn-cs"/>
                        </a:rPr>
                        <a:t>704,957</a:t>
                      </a:r>
                    </a:p>
                  </a:txBody>
                  <a:tcPr marL="7145"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indent="0" algn="l" defTabSz="914377" rtl="0" eaLnBrk="1" fontAlgn="ctr" latinLnBrk="0" hangingPunct="1"/>
                      <a:r>
                        <a:rPr lang="en-US" sz="1300" b="0" i="0" u="none" strike="noStrike" kern="1200" dirty="0">
                          <a:solidFill>
                            <a:schemeClr val="tx1"/>
                          </a:solidFill>
                          <a:effectLst/>
                          <a:latin typeface="Abadi" panose="020B0604020104020204" pitchFamily="34" charset="0"/>
                          <a:ea typeface="+mn-ea"/>
                          <a:cs typeface="+mn-cs"/>
                        </a:rPr>
                        <a:t>582,063</a:t>
                      </a:r>
                    </a:p>
                  </a:txBody>
                  <a:tcPr marL="7145"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indent="0" algn="l" defTabSz="914377" rtl="0" eaLnBrk="1" fontAlgn="ctr" latinLnBrk="0" hangingPunct="1"/>
                      <a:r>
                        <a:rPr lang="en-US" sz="1300" b="0" i="0" u="none" strike="noStrike" kern="1200" dirty="0">
                          <a:solidFill>
                            <a:schemeClr val="tx1"/>
                          </a:solidFill>
                          <a:effectLst/>
                          <a:latin typeface="Abadi" panose="020B0604020104020204" pitchFamily="34" charset="0"/>
                          <a:ea typeface="+mn-ea"/>
                          <a:cs typeface="+mn-cs"/>
                        </a:rPr>
                        <a:t>354,802</a:t>
                      </a:r>
                    </a:p>
                  </a:txBody>
                  <a:tcPr marL="7145"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indent="0" algn="l" defTabSz="914377" rtl="0" eaLnBrk="1" fontAlgn="ctr" latinLnBrk="0" hangingPunct="1"/>
                      <a:r>
                        <a:rPr lang="en-US" sz="1300" b="0" i="0" u="none" strike="noStrike" kern="1200" dirty="0">
                          <a:solidFill>
                            <a:schemeClr val="tx1"/>
                          </a:solidFill>
                          <a:effectLst/>
                          <a:latin typeface="Abadi" panose="020B0604020104020204" pitchFamily="34" charset="0"/>
                          <a:ea typeface="+mn-ea"/>
                          <a:cs typeface="+mn-cs"/>
                        </a:rPr>
                        <a:t>514,384</a:t>
                      </a:r>
                    </a:p>
                  </a:txBody>
                  <a:tcPr marL="7145"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indent="0" algn="l" defTabSz="914377" rtl="0" eaLnBrk="1" fontAlgn="ctr" latinLnBrk="0" hangingPunct="1"/>
                      <a:r>
                        <a:rPr lang="en-US" sz="1300" b="0" i="0" u="none" strike="noStrike" kern="1200" dirty="0">
                          <a:solidFill>
                            <a:schemeClr val="tx1"/>
                          </a:solidFill>
                          <a:effectLst/>
                          <a:latin typeface="Abadi" panose="020B0604020104020204" pitchFamily="34" charset="0"/>
                          <a:ea typeface="+mn-ea"/>
                          <a:cs typeface="+mn-cs"/>
                        </a:rPr>
                        <a:t>527,008</a:t>
                      </a:r>
                    </a:p>
                  </a:txBody>
                  <a:tcPr marL="7145"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000" b="1" i="0" u="none" strike="noStrike" dirty="0">
                          <a:solidFill>
                            <a:srgbClr val="000000"/>
                          </a:solidFill>
                          <a:effectLst/>
                          <a:latin typeface="Calibri" panose="020F0502020204030204" pitchFamily="34" charset="0"/>
                        </a:rPr>
                        <a:t>       </a:t>
                      </a:r>
                      <a:r>
                        <a:rPr lang="en-ZA" sz="1300" b="1" i="0" u="none" strike="noStrike" kern="1200" dirty="0">
                          <a:solidFill>
                            <a:schemeClr val="tx1"/>
                          </a:solidFill>
                          <a:effectLst/>
                          <a:latin typeface="Abadi" panose="020B0604020104020204" pitchFamily="34" charset="0"/>
                          <a:ea typeface="+mn-ea"/>
                          <a:cs typeface="+mn-cs"/>
                        </a:rPr>
                        <a:t>259 372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indent="0" algn="l" defTabSz="914377" rtl="0" eaLnBrk="1" fontAlgn="ctr" latinLnBrk="0" hangingPunct="1"/>
                      <a:r>
                        <a:rPr lang="en-US" sz="1300" b="1" i="0" u="none" strike="noStrike" kern="1200" dirty="0">
                          <a:solidFill>
                            <a:schemeClr val="tx1"/>
                          </a:solidFill>
                          <a:effectLst/>
                          <a:latin typeface="Abadi" panose="020B0604020104020204" pitchFamily="34" charset="0"/>
                          <a:ea typeface="+mn-ea"/>
                          <a:cs typeface="+mn-cs"/>
                        </a:rPr>
                        <a:t>277,763</a:t>
                      </a:r>
                    </a:p>
                  </a:txBody>
                  <a:tcPr marL="7145"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38795">
                <a:tc>
                  <a:txBody>
                    <a:bodyPr/>
                    <a:lstStyle/>
                    <a:p>
                      <a:pPr marL="112713" indent="0" algn="l" defTabSz="914377" rtl="0" eaLnBrk="1" fontAlgn="ctr" latinLnBrk="0" hangingPunct="1"/>
                      <a:r>
                        <a:rPr lang="en-US" sz="1300" b="0" i="0" u="none" strike="noStrike" kern="1200" dirty="0">
                          <a:solidFill>
                            <a:schemeClr val="tx1"/>
                          </a:solidFill>
                          <a:effectLst/>
                          <a:latin typeface="Abadi" panose="020B0604020104020204" pitchFamily="34" charset="0"/>
                          <a:ea typeface="+mn-ea"/>
                          <a:cs typeface="+mn-cs"/>
                        </a:rPr>
                        <a:t>%</a:t>
                      </a:r>
                    </a:p>
                  </a:txBody>
                  <a:tcPr marL="7145"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0" i="0" u="none" strike="noStrike" dirty="0">
                          <a:solidFill>
                            <a:schemeClr val="tx1"/>
                          </a:solidFill>
                          <a:effectLst/>
                          <a:latin typeface="Abadi" panose="020B0604020104020204" pitchFamily="34" charset="0"/>
                        </a:rPr>
                        <a:t>90%</a:t>
                      </a:r>
                    </a:p>
                  </a:txBody>
                  <a:tcPr marL="7145"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0" i="0" u="none" strike="noStrike" dirty="0">
                          <a:solidFill>
                            <a:schemeClr val="tx1"/>
                          </a:solidFill>
                          <a:effectLst/>
                          <a:latin typeface="Abadi" panose="020B0604020104020204" pitchFamily="34" charset="0"/>
                        </a:rPr>
                        <a:t>75%</a:t>
                      </a:r>
                    </a:p>
                  </a:txBody>
                  <a:tcPr marL="7145"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0" i="0" u="none" strike="noStrike" dirty="0">
                          <a:solidFill>
                            <a:schemeClr val="tx1"/>
                          </a:solidFill>
                          <a:effectLst/>
                          <a:latin typeface="Abadi" panose="020B0604020104020204" pitchFamily="34" charset="0"/>
                        </a:rPr>
                        <a:t>82%</a:t>
                      </a:r>
                    </a:p>
                  </a:txBody>
                  <a:tcPr marL="7145"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0" i="0" u="none" strike="noStrike" dirty="0">
                          <a:solidFill>
                            <a:schemeClr val="tx1"/>
                          </a:solidFill>
                          <a:effectLst/>
                          <a:latin typeface="Abadi" panose="020B0604020104020204" pitchFamily="34" charset="0"/>
                        </a:rPr>
                        <a:t>69%</a:t>
                      </a:r>
                    </a:p>
                  </a:txBody>
                  <a:tcPr marL="7145"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0" i="0" u="none" strike="noStrike" dirty="0">
                          <a:solidFill>
                            <a:schemeClr val="tx1"/>
                          </a:solidFill>
                          <a:effectLst/>
                          <a:latin typeface="Abadi" panose="020B0604020104020204" pitchFamily="34" charset="0"/>
                        </a:rPr>
                        <a:t>97%</a:t>
                      </a:r>
                    </a:p>
                  </a:txBody>
                  <a:tcPr marL="7145"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0" i="0" u="none" strike="noStrike" dirty="0">
                          <a:solidFill>
                            <a:schemeClr val="tx1"/>
                          </a:solidFill>
                          <a:effectLst/>
                          <a:latin typeface="Abadi" panose="020B0604020104020204" pitchFamily="34" charset="0"/>
                        </a:rPr>
                        <a:t>66%</a:t>
                      </a:r>
                    </a:p>
                  </a:txBody>
                  <a:tcPr marL="7145"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300" b="1" i="0" u="none" strike="noStrike" dirty="0">
                          <a:solidFill>
                            <a:schemeClr val="tx1"/>
                          </a:solidFill>
                          <a:effectLst/>
                          <a:latin typeface="Abadi" panose="020B0604020104020204" pitchFamily="34" charset="0"/>
                        </a:rPr>
                        <a:t>53%</a:t>
                      </a:r>
                    </a:p>
                  </a:txBody>
                  <a:tcPr marL="7145"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Abadi" panose="020B0604020104020204" pitchFamily="34" charset="0"/>
                        </a:rPr>
                        <a:t>45%</a:t>
                      </a:r>
                    </a:p>
                  </a:txBody>
                  <a:tcPr marL="7145" marR="7145"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1AC5F43-9AC7-29C6-72D3-A3EF7E1F8266}"/>
              </a:ext>
            </a:extLst>
          </p:cNvPr>
          <p:cNvSpPr/>
          <p:nvPr/>
        </p:nvSpPr>
        <p:spPr bwMode="auto">
          <a:xfrm>
            <a:off x="142875" y="260350"/>
            <a:ext cx="8582026"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3600" b="1" kern="0" dirty="0">
                <a:solidFill>
                  <a:schemeClr val="bg1"/>
                </a:solidFill>
                <a:latin typeface="Abadi" panose="020B0604020104020204" pitchFamily="34" charset="0"/>
                <a:cs typeface="Arial"/>
              </a:rPr>
              <a:t>USDG Expenditure Trend </a:t>
            </a:r>
            <a:r>
              <a:rPr lang="en-US" sz="3600" b="1" kern="0" dirty="0" err="1">
                <a:solidFill>
                  <a:schemeClr val="bg1"/>
                </a:solidFill>
                <a:latin typeface="Abadi" panose="020B0604020104020204" pitchFamily="34" charset="0"/>
                <a:cs typeface="Arial"/>
              </a:rPr>
              <a:t>Cont</a:t>
            </a:r>
            <a:r>
              <a:rPr lang="en-US" sz="3600" b="1" kern="0" dirty="0">
                <a:solidFill>
                  <a:schemeClr val="bg1"/>
                </a:solidFill>
                <a:latin typeface="Abadi" panose="020B0604020104020204" pitchFamily="34" charset="0"/>
                <a:cs typeface="Arial"/>
              </a:rPr>
              <a:t>…. </a:t>
            </a:r>
            <a:endParaRPr lang="en-ZA" sz="3600" b="1" kern="0" dirty="0">
              <a:solidFill>
                <a:schemeClr val="bg1"/>
              </a:solidFill>
              <a:latin typeface="Abadi" panose="020B0604020104020204" pitchFamily="34" charset="0"/>
              <a:cs typeface="Arial"/>
            </a:endParaRPr>
          </a:p>
        </p:txBody>
      </p:sp>
      <p:graphicFrame>
        <p:nvGraphicFramePr>
          <p:cNvPr id="4" name="Table 3">
            <a:extLst>
              <a:ext uri="{FF2B5EF4-FFF2-40B4-BE49-F238E27FC236}">
                <a16:creationId xmlns:a16="http://schemas.microsoft.com/office/drawing/2014/main" xmlns="" id="{E33FF94F-5072-037C-71BB-B83FF734DF3A}"/>
              </a:ext>
            </a:extLst>
          </p:cNvPr>
          <p:cNvGraphicFramePr>
            <a:graphicFrameLocks noGrp="1"/>
          </p:cNvGraphicFramePr>
          <p:nvPr>
            <p:extLst>
              <p:ext uri="{D42A27DB-BD31-4B8C-83A1-F6EECF244321}">
                <p14:modId xmlns:p14="http://schemas.microsoft.com/office/powerpoint/2010/main" xmlns="" val="1294978462"/>
              </p:ext>
            </p:extLst>
          </p:nvPr>
        </p:nvGraphicFramePr>
        <p:xfrm>
          <a:off x="142875" y="1053306"/>
          <a:ext cx="8582025" cy="1871662"/>
        </p:xfrm>
        <a:graphic>
          <a:graphicData uri="http://schemas.openxmlformats.org/drawingml/2006/table">
            <a:tbl>
              <a:tblPr/>
              <a:tblGrid>
                <a:gridCol w="908735">
                  <a:extLst>
                    <a:ext uri="{9D8B030D-6E8A-4147-A177-3AD203B41FA5}">
                      <a16:colId xmlns:a16="http://schemas.microsoft.com/office/drawing/2014/main" xmlns="" val="20000"/>
                    </a:ext>
                  </a:extLst>
                </a:gridCol>
                <a:gridCol w="1042880">
                  <a:extLst>
                    <a:ext uri="{9D8B030D-6E8A-4147-A177-3AD203B41FA5}">
                      <a16:colId xmlns:a16="http://schemas.microsoft.com/office/drawing/2014/main" xmlns="" val="20001"/>
                    </a:ext>
                  </a:extLst>
                </a:gridCol>
                <a:gridCol w="1112405">
                  <a:extLst>
                    <a:ext uri="{9D8B030D-6E8A-4147-A177-3AD203B41FA5}">
                      <a16:colId xmlns:a16="http://schemas.microsoft.com/office/drawing/2014/main" xmlns="" val="20002"/>
                    </a:ext>
                  </a:extLst>
                </a:gridCol>
                <a:gridCol w="1014691">
                  <a:extLst>
                    <a:ext uri="{9D8B030D-6E8A-4147-A177-3AD203B41FA5}">
                      <a16:colId xmlns:a16="http://schemas.microsoft.com/office/drawing/2014/main" xmlns="" val="20003"/>
                    </a:ext>
                  </a:extLst>
                </a:gridCol>
                <a:gridCol w="1026145">
                  <a:extLst>
                    <a:ext uri="{9D8B030D-6E8A-4147-A177-3AD203B41FA5}">
                      <a16:colId xmlns:a16="http://schemas.microsoft.com/office/drawing/2014/main" xmlns="" val="20004"/>
                    </a:ext>
                  </a:extLst>
                </a:gridCol>
                <a:gridCol w="1177290">
                  <a:extLst>
                    <a:ext uri="{9D8B030D-6E8A-4147-A177-3AD203B41FA5}">
                      <a16:colId xmlns:a16="http://schemas.microsoft.com/office/drawing/2014/main" xmlns="" val="20005"/>
                    </a:ext>
                  </a:extLst>
                </a:gridCol>
                <a:gridCol w="1203866">
                  <a:extLst>
                    <a:ext uri="{9D8B030D-6E8A-4147-A177-3AD203B41FA5}">
                      <a16:colId xmlns:a16="http://schemas.microsoft.com/office/drawing/2014/main" xmlns="" val="20006"/>
                    </a:ext>
                  </a:extLst>
                </a:gridCol>
                <a:gridCol w="1096013">
                  <a:extLst>
                    <a:ext uri="{9D8B030D-6E8A-4147-A177-3AD203B41FA5}">
                      <a16:colId xmlns:a16="http://schemas.microsoft.com/office/drawing/2014/main" xmlns="" val="20007"/>
                    </a:ext>
                  </a:extLst>
                </a:gridCol>
              </a:tblGrid>
              <a:tr h="428366">
                <a:tc>
                  <a:txBody>
                    <a:bodyPr/>
                    <a:lstStyle/>
                    <a:p>
                      <a:pPr marL="58738" indent="0" algn="ctr" fontAlgn="ctr"/>
                      <a:r>
                        <a:rPr lang="en-US" sz="1200" b="1" i="0" u="none" strike="noStrike" dirty="0">
                          <a:solidFill>
                            <a:schemeClr val="bg1"/>
                          </a:solidFill>
                          <a:effectLst/>
                          <a:latin typeface="Abadi" panose="020B0604020104020204" pitchFamily="34" charset="0"/>
                        </a:rPr>
                        <a:t>USDG</a:t>
                      </a:r>
                    </a:p>
                  </a:txBody>
                  <a:tcPr marL="7145"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tc>
                  <a:txBody>
                    <a:bodyPr/>
                    <a:lstStyle/>
                    <a:p>
                      <a:pPr marL="55563" indent="0" algn="ctr" defTabSz="914377" rtl="0" eaLnBrk="1" fontAlgn="ctr" latinLnBrk="0" hangingPunct="1"/>
                      <a:r>
                        <a:rPr lang="en-US" sz="1100" b="1" i="0" u="none" strike="noStrike" kern="1200" dirty="0">
                          <a:solidFill>
                            <a:schemeClr val="bg1"/>
                          </a:solidFill>
                          <a:effectLst/>
                          <a:latin typeface="Abadi" panose="020B0604020104020204" pitchFamily="34" charset="0"/>
                          <a:ea typeface="+mn-ea"/>
                          <a:cs typeface="+mn-cs"/>
                        </a:rPr>
                        <a:t>2016/17</a:t>
                      </a:r>
                    </a:p>
                  </a:txBody>
                  <a:tcPr marL="64304"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tc>
                  <a:txBody>
                    <a:bodyPr/>
                    <a:lstStyle/>
                    <a:p>
                      <a:pPr marL="55563" indent="0" algn="ctr" defTabSz="914377" rtl="0" eaLnBrk="1" fontAlgn="ctr" latinLnBrk="0" hangingPunct="1"/>
                      <a:r>
                        <a:rPr lang="en-US" sz="1200" b="1" i="0" u="none" strike="noStrike" kern="1200" dirty="0">
                          <a:solidFill>
                            <a:schemeClr val="bg1"/>
                          </a:solidFill>
                          <a:effectLst/>
                          <a:latin typeface="Abadi" panose="020B0604020104020204" pitchFamily="34" charset="0"/>
                          <a:ea typeface="+mn-ea"/>
                          <a:cs typeface="+mn-cs"/>
                        </a:rPr>
                        <a:t>2017/18</a:t>
                      </a:r>
                    </a:p>
                  </a:txBody>
                  <a:tcPr marL="64304"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tc>
                  <a:txBody>
                    <a:bodyPr/>
                    <a:lstStyle/>
                    <a:p>
                      <a:pPr marL="55563" indent="0" algn="ctr" defTabSz="914377" rtl="0" eaLnBrk="1" fontAlgn="ctr" latinLnBrk="0" hangingPunct="1"/>
                      <a:r>
                        <a:rPr lang="en-US" sz="1200" b="1" i="0" u="none" strike="noStrike" kern="1200" dirty="0">
                          <a:solidFill>
                            <a:schemeClr val="bg1"/>
                          </a:solidFill>
                          <a:effectLst/>
                          <a:latin typeface="Abadi" panose="020B0604020104020204" pitchFamily="34" charset="0"/>
                          <a:ea typeface="+mn-ea"/>
                          <a:cs typeface="+mn-cs"/>
                        </a:rPr>
                        <a:t>2018/19</a:t>
                      </a:r>
                    </a:p>
                  </a:txBody>
                  <a:tcPr marL="64304"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tc>
                  <a:txBody>
                    <a:bodyPr/>
                    <a:lstStyle/>
                    <a:p>
                      <a:pPr marL="55563" indent="0" algn="ctr" defTabSz="914377" rtl="0" eaLnBrk="1" fontAlgn="ctr" latinLnBrk="0" hangingPunct="1"/>
                      <a:r>
                        <a:rPr lang="en-US" sz="1200" b="1" i="0" u="none" strike="noStrike" kern="1200" dirty="0">
                          <a:solidFill>
                            <a:schemeClr val="bg1"/>
                          </a:solidFill>
                          <a:effectLst/>
                          <a:latin typeface="Abadi" panose="020B0604020104020204" pitchFamily="34" charset="0"/>
                          <a:ea typeface="+mn-ea"/>
                          <a:cs typeface="+mn-cs"/>
                        </a:rPr>
                        <a:t>2019/20</a:t>
                      </a:r>
                    </a:p>
                  </a:txBody>
                  <a:tcPr marL="64304"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tc>
                  <a:txBody>
                    <a:bodyPr/>
                    <a:lstStyle/>
                    <a:p>
                      <a:pPr marL="55563" indent="0" algn="ctr" defTabSz="914377" rtl="0" eaLnBrk="1" fontAlgn="ctr" latinLnBrk="0" hangingPunct="1"/>
                      <a:r>
                        <a:rPr lang="en-US" sz="1200" b="1" i="0" u="none" strike="noStrike" kern="1200" dirty="0">
                          <a:solidFill>
                            <a:schemeClr val="bg1"/>
                          </a:solidFill>
                          <a:effectLst/>
                          <a:latin typeface="Abadi" panose="020B0604020104020204" pitchFamily="34" charset="0"/>
                          <a:ea typeface="+mn-ea"/>
                          <a:cs typeface="+mn-cs"/>
                        </a:rPr>
                        <a:t>2020/21</a:t>
                      </a:r>
                    </a:p>
                  </a:txBody>
                  <a:tcPr marL="64304"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tc>
                  <a:txBody>
                    <a:bodyPr/>
                    <a:lstStyle/>
                    <a:p>
                      <a:pPr marL="55563" indent="0" algn="ctr" defTabSz="914377" rtl="0" eaLnBrk="1" fontAlgn="ctr" latinLnBrk="0" hangingPunct="1"/>
                      <a:r>
                        <a:rPr lang="en-US" sz="1200" b="1" i="0" u="none" strike="noStrike" kern="1200" dirty="0">
                          <a:solidFill>
                            <a:schemeClr val="bg1"/>
                          </a:solidFill>
                          <a:effectLst/>
                          <a:latin typeface="Abadi" panose="020B0604020104020204" pitchFamily="34" charset="0"/>
                          <a:ea typeface="+mn-ea"/>
                          <a:cs typeface="+mn-cs"/>
                        </a:rPr>
                        <a:t>2021/22</a:t>
                      </a:r>
                    </a:p>
                  </a:txBody>
                  <a:tcPr marL="64304"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tc>
                  <a:txBody>
                    <a:bodyPr/>
                    <a:lstStyle/>
                    <a:p>
                      <a:pPr marL="55563" indent="0" algn="ctr" defTabSz="914377" rtl="0" eaLnBrk="1" fontAlgn="ctr" latinLnBrk="0" hangingPunct="1"/>
                      <a:r>
                        <a:rPr lang="en-US" sz="1200" b="1" i="0" u="none" strike="noStrike" kern="1200" dirty="0">
                          <a:solidFill>
                            <a:schemeClr val="bg1"/>
                          </a:solidFill>
                          <a:effectLst/>
                          <a:latin typeface="Abadi" panose="020B0604020104020204" pitchFamily="34" charset="0"/>
                          <a:ea typeface="+mn-ea"/>
                          <a:cs typeface="+mn-cs"/>
                        </a:rPr>
                        <a:t>2022/23</a:t>
                      </a:r>
                    </a:p>
                  </a:txBody>
                  <a:tcPr marL="64304"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extLst>
                  <a:ext uri="{0D108BD9-81ED-4DB2-BD59-A6C34878D82A}">
                    <a16:rowId xmlns:a16="http://schemas.microsoft.com/office/drawing/2014/main" xmlns="" val="10000"/>
                  </a:ext>
                </a:extLst>
              </a:tr>
              <a:tr h="507465">
                <a:tc>
                  <a:txBody>
                    <a:bodyPr/>
                    <a:lstStyle/>
                    <a:p>
                      <a:pPr marL="58738" indent="0" algn="l" defTabSz="914377" rtl="0" eaLnBrk="1" fontAlgn="ctr" latinLnBrk="0" hangingPunct="1"/>
                      <a:r>
                        <a:rPr lang="en-US" sz="1200" b="0" i="0" u="none" strike="noStrike" kern="1200" dirty="0">
                          <a:solidFill>
                            <a:schemeClr val="tx1"/>
                          </a:solidFill>
                          <a:effectLst/>
                          <a:latin typeface="Abadi" panose="020B0604020104020204" pitchFamily="34" charset="0"/>
                          <a:ea typeface="+mn-ea"/>
                          <a:cs typeface="+mn-cs"/>
                        </a:rPr>
                        <a:t>Approved Rollover</a:t>
                      </a:r>
                    </a:p>
                  </a:txBody>
                  <a:tcPr marL="7145"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ctr" defTabSz="914377" rtl="0" eaLnBrk="1" fontAlgn="ctr" latinLnBrk="0" hangingPunct="1"/>
                      <a:r>
                        <a:rPr lang="en-US" sz="1100" b="0" i="0" u="none" strike="noStrike" kern="1200" dirty="0">
                          <a:solidFill>
                            <a:schemeClr val="tx1"/>
                          </a:solidFill>
                          <a:effectLst/>
                          <a:latin typeface="Abadi" panose="020B0604020104020204" pitchFamily="34" charset="0"/>
                          <a:ea typeface="+mn-ea"/>
                          <a:cs typeface="+mn-cs"/>
                        </a:rPr>
                        <a:t>R 58,644,000</a:t>
                      </a:r>
                    </a:p>
                  </a:txBody>
                  <a:tcPr marL="7145"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ctr" defTabSz="914377" rtl="0" eaLnBrk="1" fontAlgn="ctr" latinLnBrk="0" hangingPunct="1"/>
                      <a:r>
                        <a:rPr lang="en-US" sz="1200" b="0" i="0" u="none" strike="noStrike" kern="1200" dirty="0">
                          <a:solidFill>
                            <a:schemeClr val="tx1"/>
                          </a:solidFill>
                          <a:effectLst/>
                          <a:latin typeface="Abadi" panose="020B0604020104020204" pitchFamily="34" charset="0"/>
                          <a:ea typeface="+mn-ea"/>
                          <a:cs typeface="+mn-cs"/>
                        </a:rPr>
                        <a:t>R 82,229,000</a:t>
                      </a:r>
                    </a:p>
                  </a:txBody>
                  <a:tcPr marL="7145"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ctr" defTabSz="914377" rtl="0" eaLnBrk="1" fontAlgn="ctr" latinLnBrk="0" hangingPunct="1"/>
                      <a:r>
                        <a:rPr lang="en-US" sz="1200" b="0" i="0" u="none" strike="noStrike" kern="1200" dirty="0">
                          <a:solidFill>
                            <a:schemeClr val="tx1"/>
                          </a:solidFill>
                          <a:effectLst/>
                          <a:latin typeface="Abadi" panose="020B0604020104020204" pitchFamily="34" charset="0"/>
                          <a:ea typeface="+mn-ea"/>
                          <a:cs typeface="+mn-cs"/>
                        </a:rPr>
                        <a:t>R0</a:t>
                      </a:r>
                    </a:p>
                  </a:txBody>
                  <a:tcPr marL="7145"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ctr" defTabSz="914377" rtl="0" eaLnBrk="1" fontAlgn="ctr" latinLnBrk="0" hangingPunct="1"/>
                      <a:r>
                        <a:rPr lang="en-US" sz="1200" b="0" i="0" u="none" strike="noStrike" kern="1200" dirty="0">
                          <a:solidFill>
                            <a:schemeClr val="tx1"/>
                          </a:solidFill>
                          <a:effectLst/>
                          <a:latin typeface="Abadi" panose="020B0604020104020204" pitchFamily="34" charset="0"/>
                          <a:ea typeface="+mn-ea"/>
                          <a:cs typeface="+mn-cs"/>
                        </a:rPr>
                        <a:t>R0</a:t>
                      </a:r>
                    </a:p>
                  </a:txBody>
                  <a:tcPr marL="7145"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ctr" defTabSz="914377" rtl="0" eaLnBrk="1" fontAlgn="ctr" latinLnBrk="0" hangingPunct="1"/>
                      <a:r>
                        <a:rPr lang="en-US" sz="1200" b="0" i="0" u="none" strike="noStrike" kern="1200" dirty="0">
                          <a:solidFill>
                            <a:schemeClr val="tx1"/>
                          </a:solidFill>
                          <a:effectLst/>
                          <a:latin typeface="Abadi" panose="020B0604020104020204" pitchFamily="34" charset="0"/>
                          <a:ea typeface="+mn-ea"/>
                          <a:cs typeface="+mn-cs"/>
                        </a:rPr>
                        <a:t>R 151,298,000</a:t>
                      </a:r>
                    </a:p>
                  </a:txBody>
                  <a:tcPr marL="7145"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ctr" defTabSz="914377" rtl="0" eaLnBrk="1" fontAlgn="ctr" latinLnBrk="0" hangingPunct="1"/>
                      <a:r>
                        <a:rPr lang="en-US" sz="1200" b="0" i="0" u="none" strike="noStrike" kern="1200" dirty="0">
                          <a:solidFill>
                            <a:schemeClr val="tx1"/>
                          </a:solidFill>
                          <a:effectLst/>
                          <a:latin typeface="Abadi" panose="020B0604020104020204" pitchFamily="34" charset="0"/>
                          <a:ea typeface="+mn-ea"/>
                          <a:cs typeface="+mn-cs"/>
                        </a:rPr>
                        <a:t>R 4,092,075</a:t>
                      </a:r>
                    </a:p>
                  </a:txBody>
                  <a:tcPr marL="7145"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ctr" defTabSz="914377" rtl="0" eaLnBrk="1" fontAlgn="ctr" latinLnBrk="0" hangingPunct="1"/>
                      <a:r>
                        <a:rPr lang="en-US" sz="1200" b="0" i="0" u="none" strike="noStrike" kern="1200" dirty="0">
                          <a:solidFill>
                            <a:schemeClr val="tx1"/>
                          </a:solidFill>
                          <a:effectLst/>
                          <a:latin typeface="Abadi" panose="020B0604020104020204" pitchFamily="34" charset="0"/>
                          <a:ea typeface="+mn-ea"/>
                          <a:cs typeface="+mn-cs"/>
                        </a:rPr>
                        <a:t>R125,900,000</a:t>
                      </a:r>
                    </a:p>
                  </a:txBody>
                  <a:tcPr marL="7145"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xmlns="" val="10001"/>
                  </a:ext>
                </a:extLst>
              </a:tr>
              <a:tr h="503909">
                <a:tc>
                  <a:txBody>
                    <a:bodyPr/>
                    <a:lstStyle/>
                    <a:p>
                      <a:pPr marL="58738" indent="0" algn="l" defTabSz="914377" rtl="0" eaLnBrk="1" fontAlgn="ctr" latinLnBrk="0" hangingPunct="1"/>
                      <a:r>
                        <a:rPr lang="en-US" sz="1200" b="0" i="0" u="none" strike="noStrike" kern="1200" dirty="0">
                          <a:solidFill>
                            <a:schemeClr val="tx1"/>
                          </a:solidFill>
                          <a:effectLst/>
                          <a:latin typeface="Abadi" panose="020B0604020104020204" pitchFamily="34" charset="0"/>
                          <a:ea typeface="+mn-ea"/>
                          <a:cs typeface="+mn-cs"/>
                        </a:rPr>
                        <a:t>Additional Funding</a:t>
                      </a:r>
                    </a:p>
                  </a:txBody>
                  <a:tcPr marL="7145"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ctr" defTabSz="914377" rtl="0" eaLnBrk="1" fontAlgn="ctr" latinLnBrk="0" hangingPunct="1"/>
                      <a:r>
                        <a:rPr lang="en-US" sz="1100" b="0" i="0" u="none" strike="noStrike" kern="1200" dirty="0">
                          <a:solidFill>
                            <a:schemeClr val="tx1"/>
                          </a:solidFill>
                          <a:effectLst/>
                          <a:latin typeface="Abadi" panose="020B0604020104020204" pitchFamily="34" charset="0"/>
                          <a:ea typeface="+mn-ea"/>
                          <a:cs typeface="+mn-cs"/>
                        </a:rPr>
                        <a:t>R0</a:t>
                      </a:r>
                    </a:p>
                  </a:txBody>
                  <a:tcPr marL="7145"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ctr" defTabSz="914377" rtl="0" eaLnBrk="1" fontAlgn="ctr" latinLnBrk="0" hangingPunct="1"/>
                      <a:r>
                        <a:rPr lang="en-US" sz="1200" b="0" i="0" u="none" strike="noStrike" kern="1200" dirty="0">
                          <a:solidFill>
                            <a:schemeClr val="tx1"/>
                          </a:solidFill>
                          <a:effectLst/>
                          <a:latin typeface="Abadi" panose="020B0604020104020204" pitchFamily="34" charset="0"/>
                          <a:ea typeface="+mn-ea"/>
                          <a:cs typeface="+mn-cs"/>
                        </a:rPr>
                        <a:t>R 100,000,000</a:t>
                      </a:r>
                    </a:p>
                  </a:txBody>
                  <a:tcPr marL="7145"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ctr" defTabSz="914377" rtl="0" eaLnBrk="1" fontAlgn="ctr" latinLnBrk="0" hangingPunct="1"/>
                      <a:r>
                        <a:rPr lang="en-US" sz="1200" b="0" i="0" u="none" strike="noStrike" kern="1200" dirty="0">
                          <a:solidFill>
                            <a:schemeClr val="tx1"/>
                          </a:solidFill>
                          <a:effectLst/>
                          <a:latin typeface="Abadi" panose="020B0604020104020204" pitchFamily="34" charset="0"/>
                          <a:ea typeface="+mn-ea"/>
                          <a:cs typeface="+mn-cs"/>
                        </a:rPr>
                        <a:t>R0</a:t>
                      </a:r>
                    </a:p>
                  </a:txBody>
                  <a:tcPr marL="7145"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ctr" defTabSz="914377" rtl="0" eaLnBrk="1" fontAlgn="ctr" latinLnBrk="0" hangingPunct="1"/>
                      <a:r>
                        <a:rPr lang="en-US" sz="1200" b="0" i="0" u="none" strike="noStrike" kern="1200" dirty="0">
                          <a:solidFill>
                            <a:schemeClr val="tx1"/>
                          </a:solidFill>
                          <a:effectLst/>
                          <a:latin typeface="Abadi" panose="020B0604020104020204" pitchFamily="34" charset="0"/>
                          <a:ea typeface="+mn-ea"/>
                          <a:cs typeface="+mn-cs"/>
                        </a:rPr>
                        <a:t>R0</a:t>
                      </a:r>
                    </a:p>
                  </a:txBody>
                  <a:tcPr marL="7145"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ctr" defTabSz="914377" rtl="0" eaLnBrk="1" fontAlgn="ctr" latinLnBrk="0" hangingPunct="1"/>
                      <a:r>
                        <a:rPr lang="en-US" sz="1200" b="0" i="0" u="none" strike="noStrike" kern="1200" dirty="0">
                          <a:solidFill>
                            <a:schemeClr val="tx1"/>
                          </a:solidFill>
                          <a:effectLst/>
                          <a:latin typeface="Abadi" panose="020B0604020104020204" pitchFamily="34" charset="0"/>
                          <a:ea typeface="+mn-ea"/>
                          <a:cs typeface="+mn-cs"/>
                        </a:rPr>
                        <a:t>R0</a:t>
                      </a:r>
                    </a:p>
                  </a:txBody>
                  <a:tcPr marL="7145"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ctr" defTabSz="914377" rtl="0" eaLnBrk="1" fontAlgn="ctr" latinLnBrk="0" hangingPunct="1"/>
                      <a:r>
                        <a:rPr lang="en-US" sz="1200" b="0" i="0" u="none" strike="noStrike" kern="1200" dirty="0">
                          <a:solidFill>
                            <a:schemeClr val="tx1"/>
                          </a:solidFill>
                          <a:effectLst/>
                          <a:latin typeface="Abadi" panose="020B0604020104020204" pitchFamily="34" charset="0"/>
                          <a:ea typeface="+mn-ea"/>
                          <a:cs typeface="+mn-cs"/>
                        </a:rPr>
                        <a:t>R 300,000,000</a:t>
                      </a:r>
                    </a:p>
                  </a:txBody>
                  <a:tcPr marL="7145"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ctr" defTabSz="914377" rtl="0" eaLnBrk="1" fontAlgn="ctr" latinLnBrk="0" hangingPunct="1"/>
                      <a:r>
                        <a:rPr lang="en-US" sz="1200" b="0" i="0" u="none" strike="noStrike" kern="1200" dirty="0">
                          <a:solidFill>
                            <a:schemeClr val="tx1"/>
                          </a:solidFill>
                          <a:effectLst/>
                          <a:latin typeface="Abadi" panose="020B0604020104020204" pitchFamily="34" charset="0"/>
                          <a:ea typeface="+mn-ea"/>
                          <a:cs typeface="+mn-cs"/>
                        </a:rPr>
                        <a:t>R0</a:t>
                      </a:r>
                    </a:p>
                  </a:txBody>
                  <a:tcPr marL="7145"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xmlns="" val="10002"/>
                  </a:ext>
                </a:extLst>
              </a:tr>
              <a:tr h="431922">
                <a:tc>
                  <a:txBody>
                    <a:bodyPr/>
                    <a:lstStyle/>
                    <a:p>
                      <a:pPr marL="58738" indent="0" algn="l" defTabSz="914377" rtl="0" eaLnBrk="1" fontAlgn="ctr" latinLnBrk="0" hangingPunct="1"/>
                      <a:r>
                        <a:rPr lang="en-US" sz="1100" b="0" i="0" u="none" strike="noStrike" kern="1200" dirty="0">
                          <a:solidFill>
                            <a:schemeClr val="tx1"/>
                          </a:solidFill>
                          <a:effectLst/>
                          <a:latin typeface="Abadi" panose="020B0604020104020204" pitchFamily="34" charset="0"/>
                          <a:ea typeface="+mn-ea"/>
                          <a:cs typeface="+mn-cs"/>
                        </a:rPr>
                        <a:t>Reallocated Funds</a:t>
                      </a:r>
                    </a:p>
                  </a:txBody>
                  <a:tcPr marL="7145"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ctr" defTabSz="914377" rtl="0" eaLnBrk="1" fontAlgn="ctr" latinLnBrk="0" hangingPunct="1"/>
                      <a:r>
                        <a:rPr lang="en-US" sz="1100" b="0" i="0" u="none" strike="noStrike" kern="1200" dirty="0">
                          <a:solidFill>
                            <a:schemeClr val="tx1"/>
                          </a:solidFill>
                          <a:effectLst/>
                          <a:latin typeface="Abadi" panose="020B0604020104020204" pitchFamily="34" charset="0"/>
                          <a:ea typeface="+mn-ea"/>
                          <a:cs typeface="+mn-cs"/>
                        </a:rPr>
                        <a:t>R0</a:t>
                      </a:r>
                    </a:p>
                  </a:txBody>
                  <a:tcPr marL="7145"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ctr" defTabSz="914377" rtl="0" eaLnBrk="1" fontAlgn="ctr" latinLnBrk="0" hangingPunct="1"/>
                      <a:r>
                        <a:rPr lang="en-US" sz="1100" b="0" i="0" u="none" strike="noStrike" kern="1200" dirty="0">
                          <a:solidFill>
                            <a:schemeClr val="tx1"/>
                          </a:solidFill>
                          <a:effectLst/>
                          <a:latin typeface="Abadi" panose="020B0604020104020204" pitchFamily="34" charset="0"/>
                          <a:ea typeface="+mn-ea"/>
                          <a:cs typeface="+mn-cs"/>
                        </a:rPr>
                        <a:t>R0</a:t>
                      </a:r>
                    </a:p>
                  </a:txBody>
                  <a:tcPr marL="7145"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FF0000"/>
                          </a:solidFill>
                          <a:effectLst/>
                          <a:latin typeface="Abadi" panose="020B0604020104020204" pitchFamily="34" charset="0"/>
                        </a:rPr>
                        <a:t>-R 49,814,000</a:t>
                      </a:r>
                    </a:p>
                  </a:txBody>
                  <a:tcPr marL="7145"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FF0000"/>
                          </a:solidFill>
                          <a:effectLst/>
                          <a:latin typeface="Abadi" panose="020B0604020104020204" pitchFamily="34" charset="0"/>
                        </a:rPr>
                        <a:t>-R301,707,000</a:t>
                      </a:r>
                    </a:p>
                  </a:txBody>
                  <a:tcPr marL="7145"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FF0000"/>
                          </a:solidFill>
                          <a:effectLst/>
                          <a:latin typeface="Abadi" panose="020B0604020104020204" pitchFamily="34" charset="0"/>
                        </a:rPr>
                        <a:t>-R300,000,000</a:t>
                      </a:r>
                    </a:p>
                  </a:txBody>
                  <a:tcPr marL="7145"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Abadi" panose="020B0604020104020204" pitchFamily="34" charset="0"/>
                        </a:rPr>
                        <a:t>R0</a:t>
                      </a:r>
                    </a:p>
                  </a:txBody>
                  <a:tcPr marL="7145"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kern="1200" dirty="0">
                          <a:solidFill>
                            <a:schemeClr val="tx1"/>
                          </a:solidFill>
                          <a:effectLst/>
                          <a:latin typeface="Abadi" panose="020B0604020104020204" pitchFamily="34" charset="0"/>
                          <a:ea typeface="+mn-ea"/>
                          <a:cs typeface="+mn-cs"/>
                        </a:rPr>
                        <a:t>R0</a:t>
                      </a:r>
                    </a:p>
                  </a:txBody>
                  <a:tcPr marL="7145" marR="7145" marT="71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xmlns="" val="10003"/>
                  </a:ext>
                </a:extLst>
              </a:tr>
            </a:tbl>
          </a:graphicData>
        </a:graphic>
      </p:graphicFrame>
      <p:sp>
        <p:nvSpPr>
          <p:cNvPr id="8" name="TextBox 7">
            <a:extLst>
              <a:ext uri="{FF2B5EF4-FFF2-40B4-BE49-F238E27FC236}">
                <a16:creationId xmlns:a16="http://schemas.microsoft.com/office/drawing/2014/main" xmlns="" id="{5A04CC5E-9641-52E4-6FD2-C2DCA92CABD6}"/>
              </a:ext>
            </a:extLst>
          </p:cNvPr>
          <p:cNvSpPr txBox="1"/>
          <p:nvPr/>
        </p:nvSpPr>
        <p:spPr>
          <a:xfrm>
            <a:off x="142875" y="3070225"/>
            <a:ext cx="6373341" cy="3008131"/>
          </a:xfrm>
          <a:prstGeom prst="rect">
            <a:avLst/>
          </a:prstGeom>
          <a:noFill/>
          <a:ln w="22225">
            <a:solidFill>
              <a:srgbClr val="D6742A"/>
            </a:solidFill>
          </a:ln>
        </p:spPr>
        <p:txBody>
          <a:bodyPr wrap="square">
            <a:spAutoFit/>
          </a:bodyPr>
          <a:lstStyle/>
          <a:p>
            <a:pPr marL="209550" indent="-147638">
              <a:lnSpc>
                <a:spcPct val="150000"/>
              </a:lnSpc>
              <a:buFont typeface="Arial" panose="020B0604020202020204" pitchFamily="34" charset="0"/>
              <a:buChar char="•"/>
              <a:defRPr/>
            </a:pPr>
            <a:r>
              <a:rPr lang="en-US" sz="1600" b="1" dirty="0">
                <a:latin typeface="Abadi" panose="020B0604020104020204" pitchFamily="34" charset="0"/>
              </a:rPr>
              <a:t>National Treasury Stopping and reallocation of funds  through Section 18 and 19 of </a:t>
            </a:r>
            <a:r>
              <a:rPr lang="en-US" sz="1600" b="1" dirty="0" err="1">
                <a:latin typeface="Abadi" panose="020B0604020104020204" pitchFamily="34" charset="0"/>
              </a:rPr>
              <a:t>DoRA</a:t>
            </a:r>
            <a:endParaRPr lang="en-US" sz="1600" b="1" dirty="0">
              <a:latin typeface="Abadi" panose="020B0604020104020204" pitchFamily="34" charset="0"/>
            </a:endParaRPr>
          </a:p>
          <a:p>
            <a:pPr marL="666750" lvl="1" indent="-147638">
              <a:lnSpc>
                <a:spcPct val="150000"/>
              </a:lnSpc>
              <a:buFontTx/>
              <a:buChar char="-"/>
              <a:defRPr/>
            </a:pPr>
            <a:r>
              <a:rPr lang="en-US" sz="1600" dirty="0">
                <a:latin typeface="Abadi" panose="020B0604020104020204" pitchFamily="34" charset="0"/>
              </a:rPr>
              <a:t>2018/19 R 49 814 000</a:t>
            </a:r>
          </a:p>
          <a:p>
            <a:pPr marL="666750" lvl="1" indent="-147638">
              <a:lnSpc>
                <a:spcPct val="150000"/>
              </a:lnSpc>
              <a:buFontTx/>
              <a:buChar char="-"/>
              <a:defRPr/>
            </a:pPr>
            <a:r>
              <a:rPr lang="en-US" sz="1600" dirty="0">
                <a:latin typeface="Abadi" panose="020B0604020104020204" pitchFamily="34" charset="0"/>
              </a:rPr>
              <a:t>2019/20 R 301,707,000</a:t>
            </a:r>
          </a:p>
          <a:p>
            <a:pPr marL="666750" lvl="1" indent="-147638">
              <a:lnSpc>
                <a:spcPct val="150000"/>
              </a:lnSpc>
              <a:buFontTx/>
              <a:buChar char="-"/>
              <a:defRPr/>
            </a:pPr>
            <a:r>
              <a:rPr lang="en-US" sz="1600" dirty="0">
                <a:latin typeface="Abadi" panose="020B0604020104020204" pitchFamily="34" charset="0"/>
              </a:rPr>
              <a:t>2020/21 R 300,000,000</a:t>
            </a:r>
          </a:p>
          <a:p>
            <a:pPr marL="666750" lvl="1" indent="-147638">
              <a:lnSpc>
                <a:spcPct val="150000"/>
              </a:lnSpc>
              <a:buFontTx/>
              <a:buChar char="-"/>
              <a:defRPr/>
            </a:pPr>
            <a:r>
              <a:rPr lang="en-US" sz="1600" dirty="0">
                <a:latin typeface="Abadi" panose="020B0604020104020204" pitchFamily="34" charset="0"/>
              </a:rPr>
              <a:t>2021/22 R 300,000,000 additional allocation</a:t>
            </a:r>
          </a:p>
          <a:p>
            <a:pPr marL="209550" indent="-147638">
              <a:lnSpc>
                <a:spcPct val="150000"/>
              </a:lnSpc>
              <a:buFont typeface="Arial" panose="020B0604020202020204" pitchFamily="34" charset="0"/>
              <a:buChar char="•"/>
              <a:defRPr/>
            </a:pPr>
            <a:r>
              <a:rPr lang="en-US" sz="1600" b="1" dirty="0">
                <a:latin typeface="Abadi" panose="020B0604020104020204" pitchFamily="34" charset="0"/>
              </a:rPr>
              <a:t>The Metro lost unspent USDG funds to National Revenue Fund during the 2018/19 and 2019/20 Financial Years</a:t>
            </a:r>
          </a:p>
        </p:txBody>
      </p:sp>
      <p:pic>
        <p:nvPicPr>
          <p:cNvPr id="11316" name="Picture 52" descr="37,254 Expenditure Images, Stock Photos &amp; Vectors | Shutterstock">
            <a:extLst>
              <a:ext uri="{FF2B5EF4-FFF2-40B4-BE49-F238E27FC236}">
                <a16:creationId xmlns:a16="http://schemas.microsoft.com/office/drawing/2014/main" xmlns="" id="{69C0EFBE-ECBA-7316-3FEC-FB07AEE5E3B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92485" y="3105722"/>
            <a:ext cx="2480179" cy="135430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D429667-44C1-718A-AB90-15EAEA39D2BE}"/>
              </a:ext>
            </a:extLst>
          </p:cNvPr>
          <p:cNvSpPr/>
          <p:nvPr/>
        </p:nvSpPr>
        <p:spPr bwMode="auto">
          <a:xfrm>
            <a:off x="311150" y="113630"/>
            <a:ext cx="8724900" cy="64837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3500" b="1" kern="0" dirty="0">
                <a:solidFill>
                  <a:schemeClr val="bg1"/>
                </a:solidFill>
                <a:latin typeface="Abadi" panose="020B0604020104020204" pitchFamily="34" charset="0"/>
                <a:cs typeface="Arial"/>
              </a:rPr>
              <a:t>Background to reallocate funds</a:t>
            </a:r>
            <a:endParaRPr lang="en-ZA" sz="3500" b="1" kern="0" dirty="0">
              <a:solidFill>
                <a:schemeClr val="bg1"/>
              </a:solidFill>
              <a:latin typeface="Abadi" panose="020B0604020104020204" pitchFamily="34" charset="0"/>
              <a:cs typeface="Arial"/>
            </a:endParaRPr>
          </a:p>
        </p:txBody>
      </p:sp>
      <p:sp>
        <p:nvSpPr>
          <p:cNvPr id="3" name="Content Placeholder 2">
            <a:extLst>
              <a:ext uri="{FF2B5EF4-FFF2-40B4-BE49-F238E27FC236}">
                <a16:creationId xmlns:a16="http://schemas.microsoft.com/office/drawing/2014/main" xmlns="" id="{49441B5D-1E1F-CA0A-0822-F338772774BD}"/>
              </a:ext>
            </a:extLst>
          </p:cNvPr>
          <p:cNvSpPr>
            <a:spLocks noGrp="1"/>
          </p:cNvSpPr>
          <p:nvPr>
            <p:ph idx="1"/>
          </p:nvPr>
        </p:nvSpPr>
        <p:spPr>
          <a:xfrm>
            <a:off x="311150" y="867098"/>
            <a:ext cx="8724900" cy="5010174"/>
          </a:xfrm>
        </p:spPr>
        <p:txBody>
          <a:bodyPr/>
          <a:lstStyle/>
          <a:p>
            <a:pPr algn="just"/>
            <a:r>
              <a:rPr lang="en-ZA" altLang="en-US" sz="1800" kern="1200" dirty="0">
                <a:latin typeface="Abadi" panose="020B0604020104020204" pitchFamily="34" charset="0"/>
                <a:cs typeface="Arial" panose="020B0604020202020204" pitchFamily="34" charset="0"/>
              </a:rPr>
              <a:t>The Metro on the 20</a:t>
            </a:r>
            <a:r>
              <a:rPr lang="en-ZA" altLang="en-US" sz="1800" kern="1200" baseline="30000" dirty="0">
                <a:latin typeface="Abadi" panose="020B0604020104020204" pitchFamily="34" charset="0"/>
                <a:cs typeface="Arial" panose="020B0604020202020204" pitchFamily="34" charset="0"/>
              </a:rPr>
              <a:t>th</a:t>
            </a:r>
            <a:r>
              <a:rPr lang="en-ZA" altLang="en-US" sz="1800" kern="1200" dirty="0">
                <a:latin typeface="Abadi" panose="020B0604020104020204" pitchFamily="34" charset="0"/>
                <a:cs typeface="Arial" panose="020B0604020202020204" pitchFamily="34" charset="0"/>
              </a:rPr>
              <a:t> of January 2023 received a letter from the Department of Human Settlements (DHS) dated 19</a:t>
            </a:r>
            <a:r>
              <a:rPr lang="en-ZA" altLang="en-US" sz="1800" kern="1200" baseline="30000" dirty="0">
                <a:latin typeface="Abadi" panose="020B0604020104020204" pitchFamily="34" charset="0"/>
                <a:cs typeface="Arial" panose="020B0604020202020204" pitchFamily="34" charset="0"/>
              </a:rPr>
              <a:t>th</a:t>
            </a:r>
            <a:r>
              <a:rPr lang="en-ZA" altLang="en-US" sz="1800" kern="1200" dirty="0">
                <a:latin typeface="Abadi" panose="020B0604020104020204" pitchFamily="34" charset="0"/>
                <a:cs typeface="Arial" panose="020B0604020202020204" pitchFamily="34" charset="0"/>
              </a:rPr>
              <a:t> of January 2023, wherein the department was invoking section 17 (1) of Division of Revenue Act (DoRA) (No. 5 of 2022), the intention to withhold future tranches of USDG – R147,5 million and ISUPG – R38 million due to continuous poor financial performance;</a:t>
            </a:r>
          </a:p>
          <a:p>
            <a:pPr algn="just"/>
            <a:r>
              <a:rPr lang="en-ZA" altLang="en-US" sz="1800" kern="1200" dirty="0">
                <a:latin typeface="Abadi" panose="020B0604020104020204" pitchFamily="34" charset="0"/>
                <a:cs typeface="Arial" panose="020B0604020202020204" pitchFamily="34" charset="0"/>
              </a:rPr>
              <a:t>On the 23</a:t>
            </a:r>
            <a:r>
              <a:rPr lang="en-ZA" altLang="en-US" sz="1800" kern="1200" baseline="30000" dirty="0">
                <a:latin typeface="Abadi" panose="020B0604020104020204" pitchFamily="34" charset="0"/>
                <a:cs typeface="Arial" panose="020B0604020202020204" pitchFamily="34" charset="0"/>
              </a:rPr>
              <a:t>rd</a:t>
            </a:r>
            <a:r>
              <a:rPr lang="en-ZA" altLang="en-US" sz="1800" kern="1200" dirty="0">
                <a:latin typeface="Abadi" panose="020B0604020104020204" pitchFamily="34" charset="0"/>
                <a:cs typeface="Arial" panose="020B0604020202020204" pitchFamily="34" charset="0"/>
              </a:rPr>
              <a:t> of February 2023, received another letter dated 17</a:t>
            </a:r>
            <a:r>
              <a:rPr lang="en-ZA" altLang="en-US" sz="1800" kern="1200" baseline="30000" dirty="0">
                <a:latin typeface="Abadi" panose="020B0604020104020204" pitchFamily="34" charset="0"/>
                <a:cs typeface="Arial" panose="020B0604020202020204" pitchFamily="34" charset="0"/>
              </a:rPr>
              <a:t>th</a:t>
            </a:r>
            <a:r>
              <a:rPr lang="en-ZA" altLang="en-US" sz="1800" kern="1200" dirty="0">
                <a:latin typeface="Abadi" panose="020B0604020104020204" pitchFamily="34" charset="0"/>
                <a:cs typeface="Arial" panose="020B0604020202020204" pitchFamily="34" charset="0"/>
              </a:rPr>
              <a:t> of February 2023 informing the Metro of the departmental decision to withhold future tranches of USDG and ISUPG;</a:t>
            </a:r>
          </a:p>
          <a:p>
            <a:pPr algn="just"/>
            <a:r>
              <a:rPr lang="en-ZA" altLang="en-US" sz="1800" kern="1200" dirty="0">
                <a:latin typeface="Abadi" panose="020B0604020104020204" pitchFamily="34" charset="0"/>
                <a:cs typeface="Arial" panose="020B0604020202020204" pitchFamily="34" charset="0"/>
              </a:rPr>
              <a:t>The Metro received another letter from National Treasury dated 17</a:t>
            </a:r>
            <a:r>
              <a:rPr lang="en-ZA" altLang="en-US" sz="1800" kern="1200" baseline="30000" dirty="0">
                <a:latin typeface="Abadi" panose="020B0604020104020204" pitchFamily="34" charset="0"/>
                <a:cs typeface="Arial" panose="020B0604020202020204" pitchFamily="34" charset="0"/>
              </a:rPr>
              <a:t>th</a:t>
            </a:r>
            <a:r>
              <a:rPr lang="en-ZA" altLang="en-US" sz="1800" kern="1200" dirty="0">
                <a:latin typeface="Abadi" panose="020B0604020104020204" pitchFamily="34" charset="0"/>
                <a:cs typeface="Arial" panose="020B0604020202020204" pitchFamily="34" charset="0"/>
              </a:rPr>
              <a:t> of February 2023 invoking section 18 (1) of DoRA, stopping of allocation to the Metro.</a:t>
            </a:r>
          </a:p>
          <a:p>
            <a:pPr algn="just"/>
            <a:r>
              <a:rPr lang="en-ZA" altLang="en-US" sz="1800" kern="1200" dirty="0">
                <a:latin typeface="Abadi" panose="020B0604020104020204" pitchFamily="34" charset="0"/>
                <a:cs typeface="Arial" panose="020B0604020202020204" pitchFamily="34" charset="0"/>
              </a:rPr>
              <a:t>Thereafter National Treasury visited the Metro on the 22</a:t>
            </a:r>
            <a:r>
              <a:rPr lang="en-ZA" altLang="en-US" sz="1800" kern="1200" baseline="30000" dirty="0">
                <a:latin typeface="Abadi" panose="020B0604020104020204" pitchFamily="34" charset="0"/>
                <a:cs typeface="Arial" panose="020B0604020202020204" pitchFamily="34" charset="0"/>
              </a:rPr>
              <a:t>nd</a:t>
            </a:r>
            <a:r>
              <a:rPr lang="en-ZA" altLang="en-US" sz="1800" kern="1200" dirty="0">
                <a:latin typeface="Abadi" panose="020B0604020104020204" pitchFamily="34" charset="0"/>
                <a:cs typeface="Arial" panose="020B0604020202020204" pitchFamily="34" charset="0"/>
              </a:rPr>
              <a:t> and 23</a:t>
            </a:r>
            <a:r>
              <a:rPr lang="en-ZA" altLang="en-US" sz="1800" kern="1200" baseline="30000" dirty="0">
                <a:latin typeface="Abadi" panose="020B0604020104020204" pitchFamily="34" charset="0"/>
                <a:cs typeface="Arial" panose="020B0604020202020204" pitchFamily="34" charset="0"/>
              </a:rPr>
              <a:t>rd</a:t>
            </a:r>
            <a:r>
              <a:rPr lang="en-ZA" altLang="en-US" sz="1800" kern="1200" dirty="0">
                <a:latin typeface="Abadi" panose="020B0604020104020204" pitchFamily="34" charset="0"/>
                <a:cs typeface="Arial" panose="020B0604020202020204" pitchFamily="34" charset="0"/>
              </a:rPr>
              <a:t> of March 2023 for the 2023 Mid-Year Budget and Performance Assessment Engagement;</a:t>
            </a:r>
          </a:p>
          <a:p>
            <a:pPr algn="just"/>
            <a:r>
              <a:rPr lang="en-ZA" altLang="en-US" sz="1800" kern="1200" dirty="0">
                <a:latin typeface="Abadi" panose="020B0604020104020204" pitchFamily="34" charset="0"/>
                <a:cs typeface="Arial" panose="020B0604020202020204" pitchFamily="34" charset="0"/>
              </a:rPr>
              <a:t>It was during this engagement that the Metro made a case for the funds not be stopped because of the challenges the Metro was experiencing</a:t>
            </a:r>
          </a:p>
          <a:p>
            <a:pPr algn="just"/>
            <a:r>
              <a:rPr lang="en-ZA" altLang="en-US" sz="1800" kern="1200" dirty="0">
                <a:latin typeface="Abadi" panose="020B0604020104020204" pitchFamily="34" charset="0"/>
                <a:cs typeface="Arial" panose="020B0604020202020204" pitchFamily="34" charset="0"/>
              </a:rPr>
              <a:t>On 30</a:t>
            </a:r>
            <a:r>
              <a:rPr lang="en-ZA" altLang="en-US" sz="1800" kern="1200" baseline="30000" dirty="0">
                <a:latin typeface="Abadi" panose="020B0604020104020204" pitchFamily="34" charset="0"/>
                <a:cs typeface="Arial" panose="020B0604020202020204" pitchFamily="34" charset="0"/>
              </a:rPr>
              <a:t>th</a:t>
            </a:r>
            <a:r>
              <a:rPr lang="en-ZA" altLang="en-US" sz="1800" kern="1200" dirty="0">
                <a:latin typeface="Abadi" panose="020B0604020104020204" pitchFamily="34" charset="0"/>
                <a:cs typeface="Arial" panose="020B0604020202020204" pitchFamily="34" charset="0"/>
              </a:rPr>
              <a:t> of March 2023 received a Published Gazette No 48327 from DHS informing the Metro of the stopping of R75 million of the ISUPG</a:t>
            </a:r>
          </a:p>
        </p:txBody>
      </p:sp>
    </p:spTree>
    <p:extLst>
      <p:ext uri="{BB962C8B-B14F-4D97-AF65-F5344CB8AC3E}">
        <p14:creationId xmlns:p14="http://schemas.microsoft.com/office/powerpoint/2010/main" xmlns="" val="1169470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5">
            <a:extLst>
              <a:ext uri="{FF2B5EF4-FFF2-40B4-BE49-F238E27FC236}">
                <a16:creationId xmlns:a16="http://schemas.microsoft.com/office/drawing/2014/main" xmlns="" id="{C989E092-58EE-6DD4-C1AE-1A6F598520DE}"/>
              </a:ext>
            </a:extLst>
          </p:cNvPr>
          <p:cNvSpPr>
            <a:spLocks noGrp="1" noChangeArrowheads="1"/>
          </p:cNvSpPr>
          <p:nvPr>
            <p:ph idx="1"/>
          </p:nvPr>
        </p:nvSpPr>
        <p:spPr>
          <a:xfrm>
            <a:off x="395165" y="836712"/>
            <a:ext cx="8281291" cy="5661248"/>
          </a:xfrm>
        </p:spPr>
        <p:txBody>
          <a:bodyPr/>
          <a:lstStyle/>
          <a:p>
            <a:r>
              <a:rPr lang="en-ZA" altLang="en-US" sz="2000" kern="1200" dirty="0">
                <a:latin typeface="Abadi" panose="020B0604020104020204" pitchFamily="34" charset="0"/>
              </a:rPr>
              <a:t>The Metro received a letter from National Treasury redirecting R147,5 million to Freedom Square (R80 million)</a:t>
            </a:r>
          </a:p>
          <a:p>
            <a:pPr lvl="1"/>
            <a:r>
              <a:rPr lang="en-ZA" altLang="en-US" sz="2000" kern="1200" dirty="0">
                <a:latin typeface="Abadi" panose="020B0604020104020204" pitchFamily="34" charset="0"/>
                <a:ea typeface="+mn-ea"/>
                <a:cs typeface="+mn-cs"/>
              </a:rPr>
              <a:t>Installation, replacing and refurbishing of the bulk and connector infrastructure to connect households to waterborne sewer system;</a:t>
            </a:r>
          </a:p>
          <a:p>
            <a:pPr lvl="1"/>
            <a:r>
              <a:rPr lang="en-ZA" altLang="en-US" sz="2000" kern="1200" dirty="0">
                <a:latin typeface="Abadi" panose="020B0604020104020204" pitchFamily="34" charset="0"/>
                <a:ea typeface="+mn-ea"/>
                <a:cs typeface="+mn-cs"/>
              </a:rPr>
              <a:t>Rehabilitation and refurbishing of the roads and stormwater systems;</a:t>
            </a:r>
          </a:p>
          <a:p>
            <a:pPr lvl="1"/>
            <a:r>
              <a:rPr lang="en-ZA" altLang="en-US" sz="2000" kern="1200" dirty="0">
                <a:latin typeface="Abadi" panose="020B0604020104020204" pitchFamily="34" charset="0"/>
                <a:ea typeface="+mn-ea"/>
                <a:cs typeface="+mn-cs"/>
              </a:rPr>
              <a:t>Metro is required to provide maintenance plan for this rehabilitated infrastructure to ensure that the decay and derelict does not occur in the future</a:t>
            </a:r>
          </a:p>
          <a:p>
            <a:r>
              <a:rPr lang="en-ZA" altLang="en-US" sz="2000" kern="1200" dirty="0">
                <a:latin typeface="Abadi" panose="020B0604020104020204" pitchFamily="34" charset="0"/>
              </a:rPr>
              <a:t>NT would like to further direct that the remaining balance (R67, 4 million) be utilised for the following projects:</a:t>
            </a:r>
          </a:p>
          <a:p>
            <a:pPr lvl="1"/>
            <a:r>
              <a:rPr lang="en-ZA" altLang="en-US" sz="2000" kern="1200" dirty="0">
                <a:latin typeface="Abadi" panose="020B0604020104020204" pitchFamily="34" charset="0"/>
                <a:ea typeface="+mn-ea"/>
                <a:cs typeface="+mn-cs"/>
              </a:rPr>
              <a:t>Purchase “essential fleet” that would assist the municipality in collecting waste;</a:t>
            </a:r>
          </a:p>
          <a:p>
            <a:pPr lvl="1"/>
            <a:r>
              <a:rPr lang="en-ZA" altLang="en-US" sz="2000" kern="1200" dirty="0">
                <a:latin typeface="Abadi" panose="020B0604020104020204" pitchFamily="34" charset="0"/>
                <a:ea typeface="+mn-ea"/>
                <a:cs typeface="+mn-cs"/>
              </a:rPr>
              <a:t>Permission is also granted for the fixing of weighbridges in the northern and southern landfill sites</a:t>
            </a:r>
          </a:p>
          <a:p>
            <a:pPr lvl="1"/>
            <a:r>
              <a:rPr lang="en-ZA" altLang="en-US" sz="2000" kern="1200" dirty="0">
                <a:latin typeface="Abadi" panose="020B0604020104020204" pitchFamily="34" charset="0"/>
                <a:ea typeface="+mn-ea"/>
                <a:cs typeface="+mn-cs"/>
              </a:rPr>
              <a:t>Special permission is also granted to the fencing of the southern landfill site</a:t>
            </a:r>
          </a:p>
        </p:txBody>
      </p:sp>
      <p:sp>
        <p:nvSpPr>
          <p:cNvPr id="2" name="Rectangle 1">
            <a:extLst>
              <a:ext uri="{FF2B5EF4-FFF2-40B4-BE49-F238E27FC236}">
                <a16:creationId xmlns:a16="http://schemas.microsoft.com/office/drawing/2014/main" xmlns="" id="{5BCDB295-4327-7829-988D-2417E83138FE}"/>
              </a:ext>
            </a:extLst>
          </p:cNvPr>
          <p:cNvSpPr/>
          <p:nvPr/>
        </p:nvSpPr>
        <p:spPr bwMode="auto">
          <a:xfrm>
            <a:off x="395165" y="45746"/>
            <a:ext cx="8281291" cy="718958"/>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3500" b="1" kern="0" dirty="0">
                <a:solidFill>
                  <a:schemeClr val="bg1"/>
                </a:solidFill>
                <a:latin typeface="Abadi" panose="020B0604020104020204" pitchFamily="34" charset="0"/>
                <a:cs typeface="Arial"/>
              </a:rPr>
              <a:t>The directive from National Treasury</a:t>
            </a:r>
            <a:endParaRPr lang="en-ZA" sz="3500" b="1" kern="0" dirty="0">
              <a:solidFill>
                <a:schemeClr val="bg1"/>
              </a:solidFill>
              <a:latin typeface="Abadi" panose="020B0604020104020204" pitchFamily="34" charset="0"/>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5">
            <a:extLst>
              <a:ext uri="{FF2B5EF4-FFF2-40B4-BE49-F238E27FC236}">
                <a16:creationId xmlns:a16="http://schemas.microsoft.com/office/drawing/2014/main" xmlns="" id="{F2D24890-C86B-F153-2B57-29F76B6BDA7B}"/>
              </a:ext>
            </a:extLst>
          </p:cNvPr>
          <p:cNvSpPr>
            <a:spLocks noGrp="1" noChangeArrowheads="1"/>
          </p:cNvSpPr>
          <p:nvPr>
            <p:ph idx="1"/>
          </p:nvPr>
        </p:nvSpPr>
        <p:spPr>
          <a:xfrm>
            <a:off x="311150" y="3690721"/>
            <a:ext cx="7285186" cy="2924944"/>
          </a:xfrm>
        </p:spPr>
        <p:txBody>
          <a:bodyPr>
            <a:normAutofit fontScale="47500" lnSpcReduction="20000"/>
          </a:bodyPr>
          <a:lstStyle/>
          <a:p>
            <a:pPr>
              <a:defRPr/>
            </a:pPr>
            <a:r>
              <a:rPr lang="en-US" altLang="en-US" dirty="0"/>
              <a:t>Reprioritization of projects as per letter issued by National Treasury on 28 March 2023</a:t>
            </a:r>
          </a:p>
          <a:p>
            <a:pPr>
              <a:defRPr/>
            </a:pPr>
            <a:r>
              <a:rPr lang="en-GB" kern="1200" dirty="0">
                <a:solidFill>
                  <a:schemeClr val="dk1"/>
                </a:solidFill>
              </a:rPr>
              <a:t>Additional submissions has been made to National Treasury with specific reference to:</a:t>
            </a:r>
          </a:p>
          <a:p>
            <a:pPr marL="685800" lvl="1">
              <a:buFont typeface="Arial" panose="020B0604020202020204" pitchFamily="34" charset="0"/>
              <a:buChar char="•"/>
              <a:defRPr/>
            </a:pPr>
            <a:r>
              <a:rPr lang="en-GB" kern="1200" dirty="0">
                <a:solidFill>
                  <a:schemeClr val="dk1"/>
                </a:solidFill>
                <a:ea typeface="+mn-ea"/>
                <a:cs typeface="+mn-cs"/>
              </a:rPr>
              <a:t>Fleet Management and maintenance</a:t>
            </a:r>
            <a:endParaRPr lang="en-ZA" kern="1200" dirty="0">
              <a:solidFill>
                <a:schemeClr val="dk1"/>
              </a:solidFill>
              <a:ea typeface="+mn-ea"/>
              <a:cs typeface="+mn-cs"/>
            </a:endParaRPr>
          </a:p>
          <a:p>
            <a:pPr marL="685800" lvl="1">
              <a:buFont typeface="Arial" panose="020B0604020202020204" pitchFamily="34" charset="0"/>
              <a:buChar char="•"/>
              <a:defRPr/>
            </a:pPr>
            <a:r>
              <a:rPr lang="en-GB" kern="1200" dirty="0">
                <a:ea typeface="+mn-ea"/>
                <a:cs typeface="+mn-cs"/>
              </a:rPr>
              <a:t>Fencing of Southern Waste facility</a:t>
            </a:r>
            <a:endParaRPr lang="en-ZA" kern="1200" dirty="0">
              <a:ea typeface="+mn-ea"/>
              <a:cs typeface="+mn-cs"/>
            </a:endParaRPr>
          </a:p>
          <a:p>
            <a:pPr marL="685800" lvl="1">
              <a:buFont typeface="Arial" panose="020B0604020202020204" pitchFamily="34" charset="0"/>
              <a:buChar char="•"/>
              <a:defRPr/>
            </a:pPr>
            <a:r>
              <a:rPr lang="en-GB" kern="1200" dirty="0">
                <a:ea typeface="+mn-ea"/>
                <a:cs typeface="+mn-cs"/>
              </a:rPr>
              <a:t>Fixing Weighbridge fixing North and Southern landfill</a:t>
            </a:r>
          </a:p>
          <a:p>
            <a:pPr marL="685800" lvl="1">
              <a:buFont typeface="Arial" panose="020B0604020202020204" pitchFamily="34" charset="0"/>
              <a:buChar char="•"/>
              <a:defRPr/>
            </a:pPr>
            <a:r>
              <a:rPr lang="en-GB" sz="3200" kern="1200" dirty="0">
                <a:solidFill>
                  <a:schemeClr val="dk1"/>
                </a:solidFill>
                <a:ea typeface="+mn-ea"/>
                <a:cs typeface="+mn-cs"/>
              </a:rPr>
              <a:t>Total Allocation: </a:t>
            </a:r>
            <a:r>
              <a:rPr lang="en-GB" sz="3200" u="sng" kern="1200" dirty="0">
                <a:solidFill>
                  <a:schemeClr val="dk1"/>
                </a:solidFill>
                <a:ea typeface="+mn-ea"/>
                <a:cs typeface="+mn-cs"/>
              </a:rPr>
              <a:t>R 67 400 000.00 </a:t>
            </a:r>
            <a:r>
              <a:rPr lang="en-GB" sz="3200" kern="1200" dirty="0">
                <a:solidFill>
                  <a:schemeClr val="dk1"/>
                </a:solidFill>
                <a:ea typeface="+mn-ea"/>
                <a:cs typeface="+mn-cs"/>
              </a:rPr>
              <a:t>received</a:t>
            </a:r>
            <a:endParaRPr lang="en-ZA" sz="3200" kern="1200" dirty="0">
              <a:solidFill>
                <a:schemeClr val="dk1"/>
              </a:solidFill>
              <a:ea typeface="+mn-ea"/>
              <a:cs typeface="+mn-cs"/>
            </a:endParaRPr>
          </a:p>
          <a:p>
            <a:pPr>
              <a:defRPr/>
            </a:pPr>
            <a:r>
              <a:rPr lang="en-GB" kern="1200" dirty="0">
                <a:solidFill>
                  <a:schemeClr val="dk1"/>
                </a:solidFill>
              </a:rPr>
              <a:t>Priority vehicles has been identified:</a:t>
            </a:r>
          </a:p>
          <a:p>
            <a:pPr lvl="1">
              <a:defRPr/>
            </a:pPr>
            <a:r>
              <a:rPr lang="en-GB" kern="1200" dirty="0">
                <a:solidFill>
                  <a:schemeClr val="dk1"/>
                </a:solidFill>
                <a:ea typeface="+mn-ea"/>
                <a:cs typeface="+mn-cs"/>
              </a:rPr>
              <a:t>Emergency procurement for weigh bridges </a:t>
            </a:r>
          </a:p>
          <a:p>
            <a:pPr lvl="1">
              <a:defRPr/>
            </a:pPr>
            <a:r>
              <a:rPr lang="en-GB" sz="3200" kern="1200" dirty="0">
                <a:solidFill>
                  <a:schemeClr val="dk1"/>
                </a:solidFill>
                <a:ea typeface="+mn-ea"/>
                <a:cs typeface="+mn-cs"/>
              </a:rPr>
              <a:t>Landfill and fencing allocation requested to be redirected to Fleet as emergency procurement will not be possible before end of financial year</a:t>
            </a:r>
            <a:r>
              <a:rPr lang="en-US" sz="3200" kern="1200" dirty="0">
                <a:solidFill>
                  <a:schemeClr val="dk1"/>
                </a:solidFill>
                <a:ea typeface="+mn-ea"/>
                <a:cs typeface="+mn-cs"/>
              </a:rPr>
              <a:t>.</a:t>
            </a:r>
          </a:p>
          <a:p>
            <a:pPr lvl="1">
              <a:defRPr/>
            </a:pPr>
            <a:r>
              <a:rPr lang="en-US" sz="3200" kern="1200" dirty="0">
                <a:solidFill>
                  <a:schemeClr val="dk1"/>
                </a:solidFill>
                <a:ea typeface="+mn-ea"/>
                <a:cs typeface="+mn-cs"/>
              </a:rPr>
              <a:t>Balance to be utilized for skip bins – DFFE donated skip loader to the Metro</a:t>
            </a:r>
          </a:p>
          <a:p>
            <a:pPr marL="457200" lvl="1" indent="0">
              <a:buNone/>
              <a:defRPr/>
            </a:pPr>
            <a:r>
              <a:rPr lang="en-US" sz="3200" kern="1200" dirty="0">
                <a:solidFill>
                  <a:schemeClr val="dk1"/>
                </a:solidFill>
                <a:ea typeface="+mn-ea"/>
                <a:cs typeface="+mn-cs"/>
              </a:rPr>
              <a:t>      to the value of R 1,9 mil</a:t>
            </a:r>
            <a:endParaRPr lang="en-GB" sz="3200" kern="1200" dirty="0">
              <a:solidFill>
                <a:schemeClr val="dk1"/>
              </a:solidFill>
              <a:ea typeface="+mn-ea"/>
              <a:cs typeface="+mn-cs"/>
            </a:endParaRPr>
          </a:p>
        </p:txBody>
      </p:sp>
      <p:sp>
        <p:nvSpPr>
          <p:cNvPr id="2" name="Rectangle 1">
            <a:extLst>
              <a:ext uri="{FF2B5EF4-FFF2-40B4-BE49-F238E27FC236}">
                <a16:creationId xmlns:a16="http://schemas.microsoft.com/office/drawing/2014/main" xmlns="" id="{4D429667-44C1-718A-AB90-15EAEA39D2BE}"/>
              </a:ext>
            </a:extLst>
          </p:cNvPr>
          <p:cNvSpPr/>
          <p:nvPr/>
        </p:nvSpPr>
        <p:spPr bwMode="auto">
          <a:xfrm>
            <a:off x="311150" y="260350"/>
            <a:ext cx="8724900" cy="1081088"/>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3500" b="1" kern="0">
                <a:solidFill>
                  <a:schemeClr val="bg1"/>
                </a:solidFill>
                <a:latin typeface="Abadi" panose="020B0604020104020204" pitchFamily="34" charset="0"/>
                <a:cs typeface="Arial"/>
              </a:rPr>
              <a:t>The implications of reallocated funds on business plan</a:t>
            </a:r>
            <a:endParaRPr lang="en-ZA" sz="3500" b="1" kern="0" dirty="0">
              <a:solidFill>
                <a:schemeClr val="bg1"/>
              </a:solidFill>
              <a:latin typeface="Abadi" panose="020B0604020104020204" pitchFamily="34" charset="0"/>
              <a:cs typeface="Arial"/>
            </a:endParaRPr>
          </a:p>
        </p:txBody>
      </p:sp>
      <p:graphicFrame>
        <p:nvGraphicFramePr>
          <p:cNvPr id="5" name="Table 4">
            <a:extLst>
              <a:ext uri="{FF2B5EF4-FFF2-40B4-BE49-F238E27FC236}">
                <a16:creationId xmlns:a16="http://schemas.microsoft.com/office/drawing/2014/main" xmlns="" id="{5DBA1850-863A-ADB5-E287-E047929E395A}"/>
              </a:ext>
            </a:extLst>
          </p:cNvPr>
          <p:cNvGraphicFramePr>
            <a:graphicFrameLocks noGrp="1"/>
          </p:cNvGraphicFramePr>
          <p:nvPr>
            <p:extLst>
              <p:ext uri="{D42A27DB-BD31-4B8C-83A1-F6EECF244321}">
                <p14:modId xmlns:p14="http://schemas.microsoft.com/office/powerpoint/2010/main" xmlns="" val="2513494812"/>
              </p:ext>
            </p:extLst>
          </p:nvPr>
        </p:nvGraphicFramePr>
        <p:xfrm>
          <a:off x="311150" y="1452663"/>
          <a:ext cx="5495885" cy="2238058"/>
        </p:xfrm>
        <a:graphic>
          <a:graphicData uri="http://schemas.openxmlformats.org/drawingml/2006/table">
            <a:tbl>
              <a:tblPr firstRow="1" firstCol="1" bandRow="1">
                <a:tableStyleId>{93296810-A885-4BE3-A3E7-6D5BEEA58F35}</a:tableStyleId>
              </a:tblPr>
              <a:tblGrid>
                <a:gridCol w="2560659">
                  <a:extLst>
                    <a:ext uri="{9D8B030D-6E8A-4147-A177-3AD203B41FA5}">
                      <a16:colId xmlns:a16="http://schemas.microsoft.com/office/drawing/2014/main" xmlns="" val="3067395040"/>
                    </a:ext>
                  </a:extLst>
                </a:gridCol>
                <a:gridCol w="768137">
                  <a:extLst>
                    <a:ext uri="{9D8B030D-6E8A-4147-A177-3AD203B41FA5}">
                      <a16:colId xmlns:a16="http://schemas.microsoft.com/office/drawing/2014/main" xmlns="" val="1571141362"/>
                    </a:ext>
                  </a:extLst>
                </a:gridCol>
                <a:gridCol w="1039099">
                  <a:extLst>
                    <a:ext uri="{9D8B030D-6E8A-4147-A177-3AD203B41FA5}">
                      <a16:colId xmlns:a16="http://schemas.microsoft.com/office/drawing/2014/main" xmlns="" val="411421682"/>
                    </a:ext>
                  </a:extLst>
                </a:gridCol>
                <a:gridCol w="1127990">
                  <a:extLst>
                    <a:ext uri="{9D8B030D-6E8A-4147-A177-3AD203B41FA5}">
                      <a16:colId xmlns:a16="http://schemas.microsoft.com/office/drawing/2014/main" xmlns="" val="3065580561"/>
                    </a:ext>
                  </a:extLst>
                </a:gridCol>
              </a:tblGrid>
              <a:tr h="0">
                <a:tc>
                  <a:txBody>
                    <a:bodyPr/>
                    <a:lstStyle/>
                    <a:p>
                      <a:pPr marL="178435" indent="-6350" algn="ctr">
                        <a:lnSpc>
                          <a:spcPct val="112000"/>
                        </a:lnSpc>
                        <a:spcAft>
                          <a:spcPts val="25"/>
                        </a:spcAft>
                      </a:pPr>
                      <a:r>
                        <a:rPr lang="en-US" sz="900">
                          <a:effectLst/>
                        </a:rPr>
                        <a:t>DESCRIPTION</a:t>
                      </a:r>
                      <a:endParaRPr lang="en-ZA"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tc>
                  <a:txBody>
                    <a:bodyPr/>
                    <a:lstStyle/>
                    <a:p>
                      <a:pPr marL="178435" indent="-6350" algn="ctr">
                        <a:lnSpc>
                          <a:spcPct val="112000"/>
                        </a:lnSpc>
                        <a:spcAft>
                          <a:spcPts val="25"/>
                        </a:spcAft>
                      </a:pPr>
                      <a:r>
                        <a:rPr lang="en-US" sz="900">
                          <a:effectLst/>
                        </a:rPr>
                        <a:t>UNITS</a:t>
                      </a:r>
                      <a:endParaRPr lang="en-ZA"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tc>
                  <a:txBody>
                    <a:bodyPr/>
                    <a:lstStyle/>
                    <a:p>
                      <a:pPr marL="178435" indent="-6350" algn="just">
                        <a:lnSpc>
                          <a:spcPct val="112000"/>
                        </a:lnSpc>
                        <a:spcAft>
                          <a:spcPts val="25"/>
                        </a:spcAft>
                      </a:pPr>
                      <a:r>
                        <a:rPr lang="en-US" sz="900">
                          <a:effectLst/>
                        </a:rPr>
                        <a:t>UNIT PRICE</a:t>
                      </a:r>
                      <a:endParaRPr lang="en-ZA"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tc>
                  <a:txBody>
                    <a:bodyPr/>
                    <a:lstStyle/>
                    <a:p>
                      <a:pPr marL="178435" indent="-6350" algn="ctr">
                        <a:lnSpc>
                          <a:spcPct val="112000"/>
                        </a:lnSpc>
                        <a:spcAft>
                          <a:spcPts val="25"/>
                        </a:spcAft>
                      </a:pPr>
                      <a:r>
                        <a:rPr lang="en-US" sz="900">
                          <a:effectLst/>
                        </a:rPr>
                        <a:t>GRAND TOTAL</a:t>
                      </a:r>
                      <a:endParaRPr lang="en-ZA"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extLst>
                  <a:ext uri="{0D108BD9-81ED-4DB2-BD59-A6C34878D82A}">
                    <a16:rowId xmlns:a16="http://schemas.microsoft.com/office/drawing/2014/main" xmlns="" val="4115806107"/>
                  </a:ext>
                </a:extLst>
              </a:tr>
              <a:tr h="40005">
                <a:tc>
                  <a:txBody>
                    <a:bodyPr/>
                    <a:lstStyle/>
                    <a:p>
                      <a:pPr marL="178435" indent="-6350" algn="ctr">
                        <a:lnSpc>
                          <a:spcPct val="112000"/>
                        </a:lnSpc>
                        <a:spcAft>
                          <a:spcPts val="25"/>
                        </a:spcAft>
                      </a:pPr>
                      <a:r>
                        <a:rPr lang="en-US" sz="900" dirty="0">
                          <a:effectLst/>
                        </a:rPr>
                        <a:t>LANDFILL COMPACTOR</a:t>
                      </a:r>
                      <a:endParaRPr lang="en-ZA"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tc>
                  <a:txBody>
                    <a:bodyPr/>
                    <a:lstStyle/>
                    <a:p>
                      <a:pPr marL="178435" indent="-6350" algn="ctr">
                        <a:lnSpc>
                          <a:spcPct val="112000"/>
                        </a:lnSpc>
                        <a:spcAft>
                          <a:spcPts val="25"/>
                        </a:spcAft>
                      </a:pPr>
                      <a:r>
                        <a:rPr lang="en-US" sz="900">
                          <a:effectLst/>
                        </a:rPr>
                        <a:t>2</a:t>
                      </a:r>
                      <a:endParaRPr lang="en-ZA"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tc>
                  <a:txBody>
                    <a:bodyPr/>
                    <a:lstStyle/>
                    <a:p>
                      <a:pPr marL="178435" indent="-6350" algn="ctr">
                        <a:lnSpc>
                          <a:spcPct val="112000"/>
                        </a:lnSpc>
                        <a:spcAft>
                          <a:spcPts val="25"/>
                        </a:spcAft>
                      </a:pPr>
                      <a:r>
                        <a:rPr lang="en-US" sz="900">
                          <a:effectLst/>
                        </a:rPr>
                        <a:t>R14 201 788</a:t>
                      </a:r>
                      <a:endParaRPr lang="en-ZA"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tc>
                  <a:txBody>
                    <a:bodyPr/>
                    <a:lstStyle/>
                    <a:p>
                      <a:pPr marL="178435" indent="-6350" algn="ctr">
                        <a:lnSpc>
                          <a:spcPct val="112000"/>
                        </a:lnSpc>
                        <a:spcAft>
                          <a:spcPts val="25"/>
                        </a:spcAft>
                      </a:pPr>
                      <a:r>
                        <a:rPr lang="en-US" sz="900">
                          <a:effectLst/>
                        </a:rPr>
                        <a:t>R28 403 576</a:t>
                      </a:r>
                      <a:endParaRPr lang="en-ZA"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extLst>
                  <a:ext uri="{0D108BD9-81ED-4DB2-BD59-A6C34878D82A}">
                    <a16:rowId xmlns:a16="http://schemas.microsoft.com/office/drawing/2014/main" xmlns="" val="2411667599"/>
                  </a:ext>
                </a:extLst>
              </a:tr>
              <a:tr h="173355">
                <a:tc>
                  <a:txBody>
                    <a:bodyPr/>
                    <a:lstStyle/>
                    <a:p>
                      <a:pPr marL="178435" indent="-6350" algn="ctr">
                        <a:lnSpc>
                          <a:spcPct val="112000"/>
                        </a:lnSpc>
                        <a:spcAft>
                          <a:spcPts val="25"/>
                        </a:spcAft>
                      </a:pPr>
                      <a:r>
                        <a:rPr lang="en-US" sz="900" dirty="0">
                          <a:effectLst/>
                        </a:rPr>
                        <a:t>LANDFILL DOZER</a:t>
                      </a:r>
                      <a:endParaRPr lang="en-ZA"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tc>
                  <a:txBody>
                    <a:bodyPr/>
                    <a:lstStyle/>
                    <a:p>
                      <a:pPr marL="178435" indent="-6350" algn="ctr">
                        <a:lnSpc>
                          <a:spcPct val="112000"/>
                        </a:lnSpc>
                        <a:spcAft>
                          <a:spcPts val="25"/>
                        </a:spcAft>
                      </a:pPr>
                      <a:r>
                        <a:rPr lang="en-US" sz="900" dirty="0">
                          <a:effectLst/>
                        </a:rPr>
                        <a:t>2</a:t>
                      </a:r>
                      <a:endParaRPr lang="en-ZA"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tc>
                  <a:txBody>
                    <a:bodyPr/>
                    <a:lstStyle/>
                    <a:p>
                      <a:pPr marL="178435" indent="-6350" algn="ctr">
                        <a:lnSpc>
                          <a:spcPct val="112000"/>
                        </a:lnSpc>
                        <a:spcAft>
                          <a:spcPts val="25"/>
                        </a:spcAft>
                      </a:pPr>
                      <a:r>
                        <a:rPr lang="en-US" sz="900">
                          <a:effectLst/>
                        </a:rPr>
                        <a:t>R5 435 102</a:t>
                      </a:r>
                      <a:endParaRPr lang="en-ZA"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tc>
                  <a:txBody>
                    <a:bodyPr/>
                    <a:lstStyle/>
                    <a:p>
                      <a:pPr marL="178435" indent="-6350" algn="ctr">
                        <a:lnSpc>
                          <a:spcPct val="112000"/>
                        </a:lnSpc>
                        <a:spcAft>
                          <a:spcPts val="25"/>
                        </a:spcAft>
                      </a:pPr>
                      <a:r>
                        <a:rPr lang="en-US" sz="900">
                          <a:effectLst/>
                        </a:rPr>
                        <a:t>R10 870 204</a:t>
                      </a:r>
                      <a:endParaRPr lang="en-ZA"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extLst>
                  <a:ext uri="{0D108BD9-81ED-4DB2-BD59-A6C34878D82A}">
                    <a16:rowId xmlns:a16="http://schemas.microsoft.com/office/drawing/2014/main" xmlns="" val="3797578575"/>
                  </a:ext>
                </a:extLst>
              </a:tr>
              <a:tr h="0">
                <a:tc>
                  <a:txBody>
                    <a:bodyPr/>
                    <a:lstStyle/>
                    <a:p>
                      <a:pPr marL="178435" indent="-6350" algn="ctr">
                        <a:lnSpc>
                          <a:spcPct val="112000"/>
                        </a:lnSpc>
                        <a:spcAft>
                          <a:spcPts val="25"/>
                        </a:spcAft>
                      </a:pPr>
                      <a:r>
                        <a:rPr lang="en-US" sz="900" dirty="0">
                          <a:effectLst/>
                        </a:rPr>
                        <a:t>REFUSE COMPACTION 10 TON</a:t>
                      </a:r>
                      <a:endParaRPr lang="en-ZA"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tc>
                  <a:txBody>
                    <a:bodyPr/>
                    <a:lstStyle/>
                    <a:p>
                      <a:pPr marL="178435" indent="-6350" algn="ctr">
                        <a:lnSpc>
                          <a:spcPct val="112000"/>
                        </a:lnSpc>
                        <a:spcAft>
                          <a:spcPts val="25"/>
                        </a:spcAft>
                      </a:pPr>
                      <a:r>
                        <a:rPr lang="en-US" sz="900" dirty="0">
                          <a:effectLst/>
                        </a:rPr>
                        <a:t>4</a:t>
                      </a:r>
                      <a:endParaRPr lang="en-ZA"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tc>
                  <a:txBody>
                    <a:bodyPr/>
                    <a:lstStyle/>
                    <a:p>
                      <a:pPr marL="178435" indent="-6350" algn="ctr">
                        <a:lnSpc>
                          <a:spcPct val="112000"/>
                        </a:lnSpc>
                        <a:spcAft>
                          <a:spcPts val="25"/>
                        </a:spcAft>
                      </a:pPr>
                      <a:r>
                        <a:rPr lang="en-US" sz="900">
                          <a:effectLst/>
                        </a:rPr>
                        <a:t>R3 302 630</a:t>
                      </a:r>
                      <a:endParaRPr lang="en-ZA"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tc>
                  <a:txBody>
                    <a:bodyPr/>
                    <a:lstStyle/>
                    <a:p>
                      <a:pPr marL="178435" indent="-6350" algn="ctr">
                        <a:lnSpc>
                          <a:spcPct val="112000"/>
                        </a:lnSpc>
                        <a:spcAft>
                          <a:spcPts val="25"/>
                        </a:spcAft>
                      </a:pPr>
                      <a:r>
                        <a:rPr lang="en-US" sz="900">
                          <a:effectLst/>
                        </a:rPr>
                        <a:t>R13 210 519</a:t>
                      </a:r>
                      <a:endParaRPr lang="en-ZA"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extLst>
                  <a:ext uri="{0D108BD9-81ED-4DB2-BD59-A6C34878D82A}">
                    <a16:rowId xmlns:a16="http://schemas.microsoft.com/office/drawing/2014/main" xmlns="" val="4178470121"/>
                  </a:ext>
                </a:extLst>
              </a:tr>
              <a:tr h="185420">
                <a:tc>
                  <a:txBody>
                    <a:bodyPr/>
                    <a:lstStyle/>
                    <a:p>
                      <a:pPr marL="178435" indent="-6350" algn="ctr">
                        <a:lnSpc>
                          <a:spcPct val="112000"/>
                        </a:lnSpc>
                        <a:spcAft>
                          <a:spcPts val="25"/>
                        </a:spcAft>
                      </a:pPr>
                      <a:r>
                        <a:rPr lang="en-US" sz="900">
                          <a:effectLst/>
                        </a:rPr>
                        <a:t>TLB</a:t>
                      </a:r>
                      <a:endParaRPr lang="en-ZA"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tc>
                  <a:txBody>
                    <a:bodyPr/>
                    <a:lstStyle/>
                    <a:p>
                      <a:pPr marL="178435" indent="-6350" algn="ctr">
                        <a:lnSpc>
                          <a:spcPct val="112000"/>
                        </a:lnSpc>
                        <a:spcAft>
                          <a:spcPts val="25"/>
                        </a:spcAft>
                      </a:pPr>
                      <a:r>
                        <a:rPr lang="en-US" sz="900" dirty="0">
                          <a:effectLst/>
                        </a:rPr>
                        <a:t>2</a:t>
                      </a:r>
                      <a:endParaRPr lang="en-ZA"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tc>
                  <a:txBody>
                    <a:bodyPr/>
                    <a:lstStyle/>
                    <a:p>
                      <a:pPr marL="178435" indent="-6350" algn="ctr">
                        <a:lnSpc>
                          <a:spcPct val="112000"/>
                        </a:lnSpc>
                        <a:spcAft>
                          <a:spcPts val="25"/>
                        </a:spcAft>
                      </a:pPr>
                      <a:r>
                        <a:rPr lang="en-US" sz="900">
                          <a:effectLst/>
                        </a:rPr>
                        <a:t>R1 604 728</a:t>
                      </a:r>
                      <a:endParaRPr lang="en-ZA"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tc>
                  <a:txBody>
                    <a:bodyPr/>
                    <a:lstStyle/>
                    <a:p>
                      <a:pPr marL="178435" indent="-6350" algn="ctr">
                        <a:lnSpc>
                          <a:spcPct val="112000"/>
                        </a:lnSpc>
                        <a:spcAft>
                          <a:spcPts val="25"/>
                        </a:spcAft>
                      </a:pPr>
                      <a:r>
                        <a:rPr lang="en-US" sz="900">
                          <a:effectLst/>
                        </a:rPr>
                        <a:t>R3 209 456</a:t>
                      </a:r>
                      <a:endParaRPr lang="en-ZA"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extLst>
                  <a:ext uri="{0D108BD9-81ED-4DB2-BD59-A6C34878D82A}">
                    <a16:rowId xmlns:a16="http://schemas.microsoft.com/office/drawing/2014/main" xmlns="" val="3669559802"/>
                  </a:ext>
                </a:extLst>
              </a:tr>
              <a:tr h="185420">
                <a:tc>
                  <a:txBody>
                    <a:bodyPr/>
                    <a:lstStyle/>
                    <a:p>
                      <a:pPr marL="178435" indent="-6350" algn="ctr">
                        <a:lnSpc>
                          <a:spcPct val="112000"/>
                        </a:lnSpc>
                        <a:spcAft>
                          <a:spcPts val="25"/>
                        </a:spcAft>
                      </a:pPr>
                      <a:r>
                        <a:rPr lang="en-US" sz="900" dirty="0">
                          <a:effectLst/>
                        </a:rPr>
                        <a:t>FRONT END LOADER</a:t>
                      </a:r>
                      <a:endParaRPr lang="en-ZA"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tc>
                  <a:txBody>
                    <a:bodyPr/>
                    <a:lstStyle/>
                    <a:p>
                      <a:pPr marL="178435" indent="-6350" algn="ctr">
                        <a:lnSpc>
                          <a:spcPct val="112000"/>
                        </a:lnSpc>
                        <a:spcAft>
                          <a:spcPts val="25"/>
                        </a:spcAft>
                      </a:pPr>
                      <a:r>
                        <a:rPr lang="en-US" sz="900">
                          <a:effectLst/>
                        </a:rPr>
                        <a:t>2</a:t>
                      </a:r>
                      <a:endParaRPr lang="en-ZA"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tc>
                  <a:txBody>
                    <a:bodyPr/>
                    <a:lstStyle/>
                    <a:p>
                      <a:pPr marL="178435" indent="-6350" algn="ctr">
                        <a:lnSpc>
                          <a:spcPct val="112000"/>
                        </a:lnSpc>
                        <a:spcAft>
                          <a:spcPts val="25"/>
                        </a:spcAft>
                      </a:pPr>
                      <a:r>
                        <a:rPr lang="en-US" sz="900" dirty="0">
                          <a:effectLst/>
                        </a:rPr>
                        <a:t>R2 318 159</a:t>
                      </a:r>
                      <a:endParaRPr lang="en-ZA"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tc>
                  <a:txBody>
                    <a:bodyPr/>
                    <a:lstStyle/>
                    <a:p>
                      <a:pPr marL="178435" indent="-6350" algn="ctr">
                        <a:lnSpc>
                          <a:spcPct val="112000"/>
                        </a:lnSpc>
                        <a:spcAft>
                          <a:spcPts val="25"/>
                        </a:spcAft>
                      </a:pPr>
                      <a:r>
                        <a:rPr lang="en-US" sz="900" dirty="0">
                          <a:effectLst/>
                        </a:rPr>
                        <a:t>R4 636 319</a:t>
                      </a:r>
                      <a:endParaRPr lang="en-ZA"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extLst>
                  <a:ext uri="{0D108BD9-81ED-4DB2-BD59-A6C34878D82A}">
                    <a16:rowId xmlns:a16="http://schemas.microsoft.com/office/drawing/2014/main" xmlns="" val="2153784185"/>
                  </a:ext>
                </a:extLst>
              </a:tr>
              <a:tr h="185420">
                <a:tc>
                  <a:txBody>
                    <a:bodyPr/>
                    <a:lstStyle/>
                    <a:p>
                      <a:pPr marL="178435" indent="-6350" algn="ctr">
                        <a:lnSpc>
                          <a:spcPct val="112000"/>
                        </a:lnSpc>
                        <a:spcAft>
                          <a:spcPts val="25"/>
                        </a:spcAft>
                      </a:pPr>
                      <a:r>
                        <a:rPr lang="en-US" sz="900">
                          <a:effectLst/>
                        </a:rPr>
                        <a:t>10 CUBE TIPPER TRUCK</a:t>
                      </a:r>
                      <a:endParaRPr lang="en-ZA"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tc>
                  <a:txBody>
                    <a:bodyPr/>
                    <a:lstStyle/>
                    <a:p>
                      <a:pPr marL="178435" indent="-6350" algn="ctr">
                        <a:lnSpc>
                          <a:spcPct val="112000"/>
                        </a:lnSpc>
                        <a:spcAft>
                          <a:spcPts val="25"/>
                        </a:spcAft>
                      </a:pPr>
                      <a:r>
                        <a:rPr lang="en-US" sz="900">
                          <a:effectLst/>
                        </a:rPr>
                        <a:t>2</a:t>
                      </a:r>
                      <a:endParaRPr lang="en-ZA"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tc>
                  <a:txBody>
                    <a:bodyPr/>
                    <a:lstStyle/>
                    <a:p>
                      <a:pPr marL="178435" indent="-6350" algn="ctr">
                        <a:lnSpc>
                          <a:spcPct val="112000"/>
                        </a:lnSpc>
                        <a:spcAft>
                          <a:spcPts val="25"/>
                        </a:spcAft>
                      </a:pPr>
                      <a:r>
                        <a:rPr lang="en-US" sz="900" dirty="0">
                          <a:effectLst/>
                        </a:rPr>
                        <a:t>R2 507 373</a:t>
                      </a:r>
                      <a:endParaRPr lang="en-ZA"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tc>
                  <a:txBody>
                    <a:bodyPr/>
                    <a:lstStyle/>
                    <a:p>
                      <a:pPr marL="178435" indent="-6350" algn="ctr">
                        <a:lnSpc>
                          <a:spcPct val="112000"/>
                        </a:lnSpc>
                        <a:spcAft>
                          <a:spcPts val="25"/>
                        </a:spcAft>
                      </a:pPr>
                      <a:r>
                        <a:rPr lang="en-US" sz="900" dirty="0">
                          <a:effectLst/>
                        </a:rPr>
                        <a:t>R5 014 746</a:t>
                      </a:r>
                      <a:endParaRPr lang="en-ZA"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extLst>
                  <a:ext uri="{0D108BD9-81ED-4DB2-BD59-A6C34878D82A}">
                    <a16:rowId xmlns:a16="http://schemas.microsoft.com/office/drawing/2014/main" xmlns="" val="3462937293"/>
                  </a:ext>
                </a:extLst>
              </a:tr>
              <a:tr h="185420">
                <a:tc>
                  <a:txBody>
                    <a:bodyPr/>
                    <a:lstStyle/>
                    <a:p>
                      <a:pPr marL="178435" indent="-6350" algn="ctr">
                        <a:lnSpc>
                          <a:spcPct val="112000"/>
                        </a:lnSpc>
                        <a:spcAft>
                          <a:spcPts val="25"/>
                        </a:spcAft>
                      </a:pPr>
                      <a:r>
                        <a:rPr lang="en-US" sz="900">
                          <a:effectLst/>
                        </a:rPr>
                        <a:t>LDV 4X4 S/CAB</a:t>
                      </a:r>
                      <a:endParaRPr lang="en-ZA"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tc>
                  <a:txBody>
                    <a:bodyPr/>
                    <a:lstStyle/>
                    <a:p>
                      <a:pPr marL="178435" indent="-6350" algn="ctr">
                        <a:lnSpc>
                          <a:spcPct val="112000"/>
                        </a:lnSpc>
                        <a:spcAft>
                          <a:spcPts val="25"/>
                        </a:spcAft>
                      </a:pPr>
                      <a:r>
                        <a:rPr lang="en-US" sz="900">
                          <a:effectLst/>
                        </a:rPr>
                        <a:t>3</a:t>
                      </a:r>
                      <a:endParaRPr lang="en-ZA"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tc>
                  <a:txBody>
                    <a:bodyPr/>
                    <a:lstStyle/>
                    <a:p>
                      <a:pPr marL="178435" indent="-6350" algn="ctr">
                        <a:lnSpc>
                          <a:spcPct val="112000"/>
                        </a:lnSpc>
                        <a:spcAft>
                          <a:spcPts val="25"/>
                        </a:spcAft>
                      </a:pPr>
                      <a:r>
                        <a:rPr lang="en-US" sz="900" dirty="0">
                          <a:effectLst/>
                        </a:rPr>
                        <a:t>R559 151</a:t>
                      </a:r>
                      <a:endParaRPr lang="en-ZA"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tc>
                  <a:txBody>
                    <a:bodyPr/>
                    <a:lstStyle/>
                    <a:p>
                      <a:pPr marL="178435" indent="-6350" algn="ctr">
                        <a:lnSpc>
                          <a:spcPct val="112000"/>
                        </a:lnSpc>
                        <a:spcAft>
                          <a:spcPts val="25"/>
                        </a:spcAft>
                      </a:pPr>
                      <a:r>
                        <a:rPr lang="en-US" sz="900" dirty="0">
                          <a:effectLst/>
                        </a:rPr>
                        <a:t>R1 677 454</a:t>
                      </a:r>
                      <a:endParaRPr lang="en-ZA"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extLst>
                  <a:ext uri="{0D108BD9-81ED-4DB2-BD59-A6C34878D82A}">
                    <a16:rowId xmlns:a16="http://schemas.microsoft.com/office/drawing/2014/main" xmlns="" val="888331658"/>
                  </a:ext>
                </a:extLst>
              </a:tr>
              <a:tr h="185420">
                <a:tc>
                  <a:txBody>
                    <a:bodyPr/>
                    <a:lstStyle/>
                    <a:p>
                      <a:pPr marL="178435" indent="-6350" algn="ctr">
                        <a:lnSpc>
                          <a:spcPct val="112000"/>
                        </a:lnSpc>
                        <a:spcAft>
                          <a:spcPts val="25"/>
                        </a:spcAft>
                      </a:pPr>
                      <a:r>
                        <a:rPr lang="en-US" sz="900">
                          <a:effectLst/>
                        </a:rPr>
                        <a:t>UPGRADE REFURB  NORTHERN LANDFILL SITES</a:t>
                      </a:r>
                      <a:endParaRPr lang="en-ZA"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tc>
                  <a:txBody>
                    <a:bodyPr/>
                    <a:lstStyle/>
                    <a:p>
                      <a:pPr marL="178435" indent="-6350" algn="ctr">
                        <a:lnSpc>
                          <a:spcPct val="112000"/>
                        </a:lnSpc>
                        <a:spcAft>
                          <a:spcPts val="25"/>
                        </a:spcAft>
                      </a:pPr>
                      <a:r>
                        <a:rPr lang="en-US" sz="900">
                          <a:effectLst/>
                        </a:rPr>
                        <a:t>-</a:t>
                      </a:r>
                      <a:endParaRPr lang="en-ZA"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tc>
                  <a:txBody>
                    <a:bodyPr/>
                    <a:lstStyle/>
                    <a:p>
                      <a:pPr marL="178435" indent="-6350" algn="ctr">
                        <a:lnSpc>
                          <a:spcPct val="112000"/>
                        </a:lnSpc>
                        <a:spcAft>
                          <a:spcPts val="25"/>
                        </a:spcAft>
                      </a:pPr>
                      <a:r>
                        <a:rPr lang="en-US" sz="900">
                          <a:effectLst/>
                        </a:rPr>
                        <a:t>R3 400 000</a:t>
                      </a:r>
                      <a:endParaRPr lang="en-ZA"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tc>
                  <a:txBody>
                    <a:bodyPr/>
                    <a:lstStyle/>
                    <a:p>
                      <a:pPr marL="178435" indent="-6350" algn="ctr">
                        <a:lnSpc>
                          <a:spcPct val="112000"/>
                        </a:lnSpc>
                        <a:spcAft>
                          <a:spcPts val="25"/>
                        </a:spcAft>
                      </a:pPr>
                      <a:r>
                        <a:rPr lang="en-US" sz="900">
                          <a:effectLst/>
                        </a:rPr>
                        <a:t>R0</a:t>
                      </a:r>
                      <a:endParaRPr lang="en-ZA"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extLst>
                  <a:ext uri="{0D108BD9-81ED-4DB2-BD59-A6C34878D82A}">
                    <a16:rowId xmlns:a16="http://schemas.microsoft.com/office/drawing/2014/main" xmlns="" val="3008872871"/>
                  </a:ext>
                </a:extLst>
              </a:tr>
              <a:tr h="198120">
                <a:tc>
                  <a:txBody>
                    <a:bodyPr/>
                    <a:lstStyle/>
                    <a:p>
                      <a:pPr marL="178435" indent="-6350" algn="ctr">
                        <a:lnSpc>
                          <a:spcPct val="112000"/>
                        </a:lnSpc>
                        <a:spcAft>
                          <a:spcPts val="25"/>
                        </a:spcAft>
                      </a:pPr>
                      <a:r>
                        <a:rPr lang="en-US" sz="900">
                          <a:effectLst/>
                        </a:rPr>
                        <a:t>NEW FENCE AT SOUTPAN LANDFIL SITE</a:t>
                      </a:r>
                      <a:endParaRPr lang="en-ZA"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tc>
                  <a:txBody>
                    <a:bodyPr/>
                    <a:lstStyle/>
                    <a:p>
                      <a:pPr marL="178435" indent="-6350" algn="ctr">
                        <a:lnSpc>
                          <a:spcPct val="112000"/>
                        </a:lnSpc>
                        <a:spcAft>
                          <a:spcPts val="25"/>
                        </a:spcAft>
                      </a:pPr>
                      <a:r>
                        <a:rPr lang="en-US" sz="900">
                          <a:effectLst/>
                        </a:rPr>
                        <a:t>-</a:t>
                      </a:r>
                      <a:endParaRPr lang="en-ZA"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tc>
                  <a:txBody>
                    <a:bodyPr/>
                    <a:lstStyle/>
                    <a:p>
                      <a:pPr marL="178435" indent="-6350" algn="ctr">
                        <a:lnSpc>
                          <a:spcPct val="112000"/>
                        </a:lnSpc>
                        <a:spcAft>
                          <a:spcPts val="25"/>
                        </a:spcAft>
                      </a:pPr>
                      <a:r>
                        <a:rPr lang="en-US" sz="900">
                          <a:effectLst/>
                        </a:rPr>
                        <a:t>R10 028 040</a:t>
                      </a:r>
                      <a:endParaRPr lang="en-ZA"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tc>
                  <a:txBody>
                    <a:bodyPr/>
                    <a:lstStyle/>
                    <a:p>
                      <a:pPr marL="178435" indent="-6350" algn="ctr">
                        <a:lnSpc>
                          <a:spcPct val="112000"/>
                        </a:lnSpc>
                        <a:spcAft>
                          <a:spcPts val="25"/>
                        </a:spcAft>
                      </a:pPr>
                      <a:r>
                        <a:rPr lang="en-US" sz="900">
                          <a:effectLst/>
                        </a:rPr>
                        <a:t>R0</a:t>
                      </a:r>
                      <a:endParaRPr lang="en-ZA"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extLst>
                  <a:ext uri="{0D108BD9-81ED-4DB2-BD59-A6C34878D82A}">
                    <a16:rowId xmlns:a16="http://schemas.microsoft.com/office/drawing/2014/main" xmlns="" val="3682282116"/>
                  </a:ext>
                </a:extLst>
              </a:tr>
              <a:tr h="198120">
                <a:tc gridSpan="3">
                  <a:txBody>
                    <a:bodyPr/>
                    <a:lstStyle/>
                    <a:p>
                      <a:endParaRPr lang="en-GB" dirty="0"/>
                    </a:p>
                  </a:txBody>
                  <a:tcPr anchor="ctr">
                    <a:solidFill>
                      <a:srgbClr val="D6742A"/>
                    </a:solidFill>
                  </a:tcPr>
                </a:tc>
                <a:tc hMerge="1">
                  <a:txBody>
                    <a:bodyPr/>
                    <a:lstStyle/>
                    <a:p>
                      <a:endParaRPr lang="en-GB"/>
                    </a:p>
                  </a:txBody>
                  <a:tcPr/>
                </a:tc>
                <a:tc hMerge="1">
                  <a:txBody>
                    <a:bodyPr/>
                    <a:lstStyle/>
                    <a:p>
                      <a:endParaRPr lang="en-GB"/>
                    </a:p>
                  </a:txBody>
                  <a:tcPr/>
                </a:tc>
                <a:tc>
                  <a:txBody>
                    <a:bodyPr/>
                    <a:lstStyle/>
                    <a:p>
                      <a:pPr marL="178435" indent="-6350" algn="l">
                        <a:lnSpc>
                          <a:spcPct val="112000"/>
                        </a:lnSpc>
                        <a:spcAft>
                          <a:spcPts val="25"/>
                        </a:spcAft>
                      </a:pPr>
                      <a:r>
                        <a:rPr lang="en-US" sz="900" b="1" u="sng" dirty="0">
                          <a:solidFill>
                            <a:schemeClr val="bg1"/>
                          </a:solidFill>
                          <a:effectLst/>
                        </a:rPr>
                        <a:t> R    67 022 273 </a:t>
                      </a:r>
                      <a:endParaRPr lang="en-ZA" sz="900" b="1" u="sng"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nchor="ctr">
                    <a:solidFill>
                      <a:srgbClr val="D6742A"/>
                    </a:solidFill>
                  </a:tcPr>
                </a:tc>
                <a:extLst>
                  <a:ext uri="{0D108BD9-81ED-4DB2-BD59-A6C34878D82A}">
                    <a16:rowId xmlns:a16="http://schemas.microsoft.com/office/drawing/2014/main" xmlns="" val="238923287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D429667-44C1-718A-AB90-15EAEA39D2BE}"/>
              </a:ext>
            </a:extLst>
          </p:cNvPr>
          <p:cNvSpPr/>
          <p:nvPr/>
        </p:nvSpPr>
        <p:spPr bwMode="auto">
          <a:xfrm>
            <a:off x="323118" y="116632"/>
            <a:ext cx="8724900" cy="1081088"/>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3500" b="1" kern="0" dirty="0">
                <a:solidFill>
                  <a:schemeClr val="bg1"/>
                </a:solidFill>
                <a:latin typeface="Abadi" panose="020B0604020104020204" pitchFamily="34" charset="0"/>
                <a:cs typeface="Arial"/>
              </a:rPr>
              <a:t>The implications of reallocated funds on USDG business plan</a:t>
            </a:r>
            <a:endParaRPr lang="en-ZA" sz="3500" b="1" kern="0" dirty="0">
              <a:solidFill>
                <a:schemeClr val="bg1"/>
              </a:solidFill>
              <a:latin typeface="Abadi" panose="020B0604020104020204" pitchFamily="34" charset="0"/>
              <a:cs typeface="Arial"/>
            </a:endParaRPr>
          </a:p>
        </p:txBody>
      </p:sp>
      <p:sp>
        <p:nvSpPr>
          <p:cNvPr id="3" name="Content Placeholder 2">
            <a:extLst>
              <a:ext uri="{FF2B5EF4-FFF2-40B4-BE49-F238E27FC236}">
                <a16:creationId xmlns:a16="http://schemas.microsoft.com/office/drawing/2014/main" xmlns="" id="{49441B5D-1E1F-CA0A-0822-F338772774BD}"/>
              </a:ext>
            </a:extLst>
          </p:cNvPr>
          <p:cNvSpPr>
            <a:spLocks noGrp="1"/>
          </p:cNvSpPr>
          <p:nvPr>
            <p:ph idx="1"/>
          </p:nvPr>
        </p:nvSpPr>
        <p:spPr>
          <a:xfrm>
            <a:off x="311150" y="1268760"/>
            <a:ext cx="8724900" cy="5472608"/>
          </a:xfrm>
        </p:spPr>
        <p:txBody>
          <a:bodyPr/>
          <a:lstStyle/>
          <a:p>
            <a:pPr algn="just"/>
            <a:r>
              <a:rPr lang="en-ZA" altLang="en-US" sz="1800" kern="1200" dirty="0">
                <a:latin typeface="Abadi" panose="020B0604020104020204" pitchFamily="34" charset="0"/>
                <a:cs typeface="Arial" panose="020B0604020202020204" pitchFamily="34" charset="0"/>
              </a:rPr>
              <a:t>In the first place, these funds were linked to projects in the business plan</a:t>
            </a:r>
          </a:p>
          <a:p>
            <a:pPr algn="just"/>
            <a:r>
              <a:rPr lang="en-ZA" altLang="en-US" sz="1800" kern="1200" dirty="0">
                <a:latin typeface="Abadi" panose="020B0604020104020204" pitchFamily="34" charset="0"/>
                <a:cs typeface="Arial" panose="020B0604020202020204" pitchFamily="34" charset="0"/>
              </a:rPr>
              <a:t>Secondly, this was not new funds, but reallocated funds linked to projects</a:t>
            </a:r>
          </a:p>
          <a:p>
            <a:pPr algn="just"/>
            <a:r>
              <a:rPr lang="en-ZA" altLang="en-US" sz="1800" kern="1200" dirty="0">
                <a:latin typeface="Abadi" panose="020B0604020104020204" pitchFamily="34" charset="0"/>
                <a:cs typeface="Arial" panose="020B0604020202020204" pitchFamily="34" charset="0"/>
              </a:rPr>
              <a:t>The Metro had to take a difficult decision to delay certain projects in the current financial and push them into the new financial and outer years. </a:t>
            </a:r>
          </a:p>
          <a:p>
            <a:r>
              <a:rPr lang="en-ZA" altLang="en-US" sz="1800" kern="1200" dirty="0">
                <a:latin typeface="Abadi" panose="020B0604020104020204" pitchFamily="34" charset="0"/>
                <a:cs typeface="Arial" panose="020B0604020202020204" pitchFamily="34" charset="0"/>
              </a:rPr>
              <a:t>On the USDG business plan these are the projects mentioned below:</a:t>
            </a:r>
          </a:p>
          <a:p>
            <a:pPr lvl="1"/>
            <a:r>
              <a:rPr lang="en-ZA" altLang="en-US" sz="1800" kern="1200" dirty="0">
                <a:latin typeface="Abadi" panose="020B0604020104020204" pitchFamily="34" charset="0"/>
                <a:ea typeface="+mn-ea"/>
                <a:cs typeface="Arial" panose="020B0604020202020204" pitchFamily="34" charset="0"/>
              </a:rPr>
              <a:t>Social amenities projects</a:t>
            </a:r>
          </a:p>
          <a:p>
            <a:pPr lvl="1"/>
            <a:r>
              <a:rPr lang="en-ZA" altLang="en-US" sz="1800" kern="1200" dirty="0">
                <a:latin typeface="Abadi" panose="020B0604020104020204" pitchFamily="34" charset="0"/>
                <a:ea typeface="+mn-ea"/>
                <a:cs typeface="Arial" panose="020B0604020202020204" pitchFamily="34" charset="0"/>
              </a:rPr>
              <a:t>Land development or township establishment projects</a:t>
            </a:r>
          </a:p>
          <a:p>
            <a:pPr lvl="1"/>
            <a:r>
              <a:rPr lang="en-ZA" altLang="en-US" sz="1800" kern="1200" dirty="0">
                <a:latin typeface="Abadi" panose="020B0604020104020204" pitchFamily="34" charset="0"/>
                <a:ea typeface="+mn-ea"/>
                <a:cs typeface="Arial" panose="020B0604020202020204" pitchFamily="34" charset="0"/>
              </a:rPr>
              <a:t>Provision of serviced sites</a:t>
            </a:r>
          </a:p>
          <a:p>
            <a:pPr lvl="1"/>
            <a:r>
              <a:rPr lang="en-ZA" altLang="en-US" sz="1800" kern="1200" dirty="0">
                <a:latin typeface="Abadi" panose="020B0604020104020204" pitchFamily="34" charset="0"/>
                <a:ea typeface="+mn-ea"/>
                <a:cs typeface="Arial" panose="020B0604020202020204" pitchFamily="34" charset="0"/>
              </a:rPr>
              <a:t>Upgrading of roads infrastructure</a:t>
            </a:r>
          </a:p>
          <a:p>
            <a:pPr lvl="1"/>
            <a:r>
              <a:rPr lang="en-ZA" altLang="en-US" sz="1800" kern="1200" dirty="0">
                <a:latin typeface="Abadi" panose="020B0604020104020204" pitchFamily="34" charset="0"/>
                <a:ea typeface="+mn-ea"/>
                <a:cs typeface="Arial" panose="020B0604020202020204" pitchFamily="34" charset="0"/>
              </a:rPr>
              <a:t>Provision of individual connections of sanitation and water</a:t>
            </a:r>
          </a:p>
          <a:p>
            <a:pPr lvl="1"/>
            <a:r>
              <a:rPr lang="en-ZA" altLang="en-US" sz="1800" kern="1200" dirty="0">
                <a:latin typeface="Abadi" panose="020B0604020104020204" pitchFamily="34" charset="0"/>
                <a:ea typeface="+mn-ea"/>
                <a:cs typeface="Arial" panose="020B0604020202020204" pitchFamily="34" charset="0"/>
              </a:rPr>
              <a:t>Refurbishment or extension of wastewater treatment works plants and networks</a:t>
            </a:r>
          </a:p>
          <a:p>
            <a:pPr lvl="1"/>
            <a:r>
              <a:rPr lang="en-ZA" altLang="en-US" sz="1800" kern="1200" dirty="0">
                <a:latin typeface="Abadi" panose="020B0604020104020204" pitchFamily="34" charset="0"/>
                <a:ea typeface="+mn-ea"/>
                <a:cs typeface="Arial" panose="020B0604020202020204" pitchFamily="34" charset="0"/>
              </a:rPr>
              <a:t>Refurbishment of water treatment works plants and network</a:t>
            </a:r>
          </a:p>
          <a:p>
            <a:pPr lvl="1"/>
            <a:r>
              <a:rPr lang="en-ZA" altLang="en-US" sz="1800" kern="1200" dirty="0">
                <a:latin typeface="Abadi" panose="020B0604020104020204" pitchFamily="34" charset="0"/>
                <a:ea typeface="+mn-ea"/>
                <a:cs typeface="Arial" panose="020B0604020202020204" pitchFamily="34" charset="0"/>
              </a:rPr>
              <a:t>Rehabilitation of our landfill sites</a:t>
            </a:r>
          </a:p>
          <a:p>
            <a:pPr marL="285750" indent="-285750" algn="just" defTabSz="685800">
              <a:lnSpc>
                <a:spcPct val="200000"/>
              </a:lnSpc>
              <a:buFont typeface="Arial" panose="020B0604020202020204" pitchFamily="34" charset="0"/>
              <a:buChar char="•"/>
              <a:defRPr/>
            </a:pPr>
            <a:r>
              <a:rPr lang="en-US" sz="1800" kern="1200" dirty="0">
                <a:latin typeface="Abadi" panose="020B0604020104020204" pitchFamily="34" charset="0"/>
                <a:cs typeface="Arial" panose="020B0604020202020204" pitchFamily="34" charset="0"/>
              </a:rPr>
              <a:t>Social Services and Waste Management projects ceased due to reallocation </a:t>
            </a:r>
            <a:r>
              <a:rPr lang="en-US" sz="1800" kern="1200" dirty="0">
                <a:solidFill>
                  <a:schemeClr val="bg1"/>
                </a:solidFill>
                <a:latin typeface="Abadi" panose="020B0604020104020204" pitchFamily="34" charset="0"/>
                <a:cs typeface="Arial" panose="020B0604020202020204" pitchFamily="34" charset="0"/>
              </a:rPr>
              <a:t>of</a:t>
            </a:r>
            <a:r>
              <a:rPr lang="en-US" sz="1800" kern="1200" dirty="0">
                <a:latin typeface="Abadi" panose="020B0604020104020204" pitchFamily="34" charset="0"/>
                <a:cs typeface="Arial" panose="020B0604020202020204" pitchFamily="34" charset="0"/>
              </a:rPr>
              <a:t> funds</a:t>
            </a:r>
          </a:p>
        </p:txBody>
      </p:sp>
    </p:spTree>
    <p:extLst>
      <p:ext uri="{BB962C8B-B14F-4D97-AF65-F5344CB8AC3E}">
        <p14:creationId xmlns:p14="http://schemas.microsoft.com/office/powerpoint/2010/main" xmlns="" val="1450209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7">
            <a:extLst>
              <a:ext uri="{FF2B5EF4-FFF2-40B4-BE49-F238E27FC236}">
                <a16:creationId xmlns:a16="http://schemas.microsoft.com/office/drawing/2014/main" xmlns="" id="{291A1118-AB4A-9337-D2D4-202994A3E1DC}"/>
              </a:ext>
            </a:extLst>
          </p:cNvPr>
          <p:cNvSpPr txBox="1">
            <a:spLocks noChangeArrowheads="1"/>
          </p:cNvSpPr>
          <p:nvPr/>
        </p:nvSpPr>
        <p:spPr bwMode="auto">
          <a:xfrm>
            <a:off x="311150" y="826826"/>
            <a:ext cx="8521700" cy="5897127"/>
          </a:xfrm>
          <a:prstGeom prst="rect">
            <a:avLst/>
          </a:prstGeom>
          <a:noFill/>
          <a:ln w="22225">
            <a:solidFill>
              <a:srgbClr val="D6742A"/>
            </a:solidFill>
            <a:miter lim="800000"/>
            <a:headEnd/>
            <a:tailEnd/>
          </a:ln>
          <a:extLst>
            <a:ext uri="{909E8E84-426E-40DD-AFC4-6F175D3DCCD1}">
              <a14:hiddenFill xmlns:a14="http://schemas.microsoft.com/office/drawing/2010/main" xmlns="">
                <a:solidFill>
                  <a:srgbClr val="FFFFFF"/>
                </a:solidFill>
              </a14:hiddenFill>
            </a:ext>
          </a:extLst>
        </p:spPr>
        <p:txBody>
          <a:bodyPr wrap="square" anchor="ctr">
            <a:spAutoFit/>
          </a:bodyPr>
          <a:lstStyle>
            <a:lvl1pPr marL="465138" indent="-465138" defTabSz="685800">
              <a:spcBef>
                <a:spcPct val="20000"/>
              </a:spcBef>
              <a:buChar char="•"/>
              <a:defRPr sz="3200">
                <a:solidFill>
                  <a:schemeClr val="tx1"/>
                </a:solidFill>
                <a:latin typeface="Times" pitchFamily="18" charset="0"/>
              </a:defRPr>
            </a:lvl1pPr>
            <a:lvl2pPr marL="742950" indent="-285750" defTabSz="685800">
              <a:spcBef>
                <a:spcPct val="20000"/>
              </a:spcBef>
              <a:buChar char="–"/>
              <a:defRPr sz="2800">
                <a:solidFill>
                  <a:schemeClr val="tx1"/>
                </a:solidFill>
                <a:latin typeface="Times" pitchFamily="18" charset="0"/>
              </a:defRPr>
            </a:lvl2pPr>
            <a:lvl3pPr marL="1143000" indent="-228600" defTabSz="685800">
              <a:spcBef>
                <a:spcPct val="20000"/>
              </a:spcBef>
              <a:buChar char="•"/>
              <a:defRPr sz="2400">
                <a:solidFill>
                  <a:schemeClr val="tx1"/>
                </a:solidFill>
                <a:latin typeface="Times" pitchFamily="18" charset="0"/>
              </a:defRPr>
            </a:lvl3pPr>
            <a:lvl4pPr marL="1600200" indent="-228600" defTabSz="685800">
              <a:spcBef>
                <a:spcPct val="20000"/>
              </a:spcBef>
              <a:buChar char="–"/>
              <a:defRPr sz="2000">
                <a:solidFill>
                  <a:schemeClr val="tx1"/>
                </a:solidFill>
                <a:latin typeface="Times" pitchFamily="18" charset="0"/>
              </a:defRPr>
            </a:lvl4pPr>
            <a:lvl5pPr marL="2057400" indent="-228600" defTabSz="685800">
              <a:spcBef>
                <a:spcPct val="20000"/>
              </a:spcBef>
              <a:buChar char="»"/>
              <a:defRPr sz="2000">
                <a:solidFill>
                  <a:schemeClr val="tx1"/>
                </a:solidFill>
                <a:latin typeface="Times" pitchFamily="18" charset="0"/>
              </a:defRPr>
            </a:lvl5pPr>
            <a:lvl6pPr marL="2514600" indent="-228600" defTabSz="685800" eaLnBrk="0" fontAlgn="base" hangingPunct="0">
              <a:spcBef>
                <a:spcPct val="20000"/>
              </a:spcBef>
              <a:spcAft>
                <a:spcPct val="0"/>
              </a:spcAft>
              <a:buChar char="»"/>
              <a:defRPr sz="2000">
                <a:solidFill>
                  <a:schemeClr val="tx1"/>
                </a:solidFill>
                <a:latin typeface="Times" pitchFamily="18" charset="0"/>
              </a:defRPr>
            </a:lvl6pPr>
            <a:lvl7pPr marL="2971800" indent="-228600" defTabSz="685800" eaLnBrk="0" fontAlgn="base" hangingPunct="0">
              <a:spcBef>
                <a:spcPct val="20000"/>
              </a:spcBef>
              <a:spcAft>
                <a:spcPct val="0"/>
              </a:spcAft>
              <a:buChar char="»"/>
              <a:defRPr sz="2000">
                <a:solidFill>
                  <a:schemeClr val="tx1"/>
                </a:solidFill>
                <a:latin typeface="Times" pitchFamily="18" charset="0"/>
              </a:defRPr>
            </a:lvl7pPr>
            <a:lvl8pPr marL="3429000" indent="-228600" defTabSz="685800" eaLnBrk="0" fontAlgn="base" hangingPunct="0">
              <a:spcBef>
                <a:spcPct val="20000"/>
              </a:spcBef>
              <a:spcAft>
                <a:spcPct val="0"/>
              </a:spcAft>
              <a:buChar char="»"/>
              <a:defRPr sz="2000">
                <a:solidFill>
                  <a:schemeClr val="tx1"/>
                </a:solidFill>
                <a:latin typeface="Times" pitchFamily="18" charset="0"/>
              </a:defRPr>
            </a:lvl8pPr>
            <a:lvl9pPr marL="3886200" indent="-228600" defTabSz="685800" eaLnBrk="0" fontAlgn="base" hangingPunct="0">
              <a:spcBef>
                <a:spcPct val="20000"/>
              </a:spcBef>
              <a:spcAft>
                <a:spcPct val="0"/>
              </a:spcAft>
              <a:buChar char="»"/>
              <a:defRPr sz="2000">
                <a:solidFill>
                  <a:schemeClr val="tx1"/>
                </a:solidFill>
                <a:latin typeface="Times" pitchFamily="18" charset="0"/>
              </a:defRPr>
            </a:lvl9pPr>
          </a:lstStyle>
          <a:p>
            <a:pPr>
              <a:lnSpc>
                <a:spcPct val="200000"/>
              </a:lnSpc>
              <a:spcBef>
                <a:spcPct val="0"/>
              </a:spcBef>
              <a:buFont typeface="Wingdings" pitchFamily="2" charset="2"/>
              <a:buChar char="q"/>
            </a:pPr>
            <a:r>
              <a:rPr lang="en-US" altLang="en-US" sz="2400" dirty="0">
                <a:latin typeface="Abadi" panose="020B0604020104020204" pitchFamily="34" charset="0"/>
                <a:cs typeface="Arial" panose="020B0604020202020204" pitchFamily="34" charset="0"/>
              </a:rPr>
              <a:t>Overview</a:t>
            </a:r>
          </a:p>
          <a:p>
            <a:pPr>
              <a:lnSpc>
                <a:spcPct val="200000"/>
              </a:lnSpc>
              <a:spcBef>
                <a:spcPct val="0"/>
              </a:spcBef>
              <a:buFont typeface="Wingdings" pitchFamily="2" charset="2"/>
              <a:buChar char="q"/>
            </a:pPr>
            <a:r>
              <a:rPr lang="en-US" altLang="en-US" sz="2400" dirty="0">
                <a:latin typeface="Abadi" panose="020B0604020104020204" pitchFamily="34" charset="0"/>
                <a:cs typeface="Arial" panose="020B0604020202020204" pitchFamily="34" charset="0"/>
              </a:rPr>
              <a:t>Human Settlements core responsibilities</a:t>
            </a:r>
          </a:p>
          <a:p>
            <a:pPr>
              <a:lnSpc>
                <a:spcPct val="200000"/>
              </a:lnSpc>
              <a:spcBef>
                <a:spcPct val="0"/>
              </a:spcBef>
              <a:buFont typeface="Wingdings" pitchFamily="2" charset="2"/>
              <a:buChar char="q"/>
            </a:pPr>
            <a:r>
              <a:rPr lang="en-US" altLang="en-US" sz="2400" dirty="0">
                <a:latin typeface="Abadi" panose="020B0604020104020204" pitchFamily="34" charset="0"/>
                <a:cs typeface="Arial" panose="020B0604020202020204" pitchFamily="34" charset="0"/>
              </a:rPr>
              <a:t>2022/23 Capital Breakdown and Allocation per service</a:t>
            </a:r>
          </a:p>
          <a:p>
            <a:pPr>
              <a:lnSpc>
                <a:spcPct val="200000"/>
              </a:lnSpc>
              <a:spcBef>
                <a:spcPct val="0"/>
              </a:spcBef>
              <a:buFont typeface="Wingdings" pitchFamily="2" charset="2"/>
              <a:buChar char="q"/>
            </a:pPr>
            <a:r>
              <a:rPr lang="en-US" altLang="en-US" sz="2400" dirty="0">
                <a:latin typeface="Abadi" panose="020B0604020104020204" pitchFamily="34" charset="0"/>
                <a:cs typeface="Arial" panose="020B0604020202020204" pitchFamily="34" charset="0"/>
              </a:rPr>
              <a:t>Urban Settlements Development Grant (USDG) framework</a:t>
            </a:r>
          </a:p>
          <a:p>
            <a:pPr>
              <a:lnSpc>
                <a:spcPct val="200000"/>
              </a:lnSpc>
              <a:spcBef>
                <a:spcPct val="0"/>
              </a:spcBef>
              <a:buFont typeface="Wingdings" pitchFamily="2" charset="2"/>
              <a:buChar char="q"/>
            </a:pPr>
            <a:r>
              <a:rPr lang="en-US" altLang="en-US" sz="2400" dirty="0">
                <a:latin typeface="Abadi" panose="020B0604020104020204" pitchFamily="34" charset="0"/>
                <a:cs typeface="Arial" panose="020B0604020202020204" pitchFamily="34" charset="0"/>
              </a:rPr>
              <a:t>USDG Financial and Non-Financial performance </a:t>
            </a:r>
          </a:p>
          <a:p>
            <a:pPr>
              <a:lnSpc>
                <a:spcPct val="200000"/>
              </a:lnSpc>
              <a:spcBef>
                <a:spcPct val="0"/>
              </a:spcBef>
              <a:buFont typeface="Wingdings" pitchFamily="2" charset="2"/>
              <a:buChar char="q"/>
            </a:pPr>
            <a:r>
              <a:rPr lang="en-US" altLang="en-US" sz="2400" dirty="0">
                <a:latin typeface="Abadi" panose="020B0604020104020204" pitchFamily="34" charset="0"/>
                <a:cs typeface="Arial" panose="020B0604020202020204" pitchFamily="34" charset="0"/>
              </a:rPr>
              <a:t>Upgrading of Informal Settlement Programme </a:t>
            </a:r>
          </a:p>
          <a:p>
            <a:pPr>
              <a:lnSpc>
                <a:spcPct val="200000"/>
              </a:lnSpc>
              <a:spcBef>
                <a:spcPct val="0"/>
              </a:spcBef>
              <a:buFont typeface="Wingdings" pitchFamily="2" charset="2"/>
              <a:buChar char="q"/>
            </a:pPr>
            <a:r>
              <a:rPr lang="en-US" altLang="en-US" sz="2400" dirty="0">
                <a:latin typeface="Abadi" panose="020B0604020104020204" pitchFamily="34" charset="0"/>
                <a:cs typeface="Arial" panose="020B0604020202020204" pitchFamily="34" charset="0"/>
              </a:rPr>
              <a:t>Serviced Sites</a:t>
            </a:r>
          </a:p>
          <a:p>
            <a:pPr>
              <a:lnSpc>
                <a:spcPct val="200000"/>
              </a:lnSpc>
              <a:spcBef>
                <a:spcPct val="0"/>
              </a:spcBef>
              <a:buFont typeface="Wingdings" pitchFamily="2" charset="2"/>
              <a:buChar char="q"/>
            </a:pPr>
            <a:r>
              <a:rPr lang="en-US" altLang="en-US" sz="2400" dirty="0">
                <a:latin typeface="Abadi" panose="020B0604020104020204" pitchFamily="34" charset="0"/>
                <a:cs typeface="Arial" panose="020B0604020202020204" pitchFamily="34" charset="0"/>
              </a:rPr>
              <a:t>Land invasions</a:t>
            </a:r>
          </a:p>
        </p:txBody>
      </p:sp>
      <p:sp>
        <p:nvSpPr>
          <p:cNvPr id="2" name="Rectangle 1">
            <a:extLst>
              <a:ext uri="{FF2B5EF4-FFF2-40B4-BE49-F238E27FC236}">
                <a16:creationId xmlns:a16="http://schemas.microsoft.com/office/drawing/2014/main" xmlns="" id="{115FF432-AC73-A1D9-243F-09E78C74240C}"/>
              </a:ext>
            </a:extLst>
          </p:cNvPr>
          <p:cNvSpPr/>
          <p:nvPr/>
        </p:nvSpPr>
        <p:spPr bwMode="auto">
          <a:xfrm>
            <a:off x="311150" y="179126"/>
            <a:ext cx="8509321"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3600" b="1" kern="0" dirty="0">
                <a:solidFill>
                  <a:schemeClr val="bg1"/>
                </a:solidFill>
                <a:latin typeface="Abadi" panose="020B0604020104020204" pitchFamily="34" charset="0"/>
                <a:cs typeface="Arial"/>
              </a:rPr>
              <a:t>Presentation Outline: </a:t>
            </a:r>
            <a:endParaRPr lang="en-ZA" sz="3600" b="1" kern="0" dirty="0">
              <a:solidFill>
                <a:schemeClr val="bg1"/>
              </a:solidFill>
              <a:latin typeface="Abadi" panose="020B0604020104020204" pitchFamily="34" charset="0"/>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322859C-2133-4C94-59CB-16E749D63F71}"/>
              </a:ext>
            </a:extLst>
          </p:cNvPr>
          <p:cNvSpPr/>
          <p:nvPr/>
        </p:nvSpPr>
        <p:spPr bwMode="auto">
          <a:xfrm>
            <a:off x="311150" y="260350"/>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2000" b="1" kern="0" dirty="0">
                <a:solidFill>
                  <a:schemeClr val="bg1"/>
                </a:solidFill>
                <a:latin typeface="Abadi" panose="020B0604020104020204" pitchFamily="34" charset="0"/>
                <a:cs typeface="Arial"/>
              </a:rPr>
              <a:t>Town Planning - </a:t>
            </a:r>
            <a:r>
              <a:rPr lang="en-US" sz="2000" b="1" dirty="0">
                <a:solidFill>
                  <a:schemeClr val="bg1"/>
                </a:solidFill>
                <a:latin typeface="Abadi" panose="020B0604020104020204" pitchFamily="34" charset="0"/>
                <a:cs typeface="Arial" panose="020B0604020202020204" pitchFamily="34" charset="0"/>
              </a:rPr>
              <a:t>Financial and Non-Financial performance (2022/2023)</a:t>
            </a:r>
            <a:endParaRPr lang="en-ZA" sz="2000" b="1" kern="0" dirty="0">
              <a:solidFill>
                <a:schemeClr val="bg1"/>
              </a:solidFill>
              <a:latin typeface="Abadi" panose="020B0604020104020204" pitchFamily="34" charset="0"/>
              <a:cs typeface="Arial"/>
            </a:endParaRPr>
          </a:p>
        </p:txBody>
      </p:sp>
      <p:graphicFrame>
        <p:nvGraphicFramePr>
          <p:cNvPr id="3" name="Table 2">
            <a:extLst>
              <a:ext uri="{FF2B5EF4-FFF2-40B4-BE49-F238E27FC236}">
                <a16:creationId xmlns:a16="http://schemas.microsoft.com/office/drawing/2014/main" xmlns="" id="{C5C3AA1A-37CA-F9F4-234C-C54B9E6E9CF8}"/>
              </a:ext>
            </a:extLst>
          </p:cNvPr>
          <p:cNvGraphicFramePr>
            <a:graphicFrameLocks noGrp="1"/>
          </p:cNvGraphicFramePr>
          <p:nvPr>
            <p:extLst>
              <p:ext uri="{D42A27DB-BD31-4B8C-83A1-F6EECF244321}">
                <p14:modId xmlns:p14="http://schemas.microsoft.com/office/powerpoint/2010/main" xmlns="" val="1755708548"/>
              </p:ext>
            </p:extLst>
          </p:nvPr>
        </p:nvGraphicFramePr>
        <p:xfrm>
          <a:off x="311150" y="1125538"/>
          <a:ext cx="8582024" cy="4976334"/>
        </p:xfrm>
        <a:graphic>
          <a:graphicData uri="http://schemas.openxmlformats.org/drawingml/2006/table">
            <a:tbl>
              <a:tblPr>
                <a:tableStyleId>{8A107856-5554-42FB-B03E-39F5DBC370BA}</a:tableStyleId>
              </a:tblPr>
              <a:tblGrid>
                <a:gridCol w="3794986">
                  <a:extLst>
                    <a:ext uri="{9D8B030D-6E8A-4147-A177-3AD203B41FA5}">
                      <a16:colId xmlns:a16="http://schemas.microsoft.com/office/drawing/2014/main" xmlns="" val="20000"/>
                    </a:ext>
                  </a:extLst>
                </a:gridCol>
                <a:gridCol w="4787038">
                  <a:extLst>
                    <a:ext uri="{9D8B030D-6E8A-4147-A177-3AD203B41FA5}">
                      <a16:colId xmlns:a16="http://schemas.microsoft.com/office/drawing/2014/main" xmlns="" val="20001"/>
                    </a:ext>
                  </a:extLst>
                </a:gridCol>
              </a:tblGrid>
              <a:tr h="431990">
                <a:tc>
                  <a:txBody>
                    <a:bodyPr/>
                    <a:lstStyle/>
                    <a:p>
                      <a:pPr marL="107950" indent="0" algn="ctr" defTabSz="914400" rtl="0" eaLnBrk="1" fontAlgn="t" latinLnBrk="0" hangingPunct="1"/>
                      <a:r>
                        <a:rPr lang="en-ZA" sz="1400" b="1" i="0" u="none" strike="noStrike" kern="1200" dirty="0">
                          <a:solidFill>
                            <a:schemeClr val="bg1"/>
                          </a:solidFill>
                          <a:effectLst/>
                          <a:latin typeface="Abadi" panose="020B0604020104020204" pitchFamily="34" charset="0"/>
                          <a:ea typeface="+mn-ea"/>
                          <a:cs typeface="+mn-cs"/>
                        </a:rPr>
                        <a:t>PROJECTS</a:t>
                      </a:r>
                    </a:p>
                  </a:txBody>
                  <a:tcPr marL="5715" marR="5715" marT="5714"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D6742A"/>
                    </a:solidFill>
                  </a:tcPr>
                </a:tc>
                <a:tc>
                  <a:txBody>
                    <a:bodyPr/>
                    <a:lstStyle/>
                    <a:p>
                      <a:pPr marL="107950" indent="0" algn="ctr" defTabSz="914400" rtl="0" eaLnBrk="1" fontAlgn="t" latinLnBrk="0" hangingPunct="1"/>
                      <a:r>
                        <a:rPr lang="en-ZA" sz="1400" b="1" i="0" u="none" strike="noStrike" kern="1200" dirty="0">
                          <a:solidFill>
                            <a:schemeClr val="bg1"/>
                          </a:solidFill>
                          <a:effectLst/>
                          <a:latin typeface="Abadi" panose="020B0604020104020204" pitchFamily="34" charset="0"/>
                          <a:ea typeface="+mn-ea"/>
                          <a:cs typeface="+mn-cs"/>
                        </a:rPr>
                        <a:t>STATUS/PROGRESS</a:t>
                      </a:r>
                    </a:p>
                  </a:txBody>
                  <a:tcPr marL="5715" marR="5715" marT="5714"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D6742A"/>
                    </a:solidFill>
                  </a:tcPr>
                </a:tc>
                <a:extLst>
                  <a:ext uri="{0D108BD9-81ED-4DB2-BD59-A6C34878D82A}">
                    <a16:rowId xmlns:a16="http://schemas.microsoft.com/office/drawing/2014/main" xmlns="" val="10000"/>
                  </a:ext>
                </a:extLst>
              </a:tr>
              <a:tr h="503988">
                <a:tc>
                  <a:txBody>
                    <a:bodyPr/>
                    <a:lstStyle/>
                    <a:p>
                      <a:pPr marL="107950" indent="0" algn="l" defTabSz="914400" rtl="0" eaLnBrk="1" fontAlgn="t" latinLnBrk="0" hangingPunct="1"/>
                      <a:r>
                        <a:rPr lang="en-ZA" sz="1400" b="0" i="0" u="none" strike="noStrike" kern="1200" dirty="0">
                          <a:solidFill>
                            <a:srgbClr val="000000"/>
                          </a:solidFill>
                          <a:effectLst/>
                          <a:latin typeface="Abadi" panose="020B0604020104020204" pitchFamily="34" charset="0"/>
                          <a:ea typeface="+mn-ea"/>
                          <a:cs typeface="+mn-cs"/>
                        </a:rPr>
                        <a:t>T/SHIP EST MOROJANENG DEWETSDORP</a:t>
                      </a:r>
                    </a:p>
                  </a:txBody>
                  <a:tcPr marL="5715" marR="5715" marT="5714"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marL="107950" indent="0" algn="just"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Draft layout presented to the municipality, Environmental Impact Assessment (EIA) documents sent to Department of Small Business Development, Tourism and Environmental Affairs (DESTEA)</a:t>
                      </a:r>
                    </a:p>
                  </a:txBody>
                  <a:tcPr marL="5715" marR="5715" marT="5714"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503988">
                <a:tc>
                  <a:txBody>
                    <a:bodyPr/>
                    <a:lstStyle/>
                    <a:p>
                      <a:pPr marL="107950" indent="0" algn="l" defTabSz="914400" rtl="0" eaLnBrk="1" fontAlgn="t" latinLnBrk="0" hangingPunct="1"/>
                      <a:r>
                        <a:rPr lang="en-ZA" sz="1400" b="0" i="0" u="none" strike="noStrike" kern="1200" dirty="0">
                          <a:solidFill>
                            <a:srgbClr val="000000"/>
                          </a:solidFill>
                          <a:effectLst/>
                          <a:latin typeface="Abadi" panose="020B0604020104020204" pitchFamily="34" charset="0"/>
                          <a:ea typeface="+mn-ea"/>
                          <a:cs typeface="+mn-cs"/>
                        </a:rPr>
                        <a:t>T/SHIP EST GRASSLAND</a:t>
                      </a:r>
                    </a:p>
                  </a:txBody>
                  <a:tcPr marL="5715" marR="5715" marT="5714"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marL="107950" indent="0" algn="l"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Draft layout presented to the municipality, EIA documents sent to Destea, Traffic Impact Assessment (TIA) complete.</a:t>
                      </a:r>
                    </a:p>
                  </a:txBody>
                  <a:tcPr marL="5715" marR="5715" marT="5714"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575464">
                <a:tc>
                  <a:txBody>
                    <a:bodyPr/>
                    <a:lstStyle/>
                    <a:p>
                      <a:pPr marL="107950" indent="0" algn="l" defTabSz="914400" rtl="0" eaLnBrk="1" fontAlgn="t" latinLnBrk="0" hangingPunct="1"/>
                      <a:r>
                        <a:rPr lang="en-ZA" sz="1400" b="0" i="0" u="none" strike="noStrike" kern="1200" dirty="0">
                          <a:solidFill>
                            <a:srgbClr val="000000"/>
                          </a:solidFill>
                          <a:effectLst/>
                          <a:latin typeface="Abadi" panose="020B0604020104020204" pitchFamily="34" charset="0"/>
                          <a:ea typeface="+mn-ea"/>
                          <a:cs typeface="+mn-cs"/>
                        </a:rPr>
                        <a:t>FORMALISATION INFILL PLANNING</a:t>
                      </a:r>
                    </a:p>
                  </a:txBody>
                  <a:tcPr marL="5715" marR="5715" marT="5714"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marL="107950" indent="0" algn="l"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Caleb Motshabi surveying underway, to be completed by 20</a:t>
                      </a:r>
                      <a:r>
                        <a:rPr lang="en-US" sz="1400" b="0" i="0" u="none" strike="noStrike" kern="1200" baseline="30000" dirty="0">
                          <a:solidFill>
                            <a:srgbClr val="000000"/>
                          </a:solidFill>
                          <a:effectLst/>
                          <a:latin typeface="Abadi" panose="020B0604020104020204" pitchFamily="34" charset="0"/>
                          <a:ea typeface="+mn-ea"/>
                          <a:cs typeface="+mn-cs"/>
                        </a:rPr>
                        <a:t>th</a:t>
                      </a:r>
                      <a:r>
                        <a:rPr lang="en-US" sz="1400" b="0" i="0" u="none" strike="noStrike" kern="1200" dirty="0">
                          <a:solidFill>
                            <a:srgbClr val="000000"/>
                          </a:solidFill>
                          <a:effectLst/>
                          <a:latin typeface="Abadi" panose="020B0604020104020204" pitchFamily="34" charset="0"/>
                          <a:ea typeface="+mn-ea"/>
                          <a:cs typeface="+mn-cs"/>
                        </a:rPr>
                        <a:t> of June 2023</a:t>
                      </a:r>
                    </a:p>
                  </a:txBody>
                  <a:tcPr marL="5715" marR="5715" marT="5714"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544721">
                <a:tc>
                  <a:txBody>
                    <a:bodyPr/>
                    <a:lstStyle/>
                    <a:p>
                      <a:pPr marL="107950" indent="0" algn="l" defTabSz="914400" rtl="0" eaLnBrk="1" fontAlgn="t" latinLnBrk="0" hangingPunct="1"/>
                      <a:r>
                        <a:rPr lang="en-ZA" sz="1400" b="0" i="0" u="none" strike="noStrike" kern="1200">
                          <a:solidFill>
                            <a:srgbClr val="000000"/>
                          </a:solidFill>
                          <a:effectLst/>
                          <a:latin typeface="Abadi" panose="020B0604020104020204" pitchFamily="34" charset="0"/>
                          <a:ea typeface="+mn-ea"/>
                          <a:cs typeface="+mn-cs"/>
                        </a:rPr>
                        <a:t>TOWNSHIP ESTABLISHMENT FARM KLIPFONTIEN</a:t>
                      </a:r>
                    </a:p>
                  </a:txBody>
                  <a:tcPr marL="5715" marR="5715" marT="5714"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marL="107950" indent="0" algn="l"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Project in progress, Hydrological study is underway after natural flooding on the area, thus delaying the project. To be finalized and sit at Municipal Planning Tribunal (MPT) first quarter of 2023/24</a:t>
                      </a:r>
                    </a:p>
                  </a:txBody>
                  <a:tcPr marL="5715" marR="5715" marT="5714"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544721">
                <a:tc>
                  <a:txBody>
                    <a:bodyPr/>
                    <a:lstStyle/>
                    <a:p>
                      <a:pPr marL="107950" indent="0" algn="l" defTabSz="914400" rtl="0" eaLnBrk="1" fontAlgn="t" latinLnBrk="0" hangingPunct="1"/>
                      <a:r>
                        <a:rPr lang="en-US" sz="1400" b="0" i="0" u="none" strike="noStrike" kern="1200">
                          <a:solidFill>
                            <a:srgbClr val="000000"/>
                          </a:solidFill>
                          <a:effectLst/>
                          <a:latin typeface="Abadi" panose="020B0604020104020204" pitchFamily="34" charset="0"/>
                          <a:ea typeface="+mn-ea"/>
                          <a:cs typeface="+mn-cs"/>
                        </a:rPr>
                        <a:t>TOWN ESTABLISHMENT BOTSH SEPANE FARMS</a:t>
                      </a:r>
                    </a:p>
                  </a:txBody>
                  <a:tcPr marL="5715" marR="5715" marT="5714"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marL="107950" indent="0" algn="l"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Township Establishment processes complete with approval from MPT. Land surveying to commence in 1</a:t>
                      </a:r>
                      <a:r>
                        <a:rPr lang="en-US" sz="1400" b="0" i="0" u="none" strike="noStrike" kern="1200" baseline="30000" dirty="0">
                          <a:solidFill>
                            <a:srgbClr val="000000"/>
                          </a:solidFill>
                          <a:effectLst/>
                          <a:latin typeface="Abadi" panose="020B0604020104020204" pitchFamily="34" charset="0"/>
                          <a:ea typeface="+mn-ea"/>
                          <a:cs typeface="+mn-cs"/>
                        </a:rPr>
                        <a:t>st</a:t>
                      </a:r>
                      <a:r>
                        <a:rPr lang="en-US" sz="1400" b="0" i="0" u="none" strike="noStrike" kern="1200" dirty="0">
                          <a:solidFill>
                            <a:srgbClr val="000000"/>
                          </a:solidFill>
                          <a:effectLst/>
                          <a:latin typeface="Abadi" panose="020B0604020104020204" pitchFamily="34" charset="0"/>
                          <a:ea typeface="+mn-ea"/>
                          <a:cs typeface="+mn-cs"/>
                        </a:rPr>
                        <a:t> quarter 2023/24</a:t>
                      </a:r>
                    </a:p>
                  </a:txBody>
                  <a:tcPr marL="5715" marR="5715" marT="5714"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r h="544721">
                <a:tc>
                  <a:txBody>
                    <a:bodyPr/>
                    <a:lstStyle/>
                    <a:p>
                      <a:pPr marL="107950" indent="0" algn="l" defTabSz="914400" rtl="0" eaLnBrk="1" fontAlgn="t" latinLnBrk="0" hangingPunct="1"/>
                      <a:r>
                        <a:rPr lang="en-US" sz="1400" b="0" i="0" u="none" strike="noStrike" kern="1200">
                          <a:solidFill>
                            <a:srgbClr val="000000"/>
                          </a:solidFill>
                          <a:effectLst/>
                          <a:latin typeface="Abadi" panose="020B0604020104020204" pitchFamily="34" charset="0"/>
                          <a:ea typeface="+mn-ea"/>
                          <a:cs typeface="+mn-cs"/>
                        </a:rPr>
                        <a:t>T/SHIP ESTABL  REMAIN FARM VEEKRAAL 605</a:t>
                      </a:r>
                    </a:p>
                  </a:txBody>
                  <a:tcPr marL="5715" marR="5715" marT="5714"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marL="107950" indent="0" algn="l"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Project in progress, layout plan completed, specialists' studies compiled. Awaiting approval TIA and EIA</a:t>
                      </a:r>
                    </a:p>
                  </a:txBody>
                  <a:tcPr marL="5715" marR="5715" marT="5714"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r h="556069">
                <a:tc>
                  <a:txBody>
                    <a:bodyPr/>
                    <a:lstStyle/>
                    <a:p>
                      <a:pPr marL="107950" indent="0" algn="l" defTabSz="914400" rtl="0" eaLnBrk="1" fontAlgn="t" latinLnBrk="0" hangingPunct="1"/>
                      <a:r>
                        <a:rPr lang="de-DE" sz="1400" b="0" i="0" u="none" strike="noStrike" kern="1200">
                          <a:solidFill>
                            <a:srgbClr val="000000"/>
                          </a:solidFill>
                          <a:effectLst/>
                          <a:latin typeface="Abadi" panose="020B0604020104020204" pitchFamily="34" charset="0"/>
                          <a:ea typeface="+mn-ea"/>
                          <a:cs typeface="+mn-cs"/>
                        </a:rPr>
                        <a:t>T/ESTABL  RE FARM BOTS826 K1689 K1690</a:t>
                      </a:r>
                    </a:p>
                  </a:txBody>
                  <a:tcPr marL="5715" marR="5715" marT="5714"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marL="107950" indent="0" algn="l" defTabSz="914400" rtl="0" eaLnBrk="1" fontAlgn="t" latinLnBrk="0" hangingPunct="1"/>
                      <a:r>
                        <a:rPr lang="en-US" sz="1400" b="0" i="0" u="none" strike="noStrike" kern="1200" dirty="0">
                          <a:solidFill>
                            <a:srgbClr val="000000"/>
                          </a:solidFill>
                          <a:effectLst/>
                          <a:latin typeface="Abadi" panose="020B0604020104020204" pitchFamily="34" charset="0"/>
                          <a:ea typeface="+mn-ea"/>
                          <a:cs typeface="+mn-cs"/>
                        </a:rPr>
                        <a:t>Project in progress; layout plan completed,  EIA approved, awaiting approval of TIA</a:t>
                      </a:r>
                    </a:p>
                  </a:txBody>
                  <a:tcPr marL="5715" marR="5715" marT="5714"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CD47A71-5D87-C08A-10A0-EC0DA88DA7AF}"/>
              </a:ext>
            </a:extLst>
          </p:cNvPr>
          <p:cNvSpPr/>
          <p:nvPr/>
        </p:nvSpPr>
        <p:spPr bwMode="auto">
          <a:xfrm>
            <a:off x="311150" y="260350"/>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2000" b="1" kern="0" dirty="0">
                <a:solidFill>
                  <a:schemeClr val="bg1"/>
                </a:solidFill>
                <a:latin typeface="Abadi" panose="020B0604020104020204" pitchFamily="34" charset="0"/>
                <a:cs typeface="Arial"/>
              </a:rPr>
              <a:t>Social Amenities - </a:t>
            </a:r>
            <a:r>
              <a:rPr lang="en-US" sz="2000" b="1" dirty="0">
                <a:solidFill>
                  <a:schemeClr val="bg1"/>
                </a:solidFill>
                <a:latin typeface="Abadi" panose="020B0604020104020204" pitchFamily="34" charset="0"/>
                <a:cs typeface="Arial" panose="020B0604020202020204" pitchFamily="34" charset="0"/>
              </a:rPr>
              <a:t>Financial and Non-Financial performance (2022/2023)</a:t>
            </a:r>
            <a:endParaRPr lang="en-ZA" sz="2000" b="1" kern="0" dirty="0">
              <a:solidFill>
                <a:schemeClr val="bg1"/>
              </a:solidFill>
              <a:latin typeface="Abadi" panose="020B0604020104020204" pitchFamily="34" charset="0"/>
              <a:cs typeface="Arial"/>
            </a:endParaRPr>
          </a:p>
        </p:txBody>
      </p:sp>
      <p:graphicFrame>
        <p:nvGraphicFramePr>
          <p:cNvPr id="3" name="Table 2">
            <a:extLst>
              <a:ext uri="{FF2B5EF4-FFF2-40B4-BE49-F238E27FC236}">
                <a16:creationId xmlns:a16="http://schemas.microsoft.com/office/drawing/2014/main" xmlns="" id="{3E95E314-CC6D-D5DC-1BF6-E4511C662AE6}"/>
              </a:ext>
            </a:extLst>
          </p:cNvPr>
          <p:cNvGraphicFramePr>
            <a:graphicFrameLocks noGrp="1"/>
          </p:cNvGraphicFramePr>
          <p:nvPr>
            <p:extLst>
              <p:ext uri="{D42A27DB-BD31-4B8C-83A1-F6EECF244321}">
                <p14:modId xmlns:p14="http://schemas.microsoft.com/office/powerpoint/2010/main" xmlns="" val="4169913620"/>
              </p:ext>
            </p:extLst>
          </p:nvPr>
        </p:nvGraphicFramePr>
        <p:xfrm>
          <a:off x="287215" y="1041354"/>
          <a:ext cx="8597900" cy="5816646"/>
        </p:xfrm>
        <a:graphic>
          <a:graphicData uri="http://schemas.openxmlformats.org/drawingml/2006/table">
            <a:tbl>
              <a:tblPr>
                <a:tableStyleId>{8A107856-5554-42FB-B03E-39F5DBC370BA}</a:tableStyleId>
              </a:tblPr>
              <a:tblGrid>
                <a:gridCol w="4764906">
                  <a:extLst>
                    <a:ext uri="{9D8B030D-6E8A-4147-A177-3AD203B41FA5}">
                      <a16:colId xmlns:a16="http://schemas.microsoft.com/office/drawing/2014/main" xmlns="" val="20000"/>
                    </a:ext>
                  </a:extLst>
                </a:gridCol>
                <a:gridCol w="144016">
                  <a:extLst>
                    <a:ext uri="{9D8B030D-6E8A-4147-A177-3AD203B41FA5}">
                      <a16:colId xmlns:a16="http://schemas.microsoft.com/office/drawing/2014/main" xmlns="" val="20001"/>
                    </a:ext>
                  </a:extLst>
                </a:gridCol>
                <a:gridCol w="3688978">
                  <a:extLst>
                    <a:ext uri="{9D8B030D-6E8A-4147-A177-3AD203B41FA5}">
                      <a16:colId xmlns:a16="http://schemas.microsoft.com/office/drawing/2014/main" xmlns="" val="20002"/>
                    </a:ext>
                  </a:extLst>
                </a:gridCol>
              </a:tblGrid>
              <a:tr h="920102">
                <a:tc>
                  <a:txBody>
                    <a:bodyPr/>
                    <a:lstStyle/>
                    <a:p>
                      <a:pPr marL="107950" indent="0" algn="ctr" defTabSz="914400" rtl="0" eaLnBrk="1" fontAlgn="t" latinLnBrk="0" hangingPunct="1"/>
                      <a:r>
                        <a:rPr lang="en-US" sz="2000" b="1" i="0" u="none" strike="noStrike" kern="1200" dirty="0">
                          <a:solidFill>
                            <a:schemeClr val="bg1"/>
                          </a:solidFill>
                          <a:effectLst/>
                          <a:latin typeface="Abadi" panose="020B0604020104020204" pitchFamily="34" charset="0"/>
                          <a:ea typeface="+mn-ea"/>
                          <a:cs typeface="+mn-cs"/>
                        </a:rPr>
                        <a:t>CONSTRUCTION OF A NEW COMMUNITY CENTRE IN THABA NCHU</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tc>
                  <a:txBody>
                    <a:bodyPr/>
                    <a:lstStyle/>
                    <a:p>
                      <a:pPr marL="107950" indent="0" algn="ctr" defTabSz="914400" rtl="0" eaLnBrk="1" fontAlgn="t" latinLnBrk="0" hangingPunct="1"/>
                      <a:endParaRPr lang="en-US" sz="2000" b="1" i="0" u="none" strike="noStrike" kern="1200" dirty="0">
                        <a:solidFill>
                          <a:schemeClr val="bg1"/>
                        </a:solidFill>
                        <a:effectLst/>
                        <a:latin typeface="Abadi" panose="020B0604020104020204" pitchFamily="34" charset="0"/>
                        <a:ea typeface="+mn-ea"/>
                        <a:cs typeface="+mn-cs"/>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742A"/>
                    </a:solidFill>
                  </a:tcPr>
                </a:tc>
                <a:tc>
                  <a:txBody>
                    <a:bodyPr/>
                    <a:lstStyle/>
                    <a:p>
                      <a:pPr marL="107950" indent="0" algn="ctr" defTabSz="914400" rtl="0" eaLnBrk="1" fontAlgn="t" latinLnBrk="0" hangingPunct="1"/>
                      <a:r>
                        <a:rPr lang="en-US" sz="2000" b="1" i="0" u="none" strike="noStrike" kern="1200" dirty="0">
                          <a:solidFill>
                            <a:schemeClr val="bg1"/>
                          </a:solidFill>
                          <a:effectLst/>
                          <a:latin typeface="Abadi" panose="020B0604020104020204" pitchFamily="34" charset="0"/>
                          <a:ea typeface="+mn-ea"/>
                          <a:cs typeface="+mn-cs"/>
                        </a:rPr>
                        <a:t>CONSTRUCTION OF A NEW FIRE STATION IN BOTSHABELO</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extLst>
                  <a:ext uri="{0D108BD9-81ED-4DB2-BD59-A6C34878D82A}">
                    <a16:rowId xmlns:a16="http://schemas.microsoft.com/office/drawing/2014/main" xmlns="" val="10000"/>
                  </a:ext>
                </a:extLst>
              </a:tr>
              <a:tr h="504045">
                <a:tc>
                  <a:txBody>
                    <a:bodyPr/>
                    <a:lstStyle/>
                    <a:p>
                      <a:pPr marL="107950" marR="0" lvl="0" indent="0" algn="l" defTabSz="914400" rtl="0" eaLnBrk="1" fontAlgn="t" latinLnBrk="0" hangingPunct="1">
                        <a:lnSpc>
                          <a:spcPct val="100000"/>
                        </a:lnSpc>
                        <a:spcBef>
                          <a:spcPts val="0"/>
                        </a:spcBef>
                        <a:spcAft>
                          <a:spcPts val="0"/>
                        </a:spcAft>
                        <a:buClrTx/>
                        <a:buSzTx/>
                        <a:buFontTx/>
                        <a:buNone/>
                        <a:tabLst/>
                        <a:defRPr/>
                      </a:pPr>
                      <a:r>
                        <a:rPr lang="en-GB" sz="2000" b="0" i="0" u="none" strike="noStrike" kern="1200" dirty="0">
                          <a:solidFill>
                            <a:srgbClr val="000000"/>
                          </a:solidFill>
                          <a:effectLst/>
                          <a:latin typeface="Abadi" panose="020B0604020104020204" pitchFamily="34" charset="0"/>
                          <a:ea typeface="+mn-ea"/>
                          <a:cs typeface="+mn-cs"/>
                        </a:rPr>
                        <a:t>Site establishment, Excavation of spoil layer</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indent="0" algn="l" defTabSz="914400" rtl="0" eaLnBrk="1" fontAlgn="t" latinLnBrk="0" hangingPunct="1">
                        <a:buFont typeface="Arial" panose="020B0604020202020204" pitchFamily="34" charset="0"/>
                        <a:buNone/>
                      </a:pPr>
                      <a:endParaRPr lang="en-GB" sz="2000" b="0" i="0" u="none" strike="noStrike" kern="1200" dirty="0">
                        <a:solidFill>
                          <a:srgbClr val="000000"/>
                        </a:solidFill>
                        <a:effectLst/>
                        <a:latin typeface="Abadi" panose="020B0604020104020204" pitchFamily="34" charset="0"/>
                        <a:ea typeface="+mn-ea"/>
                        <a:cs typeface="+mn-cs"/>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742B"/>
                    </a:solidFill>
                  </a:tcPr>
                </a:tc>
                <a:tc>
                  <a:txBody>
                    <a:bodyPr/>
                    <a:lstStyle/>
                    <a:p>
                      <a:pPr marL="107950" indent="0" algn="l" defTabSz="914400" rtl="0" eaLnBrk="1" fontAlgn="t" latinLnBrk="0" hangingPunct="1">
                        <a:buFont typeface="Arial" panose="020B0604020202020204" pitchFamily="34" charset="0"/>
                        <a:buNone/>
                      </a:pPr>
                      <a:r>
                        <a:rPr lang="en-GB" sz="2000" b="0" i="0" u="none" strike="noStrike" kern="1200" dirty="0">
                          <a:solidFill>
                            <a:srgbClr val="000000"/>
                          </a:solidFill>
                          <a:effectLst/>
                          <a:latin typeface="Abadi" panose="020B0604020104020204" pitchFamily="34" charset="0"/>
                          <a:ea typeface="+mn-ea"/>
                          <a:cs typeface="+mn-cs"/>
                        </a:rPr>
                        <a:t>Site establishment</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504045">
                <a:tc>
                  <a:txBody>
                    <a:bodyPr/>
                    <a:lstStyle/>
                    <a:p>
                      <a:pPr marL="107950" marR="0" lvl="0" indent="0" algn="l" defTabSz="914400" rtl="0" eaLnBrk="1" fontAlgn="t" latinLnBrk="0" hangingPunct="1">
                        <a:lnSpc>
                          <a:spcPct val="100000"/>
                        </a:lnSpc>
                        <a:spcBef>
                          <a:spcPts val="0"/>
                        </a:spcBef>
                        <a:spcAft>
                          <a:spcPts val="0"/>
                        </a:spcAft>
                        <a:buClrTx/>
                        <a:buSzTx/>
                        <a:buFontTx/>
                        <a:buNone/>
                        <a:tabLst/>
                        <a:defRPr/>
                      </a:pPr>
                      <a:r>
                        <a:rPr lang="en-US" sz="2000" b="0" i="0" u="none" strike="noStrike" kern="1200" dirty="0">
                          <a:solidFill>
                            <a:srgbClr val="000000"/>
                          </a:solidFill>
                          <a:effectLst/>
                          <a:latin typeface="Abadi" panose="020B0604020104020204" pitchFamily="34" charset="0"/>
                          <a:ea typeface="+mn-ea"/>
                          <a:cs typeface="+mn-cs"/>
                        </a:rPr>
                        <a:t>Importing and compaction of gravel layer-works up to building platform and car park levels</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lang="en-ZA" sz="2000" b="0" i="0" u="none" strike="noStrike" kern="1200" dirty="0">
                        <a:solidFill>
                          <a:srgbClr val="000000"/>
                        </a:solidFill>
                        <a:effectLst/>
                        <a:latin typeface="Abadi" panose="020B0604020104020204" pitchFamily="34" charset="0"/>
                        <a:ea typeface="+mn-ea"/>
                        <a:cs typeface="+mn-cs"/>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742B"/>
                    </a:solidFill>
                  </a:tcPr>
                </a:tc>
                <a:tc>
                  <a:txBody>
                    <a:bodyPr/>
                    <a:lstStyle/>
                    <a:p>
                      <a:pPr marL="10795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GB" sz="2000" b="0" i="0" u="none" strike="noStrike" kern="1200" dirty="0">
                          <a:solidFill>
                            <a:srgbClr val="000000"/>
                          </a:solidFill>
                          <a:effectLst/>
                          <a:latin typeface="Abadi" panose="020B0604020104020204" pitchFamily="34" charset="0"/>
                          <a:ea typeface="+mn-ea"/>
                          <a:cs typeface="+mn-cs"/>
                        </a:rPr>
                        <a:t>Excavations &amp; reducing levels</a:t>
                      </a:r>
                      <a:endParaRPr lang="en-ZA" sz="2000" b="0" i="0" u="none" strike="noStrike" kern="1200" dirty="0">
                        <a:solidFill>
                          <a:srgbClr val="000000"/>
                        </a:solidFill>
                        <a:effectLst/>
                        <a:latin typeface="Abadi" panose="020B0604020104020204" pitchFamily="34" charset="0"/>
                        <a:ea typeface="+mn-ea"/>
                        <a:cs typeface="+mn-cs"/>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920114">
                <a:tc>
                  <a:txBody>
                    <a:bodyPr/>
                    <a:lstStyle/>
                    <a:p>
                      <a:pPr marL="107950" marR="0" lvl="0" indent="0" algn="l" defTabSz="914400" rtl="0" eaLnBrk="1" fontAlgn="t" latinLnBrk="0" hangingPunct="1">
                        <a:lnSpc>
                          <a:spcPct val="100000"/>
                        </a:lnSpc>
                        <a:spcBef>
                          <a:spcPts val="0"/>
                        </a:spcBef>
                        <a:spcAft>
                          <a:spcPts val="0"/>
                        </a:spcAft>
                        <a:buClrTx/>
                        <a:buSzTx/>
                        <a:buFontTx/>
                        <a:buNone/>
                        <a:tabLst/>
                        <a:defRPr/>
                      </a:pPr>
                      <a:r>
                        <a:rPr lang="en-US" sz="2000" b="0" i="0" u="none" strike="noStrike" kern="1200" dirty="0">
                          <a:solidFill>
                            <a:srgbClr val="000000"/>
                          </a:solidFill>
                          <a:effectLst/>
                          <a:latin typeface="Abadi" panose="020B0604020104020204" pitchFamily="34" charset="0"/>
                          <a:ea typeface="+mn-ea"/>
                          <a:cs typeface="+mn-cs"/>
                        </a:rPr>
                        <a:t>Building of retaining wall to contain the earthworks (as determined by the 100-year flood line)</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indent="0" algn="l" defTabSz="914400" rtl="0" eaLnBrk="1" fontAlgn="t" latinLnBrk="0" hangingPunct="1">
                        <a:buFont typeface="Arial" panose="020B0604020202020204" pitchFamily="34" charset="0"/>
                        <a:buNone/>
                      </a:pPr>
                      <a:endParaRPr lang="en-US" sz="2000" b="0" i="0" u="none" strike="noStrike" kern="1200" dirty="0">
                        <a:solidFill>
                          <a:srgbClr val="000000"/>
                        </a:solidFill>
                        <a:effectLst/>
                        <a:latin typeface="Abadi" panose="020B0604020104020204" pitchFamily="34" charset="0"/>
                        <a:ea typeface="+mn-ea"/>
                        <a:cs typeface="+mn-cs"/>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742B"/>
                    </a:solidFill>
                  </a:tcPr>
                </a:tc>
                <a:tc>
                  <a:txBody>
                    <a:bodyPr/>
                    <a:lstStyle/>
                    <a:p>
                      <a:pPr marL="107950" indent="0" algn="l" defTabSz="914400" rtl="0" eaLnBrk="1" fontAlgn="t" latinLnBrk="0" hangingPunct="1">
                        <a:buFont typeface="Arial" panose="020B0604020202020204" pitchFamily="34" charset="0"/>
                        <a:buNone/>
                      </a:pPr>
                      <a:r>
                        <a:rPr lang="en-US" sz="2000" b="0" i="0" u="none" strike="noStrike" kern="1200" dirty="0">
                          <a:solidFill>
                            <a:srgbClr val="000000"/>
                          </a:solidFill>
                          <a:effectLst/>
                          <a:latin typeface="Abadi" panose="020B0604020104020204" pitchFamily="34" charset="0"/>
                          <a:ea typeface="+mn-ea"/>
                          <a:cs typeface="+mn-cs"/>
                        </a:rPr>
                        <a:t>Fencing of site</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920114">
                <a:tc>
                  <a:txBody>
                    <a:bodyPr/>
                    <a:lstStyle/>
                    <a:p>
                      <a:pPr marL="107950" marR="0" lvl="0" indent="0" algn="l" defTabSz="914400" rtl="0" eaLnBrk="1" fontAlgn="t" latinLnBrk="0" hangingPunct="1">
                        <a:lnSpc>
                          <a:spcPct val="100000"/>
                        </a:lnSpc>
                        <a:spcBef>
                          <a:spcPts val="0"/>
                        </a:spcBef>
                        <a:spcAft>
                          <a:spcPts val="0"/>
                        </a:spcAft>
                        <a:buClrTx/>
                        <a:buSzTx/>
                        <a:buFontTx/>
                        <a:buNone/>
                        <a:tabLst/>
                        <a:defRPr/>
                      </a:pPr>
                      <a:r>
                        <a:rPr lang="en-US" sz="2000" b="0" i="0" u="none" strike="noStrike" kern="1200" dirty="0">
                          <a:solidFill>
                            <a:srgbClr val="000000"/>
                          </a:solidFill>
                          <a:effectLst/>
                          <a:latin typeface="Abadi" panose="020B0604020104020204" pitchFamily="34" charset="0"/>
                          <a:ea typeface="+mn-ea"/>
                          <a:cs typeface="+mn-cs"/>
                        </a:rPr>
                        <a:t>Laying of the new sewer and storm water lines, building of manholes and connection to the main sewer line.</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indent="0" algn="l" defTabSz="914400" rtl="0" eaLnBrk="1" fontAlgn="t" latinLnBrk="0" hangingPunct="1">
                        <a:buFont typeface="Arial" panose="020B0604020202020204" pitchFamily="34" charset="0"/>
                        <a:buNone/>
                      </a:pPr>
                      <a:endParaRPr lang="en-US" sz="2000" b="0" i="0" u="none" strike="noStrike" kern="1200" dirty="0">
                        <a:solidFill>
                          <a:srgbClr val="000000"/>
                        </a:solidFill>
                        <a:effectLst/>
                        <a:latin typeface="Abadi" panose="020B0604020104020204" pitchFamily="34" charset="0"/>
                        <a:ea typeface="+mn-ea"/>
                        <a:cs typeface="+mn-cs"/>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742B"/>
                    </a:solidFill>
                  </a:tcPr>
                </a:tc>
                <a:tc>
                  <a:txBody>
                    <a:bodyPr/>
                    <a:lstStyle/>
                    <a:p>
                      <a:pPr marL="107950" indent="0" algn="l" defTabSz="914400" rtl="0" eaLnBrk="1" fontAlgn="t" latinLnBrk="0" hangingPunct="1">
                        <a:buFont typeface="Arial" panose="020B0604020202020204" pitchFamily="34" charset="0"/>
                        <a:buNone/>
                      </a:pPr>
                      <a:r>
                        <a:rPr lang="en-US" sz="2000" b="0" i="0" u="none" strike="noStrike" kern="1200" dirty="0">
                          <a:solidFill>
                            <a:srgbClr val="000000"/>
                          </a:solidFill>
                          <a:effectLst/>
                          <a:latin typeface="Abadi" panose="020B0604020104020204" pitchFamily="34" charset="0"/>
                          <a:ea typeface="+mn-ea"/>
                          <a:cs typeface="+mn-cs"/>
                        </a:rPr>
                        <a:t>The casting of foundation of the Office block</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600782">
                <a:tc>
                  <a:txBody>
                    <a:bodyPr/>
                    <a:lstStyle/>
                    <a:p>
                      <a:pPr marL="107950" marR="0" lvl="0" indent="0" algn="l" defTabSz="914400" rtl="0" eaLnBrk="1" fontAlgn="t" latinLnBrk="0" hangingPunct="1">
                        <a:lnSpc>
                          <a:spcPct val="100000"/>
                        </a:lnSpc>
                        <a:spcBef>
                          <a:spcPts val="0"/>
                        </a:spcBef>
                        <a:spcAft>
                          <a:spcPts val="0"/>
                        </a:spcAft>
                        <a:buClrTx/>
                        <a:buSzTx/>
                        <a:buFontTx/>
                        <a:buNone/>
                        <a:tabLst/>
                        <a:defRPr/>
                      </a:pPr>
                      <a:r>
                        <a:rPr lang="en-US" sz="2000" b="0" i="0" u="none" strike="noStrike" kern="1200" dirty="0">
                          <a:solidFill>
                            <a:srgbClr val="000000"/>
                          </a:solidFill>
                          <a:effectLst/>
                          <a:latin typeface="Abadi" panose="020B0604020104020204" pitchFamily="34" charset="0"/>
                          <a:ea typeface="+mn-ea"/>
                          <a:cs typeface="+mn-cs"/>
                        </a:rPr>
                        <a:t>Caretaker house complete. </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indent="0" algn="l" defTabSz="914400" rtl="0" eaLnBrk="1" fontAlgn="t" latinLnBrk="0" hangingPunct="1"/>
                      <a:endParaRPr lang="en-US" sz="2000" b="0" i="0" u="none" strike="noStrike" kern="1200" dirty="0">
                        <a:solidFill>
                          <a:srgbClr val="000000"/>
                        </a:solidFill>
                        <a:effectLst/>
                        <a:latin typeface="Abadi" panose="020B0604020104020204" pitchFamily="34" charset="0"/>
                        <a:ea typeface="+mn-ea"/>
                        <a:cs typeface="+mn-cs"/>
                      </a:endParaRP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742B"/>
                    </a:solidFill>
                  </a:tcPr>
                </a:tc>
                <a:tc>
                  <a:txBody>
                    <a:bodyPr/>
                    <a:lstStyle/>
                    <a:p>
                      <a:pPr marL="107950" indent="0" algn="l" defTabSz="914400" rtl="0" eaLnBrk="1" fontAlgn="t" latinLnBrk="0" hangingPunct="1"/>
                      <a:endParaRPr lang="en-US" sz="2000" b="0" i="0" u="none" strike="noStrike" kern="1200" dirty="0">
                        <a:solidFill>
                          <a:srgbClr val="000000"/>
                        </a:solidFill>
                        <a:effectLst/>
                        <a:latin typeface="Abadi" panose="020B0604020104020204" pitchFamily="34" charset="0"/>
                        <a:ea typeface="+mn-ea"/>
                        <a:cs typeface="+mn-cs"/>
                      </a:endParaRPr>
                    </a:p>
                  </a:txBody>
                  <a:tcPr marL="5715" marR="5715" marT="571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920102">
                <a:tc>
                  <a:txBody>
                    <a:bodyPr/>
                    <a:lstStyle/>
                    <a:p>
                      <a:pPr marL="107950" indent="0" algn="l" defTabSz="914400" rtl="0" eaLnBrk="1" fontAlgn="t" latinLnBrk="0" hangingPunct="1"/>
                      <a:r>
                        <a:rPr lang="en-US" sz="2000" b="0" i="0" u="none" strike="noStrike" kern="1200" dirty="0">
                          <a:solidFill>
                            <a:srgbClr val="000000"/>
                          </a:solidFill>
                          <a:effectLst/>
                          <a:latin typeface="Abadi" panose="020B0604020104020204" pitchFamily="34" charset="0"/>
                          <a:ea typeface="+mn-ea"/>
                          <a:cs typeface="+mn-cs"/>
                        </a:rPr>
                        <a:t>Ordering of steel for structural strength of the halls</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indent="0" algn="l" defTabSz="914400" rtl="0" eaLnBrk="1" fontAlgn="t" latinLnBrk="0" hangingPunct="1"/>
                      <a:endParaRPr lang="en-US" sz="2000" b="0" i="0" u="none" strike="noStrike" kern="1200" dirty="0">
                        <a:solidFill>
                          <a:srgbClr val="000000"/>
                        </a:solidFill>
                        <a:effectLst/>
                        <a:latin typeface="Abadi" panose="020B0604020104020204" pitchFamily="34" charset="0"/>
                        <a:ea typeface="+mn-ea"/>
                        <a:cs typeface="+mn-cs"/>
                      </a:endParaRP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742B"/>
                    </a:solidFill>
                  </a:tcPr>
                </a:tc>
                <a:tc>
                  <a:txBody>
                    <a:bodyPr/>
                    <a:lstStyle/>
                    <a:p>
                      <a:pPr marL="107950" indent="0" algn="l" defTabSz="914400" rtl="0" eaLnBrk="1" fontAlgn="t" latinLnBrk="0" hangingPunct="1"/>
                      <a:endParaRPr lang="en-US" sz="2000" b="0" i="0" u="none" strike="noStrike" kern="1200" dirty="0">
                        <a:solidFill>
                          <a:srgbClr val="000000"/>
                        </a:solidFill>
                        <a:effectLst/>
                        <a:latin typeface="Abadi" panose="020B0604020104020204" pitchFamily="34" charset="0"/>
                        <a:ea typeface="+mn-ea"/>
                        <a:cs typeface="+mn-cs"/>
                      </a:endParaRPr>
                    </a:p>
                  </a:txBody>
                  <a:tcPr marL="5715" marR="5715" marT="571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A7A65EB-D37B-A5EA-A910-64551D1630E4}"/>
              </a:ext>
            </a:extLst>
          </p:cNvPr>
          <p:cNvSpPr/>
          <p:nvPr/>
        </p:nvSpPr>
        <p:spPr bwMode="auto">
          <a:xfrm>
            <a:off x="323528" y="113691"/>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2000" b="1" kern="0" dirty="0">
                <a:solidFill>
                  <a:schemeClr val="bg1"/>
                </a:solidFill>
                <a:latin typeface="Abadi" panose="020B0604020104020204" pitchFamily="34" charset="0"/>
                <a:cs typeface="Arial"/>
              </a:rPr>
              <a:t>Engineering Services - </a:t>
            </a:r>
            <a:r>
              <a:rPr lang="en-US" sz="2000" b="1" dirty="0">
                <a:solidFill>
                  <a:schemeClr val="bg1"/>
                </a:solidFill>
                <a:latin typeface="Abadi" panose="020B0604020104020204" pitchFamily="34" charset="0"/>
                <a:cs typeface="Arial" panose="020B0604020202020204" pitchFamily="34" charset="0"/>
              </a:rPr>
              <a:t>Financial and Non-Financial performance (2022/2023)</a:t>
            </a:r>
            <a:endParaRPr lang="en-ZA" sz="2000" b="1" kern="0" dirty="0">
              <a:solidFill>
                <a:schemeClr val="bg1"/>
              </a:solidFill>
              <a:latin typeface="Abadi" panose="020B0604020104020204" pitchFamily="34" charset="0"/>
              <a:cs typeface="Arial"/>
            </a:endParaRPr>
          </a:p>
        </p:txBody>
      </p:sp>
      <p:graphicFrame>
        <p:nvGraphicFramePr>
          <p:cNvPr id="7" name="Table 6">
            <a:extLst>
              <a:ext uri="{FF2B5EF4-FFF2-40B4-BE49-F238E27FC236}">
                <a16:creationId xmlns:a16="http://schemas.microsoft.com/office/drawing/2014/main" xmlns="" id="{0572944A-3B3A-D0FD-301B-EC7621CF99A1}"/>
              </a:ext>
            </a:extLst>
          </p:cNvPr>
          <p:cNvGraphicFramePr>
            <a:graphicFrameLocks noGrp="1"/>
          </p:cNvGraphicFramePr>
          <p:nvPr>
            <p:extLst>
              <p:ext uri="{D42A27DB-BD31-4B8C-83A1-F6EECF244321}">
                <p14:modId xmlns:p14="http://schemas.microsoft.com/office/powerpoint/2010/main" xmlns="" val="2240004288"/>
              </p:ext>
            </p:extLst>
          </p:nvPr>
        </p:nvGraphicFramePr>
        <p:xfrm>
          <a:off x="326369" y="879744"/>
          <a:ext cx="8582024" cy="5264846"/>
        </p:xfrm>
        <a:graphic>
          <a:graphicData uri="http://schemas.openxmlformats.org/drawingml/2006/table">
            <a:tbl>
              <a:tblPr/>
              <a:tblGrid>
                <a:gridCol w="2952327">
                  <a:extLst>
                    <a:ext uri="{9D8B030D-6E8A-4147-A177-3AD203B41FA5}">
                      <a16:colId xmlns:a16="http://schemas.microsoft.com/office/drawing/2014/main" xmlns="" val="1930822737"/>
                    </a:ext>
                  </a:extLst>
                </a:gridCol>
                <a:gridCol w="5629697">
                  <a:extLst>
                    <a:ext uri="{9D8B030D-6E8A-4147-A177-3AD203B41FA5}">
                      <a16:colId xmlns:a16="http://schemas.microsoft.com/office/drawing/2014/main" xmlns="" val="1453799419"/>
                    </a:ext>
                  </a:extLst>
                </a:gridCol>
              </a:tblGrid>
              <a:tr h="334706">
                <a:tc>
                  <a:txBody>
                    <a:bodyPr/>
                    <a:lstStyle/>
                    <a:p>
                      <a:pPr algn="ctr" fontAlgn="b"/>
                      <a:r>
                        <a:rPr lang="en-ZA" sz="2000" b="1" i="0" u="none" strike="noStrike" kern="1200" dirty="0">
                          <a:solidFill>
                            <a:schemeClr val="bg1"/>
                          </a:solidFill>
                          <a:effectLst/>
                          <a:latin typeface="Abadi" panose="020B0604020104020204" pitchFamily="34" charset="0"/>
                          <a:ea typeface="+mn-ea"/>
                          <a:cs typeface="+mn-cs"/>
                        </a:rPr>
                        <a:t>ROADS AND STORMWATER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742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2000" b="1" i="0" u="none" strike="noStrike" kern="1200" dirty="0">
                          <a:solidFill>
                            <a:schemeClr val="bg1"/>
                          </a:solidFill>
                          <a:effectLst/>
                          <a:latin typeface="Abadi" panose="020B0604020104020204" pitchFamily="34" charset="0"/>
                          <a:ea typeface="+mn-ea"/>
                          <a:cs typeface="+mn-cs"/>
                        </a:rPr>
                        <a:t> PROJECTS PROGRESS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742A"/>
                    </a:solidFill>
                  </a:tcPr>
                </a:tc>
                <a:extLst>
                  <a:ext uri="{0D108BD9-81ED-4DB2-BD59-A6C34878D82A}">
                    <a16:rowId xmlns:a16="http://schemas.microsoft.com/office/drawing/2014/main" xmlns="" val="4208157059"/>
                  </a:ext>
                </a:extLst>
              </a:tr>
              <a:tr h="334706">
                <a:tc>
                  <a:txBody>
                    <a:bodyPr/>
                    <a:lstStyle/>
                    <a:p>
                      <a:pPr algn="l" fontAlgn="b"/>
                      <a:r>
                        <a:rPr lang="en-US" sz="1400" kern="1200" dirty="0">
                          <a:solidFill>
                            <a:schemeClr val="tx1"/>
                          </a:solidFill>
                          <a:latin typeface="Abadi" panose="020B0604020104020204" pitchFamily="34" charset="0"/>
                          <a:ea typeface="+mn-ea"/>
                          <a:cs typeface="Arial" panose="020B0604020202020204" pitchFamily="34" charset="0"/>
                        </a:rPr>
                        <a:t>REFURBISHMENT MANAGEMENT SYSTEM: R &amp; 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kern="1200" dirty="0">
                          <a:solidFill>
                            <a:schemeClr val="tx1"/>
                          </a:solidFill>
                          <a:latin typeface="Abadi" panose="020B0604020104020204" pitchFamily="34" charset="0"/>
                          <a:ea typeface="+mn-ea"/>
                          <a:cs typeface="Arial" panose="020B0604020202020204" pitchFamily="34" charset="0"/>
                        </a:rPr>
                        <a:t>The project is at implementation stage, Stormwater infrastructure condition assessments are under way.  177 Km is targeted to be assessed and 133 Km thereof is assessed. </a:t>
                      </a:r>
                      <a:endParaRPr lang="en-ZA" sz="1400" kern="1200" dirty="0">
                        <a:solidFill>
                          <a:schemeClr val="tx1"/>
                        </a:solidFill>
                        <a:latin typeface="Abadi" panose="020B0604020104020204" pitchFamily="34" charset="0"/>
                        <a:ea typeface="+mn-ea"/>
                        <a:cs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6112022"/>
                  </a:ext>
                </a:extLst>
              </a:tr>
              <a:tr h="334706">
                <a:tc>
                  <a:txBody>
                    <a:bodyPr/>
                    <a:lstStyle/>
                    <a:p>
                      <a:pPr algn="l" fontAlgn="b"/>
                      <a:r>
                        <a:rPr lang="en-ZA" sz="1400" kern="1200" dirty="0">
                          <a:solidFill>
                            <a:schemeClr val="tx1"/>
                          </a:solidFill>
                          <a:latin typeface="Abadi" panose="020B0604020104020204" pitchFamily="34" charset="0"/>
                          <a:ea typeface="+mn-ea"/>
                          <a:cs typeface="Arial" panose="020B0604020202020204" pitchFamily="34" charset="0"/>
                        </a:rPr>
                        <a:t>RESEALING OF STREETS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n-US" sz="1400" kern="1200" dirty="0">
                          <a:solidFill>
                            <a:schemeClr val="tx1"/>
                          </a:solidFill>
                          <a:latin typeface="Abadi" panose="020B0604020104020204" pitchFamily="34" charset="0"/>
                          <a:ea typeface="+mn-ea"/>
                          <a:cs typeface="Arial" panose="020B0604020202020204" pitchFamily="34" charset="0"/>
                        </a:rPr>
                        <a:t>Resealing program is under construction. However, budget levels are very low to make a significant impact.  Road Asset Management System of Mangaung states that 90% of the 1600 km sealed network is in poor conditions, requiring resealing and overlays, with 35% being very poor condition, requiring rehabilitation. </a:t>
                      </a:r>
                    </a:p>
                    <a:p>
                      <a:pPr marL="0" marR="0" lvl="0" indent="0" algn="just" defTabSz="914400" rtl="0" eaLnBrk="1" fontAlgn="b" latinLnBrk="0" hangingPunct="1">
                        <a:lnSpc>
                          <a:spcPct val="100000"/>
                        </a:lnSpc>
                        <a:spcBef>
                          <a:spcPts val="0"/>
                        </a:spcBef>
                        <a:spcAft>
                          <a:spcPts val="0"/>
                        </a:spcAft>
                        <a:buClrTx/>
                        <a:buSzTx/>
                        <a:buFontTx/>
                        <a:buNone/>
                        <a:tabLst/>
                        <a:defRPr/>
                      </a:pPr>
                      <a:r>
                        <a:rPr lang="en-US" sz="1400" kern="1200" dirty="0">
                          <a:solidFill>
                            <a:schemeClr val="tx1"/>
                          </a:solidFill>
                          <a:latin typeface="Abadi" panose="020B0604020104020204" pitchFamily="34" charset="0"/>
                          <a:ea typeface="+mn-ea"/>
                          <a:cs typeface="Arial" panose="020B0604020202020204" pitchFamily="34" charset="0"/>
                        </a:rPr>
                        <a:t>12,58 Km has been achieved from quarter 1 to quarter 3. This is against the 10 km that was targeted for 2022/2023.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19840444"/>
                  </a:ext>
                </a:extLst>
              </a:tr>
              <a:tr h="334706">
                <a:tc>
                  <a:txBody>
                    <a:bodyPr/>
                    <a:lstStyle/>
                    <a:p>
                      <a:pPr algn="l" fontAlgn="b"/>
                      <a:r>
                        <a:rPr lang="de-DE" sz="1400" kern="1200">
                          <a:solidFill>
                            <a:schemeClr val="tx1"/>
                          </a:solidFill>
                          <a:latin typeface="Abadi" panose="020B0604020104020204" pitchFamily="34" charset="0"/>
                          <a:ea typeface="+mn-ea"/>
                          <a:cs typeface="Arial" panose="020B0604020202020204" pitchFamily="34" charset="0"/>
                        </a:rPr>
                        <a:t>T1428A MAN RD 198 199&amp;200 BOCH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kern="1200" dirty="0">
                          <a:solidFill>
                            <a:schemeClr val="tx1"/>
                          </a:solidFill>
                          <a:latin typeface="Abadi" panose="020B0604020104020204" pitchFamily="34" charset="0"/>
                          <a:ea typeface="+mn-ea"/>
                          <a:cs typeface="Arial" panose="020B0604020202020204" pitchFamily="34" charset="0"/>
                        </a:rPr>
                        <a:t>The project was on construction stage. However, the initial contractor was terminated when the progress was at 60% progress. A replacement contractor has to be appointed in order to complete the outstanding scope.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13548253"/>
                  </a:ext>
                </a:extLst>
              </a:tr>
              <a:tr h="334706">
                <a:tc>
                  <a:txBody>
                    <a:bodyPr/>
                    <a:lstStyle/>
                    <a:p>
                      <a:pPr algn="l" fontAlgn="b"/>
                      <a:r>
                        <a:rPr lang="en-US" sz="1400" kern="1200">
                          <a:solidFill>
                            <a:schemeClr val="tx1"/>
                          </a:solidFill>
                          <a:latin typeface="Abadi" panose="020B0604020104020204" pitchFamily="34" charset="0"/>
                          <a:ea typeface="+mn-ea"/>
                          <a:cs typeface="Arial" panose="020B0604020202020204" pitchFamily="34" charset="0"/>
                        </a:rPr>
                        <a:t>T1430C 7TH STR BOTSHB SECTION H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kern="1200" dirty="0">
                          <a:solidFill>
                            <a:schemeClr val="tx1"/>
                          </a:solidFill>
                          <a:latin typeface="Abadi" panose="020B0604020104020204" pitchFamily="34" charset="0"/>
                          <a:ea typeface="+mn-ea"/>
                          <a:cs typeface="Arial" panose="020B0604020202020204" pitchFamily="34" charset="0"/>
                        </a:rPr>
                        <a:t>The project is under construction. The progress is at 96%. The contractor is attending to snag list that was identified during the final inspection.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30191"/>
                  </a:ext>
                </a:extLst>
              </a:tr>
              <a:tr h="334706">
                <a:tc>
                  <a:txBody>
                    <a:bodyPr/>
                    <a:lstStyle/>
                    <a:p>
                      <a:pPr algn="l" fontAlgn="b"/>
                      <a:r>
                        <a:rPr lang="fr-FR" sz="1400" kern="1200">
                          <a:solidFill>
                            <a:schemeClr val="tx1"/>
                          </a:solidFill>
                          <a:latin typeface="Abadi" panose="020B0604020104020204" pitchFamily="34" charset="0"/>
                          <a:ea typeface="+mn-ea"/>
                          <a:cs typeface="Arial" panose="020B0604020202020204" pitchFamily="34" charset="0"/>
                        </a:rPr>
                        <a:t>T1523 BOT RD 304 305 308 SECTION G UPG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kern="1200" dirty="0">
                          <a:solidFill>
                            <a:schemeClr val="tx1"/>
                          </a:solidFill>
                          <a:latin typeface="Abadi" panose="020B0604020104020204" pitchFamily="34" charset="0"/>
                          <a:ea typeface="+mn-ea"/>
                          <a:cs typeface="Arial" panose="020B0604020202020204" pitchFamily="34" charset="0"/>
                        </a:rPr>
                        <a:t>The project is at design stage. The design is targeted to be complete by the 30</a:t>
                      </a:r>
                      <a:r>
                        <a:rPr lang="en-ZA" sz="1400" kern="1200" baseline="30000" dirty="0">
                          <a:solidFill>
                            <a:schemeClr val="tx1"/>
                          </a:solidFill>
                          <a:latin typeface="Abadi" panose="020B0604020104020204" pitchFamily="34" charset="0"/>
                          <a:ea typeface="+mn-ea"/>
                          <a:cs typeface="Arial" panose="020B0604020202020204" pitchFamily="34" charset="0"/>
                        </a:rPr>
                        <a:t>th</a:t>
                      </a:r>
                      <a:r>
                        <a:rPr lang="en-ZA" sz="1400" kern="1200" dirty="0">
                          <a:solidFill>
                            <a:schemeClr val="tx1"/>
                          </a:solidFill>
                          <a:latin typeface="Abadi" panose="020B0604020104020204" pitchFamily="34" charset="0"/>
                          <a:ea typeface="+mn-ea"/>
                          <a:cs typeface="Arial" panose="020B0604020202020204" pitchFamily="34" charset="0"/>
                        </a:rPr>
                        <a:t> June 2023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65981092"/>
                  </a:ext>
                </a:extLst>
              </a:tr>
              <a:tr h="334706">
                <a:tc>
                  <a:txBody>
                    <a:bodyPr/>
                    <a:lstStyle/>
                    <a:p>
                      <a:pPr algn="l" fontAlgn="b"/>
                      <a:r>
                        <a:rPr lang="en-ZA" sz="1400" kern="1200">
                          <a:solidFill>
                            <a:schemeClr val="tx1"/>
                          </a:solidFill>
                          <a:latin typeface="Abadi" panose="020B0604020104020204" pitchFamily="34" charset="0"/>
                          <a:ea typeface="+mn-ea"/>
                          <a:cs typeface="Arial" panose="020B0604020202020204" pitchFamily="34" charset="0"/>
                        </a:rPr>
                        <a:t>T1527A BOCHABELA STS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kern="1200" dirty="0">
                          <a:solidFill>
                            <a:schemeClr val="tx1"/>
                          </a:solidFill>
                          <a:latin typeface="Abadi" panose="020B0604020104020204" pitchFamily="34" charset="0"/>
                          <a:ea typeface="+mn-ea"/>
                          <a:cs typeface="Arial" panose="020B0604020202020204" pitchFamily="34" charset="0"/>
                        </a:rPr>
                        <a:t>The project is complete.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68870377"/>
                  </a:ext>
                </a:extLst>
              </a:tr>
              <a:tr h="334706">
                <a:tc>
                  <a:txBody>
                    <a:bodyPr/>
                    <a:lstStyle/>
                    <a:p>
                      <a:pPr algn="l" fontAlgn="b"/>
                      <a:r>
                        <a:rPr lang="en-ZA" sz="1400" kern="1200">
                          <a:solidFill>
                            <a:schemeClr val="tx1"/>
                          </a:solidFill>
                          <a:latin typeface="Abadi" panose="020B0604020104020204" pitchFamily="34" charset="0"/>
                          <a:ea typeface="+mn-ea"/>
                          <a:cs typeface="Arial" panose="020B0604020202020204" pitchFamily="34" charset="0"/>
                        </a:rPr>
                        <a:t>T1530 BOT RD B16 &amp; 903 SECTION T UPG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kern="1200" dirty="0">
                          <a:solidFill>
                            <a:schemeClr val="tx1"/>
                          </a:solidFill>
                          <a:latin typeface="Abadi" panose="020B0604020104020204" pitchFamily="34" charset="0"/>
                          <a:ea typeface="+mn-ea"/>
                          <a:cs typeface="Arial" panose="020B0604020202020204" pitchFamily="34" charset="0"/>
                        </a:rPr>
                        <a:t>The project is complete.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1833653"/>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A7A65EB-D37B-A5EA-A910-64551D1630E4}"/>
              </a:ext>
            </a:extLst>
          </p:cNvPr>
          <p:cNvSpPr/>
          <p:nvPr/>
        </p:nvSpPr>
        <p:spPr bwMode="auto">
          <a:xfrm>
            <a:off x="323528" y="113691"/>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2000" b="1" kern="0" dirty="0">
                <a:solidFill>
                  <a:schemeClr val="bg1"/>
                </a:solidFill>
                <a:latin typeface="Abadi" panose="020B0604020104020204" pitchFamily="34" charset="0"/>
                <a:cs typeface="Arial"/>
              </a:rPr>
              <a:t>Engineering Services - </a:t>
            </a:r>
            <a:r>
              <a:rPr lang="en-US" sz="2000" b="1" dirty="0">
                <a:solidFill>
                  <a:schemeClr val="bg1"/>
                </a:solidFill>
                <a:latin typeface="Abadi" panose="020B0604020104020204" pitchFamily="34" charset="0"/>
                <a:cs typeface="Arial" panose="020B0604020202020204" pitchFamily="34" charset="0"/>
              </a:rPr>
              <a:t>Financial and Non-Financial performance (2022/2023)</a:t>
            </a:r>
            <a:endParaRPr lang="en-ZA" sz="2000" b="1" kern="0" dirty="0">
              <a:solidFill>
                <a:schemeClr val="bg1"/>
              </a:solidFill>
              <a:latin typeface="Abadi" panose="020B0604020104020204" pitchFamily="34" charset="0"/>
              <a:cs typeface="Arial"/>
            </a:endParaRPr>
          </a:p>
        </p:txBody>
      </p:sp>
      <p:graphicFrame>
        <p:nvGraphicFramePr>
          <p:cNvPr id="7" name="Table 6">
            <a:extLst>
              <a:ext uri="{FF2B5EF4-FFF2-40B4-BE49-F238E27FC236}">
                <a16:creationId xmlns:a16="http://schemas.microsoft.com/office/drawing/2014/main" xmlns="" id="{0572944A-3B3A-D0FD-301B-EC7621CF99A1}"/>
              </a:ext>
            </a:extLst>
          </p:cNvPr>
          <p:cNvGraphicFramePr>
            <a:graphicFrameLocks noGrp="1"/>
          </p:cNvGraphicFramePr>
          <p:nvPr>
            <p:extLst>
              <p:ext uri="{D42A27DB-BD31-4B8C-83A1-F6EECF244321}">
                <p14:modId xmlns:p14="http://schemas.microsoft.com/office/powerpoint/2010/main" xmlns="" val="2724888181"/>
              </p:ext>
            </p:extLst>
          </p:nvPr>
        </p:nvGraphicFramePr>
        <p:xfrm>
          <a:off x="326369" y="879744"/>
          <a:ext cx="8582024" cy="4637490"/>
        </p:xfrm>
        <a:graphic>
          <a:graphicData uri="http://schemas.openxmlformats.org/drawingml/2006/table">
            <a:tbl>
              <a:tblPr/>
              <a:tblGrid>
                <a:gridCol w="2952327">
                  <a:extLst>
                    <a:ext uri="{9D8B030D-6E8A-4147-A177-3AD203B41FA5}">
                      <a16:colId xmlns:a16="http://schemas.microsoft.com/office/drawing/2014/main" xmlns="" val="1930822737"/>
                    </a:ext>
                  </a:extLst>
                </a:gridCol>
                <a:gridCol w="5629697">
                  <a:extLst>
                    <a:ext uri="{9D8B030D-6E8A-4147-A177-3AD203B41FA5}">
                      <a16:colId xmlns:a16="http://schemas.microsoft.com/office/drawing/2014/main" xmlns="" val="1453799419"/>
                    </a:ext>
                  </a:extLst>
                </a:gridCol>
              </a:tblGrid>
              <a:tr h="888030">
                <a:tc>
                  <a:txBody>
                    <a:bodyPr/>
                    <a:lstStyle/>
                    <a:p>
                      <a:pPr algn="ctr" fontAlgn="b"/>
                      <a:r>
                        <a:rPr lang="en-ZA" sz="2000" b="1" i="0" u="none" strike="noStrike" kern="1200" dirty="0">
                          <a:solidFill>
                            <a:schemeClr val="bg1"/>
                          </a:solidFill>
                          <a:effectLst/>
                          <a:latin typeface="Abadi" panose="020B0604020104020204" pitchFamily="34" charset="0"/>
                          <a:ea typeface="+mn-ea"/>
                          <a:cs typeface="+mn-cs"/>
                        </a:rPr>
                        <a:t>ROADS AND STORMWATER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742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2000" b="1" i="0" u="none" strike="noStrike" kern="1200" dirty="0">
                          <a:solidFill>
                            <a:schemeClr val="bg1"/>
                          </a:solidFill>
                          <a:effectLst/>
                          <a:latin typeface="Abadi" panose="020B0604020104020204" pitchFamily="34" charset="0"/>
                          <a:ea typeface="+mn-ea"/>
                          <a:cs typeface="+mn-cs"/>
                        </a:rPr>
                        <a:t> PROJECTS PROGRESS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742A"/>
                    </a:solidFill>
                  </a:tcPr>
                </a:tc>
                <a:extLst>
                  <a:ext uri="{0D108BD9-81ED-4DB2-BD59-A6C34878D82A}">
                    <a16:rowId xmlns:a16="http://schemas.microsoft.com/office/drawing/2014/main" xmlns="" val="4208157059"/>
                  </a:ext>
                </a:extLst>
              </a:tr>
              <a:tr h="624910">
                <a:tc>
                  <a:txBody>
                    <a:bodyPr/>
                    <a:lstStyle/>
                    <a:p>
                      <a:pPr algn="l" fontAlgn="b"/>
                      <a:r>
                        <a:rPr lang="en-US" sz="1400" kern="1200">
                          <a:solidFill>
                            <a:schemeClr val="tx1"/>
                          </a:solidFill>
                          <a:latin typeface="Abadi" panose="020B0604020104020204" pitchFamily="34" charset="0"/>
                          <a:ea typeface="+mn-ea"/>
                          <a:cs typeface="Arial" panose="020B0604020202020204" pitchFamily="34" charset="0"/>
                        </a:rPr>
                        <a:t>T1532 VISTA PARK BULK ROAD &amp; S/WATER UPG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kern="1200" dirty="0">
                          <a:solidFill>
                            <a:schemeClr val="tx1"/>
                          </a:solidFill>
                          <a:latin typeface="Abadi" panose="020B0604020104020204" pitchFamily="34" charset="0"/>
                          <a:ea typeface="+mn-ea"/>
                          <a:cs typeface="Arial" panose="020B0604020202020204" pitchFamily="34" charset="0"/>
                        </a:rPr>
                        <a:t>The project is at construction stage with progress of 65%.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9985326"/>
                  </a:ext>
                </a:extLst>
              </a:tr>
              <a:tr h="624910">
                <a:tc>
                  <a:txBody>
                    <a:bodyPr/>
                    <a:lstStyle/>
                    <a:p>
                      <a:pPr algn="l" fontAlgn="b"/>
                      <a:r>
                        <a:rPr lang="en-ZA" sz="1400" kern="1200">
                          <a:solidFill>
                            <a:schemeClr val="tx1"/>
                          </a:solidFill>
                          <a:latin typeface="Abadi" panose="020B0604020104020204" pitchFamily="34" charset="0"/>
                          <a:ea typeface="+mn-ea"/>
                          <a:cs typeface="Arial" panose="020B0604020202020204" pitchFamily="34" charset="0"/>
                        </a:rPr>
                        <a:t>T1534 VERENIGING AV EXT BRIDGE OVER RAIL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kern="1200" dirty="0">
                          <a:solidFill>
                            <a:schemeClr val="tx1"/>
                          </a:solidFill>
                          <a:latin typeface="Abadi" panose="020B0604020104020204" pitchFamily="34" charset="0"/>
                          <a:ea typeface="+mn-ea"/>
                          <a:cs typeface="Arial" panose="020B0604020202020204" pitchFamily="34" charset="0"/>
                        </a:rPr>
                        <a:t>The project is complete.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92637661"/>
                  </a:ext>
                </a:extLst>
              </a:tr>
              <a:tr h="624910">
                <a:tc>
                  <a:txBody>
                    <a:bodyPr/>
                    <a:lstStyle/>
                    <a:p>
                      <a:pPr algn="l" fontAlgn="b"/>
                      <a:r>
                        <a:rPr lang="en-US" sz="1400" kern="1200">
                          <a:solidFill>
                            <a:schemeClr val="tx1"/>
                          </a:solidFill>
                          <a:latin typeface="Abadi" panose="020B0604020104020204" pitchFamily="34" charset="0"/>
                          <a:ea typeface="+mn-ea"/>
                          <a:cs typeface="Arial" panose="020B0604020202020204" pitchFamily="34" charset="0"/>
                        </a:rPr>
                        <a:t>T1534B VERENIGING AVENUE EXT ROADS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kern="1200" dirty="0">
                          <a:solidFill>
                            <a:schemeClr val="tx1"/>
                          </a:solidFill>
                          <a:latin typeface="Abadi" panose="020B0604020104020204" pitchFamily="34" charset="0"/>
                          <a:ea typeface="+mn-ea"/>
                          <a:cs typeface="Arial" panose="020B0604020202020204" pitchFamily="34" charset="0"/>
                        </a:rPr>
                        <a:t>The project is at construction stage with a progress of 94%.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13643895"/>
                  </a:ext>
                </a:extLst>
              </a:tr>
              <a:tr h="624910">
                <a:tc>
                  <a:txBody>
                    <a:bodyPr/>
                    <a:lstStyle/>
                    <a:p>
                      <a:pPr algn="l" fontAlgn="b"/>
                      <a:r>
                        <a:rPr lang="en-US" sz="1400" kern="1200">
                          <a:solidFill>
                            <a:schemeClr val="tx1"/>
                          </a:solidFill>
                          <a:latin typeface="Abadi" panose="020B0604020104020204" pitchFamily="34" charset="0"/>
                          <a:ea typeface="+mn-ea"/>
                          <a:cs typeface="Arial" panose="020B0604020202020204" pitchFamily="34" charset="0"/>
                        </a:rPr>
                        <a:t>T1537 HEAVY REHAB  NELSON M&amp;ELA ST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kern="1200" dirty="0">
                          <a:solidFill>
                            <a:schemeClr val="tx1"/>
                          </a:solidFill>
                          <a:latin typeface="Abadi" panose="020B0604020104020204" pitchFamily="34" charset="0"/>
                          <a:ea typeface="+mn-ea"/>
                          <a:cs typeface="Arial" panose="020B0604020202020204" pitchFamily="34" charset="0"/>
                        </a:rPr>
                        <a:t>The project is at planning stage. Construction stage could not be realised due to budget constraints.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8867264"/>
                  </a:ext>
                </a:extLst>
              </a:tr>
              <a:tr h="624910">
                <a:tc>
                  <a:txBody>
                    <a:bodyPr/>
                    <a:lstStyle/>
                    <a:p>
                      <a:pPr algn="l" fontAlgn="b"/>
                      <a:r>
                        <a:rPr lang="de-DE" sz="1400" kern="1200">
                          <a:solidFill>
                            <a:schemeClr val="tx1"/>
                          </a:solidFill>
                          <a:latin typeface="Abadi" panose="020B0604020104020204" pitchFamily="34" charset="0"/>
                          <a:ea typeface="+mn-ea"/>
                          <a:cs typeface="Arial" panose="020B0604020202020204" pitchFamily="34" charset="0"/>
                        </a:rPr>
                        <a:t>T1432 MAN 10786 BERGMAN SQUARE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kern="1200" dirty="0">
                          <a:solidFill>
                            <a:schemeClr val="tx1"/>
                          </a:solidFill>
                          <a:latin typeface="Abadi" panose="020B0604020104020204" pitchFamily="34" charset="0"/>
                          <a:ea typeface="+mn-ea"/>
                          <a:cs typeface="Arial" panose="020B0604020202020204" pitchFamily="34" charset="0"/>
                        </a:rPr>
                        <a:t>The project was at construction stage. However, the contractor terminated a contract due to late payments.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52476458"/>
                  </a:ext>
                </a:extLst>
              </a:tr>
              <a:tr h="624910">
                <a:tc>
                  <a:txBody>
                    <a:bodyPr/>
                    <a:lstStyle/>
                    <a:p>
                      <a:pPr algn="l" fontAlgn="b"/>
                      <a:r>
                        <a:rPr lang="en-ZA" sz="1400" kern="1200" dirty="0">
                          <a:solidFill>
                            <a:schemeClr val="tx1"/>
                          </a:solidFill>
                          <a:latin typeface="Abadi" panose="020B0604020104020204" pitchFamily="34" charset="0"/>
                          <a:ea typeface="+mn-ea"/>
                          <a:cs typeface="Arial" panose="020B0604020202020204" pitchFamily="34" charset="0"/>
                        </a:rPr>
                        <a:t>STORMWATER REFURBISHMENT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kern="1200" dirty="0">
                          <a:solidFill>
                            <a:schemeClr val="tx1"/>
                          </a:solidFill>
                          <a:latin typeface="Abadi" panose="020B0604020104020204" pitchFamily="34" charset="0"/>
                          <a:ea typeface="+mn-ea"/>
                          <a:cs typeface="Arial" panose="020B0604020202020204" pitchFamily="34" charset="0"/>
                        </a:rPr>
                        <a:t>The program is under implementation, 0,149 km of  the 3km targeted will be achieved in 2022/2023 FY. This is due to budget constraints.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68432552"/>
                  </a:ext>
                </a:extLst>
              </a:tr>
            </a:tbl>
          </a:graphicData>
        </a:graphic>
      </p:graphicFrame>
    </p:spTree>
    <p:extLst>
      <p:ext uri="{BB962C8B-B14F-4D97-AF65-F5344CB8AC3E}">
        <p14:creationId xmlns:p14="http://schemas.microsoft.com/office/powerpoint/2010/main" xmlns="" val="2282963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A7A65EB-D37B-A5EA-A910-64551D1630E4}"/>
              </a:ext>
            </a:extLst>
          </p:cNvPr>
          <p:cNvSpPr/>
          <p:nvPr/>
        </p:nvSpPr>
        <p:spPr bwMode="auto">
          <a:xfrm>
            <a:off x="323528" y="113691"/>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2000" b="1" kern="0" dirty="0">
                <a:solidFill>
                  <a:schemeClr val="bg1"/>
                </a:solidFill>
                <a:latin typeface="Abadi" panose="020B0604020104020204" pitchFamily="34" charset="0"/>
                <a:cs typeface="Arial"/>
              </a:rPr>
              <a:t>Engineering Services - </a:t>
            </a:r>
            <a:r>
              <a:rPr lang="en-US" sz="2000" b="1" dirty="0">
                <a:solidFill>
                  <a:schemeClr val="bg1"/>
                </a:solidFill>
                <a:latin typeface="Abadi" panose="020B0604020104020204" pitchFamily="34" charset="0"/>
                <a:cs typeface="Arial" panose="020B0604020202020204" pitchFamily="34" charset="0"/>
              </a:rPr>
              <a:t>Financial and Non-Financial performance (2022/2023)</a:t>
            </a:r>
            <a:endParaRPr lang="en-ZA" sz="2000" b="1" kern="0" dirty="0">
              <a:solidFill>
                <a:schemeClr val="bg1"/>
              </a:solidFill>
              <a:latin typeface="Abadi" panose="020B0604020104020204" pitchFamily="34" charset="0"/>
              <a:cs typeface="Arial"/>
            </a:endParaRPr>
          </a:p>
        </p:txBody>
      </p:sp>
      <p:graphicFrame>
        <p:nvGraphicFramePr>
          <p:cNvPr id="7" name="Table 6">
            <a:extLst>
              <a:ext uri="{FF2B5EF4-FFF2-40B4-BE49-F238E27FC236}">
                <a16:creationId xmlns:a16="http://schemas.microsoft.com/office/drawing/2014/main" xmlns="" id="{923B1F9F-0B7A-FCF3-4AA9-E284D3C04051}"/>
              </a:ext>
            </a:extLst>
          </p:cNvPr>
          <p:cNvGraphicFramePr>
            <a:graphicFrameLocks noGrp="1"/>
          </p:cNvGraphicFramePr>
          <p:nvPr>
            <p:extLst>
              <p:ext uri="{D42A27DB-BD31-4B8C-83A1-F6EECF244321}">
                <p14:modId xmlns:p14="http://schemas.microsoft.com/office/powerpoint/2010/main" xmlns="" val="3886120671"/>
              </p:ext>
            </p:extLst>
          </p:nvPr>
        </p:nvGraphicFramePr>
        <p:xfrm>
          <a:off x="323529" y="908720"/>
          <a:ext cx="8582024" cy="4680523"/>
        </p:xfrm>
        <a:graphic>
          <a:graphicData uri="http://schemas.openxmlformats.org/drawingml/2006/table">
            <a:tbl>
              <a:tblPr/>
              <a:tblGrid>
                <a:gridCol w="3312367">
                  <a:extLst>
                    <a:ext uri="{9D8B030D-6E8A-4147-A177-3AD203B41FA5}">
                      <a16:colId xmlns:a16="http://schemas.microsoft.com/office/drawing/2014/main" xmlns="" val="1912762430"/>
                    </a:ext>
                  </a:extLst>
                </a:gridCol>
                <a:gridCol w="5269657">
                  <a:extLst>
                    <a:ext uri="{9D8B030D-6E8A-4147-A177-3AD203B41FA5}">
                      <a16:colId xmlns:a16="http://schemas.microsoft.com/office/drawing/2014/main" xmlns="" val="3272718449"/>
                    </a:ext>
                  </a:extLst>
                </a:gridCol>
              </a:tblGrid>
              <a:tr h="583681">
                <a:tc>
                  <a:txBody>
                    <a:bodyPr/>
                    <a:lstStyle/>
                    <a:p>
                      <a:pPr algn="ctr" fontAlgn="b"/>
                      <a:r>
                        <a:rPr lang="en-ZA" sz="2000" b="1" i="0" u="none" strike="noStrike" kern="1200" dirty="0">
                          <a:solidFill>
                            <a:schemeClr val="bg1"/>
                          </a:solidFill>
                          <a:effectLst/>
                          <a:latin typeface="Abadi" panose="020B0604020104020204" pitchFamily="34" charset="0"/>
                          <a:ea typeface="+mn-ea"/>
                          <a:cs typeface="+mn-cs"/>
                        </a:rPr>
                        <a:t>SANITATION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742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2000" b="1" i="0" u="none" strike="noStrike" kern="1200" dirty="0">
                          <a:solidFill>
                            <a:schemeClr val="bg1"/>
                          </a:solidFill>
                          <a:effectLst/>
                          <a:latin typeface="Abadi" panose="020B0604020104020204" pitchFamily="34" charset="0"/>
                          <a:ea typeface="+mn-ea"/>
                          <a:cs typeface="+mn-cs"/>
                        </a:rPr>
                        <a:t> PROJECTS PROGRESS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742A"/>
                    </a:solidFill>
                  </a:tcPr>
                </a:tc>
                <a:extLst>
                  <a:ext uri="{0D108BD9-81ED-4DB2-BD59-A6C34878D82A}">
                    <a16:rowId xmlns:a16="http://schemas.microsoft.com/office/drawing/2014/main" xmlns="" val="2522432802"/>
                  </a:ext>
                </a:extLst>
              </a:tr>
              <a:tr h="583681">
                <a:tc>
                  <a:txBody>
                    <a:bodyPr/>
                    <a:lstStyle/>
                    <a:p>
                      <a:pPr algn="l" fontAlgn="b"/>
                      <a:r>
                        <a:rPr lang="en-US" sz="1400" kern="1200" dirty="0">
                          <a:solidFill>
                            <a:schemeClr val="tx1"/>
                          </a:solidFill>
                          <a:latin typeface="Abadi" panose="020B0604020104020204" pitchFamily="34" charset="0"/>
                          <a:ea typeface="+mn-ea"/>
                          <a:cs typeface="Arial" panose="020B0604020202020204" pitchFamily="34" charset="0"/>
                        </a:rPr>
                        <a:t>SEWER MASTER AND DEVELOPMENT PLANS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kern="1200" dirty="0">
                          <a:solidFill>
                            <a:schemeClr val="tx1"/>
                          </a:solidFill>
                          <a:latin typeface="Abadi" panose="020B0604020104020204" pitchFamily="34" charset="0"/>
                          <a:ea typeface="+mn-ea"/>
                          <a:cs typeface="Arial" panose="020B0604020202020204" pitchFamily="34" charset="0"/>
                        </a:rPr>
                        <a:t> 80% of the plan is complete  </a:t>
                      </a:r>
                    </a:p>
                    <a:p>
                      <a:pPr algn="l" fontAlgn="b"/>
                      <a:endParaRPr lang="en-US" sz="1400" kern="1200" dirty="0">
                        <a:solidFill>
                          <a:schemeClr val="tx1"/>
                        </a:solidFill>
                        <a:latin typeface="Abadi" panose="020B0604020104020204" pitchFamily="34" charset="0"/>
                        <a:ea typeface="+mn-ea"/>
                        <a:cs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07174707"/>
                  </a:ext>
                </a:extLst>
              </a:tr>
              <a:tr h="583681">
                <a:tc>
                  <a:txBody>
                    <a:bodyPr/>
                    <a:lstStyle/>
                    <a:p>
                      <a:pPr algn="l" fontAlgn="b"/>
                      <a:r>
                        <a:rPr lang="en-ZA" sz="1400" kern="1200" dirty="0">
                          <a:solidFill>
                            <a:schemeClr val="tx1"/>
                          </a:solidFill>
                          <a:latin typeface="Abadi" panose="020B0604020104020204" pitchFamily="34" charset="0"/>
                          <a:ea typeface="+mn-ea"/>
                          <a:cs typeface="Arial" panose="020B0604020202020204" pitchFamily="34" charset="0"/>
                        </a:rPr>
                        <a:t>BOTSHABELO MAIN OUTFALL SEWER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kern="1200" dirty="0">
                          <a:solidFill>
                            <a:schemeClr val="tx1"/>
                          </a:solidFill>
                          <a:latin typeface="Abadi" panose="020B0604020104020204" pitchFamily="34" charset="0"/>
                          <a:ea typeface="+mn-ea"/>
                          <a:cs typeface="Arial" panose="020B0604020202020204" pitchFamily="34" charset="0"/>
                        </a:rPr>
                        <a:t>Feasibility study and preliminary design complete</a:t>
                      </a:r>
                      <a:endParaRPr lang="en-ZA" sz="1400" kern="1200" dirty="0">
                        <a:solidFill>
                          <a:schemeClr val="tx1"/>
                        </a:solidFill>
                        <a:latin typeface="Abadi" panose="020B0604020104020204" pitchFamily="34" charset="0"/>
                        <a:ea typeface="+mn-ea"/>
                        <a:cs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61472292"/>
                  </a:ext>
                </a:extLst>
              </a:tr>
              <a:tr h="781933">
                <a:tc>
                  <a:txBody>
                    <a:bodyPr/>
                    <a:lstStyle/>
                    <a:p>
                      <a:pPr algn="l" fontAlgn="b"/>
                      <a:r>
                        <a:rPr lang="en-ZA" sz="1400" kern="1200" dirty="0">
                          <a:solidFill>
                            <a:schemeClr val="tx1"/>
                          </a:solidFill>
                          <a:latin typeface="Abadi" panose="020B0604020104020204" pitchFamily="34" charset="0"/>
                          <a:ea typeface="+mn-ea"/>
                          <a:cs typeface="Arial" panose="020B0604020202020204" pitchFamily="34" charset="0"/>
                        </a:rPr>
                        <a:t>REFURBISHMENT OF SEWER SYSTEMS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kern="1200" dirty="0">
                          <a:solidFill>
                            <a:schemeClr val="tx1"/>
                          </a:solidFill>
                          <a:latin typeface="Abadi" panose="020B0604020104020204" pitchFamily="34" charset="0"/>
                          <a:ea typeface="+mn-ea"/>
                          <a:cs typeface="Arial" panose="020B0604020202020204" pitchFamily="34" charset="0"/>
                        </a:rPr>
                        <a:t>Two contractors were appointed during February 2023 and the project is currently under construction with 18% of the budget being spent to date</a:t>
                      </a:r>
                      <a:endParaRPr lang="en-ZA" sz="1400" kern="1200" dirty="0">
                        <a:solidFill>
                          <a:schemeClr val="tx1"/>
                        </a:solidFill>
                        <a:latin typeface="Abadi" panose="020B0604020104020204" pitchFamily="34" charset="0"/>
                        <a:ea typeface="+mn-ea"/>
                        <a:cs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70075410"/>
                  </a:ext>
                </a:extLst>
              </a:tr>
              <a:tr h="781933">
                <a:tc>
                  <a:txBody>
                    <a:bodyPr/>
                    <a:lstStyle/>
                    <a:p>
                      <a:pPr algn="l" fontAlgn="b"/>
                      <a:r>
                        <a:rPr lang="en-ZA" sz="1400" kern="1200">
                          <a:solidFill>
                            <a:schemeClr val="tx1"/>
                          </a:solidFill>
                          <a:latin typeface="Abadi" panose="020B0604020104020204" pitchFamily="34" charset="0"/>
                          <a:ea typeface="+mn-ea"/>
                          <a:cs typeface="Arial" panose="020B0604020202020204" pitchFamily="34" charset="0"/>
                        </a:rPr>
                        <a:t>REFURBISHMENT OF  WWTW'S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badi" panose="020B0604020104020204" pitchFamily="34" charset="0"/>
                          <a:ea typeface="+mn-ea"/>
                          <a:cs typeface="Arial" panose="020B0604020202020204" pitchFamily="34" charset="0"/>
                        </a:rPr>
                        <a:t>Two contractors were appointed during February 2023 and the project is currently under construction with 10% of the budget being spent to date</a:t>
                      </a:r>
                      <a:endParaRPr lang="en-ZA" sz="1400" kern="1200" dirty="0">
                        <a:solidFill>
                          <a:schemeClr val="tx1"/>
                        </a:solidFill>
                        <a:latin typeface="Abadi" panose="020B0604020104020204" pitchFamily="34" charset="0"/>
                        <a:ea typeface="+mn-ea"/>
                        <a:cs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3745838"/>
                  </a:ext>
                </a:extLst>
              </a:tr>
              <a:tr h="781933">
                <a:tc>
                  <a:txBody>
                    <a:bodyPr/>
                    <a:lstStyle/>
                    <a:p>
                      <a:pPr algn="l" fontAlgn="b"/>
                      <a:r>
                        <a:rPr lang="en-ZA" sz="1400" kern="1200">
                          <a:solidFill>
                            <a:schemeClr val="tx1"/>
                          </a:solidFill>
                          <a:latin typeface="Abadi" panose="020B0604020104020204" pitchFamily="34" charset="0"/>
                          <a:ea typeface="+mn-ea"/>
                          <a:cs typeface="Arial" panose="020B0604020202020204" pitchFamily="34" charset="0"/>
                        </a:rPr>
                        <a:t>EXTENSION THBA NCHU WWTW (SELOSESHA)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kern="1200" dirty="0">
                          <a:solidFill>
                            <a:schemeClr val="tx1"/>
                          </a:solidFill>
                          <a:latin typeface="Abadi" panose="020B0604020104020204" pitchFamily="34" charset="0"/>
                          <a:ea typeface="+mn-ea"/>
                          <a:cs typeface="Arial" panose="020B0604020202020204" pitchFamily="34" charset="0"/>
                        </a:rPr>
                        <a:t>During December 2022, the contractor suspended works and terminated the contract during January 2023 leaving the civil works incomplete</a:t>
                      </a:r>
                      <a:endParaRPr lang="en-ZA" sz="1400" kern="1200" dirty="0">
                        <a:solidFill>
                          <a:schemeClr val="tx1"/>
                        </a:solidFill>
                        <a:latin typeface="Abadi" panose="020B0604020104020204" pitchFamily="34" charset="0"/>
                        <a:ea typeface="+mn-ea"/>
                        <a:cs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24289404"/>
                  </a:ext>
                </a:extLst>
              </a:tr>
              <a:tr h="583681">
                <a:tc>
                  <a:txBody>
                    <a:bodyPr/>
                    <a:lstStyle/>
                    <a:p>
                      <a:pPr algn="l" fontAlgn="b"/>
                      <a:r>
                        <a:rPr lang="en-US" sz="1400" kern="1200" dirty="0">
                          <a:solidFill>
                            <a:schemeClr val="tx1"/>
                          </a:solidFill>
                          <a:latin typeface="Abadi" panose="020B0604020104020204" pitchFamily="34" charset="0"/>
                          <a:ea typeface="+mn-ea"/>
                          <a:cs typeface="Arial" panose="020B0604020202020204" pitchFamily="34" charset="0"/>
                        </a:rPr>
                        <a:t>EXTENSIONOF  THABA NCHU WWTW SELOSESHA MECH ELECTR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kern="1200" dirty="0">
                          <a:solidFill>
                            <a:schemeClr val="tx1"/>
                          </a:solidFill>
                          <a:latin typeface="Abadi" panose="020B0604020104020204" pitchFamily="34" charset="0"/>
                          <a:ea typeface="+mn-ea"/>
                          <a:cs typeface="Arial" panose="020B0604020202020204" pitchFamily="34" charset="0"/>
                        </a:rPr>
                        <a:t>No progress made due to  civil works being incomplete</a:t>
                      </a:r>
                      <a:endParaRPr lang="en-ZA" sz="1400" kern="1200" dirty="0">
                        <a:solidFill>
                          <a:schemeClr val="tx1"/>
                        </a:solidFill>
                        <a:latin typeface="Abadi" panose="020B0604020104020204" pitchFamily="34" charset="0"/>
                        <a:ea typeface="+mn-ea"/>
                        <a:cs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3314065"/>
                  </a:ext>
                </a:extLst>
              </a:tr>
            </a:tbl>
          </a:graphicData>
        </a:graphic>
      </p:graphicFrame>
    </p:spTree>
    <p:extLst>
      <p:ext uri="{BB962C8B-B14F-4D97-AF65-F5344CB8AC3E}">
        <p14:creationId xmlns:p14="http://schemas.microsoft.com/office/powerpoint/2010/main" xmlns="" val="1714754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A7A65EB-D37B-A5EA-A910-64551D1630E4}"/>
              </a:ext>
            </a:extLst>
          </p:cNvPr>
          <p:cNvSpPr/>
          <p:nvPr/>
        </p:nvSpPr>
        <p:spPr bwMode="auto">
          <a:xfrm>
            <a:off x="323528" y="113691"/>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2000" b="1" kern="0" dirty="0">
                <a:solidFill>
                  <a:schemeClr val="bg1"/>
                </a:solidFill>
                <a:latin typeface="Abadi" panose="020B0604020104020204" pitchFamily="34" charset="0"/>
                <a:cs typeface="Arial"/>
              </a:rPr>
              <a:t>Engineering Services - </a:t>
            </a:r>
            <a:r>
              <a:rPr lang="en-US" sz="2000" b="1" dirty="0">
                <a:solidFill>
                  <a:schemeClr val="bg1"/>
                </a:solidFill>
                <a:latin typeface="Abadi" panose="020B0604020104020204" pitchFamily="34" charset="0"/>
                <a:cs typeface="Arial" panose="020B0604020202020204" pitchFamily="34" charset="0"/>
              </a:rPr>
              <a:t>Financial and Non-Financial performance (2022/2023)</a:t>
            </a:r>
            <a:endParaRPr lang="en-ZA" sz="2000" b="1" kern="0" dirty="0">
              <a:solidFill>
                <a:schemeClr val="bg1"/>
              </a:solidFill>
              <a:latin typeface="Abadi" panose="020B0604020104020204" pitchFamily="34" charset="0"/>
              <a:cs typeface="Arial"/>
            </a:endParaRPr>
          </a:p>
        </p:txBody>
      </p:sp>
      <p:graphicFrame>
        <p:nvGraphicFramePr>
          <p:cNvPr id="5" name="Table 4">
            <a:extLst>
              <a:ext uri="{FF2B5EF4-FFF2-40B4-BE49-F238E27FC236}">
                <a16:creationId xmlns:a16="http://schemas.microsoft.com/office/drawing/2014/main" xmlns="" id="{13D7FD5A-D7C0-B3FD-74F5-E470EFCD92AB}"/>
              </a:ext>
            </a:extLst>
          </p:cNvPr>
          <p:cNvGraphicFramePr>
            <a:graphicFrameLocks noGrp="1"/>
          </p:cNvGraphicFramePr>
          <p:nvPr>
            <p:extLst>
              <p:ext uri="{D42A27DB-BD31-4B8C-83A1-F6EECF244321}">
                <p14:modId xmlns:p14="http://schemas.microsoft.com/office/powerpoint/2010/main" xmlns="" val="431485416"/>
              </p:ext>
            </p:extLst>
          </p:nvPr>
        </p:nvGraphicFramePr>
        <p:xfrm>
          <a:off x="323528" y="836712"/>
          <a:ext cx="8582024" cy="4968551"/>
        </p:xfrm>
        <a:graphic>
          <a:graphicData uri="http://schemas.openxmlformats.org/drawingml/2006/table">
            <a:tbl>
              <a:tblPr/>
              <a:tblGrid>
                <a:gridCol w="3096343">
                  <a:extLst>
                    <a:ext uri="{9D8B030D-6E8A-4147-A177-3AD203B41FA5}">
                      <a16:colId xmlns:a16="http://schemas.microsoft.com/office/drawing/2014/main" xmlns="" val="4415263"/>
                    </a:ext>
                  </a:extLst>
                </a:gridCol>
                <a:gridCol w="5485681">
                  <a:extLst>
                    <a:ext uri="{9D8B030D-6E8A-4147-A177-3AD203B41FA5}">
                      <a16:colId xmlns:a16="http://schemas.microsoft.com/office/drawing/2014/main" xmlns="" val="3242795876"/>
                    </a:ext>
                  </a:extLst>
                </a:gridCol>
              </a:tblGrid>
              <a:tr h="881057">
                <a:tc>
                  <a:txBody>
                    <a:bodyPr/>
                    <a:lstStyle/>
                    <a:p>
                      <a:pPr algn="ctr" fontAlgn="b"/>
                      <a:r>
                        <a:rPr lang="en-ZA" sz="2000" b="1" i="0" u="none" strike="noStrike" kern="1200" dirty="0">
                          <a:solidFill>
                            <a:schemeClr val="bg1"/>
                          </a:solidFill>
                          <a:effectLst/>
                          <a:latin typeface="Abadi" panose="020B0604020104020204" pitchFamily="34" charset="0"/>
                          <a:ea typeface="+mn-ea"/>
                          <a:cs typeface="+mn-cs"/>
                        </a:rPr>
                        <a:t>WATER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742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2000" b="1" i="0" u="none" strike="noStrike" kern="1200" dirty="0">
                          <a:solidFill>
                            <a:schemeClr val="bg1"/>
                          </a:solidFill>
                          <a:effectLst/>
                          <a:latin typeface="Abadi" panose="020B0604020104020204" pitchFamily="34" charset="0"/>
                          <a:ea typeface="+mn-ea"/>
                          <a:cs typeface="+mn-cs"/>
                        </a:rPr>
                        <a:t> PROJECTS PROGRESS  </a:t>
                      </a:r>
                    </a:p>
                    <a:p>
                      <a:pPr algn="ctr" fontAlgn="b"/>
                      <a:endParaRPr lang="en-ZA" sz="2000" b="1" i="0" u="none" strike="noStrike" kern="1200" dirty="0">
                        <a:solidFill>
                          <a:schemeClr val="bg1"/>
                        </a:solidFill>
                        <a:effectLst/>
                        <a:latin typeface="Abadi" panose="020B0604020104020204" pitchFamily="34" charset="0"/>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742A"/>
                    </a:solidFill>
                  </a:tcPr>
                </a:tc>
                <a:extLst>
                  <a:ext uri="{0D108BD9-81ED-4DB2-BD59-A6C34878D82A}">
                    <a16:rowId xmlns:a16="http://schemas.microsoft.com/office/drawing/2014/main" xmlns="" val="3879312181"/>
                  </a:ext>
                </a:extLst>
              </a:tr>
              <a:tr h="620002">
                <a:tc>
                  <a:txBody>
                    <a:bodyPr/>
                    <a:lstStyle/>
                    <a:p>
                      <a:pPr algn="l" fontAlgn="b"/>
                      <a:r>
                        <a:rPr lang="en-ZA" sz="1400" kern="1200" dirty="0">
                          <a:solidFill>
                            <a:schemeClr val="tx1"/>
                          </a:solidFill>
                          <a:latin typeface="Abadi" panose="020B0604020104020204" pitchFamily="34" charset="0"/>
                          <a:ea typeface="+mn-ea"/>
                          <a:cs typeface="Arial" panose="020B0604020202020204" pitchFamily="34" charset="0"/>
                        </a:rPr>
                        <a:t>M/POORT WTW UPGRADING ( M/POORT FILTERS)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kern="1200" dirty="0">
                          <a:solidFill>
                            <a:schemeClr val="tx1"/>
                          </a:solidFill>
                          <a:latin typeface="Abadi" panose="020B0604020104020204" pitchFamily="34" charset="0"/>
                          <a:ea typeface="+mn-ea"/>
                          <a:cs typeface="Arial" panose="020B0604020202020204" pitchFamily="34" charset="0"/>
                        </a:rPr>
                        <a:t>Re-advertisement of the tender for the appointment of the contractor in progress </a:t>
                      </a:r>
                      <a:endParaRPr lang="en-ZA" sz="1400" kern="1200" dirty="0">
                        <a:solidFill>
                          <a:schemeClr val="tx1"/>
                        </a:solidFill>
                        <a:latin typeface="Abadi" panose="020B0604020104020204" pitchFamily="34" charset="0"/>
                        <a:ea typeface="+mn-ea"/>
                        <a:cs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36516205"/>
                  </a:ext>
                </a:extLst>
              </a:tr>
              <a:tr h="620002">
                <a:tc>
                  <a:txBody>
                    <a:bodyPr/>
                    <a:lstStyle/>
                    <a:p>
                      <a:pPr algn="l" fontAlgn="b"/>
                      <a:r>
                        <a:rPr lang="en-US" sz="1400" kern="1200" dirty="0">
                          <a:solidFill>
                            <a:schemeClr val="tx1"/>
                          </a:solidFill>
                          <a:latin typeface="Abadi" panose="020B0604020104020204" pitchFamily="34" charset="0"/>
                          <a:ea typeface="+mn-ea"/>
                          <a:cs typeface="Arial" panose="020B0604020202020204" pitchFamily="34" charset="0"/>
                        </a:rPr>
                        <a:t>NEW RESERVOIR IN THABA NCHU (20ML)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kern="1200" dirty="0">
                          <a:solidFill>
                            <a:schemeClr val="tx1"/>
                          </a:solidFill>
                          <a:latin typeface="Abadi" panose="020B0604020104020204" pitchFamily="34" charset="0"/>
                          <a:ea typeface="+mn-ea"/>
                          <a:cs typeface="Arial" panose="020B0604020202020204" pitchFamily="34" charset="0"/>
                        </a:rPr>
                        <a:t>Detailed design report is being concluded</a:t>
                      </a:r>
                      <a:endParaRPr lang="en-ZA" sz="1400" kern="1200" dirty="0">
                        <a:solidFill>
                          <a:schemeClr val="tx1"/>
                        </a:solidFill>
                        <a:latin typeface="Abadi" panose="020B0604020104020204" pitchFamily="34" charset="0"/>
                        <a:ea typeface="+mn-ea"/>
                        <a:cs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49160438"/>
                  </a:ext>
                </a:extLst>
              </a:tr>
              <a:tr h="367482">
                <a:tc>
                  <a:txBody>
                    <a:bodyPr/>
                    <a:lstStyle/>
                    <a:p>
                      <a:pPr algn="l" fontAlgn="b"/>
                      <a:r>
                        <a:rPr lang="en-ZA" sz="1400" kern="1200" dirty="0">
                          <a:solidFill>
                            <a:schemeClr val="tx1"/>
                          </a:solidFill>
                          <a:latin typeface="Abadi" panose="020B0604020104020204" pitchFamily="34" charset="0"/>
                          <a:ea typeface="+mn-ea"/>
                          <a:cs typeface="Arial" panose="020B0604020202020204" pitchFamily="34" charset="0"/>
                        </a:rPr>
                        <a:t>PELLISSIER RESERVOIR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kern="1200" dirty="0">
                          <a:solidFill>
                            <a:schemeClr val="tx1"/>
                          </a:solidFill>
                          <a:latin typeface="Abadi" panose="020B0604020104020204" pitchFamily="34" charset="0"/>
                          <a:ea typeface="+mn-ea"/>
                          <a:cs typeface="Arial" panose="020B0604020202020204" pitchFamily="34" charset="0"/>
                        </a:rPr>
                        <a:t>Feasibility study is complete</a:t>
                      </a:r>
                      <a:endParaRPr lang="en-ZA" sz="1400" kern="1200" dirty="0">
                        <a:solidFill>
                          <a:schemeClr val="tx1"/>
                        </a:solidFill>
                        <a:latin typeface="Abadi" panose="020B0604020104020204" pitchFamily="34" charset="0"/>
                        <a:ea typeface="+mn-ea"/>
                        <a:cs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9368989"/>
                  </a:ext>
                </a:extLst>
              </a:tr>
              <a:tr h="620002">
                <a:tc>
                  <a:txBody>
                    <a:bodyPr/>
                    <a:lstStyle/>
                    <a:p>
                      <a:pPr algn="l" fontAlgn="b"/>
                      <a:r>
                        <a:rPr lang="en-US" sz="1400" kern="1200">
                          <a:solidFill>
                            <a:schemeClr val="tx1"/>
                          </a:solidFill>
                          <a:latin typeface="Abadi" panose="020B0604020104020204" pitchFamily="34" charset="0"/>
                          <a:ea typeface="+mn-ea"/>
                          <a:cs typeface="Arial" panose="020B0604020202020204" pitchFamily="34" charset="0"/>
                        </a:rPr>
                        <a:t>REFUR OF WATER SUPPLY SYSTEMS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badi" panose="020B0604020104020204" pitchFamily="34" charset="0"/>
                          <a:ea typeface="+mn-ea"/>
                          <a:cs typeface="Arial" panose="020B0604020202020204" pitchFamily="34" charset="0"/>
                        </a:rPr>
                        <a:t>Re-advertisement of the tender for the appointment of the contractor in progress </a:t>
                      </a:r>
                      <a:endParaRPr kumimoji="0" lang="en-ZA" sz="1400" b="0" i="0" u="none" strike="noStrike" kern="1200" cap="none" spc="0" normalizeH="0" baseline="0" noProof="0" dirty="0">
                        <a:ln>
                          <a:noFill/>
                        </a:ln>
                        <a:solidFill>
                          <a:srgbClr val="000000"/>
                        </a:solidFill>
                        <a:effectLst/>
                        <a:uLnTx/>
                        <a:uFillTx/>
                        <a:latin typeface="Abadi" panose="020B0604020104020204" pitchFamily="34" charset="0"/>
                        <a:ea typeface="+mn-ea"/>
                        <a:cs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64694752"/>
                  </a:ext>
                </a:extLst>
              </a:tr>
              <a:tr h="620002">
                <a:tc>
                  <a:txBody>
                    <a:bodyPr/>
                    <a:lstStyle/>
                    <a:p>
                      <a:pPr algn="l" fontAlgn="b"/>
                      <a:r>
                        <a:rPr lang="en-US" sz="1400" kern="1200" dirty="0">
                          <a:solidFill>
                            <a:schemeClr val="tx1"/>
                          </a:solidFill>
                          <a:latin typeface="Abadi" panose="020B0604020104020204" pitchFamily="34" charset="0"/>
                          <a:ea typeface="+mn-ea"/>
                          <a:cs typeface="Arial" panose="020B0604020202020204" pitchFamily="34" charset="0"/>
                        </a:rPr>
                        <a:t>MASELSP WAT RE-USE PUMP STAT RISING MAIN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kern="1200" dirty="0">
                          <a:solidFill>
                            <a:schemeClr val="tx1"/>
                          </a:solidFill>
                          <a:latin typeface="Abadi" panose="020B0604020104020204" pitchFamily="34" charset="0"/>
                          <a:ea typeface="+mn-ea"/>
                          <a:cs typeface="Arial" panose="020B0604020202020204" pitchFamily="34" charset="0"/>
                        </a:rPr>
                        <a:t>The project is awaiting the purchase of land that is in progress for the registration of servitudes</a:t>
                      </a:r>
                      <a:endParaRPr lang="en-ZA" sz="1400" kern="1200" dirty="0">
                        <a:solidFill>
                          <a:schemeClr val="tx1"/>
                        </a:solidFill>
                        <a:latin typeface="Abadi" panose="020B0604020104020204" pitchFamily="34" charset="0"/>
                        <a:ea typeface="+mn-ea"/>
                        <a:cs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69840768"/>
                  </a:ext>
                </a:extLst>
              </a:tr>
              <a:tr h="620002">
                <a:tc>
                  <a:txBody>
                    <a:bodyPr/>
                    <a:lstStyle/>
                    <a:p>
                      <a:pPr algn="l" fontAlgn="b"/>
                      <a:r>
                        <a:rPr lang="en-ZA" sz="1400" kern="1200" dirty="0">
                          <a:solidFill>
                            <a:schemeClr val="tx1"/>
                          </a:solidFill>
                          <a:latin typeface="Abadi" panose="020B0604020104020204" pitchFamily="34" charset="0"/>
                          <a:ea typeface="+mn-ea"/>
                          <a:cs typeface="Arial" panose="020B0604020202020204" pitchFamily="34" charset="0"/>
                        </a:rPr>
                        <a:t>MAKURUNG INTERNAL WATER RETIC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kern="1200" dirty="0">
                          <a:solidFill>
                            <a:schemeClr val="tx1"/>
                          </a:solidFill>
                          <a:latin typeface="Abadi" panose="020B0604020104020204" pitchFamily="34" charset="0"/>
                          <a:ea typeface="+mn-ea"/>
                          <a:cs typeface="Arial" panose="020B0604020202020204" pitchFamily="34" charset="0"/>
                        </a:rPr>
                        <a:t>Tender document complete and ready for presentation to bid specification committee</a:t>
                      </a:r>
                      <a:endParaRPr lang="en-ZA" sz="1400" kern="1200" dirty="0">
                        <a:solidFill>
                          <a:schemeClr val="tx1"/>
                        </a:solidFill>
                        <a:latin typeface="Abadi" panose="020B0604020104020204" pitchFamily="34" charset="0"/>
                        <a:ea typeface="+mn-ea"/>
                        <a:cs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11067944"/>
                  </a:ext>
                </a:extLst>
              </a:tr>
              <a:tr h="620002">
                <a:tc>
                  <a:txBody>
                    <a:bodyPr/>
                    <a:lstStyle/>
                    <a:p>
                      <a:pPr algn="l" fontAlgn="b"/>
                      <a:r>
                        <a:rPr lang="en-US" sz="1400" kern="1200" dirty="0">
                          <a:solidFill>
                            <a:schemeClr val="tx1"/>
                          </a:solidFill>
                          <a:latin typeface="Abadi" panose="020B0604020104020204" pitchFamily="34" charset="0"/>
                          <a:ea typeface="+mn-ea"/>
                          <a:cs typeface="Arial" panose="020B0604020202020204" pitchFamily="34" charset="0"/>
                        </a:rPr>
                        <a:t>HAMILTON PARK PUMP ST@ION REFURBISHMENT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kern="1200" dirty="0">
                          <a:solidFill>
                            <a:schemeClr val="tx1"/>
                          </a:solidFill>
                          <a:latin typeface="Abadi" panose="020B0604020104020204" pitchFamily="34" charset="0"/>
                          <a:ea typeface="+mn-ea"/>
                          <a:cs typeface="Arial" panose="020B0604020202020204" pitchFamily="34" charset="0"/>
                        </a:rPr>
                        <a:t>The construction is in progress</a:t>
                      </a:r>
                      <a:endParaRPr lang="en-ZA" sz="1400" kern="1200" dirty="0">
                        <a:solidFill>
                          <a:schemeClr val="tx1"/>
                        </a:solidFill>
                        <a:latin typeface="Abadi" panose="020B0604020104020204" pitchFamily="34" charset="0"/>
                        <a:ea typeface="+mn-ea"/>
                        <a:cs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20095473"/>
                  </a:ext>
                </a:extLst>
              </a:tr>
            </a:tbl>
          </a:graphicData>
        </a:graphic>
      </p:graphicFrame>
    </p:spTree>
    <p:extLst>
      <p:ext uri="{BB962C8B-B14F-4D97-AF65-F5344CB8AC3E}">
        <p14:creationId xmlns:p14="http://schemas.microsoft.com/office/powerpoint/2010/main" xmlns="" val="2442550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A7A65EB-D37B-A5EA-A910-64551D1630E4}"/>
              </a:ext>
            </a:extLst>
          </p:cNvPr>
          <p:cNvSpPr/>
          <p:nvPr/>
        </p:nvSpPr>
        <p:spPr bwMode="auto">
          <a:xfrm>
            <a:off x="280987" y="-31238"/>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2000" b="1" kern="0" dirty="0">
                <a:solidFill>
                  <a:schemeClr val="bg1"/>
                </a:solidFill>
                <a:latin typeface="Abadi" panose="020B0604020104020204" pitchFamily="34" charset="0"/>
                <a:cs typeface="Arial"/>
              </a:rPr>
              <a:t>Engineering Services - </a:t>
            </a:r>
            <a:r>
              <a:rPr lang="en-US" sz="2000" b="1" dirty="0">
                <a:solidFill>
                  <a:schemeClr val="bg1"/>
                </a:solidFill>
                <a:latin typeface="Abadi" panose="020B0604020104020204" pitchFamily="34" charset="0"/>
                <a:cs typeface="Arial" panose="020B0604020202020204" pitchFamily="34" charset="0"/>
              </a:rPr>
              <a:t>Financial and Non-Financial performance (2022/2023)</a:t>
            </a:r>
            <a:endParaRPr lang="en-ZA" sz="2000" b="1" kern="0" dirty="0">
              <a:solidFill>
                <a:schemeClr val="bg1"/>
              </a:solidFill>
              <a:latin typeface="Abadi" panose="020B0604020104020204" pitchFamily="34" charset="0"/>
              <a:cs typeface="Arial"/>
            </a:endParaRPr>
          </a:p>
        </p:txBody>
      </p:sp>
      <p:graphicFrame>
        <p:nvGraphicFramePr>
          <p:cNvPr id="5" name="Table 4">
            <a:extLst>
              <a:ext uri="{FF2B5EF4-FFF2-40B4-BE49-F238E27FC236}">
                <a16:creationId xmlns:a16="http://schemas.microsoft.com/office/drawing/2014/main" xmlns="" id="{13D7FD5A-D7C0-B3FD-74F5-E470EFCD92AB}"/>
              </a:ext>
            </a:extLst>
          </p:cNvPr>
          <p:cNvGraphicFramePr>
            <a:graphicFrameLocks noGrp="1"/>
          </p:cNvGraphicFramePr>
          <p:nvPr>
            <p:extLst>
              <p:ext uri="{D42A27DB-BD31-4B8C-83A1-F6EECF244321}">
                <p14:modId xmlns:p14="http://schemas.microsoft.com/office/powerpoint/2010/main" xmlns="" val="545499584"/>
              </p:ext>
            </p:extLst>
          </p:nvPr>
        </p:nvGraphicFramePr>
        <p:xfrm>
          <a:off x="323528" y="836712"/>
          <a:ext cx="8582024" cy="4680521"/>
        </p:xfrm>
        <a:graphic>
          <a:graphicData uri="http://schemas.openxmlformats.org/drawingml/2006/table">
            <a:tbl>
              <a:tblPr/>
              <a:tblGrid>
                <a:gridCol w="3096343">
                  <a:extLst>
                    <a:ext uri="{9D8B030D-6E8A-4147-A177-3AD203B41FA5}">
                      <a16:colId xmlns:a16="http://schemas.microsoft.com/office/drawing/2014/main" xmlns="" val="4415263"/>
                    </a:ext>
                  </a:extLst>
                </a:gridCol>
                <a:gridCol w="5485681">
                  <a:extLst>
                    <a:ext uri="{9D8B030D-6E8A-4147-A177-3AD203B41FA5}">
                      <a16:colId xmlns:a16="http://schemas.microsoft.com/office/drawing/2014/main" xmlns="" val="3242795876"/>
                    </a:ext>
                  </a:extLst>
                </a:gridCol>
              </a:tblGrid>
              <a:tr h="811211">
                <a:tc>
                  <a:txBody>
                    <a:bodyPr/>
                    <a:lstStyle/>
                    <a:p>
                      <a:pPr algn="ctr" fontAlgn="b"/>
                      <a:r>
                        <a:rPr lang="en-ZA" sz="2000" b="1" i="0" u="none" strike="noStrike" kern="1200" dirty="0">
                          <a:solidFill>
                            <a:schemeClr val="bg1"/>
                          </a:solidFill>
                          <a:effectLst/>
                          <a:latin typeface="Abadi" panose="020B0604020104020204" pitchFamily="34" charset="0"/>
                          <a:ea typeface="+mn-ea"/>
                          <a:cs typeface="+mn-cs"/>
                        </a:rPr>
                        <a:t>WATER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742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2000" b="1" i="0" u="none" strike="noStrike" kern="1200" dirty="0">
                          <a:solidFill>
                            <a:schemeClr val="bg1"/>
                          </a:solidFill>
                          <a:effectLst/>
                          <a:latin typeface="Abadi" panose="020B0604020104020204" pitchFamily="34" charset="0"/>
                          <a:ea typeface="+mn-ea"/>
                          <a:cs typeface="+mn-cs"/>
                        </a:rPr>
                        <a:t> PROJECTS PROGRESS  </a:t>
                      </a:r>
                    </a:p>
                    <a:p>
                      <a:pPr algn="ctr" fontAlgn="b"/>
                      <a:endParaRPr lang="en-ZA" sz="2000" b="1" i="0" u="none" strike="noStrike" kern="1200" dirty="0">
                        <a:solidFill>
                          <a:schemeClr val="bg1"/>
                        </a:solidFill>
                        <a:effectLst/>
                        <a:latin typeface="Abadi" panose="020B0604020104020204" pitchFamily="34" charset="0"/>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742A"/>
                    </a:solidFill>
                  </a:tcPr>
                </a:tc>
                <a:extLst>
                  <a:ext uri="{0D108BD9-81ED-4DB2-BD59-A6C34878D82A}">
                    <a16:rowId xmlns:a16="http://schemas.microsoft.com/office/drawing/2014/main" xmlns="" val="3879312181"/>
                  </a:ext>
                </a:extLst>
              </a:tr>
              <a:tr h="570852">
                <a:tc>
                  <a:txBody>
                    <a:bodyPr/>
                    <a:lstStyle/>
                    <a:p>
                      <a:pPr algn="l" fontAlgn="b"/>
                      <a:r>
                        <a:rPr lang="en-US" sz="1400" kern="1200" dirty="0">
                          <a:solidFill>
                            <a:schemeClr val="tx1"/>
                          </a:solidFill>
                          <a:latin typeface="Abadi" panose="020B0604020104020204" pitchFamily="34" charset="0"/>
                          <a:ea typeface="+mn-ea"/>
                          <a:cs typeface="Arial" panose="020B0604020202020204" pitchFamily="34" charset="0"/>
                        </a:rPr>
                        <a:t>WATER MASTER AND DEVELOPMENT PLAN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kumimoji="0" lang="en-US" sz="1400" b="0" i="0" u="none" strike="noStrike" kern="1200" cap="none" spc="0" normalizeH="0" baseline="0" noProof="0" dirty="0">
                          <a:ln>
                            <a:noFill/>
                          </a:ln>
                          <a:solidFill>
                            <a:srgbClr val="000000"/>
                          </a:solidFill>
                          <a:effectLst/>
                          <a:uLnTx/>
                          <a:uFillTx/>
                          <a:latin typeface="Abadi" panose="020B0604020104020204" pitchFamily="34" charset="0"/>
                          <a:ea typeface="+mn-ea"/>
                          <a:cs typeface="Arial" panose="020B0604020202020204" pitchFamily="34" charset="0"/>
                        </a:rPr>
                        <a:t>80% of the plan is complete </a:t>
                      </a:r>
                      <a:endParaRPr lang="en-ZA" sz="1400" kern="1200" dirty="0">
                        <a:solidFill>
                          <a:schemeClr val="tx1"/>
                        </a:solidFill>
                        <a:latin typeface="Abadi" panose="020B0604020104020204" pitchFamily="34" charset="0"/>
                        <a:ea typeface="+mn-ea"/>
                        <a:cs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84200840"/>
                  </a:ext>
                </a:extLst>
              </a:tr>
              <a:tr h="570852">
                <a:tc>
                  <a:txBody>
                    <a:bodyPr/>
                    <a:lstStyle/>
                    <a:p>
                      <a:pPr algn="l" fontAlgn="b"/>
                      <a:r>
                        <a:rPr lang="en-ZA" sz="1400" kern="1200" dirty="0">
                          <a:solidFill>
                            <a:schemeClr val="tx1"/>
                          </a:solidFill>
                          <a:latin typeface="Abadi" panose="020B0604020104020204" pitchFamily="34" charset="0"/>
                          <a:ea typeface="+mn-ea"/>
                          <a:cs typeface="Arial" panose="020B0604020202020204" pitchFamily="34" charset="0"/>
                        </a:rPr>
                        <a:t>MASELSPOORT WTW UPGRADE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kern="1200" dirty="0">
                          <a:solidFill>
                            <a:schemeClr val="tx1"/>
                          </a:solidFill>
                          <a:latin typeface="Abadi" panose="020B0604020104020204" pitchFamily="34" charset="0"/>
                          <a:ea typeface="+mn-ea"/>
                          <a:cs typeface="Arial" panose="020B0604020202020204" pitchFamily="34" charset="0"/>
                        </a:rPr>
                        <a:t>No progress made as the project awaits the appointment of the professional service provider</a:t>
                      </a:r>
                      <a:endParaRPr lang="en-ZA" sz="1400" kern="1200" dirty="0">
                        <a:solidFill>
                          <a:schemeClr val="tx1"/>
                        </a:solidFill>
                        <a:latin typeface="Abadi" panose="020B0604020104020204" pitchFamily="34" charset="0"/>
                        <a:ea typeface="+mn-ea"/>
                        <a:cs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1537510"/>
                  </a:ext>
                </a:extLst>
              </a:tr>
              <a:tr h="570852">
                <a:tc>
                  <a:txBody>
                    <a:bodyPr/>
                    <a:lstStyle/>
                    <a:p>
                      <a:pPr algn="l" fontAlgn="b"/>
                      <a:r>
                        <a:rPr lang="en-US" sz="1400" kern="1200" dirty="0">
                          <a:solidFill>
                            <a:schemeClr val="tx1"/>
                          </a:solidFill>
                          <a:latin typeface="Abadi" panose="020B0604020104020204" pitchFamily="34" charset="0"/>
                          <a:ea typeface="+mn-ea"/>
                          <a:cs typeface="Arial" panose="020B0604020202020204" pitchFamily="34" charset="0"/>
                        </a:rPr>
                        <a:t>REPLACE WATER METERS AND FIRE HYDRANTS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kern="1200" dirty="0">
                          <a:solidFill>
                            <a:schemeClr val="tx1"/>
                          </a:solidFill>
                          <a:latin typeface="Abadi" panose="020B0604020104020204" pitchFamily="34" charset="0"/>
                          <a:ea typeface="+mn-ea"/>
                          <a:cs typeface="Arial" panose="020B0604020202020204" pitchFamily="34" charset="0"/>
                        </a:rPr>
                        <a:t>277 water meters were replaced</a:t>
                      </a:r>
                      <a:endParaRPr lang="en-ZA" sz="1400" kern="1200" dirty="0">
                        <a:solidFill>
                          <a:schemeClr val="tx1"/>
                        </a:solidFill>
                        <a:latin typeface="Abadi" panose="020B0604020104020204" pitchFamily="34" charset="0"/>
                        <a:ea typeface="+mn-ea"/>
                        <a:cs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45585068"/>
                  </a:ext>
                </a:extLst>
              </a:tr>
              <a:tr h="338350">
                <a:tc>
                  <a:txBody>
                    <a:bodyPr/>
                    <a:lstStyle/>
                    <a:p>
                      <a:pPr algn="l" fontAlgn="b"/>
                      <a:r>
                        <a:rPr lang="en-ZA" sz="1400" kern="1200" dirty="0">
                          <a:solidFill>
                            <a:schemeClr val="tx1"/>
                          </a:solidFill>
                          <a:latin typeface="Abadi" panose="020B0604020104020204" pitchFamily="34" charset="0"/>
                          <a:ea typeface="+mn-ea"/>
                          <a:cs typeface="Arial" panose="020B0604020202020204" pitchFamily="34" charset="0"/>
                        </a:rPr>
                        <a:t>PREPAID PROG (AUTOMATED METERS)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kern="1200" dirty="0">
                          <a:solidFill>
                            <a:schemeClr val="tx1"/>
                          </a:solidFill>
                          <a:latin typeface="Abadi" panose="020B0604020104020204" pitchFamily="34" charset="0"/>
                          <a:ea typeface="+mn-ea"/>
                          <a:cs typeface="Arial" panose="020B0604020202020204" pitchFamily="34" charset="0"/>
                        </a:rPr>
                        <a:t>900 prepaid water meters were installed</a:t>
                      </a:r>
                      <a:endParaRPr lang="en-ZA" sz="1400" kern="1200" dirty="0">
                        <a:solidFill>
                          <a:schemeClr val="tx1"/>
                        </a:solidFill>
                        <a:latin typeface="Abadi" panose="020B0604020104020204" pitchFamily="34" charset="0"/>
                        <a:ea typeface="+mn-ea"/>
                        <a:cs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35252739"/>
                  </a:ext>
                </a:extLst>
              </a:tr>
              <a:tr h="570852">
                <a:tc>
                  <a:txBody>
                    <a:bodyPr/>
                    <a:lstStyle/>
                    <a:p>
                      <a:pPr algn="l" fontAlgn="b"/>
                      <a:r>
                        <a:rPr lang="en-US" sz="1400" kern="1200" dirty="0">
                          <a:solidFill>
                            <a:schemeClr val="tx1"/>
                          </a:solidFill>
                          <a:latin typeface="Abadi" panose="020B0604020104020204" pitchFamily="34" charset="0"/>
                          <a:ea typeface="+mn-ea"/>
                          <a:cs typeface="Arial" panose="020B0604020202020204" pitchFamily="34" charset="0"/>
                        </a:rPr>
                        <a:t>DEV &amp; IMPLEMANTATION OF SAM MAST MODULE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kern="1200" dirty="0">
                          <a:solidFill>
                            <a:schemeClr val="tx1"/>
                          </a:solidFill>
                          <a:latin typeface="Abadi" panose="020B0604020104020204" pitchFamily="34" charset="0"/>
                          <a:ea typeface="+mn-ea"/>
                          <a:cs typeface="Arial" panose="020B0604020202020204" pitchFamily="34" charset="0"/>
                        </a:rPr>
                        <a:t>Technical specification and project scope complete</a:t>
                      </a:r>
                      <a:endParaRPr lang="en-ZA" sz="1400" kern="1200" dirty="0">
                        <a:solidFill>
                          <a:schemeClr val="tx1"/>
                        </a:solidFill>
                        <a:latin typeface="Abadi" panose="020B0604020104020204" pitchFamily="34" charset="0"/>
                        <a:ea typeface="+mn-ea"/>
                        <a:cs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71000235"/>
                  </a:ext>
                </a:extLst>
              </a:tr>
              <a:tr h="570852">
                <a:tc>
                  <a:txBody>
                    <a:bodyPr/>
                    <a:lstStyle/>
                    <a:p>
                      <a:pPr algn="l" fontAlgn="b"/>
                      <a:r>
                        <a:rPr lang="en-ZA" sz="1400" kern="1200" dirty="0">
                          <a:solidFill>
                            <a:schemeClr val="tx1"/>
                          </a:solidFill>
                          <a:latin typeface="Abadi" panose="020B0604020104020204" pitchFamily="34" charset="0"/>
                          <a:ea typeface="+mn-ea"/>
                          <a:cs typeface="Arial" panose="020B0604020202020204" pitchFamily="34" charset="0"/>
                        </a:rPr>
                        <a:t>BULK S MET LOCREP CALIBR/INST CON METERS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kern="1200" dirty="0">
                          <a:solidFill>
                            <a:schemeClr val="tx1"/>
                          </a:solidFill>
                          <a:latin typeface="Abadi" panose="020B0604020104020204" pitchFamily="34" charset="0"/>
                          <a:ea typeface="+mn-ea"/>
                          <a:cs typeface="Arial" panose="020B0604020202020204" pitchFamily="34" charset="0"/>
                        </a:rPr>
                        <a:t>No progress made due to non-appointment of the service providers</a:t>
                      </a:r>
                      <a:endParaRPr lang="en-ZA" sz="1400" kern="1200" dirty="0">
                        <a:solidFill>
                          <a:schemeClr val="tx1"/>
                        </a:solidFill>
                        <a:latin typeface="Abadi" panose="020B0604020104020204" pitchFamily="34" charset="0"/>
                        <a:ea typeface="+mn-ea"/>
                        <a:cs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14221927"/>
                  </a:ext>
                </a:extLst>
              </a:tr>
              <a:tr h="338350">
                <a:tc>
                  <a:txBody>
                    <a:bodyPr/>
                    <a:lstStyle/>
                    <a:p>
                      <a:pPr algn="l" fontAlgn="b"/>
                      <a:r>
                        <a:rPr lang="en-US" sz="1400" kern="1200">
                          <a:solidFill>
                            <a:schemeClr val="tx1"/>
                          </a:solidFill>
                          <a:latin typeface="Abadi" panose="020B0604020104020204" pitchFamily="34" charset="0"/>
                          <a:ea typeface="+mn-ea"/>
                          <a:cs typeface="Arial" panose="020B0604020202020204" pitchFamily="34" charset="0"/>
                        </a:rPr>
                        <a:t>PRES&amp; N/WORK ZON MAN(AUD VAL)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kern="1200" dirty="0">
                          <a:solidFill>
                            <a:schemeClr val="tx1"/>
                          </a:solidFill>
                          <a:latin typeface="Abadi" panose="020B0604020104020204" pitchFamily="34" charset="0"/>
                          <a:ea typeface="+mn-ea"/>
                          <a:cs typeface="Arial" panose="020B0604020202020204" pitchFamily="34" charset="0"/>
                        </a:rPr>
                        <a:t>No progress made due to poor performance of the contractors</a:t>
                      </a:r>
                      <a:endParaRPr lang="en-ZA" sz="1400" kern="1200" dirty="0">
                        <a:solidFill>
                          <a:schemeClr val="tx1"/>
                        </a:solidFill>
                        <a:latin typeface="Abadi" panose="020B0604020104020204" pitchFamily="34" charset="0"/>
                        <a:ea typeface="+mn-ea"/>
                        <a:cs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74464025"/>
                  </a:ext>
                </a:extLst>
              </a:tr>
              <a:tr h="338350">
                <a:tc>
                  <a:txBody>
                    <a:bodyPr/>
                    <a:lstStyle/>
                    <a:p>
                      <a:pPr algn="l" fontAlgn="b"/>
                      <a:r>
                        <a:rPr lang="nl-NL" sz="1400" kern="1200">
                          <a:solidFill>
                            <a:schemeClr val="tx1"/>
                          </a:solidFill>
                          <a:latin typeface="Abadi" panose="020B0604020104020204" pitchFamily="34" charset="0"/>
                          <a:ea typeface="+mn-ea"/>
                          <a:cs typeface="Arial" panose="020B0604020202020204" pitchFamily="34" charset="0"/>
                        </a:rPr>
                        <a:t>WAT SYS MAN OPT TELE SCADA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kern="1200" dirty="0">
                          <a:solidFill>
                            <a:schemeClr val="tx1"/>
                          </a:solidFill>
                          <a:latin typeface="Abadi" panose="020B0604020104020204" pitchFamily="34" charset="0"/>
                          <a:ea typeface="+mn-ea"/>
                          <a:cs typeface="Arial" panose="020B0604020202020204" pitchFamily="34" charset="0"/>
                        </a:rPr>
                        <a:t>Tender document ready to serve at bid specifications committee</a:t>
                      </a:r>
                      <a:endParaRPr lang="en-ZA" sz="1400" kern="1200" dirty="0">
                        <a:solidFill>
                          <a:schemeClr val="tx1"/>
                        </a:solidFill>
                        <a:latin typeface="Abadi" panose="020B0604020104020204" pitchFamily="34" charset="0"/>
                        <a:ea typeface="+mn-ea"/>
                        <a:cs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99162671"/>
                  </a:ext>
                </a:extLst>
              </a:tr>
            </a:tbl>
          </a:graphicData>
        </a:graphic>
      </p:graphicFrame>
    </p:spTree>
    <p:extLst>
      <p:ext uri="{BB962C8B-B14F-4D97-AF65-F5344CB8AC3E}">
        <p14:creationId xmlns:p14="http://schemas.microsoft.com/office/powerpoint/2010/main" xmlns="" val="3685906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5">
            <a:extLst>
              <a:ext uri="{FF2B5EF4-FFF2-40B4-BE49-F238E27FC236}">
                <a16:creationId xmlns:a16="http://schemas.microsoft.com/office/drawing/2014/main" xmlns="" id="{F1DB3FC9-1A9B-96BD-7B53-40D08C43BF2D}"/>
              </a:ext>
            </a:extLst>
          </p:cNvPr>
          <p:cNvSpPr>
            <a:spLocks noGrp="1" noChangeArrowheads="1"/>
          </p:cNvSpPr>
          <p:nvPr>
            <p:ph idx="1"/>
          </p:nvPr>
        </p:nvSpPr>
        <p:spPr>
          <a:xfrm>
            <a:off x="280986" y="980728"/>
            <a:ext cx="8582025" cy="5184576"/>
          </a:xfrm>
        </p:spPr>
        <p:txBody>
          <a:bodyPr/>
          <a:lstStyle/>
          <a:p>
            <a:pPr algn="just"/>
            <a:r>
              <a:rPr lang="en-ZA" sz="2800" dirty="0">
                <a:latin typeface="Arial" panose="020B0604020202020204" pitchFamily="34" charset="0"/>
                <a:cs typeface="Arial" panose="020B0604020202020204" pitchFamily="34" charset="0"/>
              </a:rPr>
              <a:t>Procurement processes</a:t>
            </a:r>
          </a:p>
          <a:p>
            <a:pPr algn="just"/>
            <a:r>
              <a:rPr lang="en-ZA" altLang="en-US" sz="2800" dirty="0">
                <a:latin typeface="Arial" panose="020B0604020202020204" pitchFamily="34" charset="0"/>
                <a:cs typeface="Arial" panose="020B0604020202020204" pitchFamily="34" charset="0"/>
              </a:rPr>
              <a:t>PSP Panel appointments</a:t>
            </a:r>
          </a:p>
          <a:p>
            <a:pPr algn="just"/>
            <a:r>
              <a:rPr lang="en-ZA" sz="2800" dirty="0">
                <a:latin typeface="Arial" panose="020B0604020202020204" pitchFamily="34" charset="0"/>
                <a:cs typeface="Arial" panose="020B0604020202020204" pitchFamily="34" charset="0"/>
              </a:rPr>
              <a:t>Contract Management</a:t>
            </a:r>
          </a:p>
          <a:p>
            <a:pPr algn="just"/>
            <a:r>
              <a:rPr lang="en-ZA" sz="2800" dirty="0">
                <a:latin typeface="Arial" panose="020B0604020202020204" pitchFamily="34" charset="0"/>
                <a:cs typeface="Arial" panose="020B0604020202020204" pitchFamily="34" charset="0"/>
              </a:rPr>
              <a:t>Payment of contractors within 30 days</a:t>
            </a:r>
          </a:p>
          <a:p>
            <a:pPr algn="just"/>
            <a:r>
              <a:rPr lang="en-ZA" sz="2800" dirty="0">
                <a:latin typeface="Arial" panose="020B0604020202020204" pitchFamily="34" charset="0"/>
                <a:cs typeface="Arial" panose="020B0604020202020204" pitchFamily="34" charset="0"/>
              </a:rPr>
              <a:t>Rollover not likely approved</a:t>
            </a:r>
          </a:p>
          <a:p>
            <a:pPr algn="just"/>
            <a:r>
              <a:rPr lang="en-ZA" sz="2800" dirty="0">
                <a:latin typeface="Arial" panose="020B0604020202020204" pitchFamily="34" charset="0"/>
                <a:cs typeface="Arial" panose="020B0604020202020204" pitchFamily="34" charset="0"/>
              </a:rPr>
              <a:t>Stopping or re-allocation of funds</a:t>
            </a:r>
          </a:p>
        </p:txBody>
      </p:sp>
      <p:sp>
        <p:nvSpPr>
          <p:cNvPr id="2" name="Rectangle 1">
            <a:extLst>
              <a:ext uri="{FF2B5EF4-FFF2-40B4-BE49-F238E27FC236}">
                <a16:creationId xmlns:a16="http://schemas.microsoft.com/office/drawing/2014/main" xmlns="" id="{C64DD6CA-291B-4175-74E4-18990C18BAB6}"/>
              </a:ext>
            </a:extLst>
          </p:cNvPr>
          <p:cNvSpPr/>
          <p:nvPr/>
        </p:nvSpPr>
        <p:spPr bwMode="auto">
          <a:xfrm>
            <a:off x="280987" y="114300"/>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ZA" altLang="en-US" sz="3500" b="1" kern="0" dirty="0">
                <a:solidFill>
                  <a:schemeClr val="bg1"/>
                </a:solidFill>
                <a:latin typeface="Abadi" panose="020B0604020104020204" pitchFamily="34" charset="0"/>
                <a:cs typeface="Arial"/>
              </a:rPr>
              <a:t>Challenges</a:t>
            </a:r>
            <a:endParaRPr lang="en-ZA" sz="3500" b="1" kern="0" dirty="0">
              <a:solidFill>
                <a:schemeClr val="bg1"/>
              </a:solidFill>
              <a:latin typeface="Abadi" panose="020B0604020104020204" pitchFamily="34" charset="0"/>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CD3294B-72BF-530C-CBE1-EDD1CCDC4885}"/>
              </a:ext>
            </a:extLst>
          </p:cNvPr>
          <p:cNvSpPr/>
          <p:nvPr/>
        </p:nvSpPr>
        <p:spPr bwMode="auto">
          <a:xfrm>
            <a:off x="1" y="2852936"/>
            <a:ext cx="9144000"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a:spcBef>
                <a:spcPct val="0"/>
              </a:spcBef>
              <a:buFontTx/>
              <a:buNone/>
            </a:pPr>
            <a:r>
              <a:rPr lang="en-US" altLang="en-US" sz="3500" b="1" kern="0" dirty="0">
                <a:solidFill>
                  <a:schemeClr val="bg1"/>
                </a:solidFill>
                <a:latin typeface="Abadi" panose="020B0604020104020204" pitchFamily="34" charset="0"/>
                <a:cs typeface="Arial"/>
              </a:rPr>
              <a:t>Upgrading of Informal Settlements Programme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930B868-D7F3-CF93-41E2-67151D32A7DB}"/>
              </a:ext>
            </a:extLst>
          </p:cNvPr>
          <p:cNvSpPr/>
          <p:nvPr/>
        </p:nvSpPr>
        <p:spPr bwMode="auto">
          <a:xfrm>
            <a:off x="311150" y="260350"/>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2000" b="1" kern="0" dirty="0">
                <a:solidFill>
                  <a:schemeClr val="bg1"/>
                </a:solidFill>
                <a:latin typeface="Abadi" panose="020B0604020104020204" pitchFamily="34" charset="0"/>
                <a:cs typeface="Arial" panose="020B0604020202020204" pitchFamily="34" charset="0"/>
              </a:rPr>
              <a:t>Background on Upgrading of Informal Settlements </a:t>
            </a:r>
            <a:r>
              <a:rPr lang="en-US" sz="2000" b="1" kern="0" dirty="0" err="1">
                <a:solidFill>
                  <a:schemeClr val="bg1"/>
                </a:solidFill>
                <a:latin typeface="Abadi" panose="020B0604020104020204" pitchFamily="34" charset="0"/>
                <a:cs typeface="Arial" panose="020B0604020202020204" pitchFamily="34" charset="0"/>
              </a:rPr>
              <a:t>Programme</a:t>
            </a:r>
            <a:r>
              <a:rPr lang="en-US" sz="2000" b="1" kern="0" dirty="0">
                <a:solidFill>
                  <a:schemeClr val="bg1"/>
                </a:solidFill>
                <a:latin typeface="Abadi" panose="020B0604020104020204" pitchFamily="34" charset="0"/>
                <a:cs typeface="Arial" panose="020B0604020202020204" pitchFamily="34" charset="0"/>
              </a:rPr>
              <a:t> (UISP) Strategy</a:t>
            </a:r>
            <a:endParaRPr lang="en-ZA" sz="2000" b="1" kern="0" dirty="0">
              <a:solidFill>
                <a:schemeClr val="bg1"/>
              </a:solidFill>
              <a:latin typeface="Abadi" panose="020B0604020104020204" pitchFamily="34" charset="0"/>
              <a:cs typeface="Arial"/>
            </a:endParaRPr>
          </a:p>
        </p:txBody>
      </p:sp>
      <p:sp>
        <p:nvSpPr>
          <p:cNvPr id="3" name="Content Placeholder 3">
            <a:extLst>
              <a:ext uri="{FF2B5EF4-FFF2-40B4-BE49-F238E27FC236}">
                <a16:creationId xmlns:a16="http://schemas.microsoft.com/office/drawing/2014/main" xmlns="" id="{9B28F1F8-8B1C-EA0E-5AA7-8C20B865D52D}"/>
              </a:ext>
            </a:extLst>
          </p:cNvPr>
          <p:cNvSpPr txBox="1">
            <a:spLocks/>
          </p:cNvSpPr>
          <p:nvPr/>
        </p:nvSpPr>
        <p:spPr>
          <a:xfrm>
            <a:off x="311149" y="980727"/>
            <a:ext cx="8582025" cy="532859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85750" indent="-285750" algn="just">
              <a:lnSpc>
                <a:spcPct val="150000"/>
              </a:lnSpc>
              <a:spcBef>
                <a:spcPct val="0"/>
              </a:spcBef>
              <a:defRPr/>
            </a:pPr>
            <a:r>
              <a:rPr lang="en-US" sz="1900" dirty="0">
                <a:latin typeface="Abadi" panose="020B0604020104020204" pitchFamily="34" charset="0"/>
                <a:cs typeface="Times New Roman" panose="02020603050405020304" pitchFamily="18" charset="0"/>
              </a:rPr>
              <a:t>In 2014 the Metro developed a municipal wide informal settlements upgrading strategy. </a:t>
            </a:r>
          </a:p>
          <a:p>
            <a:pPr marL="285750" indent="-285750" algn="just">
              <a:lnSpc>
                <a:spcPct val="150000"/>
              </a:lnSpc>
              <a:spcBef>
                <a:spcPct val="0"/>
              </a:spcBef>
              <a:defRPr/>
            </a:pPr>
            <a:r>
              <a:rPr lang="en-US" sz="1900" dirty="0">
                <a:latin typeface="Abadi" panose="020B0604020104020204" pitchFamily="34" charset="0"/>
                <a:cs typeface="Times New Roman" panose="02020603050405020304" pitchFamily="18" charset="0"/>
              </a:rPr>
              <a:t>At that time, there were 28 informal settlements which increased to 47 settlements in 2020.</a:t>
            </a:r>
          </a:p>
          <a:p>
            <a:pPr marL="285750" indent="-285750" algn="just">
              <a:lnSpc>
                <a:spcPct val="150000"/>
              </a:lnSpc>
              <a:spcBef>
                <a:spcPct val="0"/>
              </a:spcBef>
              <a:defRPr/>
            </a:pPr>
            <a:r>
              <a:rPr lang="en-US" sz="1900" dirty="0">
                <a:latin typeface="Abadi" panose="020B0604020104020204" pitchFamily="34" charset="0"/>
                <a:cs typeface="Times New Roman" panose="02020603050405020304" pitchFamily="18" charset="0"/>
              </a:rPr>
              <a:t>The plan includes a phased approach in the upgrading of the informal settlements.</a:t>
            </a:r>
          </a:p>
          <a:p>
            <a:pPr marL="285750" indent="-285750" algn="just">
              <a:lnSpc>
                <a:spcPct val="150000"/>
              </a:lnSpc>
              <a:spcBef>
                <a:spcPct val="0"/>
              </a:spcBef>
              <a:defRPr/>
            </a:pPr>
            <a:r>
              <a:rPr lang="en-US" sz="1900" dirty="0">
                <a:latin typeface="Abadi" panose="020B0604020104020204" pitchFamily="34" charset="0"/>
                <a:cs typeface="Times New Roman" panose="02020603050405020304" pitchFamily="18" charset="0"/>
              </a:rPr>
              <a:t>The upgrading strategy includes land acquisition, planning and surveying of land, provision of basic services, security of tenure.</a:t>
            </a:r>
          </a:p>
          <a:p>
            <a:pPr marL="285750" indent="-285750" algn="just">
              <a:lnSpc>
                <a:spcPct val="150000"/>
              </a:lnSpc>
              <a:spcBef>
                <a:spcPct val="0"/>
              </a:spcBef>
              <a:defRPr/>
            </a:pPr>
            <a:r>
              <a:rPr lang="en-US" sz="1900" dirty="0">
                <a:latin typeface="Abadi" panose="020B0604020104020204" pitchFamily="34" charset="0"/>
                <a:cs typeface="Times New Roman" panose="02020603050405020304" pitchFamily="18" charset="0"/>
              </a:rPr>
              <a:t>The Metro has anti-land invasion plan to curb further mushrooming of informal settlements in the area of jurisdiction.</a:t>
            </a:r>
          </a:p>
          <a:p>
            <a:pPr marL="285750" indent="-285750" algn="just">
              <a:lnSpc>
                <a:spcPct val="150000"/>
              </a:lnSpc>
              <a:spcBef>
                <a:spcPct val="0"/>
              </a:spcBef>
              <a:defRPr/>
            </a:pPr>
            <a:r>
              <a:rPr lang="en-US" sz="1900" dirty="0">
                <a:latin typeface="Abadi" panose="020B0604020104020204" pitchFamily="34" charset="0"/>
                <a:cs typeface="Times New Roman" panose="02020603050405020304" pitchFamily="18" charset="0"/>
              </a:rPr>
              <a:t>The Metro has been working with the HDA for the development of informal settlements upgrading plans.</a:t>
            </a:r>
            <a:endParaRPr lang="en-US" sz="1900" b="1" kern="0" dirty="0">
              <a:solidFill>
                <a:schemeClr val="bg1"/>
              </a:solidFill>
              <a:latin typeface="Century Gothic" panose="020B0502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7">
            <a:extLst>
              <a:ext uri="{FF2B5EF4-FFF2-40B4-BE49-F238E27FC236}">
                <a16:creationId xmlns:a16="http://schemas.microsoft.com/office/drawing/2014/main" xmlns="" id="{8C6F13E8-4C13-C383-DC01-DD454DABEEE0}"/>
              </a:ext>
            </a:extLst>
          </p:cNvPr>
          <p:cNvSpPr txBox="1">
            <a:spLocks noChangeArrowheads="1"/>
          </p:cNvSpPr>
          <p:nvPr/>
        </p:nvSpPr>
        <p:spPr bwMode="auto">
          <a:xfrm>
            <a:off x="311150" y="908050"/>
            <a:ext cx="8213725" cy="556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just">
              <a:lnSpc>
                <a:spcPct val="200000"/>
              </a:lnSpc>
              <a:spcBef>
                <a:spcPct val="0"/>
              </a:spcBef>
            </a:pPr>
            <a:r>
              <a:rPr lang="en-US" altLang="en-US" sz="1700" dirty="0">
                <a:latin typeface="Abadi" panose="020B0604020104020204" pitchFamily="34" charset="0"/>
                <a:cs typeface="Times New Roman" panose="02020603050405020304" pitchFamily="18" charset="0"/>
              </a:rPr>
              <a:t>Mangaung Metropolitan Municipality was placed under National Intervention in terms of section 139 (7) and 154 of the Constitution and section 150 of the Municipal Finance management Act, 2003.  </a:t>
            </a:r>
          </a:p>
          <a:p>
            <a:pPr algn="just">
              <a:lnSpc>
                <a:spcPct val="200000"/>
              </a:lnSpc>
              <a:spcBef>
                <a:spcPct val="0"/>
              </a:spcBef>
            </a:pPr>
            <a:r>
              <a:rPr lang="en-US" altLang="en-US" sz="1700" dirty="0">
                <a:latin typeface="Abadi" panose="020B0604020104020204" pitchFamily="34" charset="0"/>
                <a:cs typeface="Times New Roman" panose="02020603050405020304" pitchFamily="18" charset="0"/>
              </a:rPr>
              <a:t>All Senior Executive Management positions became vacant due to the lapse in their fixed term contracts. </a:t>
            </a:r>
          </a:p>
          <a:p>
            <a:pPr algn="just">
              <a:lnSpc>
                <a:spcPct val="200000"/>
              </a:lnSpc>
              <a:spcBef>
                <a:spcPct val="0"/>
              </a:spcBef>
            </a:pPr>
            <a:r>
              <a:rPr lang="en-US" altLang="en-US" sz="1700" dirty="0">
                <a:latin typeface="Abadi" panose="020B0604020104020204" pitchFamily="34" charset="0"/>
                <a:cs typeface="Times New Roman" panose="02020603050405020304" pitchFamily="18" charset="0"/>
              </a:rPr>
              <a:t>Interim Management Team  consisting of officials seconded from National Government were appointed from April 2022 initially for a period of 6 months, but the period has been extended to 30 June 2023.</a:t>
            </a:r>
          </a:p>
          <a:p>
            <a:pPr>
              <a:lnSpc>
                <a:spcPct val="150000"/>
              </a:lnSpc>
              <a:spcBef>
                <a:spcPct val="0"/>
              </a:spcBef>
            </a:pPr>
            <a:r>
              <a:rPr lang="en-US" altLang="en-US" sz="1700" dirty="0">
                <a:latin typeface="Abadi" panose="020B0604020104020204" pitchFamily="34" charset="0"/>
                <a:cs typeface="Times New Roman" panose="02020603050405020304" pitchFamily="18" charset="0"/>
              </a:rPr>
              <a:t>The National Cabinet Representative (NCR) and a multidisciplinary team were appointed to assume the responsibility to implement the financial recovery </a:t>
            </a:r>
          </a:p>
          <a:p>
            <a:pPr>
              <a:lnSpc>
                <a:spcPct val="150000"/>
              </a:lnSpc>
              <a:spcBef>
                <a:spcPct val="0"/>
              </a:spcBef>
              <a:buFontTx/>
              <a:buNone/>
            </a:pPr>
            <a:r>
              <a:rPr lang="en-US" altLang="en-US" sz="1700" dirty="0">
                <a:latin typeface="Abadi" panose="020B0604020104020204" pitchFamily="34" charset="0"/>
                <a:cs typeface="Times New Roman" panose="02020603050405020304" pitchFamily="18" charset="0"/>
              </a:rPr>
              <a:t>     plan with effect from the 21</a:t>
            </a:r>
            <a:r>
              <a:rPr lang="en-US" altLang="en-US" sz="1700" baseline="30000" dirty="0">
                <a:latin typeface="Abadi" panose="020B0604020104020204" pitchFamily="34" charset="0"/>
                <a:cs typeface="Times New Roman" panose="02020603050405020304" pitchFamily="18" charset="0"/>
              </a:rPr>
              <a:t>st</a:t>
            </a:r>
            <a:r>
              <a:rPr lang="en-US" altLang="en-US" sz="1700" dirty="0">
                <a:latin typeface="Abadi" panose="020B0604020104020204" pitchFamily="34" charset="0"/>
                <a:cs typeface="Times New Roman" panose="02020603050405020304" pitchFamily="18" charset="0"/>
              </a:rPr>
              <a:t> of April 2022 until further notice.</a:t>
            </a:r>
          </a:p>
        </p:txBody>
      </p:sp>
      <p:sp>
        <p:nvSpPr>
          <p:cNvPr id="2" name="Rectangle 1">
            <a:extLst>
              <a:ext uri="{FF2B5EF4-FFF2-40B4-BE49-F238E27FC236}">
                <a16:creationId xmlns:a16="http://schemas.microsoft.com/office/drawing/2014/main" xmlns="" id="{837A9F54-FD46-38F5-B83E-5BEECE4E4970}"/>
              </a:ext>
            </a:extLst>
          </p:cNvPr>
          <p:cNvSpPr/>
          <p:nvPr/>
        </p:nvSpPr>
        <p:spPr bwMode="auto">
          <a:xfrm>
            <a:off x="311150" y="57150"/>
            <a:ext cx="82137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3600" b="1" kern="0" dirty="0">
                <a:solidFill>
                  <a:schemeClr val="bg1"/>
                </a:solidFill>
                <a:latin typeface="Abadi" panose="020B0604020104020204" pitchFamily="34" charset="0"/>
                <a:cs typeface="Arial"/>
              </a:rPr>
              <a:t>Overview:</a:t>
            </a:r>
            <a:endParaRPr lang="en-ZA" sz="3600" b="1" kern="0" dirty="0">
              <a:solidFill>
                <a:schemeClr val="bg1"/>
              </a:solidFill>
              <a:latin typeface="Abadi" panose="020B0604020104020204" pitchFamily="34" charset="0"/>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C9DB1FE-8D68-8837-0A88-AEC4B4B1F3FA}"/>
              </a:ext>
            </a:extLst>
          </p:cNvPr>
          <p:cNvSpPr/>
          <p:nvPr/>
        </p:nvSpPr>
        <p:spPr bwMode="auto">
          <a:xfrm>
            <a:off x="311150" y="260350"/>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b="1" kern="0" dirty="0">
                <a:solidFill>
                  <a:schemeClr val="bg1"/>
                </a:solidFill>
                <a:latin typeface="Abadi" panose="020B0604020104020204" pitchFamily="34" charset="0"/>
                <a:cs typeface="Arial" panose="020B0604020202020204" pitchFamily="34" charset="0"/>
              </a:rPr>
              <a:t>Upgrading of Informal Settlements </a:t>
            </a:r>
            <a:r>
              <a:rPr lang="en-US" b="1" kern="0" dirty="0" err="1">
                <a:solidFill>
                  <a:schemeClr val="bg1"/>
                </a:solidFill>
                <a:latin typeface="Abadi" panose="020B0604020104020204" pitchFamily="34" charset="0"/>
                <a:cs typeface="Arial" panose="020B0604020202020204" pitchFamily="34" charset="0"/>
              </a:rPr>
              <a:t>Programme</a:t>
            </a:r>
            <a:r>
              <a:rPr lang="en-US" b="1" kern="0" dirty="0">
                <a:solidFill>
                  <a:schemeClr val="bg1"/>
                </a:solidFill>
                <a:latin typeface="Abadi" panose="020B0604020104020204" pitchFamily="34" charset="0"/>
                <a:cs typeface="Arial" panose="020B0604020202020204" pitchFamily="34" charset="0"/>
              </a:rPr>
              <a:t> (UISP)</a:t>
            </a:r>
            <a:endParaRPr lang="en-ZA" b="1" kern="0" dirty="0">
              <a:solidFill>
                <a:schemeClr val="bg1"/>
              </a:solidFill>
              <a:latin typeface="Abadi" panose="020B0604020104020204" pitchFamily="34" charset="0"/>
              <a:cs typeface="Arial"/>
            </a:endParaRPr>
          </a:p>
        </p:txBody>
      </p:sp>
      <p:sp>
        <p:nvSpPr>
          <p:cNvPr id="3" name="Content Placeholder 3">
            <a:extLst>
              <a:ext uri="{FF2B5EF4-FFF2-40B4-BE49-F238E27FC236}">
                <a16:creationId xmlns:a16="http://schemas.microsoft.com/office/drawing/2014/main" xmlns="" id="{700FCA8E-1C43-F543-3A04-830E64033475}"/>
              </a:ext>
            </a:extLst>
          </p:cNvPr>
          <p:cNvSpPr txBox="1">
            <a:spLocks/>
          </p:cNvSpPr>
          <p:nvPr/>
        </p:nvSpPr>
        <p:spPr>
          <a:xfrm>
            <a:off x="311150" y="1125538"/>
            <a:ext cx="8307388" cy="547211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85750" indent="-285750" algn="just">
              <a:lnSpc>
                <a:spcPct val="150000"/>
              </a:lnSpc>
              <a:spcBef>
                <a:spcPct val="0"/>
              </a:spcBef>
              <a:defRPr/>
            </a:pPr>
            <a:endParaRPr lang="en-US" sz="1900" b="1" kern="0" dirty="0">
              <a:solidFill>
                <a:schemeClr val="bg1"/>
              </a:solidFill>
              <a:latin typeface="Century Gothic" panose="020B0502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xmlns="" id="{F93649C3-F0C2-B1D7-B4BA-EBCC144AA0BD}"/>
              </a:ext>
            </a:extLst>
          </p:cNvPr>
          <p:cNvSpPr txBox="1">
            <a:spLocks/>
          </p:cNvSpPr>
          <p:nvPr/>
        </p:nvSpPr>
        <p:spPr>
          <a:xfrm>
            <a:off x="215900" y="1016000"/>
            <a:ext cx="8416925" cy="5689600"/>
          </a:xfrm>
          <a:prstGeom prst="rect">
            <a:avLst/>
          </a:prstGeom>
        </p:spPr>
        <p:txBody>
          <a:bodyPr>
            <a:normAutofit fontScale="25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lnSpc>
                <a:spcPct val="170000"/>
              </a:lnSpc>
              <a:spcBef>
                <a:spcPts val="450"/>
              </a:spcBef>
              <a:spcAft>
                <a:spcPts val="450"/>
              </a:spcAft>
              <a:defRPr/>
            </a:pPr>
            <a:r>
              <a:rPr lang="en-US" sz="7200" kern="0" dirty="0">
                <a:latin typeface="Abadi" panose="020B0604020104020204" pitchFamily="34" charset="0"/>
                <a:cs typeface="Arial" panose="020B0604020202020204" pitchFamily="34" charset="0"/>
              </a:rPr>
              <a:t>The Metro has </a:t>
            </a:r>
            <a:r>
              <a:rPr lang="en-US" sz="7200" b="1" kern="0" dirty="0">
                <a:latin typeface="Abadi" panose="020B0604020104020204" pitchFamily="34" charset="0"/>
                <a:cs typeface="Arial" panose="020B0604020202020204" pitchFamily="34" charset="0"/>
              </a:rPr>
              <a:t>47</a:t>
            </a:r>
            <a:r>
              <a:rPr lang="en-US" sz="7200" kern="0" dirty="0">
                <a:latin typeface="Abadi" panose="020B0604020104020204" pitchFamily="34" charset="0"/>
                <a:cs typeface="Arial" panose="020B0604020202020204" pitchFamily="34" charset="0"/>
              </a:rPr>
              <a:t> informal settlements in terms of the Upgrading of Informal Settlements Programme (UISP) strategy. There are </a:t>
            </a:r>
            <a:r>
              <a:rPr lang="en-US" sz="7200" b="1" kern="0" dirty="0">
                <a:latin typeface="Abadi" panose="020B0604020104020204" pitchFamily="34" charset="0"/>
                <a:cs typeface="Arial" panose="020B0604020202020204" pitchFamily="34" charset="0"/>
              </a:rPr>
              <a:t>4</a:t>
            </a:r>
            <a:r>
              <a:rPr lang="en-US" sz="7200" kern="0" dirty="0">
                <a:latin typeface="Abadi" panose="020B0604020104020204" pitchFamily="34" charset="0"/>
                <a:cs typeface="Arial" panose="020B0604020202020204" pitchFamily="34" charset="0"/>
              </a:rPr>
              <a:t> new informal settlements taking the total to </a:t>
            </a:r>
            <a:r>
              <a:rPr lang="en-US" sz="7200" b="1" kern="0" dirty="0">
                <a:latin typeface="Abadi" panose="020B0604020104020204" pitchFamily="34" charset="0"/>
                <a:cs typeface="Arial" panose="020B0604020202020204" pitchFamily="34" charset="0"/>
              </a:rPr>
              <a:t>51</a:t>
            </a:r>
            <a:r>
              <a:rPr lang="en-US" sz="7200" kern="0" dirty="0">
                <a:latin typeface="Abadi" panose="020B0604020104020204" pitchFamily="34" charset="0"/>
                <a:cs typeface="Arial" panose="020B0604020202020204" pitchFamily="34" charset="0"/>
              </a:rPr>
              <a:t> informal settlements.</a:t>
            </a:r>
          </a:p>
          <a:p>
            <a:pPr algn="just">
              <a:lnSpc>
                <a:spcPct val="170000"/>
              </a:lnSpc>
              <a:spcBef>
                <a:spcPts val="450"/>
              </a:spcBef>
              <a:spcAft>
                <a:spcPts val="450"/>
              </a:spcAft>
              <a:defRPr/>
            </a:pPr>
            <a:r>
              <a:rPr lang="en-US" sz="7200" b="1" kern="0" dirty="0">
                <a:latin typeface="Abadi" panose="020B0604020104020204" pitchFamily="34" charset="0"/>
                <a:cs typeface="Arial" panose="020B0604020202020204" pitchFamily="34" charset="0"/>
              </a:rPr>
              <a:t>19</a:t>
            </a:r>
            <a:r>
              <a:rPr lang="en-US" sz="7200" kern="0" dirty="0">
                <a:latin typeface="Abadi" panose="020B0604020104020204" pitchFamily="34" charset="0"/>
                <a:cs typeface="Arial" panose="020B0604020202020204" pitchFamily="34" charset="0"/>
              </a:rPr>
              <a:t> informal settlements upgrading plans were concluded in the previous (2021/2022)  financial year.</a:t>
            </a:r>
          </a:p>
          <a:p>
            <a:pPr algn="just">
              <a:lnSpc>
                <a:spcPct val="170000"/>
              </a:lnSpc>
              <a:spcBef>
                <a:spcPts val="450"/>
              </a:spcBef>
              <a:spcAft>
                <a:spcPts val="450"/>
              </a:spcAft>
              <a:defRPr/>
            </a:pPr>
            <a:r>
              <a:rPr lang="en-US" sz="7200" kern="0" dirty="0">
                <a:latin typeface="Abadi" panose="020B0604020104020204" pitchFamily="34" charset="0"/>
                <a:cs typeface="Arial" panose="020B0604020202020204" pitchFamily="34" charset="0"/>
              </a:rPr>
              <a:t>From the strategy and the upgrading plans, the settlements are categorized as follows:</a:t>
            </a:r>
          </a:p>
          <a:p>
            <a:pPr lvl="1">
              <a:lnSpc>
                <a:spcPct val="170000"/>
              </a:lnSpc>
              <a:spcBef>
                <a:spcPts val="450"/>
              </a:spcBef>
              <a:spcAft>
                <a:spcPts val="450"/>
              </a:spcAft>
              <a:buFont typeface="Wingdings" panose="05000000000000000000" pitchFamily="2" charset="2"/>
              <a:buChar char="ü"/>
              <a:defRPr/>
            </a:pPr>
            <a:r>
              <a:rPr lang="en-US" sz="7200" kern="0" dirty="0">
                <a:latin typeface="Abadi" panose="020B0604020104020204" pitchFamily="34" charset="0"/>
                <a:cs typeface="Arial" panose="020B0604020202020204" pitchFamily="34" charset="0"/>
              </a:rPr>
              <a:t> </a:t>
            </a:r>
            <a:r>
              <a:rPr lang="en-US" sz="7200" b="1" kern="0" dirty="0">
                <a:latin typeface="Abadi" panose="020B0604020104020204" pitchFamily="34" charset="0"/>
                <a:cs typeface="Arial" panose="020B0604020202020204" pitchFamily="34" charset="0"/>
              </a:rPr>
              <a:t>Category A</a:t>
            </a:r>
            <a:r>
              <a:rPr lang="en-US" sz="7200" kern="0" dirty="0">
                <a:latin typeface="Abadi" panose="020B0604020104020204" pitchFamily="34" charset="0"/>
                <a:cs typeface="Arial" panose="020B0604020202020204" pitchFamily="34" charset="0"/>
              </a:rPr>
              <a:t> full upgrading – </a:t>
            </a:r>
            <a:r>
              <a:rPr lang="en-US" sz="7200" b="1" kern="0" dirty="0">
                <a:latin typeface="Abadi" panose="020B0604020104020204" pitchFamily="34" charset="0"/>
                <a:cs typeface="Arial" panose="020B0604020202020204" pitchFamily="34" charset="0"/>
              </a:rPr>
              <a:t>32 </a:t>
            </a:r>
            <a:r>
              <a:rPr lang="en-US" sz="7200" kern="0" dirty="0">
                <a:latin typeface="Abadi" panose="020B0604020104020204" pitchFamily="34" charset="0"/>
                <a:cs typeface="Arial" panose="020B0604020202020204" pitchFamily="34" charset="0"/>
              </a:rPr>
              <a:t>settlements</a:t>
            </a:r>
          </a:p>
          <a:p>
            <a:pPr lvl="1">
              <a:lnSpc>
                <a:spcPct val="170000"/>
              </a:lnSpc>
              <a:spcBef>
                <a:spcPts val="450"/>
              </a:spcBef>
              <a:spcAft>
                <a:spcPts val="450"/>
              </a:spcAft>
              <a:buFont typeface="Wingdings" panose="05000000000000000000" pitchFamily="2" charset="2"/>
              <a:buChar char="ü"/>
              <a:defRPr/>
            </a:pPr>
            <a:r>
              <a:rPr lang="en-US" sz="7200" kern="0" dirty="0">
                <a:latin typeface="Abadi" panose="020B0604020104020204" pitchFamily="34" charset="0"/>
                <a:cs typeface="Arial" panose="020B0604020202020204" pitchFamily="34" charset="0"/>
              </a:rPr>
              <a:t> </a:t>
            </a:r>
            <a:r>
              <a:rPr lang="en-US" sz="7200" b="1" kern="0" dirty="0">
                <a:latin typeface="Abadi" panose="020B0604020104020204" pitchFamily="34" charset="0"/>
                <a:cs typeface="Arial" panose="020B0604020202020204" pitchFamily="34" charset="0"/>
              </a:rPr>
              <a:t>Category B1 </a:t>
            </a:r>
            <a:r>
              <a:rPr lang="en-US" sz="7200" kern="0" dirty="0">
                <a:latin typeface="Abadi" panose="020B0604020104020204" pitchFamily="34" charset="0"/>
                <a:cs typeface="Arial" panose="020B0604020202020204" pitchFamily="34" charset="0"/>
              </a:rPr>
              <a:t>interim services leading to full upgrade – </a:t>
            </a:r>
            <a:r>
              <a:rPr lang="en-US" sz="7200" b="1" kern="0" dirty="0">
                <a:latin typeface="Abadi" panose="020B0604020104020204" pitchFamily="34" charset="0"/>
                <a:cs typeface="Arial" panose="020B0604020202020204" pitchFamily="34" charset="0"/>
              </a:rPr>
              <a:t>13</a:t>
            </a:r>
            <a:r>
              <a:rPr lang="en-US" sz="7200" kern="0" dirty="0">
                <a:latin typeface="Abadi" panose="020B0604020104020204" pitchFamily="34" charset="0"/>
                <a:cs typeface="Arial" panose="020B0604020202020204" pitchFamily="34" charset="0"/>
              </a:rPr>
              <a:t> settlements</a:t>
            </a:r>
          </a:p>
          <a:p>
            <a:pPr lvl="1">
              <a:lnSpc>
                <a:spcPct val="170000"/>
              </a:lnSpc>
              <a:spcBef>
                <a:spcPts val="450"/>
              </a:spcBef>
              <a:spcAft>
                <a:spcPts val="450"/>
              </a:spcAft>
              <a:buFont typeface="Wingdings" panose="05000000000000000000" pitchFamily="2" charset="2"/>
              <a:buChar char="ü"/>
              <a:defRPr/>
            </a:pPr>
            <a:r>
              <a:rPr lang="en-US" sz="7200" b="1" kern="0" dirty="0">
                <a:latin typeface="Abadi" panose="020B0604020104020204" pitchFamily="34" charset="0"/>
                <a:cs typeface="Arial" panose="020B0604020202020204" pitchFamily="34" charset="0"/>
              </a:rPr>
              <a:t>Category B2</a:t>
            </a:r>
            <a:r>
              <a:rPr lang="en-US" sz="7200" kern="0" dirty="0">
                <a:latin typeface="Abadi" panose="020B0604020104020204" pitchFamily="34" charset="0"/>
                <a:cs typeface="Arial" panose="020B0604020202020204" pitchFamily="34" charset="0"/>
              </a:rPr>
              <a:t> provision of basic level of service while awaiting relocation- </a:t>
            </a:r>
            <a:r>
              <a:rPr lang="en-US" sz="7200" b="1" kern="0" dirty="0">
                <a:latin typeface="Abadi" panose="020B0604020104020204" pitchFamily="34" charset="0"/>
                <a:cs typeface="Arial" panose="020B0604020202020204" pitchFamily="34" charset="0"/>
              </a:rPr>
              <a:t>3 </a:t>
            </a:r>
            <a:r>
              <a:rPr lang="en-US" sz="7200" kern="0" dirty="0">
                <a:latin typeface="Abadi" panose="020B0604020104020204" pitchFamily="34" charset="0"/>
                <a:cs typeface="Arial" panose="020B0604020202020204" pitchFamily="34" charset="0"/>
              </a:rPr>
              <a:t>settlements</a:t>
            </a:r>
          </a:p>
          <a:p>
            <a:pPr lvl="1">
              <a:lnSpc>
                <a:spcPct val="170000"/>
              </a:lnSpc>
              <a:spcBef>
                <a:spcPts val="450"/>
              </a:spcBef>
              <a:spcAft>
                <a:spcPts val="450"/>
              </a:spcAft>
              <a:buFont typeface="Wingdings" panose="05000000000000000000" pitchFamily="2" charset="2"/>
              <a:buChar char="ü"/>
              <a:defRPr/>
            </a:pPr>
            <a:r>
              <a:rPr lang="en-US" sz="7200" b="1" kern="0" dirty="0">
                <a:latin typeface="Abadi" panose="020B0604020104020204" pitchFamily="34" charset="0"/>
                <a:cs typeface="Arial" panose="020B0604020202020204" pitchFamily="34" charset="0"/>
              </a:rPr>
              <a:t>Category C </a:t>
            </a:r>
            <a:r>
              <a:rPr lang="en-US" sz="7200" kern="0" dirty="0">
                <a:latin typeface="Abadi" panose="020B0604020104020204" pitchFamily="34" charset="0"/>
                <a:cs typeface="Arial" panose="020B0604020202020204" pitchFamily="34" charset="0"/>
              </a:rPr>
              <a:t>rapid relocation – </a:t>
            </a:r>
            <a:r>
              <a:rPr lang="en-US" sz="7200" b="1" kern="0" dirty="0">
                <a:latin typeface="Abadi" panose="020B0604020104020204" pitchFamily="34" charset="0"/>
                <a:cs typeface="Arial" panose="020B0604020202020204" pitchFamily="34" charset="0"/>
              </a:rPr>
              <a:t>3</a:t>
            </a:r>
            <a:r>
              <a:rPr lang="en-US" sz="7200" kern="0" dirty="0">
                <a:latin typeface="Abadi" panose="020B0604020104020204" pitchFamily="34" charset="0"/>
                <a:cs typeface="Arial" panose="020B0604020202020204" pitchFamily="34" charset="0"/>
              </a:rPr>
              <a:t> settlements</a:t>
            </a:r>
          </a:p>
          <a:p>
            <a:pPr>
              <a:spcBef>
                <a:spcPts val="450"/>
              </a:spcBef>
              <a:spcAft>
                <a:spcPts val="450"/>
              </a:spcAft>
              <a:defRPr/>
            </a:pPr>
            <a:endParaRPr lang="en-US" b="1" kern="0" dirty="0">
              <a:solidFill>
                <a:schemeClr val="bg1"/>
              </a:solidFill>
              <a:latin typeface="Century Gothic" panose="020B050202020202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D699F6D-F343-C0AD-C12B-C445832922A9}"/>
              </a:ext>
            </a:extLst>
          </p:cNvPr>
          <p:cNvSpPr/>
          <p:nvPr/>
        </p:nvSpPr>
        <p:spPr bwMode="auto">
          <a:xfrm>
            <a:off x="311150" y="260350"/>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3600" b="1" kern="0" dirty="0">
                <a:solidFill>
                  <a:schemeClr val="bg1"/>
                </a:solidFill>
                <a:latin typeface="Abadi" panose="020B0604020104020204" pitchFamily="34" charset="0"/>
                <a:cs typeface="Arial" panose="020B0604020202020204" pitchFamily="34" charset="0"/>
              </a:rPr>
              <a:t>Level of Basic Services</a:t>
            </a:r>
            <a:endParaRPr lang="en-ZA" sz="3600" b="1" kern="0" dirty="0">
              <a:solidFill>
                <a:schemeClr val="bg1"/>
              </a:solidFill>
              <a:latin typeface="Abadi" panose="020B0604020104020204" pitchFamily="34" charset="0"/>
              <a:cs typeface="Arial" panose="020B0604020202020204" pitchFamily="34" charset="0"/>
            </a:endParaRPr>
          </a:p>
        </p:txBody>
      </p:sp>
      <p:sp>
        <p:nvSpPr>
          <p:cNvPr id="3" name="Content Placeholder 3">
            <a:extLst>
              <a:ext uri="{FF2B5EF4-FFF2-40B4-BE49-F238E27FC236}">
                <a16:creationId xmlns:a16="http://schemas.microsoft.com/office/drawing/2014/main" xmlns="" id="{69F3FDAC-0BE6-7092-FA34-F598E8072233}"/>
              </a:ext>
            </a:extLst>
          </p:cNvPr>
          <p:cNvSpPr txBox="1">
            <a:spLocks/>
          </p:cNvSpPr>
          <p:nvPr/>
        </p:nvSpPr>
        <p:spPr>
          <a:xfrm>
            <a:off x="311150" y="1125538"/>
            <a:ext cx="8307388" cy="547211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85750" indent="-285750" algn="just">
              <a:lnSpc>
                <a:spcPct val="150000"/>
              </a:lnSpc>
              <a:spcBef>
                <a:spcPct val="0"/>
              </a:spcBef>
              <a:defRPr/>
            </a:pPr>
            <a:endParaRPr lang="en-US" sz="1900" b="1" kern="0" dirty="0">
              <a:solidFill>
                <a:schemeClr val="bg1"/>
              </a:solidFill>
              <a:latin typeface="Century Gothic" panose="020B0502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xmlns="" id="{1BB2719D-1346-3FBA-8955-662674C90F48}"/>
              </a:ext>
            </a:extLst>
          </p:cNvPr>
          <p:cNvSpPr txBox="1">
            <a:spLocks/>
          </p:cNvSpPr>
          <p:nvPr/>
        </p:nvSpPr>
        <p:spPr>
          <a:xfrm>
            <a:off x="311150" y="935039"/>
            <a:ext cx="8582025" cy="479742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lnSpc>
                <a:spcPct val="170000"/>
              </a:lnSpc>
              <a:spcBef>
                <a:spcPts val="200"/>
              </a:spcBef>
              <a:spcAft>
                <a:spcPts val="300"/>
              </a:spcAft>
              <a:defRPr/>
            </a:pPr>
            <a:r>
              <a:rPr lang="en-US" sz="1870" kern="0" dirty="0">
                <a:latin typeface="Abadi" panose="020B0604020104020204" pitchFamily="34" charset="0"/>
                <a:cs typeface="Arial" panose="020B0604020202020204" pitchFamily="34" charset="0"/>
              </a:rPr>
              <a:t>A total of </a:t>
            </a:r>
            <a:r>
              <a:rPr lang="en-US" sz="1870" b="1" kern="0" dirty="0">
                <a:latin typeface="Abadi" panose="020B0604020104020204" pitchFamily="34" charset="0"/>
                <a:cs typeface="Arial" panose="020B0604020202020204" pitchFamily="34" charset="0"/>
              </a:rPr>
              <a:t>12</a:t>
            </a:r>
            <a:r>
              <a:rPr lang="en-US" sz="1870" kern="0" dirty="0">
                <a:latin typeface="Abadi" panose="020B0604020104020204" pitchFamily="34" charset="0"/>
                <a:cs typeface="Arial" panose="020B0604020202020204" pitchFamily="34" charset="0"/>
              </a:rPr>
              <a:t> informal settlements have been upgraded to phase </a:t>
            </a:r>
            <a:r>
              <a:rPr lang="en-US" sz="1870" b="1" kern="0" dirty="0">
                <a:latin typeface="Abadi" panose="020B0604020104020204" pitchFamily="34" charset="0"/>
                <a:cs typeface="Arial" panose="020B0604020202020204" pitchFamily="34" charset="0"/>
              </a:rPr>
              <a:t>3</a:t>
            </a:r>
            <a:r>
              <a:rPr lang="en-US" sz="1870" kern="0" dirty="0">
                <a:latin typeface="Abadi" panose="020B0604020104020204" pitchFamily="34" charset="0"/>
                <a:cs typeface="Arial" panose="020B0604020202020204" pitchFamily="34" charset="0"/>
              </a:rPr>
              <a:t> (access to water and sanitation) benefiting </a:t>
            </a:r>
            <a:r>
              <a:rPr lang="en-US" sz="1870" b="1" kern="0" dirty="0">
                <a:latin typeface="Abadi" panose="020B0604020104020204" pitchFamily="34" charset="0"/>
                <a:cs typeface="Arial" panose="020B0604020202020204" pitchFamily="34" charset="0"/>
              </a:rPr>
              <a:t>2 203</a:t>
            </a:r>
            <a:r>
              <a:rPr lang="en-US" sz="1870" kern="0" dirty="0">
                <a:latin typeface="Abadi" panose="020B0604020104020204" pitchFamily="34" charset="0"/>
                <a:cs typeface="Arial" panose="020B0604020202020204" pitchFamily="34" charset="0"/>
              </a:rPr>
              <a:t> households living in informal settlements.</a:t>
            </a:r>
          </a:p>
          <a:p>
            <a:pPr algn="just">
              <a:lnSpc>
                <a:spcPct val="170000"/>
              </a:lnSpc>
              <a:spcBef>
                <a:spcPts val="300"/>
              </a:spcBef>
              <a:spcAft>
                <a:spcPts val="300"/>
              </a:spcAft>
              <a:defRPr/>
            </a:pPr>
            <a:r>
              <a:rPr lang="en-US" sz="1870" b="1" kern="0" dirty="0">
                <a:latin typeface="Abadi" panose="020B0604020104020204" pitchFamily="34" charset="0"/>
                <a:cs typeface="Arial" panose="020B0604020202020204" pitchFamily="34" charset="0"/>
              </a:rPr>
              <a:t>95%</a:t>
            </a:r>
            <a:r>
              <a:rPr lang="en-US" sz="1870" kern="0" dirty="0">
                <a:latin typeface="Abadi" panose="020B0604020104020204" pitchFamily="34" charset="0"/>
                <a:cs typeface="Arial" panose="020B0604020202020204" pitchFamily="34" charset="0"/>
              </a:rPr>
              <a:t> of the households in informal settlements have access to electricity.</a:t>
            </a:r>
          </a:p>
          <a:p>
            <a:pPr algn="just">
              <a:lnSpc>
                <a:spcPct val="170000"/>
              </a:lnSpc>
              <a:spcBef>
                <a:spcPts val="300"/>
              </a:spcBef>
              <a:spcAft>
                <a:spcPts val="300"/>
              </a:spcAft>
              <a:defRPr/>
            </a:pPr>
            <a:r>
              <a:rPr lang="en-US" sz="1870" kern="0" dirty="0">
                <a:latin typeface="Abadi" panose="020B0604020104020204" pitchFamily="34" charset="0"/>
                <a:cs typeface="Arial" panose="020B0604020202020204" pitchFamily="34" charset="0"/>
              </a:rPr>
              <a:t>Additional 5 informal settlements projects are currently being electrified to benefit 335 households in the current financial year </a:t>
            </a:r>
          </a:p>
          <a:p>
            <a:pPr>
              <a:lnSpc>
                <a:spcPct val="170000"/>
              </a:lnSpc>
              <a:spcBef>
                <a:spcPts val="300"/>
              </a:spcBef>
              <a:spcAft>
                <a:spcPts val="300"/>
              </a:spcAft>
              <a:defRPr/>
            </a:pPr>
            <a:r>
              <a:rPr lang="en-US" sz="1870" kern="0" dirty="0">
                <a:latin typeface="Abadi" panose="020B0604020104020204" pitchFamily="34" charset="0"/>
                <a:cs typeface="Arial" panose="020B0604020202020204" pitchFamily="34" charset="0"/>
              </a:rPr>
              <a:t>In the new financial we planned 1 076 new connection, and this will come from six informal settlements around Mangaung</a:t>
            </a:r>
          </a:p>
          <a:p>
            <a:pPr marL="457200" lvl="1" indent="0">
              <a:lnSpc>
                <a:spcPct val="170000"/>
              </a:lnSpc>
              <a:spcBef>
                <a:spcPts val="450"/>
              </a:spcBef>
              <a:spcAft>
                <a:spcPts val="450"/>
              </a:spcAft>
              <a:buNone/>
              <a:tabLst>
                <a:tab pos="746125" algn="l"/>
              </a:tabLst>
              <a:defRPr/>
            </a:pPr>
            <a:endParaRPr lang="en-US" sz="1870" kern="0" dirty="0">
              <a:latin typeface="Abadi" panose="020B0604020104020204" pitchFamily="3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D699F6D-F343-C0AD-C12B-C445832922A9}"/>
              </a:ext>
            </a:extLst>
          </p:cNvPr>
          <p:cNvSpPr/>
          <p:nvPr/>
        </p:nvSpPr>
        <p:spPr bwMode="auto">
          <a:xfrm>
            <a:off x="311150" y="260350"/>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3600" b="1" kern="0" dirty="0">
                <a:solidFill>
                  <a:schemeClr val="bg1"/>
                </a:solidFill>
                <a:latin typeface="Abadi" panose="020B0604020104020204" pitchFamily="34" charset="0"/>
                <a:cs typeface="Arial" panose="020B0604020202020204" pitchFamily="34" charset="0"/>
              </a:rPr>
              <a:t>Level of Basic Services</a:t>
            </a:r>
            <a:endParaRPr lang="en-ZA" sz="3600" b="1" kern="0" dirty="0">
              <a:solidFill>
                <a:schemeClr val="bg1"/>
              </a:solidFill>
              <a:latin typeface="Abadi" panose="020B0604020104020204" pitchFamily="34" charset="0"/>
              <a:cs typeface="Arial" panose="020B0604020202020204" pitchFamily="34" charset="0"/>
            </a:endParaRPr>
          </a:p>
        </p:txBody>
      </p:sp>
      <p:sp>
        <p:nvSpPr>
          <p:cNvPr id="3" name="Content Placeholder 3">
            <a:extLst>
              <a:ext uri="{FF2B5EF4-FFF2-40B4-BE49-F238E27FC236}">
                <a16:creationId xmlns:a16="http://schemas.microsoft.com/office/drawing/2014/main" xmlns="" id="{69F3FDAC-0BE6-7092-FA34-F598E8072233}"/>
              </a:ext>
            </a:extLst>
          </p:cNvPr>
          <p:cNvSpPr txBox="1">
            <a:spLocks/>
          </p:cNvSpPr>
          <p:nvPr/>
        </p:nvSpPr>
        <p:spPr>
          <a:xfrm>
            <a:off x="311150" y="1125538"/>
            <a:ext cx="8307388" cy="547211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85750" indent="-285750" algn="just">
              <a:lnSpc>
                <a:spcPct val="150000"/>
              </a:lnSpc>
              <a:spcBef>
                <a:spcPct val="0"/>
              </a:spcBef>
              <a:defRPr/>
            </a:pPr>
            <a:endParaRPr lang="en-US" sz="1900" b="1" kern="0" dirty="0">
              <a:solidFill>
                <a:schemeClr val="bg1"/>
              </a:solidFill>
              <a:latin typeface="Century Gothic" panose="020B0502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xmlns="" id="{1BB2719D-1346-3FBA-8955-662674C90F48}"/>
              </a:ext>
            </a:extLst>
          </p:cNvPr>
          <p:cNvSpPr txBox="1">
            <a:spLocks/>
          </p:cNvSpPr>
          <p:nvPr/>
        </p:nvSpPr>
        <p:spPr>
          <a:xfrm>
            <a:off x="311150" y="1108855"/>
            <a:ext cx="8582025" cy="547211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lnSpc>
                <a:spcPct val="170000"/>
              </a:lnSpc>
              <a:spcBef>
                <a:spcPts val="300"/>
              </a:spcBef>
              <a:spcAft>
                <a:spcPts val="300"/>
              </a:spcAft>
              <a:defRPr/>
            </a:pPr>
            <a:r>
              <a:rPr lang="en-US" sz="1870" b="1" kern="0" dirty="0">
                <a:latin typeface="Abadi" panose="020B0604020104020204" pitchFamily="34" charset="0"/>
                <a:cs typeface="Arial" panose="020B0604020202020204" pitchFamily="34" charset="0"/>
              </a:rPr>
              <a:t>23 </a:t>
            </a:r>
            <a:r>
              <a:rPr lang="en-US" sz="1870" kern="0" dirty="0">
                <a:latin typeface="Abadi" panose="020B0604020104020204" pitchFamily="34" charset="0"/>
                <a:cs typeface="Arial" panose="020B0604020202020204" pitchFamily="34" charset="0"/>
              </a:rPr>
              <a:t>informal settlements were targeted for upgrading through the provision of basic services.</a:t>
            </a:r>
          </a:p>
          <a:p>
            <a:pPr lvl="1">
              <a:lnSpc>
                <a:spcPct val="170000"/>
              </a:lnSpc>
              <a:spcBef>
                <a:spcPts val="300"/>
              </a:spcBef>
              <a:spcAft>
                <a:spcPts val="300"/>
              </a:spcAft>
              <a:buFont typeface="Wingdings" panose="05000000000000000000" pitchFamily="2" charset="2"/>
              <a:buChar char="ü"/>
              <a:tabLst>
                <a:tab pos="746125" algn="l"/>
              </a:tabLst>
              <a:defRPr/>
            </a:pPr>
            <a:r>
              <a:rPr lang="en-US" sz="1870" kern="0" dirty="0">
                <a:latin typeface="Abadi" panose="020B0604020104020204" pitchFamily="34" charset="0"/>
                <a:cs typeface="Arial" panose="020B0604020202020204" pitchFamily="34" charset="0"/>
              </a:rPr>
              <a:t> </a:t>
            </a:r>
            <a:r>
              <a:rPr lang="en-US" sz="1870" b="1" kern="0" dirty="0">
                <a:latin typeface="Abadi" panose="020B0604020104020204" pitchFamily="34" charset="0"/>
                <a:cs typeface="Arial" panose="020B0604020202020204" pitchFamily="34" charset="0"/>
              </a:rPr>
              <a:t>3</a:t>
            </a:r>
            <a:r>
              <a:rPr lang="en-US" sz="1870" kern="0" dirty="0">
                <a:latin typeface="Abadi" panose="020B0604020104020204" pitchFamily="34" charset="0"/>
                <a:cs typeface="Arial" panose="020B0604020202020204" pitchFamily="34" charset="0"/>
              </a:rPr>
              <a:t> new informal settlements were planned for phase </a:t>
            </a:r>
            <a:r>
              <a:rPr lang="en-US" sz="1870" b="1" kern="0" dirty="0">
                <a:latin typeface="Abadi" panose="020B0604020104020204" pitchFamily="34" charset="0"/>
                <a:cs typeface="Arial" panose="020B0604020202020204" pitchFamily="34" charset="0"/>
              </a:rPr>
              <a:t>2</a:t>
            </a:r>
            <a:r>
              <a:rPr lang="en-US" sz="1870" kern="0" dirty="0">
                <a:latin typeface="Abadi" panose="020B0604020104020204" pitchFamily="34" charset="0"/>
                <a:cs typeface="Arial" panose="020B0604020202020204" pitchFamily="34" charset="0"/>
              </a:rPr>
              <a:t> (provision of interim services “communal water”) in the current financial year to benefit </a:t>
            </a:r>
            <a:r>
              <a:rPr lang="en-US" sz="1870" b="1" kern="0" dirty="0">
                <a:latin typeface="Abadi" panose="020B0604020104020204" pitchFamily="34" charset="0"/>
                <a:cs typeface="Arial" panose="020B0604020202020204" pitchFamily="34" charset="0"/>
              </a:rPr>
              <a:t>558</a:t>
            </a:r>
            <a:r>
              <a:rPr lang="en-US" sz="1870" kern="0" dirty="0">
                <a:latin typeface="Abadi" panose="020B0604020104020204" pitchFamily="34" charset="0"/>
                <a:cs typeface="Arial" panose="020B0604020202020204" pitchFamily="34" charset="0"/>
              </a:rPr>
              <a:t> households. Construction will be done internally.</a:t>
            </a:r>
          </a:p>
          <a:p>
            <a:pPr lvl="1" algn="just">
              <a:lnSpc>
                <a:spcPct val="170000"/>
              </a:lnSpc>
              <a:spcBef>
                <a:spcPts val="300"/>
              </a:spcBef>
              <a:spcAft>
                <a:spcPts val="300"/>
              </a:spcAft>
              <a:buFont typeface="Wingdings" panose="05000000000000000000" pitchFamily="2" charset="2"/>
              <a:buChar char="ü"/>
              <a:tabLst>
                <a:tab pos="746125" algn="l"/>
              </a:tabLst>
              <a:defRPr/>
            </a:pPr>
            <a:r>
              <a:rPr lang="en-US" sz="1870" kern="0" dirty="0">
                <a:latin typeface="Abadi" panose="020B0604020104020204" pitchFamily="34" charset="0"/>
                <a:cs typeface="Arial" panose="020B0604020202020204" pitchFamily="34" charset="0"/>
              </a:rPr>
              <a:t>We have received the record of decision (approval of EIA) to complete the Klipfontein township establishment targeted for phase 2 to benefit approximately 4 000 households</a:t>
            </a:r>
          </a:p>
          <a:p>
            <a:pPr lvl="1">
              <a:lnSpc>
                <a:spcPct val="170000"/>
              </a:lnSpc>
              <a:spcBef>
                <a:spcPts val="300"/>
              </a:spcBef>
              <a:spcAft>
                <a:spcPts val="300"/>
              </a:spcAft>
              <a:buFont typeface="Wingdings" panose="05000000000000000000" pitchFamily="2" charset="2"/>
              <a:buChar char="ü"/>
              <a:tabLst>
                <a:tab pos="746125" algn="l"/>
              </a:tabLst>
              <a:defRPr/>
            </a:pPr>
            <a:r>
              <a:rPr lang="en-US" sz="1870" kern="0" dirty="0">
                <a:latin typeface="Abadi" panose="020B0604020104020204" pitchFamily="34" charset="0"/>
                <a:cs typeface="Arial" panose="020B0604020202020204" pitchFamily="34" charset="0"/>
              </a:rPr>
              <a:t>43 households have been connected with water and sanitation from one (1) informal settlement completed in the current financial year.</a:t>
            </a:r>
          </a:p>
          <a:p>
            <a:pPr lvl="1">
              <a:lnSpc>
                <a:spcPct val="170000"/>
              </a:lnSpc>
              <a:spcBef>
                <a:spcPts val="450"/>
              </a:spcBef>
              <a:spcAft>
                <a:spcPts val="450"/>
              </a:spcAft>
              <a:buFont typeface="Wingdings" panose="05000000000000000000" pitchFamily="2" charset="2"/>
              <a:buChar char="ü"/>
              <a:tabLst>
                <a:tab pos="746125" algn="l"/>
              </a:tabLst>
              <a:defRPr/>
            </a:pPr>
            <a:endParaRPr lang="en-US" sz="1870" kern="0" dirty="0">
              <a:latin typeface="Abadi" panose="020B0604020104020204" pitchFamily="34" charset="0"/>
              <a:cs typeface="Arial" panose="020B0604020202020204" pitchFamily="34" charset="0"/>
            </a:endParaRPr>
          </a:p>
          <a:p>
            <a:pPr marL="457200" lvl="1" indent="0">
              <a:lnSpc>
                <a:spcPct val="170000"/>
              </a:lnSpc>
              <a:spcBef>
                <a:spcPts val="450"/>
              </a:spcBef>
              <a:spcAft>
                <a:spcPts val="450"/>
              </a:spcAft>
              <a:buNone/>
              <a:tabLst>
                <a:tab pos="746125" algn="l"/>
              </a:tabLst>
              <a:defRPr/>
            </a:pPr>
            <a:endParaRPr lang="en-US" sz="1870" kern="0" dirty="0">
              <a:latin typeface="Abadi" panose="020B0604020104020204" pitchFamily="34" charset="0"/>
              <a:cs typeface="Arial" panose="020B0604020202020204" pitchFamily="34" charset="0"/>
            </a:endParaRPr>
          </a:p>
        </p:txBody>
      </p:sp>
    </p:spTree>
    <p:extLst>
      <p:ext uri="{BB962C8B-B14F-4D97-AF65-F5344CB8AC3E}">
        <p14:creationId xmlns:p14="http://schemas.microsoft.com/office/powerpoint/2010/main" xmlns="" val="3845210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1986D92-3F50-7C9B-9243-9344C9D1BCC8}"/>
              </a:ext>
            </a:extLst>
          </p:cNvPr>
          <p:cNvSpPr/>
          <p:nvPr/>
        </p:nvSpPr>
        <p:spPr bwMode="auto">
          <a:xfrm>
            <a:off x="311150" y="260350"/>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3600" b="1" kern="0" dirty="0">
                <a:solidFill>
                  <a:schemeClr val="bg1"/>
                </a:solidFill>
                <a:latin typeface="Abadi" panose="020B0604020104020204" pitchFamily="34" charset="0"/>
                <a:cs typeface="Arial" panose="020B0604020202020204" pitchFamily="34" charset="0"/>
              </a:rPr>
              <a:t>Level of Basic Services</a:t>
            </a:r>
            <a:endParaRPr lang="en-ZA" sz="3600" b="1" kern="0" dirty="0">
              <a:solidFill>
                <a:schemeClr val="bg1"/>
              </a:solidFill>
              <a:latin typeface="Abadi" panose="020B0604020104020204" pitchFamily="34" charset="0"/>
              <a:cs typeface="Arial" panose="020B0604020202020204" pitchFamily="34" charset="0"/>
            </a:endParaRPr>
          </a:p>
        </p:txBody>
      </p:sp>
      <p:sp>
        <p:nvSpPr>
          <p:cNvPr id="3" name="Content Placeholder 3">
            <a:extLst>
              <a:ext uri="{FF2B5EF4-FFF2-40B4-BE49-F238E27FC236}">
                <a16:creationId xmlns:a16="http://schemas.microsoft.com/office/drawing/2014/main" xmlns="" id="{33A5A417-0A1C-8BA6-610B-41C7C5CCE0A3}"/>
              </a:ext>
            </a:extLst>
          </p:cNvPr>
          <p:cNvSpPr txBox="1">
            <a:spLocks/>
          </p:cNvSpPr>
          <p:nvPr/>
        </p:nvSpPr>
        <p:spPr>
          <a:xfrm>
            <a:off x="311150" y="1125538"/>
            <a:ext cx="8307388" cy="547211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85750" indent="-285750" algn="just">
              <a:lnSpc>
                <a:spcPct val="150000"/>
              </a:lnSpc>
              <a:spcBef>
                <a:spcPct val="0"/>
              </a:spcBef>
              <a:defRPr/>
            </a:pPr>
            <a:endParaRPr lang="en-US" sz="1900" b="1" kern="0" dirty="0">
              <a:solidFill>
                <a:schemeClr val="bg1"/>
              </a:solidFill>
              <a:latin typeface="Century Gothic" panose="020B0502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xmlns="" id="{2ECA1691-E370-BC07-E6D6-A23095CF5270}"/>
              </a:ext>
            </a:extLst>
          </p:cNvPr>
          <p:cNvSpPr txBox="1">
            <a:spLocks/>
          </p:cNvSpPr>
          <p:nvPr/>
        </p:nvSpPr>
        <p:spPr>
          <a:xfrm>
            <a:off x="250825" y="1207688"/>
            <a:ext cx="8582025" cy="537428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2763" lvl="1" indent="-457200" algn="just">
              <a:lnSpc>
                <a:spcPct val="170000"/>
              </a:lnSpc>
              <a:spcBef>
                <a:spcPts val="300"/>
              </a:spcBef>
              <a:spcAft>
                <a:spcPts val="300"/>
              </a:spcAft>
              <a:buFont typeface="Wingdings" panose="05000000000000000000" pitchFamily="2" charset="2"/>
              <a:buChar char="ü"/>
              <a:defRPr/>
            </a:pPr>
            <a:r>
              <a:rPr lang="en-US" sz="1870" kern="0" dirty="0">
                <a:latin typeface="Abadi" panose="020B0604020104020204" pitchFamily="34" charset="0"/>
                <a:cs typeface="Arial" panose="020B0604020202020204" pitchFamily="34" charset="0"/>
              </a:rPr>
              <a:t>3 200 households are connected with water connections with the reservoir to be commissioned to provide running water.</a:t>
            </a:r>
          </a:p>
          <a:p>
            <a:pPr marL="512763" lvl="1" indent="-457200" algn="just">
              <a:lnSpc>
                <a:spcPct val="170000"/>
              </a:lnSpc>
              <a:spcBef>
                <a:spcPts val="300"/>
              </a:spcBef>
              <a:spcAft>
                <a:spcPts val="300"/>
              </a:spcAft>
              <a:buFont typeface="Wingdings" panose="05000000000000000000" pitchFamily="2" charset="2"/>
              <a:buChar char="ü"/>
              <a:defRPr/>
            </a:pPr>
            <a:r>
              <a:rPr lang="en-US" sz="1870" kern="0" dirty="0">
                <a:latin typeface="Abadi" panose="020B0604020104020204" pitchFamily="34" charset="0"/>
                <a:cs typeface="Arial" panose="020B0604020202020204" pitchFamily="34" charset="0"/>
              </a:rPr>
              <a:t>Construction of water and sanitation to 192 households in 2 informal settlements is under construction and was planned to be completed end of March 2023 but experienced delays to be completed end of June 2023.</a:t>
            </a:r>
          </a:p>
          <a:p>
            <a:pPr marL="512763" lvl="1" indent="-457200" algn="just">
              <a:lnSpc>
                <a:spcPct val="170000"/>
              </a:lnSpc>
              <a:spcBef>
                <a:spcPts val="300"/>
              </a:spcBef>
              <a:spcAft>
                <a:spcPts val="300"/>
              </a:spcAft>
              <a:buFont typeface="Wingdings" panose="05000000000000000000" pitchFamily="2" charset="2"/>
              <a:buChar char="ü"/>
              <a:defRPr/>
            </a:pPr>
            <a:r>
              <a:rPr lang="en-US" sz="1870" kern="0" dirty="0">
                <a:latin typeface="Abadi" panose="020B0604020104020204" pitchFamily="34" charset="0"/>
                <a:cs typeface="Arial" panose="020B0604020202020204" pitchFamily="34" charset="0"/>
              </a:rPr>
              <a:t> 3 main roads and stormwater projects are under construction in 3 informal settlements (Botshabelo West, Grassland and Caleb Motshabi).</a:t>
            </a:r>
          </a:p>
          <a:p>
            <a:pPr marL="512763" lvl="1" indent="-457200" algn="just">
              <a:lnSpc>
                <a:spcPct val="170000"/>
              </a:lnSpc>
              <a:spcBef>
                <a:spcPts val="300"/>
              </a:spcBef>
              <a:spcAft>
                <a:spcPts val="300"/>
              </a:spcAft>
              <a:buFont typeface="Wingdings" panose="05000000000000000000" pitchFamily="2" charset="2"/>
              <a:buChar char="ü"/>
              <a:defRPr/>
            </a:pPr>
            <a:r>
              <a:rPr lang="en-US" sz="1870" kern="0" dirty="0">
                <a:latin typeface="Abadi" panose="020B0604020104020204" pitchFamily="34" charset="0"/>
                <a:cs typeface="Arial" panose="020B0604020202020204" pitchFamily="34" charset="0"/>
              </a:rPr>
              <a:t>5 informal settlements projects will be ready for implementation to provide water and sanitation to 2703 households as we anticipate to appoint three Contractors in June 2023.</a:t>
            </a:r>
          </a:p>
          <a:p>
            <a:pPr>
              <a:lnSpc>
                <a:spcPct val="170000"/>
              </a:lnSpc>
              <a:spcBef>
                <a:spcPts val="450"/>
              </a:spcBef>
              <a:spcAft>
                <a:spcPts val="450"/>
              </a:spcAft>
              <a:defRPr/>
            </a:pPr>
            <a:endParaRPr lang="en-US" sz="1870" b="1" kern="0" dirty="0">
              <a:solidFill>
                <a:schemeClr val="bg1"/>
              </a:solidFill>
              <a:latin typeface="Century Gothic" panose="020B0502020202020204" pitchFamily="34" charset="0"/>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3903CD-0B5B-86EB-ED8A-8581C98E375E}"/>
              </a:ext>
            </a:extLst>
          </p:cNvPr>
          <p:cNvSpPr/>
          <p:nvPr/>
        </p:nvSpPr>
        <p:spPr bwMode="auto">
          <a:xfrm>
            <a:off x="311150" y="260350"/>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3600" b="1" kern="0" dirty="0">
                <a:solidFill>
                  <a:schemeClr val="bg1"/>
                </a:solidFill>
                <a:latin typeface="Abadi" panose="020B0604020104020204" pitchFamily="34" charset="0"/>
                <a:cs typeface="Arial" panose="020B0604020202020204" pitchFamily="34" charset="0"/>
              </a:rPr>
              <a:t>Informal Settlements Upgrading Plan</a:t>
            </a:r>
            <a:endParaRPr lang="en-ZA" sz="3600" b="1" kern="0" dirty="0">
              <a:solidFill>
                <a:schemeClr val="bg1"/>
              </a:solidFill>
              <a:latin typeface="Abadi" panose="020B0604020104020204" pitchFamily="34" charset="0"/>
              <a:cs typeface="Arial"/>
            </a:endParaRPr>
          </a:p>
        </p:txBody>
      </p:sp>
      <p:sp>
        <p:nvSpPr>
          <p:cNvPr id="3" name="Content Placeholder 3">
            <a:extLst>
              <a:ext uri="{FF2B5EF4-FFF2-40B4-BE49-F238E27FC236}">
                <a16:creationId xmlns:a16="http://schemas.microsoft.com/office/drawing/2014/main" xmlns="" id="{6FCDE476-7F5D-9C48-2A97-167729E296AF}"/>
              </a:ext>
            </a:extLst>
          </p:cNvPr>
          <p:cNvSpPr txBox="1">
            <a:spLocks/>
          </p:cNvSpPr>
          <p:nvPr/>
        </p:nvSpPr>
        <p:spPr>
          <a:xfrm>
            <a:off x="311150" y="1101725"/>
            <a:ext cx="8521700" cy="54721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85750" indent="-285750" algn="just">
              <a:lnSpc>
                <a:spcPct val="150000"/>
              </a:lnSpc>
              <a:spcBef>
                <a:spcPct val="0"/>
              </a:spcBef>
              <a:defRPr/>
            </a:pPr>
            <a:endParaRPr lang="en-US" sz="1900" b="1" kern="0" dirty="0">
              <a:solidFill>
                <a:schemeClr val="bg1"/>
              </a:solidFill>
              <a:latin typeface="Century Gothic" panose="020B0502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xmlns="" id="{C6D24C20-FD2D-2242-CF27-EDD7E6158863}"/>
              </a:ext>
            </a:extLst>
          </p:cNvPr>
          <p:cNvSpPr txBox="1">
            <a:spLocks/>
          </p:cNvSpPr>
          <p:nvPr/>
        </p:nvSpPr>
        <p:spPr>
          <a:xfrm>
            <a:off x="228600" y="938213"/>
            <a:ext cx="8664575" cy="51847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lnSpc>
                <a:spcPct val="150000"/>
              </a:lnSpc>
              <a:defRPr/>
            </a:pPr>
            <a:r>
              <a:rPr lang="en-US" sz="2100" kern="0" dirty="0">
                <a:latin typeface="Abadi" panose="020B0604020104020204" pitchFamily="34" charset="0"/>
                <a:cs typeface="Arial" panose="020B0604020202020204" pitchFamily="34" charset="0"/>
              </a:rPr>
              <a:t>The Metro is working with the HDA to develop seven (7) upgrading plans for 7 new settlements targeted for upgrading in the MTREF.</a:t>
            </a:r>
          </a:p>
          <a:p>
            <a:pPr algn="just">
              <a:lnSpc>
                <a:spcPct val="150000"/>
              </a:lnSpc>
              <a:defRPr/>
            </a:pPr>
            <a:r>
              <a:rPr lang="en-US" sz="2100" kern="0" dirty="0">
                <a:latin typeface="Abadi" panose="020B0604020104020204" pitchFamily="34" charset="0"/>
                <a:cs typeface="Arial" panose="020B0604020202020204" pitchFamily="34" charset="0"/>
              </a:rPr>
              <a:t>Focus is on the Phase 3 of the informal settlements </a:t>
            </a:r>
            <a:r>
              <a:rPr lang="en-US" sz="2100" kern="0" dirty="0" err="1">
                <a:latin typeface="Abadi" panose="020B0604020104020204" pitchFamily="34" charset="0"/>
                <a:cs typeface="Arial" panose="020B0604020202020204" pitchFamily="34" charset="0"/>
              </a:rPr>
              <a:t>programme</a:t>
            </a:r>
            <a:r>
              <a:rPr lang="en-US" sz="2100" kern="0" dirty="0">
                <a:latin typeface="Abadi" panose="020B0604020104020204" pitchFamily="34" charset="0"/>
                <a:cs typeface="Arial" panose="020B0604020202020204" pitchFamily="34" charset="0"/>
              </a:rPr>
              <a:t> to provide basic services to households in informal settlements.</a:t>
            </a:r>
          </a:p>
          <a:p>
            <a:pPr>
              <a:lnSpc>
                <a:spcPct val="150000"/>
              </a:lnSpc>
              <a:defRPr/>
            </a:pPr>
            <a:r>
              <a:rPr lang="en-US" sz="2100" kern="0" dirty="0">
                <a:latin typeface="Abadi" panose="020B0604020104020204" pitchFamily="34" charset="0"/>
                <a:cs typeface="Arial" panose="020B0604020202020204" pitchFamily="34" charset="0"/>
              </a:rPr>
              <a:t>Address accessibility and avoid flooding through provision of roads and stormwater network.</a:t>
            </a:r>
          </a:p>
          <a:p>
            <a:pPr>
              <a:lnSpc>
                <a:spcPct val="150000"/>
              </a:lnSpc>
              <a:defRPr/>
            </a:pPr>
            <a:r>
              <a:rPr lang="en-US" sz="2100" kern="0" dirty="0">
                <a:latin typeface="Abadi" panose="020B0604020104020204" pitchFamily="34" charset="0"/>
                <a:cs typeface="Arial" panose="020B0604020202020204" pitchFamily="34" charset="0"/>
              </a:rPr>
              <a:t>Provide security of tenure:</a:t>
            </a:r>
          </a:p>
          <a:p>
            <a:pPr lvl="1">
              <a:lnSpc>
                <a:spcPct val="150000"/>
              </a:lnSpc>
              <a:buFont typeface="Wingdings" panose="05000000000000000000" pitchFamily="2" charset="2"/>
              <a:buChar char="ü"/>
              <a:defRPr/>
            </a:pPr>
            <a:r>
              <a:rPr lang="en-US" sz="2100" kern="0" dirty="0">
                <a:latin typeface="Abadi" panose="020B0604020104020204" pitchFamily="34" charset="0"/>
                <a:cs typeface="Arial" panose="020B0604020202020204" pitchFamily="34" charset="0"/>
              </a:rPr>
              <a:t> Permission to occupy (PTO) as interim measure</a:t>
            </a:r>
          </a:p>
          <a:p>
            <a:pPr lvl="1">
              <a:lnSpc>
                <a:spcPct val="150000"/>
              </a:lnSpc>
              <a:buFont typeface="Wingdings" panose="05000000000000000000" pitchFamily="2" charset="2"/>
              <a:buChar char="ü"/>
              <a:defRPr/>
            </a:pPr>
            <a:r>
              <a:rPr lang="en-US" sz="2100" kern="0" dirty="0">
                <a:latin typeface="Abadi" panose="020B0604020104020204" pitchFamily="34" charset="0"/>
                <a:cs typeface="Arial" panose="020B0604020202020204" pitchFamily="34" charset="0"/>
              </a:rPr>
              <a:t> Title Deeds for permanent for permanent </a:t>
            </a:r>
          </a:p>
          <a:p>
            <a:pPr>
              <a:defRPr/>
            </a:pPr>
            <a:endParaRPr lang="en-US" kern="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8796A37-6D29-6339-AA60-4D383CFB3CFB}"/>
              </a:ext>
            </a:extLst>
          </p:cNvPr>
          <p:cNvSpPr/>
          <p:nvPr/>
        </p:nvSpPr>
        <p:spPr bwMode="auto">
          <a:xfrm>
            <a:off x="311150" y="260350"/>
            <a:ext cx="836530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3600" b="1" kern="0" dirty="0">
                <a:solidFill>
                  <a:schemeClr val="bg1"/>
                </a:solidFill>
                <a:latin typeface="Abadi" panose="020B0604020104020204" pitchFamily="34" charset="0"/>
                <a:cs typeface="Arial" panose="020B0604020202020204" pitchFamily="34" charset="0"/>
              </a:rPr>
              <a:t>Informal Settlements Upgrading Plan</a:t>
            </a:r>
            <a:endParaRPr lang="en-ZA" sz="3600" b="1" kern="0" dirty="0">
              <a:solidFill>
                <a:schemeClr val="bg1"/>
              </a:solidFill>
              <a:latin typeface="Abadi" panose="020B0604020104020204" pitchFamily="34" charset="0"/>
              <a:cs typeface="Arial"/>
            </a:endParaRPr>
          </a:p>
        </p:txBody>
      </p:sp>
      <p:sp>
        <p:nvSpPr>
          <p:cNvPr id="3" name="Content Placeholder 3">
            <a:extLst>
              <a:ext uri="{FF2B5EF4-FFF2-40B4-BE49-F238E27FC236}">
                <a16:creationId xmlns:a16="http://schemas.microsoft.com/office/drawing/2014/main" xmlns="" id="{C5470848-3C50-120C-7AB4-F84AA61B0B59}"/>
              </a:ext>
            </a:extLst>
          </p:cNvPr>
          <p:cNvSpPr txBox="1">
            <a:spLocks/>
          </p:cNvSpPr>
          <p:nvPr/>
        </p:nvSpPr>
        <p:spPr>
          <a:xfrm>
            <a:off x="311150" y="1101725"/>
            <a:ext cx="8521700" cy="54721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85750" indent="-285750" algn="just">
              <a:lnSpc>
                <a:spcPct val="150000"/>
              </a:lnSpc>
              <a:spcBef>
                <a:spcPct val="0"/>
              </a:spcBef>
              <a:defRPr/>
            </a:pPr>
            <a:endParaRPr lang="en-US" sz="1900" b="1" kern="0" dirty="0">
              <a:solidFill>
                <a:schemeClr val="bg1"/>
              </a:solidFill>
              <a:latin typeface="Century Gothic" panose="020B0502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xmlns="" id="{5E868BCB-C851-EB1A-5907-BAB2AA191614}"/>
              </a:ext>
            </a:extLst>
          </p:cNvPr>
          <p:cNvGraphicFramePr>
            <a:graphicFrameLocks noGrp="1"/>
          </p:cNvGraphicFramePr>
          <p:nvPr>
            <p:extLst>
              <p:ext uri="{D42A27DB-BD31-4B8C-83A1-F6EECF244321}">
                <p14:modId xmlns:p14="http://schemas.microsoft.com/office/powerpoint/2010/main" xmlns="" val="2530353706"/>
              </p:ext>
            </p:extLst>
          </p:nvPr>
        </p:nvGraphicFramePr>
        <p:xfrm>
          <a:off x="293909" y="980728"/>
          <a:ext cx="8382546" cy="3496242"/>
        </p:xfrm>
        <a:graphic>
          <a:graphicData uri="http://schemas.openxmlformats.org/drawingml/2006/table">
            <a:tbl>
              <a:tblPr/>
              <a:tblGrid>
                <a:gridCol w="2576618">
                  <a:extLst>
                    <a:ext uri="{9D8B030D-6E8A-4147-A177-3AD203B41FA5}">
                      <a16:colId xmlns:a16="http://schemas.microsoft.com/office/drawing/2014/main" xmlns="" val="20000"/>
                    </a:ext>
                  </a:extLst>
                </a:gridCol>
                <a:gridCol w="2186648">
                  <a:extLst>
                    <a:ext uri="{9D8B030D-6E8A-4147-A177-3AD203B41FA5}">
                      <a16:colId xmlns:a16="http://schemas.microsoft.com/office/drawing/2014/main" xmlns="" val="20001"/>
                    </a:ext>
                  </a:extLst>
                </a:gridCol>
                <a:gridCol w="2107782">
                  <a:extLst>
                    <a:ext uri="{9D8B030D-6E8A-4147-A177-3AD203B41FA5}">
                      <a16:colId xmlns:a16="http://schemas.microsoft.com/office/drawing/2014/main" xmlns="" val="20002"/>
                    </a:ext>
                  </a:extLst>
                </a:gridCol>
                <a:gridCol w="1511498">
                  <a:extLst>
                    <a:ext uri="{9D8B030D-6E8A-4147-A177-3AD203B41FA5}">
                      <a16:colId xmlns:a16="http://schemas.microsoft.com/office/drawing/2014/main" xmlns="" val="20003"/>
                    </a:ext>
                  </a:extLst>
                </a:gridCol>
              </a:tblGrid>
              <a:tr h="562386">
                <a:tc>
                  <a:txBody>
                    <a:bodyPr/>
                    <a:lstStyle/>
                    <a:p>
                      <a:pPr marL="58738" indent="0" algn="ctr" fontAlgn="ctr"/>
                      <a:r>
                        <a:rPr lang="en-US" sz="1800" b="1" i="0" u="none" strike="noStrike" dirty="0">
                          <a:solidFill>
                            <a:schemeClr val="bg1"/>
                          </a:solidFill>
                          <a:effectLst/>
                          <a:latin typeface="Abadi" panose="020B0604020104020204" pitchFamily="34" charset="0"/>
                        </a:rPr>
                        <a:t>ISUPG</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tc>
                  <a:txBody>
                    <a:bodyPr/>
                    <a:lstStyle/>
                    <a:p>
                      <a:pPr marL="55563" indent="0" algn="ctr" defTabSz="914377" rtl="0" eaLnBrk="1" fontAlgn="ctr" latinLnBrk="0" hangingPunct="1"/>
                      <a:r>
                        <a:rPr lang="en-US" sz="1800" b="1" i="0" u="none" strike="noStrike" kern="1200" dirty="0">
                          <a:solidFill>
                            <a:schemeClr val="bg1"/>
                          </a:solidFill>
                          <a:effectLst/>
                          <a:latin typeface="Abadi" panose="020B0604020104020204" pitchFamily="34" charset="0"/>
                          <a:ea typeface="+mn-ea"/>
                          <a:cs typeface="+mn-cs"/>
                        </a:rPr>
                        <a:t>2022/23                 Budget  000</a:t>
                      </a:r>
                    </a:p>
                  </a:txBody>
                  <a:tcPr marL="6429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tc>
                  <a:txBody>
                    <a:bodyPr/>
                    <a:lstStyle/>
                    <a:p>
                      <a:pPr marL="55563" indent="0" algn="ctr" defTabSz="914377" rtl="0" eaLnBrk="1" fontAlgn="ctr" latinLnBrk="0" hangingPunct="1"/>
                      <a:r>
                        <a:rPr lang="en-US" sz="1800" b="1" i="0" u="none" strike="noStrike" kern="1200" dirty="0">
                          <a:solidFill>
                            <a:schemeClr val="bg1"/>
                          </a:solidFill>
                          <a:effectLst/>
                          <a:latin typeface="Abadi" panose="020B0604020104020204" pitchFamily="34" charset="0"/>
                          <a:ea typeface="+mn-ea"/>
                          <a:cs typeface="+mn-cs"/>
                        </a:rPr>
                        <a:t>2022/23      Expenditure   000</a:t>
                      </a:r>
                    </a:p>
                  </a:txBody>
                  <a:tcPr marL="6429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tc>
                  <a:txBody>
                    <a:bodyPr/>
                    <a:lstStyle/>
                    <a:p>
                      <a:pPr marL="55563" indent="0" algn="ctr" defTabSz="914377" rtl="0" eaLnBrk="1" fontAlgn="ctr" latinLnBrk="0" hangingPunct="1"/>
                      <a:r>
                        <a:rPr lang="en-US" sz="1800" b="1" i="0" u="none" strike="noStrike" kern="1200" dirty="0">
                          <a:solidFill>
                            <a:schemeClr val="bg1"/>
                          </a:solidFill>
                          <a:effectLst/>
                          <a:latin typeface="Abadi" panose="020B0604020104020204" pitchFamily="34" charset="0"/>
                          <a:ea typeface="+mn-ea"/>
                          <a:cs typeface="+mn-cs"/>
                        </a:rPr>
                        <a:t>No of households</a:t>
                      </a:r>
                    </a:p>
                  </a:txBody>
                  <a:tcPr marL="6429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extLst>
                  <a:ext uri="{0D108BD9-81ED-4DB2-BD59-A6C34878D82A}">
                    <a16:rowId xmlns:a16="http://schemas.microsoft.com/office/drawing/2014/main" xmlns="" val="10000"/>
                  </a:ext>
                </a:extLst>
              </a:tr>
              <a:tr h="415799">
                <a:tc>
                  <a:txBody>
                    <a:bodyPr/>
                    <a:lstStyle/>
                    <a:p>
                      <a:pPr marL="58738" indent="0" algn="l" fontAlgn="ctr"/>
                      <a:r>
                        <a:rPr lang="en-US" sz="1800" b="0" i="0" u="none" strike="noStrike" dirty="0">
                          <a:solidFill>
                            <a:schemeClr val="tx1"/>
                          </a:solidFill>
                          <a:effectLst/>
                          <a:latin typeface="Abadi" panose="020B0604020104020204" pitchFamily="34" charset="0"/>
                        </a:rPr>
                        <a:t>Water</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l" defTabSz="914377" rtl="0" eaLnBrk="1" fontAlgn="ctr" latinLnBrk="0" hangingPunct="1"/>
                      <a:r>
                        <a:rPr lang="en-US" sz="1800" b="0" i="0" u="none" strike="noStrike" kern="1200" dirty="0">
                          <a:solidFill>
                            <a:schemeClr val="tx1"/>
                          </a:solidFill>
                          <a:effectLst/>
                          <a:latin typeface="Abadi" panose="020B0604020104020204" pitchFamily="34" charset="0"/>
                          <a:ea typeface="+mn-ea"/>
                          <a:cs typeface="+mn-cs"/>
                        </a:rPr>
                        <a:t>R  31 000</a:t>
                      </a:r>
                    </a:p>
                  </a:txBody>
                  <a:tcPr marL="6429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l" defTabSz="914377" rtl="0" eaLnBrk="1" fontAlgn="ctr" latinLnBrk="0" hangingPunct="1"/>
                      <a:r>
                        <a:rPr lang="en-US" sz="1800" b="0" i="0" u="none" strike="noStrike" kern="1200" dirty="0">
                          <a:solidFill>
                            <a:schemeClr val="tx1"/>
                          </a:solidFill>
                          <a:effectLst/>
                          <a:latin typeface="Abadi" panose="020B0604020104020204" pitchFamily="34" charset="0"/>
                          <a:ea typeface="+mn-ea"/>
                          <a:cs typeface="+mn-cs"/>
                        </a:rPr>
                        <a:t>R 21 773</a:t>
                      </a:r>
                    </a:p>
                  </a:txBody>
                  <a:tcPr marL="6429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l" defTabSz="914377" rtl="0" eaLnBrk="1" fontAlgn="ctr" latinLnBrk="0" hangingPunct="1"/>
                      <a:r>
                        <a:rPr lang="en-US" sz="1800" b="0" i="0" u="none" strike="noStrike" kern="1200" dirty="0">
                          <a:solidFill>
                            <a:schemeClr val="tx1"/>
                          </a:solidFill>
                          <a:effectLst/>
                          <a:latin typeface="Abadi" panose="020B0604020104020204" pitchFamily="34" charset="0"/>
                          <a:ea typeface="+mn-ea"/>
                          <a:cs typeface="+mn-cs"/>
                        </a:rPr>
                        <a:t>3 500</a:t>
                      </a:r>
                    </a:p>
                  </a:txBody>
                  <a:tcPr marL="6429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15799">
                <a:tc>
                  <a:txBody>
                    <a:bodyPr/>
                    <a:lstStyle/>
                    <a:p>
                      <a:pPr marL="58738" indent="0" algn="l" fontAlgn="ctr"/>
                      <a:r>
                        <a:rPr lang="en-US" sz="1800" b="0" i="0" u="none" strike="noStrike" dirty="0">
                          <a:solidFill>
                            <a:schemeClr val="tx1"/>
                          </a:solidFill>
                          <a:effectLst/>
                          <a:latin typeface="Abadi" panose="020B0604020104020204" pitchFamily="34" charset="0"/>
                        </a:rPr>
                        <a:t>Sanitation</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l" defTabSz="914377" rtl="0" eaLnBrk="1" fontAlgn="ctr" latinLnBrk="0" hangingPunct="1"/>
                      <a:r>
                        <a:rPr lang="en-US" sz="1800" b="0" i="0" u="none" strike="noStrike" kern="1200" dirty="0">
                          <a:solidFill>
                            <a:schemeClr val="tx1"/>
                          </a:solidFill>
                          <a:effectLst/>
                          <a:latin typeface="Abadi" panose="020B0604020104020204" pitchFamily="34" charset="0"/>
                          <a:ea typeface="+mn-ea"/>
                          <a:cs typeface="+mn-cs"/>
                        </a:rPr>
                        <a:t>R  10 600</a:t>
                      </a:r>
                    </a:p>
                  </a:txBody>
                  <a:tcPr marL="6429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l" defTabSz="914377" rtl="0" eaLnBrk="1" fontAlgn="ctr" latinLnBrk="0" hangingPunct="1"/>
                      <a:r>
                        <a:rPr lang="en-US" sz="1800" b="0" i="0" u="none" strike="noStrike" kern="1200" dirty="0">
                          <a:solidFill>
                            <a:schemeClr val="tx1"/>
                          </a:solidFill>
                          <a:effectLst/>
                          <a:latin typeface="Abadi" panose="020B0604020104020204" pitchFamily="34" charset="0"/>
                          <a:ea typeface="+mn-ea"/>
                          <a:cs typeface="+mn-cs"/>
                        </a:rPr>
                        <a:t>R   3 098</a:t>
                      </a:r>
                    </a:p>
                  </a:txBody>
                  <a:tcPr marL="6429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l" defTabSz="914377" rtl="0" eaLnBrk="1" fontAlgn="ctr" latinLnBrk="0" hangingPunct="1"/>
                      <a:r>
                        <a:rPr lang="en-US" sz="1800" b="0" i="0" u="none" strike="noStrike" kern="1200" dirty="0">
                          <a:solidFill>
                            <a:schemeClr val="tx1"/>
                          </a:solidFill>
                          <a:effectLst/>
                          <a:latin typeface="Abadi" panose="020B0604020104020204" pitchFamily="34" charset="0"/>
                          <a:ea typeface="+mn-ea"/>
                          <a:cs typeface="+mn-cs"/>
                        </a:rPr>
                        <a:t>245</a:t>
                      </a:r>
                    </a:p>
                  </a:txBody>
                  <a:tcPr marL="6429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15799">
                <a:tc>
                  <a:txBody>
                    <a:bodyPr/>
                    <a:lstStyle/>
                    <a:p>
                      <a:pPr marL="58738" indent="0" algn="l" fontAlgn="ctr"/>
                      <a:r>
                        <a:rPr lang="en-US" sz="1800" b="0" i="0" u="none" strike="noStrike" dirty="0">
                          <a:solidFill>
                            <a:schemeClr val="tx1"/>
                          </a:solidFill>
                          <a:effectLst/>
                          <a:latin typeface="Abadi" panose="020B0604020104020204" pitchFamily="34" charset="0"/>
                        </a:rPr>
                        <a:t>Water and Sanitation</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l" defTabSz="914377" rtl="0" eaLnBrk="1" fontAlgn="ctr" latinLnBrk="0" hangingPunct="1"/>
                      <a:r>
                        <a:rPr lang="en-US" sz="1800" b="0" i="0" u="none" strike="noStrike" kern="1200" dirty="0">
                          <a:solidFill>
                            <a:schemeClr val="tx1"/>
                          </a:solidFill>
                          <a:effectLst/>
                          <a:latin typeface="Abadi" panose="020B0604020104020204" pitchFamily="34" charset="0"/>
                          <a:ea typeface="+mn-ea"/>
                          <a:cs typeface="+mn-cs"/>
                        </a:rPr>
                        <a:t>R129 441</a:t>
                      </a:r>
                    </a:p>
                  </a:txBody>
                  <a:tcPr marL="6429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l" defTabSz="914377" rtl="0" eaLnBrk="1" fontAlgn="ctr" latinLnBrk="0" hangingPunct="1"/>
                      <a:r>
                        <a:rPr lang="en-US" sz="1800" b="0" i="0" u="none" strike="noStrike" kern="1200" dirty="0">
                          <a:solidFill>
                            <a:schemeClr val="tx1"/>
                          </a:solidFill>
                          <a:effectLst/>
                          <a:latin typeface="Abadi" panose="020B0604020104020204" pitchFamily="34" charset="0"/>
                          <a:ea typeface="+mn-ea"/>
                          <a:cs typeface="+mn-cs"/>
                        </a:rPr>
                        <a:t>R 31 892</a:t>
                      </a:r>
                    </a:p>
                  </a:txBody>
                  <a:tcPr marL="6429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l" defTabSz="914377" rtl="0" eaLnBrk="1" fontAlgn="ctr" latinLnBrk="0" hangingPunct="1"/>
                      <a:r>
                        <a:rPr lang="en-US" sz="1800" b="0" i="0" u="none" strike="noStrike" kern="1200" dirty="0">
                          <a:solidFill>
                            <a:schemeClr val="tx1"/>
                          </a:solidFill>
                          <a:effectLst/>
                          <a:latin typeface="Abadi" panose="020B0604020104020204" pitchFamily="34" charset="0"/>
                          <a:ea typeface="+mn-ea"/>
                          <a:cs typeface="+mn-cs"/>
                        </a:rPr>
                        <a:t>1 238</a:t>
                      </a:r>
                    </a:p>
                  </a:txBody>
                  <a:tcPr marL="6429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15799">
                <a:tc>
                  <a:txBody>
                    <a:bodyPr/>
                    <a:lstStyle/>
                    <a:p>
                      <a:pPr marL="58738" indent="0" algn="l" fontAlgn="ctr"/>
                      <a:r>
                        <a:rPr lang="en-US" sz="1800" b="0" i="0" u="none" strike="noStrike" dirty="0">
                          <a:solidFill>
                            <a:schemeClr val="tx1"/>
                          </a:solidFill>
                          <a:effectLst/>
                          <a:latin typeface="Abadi" panose="020B0604020104020204" pitchFamily="34" charset="0"/>
                        </a:rPr>
                        <a:t>Electrification</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800" b="0" i="0" u="none" strike="noStrike" kern="1200" dirty="0">
                          <a:solidFill>
                            <a:schemeClr val="tx1"/>
                          </a:solidFill>
                          <a:effectLst/>
                          <a:latin typeface="Abadi" panose="020B0604020104020204" pitchFamily="34" charset="0"/>
                          <a:ea typeface="+mn-ea"/>
                          <a:cs typeface="+mn-cs"/>
                        </a:rPr>
                        <a:t>  R  21 276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800" b="0" i="0" u="none" strike="noStrike" kern="1200" dirty="0">
                          <a:solidFill>
                            <a:schemeClr val="tx1"/>
                          </a:solidFill>
                          <a:effectLst/>
                          <a:latin typeface="Abadi" panose="020B0604020104020204" pitchFamily="34" charset="0"/>
                          <a:ea typeface="+mn-ea"/>
                          <a:cs typeface="+mn-cs"/>
                        </a:rPr>
                        <a:t>  R   2 934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l" defTabSz="914377" rtl="0" eaLnBrk="1" fontAlgn="ctr" latinLnBrk="0" hangingPunct="1"/>
                      <a:r>
                        <a:rPr lang="en-US" sz="1800" b="0" i="0" u="none" strike="noStrike" kern="1200" dirty="0">
                          <a:solidFill>
                            <a:schemeClr val="tx1"/>
                          </a:solidFill>
                          <a:effectLst/>
                          <a:latin typeface="Abadi" panose="020B0604020104020204" pitchFamily="34" charset="0"/>
                          <a:ea typeface="+mn-ea"/>
                          <a:cs typeface="+mn-cs"/>
                        </a:rPr>
                        <a:t>335</a:t>
                      </a:r>
                    </a:p>
                  </a:txBody>
                  <a:tcPr marL="6429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39062">
                <a:tc>
                  <a:txBody>
                    <a:bodyPr/>
                    <a:lstStyle/>
                    <a:p>
                      <a:pPr marL="58738" indent="0" algn="l" fontAlgn="ctr"/>
                      <a:r>
                        <a:rPr lang="en-US" sz="1800" b="0" i="0" u="none" strike="noStrike" dirty="0">
                          <a:solidFill>
                            <a:schemeClr val="tx1"/>
                          </a:solidFill>
                          <a:effectLst/>
                          <a:latin typeface="Abadi" panose="020B0604020104020204" pitchFamily="34" charset="0"/>
                        </a:rPr>
                        <a:t>Shared Services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l" defTabSz="914377" rtl="0" eaLnBrk="1" fontAlgn="ctr" latinLnBrk="0" hangingPunct="1"/>
                      <a:r>
                        <a:rPr lang="en-US" sz="1800" b="0" i="0" u="none" strike="noStrike" kern="1200" dirty="0">
                          <a:solidFill>
                            <a:schemeClr val="tx1"/>
                          </a:solidFill>
                          <a:effectLst/>
                          <a:latin typeface="Abadi" panose="020B0604020104020204" pitchFamily="34" charset="0"/>
                          <a:ea typeface="+mn-ea"/>
                          <a:cs typeface="+mn-cs"/>
                        </a:rPr>
                        <a:t>R     5 300</a:t>
                      </a:r>
                    </a:p>
                  </a:txBody>
                  <a:tcPr marL="6429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l" defTabSz="914377" rtl="0" eaLnBrk="1" fontAlgn="ctr" latinLnBrk="0" hangingPunct="1"/>
                      <a:r>
                        <a:rPr lang="en-US" sz="1800" b="0" i="0" u="none" strike="noStrike" kern="1200" dirty="0">
                          <a:solidFill>
                            <a:schemeClr val="tx1"/>
                          </a:solidFill>
                          <a:effectLst/>
                          <a:latin typeface="Abadi" panose="020B0604020104020204" pitchFamily="34" charset="0"/>
                          <a:ea typeface="+mn-ea"/>
                          <a:cs typeface="+mn-cs"/>
                        </a:rPr>
                        <a:t>R 0</a:t>
                      </a:r>
                    </a:p>
                  </a:txBody>
                  <a:tcPr marL="6429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l" defTabSz="914377" rtl="0" eaLnBrk="1" fontAlgn="ctr" latinLnBrk="0" hangingPunct="1"/>
                      <a:r>
                        <a:rPr lang="en-US" sz="1800" b="0" i="0" u="none" strike="noStrike" kern="1200" dirty="0">
                          <a:solidFill>
                            <a:schemeClr val="tx1"/>
                          </a:solidFill>
                          <a:effectLst/>
                          <a:latin typeface="Abadi" panose="020B0604020104020204" pitchFamily="34" charset="0"/>
                          <a:ea typeface="+mn-ea"/>
                          <a:cs typeface="+mn-cs"/>
                        </a:rPr>
                        <a:t>4 046</a:t>
                      </a:r>
                    </a:p>
                  </a:txBody>
                  <a:tcPr marL="6429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415799">
                <a:tc>
                  <a:txBody>
                    <a:bodyPr/>
                    <a:lstStyle/>
                    <a:p>
                      <a:pPr marL="58738" indent="0" algn="l" fontAlgn="ctr"/>
                      <a:r>
                        <a:rPr lang="en-US" sz="1800" b="0" i="0" u="none" strike="noStrike" dirty="0">
                          <a:solidFill>
                            <a:schemeClr val="tx1"/>
                          </a:solidFill>
                          <a:effectLst/>
                          <a:latin typeface="Abadi" panose="020B0604020104020204" pitchFamily="34" charset="0"/>
                        </a:rPr>
                        <a:t>OPSCAP</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l" defTabSz="914377" rtl="0" eaLnBrk="1" fontAlgn="ctr" latinLnBrk="0" hangingPunct="1"/>
                      <a:r>
                        <a:rPr lang="en-US" sz="1800" b="0" i="0" u="none" strike="noStrike" kern="1200" dirty="0">
                          <a:solidFill>
                            <a:schemeClr val="tx1"/>
                          </a:solidFill>
                          <a:effectLst/>
                          <a:latin typeface="Abadi" panose="020B0604020104020204" pitchFamily="34" charset="0"/>
                          <a:ea typeface="+mn-ea"/>
                          <a:cs typeface="+mn-cs"/>
                        </a:rPr>
                        <a:t>R      7 000</a:t>
                      </a:r>
                    </a:p>
                  </a:txBody>
                  <a:tcPr marL="6429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l" defTabSz="914377" rtl="0" eaLnBrk="1" fontAlgn="ctr" latinLnBrk="0" hangingPunct="1"/>
                      <a:r>
                        <a:rPr lang="en-US" sz="1800" b="0" i="0" u="none" strike="noStrike" kern="1200" dirty="0">
                          <a:solidFill>
                            <a:schemeClr val="tx1"/>
                          </a:solidFill>
                          <a:effectLst/>
                          <a:latin typeface="Abadi" panose="020B0604020104020204" pitchFamily="34" charset="0"/>
                          <a:ea typeface="+mn-ea"/>
                          <a:cs typeface="+mn-cs"/>
                        </a:rPr>
                        <a:t>R 0</a:t>
                      </a:r>
                    </a:p>
                  </a:txBody>
                  <a:tcPr marL="6429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l" defTabSz="914377" rtl="0" eaLnBrk="1" fontAlgn="ctr" latinLnBrk="0" hangingPunct="1"/>
                      <a:endParaRPr lang="en-US" sz="1800" b="0" i="0" u="none" strike="noStrike" kern="1200" dirty="0">
                        <a:solidFill>
                          <a:schemeClr val="tx1"/>
                        </a:solidFill>
                        <a:effectLst/>
                        <a:latin typeface="Abadi" panose="020B0604020104020204" pitchFamily="34" charset="0"/>
                        <a:ea typeface="+mn-ea"/>
                        <a:cs typeface="+mn-cs"/>
                      </a:endParaRPr>
                    </a:p>
                  </a:txBody>
                  <a:tcPr marL="6429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415799">
                <a:tc>
                  <a:txBody>
                    <a:bodyPr/>
                    <a:lstStyle/>
                    <a:p>
                      <a:pPr marL="58738" indent="0" algn="l" fontAlgn="ctr"/>
                      <a:r>
                        <a:rPr lang="en-US" sz="1800" b="1" i="0" u="none" strike="noStrike" dirty="0">
                          <a:solidFill>
                            <a:schemeClr val="tx1"/>
                          </a:solidFill>
                          <a:effectLst/>
                          <a:latin typeface="Abadi" panose="020B0604020104020204" pitchFamily="34" charset="0"/>
                        </a:rPr>
                        <a:t>Total</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l" defTabSz="914377" rtl="0" eaLnBrk="1" fontAlgn="ctr" latinLnBrk="0" hangingPunct="1"/>
                      <a:r>
                        <a:rPr lang="en-US" sz="1800" b="1" i="0" u="none" strike="noStrike" kern="1200" dirty="0">
                          <a:solidFill>
                            <a:schemeClr val="tx1"/>
                          </a:solidFill>
                          <a:effectLst/>
                          <a:latin typeface="Abadi" panose="020B0604020104020204" pitchFamily="34" charset="0"/>
                          <a:ea typeface="+mn-ea"/>
                          <a:cs typeface="+mn-cs"/>
                        </a:rPr>
                        <a:t>R 204 617</a:t>
                      </a:r>
                    </a:p>
                  </a:txBody>
                  <a:tcPr marL="6429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l" defTabSz="914377" rtl="0" eaLnBrk="1" fontAlgn="ctr" latinLnBrk="0" hangingPunct="1"/>
                      <a:r>
                        <a:rPr lang="en-US" sz="1800" b="1" i="0" u="none" strike="noStrike" kern="1200" dirty="0">
                          <a:solidFill>
                            <a:schemeClr val="tx1"/>
                          </a:solidFill>
                          <a:effectLst/>
                          <a:latin typeface="Abadi" panose="020B0604020104020204" pitchFamily="34" charset="0"/>
                          <a:ea typeface="+mn-ea"/>
                          <a:cs typeface="+mn-cs"/>
                        </a:rPr>
                        <a:t>R 59 697</a:t>
                      </a:r>
                    </a:p>
                  </a:txBody>
                  <a:tcPr marL="6429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563" indent="0" algn="l" defTabSz="914377" rtl="0" eaLnBrk="1" fontAlgn="ctr" latinLnBrk="0" hangingPunct="1"/>
                      <a:r>
                        <a:rPr lang="en-US" sz="1800" b="1" i="0" u="none" strike="noStrike" kern="1200" dirty="0">
                          <a:solidFill>
                            <a:schemeClr val="tx1"/>
                          </a:solidFill>
                          <a:effectLst/>
                          <a:latin typeface="Abadi" panose="020B0604020104020204" pitchFamily="34" charset="0"/>
                          <a:ea typeface="+mn-ea"/>
                          <a:cs typeface="+mn-cs"/>
                        </a:rPr>
                        <a:t>9 364</a:t>
                      </a:r>
                    </a:p>
                  </a:txBody>
                  <a:tcPr marL="6429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5" name="TextBox 4">
            <a:extLst>
              <a:ext uri="{FF2B5EF4-FFF2-40B4-BE49-F238E27FC236}">
                <a16:creationId xmlns:a16="http://schemas.microsoft.com/office/drawing/2014/main" xmlns="" id="{1E627687-8D99-2827-3507-3B92CED23850}"/>
              </a:ext>
            </a:extLst>
          </p:cNvPr>
          <p:cNvSpPr txBox="1"/>
          <p:nvPr/>
        </p:nvSpPr>
        <p:spPr>
          <a:xfrm>
            <a:off x="327987" y="4670645"/>
            <a:ext cx="7340357" cy="1200329"/>
          </a:xfrm>
          <a:prstGeom prst="rect">
            <a:avLst/>
          </a:prstGeom>
          <a:noFill/>
        </p:spPr>
        <p:txBody>
          <a:bodyPr wrap="square" rtlCol="0">
            <a:spAutoFit/>
          </a:bodyPr>
          <a:lstStyle/>
          <a:p>
            <a:pPr marL="342900" indent="-342900">
              <a:buFont typeface="Arial" panose="020B0604020202020204" pitchFamily="34" charset="0"/>
              <a:buChar char="•"/>
            </a:pPr>
            <a:r>
              <a:rPr lang="en-ZA" dirty="0"/>
              <a:t>The allocation at beginning of financial year was R279 617 million</a:t>
            </a:r>
          </a:p>
          <a:p>
            <a:pPr marL="342900" indent="-342900">
              <a:buFont typeface="Arial" panose="020B0604020202020204" pitchFamily="34" charset="0"/>
              <a:buChar char="•"/>
            </a:pPr>
            <a:r>
              <a:rPr lang="en-ZA" dirty="0"/>
              <a:t>The Metro lost R75 million due to poor performance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D429667-44C1-718A-AB90-15EAEA39D2BE}"/>
              </a:ext>
            </a:extLst>
          </p:cNvPr>
          <p:cNvSpPr/>
          <p:nvPr/>
        </p:nvSpPr>
        <p:spPr bwMode="auto">
          <a:xfrm>
            <a:off x="323118" y="116632"/>
            <a:ext cx="8724900" cy="1081088"/>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3500" b="1" kern="0" dirty="0">
                <a:solidFill>
                  <a:schemeClr val="bg1"/>
                </a:solidFill>
                <a:latin typeface="Abadi" panose="020B0604020104020204" pitchFamily="34" charset="0"/>
                <a:cs typeface="Arial"/>
              </a:rPr>
              <a:t>The implications of reallocated funds on ISUPG business plan</a:t>
            </a:r>
            <a:endParaRPr lang="en-ZA" sz="3500" b="1" kern="0" dirty="0">
              <a:solidFill>
                <a:schemeClr val="bg1"/>
              </a:solidFill>
              <a:latin typeface="Abadi" panose="020B0604020104020204" pitchFamily="34" charset="0"/>
              <a:cs typeface="Arial"/>
            </a:endParaRPr>
          </a:p>
        </p:txBody>
      </p:sp>
      <p:sp>
        <p:nvSpPr>
          <p:cNvPr id="3" name="Content Placeholder 2">
            <a:extLst>
              <a:ext uri="{FF2B5EF4-FFF2-40B4-BE49-F238E27FC236}">
                <a16:creationId xmlns:a16="http://schemas.microsoft.com/office/drawing/2014/main" xmlns="" id="{49441B5D-1E1F-CA0A-0822-F338772774BD}"/>
              </a:ext>
            </a:extLst>
          </p:cNvPr>
          <p:cNvSpPr>
            <a:spLocks noGrp="1"/>
          </p:cNvSpPr>
          <p:nvPr>
            <p:ph idx="1"/>
          </p:nvPr>
        </p:nvSpPr>
        <p:spPr>
          <a:xfrm>
            <a:off x="311150" y="1268760"/>
            <a:ext cx="8724900" cy="4827240"/>
          </a:xfrm>
        </p:spPr>
        <p:txBody>
          <a:bodyPr/>
          <a:lstStyle/>
          <a:p>
            <a:r>
              <a:rPr lang="en-ZA" altLang="en-US" sz="2400" kern="1200" dirty="0">
                <a:latin typeface="Abadi" panose="020B0604020104020204" pitchFamily="34" charset="0"/>
                <a:cs typeface="Arial" panose="020B0604020202020204" pitchFamily="34" charset="0"/>
              </a:rPr>
              <a:t>These are the projects mentioned below:</a:t>
            </a:r>
          </a:p>
          <a:p>
            <a:pPr lvl="1"/>
            <a:r>
              <a:rPr lang="en-ZA" altLang="en-US" sz="2400" kern="1200" dirty="0">
                <a:latin typeface="Abadi" panose="020B0604020104020204" pitchFamily="34" charset="0"/>
                <a:ea typeface="+mn-ea"/>
                <a:cs typeface="Arial" panose="020B0604020202020204" pitchFamily="34" charset="0"/>
              </a:rPr>
              <a:t>Land acquisition – procuring of land for informal settlements relocations</a:t>
            </a:r>
          </a:p>
          <a:p>
            <a:pPr lvl="1" algn="just"/>
            <a:r>
              <a:rPr lang="en-ZA" altLang="en-US" sz="2400" kern="1200" dirty="0">
                <a:latin typeface="Abadi" panose="020B0604020104020204" pitchFamily="34" charset="0"/>
                <a:ea typeface="+mn-ea"/>
                <a:cs typeface="Arial" panose="020B0604020202020204" pitchFamily="34" charset="0"/>
              </a:rPr>
              <a:t>Procurement of alternative sanitation professional service providers for informal settlements with bulk infrastructure challenges</a:t>
            </a:r>
          </a:p>
          <a:p>
            <a:pPr lvl="1"/>
            <a:r>
              <a:rPr lang="en-ZA" altLang="en-US" sz="2400" kern="1200" dirty="0">
                <a:latin typeface="Abadi" panose="020B0604020104020204" pitchFamily="34" charset="0"/>
                <a:ea typeface="+mn-ea"/>
                <a:cs typeface="Arial" panose="020B0604020202020204" pitchFamily="34" charset="0"/>
              </a:rPr>
              <a:t>Upgrading of informal settlements which were targeted for upgrade</a:t>
            </a:r>
          </a:p>
          <a:p>
            <a:r>
              <a:rPr lang="en-ZA" altLang="en-US" sz="2400" kern="1200" dirty="0">
                <a:latin typeface="Abadi" panose="020B0604020104020204" pitchFamily="34" charset="0"/>
                <a:cs typeface="Arial" panose="020B0604020202020204" pitchFamily="34" charset="0"/>
              </a:rPr>
              <a:t>The Metro is still to inform the Ministry and Department of Human Settlements (DHS) on these changes as they affected the 2022/23 business plan as submitted to DHS</a:t>
            </a:r>
          </a:p>
          <a:p>
            <a:endParaRPr lang="en-ZA" dirty="0"/>
          </a:p>
        </p:txBody>
      </p:sp>
    </p:spTree>
    <p:extLst>
      <p:ext uri="{BB962C8B-B14F-4D97-AF65-F5344CB8AC3E}">
        <p14:creationId xmlns:p14="http://schemas.microsoft.com/office/powerpoint/2010/main" xmlns="" val="3328598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18F3D1-7C88-75E5-53CB-751017A08679}"/>
              </a:ext>
            </a:extLst>
          </p:cNvPr>
          <p:cNvSpPr/>
          <p:nvPr/>
        </p:nvSpPr>
        <p:spPr bwMode="auto">
          <a:xfrm>
            <a:off x="311150" y="260350"/>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3600" b="1" kern="0" dirty="0">
                <a:solidFill>
                  <a:schemeClr val="bg1"/>
                </a:solidFill>
                <a:latin typeface="Abadi" panose="020B0604020104020204" pitchFamily="34" charset="0"/>
                <a:cs typeface="Arial" panose="020B0604020202020204" pitchFamily="34" charset="0"/>
              </a:rPr>
              <a:t>Challenges</a:t>
            </a:r>
            <a:endParaRPr lang="en-ZA" sz="3600" b="1" kern="0" dirty="0">
              <a:solidFill>
                <a:schemeClr val="bg1"/>
              </a:solidFill>
              <a:latin typeface="Abadi" panose="020B0604020104020204" pitchFamily="34" charset="0"/>
              <a:cs typeface="Arial"/>
            </a:endParaRPr>
          </a:p>
        </p:txBody>
      </p:sp>
      <p:sp>
        <p:nvSpPr>
          <p:cNvPr id="3" name="Content Placeholder 3">
            <a:extLst>
              <a:ext uri="{FF2B5EF4-FFF2-40B4-BE49-F238E27FC236}">
                <a16:creationId xmlns:a16="http://schemas.microsoft.com/office/drawing/2014/main" xmlns="" id="{FE40591F-11B1-14BC-6FD6-B0CAA8558F0C}"/>
              </a:ext>
            </a:extLst>
          </p:cNvPr>
          <p:cNvSpPr txBox="1">
            <a:spLocks/>
          </p:cNvSpPr>
          <p:nvPr/>
        </p:nvSpPr>
        <p:spPr>
          <a:xfrm>
            <a:off x="311150" y="1101725"/>
            <a:ext cx="8521700" cy="54721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85750" indent="-285750" algn="just">
              <a:lnSpc>
                <a:spcPct val="150000"/>
              </a:lnSpc>
              <a:spcBef>
                <a:spcPct val="0"/>
              </a:spcBef>
              <a:defRPr/>
            </a:pPr>
            <a:endParaRPr lang="en-US" sz="1900" b="1" kern="0" dirty="0">
              <a:solidFill>
                <a:schemeClr val="bg1"/>
              </a:solidFill>
              <a:latin typeface="Century Gothic" panose="020B0502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xmlns="" id="{ADEA43E2-EC91-A8DA-009F-DA03EADDF7B2}"/>
              </a:ext>
            </a:extLst>
          </p:cNvPr>
          <p:cNvSpPr txBox="1">
            <a:spLocks/>
          </p:cNvSpPr>
          <p:nvPr/>
        </p:nvSpPr>
        <p:spPr>
          <a:xfrm>
            <a:off x="311150" y="981223"/>
            <a:ext cx="8515609" cy="56881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50000"/>
              </a:lnSpc>
              <a:spcBef>
                <a:spcPts val="300"/>
              </a:spcBef>
              <a:defRPr/>
            </a:pPr>
            <a:r>
              <a:rPr lang="en-ZA" sz="2400" kern="0" dirty="0">
                <a:latin typeface="Abadi" panose="020B0604020104020204" pitchFamily="34" charset="0"/>
                <a:cs typeface="Arial" panose="020B0604020202020204" pitchFamily="34" charset="0"/>
              </a:rPr>
              <a:t>Supply chain management issues, e.g. slow turnaround time by SCM Committees, late advertisement of bids.</a:t>
            </a:r>
          </a:p>
          <a:p>
            <a:pPr>
              <a:lnSpc>
                <a:spcPct val="150000"/>
              </a:lnSpc>
              <a:spcBef>
                <a:spcPts val="300"/>
              </a:spcBef>
              <a:defRPr/>
            </a:pPr>
            <a:r>
              <a:rPr lang="en-ZA" sz="2400" kern="0" dirty="0">
                <a:latin typeface="Abadi" panose="020B0604020104020204" pitchFamily="34" charset="0"/>
                <a:cs typeface="Arial" panose="020B0604020202020204" pitchFamily="34" charset="0"/>
              </a:rPr>
              <a:t>Contract management issues, slow turnaround time around extension of time, extension of scope, variation orders.</a:t>
            </a:r>
          </a:p>
          <a:p>
            <a:pPr>
              <a:lnSpc>
                <a:spcPct val="150000"/>
              </a:lnSpc>
              <a:spcBef>
                <a:spcPts val="300"/>
              </a:spcBef>
              <a:defRPr/>
            </a:pPr>
            <a:r>
              <a:rPr lang="en-ZA" sz="2400" kern="0" dirty="0">
                <a:latin typeface="Abadi" panose="020B0604020104020204" pitchFamily="34" charset="0"/>
                <a:cs typeface="Arial" panose="020B0604020202020204" pitchFamily="34" charset="0"/>
              </a:rPr>
              <a:t>Non-performance of Contractors and Service Providers.</a:t>
            </a:r>
          </a:p>
          <a:p>
            <a:pPr>
              <a:lnSpc>
                <a:spcPct val="150000"/>
              </a:lnSpc>
              <a:spcBef>
                <a:spcPts val="300"/>
              </a:spcBef>
              <a:defRPr/>
            </a:pPr>
            <a:r>
              <a:rPr lang="en-ZA" sz="2400" kern="0" dirty="0">
                <a:latin typeface="Abadi" panose="020B0604020104020204" pitchFamily="34" charset="0"/>
                <a:cs typeface="Arial" panose="020B0604020202020204" pitchFamily="34" charset="0"/>
              </a:rPr>
              <a:t>Late payment of contractors slowing down the movement of projects.</a:t>
            </a:r>
          </a:p>
          <a:p>
            <a:pPr>
              <a:lnSpc>
                <a:spcPct val="150000"/>
              </a:lnSpc>
              <a:spcBef>
                <a:spcPts val="300"/>
              </a:spcBef>
              <a:defRPr/>
            </a:pPr>
            <a:r>
              <a:rPr lang="en-ZA" sz="2400" kern="0" dirty="0">
                <a:latin typeface="Abadi" panose="020B0604020104020204" pitchFamily="34" charset="0"/>
                <a:cs typeface="Arial" panose="020B0604020202020204" pitchFamily="34" charset="0"/>
              </a:rPr>
              <a:t>Community unrests delaying projects.</a:t>
            </a:r>
          </a:p>
          <a:p>
            <a:pPr>
              <a:lnSpc>
                <a:spcPct val="150000"/>
              </a:lnSpc>
              <a:spcBef>
                <a:spcPts val="300"/>
              </a:spcBef>
              <a:defRPr/>
            </a:pPr>
            <a:r>
              <a:rPr lang="en-ZA" sz="2400" kern="0" dirty="0">
                <a:latin typeface="Abadi" panose="020B0604020104020204" pitchFamily="34" charset="0"/>
                <a:cs typeface="Arial" panose="020B0604020202020204" pitchFamily="34" charset="0"/>
              </a:rPr>
              <a:t>Land owners changing the terms at advance stages of concluding offers.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542BB99-AB49-ABCF-4920-2972620BBE55}"/>
              </a:ext>
            </a:extLst>
          </p:cNvPr>
          <p:cNvSpPr/>
          <p:nvPr/>
        </p:nvSpPr>
        <p:spPr bwMode="auto">
          <a:xfrm>
            <a:off x="311150" y="260350"/>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3600" b="1" kern="0" dirty="0">
                <a:solidFill>
                  <a:schemeClr val="bg1"/>
                </a:solidFill>
                <a:latin typeface="Abadi" panose="020B0604020104020204" pitchFamily="34" charset="0"/>
                <a:cs typeface="Arial" panose="020B0604020202020204" pitchFamily="34" charset="0"/>
              </a:rPr>
              <a:t>Mitigation</a:t>
            </a:r>
            <a:endParaRPr lang="en-ZA" sz="3600" b="1" kern="0" dirty="0">
              <a:solidFill>
                <a:schemeClr val="bg1"/>
              </a:solidFill>
              <a:latin typeface="Abadi" panose="020B0604020104020204" pitchFamily="34" charset="0"/>
              <a:cs typeface="Arial"/>
            </a:endParaRPr>
          </a:p>
        </p:txBody>
      </p:sp>
      <p:sp>
        <p:nvSpPr>
          <p:cNvPr id="3" name="Content Placeholder 3">
            <a:extLst>
              <a:ext uri="{FF2B5EF4-FFF2-40B4-BE49-F238E27FC236}">
                <a16:creationId xmlns:a16="http://schemas.microsoft.com/office/drawing/2014/main" xmlns="" id="{B44E8C93-7760-F2EC-3141-5AFFFB752A98}"/>
              </a:ext>
            </a:extLst>
          </p:cNvPr>
          <p:cNvSpPr txBox="1">
            <a:spLocks/>
          </p:cNvSpPr>
          <p:nvPr/>
        </p:nvSpPr>
        <p:spPr>
          <a:xfrm>
            <a:off x="311150" y="1101725"/>
            <a:ext cx="8521700" cy="54721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85750" indent="-285750" algn="just">
              <a:lnSpc>
                <a:spcPct val="150000"/>
              </a:lnSpc>
              <a:spcBef>
                <a:spcPct val="0"/>
              </a:spcBef>
              <a:defRPr/>
            </a:pPr>
            <a:endParaRPr lang="en-US" sz="1900" b="1" kern="0" dirty="0">
              <a:solidFill>
                <a:schemeClr val="bg1"/>
              </a:solidFill>
              <a:latin typeface="Century Gothic" panose="020B0502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xmlns="" id="{4D263248-95A0-3C7A-AAEA-C08573937D22}"/>
              </a:ext>
            </a:extLst>
          </p:cNvPr>
          <p:cNvSpPr txBox="1">
            <a:spLocks/>
          </p:cNvSpPr>
          <p:nvPr/>
        </p:nvSpPr>
        <p:spPr>
          <a:xfrm>
            <a:off x="311150" y="1098550"/>
            <a:ext cx="8521700" cy="513876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50000"/>
              </a:lnSpc>
              <a:spcBef>
                <a:spcPts val="300"/>
              </a:spcBef>
              <a:defRPr/>
            </a:pPr>
            <a:r>
              <a:rPr lang="en-ZA" sz="2400" kern="0" dirty="0">
                <a:latin typeface="Abadi" panose="020B0604020104020204" pitchFamily="34" charset="0"/>
                <a:cs typeface="Arial" panose="020B0604020202020204" pitchFamily="34" charset="0"/>
              </a:rPr>
              <a:t>SCM Committees to prioritise grant funded projects.</a:t>
            </a:r>
          </a:p>
          <a:p>
            <a:pPr algn="just">
              <a:lnSpc>
                <a:spcPct val="150000"/>
              </a:lnSpc>
              <a:spcBef>
                <a:spcPts val="300"/>
              </a:spcBef>
              <a:defRPr/>
            </a:pPr>
            <a:r>
              <a:rPr lang="en-ZA" sz="2400" kern="0" dirty="0">
                <a:latin typeface="Abadi" panose="020B0604020104020204" pitchFamily="34" charset="0"/>
                <a:cs typeface="Arial" panose="020B0604020202020204" pitchFamily="34" charset="0"/>
              </a:rPr>
              <a:t>Delay all projects at designs and procurement to outer financial but processes should continue in preparation for next financial.</a:t>
            </a:r>
          </a:p>
          <a:p>
            <a:pPr algn="just">
              <a:lnSpc>
                <a:spcPct val="150000"/>
              </a:lnSpc>
              <a:spcBef>
                <a:spcPts val="300"/>
              </a:spcBef>
              <a:defRPr/>
            </a:pPr>
            <a:r>
              <a:rPr lang="en-ZA" sz="2400" kern="0" dirty="0">
                <a:latin typeface="Abadi" panose="020B0604020104020204" pitchFamily="34" charset="0"/>
                <a:cs typeface="Arial" panose="020B0604020202020204" pitchFamily="34" charset="0"/>
              </a:rPr>
              <a:t>Enhance community engagements at the start of project to ensure smooth implementation.</a:t>
            </a:r>
          </a:p>
          <a:p>
            <a:pPr>
              <a:lnSpc>
                <a:spcPct val="150000"/>
              </a:lnSpc>
              <a:spcBef>
                <a:spcPts val="300"/>
              </a:spcBef>
              <a:defRPr/>
            </a:pPr>
            <a:r>
              <a:rPr lang="en-ZA" sz="2400" kern="0" dirty="0">
                <a:latin typeface="Abadi" panose="020B0604020104020204" pitchFamily="34" charset="0"/>
                <a:cs typeface="Arial" panose="020B0604020202020204" pitchFamily="34" charset="0"/>
              </a:rPr>
              <a:t>The establishment of the Project Management Unit (PMU).</a:t>
            </a:r>
          </a:p>
          <a:p>
            <a:pPr>
              <a:lnSpc>
                <a:spcPct val="150000"/>
              </a:lnSpc>
              <a:spcBef>
                <a:spcPts val="300"/>
              </a:spcBef>
              <a:defRPr/>
            </a:pPr>
            <a:r>
              <a:rPr lang="en-ZA" sz="2400" kern="0" dirty="0">
                <a:latin typeface="Abadi" panose="020B0604020104020204" pitchFamily="34" charset="0"/>
                <a:cs typeface="Arial" panose="020B0604020202020204" pitchFamily="34" charset="0"/>
              </a:rPr>
              <a:t>Introduce integrated approach across all directorates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681638D-6D01-62CD-2137-413309B2A9ED}"/>
              </a:ext>
            </a:extLst>
          </p:cNvPr>
          <p:cNvSpPr/>
          <p:nvPr/>
        </p:nvSpPr>
        <p:spPr bwMode="auto">
          <a:xfrm>
            <a:off x="280987" y="3105150"/>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3500" b="1" kern="0" dirty="0">
                <a:solidFill>
                  <a:schemeClr val="bg1"/>
                </a:solidFill>
                <a:latin typeface="Abadi" panose="020B0604020104020204" pitchFamily="34" charset="0"/>
                <a:cs typeface="Arial"/>
              </a:rPr>
              <a:t>Catalytic Projects</a:t>
            </a:r>
            <a:endParaRPr lang="en-ZA" sz="3500" b="1" kern="0" dirty="0">
              <a:solidFill>
                <a:schemeClr val="bg1"/>
              </a:solidFill>
              <a:latin typeface="Abadi" panose="020B0604020104020204" pitchFamily="34" charset="0"/>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7">
            <a:extLst>
              <a:ext uri="{FF2B5EF4-FFF2-40B4-BE49-F238E27FC236}">
                <a16:creationId xmlns:a16="http://schemas.microsoft.com/office/drawing/2014/main" xmlns="" id="{C01D4DBA-CC12-66D1-0FE7-22645D91B306}"/>
              </a:ext>
            </a:extLst>
          </p:cNvPr>
          <p:cNvSpPr txBox="1">
            <a:spLocks noChangeArrowheads="1"/>
          </p:cNvSpPr>
          <p:nvPr/>
        </p:nvSpPr>
        <p:spPr bwMode="auto">
          <a:xfrm>
            <a:off x="311150" y="1310135"/>
            <a:ext cx="8213725" cy="2159437"/>
          </a:xfrm>
          <a:prstGeom prst="rect">
            <a:avLst/>
          </a:prstGeom>
          <a:noFill/>
          <a:ln w="22225">
            <a:solidFill>
              <a:srgbClr val="D6742A"/>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marL="285750" indent="-285750">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marL="0" indent="0" algn="just">
              <a:lnSpc>
                <a:spcPct val="200000"/>
              </a:lnSpc>
              <a:spcBef>
                <a:spcPct val="0"/>
              </a:spcBef>
              <a:buNone/>
            </a:pPr>
            <a:r>
              <a:rPr lang="en-US" altLang="en-US" sz="1700" dirty="0">
                <a:latin typeface="Abadi" panose="020B0604020104020204" pitchFamily="34" charset="0"/>
                <a:cs typeface="Times New Roman" panose="02020603050405020304" pitchFamily="18" charset="0"/>
              </a:rPr>
              <a:t>The current changes to the Political Administration and Executive Management Team </a:t>
            </a:r>
          </a:p>
          <a:p>
            <a:pPr lvl="1" algn="just">
              <a:lnSpc>
                <a:spcPct val="200000"/>
              </a:lnSpc>
              <a:spcBef>
                <a:spcPct val="0"/>
              </a:spcBef>
            </a:pPr>
            <a:r>
              <a:rPr lang="en-US" altLang="en-US" sz="1300" dirty="0">
                <a:latin typeface="Abadi" panose="020B0604020104020204" pitchFamily="34" charset="0"/>
                <a:cs typeface="Times New Roman" panose="02020603050405020304" pitchFamily="18" charset="0"/>
              </a:rPr>
              <a:t>Acting Executive Mayor and Acting Mayoral Committee effective from 12</a:t>
            </a:r>
            <a:r>
              <a:rPr lang="en-US" altLang="en-US" sz="1300" baseline="30000" dirty="0">
                <a:latin typeface="Abadi" panose="020B0604020104020204" pitchFamily="34" charset="0"/>
                <a:cs typeface="Times New Roman" panose="02020603050405020304" pitchFamily="18" charset="0"/>
              </a:rPr>
              <a:t>th</a:t>
            </a:r>
            <a:r>
              <a:rPr lang="en-US" altLang="en-US" sz="1300" dirty="0">
                <a:latin typeface="Abadi" panose="020B0604020104020204" pitchFamily="34" charset="0"/>
                <a:cs typeface="Times New Roman" panose="02020603050405020304" pitchFamily="18" charset="0"/>
              </a:rPr>
              <a:t> of April 2023 for three months</a:t>
            </a:r>
          </a:p>
          <a:p>
            <a:pPr lvl="1" algn="just">
              <a:lnSpc>
                <a:spcPct val="200000"/>
              </a:lnSpc>
              <a:spcBef>
                <a:spcPct val="0"/>
              </a:spcBef>
            </a:pPr>
            <a:r>
              <a:rPr lang="en-US" altLang="en-US" sz="1300" dirty="0">
                <a:latin typeface="Abadi" panose="020B0604020104020204" pitchFamily="34" charset="0"/>
                <a:cs typeface="Times New Roman" panose="02020603050405020304" pitchFamily="18" charset="0"/>
              </a:rPr>
              <a:t>New Acting City Manager </a:t>
            </a:r>
          </a:p>
          <a:p>
            <a:pPr lvl="1" algn="just">
              <a:lnSpc>
                <a:spcPct val="200000"/>
              </a:lnSpc>
              <a:spcBef>
                <a:spcPct val="0"/>
              </a:spcBef>
            </a:pPr>
            <a:r>
              <a:rPr lang="en-US" altLang="en-US" sz="1300" dirty="0">
                <a:latin typeface="Abadi" panose="020B0604020104020204" pitchFamily="34" charset="0"/>
                <a:cs typeface="Times New Roman" panose="02020603050405020304" pitchFamily="18" charset="0"/>
              </a:rPr>
              <a:t>Acting HOD’s</a:t>
            </a:r>
          </a:p>
        </p:txBody>
      </p:sp>
      <p:sp>
        <p:nvSpPr>
          <p:cNvPr id="2" name="Rectangle 1">
            <a:extLst>
              <a:ext uri="{FF2B5EF4-FFF2-40B4-BE49-F238E27FC236}">
                <a16:creationId xmlns:a16="http://schemas.microsoft.com/office/drawing/2014/main" xmlns="" id="{2FA20EF9-7E65-EB64-0F63-816EB9F15D15}"/>
              </a:ext>
            </a:extLst>
          </p:cNvPr>
          <p:cNvSpPr/>
          <p:nvPr/>
        </p:nvSpPr>
        <p:spPr bwMode="auto">
          <a:xfrm>
            <a:off x="311150" y="260350"/>
            <a:ext cx="82137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3600" b="1" kern="0" dirty="0">
                <a:solidFill>
                  <a:schemeClr val="bg1"/>
                </a:solidFill>
                <a:latin typeface="Abadi" panose="020B0604020104020204" pitchFamily="34" charset="0"/>
                <a:cs typeface="Arial"/>
              </a:rPr>
              <a:t>Overview:</a:t>
            </a:r>
            <a:endParaRPr lang="en-ZA" sz="3600" b="1" kern="0" dirty="0">
              <a:solidFill>
                <a:schemeClr val="bg1"/>
              </a:solidFill>
              <a:latin typeface="Abadi" panose="020B0604020104020204" pitchFamily="34" charset="0"/>
              <a:cs typeface="Arial"/>
            </a:endParaRPr>
          </a:p>
        </p:txBody>
      </p:sp>
      <p:sp>
        <p:nvSpPr>
          <p:cNvPr id="3" name="Rectangle 5">
            <a:extLst>
              <a:ext uri="{FF2B5EF4-FFF2-40B4-BE49-F238E27FC236}">
                <a16:creationId xmlns:a16="http://schemas.microsoft.com/office/drawing/2014/main" xmlns="" id="{4B3299F4-60C3-3051-8647-C3EF0ED9EE25}"/>
              </a:ext>
            </a:extLst>
          </p:cNvPr>
          <p:cNvSpPr>
            <a:spLocks noChangeArrowheads="1"/>
          </p:cNvSpPr>
          <p:nvPr/>
        </p:nvSpPr>
        <p:spPr bwMode="auto">
          <a:xfrm>
            <a:off x="5796136" y="2636912"/>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151" name="Picture 7" descr="Corporate Governance Definition: How It Works, Principles, and Examples">
            <a:extLst>
              <a:ext uri="{FF2B5EF4-FFF2-40B4-BE49-F238E27FC236}">
                <a16:creationId xmlns:a16="http://schemas.microsoft.com/office/drawing/2014/main" xmlns="" id="{8D3B2520-57B2-592C-0EED-05DA65ADFA23}"/>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89" t="10669" r="50000" b="14137"/>
          <a:stretch/>
        </p:blipFill>
        <p:spPr bwMode="auto">
          <a:xfrm>
            <a:off x="3264595" y="3722756"/>
            <a:ext cx="2501074" cy="249809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148" name="Picture 2" descr="signature_1979244218">
            <a:extLst>
              <a:ext uri="{FF2B5EF4-FFF2-40B4-BE49-F238E27FC236}">
                <a16:creationId xmlns:a16="http://schemas.microsoft.com/office/drawing/2014/main" xmlns="" id="{C2724791-9AA5-3856-0F21-C88528EEC18B}"/>
              </a:ext>
            </a:extLst>
          </p:cNvPr>
          <p:cNvPicPr>
            <a:picLocks noChangeAspect="1" noChangeArrowheads="1"/>
          </p:cNvPicPr>
          <p:nvPr/>
        </p:nvPicPr>
        <p:blipFill>
          <a:blip r:embed="rId3" r:link="rId4" cstate="print">
            <a:extLst>
              <a:ext uri="{28A0092B-C50C-407E-A947-70E740481C1C}">
                <a14:useLocalDpi xmlns:a14="http://schemas.microsoft.com/office/drawing/2010/main" xmlns="" val="0"/>
              </a:ext>
            </a:extLst>
          </a:blip>
          <a:srcRect/>
          <a:stretch>
            <a:fillRect/>
          </a:stretch>
        </p:blipFill>
        <p:spPr bwMode="auto">
          <a:xfrm>
            <a:off x="755576" y="4395737"/>
            <a:ext cx="1545314" cy="115212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a:extLst>
              <a:ext uri="{FF2B5EF4-FFF2-40B4-BE49-F238E27FC236}">
                <a16:creationId xmlns:a16="http://schemas.microsoft.com/office/drawing/2014/main" xmlns="" id="{1C54A584-75D2-5014-3080-0157B33F9E95}"/>
              </a:ext>
            </a:extLst>
          </p:cNvPr>
          <p:cNvSpPr>
            <a:spLocks noGrp="1" noChangeArrowheads="1"/>
          </p:cNvSpPr>
          <p:nvPr>
            <p:ph idx="1"/>
          </p:nvPr>
        </p:nvSpPr>
        <p:spPr>
          <a:xfrm>
            <a:off x="280987" y="836712"/>
            <a:ext cx="8582025" cy="4968552"/>
          </a:xfrm>
        </p:spPr>
        <p:txBody>
          <a:bodyPr/>
          <a:lstStyle/>
          <a:p>
            <a:pPr algn="just"/>
            <a:r>
              <a:rPr lang="en-ZA" altLang="en-US" sz="2800" kern="1200" dirty="0">
                <a:latin typeface="Abadi" panose="020B0604020104020204" pitchFamily="34" charset="0"/>
                <a:cs typeface="Arial" panose="020B0604020202020204" pitchFamily="34" charset="0"/>
              </a:rPr>
              <a:t>The Metro is currently implementing two (2) catalytic projects that is Vista Park 2 and 3</a:t>
            </a:r>
          </a:p>
          <a:p>
            <a:pPr algn="just"/>
            <a:r>
              <a:rPr lang="en-ZA" altLang="en-US" sz="2800" kern="1200" dirty="0">
                <a:latin typeface="Abadi" panose="020B0604020104020204" pitchFamily="34" charset="0"/>
                <a:cs typeface="Arial" panose="020B0604020202020204" pitchFamily="34" charset="0"/>
              </a:rPr>
              <a:t>The two (2) developers were appointed in 2014 wherein the Metro signed a land availability agreement with the developers</a:t>
            </a:r>
          </a:p>
          <a:p>
            <a:pPr algn="just"/>
            <a:r>
              <a:rPr lang="en-ZA" altLang="en-US" sz="2800" kern="1200" dirty="0">
                <a:latin typeface="Abadi" panose="020B0604020104020204" pitchFamily="34" charset="0"/>
                <a:cs typeface="Arial" panose="020B0604020202020204" pitchFamily="34" charset="0"/>
              </a:rPr>
              <a:t>This is a turnkey projects – a project that is constructed so that it can be sold to any buyer as a completed product;</a:t>
            </a:r>
          </a:p>
          <a:p>
            <a:pPr algn="just"/>
            <a:r>
              <a:rPr lang="en-ZA" altLang="en-US" sz="2800" kern="1200" dirty="0">
                <a:latin typeface="Abadi" panose="020B0604020104020204" pitchFamily="34" charset="0"/>
                <a:cs typeface="Arial" panose="020B0604020202020204" pitchFamily="34" charset="0"/>
              </a:rPr>
              <a:t>The funding mix is both government and private developers but predominately government.</a:t>
            </a:r>
          </a:p>
        </p:txBody>
      </p:sp>
      <p:sp>
        <p:nvSpPr>
          <p:cNvPr id="3" name="Rectangle 2">
            <a:extLst>
              <a:ext uri="{FF2B5EF4-FFF2-40B4-BE49-F238E27FC236}">
                <a16:creationId xmlns:a16="http://schemas.microsoft.com/office/drawing/2014/main" xmlns="" id="{D681638D-6D01-62CD-2137-413309B2A9ED}"/>
              </a:ext>
            </a:extLst>
          </p:cNvPr>
          <p:cNvSpPr/>
          <p:nvPr/>
        </p:nvSpPr>
        <p:spPr bwMode="auto">
          <a:xfrm>
            <a:off x="280987" y="114300"/>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3500" b="1" kern="0" dirty="0">
                <a:solidFill>
                  <a:schemeClr val="bg1"/>
                </a:solidFill>
                <a:latin typeface="Abadi" panose="020B0604020104020204" pitchFamily="34" charset="0"/>
                <a:cs typeface="Arial"/>
              </a:rPr>
              <a:t>Catalytic Projects</a:t>
            </a:r>
            <a:endParaRPr lang="en-ZA" sz="3500" b="1" kern="0" dirty="0">
              <a:solidFill>
                <a:schemeClr val="bg1"/>
              </a:solidFill>
              <a:latin typeface="Abadi" panose="020B0604020104020204" pitchFamily="34" charset="0"/>
              <a:cs typeface="Arial"/>
            </a:endParaRPr>
          </a:p>
        </p:txBody>
      </p:sp>
    </p:spTree>
    <p:extLst>
      <p:ext uri="{BB962C8B-B14F-4D97-AF65-F5344CB8AC3E}">
        <p14:creationId xmlns:p14="http://schemas.microsoft.com/office/powerpoint/2010/main" xmlns="" val="897360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9939" name="Content Placeholder 2">
            <a:extLst>
              <a:ext uri="{FF2B5EF4-FFF2-40B4-BE49-F238E27FC236}">
                <a16:creationId xmlns:a16="http://schemas.microsoft.com/office/drawing/2014/main" xmlns="" id="{1C54A584-75D2-5014-3080-0157B33F9E95}"/>
              </a:ext>
            </a:extLst>
          </p:cNvPr>
          <p:cNvSpPr>
            <a:spLocks noGrp="1" noChangeArrowheads="1"/>
          </p:cNvSpPr>
          <p:nvPr>
            <p:ph idx="1"/>
          </p:nvPr>
        </p:nvSpPr>
        <p:spPr>
          <a:xfrm>
            <a:off x="280987" y="762000"/>
            <a:ext cx="8582025" cy="5331296"/>
          </a:xfrm>
        </p:spPr>
        <p:txBody>
          <a:bodyPr/>
          <a:lstStyle/>
          <a:p>
            <a:pPr algn="just"/>
            <a:r>
              <a:rPr lang="en-ZA" altLang="en-US" sz="2400" kern="1200" dirty="0">
                <a:latin typeface="Abadi" panose="020B0604020104020204" pitchFamily="34" charset="0"/>
                <a:cs typeface="Arial" panose="020B0604020202020204" pitchFamily="34" charset="0"/>
              </a:rPr>
              <a:t>The appointed developer is Emendo Project Managers and Planners:</a:t>
            </a:r>
          </a:p>
          <a:p>
            <a:pPr lvl="1" algn="just"/>
            <a:r>
              <a:rPr lang="en-ZA" altLang="en-US" sz="2400" kern="1200" dirty="0">
                <a:latin typeface="Abadi" panose="020B0604020104020204" pitchFamily="34" charset="0"/>
                <a:ea typeface="+mn-ea"/>
                <a:cs typeface="Arial" panose="020B0604020202020204" pitchFamily="34" charset="0"/>
              </a:rPr>
              <a:t>The developer is not on site due to disputed outstanding payments;</a:t>
            </a:r>
          </a:p>
          <a:p>
            <a:pPr lvl="1" algn="just"/>
            <a:r>
              <a:rPr lang="en-ZA" altLang="en-US" sz="2400" kern="1200" dirty="0">
                <a:latin typeface="Abadi" panose="020B0604020104020204" pitchFamily="34" charset="0"/>
                <a:ea typeface="+mn-ea"/>
                <a:cs typeface="Arial" panose="020B0604020202020204" pitchFamily="34" charset="0"/>
              </a:rPr>
              <a:t>The Metro Administrative leadership is prioritising the resolution of this matter and get the developer back on site;</a:t>
            </a:r>
          </a:p>
          <a:p>
            <a:pPr lvl="1" algn="just"/>
            <a:r>
              <a:rPr lang="en-ZA" altLang="en-US" sz="2400" kern="1200" dirty="0">
                <a:latin typeface="Abadi" panose="020B0604020104020204" pitchFamily="34" charset="0"/>
                <a:ea typeface="+mn-ea"/>
                <a:cs typeface="Arial" panose="020B0604020202020204" pitchFamily="34" charset="0"/>
              </a:rPr>
              <a:t>The developer completed 90% of the realignment of both bulk water and sewer pipes and still to complete the remaining 10%;</a:t>
            </a:r>
          </a:p>
          <a:p>
            <a:pPr lvl="1" algn="just"/>
            <a:r>
              <a:rPr lang="en-ZA" altLang="en-US" sz="2400" kern="1200" dirty="0">
                <a:latin typeface="Abadi" panose="020B0604020104020204" pitchFamily="34" charset="0"/>
                <a:ea typeface="+mn-ea"/>
                <a:cs typeface="Arial" panose="020B0604020202020204" pitchFamily="34" charset="0"/>
              </a:rPr>
              <a:t>The developer has to complete the township establishment processes to commence with the installation of internal services.</a:t>
            </a:r>
          </a:p>
        </p:txBody>
      </p:sp>
      <p:sp>
        <p:nvSpPr>
          <p:cNvPr id="3" name="Rectangle 2">
            <a:extLst>
              <a:ext uri="{FF2B5EF4-FFF2-40B4-BE49-F238E27FC236}">
                <a16:creationId xmlns:a16="http://schemas.microsoft.com/office/drawing/2014/main" xmlns="" id="{D681638D-6D01-62CD-2137-413309B2A9ED}"/>
              </a:ext>
            </a:extLst>
          </p:cNvPr>
          <p:cNvSpPr/>
          <p:nvPr/>
        </p:nvSpPr>
        <p:spPr bwMode="auto">
          <a:xfrm>
            <a:off x="298431" y="20994"/>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3500" b="1" kern="0" dirty="0">
                <a:solidFill>
                  <a:schemeClr val="bg1"/>
                </a:solidFill>
                <a:latin typeface="Abadi" panose="020B0604020104020204" pitchFamily="34" charset="0"/>
                <a:cs typeface="Arial"/>
              </a:rPr>
              <a:t>Vista Park 2</a:t>
            </a:r>
            <a:endParaRPr lang="en-ZA" sz="3500" b="1" kern="0" dirty="0">
              <a:solidFill>
                <a:schemeClr val="bg1"/>
              </a:solidFill>
              <a:latin typeface="Abadi" panose="020B0604020104020204" pitchFamily="34" charset="0"/>
              <a:cs typeface="Arial"/>
            </a:endParaRPr>
          </a:p>
        </p:txBody>
      </p:sp>
    </p:spTree>
    <p:extLst>
      <p:ext uri="{BB962C8B-B14F-4D97-AF65-F5344CB8AC3E}">
        <p14:creationId xmlns:p14="http://schemas.microsoft.com/office/powerpoint/2010/main" xmlns="" val="4222807064"/>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681638D-6D01-62CD-2137-413309B2A9ED}"/>
              </a:ext>
            </a:extLst>
          </p:cNvPr>
          <p:cNvSpPr/>
          <p:nvPr/>
        </p:nvSpPr>
        <p:spPr bwMode="auto">
          <a:xfrm>
            <a:off x="280987" y="114300"/>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a:r>
              <a:rPr lang="en-ZA" altLang="en-US" sz="3500" b="1" dirty="0">
                <a:solidFill>
                  <a:schemeClr val="bg1"/>
                </a:solidFill>
                <a:latin typeface="Abadi" panose="020B0604020104020204" pitchFamily="34" charset="0"/>
                <a:cs typeface="Arial"/>
              </a:rPr>
              <a:t>Vista Park 2 – Layout Plan</a:t>
            </a:r>
          </a:p>
        </p:txBody>
      </p:sp>
      <p:pic>
        <p:nvPicPr>
          <p:cNvPr id="4" name="Picture 2">
            <a:extLst>
              <a:ext uri="{FF2B5EF4-FFF2-40B4-BE49-F238E27FC236}">
                <a16:creationId xmlns:a16="http://schemas.microsoft.com/office/drawing/2014/main" xmlns="" id="{2AB9AD91-D257-7328-A76B-C7847E12114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l="1677" t="3645" b="9456"/>
          <a:stretch>
            <a:fillRect/>
          </a:stretch>
        </p:blipFill>
        <p:spPr bwMode="auto">
          <a:xfrm>
            <a:off x="302257" y="980728"/>
            <a:ext cx="8539484" cy="4536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1642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681638D-6D01-62CD-2137-413309B2A9ED}"/>
              </a:ext>
            </a:extLst>
          </p:cNvPr>
          <p:cNvSpPr/>
          <p:nvPr/>
        </p:nvSpPr>
        <p:spPr bwMode="auto">
          <a:xfrm>
            <a:off x="280987" y="114300"/>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ZA" altLang="en-US" sz="3500" b="1" dirty="0">
                <a:solidFill>
                  <a:schemeClr val="bg1"/>
                </a:solidFill>
                <a:latin typeface="Abadi" panose="020B0604020104020204" pitchFamily="34" charset="0"/>
                <a:cs typeface="Arial"/>
              </a:rPr>
              <a:t>Vista Park 2</a:t>
            </a:r>
            <a:r>
              <a:rPr lang="en-ZA" altLang="en-US" sz="3500" b="1" kern="0" dirty="0">
                <a:solidFill>
                  <a:schemeClr val="bg1"/>
                </a:solidFill>
                <a:latin typeface="Abadi" panose="020B0604020104020204" pitchFamily="34" charset="0"/>
                <a:cs typeface="Arial"/>
              </a:rPr>
              <a:t> - Yields</a:t>
            </a:r>
            <a:endParaRPr lang="en-ZA" altLang="en-US" sz="3500" b="1" dirty="0">
              <a:solidFill>
                <a:schemeClr val="bg1"/>
              </a:solidFill>
              <a:latin typeface="Abadi" panose="020B0604020104020204" pitchFamily="34" charset="0"/>
              <a:cs typeface="Arial"/>
            </a:endParaRPr>
          </a:p>
        </p:txBody>
      </p:sp>
      <p:graphicFrame>
        <p:nvGraphicFramePr>
          <p:cNvPr id="2" name="Content Placeholder 4">
            <a:extLst>
              <a:ext uri="{FF2B5EF4-FFF2-40B4-BE49-F238E27FC236}">
                <a16:creationId xmlns:a16="http://schemas.microsoft.com/office/drawing/2014/main" xmlns="" id="{DB670471-23E7-CE44-2D78-186F155BCF50}"/>
              </a:ext>
            </a:extLst>
          </p:cNvPr>
          <p:cNvGraphicFramePr>
            <a:graphicFrameLocks/>
          </p:cNvGraphicFramePr>
          <p:nvPr>
            <p:extLst>
              <p:ext uri="{D42A27DB-BD31-4B8C-83A1-F6EECF244321}">
                <p14:modId xmlns:p14="http://schemas.microsoft.com/office/powerpoint/2010/main" xmlns="" val="1631445621"/>
              </p:ext>
            </p:extLst>
          </p:nvPr>
        </p:nvGraphicFramePr>
        <p:xfrm>
          <a:off x="280987" y="908720"/>
          <a:ext cx="8582024" cy="5411687"/>
        </p:xfrm>
        <a:graphic>
          <a:graphicData uri="http://schemas.openxmlformats.org/drawingml/2006/table">
            <a:tbl>
              <a:tblPr firstRow="1" bandRow="1"/>
              <a:tblGrid>
                <a:gridCol w="901348">
                  <a:extLst>
                    <a:ext uri="{9D8B030D-6E8A-4147-A177-3AD203B41FA5}">
                      <a16:colId xmlns:a16="http://schemas.microsoft.com/office/drawing/2014/main" xmlns="" val="20000"/>
                    </a:ext>
                  </a:extLst>
                </a:gridCol>
                <a:gridCol w="3252079">
                  <a:extLst>
                    <a:ext uri="{9D8B030D-6E8A-4147-A177-3AD203B41FA5}">
                      <a16:colId xmlns:a16="http://schemas.microsoft.com/office/drawing/2014/main" xmlns="" val="20001"/>
                    </a:ext>
                  </a:extLst>
                </a:gridCol>
                <a:gridCol w="2115407">
                  <a:extLst>
                    <a:ext uri="{9D8B030D-6E8A-4147-A177-3AD203B41FA5}">
                      <a16:colId xmlns:a16="http://schemas.microsoft.com/office/drawing/2014/main" xmlns="" val="20002"/>
                    </a:ext>
                  </a:extLst>
                </a:gridCol>
                <a:gridCol w="2313190">
                  <a:extLst>
                    <a:ext uri="{9D8B030D-6E8A-4147-A177-3AD203B41FA5}">
                      <a16:colId xmlns:a16="http://schemas.microsoft.com/office/drawing/2014/main" xmlns="" val="20003"/>
                    </a:ext>
                  </a:extLst>
                </a:gridCol>
              </a:tblGrid>
              <a:tr h="405347">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r>
                        <a:rPr lang="en-US" sz="1400" dirty="0">
                          <a:solidFill>
                            <a:schemeClr val="tx1"/>
                          </a:solidFill>
                        </a:rPr>
                        <a:t>NO</a:t>
                      </a:r>
                      <a:endParaRPr lang="en-ZA" sz="1400" dirty="0">
                        <a:solidFill>
                          <a:schemeClr val="tx1"/>
                        </a:solidFill>
                      </a:endParaRPr>
                    </a:p>
                  </a:txBody>
                  <a:tcPr marL="68580" marR="68580" marT="34290" marB="3429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r>
                        <a:rPr lang="en-US" sz="1400" dirty="0">
                          <a:solidFill>
                            <a:schemeClr val="tx1"/>
                          </a:solidFill>
                        </a:rPr>
                        <a:t>           LAND USES</a:t>
                      </a:r>
                      <a:endParaRPr lang="en-ZA" sz="1400" dirty="0">
                        <a:solidFill>
                          <a:schemeClr val="tx1"/>
                        </a:solidFill>
                      </a:endParaRPr>
                    </a:p>
                  </a:txBody>
                  <a:tcPr marL="68580" marR="68580" marT="34290" marB="3429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r>
                        <a:rPr lang="en-US" sz="1400" dirty="0">
                          <a:solidFill>
                            <a:schemeClr val="tx1"/>
                          </a:solidFill>
                        </a:rPr>
                        <a:t>         NUMBER</a:t>
                      </a:r>
                      <a:endParaRPr lang="en-ZA" sz="1400" dirty="0">
                        <a:solidFill>
                          <a:schemeClr val="tx1"/>
                        </a:solidFill>
                      </a:endParaRPr>
                    </a:p>
                  </a:txBody>
                  <a:tcPr marL="68580" marR="68580" marT="34290" marB="34290">
                    <a:lnL w="12700" cmpd="sng">
                      <a:solidFill>
                        <a:srgbClr val="FFFFFF"/>
                      </a:solidFill>
                    </a:lnL>
                    <a:lnR w="12700" cap="flat" cmpd="sng" algn="ctr">
                      <a:solidFill>
                        <a:srgbClr val="000000"/>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r>
                        <a:rPr lang="en-US" sz="1400" dirty="0">
                          <a:solidFill>
                            <a:schemeClr val="tx1"/>
                          </a:solidFill>
                        </a:rPr>
                        <a:t>PERCENTAGE</a:t>
                      </a:r>
                      <a:endParaRPr lang="en-ZA" sz="1400" dirty="0">
                        <a:solidFill>
                          <a:schemeClr val="tx1"/>
                        </a:solidFill>
                      </a:endParaRPr>
                    </a:p>
                  </a:txBody>
                  <a:tcPr marL="68580" marR="68580" marT="34290" marB="34290">
                    <a:lnL w="12700" cap="flat" cmpd="sng" algn="ctr">
                      <a:solidFill>
                        <a:srgbClr val="000000"/>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xmlns="" val="10000"/>
                  </a:ext>
                </a:extLst>
              </a:tr>
              <a:tr h="268424">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1</a:t>
                      </a:r>
                      <a:endParaRPr lang="en-ZA" sz="1400" b="1" dirty="0">
                        <a:solidFill>
                          <a:schemeClr val="tx1"/>
                        </a:solidFill>
                      </a:endParaRPr>
                    </a:p>
                  </a:txBody>
                  <a:tcPr marL="68580" marR="68580" marT="34290" marB="3429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BNG/RDP HOUSING                                               </a:t>
                      </a:r>
                      <a:endParaRPr lang="en-ZA" sz="1400" b="1" dirty="0">
                        <a:solidFill>
                          <a:schemeClr val="tx1"/>
                        </a:solidFill>
                      </a:endParaRPr>
                    </a:p>
                  </a:txBody>
                  <a:tcPr marT="34290" marB="3429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284</a:t>
                      </a:r>
                      <a:endParaRPr lang="en-ZA" sz="1400" b="1" dirty="0">
                        <a:solidFill>
                          <a:schemeClr val="tx1"/>
                        </a:solidFill>
                      </a:endParaRPr>
                    </a:p>
                  </a:txBody>
                  <a:tcPr marT="34290" marB="34290">
                    <a:lnL w="12700" cmpd="sng">
                      <a:solidFill>
                        <a:srgbClr val="FFFFFF"/>
                      </a:solidFill>
                    </a:lnL>
                    <a:lnR w="12700" cap="flat" cmpd="sng" algn="ctr">
                      <a:solidFill>
                        <a:srgbClr val="000000"/>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6.03%</a:t>
                      </a:r>
                      <a:endParaRPr lang="en-ZA" sz="1400" b="1" dirty="0">
                        <a:solidFill>
                          <a:schemeClr val="tx1"/>
                        </a:solidFill>
                      </a:endParaRPr>
                    </a:p>
                  </a:txBody>
                  <a:tcPr marT="34290" marB="34290">
                    <a:lnL w="12700" cap="flat" cmpd="sng" algn="ctr">
                      <a:solidFill>
                        <a:srgbClr val="000000"/>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xmlns="" val="10001"/>
                  </a:ext>
                </a:extLst>
              </a:tr>
              <a:tr h="268424">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2</a:t>
                      </a:r>
                      <a:endParaRPr lang="en-ZA" sz="1400" b="1" dirty="0">
                        <a:solidFill>
                          <a:schemeClr val="tx1"/>
                        </a:solidFill>
                      </a:endParaRP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FLISP</a:t>
                      </a:r>
                      <a:r>
                        <a:rPr lang="en-US" sz="1400" b="1" baseline="0" dirty="0">
                          <a:solidFill>
                            <a:schemeClr val="tx1"/>
                          </a:solidFill>
                        </a:rPr>
                        <a:t> HOUSING</a:t>
                      </a:r>
                      <a:endParaRPr lang="en-ZA" sz="1400" b="1" dirty="0">
                        <a:solidFill>
                          <a:schemeClr val="tx1"/>
                        </a:solidFill>
                      </a:endParaRPr>
                    </a:p>
                  </a:txBody>
                  <a:tcPr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293</a:t>
                      </a:r>
                      <a:endParaRPr lang="en-ZA" sz="1400" b="1" dirty="0">
                        <a:solidFill>
                          <a:schemeClr val="tx1"/>
                        </a:solidFill>
                      </a:endParaRPr>
                    </a:p>
                  </a:txBody>
                  <a:tcPr marT="34290" marB="34290">
                    <a:lnL w="12700" cmpd="sng">
                      <a:solidFill>
                        <a:srgbClr val="FFFFFF"/>
                      </a:solidFill>
                    </a:lnL>
                    <a:lnR w="12700" cap="flat" cmpd="sng" algn="ctr">
                      <a:solidFill>
                        <a:srgbClr val="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6.22%</a:t>
                      </a:r>
                      <a:endParaRPr lang="en-ZA" sz="1400" b="1" dirty="0">
                        <a:solidFill>
                          <a:schemeClr val="tx1"/>
                        </a:solidFill>
                      </a:endParaRPr>
                    </a:p>
                  </a:txBody>
                  <a:tcPr marT="34290" marB="34290">
                    <a:lnL w="12700" cap="flat" cmpd="sng" algn="ctr">
                      <a:solidFill>
                        <a:srgbClr val="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xmlns="" val="10002"/>
                  </a:ext>
                </a:extLst>
              </a:tr>
              <a:tr h="268424">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3</a:t>
                      </a:r>
                      <a:endParaRPr lang="en-ZA" sz="1400" b="1" dirty="0">
                        <a:solidFill>
                          <a:schemeClr val="tx1"/>
                        </a:solidFill>
                      </a:endParaRP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BONDED HOUSING</a:t>
                      </a:r>
                      <a:endParaRPr lang="en-ZA" sz="1400" b="1" dirty="0">
                        <a:solidFill>
                          <a:schemeClr val="tx1"/>
                        </a:solidFill>
                      </a:endParaRPr>
                    </a:p>
                  </a:txBody>
                  <a:tcPr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194</a:t>
                      </a:r>
                      <a:endParaRPr lang="en-ZA" sz="1400" b="1" dirty="0">
                        <a:solidFill>
                          <a:schemeClr val="tx1"/>
                        </a:solidFill>
                      </a:endParaRPr>
                    </a:p>
                  </a:txBody>
                  <a:tcPr marT="34290" marB="34290">
                    <a:lnL w="12700" cmpd="sng">
                      <a:solidFill>
                        <a:srgbClr val="FFFFFF"/>
                      </a:solidFill>
                    </a:lnL>
                    <a:lnR w="12700" cap="flat" cmpd="sng" algn="ctr">
                      <a:solidFill>
                        <a:srgbClr val="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4.12%</a:t>
                      </a:r>
                      <a:endParaRPr lang="en-ZA" sz="1400" b="1" dirty="0">
                        <a:solidFill>
                          <a:schemeClr val="tx1"/>
                        </a:solidFill>
                      </a:endParaRPr>
                    </a:p>
                  </a:txBody>
                  <a:tcPr marT="34290" marB="34290">
                    <a:lnL w="12700" cap="flat" cmpd="sng" algn="ctr">
                      <a:solidFill>
                        <a:srgbClr val="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xmlns="" val="10003"/>
                  </a:ext>
                </a:extLst>
              </a:tr>
              <a:tr h="268424">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4</a:t>
                      </a:r>
                      <a:endParaRPr lang="en-ZA" sz="1400" b="1" dirty="0">
                        <a:solidFill>
                          <a:schemeClr val="tx1"/>
                        </a:solidFill>
                      </a:endParaRP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FLATS</a:t>
                      </a:r>
                      <a:endParaRPr lang="en-ZA" sz="1400" b="1" dirty="0">
                        <a:solidFill>
                          <a:schemeClr val="tx1"/>
                        </a:solidFill>
                      </a:endParaRPr>
                    </a:p>
                  </a:txBody>
                  <a:tcPr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1518</a:t>
                      </a:r>
                      <a:endParaRPr lang="en-ZA" sz="1400" b="1" dirty="0">
                        <a:solidFill>
                          <a:schemeClr val="tx1"/>
                        </a:solidFill>
                      </a:endParaRPr>
                    </a:p>
                  </a:txBody>
                  <a:tcPr marT="34290" marB="34290">
                    <a:lnL w="12700" cmpd="sng">
                      <a:solidFill>
                        <a:srgbClr val="FFFFFF"/>
                      </a:solidFill>
                    </a:lnL>
                    <a:lnR w="12700" cap="flat" cmpd="sng" algn="ctr">
                      <a:solidFill>
                        <a:srgbClr val="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32.24%</a:t>
                      </a:r>
                      <a:endParaRPr lang="en-ZA" sz="1400" b="1" dirty="0">
                        <a:solidFill>
                          <a:schemeClr val="tx1"/>
                        </a:solidFill>
                      </a:endParaRPr>
                    </a:p>
                  </a:txBody>
                  <a:tcPr marT="34290" marB="34290">
                    <a:lnL w="12700" cap="flat" cmpd="sng" algn="ctr">
                      <a:solidFill>
                        <a:srgbClr val="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xmlns="" val="10004"/>
                  </a:ext>
                </a:extLst>
              </a:tr>
              <a:tr h="268424">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5</a:t>
                      </a:r>
                      <a:endParaRPr lang="en-ZA" sz="1400" b="1" dirty="0">
                        <a:solidFill>
                          <a:schemeClr val="tx1"/>
                        </a:solidFill>
                      </a:endParaRP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SOCIAL HOUSING</a:t>
                      </a:r>
                      <a:endParaRPr lang="en-ZA" sz="1400" b="1" dirty="0">
                        <a:solidFill>
                          <a:schemeClr val="tx1"/>
                        </a:solidFill>
                      </a:endParaRPr>
                    </a:p>
                  </a:txBody>
                  <a:tcPr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1820</a:t>
                      </a:r>
                      <a:endParaRPr lang="en-ZA" sz="1400" b="1" dirty="0">
                        <a:solidFill>
                          <a:schemeClr val="tx1"/>
                        </a:solidFill>
                      </a:endParaRPr>
                    </a:p>
                  </a:txBody>
                  <a:tcPr marT="34290" marB="34290">
                    <a:lnL w="12700" cmpd="sng">
                      <a:solidFill>
                        <a:srgbClr val="FFFFFF"/>
                      </a:solidFill>
                    </a:lnL>
                    <a:lnR w="12700" cap="flat" cmpd="sng" algn="ctr">
                      <a:solidFill>
                        <a:srgbClr val="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38.65%</a:t>
                      </a:r>
                      <a:endParaRPr lang="en-ZA" sz="1400" b="1" dirty="0">
                        <a:solidFill>
                          <a:schemeClr val="tx1"/>
                        </a:solidFill>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xmlns="" val="10005"/>
                  </a:ext>
                </a:extLst>
              </a:tr>
              <a:tr h="268424">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6</a:t>
                      </a:r>
                      <a:endParaRPr lang="en-ZA" sz="1400" b="1" dirty="0">
                        <a:solidFill>
                          <a:schemeClr val="tx1"/>
                        </a:solidFill>
                      </a:endParaRP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STUDENT HOUSING</a:t>
                      </a:r>
                      <a:endParaRPr lang="en-ZA" sz="1400" b="1" dirty="0">
                        <a:solidFill>
                          <a:schemeClr val="tx1"/>
                        </a:solidFill>
                      </a:endParaRPr>
                    </a:p>
                  </a:txBody>
                  <a:tcPr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u="none" dirty="0">
                          <a:solidFill>
                            <a:schemeClr val="tx1"/>
                          </a:solidFill>
                        </a:rPr>
                        <a:t>559</a:t>
                      </a:r>
                      <a:endParaRPr lang="en-ZA" sz="1400" b="1" u="none" dirty="0">
                        <a:solidFill>
                          <a:schemeClr val="tx1"/>
                        </a:solidFill>
                      </a:endParaRPr>
                    </a:p>
                  </a:txBody>
                  <a:tcPr marT="34290" marB="34290">
                    <a:lnL w="12700" cmpd="sng">
                      <a:solidFill>
                        <a:srgbClr val="FFFFFF"/>
                      </a:solidFill>
                    </a:lnL>
                    <a:lnR w="12700" cap="flat" cmpd="sng" algn="ctr">
                      <a:solidFill>
                        <a:srgbClr val="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u="none" dirty="0">
                          <a:solidFill>
                            <a:schemeClr val="tx1"/>
                          </a:solidFill>
                        </a:rPr>
                        <a:t>11.87%</a:t>
                      </a:r>
                      <a:endParaRPr lang="en-ZA" sz="1400" b="1" u="none" dirty="0">
                        <a:solidFill>
                          <a:schemeClr val="tx1"/>
                        </a:solidFill>
                      </a:endParaRPr>
                    </a:p>
                  </a:txBody>
                  <a:tcPr marT="34290" marB="34290">
                    <a:lnL w="12700" cap="flat" cmpd="sng" algn="ctr">
                      <a:solidFill>
                        <a:srgbClr val="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xmlns="" val="10006"/>
                  </a:ext>
                </a:extLst>
              </a:tr>
              <a:tr h="268424">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7</a:t>
                      </a:r>
                      <a:endParaRPr lang="en-ZA" sz="1400" b="1" dirty="0">
                        <a:solidFill>
                          <a:schemeClr val="tx1"/>
                        </a:solidFill>
                      </a:endParaRP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OLD AGE</a:t>
                      </a:r>
                      <a:endParaRPr lang="en-ZA" sz="1400" b="1" dirty="0">
                        <a:solidFill>
                          <a:schemeClr val="tx1"/>
                        </a:solidFill>
                      </a:endParaRPr>
                    </a:p>
                  </a:txBody>
                  <a:tcPr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40</a:t>
                      </a:r>
                      <a:endParaRPr lang="en-ZA" sz="1400" b="1" dirty="0">
                        <a:solidFill>
                          <a:schemeClr val="tx1"/>
                        </a:solidFill>
                      </a:endParaRPr>
                    </a:p>
                  </a:txBody>
                  <a:tcPr marT="34290" marB="34290">
                    <a:lnL w="12700" cmpd="sng">
                      <a:solidFill>
                        <a:srgbClr val="FFFFFF"/>
                      </a:solidFill>
                    </a:lnL>
                    <a:lnR w="12700" cap="flat" cmpd="sng" algn="ctr">
                      <a:solidFill>
                        <a:srgbClr val="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0.85%</a:t>
                      </a:r>
                      <a:endParaRPr lang="en-ZA" sz="1400" b="1" dirty="0">
                        <a:solidFill>
                          <a:schemeClr val="tx1"/>
                        </a:solidFill>
                      </a:endParaRPr>
                    </a:p>
                  </a:txBody>
                  <a:tcPr marT="34290" marB="34290">
                    <a:lnL w="12700" cap="flat" cmpd="sng" algn="ctr">
                      <a:solidFill>
                        <a:srgbClr val="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xmlns="" val="10007"/>
                  </a:ext>
                </a:extLst>
              </a:tr>
              <a:tr h="268424">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ZA" sz="1400" b="1" dirty="0">
                        <a:solidFill>
                          <a:schemeClr val="tx1"/>
                        </a:solidFill>
                      </a:endParaRP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u="sng" dirty="0">
                          <a:solidFill>
                            <a:schemeClr val="tx1"/>
                          </a:solidFill>
                        </a:rPr>
                        <a:t>TOTAL HOUSING OPPORTUNITIES</a:t>
                      </a:r>
                      <a:endParaRPr lang="en-ZA" sz="1400" b="1" u="sng" dirty="0">
                        <a:solidFill>
                          <a:schemeClr val="tx1"/>
                        </a:solidFill>
                      </a:endParaRPr>
                    </a:p>
                  </a:txBody>
                  <a:tcPr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u="sng" dirty="0">
                          <a:solidFill>
                            <a:schemeClr val="tx1"/>
                          </a:solidFill>
                        </a:rPr>
                        <a:t>4709</a:t>
                      </a:r>
                      <a:endParaRPr lang="en-ZA" sz="1400" b="1" u="sng" dirty="0">
                        <a:solidFill>
                          <a:schemeClr val="tx1"/>
                        </a:solidFill>
                      </a:endParaRPr>
                    </a:p>
                  </a:txBody>
                  <a:tcPr marT="34290" marB="34290">
                    <a:lnL w="12700" cmpd="sng">
                      <a:solidFill>
                        <a:srgbClr val="FFFFFF"/>
                      </a:solidFill>
                    </a:lnL>
                    <a:lnR w="12700" cap="flat" cmpd="sng" algn="ctr">
                      <a:solidFill>
                        <a:srgbClr val="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u="sng" dirty="0">
                          <a:solidFill>
                            <a:schemeClr val="tx1"/>
                          </a:solidFill>
                        </a:rPr>
                        <a:t>100%</a:t>
                      </a:r>
                      <a:endParaRPr lang="en-ZA" sz="1400" b="1" u="sng" dirty="0">
                        <a:solidFill>
                          <a:schemeClr val="tx1"/>
                        </a:solidFill>
                      </a:endParaRPr>
                    </a:p>
                  </a:txBody>
                  <a:tcPr marT="34290" marB="34290">
                    <a:lnL w="12700" cap="flat" cmpd="sng" algn="ctr">
                      <a:solidFill>
                        <a:srgbClr val="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xmlns="" val="10008"/>
                  </a:ext>
                </a:extLst>
              </a:tr>
              <a:tr h="268424">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8</a:t>
                      </a:r>
                      <a:endParaRPr lang="en-ZA" sz="1400" b="1" dirty="0">
                        <a:solidFill>
                          <a:schemeClr val="tx1"/>
                        </a:solidFill>
                      </a:endParaRP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SERVICE</a:t>
                      </a:r>
                      <a:r>
                        <a:rPr lang="en-US" sz="1400" b="1" baseline="0" dirty="0">
                          <a:solidFill>
                            <a:schemeClr val="tx1"/>
                          </a:solidFill>
                        </a:rPr>
                        <a:t> INDUSTRY</a:t>
                      </a:r>
                      <a:endParaRPr lang="en-ZA" sz="1400" b="1" dirty="0">
                        <a:solidFill>
                          <a:schemeClr val="tx1"/>
                        </a:solidFill>
                      </a:endParaRPr>
                    </a:p>
                  </a:txBody>
                  <a:tcPr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3</a:t>
                      </a:r>
                      <a:endParaRPr lang="en-ZA" sz="1400" b="1" dirty="0">
                        <a:solidFill>
                          <a:schemeClr val="tx1"/>
                        </a:solidFill>
                      </a:endParaRPr>
                    </a:p>
                  </a:txBody>
                  <a:tcPr marT="34290" marB="34290">
                    <a:lnL w="12700" cmpd="sng">
                      <a:solidFill>
                        <a:srgbClr val="FFFFFF"/>
                      </a:solidFill>
                    </a:lnL>
                    <a:lnR w="12700" cap="flat" cmpd="sng" algn="ctr">
                      <a:solidFill>
                        <a:srgbClr val="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ZA" sz="1400" b="1" dirty="0">
                        <a:solidFill>
                          <a:schemeClr val="tx1"/>
                        </a:solidFill>
                      </a:endParaRPr>
                    </a:p>
                  </a:txBody>
                  <a:tcPr marT="34290" marB="34290">
                    <a:lnL w="12700" cap="flat" cmpd="sng" algn="ctr">
                      <a:solidFill>
                        <a:srgbClr val="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xmlns="" val="10009"/>
                  </a:ext>
                </a:extLst>
              </a:tr>
              <a:tr h="268424">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9</a:t>
                      </a:r>
                      <a:endParaRPr lang="en-ZA" sz="1400" b="1" dirty="0">
                        <a:solidFill>
                          <a:schemeClr val="tx1"/>
                        </a:solidFill>
                      </a:endParaRP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CONVENIENT CENTRE</a:t>
                      </a:r>
                      <a:endParaRPr lang="en-ZA" sz="1400" b="1" dirty="0">
                        <a:solidFill>
                          <a:schemeClr val="tx1"/>
                        </a:solidFill>
                      </a:endParaRPr>
                    </a:p>
                  </a:txBody>
                  <a:tcPr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1</a:t>
                      </a:r>
                      <a:endParaRPr lang="en-ZA" sz="1400" b="1" dirty="0">
                        <a:solidFill>
                          <a:schemeClr val="tx1"/>
                        </a:solidFill>
                      </a:endParaRPr>
                    </a:p>
                  </a:txBody>
                  <a:tcPr marT="34290" marB="34290">
                    <a:lnL w="12700" cmpd="sng">
                      <a:solidFill>
                        <a:srgbClr val="FFFFFF"/>
                      </a:solidFill>
                    </a:lnL>
                    <a:lnR w="12700" cap="flat" cmpd="sng" algn="ctr">
                      <a:solidFill>
                        <a:srgbClr val="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ZA" sz="1400" b="1" dirty="0">
                        <a:solidFill>
                          <a:schemeClr val="tx1"/>
                        </a:solidFill>
                      </a:endParaRPr>
                    </a:p>
                  </a:txBody>
                  <a:tcPr marT="34290" marB="34290">
                    <a:lnL w="12700" cap="flat" cmpd="sng" algn="ctr">
                      <a:solidFill>
                        <a:srgbClr val="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xmlns="" val="10010"/>
                  </a:ext>
                </a:extLst>
              </a:tr>
              <a:tr h="268424">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10</a:t>
                      </a:r>
                      <a:endParaRPr lang="en-ZA" sz="1400" b="1" dirty="0">
                        <a:solidFill>
                          <a:schemeClr val="tx1"/>
                        </a:solidFill>
                      </a:endParaRP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u="none" dirty="0">
                          <a:solidFill>
                            <a:schemeClr val="tx1"/>
                          </a:solidFill>
                        </a:rPr>
                        <a:t>BUSINESS</a:t>
                      </a:r>
                      <a:endParaRPr lang="en-ZA" sz="1400" b="1" u="none" dirty="0">
                        <a:solidFill>
                          <a:schemeClr val="tx1"/>
                        </a:solidFill>
                      </a:endParaRPr>
                    </a:p>
                  </a:txBody>
                  <a:tcPr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8</a:t>
                      </a:r>
                      <a:endParaRPr lang="en-ZA" sz="1400" b="1" dirty="0">
                        <a:solidFill>
                          <a:schemeClr val="tx1"/>
                        </a:solidFill>
                      </a:endParaRPr>
                    </a:p>
                  </a:txBody>
                  <a:tcPr marT="34290" marB="34290">
                    <a:lnL w="12700" cmpd="sng">
                      <a:solidFill>
                        <a:srgbClr val="FFFFFF"/>
                      </a:solidFill>
                    </a:lnL>
                    <a:lnR w="12700" cap="flat" cmpd="sng" algn="ctr">
                      <a:solidFill>
                        <a:srgbClr val="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ZA" sz="1400" b="1" dirty="0">
                        <a:solidFill>
                          <a:schemeClr val="tx1"/>
                        </a:solidFill>
                      </a:endParaRPr>
                    </a:p>
                  </a:txBody>
                  <a:tcPr marT="34290" marB="34290">
                    <a:lnL w="12700" cap="flat" cmpd="sng" algn="ctr">
                      <a:solidFill>
                        <a:srgbClr val="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xmlns="" val="10011"/>
                  </a:ext>
                </a:extLst>
              </a:tr>
              <a:tr h="268424">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11</a:t>
                      </a:r>
                      <a:endParaRPr lang="en-ZA" sz="1400" b="1" dirty="0">
                        <a:solidFill>
                          <a:schemeClr val="tx1"/>
                        </a:solidFill>
                      </a:endParaRP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u="none" dirty="0">
                          <a:solidFill>
                            <a:schemeClr val="tx1"/>
                          </a:solidFill>
                        </a:rPr>
                        <a:t>FILLING</a:t>
                      </a:r>
                      <a:r>
                        <a:rPr lang="en-US" sz="1400" b="1" u="none" baseline="0" dirty="0">
                          <a:solidFill>
                            <a:schemeClr val="tx1"/>
                          </a:solidFill>
                        </a:rPr>
                        <a:t> STATION</a:t>
                      </a:r>
                      <a:endParaRPr lang="en-ZA" sz="1400" b="1" u="none" dirty="0">
                        <a:solidFill>
                          <a:schemeClr val="tx1"/>
                        </a:solidFill>
                      </a:endParaRPr>
                    </a:p>
                  </a:txBody>
                  <a:tcPr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1</a:t>
                      </a:r>
                      <a:endParaRPr lang="en-ZA" sz="1400" b="1" dirty="0">
                        <a:solidFill>
                          <a:schemeClr val="tx1"/>
                        </a:solidFill>
                      </a:endParaRPr>
                    </a:p>
                  </a:txBody>
                  <a:tcPr marT="34290" marB="34290">
                    <a:lnL w="12700" cmpd="sng">
                      <a:solidFill>
                        <a:srgbClr val="FFFFFF"/>
                      </a:solidFill>
                    </a:lnL>
                    <a:lnR w="12700" cap="flat" cmpd="sng" algn="ctr">
                      <a:solidFill>
                        <a:srgbClr val="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ZA" sz="1400" b="1" dirty="0">
                        <a:solidFill>
                          <a:schemeClr val="tx1"/>
                        </a:solidFill>
                      </a:endParaRPr>
                    </a:p>
                  </a:txBody>
                  <a:tcPr marT="34290" marB="34290">
                    <a:lnL w="12700" cap="flat" cmpd="sng" algn="ctr">
                      <a:solidFill>
                        <a:srgbClr val="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xmlns="" val="10012"/>
                  </a:ext>
                </a:extLst>
              </a:tr>
              <a:tr h="268424">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12</a:t>
                      </a:r>
                      <a:endParaRPr lang="en-ZA" sz="1400" b="1" dirty="0">
                        <a:solidFill>
                          <a:schemeClr val="tx1"/>
                        </a:solidFill>
                      </a:endParaRP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u="none" dirty="0">
                          <a:solidFill>
                            <a:schemeClr val="tx1"/>
                          </a:solidFill>
                        </a:rPr>
                        <a:t>SCHOOLS</a:t>
                      </a:r>
                      <a:endParaRPr lang="en-ZA" sz="1400" b="1" u="none" dirty="0">
                        <a:solidFill>
                          <a:schemeClr val="tx1"/>
                        </a:solidFill>
                      </a:endParaRPr>
                    </a:p>
                  </a:txBody>
                  <a:tcPr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3</a:t>
                      </a:r>
                      <a:endParaRPr lang="en-ZA" sz="1400" b="1" dirty="0">
                        <a:solidFill>
                          <a:schemeClr val="tx1"/>
                        </a:solidFill>
                      </a:endParaRPr>
                    </a:p>
                  </a:txBody>
                  <a:tcPr marT="34290" marB="34290">
                    <a:lnL w="12700" cmpd="sng">
                      <a:solidFill>
                        <a:srgbClr val="FFFFFF"/>
                      </a:solidFill>
                    </a:lnL>
                    <a:lnR w="12700" cap="flat" cmpd="sng" algn="ctr">
                      <a:solidFill>
                        <a:srgbClr val="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ZA" sz="1400" b="1" dirty="0">
                        <a:solidFill>
                          <a:schemeClr val="tx1"/>
                        </a:solidFill>
                      </a:endParaRPr>
                    </a:p>
                  </a:txBody>
                  <a:tcPr marT="34290" marB="34290">
                    <a:lnL w="12700" cap="flat" cmpd="sng" algn="ctr">
                      <a:solidFill>
                        <a:srgbClr val="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xmlns="" val="10013"/>
                  </a:ext>
                </a:extLst>
              </a:tr>
              <a:tr h="268424">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13</a:t>
                      </a:r>
                      <a:endParaRPr lang="en-ZA" sz="1400" b="1" dirty="0">
                        <a:solidFill>
                          <a:schemeClr val="tx1"/>
                        </a:solidFill>
                      </a:endParaRP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CRECHES</a:t>
                      </a:r>
                      <a:endParaRPr lang="en-ZA" sz="1400" b="1" dirty="0">
                        <a:solidFill>
                          <a:schemeClr val="tx1"/>
                        </a:solidFill>
                      </a:endParaRPr>
                    </a:p>
                  </a:txBody>
                  <a:tcPr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5</a:t>
                      </a:r>
                      <a:endParaRPr lang="en-ZA" sz="1400" b="1" dirty="0">
                        <a:solidFill>
                          <a:schemeClr val="tx1"/>
                        </a:solidFill>
                      </a:endParaRPr>
                    </a:p>
                  </a:txBody>
                  <a:tcPr marT="34290" marB="34290">
                    <a:lnL w="12700" cmpd="sng">
                      <a:solidFill>
                        <a:srgbClr val="FFFFFF"/>
                      </a:solidFill>
                    </a:lnL>
                    <a:lnR w="12700" cap="flat" cmpd="sng" algn="ctr">
                      <a:solidFill>
                        <a:srgbClr val="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ZA" sz="1400" b="1" dirty="0">
                        <a:solidFill>
                          <a:schemeClr val="tx1"/>
                        </a:solidFill>
                      </a:endParaRPr>
                    </a:p>
                  </a:txBody>
                  <a:tcPr marT="34290" marB="34290">
                    <a:lnL w="12700" cap="flat" cmpd="sng" algn="ctr">
                      <a:solidFill>
                        <a:srgbClr val="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xmlns="" val="10014"/>
                  </a:ext>
                </a:extLst>
              </a:tr>
              <a:tr h="268424">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14</a:t>
                      </a:r>
                      <a:endParaRPr lang="en-ZA" sz="1400" b="1" dirty="0">
                        <a:solidFill>
                          <a:schemeClr val="tx1"/>
                        </a:solidFill>
                      </a:endParaRP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CHURCHES</a:t>
                      </a:r>
                      <a:endParaRPr lang="en-ZA" sz="1400" b="1" dirty="0">
                        <a:solidFill>
                          <a:schemeClr val="tx1"/>
                        </a:solidFill>
                      </a:endParaRPr>
                    </a:p>
                  </a:txBody>
                  <a:tcPr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4</a:t>
                      </a:r>
                      <a:endParaRPr lang="en-ZA" sz="1400" b="1" dirty="0">
                        <a:solidFill>
                          <a:schemeClr val="tx1"/>
                        </a:solidFill>
                      </a:endParaRPr>
                    </a:p>
                  </a:txBody>
                  <a:tcPr marT="34290" marB="34290">
                    <a:lnL w="12700" cmpd="sng">
                      <a:solidFill>
                        <a:srgbClr val="FFFFFF"/>
                      </a:solidFill>
                    </a:lnL>
                    <a:lnR w="12700" cap="flat" cmpd="sng" algn="ctr">
                      <a:solidFill>
                        <a:srgbClr val="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ZA" sz="1400" b="1" dirty="0">
                        <a:solidFill>
                          <a:schemeClr val="tx1"/>
                        </a:solidFill>
                      </a:endParaRPr>
                    </a:p>
                  </a:txBody>
                  <a:tcPr marT="34290" marB="34290">
                    <a:lnL w="12700" cap="flat" cmpd="sng" algn="ctr">
                      <a:solidFill>
                        <a:srgbClr val="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xmlns="" val="10015"/>
                  </a:ext>
                </a:extLst>
              </a:tr>
              <a:tr h="268424">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15</a:t>
                      </a:r>
                      <a:endParaRPr lang="en-ZA" sz="1400" b="1" dirty="0">
                        <a:solidFill>
                          <a:schemeClr val="tx1"/>
                        </a:solidFill>
                      </a:endParaRP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PLACE</a:t>
                      </a:r>
                      <a:r>
                        <a:rPr lang="en-US" sz="1400" b="1" baseline="0" dirty="0">
                          <a:solidFill>
                            <a:schemeClr val="tx1"/>
                          </a:solidFill>
                        </a:rPr>
                        <a:t> OF ASSEMBLY</a:t>
                      </a:r>
                      <a:endParaRPr lang="en-ZA" sz="1400" b="1" dirty="0">
                        <a:solidFill>
                          <a:schemeClr val="tx1"/>
                        </a:solidFill>
                      </a:endParaRPr>
                    </a:p>
                  </a:txBody>
                  <a:tcPr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1</a:t>
                      </a:r>
                      <a:endParaRPr lang="en-ZA" sz="1400" b="1" dirty="0">
                        <a:solidFill>
                          <a:schemeClr val="tx1"/>
                        </a:solidFill>
                      </a:endParaRPr>
                    </a:p>
                  </a:txBody>
                  <a:tcPr marT="34290" marB="34290">
                    <a:lnL w="12700" cmpd="sng">
                      <a:solidFill>
                        <a:srgbClr val="FFFFFF"/>
                      </a:solidFill>
                    </a:lnL>
                    <a:lnR w="12700" cap="flat" cmpd="sng" algn="ctr">
                      <a:solidFill>
                        <a:srgbClr val="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ZA" sz="1400" b="1" dirty="0">
                        <a:solidFill>
                          <a:schemeClr val="tx1"/>
                        </a:solidFill>
                      </a:endParaRPr>
                    </a:p>
                  </a:txBody>
                  <a:tcPr marT="34290" marB="34290">
                    <a:lnL w="12700" cap="flat" cmpd="sng" algn="ctr">
                      <a:solidFill>
                        <a:srgbClr val="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xmlns="" val="10016"/>
                  </a:ext>
                </a:extLst>
              </a:tr>
              <a:tr h="268424">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16</a:t>
                      </a:r>
                      <a:endParaRPr lang="en-ZA" sz="1400" b="1" dirty="0">
                        <a:solidFill>
                          <a:schemeClr val="tx1"/>
                        </a:solidFill>
                      </a:endParaRP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SPORTFIELD/PUBLIC</a:t>
                      </a:r>
                      <a:r>
                        <a:rPr lang="en-US" sz="1400" b="1" baseline="0" dirty="0">
                          <a:solidFill>
                            <a:schemeClr val="tx1"/>
                          </a:solidFill>
                        </a:rPr>
                        <a:t> OPEN SPACES</a:t>
                      </a:r>
                      <a:endParaRPr lang="en-ZA" sz="1400" b="1" dirty="0">
                        <a:solidFill>
                          <a:schemeClr val="tx1"/>
                        </a:solidFill>
                      </a:endParaRPr>
                    </a:p>
                  </a:txBody>
                  <a:tcPr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gridSpan="2">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a:solidFill>
                            <a:schemeClr val="tx1"/>
                          </a:solidFill>
                        </a:rPr>
                        <a:t>15</a:t>
                      </a:r>
                      <a:endParaRPr lang="en-ZA" sz="1400" b="1" dirty="0">
                        <a:solidFill>
                          <a:schemeClr val="tx1"/>
                        </a:solidFill>
                      </a:endParaRPr>
                    </a:p>
                  </a:txBody>
                  <a:tcPr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hMerge="1">
                  <a:txBody>
                    <a:bodyPr/>
                    <a:lstStyle/>
                    <a:p>
                      <a:endParaRPr lang="en-ZA"/>
                    </a:p>
                  </a:txBody>
                  <a:tcPr/>
                </a:tc>
                <a:extLst>
                  <a:ext uri="{0D108BD9-81ED-4DB2-BD59-A6C34878D82A}">
                    <a16:rowId xmlns:a16="http://schemas.microsoft.com/office/drawing/2014/main" xmlns="" val="10017"/>
                  </a:ext>
                </a:extLst>
              </a:tr>
            </a:tbl>
          </a:graphicData>
        </a:graphic>
      </p:graphicFrame>
    </p:spTree>
    <p:extLst>
      <p:ext uri="{BB962C8B-B14F-4D97-AF65-F5344CB8AC3E}">
        <p14:creationId xmlns:p14="http://schemas.microsoft.com/office/powerpoint/2010/main" xmlns="" val="543223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681638D-6D01-62CD-2137-413309B2A9ED}"/>
              </a:ext>
            </a:extLst>
          </p:cNvPr>
          <p:cNvSpPr/>
          <p:nvPr/>
        </p:nvSpPr>
        <p:spPr bwMode="auto">
          <a:xfrm>
            <a:off x="280987" y="114300"/>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ZA" altLang="en-US" sz="3500" b="1" dirty="0">
                <a:solidFill>
                  <a:schemeClr val="bg1"/>
                </a:solidFill>
                <a:latin typeface="Abadi" panose="020B0604020104020204" pitchFamily="34" charset="0"/>
                <a:cs typeface="Arial"/>
              </a:rPr>
              <a:t>Vista Park 2</a:t>
            </a:r>
            <a:r>
              <a:rPr lang="en-ZA" altLang="en-US" sz="3500" b="1" kern="0" dirty="0">
                <a:solidFill>
                  <a:schemeClr val="bg1"/>
                </a:solidFill>
                <a:latin typeface="Abadi" panose="020B0604020104020204" pitchFamily="34" charset="0"/>
                <a:cs typeface="Arial"/>
              </a:rPr>
              <a:t> – Progress to date</a:t>
            </a:r>
            <a:endParaRPr lang="en-ZA" altLang="en-US" sz="3500" b="1" dirty="0">
              <a:solidFill>
                <a:schemeClr val="bg1"/>
              </a:solidFill>
              <a:latin typeface="Abadi" panose="020B0604020104020204" pitchFamily="34" charset="0"/>
              <a:cs typeface="Arial"/>
            </a:endParaRPr>
          </a:p>
        </p:txBody>
      </p:sp>
      <p:graphicFrame>
        <p:nvGraphicFramePr>
          <p:cNvPr id="2" name="Content Placeholder 3">
            <a:extLst>
              <a:ext uri="{FF2B5EF4-FFF2-40B4-BE49-F238E27FC236}">
                <a16:creationId xmlns:a16="http://schemas.microsoft.com/office/drawing/2014/main" xmlns="" id="{78B12468-3D41-C926-BD57-A5F1C0A76D0D}"/>
              </a:ext>
            </a:extLst>
          </p:cNvPr>
          <p:cNvGraphicFramePr>
            <a:graphicFrameLocks/>
          </p:cNvGraphicFramePr>
          <p:nvPr>
            <p:extLst>
              <p:ext uri="{D42A27DB-BD31-4B8C-83A1-F6EECF244321}">
                <p14:modId xmlns:p14="http://schemas.microsoft.com/office/powerpoint/2010/main" xmlns="" val="2365919133"/>
              </p:ext>
            </p:extLst>
          </p:nvPr>
        </p:nvGraphicFramePr>
        <p:xfrm>
          <a:off x="280987" y="1009738"/>
          <a:ext cx="8582024" cy="4838524"/>
        </p:xfrm>
        <a:graphic>
          <a:graphicData uri="http://schemas.openxmlformats.org/drawingml/2006/table">
            <a:tbl>
              <a:tblPr firstRow="1" bandRow="1"/>
              <a:tblGrid>
                <a:gridCol w="5239933">
                  <a:extLst>
                    <a:ext uri="{9D8B030D-6E8A-4147-A177-3AD203B41FA5}">
                      <a16:colId xmlns:a16="http://schemas.microsoft.com/office/drawing/2014/main" xmlns="" val="20000"/>
                    </a:ext>
                  </a:extLst>
                </a:gridCol>
                <a:gridCol w="3342091">
                  <a:extLst>
                    <a:ext uri="{9D8B030D-6E8A-4147-A177-3AD203B41FA5}">
                      <a16:colId xmlns:a16="http://schemas.microsoft.com/office/drawing/2014/main" xmlns="" val="20001"/>
                    </a:ext>
                  </a:extLst>
                </a:gridCol>
              </a:tblGrid>
              <a:tr h="347771">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r>
                        <a:rPr lang="en-US" sz="1600" b="1" dirty="0">
                          <a:solidFill>
                            <a:schemeClr val="tx1"/>
                          </a:solidFill>
                        </a:rPr>
                        <a:t>BULK SERVICES CONSTRUCTION </a:t>
                      </a:r>
                      <a:endParaRPr lang="en-ZA" sz="1600" b="1" dirty="0">
                        <a:solidFill>
                          <a:schemeClr val="tx1"/>
                        </a:solidFill>
                      </a:endParaRPr>
                    </a:p>
                  </a:txBody>
                  <a:tcPr marT="34290" marB="3429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r>
                        <a:rPr lang="en-US" sz="1600" b="1" dirty="0">
                          <a:solidFill>
                            <a:schemeClr val="tx1"/>
                          </a:solidFill>
                        </a:rPr>
                        <a:t>PROGESSS  TO</a:t>
                      </a:r>
                      <a:r>
                        <a:rPr lang="en-US" sz="1600" b="1" baseline="0" dirty="0">
                          <a:solidFill>
                            <a:schemeClr val="tx1"/>
                          </a:solidFill>
                        </a:rPr>
                        <a:t> DATE</a:t>
                      </a:r>
                      <a:endParaRPr lang="en-ZA" sz="1600" b="1" dirty="0">
                        <a:solidFill>
                          <a:schemeClr val="tx1"/>
                        </a:solidFill>
                      </a:endParaRPr>
                    </a:p>
                  </a:txBody>
                  <a:tcPr marT="34290" marB="34290">
                    <a:lnL w="12700" cmpd="sng">
                      <a:solidFill>
                        <a:srgbClr val="FFFFFF"/>
                      </a:solidFill>
                    </a:lnL>
                    <a:lnR w="12700" cap="flat" cmpd="sng" algn="ctr">
                      <a:solidFill>
                        <a:srgbClr val="000000"/>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xmlns="" val="10000"/>
                  </a:ext>
                </a:extLst>
              </a:tr>
              <a:tr h="34777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600" b="1" dirty="0">
                          <a:solidFill>
                            <a:schemeClr val="tx1"/>
                          </a:solidFill>
                        </a:rPr>
                        <a:t>BULK</a:t>
                      </a:r>
                      <a:r>
                        <a:rPr lang="en-US" sz="1600" b="1" baseline="0" dirty="0">
                          <a:solidFill>
                            <a:schemeClr val="tx1"/>
                          </a:solidFill>
                        </a:rPr>
                        <a:t> WATER /SEWER -  (PHASE 1)</a:t>
                      </a:r>
                      <a:endParaRPr lang="en-ZA" sz="1600" b="1" dirty="0">
                        <a:solidFill>
                          <a:schemeClr val="tx1"/>
                        </a:solidFill>
                      </a:endParaRPr>
                    </a:p>
                  </a:txBody>
                  <a:tcPr marT="34290" marB="3429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600" b="1" dirty="0">
                          <a:solidFill>
                            <a:schemeClr val="tx1"/>
                          </a:solidFill>
                        </a:rPr>
                        <a:t>90%</a:t>
                      </a:r>
                      <a:r>
                        <a:rPr lang="en-US" sz="1600" b="1" baseline="0" dirty="0">
                          <a:solidFill>
                            <a:schemeClr val="tx1"/>
                          </a:solidFill>
                        </a:rPr>
                        <a:t>    </a:t>
                      </a:r>
                      <a:endParaRPr lang="en-ZA" sz="1600" b="1" dirty="0">
                        <a:solidFill>
                          <a:schemeClr val="tx1"/>
                        </a:solidFill>
                      </a:endParaRPr>
                    </a:p>
                  </a:txBody>
                  <a:tcPr marT="34290" marB="34290">
                    <a:lnL w="12700" cmpd="sng">
                      <a:solidFill>
                        <a:srgbClr val="FFFFFF"/>
                      </a:solidFill>
                    </a:lnL>
                    <a:lnR w="12700" cap="flat" cmpd="sng" algn="ctr">
                      <a:solidFill>
                        <a:srgbClr val="000000"/>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xmlns="" val="10001"/>
                  </a:ext>
                </a:extLst>
              </a:tr>
              <a:tr h="298438">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600" b="1" dirty="0">
                          <a:solidFill>
                            <a:schemeClr val="tx1"/>
                          </a:solidFill>
                        </a:rPr>
                        <a:t>BULK STORM WATER</a:t>
                      </a:r>
                      <a:r>
                        <a:rPr lang="en-US" sz="1600" b="1" baseline="0" dirty="0">
                          <a:solidFill>
                            <a:schemeClr val="tx1"/>
                          </a:solidFill>
                        </a:rPr>
                        <a:t> &amp; ATTENUATION DAM</a:t>
                      </a:r>
                      <a:endParaRPr lang="en-ZA" sz="1600" b="1" dirty="0">
                        <a:solidFill>
                          <a:schemeClr val="tx1"/>
                        </a:solidFill>
                      </a:endParaRPr>
                    </a:p>
                  </a:txBody>
                  <a:tcPr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600" b="1" dirty="0">
                          <a:solidFill>
                            <a:schemeClr val="tx1"/>
                          </a:solidFill>
                        </a:rPr>
                        <a:t>0%</a:t>
                      </a:r>
                      <a:endParaRPr lang="en-ZA" sz="1600" b="1" dirty="0">
                        <a:solidFill>
                          <a:schemeClr val="tx1"/>
                        </a:solidFill>
                      </a:endParaRPr>
                    </a:p>
                  </a:txBody>
                  <a:tcPr marT="34290" marB="34290">
                    <a:lnL w="12700" cmpd="sng">
                      <a:solidFill>
                        <a:srgbClr val="FFFFFF"/>
                      </a:solidFill>
                    </a:lnL>
                    <a:lnR w="12700" cap="flat" cmpd="sng" algn="ctr">
                      <a:solidFill>
                        <a:srgbClr val="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xmlns="" val="10002"/>
                  </a:ext>
                </a:extLst>
              </a:tr>
              <a:tr h="34777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600" b="1" dirty="0">
                          <a:solidFill>
                            <a:schemeClr val="tx1"/>
                          </a:solidFill>
                        </a:rPr>
                        <a:t>BULK ELECTRICITY </a:t>
                      </a:r>
                      <a:endParaRPr lang="en-ZA" sz="1600" b="1" dirty="0">
                        <a:solidFill>
                          <a:schemeClr val="tx1"/>
                        </a:solidFill>
                      </a:endParaRPr>
                    </a:p>
                  </a:txBody>
                  <a:tcPr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600" b="1" dirty="0">
                          <a:solidFill>
                            <a:schemeClr val="tx1"/>
                          </a:solidFill>
                        </a:rPr>
                        <a:t>0%</a:t>
                      </a:r>
                      <a:endParaRPr lang="en-ZA" sz="1600" b="1" dirty="0">
                        <a:solidFill>
                          <a:schemeClr val="tx1"/>
                        </a:solidFill>
                      </a:endParaRPr>
                    </a:p>
                  </a:txBody>
                  <a:tcPr marT="34290" marB="34290">
                    <a:lnL w="12700" cmpd="sng">
                      <a:solidFill>
                        <a:srgbClr val="FFFFFF"/>
                      </a:solidFill>
                    </a:lnL>
                    <a:lnR w="12700" cap="flat" cmpd="sng" algn="ctr">
                      <a:solidFill>
                        <a:srgbClr val="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xmlns="" val="10003"/>
                  </a:ext>
                </a:extLst>
              </a:tr>
              <a:tr h="34777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600" b="1" dirty="0">
                          <a:solidFill>
                            <a:schemeClr val="tx1"/>
                          </a:solidFill>
                        </a:rPr>
                        <a:t>ROADS &amp; STORM WATER</a:t>
                      </a:r>
                      <a:endParaRPr lang="en-ZA" sz="1600" b="1" dirty="0">
                        <a:solidFill>
                          <a:schemeClr val="tx1"/>
                        </a:solidFill>
                      </a:endParaRPr>
                    </a:p>
                  </a:txBody>
                  <a:tcPr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600" b="1" dirty="0">
                          <a:solidFill>
                            <a:schemeClr val="tx1"/>
                          </a:solidFill>
                        </a:rPr>
                        <a:t>0%</a:t>
                      </a:r>
                      <a:endParaRPr lang="en-ZA" sz="1600" b="1" dirty="0">
                        <a:solidFill>
                          <a:schemeClr val="tx1"/>
                        </a:solidFill>
                      </a:endParaRPr>
                    </a:p>
                  </a:txBody>
                  <a:tcPr marT="34290" marB="34290">
                    <a:lnL w="12700" cmpd="sng">
                      <a:solidFill>
                        <a:srgbClr val="FFFFFF"/>
                      </a:solidFill>
                    </a:lnL>
                    <a:lnR w="12700" cap="flat" cmpd="sng" algn="ctr">
                      <a:solidFill>
                        <a:srgbClr val="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xmlns="" val="10004"/>
                  </a:ext>
                </a:extLst>
              </a:tr>
              <a:tr h="34777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600" b="1" dirty="0">
                          <a:solidFill>
                            <a:schemeClr val="tx1"/>
                          </a:solidFill>
                        </a:rPr>
                        <a:t>INTERNAL WATER AND SEWER</a:t>
                      </a:r>
                      <a:endParaRPr lang="en-ZA" sz="1600" b="1" dirty="0">
                        <a:solidFill>
                          <a:schemeClr val="tx1"/>
                        </a:solidFill>
                      </a:endParaRPr>
                    </a:p>
                  </a:txBody>
                  <a:tcPr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600" b="1" dirty="0">
                          <a:solidFill>
                            <a:schemeClr val="tx1"/>
                          </a:solidFill>
                        </a:rPr>
                        <a:t>0%</a:t>
                      </a:r>
                      <a:endParaRPr lang="en-ZA" sz="1600" b="1" dirty="0">
                        <a:solidFill>
                          <a:schemeClr val="tx1"/>
                        </a:solidFill>
                      </a:endParaRPr>
                    </a:p>
                  </a:txBody>
                  <a:tcPr marT="34290" marB="34290">
                    <a:lnL w="12700" cmpd="sng">
                      <a:solidFill>
                        <a:srgbClr val="FFFFFF"/>
                      </a:solidFill>
                    </a:lnL>
                    <a:lnR w="12700" cap="flat" cmpd="sng" algn="ctr">
                      <a:solidFill>
                        <a:srgbClr val="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xmlns="" val="10005"/>
                  </a:ext>
                </a:extLst>
              </a:tr>
              <a:tr h="34777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600" b="1" dirty="0">
                          <a:solidFill>
                            <a:schemeClr val="tx1"/>
                          </a:solidFill>
                        </a:rPr>
                        <a:t>INTERNAL ROADS &amp; STORM WATER</a:t>
                      </a:r>
                      <a:endParaRPr lang="en-ZA" sz="1600" b="1" dirty="0">
                        <a:solidFill>
                          <a:schemeClr val="tx1"/>
                        </a:solidFill>
                      </a:endParaRPr>
                    </a:p>
                  </a:txBody>
                  <a:tcPr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600" b="1" dirty="0">
                          <a:solidFill>
                            <a:schemeClr val="tx1"/>
                          </a:solidFill>
                        </a:rPr>
                        <a:t>0%</a:t>
                      </a:r>
                      <a:endParaRPr lang="en-ZA" sz="1600" b="1" dirty="0">
                        <a:solidFill>
                          <a:schemeClr val="tx1"/>
                        </a:solidFill>
                      </a:endParaRPr>
                    </a:p>
                  </a:txBody>
                  <a:tcPr marT="34290" marB="34290">
                    <a:lnL w="12700" cmpd="sng">
                      <a:solidFill>
                        <a:srgbClr val="FFFFFF"/>
                      </a:solidFill>
                    </a:lnL>
                    <a:lnR w="12700" cap="flat" cmpd="sng" algn="ctr">
                      <a:solidFill>
                        <a:srgbClr val="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xmlns="" val="10006"/>
                  </a:ext>
                </a:extLst>
              </a:tr>
              <a:tr h="34777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600" b="1" dirty="0">
                          <a:solidFill>
                            <a:schemeClr val="tx1"/>
                          </a:solidFill>
                        </a:rPr>
                        <a:t>BULK STORM WATER</a:t>
                      </a:r>
                      <a:endParaRPr lang="en-ZA" sz="1600" b="1" dirty="0">
                        <a:solidFill>
                          <a:schemeClr val="tx1"/>
                        </a:solidFill>
                      </a:endParaRPr>
                    </a:p>
                  </a:txBody>
                  <a:tcPr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600" b="1" dirty="0">
                          <a:solidFill>
                            <a:schemeClr val="tx1"/>
                          </a:solidFill>
                        </a:rPr>
                        <a:t>0%</a:t>
                      </a:r>
                      <a:endParaRPr lang="en-ZA" sz="1600" b="1" dirty="0">
                        <a:solidFill>
                          <a:schemeClr val="tx1"/>
                        </a:solidFill>
                      </a:endParaRPr>
                    </a:p>
                  </a:txBody>
                  <a:tcPr marT="34290" marB="34290">
                    <a:lnL w="12700" cmpd="sng">
                      <a:solidFill>
                        <a:srgbClr val="FFFFFF"/>
                      </a:solidFill>
                    </a:lnL>
                    <a:lnR w="12700" cap="flat" cmpd="sng" algn="ctr">
                      <a:solidFill>
                        <a:srgbClr val="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xmlns="" val="10007"/>
                  </a:ext>
                </a:extLst>
              </a:tr>
              <a:tr h="34777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600" b="1" dirty="0">
                          <a:solidFill>
                            <a:schemeClr val="tx1"/>
                          </a:solidFill>
                        </a:rPr>
                        <a:t>FIBRE/CONNECTIVITY –WI FI</a:t>
                      </a:r>
                      <a:endParaRPr lang="en-ZA" sz="1600" b="1" dirty="0">
                        <a:solidFill>
                          <a:schemeClr val="tx1"/>
                        </a:solidFill>
                      </a:endParaRPr>
                    </a:p>
                  </a:txBody>
                  <a:tcPr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600" b="1" dirty="0">
                          <a:solidFill>
                            <a:schemeClr val="tx1"/>
                          </a:solidFill>
                        </a:rPr>
                        <a:t>0%</a:t>
                      </a:r>
                      <a:endParaRPr lang="en-ZA" sz="1600" b="1" dirty="0">
                        <a:solidFill>
                          <a:schemeClr val="tx1"/>
                        </a:solidFill>
                      </a:endParaRPr>
                    </a:p>
                  </a:txBody>
                  <a:tcPr marT="34290" marB="34290">
                    <a:lnL w="12700" cmpd="sng">
                      <a:solidFill>
                        <a:srgbClr val="FFFFFF"/>
                      </a:solidFill>
                    </a:lnL>
                    <a:lnR w="12700" cap="flat" cmpd="sng" algn="ctr">
                      <a:solidFill>
                        <a:srgbClr val="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xmlns="" val="10008"/>
                  </a:ext>
                </a:extLst>
              </a:tr>
              <a:tr h="34777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600" b="1" dirty="0">
                          <a:solidFill>
                            <a:schemeClr val="tx1"/>
                          </a:solidFill>
                        </a:rPr>
                        <a:t>SOLAR ENERGY</a:t>
                      </a:r>
                      <a:endParaRPr lang="en-ZA" sz="1600" b="1" dirty="0">
                        <a:solidFill>
                          <a:schemeClr val="tx1"/>
                        </a:solidFill>
                      </a:endParaRPr>
                    </a:p>
                  </a:txBody>
                  <a:tcPr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600" b="1" dirty="0">
                          <a:solidFill>
                            <a:schemeClr val="tx1"/>
                          </a:solidFill>
                        </a:rPr>
                        <a:t>0%</a:t>
                      </a:r>
                      <a:endParaRPr lang="en-ZA" sz="1600" b="1" dirty="0">
                        <a:solidFill>
                          <a:schemeClr val="tx1"/>
                        </a:solidFill>
                      </a:endParaRPr>
                    </a:p>
                  </a:txBody>
                  <a:tcPr marT="34290" marB="34290">
                    <a:lnL w="12700" cmpd="sng">
                      <a:solidFill>
                        <a:srgbClr val="FFFFFF"/>
                      </a:solidFill>
                    </a:lnL>
                    <a:lnR w="12700" cap="flat" cmpd="sng" algn="ctr">
                      <a:solidFill>
                        <a:srgbClr val="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xmlns="" val="10009"/>
                  </a:ext>
                </a:extLst>
              </a:tr>
              <a:tr h="34777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600" b="1" dirty="0">
                          <a:solidFill>
                            <a:schemeClr val="tx1"/>
                          </a:solidFill>
                        </a:rPr>
                        <a:t>GAS</a:t>
                      </a:r>
                      <a:r>
                        <a:rPr lang="en-US" sz="1600" b="1" baseline="0" dirty="0">
                          <a:solidFill>
                            <a:schemeClr val="tx1"/>
                          </a:solidFill>
                        </a:rPr>
                        <a:t> ENERGY</a:t>
                      </a:r>
                      <a:endParaRPr lang="en-ZA" sz="1600" b="1" dirty="0">
                        <a:solidFill>
                          <a:schemeClr val="tx1"/>
                        </a:solidFill>
                      </a:endParaRPr>
                    </a:p>
                  </a:txBody>
                  <a:tcPr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600" b="1" dirty="0">
                          <a:solidFill>
                            <a:schemeClr val="tx1"/>
                          </a:solidFill>
                        </a:rPr>
                        <a:t>0%</a:t>
                      </a:r>
                      <a:endParaRPr lang="en-ZA" sz="1600" b="1" dirty="0">
                        <a:solidFill>
                          <a:schemeClr val="tx1"/>
                        </a:solidFill>
                      </a:endParaRPr>
                    </a:p>
                  </a:txBody>
                  <a:tcPr marT="34290" marB="34290">
                    <a:lnL w="12700" cmpd="sng">
                      <a:solidFill>
                        <a:srgbClr val="FFFFFF"/>
                      </a:solidFill>
                    </a:lnL>
                    <a:lnR w="12700" cap="flat" cmpd="sng" algn="ctr">
                      <a:solidFill>
                        <a:srgbClr val="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xmlns="" val="10010"/>
                  </a:ext>
                </a:extLst>
              </a:tr>
              <a:tr h="34777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600" b="1" dirty="0">
                          <a:solidFill>
                            <a:schemeClr val="tx1"/>
                          </a:solidFill>
                        </a:rPr>
                        <a:t>SMART</a:t>
                      </a:r>
                      <a:r>
                        <a:rPr lang="en-US" sz="1600" b="1" baseline="0" dirty="0">
                          <a:solidFill>
                            <a:schemeClr val="tx1"/>
                          </a:solidFill>
                        </a:rPr>
                        <a:t> LIGHTING/CAMERAS</a:t>
                      </a:r>
                      <a:endParaRPr lang="en-ZA" sz="1600" b="1" dirty="0">
                        <a:solidFill>
                          <a:schemeClr val="tx1"/>
                        </a:solidFill>
                      </a:endParaRPr>
                    </a:p>
                  </a:txBody>
                  <a:tcPr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600" b="1" dirty="0">
                          <a:solidFill>
                            <a:schemeClr val="tx1"/>
                          </a:solidFill>
                        </a:rPr>
                        <a:t>0%</a:t>
                      </a:r>
                      <a:endParaRPr lang="en-ZA" sz="1600" b="1" dirty="0">
                        <a:solidFill>
                          <a:schemeClr val="tx1"/>
                        </a:solidFill>
                      </a:endParaRPr>
                    </a:p>
                  </a:txBody>
                  <a:tcPr marT="34290" marB="34290">
                    <a:lnL w="12700" cmpd="sng">
                      <a:solidFill>
                        <a:srgbClr val="FFFFFF"/>
                      </a:solidFill>
                    </a:lnL>
                    <a:lnR w="12700" cap="flat" cmpd="sng" algn="ctr">
                      <a:solidFill>
                        <a:srgbClr val="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xmlns="" val="10011"/>
                  </a:ext>
                </a:extLst>
              </a:tr>
              <a:tr h="700623">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600" b="1" dirty="0">
                          <a:solidFill>
                            <a:schemeClr val="tx1"/>
                          </a:solidFill>
                        </a:rPr>
                        <a:t>LANDSCAPING </a:t>
                      </a:r>
                      <a:endParaRPr lang="en-ZA" sz="1600" b="1" dirty="0">
                        <a:solidFill>
                          <a:schemeClr val="tx1"/>
                        </a:solidFill>
                      </a:endParaRPr>
                    </a:p>
                  </a:txBody>
                  <a:tcPr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600" b="1" dirty="0">
                          <a:solidFill>
                            <a:schemeClr val="tx1"/>
                          </a:solidFill>
                        </a:rPr>
                        <a:t>0%</a:t>
                      </a:r>
                      <a:endParaRPr lang="en-ZA" sz="1600" b="1" dirty="0">
                        <a:solidFill>
                          <a:schemeClr val="tx1"/>
                        </a:solidFill>
                      </a:endParaRPr>
                    </a:p>
                  </a:txBody>
                  <a:tcPr marT="34290" marB="34290">
                    <a:lnL w="12700" cmpd="sng">
                      <a:solidFill>
                        <a:srgbClr val="FFFFFF"/>
                      </a:solidFill>
                    </a:lnL>
                    <a:lnR w="12700" cap="flat" cmpd="sng" algn="ctr">
                      <a:solidFill>
                        <a:srgbClr val="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xmlns="" val="2885313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681638D-6D01-62CD-2137-413309B2A9ED}"/>
              </a:ext>
            </a:extLst>
          </p:cNvPr>
          <p:cNvSpPr/>
          <p:nvPr/>
        </p:nvSpPr>
        <p:spPr bwMode="auto">
          <a:xfrm>
            <a:off x="280987" y="114300"/>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a:r>
              <a:rPr lang="en-ZA" altLang="en-US" sz="3500" b="1" dirty="0">
                <a:solidFill>
                  <a:schemeClr val="bg1"/>
                </a:solidFill>
                <a:latin typeface="Abadi" panose="020B0604020104020204" pitchFamily="34" charset="0"/>
                <a:cs typeface="Arial"/>
              </a:rPr>
              <a:t>Vista Park 3 – Layout Plan</a:t>
            </a:r>
          </a:p>
        </p:txBody>
      </p:sp>
      <p:pic>
        <p:nvPicPr>
          <p:cNvPr id="4" name="Picture 3" descr="Profile Cover 2.jpg">
            <a:extLst>
              <a:ext uri="{FF2B5EF4-FFF2-40B4-BE49-F238E27FC236}">
                <a16:creationId xmlns:a16="http://schemas.microsoft.com/office/drawing/2014/main" xmlns="" id="{964D70B5-DCF1-849E-209A-45C92762FBDE}"/>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8457" y="980728"/>
            <a:ext cx="8539484" cy="311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xmlns="" id="{D8AD8A1B-F012-A093-7CD8-82BC8A7AE2B6}"/>
              </a:ext>
            </a:extLst>
          </p:cNvPr>
          <p:cNvGraphicFramePr>
            <a:graphicFrameLocks noGrp="1"/>
          </p:cNvGraphicFramePr>
          <p:nvPr>
            <p:extLst>
              <p:ext uri="{D42A27DB-BD31-4B8C-83A1-F6EECF244321}">
                <p14:modId xmlns:p14="http://schemas.microsoft.com/office/powerpoint/2010/main" xmlns="" val="1044298060"/>
              </p:ext>
            </p:extLst>
          </p:nvPr>
        </p:nvGraphicFramePr>
        <p:xfrm>
          <a:off x="342189" y="4095403"/>
          <a:ext cx="4447457" cy="2290327"/>
        </p:xfrm>
        <a:graphic>
          <a:graphicData uri="http://schemas.openxmlformats.org/drawingml/2006/table">
            <a:tbl>
              <a:tblPr firstRow="1" firstCol="1" bandRow="1">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effectLst>
                  <a:outerShdw blurRad="40000" dist="20000" dir="5400000" rotWithShape="0">
                    <a:srgbClr val="000000">
                      <a:alpha val="38000"/>
                    </a:srgbClr>
                  </a:outerShdw>
                </a:effectLst>
              </a:tblPr>
              <a:tblGrid>
                <a:gridCol w="1051217">
                  <a:extLst>
                    <a:ext uri="{9D8B030D-6E8A-4147-A177-3AD203B41FA5}">
                      <a16:colId xmlns:a16="http://schemas.microsoft.com/office/drawing/2014/main" xmlns="" val="20000"/>
                    </a:ext>
                  </a:extLst>
                </a:gridCol>
                <a:gridCol w="1051217">
                  <a:extLst>
                    <a:ext uri="{9D8B030D-6E8A-4147-A177-3AD203B41FA5}">
                      <a16:colId xmlns:a16="http://schemas.microsoft.com/office/drawing/2014/main" xmlns="" val="20001"/>
                    </a:ext>
                  </a:extLst>
                </a:gridCol>
                <a:gridCol w="611268">
                  <a:extLst>
                    <a:ext uri="{9D8B030D-6E8A-4147-A177-3AD203B41FA5}">
                      <a16:colId xmlns:a16="http://schemas.microsoft.com/office/drawing/2014/main" xmlns="" val="20002"/>
                    </a:ext>
                  </a:extLst>
                </a:gridCol>
                <a:gridCol w="1733755">
                  <a:extLst>
                    <a:ext uri="{9D8B030D-6E8A-4147-A177-3AD203B41FA5}">
                      <a16:colId xmlns:a16="http://schemas.microsoft.com/office/drawing/2014/main" xmlns="" val="20003"/>
                    </a:ext>
                  </a:extLst>
                </a:gridCol>
              </a:tblGrid>
              <a:tr h="163946">
                <a:tc gridSpan="4">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lnSpc>
                          <a:spcPct val="90000"/>
                        </a:lnSpc>
                        <a:spcAft>
                          <a:spcPts val="0"/>
                        </a:spcAft>
                      </a:pPr>
                      <a:r>
                        <a:rPr lang="en-ZA" sz="1000" dirty="0">
                          <a:solidFill>
                            <a:schemeClr val="tx1"/>
                          </a:solidFill>
                          <a:effectLst/>
                          <a:latin typeface="Century Gothic"/>
                          <a:ea typeface="Times New Roman"/>
                          <a:cs typeface="Century Gothic"/>
                        </a:rPr>
                        <a:t>VISTA PARK 3 DEVELOPMENT COMPOSITION</a:t>
                      </a:r>
                    </a:p>
                  </a:txBody>
                  <a:tcPr marL="68580" marR="68580" marT="0" marB="0">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808080">
                        <a:lumMod val="40000"/>
                        <a:lumOff val="60000"/>
                      </a:srgbClr>
                    </a:solidFill>
                  </a:tcPr>
                </a:tc>
                <a:tc hMerge="1">
                  <a:txBody>
                    <a:bodyPr/>
                    <a:lstStyle/>
                    <a:p>
                      <a:pPr algn="just">
                        <a:spcAft>
                          <a:spcPts val="0"/>
                        </a:spcAft>
                      </a:pPr>
                      <a:endParaRPr lang="en-ZA" sz="1200">
                        <a:solidFill>
                          <a:schemeClr val="bg1"/>
                        </a:solidFill>
                        <a:effectLst/>
                        <a:latin typeface="Times New Roman"/>
                        <a:ea typeface="Times New Roman"/>
                      </a:endParaRPr>
                    </a:p>
                  </a:txBody>
                  <a:tcPr marL="68580" marR="68580" marT="0" marB="0"/>
                </a:tc>
                <a:tc hMerge="1">
                  <a:txBody>
                    <a:bodyPr/>
                    <a:lstStyle/>
                    <a:p>
                      <a:pPr algn="just">
                        <a:spcAft>
                          <a:spcPts val="0"/>
                        </a:spcAft>
                      </a:pPr>
                      <a:endParaRPr lang="en-ZA" sz="1200" dirty="0">
                        <a:solidFill>
                          <a:schemeClr val="bg1"/>
                        </a:solidFill>
                        <a:effectLst/>
                        <a:latin typeface="Times New Roman"/>
                        <a:ea typeface="Times New Roman"/>
                      </a:endParaRPr>
                    </a:p>
                  </a:txBody>
                  <a:tcPr marL="68580" marR="68580" marT="0" marB="0"/>
                </a:tc>
                <a:tc hMerge="1">
                  <a:txBody>
                    <a:bodyPr/>
                    <a:lstStyle/>
                    <a:p>
                      <a:pPr algn="ctr">
                        <a:spcAft>
                          <a:spcPts val="0"/>
                        </a:spcAft>
                      </a:pPr>
                      <a:endParaRPr lang="en-ZA" sz="1200" dirty="0">
                        <a:solidFill>
                          <a:schemeClr val="bg1"/>
                        </a:solidFill>
                        <a:effectLst/>
                        <a:latin typeface="Times New Roman"/>
                        <a:ea typeface="Times New Roman"/>
                      </a:endParaRPr>
                    </a:p>
                  </a:txBody>
                  <a:tcPr marL="68580" marR="68580" marT="0" marB="0"/>
                </a:tc>
                <a:extLst>
                  <a:ext uri="{0D108BD9-81ED-4DB2-BD59-A6C34878D82A}">
                    <a16:rowId xmlns:a16="http://schemas.microsoft.com/office/drawing/2014/main" xmlns="" val="10000"/>
                  </a:ext>
                </a:extLst>
              </a:tr>
              <a:tr h="206141">
                <a:tc>
                  <a:txBody>
                    <a:bodyPr/>
                    <a:lstStyle>
                      <a:lvl1pPr marL="0" algn="l" defTabSz="914400" rtl="0" eaLnBrk="1" latinLnBrk="0" hangingPunct="1">
                        <a:defRPr sz="1800" b="1" kern="1200">
                          <a:solidFill>
                            <a:schemeClr val="dk1"/>
                          </a:solidFill>
                        </a:defRPr>
                      </a:lvl1pPr>
                      <a:lvl2pPr marL="457200" algn="l" defTabSz="914400" rtl="0" eaLnBrk="1" latinLnBrk="0" hangingPunct="1">
                        <a:defRPr sz="1800" b="1" kern="1200">
                          <a:solidFill>
                            <a:schemeClr val="dk1"/>
                          </a:solidFill>
                        </a:defRPr>
                      </a:lvl2pPr>
                      <a:lvl3pPr marL="914400" algn="l" defTabSz="914400" rtl="0" eaLnBrk="1" latinLnBrk="0" hangingPunct="1">
                        <a:defRPr sz="1800" b="1" kern="1200">
                          <a:solidFill>
                            <a:schemeClr val="dk1"/>
                          </a:solidFill>
                        </a:defRPr>
                      </a:lvl3pPr>
                      <a:lvl4pPr marL="1371600" algn="l" defTabSz="914400" rtl="0" eaLnBrk="1" latinLnBrk="0" hangingPunct="1">
                        <a:defRPr sz="1800" b="1" kern="1200">
                          <a:solidFill>
                            <a:schemeClr val="dk1"/>
                          </a:solidFill>
                        </a:defRPr>
                      </a:lvl4pPr>
                      <a:lvl5pPr marL="1828800" algn="l" defTabSz="914400" rtl="0" eaLnBrk="1" latinLnBrk="0" hangingPunct="1">
                        <a:defRPr sz="1800" b="1" kern="1200">
                          <a:solidFill>
                            <a:schemeClr val="dk1"/>
                          </a:solidFill>
                        </a:defRPr>
                      </a:lvl5pPr>
                      <a:lvl6pPr marL="2286000" algn="l" defTabSz="914400" rtl="0" eaLnBrk="1" latinLnBrk="0" hangingPunct="1">
                        <a:defRPr sz="1800" b="1" kern="1200">
                          <a:solidFill>
                            <a:schemeClr val="dk1"/>
                          </a:solidFill>
                        </a:defRPr>
                      </a:lvl6pPr>
                      <a:lvl7pPr marL="2743200" algn="l" defTabSz="914400" rtl="0" eaLnBrk="1" latinLnBrk="0" hangingPunct="1">
                        <a:defRPr sz="1800" b="1" kern="1200">
                          <a:solidFill>
                            <a:schemeClr val="dk1"/>
                          </a:solidFill>
                        </a:defRPr>
                      </a:lvl7pPr>
                      <a:lvl8pPr marL="3200400" algn="l" defTabSz="914400" rtl="0" eaLnBrk="1" latinLnBrk="0" hangingPunct="1">
                        <a:defRPr sz="1800" b="1" kern="1200">
                          <a:solidFill>
                            <a:schemeClr val="dk1"/>
                          </a:solidFill>
                        </a:defRPr>
                      </a:lvl8pPr>
                      <a:lvl9pPr marL="3657600" algn="l" defTabSz="914400" rtl="0" eaLnBrk="1" latinLnBrk="0" hangingPunct="1">
                        <a:defRPr sz="1800" b="1" kern="1200">
                          <a:solidFill>
                            <a:schemeClr val="dk1"/>
                          </a:solidFill>
                        </a:defRPr>
                      </a:lvl9pPr>
                    </a:lstStyle>
                    <a:p>
                      <a:pPr algn="just">
                        <a:lnSpc>
                          <a:spcPct val="90000"/>
                        </a:lnSpc>
                        <a:spcAft>
                          <a:spcPts val="0"/>
                        </a:spcAft>
                      </a:pPr>
                      <a:r>
                        <a:rPr lang="en-ZA" sz="1000" dirty="0">
                          <a:solidFill>
                            <a:schemeClr val="tx1"/>
                          </a:solidFill>
                          <a:effectLst/>
                          <a:latin typeface="Century Gothic"/>
                          <a:ea typeface="Times New Roman"/>
                          <a:cs typeface="Century Gothic"/>
                        </a:rPr>
                        <a:t>DEVELOPMENT</a:t>
                      </a:r>
                    </a:p>
                  </a:txBody>
                  <a:tcPr marL="68580" marR="68580" marT="0" marB="0">
                    <a:lnL w="9525" cap="flat" cmpd="sng" algn="ctr">
                      <a:solidFill>
                        <a:srgbClr val="000000">
                          <a:shade val="95000"/>
                          <a:satMod val="105000"/>
                        </a:srgbClr>
                      </a:solidFill>
                      <a:prstDash val="solid"/>
                    </a:lnL>
                    <a:lnR w="25400" cap="flat" cmpd="sng" algn="ctr">
                      <a:solidFill>
                        <a:srgbClr val="000000"/>
                      </a:solidFill>
                      <a:prstDash val="solid"/>
                    </a:lnR>
                    <a:lnT w="25400" cap="flat" cmpd="sng" algn="ctr">
                      <a:solidFill>
                        <a:srgbClr val="FFFFFF"/>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r>
                        <a:rPr lang="en-ZA" sz="1000" dirty="0">
                          <a:solidFill>
                            <a:schemeClr val="tx1"/>
                          </a:solidFill>
                          <a:effectLst/>
                          <a:latin typeface="Century Gothic"/>
                          <a:ea typeface="Times New Roman"/>
                          <a:cs typeface="Century Gothic"/>
                        </a:rPr>
                        <a:t>COMPONENT</a:t>
                      </a:r>
                    </a:p>
                  </a:txBody>
                  <a:tcPr marL="68580" marR="68580" marT="0" marB="0">
                    <a:lnL w="25400" cap="flat" cmpd="sng" algn="ctr">
                      <a:solidFill>
                        <a:srgbClr val="000000"/>
                      </a:solidFill>
                      <a:prstDash val="solid"/>
                    </a:lnL>
                    <a:lnR w="9525" cap="flat" cmpd="sng" algn="ctr">
                      <a:solidFill>
                        <a:srgbClr val="000000">
                          <a:shade val="95000"/>
                          <a:satMod val="105000"/>
                        </a:srgbClr>
                      </a:solidFill>
                      <a:prstDash val="solid"/>
                    </a:lnR>
                    <a:lnT w="25400" cap="flat" cmpd="sng" algn="ctr">
                      <a:solidFill>
                        <a:srgbClr val="FFFFFF"/>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r>
                        <a:rPr lang="en-ZA" sz="1000" dirty="0">
                          <a:solidFill>
                            <a:schemeClr val="tx1"/>
                          </a:solidFill>
                          <a:effectLst/>
                          <a:latin typeface="Century Gothic"/>
                          <a:ea typeface="Times New Roman"/>
                          <a:cs typeface="Century Gothic"/>
                        </a:rPr>
                        <a:t>UNIT</a:t>
                      </a:r>
                    </a:p>
                  </a:txBody>
                  <a:tcPr marL="68580" marR="68580" marT="0" marB="0">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25400" cap="flat" cmpd="sng" algn="ctr">
                      <a:solidFill>
                        <a:srgbClr val="FFFFFF"/>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r>
                        <a:rPr lang="en-ZA" sz="1000" dirty="0">
                          <a:solidFill>
                            <a:schemeClr val="tx1"/>
                          </a:solidFill>
                          <a:effectLst/>
                          <a:latin typeface="Century Gothic"/>
                          <a:ea typeface="Times New Roman"/>
                          <a:cs typeface="Century Gothic"/>
                        </a:rPr>
                        <a:t>HOUSING</a:t>
                      </a:r>
                      <a:r>
                        <a:rPr lang="en-ZA" sz="1000" baseline="0" dirty="0">
                          <a:solidFill>
                            <a:schemeClr val="tx1"/>
                          </a:solidFill>
                          <a:effectLst/>
                          <a:latin typeface="Century Gothic"/>
                          <a:ea typeface="Times New Roman"/>
                          <a:cs typeface="Century Gothic"/>
                        </a:rPr>
                        <a:t> TYPOLOGIES</a:t>
                      </a:r>
                      <a:endParaRPr lang="en-ZA" sz="1000" dirty="0">
                        <a:solidFill>
                          <a:schemeClr val="tx1"/>
                        </a:solidFill>
                        <a:effectLst/>
                        <a:latin typeface="Century Gothic"/>
                        <a:ea typeface="Times New Roman"/>
                        <a:cs typeface="Century Gothic"/>
                      </a:endParaRPr>
                    </a:p>
                  </a:txBody>
                  <a:tcPr marL="68580" marR="68580" marT="0" marB="0">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25400" cap="flat" cmpd="sng" algn="ctr">
                      <a:solidFill>
                        <a:srgbClr val="FFFFFF"/>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extLst>
                  <a:ext uri="{0D108BD9-81ED-4DB2-BD59-A6C34878D82A}">
                    <a16:rowId xmlns:a16="http://schemas.microsoft.com/office/drawing/2014/main" xmlns="" val="10001"/>
                  </a:ext>
                </a:extLst>
              </a:tr>
              <a:tr h="134282">
                <a:tc>
                  <a:txBody>
                    <a:bodyPr/>
                    <a:lstStyle>
                      <a:lvl1pPr marL="0" algn="l" defTabSz="914400" rtl="0" eaLnBrk="1" latinLnBrk="0" hangingPunct="1">
                        <a:defRPr sz="1800" b="1" kern="1200">
                          <a:solidFill>
                            <a:schemeClr val="dk1"/>
                          </a:solidFill>
                        </a:defRPr>
                      </a:lvl1pPr>
                      <a:lvl2pPr marL="457200" algn="l" defTabSz="914400" rtl="0" eaLnBrk="1" latinLnBrk="0" hangingPunct="1">
                        <a:defRPr sz="1800" b="1" kern="1200">
                          <a:solidFill>
                            <a:schemeClr val="dk1"/>
                          </a:solidFill>
                        </a:defRPr>
                      </a:lvl2pPr>
                      <a:lvl3pPr marL="914400" algn="l" defTabSz="914400" rtl="0" eaLnBrk="1" latinLnBrk="0" hangingPunct="1">
                        <a:defRPr sz="1800" b="1" kern="1200">
                          <a:solidFill>
                            <a:schemeClr val="dk1"/>
                          </a:solidFill>
                        </a:defRPr>
                      </a:lvl3pPr>
                      <a:lvl4pPr marL="1371600" algn="l" defTabSz="914400" rtl="0" eaLnBrk="1" latinLnBrk="0" hangingPunct="1">
                        <a:defRPr sz="1800" b="1" kern="1200">
                          <a:solidFill>
                            <a:schemeClr val="dk1"/>
                          </a:solidFill>
                        </a:defRPr>
                      </a:lvl4pPr>
                      <a:lvl5pPr marL="1828800" algn="l" defTabSz="914400" rtl="0" eaLnBrk="1" latinLnBrk="0" hangingPunct="1">
                        <a:defRPr sz="1800" b="1" kern="1200">
                          <a:solidFill>
                            <a:schemeClr val="dk1"/>
                          </a:solidFill>
                        </a:defRPr>
                      </a:lvl5pPr>
                      <a:lvl6pPr marL="2286000" algn="l" defTabSz="914400" rtl="0" eaLnBrk="1" latinLnBrk="0" hangingPunct="1">
                        <a:defRPr sz="1800" b="1" kern="1200">
                          <a:solidFill>
                            <a:schemeClr val="dk1"/>
                          </a:solidFill>
                        </a:defRPr>
                      </a:lvl6pPr>
                      <a:lvl7pPr marL="2743200" algn="l" defTabSz="914400" rtl="0" eaLnBrk="1" latinLnBrk="0" hangingPunct="1">
                        <a:defRPr sz="1800" b="1" kern="1200">
                          <a:solidFill>
                            <a:schemeClr val="dk1"/>
                          </a:solidFill>
                        </a:defRPr>
                      </a:lvl7pPr>
                      <a:lvl8pPr marL="3200400" algn="l" defTabSz="914400" rtl="0" eaLnBrk="1" latinLnBrk="0" hangingPunct="1">
                        <a:defRPr sz="1800" b="1" kern="1200">
                          <a:solidFill>
                            <a:schemeClr val="dk1"/>
                          </a:solidFill>
                        </a:defRPr>
                      </a:lvl8pPr>
                      <a:lvl9pPr marL="3657600" algn="l" defTabSz="914400" rtl="0" eaLnBrk="1" latinLnBrk="0" hangingPunct="1">
                        <a:defRPr sz="1800" b="1" kern="1200">
                          <a:solidFill>
                            <a:schemeClr val="dk1"/>
                          </a:solidFill>
                        </a:defRPr>
                      </a:lvl9pPr>
                    </a:lstStyle>
                    <a:p>
                      <a:pPr algn="just">
                        <a:lnSpc>
                          <a:spcPct val="90000"/>
                        </a:lnSpc>
                        <a:spcAft>
                          <a:spcPts val="0"/>
                        </a:spcAft>
                      </a:pPr>
                      <a:r>
                        <a:rPr lang="en-US" sz="1000" dirty="0">
                          <a:solidFill>
                            <a:schemeClr val="tx1"/>
                          </a:solidFill>
                          <a:effectLst/>
                          <a:latin typeface="Century Gothic"/>
                          <a:cs typeface="Century Gothic"/>
                        </a:rPr>
                        <a:t>VISTA PARK 3</a:t>
                      </a:r>
                      <a:endParaRPr lang="en-ZA" sz="1000" dirty="0">
                        <a:solidFill>
                          <a:schemeClr val="tx1"/>
                        </a:solidFill>
                        <a:effectLst/>
                        <a:latin typeface="Century Gothic"/>
                        <a:ea typeface="Times New Roman"/>
                        <a:cs typeface="Century Gothic"/>
                      </a:endParaRPr>
                    </a:p>
                  </a:txBody>
                  <a:tcPr marL="68580" marR="68580" marT="0" marB="0">
                    <a:lnL w="9525" cap="flat" cmpd="sng" algn="ctr">
                      <a:solidFill>
                        <a:srgbClr val="000000">
                          <a:shade val="95000"/>
                          <a:satMod val="105000"/>
                        </a:srgbClr>
                      </a:solidFill>
                      <a:prstDash val="solid"/>
                    </a:lnL>
                    <a:lnR w="25400" cap="flat" cmpd="sng" algn="ctr">
                      <a:solidFill>
                        <a:srgbClr val="000000"/>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r>
                        <a:rPr lang="en-US" sz="1000" dirty="0">
                          <a:solidFill>
                            <a:schemeClr val="tx1"/>
                          </a:solidFill>
                          <a:effectLst/>
                          <a:latin typeface="Century Gothic"/>
                          <a:cs typeface="Century Gothic"/>
                        </a:rPr>
                        <a:t>RESIDENTIAL </a:t>
                      </a:r>
                      <a:endParaRPr lang="en-ZA" sz="1000" dirty="0">
                        <a:solidFill>
                          <a:schemeClr val="tx1"/>
                        </a:solidFill>
                        <a:effectLst/>
                        <a:latin typeface="Century Gothic"/>
                        <a:ea typeface="Times New Roman"/>
                        <a:cs typeface="Century Gothic"/>
                      </a:endParaRPr>
                    </a:p>
                  </a:txBody>
                  <a:tcPr marL="68580" marR="68580" marT="0" marB="0">
                    <a:lnL w="25400" cap="flat" cmpd="sng" algn="ctr">
                      <a:solidFill>
                        <a:srgbClr val="000000"/>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r>
                        <a:rPr lang="en-US" sz="1000" dirty="0">
                          <a:solidFill>
                            <a:schemeClr val="tx1"/>
                          </a:solidFill>
                          <a:effectLst/>
                          <a:latin typeface="Century Gothic"/>
                          <a:cs typeface="Century Gothic"/>
                        </a:rPr>
                        <a:t>5131</a:t>
                      </a:r>
                      <a:endParaRPr lang="en-ZA" sz="1000" dirty="0">
                        <a:solidFill>
                          <a:schemeClr val="tx1"/>
                        </a:solidFill>
                        <a:effectLst/>
                        <a:latin typeface="Century Gothic"/>
                        <a:ea typeface="Times New Roman"/>
                        <a:cs typeface="Century Gothic"/>
                      </a:endParaRPr>
                    </a:p>
                  </a:txBody>
                  <a:tcPr marL="68580" marR="68580" marT="0" marB="0">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rowSpan="8">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r>
                        <a:rPr lang="en-ZA" sz="1000" baseline="0" dirty="0">
                          <a:solidFill>
                            <a:schemeClr val="tx1"/>
                          </a:solidFill>
                          <a:effectLst/>
                          <a:latin typeface="Century Gothic"/>
                          <a:ea typeface="Times New Roman"/>
                          <a:cs typeface="Century Gothic"/>
                        </a:rPr>
                        <a:t>Affordable: 1086</a:t>
                      </a:r>
                    </a:p>
                    <a:p>
                      <a:pPr algn="just">
                        <a:lnSpc>
                          <a:spcPct val="90000"/>
                        </a:lnSpc>
                        <a:spcAft>
                          <a:spcPts val="0"/>
                        </a:spcAft>
                      </a:pPr>
                      <a:r>
                        <a:rPr lang="en-ZA" sz="1000" baseline="0" dirty="0">
                          <a:solidFill>
                            <a:schemeClr val="tx1"/>
                          </a:solidFill>
                          <a:effectLst/>
                          <a:latin typeface="Century Gothic"/>
                          <a:ea typeface="Times New Roman"/>
                          <a:cs typeface="Century Gothic"/>
                        </a:rPr>
                        <a:t>RDP Multi Storey: 1336</a:t>
                      </a:r>
                    </a:p>
                    <a:p>
                      <a:pPr algn="just">
                        <a:lnSpc>
                          <a:spcPct val="90000"/>
                        </a:lnSpc>
                        <a:spcAft>
                          <a:spcPts val="0"/>
                        </a:spcAft>
                      </a:pPr>
                      <a:r>
                        <a:rPr lang="en-ZA" sz="1000" baseline="0" dirty="0">
                          <a:solidFill>
                            <a:schemeClr val="tx1"/>
                          </a:solidFill>
                          <a:effectLst/>
                          <a:latin typeface="Century Gothic"/>
                          <a:ea typeface="Times New Roman"/>
                          <a:cs typeface="Century Gothic"/>
                        </a:rPr>
                        <a:t>Social/GAP:  2688</a:t>
                      </a:r>
                    </a:p>
                    <a:p>
                      <a:pPr algn="just">
                        <a:lnSpc>
                          <a:spcPct val="90000"/>
                        </a:lnSpc>
                        <a:spcAft>
                          <a:spcPts val="0"/>
                        </a:spcAft>
                      </a:pPr>
                      <a:r>
                        <a:rPr lang="en-ZA" sz="1000" baseline="0" dirty="0">
                          <a:solidFill>
                            <a:schemeClr val="tx1"/>
                          </a:solidFill>
                          <a:effectLst/>
                          <a:latin typeface="Century Gothic"/>
                          <a:ea typeface="Times New Roman"/>
                          <a:cs typeface="Century Gothic"/>
                        </a:rPr>
                        <a:t>Mix Use:  21</a:t>
                      </a:r>
                    </a:p>
                    <a:p>
                      <a:pPr algn="just">
                        <a:lnSpc>
                          <a:spcPct val="90000"/>
                        </a:lnSpc>
                        <a:spcAft>
                          <a:spcPts val="0"/>
                        </a:spcAft>
                      </a:pPr>
                      <a:r>
                        <a:rPr lang="en-ZA" sz="1000" baseline="0" dirty="0">
                          <a:solidFill>
                            <a:schemeClr val="tx1"/>
                          </a:solidFill>
                          <a:effectLst/>
                          <a:latin typeface="Century Gothic"/>
                          <a:ea typeface="Times New Roman"/>
                          <a:cs typeface="Century Gothic"/>
                        </a:rPr>
                        <a:t>Phase 1: 289</a:t>
                      </a:r>
                    </a:p>
                    <a:p>
                      <a:pPr algn="just">
                        <a:lnSpc>
                          <a:spcPct val="90000"/>
                        </a:lnSpc>
                        <a:spcAft>
                          <a:spcPts val="0"/>
                        </a:spcAft>
                      </a:pPr>
                      <a:r>
                        <a:rPr lang="en-ZA" sz="1000" baseline="0" dirty="0">
                          <a:solidFill>
                            <a:schemeClr val="tx1"/>
                          </a:solidFill>
                          <a:effectLst/>
                          <a:latin typeface="Century Gothic"/>
                          <a:ea typeface="Times New Roman"/>
                          <a:cs typeface="Century Gothic"/>
                        </a:rPr>
                        <a:t>Phase 2;618</a:t>
                      </a:r>
                    </a:p>
                    <a:p>
                      <a:pPr algn="just">
                        <a:lnSpc>
                          <a:spcPct val="90000"/>
                        </a:lnSpc>
                        <a:spcAft>
                          <a:spcPts val="0"/>
                        </a:spcAft>
                      </a:pPr>
                      <a:r>
                        <a:rPr lang="en-ZA" sz="1000" baseline="0" dirty="0">
                          <a:solidFill>
                            <a:schemeClr val="tx1"/>
                          </a:solidFill>
                          <a:effectLst/>
                          <a:latin typeface="Century Gothic"/>
                          <a:ea typeface="Times New Roman"/>
                          <a:cs typeface="Century Gothic"/>
                        </a:rPr>
                        <a:t>Phase 3;310</a:t>
                      </a:r>
                    </a:p>
                    <a:p>
                      <a:pPr algn="just">
                        <a:lnSpc>
                          <a:spcPct val="90000"/>
                        </a:lnSpc>
                        <a:spcAft>
                          <a:spcPts val="0"/>
                        </a:spcAft>
                      </a:pPr>
                      <a:r>
                        <a:rPr lang="en-ZA" sz="1000" baseline="0" dirty="0">
                          <a:solidFill>
                            <a:schemeClr val="tx1"/>
                          </a:solidFill>
                          <a:effectLst/>
                          <a:latin typeface="Century Gothic"/>
                          <a:ea typeface="Times New Roman"/>
                          <a:cs typeface="Century Gothic"/>
                        </a:rPr>
                        <a:t>Phase 4;368</a:t>
                      </a:r>
                    </a:p>
                    <a:p>
                      <a:pPr algn="just">
                        <a:lnSpc>
                          <a:spcPct val="90000"/>
                        </a:lnSpc>
                        <a:spcAft>
                          <a:spcPts val="0"/>
                        </a:spcAft>
                      </a:pPr>
                      <a:r>
                        <a:rPr lang="en-ZA" sz="1000" baseline="0" dirty="0">
                          <a:solidFill>
                            <a:schemeClr val="tx1"/>
                          </a:solidFill>
                          <a:effectLst/>
                          <a:latin typeface="Century Gothic"/>
                          <a:ea typeface="Times New Roman"/>
                          <a:cs typeface="Century Gothic"/>
                        </a:rPr>
                        <a:t>Phase 5:115</a:t>
                      </a:r>
                    </a:p>
                    <a:p>
                      <a:pPr algn="just">
                        <a:lnSpc>
                          <a:spcPct val="90000"/>
                        </a:lnSpc>
                        <a:spcAft>
                          <a:spcPts val="0"/>
                        </a:spcAft>
                      </a:pPr>
                      <a:r>
                        <a:rPr lang="en-ZA" sz="1000" baseline="0" dirty="0">
                          <a:solidFill>
                            <a:schemeClr val="tx1"/>
                          </a:solidFill>
                          <a:effectLst/>
                          <a:latin typeface="Century Gothic"/>
                          <a:ea typeface="Times New Roman"/>
                          <a:cs typeface="Century Gothic"/>
                        </a:rPr>
                        <a:t>Phase 6: 912</a:t>
                      </a:r>
                    </a:p>
                    <a:p>
                      <a:pPr algn="just">
                        <a:lnSpc>
                          <a:spcPct val="90000"/>
                        </a:lnSpc>
                        <a:spcAft>
                          <a:spcPts val="0"/>
                        </a:spcAft>
                      </a:pPr>
                      <a:r>
                        <a:rPr lang="en-ZA" sz="1000" baseline="0" dirty="0">
                          <a:solidFill>
                            <a:schemeClr val="tx1"/>
                          </a:solidFill>
                          <a:effectLst/>
                          <a:latin typeface="Century Gothic"/>
                          <a:ea typeface="Times New Roman"/>
                          <a:cs typeface="Century Gothic"/>
                        </a:rPr>
                        <a:t>Phase 7: 515</a:t>
                      </a:r>
                    </a:p>
                    <a:p>
                      <a:pPr algn="just">
                        <a:lnSpc>
                          <a:spcPct val="90000"/>
                        </a:lnSpc>
                        <a:spcAft>
                          <a:spcPts val="0"/>
                        </a:spcAft>
                      </a:pPr>
                      <a:r>
                        <a:rPr lang="en-ZA" sz="1000" baseline="0" dirty="0">
                          <a:solidFill>
                            <a:schemeClr val="tx1"/>
                          </a:solidFill>
                          <a:effectLst/>
                          <a:latin typeface="Century Gothic"/>
                          <a:ea typeface="Times New Roman"/>
                          <a:cs typeface="Century Gothic"/>
                        </a:rPr>
                        <a:t>Phase 8: 202</a:t>
                      </a:r>
                    </a:p>
                    <a:p>
                      <a:pPr algn="just">
                        <a:lnSpc>
                          <a:spcPct val="90000"/>
                        </a:lnSpc>
                        <a:spcAft>
                          <a:spcPts val="0"/>
                        </a:spcAft>
                      </a:pPr>
                      <a:r>
                        <a:rPr lang="en-ZA" sz="1000" baseline="0" dirty="0">
                          <a:solidFill>
                            <a:schemeClr val="tx1"/>
                          </a:solidFill>
                          <a:effectLst/>
                          <a:latin typeface="Century Gothic"/>
                          <a:ea typeface="Times New Roman"/>
                          <a:cs typeface="Century Gothic"/>
                        </a:rPr>
                        <a:t>Phase 9:  815</a:t>
                      </a:r>
                    </a:p>
                    <a:p>
                      <a:pPr algn="just">
                        <a:lnSpc>
                          <a:spcPct val="90000"/>
                        </a:lnSpc>
                        <a:spcAft>
                          <a:spcPts val="0"/>
                        </a:spcAft>
                      </a:pPr>
                      <a:r>
                        <a:rPr lang="en-ZA" sz="1000" baseline="0" dirty="0">
                          <a:solidFill>
                            <a:schemeClr val="tx1"/>
                          </a:solidFill>
                          <a:effectLst/>
                          <a:latin typeface="Century Gothic"/>
                          <a:ea typeface="Times New Roman"/>
                          <a:cs typeface="Century Gothic"/>
                        </a:rPr>
                        <a:t>Phase 10: 1 023</a:t>
                      </a:r>
                    </a:p>
                  </a:txBody>
                  <a:tcPr marL="68580" marR="68580" marT="0" marB="0">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extLst>
                  <a:ext uri="{0D108BD9-81ED-4DB2-BD59-A6C34878D82A}">
                    <a16:rowId xmlns:a16="http://schemas.microsoft.com/office/drawing/2014/main" xmlns="" val="10002"/>
                  </a:ext>
                </a:extLst>
              </a:tr>
              <a:tr h="134282">
                <a:tc>
                  <a:txBody>
                    <a:bodyPr/>
                    <a:lstStyle>
                      <a:lvl1pPr marL="0" algn="l" defTabSz="914400" rtl="0" eaLnBrk="1" latinLnBrk="0" hangingPunct="1">
                        <a:defRPr sz="1800" b="1" kern="1200">
                          <a:solidFill>
                            <a:schemeClr val="dk1"/>
                          </a:solidFill>
                        </a:defRPr>
                      </a:lvl1pPr>
                      <a:lvl2pPr marL="457200" algn="l" defTabSz="914400" rtl="0" eaLnBrk="1" latinLnBrk="0" hangingPunct="1">
                        <a:defRPr sz="1800" b="1" kern="1200">
                          <a:solidFill>
                            <a:schemeClr val="dk1"/>
                          </a:solidFill>
                        </a:defRPr>
                      </a:lvl2pPr>
                      <a:lvl3pPr marL="914400" algn="l" defTabSz="914400" rtl="0" eaLnBrk="1" latinLnBrk="0" hangingPunct="1">
                        <a:defRPr sz="1800" b="1" kern="1200">
                          <a:solidFill>
                            <a:schemeClr val="dk1"/>
                          </a:solidFill>
                        </a:defRPr>
                      </a:lvl3pPr>
                      <a:lvl4pPr marL="1371600" algn="l" defTabSz="914400" rtl="0" eaLnBrk="1" latinLnBrk="0" hangingPunct="1">
                        <a:defRPr sz="1800" b="1" kern="1200">
                          <a:solidFill>
                            <a:schemeClr val="dk1"/>
                          </a:solidFill>
                        </a:defRPr>
                      </a:lvl4pPr>
                      <a:lvl5pPr marL="1828800" algn="l" defTabSz="914400" rtl="0" eaLnBrk="1" latinLnBrk="0" hangingPunct="1">
                        <a:defRPr sz="1800" b="1" kern="1200">
                          <a:solidFill>
                            <a:schemeClr val="dk1"/>
                          </a:solidFill>
                        </a:defRPr>
                      </a:lvl5pPr>
                      <a:lvl6pPr marL="2286000" algn="l" defTabSz="914400" rtl="0" eaLnBrk="1" latinLnBrk="0" hangingPunct="1">
                        <a:defRPr sz="1800" b="1" kern="1200">
                          <a:solidFill>
                            <a:schemeClr val="dk1"/>
                          </a:solidFill>
                        </a:defRPr>
                      </a:lvl6pPr>
                      <a:lvl7pPr marL="2743200" algn="l" defTabSz="914400" rtl="0" eaLnBrk="1" latinLnBrk="0" hangingPunct="1">
                        <a:defRPr sz="1800" b="1" kern="1200">
                          <a:solidFill>
                            <a:schemeClr val="dk1"/>
                          </a:solidFill>
                        </a:defRPr>
                      </a:lvl7pPr>
                      <a:lvl8pPr marL="3200400" algn="l" defTabSz="914400" rtl="0" eaLnBrk="1" latinLnBrk="0" hangingPunct="1">
                        <a:defRPr sz="1800" b="1" kern="1200">
                          <a:solidFill>
                            <a:schemeClr val="dk1"/>
                          </a:solidFill>
                        </a:defRPr>
                      </a:lvl8pPr>
                      <a:lvl9pPr marL="3657600" algn="l" defTabSz="914400" rtl="0" eaLnBrk="1" latinLnBrk="0" hangingPunct="1">
                        <a:defRPr sz="1800" b="1" kern="1200">
                          <a:solidFill>
                            <a:schemeClr val="dk1"/>
                          </a:solidFill>
                        </a:defRPr>
                      </a:lvl9pPr>
                    </a:lstStyle>
                    <a:p>
                      <a:pPr algn="just">
                        <a:lnSpc>
                          <a:spcPct val="90000"/>
                        </a:lnSpc>
                        <a:spcAft>
                          <a:spcPts val="0"/>
                        </a:spcAft>
                      </a:pPr>
                      <a:r>
                        <a:rPr lang="en-US" sz="1000" dirty="0">
                          <a:solidFill>
                            <a:schemeClr val="tx1"/>
                          </a:solidFill>
                          <a:effectLst/>
                          <a:latin typeface="Century Gothic"/>
                          <a:cs typeface="Century Gothic"/>
                        </a:rPr>
                        <a:t> </a:t>
                      </a:r>
                      <a:endParaRPr lang="en-ZA" sz="1000" dirty="0">
                        <a:solidFill>
                          <a:schemeClr val="tx1"/>
                        </a:solidFill>
                        <a:effectLst/>
                        <a:latin typeface="Century Gothic"/>
                        <a:ea typeface="Times New Roman"/>
                        <a:cs typeface="Century Gothic"/>
                      </a:endParaRPr>
                    </a:p>
                  </a:txBody>
                  <a:tcPr marL="68580" marR="68580" marT="0" marB="0">
                    <a:lnL w="9525" cap="flat" cmpd="sng" algn="ctr">
                      <a:solidFill>
                        <a:srgbClr val="000000">
                          <a:shade val="95000"/>
                          <a:satMod val="105000"/>
                        </a:srgbClr>
                      </a:solidFill>
                      <a:prstDash val="solid"/>
                    </a:lnL>
                    <a:lnR w="25400" cap="flat" cmpd="sng" algn="ctr">
                      <a:solidFill>
                        <a:srgbClr val="000000"/>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r>
                        <a:rPr lang="en-US" sz="1000" dirty="0">
                          <a:solidFill>
                            <a:schemeClr val="tx1"/>
                          </a:solidFill>
                          <a:effectLst/>
                          <a:latin typeface="Century Gothic"/>
                          <a:cs typeface="Century Gothic"/>
                        </a:rPr>
                        <a:t>BUSINESS</a:t>
                      </a:r>
                      <a:endParaRPr lang="en-ZA" sz="1000" dirty="0">
                        <a:solidFill>
                          <a:schemeClr val="tx1"/>
                        </a:solidFill>
                        <a:effectLst/>
                        <a:latin typeface="Century Gothic"/>
                        <a:ea typeface="Times New Roman"/>
                        <a:cs typeface="Century Gothic"/>
                      </a:endParaRPr>
                    </a:p>
                  </a:txBody>
                  <a:tcPr marL="68580" marR="68580" marT="0" marB="0">
                    <a:lnL w="25400" cap="flat" cmpd="sng" algn="ctr">
                      <a:solidFill>
                        <a:srgbClr val="000000"/>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r>
                        <a:rPr lang="en-US" sz="1000" dirty="0">
                          <a:solidFill>
                            <a:schemeClr val="tx1"/>
                          </a:solidFill>
                          <a:effectLst/>
                          <a:latin typeface="Century Gothic"/>
                          <a:cs typeface="Century Gothic"/>
                        </a:rPr>
                        <a:t>5</a:t>
                      </a:r>
                      <a:endParaRPr lang="en-ZA" sz="1000" dirty="0">
                        <a:solidFill>
                          <a:schemeClr val="tx1"/>
                        </a:solidFill>
                        <a:effectLst/>
                        <a:latin typeface="Century Gothic"/>
                        <a:ea typeface="Times New Roman"/>
                        <a:cs typeface="Century Gothic"/>
                      </a:endParaRPr>
                    </a:p>
                  </a:txBody>
                  <a:tcPr marL="68580" marR="68580" marT="0" marB="0">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vMerge="1">
                  <a:txBody>
                    <a:bodyPr/>
                    <a:lstStyle/>
                    <a:p>
                      <a:pPr algn="just">
                        <a:spcAft>
                          <a:spcPts val="0"/>
                        </a:spcAft>
                      </a:pPr>
                      <a:endParaRPr lang="en-ZA" sz="1050" baseline="30000" dirty="0">
                        <a:solidFill>
                          <a:schemeClr val="tx1"/>
                        </a:solidFill>
                        <a:effectLst/>
                        <a:latin typeface="Calibri" pitchFamily="34" charset="0"/>
                        <a:ea typeface="Times New Roman"/>
                      </a:endParaRPr>
                    </a:p>
                  </a:txBody>
                  <a:tcPr marL="68580" marR="68580" marT="0" marB="0">
                    <a:solidFill>
                      <a:schemeClr val="bg2">
                        <a:lumMod val="40000"/>
                        <a:lumOff val="60000"/>
                      </a:schemeClr>
                    </a:solidFill>
                  </a:tcPr>
                </a:tc>
                <a:extLst>
                  <a:ext uri="{0D108BD9-81ED-4DB2-BD59-A6C34878D82A}">
                    <a16:rowId xmlns:a16="http://schemas.microsoft.com/office/drawing/2014/main" xmlns="" val="10003"/>
                  </a:ext>
                </a:extLst>
              </a:tr>
              <a:tr h="134282">
                <a:tc>
                  <a:txBody>
                    <a:bodyPr/>
                    <a:lstStyle>
                      <a:lvl1pPr marL="0" algn="l" defTabSz="914400" rtl="0" eaLnBrk="1" latinLnBrk="0" hangingPunct="1">
                        <a:defRPr sz="1800" b="1" kern="1200">
                          <a:solidFill>
                            <a:schemeClr val="dk1"/>
                          </a:solidFill>
                        </a:defRPr>
                      </a:lvl1pPr>
                      <a:lvl2pPr marL="457200" algn="l" defTabSz="914400" rtl="0" eaLnBrk="1" latinLnBrk="0" hangingPunct="1">
                        <a:defRPr sz="1800" b="1" kern="1200">
                          <a:solidFill>
                            <a:schemeClr val="dk1"/>
                          </a:solidFill>
                        </a:defRPr>
                      </a:lvl2pPr>
                      <a:lvl3pPr marL="914400" algn="l" defTabSz="914400" rtl="0" eaLnBrk="1" latinLnBrk="0" hangingPunct="1">
                        <a:defRPr sz="1800" b="1" kern="1200">
                          <a:solidFill>
                            <a:schemeClr val="dk1"/>
                          </a:solidFill>
                        </a:defRPr>
                      </a:lvl3pPr>
                      <a:lvl4pPr marL="1371600" algn="l" defTabSz="914400" rtl="0" eaLnBrk="1" latinLnBrk="0" hangingPunct="1">
                        <a:defRPr sz="1800" b="1" kern="1200">
                          <a:solidFill>
                            <a:schemeClr val="dk1"/>
                          </a:solidFill>
                        </a:defRPr>
                      </a:lvl4pPr>
                      <a:lvl5pPr marL="1828800" algn="l" defTabSz="914400" rtl="0" eaLnBrk="1" latinLnBrk="0" hangingPunct="1">
                        <a:defRPr sz="1800" b="1" kern="1200">
                          <a:solidFill>
                            <a:schemeClr val="dk1"/>
                          </a:solidFill>
                        </a:defRPr>
                      </a:lvl5pPr>
                      <a:lvl6pPr marL="2286000" algn="l" defTabSz="914400" rtl="0" eaLnBrk="1" latinLnBrk="0" hangingPunct="1">
                        <a:defRPr sz="1800" b="1" kern="1200">
                          <a:solidFill>
                            <a:schemeClr val="dk1"/>
                          </a:solidFill>
                        </a:defRPr>
                      </a:lvl6pPr>
                      <a:lvl7pPr marL="2743200" algn="l" defTabSz="914400" rtl="0" eaLnBrk="1" latinLnBrk="0" hangingPunct="1">
                        <a:defRPr sz="1800" b="1" kern="1200">
                          <a:solidFill>
                            <a:schemeClr val="dk1"/>
                          </a:solidFill>
                        </a:defRPr>
                      </a:lvl7pPr>
                      <a:lvl8pPr marL="3200400" algn="l" defTabSz="914400" rtl="0" eaLnBrk="1" latinLnBrk="0" hangingPunct="1">
                        <a:defRPr sz="1800" b="1" kern="1200">
                          <a:solidFill>
                            <a:schemeClr val="dk1"/>
                          </a:solidFill>
                        </a:defRPr>
                      </a:lvl8pPr>
                      <a:lvl9pPr marL="3657600" algn="l" defTabSz="914400" rtl="0" eaLnBrk="1" latinLnBrk="0" hangingPunct="1">
                        <a:defRPr sz="1800" b="1" kern="1200">
                          <a:solidFill>
                            <a:schemeClr val="dk1"/>
                          </a:solidFill>
                        </a:defRPr>
                      </a:lvl9pPr>
                    </a:lstStyle>
                    <a:p>
                      <a:pPr algn="just">
                        <a:lnSpc>
                          <a:spcPct val="90000"/>
                        </a:lnSpc>
                        <a:spcAft>
                          <a:spcPts val="0"/>
                        </a:spcAft>
                      </a:pPr>
                      <a:r>
                        <a:rPr lang="en-US" sz="1000">
                          <a:solidFill>
                            <a:schemeClr val="tx1"/>
                          </a:solidFill>
                          <a:effectLst/>
                          <a:latin typeface="Century Gothic"/>
                          <a:cs typeface="Century Gothic"/>
                        </a:rPr>
                        <a:t> </a:t>
                      </a:r>
                      <a:endParaRPr lang="en-ZA" sz="1000">
                        <a:solidFill>
                          <a:schemeClr val="tx1"/>
                        </a:solidFill>
                        <a:effectLst/>
                        <a:latin typeface="Century Gothic"/>
                        <a:ea typeface="Times New Roman"/>
                        <a:cs typeface="Century Gothic"/>
                      </a:endParaRPr>
                    </a:p>
                  </a:txBody>
                  <a:tcPr marL="68580" marR="68580" marT="0" marB="0">
                    <a:lnL w="9525" cap="flat" cmpd="sng" algn="ctr">
                      <a:solidFill>
                        <a:srgbClr val="000000">
                          <a:shade val="95000"/>
                          <a:satMod val="105000"/>
                        </a:srgbClr>
                      </a:solidFill>
                      <a:prstDash val="solid"/>
                    </a:lnL>
                    <a:lnR w="25400" cap="flat" cmpd="sng" algn="ctr">
                      <a:solidFill>
                        <a:srgbClr val="000000"/>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r>
                        <a:rPr lang="en-US" sz="1000" dirty="0">
                          <a:solidFill>
                            <a:schemeClr val="tx1"/>
                          </a:solidFill>
                          <a:effectLst/>
                          <a:latin typeface="Century Gothic"/>
                          <a:cs typeface="Century Gothic"/>
                        </a:rPr>
                        <a:t>GARAGE</a:t>
                      </a:r>
                      <a:endParaRPr lang="en-ZA" sz="1000" dirty="0">
                        <a:solidFill>
                          <a:schemeClr val="tx1"/>
                        </a:solidFill>
                        <a:effectLst/>
                        <a:latin typeface="Century Gothic"/>
                        <a:ea typeface="Times New Roman"/>
                        <a:cs typeface="Century Gothic"/>
                      </a:endParaRPr>
                    </a:p>
                  </a:txBody>
                  <a:tcPr marL="68580" marR="68580" marT="0" marB="0">
                    <a:lnL w="25400" cap="flat" cmpd="sng" algn="ctr">
                      <a:solidFill>
                        <a:srgbClr val="000000"/>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r>
                        <a:rPr lang="en-US" sz="1000" dirty="0">
                          <a:solidFill>
                            <a:schemeClr val="tx1"/>
                          </a:solidFill>
                          <a:effectLst/>
                          <a:latin typeface="Century Gothic"/>
                          <a:cs typeface="Century Gothic"/>
                        </a:rPr>
                        <a:t>1</a:t>
                      </a:r>
                      <a:endParaRPr lang="en-ZA" sz="1000" dirty="0">
                        <a:solidFill>
                          <a:schemeClr val="tx1"/>
                        </a:solidFill>
                        <a:effectLst/>
                        <a:latin typeface="Century Gothic"/>
                        <a:ea typeface="Times New Roman"/>
                        <a:cs typeface="Century Gothic"/>
                      </a:endParaRPr>
                    </a:p>
                  </a:txBody>
                  <a:tcPr marL="68580" marR="68580" marT="0" marB="0">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vMerge="1">
                  <a:txBody>
                    <a:bodyPr/>
                    <a:lstStyle/>
                    <a:p>
                      <a:pPr algn="just">
                        <a:spcAft>
                          <a:spcPts val="0"/>
                        </a:spcAft>
                      </a:pPr>
                      <a:endParaRPr lang="en-ZA" sz="1050" baseline="30000" dirty="0">
                        <a:solidFill>
                          <a:schemeClr val="tx1"/>
                        </a:solidFill>
                        <a:effectLst/>
                        <a:latin typeface="Calibri" pitchFamily="34" charset="0"/>
                        <a:ea typeface="Times New Roman"/>
                      </a:endParaRPr>
                    </a:p>
                  </a:txBody>
                  <a:tcPr marL="68580" marR="68580" marT="0" marB="0">
                    <a:solidFill>
                      <a:schemeClr val="bg2">
                        <a:lumMod val="40000"/>
                        <a:lumOff val="60000"/>
                      </a:schemeClr>
                    </a:solidFill>
                  </a:tcPr>
                </a:tc>
                <a:extLst>
                  <a:ext uri="{0D108BD9-81ED-4DB2-BD59-A6C34878D82A}">
                    <a16:rowId xmlns:a16="http://schemas.microsoft.com/office/drawing/2014/main" xmlns="" val="10004"/>
                  </a:ext>
                </a:extLst>
              </a:tr>
              <a:tr h="134282">
                <a:tc>
                  <a:txBody>
                    <a:bodyPr/>
                    <a:lstStyle>
                      <a:lvl1pPr marL="0" algn="l" defTabSz="914400" rtl="0" eaLnBrk="1" latinLnBrk="0" hangingPunct="1">
                        <a:defRPr sz="1800" b="1" kern="1200">
                          <a:solidFill>
                            <a:schemeClr val="dk1"/>
                          </a:solidFill>
                        </a:defRPr>
                      </a:lvl1pPr>
                      <a:lvl2pPr marL="457200" algn="l" defTabSz="914400" rtl="0" eaLnBrk="1" latinLnBrk="0" hangingPunct="1">
                        <a:defRPr sz="1800" b="1" kern="1200">
                          <a:solidFill>
                            <a:schemeClr val="dk1"/>
                          </a:solidFill>
                        </a:defRPr>
                      </a:lvl2pPr>
                      <a:lvl3pPr marL="914400" algn="l" defTabSz="914400" rtl="0" eaLnBrk="1" latinLnBrk="0" hangingPunct="1">
                        <a:defRPr sz="1800" b="1" kern="1200">
                          <a:solidFill>
                            <a:schemeClr val="dk1"/>
                          </a:solidFill>
                        </a:defRPr>
                      </a:lvl3pPr>
                      <a:lvl4pPr marL="1371600" algn="l" defTabSz="914400" rtl="0" eaLnBrk="1" latinLnBrk="0" hangingPunct="1">
                        <a:defRPr sz="1800" b="1" kern="1200">
                          <a:solidFill>
                            <a:schemeClr val="dk1"/>
                          </a:solidFill>
                        </a:defRPr>
                      </a:lvl4pPr>
                      <a:lvl5pPr marL="1828800" algn="l" defTabSz="914400" rtl="0" eaLnBrk="1" latinLnBrk="0" hangingPunct="1">
                        <a:defRPr sz="1800" b="1" kern="1200">
                          <a:solidFill>
                            <a:schemeClr val="dk1"/>
                          </a:solidFill>
                        </a:defRPr>
                      </a:lvl5pPr>
                      <a:lvl6pPr marL="2286000" algn="l" defTabSz="914400" rtl="0" eaLnBrk="1" latinLnBrk="0" hangingPunct="1">
                        <a:defRPr sz="1800" b="1" kern="1200">
                          <a:solidFill>
                            <a:schemeClr val="dk1"/>
                          </a:solidFill>
                        </a:defRPr>
                      </a:lvl6pPr>
                      <a:lvl7pPr marL="2743200" algn="l" defTabSz="914400" rtl="0" eaLnBrk="1" latinLnBrk="0" hangingPunct="1">
                        <a:defRPr sz="1800" b="1" kern="1200">
                          <a:solidFill>
                            <a:schemeClr val="dk1"/>
                          </a:solidFill>
                        </a:defRPr>
                      </a:lvl7pPr>
                      <a:lvl8pPr marL="3200400" algn="l" defTabSz="914400" rtl="0" eaLnBrk="1" latinLnBrk="0" hangingPunct="1">
                        <a:defRPr sz="1800" b="1" kern="1200">
                          <a:solidFill>
                            <a:schemeClr val="dk1"/>
                          </a:solidFill>
                        </a:defRPr>
                      </a:lvl8pPr>
                      <a:lvl9pPr marL="3657600" algn="l" defTabSz="914400" rtl="0" eaLnBrk="1" latinLnBrk="0" hangingPunct="1">
                        <a:defRPr sz="1800" b="1" kern="1200">
                          <a:solidFill>
                            <a:schemeClr val="dk1"/>
                          </a:solidFill>
                        </a:defRPr>
                      </a:lvl9pPr>
                    </a:lstStyle>
                    <a:p>
                      <a:pPr algn="just">
                        <a:lnSpc>
                          <a:spcPct val="90000"/>
                        </a:lnSpc>
                        <a:spcAft>
                          <a:spcPts val="0"/>
                        </a:spcAft>
                      </a:pPr>
                      <a:r>
                        <a:rPr lang="en-US" sz="1000">
                          <a:solidFill>
                            <a:schemeClr val="tx1"/>
                          </a:solidFill>
                          <a:effectLst/>
                          <a:latin typeface="Century Gothic"/>
                          <a:cs typeface="Century Gothic"/>
                        </a:rPr>
                        <a:t> </a:t>
                      </a:r>
                      <a:endParaRPr lang="en-ZA" sz="1000">
                        <a:solidFill>
                          <a:schemeClr val="tx1"/>
                        </a:solidFill>
                        <a:effectLst/>
                        <a:latin typeface="Century Gothic"/>
                        <a:ea typeface="Times New Roman"/>
                        <a:cs typeface="Century Gothic"/>
                      </a:endParaRPr>
                    </a:p>
                  </a:txBody>
                  <a:tcPr marL="68580" marR="68580" marT="0" marB="0">
                    <a:lnL w="9525" cap="flat" cmpd="sng" algn="ctr">
                      <a:solidFill>
                        <a:srgbClr val="000000">
                          <a:shade val="95000"/>
                          <a:satMod val="105000"/>
                        </a:srgbClr>
                      </a:solidFill>
                      <a:prstDash val="solid"/>
                    </a:lnL>
                    <a:lnR w="25400" cap="flat" cmpd="sng" algn="ctr">
                      <a:solidFill>
                        <a:srgbClr val="000000"/>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r>
                        <a:rPr lang="en-US" sz="1000" dirty="0">
                          <a:solidFill>
                            <a:schemeClr val="tx1"/>
                          </a:solidFill>
                          <a:effectLst/>
                          <a:latin typeface="Century Gothic"/>
                          <a:cs typeface="Century Gothic"/>
                        </a:rPr>
                        <a:t>SCHOOLS</a:t>
                      </a:r>
                      <a:endParaRPr lang="en-ZA" sz="1000" dirty="0">
                        <a:solidFill>
                          <a:schemeClr val="tx1"/>
                        </a:solidFill>
                        <a:effectLst/>
                        <a:latin typeface="Century Gothic"/>
                        <a:ea typeface="Times New Roman"/>
                        <a:cs typeface="Century Gothic"/>
                      </a:endParaRPr>
                    </a:p>
                  </a:txBody>
                  <a:tcPr marL="68580" marR="68580" marT="0" marB="0">
                    <a:lnL w="25400" cap="flat" cmpd="sng" algn="ctr">
                      <a:solidFill>
                        <a:srgbClr val="000000"/>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r>
                        <a:rPr lang="en-US" sz="1000" dirty="0">
                          <a:solidFill>
                            <a:schemeClr val="tx1"/>
                          </a:solidFill>
                          <a:effectLst/>
                          <a:latin typeface="Century Gothic"/>
                          <a:cs typeface="Century Gothic"/>
                        </a:rPr>
                        <a:t>3</a:t>
                      </a:r>
                      <a:endParaRPr lang="en-ZA" sz="1000" dirty="0">
                        <a:solidFill>
                          <a:schemeClr val="tx1"/>
                        </a:solidFill>
                        <a:effectLst/>
                        <a:latin typeface="Century Gothic"/>
                        <a:ea typeface="Times New Roman"/>
                        <a:cs typeface="Century Gothic"/>
                      </a:endParaRPr>
                    </a:p>
                  </a:txBody>
                  <a:tcPr marL="68580" marR="68580" marT="0" marB="0">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vMerge="1">
                  <a:txBody>
                    <a:bodyPr/>
                    <a:lstStyle/>
                    <a:p>
                      <a:pPr algn="just">
                        <a:spcAft>
                          <a:spcPts val="0"/>
                        </a:spcAft>
                      </a:pPr>
                      <a:endParaRPr lang="en-ZA" sz="1050" baseline="30000" dirty="0">
                        <a:solidFill>
                          <a:schemeClr val="tx1"/>
                        </a:solidFill>
                        <a:effectLst/>
                        <a:latin typeface="Calibri" pitchFamily="34" charset="0"/>
                        <a:ea typeface="Times New Roman"/>
                      </a:endParaRPr>
                    </a:p>
                  </a:txBody>
                  <a:tcPr marL="68580" marR="68580" marT="0" marB="0">
                    <a:solidFill>
                      <a:schemeClr val="bg2">
                        <a:lumMod val="40000"/>
                        <a:lumOff val="60000"/>
                      </a:schemeClr>
                    </a:solidFill>
                  </a:tcPr>
                </a:tc>
                <a:extLst>
                  <a:ext uri="{0D108BD9-81ED-4DB2-BD59-A6C34878D82A}">
                    <a16:rowId xmlns:a16="http://schemas.microsoft.com/office/drawing/2014/main" xmlns="" val="10005"/>
                  </a:ext>
                </a:extLst>
              </a:tr>
              <a:tr h="134282">
                <a:tc>
                  <a:txBody>
                    <a:bodyPr/>
                    <a:lstStyle>
                      <a:lvl1pPr marL="0" algn="l" defTabSz="914400" rtl="0" eaLnBrk="1" latinLnBrk="0" hangingPunct="1">
                        <a:defRPr sz="1800" b="1" kern="1200">
                          <a:solidFill>
                            <a:schemeClr val="dk1"/>
                          </a:solidFill>
                        </a:defRPr>
                      </a:lvl1pPr>
                      <a:lvl2pPr marL="457200" algn="l" defTabSz="914400" rtl="0" eaLnBrk="1" latinLnBrk="0" hangingPunct="1">
                        <a:defRPr sz="1800" b="1" kern="1200">
                          <a:solidFill>
                            <a:schemeClr val="dk1"/>
                          </a:solidFill>
                        </a:defRPr>
                      </a:lvl2pPr>
                      <a:lvl3pPr marL="914400" algn="l" defTabSz="914400" rtl="0" eaLnBrk="1" latinLnBrk="0" hangingPunct="1">
                        <a:defRPr sz="1800" b="1" kern="1200">
                          <a:solidFill>
                            <a:schemeClr val="dk1"/>
                          </a:solidFill>
                        </a:defRPr>
                      </a:lvl3pPr>
                      <a:lvl4pPr marL="1371600" algn="l" defTabSz="914400" rtl="0" eaLnBrk="1" latinLnBrk="0" hangingPunct="1">
                        <a:defRPr sz="1800" b="1" kern="1200">
                          <a:solidFill>
                            <a:schemeClr val="dk1"/>
                          </a:solidFill>
                        </a:defRPr>
                      </a:lvl4pPr>
                      <a:lvl5pPr marL="1828800" algn="l" defTabSz="914400" rtl="0" eaLnBrk="1" latinLnBrk="0" hangingPunct="1">
                        <a:defRPr sz="1800" b="1" kern="1200">
                          <a:solidFill>
                            <a:schemeClr val="dk1"/>
                          </a:solidFill>
                        </a:defRPr>
                      </a:lvl5pPr>
                      <a:lvl6pPr marL="2286000" algn="l" defTabSz="914400" rtl="0" eaLnBrk="1" latinLnBrk="0" hangingPunct="1">
                        <a:defRPr sz="1800" b="1" kern="1200">
                          <a:solidFill>
                            <a:schemeClr val="dk1"/>
                          </a:solidFill>
                        </a:defRPr>
                      </a:lvl6pPr>
                      <a:lvl7pPr marL="2743200" algn="l" defTabSz="914400" rtl="0" eaLnBrk="1" latinLnBrk="0" hangingPunct="1">
                        <a:defRPr sz="1800" b="1" kern="1200">
                          <a:solidFill>
                            <a:schemeClr val="dk1"/>
                          </a:solidFill>
                        </a:defRPr>
                      </a:lvl7pPr>
                      <a:lvl8pPr marL="3200400" algn="l" defTabSz="914400" rtl="0" eaLnBrk="1" latinLnBrk="0" hangingPunct="1">
                        <a:defRPr sz="1800" b="1" kern="1200">
                          <a:solidFill>
                            <a:schemeClr val="dk1"/>
                          </a:solidFill>
                        </a:defRPr>
                      </a:lvl8pPr>
                      <a:lvl9pPr marL="3657600" algn="l" defTabSz="914400" rtl="0" eaLnBrk="1" latinLnBrk="0" hangingPunct="1">
                        <a:defRPr sz="1800" b="1" kern="1200">
                          <a:solidFill>
                            <a:schemeClr val="dk1"/>
                          </a:solidFill>
                        </a:defRPr>
                      </a:lvl9pPr>
                    </a:lstStyle>
                    <a:p>
                      <a:pPr algn="just">
                        <a:lnSpc>
                          <a:spcPct val="90000"/>
                        </a:lnSpc>
                        <a:spcAft>
                          <a:spcPts val="0"/>
                        </a:spcAft>
                      </a:pPr>
                      <a:r>
                        <a:rPr lang="en-US" sz="1000">
                          <a:solidFill>
                            <a:schemeClr val="tx1"/>
                          </a:solidFill>
                          <a:effectLst/>
                          <a:latin typeface="Century Gothic"/>
                          <a:cs typeface="Century Gothic"/>
                        </a:rPr>
                        <a:t> </a:t>
                      </a:r>
                      <a:endParaRPr lang="en-ZA" sz="1000">
                        <a:solidFill>
                          <a:schemeClr val="tx1"/>
                        </a:solidFill>
                        <a:effectLst/>
                        <a:latin typeface="Century Gothic"/>
                        <a:ea typeface="Times New Roman"/>
                        <a:cs typeface="Century Gothic"/>
                      </a:endParaRPr>
                    </a:p>
                  </a:txBody>
                  <a:tcPr marL="68580" marR="68580" marT="0" marB="0">
                    <a:lnL w="9525" cap="flat" cmpd="sng" algn="ctr">
                      <a:solidFill>
                        <a:srgbClr val="000000">
                          <a:shade val="95000"/>
                          <a:satMod val="105000"/>
                        </a:srgbClr>
                      </a:solidFill>
                      <a:prstDash val="solid"/>
                    </a:lnL>
                    <a:lnR w="25400" cap="flat" cmpd="sng" algn="ctr">
                      <a:solidFill>
                        <a:srgbClr val="000000"/>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r>
                        <a:rPr lang="en-US" sz="1000" dirty="0">
                          <a:solidFill>
                            <a:schemeClr val="tx1"/>
                          </a:solidFill>
                          <a:effectLst/>
                          <a:latin typeface="Century Gothic"/>
                          <a:cs typeface="Century Gothic"/>
                        </a:rPr>
                        <a:t>CRECHE</a:t>
                      </a:r>
                      <a:endParaRPr lang="en-ZA" sz="1000" dirty="0">
                        <a:solidFill>
                          <a:schemeClr val="tx1"/>
                        </a:solidFill>
                        <a:effectLst/>
                        <a:latin typeface="Century Gothic"/>
                        <a:ea typeface="Times New Roman"/>
                        <a:cs typeface="Century Gothic"/>
                      </a:endParaRPr>
                    </a:p>
                  </a:txBody>
                  <a:tcPr marL="68580" marR="68580" marT="0" marB="0">
                    <a:lnL w="25400" cap="flat" cmpd="sng" algn="ctr">
                      <a:solidFill>
                        <a:srgbClr val="000000"/>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r>
                        <a:rPr lang="en-US" sz="1000" dirty="0">
                          <a:solidFill>
                            <a:schemeClr val="tx1"/>
                          </a:solidFill>
                          <a:effectLst/>
                          <a:latin typeface="Century Gothic"/>
                          <a:cs typeface="Century Gothic"/>
                        </a:rPr>
                        <a:t>4</a:t>
                      </a:r>
                      <a:endParaRPr lang="en-ZA" sz="1000" dirty="0">
                        <a:solidFill>
                          <a:schemeClr val="tx1"/>
                        </a:solidFill>
                        <a:effectLst/>
                        <a:latin typeface="Century Gothic"/>
                        <a:ea typeface="Times New Roman"/>
                        <a:cs typeface="Century Gothic"/>
                      </a:endParaRPr>
                    </a:p>
                  </a:txBody>
                  <a:tcPr marL="68580" marR="68580" marT="0" marB="0">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050" dirty="0">
                        <a:solidFill>
                          <a:schemeClr val="tx1"/>
                        </a:solidFill>
                        <a:effectLst/>
                        <a:latin typeface="Calibri" pitchFamily="34" charset="0"/>
                        <a:ea typeface="Times New Roman"/>
                      </a:endParaRPr>
                    </a:p>
                  </a:txBody>
                  <a:tcPr marL="68580" marR="68580" marT="0" marB="0">
                    <a:solidFill>
                      <a:schemeClr val="bg2">
                        <a:lumMod val="40000"/>
                        <a:lumOff val="60000"/>
                      </a:schemeClr>
                    </a:solidFill>
                  </a:tcPr>
                </a:tc>
                <a:extLst>
                  <a:ext uri="{0D108BD9-81ED-4DB2-BD59-A6C34878D82A}">
                    <a16:rowId xmlns:a16="http://schemas.microsoft.com/office/drawing/2014/main" xmlns="" val="10006"/>
                  </a:ext>
                </a:extLst>
              </a:tr>
              <a:tr h="134282">
                <a:tc>
                  <a:txBody>
                    <a:bodyPr/>
                    <a:lstStyle>
                      <a:lvl1pPr marL="0" algn="l" defTabSz="914400" rtl="0" eaLnBrk="1" latinLnBrk="0" hangingPunct="1">
                        <a:defRPr sz="1800" b="1" kern="1200">
                          <a:solidFill>
                            <a:schemeClr val="dk1"/>
                          </a:solidFill>
                        </a:defRPr>
                      </a:lvl1pPr>
                      <a:lvl2pPr marL="457200" algn="l" defTabSz="914400" rtl="0" eaLnBrk="1" latinLnBrk="0" hangingPunct="1">
                        <a:defRPr sz="1800" b="1" kern="1200">
                          <a:solidFill>
                            <a:schemeClr val="dk1"/>
                          </a:solidFill>
                        </a:defRPr>
                      </a:lvl2pPr>
                      <a:lvl3pPr marL="914400" algn="l" defTabSz="914400" rtl="0" eaLnBrk="1" latinLnBrk="0" hangingPunct="1">
                        <a:defRPr sz="1800" b="1" kern="1200">
                          <a:solidFill>
                            <a:schemeClr val="dk1"/>
                          </a:solidFill>
                        </a:defRPr>
                      </a:lvl3pPr>
                      <a:lvl4pPr marL="1371600" algn="l" defTabSz="914400" rtl="0" eaLnBrk="1" latinLnBrk="0" hangingPunct="1">
                        <a:defRPr sz="1800" b="1" kern="1200">
                          <a:solidFill>
                            <a:schemeClr val="dk1"/>
                          </a:solidFill>
                        </a:defRPr>
                      </a:lvl4pPr>
                      <a:lvl5pPr marL="1828800" algn="l" defTabSz="914400" rtl="0" eaLnBrk="1" latinLnBrk="0" hangingPunct="1">
                        <a:defRPr sz="1800" b="1" kern="1200">
                          <a:solidFill>
                            <a:schemeClr val="dk1"/>
                          </a:solidFill>
                        </a:defRPr>
                      </a:lvl5pPr>
                      <a:lvl6pPr marL="2286000" algn="l" defTabSz="914400" rtl="0" eaLnBrk="1" latinLnBrk="0" hangingPunct="1">
                        <a:defRPr sz="1800" b="1" kern="1200">
                          <a:solidFill>
                            <a:schemeClr val="dk1"/>
                          </a:solidFill>
                        </a:defRPr>
                      </a:lvl6pPr>
                      <a:lvl7pPr marL="2743200" algn="l" defTabSz="914400" rtl="0" eaLnBrk="1" latinLnBrk="0" hangingPunct="1">
                        <a:defRPr sz="1800" b="1" kern="1200">
                          <a:solidFill>
                            <a:schemeClr val="dk1"/>
                          </a:solidFill>
                        </a:defRPr>
                      </a:lvl7pPr>
                      <a:lvl8pPr marL="3200400" algn="l" defTabSz="914400" rtl="0" eaLnBrk="1" latinLnBrk="0" hangingPunct="1">
                        <a:defRPr sz="1800" b="1" kern="1200">
                          <a:solidFill>
                            <a:schemeClr val="dk1"/>
                          </a:solidFill>
                        </a:defRPr>
                      </a:lvl8pPr>
                      <a:lvl9pPr marL="3657600" algn="l" defTabSz="914400" rtl="0" eaLnBrk="1" latinLnBrk="0" hangingPunct="1">
                        <a:defRPr sz="1800" b="1" kern="1200">
                          <a:solidFill>
                            <a:schemeClr val="dk1"/>
                          </a:solidFill>
                        </a:defRPr>
                      </a:lvl9pPr>
                    </a:lstStyle>
                    <a:p>
                      <a:pPr algn="just">
                        <a:lnSpc>
                          <a:spcPct val="90000"/>
                        </a:lnSpc>
                        <a:spcAft>
                          <a:spcPts val="0"/>
                        </a:spcAft>
                      </a:pPr>
                      <a:r>
                        <a:rPr lang="en-US" sz="1000">
                          <a:solidFill>
                            <a:schemeClr val="tx1"/>
                          </a:solidFill>
                          <a:effectLst/>
                          <a:latin typeface="Century Gothic"/>
                          <a:cs typeface="Century Gothic"/>
                        </a:rPr>
                        <a:t> </a:t>
                      </a:r>
                      <a:endParaRPr lang="en-ZA" sz="1000">
                        <a:solidFill>
                          <a:schemeClr val="tx1"/>
                        </a:solidFill>
                        <a:effectLst/>
                        <a:latin typeface="Century Gothic"/>
                        <a:ea typeface="Times New Roman"/>
                        <a:cs typeface="Century Gothic"/>
                      </a:endParaRPr>
                    </a:p>
                  </a:txBody>
                  <a:tcPr marL="68580" marR="68580" marT="0" marB="0">
                    <a:lnL w="9525" cap="flat" cmpd="sng" algn="ctr">
                      <a:solidFill>
                        <a:srgbClr val="000000">
                          <a:shade val="95000"/>
                          <a:satMod val="105000"/>
                        </a:srgbClr>
                      </a:solidFill>
                      <a:prstDash val="solid"/>
                    </a:lnL>
                    <a:lnR w="25400" cap="flat" cmpd="sng" algn="ctr">
                      <a:solidFill>
                        <a:srgbClr val="000000"/>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r>
                        <a:rPr lang="en-US" sz="1000" dirty="0">
                          <a:solidFill>
                            <a:schemeClr val="tx1"/>
                          </a:solidFill>
                          <a:effectLst/>
                          <a:latin typeface="Century Gothic"/>
                          <a:cs typeface="Century Gothic"/>
                        </a:rPr>
                        <a:t>WORSHIP</a:t>
                      </a:r>
                      <a:endParaRPr lang="en-ZA" sz="1000" dirty="0">
                        <a:solidFill>
                          <a:schemeClr val="tx1"/>
                        </a:solidFill>
                        <a:effectLst/>
                        <a:latin typeface="Century Gothic"/>
                        <a:ea typeface="Times New Roman"/>
                        <a:cs typeface="Century Gothic"/>
                      </a:endParaRPr>
                    </a:p>
                  </a:txBody>
                  <a:tcPr marL="68580" marR="68580" marT="0" marB="0">
                    <a:lnL w="25400" cap="flat" cmpd="sng" algn="ctr">
                      <a:solidFill>
                        <a:srgbClr val="000000"/>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r>
                        <a:rPr lang="en-US" sz="1000" dirty="0">
                          <a:solidFill>
                            <a:schemeClr val="tx1"/>
                          </a:solidFill>
                          <a:effectLst/>
                          <a:latin typeface="Century Gothic"/>
                          <a:cs typeface="Century Gothic"/>
                        </a:rPr>
                        <a:t>4</a:t>
                      </a:r>
                      <a:endParaRPr lang="en-ZA" sz="1000" dirty="0">
                        <a:solidFill>
                          <a:schemeClr val="tx1"/>
                        </a:solidFill>
                        <a:effectLst/>
                        <a:latin typeface="Century Gothic"/>
                        <a:ea typeface="Times New Roman"/>
                        <a:cs typeface="Century Gothic"/>
                      </a:endParaRPr>
                    </a:p>
                  </a:txBody>
                  <a:tcPr marL="68580" marR="68580" marT="0" marB="0">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050" dirty="0">
                        <a:solidFill>
                          <a:schemeClr val="tx1"/>
                        </a:solidFill>
                        <a:effectLst/>
                        <a:latin typeface="Calibri" pitchFamily="34" charset="0"/>
                        <a:ea typeface="Times New Roman"/>
                      </a:endParaRPr>
                    </a:p>
                  </a:txBody>
                  <a:tcPr marL="68580" marR="68580" marT="0" marB="0">
                    <a:solidFill>
                      <a:schemeClr val="bg2">
                        <a:lumMod val="40000"/>
                        <a:lumOff val="60000"/>
                      </a:schemeClr>
                    </a:solidFill>
                  </a:tcPr>
                </a:tc>
                <a:extLst>
                  <a:ext uri="{0D108BD9-81ED-4DB2-BD59-A6C34878D82A}">
                    <a16:rowId xmlns:a16="http://schemas.microsoft.com/office/drawing/2014/main" xmlns="" val="10007"/>
                  </a:ext>
                </a:extLst>
              </a:tr>
              <a:tr h="134282">
                <a:tc>
                  <a:txBody>
                    <a:bodyPr/>
                    <a:lstStyle>
                      <a:lvl1pPr marL="0" algn="l" defTabSz="914400" rtl="0" eaLnBrk="1" latinLnBrk="0" hangingPunct="1">
                        <a:defRPr sz="1800" b="1" kern="1200">
                          <a:solidFill>
                            <a:schemeClr val="dk1"/>
                          </a:solidFill>
                        </a:defRPr>
                      </a:lvl1pPr>
                      <a:lvl2pPr marL="457200" algn="l" defTabSz="914400" rtl="0" eaLnBrk="1" latinLnBrk="0" hangingPunct="1">
                        <a:defRPr sz="1800" b="1" kern="1200">
                          <a:solidFill>
                            <a:schemeClr val="dk1"/>
                          </a:solidFill>
                        </a:defRPr>
                      </a:lvl2pPr>
                      <a:lvl3pPr marL="914400" algn="l" defTabSz="914400" rtl="0" eaLnBrk="1" latinLnBrk="0" hangingPunct="1">
                        <a:defRPr sz="1800" b="1" kern="1200">
                          <a:solidFill>
                            <a:schemeClr val="dk1"/>
                          </a:solidFill>
                        </a:defRPr>
                      </a:lvl3pPr>
                      <a:lvl4pPr marL="1371600" algn="l" defTabSz="914400" rtl="0" eaLnBrk="1" latinLnBrk="0" hangingPunct="1">
                        <a:defRPr sz="1800" b="1" kern="1200">
                          <a:solidFill>
                            <a:schemeClr val="dk1"/>
                          </a:solidFill>
                        </a:defRPr>
                      </a:lvl4pPr>
                      <a:lvl5pPr marL="1828800" algn="l" defTabSz="914400" rtl="0" eaLnBrk="1" latinLnBrk="0" hangingPunct="1">
                        <a:defRPr sz="1800" b="1" kern="1200">
                          <a:solidFill>
                            <a:schemeClr val="dk1"/>
                          </a:solidFill>
                        </a:defRPr>
                      </a:lvl5pPr>
                      <a:lvl6pPr marL="2286000" algn="l" defTabSz="914400" rtl="0" eaLnBrk="1" latinLnBrk="0" hangingPunct="1">
                        <a:defRPr sz="1800" b="1" kern="1200">
                          <a:solidFill>
                            <a:schemeClr val="dk1"/>
                          </a:solidFill>
                        </a:defRPr>
                      </a:lvl6pPr>
                      <a:lvl7pPr marL="2743200" algn="l" defTabSz="914400" rtl="0" eaLnBrk="1" latinLnBrk="0" hangingPunct="1">
                        <a:defRPr sz="1800" b="1" kern="1200">
                          <a:solidFill>
                            <a:schemeClr val="dk1"/>
                          </a:solidFill>
                        </a:defRPr>
                      </a:lvl7pPr>
                      <a:lvl8pPr marL="3200400" algn="l" defTabSz="914400" rtl="0" eaLnBrk="1" latinLnBrk="0" hangingPunct="1">
                        <a:defRPr sz="1800" b="1" kern="1200">
                          <a:solidFill>
                            <a:schemeClr val="dk1"/>
                          </a:solidFill>
                        </a:defRPr>
                      </a:lvl8pPr>
                      <a:lvl9pPr marL="3657600" algn="l" defTabSz="914400" rtl="0" eaLnBrk="1" latinLnBrk="0" hangingPunct="1">
                        <a:defRPr sz="1800" b="1" kern="1200">
                          <a:solidFill>
                            <a:schemeClr val="dk1"/>
                          </a:solidFill>
                        </a:defRPr>
                      </a:lvl9pPr>
                    </a:lstStyle>
                    <a:p>
                      <a:pPr algn="just">
                        <a:lnSpc>
                          <a:spcPct val="90000"/>
                        </a:lnSpc>
                        <a:spcAft>
                          <a:spcPts val="0"/>
                        </a:spcAft>
                      </a:pPr>
                      <a:r>
                        <a:rPr lang="en-US" sz="1000" dirty="0">
                          <a:solidFill>
                            <a:schemeClr val="tx1"/>
                          </a:solidFill>
                          <a:effectLst/>
                          <a:latin typeface="Century Gothic"/>
                          <a:cs typeface="Century Gothic"/>
                        </a:rPr>
                        <a:t> </a:t>
                      </a:r>
                      <a:endParaRPr lang="en-ZA" sz="1000" dirty="0">
                        <a:solidFill>
                          <a:schemeClr val="tx1"/>
                        </a:solidFill>
                        <a:effectLst/>
                        <a:latin typeface="Century Gothic"/>
                        <a:ea typeface="Times New Roman"/>
                        <a:cs typeface="Century Gothic"/>
                      </a:endParaRPr>
                    </a:p>
                  </a:txBody>
                  <a:tcPr marL="68580" marR="68580" marT="0" marB="0">
                    <a:lnL w="9525" cap="flat" cmpd="sng" algn="ctr">
                      <a:solidFill>
                        <a:srgbClr val="000000">
                          <a:shade val="95000"/>
                          <a:satMod val="105000"/>
                        </a:srgbClr>
                      </a:solidFill>
                      <a:prstDash val="solid"/>
                    </a:lnL>
                    <a:lnR w="25400" cap="flat" cmpd="sng" algn="ctr">
                      <a:solidFill>
                        <a:srgbClr val="000000"/>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r>
                        <a:rPr lang="en-US" sz="1000" dirty="0">
                          <a:solidFill>
                            <a:schemeClr val="tx1"/>
                          </a:solidFill>
                          <a:effectLst/>
                          <a:latin typeface="Century Gothic"/>
                          <a:cs typeface="Century Gothic"/>
                        </a:rPr>
                        <a:t>HOSPITAL</a:t>
                      </a:r>
                      <a:endParaRPr lang="en-ZA" sz="1000" dirty="0">
                        <a:solidFill>
                          <a:schemeClr val="tx1"/>
                        </a:solidFill>
                        <a:effectLst/>
                        <a:latin typeface="Century Gothic"/>
                        <a:ea typeface="Times New Roman"/>
                        <a:cs typeface="Century Gothic"/>
                      </a:endParaRPr>
                    </a:p>
                  </a:txBody>
                  <a:tcPr marL="68580" marR="68580" marT="0" marB="0">
                    <a:lnL w="25400" cap="flat" cmpd="sng" algn="ctr">
                      <a:solidFill>
                        <a:srgbClr val="000000"/>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r>
                        <a:rPr lang="en-US" sz="1000" dirty="0">
                          <a:solidFill>
                            <a:schemeClr val="tx1"/>
                          </a:solidFill>
                          <a:effectLst/>
                          <a:latin typeface="Century Gothic"/>
                          <a:cs typeface="Century Gothic"/>
                        </a:rPr>
                        <a:t>1</a:t>
                      </a:r>
                      <a:endParaRPr lang="en-ZA" sz="1000" dirty="0">
                        <a:solidFill>
                          <a:schemeClr val="tx1"/>
                        </a:solidFill>
                        <a:effectLst/>
                        <a:latin typeface="Century Gothic"/>
                        <a:ea typeface="Times New Roman"/>
                        <a:cs typeface="Century Gothic"/>
                      </a:endParaRPr>
                    </a:p>
                  </a:txBody>
                  <a:tcPr marL="68580" marR="68580" marT="0" marB="0">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050" dirty="0">
                        <a:solidFill>
                          <a:schemeClr val="tx1"/>
                        </a:solidFill>
                        <a:effectLst/>
                        <a:latin typeface="Calibri" pitchFamily="34" charset="0"/>
                        <a:ea typeface="Times New Roman"/>
                      </a:endParaRPr>
                    </a:p>
                  </a:txBody>
                  <a:tcPr marL="68580" marR="68580" marT="0" marB="0">
                    <a:solidFill>
                      <a:schemeClr val="bg2">
                        <a:lumMod val="40000"/>
                        <a:lumOff val="60000"/>
                      </a:schemeClr>
                    </a:solidFill>
                  </a:tcPr>
                </a:tc>
                <a:extLst>
                  <a:ext uri="{0D108BD9-81ED-4DB2-BD59-A6C34878D82A}">
                    <a16:rowId xmlns:a16="http://schemas.microsoft.com/office/drawing/2014/main" xmlns="" val="10008"/>
                  </a:ext>
                </a:extLst>
              </a:tr>
              <a:tr h="939976">
                <a:tc>
                  <a:txBody>
                    <a:bodyPr/>
                    <a:lstStyle>
                      <a:lvl1pPr marL="0" algn="l" defTabSz="914400" rtl="0" eaLnBrk="1" latinLnBrk="0" hangingPunct="1">
                        <a:defRPr sz="1800" b="1" kern="1200">
                          <a:solidFill>
                            <a:schemeClr val="dk1"/>
                          </a:solidFill>
                        </a:defRPr>
                      </a:lvl1pPr>
                      <a:lvl2pPr marL="457200" algn="l" defTabSz="914400" rtl="0" eaLnBrk="1" latinLnBrk="0" hangingPunct="1">
                        <a:defRPr sz="1800" b="1" kern="1200">
                          <a:solidFill>
                            <a:schemeClr val="dk1"/>
                          </a:solidFill>
                        </a:defRPr>
                      </a:lvl2pPr>
                      <a:lvl3pPr marL="914400" algn="l" defTabSz="914400" rtl="0" eaLnBrk="1" latinLnBrk="0" hangingPunct="1">
                        <a:defRPr sz="1800" b="1" kern="1200">
                          <a:solidFill>
                            <a:schemeClr val="dk1"/>
                          </a:solidFill>
                        </a:defRPr>
                      </a:lvl3pPr>
                      <a:lvl4pPr marL="1371600" algn="l" defTabSz="914400" rtl="0" eaLnBrk="1" latinLnBrk="0" hangingPunct="1">
                        <a:defRPr sz="1800" b="1" kern="1200">
                          <a:solidFill>
                            <a:schemeClr val="dk1"/>
                          </a:solidFill>
                        </a:defRPr>
                      </a:lvl4pPr>
                      <a:lvl5pPr marL="1828800" algn="l" defTabSz="914400" rtl="0" eaLnBrk="1" latinLnBrk="0" hangingPunct="1">
                        <a:defRPr sz="1800" b="1" kern="1200">
                          <a:solidFill>
                            <a:schemeClr val="dk1"/>
                          </a:solidFill>
                        </a:defRPr>
                      </a:lvl5pPr>
                      <a:lvl6pPr marL="2286000" algn="l" defTabSz="914400" rtl="0" eaLnBrk="1" latinLnBrk="0" hangingPunct="1">
                        <a:defRPr sz="1800" b="1" kern="1200">
                          <a:solidFill>
                            <a:schemeClr val="dk1"/>
                          </a:solidFill>
                        </a:defRPr>
                      </a:lvl6pPr>
                      <a:lvl7pPr marL="2743200" algn="l" defTabSz="914400" rtl="0" eaLnBrk="1" latinLnBrk="0" hangingPunct="1">
                        <a:defRPr sz="1800" b="1" kern="1200">
                          <a:solidFill>
                            <a:schemeClr val="dk1"/>
                          </a:solidFill>
                        </a:defRPr>
                      </a:lvl7pPr>
                      <a:lvl8pPr marL="3200400" algn="l" defTabSz="914400" rtl="0" eaLnBrk="1" latinLnBrk="0" hangingPunct="1">
                        <a:defRPr sz="1800" b="1" kern="1200">
                          <a:solidFill>
                            <a:schemeClr val="dk1"/>
                          </a:solidFill>
                        </a:defRPr>
                      </a:lvl8pPr>
                      <a:lvl9pPr marL="3657600" algn="l" defTabSz="914400" rtl="0" eaLnBrk="1" latinLnBrk="0" hangingPunct="1">
                        <a:defRPr sz="1800" b="1" kern="1200">
                          <a:solidFill>
                            <a:schemeClr val="dk1"/>
                          </a:solidFill>
                        </a:defRPr>
                      </a:lvl9pPr>
                    </a:lstStyle>
                    <a:p>
                      <a:pPr algn="just">
                        <a:lnSpc>
                          <a:spcPct val="90000"/>
                        </a:lnSpc>
                        <a:spcAft>
                          <a:spcPts val="0"/>
                        </a:spcAft>
                      </a:pPr>
                      <a:endParaRPr lang="en-ZA" sz="1000" dirty="0">
                        <a:solidFill>
                          <a:schemeClr val="tx1"/>
                        </a:solidFill>
                        <a:effectLst/>
                        <a:latin typeface="Century Gothic"/>
                        <a:ea typeface="Times New Roman"/>
                        <a:cs typeface="Century Gothic"/>
                      </a:endParaRPr>
                    </a:p>
                  </a:txBody>
                  <a:tcPr marL="68580" marR="68580" marT="0" marB="0">
                    <a:lnL w="9525" cap="flat" cmpd="sng" algn="ctr">
                      <a:solidFill>
                        <a:srgbClr val="000000">
                          <a:shade val="95000"/>
                          <a:satMod val="105000"/>
                        </a:srgbClr>
                      </a:solidFill>
                      <a:prstDash val="solid"/>
                    </a:lnL>
                    <a:lnR w="25400" cap="flat" cmpd="sng" algn="ctr">
                      <a:solidFill>
                        <a:srgbClr val="000000"/>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algn="just" defTabSz="914400" rtl="0" eaLnBrk="1" latinLnBrk="0" hangingPunct="1">
                        <a:lnSpc>
                          <a:spcPct val="90000"/>
                        </a:lnSpc>
                        <a:spcAft>
                          <a:spcPts val="0"/>
                        </a:spcAft>
                      </a:pPr>
                      <a:r>
                        <a:rPr lang="en-ZA" sz="1000" kern="1200" dirty="0">
                          <a:solidFill>
                            <a:schemeClr val="tx1"/>
                          </a:solidFill>
                          <a:effectLst/>
                          <a:latin typeface="Century Gothic"/>
                          <a:ea typeface="+mn-ea"/>
                          <a:cs typeface="Century Gothic"/>
                        </a:rPr>
                        <a:t>OPEN SPACES</a:t>
                      </a:r>
                    </a:p>
                  </a:txBody>
                  <a:tcPr marL="68580" marR="68580" marT="0" marB="0">
                    <a:lnL w="25400" cap="flat" cmpd="sng" algn="ctr">
                      <a:solidFill>
                        <a:srgbClr val="000000"/>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r>
                        <a:rPr lang="en-ZA" sz="1000" dirty="0">
                          <a:solidFill>
                            <a:schemeClr val="tx1"/>
                          </a:solidFill>
                          <a:effectLst/>
                          <a:latin typeface="Century Gothic"/>
                          <a:ea typeface="Times New Roman"/>
                          <a:cs typeface="Century Gothic"/>
                        </a:rPr>
                        <a:t>13</a:t>
                      </a:r>
                    </a:p>
                  </a:txBody>
                  <a:tcPr marL="68580" marR="68580" marT="0" marB="0">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050" dirty="0">
                        <a:solidFill>
                          <a:schemeClr val="tx1"/>
                        </a:solidFill>
                        <a:effectLst/>
                        <a:latin typeface="Calibri" pitchFamily="34" charset="0"/>
                        <a:ea typeface="Times New Roman"/>
                      </a:endParaRPr>
                    </a:p>
                  </a:txBody>
                  <a:tcPr marL="68580" marR="68580" marT="0" marB="0">
                    <a:solidFill>
                      <a:schemeClr val="bg2">
                        <a:lumMod val="40000"/>
                        <a:lumOff val="60000"/>
                      </a:schemeClr>
                    </a:solidFill>
                  </a:tcPr>
                </a:tc>
                <a:extLst>
                  <a:ext uri="{0D108BD9-81ED-4DB2-BD59-A6C34878D82A}">
                    <a16:rowId xmlns:a16="http://schemas.microsoft.com/office/drawing/2014/main" xmlns="" val="10009"/>
                  </a:ext>
                </a:extLst>
              </a:tr>
            </a:tbl>
          </a:graphicData>
        </a:graphic>
      </p:graphicFrame>
      <p:graphicFrame>
        <p:nvGraphicFramePr>
          <p:cNvPr id="8" name="Table 7">
            <a:extLst>
              <a:ext uri="{FF2B5EF4-FFF2-40B4-BE49-F238E27FC236}">
                <a16:creationId xmlns:a16="http://schemas.microsoft.com/office/drawing/2014/main" xmlns="" id="{2747AE90-6CFE-4972-E258-7E35AD9A0AD9}"/>
              </a:ext>
            </a:extLst>
          </p:cNvPr>
          <p:cNvGraphicFramePr>
            <a:graphicFrameLocks noGrp="1"/>
          </p:cNvGraphicFramePr>
          <p:nvPr>
            <p:extLst>
              <p:ext uri="{D42A27DB-BD31-4B8C-83A1-F6EECF244321}">
                <p14:modId xmlns:p14="http://schemas.microsoft.com/office/powerpoint/2010/main" xmlns="" val="840812706"/>
              </p:ext>
            </p:extLst>
          </p:nvPr>
        </p:nvGraphicFramePr>
        <p:xfrm>
          <a:off x="4682001" y="4108714"/>
          <a:ext cx="4176144" cy="2290328"/>
        </p:xfrm>
        <a:graphic>
          <a:graphicData uri="http://schemas.openxmlformats.org/drawingml/2006/table">
            <a:tbl>
              <a:tblPr firstRow="1" firstCol="1" bandRow="1">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effectLst>
                  <a:outerShdw blurRad="40000" dist="20000" dir="5400000" rotWithShape="0">
                    <a:srgbClr val="000000">
                      <a:alpha val="38000"/>
                    </a:srgbClr>
                  </a:outerShdw>
                </a:effectLst>
              </a:tblPr>
              <a:tblGrid>
                <a:gridCol w="1293709">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gridCol w="1370267">
                  <a:extLst>
                    <a:ext uri="{9D8B030D-6E8A-4147-A177-3AD203B41FA5}">
                      <a16:colId xmlns:a16="http://schemas.microsoft.com/office/drawing/2014/main" xmlns="" val="20002"/>
                    </a:ext>
                  </a:extLst>
                </a:gridCol>
              </a:tblGrid>
              <a:tr h="213762">
                <a:tc gridSpan="3">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lnSpc>
                          <a:spcPct val="90000"/>
                        </a:lnSpc>
                        <a:spcAft>
                          <a:spcPts val="0"/>
                        </a:spcAft>
                      </a:pPr>
                      <a:r>
                        <a:rPr lang="en-ZA" sz="1000" dirty="0">
                          <a:solidFill>
                            <a:schemeClr val="tx1"/>
                          </a:solidFill>
                          <a:effectLst/>
                          <a:latin typeface="Century Gothic"/>
                          <a:ea typeface="Times New Roman"/>
                          <a:cs typeface="Century Gothic"/>
                        </a:rPr>
                        <a:t>VISTA PARK 3 DEVELOPMENT COMPOSITION</a:t>
                      </a:r>
                    </a:p>
                  </a:txBody>
                  <a:tcPr marL="68580" marR="68580" marT="0" marB="0">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808080">
                        <a:lumMod val="40000"/>
                        <a:lumOff val="60000"/>
                      </a:srgbClr>
                    </a:solidFill>
                  </a:tcPr>
                </a:tc>
                <a:tc hMerge="1">
                  <a:txBody>
                    <a:bodyPr/>
                    <a:lstStyle/>
                    <a:p>
                      <a:pPr algn="just">
                        <a:spcAft>
                          <a:spcPts val="0"/>
                        </a:spcAft>
                      </a:pPr>
                      <a:endParaRPr lang="en-ZA" sz="1200">
                        <a:solidFill>
                          <a:schemeClr val="bg1"/>
                        </a:solidFill>
                        <a:effectLst/>
                        <a:latin typeface="Times New Roman"/>
                        <a:ea typeface="Times New Roman"/>
                      </a:endParaRPr>
                    </a:p>
                  </a:txBody>
                  <a:tcPr marL="68580" marR="68580" marT="0" marB="0"/>
                </a:tc>
                <a:tc hMerge="1">
                  <a:txBody>
                    <a:bodyPr/>
                    <a:lstStyle/>
                    <a:p>
                      <a:pPr algn="just">
                        <a:spcAft>
                          <a:spcPts val="0"/>
                        </a:spcAft>
                      </a:pPr>
                      <a:endParaRPr lang="en-ZA" sz="1200" dirty="0">
                        <a:solidFill>
                          <a:schemeClr val="bg1"/>
                        </a:solidFill>
                        <a:effectLst/>
                        <a:latin typeface="Times New Roman"/>
                        <a:ea typeface="Times New Roman"/>
                      </a:endParaRPr>
                    </a:p>
                  </a:txBody>
                  <a:tcPr marL="68580" marR="68580" marT="0" marB="0"/>
                </a:tc>
                <a:extLst>
                  <a:ext uri="{0D108BD9-81ED-4DB2-BD59-A6C34878D82A}">
                    <a16:rowId xmlns:a16="http://schemas.microsoft.com/office/drawing/2014/main" xmlns="" val="10000"/>
                  </a:ext>
                </a:extLst>
              </a:tr>
              <a:tr h="375149">
                <a:tc>
                  <a:txBody>
                    <a:bodyPr/>
                    <a:lstStyle>
                      <a:lvl1pPr marL="0" algn="l" defTabSz="914400" rtl="0" eaLnBrk="1" latinLnBrk="0" hangingPunct="1">
                        <a:defRPr sz="1800" b="1" kern="1200">
                          <a:solidFill>
                            <a:schemeClr val="dk1"/>
                          </a:solidFill>
                        </a:defRPr>
                      </a:lvl1pPr>
                      <a:lvl2pPr marL="457200" algn="l" defTabSz="914400" rtl="0" eaLnBrk="1" latinLnBrk="0" hangingPunct="1">
                        <a:defRPr sz="1800" b="1" kern="1200">
                          <a:solidFill>
                            <a:schemeClr val="dk1"/>
                          </a:solidFill>
                        </a:defRPr>
                      </a:lvl2pPr>
                      <a:lvl3pPr marL="914400" algn="l" defTabSz="914400" rtl="0" eaLnBrk="1" latinLnBrk="0" hangingPunct="1">
                        <a:defRPr sz="1800" b="1" kern="1200">
                          <a:solidFill>
                            <a:schemeClr val="dk1"/>
                          </a:solidFill>
                        </a:defRPr>
                      </a:lvl3pPr>
                      <a:lvl4pPr marL="1371600" algn="l" defTabSz="914400" rtl="0" eaLnBrk="1" latinLnBrk="0" hangingPunct="1">
                        <a:defRPr sz="1800" b="1" kern="1200">
                          <a:solidFill>
                            <a:schemeClr val="dk1"/>
                          </a:solidFill>
                        </a:defRPr>
                      </a:lvl4pPr>
                      <a:lvl5pPr marL="1828800" algn="l" defTabSz="914400" rtl="0" eaLnBrk="1" latinLnBrk="0" hangingPunct="1">
                        <a:defRPr sz="1800" b="1" kern="1200">
                          <a:solidFill>
                            <a:schemeClr val="dk1"/>
                          </a:solidFill>
                        </a:defRPr>
                      </a:lvl5pPr>
                      <a:lvl6pPr marL="2286000" algn="l" defTabSz="914400" rtl="0" eaLnBrk="1" latinLnBrk="0" hangingPunct="1">
                        <a:defRPr sz="1800" b="1" kern="1200">
                          <a:solidFill>
                            <a:schemeClr val="dk1"/>
                          </a:solidFill>
                        </a:defRPr>
                      </a:lvl6pPr>
                      <a:lvl7pPr marL="2743200" algn="l" defTabSz="914400" rtl="0" eaLnBrk="1" latinLnBrk="0" hangingPunct="1">
                        <a:defRPr sz="1800" b="1" kern="1200">
                          <a:solidFill>
                            <a:schemeClr val="dk1"/>
                          </a:solidFill>
                        </a:defRPr>
                      </a:lvl7pPr>
                      <a:lvl8pPr marL="3200400" algn="l" defTabSz="914400" rtl="0" eaLnBrk="1" latinLnBrk="0" hangingPunct="1">
                        <a:defRPr sz="1800" b="1" kern="1200">
                          <a:solidFill>
                            <a:schemeClr val="dk1"/>
                          </a:solidFill>
                        </a:defRPr>
                      </a:lvl8pPr>
                      <a:lvl9pPr marL="3657600" algn="l" defTabSz="914400" rtl="0" eaLnBrk="1" latinLnBrk="0" hangingPunct="1">
                        <a:defRPr sz="1800" b="1" kern="1200">
                          <a:solidFill>
                            <a:schemeClr val="dk1"/>
                          </a:solidFill>
                        </a:defRPr>
                      </a:lvl9pPr>
                    </a:lstStyle>
                    <a:p>
                      <a:pPr algn="just">
                        <a:lnSpc>
                          <a:spcPct val="90000"/>
                        </a:lnSpc>
                        <a:spcAft>
                          <a:spcPts val="0"/>
                        </a:spcAft>
                      </a:pPr>
                      <a:r>
                        <a:rPr lang="en-ZA" sz="1000" dirty="0">
                          <a:solidFill>
                            <a:schemeClr val="tx1"/>
                          </a:solidFill>
                          <a:effectLst/>
                          <a:latin typeface="Century Gothic"/>
                          <a:ea typeface="Times New Roman"/>
                          <a:cs typeface="Century Gothic"/>
                        </a:rPr>
                        <a:t>DEVELOPMENT</a:t>
                      </a:r>
                    </a:p>
                  </a:txBody>
                  <a:tcPr marL="68580" marR="68580" marT="0" marB="0">
                    <a:lnL w="9525" cap="flat" cmpd="sng" algn="ctr">
                      <a:solidFill>
                        <a:srgbClr val="000000">
                          <a:shade val="95000"/>
                          <a:satMod val="105000"/>
                        </a:srgbClr>
                      </a:solidFill>
                      <a:prstDash val="solid"/>
                    </a:lnL>
                    <a:lnR w="25400" cap="flat" cmpd="sng" algn="ctr">
                      <a:solidFill>
                        <a:srgbClr val="000000"/>
                      </a:solidFill>
                      <a:prstDash val="solid"/>
                    </a:lnR>
                    <a:lnT w="25400" cap="flat" cmpd="sng" algn="ctr">
                      <a:solidFill>
                        <a:srgbClr val="FFFFFF"/>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r>
                        <a:rPr lang="en-ZA" sz="1000" dirty="0">
                          <a:solidFill>
                            <a:schemeClr val="tx1"/>
                          </a:solidFill>
                          <a:effectLst/>
                          <a:latin typeface="Century Gothic"/>
                          <a:ea typeface="Times New Roman"/>
                          <a:cs typeface="Century Gothic"/>
                        </a:rPr>
                        <a:t>COMPONENT</a:t>
                      </a:r>
                    </a:p>
                  </a:txBody>
                  <a:tcPr marL="68580" marR="68580" marT="0" marB="0">
                    <a:lnL w="25400" cap="flat" cmpd="sng" algn="ctr">
                      <a:solidFill>
                        <a:srgbClr val="000000"/>
                      </a:solidFill>
                      <a:prstDash val="solid"/>
                    </a:lnL>
                    <a:lnR w="9525" cap="flat" cmpd="sng" algn="ctr">
                      <a:solidFill>
                        <a:srgbClr val="000000">
                          <a:shade val="95000"/>
                          <a:satMod val="105000"/>
                        </a:srgbClr>
                      </a:solidFill>
                      <a:prstDash val="solid"/>
                    </a:lnR>
                    <a:lnT w="25400" cap="flat" cmpd="sng" algn="ctr">
                      <a:solidFill>
                        <a:srgbClr val="FFFFFF"/>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r>
                        <a:rPr lang="en-ZA" sz="1000" dirty="0">
                          <a:solidFill>
                            <a:schemeClr val="tx1"/>
                          </a:solidFill>
                          <a:effectLst/>
                          <a:latin typeface="Century Gothic"/>
                          <a:ea typeface="Times New Roman"/>
                          <a:cs typeface="Century Gothic"/>
                        </a:rPr>
                        <a:t>UNIT</a:t>
                      </a:r>
                    </a:p>
                  </a:txBody>
                  <a:tcPr marL="68580" marR="68580" marT="0" marB="0">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25400" cap="flat" cmpd="sng" algn="ctr">
                      <a:solidFill>
                        <a:srgbClr val="FFFFFF"/>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extLst>
                  <a:ext uri="{0D108BD9-81ED-4DB2-BD59-A6C34878D82A}">
                    <a16:rowId xmlns:a16="http://schemas.microsoft.com/office/drawing/2014/main" xmlns="" val="10001"/>
                  </a:ext>
                </a:extLst>
              </a:tr>
              <a:tr h="233750">
                <a:tc>
                  <a:txBody>
                    <a:bodyPr/>
                    <a:lstStyle>
                      <a:lvl1pPr marL="0" algn="l" defTabSz="914400" rtl="0" eaLnBrk="1" latinLnBrk="0" hangingPunct="1">
                        <a:defRPr sz="1800" b="1" kern="1200">
                          <a:solidFill>
                            <a:schemeClr val="dk1"/>
                          </a:solidFill>
                        </a:defRPr>
                      </a:lvl1pPr>
                      <a:lvl2pPr marL="457200" algn="l" defTabSz="914400" rtl="0" eaLnBrk="1" latinLnBrk="0" hangingPunct="1">
                        <a:defRPr sz="1800" b="1" kern="1200">
                          <a:solidFill>
                            <a:schemeClr val="dk1"/>
                          </a:solidFill>
                        </a:defRPr>
                      </a:lvl2pPr>
                      <a:lvl3pPr marL="914400" algn="l" defTabSz="914400" rtl="0" eaLnBrk="1" latinLnBrk="0" hangingPunct="1">
                        <a:defRPr sz="1800" b="1" kern="1200">
                          <a:solidFill>
                            <a:schemeClr val="dk1"/>
                          </a:solidFill>
                        </a:defRPr>
                      </a:lvl3pPr>
                      <a:lvl4pPr marL="1371600" algn="l" defTabSz="914400" rtl="0" eaLnBrk="1" latinLnBrk="0" hangingPunct="1">
                        <a:defRPr sz="1800" b="1" kern="1200">
                          <a:solidFill>
                            <a:schemeClr val="dk1"/>
                          </a:solidFill>
                        </a:defRPr>
                      </a:lvl4pPr>
                      <a:lvl5pPr marL="1828800" algn="l" defTabSz="914400" rtl="0" eaLnBrk="1" latinLnBrk="0" hangingPunct="1">
                        <a:defRPr sz="1800" b="1" kern="1200">
                          <a:solidFill>
                            <a:schemeClr val="dk1"/>
                          </a:solidFill>
                        </a:defRPr>
                      </a:lvl5pPr>
                      <a:lvl6pPr marL="2286000" algn="l" defTabSz="914400" rtl="0" eaLnBrk="1" latinLnBrk="0" hangingPunct="1">
                        <a:defRPr sz="1800" b="1" kern="1200">
                          <a:solidFill>
                            <a:schemeClr val="dk1"/>
                          </a:solidFill>
                        </a:defRPr>
                      </a:lvl6pPr>
                      <a:lvl7pPr marL="2743200" algn="l" defTabSz="914400" rtl="0" eaLnBrk="1" latinLnBrk="0" hangingPunct="1">
                        <a:defRPr sz="1800" b="1" kern="1200">
                          <a:solidFill>
                            <a:schemeClr val="dk1"/>
                          </a:solidFill>
                        </a:defRPr>
                      </a:lvl7pPr>
                      <a:lvl8pPr marL="3200400" algn="l" defTabSz="914400" rtl="0" eaLnBrk="1" latinLnBrk="0" hangingPunct="1">
                        <a:defRPr sz="1800" b="1" kern="1200">
                          <a:solidFill>
                            <a:schemeClr val="dk1"/>
                          </a:solidFill>
                        </a:defRPr>
                      </a:lvl8pPr>
                      <a:lvl9pPr marL="3657600" algn="l" defTabSz="914400" rtl="0" eaLnBrk="1" latinLnBrk="0" hangingPunct="1">
                        <a:defRPr sz="1800" b="1" kern="1200">
                          <a:solidFill>
                            <a:schemeClr val="dk1"/>
                          </a:solidFill>
                        </a:defRPr>
                      </a:lvl9pPr>
                    </a:lstStyle>
                    <a:p>
                      <a:pPr algn="just">
                        <a:lnSpc>
                          <a:spcPct val="90000"/>
                        </a:lnSpc>
                        <a:spcAft>
                          <a:spcPts val="0"/>
                        </a:spcAft>
                      </a:pPr>
                      <a:r>
                        <a:rPr lang="en-US" sz="1000" dirty="0">
                          <a:solidFill>
                            <a:schemeClr val="tx1"/>
                          </a:solidFill>
                          <a:effectLst/>
                          <a:latin typeface="Century Gothic"/>
                          <a:cs typeface="Century Gothic"/>
                        </a:rPr>
                        <a:t>VISTA PARK 3</a:t>
                      </a:r>
                      <a:endParaRPr lang="en-ZA" sz="1000" dirty="0">
                        <a:solidFill>
                          <a:schemeClr val="tx1"/>
                        </a:solidFill>
                        <a:effectLst/>
                        <a:latin typeface="Century Gothic"/>
                        <a:ea typeface="Times New Roman"/>
                        <a:cs typeface="Century Gothic"/>
                      </a:endParaRPr>
                    </a:p>
                  </a:txBody>
                  <a:tcPr marL="68580" marR="68580" marT="0" marB="0">
                    <a:lnL w="9525" cap="flat" cmpd="sng" algn="ctr">
                      <a:solidFill>
                        <a:srgbClr val="000000">
                          <a:shade val="95000"/>
                          <a:satMod val="105000"/>
                        </a:srgbClr>
                      </a:solidFill>
                      <a:prstDash val="solid"/>
                    </a:lnL>
                    <a:lnR w="25400" cap="flat" cmpd="sng" algn="ctr">
                      <a:solidFill>
                        <a:srgbClr val="000000"/>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r>
                        <a:rPr lang="en-US" sz="1000" dirty="0">
                          <a:solidFill>
                            <a:schemeClr val="tx1"/>
                          </a:solidFill>
                          <a:effectLst/>
                          <a:latin typeface="Century Gothic"/>
                          <a:cs typeface="Century Gothic"/>
                        </a:rPr>
                        <a:t>AFFORDABLE</a:t>
                      </a:r>
                      <a:endParaRPr lang="en-ZA" sz="1000" dirty="0">
                        <a:solidFill>
                          <a:schemeClr val="tx1"/>
                        </a:solidFill>
                        <a:effectLst/>
                        <a:latin typeface="Century Gothic"/>
                        <a:ea typeface="Times New Roman"/>
                        <a:cs typeface="Century Gothic"/>
                      </a:endParaRPr>
                    </a:p>
                  </a:txBody>
                  <a:tcPr marL="68580" marR="68580" marT="0" marB="0">
                    <a:lnL w="25400" cap="flat" cmpd="sng" algn="ctr">
                      <a:solidFill>
                        <a:srgbClr val="000000"/>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endParaRPr lang="en-ZA" sz="1000" dirty="0">
                        <a:solidFill>
                          <a:schemeClr val="tx1"/>
                        </a:solidFill>
                        <a:effectLst/>
                        <a:latin typeface="Century Gothic"/>
                        <a:ea typeface="Times New Roman"/>
                        <a:cs typeface="Century Gothic"/>
                      </a:endParaRPr>
                    </a:p>
                  </a:txBody>
                  <a:tcPr marL="68580" marR="68580" marT="0" marB="0">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F9966"/>
                    </a:solidFill>
                  </a:tcPr>
                </a:tc>
                <a:extLst>
                  <a:ext uri="{0D108BD9-81ED-4DB2-BD59-A6C34878D82A}">
                    <a16:rowId xmlns:a16="http://schemas.microsoft.com/office/drawing/2014/main" xmlns="" val="10002"/>
                  </a:ext>
                </a:extLst>
              </a:tr>
              <a:tr h="299569">
                <a:tc>
                  <a:txBody>
                    <a:bodyPr/>
                    <a:lstStyle>
                      <a:lvl1pPr marL="0" algn="l" defTabSz="914400" rtl="0" eaLnBrk="1" latinLnBrk="0" hangingPunct="1">
                        <a:defRPr sz="1800" b="1" kern="1200">
                          <a:solidFill>
                            <a:schemeClr val="dk1"/>
                          </a:solidFill>
                        </a:defRPr>
                      </a:lvl1pPr>
                      <a:lvl2pPr marL="457200" algn="l" defTabSz="914400" rtl="0" eaLnBrk="1" latinLnBrk="0" hangingPunct="1">
                        <a:defRPr sz="1800" b="1" kern="1200">
                          <a:solidFill>
                            <a:schemeClr val="dk1"/>
                          </a:solidFill>
                        </a:defRPr>
                      </a:lvl2pPr>
                      <a:lvl3pPr marL="914400" algn="l" defTabSz="914400" rtl="0" eaLnBrk="1" latinLnBrk="0" hangingPunct="1">
                        <a:defRPr sz="1800" b="1" kern="1200">
                          <a:solidFill>
                            <a:schemeClr val="dk1"/>
                          </a:solidFill>
                        </a:defRPr>
                      </a:lvl3pPr>
                      <a:lvl4pPr marL="1371600" algn="l" defTabSz="914400" rtl="0" eaLnBrk="1" latinLnBrk="0" hangingPunct="1">
                        <a:defRPr sz="1800" b="1" kern="1200">
                          <a:solidFill>
                            <a:schemeClr val="dk1"/>
                          </a:solidFill>
                        </a:defRPr>
                      </a:lvl4pPr>
                      <a:lvl5pPr marL="1828800" algn="l" defTabSz="914400" rtl="0" eaLnBrk="1" latinLnBrk="0" hangingPunct="1">
                        <a:defRPr sz="1800" b="1" kern="1200">
                          <a:solidFill>
                            <a:schemeClr val="dk1"/>
                          </a:solidFill>
                        </a:defRPr>
                      </a:lvl5pPr>
                      <a:lvl6pPr marL="2286000" algn="l" defTabSz="914400" rtl="0" eaLnBrk="1" latinLnBrk="0" hangingPunct="1">
                        <a:defRPr sz="1800" b="1" kern="1200">
                          <a:solidFill>
                            <a:schemeClr val="dk1"/>
                          </a:solidFill>
                        </a:defRPr>
                      </a:lvl6pPr>
                      <a:lvl7pPr marL="2743200" algn="l" defTabSz="914400" rtl="0" eaLnBrk="1" latinLnBrk="0" hangingPunct="1">
                        <a:defRPr sz="1800" b="1" kern="1200">
                          <a:solidFill>
                            <a:schemeClr val="dk1"/>
                          </a:solidFill>
                        </a:defRPr>
                      </a:lvl7pPr>
                      <a:lvl8pPr marL="3200400" algn="l" defTabSz="914400" rtl="0" eaLnBrk="1" latinLnBrk="0" hangingPunct="1">
                        <a:defRPr sz="1800" b="1" kern="1200">
                          <a:solidFill>
                            <a:schemeClr val="dk1"/>
                          </a:solidFill>
                        </a:defRPr>
                      </a:lvl8pPr>
                      <a:lvl9pPr marL="3657600" algn="l" defTabSz="914400" rtl="0" eaLnBrk="1" latinLnBrk="0" hangingPunct="1">
                        <a:defRPr sz="1800" b="1" kern="1200">
                          <a:solidFill>
                            <a:schemeClr val="dk1"/>
                          </a:solidFill>
                        </a:defRPr>
                      </a:lvl9pPr>
                    </a:lstStyle>
                    <a:p>
                      <a:pPr algn="just">
                        <a:lnSpc>
                          <a:spcPct val="90000"/>
                        </a:lnSpc>
                        <a:spcAft>
                          <a:spcPts val="0"/>
                        </a:spcAft>
                      </a:pPr>
                      <a:r>
                        <a:rPr lang="en-US" sz="1000" dirty="0">
                          <a:solidFill>
                            <a:schemeClr val="tx1"/>
                          </a:solidFill>
                          <a:effectLst/>
                          <a:latin typeface="Century Gothic"/>
                          <a:cs typeface="Century Gothic"/>
                        </a:rPr>
                        <a:t> </a:t>
                      </a:r>
                      <a:endParaRPr lang="en-ZA" sz="1000" dirty="0">
                        <a:solidFill>
                          <a:schemeClr val="tx1"/>
                        </a:solidFill>
                        <a:effectLst/>
                        <a:latin typeface="Century Gothic"/>
                        <a:ea typeface="Times New Roman"/>
                        <a:cs typeface="Century Gothic"/>
                      </a:endParaRPr>
                    </a:p>
                  </a:txBody>
                  <a:tcPr marL="68580" marR="68580" marT="0" marB="0">
                    <a:lnL w="9525" cap="flat" cmpd="sng" algn="ctr">
                      <a:solidFill>
                        <a:srgbClr val="000000">
                          <a:shade val="95000"/>
                          <a:satMod val="105000"/>
                        </a:srgbClr>
                      </a:solidFill>
                      <a:prstDash val="solid"/>
                    </a:lnL>
                    <a:lnR w="25400" cap="flat" cmpd="sng" algn="ctr">
                      <a:solidFill>
                        <a:srgbClr val="000000"/>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r>
                        <a:rPr lang="en-US" sz="1000" dirty="0">
                          <a:solidFill>
                            <a:schemeClr val="tx1"/>
                          </a:solidFill>
                          <a:effectLst/>
                          <a:latin typeface="Century Gothic"/>
                          <a:cs typeface="Century Gothic"/>
                        </a:rPr>
                        <a:t>BNG</a:t>
                      </a:r>
                      <a:r>
                        <a:rPr lang="en-US" sz="1000" baseline="0" dirty="0">
                          <a:solidFill>
                            <a:schemeClr val="tx1"/>
                          </a:solidFill>
                          <a:effectLst/>
                          <a:latin typeface="Century Gothic"/>
                          <a:cs typeface="Century Gothic"/>
                        </a:rPr>
                        <a:t> </a:t>
                      </a:r>
                      <a:r>
                        <a:rPr lang="en-US" sz="1000" dirty="0">
                          <a:solidFill>
                            <a:schemeClr val="tx1"/>
                          </a:solidFill>
                          <a:effectLst/>
                          <a:latin typeface="Century Gothic"/>
                          <a:cs typeface="Century Gothic"/>
                        </a:rPr>
                        <a:t>MULTI STOREY</a:t>
                      </a:r>
                      <a:endParaRPr lang="en-ZA" sz="1000" dirty="0">
                        <a:solidFill>
                          <a:schemeClr val="tx1"/>
                        </a:solidFill>
                        <a:effectLst/>
                        <a:latin typeface="Century Gothic"/>
                        <a:ea typeface="Times New Roman"/>
                        <a:cs typeface="Century Gothic"/>
                      </a:endParaRPr>
                    </a:p>
                  </a:txBody>
                  <a:tcPr marL="68580" marR="68580" marT="0" marB="0">
                    <a:lnL w="25400" cap="flat" cmpd="sng" algn="ctr">
                      <a:solidFill>
                        <a:srgbClr val="000000"/>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endParaRPr lang="en-ZA" sz="1000" dirty="0">
                        <a:solidFill>
                          <a:schemeClr val="tx1"/>
                        </a:solidFill>
                        <a:effectLst/>
                        <a:latin typeface="Century Gothic"/>
                        <a:ea typeface="Times New Roman"/>
                        <a:cs typeface="Century Gothic"/>
                      </a:endParaRPr>
                    </a:p>
                  </a:txBody>
                  <a:tcPr marL="68580" marR="68580" marT="0" marB="0">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FFF66"/>
                    </a:solidFill>
                  </a:tcPr>
                </a:tc>
                <a:extLst>
                  <a:ext uri="{0D108BD9-81ED-4DB2-BD59-A6C34878D82A}">
                    <a16:rowId xmlns:a16="http://schemas.microsoft.com/office/drawing/2014/main" xmlns="" val="10003"/>
                  </a:ext>
                </a:extLst>
              </a:tr>
              <a:tr h="233750">
                <a:tc>
                  <a:txBody>
                    <a:bodyPr/>
                    <a:lstStyle>
                      <a:lvl1pPr marL="0" algn="l" defTabSz="914400" rtl="0" eaLnBrk="1" latinLnBrk="0" hangingPunct="1">
                        <a:defRPr sz="1800" b="1" kern="1200">
                          <a:solidFill>
                            <a:schemeClr val="dk1"/>
                          </a:solidFill>
                        </a:defRPr>
                      </a:lvl1pPr>
                      <a:lvl2pPr marL="457200" algn="l" defTabSz="914400" rtl="0" eaLnBrk="1" latinLnBrk="0" hangingPunct="1">
                        <a:defRPr sz="1800" b="1" kern="1200">
                          <a:solidFill>
                            <a:schemeClr val="dk1"/>
                          </a:solidFill>
                        </a:defRPr>
                      </a:lvl2pPr>
                      <a:lvl3pPr marL="914400" algn="l" defTabSz="914400" rtl="0" eaLnBrk="1" latinLnBrk="0" hangingPunct="1">
                        <a:defRPr sz="1800" b="1" kern="1200">
                          <a:solidFill>
                            <a:schemeClr val="dk1"/>
                          </a:solidFill>
                        </a:defRPr>
                      </a:lvl3pPr>
                      <a:lvl4pPr marL="1371600" algn="l" defTabSz="914400" rtl="0" eaLnBrk="1" latinLnBrk="0" hangingPunct="1">
                        <a:defRPr sz="1800" b="1" kern="1200">
                          <a:solidFill>
                            <a:schemeClr val="dk1"/>
                          </a:solidFill>
                        </a:defRPr>
                      </a:lvl4pPr>
                      <a:lvl5pPr marL="1828800" algn="l" defTabSz="914400" rtl="0" eaLnBrk="1" latinLnBrk="0" hangingPunct="1">
                        <a:defRPr sz="1800" b="1" kern="1200">
                          <a:solidFill>
                            <a:schemeClr val="dk1"/>
                          </a:solidFill>
                        </a:defRPr>
                      </a:lvl5pPr>
                      <a:lvl6pPr marL="2286000" algn="l" defTabSz="914400" rtl="0" eaLnBrk="1" latinLnBrk="0" hangingPunct="1">
                        <a:defRPr sz="1800" b="1" kern="1200">
                          <a:solidFill>
                            <a:schemeClr val="dk1"/>
                          </a:solidFill>
                        </a:defRPr>
                      </a:lvl6pPr>
                      <a:lvl7pPr marL="2743200" algn="l" defTabSz="914400" rtl="0" eaLnBrk="1" latinLnBrk="0" hangingPunct="1">
                        <a:defRPr sz="1800" b="1" kern="1200">
                          <a:solidFill>
                            <a:schemeClr val="dk1"/>
                          </a:solidFill>
                        </a:defRPr>
                      </a:lvl7pPr>
                      <a:lvl8pPr marL="3200400" algn="l" defTabSz="914400" rtl="0" eaLnBrk="1" latinLnBrk="0" hangingPunct="1">
                        <a:defRPr sz="1800" b="1" kern="1200">
                          <a:solidFill>
                            <a:schemeClr val="dk1"/>
                          </a:solidFill>
                        </a:defRPr>
                      </a:lvl8pPr>
                      <a:lvl9pPr marL="3657600" algn="l" defTabSz="914400" rtl="0" eaLnBrk="1" latinLnBrk="0" hangingPunct="1">
                        <a:defRPr sz="1800" b="1" kern="1200">
                          <a:solidFill>
                            <a:schemeClr val="dk1"/>
                          </a:solidFill>
                        </a:defRPr>
                      </a:lvl9pPr>
                    </a:lstStyle>
                    <a:p>
                      <a:pPr algn="just">
                        <a:lnSpc>
                          <a:spcPct val="90000"/>
                        </a:lnSpc>
                        <a:spcAft>
                          <a:spcPts val="0"/>
                        </a:spcAft>
                      </a:pPr>
                      <a:r>
                        <a:rPr lang="en-US" sz="1000">
                          <a:solidFill>
                            <a:schemeClr val="tx1"/>
                          </a:solidFill>
                          <a:effectLst/>
                          <a:latin typeface="Century Gothic"/>
                          <a:cs typeface="Century Gothic"/>
                        </a:rPr>
                        <a:t> </a:t>
                      </a:r>
                      <a:endParaRPr lang="en-ZA" sz="1000">
                        <a:solidFill>
                          <a:schemeClr val="tx1"/>
                        </a:solidFill>
                        <a:effectLst/>
                        <a:latin typeface="Century Gothic"/>
                        <a:ea typeface="Times New Roman"/>
                        <a:cs typeface="Century Gothic"/>
                      </a:endParaRPr>
                    </a:p>
                  </a:txBody>
                  <a:tcPr marL="68580" marR="68580" marT="0" marB="0">
                    <a:lnL w="9525" cap="flat" cmpd="sng" algn="ctr">
                      <a:solidFill>
                        <a:srgbClr val="000000">
                          <a:shade val="95000"/>
                          <a:satMod val="105000"/>
                        </a:srgbClr>
                      </a:solidFill>
                      <a:prstDash val="solid"/>
                    </a:lnL>
                    <a:lnR w="25400" cap="flat" cmpd="sng" algn="ctr">
                      <a:solidFill>
                        <a:srgbClr val="000000"/>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r>
                        <a:rPr lang="en-US" sz="1000" dirty="0">
                          <a:solidFill>
                            <a:schemeClr val="tx1"/>
                          </a:solidFill>
                          <a:effectLst/>
                          <a:latin typeface="Century Gothic"/>
                          <a:cs typeface="Century Gothic"/>
                        </a:rPr>
                        <a:t>GAP HOUSING</a:t>
                      </a:r>
                      <a:endParaRPr lang="en-ZA" sz="1000" dirty="0">
                        <a:solidFill>
                          <a:schemeClr val="tx1"/>
                        </a:solidFill>
                        <a:effectLst/>
                        <a:latin typeface="Century Gothic"/>
                        <a:ea typeface="Times New Roman"/>
                        <a:cs typeface="Century Gothic"/>
                      </a:endParaRPr>
                    </a:p>
                  </a:txBody>
                  <a:tcPr marL="68580" marR="68580" marT="0" marB="0">
                    <a:lnL w="25400" cap="flat" cmpd="sng" algn="ctr">
                      <a:solidFill>
                        <a:srgbClr val="000000"/>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endParaRPr lang="en-ZA" sz="1000" dirty="0">
                        <a:solidFill>
                          <a:schemeClr val="tx1"/>
                        </a:solidFill>
                        <a:effectLst/>
                        <a:latin typeface="Century Gothic"/>
                        <a:ea typeface="Times New Roman"/>
                        <a:cs typeface="Century Gothic"/>
                      </a:endParaRPr>
                    </a:p>
                  </a:txBody>
                  <a:tcPr marL="68580" marR="68580" marT="0" marB="0">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F9900"/>
                    </a:solidFill>
                  </a:tcPr>
                </a:tc>
                <a:extLst>
                  <a:ext uri="{0D108BD9-81ED-4DB2-BD59-A6C34878D82A}">
                    <a16:rowId xmlns:a16="http://schemas.microsoft.com/office/drawing/2014/main" xmlns="" val="10004"/>
                  </a:ext>
                </a:extLst>
              </a:tr>
              <a:tr h="233750">
                <a:tc>
                  <a:txBody>
                    <a:bodyPr/>
                    <a:lstStyle>
                      <a:lvl1pPr marL="0" algn="l" defTabSz="914400" rtl="0" eaLnBrk="1" latinLnBrk="0" hangingPunct="1">
                        <a:defRPr sz="1800" b="1" kern="1200">
                          <a:solidFill>
                            <a:schemeClr val="dk1"/>
                          </a:solidFill>
                        </a:defRPr>
                      </a:lvl1pPr>
                      <a:lvl2pPr marL="457200" algn="l" defTabSz="914400" rtl="0" eaLnBrk="1" latinLnBrk="0" hangingPunct="1">
                        <a:defRPr sz="1800" b="1" kern="1200">
                          <a:solidFill>
                            <a:schemeClr val="dk1"/>
                          </a:solidFill>
                        </a:defRPr>
                      </a:lvl2pPr>
                      <a:lvl3pPr marL="914400" algn="l" defTabSz="914400" rtl="0" eaLnBrk="1" latinLnBrk="0" hangingPunct="1">
                        <a:defRPr sz="1800" b="1" kern="1200">
                          <a:solidFill>
                            <a:schemeClr val="dk1"/>
                          </a:solidFill>
                        </a:defRPr>
                      </a:lvl3pPr>
                      <a:lvl4pPr marL="1371600" algn="l" defTabSz="914400" rtl="0" eaLnBrk="1" latinLnBrk="0" hangingPunct="1">
                        <a:defRPr sz="1800" b="1" kern="1200">
                          <a:solidFill>
                            <a:schemeClr val="dk1"/>
                          </a:solidFill>
                        </a:defRPr>
                      </a:lvl4pPr>
                      <a:lvl5pPr marL="1828800" algn="l" defTabSz="914400" rtl="0" eaLnBrk="1" latinLnBrk="0" hangingPunct="1">
                        <a:defRPr sz="1800" b="1" kern="1200">
                          <a:solidFill>
                            <a:schemeClr val="dk1"/>
                          </a:solidFill>
                        </a:defRPr>
                      </a:lvl5pPr>
                      <a:lvl6pPr marL="2286000" algn="l" defTabSz="914400" rtl="0" eaLnBrk="1" latinLnBrk="0" hangingPunct="1">
                        <a:defRPr sz="1800" b="1" kern="1200">
                          <a:solidFill>
                            <a:schemeClr val="dk1"/>
                          </a:solidFill>
                        </a:defRPr>
                      </a:lvl6pPr>
                      <a:lvl7pPr marL="2743200" algn="l" defTabSz="914400" rtl="0" eaLnBrk="1" latinLnBrk="0" hangingPunct="1">
                        <a:defRPr sz="1800" b="1" kern="1200">
                          <a:solidFill>
                            <a:schemeClr val="dk1"/>
                          </a:solidFill>
                        </a:defRPr>
                      </a:lvl7pPr>
                      <a:lvl8pPr marL="3200400" algn="l" defTabSz="914400" rtl="0" eaLnBrk="1" latinLnBrk="0" hangingPunct="1">
                        <a:defRPr sz="1800" b="1" kern="1200">
                          <a:solidFill>
                            <a:schemeClr val="dk1"/>
                          </a:solidFill>
                        </a:defRPr>
                      </a:lvl8pPr>
                      <a:lvl9pPr marL="3657600" algn="l" defTabSz="914400" rtl="0" eaLnBrk="1" latinLnBrk="0" hangingPunct="1">
                        <a:defRPr sz="1800" b="1" kern="1200">
                          <a:solidFill>
                            <a:schemeClr val="dk1"/>
                          </a:solidFill>
                        </a:defRPr>
                      </a:lvl9pPr>
                    </a:lstStyle>
                    <a:p>
                      <a:pPr algn="just">
                        <a:lnSpc>
                          <a:spcPct val="90000"/>
                        </a:lnSpc>
                        <a:spcAft>
                          <a:spcPts val="0"/>
                        </a:spcAft>
                      </a:pPr>
                      <a:r>
                        <a:rPr lang="en-US" sz="1000">
                          <a:solidFill>
                            <a:schemeClr val="tx1"/>
                          </a:solidFill>
                          <a:effectLst/>
                          <a:latin typeface="Century Gothic"/>
                          <a:cs typeface="Century Gothic"/>
                        </a:rPr>
                        <a:t> </a:t>
                      </a:r>
                      <a:endParaRPr lang="en-ZA" sz="1000">
                        <a:solidFill>
                          <a:schemeClr val="tx1"/>
                        </a:solidFill>
                        <a:effectLst/>
                        <a:latin typeface="Century Gothic"/>
                        <a:ea typeface="Times New Roman"/>
                        <a:cs typeface="Century Gothic"/>
                      </a:endParaRPr>
                    </a:p>
                  </a:txBody>
                  <a:tcPr marL="68580" marR="68580" marT="0" marB="0">
                    <a:lnL w="9525" cap="flat" cmpd="sng" algn="ctr">
                      <a:solidFill>
                        <a:srgbClr val="000000">
                          <a:shade val="95000"/>
                          <a:satMod val="105000"/>
                        </a:srgbClr>
                      </a:solidFill>
                      <a:prstDash val="solid"/>
                    </a:lnL>
                    <a:lnR w="25400" cap="flat" cmpd="sng" algn="ctr">
                      <a:solidFill>
                        <a:srgbClr val="000000"/>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r>
                        <a:rPr lang="en-US" sz="1000" dirty="0">
                          <a:solidFill>
                            <a:schemeClr val="tx1"/>
                          </a:solidFill>
                          <a:effectLst/>
                          <a:latin typeface="Century Gothic"/>
                          <a:cs typeface="Century Gothic"/>
                        </a:rPr>
                        <a:t>SCHOOLS</a:t>
                      </a:r>
                      <a:endParaRPr lang="en-ZA" sz="1000" dirty="0">
                        <a:solidFill>
                          <a:schemeClr val="tx1"/>
                        </a:solidFill>
                        <a:effectLst/>
                        <a:latin typeface="Century Gothic"/>
                        <a:ea typeface="Times New Roman"/>
                        <a:cs typeface="Century Gothic"/>
                      </a:endParaRPr>
                    </a:p>
                  </a:txBody>
                  <a:tcPr marL="68580" marR="68580" marT="0" marB="0">
                    <a:lnL w="25400" cap="flat" cmpd="sng" algn="ctr">
                      <a:solidFill>
                        <a:srgbClr val="000000"/>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endParaRPr lang="en-ZA" sz="1000" dirty="0">
                        <a:solidFill>
                          <a:schemeClr val="tx1"/>
                        </a:solidFill>
                        <a:effectLst/>
                        <a:latin typeface="Century Gothic"/>
                        <a:ea typeface="Times New Roman"/>
                        <a:cs typeface="Century Gothic"/>
                      </a:endParaRPr>
                    </a:p>
                  </a:txBody>
                  <a:tcPr marL="68580" marR="68580" marT="0" marB="0">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912513"/>
                    </a:solidFill>
                  </a:tcPr>
                </a:tc>
                <a:extLst>
                  <a:ext uri="{0D108BD9-81ED-4DB2-BD59-A6C34878D82A}">
                    <a16:rowId xmlns:a16="http://schemas.microsoft.com/office/drawing/2014/main" xmlns="" val="10005"/>
                  </a:ext>
                </a:extLst>
              </a:tr>
              <a:tr h="233098">
                <a:tc>
                  <a:txBody>
                    <a:bodyPr/>
                    <a:lstStyle>
                      <a:lvl1pPr marL="0" algn="l" defTabSz="914400" rtl="0" eaLnBrk="1" latinLnBrk="0" hangingPunct="1">
                        <a:defRPr sz="1800" b="1" kern="1200">
                          <a:solidFill>
                            <a:schemeClr val="dk1"/>
                          </a:solidFill>
                        </a:defRPr>
                      </a:lvl1pPr>
                      <a:lvl2pPr marL="457200" algn="l" defTabSz="914400" rtl="0" eaLnBrk="1" latinLnBrk="0" hangingPunct="1">
                        <a:defRPr sz="1800" b="1" kern="1200">
                          <a:solidFill>
                            <a:schemeClr val="dk1"/>
                          </a:solidFill>
                        </a:defRPr>
                      </a:lvl2pPr>
                      <a:lvl3pPr marL="914400" algn="l" defTabSz="914400" rtl="0" eaLnBrk="1" latinLnBrk="0" hangingPunct="1">
                        <a:defRPr sz="1800" b="1" kern="1200">
                          <a:solidFill>
                            <a:schemeClr val="dk1"/>
                          </a:solidFill>
                        </a:defRPr>
                      </a:lvl3pPr>
                      <a:lvl4pPr marL="1371600" algn="l" defTabSz="914400" rtl="0" eaLnBrk="1" latinLnBrk="0" hangingPunct="1">
                        <a:defRPr sz="1800" b="1" kern="1200">
                          <a:solidFill>
                            <a:schemeClr val="dk1"/>
                          </a:solidFill>
                        </a:defRPr>
                      </a:lvl4pPr>
                      <a:lvl5pPr marL="1828800" algn="l" defTabSz="914400" rtl="0" eaLnBrk="1" latinLnBrk="0" hangingPunct="1">
                        <a:defRPr sz="1800" b="1" kern="1200">
                          <a:solidFill>
                            <a:schemeClr val="dk1"/>
                          </a:solidFill>
                        </a:defRPr>
                      </a:lvl5pPr>
                      <a:lvl6pPr marL="2286000" algn="l" defTabSz="914400" rtl="0" eaLnBrk="1" latinLnBrk="0" hangingPunct="1">
                        <a:defRPr sz="1800" b="1" kern="1200">
                          <a:solidFill>
                            <a:schemeClr val="dk1"/>
                          </a:solidFill>
                        </a:defRPr>
                      </a:lvl6pPr>
                      <a:lvl7pPr marL="2743200" algn="l" defTabSz="914400" rtl="0" eaLnBrk="1" latinLnBrk="0" hangingPunct="1">
                        <a:defRPr sz="1800" b="1" kern="1200">
                          <a:solidFill>
                            <a:schemeClr val="dk1"/>
                          </a:solidFill>
                        </a:defRPr>
                      </a:lvl7pPr>
                      <a:lvl8pPr marL="3200400" algn="l" defTabSz="914400" rtl="0" eaLnBrk="1" latinLnBrk="0" hangingPunct="1">
                        <a:defRPr sz="1800" b="1" kern="1200">
                          <a:solidFill>
                            <a:schemeClr val="dk1"/>
                          </a:solidFill>
                        </a:defRPr>
                      </a:lvl8pPr>
                      <a:lvl9pPr marL="3657600" algn="l" defTabSz="914400" rtl="0" eaLnBrk="1" latinLnBrk="0" hangingPunct="1">
                        <a:defRPr sz="1800" b="1" kern="1200">
                          <a:solidFill>
                            <a:schemeClr val="dk1"/>
                          </a:solidFill>
                        </a:defRPr>
                      </a:lvl9pPr>
                    </a:lstStyle>
                    <a:p>
                      <a:pPr algn="just">
                        <a:lnSpc>
                          <a:spcPct val="90000"/>
                        </a:lnSpc>
                        <a:spcAft>
                          <a:spcPts val="0"/>
                        </a:spcAft>
                      </a:pPr>
                      <a:r>
                        <a:rPr lang="en-US" sz="1000">
                          <a:solidFill>
                            <a:schemeClr val="tx1"/>
                          </a:solidFill>
                          <a:effectLst/>
                          <a:latin typeface="Century Gothic"/>
                          <a:cs typeface="Century Gothic"/>
                        </a:rPr>
                        <a:t> </a:t>
                      </a:r>
                      <a:endParaRPr lang="en-ZA" sz="1000">
                        <a:solidFill>
                          <a:schemeClr val="tx1"/>
                        </a:solidFill>
                        <a:effectLst/>
                        <a:latin typeface="Century Gothic"/>
                        <a:ea typeface="Times New Roman"/>
                        <a:cs typeface="Century Gothic"/>
                      </a:endParaRPr>
                    </a:p>
                  </a:txBody>
                  <a:tcPr marL="68580" marR="68580" marT="0" marB="0">
                    <a:lnL w="9525" cap="flat" cmpd="sng" algn="ctr">
                      <a:solidFill>
                        <a:srgbClr val="000000">
                          <a:shade val="95000"/>
                          <a:satMod val="105000"/>
                        </a:srgbClr>
                      </a:solidFill>
                      <a:prstDash val="solid"/>
                    </a:lnL>
                    <a:lnR w="25400" cap="flat" cmpd="sng" algn="ctr">
                      <a:solidFill>
                        <a:srgbClr val="000000"/>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r>
                        <a:rPr lang="en-US" sz="1000" dirty="0">
                          <a:solidFill>
                            <a:schemeClr val="tx1"/>
                          </a:solidFill>
                          <a:effectLst/>
                          <a:latin typeface="Century Gothic"/>
                          <a:cs typeface="Century Gothic"/>
                        </a:rPr>
                        <a:t>BUSINESS</a:t>
                      </a:r>
                      <a:endParaRPr lang="en-ZA" sz="1000" dirty="0">
                        <a:solidFill>
                          <a:schemeClr val="tx1"/>
                        </a:solidFill>
                        <a:effectLst/>
                        <a:latin typeface="Century Gothic"/>
                        <a:ea typeface="Times New Roman"/>
                        <a:cs typeface="Century Gothic"/>
                      </a:endParaRPr>
                    </a:p>
                  </a:txBody>
                  <a:tcPr marL="68580" marR="68580" marT="0" marB="0">
                    <a:lnL w="25400" cap="flat" cmpd="sng" algn="ctr">
                      <a:solidFill>
                        <a:srgbClr val="000000"/>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endParaRPr lang="en-ZA" sz="1000" dirty="0">
                        <a:solidFill>
                          <a:schemeClr val="tx1"/>
                        </a:solidFill>
                        <a:effectLst/>
                        <a:latin typeface="Century Gothic"/>
                        <a:ea typeface="Times New Roman"/>
                        <a:cs typeface="Century Gothic"/>
                      </a:endParaRPr>
                    </a:p>
                  </a:txBody>
                  <a:tcPr marL="68580" marR="68580" marT="0" marB="0">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6"/>
                  </a:ext>
                </a:extLst>
              </a:tr>
              <a:tr h="233750">
                <a:tc>
                  <a:txBody>
                    <a:bodyPr/>
                    <a:lstStyle>
                      <a:lvl1pPr marL="0" algn="l" defTabSz="914400" rtl="0" eaLnBrk="1" latinLnBrk="0" hangingPunct="1">
                        <a:defRPr sz="1800" b="1" kern="1200">
                          <a:solidFill>
                            <a:schemeClr val="dk1"/>
                          </a:solidFill>
                        </a:defRPr>
                      </a:lvl1pPr>
                      <a:lvl2pPr marL="457200" algn="l" defTabSz="914400" rtl="0" eaLnBrk="1" latinLnBrk="0" hangingPunct="1">
                        <a:defRPr sz="1800" b="1" kern="1200">
                          <a:solidFill>
                            <a:schemeClr val="dk1"/>
                          </a:solidFill>
                        </a:defRPr>
                      </a:lvl2pPr>
                      <a:lvl3pPr marL="914400" algn="l" defTabSz="914400" rtl="0" eaLnBrk="1" latinLnBrk="0" hangingPunct="1">
                        <a:defRPr sz="1800" b="1" kern="1200">
                          <a:solidFill>
                            <a:schemeClr val="dk1"/>
                          </a:solidFill>
                        </a:defRPr>
                      </a:lvl3pPr>
                      <a:lvl4pPr marL="1371600" algn="l" defTabSz="914400" rtl="0" eaLnBrk="1" latinLnBrk="0" hangingPunct="1">
                        <a:defRPr sz="1800" b="1" kern="1200">
                          <a:solidFill>
                            <a:schemeClr val="dk1"/>
                          </a:solidFill>
                        </a:defRPr>
                      </a:lvl4pPr>
                      <a:lvl5pPr marL="1828800" algn="l" defTabSz="914400" rtl="0" eaLnBrk="1" latinLnBrk="0" hangingPunct="1">
                        <a:defRPr sz="1800" b="1" kern="1200">
                          <a:solidFill>
                            <a:schemeClr val="dk1"/>
                          </a:solidFill>
                        </a:defRPr>
                      </a:lvl5pPr>
                      <a:lvl6pPr marL="2286000" algn="l" defTabSz="914400" rtl="0" eaLnBrk="1" latinLnBrk="0" hangingPunct="1">
                        <a:defRPr sz="1800" b="1" kern="1200">
                          <a:solidFill>
                            <a:schemeClr val="dk1"/>
                          </a:solidFill>
                        </a:defRPr>
                      </a:lvl6pPr>
                      <a:lvl7pPr marL="2743200" algn="l" defTabSz="914400" rtl="0" eaLnBrk="1" latinLnBrk="0" hangingPunct="1">
                        <a:defRPr sz="1800" b="1" kern="1200">
                          <a:solidFill>
                            <a:schemeClr val="dk1"/>
                          </a:solidFill>
                        </a:defRPr>
                      </a:lvl7pPr>
                      <a:lvl8pPr marL="3200400" algn="l" defTabSz="914400" rtl="0" eaLnBrk="1" latinLnBrk="0" hangingPunct="1">
                        <a:defRPr sz="1800" b="1" kern="1200">
                          <a:solidFill>
                            <a:schemeClr val="dk1"/>
                          </a:solidFill>
                        </a:defRPr>
                      </a:lvl8pPr>
                      <a:lvl9pPr marL="3657600" algn="l" defTabSz="914400" rtl="0" eaLnBrk="1" latinLnBrk="0" hangingPunct="1">
                        <a:defRPr sz="1800" b="1" kern="1200">
                          <a:solidFill>
                            <a:schemeClr val="dk1"/>
                          </a:solidFill>
                        </a:defRPr>
                      </a:lvl9pPr>
                    </a:lstStyle>
                    <a:p>
                      <a:pPr algn="just">
                        <a:lnSpc>
                          <a:spcPct val="90000"/>
                        </a:lnSpc>
                        <a:spcAft>
                          <a:spcPts val="0"/>
                        </a:spcAft>
                      </a:pPr>
                      <a:r>
                        <a:rPr lang="en-US" sz="1000">
                          <a:solidFill>
                            <a:schemeClr val="tx1"/>
                          </a:solidFill>
                          <a:effectLst/>
                          <a:latin typeface="Century Gothic"/>
                          <a:cs typeface="Century Gothic"/>
                        </a:rPr>
                        <a:t> </a:t>
                      </a:r>
                      <a:endParaRPr lang="en-ZA" sz="1000">
                        <a:solidFill>
                          <a:schemeClr val="tx1"/>
                        </a:solidFill>
                        <a:effectLst/>
                        <a:latin typeface="Century Gothic"/>
                        <a:ea typeface="Times New Roman"/>
                        <a:cs typeface="Century Gothic"/>
                      </a:endParaRPr>
                    </a:p>
                  </a:txBody>
                  <a:tcPr marL="68580" marR="68580" marT="0" marB="0">
                    <a:lnL w="9525" cap="flat" cmpd="sng" algn="ctr">
                      <a:solidFill>
                        <a:srgbClr val="000000">
                          <a:shade val="95000"/>
                          <a:satMod val="105000"/>
                        </a:srgbClr>
                      </a:solidFill>
                      <a:prstDash val="solid"/>
                    </a:lnL>
                    <a:lnR w="25400" cap="flat" cmpd="sng" algn="ctr">
                      <a:solidFill>
                        <a:srgbClr val="000000"/>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r>
                        <a:rPr lang="en-US" sz="1000" dirty="0">
                          <a:solidFill>
                            <a:schemeClr val="tx1"/>
                          </a:solidFill>
                          <a:effectLst/>
                          <a:latin typeface="Century Gothic"/>
                          <a:cs typeface="Century Gothic"/>
                        </a:rPr>
                        <a:t>WORSHIP</a:t>
                      </a:r>
                      <a:endParaRPr lang="en-ZA" sz="1000" dirty="0">
                        <a:solidFill>
                          <a:schemeClr val="tx1"/>
                        </a:solidFill>
                        <a:effectLst/>
                        <a:latin typeface="Century Gothic"/>
                        <a:ea typeface="Times New Roman"/>
                        <a:cs typeface="Century Gothic"/>
                      </a:endParaRPr>
                    </a:p>
                  </a:txBody>
                  <a:tcPr marL="68580" marR="68580" marT="0" marB="0">
                    <a:lnL w="25400" cap="flat" cmpd="sng" algn="ctr">
                      <a:solidFill>
                        <a:srgbClr val="000000"/>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endParaRPr lang="en-ZA" sz="1000" dirty="0">
                        <a:solidFill>
                          <a:schemeClr val="tx1"/>
                        </a:solidFill>
                        <a:effectLst/>
                        <a:latin typeface="Century Gothic"/>
                        <a:ea typeface="Times New Roman"/>
                        <a:cs typeface="Century Gothic"/>
                      </a:endParaRPr>
                    </a:p>
                  </a:txBody>
                  <a:tcPr marL="68580" marR="68580" marT="0" marB="0">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F33CC"/>
                    </a:solidFill>
                  </a:tcPr>
                </a:tc>
                <a:extLst>
                  <a:ext uri="{0D108BD9-81ED-4DB2-BD59-A6C34878D82A}">
                    <a16:rowId xmlns:a16="http://schemas.microsoft.com/office/drawing/2014/main" xmlns="" val="10007"/>
                  </a:ext>
                </a:extLst>
              </a:tr>
              <a:tr h="233750">
                <a:tc>
                  <a:txBody>
                    <a:bodyPr/>
                    <a:lstStyle>
                      <a:lvl1pPr marL="0" algn="l" defTabSz="914400" rtl="0" eaLnBrk="1" latinLnBrk="0" hangingPunct="1">
                        <a:defRPr sz="1800" b="1" kern="1200">
                          <a:solidFill>
                            <a:schemeClr val="dk1"/>
                          </a:solidFill>
                        </a:defRPr>
                      </a:lvl1pPr>
                      <a:lvl2pPr marL="457200" algn="l" defTabSz="914400" rtl="0" eaLnBrk="1" latinLnBrk="0" hangingPunct="1">
                        <a:defRPr sz="1800" b="1" kern="1200">
                          <a:solidFill>
                            <a:schemeClr val="dk1"/>
                          </a:solidFill>
                        </a:defRPr>
                      </a:lvl2pPr>
                      <a:lvl3pPr marL="914400" algn="l" defTabSz="914400" rtl="0" eaLnBrk="1" latinLnBrk="0" hangingPunct="1">
                        <a:defRPr sz="1800" b="1" kern="1200">
                          <a:solidFill>
                            <a:schemeClr val="dk1"/>
                          </a:solidFill>
                        </a:defRPr>
                      </a:lvl3pPr>
                      <a:lvl4pPr marL="1371600" algn="l" defTabSz="914400" rtl="0" eaLnBrk="1" latinLnBrk="0" hangingPunct="1">
                        <a:defRPr sz="1800" b="1" kern="1200">
                          <a:solidFill>
                            <a:schemeClr val="dk1"/>
                          </a:solidFill>
                        </a:defRPr>
                      </a:lvl4pPr>
                      <a:lvl5pPr marL="1828800" algn="l" defTabSz="914400" rtl="0" eaLnBrk="1" latinLnBrk="0" hangingPunct="1">
                        <a:defRPr sz="1800" b="1" kern="1200">
                          <a:solidFill>
                            <a:schemeClr val="dk1"/>
                          </a:solidFill>
                        </a:defRPr>
                      </a:lvl5pPr>
                      <a:lvl6pPr marL="2286000" algn="l" defTabSz="914400" rtl="0" eaLnBrk="1" latinLnBrk="0" hangingPunct="1">
                        <a:defRPr sz="1800" b="1" kern="1200">
                          <a:solidFill>
                            <a:schemeClr val="dk1"/>
                          </a:solidFill>
                        </a:defRPr>
                      </a:lvl6pPr>
                      <a:lvl7pPr marL="2743200" algn="l" defTabSz="914400" rtl="0" eaLnBrk="1" latinLnBrk="0" hangingPunct="1">
                        <a:defRPr sz="1800" b="1" kern="1200">
                          <a:solidFill>
                            <a:schemeClr val="dk1"/>
                          </a:solidFill>
                        </a:defRPr>
                      </a:lvl7pPr>
                      <a:lvl8pPr marL="3200400" algn="l" defTabSz="914400" rtl="0" eaLnBrk="1" latinLnBrk="0" hangingPunct="1">
                        <a:defRPr sz="1800" b="1" kern="1200">
                          <a:solidFill>
                            <a:schemeClr val="dk1"/>
                          </a:solidFill>
                        </a:defRPr>
                      </a:lvl8pPr>
                      <a:lvl9pPr marL="3657600" algn="l" defTabSz="914400" rtl="0" eaLnBrk="1" latinLnBrk="0" hangingPunct="1">
                        <a:defRPr sz="1800" b="1" kern="1200">
                          <a:solidFill>
                            <a:schemeClr val="dk1"/>
                          </a:solidFill>
                        </a:defRPr>
                      </a:lvl9pPr>
                    </a:lstStyle>
                    <a:p>
                      <a:pPr algn="just">
                        <a:lnSpc>
                          <a:spcPct val="90000"/>
                        </a:lnSpc>
                        <a:spcAft>
                          <a:spcPts val="0"/>
                        </a:spcAft>
                      </a:pPr>
                      <a:r>
                        <a:rPr lang="en-US" sz="1000" dirty="0">
                          <a:solidFill>
                            <a:schemeClr val="tx1"/>
                          </a:solidFill>
                          <a:effectLst/>
                          <a:latin typeface="Century Gothic"/>
                          <a:cs typeface="Century Gothic"/>
                        </a:rPr>
                        <a:t> </a:t>
                      </a:r>
                      <a:endParaRPr lang="en-ZA" sz="1000" dirty="0">
                        <a:solidFill>
                          <a:schemeClr val="tx1"/>
                        </a:solidFill>
                        <a:effectLst/>
                        <a:latin typeface="Century Gothic"/>
                        <a:ea typeface="Times New Roman"/>
                        <a:cs typeface="Century Gothic"/>
                      </a:endParaRPr>
                    </a:p>
                  </a:txBody>
                  <a:tcPr marL="68580" marR="68580" marT="0" marB="0">
                    <a:lnL w="9525" cap="flat" cmpd="sng" algn="ctr">
                      <a:solidFill>
                        <a:srgbClr val="000000">
                          <a:shade val="95000"/>
                          <a:satMod val="105000"/>
                        </a:srgbClr>
                      </a:solidFill>
                      <a:prstDash val="solid"/>
                    </a:lnL>
                    <a:lnR w="25400" cap="flat" cmpd="sng" algn="ctr">
                      <a:solidFill>
                        <a:srgbClr val="000000"/>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r>
                        <a:rPr lang="en-US" sz="1000" dirty="0">
                          <a:solidFill>
                            <a:schemeClr val="tx1"/>
                          </a:solidFill>
                          <a:effectLst/>
                          <a:latin typeface="Century Gothic"/>
                          <a:cs typeface="Century Gothic"/>
                        </a:rPr>
                        <a:t>HOSPITAL</a:t>
                      </a:r>
                      <a:endParaRPr lang="en-ZA" sz="1000" dirty="0">
                        <a:solidFill>
                          <a:schemeClr val="tx1"/>
                        </a:solidFill>
                        <a:effectLst/>
                        <a:latin typeface="Century Gothic"/>
                        <a:ea typeface="Times New Roman"/>
                        <a:cs typeface="Century Gothic"/>
                      </a:endParaRPr>
                    </a:p>
                  </a:txBody>
                  <a:tcPr marL="68580" marR="68580" marT="0" marB="0">
                    <a:lnL w="25400" cap="flat" cmpd="sng" algn="ctr">
                      <a:solidFill>
                        <a:srgbClr val="000000"/>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just">
                        <a:lnSpc>
                          <a:spcPct val="90000"/>
                        </a:lnSpc>
                        <a:spcAft>
                          <a:spcPts val="0"/>
                        </a:spcAft>
                      </a:pPr>
                      <a:endParaRPr lang="en-ZA" sz="1000" dirty="0">
                        <a:solidFill>
                          <a:schemeClr val="tx1"/>
                        </a:solidFill>
                        <a:effectLst/>
                        <a:latin typeface="Century Gothic"/>
                        <a:ea typeface="Times New Roman"/>
                        <a:cs typeface="Century Gothic"/>
                      </a:endParaRPr>
                    </a:p>
                  </a:txBody>
                  <a:tcPr marL="68580" marR="68580" marT="0" marB="0">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15702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681638D-6D01-62CD-2137-413309B2A9ED}"/>
              </a:ext>
            </a:extLst>
          </p:cNvPr>
          <p:cNvSpPr/>
          <p:nvPr/>
        </p:nvSpPr>
        <p:spPr bwMode="auto">
          <a:xfrm>
            <a:off x="280987" y="114300"/>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a:r>
              <a:rPr lang="en-ZA" altLang="en-US" sz="3500" b="1" dirty="0">
                <a:solidFill>
                  <a:schemeClr val="bg1"/>
                </a:solidFill>
                <a:latin typeface="Abadi" panose="020B0604020104020204" pitchFamily="34" charset="0"/>
                <a:cs typeface="Arial"/>
              </a:rPr>
              <a:t>Vista Park 3 - Yields</a:t>
            </a:r>
          </a:p>
        </p:txBody>
      </p:sp>
      <p:pic>
        <p:nvPicPr>
          <p:cNvPr id="4" name="Picture 3">
            <a:extLst>
              <a:ext uri="{FF2B5EF4-FFF2-40B4-BE49-F238E27FC236}">
                <a16:creationId xmlns:a16="http://schemas.microsoft.com/office/drawing/2014/main" xmlns="" id="{7AE95C69-7EAD-033E-5D98-4E9228D9232A}"/>
              </a:ext>
            </a:extLst>
          </p:cNvPr>
          <p:cNvPicPr>
            <a:picLocks noChangeAspect="1"/>
          </p:cNvPicPr>
          <p:nvPr/>
        </p:nvPicPr>
        <p:blipFill>
          <a:blip r:embed="rId2" cstate="print"/>
          <a:stretch>
            <a:fillRect/>
          </a:stretch>
        </p:blipFill>
        <p:spPr>
          <a:xfrm>
            <a:off x="315875" y="916542"/>
            <a:ext cx="8582025" cy="5024916"/>
          </a:xfrm>
          <a:prstGeom prst="rect">
            <a:avLst/>
          </a:prstGeom>
          <a:ln>
            <a:solidFill>
              <a:srgbClr val="000000"/>
            </a:solidFill>
          </a:ln>
        </p:spPr>
      </p:pic>
    </p:spTree>
    <p:extLst>
      <p:ext uri="{BB962C8B-B14F-4D97-AF65-F5344CB8AC3E}">
        <p14:creationId xmlns:p14="http://schemas.microsoft.com/office/powerpoint/2010/main" xmlns="" val="1908455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a:extLst>
              <a:ext uri="{FF2B5EF4-FFF2-40B4-BE49-F238E27FC236}">
                <a16:creationId xmlns:a16="http://schemas.microsoft.com/office/drawing/2014/main" xmlns="" id="{1C54A584-75D2-5014-3080-0157B33F9E95}"/>
              </a:ext>
            </a:extLst>
          </p:cNvPr>
          <p:cNvSpPr>
            <a:spLocks noGrp="1" noChangeArrowheads="1"/>
          </p:cNvSpPr>
          <p:nvPr>
            <p:ph idx="1"/>
          </p:nvPr>
        </p:nvSpPr>
        <p:spPr>
          <a:xfrm>
            <a:off x="280987" y="836712"/>
            <a:ext cx="8582025" cy="5328592"/>
          </a:xfrm>
        </p:spPr>
        <p:txBody>
          <a:bodyPr/>
          <a:lstStyle/>
          <a:p>
            <a:pPr algn="just"/>
            <a:r>
              <a:rPr lang="en-ZA" altLang="en-US" sz="2400" kern="1200" dirty="0">
                <a:latin typeface="Abadi" panose="020B0604020104020204" pitchFamily="34" charset="0"/>
                <a:cs typeface="Arial" panose="020B0604020202020204" pitchFamily="34" charset="0"/>
              </a:rPr>
              <a:t>The appointed developer is Calgro M3 Developments which has contracted PZR (Pty) Ltd as their main contractor</a:t>
            </a:r>
          </a:p>
          <a:p>
            <a:pPr algn="just"/>
            <a:r>
              <a:rPr lang="en-ZA" sz="2400" kern="1200" dirty="0">
                <a:latin typeface="Abadi" panose="020B0604020104020204" pitchFamily="34" charset="0"/>
                <a:cs typeface="Arial" panose="020B0604020202020204" pitchFamily="34" charset="0"/>
              </a:rPr>
              <a:t>The project is at installation of civil and electrical engineering services in Ext. 261, 262 and 263.</a:t>
            </a:r>
          </a:p>
          <a:p>
            <a:pPr algn="just"/>
            <a:r>
              <a:rPr lang="en-ZA" sz="2400" kern="1200" dirty="0">
                <a:latin typeface="Abadi" panose="020B0604020104020204" pitchFamily="34" charset="0"/>
                <a:cs typeface="Arial" panose="020B0604020202020204" pitchFamily="34" charset="0"/>
              </a:rPr>
              <a:t>The following infrastructure has been installed to date:</a:t>
            </a:r>
          </a:p>
          <a:p>
            <a:pPr lvl="1" algn="just"/>
            <a:r>
              <a:rPr lang="en-ZA" sz="2400" kern="1200" dirty="0">
                <a:latin typeface="Abadi" panose="020B0604020104020204" pitchFamily="34" charset="0"/>
                <a:ea typeface="+mn-ea"/>
                <a:cs typeface="Arial" panose="020B0604020202020204" pitchFamily="34" charset="0"/>
              </a:rPr>
              <a:t>Water – 2.76km of pipes</a:t>
            </a:r>
          </a:p>
          <a:p>
            <a:pPr lvl="1" algn="just"/>
            <a:r>
              <a:rPr lang="en-ZA" sz="2400" kern="1200" dirty="0">
                <a:latin typeface="Abadi" panose="020B0604020104020204" pitchFamily="34" charset="0"/>
                <a:ea typeface="+mn-ea"/>
                <a:cs typeface="Arial" panose="020B0604020202020204" pitchFamily="34" charset="0"/>
              </a:rPr>
              <a:t>Sewer – 3.65km of pipes</a:t>
            </a:r>
          </a:p>
          <a:p>
            <a:pPr lvl="1" algn="just"/>
            <a:r>
              <a:rPr lang="en-ZA" sz="2400" kern="1200" dirty="0">
                <a:latin typeface="Abadi" panose="020B0604020104020204" pitchFamily="34" charset="0"/>
                <a:ea typeface="+mn-ea"/>
                <a:cs typeface="Arial" panose="020B0604020202020204" pitchFamily="34" charset="0"/>
              </a:rPr>
              <a:t>Roads – 2.4km of roads</a:t>
            </a:r>
          </a:p>
          <a:p>
            <a:pPr lvl="1" algn="just"/>
            <a:r>
              <a:rPr lang="en-ZA" sz="2400" kern="1200" dirty="0">
                <a:latin typeface="Abadi" panose="020B0604020104020204" pitchFamily="34" charset="0"/>
                <a:ea typeface="+mn-ea"/>
                <a:cs typeface="Arial" panose="020B0604020202020204" pitchFamily="34" charset="0"/>
              </a:rPr>
              <a:t>Storm water – 1.2km of pipes and culverts</a:t>
            </a:r>
          </a:p>
          <a:p>
            <a:pPr lvl="1" algn="just"/>
            <a:r>
              <a:rPr lang="en-ZA" sz="2400" kern="1200" dirty="0">
                <a:latin typeface="Abadi" panose="020B0604020104020204" pitchFamily="34" charset="0"/>
                <a:ea typeface="+mn-ea"/>
                <a:cs typeface="Arial" panose="020B0604020202020204" pitchFamily="34" charset="0"/>
              </a:rPr>
              <a:t>Electricity – 3km of cables and 5 mini-substations</a:t>
            </a:r>
          </a:p>
          <a:p>
            <a:pPr lvl="1" algn="just"/>
            <a:r>
              <a:rPr lang="en-ZA" sz="2400" kern="1200" dirty="0">
                <a:latin typeface="Abadi" panose="020B0604020104020204" pitchFamily="34" charset="0"/>
                <a:ea typeface="+mn-ea"/>
                <a:cs typeface="Arial" panose="020B0604020202020204" pitchFamily="34" charset="0"/>
              </a:rPr>
              <a:t>Ext. 261, 262 and 263 are ready for top structures for Mix-Use Development</a:t>
            </a:r>
            <a:endParaRPr lang="en-ZA" altLang="en-US" sz="2400" kern="1200" dirty="0">
              <a:latin typeface="Abadi" panose="020B0604020104020204" pitchFamily="34" charset="0"/>
              <a:ea typeface="+mn-ea"/>
              <a:cs typeface="Arial" panose="020B0604020202020204" pitchFamily="34" charset="0"/>
            </a:endParaRPr>
          </a:p>
          <a:p>
            <a:pPr lvl="1" algn="just"/>
            <a:endParaRPr lang="en-ZA" altLang="en-US" dirty="0"/>
          </a:p>
        </p:txBody>
      </p:sp>
      <p:sp>
        <p:nvSpPr>
          <p:cNvPr id="3" name="Rectangle 2">
            <a:extLst>
              <a:ext uri="{FF2B5EF4-FFF2-40B4-BE49-F238E27FC236}">
                <a16:creationId xmlns:a16="http://schemas.microsoft.com/office/drawing/2014/main" xmlns="" id="{D681638D-6D01-62CD-2137-413309B2A9ED}"/>
              </a:ext>
            </a:extLst>
          </p:cNvPr>
          <p:cNvSpPr/>
          <p:nvPr/>
        </p:nvSpPr>
        <p:spPr bwMode="auto">
          <a:xfrm>
            <a:off x="280987" y="114300"/>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3500" b="1" kern="0" dirty="0">
                <a:solidFill>
                  <a:schemeClr val="bg1"/>
                </a:solidFill>
                <a:latin typeface="Abadi" panose="020B0604020104020204" pitchFamily="34" charset="0"/>
                <a:cs typeface="Arial"/>
              </a:rPr>
              <a:t>Vista Park 3 – Progress to date</a:t>
            </a:r>
            <a:endParaRPr lang="en-ZA" sz="3500" b="1" kern="0" dirty="0">
              <a:solidFill>
                <a:schemeClr val="bg1"/>
              </a:solidFill>
              <a:latin typeface="Abadi" panose="020B0604020104020204" pitchFamily="34" charset="0"/>
              <a:cs typeface="Arial"/>
            </a:endParaRPr>
          </a:p>
        </p:txBody>
      </p:sp>
    </p:spTree>
    <p:extLst>
      <p:ext uri="{BB962C8B-B14F-4D97-AF65-F5344CB8AC3E}">
        <p14:creationId xmlns:p14="http://schemas.microsoft.com/office/powerpoint/2010/main" xmlns="" val="34298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a:extLst>
              <a:ext uri="{FF2B5EF4-FFF2-40B4-BE49-F238E27FC236}">
                <a16:creationId xmlns:a16="http://schemas.microsoft.com/office/drawing/2014/main" xmlns="" id="{1C54A584-75D2-5014-3080-0157B33F9E95}"/>
              </a:ext>
            </a:extLst>
          </p:cNvPr>
          <p:cNvSpPr>
            <a:spLocks noGrp="1" noChangeArrowheads="1"/>
          </p:cNvSpPr>
          <p:nvPr>
            <p:ph idx="1"/>
          </p:nvPr>
        </p:nvSpPr>
        <p:spPr>
          <a:xfrm>
            <a:off x="280987" y="836712"/>
            <a:ext cx="8582025" cy="4248472"/>
          </a:xfrm>
        </p:spPr>
        <p:txBody>
          <a:bodyPr/>
          <a:lstStyle/>
          <a:p>
            <a:pPr marL="342900" indent="-342900" algn="just">
              <a:spcBef>
                <a:spcPts val="0"/>
              </a:spcBef>
              <a:spcAft>
                <a:spcPts val="0"/>
              </a:spcAft>
              <a:buFont typeface="Wingdings" panose="05000000000000000000" pitchFamily="2" charset="2"/>
              <a:buChar char="§"/>
            </a:pPr>
            <a:r>
              <a:rPr lang="en-ZA" sz="2400" kern="1200" dirty="0">
                <a:latin typeface="Abadi" panose="020B0604020104020204" pitchFamily="34" charset="0"/>
                <a:cs typeface="Arial" panose="020B0604020202020204" pitchFamily="34" charset="0"/>
              </a:rPr>
              <a:t>Lack of funding to achieve targets – Adequate planning and budget will assist in better project performance</a:t>
            </a:r>
          </a:p>
          <a:p>
            <a:pPr marL="0" indent="0" algn="l">
              <a:spcBef>
                <a:spcPts val="0"/>
              </a:spcBef>
              <a:spcAft>
                <a:spcPts val="0"/>
              </a:spcAft>
              <a:buNone/>
            </a:pPr>
            <a:endParaRPr lang="en-ZA" sz="2400" kern="1200" dirty="0">
              <a:latin typeface="Abadi" panose="020B0604020104020204" pitchFamily="34" charset="0"/>
              <a:cs typeface="Arial" panose="020B0604020202020204" pitchFamily="34" charset="0"/>
            </a:endParaRPr>
          </a:p>
          <a:p>
            <a:pPr marL="342900" indent="-342900" algn="just">
              <a:spcBef>
                <a:spcPts val="0"/>
              </a:spcBef>
              <a:spcAft>
                <a:spcPts val="0"/>
              </a:spcAft>
              <a:buFont typeface="Wingdings" panose="05000000000000000000" pitchFamily="2" charset="2"/>
              <a:buChar char="§"/>
            </a:pPr>
            <a:r>
              <a:rPr lang="en-ZA" sz="2400" kern="1200" dirty="0">
                <a:latin typeface="Abadi" panose="020B0604020104020204" pitchFamily="34" charset="0"/>
                <a:cs typeface="Arial" panose="020B0604020202020204" pitchFamily="34" charset="0"/>
              </a:rPr>
              <a:t>Delays in paying invoices for work done – Project Funds need to be ringfenced specifically for the project</a:t>
            </a:r>
          </a:p>
          <a:p>
            <a:pPr marL="342900" indent="-342900" algn="l">
              <a:spcBef>
                <a:spcPts val="0"/>
              </a:spcBef>
              <a:spcAft>
                <a:spcPts val="0"/>
              </a:spcAft>
              <a:buFont typeface="Wingdings" panose="05000000000000000000" pitchFamily="2" charset="2"/>
              <a:buChar char="§"/>
            </a:pPr>
            <a:endParaRPr lang="en-ZA" sz="2400" kern="1200" dirty="0">
              <a:latin typeface="Abadi" panose="020B0604020104020204" pitchFamily="34" charset="0"/>
              <a:cs typeface="Arial" panose="020B0604020202020204" pitchFamily="34" charset="0"/>
            </a:endParaRPr>
          </a:p>
          <a:p>
            <a:pPr marL="342900" indent="-342900" algn="just">
              <a:spcBef>
                <a:spcPts val="0"/>
              </a:spcBef>
              <a:spcAft>
                <a:spcPts val="0"/>
              </a:spcAft>
              <a:buFont typeface="Wingdings" panose="05000000000000000000" pitchFamily="2" charset="2"/>
              <a:buChar char="§"/>
            </a:pPr>
            <a:r>
              <a:rPr lang="en-ZA" sz="2400" kern="1200" dirty="0">
                <a:latin typeface="Abadi" panose="020B0604020104020204" pitchFamily="34" charset="0"/>
                <a:cs typeface="Arial" panose="020B0604020202020204" pitchFamily="34" charset="0"/>
              </a:rPr>
              <a:t>Delays in decision making – There is a need for improved Intergovernmental Relations</a:t>
            </a:r>
          </a:p>
          <a:p>
            <a:pPr marL="0" indent="0" algn="just">
              <a:spcBef>
                <a:spcPts val="0"/>
              </a:spcBef>
              <a:spcAft>
                <a:spcPts val="0"/>
              </a:spcAft>
              <a:buNone/>
            </a:pPr>
            <a:endParaRPr lang="en-ZA" sz="2400" kern="1200" dirty="0">
              <a:latin typeface="Abadi" panose="020B0604020104020204" pitchFamily="34" charset="0"/>
              <a:cs typeface="Arial" panose="020B0604020202020204" pitchFamily="34" charset="0"/>
            </a:endParaRPr>
          </a:p>
          <a:p>
            <a:pPr marL="342900" indent="-342900" algn="just">
              <a:spcBef>
                <a:spcPts val="0"/>
              </a:spcBef>
              <a:spcAft>
                <a:spcPts val="0"/>
              </a:spcAft>
              <a:buFont typeface="Wingdings" panose="05000000000000000000" pitchFamily="2" charset="2"/>
              <a:buChar char="§"/>
            </a:pPr>
            <a:r>
              <a:rPr lang="en-ZA" altLang="en-US" sz="2400" kern="1200" dirty="0">
                <a:latin typeface="Abadi" panose="020B0604020104020204" pitchFamily="34" charset="0"/>
                <a:cs typeface="Arial" panose="020B0604020202020204" pitchFamily="34" charset="0"/>
              </a:rPr>
              <a:t>There was a misuse of allocated funds</a:t>
            </a:r>
          </a:p>
        </p:txBody>
      </p:sp>
      <p:sp>
        <p:nvSpPr>
          <p:cNvPr id="3" name="Rectangle 2">
            <a:extLst>
              <a:ext uri="{FF2B5EF4-FFF2-40B4-BE49-F238E27FC236}">
                <a16:creationId xmlns:a16="http://schemas.microsoft.com/office/drawing/2014/main" xmlns="" id="{D681638D-6D01-62CD-2137-413309B2A9ED}"/>
              </a:ext>
            </a:extLst>
          </p:cNvPr>
          <p:cNvSpPr/>
          <p:nvPr/>
        </p:nvSpPr>
        <p:spPr bwMode="auto">
          <a:xfrm>
            <a:off x="280987" y="114300"/>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3500" b="1" kern="0" dirty="0">
                <a:solidFill>
                  <a:schemeClr val="bg1"/>
                </a:solidFill>
                <a:latin typeface="Abadi" panose="020B0604020104020204" pitchFamily="34" charset="0"/>
                <a:cs typeface="Arial"/>
              </a:rPr>
              <a:t>Catalytic Projects - </a:t>
            </a:r>
            <a:r>
              <a:rPr lang="en-ZA" altLang="en-US" sz="3500" b="1" kern="0" dirty="0">
                <a:solidFill>
                  <a:schemeClr val="bg1"/>
                </a:solidFill>
                <a:latin typeface="Abadi" panose="020B0604020104020204" pitchFamily="34" charset="0"/>
                <a:cs typeface="Arial"/>
              </a:rPr>
              <a:t>Challenges</a:t>
            </a:r>
            <a:endParaRPr lang="en-ZA" sz="3500" b="1" kern="0" dirty="0">
              <a:solidFill>
                <a:schemeClr val="bg1"/>
              </a:solidFill>
              <a:latin typeface="Abadi" panose="020B0604020104020204" pitchFamily="34" charset="0"/>
              <a:cs typeface="Arial"/>
            </a:endParaRPr>
          </a:p>
        </p:txBody>
      </p:sp>
    </p:spTree>
    <p:extLst>
      <p:ext uri="{BB962C8B-B14F-4D97-AF65-F5344CB8AC3E}">
        <p14:creationId xmlns:p14="http://schemas.microsoft.com/office/powerpoint/2010/main" xmlns="" val="24201856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a:extLst>
              <a:ext uri="{FF2B5EF4-FFF2-40B4-BE49-F238E27FC236}">
                <a16:creationId xmlns:a16="http://schemas.microsoft.com/office/drawing/2014/main" xmlns="" id="{1C54A584-75D2-5014-3080-0157B33F9E95}"/>
              </a:ext>
            </a:extLst>
          </p:cNvPr>
          <p:cNvSpPr>
            <a:spLocks noGrp="1" noChangeArrowheads="1"/>
          </p:cNvSpPr>
          <p:nvPr>
            <p:ph idx="1"/>
          </p:nvPr>
        </p:nvSpPr>
        <p:spPr>
          <a:xfrm>
            <a:off x="280987" y="836712"/>
            <a:ext cx="8582025" cy="4752528"/>
          </a:xfrm>
        </p:spPr>
        <p:txBody>
          <a:bodyPr/>
          <a:lstStyle/>
          <a:p>
            <a:r>
              <a:rPr lang="en-US" sz="2000" kern="1200" dirty="0">
                <a:latin typeface="Abadi" panose="020B0604020104020204" pitchFamily="34" charset="0"/>
                <a:cs typeface="Arial" panose="020B0604020202020204" pitchFamily="34" charset="0"/>
              </a:rPr>
              <a:t>Both projects are funded through HSDG and USDG, and below are responsibility of project’s different parties:</a:t>
            </a:r>
          </a:p>
          <a:p>
            <a:pPr marL="342900" lvl="0" indent="-342900" rtl="0">
              <a:buFont typeface="Symbol" panose="05050102010706020507" pitchFamily="18" charset="2"/>
              <a:buChar char=""/>
            </a:pPr>
            <a:endParaRPr lang="en-US" sz="2000" kern="1200" dirty="0">
              <a:latin typeface="Abadi" panose="020B0604020104020204" pitchFamily="34" charset="0"/>
              <a:cs typeface="Arial" panose="020B0604020202020204" pitchFamily="34" charset="0"/>
            </a:endParaRPr>
          </a:p>
          <a:p>
            <a:pPr lvl="0" algn="just" rtl="0">
              <a:buFont typeface="Arial" panose="020B0604020202020204" pitchFamily="34" charset="0"/>
              <a:buChar char="•"/>
            </a:pPr>
            <a:r>
              <a:rPr lang="en-US" sz="2000" kern="1200" dirty="0">
                <a:latin typeface="Abadi" panose="020B0604020104020204" pitchFamily="34" charset="0"/>
                <a:cs typeface="Arial" panose="020B0604020202020204" pitchFamily="34" charset="0"/>
              </a:rPr>
              <a:t>NDHS: The department </a:t>
            </a:r>
            <a:r>
              <a:rPr lang="en-ZA" sz="2000" kern="1200" dirty="0">
                <a:latin typeface="Abadi" panose="020B0604020104020204" pitchFamily="34" charset="0"/>
                <a:cs typeface="Arial" panose="020B0604020202020204" pitchFamily="34" charset="0"/>
              </a:rPr>
              <a:t>disburse funds as legislated in terms of grant frameworks</a:t>
            </a:r>
          </a:p>
          <a:p>
            <a:pPr lvl="0" rtl="0">
              <a:buFont typeface="Arial" panose="020B0604020202020204" pitchFamily="34" charset="0"/>
              <a:buChar char="•"/>
            </a:pPr>
            <a:r>
              <a:rPr lang="en-US" sz="2000" kern="1200" dirty="0">
                <a:latin typeface="Abadi" panose="020B0604020104020204" pitchFamily="34" charset="0"/>
                <a:cs typeface="Arial" panose="020B0604020202020204" pitchFamily="34" charset="0"/>
              </a:rPr>
              <a:t>FSHS: </a:t>
            </a:r>
            <a:r>
              <a:rPr lang="en-ZA" sz="2000" kern="1200" dirty="0">
                <a:latin typeface="Abadi" panose="020B0604020104020204" pitchFamily="34" charset="0"/>
                <a:cs typeface="Arial" panose="020B0604020202020204" pitchFamily="34" charset="0"/>
              </a:rPr>
              <a:t>The department disburse HSDG funds for the HDA to successfully deliver on its obligations;</a:t>
            </a:r>
          </a:p>
          <a:p>
            <a:pPr lvl="0" rtl="0">
              <a:buFont typeface="Arial" panose="020B0604020202020204" pitchFamily="34" charset="0"/>
              <a:buChar char="•"/>
            </a:pPr>
            <a:r>
              <a:rPr lang="en-ZA" sz="2000" kern="1200" dirty="0">
                <a:latin typeface="Abadi" panose="020B0604020104020204" pitchFamily="34" charset="0"/>
                <a:cs typeface="Arial" panose="020B0604020202020204" pitchFamily="34" charset="0"/>
              </a:rPr>
              <a:t>MMM: The Municipality secure infrastructure USDG funding for the Project and make budget provision thereof, </a:t>
            </a:r>
          </a:p>
          <a:p>
            <a:pPr marL="0" lvl="0" indent="0" rtl="0">
              <a:buNone/>
            </a:pPr>
            <a:endParaRPr lang="en-ZA" sz="2000" kern="1200" dirty="0">
              <a:latin typeface="Abadi" panose="020B0604020104020204" pitchFamily="34" charset="0"/>
              <a:cs typeface="Arial" panose="020B0604020202020204" pitchFamily="34" charset="0"/>
            </a:endParaRPr>
          </a:p>
          <a:p>
            <a:pPr lvl="0" algn="just" rtl="0"/>
            <a:r>
              <a:rPr lang="en-ZA" sz="2000" kern="1200" dirty="0">
                <a:latin typeface="Abadi" panose="020B0604020104020204" pitchFamily="34" charset="0"/>
                <a:cs typeface="Arial" panose="020B0604020202020204" pitchFamily="34" charset="0"/>
              </a:rPr>
              <a:t>The Developer use own funds raised through investments for servicing and development of open market sites</a:t>
            </a:r>
            <a:endParaRPr lang="en-ZA" altLang="en-US" sz="2000" kern="1200" dirty="0">
              <a:latin typeface="Abadi" panose="020B0604020104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D681638D-6D01-62CD-2137-413309B2A9ED}"/>
              </a:ext>
            </a:extLst>
          </p:cNvPr>
          <p:cNvSpPr/>
          <p:nvPr/>
        </p:nvSpPr>
        <p:spPr bwMode="auto">
          <a:xfrm>
            <a:off x="280987" y="114300"/>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3500" b="1" kern="0" dirty="0">
                <a:solidFill>
                  <a:schemeClr val="bg1"/>
                </a:solidFill>
                <a:latin typeface="Abadi" panose="020B0604020104020204" pitchFamily="34" charset="0"/>
                <a:cs typeface="Arial"/>
              </a:rPr>
              <a:t>Catalytic Projects - </a:t>
            </a:r>
            <a:r>
              <a:rPr lang="en-ZA" altLang="en-US" sz="3500" b="1" kern="0" dirty="0">
                <a:solidFill>
                  <a:schemeClr val="bg1"/>
                </a:solidFill>
                <a:latin typeface="Abadi" panose="020B0604020104020204" pitchFamily="34" charset="0"/>
                <a:cs typeface="Arial"/>
              </a:rPr>
              <a:t>Funding Instruments</a:t>
            </a:r>
            <a:endParaRPr lang="en-ZA" sz="3500" b="1" kern="0" dirty="0">
              <a:solidFill>
                <a:schemeClr val="bg1"/>
              </a:solidFill>
              <a:latin typeface="Abadi" panose="020B0604020104020204" pitchFamily="34" charset="0"/>
              <a:cs typeface="Arial"/>
            </a:endParaRPr>
          </a:p>
        </p:txBody>
      </p:sp>
    </p:spTree>
    <p:extLst>
      <p:ext uri="{BB962C8B-B14F-4D97-AF65-F5344CB8AC3E}">
        <p14:creationId xmlns:p14="http://schemas.microsoft.com/office/powerpoint/2010/main" xmlns="" val="361031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93A47FE-4FFC-BA45-E267-8148936BAA9C}"/>
              </a:ext>
            </a:extLst>
          </p:cNvPr>
          <p:cNvSpPr/>
          <p:nvPr/>
        </p:nvSpPr>
        <p:spPr bwMode="auto">
          <a:xfrm>
            <a:off x="251520" y="116632"/>
            <a:ext cx="8640960"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3600" b="1" kern="0" dirty="0">
                <a:solidFill>
                  <a:schemeClr val="bg1"/>
                </a:solidFill>
                <a:latin typeface="Abadi" panose="020B0604020104020204" pitchFamily="34" charset="0"/>
                <a:cs typeface="Arial"/>
              </a:rPr>
              <a:t>Human Settlements Core Responsibilities</a:t>
            </a:r>
            <a:endParaRPr lang="en-ZA" sz="3600" b="1" kern="0" dirty="0">
              <a:solidFill>
                <a:schemeClr val="bg1"/>
              </a:solidFill>
              <a:latin typeface="Abadi" panose="020B0604020104020204" pitchFamily="34" charset="0"/>
              <a:cs typeface="Arial"/>
            </a:endParaRPr>
          </a:p>
        </p:txBody>
      </p:sp>
      <p:graphicFrame>
        <p:nvGraphicFramePr>
          <p:cNvPr id="3" name="Table 3">
            <a:extLst>
              <a:ext uri="{FF2B5EF4-FFF2-40B4-BE49-F238E27FC236}">
                <a16:creationId xmlns:a16="http://schemas.microsoft.com/office/drawing/2014/main" xmlns="" id="{CCEF9CE3-70B4-3642-DDD8-5590B3DFEC48}"/>
              </a:ext>
            </a:extLst>
          </p:cNvPr>
          <p:cNvGraphicFramePr>
            <a:graphicFrameLocks noGrp="1"/>
          </p:cNvGraphicFramePr>
          <p:nvPr>
            <p:extLst>
              <p:ext uri="{D42A27DB-BD31-4B8C-83A1-F6EECF244321}">
                <p14:modId xmlns:p14="http://schemas.microsoft.com/office/powerpoint/2010/main" xmlns="" val="1325624519"/>
              </p:ext>
            </p:extLst>
          </p:nvPr>
        </p:nvGraphicFramePr>
        <p:xfrm>
          <a:off x="251520" y="908720"/>
          <a:ext cx="8640961" cy="4536727"/>
        </p:xfrm>
        <a:graphic>
          <a:graphicData uri="http://schemas.openxmlformats.org/drawingml/2006/table">
            <a:tbl>
              <a:tblPr firstRow="1" bandRow="1">
                <a:tableStyleId>{F5AB1C69-6EDB-4FF4-983F-18BD219EF322}</a:tableStyleId>
              </a:tblPr>
              <a:tblGrid>
                <a:gridCol w="1566624">
                  <a:extLst>
                    <a:ext uri="{9D8B030D-6E8A-4147-A177-3AD203B41FA5}">
                      <a16:colId xmlns:a16="http://schemas.microsoft.com/office/drawing/2014/main" xmlns="" val="20000"/>
                    </a:ext>
                  </a:extLst>
                </a:gridCol>
                <a:gridCol w="1637680">
                  <a:extLst>
                    <a:ext uri="{9D8B030D-6E8A-4147-A177-3AD203B41FA5}">
                      <a16:colId xmlns:a16="http://schemas.microsoft.com/office/drawing/2014/main" xmlns="" val="20001"/>
                    </a:ext>
                  </a:extLst>
                </a:gridCol>
                <a:gridCol w="1440663">
                  <a:extLst>
                    <a:ext uri="{9D8B030D-6E8A-4147-A177-3AD203B41FA5}">
                      <a16:colId xmlns:a16="http://schemas.microsoft.com/office/drawing/2014/main" xmlns="" val="20002"/>
                    </a:ext>
                  </a:extLst>
                </a:gridCol>
                <a:gridCol w="2647376">
                  <a:extLst>
                    <a:ext uri="{9D8B030D-6E8A-4147-A177-3AD203B41FA5}">
                      <a16:colId xmlns:a16="http://schemas.microsoft.com/office/drawing/2014/main" xmlns="" val="20003"/>
                    </a:ext>
                  </a:extLst>
                </a:gridCol>
                <a:gridCol w="1348618">
                  <a:extLst>
                    <a:ext uri="{9D8B030D-6E8A-4147-A177-3AD203B41FA5}">
                      <a16:colId xmlns:a16="http://schemas.microsoft.com/office/drawing/2014/main" xmlns="" val="20004"/>
                    </a:ext>
                  </a:extLst>
                </a:gridCol>
              </a:tblGrid>
              <a:tr h="830352">
                <a:tc>
                  <a:txBody>
                    <a:bodyPr/>
                    <a:lstStyle/>
                    <a:p>
                      <a:pPr algn="ctr"/>
                      <a:r>
                        <a:rPr lang="en-ZA" altLang="en-US" sz="1200" dirty="0">
                          <a:solidFill>
                            <a:schemeClr val="bg1"/>
                          </a:solidFill>
                          <a:latin typeface="Abadi" panose="020B0604020104020204" pitchFamily="34" charset="0"/>
                        </a:rPr>
                        <a:t>Informal Settlements and Beneficiary Management </a:t>
                      </a:r>
                      <a:endParaRPr lang="en-US" sz="1200" dirty="0">
                        <a:solidFill>
                          <a:schemeClr val="bg1"/>
                        </a:solidFill>
                        <a:latin typeface="Abadi" panose="020B0604020104020204" pitchFamily="34" charset="0"/>
                      </a:endParaRPr>
                    </a:p>
                  </a:txBody>
                  <a:tcPr marT="45120" marB="451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altLang="en-US" sz="1400" b="1" kern="1200" dirty="0">
                          <a:solidFill>
                            <a:schemeClr val="bg1"/>
                          </a:solidFill>
                          <a:latin typeface="Abadi" panose="020B0604020104020204" pitchFamily="34" charset="0"/>
                          <a:ea typeface="+mn-ea"/>
                          <a:cs typeface="+mn-cs"/>
                        </a:rPr>
                        <a:t>Project Management</a:t>
                      </a:r>
                    </a:p>
                  </a:txBody>
                  <a:tcPr marT="45120" marB="451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altLang="en-US" sz="1400" b="1" kern="1200" dirty="0">
                          <a:solidFill>
                            <a:schemeClr val="bg1"/>
                          </a:solidFill>
                          <a:latin typeface="Abadi" panose="020B0604020104020204" pitchFamily="34" charset="0"/>
                          <a:ea typeface="+mn-ea"/>
                          <a:cs typeface="+mn-cs"/>
                        </a:rPr>
                        <a:t>Mixed Development and Rental</a:t>
                      </a:r>
                    </a:p>
                  </a:txBody>
                  <a:tcPr marT="45120" marB="451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altLang="en-US" sz="1400" b="1" kern="1200" dirty="0">
                          <a:solidFill>
                            <a:schemeClr val="bg1"/>
                          </a:solidFill>
                          <a:latin typeface="Abadi" panose="020B0604020104020204" pitchFamily="34" charset="0"/>
                          <a:ea typeface="+mn-ea"/>
                          <a:cs typeface="+mn-cs"/>
                        </a:rPr>
                        <a:t>Land and Property Management</a:t>
                      </a:r>
                      <a:endParaRPr lang="en-US" sz="1400" b="1" kern="1200" dirty="0">
                        <a:solidFill>
                          <a:schemeClr val="bg1"/>
                        </a:solidFill>
                        <a:latin typeface="Abadi" panose="020B0604020104020204" pitchFamily="34" charset="0"/>
                        <a:ea typeface="+mn-ea"/>
                        <a:cs typeface="+mn-cs"/>
                      </a:endParaRPr>
                    </a:p>
                  </a:txBody>
                  <a:tcPr marT="45120" marB="451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altLang="en-US" sz="1100" b="1" kern="1200" dirty="0">
                          <a:solidFill>
                            <a:schemeClr val="bg1"/>
                          </a:solidFill>
                          <a:latin typeface="Abadi" panose="020B0604020104020204" pitchFamily="34" charset="0"/>
                          <a:ea typeface="+mn-ea"/>
                          <a:cs typeface="+mn-cs"/>
                        </a:rPr>
                        <a:t>Stakeholder Management and Dispute Resolution</a:t>
                      </a:r>
                    </a:p>
                  </a:txBody>
                  <a:tcPr marT="45120" marB="451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extLst>
                  <a:ext uri="{0D108BD9-81ED-4DB2-BD59-A6C34878D82A}">
                    <a16:rowId xmlns:a16="http://schemas.microsoft.com/office/drawing/2014/main" xmlns="" val="10000"/>
                  </a:ext>
                </a:extLst>
              </a:tr>
              <a:tr h="3706375">
                <a:tc>
                  <a:txBody>
                    <a:bodyPr/>
                    <a:lstStyle/>
                    <a:p>
                      <a:pPr marL="112713" lvl="0" indent="-112713" algn="l" defTabSz="457200" rtl="0" eaLnBrk="1" latinLnBrk="0" hangingPunct="1">
                        <a:lnSpc>
                          <a:spcPct val="150000"/>
                        </a:lnSpc>
                        <a:buFont typeface="Arial" panose="020B0604020202020204" pitchFamily="34" charset="0"/>
                        <a:buChar char="•"/>
                      </a:pPr>
                      <a:r>
                        <a:rPr lang="en-GB" sz="1100" kern="1200" dirty="0">
                          <a:solidFill>
                            <a:schemeClr val="tx1"/>
                          </a:solidFill>
                          <a:latin typeface="Abadi" panose="020B0604020104020204" pitchFamily="34" charset="0"/>
                          <a:ea typeface="+mn-ea"/>
                          <a:cs typeface="+mn-cs"/>
                        </a:rPr>
                        <a:t>Implement the phased upgrading of informal settlements.</a:t>
                      </a:r>
                      <a:endParaRPr lang="en-US" sz="1100" kern="1200" dirty="0">
                        <a:solidFill>
                          <a:schemeClr val="tx1"/>
                        </a:solidFill>
                        <a:latin typeface="Abadi" panose="020B0604020104020204" pitchFamily="34" charset="0"/>
                        <a:ea typeface="+mn-ea"/>
                        <a:cs typeface="+mn-cs"/>
                      </a:endParaRPr>
                    </a:p>
                    <a:p>
                      <a:pPr marL="112713" lvl="0" indent="-112713" algn="l" defTabSz="457200" rtl="0" eaLnBrk="1" latinLnBrk="0" hangingPunct="1">
                        <a:lnSpc>
                          <a:spcPct val="150000"/>
                        </a:lnSpc>
                        <a:buFont typeface="Arial" panose="020B0604020202020204" pitchFamily="34" charset="0"/>
                        <a:buChar char="•"/>
                      </a:pPr>
                      <a:r>
                        <a:rPr lang="en-GB" sz="1100" kern="1200" dirty="0">
                          <a:solidFill>
                            <a:schemeClr val="tx1"/>
                          </a:solidFill>
                          <a:latin typeface="Abadi" panose="020B0604020104020204" pitchFamily="34" charset="0"/>
                          <a:ea typeface="+mn-ea"/>
                          <a:cs typeface="+mn-cs"/>
                        </a:rPr>
                        <a:t>Allocation of residential erven to communities.</a:t>
                      </a:r>
                      <a:endParaRPr lang="en-US" sz="1100" kern="1200" dirty="0">
                        <a:solidFill>
                          <a:schemeClr val="tx1"/>
                        </a:solidFill>
                        <a:latin typeface="Abadi" panose="020B0604020104020204" pitchFamily="34" charset="0"/>
                        <a:ea typeface="+mn-ea"/>
                        <a:cs typeface="+mn-cs"/>
                      </a:endParaRPr>
                    </a:p>
                    <a:p>
                      <a:pPr marL="112713" lvl="0" indent="-112713" algn="l" defTabSz="457200" rtl="0" eaLnBrk="1" latinLnBrk="0" hangingPunct="1">
                        <a:lnSpc>
                          <a:spcPct val="150000"/>
                        </a:lnSpc>
                        <a:buFont typeface="Arial" panose="020B0604020202020204" pitchFamily="34" charset="0"/>
                        <a:buChar char="•"/>
                      </a:pPr>
                      <a:r>
                        <a:rPr lang="en-GB" sz="1100" kern="1200" dirty="0">
                          <a:solidFill>
                            <a:schemeClr val="tx1"/>
                          </a:solidFill>
                          <a:latin typeface="Abadi" panose="020B0604020104020204" pitchFamily="34" charset="0"/>
                          <a:ea typeface="+mn-ea"/>
                          <a:cs typeface="+mn-cs"/>
                        </a:rPr>
                        <a:t>Collection and analyse data of informal settlements communities.</a:t>
                      </a:r>
                      <a:endParaRPr lang="en-US" sz="1100" kern="1200" dirty="0">
                        <a:solidFill>
                          <a:schemeClr val="tx1"/>
                        </a:solidFill>
                        <a:latin typeface="Abadi" panose="020B0604020104020204" pitchFamily="34" charset="0"/>
                        <a:ea typeface="+mn-ea"/>
                        <a:cs typeface="+mn-cs"/>
                      </a:endParaRPr>
                    </a:p>
                  </a:txBody>
                  <a:tcPr marT="45120" marB="451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lvl="0" indent="-112713" algn="l" defTabSz="457200" rtl="0" eaLnBrk="1" latinLnBrk="0" hangingPunct="1">
                        <a:lnSpc>
                          <a:spcPct val="150000"/>
                        </a:lnSpc>
                        <a:buFont typeface="Arial" panose="020B0604020202020204" pitchFamily="34" charset="0"/>
                        <a:buChar char="•"/>
                      </a:pPr>
                      <a:r>
                        <a:rPr lang="en-GB" sz="1100" kern="1200" dirty="0">
                          <a:solidFill>
                            <a:schemeClr val="tx1"/>
                          </a:solidFill>
                          <a:latin typeface="Abadi" panose="020B0604020104020204" pitchFamily="34" charset="0"/>
                          <a:ea typeface="+mn-ea"/>
                          <a:cs typeface="+mn-cs"/>
                        </a:rPr>
                        <a:t>Plan projects for implementation.</a:t>
                      </a:r>
                      <a:endParaRPr lang="en-US" sz="1100" kern="1200" dirty="0">
                        <a:solidFill>
                          <a:schemeClr val="tx1"/>
                        </a:solidFill>
                        <a:latin typeface="Abadi" panose="020B0604020104020204" pitchFamily="34" charset="0"/>
                        <a:ea typeface="+mn-ea"/>
                        <a:cs typeface="+mn-cs"/>
                      </a:endParaRPr>
                    </a:p>
                    <a:p>
                      <a:pPr marL="112713" lvl="0" indent="-112713" algn="l" defTabSz="457200" rtl="0" eaLnBrk="1" latinLnBrk="0" hangingPunct="1">
                        <a:lnSpc>
                          <a:spcPct val="150000"/>
                        </a:lnSpc>
                        <a:buFont typeface="Arial" panose="020B0604020202020204" pitchFamily="34" charset="0"/>
                        <a:buChar char="•"/>
                      </a:pPr>
                      <a:r>
                        <a:rPr lang="en-GB" sz="1100" kern="1200" dirty="0">
                          <a:solidFill>
                            <a:schemeClr val="tx1"/>
                          </a:solidFill>
                          <a:latin typeface="Abadi" panose="020B0604020104020204" pitchFamily="34" charset="0"/>
                          <a:ea typeface="+mn-ea"/>
                          <a:cs typeface="+mn-cs"/>
                        </a:rPr>
                        <a:t>Provide basic services to support housing development.</a:t>
                      </a:r>
                      <a:endParaRPr lang="en-US" sz="1100" kern="1200" dirty="0">
                        <a:solidFill>
                          <a:schemeClr val="tx1"/>
                        </a:solidFill>
                        <a:latin typeface="Abadi" panose="020B0604020104020204" pitchFamily="34" charset="0"/>
                        <a:ea typeface="+mn-ea"/>
                        <a:cs typeface="+mn-cs"/>
                      </a:endParaRPr>
                    </a:p>
                    <a:p>
                      <a:pPr marL="112713" lvl="0" indent="-112713" algn="l" defTabSz="457200" rtl="0" eaLnBrk="1" latinLnBrk="0" hangingPunct="1">
                        <a:lnSpc>
                          <a:spcPct val="150000"/>
                        </a:lnSpc>
                        <a:buFont typeface="Arial" panose="020B0604020202020204" pitchFamily="34" charset="0"/>
                        <a:buChar char="•"/>
                      </a:pPr>
                      <a:r>
                        <a:rPr lang="en-GB" sz="1100" kern="1200" dirty="0">
                          <a:solidFill>
                            <a:schemeClr val="tx1"/>
                          </a:solidFill>
                          <a:latin typeface="Abadi" panose="020B0604020104020204" pitchFamily="34" charset="0"/>
                          <a:ea typeface="+mn-ea"/>
                          <a:cs typeface="+mn-cs"/>
                        </a:rPr>
                        <a:t>Develop and submit business plans for different relevant grants.</a:t>
                      </a:r>
                      <a:endParaRPr lang="en-US" sz="1100" kern="1200" dirty="0">
                        <a:solidFill>
                          <a:schemeClr val="tx1"/>
                        </a:solidFill>
                        <a:latin typeface="Abadi" panose="020B0604020104020204" pitchFamily="34" charset="0"/>
                        <a:ea typeface="+mn-ea"/>
                        <a:cs typeface="+mn-cs"/>
                      </a:endParaRPr>
                    </a:p>
                    <a:p>
                      <a:pPr marL="112713" lvl="0" indent="-112713" algn="l" defTabSz="457200" rtl="0" eaLnBrk="1" latinLnBrk="0" hangingPunct="1">
                        <a:lnSpc>
                          <a:spcPct val="150000"/>
                        </a:lnSpc>
                        <a:buFont typeface="Arial" panose="020B0604020202020204" pitchFamily="34" charset="0"/>
                        <a:buChar char="•"/>
                      </a:pPr>
                      <a:r>
                        <a:rPr lang="en-GB" sz="1100" kern="1200" dirty="0">
                          <a:solidFill>
                            <a:schemeClr val="tx1"/>
                          </a:solidFill>
                          <a:latin typeface="Abadi" panose="020B0604020104020204" pitchFamily="34" charset="0"/>
                          <a:ea typeface="+mn-ea"/>
                          <a:cs typeface="+mn-cs"/>
                        </a:rPr>
                        <a:t>Schedule projects and manage the implementation and close out..</a:t>
                      </a:r>
                      <a:endParaRPr lang="en-US" sz="1100" kern="1200" dirty="0">
                        <a:solidFill>
                          <a:schemeClr val="tx1"/>
                        </a:solidFill>
                        <a:latin typeface="Abadi" panose="020B0604020104020204" pitchFamily="34" charset="0"/>
                        <a:ea typeface="+mn-ea"/>
                        <a:cs typeface="+mn-cs"/>
                      </a:endParaRPr>
                    </a:p>
                  </a:txBody>
                  <a:tcPr marT="45120" marB="451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lvl="0" indent="-112713" algn="l" defTabSz="457200" rtl="0" eaLnBrk="1" latinLnBrk="0" hangingPunct="1">
                        <a:lnSpc>
                          <a:spcPct val="150000"/>
                        </a:lnSpc>
                        <a:buFont typeface="Arial" panose="020B0604020202020204" pitchFamily="34" charset="0"/>
                        <a:buChar char="•"/>
                      </a:pPr>
                      <a:r>
                        <a:rPr lang="en-GB" sz="1100" kern="1200" dirty="0">
                          <a:solidFill>
                            <a:schemeClr val="tx1"/>
                          </a:solidFill>
                          <a:latin typeface="Abadi" panose="020B0604020104020204" pitchFamily="34" charset="0"/>
                          <a:ea typeface="+mn-ea"/>
                          <a:cs typeface="+mn-cs"/>
                        </a:rPr>
                        <a:t>Facilitation of Mega/ Catalytic projects (Mixed Developments)</a:t>
                      </a:r>
                      <a:endParaRPr lang="en-US" sz="1100" kern="1200" dirty="0">
                        <a:solidFill>
                          <a:schemeClr val="tx1"/>
                        </a:solidFill>
                        <a:latin typeface="Abadi" panose="020B0604020104020204" pitchFamily="34" charset="0"/>
                        <a:ea typeface="+mn-ea"/>
                        <a:cs typeface="+mn-cs"/>
                      </a:endParaRPr>
                    </a:p>
                    <a:p>
                      <a:pPr marL="112713" lvl="0" indent="-112713" algn="l" defTabSz="457200" rtl="0" eaLnBrk="1" latinLnBrk="0" hangingPunct="1">
                        <a:lnSpc>
                          <a:spcPct val="150000"/>
                        </a:lnSpc>
                        <a:buFont typeface="Arial" panose="020B0604020202020204" pitchFamily="34" charset="0"/>
                        <a:buChar char="•"/>
                      </a:pPr>
                      <a:r>
                        <a:rPr lang="en-GB" sz="1100" kern="1200" dirty="0">
                          <a:solidFill>
                            <a:schemeClr val="tx1"/>
                          </a:solidFill>
                          <a:latin typeface="Abadi" panose="020B0604020104020204" pitchFamily="34" charset="0"/>
                          <a:ea typeface="+mn-ea"/>
                          <a:cs typeface="+mn-cs"/>
                        </a:rPr>
                        <a:t>Social housing - </a:t>
                      </a:r>
                      <a:endParaRPr lang="en-US" sz="1100" kern="1200" dirty="0">
                        <a:solidFill>
                          <a:schemeClr val="tx1"/>
                        </a:solidFill>
                        <a:latin typeface="Abadi" panose="020B0604020104020204" pitchFamily="34" charset="0"/>
                        <a:ea typeface="+mn-ea"/>
                        <a:cs typeface="+mn-cs"/>
                      </a:endParaRPr>
                    </a:p>
                    <a:p>
                      <a:pPr marL="112713" lvl="0" indent="-112713" algn="l" defTabSz="457200" rtl="0" eaLnBrk="1" latinLnBrk="0" hangingPunct="1">
                        <a:lnSpc>
                          <a:spcPct val="150000"/>
                        </a:lnSpc>
                        <a:buFont typeface="Arial" panose="020B0604020202020204" pitchFamily="34" charset="0"/>
                        <a:buChar char="•"/>
                      </a:pPr>
                      <a:r>
                        <a:rPr lang="en-GB" sz="1100" kern="1200" dirty="0">
                          <a:solidFill>
                            <a:schemeClr val="tx1"/>
                          </a:solidFill>
                          <a:latin typeface="Abadi" panose="020B0604020104020204" pitchFamily="34" charset="0"/>
                          <a:ea typeface="+mn-ea"/>
                          <a:cs typeface="+mn-cs"/>
                        </a:rPr>
                        <a:t>GAP housing</a:t>
                      </a:r>
                      <a:endParaRPr lang="en-US" sz="1100" kern="1200" dirty="0">
                        <a:solidFill>
                          <a:schemeClr val="tx1"/>
                        </a:solidFill>
                        <a:latin typeface="Abadi" panose="020B0604020104020204" pitchFamily="34" charset="0"/>
                        <a:ea typeface="+mn-ea"/>
                        <a:cs typeface="+mn-cs"/>
                      </a:endParaRPr>
                    </a:p>
                    <a:p>
                      <a:pPr marL="112713" lvl="0" indent="-112713" algn="l" defTabSz="457200" rtl="0" eaLnBrk="1" latinLnBrk="0" hangingPunct="1">
                        <a:lnSpc>
                          <a:spcPct val="150000"/>
                        </a:lnSpc>
                        <a:buFont typeface="Arial" panose="020B0604020202020204" pitchFamily="34" charset="0"/>
                        <a:buChar char="•"/>
                      </a:pPr>
                      <a:r>
                        <a:rPr lang="en-GB" sz="1100" kern="1200" dirty="0">
                          <a:solidFill>
                            <a:schemeClr val="tx1"/>
                          </a:solidFill>
                          <a:latin typeface="Abadi" panose="020B0604020104020204" pitchFamily="34" charset="0"/>
                          <a:ea typeface="+mn-ea"/>
                          <a:cs typeface="+mn-cs"/>
                        </a:rPr>
                        <a:t>Rental housing   - provision of rental housing and management of housing stock </a:t>
                      </a:r>
                    </a:p>
                  </a:txBody>
                  <a:tcPr marT="45120" marB="451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lvl="0" indent="-112713" algn="l" defTabSz="457200" rtl="0" eaLnBrk="1" latinLnBrk="0" hangingPunct="1">
                        <a:lnSpc>
                          <a:spcPct val="100000"/>
                        </a:lnSpc>
                        <a:buFont typeface="Arial" panose="020B0604020202020204" pitchFamily="34" charset="0"/>
                        <a:buChar char="•"/>
                      </a:pPr>
                      <a:r>
                        <a:rPr lang="en-GB" sz="1100" kern="1200" dirty="0">
                          <a:solidFill>
                            <a:schemeClr val="tx1"/>
                          </a:solidFill>
                          <a:latin typeface="Abadi" panose="020B0604020104020204" pitchFamily="34" charset="0"/>
                          <a:ea typeface="+mn-ea"/>
                          <a:cs typeface="+mn-cs"/>
                        </a:rPr>
                        <a:t>Release and disposal of land to facilitate privately initiated commercial and social development including urban acupuncture to densify and compact the City</a:t>
                      </a:r>
                      <a:endParaRPr lang="en-US" sz="1100" kern="1200" dirty="0">
                        <a:solidFill>
                          <a:schemeClr val="tx1"/>
                        </a:solidFill>
                        <a:latin typeface="Abadi" panose="020B0604020104020204" pitchFamily="34" charset="0"/>
                        <a:ea typeface="+mn-ea"/>
                        <a:cs typeface="+mn-cs"/>
                      </a:endParaRPr>
                    </a:p>
                    <a:p>
                      <a:pPr marL="112713" lvl="0" indent="-112713" algn="l" defTabSz="457200" rtl="0" eaLnBrk="1" latinLnBrk="0" hangingPunct="1">
                        <a:lnSpc>
                          <a:spcPct val="100000"/>
                        </a:lnSpc>
                        <a:buFont typeface="Arial" panose="020B0604020202020204" pitchFamily="34" charset="0"/>
                        <a:buChar char="•"/>
                      </a:pPr>
                      <a:r>
                        <a:rPr lang="en-GB" sz="1100" kern="1200" dirty="0">
                          <a:solidFill>
                            <a:schemeClr val="tx1"/>
                          </a:solidFill>
                          <a:latin typeface="Abadi" panose="020B0604020104020204" pitchFamily="34" charset="0"/>
                          <a:ea typeface="+mn-ea"/>
                          <a:cs typeface="+mn-cs"/>
                        </a:rPr>
                        <a:t>Release of land for municipal land development projects</a:t>
                      </a:r>
                      <a:endParaRPr lang="en-US" sz="1100" kern="1200" dirty="0">
                        <a:solidFill>
                          <a:schemeClr val="tx1"/>
                        </a:solidFill>
                        <a:latin typeface="Abadi" panose="020B0604020104020204" pitchFamily="34" charset="0"/>
                        <a:ea typeface="+mn-ea"/>
                        <a:cs typeface="+mn-cs"/>
                      </a:endParaRPr>
                    </a:p>
                    <a:p>
                      <a:pPr marL="112713" lvl="0" indent="-112713" algn="l" defTabSz="457200" rtl="0" eaLnBrk="1" latinLnBrk="0" hangingPunct="1">
                        <a:lnSpc>
                          <a:spcPct val="100000"/>
                        </a:lnSpc>
                        <a:buFont typeface="Arial" panose="020B0604020202020204" pitchFamily="34" charset="0"/>
                        <a:buChar char="•"/>
                      </a:pPr>
                      <a:r>
                        <a:rPr lang="en-GB" sz="1100" kern="1200" dirty="0">
                          <a:solidFill>
                            <a:schemeClr val="tx1"/>
                          </a:solidFill>
                          <a:latin typeface="Abadi" panose="020B0604020104020204" pitchFamily="34" charset="0"/>
                          <a:ea typeface="+mn-ea"/>
                          <a:cs typeface="+mn-cs"/>
                        </a:rPr>
                        <a:t>Acquisition of privately owned and state land for human settlements developments</a:t>
                      </a:r>
                      <a:endParaRPr lang="en-US" sz="1100" kern="1200" dirty="0">
                        <a:solidFill>
                          <a:schemeClr val="tx1"/>
                        </a:solidFill>
                        <a:latin typeface="Abadi" panose="020B0604020104020204" pitchFamily="34" charset="0"/>
                        <a:ea typeface="+mn-ea"/>
                        <a:cs typeface="+mn-cs"/>
                      </a:endParaRPr>
                    </a:p>
                    <a:p>
                      <a:pPr marL="112713" lvl="0" indent="-112713" algn="l" defTabSz="457200" rtl="0" eaLnBrk="1" latinLnBrk="0" hangingPunct="1">
                        <a:lnSpc>
                          <a:spcPct val="100000"/>
                        </a:lnSpc>
                        <a:buFont typeface="Arial" panose="020B0604020202020204" pitchFamily="34" charset="0"/>
                        <a:buChar char="•"/>
                      </a:pPr>
                      <a:r>
                        <a:rPr lang="en-GB" sz="1100" kern="1200" dirty="0">
                          <a:solidFill>
                            <a:schemeClr val="tx1"/>
                          </a:solidFill>
                          <a:latin typeface="Abadi" panose="020B0604020104020204" pitchFamily="34" charset="0"/>
                          <a:ea typeface="+mn-ea"/>
                          <a:cs typeface="+mn-cs"/>
                        </a:rPr>
                        <a:t>Acquisition of privately owned and state land for the upgrading and relocation of informal settlements</a:t>
                      </a:r>
                      <a:endParaRPr lang="en-US" sz="1100" kern="1200" dirty="0">
                        <a:solidFill>
                          <a:schemeClr val="tx1"/>
                        </a:solidFill>
                        <a:latin typeface="Abadi" panose="020B0604020104020204" pitchFamily="34" charset="0"/>
                        <a:ea typeface="+mn-ea"/>
                        <a:cs typeface="+mn-cs"/>
                      </a:endParaRPr>
                    </a:p>
                    <a:p>
                      <a:pPr marL="112713" lvl="0" indent="-112713" algn="l" defTabSz="457200" rtl="0" eaLnBrk="1" latinLnBrk="0" hangingPunct="1">
                        <a:lnSpc>
                          <a:spcPct val="100000"/>
                        </a:lnSpc>
                        <a:buFont typeface="Arial" panose="020B0604020202020204" pitchFamily="34" charset="0"/>
                        <a:buChar char="•"/>
                      </a:pPr>
                      <a:r>
                        <a:rPr lang="en-GB" sz="1100" kern="1200" dirty="0">
                          <a:solidFill>
                            <a:schemeClr val="tx1"/>
                          </a:solidFill>
                          <a:latin typeface="Abadi" panose="020B0604020104020204" pitchFamily="34" charset="0"/>
                          <a:ea typeface="+mn-ea"/>
                          <a:cs typeface="+mn-cs"/>
                        </a:rPr>
                        <a:t> Acquisition of land or other municipal land development projects driven by other departments to contribute to the development of sustainable human settlements</a:t>
                      </a:r>
                      <a:endParaRPr lang="en-US" sz="1100" kern="1200" dirty="0">
                        <a:solidFill>
                          <a:schemeClr val="tx1"/>
                        </a:solidFill>
                        <a:latin typeface="Abadi" panose="020B0604020104020204" pitchFamily="34" charset="0"/>
                        <a:ea typeface="+mn-ea"/>
                        <a:cs typeface="+mn-cs"/>
                      </a:endParaRPr>
                    </a:p>
                    <a:p>
                      <a:pPr marL="0" indent="0" algn="l" defTabSz="457200" rtl="0" eaLnBrk="1" latinLnBrk="0" hangingPunct="1">
                        <a:lnSpc>
                          <a:spcPct val="150000"/>
                        </a:lnSpc>
                        <a:buFont typeface="Arial" panose="020B0604020202020204" pitchFamily="34" charset="0"/>
                        <a:buNone/>
                      </a:pPr>
                      <a:endParaRPr lang="en-US" sz="1100" kern="1200" dirty="0">
                        <a:solidFill>
                          <a:schemeClr val="tx1"/>
                        </a:solidFill>
                        <a:latin typeface="Abadi" panose="020B0604020104020204" pitchFamily="34" charset="0"/>
                        <a:ea typeface="+mn-ea"/>
                        <a:cs typeface="+mn-cs"/>
                      </a:endParaRPr>
                    </a:p>
                  </a:txBody>
                  <a:tcPr marT="45120" marB="451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lvl="0" indent="-112713" algn="l" defTabSz="457200" rtl="0" eaLnBrk="1" latinLnBrk="0" hangingPunct="1">
                        <a:lnSpc>
                          <a:spcPct val="150000"/>
                        </a:lnSpc>
                        <a:buFont typeface="Arial" panose="020B0604020202020204" pitchFamily="34" charset="0"/>
                        <a:buChar char="•"/>
                      </a:pPr>
                      <a:r>
                        <a:rPr lang="en-GB" sz="1100" kern="1200" dirty="0">
                          <a:solidFill>
                            <a:schemeClr val="tx1"/>
                          </a:solidFill>
                          <a:latin typeface="Abadi" panose="020B0604020104020204" pitchFamily="34" charset="0"/>
                          <a:ea typeface="+mn-ea"/>
                          <a:cs typeface="+mn-cs"/>
                        </a:rPr>
                        <a:t>Management and facilitation of Human Settlements stakeholders</a:t>
                      </a:r>
                      <a:endParaRPr lang="en-US" sz="1100" kern="1200" dirty="0">
                        <a:solidFill>
                          <a:schemeClr val="tx1"/>
                        </a:solidFill>
                        <a:latin typeface="Abadi" panose="020B0604020104020204" pitchFamily="34" charset="0"/>
                        <a:ea typeface="+mn-ea"/>
                        <a:cs typeface="+mn-cs"/>
                      </a:endParaRPr>
                    </a:p>
                    <a:p>
                      <a:pPr marL="112713" lvl="0" indent="-112713" algn="l" defTabSz="457200" rtl="0" eaLnBrk="1" latinLnBrk="0" hangingPunct="1">
                        <a:lnSpc>
                          <a:spcPct val="150000"/>
                        </a:lnSpc>
                        <a:buFont typeface="Arial" panose="020B0604020202020204" pitchFamily="34" charset="0"/>
                        <a:buChar char="•"/>
                      </a:pPr>
                      <a:r>
                        <a:rPr lang="en-GB" sz="1100" kern="1200" dirty="0">
                          <a:solidFill>
                            <a:schemeClr val="tx1"/>
                          </a:solidFill>
                          <a:latin typeface="Abadi" panose="020B0604020104020204" pitchFamily="34" charset="0"/>
                          <a:ea typeface="+mn-ea"/>
                          <a:cs typeface="+mn-cs"/>
                        </a:rPr>
                        <a:t>Skill development within the HS directorate</a:t>
                      </a:r>
                      <a:endParaRPr lang="en-US" sz="1100" kern="1200" dirty="0">
                        <a:solidFill>
                          <a:schemeClr val="tx1"/>
                        </a:solidFill>
                        <a:latin typeface="Abadi" panose="020B0604020104020204" pitchFamily="34" charset="0"/>
                        <a:ea typeface="+mn-ea"/>
                        <a:cs typeface="+mn-cs"/>
                      </a:endParaRPr>
                    </a:p>
                  </a:txBody>
                  <a:tcPr marT="45120" marB="451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a:extLst>
              <a:ext uri="{FF2B5EF4-FFF2-40B4-BE49-F238E27FC236}">
                <a16:creationId xmlns:a16="http://schemas.microsoft.com/office/drawing/2014/main" xmlns="" id="{1C54A584-75D2-5014-3080-0157B33F9E95}"/>
              </a:ext>
            </a:extLst>
          </p:cNvPr>
          <p:cNvSpPr>
            <a:spLocks noGrp="1" noChangeArrowheads="1"/>
          </p:cNvSpPr>
          <p:nvPr>
            <p:ph idx="1"/>
          </p:nvPr>
        </p:nvSpPr>
        <p:spPr>
          <a:xfrm>
            <a:off x="280987" y="1196752"/>
            <a:ext cx="8582025" cy="3528392"/>
          </a:xfrm>
        </p:spPr>
        <p:txBody>
          <a:bodyPr/>
          <a:lstStyle/>
          <a:p>
            <a:pPr algn="just">
              <a:spcBef>
                <a:spcPts val="0"/>
              </a:spcBef>
              <a:spcAft>
                <a:spcPts val="0"/>
              </a:spcAft>
            </a:pPr>
            <a:r>
              <a:rPr lang="en-ZA" sz="2000" kern="1200" dirty="0">
                <a:latin typeface="Abadi" panose="020B0604020104020204" pitchFamily="34" charset="0"/>
                <a:cs typeface="Arial" panose="020B0604020202020204" pitchFamily="34" charset="0"/>
              </a:rPr>
              <a:t>There are monthly Project Progress Meetings between the HDA, Mangaung Metro and the Developers</a:t>
            </a:r>
          </a:p>
          <a:p>
            <a:pPr marL="0" indent="0" algn="l">
              <a:spcBef>
                <a:spcPts val="0"/>
              </a:spcBef>
              <a:spcAft>
                <a:spcPts val="0"/>
              </a:spcAft>
              <a:buNone/>
            </a:pPr>
            <a:endParaRPr lang="en-ZA" sz="2000" kern="1200" dirty="0">
              <a:latin typeface="Abadi" panose="020B0604020104020204" pitchFamily="34" charset="0"/>
              <a:cs typeface="Arial" panose="020B0604020202020204" pitchFamily="34" charset="0"/>
            </a:endParaRPr>
          </a:p>
          <a:p>
            <a:pPr algn="just">
              <a:spcBef>
                <a:spcPts val="0"/>
              </a:spcBef>
              <a:spcAft>
                <a:spcPts val="0"/>
              </a:spcAft>
            </a:pPr>
            <a:r>
              <a:rPr lang="en-ZA" sz="2000" kern="1200" dirty="0">
                <a:latin typeface="Abadi" panose="020B0604020104020204" pitchFamily="34" charset="0"/>
                <a:cs typeface="Arial" panose="020B0604020202020204" pitchFamily="34" charset="0"/>
              </a:rPr>
              <a:t>Monthly Technical Task Team Meetings chaired by Free State Human Settlements (FSHS), and attended by FSHS, Mangaung Metro and The HDA (who is the Implementing Agent)</a:t>
            </a:r>
          </a:p>
          <a:p>
            <a:pPr marL="0" indent="0" algn="l">
              <a:spcBef>
                <a:spcPts val="0"/>
              </a:spcBef>
              <a:spcAft>
                <a:spcPts val="0"/>
              </a:spcAft>
              <a:buNone/>
            </a:pPr>
            <a:endParaRPr lang="en-ZA" sz="2000" kern="1200" dirty="0">
              <a:latin typeface="Abadi" panose="020B0604020104020204" pitchFamily="34" charset="0"/>
              <a:cs typeface="Arial" panose="020B0604020202020204" pitchFamily="34" charset="0"/>
            </a:endParaRPr>
          </a:p>
          <a:p>
            <a:pPr algn="just">
              <a:spcBef>
                <a:spcPts val="0"/>
              </a:spcBef>
              <a:spcAft>
                <a:spcPts val="0"/>
              </a:spcAft>
            </a:pPr>
            <a:r>
              <a:rPr lang="en-ZA" sz="2000" kern="1200" dirty="0">
                <a:latin typeface="Abadi" panose="020B0604020104020204" pitchFamily="34" charset="0"/>
                <a:cs typeface="Arial" panose="020B0604020202020204" pitchFamily="34" charset="0"/>
              </a:rPr>
              <a:t>Quarterly Provincial Steering Committee (PSC) Meetings, chaired by the National Department of Human Settlements (NDHS), and attended by NDHS, FSHS, Mangaung Metro and the HDA</a:t>
            </a:r>
          </a:p>
        </p:txBody>
      </p:sp>
      <p:sp>
        <p:nvSpPr>
          <p:cNvPr id="3" name="Rectangle 2">
            <a:extLst>
              <a:ext uri="{FF2B5EF4-FFF2-40B4-BE49-F238E27FC236}">
                <a16:creationId xmlns:a16="http://schemas.microsoft.com/office/drawing/2014/main" xmlns="" id="{D681638D-6D01-62CD-2137-413309B2A9ED}"/>
              </a:ext>
            </a:extLst>
          </p:cNvPr>
          <p:cNvSpPr/>
          <p:nvPr/>
        </p:nvSpPr>
        <p:spPr bwMode="auto">
          <a:xfrm>
            <a:off x="280987" y="114300"/>
            <a:ext cx="8582025" cy="1082452"/>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sz="3500" b="1" kern="0" dirty="0">
                <a:solidFill>
                  <a:schemeClr val="bg1"/>
                </a:solidFill>
                <a:latin typeface="Abadi" panose="020B0604020104020204" pitchFamily="34" charset="0"/>
                <a:cs typeface="Arial"/>
              </a:rPr>
              <a:t>Catalytic Projects - </a:t>
            </a:r>
            <a:r>
              <a:rPr lang="en-ZA" altLang="en-US" sz="3500" b="1" kern="0" dirty="0">
                <a:solidFill>
                  <a:schemeClr val="bg1"/>
                </a:solidFill>
                <a:latin typeface="Abadi" panose="020B0604020104020204" pitchFamily="34" charset="0"/>
                <a:cs typeface="Arial"/>
              </a:rPr>
              <a:t>Intergovernmental Support </a:t>
            </a:r>
            <a:endParaRPr lang="en-ZA" sz="3500" b="1" kern="0" dirty="0">
              <a:solidFill>
                <a:schemeClr val="bg1"/>
              </a:solidFill>
              <a:latin typeface="Abadi" panose="020B0604020104020204" pitchFamily="34" charset="0"/>
              <a:cs typeface="Arial"/>
            </a:endParaRPr>
          </a:p>
        </p:txBody>
      </p:sp>
    </p:spTree>
    <p:extLst>
      <p:ext uri="{BB962C8B-B14F-4D97-AF65-F5344CB8AC3E}">
        <p14:creationId xmlns:p14="http://schemas.microsoft.com/office/powerpoint/2010/main" xmlns="" val="121251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90E5F8A-B14F-7E17-2188-C93EF39BC65F}"/>
              </a:ext>
            </a:extLst>
          </p:cNvPr>
          <p:cNvSpPr/>
          <p:nvPr/>
        </p:nvSpPr>
        <p:spPr bwMode="auto">
          <a:xfrm>
            <a:off x="280987" y="2708920"/>
            <a:ext cx="8582025" cy="830263"/>
          </a:xfrm>
          <a:prstGeom prst="rect">
            <a:avLst/>
          </a:prstGeom>
          <a:solidFill>
            <a:srgbClr val="D5742B"/>
          </a:solidFill>
          <a:ln w="9525" cap="flat" cmpd="sng" algn="ctr">
            <a:noFill/>
            <a:prstDash val="solid"/>
            <a:round/>
            <a:headEnd type="none" w="med" len="med"/>
            <a:tailEnd type="none" w="med" len="med"/>
          </a:ln>
          <a:effectLst/>
        </p:spPr>
        <p:txBody>
          <a:bodyPr/>
          <a:lstStyle/>
          <a:p>
            <a:pPr algn="ctr">
              <a:spcBef>
                <a:spcPct val="0"/>
              </a:spcBef>
              <a:buFontTx/>
              <a:buNone/>
            </a:pPr>
            <a:r>
              <a:rPr lang="en-US" altLang="en-US" sz="3500" b="1" kern="0" dirty="0">
                <a:solidFill>
                  <a:schemeClr val="bg1"/>
                </a:solidFill>
                <a:latin typeface="Abadi" panose="020B0604020104020204" pitchFamily="34" charset="0"/>
                <a:cs typeface="Arial"/>
              </a:rPr>
              <a:t>Serviced</a:t>
            </a:r>
            <a:r>
              <a:rPr lang="en-US" altLang="en-US" sz="4800" b="1" dirty="0">
                <a:latin typeface="Abadi" panose="020B0604020104020204" pitchFamily="34" charset="0"/>
              </a:rPr>
              <a:t> </a:t>
            </a:r>
            <a:r>
              <a:rPr lang="en-US" altLang="en-US" sz="3500" b="1" kern="0" dirty="0">
                <a:solidFill>
                  <a:schemeClr val="bg1"/>
                </a:solidFill>
                <a:latin typeface="Abadi" panose="020B0604020104020204" pitchFamily="34" charset="0"/>
                <a:cs typeface="Arial"/>
              </a:rPr>
              <a:t>Sites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1D03124-F593-B0F2-5ABC-44352E612E86}"/>
              </a:ext>
            </a:extLst>
          </p:cNvPr>
          <p:cNvSpPr/>
          <p:nvPr/>
        </p:nvSpPr>
        <p:spPr bwMode="auto">
          <a:xfrm>
            <a:off x="356330" y="0"/>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defTabSz="685800">
              <a:spcBef>
                <a:spcPct val="20000"/>
              </a:spcBef>
              <a:buClr>
                <a:srgbClr val="990000"/>
              </a:buClr>
              <a:buSzPct val="75000"/>
              <a:defRPr/>
            </a:pPr>
            <a:r>
              <a:rPr lang="en-US" sz="3500" b="1" kern="0" dirty="0">
                <a:solidFill>
                  <a:schemeClr val="bg1"/>
                </a:solidFill>
                <a:latin typeface="Abadi" panose="020B0604020104020204" pitchFamily="34" charset="0"/>
                <a:cs typeface="Arial"/>
              </a:rPr>
              <a:t>2022/23 USDG Budget and Expenditure</a:t>
            </a:r>
            <a:endParaRPr lang="en-ZA" sz="3500" b="1" kern="0" dirty="0">
              <a:solidFill>
                <a:schemeClr val="bg1"/>
              </a:solidFill>
              <a:latin typeface="Abadi" panose="020B0604020104020204" pitchFamily="34" charset="0"/>
              <a:cs typeface="Arial"/>
            </a:endParaRPr>
          </a:p>
        </p:txBody>
      </p:sp>
      <p:graphicFrame>
        <p:nvGraphicFramePr>
          <p:cNvPr id="3" name="Table 2">
            <a:extLst>
              <a:ext uri="{FF2B5EF4-FFF2-40B4-BE49-F238E27FC236}">
                <a16:creationId xmlns:a16="http://schemas.microsoft.com/office/drawing/2014/main" xmlns="" id="{73F4375C-82F7-3E7D-8892-6C2C67B71988}"/>
              </a:ext>
            </a:extLst>
          </p:cNvPr>
          <p:cNvGraphicFramePr>
            <a:graphicFrameLocks noGrp="1"/>
          </p:cNvGraphicFramePr>
          <p:nvPr>
            <p:extLst>
              <p:ext uri="{D42A27DB-BD31-4B8C-83A1-F6EECF244321}">
                <p14:modId xmlns:p14="http://schemas.microsoft.com/office/powerpoint/2010/main" xmlns="" val="3667768357"/>
              </p:ext>
            </p:extLst>
          </p:nvPr>
        </p:nvGraphicFramePr>
        <p:xfrm>
          <a:off x="409170" y="2129370"/>
          <a:ext cx="8505250" cy="4061254"/>
        </p:xfrm>
        <a:graphic>
          <a:graphicData uri="http://schemas.openxmlformats.org/drawingml/2006/table">
            <a:tbl>
              <a:tblPr/>
              <a:tblGrid>
                <a:gridCol w="3354638">
                  <a:extLst>
                    <a:ext uri="{9D8B030D-6E8A-4147-A177-3AD203B41FA5}">
                      <a16:colId xmlns:a16="http://schemas.microsoft.com/office/drawing/2014/main" xmlns="" val="20000"/>
                    </a:ext>
                  </a:extLst>
                </a:gridCol>
                <a:gridCol w="1573587">
                  <a:extLst>
                    <a:ext uri="{9D8B030D-6E8A-4147-A177-3AD203B41FA5}">
                      <a16:colId xmlns:a16="http://schemas.microsoft.com/office/drawing/2014/main" xmlns="" val="20001"/>
                    </a:ext>
                  </a:extLst>
                </a:gridCol>
                <a:gridCol w="1287480">
                  <a:extLst>
                    <a:ext uri="{9D8B030D-6E8A-4147-A177-3AD203B41FA5}">
                      <a16:colId xmlns:a16="http://schemas.microsoft.com/office/drawing/2014/main" xmlns="" val="20002"/>
                    </a:ext>
                  </a:extLst>
                </a:gridCol>
                <a:gridCol w="1503854">
                  <a:extLst>
                    <a:ext uri="{9D8B030D-6E8A-4147-A177-3AD203B41FA5}">
                      <a16:colId xmlns:a16="http://schemas.microsoft.com/office/drawing/2014/main" xmlns="" val="20003"/>
                    </a:ext>
                  </a:extLst>
                </a:gridCol>
                <a:gridCol w="785691">
                  <a:extLst>
                    <a:ext uri="{9D8B030D-6E8A-4147-A177-3AD203B41FA5}">
                      <a16:colId xmlns:a16="http://schemas.microsoft.com/office/drawing/2014/main" xmlns="" val="20004"/>
                    </a:ext>
                  </a:extLst>
                </a:gridCol>
              </a:tblGrid>
              <a:tr h="609854">
                <a:tc>
                  <a:txBody>
                    <a:bodyPr/>
                    <a:lstStyle/>
                    <a:p>
                      <a:pPr marL="55563" indent="0" algn="l" defTabSz="914400" rtl="0" eaLnBrk="1" fontAlgn="b" latinLnBrk="0" hangingPunct="1"/>
                      <a:r>
                        <a:rPr lang="en-US" sz="1800" b="0" i="0" u="none" strike="noStrike" kern="1200" dirty="0">
                          <a:solidFill>
                            <a:srgbClr val="000000"/>
                          </a:solidFill>
                          <a:effectLst/>
                          <a:latin typeface="Abadi" panose="020B0604020104020204" pitchFamily="34" charset="0"/>
                          <a:ea typeface="+mn-ea"/>
                          <a:cs typeface="+mn-cs"/>
                        </a:rPr>
                        <a:t>PROJECT</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l" defTabSz="914400" rtl="0" eaLnBrk="1" fontAlgn="b" latinLnBrk="0" hangingPunct="1"/>
                      <a:r>
                        <a:rPr lang="en-US" sz="1800" b="0" i="0" u="none" strike="noStrike" kern="1200" dirty="0">
                          <a:solidFill>
                            <a:srgbClr val="000000"/>
                          </a:solidFill>
                          <a:effectLst/>
                          <a:latin typeface="Abadi" panose="020B0604020104020204" pitchFamily="34" charset="0"/>
                          <a:ea typeface="+mn-ea"/>
                          <a:cs typeface="+mn-cs"/>
                        </a:rPr>
                        <a:t>Budget</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l" defTabSz="914400" rtl="0" eaLnBrk="1" fontAlgn="b" latinLnBrk="0" hangingPunct="1"/>
                      <a:r>
                        <a:rPr lang="en-US" sz="1800" b="0" i="0" u="none" strike="noStrike" kern="1200" dirty="0">
                          <a:solidFill>
                            <a:srgbClr val="000000"/>
                          </a:solidFill>
                          <a:effectLst/>
                          <a:latin typeface="Abadi" panose="020B0604020104020204" pitchFamily="34" charset="0"/>
                          <a:ea typeface="+mn-ea"/>
                          <a:cs typeface="+mn-cs"/>
                        </a:rPr>
                        <a:t>YTD Exp</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l" defTabSz="914400" rtl="0" eaLnBrk="1" fontAlgn="b" latinLnBrk="0" hangingPunct="1"/>
                      <a:r>
                        <a:rPr lang="en-US" sz="1800" b="0" i="0" u="none" strike="noStrike" kern="1200" dirty="0">
                          <a:solidFill>
                            <a:srgbClr val="000000"/>
                          </a:solidFill>
                          <a:effectLst/>
                          <a:latin typeface="Abadi" panose="020B0604020104020204" pitchFamily="34" charset="0"/>
                          <a:ea typeface="+mn-ea"/>
                          <a:cs typeface="+mn-cs"/>
                        </a:rPr>
                        <a:t>Balance</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l" defTabSz="914400" rtl="0" eaLnBrk="1" fontAlgn="b" latinLnBrk="0" hangingPunct="1"/>
                      <a:r>
                        <a:rPr lang="en-US" sz="1800" b="0" i="0" u="none" strike="noStrike" kern="1200" dirty="0">
                          <a:solidFill>
                            <a:srgbClr val="000000"/>
                          </a:solidFill>
                          <a:effectLst/>
                          <a:latin typeface="Abadi" panose="020B0604020104020204" pitchFamily="34" charset="0"/>
                          <a:ea typeface="+mn-ea"/>
                          <a:cs typeface="+mn-cs"/>
                        </a:rPr>
                        <a:t>%</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76087">
                <a:tc>
                  <a:txBody>
                    <a:bodyPr/>
                    <a:lstStyle/>
                    <a:p>
                      <a:pPr marL="55563" indent="0" algn="l" fontAlgn="b"/>
                      <a:r>
                        <a:rPr lang="en-US" sz="1600" b="0" i="0" u="none" strike="noStrike" dirty="0">
                          <a:solidFill>
                            <a:srgbClr val="000000"/>
                          </a:solidFill>
                          <a:effectLst/>
                          <a:latin typeface="Abadi" panose="020B0604020104020204" pitchFamily="34" charset="0"/>
                        </a:rPr>
                        <a:t>FLEURDAL INFILL -  SERVICES (21 U)</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l" defTabSz="914400" rtl="0" eaLnBrk="1" fontAlgn="b" latinLnBrk="0" hangingPunct="1"/>
                      <a:r>
                        <a:rPr lang="en-US" sz="1600" b="0" i="0" u="none" strike="noStrike" kern="1200" dirty="0">
                          <a:solidFill>
                            <a:srgbClr val="000000"/>
                          </a:solidFill>
                          <a:effectLst/>
                          <a:latin typeface="Abadi" panose="020B0604020104020204" pitchFamily="34" charset="0"/>
                          <a:ea typeface="+mn-ea"/>
                          <a:cs typeface="+mn-cs"/>
                        </a:rPr>
                        <a:t>R 2,000,000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l" defTabSz="914400" rtl="0" eaLnBrk="1" fontAlgn="b" latinLnBrk="0" hangingPunct="1"/>
                      <a:r>
                        <a:rPr lang="en-US" sz="1600" b="0" i="0" u="none" strike="noStrike" kern="1200" dirty="0">
                          <a:solidFill>
                            <a:srgbClr val="000000"/>
                          </a:solidFill>
                          <a:effectLst/>
                          <a:latin typeface="Abadi" panose="020B0604020104020204" pitchFamily="34" charset="0"/>
                          <a:ea typeface="+mn-ea"/>
                          <a:cs typeface="+mn-cs"/>
                        </a:rPr>
                        <a:t>R 170,550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l" defTabSz="914400" rtl="0" eaLnBrk="1" fontAlgn="b" latinLnBrk="0" hangingPunct="1"/>
                      <a:r>
                        <a:rPr lang="en-US" sz="1600" b="0" i="0" u="none" strike="noStrike" kern="1200" dirty="0">
                          <a:solidFill>
                            <a:srgbClr val="000000"/>
                          </a:solidFill>
                          <a:effectLst/>
                          <a:latin typeface="Abadi" panose="020B0604020104020204" pitchFamily="34" charset="0"/>
                          <a:ea typeface="+mn-ea"/>
                          <a:cs typeface="+mn-cs"/>
                        </a:rPr>
                        <a:t>R 1,829,450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l" defTabSz="914400" rtl="0" eaLnBrk="1" fontAlgn="b" latinLnBrk="0" hangingPunct="1"/>
                      <a:r>
                        <a:rPr lang="en-US" sz="1600" b="0" i="0" u="none" strike="noStrike" kern="1200" dirty="0">
                          <a:solidFill>
                            <a:srgbClr val="000000"/>
                          </a:solidFill>
                          <a:effectLst/>
                          <a:latin typeface="Abadi" panose="020B0604020104020204" pitchFamily="34" charset="0"/>
                          <a:ea typeface="+mn-ea"/>
                          <a:cs typeface="+mn-cs"/>
                        </a:rPr>
                        <a:t>8.53%</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81211">
                <a:tc>
                  <a:txBody>
                    <a:bodyPr/>
                    <a:lstStyle/>
                    <a:p>
                      <a:pPr marL="55563" indent="0" algn="l" defTabSz="914400" rtl="0" eaLnBrk="1" fontAlgn="b" latinLnBrk="0" hangingPunct="1"/>
                      <a:r>
                        <a:rPr lang="en-US" sz="1600" b="0" i="0" u="none" strike="noStrike" kern="1200" dirty="0">
                          <a:solidFill>
                            <a:srgbClr val="000000"/>
                          </a:solidFill>
                          <a:effectLst/>
                          <a:latin typeface="Abadi" panose="020B0604020104020204" pitchFamily="34" charset="0"/>
                          <a:ea typeface="+mn-ea"/>
                          <a:cs typeface="+mn-cs"/>
                        </a:rPr>
                        <a:t>LOURIERPARK - WAT&amp; SEWER SERVICES (100U)</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l" defTabSz="914400" rtl="0" eaLnBrk="1" fontAlgn="b" latinLnBrk="0" hangingPunct="1"/>
                      <a:r>
                        <a:rPr lang="en-US" sz="1600" b="0" i="0" u="none" strike="noStrike" kern="1200" dirty="0">
                          <a:solidFill>
                            <a:srgbClr val="000000"/>
                          </a:solidFill>
                          <a:effectLst/>
                          <a:latin typeface="Abadi" panose="020B0604020104020204" pitchFamily="34" charset="0"/>
                          <a:ea typeface="+mn-ea"/>
                          <a:cs typeface="+mn-cs"/>
                        </a:rPr>
                        <a:t>R 500,000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l" defTabSz="914400" rtl="0" eaLnBrk="1" fontAlgn="b" latinLnBrk="0" hangingPunct="1"/>
                      <a:r>
                        <a:rPr lang="en-US" sz="1600" b="0" i="0" u="none" strike="noStrike" kern="1200" dirty="0">
                          <a:solidFill>
                            <a:srgbClr val="000000"/>
                          </a:solidFill>
                          <a:effectLst/>
                          <a:latin typeface="Abadi" panose="020B0604020104020204" pitchFamily="34" charset="0"/>
                          <a:ea typeface="+mn-ea"/>
                          <a:cs typeface="+mn-cs"/>
                        </a:rPr>
                        <a:t>R0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l" defTabSz="914400" rtl="0" eaLnBrk="1" fontAlgn="b" latinLnBrk="0" hangingPunct="1"/>
                      <a:r>
                        <a:rPr lang="en-US" sz="1600" b="0" i="0" u="none" strike="noStrike" kern="1200" dirty="0">
                          <a:solidFill>
                            <a:srgbClr val="000000"/>
                          </a:solidFill>
                          <a:effectLst/>
                          <a:latin typeface="Abadi" panose="020B0604020104020204" pitchFamily="34" charset="0"/>
                          <a:ea typeface="+mn-ea"/>
                          <a:cs typeface="+mn-cs"/>
                        </a:rPr>
                        <a:t>R 500,000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l" defTabSz="914400" rtl="0" eaLnBrk="1" fontAlgn="b" latinLnBrk="0" hangingPunct="1"/>
                      <a:r>
                        <a:rPr lang="en-US" sz="1600" b="0" i="0" u="none" strike="noStrike" kern="1200" dirty="0">
                          <a:solidFill>
                            <a:srgbClr val="000000"/>
                          </a:solidFill>
                          <a:effectLst/>
                          <a:latin typeface="Abadi" panose="020B0604020104020204" pitchFamily="34" charset="0"/>
                          <a:ea typeface="+mn-ea"/>
                          <a:cs typeface="+mn-cs"/>
                        </a:rPr>
                        <a:t>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99110">
                <a:tc>
                  <a:txBody>
                    <a:bodyPr/>
                    <a:lstStyle/>
                    <a:p>
                      <a:pPr marL="55563" indent="0" algn="l" defTabSz="914400" rtl="0" eaLnBrk="1" fontAlgn="b" latinLnBrk="0" hangingPunct="1"/>
                      <a:r>
                        <a:rPr lang="en-US" sz="1600" b="0" i="0" u="none" strike="noStrike" kern="1200" dirty="0">
                          <a:solidFill>
                            <a:srgbClr val="000000"/>
                          </a:solidFill>
                          <a:effectLst/>
                          <a:latin typeface="Abadi" panose="020B0604020104020204" pitchFamily="34" charset="0"/>
                          <a:ea typeface="+mn-ea"/>
                          <a:cs typeface="+mn-cs"/>
                        </a:rPr>
                        <a:t>BOTSH SEC H2873 G1011 INST WATER SEW (110)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l" defTabSz="914400" rtl="0" eaLnBrk="1" fontAlgn="b" latinLnBrk="0" hangingPunct="1"/>
                      <a:r>
                        <a:rPr lang="en-US" sz="1600" b="0" i="0" u="none" strike="noStrike" kern="1200" dirty="0">
                          <a:solidFill>
                            <a:srgbClr val="000000"/>
                          </a:solidFill>
                          <a:effectLst/>
                          <a:latin typeface="Abadi" panose="020B0604020104020204" pitchFamily="34" charset="0"/>
                          <a:ea typeface="+mn-ea"/>
                          <a:cs typeface="+mn-cs"/>
                        </a:rPr>
                        <a:t>R 5,000,000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l" defTabSz="914400" rtl="0" eaLnBrk="1" fontAlgn="b" latinLnBrk="0" hangingPunct="1"/>
                      <a:r>
                        <a:rPr lang="en-US" sz="1600" b="0" i="0" u="none" strike="noStrike" kern="1200" dirty="0">
                          <a:solidFill>
                            <a:srgbClr val="000000"/>
                          </a:solidFill>
                          <a:effectLst/>
                          <a:latin typeface="Abadi" panose="020B0604020104020204" pitchFamily="34" charset="0"/>
                          <a:ea typeface="+mn-ea"/>
                          <a:cs typeface="+mn-cs"/>
                        </a:rPr>
                        <a:t>R0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l" defTabSz="914400" rtl="0" eaLnBrk="1" fontAlgn="b" latinLnBrk="0" hangingPunct="1"/>
                      <a:r>
                        <a:rPr lang="en-US" sz="1600" b="0" i="0" u="none" strike="noStrike" kern="1200" dirty="0">
                          <a:solidFill>
                            <a:srgbClr val="000000"/>
                          </a:solidFill>
                          <a:effectLst/>
                          <a:latin typeface="Abadi" panose="020B0604020104020204" pitchFamily="34" charset="0"/>
                          <a:ea typeface="+mn-ea"/>
                          <a:cs typeface="+mn-cs"/>
                        </a:rPr>
                        <a:t>R 5,000,000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l" defTabSz="914400" rtl="0" eaLnBrk="1" fontAlgn="b" latinLnBrk="0" hangingPunct="1"/>
                      <a:r>
                        <a:rPr lang="en-US" sz="1600" b="0" i="0" u="none" strike="noStrike" kern="1200" dirty="0">
                          <a:solidFill>
                            <a:srgbClr val="000000"/>
                          </a:solidFill>
                          <a:effectLst/>
                          <a:latin typeface="Abadi" panose="020B0604020104020204" pitchFamily="34" charset="0"/>
                          <a:ea typeface="+mn-ea"/>
                          <a:cs typeface="+mn-cs"/>
                        </a:rPr>
                        <a:t>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53064">
                <a:tc>
                  <a:txBody>
                    <a:bodyPr/>
                    <a:lstStyle/>
                    <a:p>
                      <a:pPr marL="55563" indent="0" algn="l" defTabSz="914400" rtl="0" eaLnBrk="1" fontAlgn="b" latinLnBrk="0" hangingPunct="1"/>
                      <a:r>
                        <a:rPr lang="en-US" sz="1600" b="0" i="0" u="none" strike="noStrike" kern="1200" dirty="0">
                          <a:solidFill>
                            <a:srgbClr val="000000"/>
                          </a:solidFill>
                          <a:effectLst/>
                          <a:latin typeface="Abadi" panose="020B0604020104020204" pitchFamily="34" charset="0"/>
                          <a:ea typeface="+mn-ea"/>
                          <a:cs typeface="+mn-cs"/>
                        </a:rPr>
                        <a:t>DEWETSDORP - INTERNAL  RETIC (100 U)</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l" defTabSz="914400" rtl="0" eaLnBrk="1" fontAlgn="b" latinLnBrk="0" hangingPunct="1"/>
                      <a:r>
                        <a:rPr lang="en-US" sz="1600" b="0" i="0" u="none" strike="noStrike" kern="1200" dirty="0">
                          <a:solidFill>
                            <a:srgbClr val="000000"/>
                          </a:solidFill>
                          <a:effectLst/>
                          <a:latin typeface="Abadi" panose="020B0604020104020204" pitchFamily="34" charset="0"/>
                          <a:ea typeface="+mn-ea"/>
                          <a:cs typeface="+mn-cs"/>
                        </a:rPr>
                        <a:t>R 4,000,000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l" defTabSz="914400" rtl="0" eaLnBrk="1" fontAlgn="b" latinLnBrk="0" hangingPunct="1"/>
                      <a:r>
                        <a:rPr lang="en-US" sz="1600" b="0" i="0" u="none" strike="noStrike" kern="1200" dirty="0">
                          <a:solidFill>
                            <a:srgbClr val="000000"/>
                          </a:solidFill>
                          <a:effectLst/>
                          <a:latin typeface="Abadi" panose="020B0604020104020204" pitchFamily="34" charset="0"/>
                          <a:ea typeface="+mn-ea"/>
                          <a:cs typeface="+mn-cs"/>
                        </a:rPr>
                        <a:t>R0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l" defTabSz="914400" rtl="0" eaLnBrk="1" fontAlgn="b" latinLnBrk="0" hangingPunct="1"/>
                      <a:r>
                        <a:rPr lang="en-US" sz="1600" b="0" i="0" u="none" strike="noStrike" kern="1200" dirty="0">
                          <a:solidFill>
                            <a:srgbClr val="000000"/>
                          </a:solidFill>
                          <a:effectLst/>
                          <a:latin typeface="Abadi" panose="020B0604020104020204" pitchFamily="34" charset="0"/>
                          <a:ea typeface="+mn-ea"/>
                          <a:cs typeface="+mn-cs"/>
                        </a:rPr>
                        <a:t>R 4,000,000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l" defTabSz="914400" rtl="0" eaLnBrk="1" fontAlgn="b" latinLnBrk="0" hangingPunct="1"/>
                      <a:r>
                        <a:rPr lang="en-US" sz="1600" b="0" i="0" u="none" strike="noStrike" kern="1200" dirty="0">
                          <a:solidFill>
                            <a:srgbClr val="000000"/>
                          </a:solidFill>
                          <a:effectLst/>
                          <a:latin typeface="Abadi" panose="020B0604020104020204" pitchFamily="34" charset="0"/>
                          <a:ea typeface="+mn-ea"/>
                          <a:cs typeface="+mn-cs"/>
                        </a:rPr>
                        <a:t>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70964">
                <a:tc>
                  <a:txBody>
                    <a:bodyPr/>
                    <a:lstStyle/>
                    <a:p>
                      <a:pPr marL="55563" indent="0" algn="l" defTabSz="914400" rtl="0" eaLnBrk="1" fontAlgn="b" latinLnBrk="0" hangingPunct="1"/>
                      <a:r>
                        <a:rPr lang="en-US" sz="1600" b="0" i="0" u="none" strike="noStrike" kern="1200" dirty="0">
                          <a:solidFill>
                            <a:srgbClr val="000000"/>
                          </a:solidFill>
                          <a:effectLst/>
                          <a:latin typeface="Abadi" panose="020B0604020104020204" pitchFamily="34" charset="0"/>
                          <a:ea typeface="+mn-ea"/>
                          <a:cs typeface="+mn-cs"/>
                        </a:rPr>
                        <a:t>BLOEMSIDE ERF 4510 - INTERNAL ROADS</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l" defTabSz="914400" rtl="0" eaLnBrk="1" fontAlgn="b" latinLnBrk="0" hangingPunct="1"/>
                      <a:r>
                        <a:rPr lang="en-US" sz="1600" b="0" i="0" u="none" strike="noStrike" kern="1200" dirty="0">
                          <a:solidFill>
                            <a:srgbClr val="000000"/>
                          </a:solidFill>
                          <a:effectLst/>
                          <a:latin typeface="Abadi" panose="020B0604020104020204" pitchFamily="34" charset="0"/>
                          <a:ea typeface="+mn-ea"/>
                          <a:cs typeface="+mn-cs"/>
                        </a:rPr>
                        <a:t>R 6,000,000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l" defTabSz="914400" rtl="0" eaLnBrk="1" fontAlgn="b" latinLnBrk="0" hangingPunct="1"/>
                      <a:r>
                        <a:rPr lang="en-US" sz="1600" b="0" i="0" u="none" strike="noStrike" kern="1200" dirty="0">
                          <a:solidFill>
                            <a:srgbClr val="000000"/>
                          </a:solidFill>
                          <a:effectLst/>
                          <a:latin typeface="Abadi" panose="020B0604020104020204" pitchFamily="34" charset="0"/>
                          <a:ea typeface="+mn-ea"/>
                          <a:cs typeface="+mn-cs"/>
                        </a:rPr>
                        <a:t>R0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l" defTabSz="914400" rtl="0" eaLnBrk="1" fontAlgn="b" latinLnBrk="0" hangingPunct="1"/>
                      <a:r>
                        <a:rPr lang="en-US" sz="1600" b="0" i="0" u="none" strike="noStrike" kern="1200" dirty="0">
                          <a:solidFill>
                            <a:srgbClr val="000000"/>
                          </a:solidFill>
                          <a:effectLst/>
                          <a:latin typeface="Abadi" panose="020B0604020104020204" pitchFamily="34" charset="0"/>
                          <a:ea typeface="+mn-ea"/>
                          <a:cs typeface="+mn-cs"/>
                        </a:rPr>
                        <a:t>R 6,000,000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l" defTabSz="914400" rtl="0" eaLnBrk="1" fontAlgn="b" latinLnBrk="0" hangingPunct="1"/>
                      <a:r>
                        <a:rPr lang="en-US" sz="1600" b="0" i="0" u="none" strike="noStrike" kern="1200" dirty="0">
                          <a:solidFill>
                            <a:srgbClr val="000000"/>
                          </a:solidFill>
                          <a:effectLst/>
                          <a:latin typeface="Abadi" panose="020B0604020104020204" pitchFamily="34" charset="0"/>
                          <a:ea typeface="+mn-ea"/>
                          <a:cs typeface="+mn-cs"/>
                        </a:rPr>
                        <a:t>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70964">
                <a:tc>
                  <a:txBody>
                    <a:bodyPr/>
                    <a:lstStyle/>
                    <a:p>
                      <a:pPr marL="55563" indent="0" algn="l" defTabSz="914400" rtl="0" eaLnBrk="1" fontAlgn="b" latinLnBrk="0" hangingPunct="1"/>
                      <a:r>
                        <a:rPr lang="en-US" sz="1600" b="1" i="0" u="none" strike="noStrike" kern="1200" dirty="0">
                          <a:solidFill>
                            <a:srgbClr val="000000"/>
                          </a:solidFill>
                          <a:effectLst/>
                          <a:latin typeface="Abadi" panose="020B0604020104020204" pitchFamily="34" charset="0"/>
                          <a:ea typeface="+mn-ea"/>
                          <a:cs typeface="+mn-cs"/>
                        </a:rPr>
                        <a:t>TOTAL</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l" defTabSz="914400" rtl="0" eaLnBrk="1" fontAlgn="b" latinLnBrk="0" hangingPunct="1"/>
                      <a:r>
                        <a:rPr lang="en-US" sz="1600" b="0" i="0" u="none" strike="noStrike" kern="1200" dirty="0">
                          <a:solidFill>
                            <a:srgbClr val="000000"/>
                          </a:solidFill>
                          <a:effectLst/>
                          <a:latin typeface="Abadi" panose="020B0604020104020204" pitchFamily="34" charset="0"/>
                          <a:ea typeface="+mn-ea"/>
                          <a:cs typeface="+mn-cs"/>
                        </a:rPr>
                        <a:t>R 17,500,000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563" indent="0" algn="l" defTabSz="914400" rtl="0" eaLnBrk="1" fontAlgn="b" latinLnBrk="0" hangingPunct="1"/>
                      <a:r>
                        <a:rPr lang="en-US" sz="1600" b="0" i="0" u="none" strike="noStrike" kern="1200" dirty="0">
                          <a:solidFill>
                            <a:srgbClr val="000000"/>
                          </a:solidFill>
                          <a:effectLst/>
                          <a:latin typeface="Abadi" panose="020B0604020104020204" pitchFamily="34" charset="0"/>
                          <a:ea typeface="+mn-ea"/>
                          <a:cs typeface="+mn-cs"/>
                        </a:rPr>
                        <a:t>R 170,550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563" indent="0" algn="l" defTabSz="914400" rtl="0" eaLnBrk="1" fontAlgn="b" latinLnBrk="0" hangingPunct="1"/>
                      <a:r>
                        <a:rPr lang="en-US" sz="1600" b="0" i="0" u="none" strike="noStrike" kern="1200" dirty="0">
                          <a:solidFill>
                            <a:srgbClr val="000000"/>
                          </a:solidFill>
                          <a:effectLst/>
                          <a:latin typeface="Abadi" panose="020B0604020104020204" pitchFamily="34" charset="0"/>
                          <a:ea typeface="+mn-ea"/>
                          <a:cs typeface="+mn-cs"/>
                        </a:rPr>
                        <a:t>R 17,329,450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563" indent="0" algn="l" defTabSz="914400" rtl="0" eaLnBrk="1" fontAlgn="b" latinLnBrk="0" hangingPunct="1"/>
                      <a:r>
                        <a:rPr lang="en-US" sz="1600" b="0" i="0" u="none" strike="noStrike" kern="1200" dirty="0">
                          <a:solidFill>
                            <a:srgbClr val="000000"/>
                          </a:solidFill>
                          <a:effectLst/>
                          <a:latin typeface="Abadi" panose="020B0604020104020204" pitchFamily="34" charset="0"/>
                          <a:ea typeface="+mn-ea"/>
                          <a:cs typeface="+mn-cs"/>
                        </a:rPr>
                        <a:t>0.97%</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4" name="TextBox 3">
            <a:extLst>
              <a:ext uri="{FF2B5EF4-FFF2-40B4-BE49-F238E27FC236}">
                <a16:creationId xmlns:a16="http://schemas.microsoft.com/office/drawing/2014/main" xmlns="" id="{C3C82581-466C-DD68-DC42-6B6F4A055D36}"/>
              </a:ext>
            </a:extLst>
          </p:cNvPr>
          <p:cNvSpPr txBox="1"/>
          <p:nvPr/>
        </p:nvSpPr>
        <p:spPr>
          <a:xfrm>
            <a:off x="356330" y="647700"/>
            <a:ext cx="8558090" cy="1323439"/>
          </a:xfrm>
          <a:prstGeom prst="rect">
            <a:avLst/>
          </a:prstGeom>
          <a:noFill/>
        </p:spPr>
        <p:txBody>
          <a:bodyPr wrap="square" rtlCol="0">
            <a:spAutoFit/>
          </a:bodyPr>
          <a:lstStyle/>
          <a:p>
            <a:pPr marL="342900" indent="-342900" algn="just">
              <a:buFont typeface="Arial" panose="020B0604020202020204" pitchFamily="34" charset="0"/>
              <a:buChar char="•"/>
            </a:pPr>
            <a:r>
              <a:rPr lang="en-ZA" sz="2000" dirty="0">
                <a:latin typeface="Abadi" panose="020B0604020104020204" pitchFamily="34" charset="0"/>
                <a:cs typeface="Arial" panose="020B0604020202020204" pitchFamily="34" charset="0"/>
              </a:rPr>
              <a:t>The Metro had planned to deliver 331 serviced sites</a:t>
            </a:r>
          </a:p>
          <a:p>
            <a:pPr marL="342900" indent="-342900" algn="just">
              <a:buFont typeface="Arial" panose="020B0604020202020204" pitchFamily="34" charset="0"/>
              <a:buChar char="•"/>
            </a:pPr>
            <a:r>
              <a:rPr lang="en-ZA" sz="2000" dirty="0">
                <a:latin typeface="Abadi" panose="020B0604020104020204" pitchFamily="34" charset="0"/>
                <a:cs typeface="Arial" panose="020B0604020202020204" pitchFamily="34" charset="0"/>
              </a:rPr>
              <a:t>In implementing the National Treasury directive to redirect the unspent grants all the projects were taken into the new financial year</a:t>
            </a:r>
          </a:p>
          <a:p>
            <a:pPr marL="342900" indent="-342900" algn="just">
              <a:buFont typeface="Arial" panose="020B0604020202020204" pitchFamily="34" charset="0"/>
              <a:buChar char="•"/>
            </a:pPr>
            <a:r>
              <a:rPr lang="en-ZA" sz="2000" dirty="0">
                <a:latin typeface="Abadi" panose="020B0604020104020204" pitchFamily="34" charset="0"/>
                <a:cs typeface="Arial" panose="020B0604020202020204" pitchFamily="34" charset="0"/>
              </a:rPr>
              <a:t>The challenges which have been detailed above contributed a lot.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8A25EC5-0E30-30D7-8891-6E2568C338B9}"/>
              </a:ext>
            </a:extLst>
          </p:cNvPr>
          <p:cNvSpPr/>
          <p:nvPr/>
        </p:nvSpPr>
        <p:spPr bwMode="auto">
          <a:xfrm>
            <a:off x="280987" y="2799150"/>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a:spcBef>
                <a:spcPct val="0"/>
              </a:spcBef>
              <a:buFontTx/>
              <a:buNone/>
            </a:pPr>
            <a:r>
              <a:rPr lang="en-US" altLang="en-US" sz="3500" b="1" kern="0" dirty="0">
                <a:solidFill>
                  <a:schemeClr val="bg1"/>
                </a:solidFill>
                <a:latin typeface="Abadi" panose="020B0604020104020204" pitchFamily="34" charset="0"/>
                <a:cs typeface="Arial"/>
              </a:rPr>
              <a:t>Land Invasions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D3ECC79-2E65-14E3-2D72-9A928AE04F93}"/>
              </a:ext>
            </a:extLst>
          </p:cNvPr>
          <p:cNvSpPr/>
          <p:nvPr/>
        </p:nvSpPr>
        <p:spPr bwMode="auto">
          <a:xfrm>
            <a:off x="311150" y="260350"/>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a:spcBef>
                <a:spcPct val="0"/>
              </a:spcBef>
              <a:buFontTx/>
              <a:buNone/>
            </a:pPr>
            <a:r>
              <a:rPr lang="en-US" altLang="en-US" sz="3500" b="1" kern="0" dirty="0">
                <a:solidFill>
                  <a:schemeClr val="bg1"/>
                </a:solidFill>
                <a:latin typeface="Abadi" panose="020B0604020104020204" pitchFamily="34" charset="0"/>
                <a:cs typeface="Arial"/>
              </a:rPr>
              <a:t>Land Invasions</a:t>
            </a:r>
          </a:p>
        </p:txBody>
      </p:sp>
      <p:sp>
        <p:nvSpPr>
          <p:cNvPr id="43011" name="TextBox 3">
            <a:extLst>
              <a:ext uri="{FF2B5EF4-FFF2-40B4-BE49-F238E27FC236}">
                <a16:creationId xmlns:a16="http://schemas.microsoft.com/office/drawing/2014/main" xmlns="" id="{8E3FD8F1-AED0-343E-00DC-FBCB1DD43D96}"/>
              </a:ext>
            </a:extLst>
          </p:cNvPr>
          <p:cNvSpPr txBox="1">
            <a:spLocks noChangeArrowheads="1"/>
          </p:cNvSpPr>
          <p:nvPr/>
        </p:nvSpPr>
        <p:spPr bwMode="auto">
          <a:xfrm>
            <a:off x="342996" y="1052414"/>
            <a:ext cx="8550179" cy="5324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nSpc>
                <a:spcPct val="200000"/>
              </a:lnSpc>
              <a:spcBef>
                <a:spcPct val="0"/>
              </a:spcBef>
              <a:buFont typeface="Wingdings" pitchFamily="2" charset="2"/>
              <a:buChar char="q"/>
            </a:pPr>
            <a:r>
              <a:rPr lang="en-US" altLang="en-US" sz="2000" dirty="0">
                <a:latin typeface="Abadi" panose="020B0604020104020204" pitchFamily="34" charset="0"/>
                <a:cs typeface="Arial" panose="020B0604020202020204" pitchFamily="34" charset="0"/>
              </a:rPr>
              <a:t>The Metro is currently experiencing high volumes of land invasions in Mangaung, Botshabelo and ThabaNchu and don’t have the necessary capacity to deal with challenge</a:t>
            </a:r>
            <a:r>
              <a:rPr lang="en-US" altLang="en-US" sz="2000" b="1" dirty="0">
                <a:latin typeface="Abadi" panose="020B0604020104020204" pitchFamily="34" charset="0"/>
                <a:cs typeface="Arial" panose="020B0604020202020204" pitchFamily="34" charset="0"/>
              </a:rPr>
              <a:t>;</a:t>
            </a:r>
          </a:p>
          <a:p>
            <a:pPr>
              <a:lnSpc>
                <a:spcPct val="200000"/>
              </a:lnSpc>
              <a:spcBef>
                <a:spcPct val="0"/>
              </a:spcBef>
              <a:buFont typeface="Wingdings" pitchFamily="2" charset="2"/>
              <a:buChar char="q"/>
            </a:pPr>
            <a:r>
              <a:rPr lang="en-ZA" sz="2000" b="1" dirty="0">
                <a:latin typeface="Abadi" panose="020B0604020104020204" pitchFamily="34" charset="0"/>
                <a:cs typeface="Arial" panose="020B0604020202020204" pitchFamily="34" charset="0"/>
              </a:rPr>
              <a:t>Mangaung</a:t>
            </a:r>
          </a:p>
          <a:p>
            <a:pPr algn="just"/>
            <a:r>
              <a:rPr lang="en-US" sz="1800" dirty="0">
                <a:effectLst/>
                <a:latin typeface="Calibri" panose="020F0502020204030204" pitchFamily="34" charset="0"/>
                <a:ea typeface="Calibri" panose="020F0502020204030204" pitchFamily="34" charset="0"/>
              </a:rPr>
              <a:t>Two areas that have been invaded in Mangaung are Bobo Square and the remainder of farm Rodenbeck. </a:t>
            </a:r>
          </a:p>
          <a:p>
            <a:pPr algn="just"/>
            <a:r>
              <a:rPr lang="en-US" sz="1800" dirty="0">
                <a:effectLst/>
                <a:latin typeface="Calibri" panose="020F0502020204030204" pitchFamily="34" charset="0"/>
                <a:ea typeface="Calibri" panose="020F0502020204030204" pitchFamily="34" charset="0"/>
              </a:rPr>
              <a:t>The shacks at Bobo Square are fewer than 10 shacks that are illegally erected. </a:t>
            </a:r>
          </a:p>
          <a:p>
            <a:r>
              <a:rPr lang="en-US" sz="1800" dirty="0">
                <a:effectLst/>
                <a:latin typeface="Calibri" panose="020F0502020204030204" pitchFamily="34" charset="0"/>
                <a:ea typeface="Calibri" panose="020F0502020204030204" pitchFamily="34" charset="0"/>
              </a:rPr>
              <a:t>Community members demolished 5 shacks but same were rebuilt. </a:t>
            </a:r>
          </a:p>
          <a:p>
            <a:pPr algn="just"/>
            <a:r>
              <a:rPr lang="en-US" sz="1800" dirty="0">
                <a:effectLst/>
                <a:latin typeface="Calibri" panose="020F0502020204030204" pitchFamily="34" charset="0"/>
                <a:ea typeface="Calibri" panose="020F0502020204030204" pitchFamily="34" charset="0"/>
              </a:rPr>
              <a:t>Remainder of Rodenbeck farm also experienced invasion and a court application to have the unlawful occupiers evicted was issued. </a:t>
            </a:r>
          </a:p>
          <a:p>
            <a:pPr algn="just"/>
            <a:r>
              <a:rPr lang="en-US" sz="1800" dirty="0">
                <a:effectLst/>
                <a:latin typeface="Calibri" panose="020F0502020204030204" pitchFamily="34" charset="0"/>
                <a:ea typeface="Calibri" panose="020F0502020204030204" pitchFamily="34" charset="0"/>
              </a:rPr>
              <a:t>The unlawful occupiers were served with eviction application and the attorneys representing MMM are waiting for further instructions from the municipality for further action.</a:t>
            </a:r>
            <a:endParaRPr lang="en-ZA" sz="1800" dirty="0">
              <a:effectLst/>
              <a:latin typeface="Calibri" panose="020F0502020204030204" pitchFamily="34" charset="0"/>
              <a:ea typeface="Calibri" panose="020F050202020403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D3ECC79-2E65-14E3-2D72-9A928AE04F93}"/>
              </a:ext>
            </a:extLst>
          </p:cNvPr>
          <p:cNvSpPr/>
          <p:nvPr/>
        </p:nvSpPr>
        <p:spPr bwMode="auto">
          <a:xfrm>
            <a:off x="311150" y="260350"/>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a:spcBef>
                <a:spcPct val="0"/>
              </a:spcBef>
              <a:buFontTx/>
              <a:buNone/>
            </a:pPr>
            <a:r>
              <a:rPr lang="en-US" altLang="en-US" sz="3500" b="1" kern="0" dirty="0">
                <a:solidFill>
                  <a:schemeClr val="bg1"/>
                </a:solidFill>
                <a:latin typeface="Abadi" panose="020B0604020104020204" pitchFamily="34" charset="0"/>
                <a:cs typeface="Arial"/>
              </a:rPr>
              <a:t>Land Invasions</a:t>
            </a:r>
          </a:p>
        </p:txBody>
      </p:sp>
      <p:sp>
        <p:nvSpPr>
          <p:cNvPr id="43011" name="TextBox 3">
            <a:extLst>
              <a:ext uri="{FF2B5EF4-FFF2-40B4-BE49-F238E27FC236}">
                <a16:creationId xmlns:a16="http://schemas.microsoft.com/office/drawing/2014/main" xmlns="" id="{8E3FD8F1-AED0-343E-00DC-FBCB1DD43D96}"/>
              </a:ext>
            </a:extLst>
          </p:cNvPr>
          <p:cNvSpPr txBox="1">
            <a:spLocks noChangeArrowheads="1"/>
          </p:cNvSpPr>
          <p:nvPr/>
        </p:nvSpPr>
        <p:spPr bwMode="auto">
          <a:xfrm>
            <a:off x="342996" y="1052414"/>
            <a:ext cx="8550179" cy="353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nSpc>
                <a:spcPct val="200000"/>
              </a:lnSpc>
              <a:spcBef>
                <a:spcPct val="0"/>
              </a:spcBef>
              <a:buFont typeface="Wingdings" pitchFamily="2" charset="2"/>
              <a:buChar char="q"/>
            </a:pPr>
            <a:r>
              <a:rPr lang="en-US" sz="2000" b="1" dirty="0">
                <a:latin typeface="Abadi" panose="020B0604020104020204" pitchFamily="34" charset="0"/>
                <a:cs typeface="Arial" panose="020B0604020202020204" pitchFamily="34" charset="0"/>
              </a:rPr>
              <a:t>Botshabelo</a:t>
            </a:r>
            <a:endParaRPr lang="en-ZA" sz="2000" b="1" dirty="0">
              <a:latin typeface="Abadi" panose="020B0604020104020204" pitchFamily="34" charset="0"/>
              <a:cs typeface="Arial" panose="020B0604020202020204" pitchFamily="34" charset="0"/>
            </a:endParaRPr>
          </a:p>
          <a:p>
            <a:r>
              <a:rPr lang="en-US" sz="1800" dirty="0">
                <a:effectLst/>
                <a:latin typeface="Calibri" panose="020F0502020204030204" pitchFamily="34" charset="0"/>
                <a:ea typeface="Calibri" panose="020F0502020204030204" pitchFamily="34" charset="0"/>
              </a:rPr>
              <a:t>There is currently land invasion at Botshabelo West. </a:t>
            </a:r>
          </a:p>
          <a:p>
            <a:r>
              <a:rPr lang="en-US" sz="1800" dirty="0">
                <a:effectLst/>
                <a:latin typeface="Calibri" panose="020F0502020204030204" pitchFamily="34" charset="0"/>
                <a:ea typeface="Calibri" panose="020F0502020204030204" pitchFamily="34" charset="0"/>
              </a:rPr>
              <a:t>The officials of the municipality managed to demolish several incomplete shacks. </a:t>
            </a:r>
          </a:p>
          <a:p>
            <a:pPr algn="just"/>
            <a:r>
              <a:rPr lang="en-US" sz="1800" dirty="0">
                <a:effectLst/>
                <a:latin typeface="Calibri" panose="020F0502020204030204" pitchFamily="34" charset="0"/>
                <a:ea typeface="Calibri" panose="020F0502020204030204" pitchFamily="34" charset="0"/>
              </a:rPr>
              <a:t>To date there are approximately 200 shacks erected illegally on this land belonging to MMM. </a:t>
            </a:r>
          </a:p>
          <a:p>
            <a:pPr algn="just"/>
            <a:r>
              <a:rPr lang="en-US" sz="1800" dirty="0">
                <a:effectLst/>
                <a:latin typeface="Calibri" panose="020F0502020204030204" pitchFamily="34" charset="0"/>
                <a:ea typeface="Calibri" panose="020F0502020204030204" pitchFamily="34" charset="0"/>
              </a:rPr>
              <a:t>Various engagements with the unlawful occupiers did not bear positive outcome in terms of ensuring that they refrain from invading the land. </a:t>
            </a:r>
          </a:p>
          <a:p>
            <a:pPr algn="just"/>
            <a:r>
              <a:rPr lang="en-US" sz="1800" dirty="0">
                <a:effectLst/>
                <a:latin typeface="Calibri" panose="020F0502020204030204" pitchFamily="34" charset="0"/>
                <a:ea typeface="Calibri" panose="020F0502020204030204" pitchFamily="34" charset="0"/>
              </a:rPr>
              <a:t>A firm of attorneys have been appointed to apply for an eviction order. Consultations took place and the process of drafting a court application is in progress.</a:t>
            </a:r>
          </a:p>
          <a:p>
            <a:pPr algn="just"/>
            <a:endParaRPr lang="en-ZA"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xmlns="" val="12112682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D3ECC79-2E65-14E3-2D72-9A928AE04F93}"/>
              </a:ext>
            </a:extLst>
          </p:cNvPr>
          <p:cNvSpPr/>
          <p:nvPr/>
        </p:nvSpPr>
        <p:spPr bwMode="auto">
          <a:xfrm>
            <a:off x="311150" y="260350"/>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a:spcBef>
                <a:spcPct val="0"/>
              </a:spcBef>
              <a:buFontTx/>
              <a:buNone/>
            </a:pPr>
            <a:r>
              <a:rPr lang="en-US" altLang="en-US" sz="3500" b="1" kern="0" dirty="0">
                <a:solidFill>
                  <a:schemeClr val="bg1"/>
                </a:solidFill>
                <a:latin typeface="Abadi" panose="020B0604020104020204" pitchFamily="34" charset="0"/>
                <a:cs typeface="Arial"/>
              </a:rPr>
              <a:t>Land Invasions</a:t>
            </a:r>
          </a:p>
        </p:txBody>
      </p:sp>
      <p:sp>
        <p:nvSpPr>
          <p:cNvPr id="43011" name="TextBox 3">
            <a:extLst>
              <a:ext uri="{FF2B5EF4-FFF2-40B4-BE49-F238E27FC236}">
                <a16:creationId xmlns:a16="http://schemas.microsoft.com/office/drawing/2014/main" xmlns="" id="{8E3FD8F1-AED0-343E-00DC-FBCB1DD43D96}"/>
              </a:ext>
            </a:extLst>
          </p:cNvPr>
          <p:cNvSpPr txBox="1">
            <a:spLocks noChangeArrowheads="1"/>
          </p:cNvSpPr>
          <p:nvPr/>
        </p:nvSpPr>
        <p:spPr bwMode="auto">
          <a:xfrm>
            <a:off x="342996" y="1052414"/>
            <a:ext cx="8550179" cy="4364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nSpc>
                <a:spcPct val="200000"/>
              </a:lnSpc>
              <a:spcBef>
                <a:spcPct val="0"/>
              </a:spcBef>
              <a:buFont typeface="Wingdings" pitchFamily="2" charset="2"/>
              <a:buChar char="q"/>
            </a:pPr>
            <a:r>
              <a:rPr lang="en-US" sz="2000" b="1" dirty="0">
                <a:latin typeface="Abadi" panose="020B0604020104020204" pitchFamily="34" charset="0"/>
                <a:cs typeface="Arial" panose="020B0604020202020204" pitchFamily="34" charset="0"/>
              </a:rPr>
              <a:t>ThabaNchu</a:t>
            </a:r>
            <a:endParaRPr lang="en-ZA" sz="2000" b="1" dirty="0">
              <a:latin typeface="Abadi" panose="020B0604020104020204" pitchFamily="34" charset="0"/>
              <a:cs typeface="Arial" panose="020B0604020202020204" pitchFamily="34" charset="0"/>
            </a:endParaRPr>
          </a:p>
          <a:p>
            <a:r>
              <a:rPr lang="en-US" sz="1800" dirty="0">
                <a:effectLst/>
                <a:latin typeface="Calibri" panose="020F0502020204030204" pitchFamily="34" charset="0"/>
                <a:ea typeface="Calibri" panose="020F0502020204030204" pitchFamily="34" charset="0"/>
              </a:rPr>
              <a:t>Three pieces of land have been invaded in ThabaNchu. </a:t>
            </a:r>
          </a:p>
          <a:p>
            <a:pPr algn="just"/>
            <a:r>
              <a:rPr lang="en-US" sz="1800" dirty="0">
                <a:effectLst/>
                <a:latin typeface="Calibri" panose="020F0502020204030204" pitchFamily="34" charset="0"/>
                <a:ea typeface="Calibri" panose="020F0502020204030204" pitchFamily="34" charset="0"/>
              </a:rPr>
              <a:t>A pieces of land are owned by the Department of Agriculture, Land Reform and Rural Development, another to Barolong Boo Seleka Traditional Authority while the third piece of land is donated to Mangaung Metropolitan Municipality (MMM) by the Department of Agriculture, Land Reform and Rural Development but not yet registered in the name of MMM. </a:t>
            </a:r>
          </a:p>
          <a:p>
            <a:pPr algn="just"/>
            <a:r>
              <a:rPr lang="en-US" sz="1800" dirty="0">
                <a:effectLst/>
                <a:latin typeface="Calibri" panose="020F0502020204030204" pitchFamily="34" charset="0"/>
                <a:ea typeface="Calibri" panose="020F0502020204030204" pitchFamily="34" charset="0"/>
              </a:rPr>
              <a:t>There were engagements with the unlawful occupiers on the land donated to MMM, but the engagements did not deter them from invading the land. </a:t>
            </a:r>
          </a:p>
          <a:p>
            <a:pPr algn="just"/>
            <a:r>
              <a:rPr lang="en-US" sz="1800" dirty="0">
                <a:effectLst/>
                <a:latin typeface="Calibri" panose="020F0502020204030204" pitchFamily="34" charset="0"/>
                <a:ea typeface="Calibri" panose="020F0502020204030204" pitchFamily="34" charset="0"/>
              </a:rPr>
              <a:t>A law firm was appointed to apply for an eviction order. The matter was heard by the High Court of South Africa, Free State Division, Bloemfontein. </a:t>
            </a:r>
          </a:p>
          <a:p>
            <a:pPr algn="just"/>
            <a:r>
              <a:rPr lang="en-US" sz="1800" dirty="0">
                <a:effectLst/>
                <a:latin typeface="Calibri" panose="020F0502020204030204" pitchFamily="34" charset="0"/>
                <a:ea typeface="Calibri" panose="020F0502020204030204" pitchFamily="34" charset="0"/>
              </a:rPr>
              <a:t>The judgement is pending and is expected to be delivered by the 15</a:t>
            </a:r>
            <a:r>
              <a:rPr lang="en-US" sz="1800" baseline="30000" dirty="0">
                <a:effectLst/>
                <a:latin typeface="Calibri" panose="020F0502020204030204" pitchFamily="34" charset="0"/>
                <a:ea typeface="Calibri" panose="020F0502020204030204" pitchFamily="34" charset="0"/>
              </a:rPr>
              <a:t>th</a:t>
            </a:r>
            <a:r>
              <a:rPr lang="en-US" sz="1800" dirty="0">
                <a:effectLst/>
                <a:latin typeface="Calibri" panose="020F0502020204030204" pitchFamily="34" charset="0"/>
                <a:ea typeface="Calibri" panose="020F0502020204030204" pitchFamily="34" charset="0"/>
              </a:rPr>
              <a:t> of June 2023.</a:t>
            </a:r>
            <a:endParaRPr lang="en-ZA" sz="1800" dirty="0">
              <a:effectLst/>
              <a:latin typeface="Calibri" panose="020F0502020204030204" pitchFamily="34" charset="0"/>
              <a:ea typeface="Calibri" panose="020F0502020204030204" pitchFamily="34" charset="0"/>
            </a:endParaRPr>
          </a:p>
          <a:p>
            <a:pPr algn="just"/>
            <a:endParaRPr lang="en-ZA"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xmlns="" val="24493965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D3ECC79-2E65-14E3-2D72-9A928AE04F93}"/>
              </a:ext>
            </a:extLst>
          </p:cNvPr>
          <p:cNvSpPr/>
          <p:nvPr/>
        </p:nvSpPr>
        <p:spPr bwMode="auto">
          <a:xfrm>
            <a:off x="311150" y="260350"/>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a:spcBef>
                <a:spcPct val="0"/>
              </a:spcBef>
              <a:buFontTx/>
              <a:buNone/>
            </a:pPr>
            <a:r>
              <a:rPr lang="en-US" altLang="en-US" sz="3500" b="1" kern="0" dirty="0">
                <a:solidFill>
                  <a:schemeClr val="bg1"/>
                </a:solidFill>
                <a:latin typeface="Abadi" panose="020B0604020104020204" pitchFamily="34" charset="0"/>
                <a:cs typeface="Arial"/>
              </a:rPr>
              <a:t>Land Invasions - Challenges</a:t>
            </a:r>
          </a:p>
        </p:txBody>
      </p:sp>
      <p:sp>
        <p:nvSpPr>
          <p:cNvPr id="43011" name="TextBox 3">
            <a:extLst>
              <a:ext uri="{FF2B5EF4-FFF2-40B4-BE49-F238E27FC236}">
                <a16:creationId xmlns:a16="http://schemas.microsoft.com/office/drawing/2014/main" xmlns="" id="{8E3FD8F1-AED0-343E-00DC-FBCB1DD43D96}"/>
              </a:ext>
            </a:extLst>
          </p:cNvPr>
          <p:cNvSpPr txBox="1">
            <a:spLocks noChangeArrowheads="1"/>
          </p:cNvSpPr>
          <p:nvPr/>
        </p:nvSpPr>
        <p:spPr bwMode="auto">
          <a:xfrm>
            <a:off x="342996" y="1052414"/>
            <a:ext cx="8550179" cy="3945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buFont typeface="Wingdings" panose="05000000000000000000" pitchFamily="2" charset="2"/>
              <a:buChar char="q"/>
            </a:pPr>
            <a:r>
              <a:rPr lang="en-US" sz="2000" b="1" dirty="0">
                <a:latin typeface="Abadi" panose="020B0604020104020204" pitchFamily="34" charset="0"/>
                <a:cs typeface="Arial" panose="020B0604020202020204" pitchFamily="34" charset="0"/>
              </a:rPr>
              <a:t>Safety of MMM officials</a:t>
            </a:r>
          </a:p>
          <a:p>
            <a:pPr marL="0" indent="0">
              <a:buNone/>
            </a:pPr>
            <a:endParaRPr lang="en-ZA" sz="2000" b="1" dirty="0">
              <a:latin typeface="Abadi" panose="020B0604020104020204" pitchFamily="34" charset="0"/>
              <a:cs typeface="Arial" panose="020B0604020202020204" pitchFamily="34" charset="0"/>
            </a:endParaRPr>
          </a:p>
          <a:p>
            <a:pPr algn="just"/>
            <a:r>
              <a:rPr lang="en-US" sz="1800" dirty="0">
                <a:effectLst/>
                <a:latin typeface="Calibri" panose="020F0502020204030204" pitchFamily="34" charset="0"/>
                <a:ea typeface="Calibri" panose="020F0502020204030204" pitchFamily="34" charset="0"/>
              </a:rPr>
              <a:t>MMM officials are frequently being threatened during engagements with the unlawful occupiers as well as during the demolishing of the illegally erected shacks. </a:t>
            </a:r>
          </a:p>
          <a:p>
            <a:pPr algn="just"/>
            <a:r>
              <a:rPr lang="en-US" sz="1800" dirty="0">
                <a:effectLst/>
                <a:latin typeface="Calibri" panose="020F0502020204030204" pitchFamily="34" charset="0"/>
                <a:ea typeface="Calibri" panose="020F0502020204030204" pitchFamily="34" charset="0"/>
              </a:rPr>
              <a:t>As</a:t>
            </a:r>
            <a:r>
              <a:rPr lang="en-US" sz="1800" dirty="0">
                <a:latin typeface="Calibri" panose="020F0502020204030204" pitchFamily="34" charset="0"/>
              </a:rPr>
              <a:t> the threats becomes serve, the officials are led to request for intervention from South African Police Serves. This is because there is no assistance from Law Enforcement in the Metro because of lack of capacity in that unit. </a:t>
            </a:r>
          </a:p>
          <a:p>
            <a:pPr marL="0" indent="0" algn="just">
              <a:buNone/>
            </a:pPr>
            <a:endParaRPr lang="en-US" sz="1800" dirty="0">
              <a:latin typeface="Calibri" panose="020F0502020204030204" pitchFamily="34" charset="0"/>
            </a:endParaRPr>
          </a:p>
          <a:p>
            <a:pPr algn="just">
              <a:buFont typeface="Wingdings" panose="05000000000000000000" pitchFamily="2" charset="2"/>
              <a:buChar char="q"/>
            </a:pPr>
            <a:r>
              <a:rPr lang="en-US" sz="2000" b="1" dirty="0">
                <a:latin typeface="Abadi" panose="020B0604020104020204" pitchFamily="34" charset="0"/>
                <a:cs typeface="Arial" panose="020B0604020202020204" pitchFamily="34" charset="0"/>
              </a:rPr>
              <a:t>Lack of Resources</a:t>
            </a:r>
          </a:p>
          <a:p>
            <a:pPr marL="0" indent="0" algn="just">
              <a:buNone/>
            </a:pPr>
            <a:endParaRPr lang="en-ZA" sz="2000" b="1" dirty="0">
              <a:latin typeface="Abadi" panose="020B0604020104020204" pitchFamily="34" charset="0"/>
              <a:cs typeface="Arial" panose="020B0604020202020204" pitchFamily="34" charset="0"/>
            </a:endParaRPr>
          </a:p>
          <a:p>
            <a:pPr algn="just"/>
            <a:r>
              <a:rPr lang="en-US" sz="1800" dirty="0">
                <a:effectLst/>
                <a:latin typeface="Calibri" panose="020F0502020204030204" pitchFamily="34" charset="0"/>
                <a:ea typeface="Calibri" panose="020F0502020204030204" pitchFamily="34" charset="0"/>
              </a:rPr>
              <a:t>The lack of resources affects monitoring and response time when there is land invasion within the Metro.</a:t>
            </a:r>
            <a:endParaRPr lang="en-ZA"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xmlns="" val="11936725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D3ECC79-2E65-14E3-2D72-9A928AE04F93}"/>
              </a:ext>
            </a:extLst>
          </p:cNvPr>
          <p:cNvSpPr/>
          <p:nvPr/>
        </p:nvSpPr>
        <p:spPr bwMode="auto">
          <a:xfrm>
            <a:off x="311150" y="260350"/>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a:spcBef>
                <a:spcPct val="0"/>
              </a:spcBef>
              <a:buFontTx/>
              <a:buNone/>
            </a:pPr>
            <a:r>
              <a:rPr lang="en-US" altLang="en-US" sz="3500" b="1" kern="0" dirty="0">
                <a:solidFill>
                  <a:schemeClr val="bg1"/>
                </a:solidFill>
                <a:latin typeface="Abadi" panose="020B0604020104020204" pitchFamily="34" charset="0"/>
                <a:cs typeface="Arial"/>
              </a:rPr>
              <a:t>Land Invasions</a:t>
            </a:r>
          </a:p>
        </p:txBody>
      </p:sp>
      <p:sp>
        <p:nvSpPr>
          <p:cNvPr id="43011" name="TextBox 3">
            <a:extLst>
              <a:ext uri="{FF2B5EF4-FFF2-40B4-BE49-F238E27FC236}">
                <a16:creationId xmlns:a16="http://schemas.microsoft.com/office/drawing/2014/main" xmlns="" id="{8E3FD8F1-AED0-343E-00DC-FBCB1DD43D96}"/>
              </a:ext>
            </a:extLst>
          </p:cNvPr>
          <p:cNvSpPr txBox="1">
            <a:spLocks noChangeArrowheads="1"/>
          </p:cNvSpPr>
          <p:nvPr/>
        </p:nvSpPr>
        <p:spPr bwMode="auto">
          <a:xfrm>
            <a:off x="311150" y="1052513"/>
            <a:ext cx="8293100" cy="4929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nSpc>
                <a:spcPct val="200000"/>
              </a:lnSpc>
              <a:spcBef>
                <a:spcPct val="0"/>
              </a:spcBef>
              <a:buFont typeface="Wingdings" pitchFamily="2" charset="2"/>
              <a:buChar char="q"/>
            </a:pPr>
            <a:r>
              <a:rPr lang="en-US" altLang="en-US" sz="2000" b="1" dirty="0">
                <a:latin typeface="Abadi" panose="020B0604020104020204" pitchFamily="34" charset="0"/>
                <a:cs typeface="Arial" panose="020B0604020202020204" pitchFamily="34" charset="0"/>
              </a:rPr>
              <a:t>The Plan is To Have Inspectors As Well As the Reaction Section to Deal With Land Invasion Incidents Decisively;</a:t>
            </a:r>
          </a:p>
          <a:p>
            <a:pPr algn="just">
              <a:lnSpc>
                <a:spcPct val="200000"/>
              </a:lnSpc>
              <a:spcBef>
                <a:spcPct val="0"/>
              </a:spcBef>
              <a:buFont typeface="Wingdings" pitchFamily="2" charset="2"/>
              <a:buChar char="q"/>
            </a:pPr>
            <a:r>
              <a:rPr lang="en-US" altLang="en-US" sz="2000" b="1" dirty="0">
                <a:latin typeface="Abadi" panose="020B0604020104020204" pitchFamily="34" charset="0"/>
                <a:cs typeface="Arial" panose="020B0604020202020204" pitchFamily="34" charset="0"/>
              </a:rPr>
              <a:t>Proactive Acquisition of Land To Adequately Accommodate the Landless </a:t>
            </a:r>
          </a:p>
          <a:p>
            <a:pPr algn="just">
              <a:lnSpc>
                <a:spcPct val="200000"/>
              </a:lnSpc>
              <a:spcBef>
                <a:spcPct val="0"/>
              </a:spcBef>
              <a:buFont typeface="Wingdings" pitchFamily="2" charset="2"/>
              <a:buChar char="q"/>
            </a:pPr>
            <a:r>
              <a:rPr lang="en-US" altLang="en-US" sz="2000" b="1" dirty="0">
                <a:latin typeface="Abadi" panose="020B0604020104020204" pitchFamily="34" charset="0"/>
                <a:cs typeface="Arial" panose="020B0604020202020204" pitchFamily="34" charset="0"/>
              </a:rPr>
              <a:t>Ensure Adequate Funding for Land Acquisition Projects</a:t>
            </a:r>
          </a:p>
          <a:p>
            <a:pPr algn="just">
              <a:lnSpc>
                <a:spcPct val="200000"/>
              </a:lnSpc>
              <a:spcBef>
                <a:spcPct val="0"/>
              </a:spcBef>
              <a:buFont typeface="Wingdings" pitchFamily="2" charset="2"/>
              <a:buChar char="q"/>
            </a:pPr>
            <a:r>
              <a:rPr lang="en-US" altLang="en-US" sz="2000" b="1" dirty="0">
                <a:latin typeface="Abadi" panose="020B0604020104020204" pitchFamily="34" charset="0"/>
                <a:cs typeface="Arial" panose="020B0604020202020204" pitchFamily="34" charset="0"/>
              </a:rPr>
              <a:t>Capacitate Anti-Land Invasion Unit to Protect The Newly Acquired Land</a:t>
            </a:r>
          </a:p>
          <a:p>
            <a:pPr algn="just">
              <a:lnSpc>
                <a:spcPct val="200000"/>
              </a:lnSpc>
              <a:spcBef>
                <a:spcPct val="0"/>
              </a:spcBef>
              <a:buFont typeface="Wingdings" pitchFamily="2" charset="2"/>
              <a:buChar char="q"/>
            </a:pPr>
            <a:r>
              <a:rPr lang="en-US" altLang="en-US" sz="2000" b="1" dirty="0">
                <a:latin typeface="Abadi" panose="020B0604020104020204" pitchFamily="34" charset="0"/>
                <a:cs typeface="Arial" panose="020B0604020202020204" pitchFamily="34" charset="0"/>
              </a:rPr>
              <a:t>We are developing standard operating procedures (SOP’s) to effectively deal with land invasion throughout the Metro </a:t>
            </a:r>
          </a:p>
        </p:txBody>
      </p:sp>
    </p:spTree>
    <p:extLst>
      <p:ext uri="{BB962C8B-B14F-4D97-AF65-F5344CB8AC3E}">
        <p14:creationId xmlns:p14="http://schemas.microsoft.com/office/powerpoint/2010/main" xmlns="" val="30883393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D3ECC79-2E65-14E3-2D72-9A928AE04F93}"/>
              </a:ext>
            </a:extLst>
          </p:cNvPr>
          <p:cNvSpPr/>
          <p:nvPr/>
        </p:nvSpPr>
        <p:spPr bwMode="auto">
          <a:xfrm>
            <a:off x="311150" y="260350"/>
            <a:ext cx="8582025"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a:spcBef>
                <a:spcPct val="0"/>
              </a:spcBef>
              <a:buFontTx/>
              <a:buNone/>
            </a:pPr>
            <a:r>
              <a:rPr lang="en-US" altLang="en-US" sz="3500" b="1" kern="0" dirty="0">
                <a:solidFill>
                  <a:schemeClr val="bg1"/>
                </a:solidFill>
                <a:latin typeface="Abadi" panose="020B0604020104020204" pitchFamily="34" charset="0"/>
                <a:cs typeface="Arial"/>
              </a:rPr>
              <a:t>Proposal on reducing Land Invasions</a:t>
            </a:r>
          </a:p>
        </p:txBody>
      </p:sp>
      <p:sp>
        <p:nvSpPr>
          <p:cNvPr id="43011" name="TextBox 3">
            <a:extLst>
              <a:ext uri="{FF2B5EF4-FFF2-40B4-BE49-F238E27FC236}">
                <a16:creationId xmlns:a16="http://schemas.microsoft.com/office/drawing/2014/main" xmlns="" id="{8E3FD8F1-AED0-343E-00DC-FBCB1DD43D96}"/>
              </a:ext>
            </a:extLst>
          </p:cNvPr>
          <p:cNvSpPr txBox="1">
            <a:spLocks noChangeArrowheads="1"/>
          </p:cNvSpPr>
          <p:nvPr/>
        </p:nvSpPr>
        <p:spPr bwMode="auto">
          <a:xfrm>
            <a:off x="311150" y="1052513"/>
            <a:ext cx="8582024" cy="44546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nSpc>
                <a:spcPct val="200000"/>
              </a:lnSpc>
              <a:spcBef>
                <a:spcPct val="0"/>
              </a:spcBef>
              <a:buFont typeface="Wingdings" pitchFamily="2" charset="2"/>
              <a:buChar char="q"/>
            </a:pPr>
            <a:r>
              <a:rPr lang="en-US" altLang="en-US" sz="1600" b="1" dirty="0">
                <a:latin typeface="Abadi" panose="020B0604020104020204" pitchFamily="34" charset="0"/>
                <a:cs typeface="Arial" panose="020B0604020202020204" pitchFamily="34" charset="0"/>
              </a:rPr>
              <a:t>The Metro working with all the role players in the sector have begun debates on the review of human settlements programmes and legislation:</a:t>
            </a:r>
          </a:p>
          <a:p>
            <a:pPr algn="just">
              <a:lnSpc>
                <a:spcPct val="200000"/>
              </a:lnSpc>
              <a:spcBef>
                <a:spcPct val="0"/>
              </a:spcBef>
              <a:buFont typeface="Wingdings" pitchFamily="2" charset="2"/>
              <a:buChar char="q"/>
            </a:pPr>
            <a:r>
              <a:rPr lang="en-US" altLang="en-US" sz="1600" b="1" dirty="0">
                <a:latin typeface="Abadi" panose="020B0604020104020204" pitchFamily="34" charset="0"/>
                <a:cs typeface="Arial" panose="020B0604020202020204" pitchFamily="34" charset="0"/>
              </a:rPr>
              <a:t>That parliament should be lobbied to review the </a:t>
            </a:r>
            <a:r>
              <a:rPr lang="en-US" sz="1600" b="1" dirty="0">
                <a:latin typeface="Abadi" panose="020B0604020104020204" pitchFamily="34" charset="0"/>
                <a:cs typeface="Arial" panose="020B0604020202020204" pitchFamily="34" charset="0"/>
              </a:rPr>
              <a:t>Prevention Of Illegal Eviction Act (No. 19 of 1998) as PIE sets out the procedure to be followed in the case of such evictions are creating opportunism – land invaders by-passing municipal procedures for land allocation;</a:t>
            </a:r>
          </a:p>
          <a:p>
            <a:pPr algn="just">
              <a:lnSpc>
                <a:spcPct val="200000"/>
              </a:lnSpc>
              <a:spcBef>
                <a:spcPct val="0"/>
              </a:spcBef>
              <a:buFont typeface="Wingdings" pitchFamily="2" charset="2"/>
              <a:buChar char="q"/>
            </a:pPr>
            <a:r>
              <a:rPr lang="en-US" sz="1600" b="1" dirty="0">
                <a:latin typeface="Abadi" panose="020B0604020104020204" pitchFamily="34" charset="0"/>
                <a:cs typeface="Arial" panose="020B0604020202020204" pitchFamily="34" charset="0"/>
              </a:rPr>
              <a:t>That we must review our housing policy and government should provide serviced sites instead of RDP houses</a:t>
            </a:r>
          </a:p>
          <a:p>
            <a:pPr algn="just">
              <a:lnSpc>
                <a:spcPct val="200000"/>
              </a:lnSpc>
              <a:spcBef>
                <a:spcPct val="0"/>
              </a:spcBef>
              <a:buFont typeface="Wingdings" pitchFamily="2" charset="2"/>
              <a:buChar char="q"/>
            </a:pPr>
            <a:r>
              <a:rPr lang="en-US" sz="1600" b="1" dirty="0">
                <a:latin typeface="Abadi" panose="020B0604020104020204" pitchFamily="34" charset="0"/>
                <a:cs typeface="Arial" panose="020B0604020202020204" pitchFamily="34" charset="0"/>
              </a:rPr>
              <a:t> That we must review the approach of informal settlements upgrading programmes as this messes the municipal plans for future developments trajectory</a:t>
            </a:r>
            <a:endParaRPr lang="en-US" altLang="en-US" sz="1600" b="1" dirty="0">
              <a:latin typeface="Abadi" panose="020B0604020104020204" pitchFamily="34" charset="0"/>
              <a:cs typeface="Arial" panose="020B0604020202020204" pitchFamily="34" charset="0"/>
            </a:endParaRPr>
          </a:p>
        </p:txBody>
      </p:sp>
    </p:spTree>
    <p:extLst>
      <p:ext uri="{BB962C8B-B14F-4D97-AF65-F5344CB8AC3E}">
        <p14:creationId xmlns:p14="http://schemas.microsoft.com/office/powerpoint/2010/main" xmlns="" val="3432070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2843E13-6C8F-B877-2DC6-EFB6F2AAA718}"/>
              </a:ext>
            </a:extLst>
          </p:cNvPr>
          <p:cNvSpPr/>
          <p:nvPr/>
        </p:nvSpPr>
        <p:spPr bwMode="auto">
          <a:xfrm>
            <a:off x="465137" y="116632"/>
            <a:ext cx="8213725" cy="647700"/>
          </a:xfrm>
          <a:prstGeom prst="rect">
            <a:avLst/>
          </a:prstGeom>
          <a:solidFill>
            <a:srgbClr val="D5742B"/>
          </a:solidFill>
          <a:ln w="9525" cap="flat" cmpd="sng" algn="ctr">
            <a:noFill/>
            <a:prstDash val="solid"/>
            <a:round/>
            <a:headEnd type="none" w="med" len="med"/>
            <a:tailEnd type="none" w="med" len="med"/>
          </a:ln>
          <a:effectLst/>
        </p:spPr>
        <p:txBody>
          <a:bodyPr/>
          <a:lstStyle/>
          <a:p>
            <a:pPr defTabSz="685800">
              <a:spcBef>
                <a:spcPct val="20000"/>
              </a:spcBef>
              <a:buClr>
                <a:srgbClr val="990000"/>
              </a:buClr>
              <a:buSzPct val="75000"/>
              <a:defRPr/>
            </a:pPr>
            <a:r>
              <a:rPr lang="en-US" sz="3600" b="1" kern="0" dirty="0">
                <a:solidFill>
                  <a:schemeClr val="bg1"/>
                </a:solidFill>
                <a:latin typeface="Abadi" panose="020B0604020104020204" pitchFamily="34" charset="0"/>
                <a:cs typeface="Arial"/>
              </a:rPr>
              <a:t>Human Settlements Core Responsibilities</a:t>
            </a:r>
            <a:endParaRPr lang="en-ZA" sz="3600" b="1" kern="0" dirty="0">
              <a:solidFill>
                <a:schemeClr val="bg1"/>
              </a:solidFill>
              <a:latin typeface="Abadi" panose="020B0604020104020204" pitchFamily="34" charset="0"/>
              <a:cs typeface="Arial"/>
            </a:endParaRPr>
          </a:p>
        </p:txBody>
      </p:sp>
      <p:graphicFrame>
        <p:nvGraphicFramePr>
          <p:cNvPr id="3" name="Table 3">
            <a:extLst>
              <a:ext uri="{FF2B5EF4-FFF2-40B4-BE49-F238E27FC236}">
                <a16:creationId xmlns:a16="http://schemas.microsoft.com/office/drawing/2014/main" xmlns="" id="{EBEAA472-2677-5DDF-860D-1DBC937773B2}"/>
              </a:ext>
            </a:extLst>
          </p:cNvPr>
          <p:cNvGraphicFramePr>
            <a:graphicFrameLocks noGrp="1"/>
          </p:cNvGraphicFramePr>
          <p:nvPr>
            <p:extLst>
              <p:ext uri="{D42A27DB-BD31-4B8C-83A1-F6EECF244321}">
                <p14:modId xmlns:p14="http://schemas.microsoft.com/office/powerpoint/2010/main" xmlns="" val="527381242"/>
              </p:ext>
            </p:extLst>
          </p:nvPr>
        </p:nvGraphicFramePr>
        <p:xfrm>
          <a:off x="539552" y="1124744"/>
          <a:ext cx="8213724" cy="3672408"/>
        </p:xfrm>
        <a:graphic>
          <a:graphicData uri="http://schemas.openxmlformats.org/drawingml/2006/table">
            <a:tbl>
              <a:tblPr firstRow="1" bandRow="1">
                <a:tableStyleId>{F5AB1C69-6EDB-4FF4-983F-18BD219EF322}</a:tableStyleId>
              </a:tblPr>
              <a:tblGrid>
                <a:gridCol w="1489166">
                  <a:extLst>
                    <a:ext uri="{9D8B030D-6E8A-4147-A177-3AD203B41FA5}">
                      <a16:colId xmlns:a16="http://schemas.microsoft.com/office/drawing/2014/main" xmlns="" val="20000"/>
                    </a:ext>
                  </a:extLst>
                </a:gridCol>
                <a:gridCol w="1556706">
                  <a:extLst>
                    <a:ext uri="{9D8B030D-6E8A-4147-A177-3AD203B41FA5}">
                      <a16:colId xmlns:a16="http://schemas.microsoft.com/office/drawing/2014/main" xmlns="" val="20001"/>
                    </a:ext>
                  </a:extLst>
                </a:gridCol>
                <a:gridCol w="1369433">
                  <a:extLst>
                    <a:ext uri="{9D8B030D-6E8A-4147-A177-3AD203B41FA5}">
                      <a16:colId xmlns:a16="http://schemas.microsoft.com/office/drawing/2014/main" xmlns="" val="20002"/>
                    </a:ext>
                  </a:extLst>
                </a:gridCol>
                <a:gridCol w="2516481">
                  <a:extLst>
                    <a:ext uri="{9D8B030D-6E8A-4147-A177-3AD203B41FA5}">
                      <a16:colId xmlns:a16="http://schemas.microsoft.com/office/drawing/2014/main" xmlns="" val="20003"/>
                    </a:ext>
                  </a:extLst>
                </a:gridCol>
                <a:gridCol w="1281938">
                  <a:extLst>
                    <a:ext uri="{9D8B030D-6E8A-4147-A177-3AD203B41FA5}">
                      <a16:colId xmlns:a16="http://schemas.microsoft.com/office/drawing/2014/main" xmlns="" val="20004"/>
                    </a:ext>
                  </a:extLst>
                </a:gridCol>
              </a:tblGrid>
              <a:tr h="920808">
                <a:tc>
                  <a:txBody>
                    <a:bodyPr/>
                    <a:lstStyle/>
                    <a:p>
                      <a:pPr algn="ctr"/>
                      <a:r>
                        <a:rPr lang="en-ZA" altLang="en-US" sz="1200" dirty="0">
                          <a:solidFill>
                            <a:schemeClr val="bg1"/>
                          </a:solidFill>
                          <a:latin typeface="Abadi" panose="020B0604020104020204" pitchFamily="34" charset="0"/>
                        </a:rPr>
                        <a:t>Informal Settlements and Beneficiary Management </a:t>
                      </a:r>
                      <a:endParaRPr lang="en-US" sz="1200" dirty="0">
                        <a:solidFill>
                          <a:schemeClr val="bg1"/>
                        </a:solidFill>
                        <a:latin typeface="Abadi" panose="020B0604020104020204" pitchFamily="34" charset="0"/>
                      </a:endParaRPr>
                    </a:p>
                  </a:txBody>
                  <a:tcPr marT="44866" marB="44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altLang="en-US" sz="1400" b="1" kern="1200" dirty="0">
                          <a:solidFill>
                            <a:schemeClr val="bg1"/>
                          </a:solidFill>
                          <a:latin typeface="Abadi" panose="020B0604020104020204" pitchFamily="34" charset="0"/>
                          <a:ea typeface="+mn-ea"/>
                          <a:cs typeface="+mn-cs"/>
                        </a:rPr>
                        <a:t>Project Management</a:t>
                      </a:r>
                    </a:p>
                  </a:txBody>
                  <a:tcPr marT="44866" marB="44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altLang="en-US" sz="1400" b="1" kern="1200" dirty="0">
                          <a:solidFill>
                            <a:schemeClr val="bg1"/>
                          </a:solidFill>
                          <a:latin typeface="Abadi" panose="020B0604020104020204" pitchFamily="34" charset="0"/>
                          <a:ea typeface="+mn-ea"/>
                          <a:cs typeface="+mn-cs"/>
                        </a:rPr>
                        <a:t>Mixed Development and Rental</a:t>
                      </a:r>
                    </a:p>
                  </a:txBody>
                  <a:tcPr marT="44866" marB="44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altLang="en-US" sz="1400" b="1" kern="1200" dirty="0">
                          <a:solidFill>
                            <a:schemeClr val="bg1"/>
                          </a:solidFill>
                          <a:latin typeface="Abadi" panose="020B0604020104020204" pitchFamily="34" charset="0"/>
                          <a:ea typeface="+mn-ea"/>
                          <a:cs typeface="+mn-cs"/>
                        </a:rPr>
                        <a:t>Land and Property Management</a:t>
                      </a:r>
                      <a:endParaRPr lang="en-US" sz="1400" b="1" kern="1200" dirty="0">
                        <a:solidFill>
                          <a:schemeClr val="bg1"/>
                        </a:solidFill>
                        <a:latin typeface="Abadi" panose="020B0604020104020204" pitchFamily="34" charset="0"/>
                        <a:ea typeface="+mn-ea"/>
                        <a:cs typeface="+mn-cs"/>
                      </a:endParaRPr>
                    </a:p>
                  </a:txBody>
                  <a:tcPr marT="44866" marB="44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altLang="en-US" sz="1100" b="1" kern="1200" dirty="0">
                          <a:solidFill>
                            <a:schemeClr val="bg1"/>
                          </a:solidFill>
                          <a:latin typeface="Abadi" panose="020B0604020104020204" pitchFamily="34" charset="0"/>
                          <a:ea typeface="+mn-ea"/>
                          <a:cs typeface="+mn-cs"/>
                        </a:rPr>
                        <a:t>Stakeholder Management and Dispute Resolution</a:t>
                      </a:r>
                    </a:p>
                  </a:txBody>
                  <a:tcPr marT="44866" marB="448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742A"/>
                    </a:solidFill>
                  </a:tcPr>
                </a:tc>
                <a:extLst>
                  <a:ext uri="{0D108BD9-81ED-4DB2-BD59-A6C34878D82A}">
                    <a16:rowId xmlns:a16="http://schemas.microsoft.com/office/drawing/2014/main" xmlns="" val="10000"/>
                  </a:ext>
                </a:extLst>
              </a:tr>
              <a:tr h="2751600">
                <a:tc>
                  <a:txBody>
                    <a:bodyPr/>
                    <a:lstStyle/>
                    <a:p>
                      <a:pPr marL="112713" lvl="0" indent="-112713" algn="l" defTabSz="457200" rtl="0" eaLnBrk="1" latinLnBrk="0" hangingPunct="1">
                        <a:lnSpc>
                          <a:spcPct val="150000"/>
                        </a:lnSpc>
                        <a:buFont typeface="Arial" panose="020B0604020202020204" pitchFamily="34" charset="0"/>
                        <a:buChar char="•"/>
                      </a:pPr>
                      <a:r>
                        <a:rPr lang="en-GB" sz="1100" kern="1200" dirty="0">
                          <a:solidFill>
                            <a:schemeClr val="tx1"/>
                          </a:solidFill>
                          <a:latin typeface="Abadi" panose="020B0604020104020204" pitchFamily="34" charset="0"/>
                          <a:ea typeface="+mn-ea"/>
                          <a:cs typeface="+mn-cs"/>
                        </a:rPr>
                        <a:t>Capture and register applications for low-income housing and other housing opportunities.</a:t>
                      </a:r>
                      <a:endParaRPr lang="en-US" sz="1100" kern="1200" dirty="0">
                        <a:solidFill>
                          <a:schemeClr val="tx1"/>
                        </a:solidFill>
                        <a:latin typeface="Abadi" panose="020B0604020104020204" pitchFamily="34" charset="0"/>
                        <a:ea typeface="+mn-ea"/>
                        <a:cs typeface="+mn-cs"/>
                      </a:endParaRPr>
                    </a:p>
                  </a:txBody>
                  <a:tcPr marT="44866" marB="44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lvl="0" indent="-112713" algn="l" defTabSz="457200" rtl="0" eaLnBrk="1" latinLnBrk="0" hangingPunct="1">
                        <a:lnSpc>
                          <a:spcPct val="150000"/>
                        </a:lnSpc>
                        <a:buFont typeface="Arial" panose="020B0604020202020204" pitchFamily="34" charset="0"/>
                        <a:buChar char="•"/>
                      </a:pPr>
                      <a:r>
                        <a:rPr lang="en-GB" sz="1100" kern="1200" dirty="0">
                          <a:solidFill>
                            <a:schemeClr val="tx1"/>
                          </a:solidFill>
                          <a:latin typeface="Abadi" panose="020B0604020104020204" pitchFamily="34" charset="0"/>
                          <a:ea typeface="+mn-ea"/>
                          <a:cs typeface="+mn-cs"/>
                        </a:rPr>
                        <a:t>Quality assurance and inspection of construction works including the construction of houses by Province.</a:t>
                      </a:r>
                      <a:endParaRPr lang="en-US" sz="1100" kern="1200" dirty="0">
                        <a:solidFill>
                          <a:schemeClr val="tx1"/>
                        </a:solidFill>
                        <a:latin typeface="Abadi" panose="020B0604020104020204" pitchFamily="34" charset="0"/>
                        <a:ea typeface="+mn-ea"/>
                        <a:cs typeface="+mn-cs"/>
                      </a:endParaRPr>
                    </a:p>
                  </a:txBody>
                  <a:tcPr marT="44866" marB="44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marR="0" lvl="0" indent="-112713"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100" kern="1200" dirty="0">
                          <a:solidFill>
                            <a:schemeClr val="tx1"/>
                          </a:solidFill>
                          <a:latin typeface="Abadi" panose="020B0604020104020204" pitchFamily="34" charset="0"/>
                          <a:ea typeface="+mn-ea"/>
                          <a:cs typeface="+mn-cs"/>
                        </a:rPr>
                        <a:t>Implementation of housing policies like Intergraded Human Settlements plan, IDP</a:t>
                      </a:r>
                      <a:endParaRPr lang="en-US" sz="1100" kern="1200" dirty="0">
                        <a:solidFill>
                          <a:schemeClr val="tx1"/>
                        </a:solidFill>
                        <a:latin typeface="Abadi" panose="020B0604020104020204" pitchFamily="34" charset="0"/>
                        <a:ea typeface="+mn-ea"/>
                        <a:cs typeface="+mn-cs"/>
                      </a:endParaRPr>
                    </a:p>
                  </a:txBody>
                  <a:tcPr marT="44866" marB="44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lvl="0" indent="-112713" algn="l" defTabSz="457200" rtl="0" eaLnBrk="1" latinLnBrk="0" hangingPunct="1">
                        <a:lnSpc>
                          <a:spcPct val="100000"/>
                        </a:lnSpc>
                        <a:buFont typeface="Arial" panose="020B0604020202020204" pitchFamily="34" charset="0"/>
                        <a:buChar char="•"/>
                      </a:pPr>
                      <a:r>
                        <a:rPr lang="en-GB" sz="1100" kern="1200" dirty="0">
                          <a:solidFill>
                            <a:schemeClr val="tx1"/>
                          </a:solidFill>
                          <a:latin typeface="Abadi" panose="020B0604020104020204" pitchFamily="34" charset="0"/>
                          <a:ea typeface="+mn-ea"/>
                          <a:cs typeface="+mn-cs"/>
                        </a:rPr>
                        <a:t>Creation of and management of investment leases on municipal land </a:t>
                      </a:r>
                      <a:endParaRPr lang="en-US" sz="1100" kern="1200" dirty="0">
                        <a:solidFill>
                          <a:schemeClr val="tx1"/>
                        </a:solidFill>
                        <a:latin typeface="Abadi" panose="020B0604020104020204" pitchFamily="34" charset="0"/>
                        <a:ea typeface="+mn-ea"/>
                        <a:cs typeface="+mn-cs"/>
                      </a:endParaRPr>
                    </a:p>
                    <a:p>
                      <a:pPr marL="112713" lvl="0" indent="-112713" algn="l" defTabSz="457200" rtl="0" eaLnBrk="1" latinLnBrk="0" hangingPunct="1">
                        <a:lnSpc>
                          <a:spcPct val="100000"/>
                        </a:lnSpc>
                        <a:buFont typeface="Arial" panose="020B0604020202020204" pitchFamily="34" charset="0"/>
                        <a:buChar char="•"/>
                      </a:pPr>
                      <a:r>
                        <a:rPr lang="en-GB" sz="1100" kern="1200" dirty="0">
                          <a:solidFill>
                            <a:schemeClr val="tx1"/>
                          </a:solidFill>
                          <a:latin typeface="Abadi" panose="020B0604020104020204" pitchFamily="34" charset="0"/>
                          <a:ea typeface="+mn-ea"/>
                          <a:cs typeface="+mn-cs"/>
                        </a:rPr>
                        <a:t>Management of short term commercial and sundry property leases </a:t>
                      </a:r>
                      <a:endParaRPr lang="en-US" sz="1100" kern="1200" dirty="0">
                        <a:solidFill>
                          <a:schemeClr val="tx1"/>
                        </a:solidFill>
                        <a:latin typeface="Abadi" panose="020B0604020104020204" pitchFamily="34" charset="0"/>
                        <a:ea typeface="+mn-ea"/>
                        <a:cs typeface="+mn-cs"/>
                      </a:endParaRPr>
                    </a:p>
                    <a:p>
                      <a:pPr marL="112713" lvl="0" indent="-112713" algn="l" defTabSz="457200" rtl="0" eaLnBrk="1" latinLnBrk="0" hangingPunct="1">
                        <a:lnSpc>
                          <a:spcPct val="100000"/>
                        </a:lnSpc>
                        <a:buFont typeface="Arial" panose="020B0604020202020204" pitchFamily="34" charset="0"/>
                        <a:buChar char="•"/>
                      </a:pPr>
                      <a:r>
                        <a:rPr lang="en-GB" sz="1100" kern="1200" dirty="0">
                          <a:solidFill>
                            <a:schemeClr val="tx1"/>
                          </a:solidFill>
                          <a:latin typeface="Abadi" panose="020B0604020104020204" pitchFamily="34" charset="0"/>
                          <a:ea typeface="+mn-ea"/>
                          <a:cs typeface="+mn-cs"/>
                        </a:rPr>
                        <a:t>Inspection and monitoring of land to curb land invasions and land grabs</a:t>
                      </a:r>
                      <a:endParaRPr lang="en-US" sz="1100" kern="1200" dirty="0">
                        <a:solidFill>
                          <a:schemeClr val="tx1"/>
                        </a:solidFill>
                        <a:latin typeface="Abadi" panose="020B0604020104020204" pitchFamily="34" charset="0"/>
                        <a:ea typeface="+mn-ea"/>
                        <a:cs typeface="+mn-cs"/>
                      </a:endParaRPr>
                    </a:p>
                    <a:p>
                      <a:pPr marL="0" indent="0" algn="l" defTabSz="457200" rtl="0" eaLnBrk="1" latinLnBrk="0" hangingPunct="1">
                        <a:lnSpc>
                          <a:spcPct val="150000"/>
                        </a:lnSpc>
                        <a:buFont typeface="Arial" panose="020B0604020202020204" pitchFamily="34" charset="0"/>
                        <a:buNone/>
                      </a:pPr>
                      <a:endParaRPr lang="en-US" sz="1100" kern="1200" dirty="0">
                        <a:solidFill>
                          <a:schemeClr val="tx1"/>
                        </a:solidFill>
                        <a:latin typeface="Abadi" panose="020B0604020104020204" pitchFamily="34" charset="0"/>
                        <a:ea typeface="+mn-ea"/>
                        <a:cs typeface="+mn-cs"/>
                      </a:endParaRPr>
                    </a:p>
                  </a:txBody>
                  <a:tcPr marT="44866" marB="44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lvl="0" indent="-112713" algn="l" defTabSz="457200" rtl="0" eaLnBrk="1" latinLnBrk="0" hangingPunct="1">
                        <a:lnSpc>
                          <a:spcPct val="150000"/>
                        </a:lnSpc>
                        <a:buFont typeface="Arial" panose="020B0604020202020204" pitchFamily="34" charset="0"/>
                        <a:buChar char="•"/>
                      </a:pPr>
                      <a:r>
                        <a:rPr lang="en-GB" sz="1100" kern="1200" dirty="0">
                          <a:solidFill>
                            <a:schemeClr val="tx1"/>
                          </a:solidFill>
                          <a:latin typeface="Abadi" panose="020B0604020104020204" pitchFamily="34" charset="0"/>
                          <a:ea typeface="+mn-ea"/>
                          <a:cs typeface="+mn-cs"/>
                        </a:rPr>
                        <a:t>Human Settlement Dispute Resolutions</a:t>
                      </a:r>
                      <a:endParaRPr lang="en-US" sz="1100" kern="1200" dirty="0">
                        <a:solidFill>
                          <a:schemeClr val="tx1"/>
                        </a:solidFill>
                        <a:latin typeface="Abadi" panose="020B0604020104020204" pitchFamily="34" charset="0"/>
                        <a:ea typeface="+mn-ea"/>
                        <a:cs typeface="+mn-cs"/>
                      </a:endParaRPr>
                    </a:p>
                    <a:p>
                      <a:pPr marL="112713" indent="-112713" algn="l" defTabSz="457200" rtl="0" eaLnBrk="1" latinLnBrk="0" hangingPunct="1">
                        <a:lnSpc>
                          <a:spcPct val="150000"/>
                        </a:lnSpc>
                        <a:buFont typeface="Arial" panose="020B0604020202020204" pitchFamily="34" charset="0"/>
                        <a:buChar char="•"/>
                      </a:pPr>
                      <a:r>
                        <a:rPr lang="en-GB" sz="1100" kern="1200" dirty="0">
                          <a:solidFill>
                            <a:schemeClr val="tx1"/>
                          </a:solidFill>
                          <a:latin typeface="Abadi" panose="020B0604020104020204" pitchFamily="34" charset="0"/>
                          <a:ea typeface="+mn-ea"/>
                          <a:cs typeface="+mn-cs"/>
                        </a:rPr>
                        <a:t>Finance and Administration within the HS directorate</a:t>
                      </a:r>
                      <a:endParaRPr lang="en-US" sz="1100" kern="1200" dirty="0">
                        <a:solidFill>
                          <a:schemeClr val="tx1"/>
                        </a:solidFill>
                        <a:latin typeface="Abadi" panose="020B0604020104020204" pitchFamily="34" charset="0"/>
                        <a:ea typeface="+mn-ea"/>
                        <a:cs typeface="+mn-cs"/>
                      </a:endParaRPr>
                    </a:p>
                  </a:txBody>
                  <a:tcPr marT="44866" marB="44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ud, sky, outdoor, sunset&#10;&#10;Description automatically generated">
            <a:extLst>
              <a:ext uri="{FF2B5EF4-FFF2-40B4-BE49-F238E27FC236}">
                <a16:creationId xmlns:a16="http://schemas.microsoft.com/office/drawing/2014/main" xmlns="" id="{545FEA35-36D4-9FB7-E6AB-5CCF5697243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590" y="0"/>
            <a:ext cx="9144000" cy="6858000"/>
          </a:xfrm>
          <a:prstGeom prst="rect">
            <a:avLst/>
          </a:prstGeom>
        </p:spPr>
      </p:pic>
      <p:sp>
        <p:nvSpPr>
          <p:cNvPr id="6" name="TextBox 5">
            <a:extLst>
              <a:ext uri="{FF2B5EF4-FFF2-40B4-BE49-F238E27FC236}">
                <a16:creationId xmlns:a16="http://schemas.microsoft.com/office/drawing/2014/main" xmlns="" id="{EA343450-0B02-7FCB-48FE-610233394545}"/>
              </a:ext>
            </a:extLst>
          </p:cNvPr>
          <p:cNvSpPr txBox="1"/>
          <p:nvPr/>
        </p:nvSpPr>
        <p:spPr>
          <a:xfrm>
            <a:off x="2555776" y="620688"/>
            <a:ext cx="3600400" cy="646331"/>
          </a:xfrm>
          <a:prstGeom prst="rect">
            <a:avLst/>
          </a:prstGeom>
          <a:noFill/>
        </p:spPr>
        <p:txBody>
          <a:bodyPr wrap="square" rtlCol="0">
            <a:spAutoFit/>
          </a:bodyPr>
          <a:lstStyle/>
          <a:p>
            <a:pPr algn="ctr"/>
            <a:r>
              <a:rPr lang="en-GB" sz="3600" b="1" dirty="0">
                <a:latin typeface="Arial" panose="020B0604020202020204" pitchFamily="34" charset="0"/>
                <a:cs typeface="Arial" panose="020B0604020202020204" pitchFamily="34" charset="0"/>
              </a:rPr>
              <a:t>THANK YOU </a:t>
            </a:r>
          </a:p>
        </p:txBody>
      </p:sp>
    </p:spTree>
    <p:extLst>
      <p:ext uri="{BB962C8B-B14F-4D97-AF65-F5344CB8AC3E}">
        <p14:creationId xmlns:p14="http://schemas.microsoft.com/office/powerpoint/2010/main" xmlns="" val="1615126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25683D5-7D78-812C-16D3-F1791D672E97}"/>
              </a:ext>
            </a:extLst>
          </p:cNvPr>
          <p:cNvSpPr/>
          <p:nvPr/>
        </p:nvSpPr>
        <p:spPr bwMode="auto">
          <a:xfrm>
            <a:off x="143508" y="114300"/>
            <a:ext cx="8856984"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altLang="en-US" sz="3600" b="1" dirty="0">
                <a:solidFill>
                  <a:schemeClr val="bg1"/>
                </a:solidFill>
                <a:latin typeface="Abadi" panose="020B0604020104020204" pitchFamily="34" charset="0"/>
                <a:ea typeface="+mn-ea"/>
                <a:cs typeface="Arial"/>
              </a:rPr>
              <a:t>2022/23 Capital Budget Breakdown</a:t>
            </a:r>
            <a:endParaRPr lang="en-ZA" sz="3600" b="1" kern="0" dirty="0">
              <a:solidFill>
                <a:schemeClr val="bg1"/>
              </a:solidFill>
              <a:latin typeface="Abadi" panose="020B0604020104020204" pitchFamily="34" charset="0"/>
              <a:cs typeface="Arial"/>
            </a:endParaRPr>
          </a:p>
        </p:txBody>
      </p:sp>
      <p:graphicFrame>
        <p:nvGraphicFramePr>
          <p:cNvPr id="5" name="Table 4">
            <a:extLst>
              <a:ext uri="{FF2B5EF4-FFF2-40B4-BE49-F238E27FC236}">
                <a16:creationId xmlns:a16="http://schemas.microsoft.com/office/drawing/2014/main" xmlns="" id="{EDB85663-77F3-6AF7-89F2-909F05D3D99B}"/>
              </a:ext>
            </a:extLst>
          </p:cNvPr>
          <p:cNvGraphicFramePr>
            <a:graphicFrameLocks noGrp="1"/>
          </p:cNvGraphicFramePr>
          <p:nvPr>
            <p:extLst>
              <p:ext uri="{D42A27DB-BD31-4B8C-83A1-F6EECF244321}">
                <p14:modId xmlns:p14="http://schemas.microsoft.com/office/powerpoint/2010/main" xmlns="" val="215783304"/>
              </p:ext>
            </p:extLst>
          </p:nvPr>
        </p:nvGraphicFramePr>
        <p:xfrm>
          <a:off x="143507" y="980728"/>
          <a:ext cx="8856983" cy="3096345"/>
        </p:xfrm>
        <a:graphic>
          <a:graphicData uri="http://schemas.openxmlformats.org/drawingml/2006/table">
            <a:tbl>
              <a:tblPr>
                <a:tableStyleId>{5C22544A-7EE6-4342-B048-85BDC9FD1C3A}</a:tableStyleId>
              </a:tblPr>
              <a:tblGrid>
                <a:gridCol w="5895257">
                  <a:extLst>
                    <a:ext uri="{9D8B030D-6E8A-4147-A177-3AD203B41FA5}">
                      <a16:colId xmlns:a16="http://schemas.microsoft.com/office/drawing/2014/main" xmlns="" val="2313268642"/>
                    </a:ext>
                  </a:extLst>
                </a:gridCol>
                <a:gridCol w="1523174">
                  <a:extLst>
                    <a:ext uri="{9D8B030D-6E8A-4147-A177-3AD203B41FA5}">
                      <a16:colId xmlns:a16="http://schemas.microsoft.com/office/drawing/2014/main" xmlns="" val="4055497759"/>
                    </a:ext>
                  </a:extLst>
                </a:gridCol>
                <a:gridCol w="1438552">
                  <a:extLst>
                    <a:ext uri="{9D8B030D-6E8A-4147-A177-3AD203B41FA5}">
                      <a16:colId xmlns:a16="http://schemas.microsoft.com/office/drawing/2014/main" xmlns="" val="1582311300"/>
                    </a:ext>
                  </a:extLst>
                </a:gridCol>
              </a:tblGrid>
              <a:tr h="545707">
                <a:tc>
                  <a:txBody>
                    <a:bodyPr/>
                    <a:lstStyle/>
                    <a:p>
                      <a:pPr algn="ctr" fontAlgn="b"/>
                      <a:r>
                        <a:rPr lang="en-ZA" sz="1400" b="1" u="none" strike="noStrike" dirty="0">
                          <a:effectLst/>
                          <a:latin typeface="Arial" panose="020B0604020202020204" pitchFamily="34" charset="0"/>
                          <a:cs typeface="Arial" panose="020B0604020202020204" pitchFamily="34" charset="0"/>
                        </a:rPr>
                        <a:t>Sources of Finance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6742A"/>
                    </a:solidFill>
                  </a:tcPr>
                </a:tc>
                <a:tc>
                  <a:txBody>
                    <a:bodyPr/>
                    <a:lstStyle/>
                    <a:p>
                      <a:pPr algn="ctr" fontAlgn="b"/>
                      <a:r>
                        <a:rPr lang="en-ZA" sz="1400" b="1" u="none" strike="noStrike" dirty="0">
                          <a:effectLst/>
                          <a:latin typeface="Arial" panose="020B0604020202020204" pitchFamily="34" charset="0"/>
                          <a:cs typeface="Arial" panose="020B0604020202020204" pitchFamily="34" charset="0"/>
                        </a:rPr>
                        <a:t>Amount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6742A"/>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 of Capital</a:t>
                      </a:r>
                      <a:r>
                        <a:rPr lang="en-ZA" sz="1400" b="1" i="0" u="none" strike="noStrike" baseline="0" dirty="0">
                          <a:solidFill>
                            <a:srgbClr val="000000"/>
                          </a:solidFill>
                          <a:effectLst/>
                          <a:latin typeface="Arial" panose="020B0604020202020204" pitchFamily="34" charset="0"/>
                          <a:cs typeface="Arial" panose="020B0604020202020204" pitchFamily="34" charset="0"/>
                        </a:rPr>
                        <a:t> budget</a:t>
                      </a:r>
                      <a:r>
                        <a:rPr lang="en-ZA" sz="14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6742A"/>
                    </a:solidFill>
                  </a:tcPr>
                </a:tc>
                <a:extLst>
                  <a:ext uri="{0D108BD9-81ED-4DB2-BD59-A6C34878D82A}">
                    <a16:rowId xmlns:a16="http://schemas.microsoft.com/office/drawing/2014/main" xmlns="" val="874010375"/>
                  </a:ext>
                </a:extLst>
              </a:tr>
              <a:tr h="468559">
                <a:tc>
                  <a:txBody>
                    <a:bodyPr/>
                    <a:lstStyle/>
                    <a:p>
                      <a:pPr algn="l" fontAlgn="b"/>
                      <a:r>
                        <a:rPr lang="en-ZA" sz="1600" b="1" i="0" u="none" strike="noStrike" kern="1200" dirty="0">
                          <a:solidFill>
                            <a:schemeClr val="dk1"/>
                          </a:solidFill>
                          <a:effectLst/>
                          <a:latin typeface="Calibri" panose="020F0502020204030204" pitchFamily="34" charset="0"/>
                          <a:ea typeface="+mn-ea"/>
                          <a:cs typeface="Calibri" panose="020F0502020204030204" pitchFamily="34" charset="0"/>
                        </a:rPr>
                        <a:t>Own Funds</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kern="1200" dirty="0">
                          <a:solidFill>
                            <a:srgbClr val="000000"/>
                          </a:solidFill>
                          <a:effectLst/>
                          <a:latin typeface="Calibri" panose="020F0502020204030204" pitchFamily="34" charset="0"/>
                          <a:ea typeface="+mn-ea"/>
                          <a:cs typeface="Calibri" panose="020F0502020204030204" pitchFamily="34" charset="0"/>
                        </a:rPr>
                        <a:t>     203 447 961 </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kern="1200" dirty="0">
                          <a:solidFill>
                            <a:srgbClr val="000000"/>
                          </a:solidFill>
                          <a:effectLst/>
                          <a:latin typeface="Calibri" panose="020F0502020204030204" pitchFamily="34" charset="0"/>
                          <a:ea typeface="+mn-ea"/>
                          <a:cs typeface="Calibri" panose="020F0502020204030204" pitchFamily="34" charset="0"/>
                        </a:rPr>
                        <a:t>16%</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03416006"/>
                  </a:ext>
                </a:extLst>
              </a:tr>
              <a:tr h="468559">
                <a:tc>
                  <a:txBody>
                    <a:bodyPr/>
                    <a:lstStyle/>
                    <a:p>
                      <a:pPr algn="l" fontAlgn="b"/>
                      <a:r>
                        <a:rPr lang="fr-FR" sz="1600" b="1" i="0" u="none" strike="noStrike" kern="1200" dirty="0">
                          <a:solidFill>
                            <a:schemeClr val="dk1"/>
                          </a:solidFill>
                          <a:effectLst/>
                          <a:latin typeface="Calibri" panose="020F0502020204030204" pitchFamily="34" charset="0"/>
                          <a:ea typeface="+mn-ea"/>
                          <a:cs typeface="Calibri" panose="020F0502020204030204" pitchFamily="34" charset="0"/>
                        </a:rPr>
                        <a:t>Public Transport Infrastructure &amp; System Grant</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kern="1200" dirty="0">
                          <a:solidFill>
                            <a:srgbClr val="000000"/>
                          </a:solidFill>
                          <a:effectLst/>
                          <a:latin typeface="Calibri" panose="020F0502020204030204" pitchFamily="34" charset="0"/>
                          <a:ea typeface="+mn-ea"/>
                          <a:cs typeface="Calibri" panose="020F0502020204030204" pitchFamily="34" charset="0"/>
                        </a:rPr>
                        <a:t>     217 889 233 </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kern="1200" dirty="0">
                          <a:solidFill>
                            <a:srgbClr val="000000"/>
                          </a:solidFill>
                          <a:effectLst/>
                          <a:latin typeface="Calibri" panose="020F0502020204030204" pitchFamily="34" charset="0"/>
                          <a:ea typeface="+mn-ea"/>
                          <a:cs typeface="Calibri" panose="020F0502020204030204" pitchFamily="34" charset="0"/>
                        </a:rPr>
                        <a:t>17%</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18190774"/>
                  </a:ext>
                </a:extLst>
              </a:tr>
              <a:tr h="468559">
                <a:tc>
                  <a:txBody>
                    <a:bodyPr/>
                    <a:lstStyle/>
                    <a:p>
                      <a:pPr algn="l" fontAlgn="b"/>
                      <a:r>
                        <a:rPr lang="en-ZA" sz="1600" b="1" i="0" u="none" strike="noStrike" kern="1200" dirty="0">
                          <a:solidFill>
                            <a:schemeClr val="dk1"/>
                          </a:solidFill>
                          <a:effectLst/>
                          <a:latin typeface="Calibri" panose="020F0502020204030204" pitchFamily="34" charset="0"/>
                          <a:ea typeface="+mn-ea"/>
                          <a:cs typeface="Calibri" panose="020F0502020204030204" pitchFamily="34" charset="0"/>
                        </a:rPr>
                        <a:t>Informal Settlement Upgrading Partnership</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kern="1200" dirty="0">
                          <a:solidFill>
                            <a:srgbClr val="000000"/>
                          </a:solidFill>
                          <a:effectLst/>
                          <a:latin typeface="Calibri" panose="020F0502020204030204" pitchFamily="34" charset="0"/>
                          <a:ea typeface="+mn-ea"/>
                          <a:cs typeface="Calibri" panose="020F0502020204030204" pitchFamily="34" charset="0"/>
                        </a:rPr>
                        <a:t>     265 636 150 </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kern="1200" dirty="0">
                          <a:solidFill>
                            <a:srgbClr val="000000"/>
                          </a:solidFill>
                          <a:effectLst/>
                          <a:latin typeface="Calibri" panose="020F0502020204030204" pitchFamily="34" charset="0"/>
                          <a:ea typeface="+mn-ea"/>
                          <a:cs typeface="Calibri" panose="020F0502020204030204" pitchFamily="34" charset="0"/>
                        </a:rPr>
                        <a:t>20%</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49074901"/>
                  </a:ext>
                </a:extLst>
              </a:tr>
              <a:tr h="391977">
                <a:tc>
                  <a:txBody>
                    <a:bodyPr/>
                    <a:lstStyle/>
                    <a:p>
                      <a:pPr algn="l" fontAlgn="b"/>
                      <a:r>
                        <a:rPr lang="en-ZA" sz="1600" b="1" i="0" u="none" strike="noStrike" kern="1200" dirty="0">
                          <a:solidFill>
                            <a:schemeClr val="dk1"/>
                          </a:solidFill>
                          <a:effectLst/>
                          <a:latin typeface="Calibri" panose="020F0502020204030204" pitchFamily="34" charset="0"/>
                          <a:ea typeface="+mn-ea"/>
                          <a:cs typeface="Calibri" panose="020F0502020204030204" pitchFamily="34" charset="0"/>
                        </a:rPr>
                        <a:t>USDG Grant</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kern="1200" dirty="0">
                          <a:solidFill>
                            <a:srgbClr val="000000"/>
                          </a:solidFill>
                          <a:effectLst/>
                          <a:latin typeface="Calibri" panose="020F0502020204030204" pitchFamily="34" charset="0"/>
                          <a:ea typeface="+mn-ea"/>
                          <a:cs typeface="Calibri" panose="020F0502020204030204" pitchFamily="34" charset="0"/>
                        </a:rPr>
                        <a:t>     608 349 001 </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kern="1200" dirty="0">
                          <a:solidFill>
                            <a:srgbClr val="000000"/>
                          </a:solidFill>
                          <a:effectLst/>
                          <a:latin typeface="Calibri" panose="020F0502020204030204" pitchFamily="34" charset="0"/>
                          <a:ea typeface="+mn-ea"/>
                          <a:cs typeface="Calibri" panose="020F0502020204030204" pitchFamily="34" charset="0"/>
                        </a:rPr>
                        <a:t>46%</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89102315"/>
                  </a:ext>
                </a:extLst>
              </a:tr>
              <a:tr h="468559">
                <a:tc>
                  <a:txBody>
                    <a:bodyPr/>
                    <a:lstStyle/>
                    <a:p>
                      <a:pPr algn="l" fontAlgn="b"/>
                      <a:r>
                        <a:rPr lang="en-ZA" sz="1600" b="1" i="0" u="none" strike="noStrike" kern="1200" dirty="0">
                          <a:solidFill>
                            <a:schemeClr val="dk1"/>
                          </a:solidFill>
                          <a:effectLst/>
                          <a:latin typeface="Calibri" panose="020F0502020204030204" pitchFamily="34" charset="0"/>
                          <a:ea typeface="+mn-ea"/>
                          <a:cs typeface="Calibri" panose="020F0502020204030204" pitchFamily="34" charset="0"/>
                        </a:rPr>
                        <a:t>Public Contributions</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kern="1200" dirty="0">
                          <a:solidFill>
                            <a:srgbClr val="000000"/>
                          </a:solidFill>
                          <a:effectLst/>
                          <a:latin typeface="Calibri" panose="020F0502020204030204" pitchFamily="34" charset="0"/>
                          <a:ea typeface="+mn-ea"/>
                          <a:cs typeface="Calibri" panose="020F0502020204030204" pitchFamily="34" charset="0"/>
                        </a:rPr>
                        <a:t>       14 300 000 </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kern="1200" dirty="0">
                          <a:solidFill>
                            <a:srgbClr val="000000"/>
                          </a:solidFill>
                          <a:effectLst/>
                          <a:latin typeface="Calibri" panose="020F0502020204030204" pitchFamily="34" charset="0"/>
                          <a:ea typeface="+mn-ea"/>
                          <a:cs typeface="Calibri" panose="020F0502020204030204" pitchFamily="34" charset="0"/>
                        </a:rPr>
                        <a:t>1%</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92582260"/>
                  </a:ext>
                </a:extLst>
              </a:tr>
              <a:tr h="284425">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Total </a:t>
                      </a:r>
                    </a:p>
                  </a:txBody>
                  <a:tcPr marL="9525" marR="9525" marT="952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kern="1200" dirty="0">
                          <a:solidFill>
                            <a:srgbClr val="000000"/>
                          </a:solidFill>
                          <a:effectLst/>
                          <a:latin typeface="Calibri" panose="020F0502020204030204" pitchFamily="34" charset="0"/>
                          <a:ea typeface="+mn-ea"/>
                          <a:cs typeface="Calibri" panose="020F0502020204030204" pitchFamily="34" charset="0"/>
                        </a:rPr>
                        <a:t>  1 309 622 345 </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kern="1200" dirty="0">
                          <a:solidFill>
                            <a:srgbClr val="000000"/>
                          </a:solidFill>
                          <a:effectLst/>
                          <a:latin typeface="Calibri" panose="020F0502020204030204" pitchFamily="34" charset="0"/>
                          <a:ea typeface="+mn-ea"/>
                          <a:cs typeface="Calibri" panose="020F0502020204030204" pitchFamily="34" charset="0"/>
                        </a:rPr>
                        <a:t>100%</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17315037"/>
                  </a:ext>
                </a:extLst>
              </a:tr>
            </a:tbl>
          </a:graphicData>
        </a:graphic>
      </p:graphicFrame>
    </p:spTree>
    <p:extLst>
      <p:ext uri="{BB962C8B-B14F-4D97-AF65-F5344CB8AC3E}">
        <p14:creationId xmlns:p14="http://schemas.microsoft.com/office/powerpoint/2010/main" xmlns="" val="643963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ADB4B40A-071B-7DCA-BEED-F253D4CC5DAB}"/>
              </a:ext>
            </a:extLst>
          </p:cNvPr>
          <p:cNvSpPr>
            <a:spLocks noGrp="1"/>
          </p:cNvSpPr>
          <p:nvPr>
            <p:ph idx="1"/>
          </p:nvPr>
        </p:nvSpPr>
        <p:spPr>
          <a:xfrm>
            <a:off x="179512" y="836712"/>
            <a:ext cx="8640960" cy="5906988"/>
          </a:xfrm>
        </p:spPr>
        <p:txBody>
          <a:bodyPr/>
          <a:lstStyle/>
          <a:p>
            <a:r>
              <a:rPr lang="en-ZA" sz="2000" kern="1200" dirty="0">
                <a:latin typeface="Abadi" panose="020B0604020104020204" pitchFamily="34" charset="0"/>
                <a:cs typeface="Arial" panose="020B0604020202020204" pitchFamily="34" charset="0"/>
              </a:rPr>
              <a:t>The Urban Settlement Development Grant (USDG) is a Schedule 4B grant;</a:t>
            </a:r>
          </a:p>
          <a:p>
            <a:pPr algn="just"/>
            <a:r>
              <a:rPr lang="en-ZA" sz="2000" kern="1200" dirty="0">
                <a:latin typeface="Abadi" panose="020B0604020104020204" pitchFamily="34" charset="0"/>
                <a:cs typeface="Arial" panose="020B0604020202020204" pitchFamily="34" charset="0"/>
              </a:rPr>
              <a:t>Its purpose is to supplement the capital revenues of metropolitan municipalities in order to implement infrastructure projects that promote equitable, integrated, productive, inclusive and sustainable urban development.</a:t>
            </a:r>
          </a:p>
          <a:p>
            <a:pPr algn="just"/>
            <a:r>
              <a:rPr lang="en-ZA" sz="2000" kern="1200" dirty="0">
                <a:latin typeface="Abadi" panose="020B0604020104020204" pitchFamily="34" charset="0"/>
                <a:cs typeface="Arial" panose="020B0604020202020204" pitchFamily="34" charset="0"/>
              </a:rPr>
              <a:t>Its outcomes to be realised in order to promote integrated sustainable urban settlements and improved quality of living environments are:</a:t>
            </a:r>
          </a:p>
          <a:p>
            <a:pPr lvl="1" algn="just"/>
            <a:r>
              <a:rPr lang="en-ZA" sz="2000" kern="1200" dirty="0">
                <a:latin typeface="Abadi" panose="020B0604020104020204" pitchFamily="34" charset="0"/>
                <a:cs typeface="Arial" panose="020B0604020202020204" pitchFamily="34" charset="0"/>
              </a:rPr>
              <a:t>Supporting inclusive densification and transit-oriented urban development, integrating existing and new urban developments</a:t>
            </a:r>
          </a:p>
          <a:p>
            <a:pPr lvl="1" algn="just"/>
            <a:r>
              <a:rPr lang="en-ZA" sz="2000" kern="1200" dirty="0">
                <a:latin typeface="Abadi" panose="020B0604020104020204" pitchFamily="34" charset="0"/>
                <a:cs typeface="Arial" panose="020B0604020202020204" pitchFamily="34" charset="0"/>
              </a:rPr>
              <a:t>Provision of adequate bulk and link infrastructure for mixed-income and mixed-use urban developments</a:t>
            </a:r>
          </a:p>
          <a:p>
            <a:pPr lvl="1" algn="just"/>
            <a:r>
              <a:rPr lang="en-ZA" sz="2000" kern="1200" dirty="0">
                <a:latin typeface="Abadi" panose="020B0604020104020204" pitchFamily="34" charset="0"/>
                <a:cs typeface="Arial" panose="020B0604020202020204" pitchFamily="34" charset="0"/>
              </a:rPr>
              <a:t>Provide opportunities for leveraging of public funding within partnerships that promote integrated mixed-income and mixed-use development projects and funding for broader urban development</a:t>
            </a:r>
          </a:p>
          <a:p>
            <a:pPr lvl="1" algn="just"/>
            <a:r>
              <a:rPr lang="en-ZA" sz="2000" kern="1200" dirty="0">
                <a:latin typeface="Abadi" panose="020B0604020104020204" pitchFamily="34" charset="0"/>
                <a:cs typeface="Arial" panose="020B0604020202020204" pitchFamily="34" charset="0"/>
              </a:rPr>
              <a:t>Provision of resources for sustainable community development for social and economic infrastructure and meaningful participation</a:t>
            </a:r>
          </a:p>
        </p:txBody>
      </p:sp>
      <p:sp>
        <p:nvSpPr>
          <p:cNvPr id="7" name="Rectangle 6">
            <a:extLst>
              <a:ext uri="{FF2B5EF4-FFF2-40B4-BE49-F238E27FC236}">
                <a16:creationId xmlns:a16="http://schemas.microsoft.com/office/drawing/2014/main" xmlns="" id="{CA517587-311D-5444-1182-F12F35A0E9B9}"/>
              </a:ext>
            </a:extLst>
          </p:cNvPr>
          <p:cNvSpPr/>
          <p:nvPr/>
        </p:nvSpPr>
        <p:spPr bwMode="auto">
          <a:xfrm>
            <a:off x="179512" y="114300"/>
            <a:ext cx="8640960" cy="650404"/>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altLang="en-US" sz="3200" b="1" dirty="0">
                <a:solidFill>
                  <a:schemeClr val="bg1"/>
                </a:solidFill>
                <a:latin typeface="Abadi" panose="020B0604020104020204" pitchFamily="34" charset="0"/>
                <a:ea typeface="+mn-ea"/>
                <a:cs typeface="Arial"/>
              </a:rPr>
              <a:t>Urban Settlement Development Grant Framework</a:t>
            </a:r>
            <a:endParaRPr lang="en-ZA" sz="3200" b="1" kern="0" dirty="0">
              <a:solidFill>
                <a:schemeClr val="bg1"/>
              </a:solidFill>
              <a:latin typeface="Abadi" panose="020B0604020104020204" pitchFamily="34" charset="0"/>
              <a:cs typeface="Arial"/>
            </a:endParaRPr>
          </a:p>
        </p:txBody>
      </p:sp>
    </p:spTree>
    <p:extLst>
      <p:ext uri="{BB962C8B-B14F-4D97-AF65-F5344CB8AC3E}">
        <p14:creationId xmlns:p14="http://schemas.microsoft.com/office/powerpoint/2010/main" xmlns="" val="3912920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ADB4B40A-071B-7DCA-BEED-F253D4CC5DAB}"/>
              </a:ext>
            </a:extLst>
          </p:cNvPr>
          <p:cNvSpPr>
            <a:spLocks noGrp="1"/>
          </p:cNvSpPr>
          <p:nvPr>
            <p:ph idx="1"/>
          </p:nvPr>
        </p:nvSpPr>
        <p:spPr>
          <a:xfrm>
            <a:off x="179512" y="836712"/>
            <a:ext cx="8640960" cy="5906988"/>
          </a:xfrm>
        </p:spPr>
        <p:txBody>
          <a:bodyPr/>
          <a:lstStyle/>
          <a:p>
            <a:pPr algn="just"/>
            <a:r>
              <a:rPr lang="en-ZA" sz="2000" kern="1200" dirty="0">
                <a:latin typeface="Abadi" panose="020B0604020104020204" pitchFamily="34" charset="0"/>
                <a:cs typeface="Arial" panose="020B0604020202020204" pitchFamily="34" charset="0"/>
              </a:rPr>
              <a:t>The outputs that should be funded by the grant to support the improvement of the overall built environment:</a:t>
            </a:r>
          </a:p>
          <a:p>
            <a:pPr lvl="1" algn="just"/>
            <a:r>
              <a:rPr lang="en-ZA" sz="2000" kern="1200" dirty="0">
                <a:latin typeface="Abadi" panose="020B0604020104020204" pitchFamily="34" charset="0"/>
                <a:ea typeface="+mn-ea"/>
                <a:cs typeface="Arial" panose="020B0604020202020204" pitchFamily="34" charset="0"/>
              </a:rPr>
              <a:t>Increase in municipal bulk and link infrastructure</a:t>
            </a:r>
          </a:p>
          <a:p>
            <a:pPr lvl="1" algn="just"/>
            <a:r>
              <a:rPr lang="en-ZA" sz="2000" kern="1200" dirty="0">
                <a:latin typeface="Abadi" panose="020B0604020104020204" pitchFamily="34" charset="0"/>
                <a:ea typeface="+mn-ea"/>
                <a:cs typeface="Arial" panose="020B0604020202020204" pitchFamily="34" charset="0"/>
              </a:rPr>
              <a:t>Construction/provision of internal engineering services, including backyarders and densification overlay zones</a:t>
            </a:r>
          </a:p>
          <a:p>
            <a:pPr lvl="1" algn="just"/>
            <a:r>
              <a:rPr lang="en-ZA" sz="2000" kern="1200" dirty="0">
                <a:latin typeface="Abadi" panose="020B0604020104020204" pitchFamily="34" charset="0"/>
                <a:ea typeface="+mn-ea"/>
                <a:cs typeface="Arial" panose="020B0604020202020204" pitchFamily="34" charset="0"/>
              </a:rPr>
              <a:t>Increase in the number of serviced sites</a:t>
            </a:r>
          </a:p>
          <a:p>
            <a:pPr lvl="1" algn="just"/>
            <a:r>
              <a:rPr lang="en-ZA" sz="2000" kern="1200" dirty="0">
                <a:latin typeface="Abadi" panose="020B0604020104020204" pitchFamily="34" charset="0"/>
                <a:ea typeface="+mn-ea"/>
                <a:cs typeface="Arial" panose="020B0604020202020204" pitchFamily="34" charset="0"/>
              </a:rPr>
              <a:t>Increase in the provision of individual connections</a:t>
            </a:r>
          </a:p>
          <a:p>
            <a:pPr lvl="1" algn="just"/>
            <a:r>
              <a:rPr lang="en-ZA" sz="2000" kern="1200" dirty="0">
                <a:latin typeface="Abadi" panose="020B0604020104020204" pitchFamily="34" charset="0"/>
                <a:ea typeface="+mn-ea"/>
                <a:cs typeface="Arial" panose="020B0604020202020204" pitchFamily="34" charset="0"/>
              </a:rPr>
              <a:t>Increase in land provision for informal settlement upgrading subsidised housing or mixed-use developments in support of approved human settlements and other urban developments</a:t>
            </a:r>
          </a:p>
          <a:p>
            <a:pPr lvl="1" algn="just"/>
            <a:r>
              <a:rPr lang="en-ZA" sz="2000" kern="1200" dirty="0">
                <a:latin typeface="Abadi" panose="020B0604020104020204" pitchFamily="34" charset="0"/>
                <a:ea typeface="+mn-ea"/>
                <a:cs typeface="Arial" panose="020B0604020202020204" pitchFamily="34" charset="0"/>
              </a:rPr>
              <a:t>Increase in access to public and socio-economic amenities</a:t>
            </a:r>
          </a:p>
          <a:p>
            <a:pPr lvl="1" algn="just"/>
            <a:r>
              <a:rPr lang="en-ZA" sz="2000" kern="1200" dirty="0">
                <a:latin typeface="Abadi" panose="020B0604020104020204" pitchFamily="34" charset="0"/>
                <a:ea typeface="+mn-ea"/>
                <a:cs typeface="Arial" panose="020B0604020202020204" pitchFamily="34" charset="0"/>
              </a:rPr>
              <a:t>Increase in the number of interim services and</a:t>
            </a:r>
          </a:p>
          <a:p>
            <a:pPr lvl="1" algn="just"/>
            <a:r>
              <a:rPr lang="en-ZA" sz="2000" kern="1200" dirty="0">
                <a:latin typeface="Abadi" panose="020B0604020104020204" pitchFamily="34" charset="0"/>
                <a:ea typeface="+mn-ea"/>
                <a:cs typeface="Arial" panose="020B0604020202020204" pitchFamily="34" charset="0"/>
              </a:rPr>
              <a:t>Increase in the number of community agreements.</a:t>
            </a:r>
          </a:p>
          <a:p>
            <a:pPr marL="457200" lvl="1" indent="0" algn="just">
              <a:buNone/>
            </a:pPr>
            <a:endParaRPr lang="en-ZA" sz="2000" kern="1200" dirty="0">
              <a:latin typeface="Abadi" panose="020B0604020104020204" pitchFamily="34" charset="0"/>
              <a:ea typeface="+mn-ea"/>
              <a:cs typeface="Arial" panose="020B0604020202020204" pitchFamily="34" charset="0"/>
            </a:endParaRPr>
          </a:p>
          <a:p>
            <a:pPr algn="just"/>
            <a:r>
              <a:rPr lang="en-ZA" sz="2000" kern="1200" dirty="0">
                <a:latin typeface="Abadi" panose="020B0604020104020204" pitchFamily="34" charset="0"/>
                <a:cs typeface="Arial" panose="020B0604020202020204" pitchFamily="34" charset="0"/>
              </a:rPr>
              <a:t>On allocation per service, the Metro allocated its funding in line with the grant framework.</a:t>
            </a:r>
          </a:p>
          <a:p>
            <a:pPr lvl="1" algn="just"/>
            <a:endParaRPr lang="en-ZA" sz="1400" kern="1200" dirty="0">
              <a:latin typeface="Abadi" panose="020B0604020104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CA517587-311D-5444-1182-F12F35A0E9B9}"/>
              </a:ext>
            </a:extLst>
          </p:cNvPr>
          <p:cNvSpPr/>
          <p:nvPr/>
        </p:nvSpPr>
        <p:spPr bwMode="auto">
          <a:xfrm>
            <a:off x="179512" y="114300"/>
            <a:ext cx="8640960" cy="647700"/>
          </a:xfrm>
          <a:prstGeom prst="rect">
            <a:avLst/>
          </a:prstGeom>
          <a:solidFill>
            <a:srgbClr val="D5742B"/>
          </a:solidFill>
          <a:ln w="9525" cap="flat" cmpd="sng" algn="ctr">
            <a:noFill/>
            <a:prstDash val="solid"/>
            <a:round/>
            <a:headEnd type="none" w="med" len="med"/>
            <a:tailEnd type="none" w="med" len="med"/>
          </a:ln>
          <a:effectLst/>
        </p:spPr>
        <p:txBody>
          <a:bodyPr/>
          <a:lstStyle/>
          <a:p>
            <a:pPr algn="ctr" defTabSz="685800">
              <a:spcBef>
                <a:spcPct val="20000"/>
              </a:spcBef>
              <a:buClr>
                <a:srgbClr val="990000"/>
              </a:buClr>
              <a:buSzPct val="75000"/>
              <a:defRPr/>
            </a:pPr>
            <a:r>
              <a:rPr lang="en-US" altLang="en-US" sz="3200" b="1" dirty="0">
                <a:solidFill>
                  <a:schemeClr val="bg1"/>
                </a:solidFill>
                <a:latin typeface="Abadi" panose="020B0604020104020204" pitchFamily="34" charset="0"/>
                <a:ea typeface="+mn-ea"/>
                <a:cs typeface="Arial"/>
              </a:rPr>
              <a:t>Urban Settlement Development Grant Framework</a:t>
            </a:r>
            <a:endParaRPr lang="en-ZA" sz="3200" b="1" kern="0" dirty="0">
              <a:solidFill>
                <a:schemeClr val="bg1"/>
              </a:solidFill>
              <a:latin typeface="Abadi" panose="020B0604020104020204" pitchFamily="34" charset="0"/>
              <a:cs typeface="Arial"/>
            </a:endParaRPr>
          </a:p>
        </p:txBody>
      </p:sp>
    </p:spTree>
    <p:extLst>
      <p:ext uri="{BB962C8B-B14F-4D97-AF65-F5344CB8AC3E}">
        <p14:creationId xmlns:p14="http://schemas.microsoft.com/office/powerpoint/2010/main" xmlns="" val="1086179583"/>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3528</TotalTime>
  <Words>5925</Words>
  <Application>Microsoft Office PowerPoint</Application>
  <PresentationFormat>On-screen Show (4:3)</PresentationFormat>
  <Paragraphs>908</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Blank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vector>
  </TitlesOfParts>
  <Company>545-4654655</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Y</dc:creator>
  <cp:lastModifiedBy>USER</cp:lastModifiedBy>
  <cp:revision>87</cp:revision>
  <dcterms:created xsi:type="dcterms:W3CDTF">2004-07-28T15:13:25Z</dcterms:created>
  <dcterms:modified xsi:type="dcterms:W3CDTF">2023-06-14T12:21:18Z</dcterms:modified>
</cp:coreProperties>
</file>