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tags/tag8.xml" ContentType="application/vnd.openxmlformats-officedocument.presentationml.tag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38.xml" ContentType="application/vnd.openxmlformats-officedocument.presentationml.tags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tags/tag45.xml" ContentType="application/vnd.openxmlformats-officedocument.presentationml.tags+xml"/>
  <Override PartName="/docProps/custom.xml" ContentType="application/vnd.openxmlformats-officedocument.custom-properties+xml"/>
  <Override PartName="/ppt/tags/tag34.xml" ContentType="application/vnd.openxmlformats-officedocument.presentationml.tags+xml"/>
  <Override PartName="/ppt/diagrams/colors8.xml" ContentType="application/vnd.openxmlformats-officedocument.drawingml.diagramColor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drawing7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Default Extension="emf" ContentType="image/x-emf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diagrams/data7.xml" ContentType="application/vnd.openxmlformats-officedocument.drawingml.diagramData+xml"/>
  <Override PartName="/ppt/tags/tag46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diagrams/layout2.xml" ContentType="application/vnd.openxmlformats-officedocument.drawingml.diagramLayout+xml"/>
  <Override PartName="/ppt/diagrams/drawing8.xml" ContentType="application/vnd.ms-office.drawingml.diagramDrawing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charts/chart4.xml" ContentType="application/vnd.openxmlformats-officedocument.drawingml.chart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charts/chart2.xml" ContentType="application/vnd.openxmlformats-officedocument.drawingml.chart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charts/style4.xml" ContentType="application/vnd.ms-office.chartstyle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charts/colors4.xml" ContentType="application/vnd.ms-office.chartcolorstyl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tags/tag29.xml" ContentType="application/vnd.openxmlformats-officedocument.presentationml.tag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tags/tag47.xml" ContentType="application/vnd.openxmlformats-officedocument.presentationml.tags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commentAuthors.xml" ContentType="application/vnd.openxmlformats-officedocument.presentationml.commentAuthor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tags/tag32.xml" ContentType="application/vnd.openxmlformats-officedocument.presentationml.tag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charts/chart1.xml" ContentType="application/vnd.openxmlformats-officedocument.drawingml.chart+xml"/>
  <Override PartName="/ppt/diagrams/drawing5.xml" ContentType="application/vnd.ms-office.drawingml.diagramDrawing+xml"/>
  <Override PartName="/ppt/charts/style3.xml" ContentType="application/vnd.ms-office.chartstyle+xml"/>
  <Override PartName="/ppt/slides/slide28.xml" ContentType="application/vnd.openxmlformats-officedocument.presentationml.slide+xml"/>
  <Override PartName="/ppt/tags/tag7.xml" ContentType="application/vnd.openxmlformats-officedocument.presentationml.tags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tags/tag26.xml" ContentType="application/vnd.openxmlformats-officedocument.presentationml.tags+xml"/>
  <Override PartName="/ppt/diagrams/layout4.xml" ContentType="application/vnd.openxmlformats-officedocument.drawingml.diagramLayout+xml"/>
  <Override PartName="/ppt/charts/colors1.xml" ContentType="application/vnd.ms-office.chartcolorstyle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4"/>
  </p:sldMasterIdLst>
  <p:notesMasterIdLst>
    <p:notesMasterId r:id="rId40"/>
  </p:notesMasterIdLst>
  <p:sldIdLst>
    <p:sldId id="1442" r:id="rId5"/>
    <p:sldId id="2145709015" r:id="rId6"/>
    <p:sldId id="2145709007" r:id="rId7"/>
    <p:sldId id="1517" r:id="rId8"/>
    <p:sldId id="2145708821" r:id="rId9"/>
    <p:sldId id="3855" r:id="rId10"/>
    <p:sldId id="2145708818" r:id="rId11"/>
    <p:sldId id="2145708819" r:id="rId12"/>
    <p:sldId id="2145708825" r:id="rId13"/>
    <p:sldId id="2145708795" r:id="rId14"/>
    <p:sldId id="2145709006" r:id="rId15"/>
    <p:sldId id="2145709005" r:id="rId16"/>
    <p:sldId id="2145709009" r:id="rId17"/>
    <p:sldId id="2145709011" r:id="rId18"/>
    <p:sldId id="2145708824" r:id="rId19"/>
    <p:sldId id="2145708820" r:id="rId20"/>
    <p:sldId id="2145709008" r:id="rId21"/>
    <p:sldId id="2145709003" r:id="rId22"/>
    <p:sldId id="2145709012" r:id="rId23"/>
    <p:sldId id="2145708794" r:id="rId24"/>
    <p:sldId id="2145708815" r:id="rId25"/>
    <p:sldId id="2145708777" r:id="rId26"/>
    <p:sldId id="1526" r:id="rId27"/>
    <p:sldId id="2145708770" r:id="rId28"/>
    <p:sldId id="2145709014" r:id="rId29"/>
    <p:sldId id="2145708783" r:id="rId30"/>
    <p:sldId id="2145708782" r:id="rId31"/>
    <p:sldId id="2145709013" r:id="rId32"/>
    <p:sldId id="2145708826" r:id="rId33"/>
    <p:sldId id="1520" r:id="rId34"/>
    <p:sldId id="1521" r:id="rId35"/>
    <p:sldId id="516" r:id="rId36"/>
    <p:sldId id="517" r:id="rId37"/>
    <p:sldId id="2145708827" r:id="rId38"/>
    <p:sldId id="1489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3BB804C2-7207-4415-AA1E-181BFEF061DF}">
          <p14:sldIdLst>
            <p14:sldId id="1442"/>
            <p14:sldId id="2145709015"/>
            <p14:sldId id="2145709007"/>
            <p14:sldId id="1517"/>
            <p14:sldId id="2145708821"/>
            <p14:sldId id="3855"/>
            <p14:sldId id="2145708818"/>
            <p14:sldId id="2145708819"/>
            <p14:sldId id="2145708825"/>
            <p14:sldId id="2145708795"/>
            <p14:sldId id="2145709006"/>
            <p14:sldId id="2145709005"/>
            <p14:sldId id="2145709009"/>
            <p14:sldId id="2145709011"/>
            <p14:sldId id="2145708824"/>
            <p14:sldId id="2145708820"/>
            <p14:sldId id="2145709008"/>
            <p14:sldId id="2145709003"/>
            <p14:sldId id="2145709012"/>
            <p14:sldId id="2145708794"/>
            <p14:sldId id="2145708815"/>
            <p14:sldId id="2145708777"/>
            <p14:sldId id="1526"/>
            <p14:sldId id="2145708770"/>
            <p14:sldId id="2145709014"/>
            <p14:sldId id="2145708783"/>
            <p14:sldId id="2145708782"/>
            <p14:sldId id="2145709013"/>
            <p14:sldId id="2145708826"/>
            <p14:sldId id="1520"/>
            <p14:sldId id="1521"/>
            <p14:sldId id="516"/>
            <p14:sldId id="517"/>
            <p14:sldId id="2145708827"/>
            <p14:sldId id="1489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ctor Eliott" initials="HE" lastIdx="1" clrIdx="0"/>
  <p:cmAuthor id="2" name="Kerry Gibbs" initials="KG" lastIdx="9" clrIdx="1">
    <p:extLst>
      <p:ext uri="{19B8F6BF-5375-455C-9EA6-DF929625EA0E}">
        <p15:presenceInfo xmlns:p15="http://schemas.microsoft.com/office/powerpoint/2012/main" xmlns="" userId="S-1-5-21-1141132434-301294435-860360866-27228" providerId="AD"/>
      </p:ext>
    </p:extLst>
  </p:cmAuthor>
  <p:cmAuthor id="3" name="Jill M Daniels" initials="JMD" lastIdx="4" clrIdx="2">
    <p:extLst>
      <p:ext uri="{19B8F6BF-5375-455C-9EA6-DF929625EA0E}">
        <p15:presenceInfo xmlns:p15="http://schemas.microsoft.com/office/powerpoint/2012/main" xmlns="" userId="S::Jill.Daniels@westerncape.gov.za::363a4942-584e-47f2-aed5-8bbb97e9eef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1484"/>
    <a:srgbClr val="71A1A7"/>
    <a:srgbClr val="003398"/>
    <a:srgbClr val="D5E3E5"/>
    <a:srgbClr val="DFF0CB"/>
    <a:srgbClr val="A6A6A6"/>
    <a:srgbClr val="CBDFEF"/>
    <a:srgbClr val="FFFF00"/>
    <a:srgbClr val="EBF2F3"/>
    <a:srgbClr val="FF505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673237-C27B-4854-A782-AD4E3AB37C2C}" v="19" dt="2023-06-09T09:48:49.2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5501" autoAdjust="0"/>
  </p:normalViewPr>
  <p:slideViewPr>
    <p:cSldViewPr snapToGrid="0">
      <p:cViewPr varScale="1">
        <p:scale>
          <a:sx n="73" d="100"/>
          <a:sy n="73" d="100"/>
        </p:scale>
        <p:origin x="-63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18813691\Documents\Crime%20stats\Quarterly%20crime%20stats\Copy%20of%20Q4%20Template%202022%2023V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style val="3"/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LEAP members deployed</a:t>
            </a:r>
          </a:p>
        </c:rich>
      </c:tx>
      <c:layout>
        <c:manualLayout>
          <c:xMode val="edge"/>
          <c:yMode val="edge"/>
          <c:x val="0.38866921097439538"/>
          <c:y val="3.4744816799465908E-2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Atlantis</c:v>
                </c:pt>
                <c:pt idx="1">
                  <c:v>Bishop Lavis</c:v>
                </c:pt>
                <c:pt idx="2">
                  <c:v>Delft</c:v>
                </c:pt>
                <c:pt idx="3">
                  <c:v>Gugulethu</c:v>
                </c:pt>
                <c:pt idx="4">
                  <c:v>Harare</c:v>
                </c:pt>
                <c:pt idx="5">
                  <c:v>Khayelitsha</c:v>
                </c:pt>
                <c:pt idx="6">
                  <c:v>Kraaifontein</c:v>
                </c:pt>
                <c:pt idx="7">
                  <c:v>Mfuleni</c:v>
                </c:pt>
                <c:pt idx="8">
                  <c:v>Mitchells Plain</c:v>
                </c:pt>
                <c:pt idx="9">
                  <c:v>Nyanga</c:v>
                </c:pt>
                <c:pt idx="10">
                  <c:v>Philippi (Hanover Park)</c:v>
                </c:pt>
                <c:pt idx="11">
                  <c:v>Philippi East</c:v>
                </c:pt>
                <c:pt idx="12">
                  <c:v>Reaction Unit (Manenberg)</c:v>
                </c:pt>
                <c:pt idx="13">
                  <c:v>Samora Machel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43</c:v>
                </c:pt>
                <c:pt idx="1">
                  <c:v>48</c:v>
                </c:pt>
                <c:pt idx="2">
                  <c:v>92</c:v>
                </c:pt>
                <c:pt idx="3">
                  <c:v>61</c:v>
                </c:pt>
                <c:pt idx="4">
                  <c:v>85</c:v>
                </c:pt>
                <c:pt idx="5">
                  <c:v>87</c:v>
                </c:pt>
                <c:pt idx="6">
                  <c:v>85</c:v>
                </c:pt>
                <c:pt idx="7">
                  <c:v>94</c:v>
                </c:pt>
                <c:pt idx="8">
                  <c:v>74</c:v>
                </c:pt>
                <c:pt idx="9">
                  <c:v>85</c:v>
                </c:pt>
                <c:pt idx="10">
                  <c:v>46</c:v>
                </c:pt>
                <c:pt idx="11">
                  <c:v>65</c:v>
                </c:pt>
                <c:pt idx="12">
                  <c:v>70</c:v>
                </c:pt>
                <c:pt idx="13">
                  <c:v>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3D-4D4E-B1F7-58EC2C697A35}"/>
            </c:ext>
          </c:extLst>
        </c:ser>
        <c:dLbls/>
        <c:gapWidth val="164"/>
        <c:overlap val="-22"/>
        <c:axId val="107861120"/>
        <c:axId val="107568512"/>
      </c:barChart>
      <c:valAx>
        <c:axId val="10756851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861120"/>
        <c:crosses val="autoZero"/>
        <c:crossBetween val="between"/>
      </c:valAx>
      <c:catAx>
        <c:axId val="1078611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568512"/>
        <c:crosses val="autoZero"/>
        <c:auto val="1"/>
        <c:lblAlgn val="ctr"/>
        <c:lblOffset val="100"/>
      </c:cat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style val="4"/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LEAP members deployed</a:t>
            </a:r>
          </a:p>
        </c:rich>
      </c:tx>
      <c:layout>
        <c:manualLayout>
          <c:xMode val="edge"/>
          <c:yMode val="edge"/>
          <c:x val="0.38866921097439538"/>
          <c:y val="3.4744816799465908E-2"/>
        </c:manualLayout>
      </c:layout>
      <c:spPr>
        <a:noFill/>
        <a:ln>
          <a:noFill/>
        </a:ln>
        <a:effectLst/>
      </c:spPr>
    </c:title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pattFill prst="narVert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Commanders &amp; Operational Support</c:v>
                </c:pt>
                <c:pt idx="1">
                  <c:v>LEAP Members Operationally not ready</c:v>
                </c:pt>
                <c:pt idx="2">
                  <c:v>LEAP members operationally ready &amp; deployed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152</c:v>
                </c:pt>
                <c:pt idx="1">
                  <c:v>84</c:v>
                </c:pt>
                <c:pt idx="2">
                  <c:v>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508-47A7-88B1-A1CC6EE08953}"/>
            </c:ext>
          </c:extLst>
        </c:ser>
        <c:dLbls/>
        <c:gapWidth val="227"/>
        <c:overlap val="-48"/>
        <c:axId val="107957248"/>
        <c:axId val="107955712"/>
      </c:barChart>
      <c:valAx>
        <c:axId val="10795571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957248"/>
        <c:crosses val="autoZero"/>
        <c:crossBetween val="between"/>
      </c:valAx>
      <c:catAx>
        <c:axId val="107957248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955712"/>
        <c:crosses val="autoZero"/>
        <c:auto val="1"/>
        <c:lblAlgn val="ctr"/>
        <c:lblOffset val="100"/>
      </c:cat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style val="3"/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Decrease IN MURDER</a:t>
            </a:r>
          </a:p>
        </c:rich>
      </c:tx>
      <c:layout>
        <c:manualLayout>
          <c:xMode val="edge"/>
          <c:yMode val="edge"/>
          <c:x val="0.38866921097439538"/>
          <c:y val="3.4744816799465908E-2"/>
        </c:manualLayout>
      </c:layout>
      <c:spPr>
        <a:noFill/>
        <a:ln>
          <a:noFill/>
        </a:ln>
        <a:effectLst/>
      </c:spPr>
    </c:title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pattFill prst="narVert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Atlantis</c:v>
                </c:pt>
                <c:pt idx="1">
                  <c:v>Bishop Lavis</c:v>
                </c:pt>
                <c:pt idx="2">
                  <c:v>Gugulethu </c:v>
                </c:pt>
                <c:pt idx="3">
                  <c:v>Harare</c:v>
                </c:pt>
                <c:pt idx="4">
                  <c:v>Khayelitsha</c:v>
                </c:pt>
                <c:pt idx="5">
                  <c:v>Mfuleni</c:v>
                </c:pt>
                <c:pt idx="6">
                  <c:v>Samora Machel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0.23</c:v>
                </c:pt>
                <c:pt idx="1">
                  <c:v>0.1</c:v>
                </c:pt>
                <c:pt idx="2">
                  <c:v>0.05</c:v>
                </c:pt>
                <c:pt idx="3">
                  <c:v>8.0000000000000016E-2</c:v>
                </c:pt>
                <c:pt idx="4">
                  <c:v>0.17</c:v>
                </c:pt>
                <c:pt idx="5">
                  <c:v>6.0000000000000005E-2</c:v>
                </c:pt>
                <c:pt idx="6">
                  <c:v>2.0000000000000004E-2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B5F-44E8-921F-48789B3CA967}"/>
            </c:ext>
          </c:extLst>
        </c:ser>
        <c:dLbls/>
        <c:gapWidth val="227"/>
        <c:overlap val="-48"/>
        <c:axId val="108417024"/>
        <c:axId val="108415232"/>
      </c:barChart>
      <c:valAx>
        <c:axId val="108415232"/>
        <c:scaling>
          <c:orientation val="minMax"/>
        </c:scaling>
        <c:axPos val="b"/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417024"/>
        <c:crosses val="autoZero"/>
        <c:crossBetween val="between"/>
      </c:valAx>
      <c:catAx>
        <c:axId val="10841702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415232"/>
        <c:crosses val="autoZero"/>
        <c:auto val="1"/>
        <c:lblAlgn val="ctr"/>
        <c:lblOffset val="100"/>
      </c:cat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LEAP Precincts % change 2021/22- 2022/23</a:t>
            </a:r>
          </a:p>
        </c:rich>
      </c:tx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LEAP!$N$36</c:f>
              <c:strCache>
                <c:ptCount val="1"/>
                <c:pt idx="0">
                  <c:v>2017/2018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LEAP!$M$37:$M$51</c:f>
              <c:strCache>
                <c:ptCount val="15"/>
                <c:pt idx="0">
                  <c:v>Delft</c:v>
                </c:pt>
                <c:pt idx="1">
                  <c:v>Kraaifontein</c:v>
                </c:pt>
                <c:pt idx="2">
                  <c:v>Mfuleni</c:v>
                </c:pt>
                <c:pt idx="3">
                  <c:v>Harare</c:v>
                </c:pt>
                <c:pt idx="4">
                  <c:v>Khayelitsha</c:v>
                </c:pt>
                <c:pt idx="5">
                  <c:v>Gugulethu</c:v>
                </c:pt>
                <c:pt idx="6">
                  <c:v>Nyanga</c:v>
                </c:pt>
                <c:pt idx="7">
                  <c:v>Samora Machel</c:v>
                </c:pt>
                <c:pt idx="8">
                  <c:v>Philippi East</c:v>
                </c:pt>
                <c:pt idx="9">
                  <c:v>Mitchells Plain</c:v>
                </c:pt>
                <c:pt idx="10">
                  <c:v>Philippi </c:v>
                </c:pt>
                <c:pt idx="11">
                  <c:v>Bishop Lavis</c:v>
                </c:pt>
                <c:pt idx="12">
                  <c:v>Atlantis</c:v>
                </c:pt>
                <c:pt idx="13">
                  <c:v>LEAP</c:v>
                </c:pt>
                <c:pt idx="14">
                  <c:v>WC total</c:v>
                </c:pt>
              </c:strCache>
            </c:strRef>
          </c:cat>
          <c:val>
            <c:numRef>
              <c:f>LEAP!$N$37:$N$51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E8D-45E8-A22B-93A3BCFEB247}"/>
            </c:ext>
          </c:extLst>
        </c:ser>
        <c:ser>
          <c:idx val="1"/>
          <c:order val="1"/>
          <c:tx>
            <c:strRef>
              <c:f>LEAP!$O$36</c:f>
              <c:strCache>
                <c:ptCount val="1"/>
                <c:pt idx="0">
                  <c:v>2018/2019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LEAP!$M$37:$M$51</c:f>
              <c:strCache>
                <c:ptCount val="15"/>
                <c:pt idx="0">
                  <c:v>Delft</c:v>
                </c:pt>
                <c:pt idx="1">
                  <c:v>Kraaifontein</c:v>
                </c:pt>
                <c:pt idx="2">
                  <c:v>Mfuleni</c:v>
                </c:pt>
                <c:pt idx="3">
                  <c:v>Harare</c:v>
                </c:pt>
                <c:pt idx="4">
                  <c:v>Khayelitsha</c:v>
                </c:pt>
                <c:pt idx="5">
                  <c:v>Gugulethu</c:v>
                </c:pt>
                <c:pt idx="6">
                  <c:v>Nyanga</c:v>
                </c:pt>
                <c:pt idx="7">
                  <c:v>Samora Machel</c:v>
                </c:pt>
                <c:pt idx="8">
                  <c:v>Philippi East</c:v>
                </c:pt>
                <c:pt idx="9">
                  <c:v>Mitchells Plain</c:v>
                </c:pt>
                <c:pt idx="10">
                  <c:v>Philippi </c:v>
                </c:pt>
                <c:pt idx="11">
                  <c:v>Bishop Lavis</c:v>
                </c:pt>
                <c:pt idx="12">
                  <c:v>Atlantis</c:v>
                </c:pt>
                <c:pt idx="13">
                  <c:v>LEAP</c:v>
                </c:pt>
                <c:pt idx="14">
                  <c:v>WC total</c:v>
                </c:pt>
              </c:strCache>
            </c:strRef>
          </c:cat>
          <c:val>
            <c:numRef>
              <c:f>LEAP!$O$37:$O$51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E8D-45E8-A22B-93A3BCFEB247}"/>
            </c:ext>
          </c:extLst>
        </c:ser>
        <c:ser>
          <c:idx val="2"/>
          <c:order val="2"/>
          <c:tx>
            <c:strRef>
              <c:f>LEAP!$P$36</c:f>
              <c:strCache>
                <c:ptCount val="1"/>
                <c:pt idx="0">
                  <c:v>2019/2020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LEAP!$M$37:$M$51</c:f>
              <c:strCache>
                <c:ptCount val="15"/>
                <c:pt idx="0">
                  <c:v>Delft</c:v>
                </c:pt>
                <c:pt idx="1">
                  <c:v>Kraaifontein</c:v>
                </c:pt>
                <c:pt idx="2">
                  <c:v>Mfuleni</c:v>
                </c:pt>
                <c:pt idx="3">
                  <c:v>Harare</c:v>
                </c:pt>
                <c:pt idx="4">
                  <c:v>Khayelitsha</c:v>
                </c:pt>
                <c:pt idx="5">
                  <c:v>Gugulethu</c:v>
                </c:pt>
                <c:pt idx="6">
                  <c:v>Nyanga</c:v>
                </c:pt>
                <c:pt idx="7">
                  <c:v>Samora Machel</c:v>
                </c:pt>
                <c:pt idx="8">
                  <c:v>Philippi East</c:v>
                </c:pt>
                <c:pt idx="9">
                  <c:v>Mitchells Plain</c:v>
                </c:pt>
                <c:pt idx="10">
                  <c:v>Philippi </c:v>
                </c:pt>
                <c:pt idx="11">
                  <c:v>Bishop Lavis</c:v>
                </c:pt>
                <c:pt idx="12">
                  <c:v>Atlantis</c:v>
                </c:pt>
                <c:pt idx="13">
                  <c:v>LEAP</c:v>
                </c:pt>
                <c:pt idx="14">
                  <c:v>WC total</c:v>
                </c:pt>
              </c:strCache>
            </c:strRef>
          </c:cat>
          <c:val>
            <c:numRef>
              <c:f>LEAP!$P$37:$P$51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E8D-45E8-A22B-93A3BCFEB247}"/>
            </c:ext>
          </c:extLst>
        </c:ser>
        <c:ser>
          <c:idx val="3"/>
          <c:order val="3"/>
          <c:tx>
            <c:strRef>
              <c:f>LEAP!$Q$36</c:f>
              <c:strCache>
                <c:ptCount val="1"/>
                <c:pt idx="0">
                  <c:v>2020/2021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LEAP!$M$37:$M$51</c:f>
              <c:strCache>
                <c:ptCount val="15"/>
                <c:pt idx="0">
                  <c:v>Delft</c:v>
                </c:pt>
                <c:pt idx="1">
                  <c:v>Kraaifontein</c:v>
                </c:pt>
                <c:pt idx="2">
                  <c:v>Mfuleni</c:v>
                </c:pt>
                <c:pt idx="3">
                  <c:v>Harare</c:v>
                </c:pt>
                <c:pt idx="4">
                  <c:v>Khayelitsha</c:v>
                </c:pt>
                <c:pt idx="5">
                  <c:v>Gugulethu</c:v>
                </c:pt>
                <c:pt idx="6">
                  <c:v>Nyanga</c:v>
                </c:pt>
                <c:pt idx="7">
                  <c:v>Samora Machel</c:v>
                </c:pt>
                <c:pt idx="8">
                  <c:v>Philippi East</c:v>
                </c:pt>
                <c:pt idx="9">
                  <c:v>Mitchells Plain</c:v>
                </c:pt>
                <c:pt idx="10">
                  <c:v>Philippi </c:v>
                </c:pt>
                <c:pt idx="11">
                  <c:v>Bishop Lavis</c:v>
                </c:pt>
                <c:pt idx="12">
                  <c:v>Atlantis</c:v>
                </c:pt>
                <c:pt idx="13">
                  <c:v>LEAP</c:v>
                </c:pt>
                <c:pt idx="14">
                  <c:v>WC total</c:v>
                </c:pt>
              </c:strCache>
            </c:strRef>
          </c:cat>
          <c:val>
            <c:numRef>
              <c:f>LEAP!$Q$37:$Q$51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E8D-45E8-A22B-93A3BCFEB247}"/>
            </c:ext>
          </c:extLst>
        </c:ser>
        <c:ser>
          <c:idx val="4"/>
          <c:order val="4"/>
          <c:tx>
            <c:strRef>
              <c:f>LEAP!$R$36</c:f>
              <c:strCache>
                <c:ptCount val="1"/>
                <c:pt idx="0">
                  <c:v>2021/2022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strRef>
              <c:f>LEAP!$M$37:$M$51</c:f>
              <c:strCache>
                <c:ptCount val="15"/>
                <c:pt idx="0">
                  <c:v>Delft</c:v>
                </c:pt>
                <c:pt idx="1">
                  <c:v>Kraaifontein</c:v>
                </c:pt>
                <c:pt idx="2">
                  <c:v>Mfuleni</c:v>
                </c:pt>
                <c:pt idx="3">
                  <c:v>Harare</c:v>
                </c:pt>
                <c:pt idx="4">
                  <c:v>Khayelitsha</c:v>
                </c:pt>
                <c:pt idx="5">
                  <c:v>Gugulethu</c:v>
                </c:pt>
                <c:pt idx="6">
                  <c:v>Nyanga</c:v>
                </c:pt>
                <c:pt idx="7">
                  <c:v>Samora Machel</c:v>
                </c:pt>
                <c:pt idx="8">
                  <c:v>Philippi East</c:v>
                </c:pt>
                <c:pt idx="9">
                  <c:v>Mitchells Plain</c:v>
                </c:pt>
                <c:pt idx="10">
                  <c:v>Philippi </c:v>
                </c:pt>
                <c:pt idx="11">
                  <c:v>Bishop Lavis</c:v>
                </c:pt>
                <c:pt idx="12">
                  <c:v>Atlantis</c:v>
                </c:pt>
                <c:pt idx="13">
                  <c:v>LEAP</c:v>
                </c:pt>
                <c:pt idx="14">
                  <c:v>WC total</c:v>
                </c:pt>
              </c:strCache>
            </c:strRef>
          </c:cat>
          <c:val>
            <c:numRef>
              <c:f>LEAP!$R$37:$R$51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E8D-45E8-A22B-93A3BCFEB247}"/>
            </c:ext>
          </c:extLst>
        </c:ser>
        <c:ser>
          <c:idx val="5"/>
          <c:order val="5"/>
          <c:tx>
            <c:strRef>
              <c:f>LEAP!$S$36</c:f>
              <c:strCache>
                <c:ptCount val="1"/>
                <c:pt idx="0">
                  <c:v>2022/23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cat>
            <c:strRef>
              <c:f>LEAP!$M$37:$M$51</c:f>
              <c:strCache>
                <c:ptCount val="15"/>
                <c:pt idx="0">
                  <c:v>Delft</c:v>
                </c:pt>
                <c:pt idx="1">
                  <c:v>Kraaifontein</c:v>
                </c:pt>
                <c:pt idx="2">
                  <c:v>Mfuleni</c:v>
                </c:pt>
                <c:pt idx="3">
                  <c:v>Harare</c:v>
                </c:pt>
                <c:pt idx="4">
                  <c:v>Khayelitsha</c:v>
                </c:pt>
                <c:pt idx="5">
                  <c:v>Gugulethu</c:v>
                </c:pt>
                <c:pt idx="6">
                  <c:v>Nyanga</c:v>
                </c:pt>
                <c:pt idx="7">
                  <c:v>Samora Machel</c:v>
                </c:pt>
                <c:pt idx="8">
                  <c:v>Philippi East</c:v>
                </c:pt>
                <c:pt idx="9">
                  <c:v>Mitchells Plain</c:v>
                </c:pt>
                <c:pt idx="10">
                  <c:v>Philippi </c:v>
                </c:pt>
                <c:pt idx="11">
                  <c:v>Bishop Lavis</c:v>
                </c:pt>
                <c:pt idx="12">
                  <c:v>Atlantis</c:v>
                </c:pt>
                <c:pt idx="13">
                  <c:v>LEAP</c:v>
                </c:pt>
                <c:pt idx="14">
                  <c:v>WC total</c:v>
                </c:pt>
              </c:strCache>
            </c:strRef>
          </c:cat>
          <c:val>
            <c:numRef>
              <c:f>LEAP!$S$37:$S$51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E8D-45E8-A22B-93A3BCFEB247}"/>
            </c:ext>
          </c:extLst>
        </c:ser>
        <c:ser>
          <c:idx val="6"/>
          <c:order val="6"/>
          <c:tx>
            <c:strRef>
              <c:f>LEAP!$T$36</c:f>
              <c:strCache>
                <c:ptCount val="1"/>
                <c:pt idx="0">
                  <c:v>2022/23-22/21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cat>
            <c:strRef>
              <c:f>LEAP!$M$37:$M$51</c:f>
              <c:strCache>
                <c:ptCount val="15"/>
                <c:pt idx="0">
                  <c:v>Delft</c:v>
                </c:pt>
                <c:pt idx="1">
                  <c:v>Kraaifontein</c:v>
                </c:pt>
                <c:pt idx="2">
                  <c:v>Mfuleni</c:v>
                </c:pt>
                <c:pt idx="3">
                  <c:v>Harare</c:v>
                </c:pt>
                <c:pt idx="4">
                  <c:v>Khayelitsha</c:v>
                </c:pt>
                <c:pt idx="5">
                  <c:v>Gugulethu</c:v>
                </c:pt>
                <c:pt idx="6">
                  <c:v>Nyanga</c:v>
                </c:pt>
                <c:pt idx="7">
                  <c:v>Samora Machel</c:v>
                </c:pt>
                <c:pt idx="8">
                  <c:v>Philippi East</c:v>
                </c:pt>
                <c:pt idx="9">
                  <c:v>Mitchells Plain</c:v>
                </c:pt>
                <c:pt idx="10">
                  <c:v>Philippi </c:v>
                </c:pt>
                <c:pt idx="11">
                  <c:v>Bishop Lavis</c:v>
                </c:pt>
                <c:pt idx="12">
                  <c:v>Atlantis</c:v>
                </c:pt>
                <c:pt idx="13">
                  <c:v>LEAP</c:v>
                </c:pt>
                <c:pt idx="14">
                  <c:v>WC total</c:v>
                </c:pt>
              </c:strCache>
            </c:strRef>
          </c:cat>
          <c:val>
            <c:numRef>
              <c:f>LEAP!$T$37:$T$51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E8D-45E8-A22B-93A3BCFEB247}"/>
            </c:ext>
          </c:extLst>
        </c:ser>
        <c:ser>
          <c:idx val="7"/>
          <c:order val="7"/>
          <c:tx>
            <c:strRef>
              <c:f>LEAP!$U$36</c:f>
              <c:strCache>
                <c:ptCount val="1"/>
                <c:pt idx="0">
                  <c:v>%change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dPt>
            <c:idx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8E8D-45E8-A22B-93A3BCFEB247}"/>
              </c:ext>
            </c:extLst>
          </c:dPt>
          <c:dPt>
            <c:idx val="6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8E8D-45E8-A22B-93A3BCFEB247}"/>
              </c:ext>
            </c:extLst>
          </c:dPt>
          <c:dPt>
            <c:idx val="8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8E8D-45E8-A22B-93A3BCFEB247}"/>
              </c:ext>
            </c:extLst>
          </c:dPt>
          <c:dPt>
            <c:idx val="9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8E8D-45E8-A22B-93A3BCFEB247}"/>
              </c:ext>
            </c:extLst>
          </c:dPt>
          <c:dPt>
            <c:idx val="1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8E8D-45E8-A22B-93A3BCFEB247}"/>
              </c:ext>
            </c:extLst>
          </c:dPt>
          <c:dPt>
            <c:idx val="13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8E8D-45E8-A22B-93A3BCFEB247}"/>
              </c:ext>
            </c:extLst>
          </c:dPt>
          <c:dPt>
            <c:idx val="14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8E8D-45E8-A22B-93A3BCFEB247}"/>
              </c:ext>
            </c:extLst>
          </c:dPt>
          <c:dLbls>
            <c:dLbl>
              <c:idx val="1"/>
              <c:layout>
                <c:manualLayout>
                  <c:x val="-1.9257480617173118E-17"/>
                  <c:y val="-6.802721088435376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8E8D-45E8-A22B-93A3BCFEB247}"/>
                </c:ext>
              </c:extLst>
            </c:dLbl>
            <c:dLbl>
              <c:idx val="2"/>
              <c:layout>
                <c:manualLayout>
                  <c:x val="6.3025210084033242E-3"/>
                  <c:y val="0.1179138321995464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8E8D-45E8-A22B-93A3BCFEB247}"/>
                </c:ext>
              </c:extLst>
            </c:dLbl>
            <c:dLbl>
              <c:idx val="3"/>
              <c:layout>
                <c:manualLayout>
                  <c:x val="1.2605042016806723E-2"/>
                  <c:y val="0.1315192743764173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8E8D-45E8-A22B-93A3BCFEB247}"/>
                </c:ext>
              </c:extLst>
            </c:dLbl>
            <c:dLbl>
              <c:idx val="4"/>
              <c:layout>
                <c:manualLayout>
                  <c:x val="-3.8514961234346229E-17"/>
                  <c:y val="-6.349206349206350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8E8D-45E8-A22B-93A3BCFEB247}"/>
                </c:ext>
              </c:extLst>
            </c:dLbl>
            <c:dLbl>
              <c:idx val="7"/>
              <c:layout>
                <c:manualLayout>
                  <c:x val="0"/>
                  <c:y val="9.977324263038543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8E8D-45E8-A22B-93A3BCFEB247}"/>
                </c:ext>
              </c:extLst>
            </c:dLbl>
            <c:dLbl>
              <c:idx val="11"/>
              <c:layout>
                <c:manualLayout>
                  <c:x val="-4.2016806722689082E-3"/>
                  <c:y val="0.149659863945578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8E8D-45E8-A22B-93A3BCFEB2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LEAP!$M$37:$M$51</c:f>
              <c:strCache>
                <c:ptCount val="15"/>
                <c:pt idx="0">
                  <c:v>Delft</c:v>
                </c:pt>
                <c:pt idx="1">
                  <c:v>Kraaifontein</c:v>
                </c:pt>
                <c:pt idx="2">
                  <c:v>Mfuleni</c:v>
                </c:pt>
                <c:pt idx="3">
                  <c:v>Harare</c:v>
                </c:pt>
                <c:pt idx="4">
                  <c:v>Khayelitsha</c:v>
                </c:pt>
                <c:pt idx="5">
                  <c:v>Gugulethu</c:v>
                </c:pt>
                <c:pt idx="6">
                  <c:v>Nyanga</c:v>
                </c:pt>
                <c:pt idx="7">
                  <c:v>Samora Machel</c:v>
                </c:pt>
                <c:pt idx="8">
                  <c:v>Philippi East</c:v>
                </c:pt>
                <c:pt idx="9">
                  <c:v>Mitchells Plain</c:v>
                </c:pt>
                <c:pt idx="10">
                  <c:v>Philippi </c:v>
                </c:pt>
                <c:pt idx="11">
                  <c:v>Bishop Lavis</c:v>
                </c:pt>
                <c:pt idx="12">
                  <c:v>Atlantis</c:v>
                </c:pt>
                <c:pt idx="13">
                  <c:v>LEAP</c:v>
                </c:pt>
                <c:pt idx="14">
                  <c:v>WC total</c:v>
                </c:pt>
              </c:strCache>
            </c:strRef>
          </c:cat>
          <c:val>
            <c:numRef>
              <c:f>LEAP!$U$37:$U$51</c:f>
              <c:numCache>
                <c:formatCode>0.00%</c:formatCode>
                <c:ptCount val="15"/>
                <c:pt idx="0">
                  <c:v>3.7453183520599259E-2</c:v>
                </c:pt>
                <c:pt idx="1">
                  <c:v>-0.10638297872340426</c:v>
                </c:pt>
                <c:pt idx="2">
                  <c:v>-3.8961038961038967E-2</c:v>
                </c:pt>
                <c:pt idx="3">
                  <c:v>-7.7625570776255703E-2</c:v>
                </c:pt>
                <c:pt idx="4">
                  <c:v>-0.15306122448979595</c:v>
                </c:pt>
                <c:pt idx="5">
                  <c:v>0</c:v>
                </c:pt>
                <c:pt idx="6">
                  <c:v>0.4472049689440995</c:v>
                </c:pt>
                <c:pt idx="7">
                  <c:v>-7.6923076923076945E-3</c:v>
                </c:pt>
                <c:pt idx="8">
                  <c:v>0.48148148148148151</c:v>
                </c:pt>
                <c:pt idx="9">
                  <c:v>0.22772277227722776</c:v>
                </c:pt>
                <c:pt idx="10">
                  <c:v>0.265625</c:v>
                </c:pt>
                <c:pt idx="11">
                  <c:v>-8.4507042253521153E-2</c:v>
                </c:pt>
                <c:pt idx="12">
                  <c:v>-0.31250000000000006</c:v>
                </c:pt>
                <c:pt idx="13">
                  <c:v>3.2819492789656901E-2</c:v>
                </c:pt>
                <c:pt idx="14">
                  <c:v>1.2000000000000001E-3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B-8E8D-45E8-A22B-93A3BCFEB247}"/>
            </c:ext>
          </c:extLst>
        </c:ser>
        <c:dLbls/>
        <c:gapWidth val="219"/>
        <c:overlap val="-27"/>
        <c:axId val="78561664"/>
        <c:axId val="78563200"/>
      </c:barChart>
      <c:catAx>
        <c:axId val="785616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563200"/>
        <c:crosses val="autoZero"/>
        <c:auto val="1"/>
        <c:lblAlgn val="ctr"/>
        <c:lblOffset val="100"/>
      </c:catAx>
      <c:valAx>
        <c:axId val="7856320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561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069E3D-E7A5-44D8-B881-EA3B3EBAA10A}" type="doc">
      <dgm:prSet loTypeId="urn:microsoft.com/office/officeart/2005/8/layout/process1" loCatId="process" qsTypeId="urn:microsoft.com/office/officeart/2005/8/quickstyle/simple1" qsCatId="simple" csTypeId="urn:microsoft.com/office/officeart/2005/8/colors/accent0_3" csCatId="mainScheme" phldr="1"/>
      <dgm:spPr/>
    </dgm:pt>
    <dgm:pt modelId="{6B364C06-982D-4560-9E03-88F7F4A7A794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b="0" dirty="0"/>
            <a:t>The LEAP </a:t>
          </a:r>
          <a:r>
            <a:rPr lang="en-ZA" b="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objective is to </a:t>
          </a:r>
          <a:r>
            <a:rPr lang="en-ZA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stabilize the crime hotspots </a:t>
          </a:r>
          <a:r>
            <a:rPr lang="en-ZA" b="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in the metro and to ensure the safety and security of Cape Town’s residents.</a:t>
          </a:r>
          <a:endParaRPr lang="en-US" dirty="0"/>
        </a:p>
      </dgm:t>
    </dgm:pt>
    <dgm:pt modelId="{135DFF59-DF5D-4069-AA75-3FEE423F1349}" type="parTrans" cxnId="{40476256-6133-4075-A6DD-B7B918D56648}">
      <dgm:prSet/>
      <dgm:spPr/>
      <dgm:t>
        <a:bodyPr/>
        <a:lstStyle/>
        <a:p>
          <a:endParaRPr lang="en-US"/>
        </a:p>
      </dgm:t>
    </dgm:pt>
    <dgm:pt modelId="{1BF050D0-7ABB-41AF-BD20-B1BA017CF5BC}" type="sibTrans" cxnId="{40476256-6133-4075-A6DD-B7B918D56648}">
      <dgm:prSet/>
      <dgm:spPr/>
      <dgm:t>
        <a:bodyPr/>
        <a:lstStyle/>
        <a:p>
          <a:endParaRPr lang="en-US" dirty="0"/>
        </a:p>
      </dgm:t>
    </dgm:pt>
    <dgm:pt modelId="{716AB2CF-9C7C-4AEE-996D-6F5F43D1D8E0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ZA" dirty="0">
              <a:cs typeface="Arial" panose="020B0604020202020204" pitchFamily="34" charset="0"/>
            </a:rPr>
            <a:t>Contribute</a:t>
          </a:r>
          <a:r>
            <a:rPr lang="en-ZA" b="0" dirty="0">
              <a:cs typeface="Arial" panose="020B0604020202020204" pitchFamily="34" charset="0"/>
            </a:rPr>
            <a:t> to Safety Plan objective of </a:t>
          </a:r>
          <a:r>
            <a:rPr lang="en-ZA" dirty="0">
              <a:cs typeface="Arial" panose="020B0604020202020204" pitchFamily="34" charset="0"/>
            </a:rPr>
            <a:t>halving the murder rate</a:t>
          </a:r>
          <a:r>
            <a:rPr lang="en-ZA" b="0" dirty="0">
              <a:cs typeface="Arial" panose="020B0604020202020204" pitchFamily="34" charset="0"/>
            </a:rPr>
            <a:t>.</a:t>
          </a:r>
          <a:endParaRPr lang="en-US" dirty="0"/>
        </a:p>
      </dgm:t>
    </dgm:pt>
    <dgm:pt modelId="{9027551B-6C86-45A0-A072-2574CA948F26}" type="parTrans" cxnId="{921F9D52-3045-44DC-AE19-2A7355DE6591}">
      <dgm:prSet/>
      <dgm:spPr/>
      <dgm:t>
        <a:bodyPr/>
        <a:lstStyle/>
        <a:p>
          <a:endParaRPr lang="en-US"/>
        </a:p>
      </dgm:t>
    </dgm:pt>
    <dgm:pt modelId="{BB1C1AD6-81CE-42C7-B8CF-66E9A4D4C1DA}" type="sibTrans" cxnId="{921F9D52-3045-44DC-AE19-2A7355DE6591}">
      <dgm:prSet/>
      <dgm:spPr/>
      <dgm:t>
        <a:bodyPr/>
        <a:lstStyle/>
        <a:p>
          <a:endParaRPr lang="en-US"/>
        </a:p>
      </dgm:t>
    </dgm:pt>
    <dgm:pt modelId="{5C05CCF6-1F74-4D86-A8A2-90C0F816D1AD}" type="pres">
      <dgm:prSet presAssocID="{8F069E3D-E7A5-44D8-B881-EA3B3EBAA10A}" presName="Name0" presStyleCnt="0">
        <dgm:presLayoutVars>
          <dgm:dir/>
          <dgm:resizeHandles val="exact"/>
        </dgm:presLayoutVars>
      </dgm:prSet>
      <dgm:spPr/>
    </dgm:pt>
    <dgm:pt modelId="{8B7BB9D3-6CD5-4930-A92B-77D227014BEE}" type="pres">
      <dgm:prSet presAssocID="{6B364C06-982D-4560-9E03-88F7F4A7A794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E80910A3-5874-4101-91F2-D359A54DEA6D}" type="pres">
      <dgm:prSet presAssocID="{1BF050D0-7ABB-41AF-BD20-B1BA017CF5BC}" presName="sibTrans" presStyleLbl="sibTrans2D1" presStyleIdx="0" presStyleCnt="1"/>
      <dgm:spPr/>
      <dgm:t>
        <a:bodyPr/>
        <a:lstStyle/>
        <a:p>
          <a:endParaRPr lang="en-ZA"/>
        </a:p>
      </dgm:t>
    </dgm:pt>
    <dgm:pt modelId="{1F970E1C-69CD-441C-B1C9-806F13597260}" type="pres">
      <dgm:prSet presAssocID="{1BF050D0-7ABB-41AF-BD20-B1BA017CF5BC}" presName="connectorText" presStyleLbl="sibTrans2D1" presStyleIdx="0" presStyleCnt="1"/>
      <dgm:spPr/>
      <dgm:t>
        <a:bodyPr/>
        <a:lstStyle/>
        <a:p>
          <a:endParaRPr lang="en-ZA"/>
        </a:p>
      </dgm:t>
    </dgm:pt>
    <dgm:pt modelId="{6E94972D-C68B-46FB-B410-BAE05386AF2E}" type="pres">
      <dgm:prSet presAssocID="{716AB2CF-9C7C-4AEE-996D-6F5F43D1D8E0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F7E1A2D5-F1EE-47BC-A248-F044C47160E8}" type="presOf" srcId="{8F069E3D-E7A5-44D8-B881-EA3B3EBAA10A}" destId="{5C05CCF6-1F74-4D86-A8A2-90C0F816D1AD}" srcOrd="0" destOrd="0" presId="urn:microsoft.com/office/officeart/2005/8/layout/process1"/>
    <dgm:cxn modelId="{40476256-6133-4075-A6DD-B7B918D56648}" srcId="{8F069E3D-E7A5-44D8-B881-EA3B3EBAA10A}" destId="{6B364C06-982D-4560-9E03-88F7F4A7A794}" srcOrd="0" destOrd="0" parTransId="{135DFF59-DF5D-4069-AA75-3FEE423F1349}" sibTransId="{1BF050D0-7ABB-41AF-BD20-B1BA017CF5BC}"/>
    <dgm:cxn modelId="{CD143D2F-7761-46C4-ACEC-934A3F37F86F}" type="presOf" srcId="{1BF050D0-7ABB-41AF-BD20-B1BA017CF5BC}" destId="{E80910A3-5874-4101-91F2-D359A54DEA6D}" srcOrd="0" destOrd="0" presId="urn:microsoft.com/office/officeart/2005/8/layout/process1"/>
    <dgm:cxn modelId="{921F9D52-3045-44DC-AE19-2A7355DE6591}" srcId="{8F069E3D-E7A5-44D8-B881-EA3B3EBAA10A}" destId="{716AB2CF-9C7C-4AEE-996D-6F5F43D1D8E0}" srcOrd="1" destOrd="0" parTransId="{9027551B-6C86-45A0-A072-2574CA948F26}" sibTransId="{BB1C1AD6-81CE-42C7-B8CF-66E9A4D4C1DA}"/>
    <dgm:cxn modelId="{88101CCF-59CE-4726-96FE-351DA89FD6F6}" type="presOf" srcId="{6B364C06-982D-4560-9E03-88F7F4A7A794}" destId="{8B7BB9D3-6CD5-4930-A92B-77D227014BEE}" srcOrd="0" destOrd="0" presId="urn:microsoft.com/office/officeart/2005/8/layout/process1"/>
    <dgm:cxn modelId="{C849C804-31C4-4103-87C1-943D0FAD637C}" type="presOf" srcId="{1BF050D0-7ABB-41AF-BD20-B1BA017CF5BC}" destId="{1F970E1C-69CD-441C-B1C9-806F13597260}" srcOrd="1" destOrd="0" presId="urn:microsoft.com/office/officeart/2005/8/layout/process1"/>
    <dgm:cxn modelId="{B0CF680C-EC08-4E10-B24C-8FFB9580FDF4}" type="presOf" srcId="{716AB2CF-9C7C-4AEE-996D-6F5F43D1D8E0}" destId="{6E94972D-C68B-46FB-B410-BAE05386AF2E}" srcOrd="0" destOrd="0" presId="urn:microsoft.com/office/officeart/2005/8/layout/process1"/>
    <dgm:cxn modelId="{D2C17C1F-F69F-4B7A-A1E2-3D364C9405DB}" type="presParOf" srcId="{5C05CCF6-1F74-4D86-A8A2-90C0F816D1AD}" destId="{8B7BB9D3-6CD5-4930-A92B-77D227014BEE}" srcOrd="0" destOrd="0" presId="urn:microsoft.com/office/officeart/2005/8/layout/process1"/>
    <dgm:cxn modelId="{0D434543-71D8-4D3D-9922-188D95E19CF9}" type="presParOf" srcId="{5C05CCF6-1F74-4D86-A8A2-90C0F816D1AD}" destId="{E80910A3-5874-4101-91F2-D359A54DEA6D}" srcOrd="1" destOrd="0" presId="urn:microsoft.com/office/officeart/2005/8/layout/process1"/>
    <dgm:cxn modelId="{698213A8-9AC7-42D2-B4D0-5F4F39419853}" type="presParOf" srcId="{E80910A3-5874-4101-91F2-D359A54DEA6D}" destId="{1F970E1C-69CD-441C-B1C9-806F13597260}" srcOrd="0" destOrd="0" presId="urn:microsoft.com/office/officeart/2005/8/layout/process1"/>
    <dgm:cxn modelId="{ED6903AE-5DB0-4AC7-B68D-31C596AE8405}" type="presParOf" srcId="{5C05CCF6-1F74-4D86-A8A2-90C0F816D1AD}" destId="{6E94972D-C68B-46FB-B410-BAE05386AF2E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534C52-F00F-4823-8DE5-BB3FF4D50FD7}" type="doc">
      <dgm:prSet loTypeId="urn:microsoft.com/office/officeart/2005/8/layout/radial4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7A11A0AD-5E76-4509-9DB6-BF50C8E0D99A}">
      <dgm:prSet phldrT="[Text]" custT="1"/>
      <dgm:spPr/>
      <dgm:t>
        <a:bodyPr/>
        <a:lstStyle/>
        <a:p>
          <a:r>
            <a:rPr lang="en-US" sz="1000" dirty="0"/>
            <a:t>Powers conferred in terms of S 334(1)(a) of the Criminal Procedure Act. Minister of Justice may confer powers on peace officers. Government Gazette Notice No. 19 of 2018 sets out powers of municipal law enforcement officers:</a:t>
          </a:r>
        </a:p>
        <a:p>
          <a:r>
            <a:rPr lang="en-US" sz="1000" dirty="0"/>
            <a:t>Limited to certain offences: by-law enforcement, liquor &amp; aspects of Firearms Control Act.</a:t>
          </a:r>
        </a:p>
      </dgm:t>
    </dgm:pt>
    <dgm:pt modelId="{D112B68A-450A-4F25-BDB5-D3E01DB5135A}" type="parTrans" cxnId="{5FA0DC0D-8507-409E-9870-20F7B78B53DF}">
      <dgm:prSet/>
      <dgm:spPr/>
      <dgm:t>
        <a:bodyPr/>
        <a:lstStyle/>
        <a:p>
          <a:endParaRPr lang="en-US" sz="1000">
            <a:solidFill>
              <a:schemeClr val="bg1"/>
            </a:solidFill>
          </a:endParaRPr>
        </a:p>
      </dgm:t>
    </dgm:pt>
    <dgm:pt modelId="{62121800-2106-4F93-8E7F-35772563D6DC}" type="sibTrans" cxnId="{5FA0DC0D-8507-409E-9870-20F7B78B53DF}">
      <dgm:prSet/>
      <dgm:spPr/>
      <dgm:t>
        <a:bodyPr/>
        <a:lstStyle/>
        <a:p>
          <a:endParaRPr lang="en-US" sz="1000">
            <a:solidFill>
              <a:schemeClr val="bg1"/>
            </a:solidFill>
          </a:endParaRPr>
        </a:p>
      </dgm:t>
    </dgm:pt>
    <dgm:pt modelId="{8C56B049-CCDD-4342-B90B-4506B39E16EC}">
      <dgm:prSet phldrT="[Text]" custT="1"/>
      <dgm:spPr/>
      <dgm:t>
        <a:bodyPr/>
        <a:lstStyle/>
        <a:p>
          <a:r>
            <a:rPr lang="en-US" sz="1000" dirty="0">
              <a:ea typeface="Calibri" panose="020F0502020204030204" pitchFamily="34" charset="0"/>
              <a:cs typeface="Century Gothic" panose="020B0502020202020204" pitchFamily="34" charset="0"/>
            </a:rPr>
            <a:t>I</a:t>
          </a:r>
          <a:r>
            <a:rPr lang="en-US" sz="10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Century Gothic" panose="020B0502020202020204" pitchFamily="34" charset="0"/>
            </a:rPr>
            <a:t>ssue a written notice “</a:t>
          </a:r>
          <a:r>
            <a:rPr lang="en-US" sz="1000" i="1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Century Gothic" panose="020B0502020202020204" pitchFamily="34" charset="0"/>
            </a:rPr>
            <a:t>as a method of securing attendance… at magistrates court</a:t>
          </a:r>
          <a:r>
            <a:rPr lang="en-US" sz="10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Century Gothic" panose="020B0502020202020204" pitchFamily="34" charset="0"/>
            </a:rPr>
            <a:t>” for minor offences</a:t>
          </a:r>
          <a:r>
            <a:rPr lang="en-US" sz="1000" b="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Century Gothic" panose="020B0502020202020204" pitchFamily="34" charset="0"/>
            </a:rPr>
            <a:t>, in terms of section 56 of the CPA – which is in essence a procedural step in the criminal justice system</a:t>
          </a:r>
          <a:endParaRPr lang="en-US" sz="1000" dirty="0"/>
        </a:p>
      </dgm:t>
    </dgm:pt>
    <dgm:pt modelId="{DD9A94E7-5BA2-4C0C-B762-09D5C26EA9A3}" type="parTrans" cxnId="{05275259-42A8-4C16-A18D-B3AD7AD4AC2B}">
      <dgm:prSet/>
      <dgm:spPr/>
      <dgm:t>
        <a:bodyPr/>
        <a:lstStyle/>
        <a:p>
          <a:endParaRPr lang="en-US" sz="1000">
            <a:solidFill>
              <a:schemeClr val="bg1"/>
            </a:solidFill>
          </a:endParaRPr>
        </a:p>
      </dgm:t>
    </dgm:pt>
    <dgm:pt modelId="{C09E4A0E-22FE-4842-BF1E-67032239EF6D}" type="sibTrans" cxnId="{05275259-42A8-4C16-A18D-B3AD7AD4AC2B}">
      <dgm:prSet/>
      <dgm:spPr/>
      <dgm:t>
        <a:bodyPr/>
        <a:lstStyle/>
        <a:p>
          <a:endParaRPr lang="en-US" sz="1000">
            <a:solidFill>
              <a:schemeClr val="bg1"/>
            </a:solidFill>
          </a:endParaRPr>
        </a:p>
      </dgm:t>
    </dgm:pt>
    <dgm:pt modelId="{511A82BF-94F8-414C-81EE-A3FF5E46D967}">
      <dgm:prSet phldrT="[Text]" custT="1"/>
      <dgm:spPr/>
      <dgm:t>
        <a:bodyPr/>
        <a:lstStyle/>
        <a:p>
          <a:r>
            <a:rPr lang="en-US" sz="1000" dirty="0">
              <a:ea typeface="Calibri" panose="020F0502020204030204" pitchFamily="34" charset="0"/>
              <a:cs typeface="Century Gothic" panose="020B0502020202020204" pitchFamily="34" charset="0"/>
            </a:rPr>
            <a:t>I</a:t>
          </a:r>
          <a:r>
            <a:rPr lang="en-US" sz="10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Century Gothic" panose="020B0502020202020204" pitchFamily="34" charset="0"/>
            </a:rPr>
            <a:t>ssue a written notice indicating the compounding of certain minor offences, </a:t>
          </a:r>
          <a:r>
            <a:rPr lang="en-US" sz="1000" b="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Century Gothic" panose="020B0502020202020204" pitchFamily="34" charset="0"/>
            </a:rPr>
            <a:t>in terms of section 341 of the CPA – again which is in essence a procedural step in the criminal justice system</a:t>
          </a:r>
          <a:endParaRPr lang="en-US" sz="1000" dirty="0"/>
        </a:p>
      </dgm:t>
    </dgm:pt>
    <dgm:pt modelId="{334F28E8-4CB1-467F-B71E-230D46447AE1}" type="parTrans" cxnId="{EEB91887-C825-4538-9574-A99075FAD869}">
      <dgm:prSet/>
      <dgm:spPr/>
      <dgm:t>
        <a:bodyPr/>
        <a:lstStyle/>
        <a:p>
          <a:endParaRPr lang="en-US" sz="1000">
            <a:solidFill>
              <a:schemeClr val="bg1"/>
            </a:solidFill>
          </a:endParaRPr>
        </a:p>
      </dgm:t>
    </dgm:pt>
    <dgm:pt modelId="{D2F0CD8B-79F6-4FA1-9FE9-92E6B20D4A4B}" type="sibTrans" cxnId="{EEB91887-C825-4538-9574-A99075FAD869}">
      <dgm:prSet/>
      <dgm:spPr/>
      <dgm:t>
        <a:bodyPr/>
        <a:lstStyle/>
        <a:p>
          <a:endParaRPr lang="en-US" sz="1000">
            <a:solidFill>
              <a:schemeClr val="bg1"/>
            </a:solidFill>
          </a:endParaRPr>
        </a:p>
      </dgm:t>
    </dgm:pt>
    <dgm:pt modelId="{8A33737A-CF54-4740-B000-3B6B6213B378}">
      <dgm:prSet phldrT="[Text]" custT="1"/>
      <dgm:spPr/>
      <dgm:t>
        <a:bodyPr/>
        <a:lstStyle/>
        <a:p>
          <a:pPr>
            <a:buFont typeface="+mj-lt"/>
            <a:buAutoNum type="arabicPeriod"/>
          </a:pPr>
          <a:r>
            <a:rPr lang="en-US" sz="1000" b="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Century Gothic" panose="020B0502020202020204" pitchFamily="34" charset="0"/>
            </a:rPr>
            <a:t>The power to </a:t>
          </a:r>
          <a:r>
            <a:rPr lang="en-US" sz="10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Century Gothic" panose="020B0502020202020204" pitchFamily="34" charset="0"/>
            </a:rPr>
            <a:t>search an arrested person and to seize an article, </a:t>
          </a:r>
          <a:r>
            <a:rPr lang="en-US" sz="1000" b="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Century Gothic" panose="020B0502020202020204" pitchFamily="34" charset="0"/>
            </a:rPr>
            <a:t>in terms of section 23 of the CPA – with the seized article being forthwith delivered to a “</a:t>
          </a:r>
          <a:r>
            <a:rPr lang="en-US" sz="1000" b="0" i="1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Century Gothic" panose="020B0502020202020204" pitchFamily="34" charset="0"/>
            </a:rPr>
            <a:t>police official</a:t>
          </a:r>
          <a:r>
            <a:rPr lang="en-US" sz="1000" b="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Century Gothic" panose="020B0502020202020204" pitchFamily="34" charset="0"/>
            </a:rPr>
            <a:t>”</a:t>
          </a:r>
          <a:endParaRPr lang="en-US" sz="1000" dirty="0"/>
        </a:p>
      </dgm:t>
    </dgm:pt>
    <dgm:pt modelId="{C0C5FA59-D9BD-4806-9CBF-74C9E3EC0EF8}" type="parTrans" cxnId="{94859AAA-CEF7-4EEF-A612-27A6763FAAEA}">
      <dgm:prSet/>
      <dgm:spPr/>
      <dgm:t>
        <a:bodyPr/>
        <a:lstStyle/>
        <a:p>
          <a:endParaRPr lang="en-US" sz="1000">
            <a:solidFill>
              <a:schemeClr val="bg1"/>
            </a:solidFill>
          </a:endParaRPr>
        </a:p>
      </dgm:t>
    </dgm:pt>
    <dgm:pt modelId="{9D7DF48D-2179-4DCF-8756-10F1F2012A59}" type="sibTrans" cxnId="{94859AAA-CEF7-4EEF-A612-27A6763FAAEA}">
      <dgm:prSet/>
      <dgm:spPr/>
      <dgm:t>
        <a:bodyPr/>
        <a:lstStyle/>
        <a:p>
          <a:endParaRPr lang="en-US" sz="1000">
            <a:solidFill>
              <a:schemeClr val="bg1"/>
            </a:solidFill>
          </a:endParaRPr>
        </a:p>
      </dgm:t>
    </dgm:pt>
    <dgm:pt modelId="{F0AC18C4-F7FA-4736-BE28-164E9C75EE4A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en-US" sz="1000" b="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Century Gothic" panose="020B0502020202020204" pitchFamily="34" charset="0"/>
            </a:rPr>
            <a:t>The power to </a:t>
          </a:r>
          <a:r>
            <a:rPr lang="en-US" sz="10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Century Gothic" panose="020B0502020202020204" pitchFamily="34" charset="0"/>
            </a:rPr>
            <a:t>arrest a person without a warrant </a:t>
          </a:r>
          <a:r>
            <a:rPr lang="en-US" sz="1000" b="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Century Gothic" panose="020B0502020202020204" pitchFamily="34" charset="0"/>
            </a:rPr>
            <a:t>(as a peace officer), in terms of section 40(1) and only in the circumstances set out in sub-sections (a), (b), (c), (d), (e), (f), (h) and (j) of the CPA – a person arrested without a warrant must, however, “</a:t>
          </a:r>
          <a:r>
            <a:rPr lang="en-US" sz="1000" b="0" i="1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Century Gothic" panose="020B0502020202020204" pitchFamily="34" charset="0"/>
            </a:rPr>
            <a:t>as soon as possible be brought to a police station</a:t>
          </a:r>
          <a:r>
            <a:rPr lang="en-US" sz="1000" b="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Century Gothic" panose="020B0502020202020204" pitchFamily="34" charset="0"/>
            </a:rPr>
            <a:t>” in terms of section 50(1)(a) of the CPA; </a:t>
          </a:r>
          <a:endParaRPr lang="en-US" sz="1000" b="0" dirty="0">
            <a:effectLst/>
            <a:latin typeface="Century Gothic" panose="020B0502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gm:t>
    </dgm:pt>
    <dgm:pt modelId="{199E8504-5455-4FCE-ACC7-6170EC2A3E8A}" type="parTrans" cxnId="{11895F11-F6B5-4991-9FE8-805F15303A2F}">
      <dgm:prSet/>
      <dgm:spPr/>
      <dgm:t>
        <a:bodyPr/>
        <a:lstStyle/>
        <a:p>
          <a:endParaRPr lang="en-US" sz="1000">
            <a:solidFill>
              <a:schemeClr val="bg1"/>
            </a:solidFill>
          </a:endParaRPr>
        </a:p>
      </dgm:t>
    </dgm:pt>
    <dgm:pt modelId="{302BA70D-C852-49F6-BDE2-78590D7D4878}" type="sibTrans" cxnId="{11895F11-F6B5-4991-9FE8-805F15303A2F}">
      <dgm:prSet/>
      <dgm:spPr/>
      <dgm:t>
        <a:bodyPr/>
        <a:lstStyle/>
        <a:p>
          <a:endParaRPr lang="en-US" sz="1000">
            <a:solidFill>
              <a:schemeClr val="bg1"/>
            </a:solidFill>
          </a:endParaRPr>
        </a:p>
      </dgm:t>
    </dgm:pt>
    <dgm:pt modelId="{5F83FA17-8C99-478D-89D1-43FC5947D6AA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en-US" sz="1000" b="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Century Gothic" panose="020B0502020202020204" pitchFamily="34" charset="0"/>
            </a:rPr>
            <a:t>The power to </a:t>
          </a:r>
          <a:r>
            <a:rPr lang="en-US" sz="10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Century Gothic" panose="020B0502020202020204" pitchFamily="34" charset="0"/>
            </a:rPr>
            <a:t>demand the name and address of specific categories of person failing which an arrest may be effected</a:t>
          </a:r>
          <a:r>
            <a:rPr lang="en-US" sz="1000" b="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Century Gothic" panose="020B0502020202020204" pitchFamily="34" charset="0"/>
            </a:rPr>
            <a:t>, per section 41(1) of the CPA – a person arrested without a warrant must, however, “as soon as possible be brought to a police station” in terms of section 50(1)(a) of the CPA; and </a:t>
          </a:r>
          <a:endParaRPr lang="en-US" sz="1000" b="0" dirty="0">
            <a:effectLst/>
            <a:latin typeface="Century Gothic" panose="020B0502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gm:t>
    </dgm:pt>
    <dgm:pt modelId="{56696209-A7AA-4E65-9AE8-7076FF1A496E}" type="parTrans" cxnId="{C45303B1-3F92-4F31-ABDF-DA0FE4267678}">
      <dgm:prSet/>
      <dgm:spPr/>
      <dgm:t>
        <a:bodyPr/>
        <a:lstStyle/>
        <a:p>
          <a:endParaRPr lang="en-US" sz="1000">
            <a:solidFill>
              <a:schemeClr val="bg1"/>
            </a:solidFill>
          </a:endParaRPr>
        </a:p>
      </dgm:t>
    </dgm:pt>
    <dgm:pt modelId="{162EF5B7-26B4-4FE0-BA9F-97524854A7C4}" type="sibTrans" cxnId="{C45303B1-3F92-4F31-ABDF-DA0FE4267678}">
      <dgm:prSet/>
      <dgm:spPr/>
      <dgm:t>
        <a:bodyPr/>
        <a:lstStyle/>
        <a:p>
          <a:endParaRPr lang="en-US" sz="1000">
            <a:solidFill>
              <a:schemeClr val="bg1"/>
            </a:solidFill>
          </a:endParaRPr>
        </a:p>
      </dgm:t>
    </dgm:pt>
    <dgm:pt modelId="{6EB85258-4682-4927-825D-D8683CCFDE4C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en-US" sz="1000" b="0">
              <a:effectLst/>
              <a:latin typeface="Century Gothic" panose="020B0502020202020204" pitchFamily="34" charset="0"/>
              <a:ea typeface="Calibri" panose="020F0502020204030204" pitchFamily="34" charset="0"/>
              <a:cs typeface="Century Gothic" panose="020B0502020202020204" pitchFamily="34" charset="0"/>
            </a:rPr>
            <a:t>The </a:t>
          </a:r>
          <a:r>
            <a:rPr lang="en-US" sz="1000">
              <a:effectLst/>
              <a:latin typeface="Century Gothic" panose="020B0502020202020204" pitchFamily="34" charset="0"/>
              <a:ea typeface="Calibri" panose="020F0502020204030204" pitchFamily="34" charset="0"/>
              <a:cs typeface="Century Gothic" panose="020B0502020202020204" pitchFamily="34" charset="0"/>
            </a:rPr>
            <a:t>execution of warrants of arrest in terms of section 44 </a:t>
          </a:r>
          <a:r>
            <a:rPr lang="en-US" sz="1000" b="0">
              <a:effectLst/>
              <a:latin typeface="Century Gothic" panose="020B0502020202020204" pitchFamily="34" charset="0"/>
              <a:ea typeface="Calibri" panose="020F0502020204030204" pitchFamily="34" charset="0"/>
              <a:cs typeface="Century Gothic" panose="020B0502020202020204" pitchFamily="34" charset="0"/>
            </a:rPr>
            <a:t>of the CPA – which must be done in terms of the warrant. </a:t>
          </a:r>
          <a:endParaRPr lang="en-US" sz="1000" b="0" dirty="0">
            <a:effectLst/>
            <a:latin typeface="Century Gothic" panose="020B0502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gm:t>
    </dgm:pt>
    <dgm:pt modelId="{43EB1F1E-0F85-44C5-A25C-BE9EF9331442}" type="parTrans" cxnId="{90FD0028-93D1-4175-BB8A-38F372A93906}">
      <dgm:prSet/>
      <dgm:spPr/>
      <dgm:t>
        <a:bodyPr/>
        <a:lstStyle/>
        <a:p>
          <a:endParaRPr lang="en-US" sz="1000">
            <a:solidFill>
              <a:schemeClr val="bg1"/>
            </a:solidFill>
          </a:endParaRPr>
        </a:p>
      </dgm:t>
    </dgm:pt>
    <dgm:pt modelId="{B3338971-4471-49B4-BE56-ADFB28824CDA}" type="sibTrans" cxnId="{90FD0028-93D1-4175-BB8A-38F372A93906}">
      <dgm:prSet/>
      <dgm:spPr/>
      <dgm:t>
        <a:bodyPr/>
        <a:lstStyle/>
        <a:p>
          <a:endParaRPr lang="en-US" sz="1000">
            <a:solidFill>
              <a:schemeClr val="bg1"/>
            </a:solidFill>
          </a:endParaRPr>
        </a:p>
      </dgm:t>
    </dgm:pt>
    <dgm:pt modelId="{1DF781C6-3433-491B-9B2C-262D3BE64CCB}" type="pres">
      <dgm:prSet presAssocID="{D9534C52-F00F-4823-8DE5-BB3FF4D50FD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B2AE7240-301C-4D07-B00E-5A85C32CF5BA}" type="pres">
      <dgm:prSet presAssocID="{7A11A0AD-5E76-4509-9DB6-BF50C8E0D99A}" presName="centerShape" presStyleLbl="node0" presStyleIdx="0" presStyleCnt="1" custScaleX="111036"/>
      <dgm:spPr/>
      <dgm:t>
        <a:bodyPr/>
        <a:lstStyle/>
        <a:p>
          <a:endParaRPr lang="en-ZA"/>
        </a:p>
      </dgm:t>
    </dgm:pt>
    <dgm:pt modelId="{06561A53-DF40-4F94-9DA8-2A76AA4A8EEE}" type="pres">
      <dgm:prSet presAssocID="{DD9A94E7-5BA2-4C0C-B762-09D5C26EA9A3}" presName="parTrans" presStyleLbl="bgSibTrans2D1" presStyleIdx="0" presStyleCnt="6"/>
      <dgm:spPr/>
      <dgm:t>
        <a:bodyPr/>
        <a:lstStyle/>
        <a:p>
          <a:endParaRPr lang="en-ZA"/>
        </a:p>
      </dgm:t>
    </dgm:pt>
    <dgm:pt modelId="{ECABC2F9-60EE-482A-A68B-7B3506FB0706}" type="pres">
      <dgm:prSet presAssocID="{8C56B049-CCDD-4342-B90B-4506B39E16EC}" presName="node" presStyleLbl="node1" presStyleIdx="0" presStyleCnt="6" custScaleX="14015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FEF0B31-4B22-49A3-A88A-0B241F68C740}" type="pres">
      <dgm:prSet presAssocID="{334F28E8-4CB1-467F-B71E-230D46447AE1}" presName="parTrans" presStyleLbl="bgSibTrans2D1" presStyleIdx="1" presStyleCnt="6"/>
      <dgm:spPr/>
      <dgm:t>
        <a:bodyPr/>
        <a:lstStyle/>
        <a:p>
          <a:endParaRPr lang="en-ZA"/>
        </a:p>
      </dgm:t>
    </dgm:pt>
    <dgm:pt modelId="{9F895639-7EB4-4023-9388-37963CEA88EE}" type="pres">
      <dgm:prSet presAssocID="{511A82BF-94F8-414C-81EE-A3FF5E46D967}" presName="node" presStyleLbl="node1" presStyleIdx="1" presStyleCnt="6" custScaleX="140156" custRadScaleRad="99617" custRadScaleInc="-1533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ED8F859-9F8B-45D7-A05B-A5C0846AD43B}" type="pres">
      <dgm:prSet presAssocID="{C0C5FA59-D9BD-4806-9CBF-74C9E3EC0EF8}" presName="parTrans" presStyleLbl="bgSibTrans2D1" presStyleIdx="2" presStyleCnt="6"/>
      <dgm:spPr/>
      <dgm:t>
        <a:bodyPr/>
        <a:lstStyle/>
        <a:p>
          <a:endParaRPr lang="en-ZA"/>
        </a:p>
      </dgm:t>
    </dgm:pt>
    <dgm:pt modelId="{516690F5-C7D1-4485-B60F-A269989476D7}" type="pres">
      <dgm:prSet presAssocID="{8A33737A-CF54-4740-B000-3B6B6213B378}" presName="node" presStyleLbl="node1" presStyleIdx="2" presStyleCnt="6" custScaleX="140156" custScaleY="125852" custRadScaleRad="103237" custRadScaleInc="-1760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1658A4A-C505-4FFD-9415-25007D68FF60}" type="pres">
      <dgm:prSet presAssocID="{199E8504-5455-4FCE-ACC7-6170EC2A3E8A}" presName="parTrans" presStyleLbl="bgSibTrans2D1" presStyleIdx="3" presStyleCnt="6"/>
      <dgm:spPr/>
      <dgm:t>
        <a:bodyPr/>
        <a:lstStyle/>
        <a:p>
          <a:endParaRPr lang="en-ZA"/>
        </a:p>
      </dgm:t>
    </dgm:pt>
    <dgm:pt modelId="{DA401692-C3F6-40E1-BA5D-0266D0C8D4D0}" type="pres">
      <dgm:prSet presAssocID="{F0AC18C4-F7FA-4736-BE28-164E9C75EE4A}" presName="node" presStyleLbl="node1" presStyleIdx="3" presStyleCnt="6" custScaleX="140156" custScaleY="12585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8283887B-AE55-479D-9ADE-E99B0815D00C}" type="pres">
      <dgm:prSet presAssocID="{56696209-A7AA-4E65-9AE8-7076FF1A496E}" presName="parTrans" presStyleLbl="bgSibTrans2D1" presStyleIdx="4" presStyleCnt="6"/>
      <dgm:spPr/>
      <dgm:t>
        <a:bodyPr/>
        <a:lstStyle/>
        <a:p>
          <a:endParaRPr lang="en-ZA"/>
        </a:p>
      </dgm:t>
    </dgm:pt>
    <dgm:pt modelId="{263163C7-279A-407C-BF2D-A61ECF2CE6A6}" type="pres">
      <dgm:prSet presAssocID="{5F83FA17-8C99-478D-89D1-43FC5947D6AA}" presName="node" presStyleLbl="node1" presStyleIdx="4" presStyleCnt="6" custScaleX="140156" custRadScaleRad="97930" custRadScaleInc="1137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C4AB53D2-7A68-4C1D-84D3-1EB81F53AD9D}" type="pres">
      <dgm:prSet presAssocID="{43EB1F1E-0F85-44C5-A25C-BE9EF9331442}" presName="parTrans" presStyleLbl="bgSibTrans2D1" presStyleIdx="5" presStyleCnt="6"/>
      <dgm:spPr/>
      <dgm:t>
        <a:bodyPr/>
        <a:lstStyle/>
        <a:p>
          <a:endParaRPr lang="en-ZA"/>
        </a:p>
      </dgm:t>
    </dgm:pt>
    <dgm:pt modelId="{6D204429-F410-4373-A539-553C44DE0818}" type="pres">
      <dgm:prSet presAssocID="{6EB85258-4682-4927-825D-D8683CCFDE4C}" presName="node" presStyleLbl="node1" presStyleIdx="5" presStyleCnt="6" custScaleX="140156" custRadScaleRad="99962" custRadScaleInc="-108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12D7757D-D153-41EE-9DBF-CBCE3FF593D0}" type="presOf" srcId="{199E8504-5455-4FCE-ACC7-6170EC2A3E8A}" destId="{31658A4A-C505-4FFD-9415-25007D68FF60}" srcOrd="0" destOrd="0" presId="urn:microsoft.com/office/officeart/2005/8/layout/radial4"/>
    <dgm:cxn modelId="{EC2EA49A-1E9D-4E93-A253-048055143B36}" type="presOf" srcId="{56696209-A7AA-4E65-9AE8-7076FF1A496E}" destId="{8283887B-AE55-479D-9ADE-E99B0815D00C}" srcOrd="0" destOrd="0" presId="urn:microsoft.com/office/officeart/2005/8/layout/radial4"/>
    <dgm:cxn modelId="{92C173DA-0C84-432F-894E-67D530D336CC}" type="presOf" srcId="{334F28E8-4CB1-467F-B71E-230D46447AE1}" destId="{9FEF0B31-4B22-49A3-A88A-0B241F68C740}" srcOrd="0" destOrd="0" presId="urn:microsoft.com/office/officeart/2005/8/layout/radial4"/>
    <dgm:cxn modelId="{3CE60ADC-D4E5-43B2-9191-EE879E3299B0}" type="presOf" srcId="{6EB85258-4682-4927-825D-D8683CCFDE4C}" destId="{6D204429-F410-4373-A539-553C44DE0818}" srcOrd="0" destOrd="0" presId="urn:microsoft.com/office/officeart/2005/8/layout/radial4"/>
    <dgm:cxn modelId="{5EC9AC0F-262A-46D4-8783-83C378408B48}" type="presOf" srcId="{D9534C52-F00F-4823-8DE5-BB3FF4D50FD7}" destId="{1DF781C6-3433-491B-9B2C-262D3BE64CCB}" srcOrd="0" destOrd="0" presId="urn:microsoft.com/office/officeart/2005/8/layout/radial4"/>
    <dgm:cxn modelId="{EEB91887-C825-4538-9574-A99075FAD869}" srcId="{7A11A0AD-5E76-4509-9DB6-BF50C8E0D99A}" destId="{511A82BF-94F8-414C-81EE-A3FF5E46D967}" srcOrd="1" destOrd="0" parTransId="{334F28E8-4CB1-467F-B71E-230D46447AE1}" sibTransId="{D2F0CD8B-79F6-4FA1-9FE9-92E6B20D4A4B}"/>
    <dgm:cxn modelId="{90FD0028-93D1-4175-BB8A-38F372A93906}" srcId="{7A11A0AD-5E76-4509-9DB6-BF50C8E0D99A}" destId="{6EB85258-4682-4927-825D-D8683CCFDE4C}" srcOrd="5" destOrd="0" parTransId="{43EB1F1E-0F85-44C5-A25C-BE9EF9331442}" sibTransId="{B3338971-4471-49B4-BE56-ADFB28824CDA}"/>
    <dgm:cxn modelId="{05275259-42A8-4C16-A18D-B3AD7AD4AC2B}" srcId="{7A11A0AD-5E76-4509-9DB6-BF50C8E0D99A}" destId="{8C56B049-CCDD-4342-B90B-4506B39E16EC}" srcOrd="0" destOrd="0" parTransId="{DD9A94E7-5BA2-4C0C-B762-09D5C26EA9A3}" sibTransId="{C09E4A0E-22FE-4842-BF1E-67032239EF6D}"/>
    <dgm:cxn modelId="{850DC1BB-E8C4-49F5-8285-FAA970D26642}" type="presOf" srcId="{7A11A0AD-5E76-4509-9DB6-BF50C8E0D99A}" destId="{B2AE7240-301C-4D07-B00E-5A85C32CF5BA}" srcOrd="0" destOrd="0" presId="urn:microsoft.com/office/officeart/2005/8/layout/radial4"/>
    <dgm:cxn modelId="{371D8B31-F1F9-4C4C-A0FF-51B1BC30C1DB}" type="presOf" srcId="{C0C5FA59-D9BD-4806-9CBF-74C9E3EC0EF8}" destId="{2ED8F859-9F8B-45D7-A05B-A5C0846AD43B}" srcOrd="0" destOrd="0" presId="urn:microsoft.com/office/officeart/2005/8/layout/radial4"/>
    <dgm:cxn modelId="{5FA0DC0D-8507-409E-9870-20F7B78B53DF}" srcId="{D9534C52-F00F-4823-8DE5-BB3FF4D50FD7}" destId="{7A11A0AD-5E76-4509-9DB6-BF50C8E0D99A}" srcOrd="0" destOrd="0" parTransId="{D112B68A-450A-4F25-BDB5-D3E01DB5135A}" sibTransId="{62121800-2106-4F93-8E7F-35772563D6DC}"/>
    <dgm:cxn modelId="{B9BB5B23-D112-429B-87DB-16402DB631F4}" type="presOf" srcId="{511A82BF-94F8-414C-81EE-A3FF5E46D967}" destId="{9F895639-7EB4-4023-9388-37963CEA88EE}" srcOrd="0" destOrd="0" presId="urn:microsoft.com/office/officeart/2005/8/layout/radial4"/>
    <dgm:cxn modelId="{11895F11-F6B5-4991-9FE8-805F15303A2F}" srcId="{7A11A0AD-5E76-4509-9DB6-BF50C8E0D99A}" destId="{F0AC18C4-F7FA-4736-BE28-164E9C75EE4A}" srcOrd="3" destOrd="0" parTransId="{199E8504-5455-4FCE-ACC7-6170EC2A3E8A}" sibTransId="{302BA70D-C852-49F6-BDE2-78590D7D4878}"/>
    <dgm:cxn modelId="{93533402-913C-460B-B694-BD3CDA488A0E}" type="presOf" srcId="{DD9A94E7-5BA2-4C0C-B762-09D5C26EA9A3}" destId="{06561A53-DF40-4F94-9DA8-2A76AA4A8EEE}" srcOrd="0" destOrd="0" presId="urn:microsoft.com/office/officeart/2005/8/layout/radial4"/>
    <dgm:cxn modelId="{1CF76DEA-DED4-4C71-BFD0-0A8EC42EDF4F}" type="presOf" srcId="{5F83FA17-8C99-478D-89D1-43FC5947D6AA}" destId="{263163C7-279A-407C-BF2D-A61ECF2CE6A6}" srcOrd="0" destOrd="0" presId="urn:microsoft.com/office/officeart/2005/8/layout/radial4"/>
    <dgm:cxn modelId="{5BAD5990-4201-4883-AD19-945D38075935}" type="presOf" srcId="{8C56B049-CCDD-4342-B90B-4506B39E16EC}" destId="{ECABC2F9-60EE-482A-A68B-7B3506FB0706}" srcOrd="0" destOrd="0" presId="urn:microsoft.com/office/officeart/2005/8/layout/radial4"/>
    <dgm:cxn modelId="{AEE8068F-332D-432B-96DE-89C853EAE9C1}" type="presOf" srcId="{F0AC18C4-F7FA-4736-BE28-164E9C75EE4A}" destId="{DA401692-C3F6-40E1-BA5D-0266D0C8D4D0}" srcOrd="0" destOrd="0" presId="urn:microsoft.com/office/officeart/2005/8/layout/radial4"/>
    <dgm:cxn modelId="{FD67F904-8A00-411E-B867-70DCB9636798}" type="presOf" srcId="{8A33737A-CF54-4740-B000-3B6B6213B378}" destId="{516690F5-C7D1-4485-B60F-A269989476D7}" srcOrd="0" destOrd="0" presId="urn:microsoft.com/office/officeart/2005/8/layout/radial4"/>
    <dgm:cxn modelId="{94859AAA-CEF7-4EEF-A612-27A6763FAAEA}" srcId="{7A11A0AD-5E76-4509-9DB6-BF50C8E0D99A}" destId="{8A33737A-CF54-4740-B000-3B6B6213B378}" srcOrd="2" destOrd="0" parTransId="{C0C5FA59-D9BD-4806-9CBF-74C9E3EC0EF8}" sibTransId="{9D7DF48D-2179-4DCF-8756-10F1F2012A59}"/>
    <dgm:cxn modelId="{1DBDCFD4-55CD-4404-97F0-6C99527471DC}" type="presOf" srcId="{43EB1F1E-0F85-44C5-A25C-BE9EF9331442}" destId="{C4AB53D2-7A68-4C1D-84D3-1EB81F53AD9D}" srcOrd="0" destOrd="0" presId="urn:microsoft.com/office/officeart/2005/8/layout/radial4"/>
    <dgm:cxn modelId="{C45303B1-3F92-4F31-ABDF-DA0FE4267678}" srcId="{7A11A0AD-5E76-4509-9DB6-BF50C8E0D99A}" destId="{5F83FA17-8C99-478D-89D1-43FC5947D6AA}" srcOrd="4" destOrd="0" parTransId="{56696209-A7AA-4E65-9AE8-7076FF1A496E}" sibTransId="{162EF5B7-26B4-4FE0-BA9F-97524854A7C4}"/>
    <dgm:cxn modelId="{957ED6DE-80DB-496D-94A5-52C7000CFEED}" type="presParOf" srcId="{1DF781C6-3433-491B-9B2C-262D3BE64CCB}" destId="{B2AE7240-301C-4D07-B00E-5A85C32CF5BA}" srcOrd="0" destOrd="0" presId="urn:microsoft.com/office/officeart/2005/8/layout/radial4"/>
    <dgm:cxn modelId="{4694BE7C-77B7-4067-B91F-EBFC7C96747D}" type="presParOf" srcId="{1DF781C6-3433-491B-9B2C-262D3BE64CCB}" destId="{06561A53-DF40-4F94-9DA8-2A76AA4A8EEE}" srcOrd="1" destOrd="0" presId="urn:microsoft.com/office/officeart/2005/8/layout/radial4"/>
    <dgm:cxn modelId="{170DD0B5-7366-44F6-BE03-C4966FD2A14A}" type="presParOf" srcId="{1DF781C6-3433-491B-9B2C-262D3BE64CCB}" destId="{ECABC2F9-60EE-482A-A68B-7B3506FB0706}" srcOrd="2" destOrd="0" presId="urn:microsoft.com/office/officeart/2005/8/layout/radial4"/>
    <dgm:cxn modelId="{219A7F06-5A82-4F5D-8F03-BF40F0AD90AE}" type="presParOf" srcId="{1DF781C6-3433-491B-9B2C-262D3BE64CCB}" destId="{9FEF0B31-4B22-49A3-A88A-0B241F68C740}" srcOrd="3" destOrd="0" presId="urn:microsoft.com/office/officeart/2005/8/layout/radial4"/>
    <dgm:cxn modelId="{6F0D7E25-A306-4661-9C07-11B67039F4B3}" type="presParOf" srcId="{1DF781C6-3433-491B-9B2C-262D3BE64CCB}" destId="{9F895639-7EB4-4023-9388-37963CEA88EE}" srcOrd="4" destOrd="0" presId="urn:microsoft.com/office/officeart/2005/8/layout/radial4"/>
    <dgm:cxn modelId="{81C4BC99-B98E-4BB8-B40D-924167CF241A}" type="presParOf" srcId="{1DF781C6-3433-491B-9B2C-262D3BE64CCB}" destId="{2ED8F859-9F8B-45D7-A05B-A5C0846AD43B}" srcOrd="5" destOrd="0" presId="urn:microsoft.com/office/officeart/2005/8/layout/radial4"/>
    <dgm:cxn modelId="{A6BC9927-F3C5-428E-A976-24673637CCEA}" type="presParOf" srcId="{1DF781C6-3433-491B-9B2C-262D3BE64CCB}" destId="{516690F5-C7D1-4485-B60F-A269989476D7}" srcOrd="6" destOrd="0" presId="urn:microsoft.com/office/officeart/2005/8/layout/radial4"/>
    <dgm:cxn modelId="{38CB7DE3-9ABF-4FFC-81BA-514A32B1AE00}" type="presParOf" srcId="{1DF781C6-3433-491B-9B2C-262D3BE64CCB}" destId="{31658A4A-C505-4FFD-9415-25007D68FF60}" srcOrd="7" destOrd="0" presId="urn:microsoft.com/office/officeart/2005/8/layout/radial4"/>
    <dgm:cxn modelId="{EB093BC9-3AED-4ABD-87B6-D2274058C41F}" type="presParOf" srcId="{1DF781C6-3433-491B-9B2C-262D3BE64CCB}" destId="{DA401692-C3F6-40E1-BA5D-0266D0C8D4D0}" srcOrd="8" destOrd="0" presId="urn:microsoft.com/office/officeart/2005/8/layout/radial4"/>
    <dgm:cxn modelId="{65CC66FB-62EE-4249-B6F0-16317D717027}" type="presParOf" srcId="{1DF781C6-3433-491B-9B2C-262D3BE64CCB}" destId="{8283887B-AE55-479D-9ADE-E99B0815D00C}" srcOrd="9" destOrd="0" presId="urn:microsoft.com/office/officeart/2005/8/layout/radial4"/>
    <dgm:cxn modelId="{C26281DD-5B40-41AE-A643-3072D0E6AC01}" type="presParOf" srcId="{1DF781C6-3433-491B-9B2C-262D3BE64CCB}" destId="{263163C7-279A-407C-BF2D-A61ECF2CE6A6}" srcOrd="10" destOrd="0" presId="urn:microsoft.com/office/officeart/2005/8/layout/radial4"/>
    <dgm:cxn modelId="{AE566085-D9D8-4FFC-9E3F-11D49748745B}" type="presParOf" srcId="{1DF781C6-3433-491B-9B2C-262D3BE64CCB}" destId="{C4AB53D2-7A68-4C1D-84D3-1EB81F53AD9D}" srcOrd="11" destOrd="0" presId="urn:microsoft.com/office/officeart/2005/8/layout/radial4"/>
    <dgm:cxn modelId="{90928354-BF5D-498E-A0C7-548BCE02ED50}" type="presParOf" srcId="{1DF781C6-3433-491B-9B2C-262D3BE64CCB}" destId="{6D204429-F410-4373-A539-553C44DE0818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CC526D-F8BB-4AFF-851A-20CE66DBD0CD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43B7DBC6-F4C0-4D2D-B1A7-298BB04B06BE}">
      <dgm:prSet phldrT="[Text]" custT="1"/>
      <dgm:spPr>
        <a:xfrm>
          <a:off x="388843" y="87567"/>
          <a:ext cx="7022780" cy="619920"/>
        </a:xfrm>
        <a:prstGeom prst="roundRect">
          <a:avLst/>
        </a:prstGeom>
      </dgm:spPr>
      <dgm:t>
        <a:bodyPr/>
        <a:lstStyle/>
        <a:p>
          <a:pPr algn="ctr">
            <a:buNone/>
          </a:pPr>
          <a:r>
            <a:rPr lang="en-US" sz="1800" b="1" dirty="0">
              <a:latin typeface="Century Gothic"/>
              <a:ea typeface="+mn-ea"/>
              <a:cs typeface="+mn-cs"/>
            </a:rPr>
            <a:t>Authorized in business plan between </a:t>
          </a:r>
          <a:r>
            <a:rPr lang="en-US" sz="1800" b="1" dirty="0" err="1">
              <a:latin typeface="Century Gothic"/>
              <a:ea typeface="+mn-ea"/>
              <a:cs typeface="+mn-cs"/>
            </a:rPr>
            <a:t>CoCT</a:t>
          </a:r>
          <a:r>
            <a:rPr lang="en-US" sz="1800" b="1" dirty="0">
              <a:latin typeface="Century Gothic"/>
              <a:ea typeface="+mn-ea"/>
              <a:cs typeface="+mn-cs"/>
            </a:rPr>
            <a:t> &amp; POCS </a:t>
          </a:r>
        </a:p>
      </dgm:t>
    </dgm:pt>
    <dgm:pt modelId="{4DBB43D7-7714-4A65-91A4-472F3E577322}" type="parTrans" cxnId="{63B49B61-7EAA-42AF-B533-3B6354F379BC}">
      <dgm:prSet/>
      <dgm:spPr/>
      <dgm:t>
        <a:bodyPr/>
        <a:lstStyle/>
        <a:p>
          <a:endParaRPr lang="en-US"/>
        </a:p>
      </dgm:t>
    </dgm:pt>
    <dgm:pt modelId="{3AC3D6D9-85E4-4B87-A7F0-FABE838C7207}" type="sibTrans" cxnId="{63B49B61-7EAA-42AF-B533-3B6354F379BC}">
      <dgm:prSet/>
      <dgm:spPr/>
      <dgm:t>
        <a:bodyPr/>
        <a:lstStyle/>
        <a:p>
          <a:endParaRPr lang="en-US"/>
        </a:p>
      </dgm:t>
    </dgm:pt>
    <dgm:pt modelId="{7E7DDE04-A136-4168-BB05-804A62F0E6D2}">
      <dgm:prSet phldrT="[Text]" custT="1"/>
      <dgm:spPr>
        <a:xfrm>
          <a:off x="388843" y="1040127"/>
          <a:ext cx="7022725" cy="619920"/>
        </a:xfrm>
        <a:prstGeom prst="roundRect">
          <a:avLst/>
        </a:prstGeom>
      </dgm:spPr>
      <dgm:t>
        <a:bodyPr/>
        <a:lstStyle/>
        <a:p>
          <a:pPr algn="ctr">
            <a:buNone/>
          </a:pPr>
          <a:r>
            <a:rPr lang="en-US" sz="1800" b="1">
              <a:latin typeface="Century Gothic"/>
              <a:ea typeface="+mn-ea"/>
              <a:cs typeface="+mn-cs"/>
            </a:rPr>
            <a:t>Deployments are data led</a:t>
          </a:r>
          <a:endParaRPr lang="en-US" sz="1800" b="1" dirty="0">
            <a:latin typeface="Century Gothic"/>
            <a:ea typeface="+mn-ea"/>
            <a:cs typeface="+mn-cs"/>
          </a:endParaRPr>
        </a:p>
      </dgm:t>
    </dgm:pt>
    <dgm:pt modelId="{F24E3E51-B48F-4C29-B2E0-00D9F936C552}" type="parTrans" cxnId="{8E9BBB0F-4529-4AD2-8907-7CDCFD550645}">
      <dgm:prSet/>
      <dgm:spPr/>
      <dgm:t>
        <a:bodyPr/>
        <a:lstStyle/>
        <a:p>
          <a:endParaRPr lang="en-US"/>
        </a:p>
      </dgm:t>
    </dgm:pt>
    <dgm:pt modelId="{C0D5B113-6856-4536-A533-11BCFBD06572}" type="sibTrans" cxnId="{8E9BBB0F-4529-4AD2-8907-7CDCFD550645}">
      <dgm:prSet/>
      <dgm:spPr/>
      <dgm:t>
        <a:bodyPr/>
        <a:lstStyle/>
        <a:p>
          <a:endParaRPr lang="en-US"/>
        </a:p>
      </dgm:t>
    </dgm:pt>
    <dgm:pt modelId="{2E4167CD-D48A-43BA-B0B6-45FA89E4212D}">
      <dgm:prSet phldrT="[Text]" custT="1"/>
      <dgm:spPr>
        <a:xfrm>
          <a:off x="388843" y="1992687"/>
          <a:ext cx="7040744" cy="619920"/>
        </a:xfrm>
        <a:prstGeom prst="roundRect">
          <a:avLst/>
        </a:prstGeom>
      </dgm:spPr>
      <dgm:t>
        <a:bodyPr/>
        <a:lstStyle/>
        <a:p>
          <a:pPr algn="ctr">
            <a:buNone/>
          </a:pPr>
          <a:r>
            <a:rPr lang="en-US" sz="1800" b="1">
              <a:latin typeface="Century Gothic"/>
              <a:ea typeface="+mn-ea"/>
              <a:cs typeface="+mn-cs"/>
            </a:rPr>
            <a:t>Deployments managed on bi-weekly operational meetings </a:t>
          </a:r>
          <a:endParaRPr lang="en-US" sz="1800" b="1" dirty="0">
            <a:latin typeface="Century Gothic"/>
            <a:ea typeface="+mn-ea"/>
            <a:cs typeface="+mn-cs"/>
          </a:endParaRPr>
        </a:p>
      </dgm:t>
    </dgm:pt>
    <dgm:pt modelId="{610E8965-3ED7-4E1A-B8D4-464A4B825384}" type="parTrans" cxnId="{59688677-BD87-4191-97CD-1DC816986720}">
      <dgm:prSet/>
      <dgm:spPr/>
      <dgm:t>
        <a:bodyPr/>
        <a:lstStyle/>
        <a:p>
          <a:endParaRPr lang="en-US"/>
        </a:p>
      </dgm:t>
    </dgm:pt>
    <dgm:pt modelId="{0B41A2EA-B1AF-408A-98F8-BA8647186409}" type="sibTrans" cxnId="{59688677-BD87-4191-97CD-1DC816986720}">
      <dgm:prSet/>
      <dgm:spPr/>
      <dgm:t>
        <a:bodyPr/>
        <a:lstStyle/>
        <a:p>
          <a:endParaRPr lang="en-US"/>
        </a:p>
      </dgm:t>
    </dgm:pt>
    <dgm:pt modelId="{B51B1435-516B-4B53-A022-EA8B40509E76}">
      <dgm:prSet custT="1"/>
      <dgm:spPr>
        <a:xfrm>
          <a:off x="388843" y="2945248"/>
          <a:ext cx="7022671" cy="619920"/>
        </a:xfrm>
        <a:prstGeom prst="roundRect">
          <a:avLst/>
        </a:prstGeom>
      </dgm:spPr>
      <dgm:t>
        <a:bodyPr/>
        <a:lstStyle/>
        <a:p>
          <a:pPr algn="ctr">
            <a:buNone/>
          </a:pPr>
          <a:r>
            <a:rPr lang="en-US" sz="1800" b="1">
              <a:latin typeface="Century Gothic"/>
              <a:ea typeface="+mn-ea"/>
              <a:cs typeface="+mn-cs"/>
            </a:rPr>
            <a:t>Weekly reports from CoCT obtained as M&amp;E</a:t>
          </a:r>
          <a:endParaRPr lang="en-US" sz="1800" b="1" dirty="0">
            <a:latin typeface="Century Gothic"/>
            <a:ea typeface="+mn-ea"/>
            <a:cs typeface="+mn-cs"/>
          </a:endParaRPr>
        </a:p>
      </dgm:t>
    </dgm:pt>
    <dgm:pt modelId="{DC663911-647E-4254-92A8-F4FCBE0B316E}" type="parTrans" cxnId="{1CDEE8F5-17CD-4CCA-8F9C-273A9EFD9251}">
      <dgm:prSet/>
      <dgm:spPr/>
      <dgm:t>
        <a:bodyPr/>
        <a:lstStyle/>
        <a:p>
          <a:endParaRPr lang="en-US"/>
        </a:p>
      </dgm:t>
    </dgm:pt>
    <dgm:pt modelId="{CBA98B0F-A97A-4083-9614-82B3E6C98165}" type="sibTrans" cxnId="{1CDEE8F5-17CD-4CCA-8F9C-273A9EFD9251}">
      <dgm:prSet/>
      <dgm:spPr/>
      <dgm:t>
        <a:bodyPr/>
        <a:lstStyle/>
        <a:p>
          <a:endParaRPr lang="en-US"/>
        </a:p>
      </dgm:t>
    </dgm:pt>
    <dgm:pt modelId="{9787861F-0EAA-48BD-9182-2CAF10A2CB74}">
      <dgm:prSet custT="1"/>
      <dgm:spPr>
        <a:xfrm>
          <a:off x="388843" y="3897808"/>
          <a:ext cx="7022725" cy="619920"/>
        </a:xfrm>
        <a:prstGeom prst="roundRect">
          <a:avLst/>
        </a:prstGeom>
      </dgm:spPr>
      <dgm:t>
        <a:bodyPr/>
        <a:lstStyle/>
        <a:p>
          <a:pPr algn="ctr">
            <a:buNone/>
          </a:pPr>
          <a:r>
            <a:rPr lang="en-US" sz="1800" b="1">
              <a:latin typeface="Century Gothic"/>
              <a:ea typeface="+mn-ea"/>
              <a:cs typeface="+mn-cs"/>
            </a:rPr>
            <a:t>Deviation from deployments agreed to in business plan</a:t>
          </a:r>
          <a:endParaRPr lang="en-US" sz="1800" b="1" dirty="0">
            <a:latin typeface="Century Gothic"/>
            <a:ea typeface="+mn-ea"/>
            <a:cs typeface="+mn-cs"/>
          </a:endParaRPr>
        </a:p>
      </dgm:t>
    </dgm:pt>
    <dgm:pt modelId="{2C1F2668-5565-47AE-975E-403CFCA18089}" type="parTrans" cxnId="{2BE7BBE6-70CE-4768-A30E-84C4CA9C522A}">
      <dgm:prSet/>
      <dgm:spPr/>
      <dgm:t>
        <a:bodyPr/>
        <a:lstStyle/>
        <a:p>
          <a:endParaRPr lang="en-US"/>
        </a:p>
      </dgm:t>
    </dgm:pt>
    <dgm:pt modelId="{775C1137-05F1-4C96-9CE7-F806738F5169}" type="sibTrans" cxnId="{2BE7BBE6-70CE-4768-A30E-84C4CA9C522A}">
      <dgm:prSet/>
      <dgm:spPr/>
      <dgm:t>
        <a:bodyPr/>
        <a:lstStyle/>
        <a:p>
          <a:endParaRPr lang="en-US"/>
        </a:p>
      </dgm:t>
    </dgm:pt>
    <dgm:pt modelId="{5BAB4FD1-4F60-42E4-B8F0-630E0F0487F9}" type="pres">
      <dgm:prSet presAssocID="{07CC526D-F8BB-4AFF-851A-20CE66DBD0C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0582C842-40D3-4142-A6B1-9DA3815B83D7}" type="pres">
      <dgm:prSet presAssocID="{43B7DBC6-F4C0-4D2D-B1A7-298BB04B06BE}" presName="parentLin" presStyleCnt="0"/>
      <dgm:spPr/>
    </dgm:pt>
    <dgm:pt modelId="{5BE34FE4-3F03-40D3-ADF6-7B68B7F7E0DB}" type="pres">
      <dgm:prSet presAssocID="{43B7DBC6-F4C0-4D2D-B1A7-298BB04B06BE}" presName="parentLeftMargin" presStyleLbl="node1" presStyleIdx="0" presStyleCnt="5"/>
      <dgm:spPr/>
      <dgm:t>
        <a:bodyPr/>
        <a:lstStyle/>
        <a:p>
          <a:endParaRPr lang="en-ZA"/>
        </a:p>
      </dgm:t>
    </dgm:pt>
    <dgm:pt modelId="{F5EEFFC7-140C-4832-8DB7-262AF576E46E}" type="pres">
      <dgm:prSet presAssocID="{43B7DBC6-F4C0-4D2D-B1A7-298BB04B06BE}" presName="parentText" presStyleLbl="node1" presStyleIdx="0" presStyleCnt="5" custScaleX="129005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9A7B6D8-CE65-414C-A376-A0E647B0594F}" type="pres">
      <dgm:prSet presAssocID="{43B7DBC6-F4C0-4D2D-B1A7-298BB04B06BE}" presName="negativeSpace" presStyleCnt="0"/>
      <dgm:spPr/>
    </dgm:pt>
    <dgm:pt modelId="{8D22C386-6ABF-478F-8A40-DA0A7212F688}" type="pres">
      <dgm:prSet presAssocID="{43B7DBC6-F4C0-4D2D-B1A7-298BB04B06BE}" presName="childText" presStyleLbl="conFgAcc1" presStyleIdx="0" presStyleCnt="5">
        <dgm:presLayoutVars>
          <dgm:bulletEnabled val="1"/>
        </dgm:presLayoutVars>
      </dgm:prSet>
      <dgm:spPr>
        <a:xfrm>
          <a:off x="0" y="397527"/>
          <a:ext cx="7776864" cy="529200"/>
        </a:xfrm>
        <a:prstGeom prst="rect">
          <a:avLst/>
        </a:prstGeom>
      </dgm:spPr>
    </dgm:pt>
    <dgm:pt modelId="{2ED27644-1D03-42DC-B335-280181D2811E}" type="pres">
      <dgm:prSet presAssocID="{3AC3D6D9-85E4-4B87-A7F0-FABE838C7207}" presName="spaceBetweenRectangles" presStyleCnt="0"/>
      <dgm:spPr/>
    </dgm:pt>
    <dgm:pt modelId="{710B7A78-BC72-4C68-8BF4-4EC32FBADD3C}" type="pres">
      <dgm:prSet presAssocID="{7E7DDE04-A136-4168-BB05-804A62F0E6D2}" presName="parentLin" presStyleCnt="0"/>
      <dgm:spPr/>
    </dgm:pt>
    <dgm:pt modelId="{0B12C699-358E-433B-AD10-9A9A56D472CD}" type="pres">
      <dgm:prSet presAssocID="{7E7DDE04-A136-4168-BB05-804A62F0E6D2}" presName="parentLeftMargin" presStyleLbl="node1" presStyleIdx="0" presStyleCnt="5"/>
      <dgm:spPr/>
      <dgm:t>
        <a:bodyPr/>
        <a:lstStyle/>
        <a:p>
          <a:endParaRPr lang="en-ZA"/>
        </a:p>
      </dgm:t>
    </dgm:pt>
    <dgm:pt modelId="{03BA7BD6-206A-4003-8234-603B7E14443F}" type="pres">
      <dgm:prSet presAssocID="{7E7DDE04-A136-4168-BB05-804A62F0E6D2}" presName="parentText" presStyleLbl="node1" presStyleIdx="1" presStyleCnt="5" custScaleX="129004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028AD7A6-0104-49BA-B39C-062BDED196EC}" type="pres">
      <dgm:prSet presAssocID="{7E7DDE04-A136-4168-BB05-804A62F0E6D2}" presName="negativeSpace" presStyleCnt="0"/>
      <dgm:spPr/>
    </dgm:pt>
    <dgm:pt modelId="{1BA265FF-0C72-48B9-8843-7027CB1D705E}" type="pres">
      <dgm:prSet presAssocID="{7E7DDE04-A136-4168-BB05-804A62F0E6D2}" presName="childText" presStyleLbl="conFgAcc1" presStyleIdx="1" presStyleCnt="5" custLinFactNeighborY="27669">
        <dgm:presLayoutVars>
          <dgm:bulletEnabled val="1"/>
        </dgm:presLayoutVars>
      </dgm:prSet>
      <dgm:spPr>
        <a:xfrm>
          <a:off x="0" y="1381464"/>
          <a:ext cx="7776864" cy="529200"/>
        </a:xfrm>
        <a:prstGeom prst="rect">
          <a:avLst/>
        </a:prstGeom>
      </dgm:spPr>
    </dgm:pt>
    <dgm:pt modelId="{614BD28C-87D8-442D-B8EC-5B31718CEBAF}" type="pres">
      <dgm:prSet presAssocID="{C0D5B113-6856-4536-A533-11BCFBD06572}" presName="spaceBetweenRectangles" presStyleCnt="0"/>
      <dgm:spPr/>
    </dgm:pt>
    <dgm:pt modelId="{02CC8561-E2C1-480B-B293-9EE3FD99C49B}" type="pres">
      <dgm:prSet presAssocID="{2E4167CD-D48A-43BA-B0B6-45FA89E4212D}" presName="parentLin" presStyleCnt="0"/>
      <dgm:spPr/>
    </dgm:pt>
    <dgm:pt modelId="{BED366EC-FC43-4F29-89C1-A24FC759D21B}" type="pres">
      <dgm:prSet presAssocID="{2E4167CD-D48A-43BA-B0B6-45FA89E4212D}" presName="parentLeftMargin" presStyleLbl="node1" presStyleIdx="1" presStyleCnt="5"/>
      <dgm:spPr/>
      <dgm:t>
        <a:bodyPr/>
        <a:lstStyle/>
        <a:p>
          <a:endParaRPr lang="en-ZA"/>
        </a:p>
      </dgm:t>
    </dgm:pt>
    <dgm:pt modelId="{D478DC31-F5F3-45A3-8B05-2DFF6462F563}" type="pres">
      <dgm:prSet presAssocID="{2E4167CD-D48A-43BA-B0B6-45FA89E4212D}" presName="parentText" presStyleLbl="node1" presStyleIdx="2" presStyleCnt="5" custScaleX="129335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AEAAF30-B577-4A50-8845-8D9FE6B6E427}" type="pres">
      <dgm:prSet presAssocID="{2E4167CD-D48A-43BA-B0B6-45FA89E4212D}" presName="negativeSpace" presStyleCnt="0"/>
      <dgm:spPr/>
    </dgm:pt>
    <dgm:pt modelId="{B2412406-D8DC-4AD7-BCDD-8C45C54E2986}" type="pres">
      <dgm:prSet presAssocID="{2E4167CD-D48A-43BA-B0B6-45FA89E4212D}" presName="childText" presStyleLbl="conFgAcc1" presStyleIdx="2" presStyleCnt="5">
        <dgm:presLayoutVars>
          <dgm:bulletEnabled val="1"/>
        </dgm:presLayoutVars>
      </dgm:prSet>
      <dgm:spPr>
        <a:xfrm>
          <a:off x="0" y="2302648"/>
          <a:ext cx="7776864" cy="529200"/>
        </a:xfrm>
        <a:prstGeom prst="rect">
          <a:avLst/>
        </a:prstGeom>
      </dgm:spPr>
    </dgm:pt>
    <dgm:pt modelId="{12C41B08-518D-4768-85A3-B7B00A377DEE}" type="pres">
      <dgm:prSet presAssocID="{0B41A2EA-B1AF-408A-98F8-BA8647186409}" presName="spaceBetweenRectangles" presStyleCnt="0"/>
      <dgm:spPr/>
    </dgm:pt>
    <dgm:pt modelId="{659872DE-7E33-4717-8B65-EC00BAC77FC8}" type="pres">
      <dgm:prSet presAssocID="{B51B1435-516B-4B53-A022-EA8B40509E76}" presName="parentLin" presStyleCnt="0"/>
      <dgm:spPr/>
    </dgm:pt>
    <dgm:pt modelId="{EC9B5E67-7430-48B2-9B0B-A7ED5F1FCDCA}" type="pres">
      <dgm:prSet presAssocID="{B51B1435-516B-4B53-A022-EA8B40509E76}" presName="parentLeftMargin" presStyleLbl="node1" presStyleIdx="2" presStyleCnt="5"/>
      <dgm:spPr/>
      <dgm:t>
        <a:bodyPr/>
        <a:lstStyle/>
        <a:p>
          <a:endParaRPr lang="en-ZA"/>
        </a:p>
      </dgm:t>
    </dgm:pt>
    <dgm:pt modelId="{72B87929-79EF-4D6D-981B-DBF052D9FCA5}" type="pres">
      <dgm:prSet presAssocID="{B51B1435-516B-4B53-A022-EA8B40509E76}" presName="parentText" presStyleLbl="node1" presStyleIdx="3" presStyleCnt="5" custScaleX="129003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62ACFAD8-A35A-47D2-87E2-EBFABC0A7D3E}" type="pres">
      <dgm:prSet presAssocID="{B51B1435-516B-4B53-A022-EA8B40509E76}" presName="negativeSpace" presStyleCnt="0"/>
      <dgm:spPr/>
    </dgm:pt>
    <dgm:pt modelId="{639724BE-81EC-4AFB-B2E5-468C5BE3EA6C}" type="pres">
      <dgm:prSet presAssocID="{B51B1435-516B-4B53-A022-EA8B40509E76}" presName="childText" presStyleLbl="conFgAcc1" presStyleIdx="3" presStyleCnt="5">
        <dgm:presLayoutVars>
          <dgm:bulletEnabled val="1"/>
        </dgm:presLayoutVars>
      </dgm:prSet>
      <dgm:spPr>
        <a:xfrm>
          <a:off x="0" y="3255208"/>
          <a:ext cx="7776864" cy="529200"/>
        </a:xfrm>
        <a:prstGeom prst="rect">
          <a:avLst/>
        </a:prstGeom>
      </dgm:spPr>
    </dgm:pt>
    <dgm:pt modelId="{1A110007-42C5-4A10-8996-B74C43200340}" type="pres">
      <dgm:prSet presAssocID="{CBA98B0F-A97A-4083-9614-82B3E6C98165}" presName="spaceBetweenRectangles" presStyleCnt="0"/>
      <dgm:spPr/>
    </dgm:pt>
    <dgm:pt modelId="{B70C2301-9EE1-47D7-A447-BC441046743C}" type="pres">
      <dgm:prSet presAssocID="{9787861F-0EAA-48BD-9182-2CAF10A2CB74}" presName="parentLin" presStyleCnt="0"/>
      <dgm:spPr/>
    </dgm:pt>
    <dgm:pt modelId="{7B9C01F8-2226-4D1B-B257-28DC5D9EB462}" type="pres">
      <dgm:prSet presAssocID="{9787861F-0EAA-48BD-9182-2CAF10A2CB74}" presName="parentLeftMargin" presStyleLbl="node1" presStyleIdx="3" presStyleCnt="5"/>
      <dgm:spPr/>
      <dgm:t>
        <a:bodyPr/>
        <a:lstStyle/>
        <a:p>
          <a:endParaRPr lang="en-ZA"/>
        </a:p>
      </dgm:t>
    </dgm:pt>
    <dgm:pt modelId="{2571B353-7890-41DA-8D57-EE07B1786A24}" type="pres">
      <dgm:prSet presAssocID="{9787861F-0EAA-48BD-9182-2CAF10A2CB74}" presName="parentText" presStyleLbl="node1" presStyleIdx="4" presStyleCnt="5" custScaleX="129004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4FBD6C32-EF13-4EF6-A07C-11CFF93F7A51}" type="pres">
      <dgm:prSet presAssocID="{9787861F-0EAA-48BD-9182-2CAF10A2CB74}" presName="negativeSpace" presStyleCnt="0"/>
      <dgm:spPr/>
    </dgm:pt>
    <dgm:pt modelId="{75CAA4DF-6DF7-49BE-B1D5-E8FE677C52DA}" type="pres">
      <dgm:prSet presAssocID="{9787861F-0EAA-48BD-9182-2CAF10A2CB74}" presName="childText" presStyleLbl="conFgAcc1" presStyleIdx="4" presStyleCnt="5">
        <dgm:presLayoutVars>
          <dgm:bulletEnabled val="1"/>
        </dgm:presLayoutVars>
      </dgm:prSet>
      <dgm:spPr>
        <a:xfrm>
          <a:off x="0" y="4207768"/>
          <a:ext cx="7776864" cy="529200"/>
        </a:xfrm>
        <a:prstGeom prst="rect">
          <a:avLst/>
        </a:prstGeom>
      </dgm:spPr>
    </dgm:pt>
  </dgm:ptLst>
  <dgm:cxnLst>
    <dgm:cxn modelId="{E67E6E04-28F6-4AA7-8E21-61A813513494}" type="presOf" srcId="{2E4167CD-D48A-43BA-B0B6-45FA89E4212D}" destId="{D478DC31-F5F3-45A3-8B05-2DFF6462F563}" srcOrd="1" destOrd="0" presId="urn:microsoft.com/office/officeart/2005/8/layout/list1"/>
    <dgm:cxn modelId="{3DEA28E4-0945-4233-8821-E3A591C147EE}" type="presOf" srcId="{43B7DBC6-F4C0-4D2D-B1A7-298BB04B06BE}" destId="{5BE34FE4-3F03-40D3-ADF6-7B68B7F7E0DB}" srcOrd="0" destOrd="0" presId="urn:microsoft.com/office/officeart/2005/8/layout/list1"/>
    <dgm:cxn modelId="{B47C3269-AB95-4ACD-97CF-CA14CC4B2692}" type="presOf" srcId="{7E7DDE04-A136-4168-BB05-804A62F0E6D2}" destId="{0B12C699-358E-433B-AD10-9A9A56D472CD}" srcOrd="0" destOrd="0" presId="urn:microsoft.com/office/officeart/2005/8/layout/list1"/>
    <dgm:cxn modelId="{63B49B61-7EAA-42AF-B533-3B6354F379BC}" srcId="{07CC526D-F8BB-4AFF-851A-20CE66DBD0CD}" destId="{43B7DBC6-F4C0-4D2D-B1A7-298BB04B06BE}" srcOrd="0" destOrd="0" parTransId="{4DBB43D7-7714-4A65-91A4-472F3E577322}" sibTransId="{3AC3D6D9-85E4-4B87-A7F0-FABE838C7207}"/>
    <dgm:cxn modelId="{4BA44DE3-F2D6-4678-A07D-83773D59E8A8}" type="presOf" srcId="{9787861F-0EAA-48BD-9182-2CAF10A2CB74}" destId="{2571B353-7890-41DA-8D57-EE07B1786A24}" srcOrd="1" destOrd="0" presId="urn:microsoft.com/office/officeart/2005/8/layout/list1"/>
    <dgm:cxn modelId="{59688677-BD87-4191-97CD-1DC816986720}" srcId="{07CC526D-F8BB-4AFF-851A-20CE66DBD0CD}" destId="{2E4167CD-D48A-43BA-B0B6-45FA89E4212D}" srcOrd="2" destOrd="0" parTransId="{610E8965-3ED7-4E1A-B8D4-464A4B825384}" sibTransId="{0B41A2EA-B1AF-408A-98F8-BA8647186409}"/>
    <dgm:cxn modelId="{52BD722B-A915-473F-9505-C7B9A71FFDDC}" type="presOf" srcId="{2E4167CD-D48A-43BA-B0B6-45FA89E4212D}" destId="{BED366EC-FC43-4F29-89C1-A24FC759D21B}" srcOrd="0" destOrd="0" presId="urn:microsoft.com/office/officeart/2005/8/layout/list1"/>
    <dgm:cxn modelId="{83FD13EE-6ADE-4653-A3B1-0DC2FBF7FF9C}" type="presOf" srcId="{B51B1435-516B-4B53-A022-EA8B40509E76}" destId="{EC9B5E67-7430-48B2-9B0B-A7ED5F1FCDCA}" srcOrd="0" destOrd="0" presId="urn:microsoft.com/office/officeart/2005/8/layout/list1"/>
    <dgm:cxn modelId="{1CDEE8F5-17CD-4CCA-8F9C-273A9EFD9251}" srcId="{07CC526D-F8BB-4AFF-851A-20CE66DBD0CD}" destId="{B51B1435-516B-4B53-A022-EA8B40509E76}" srcOrd="3" destOrd="0" parTransId="{DC663911-647E-4254-92A8-F4FCBE0B316E}" sibTransId="{CBA98B0F-A97A-4083-9614-82B3E6C98165}"/>
    <dgm:cxn modelId="{D153284A-ECC4-401D-9833-44D350A6C1BA}" type="presOf" srcId="{07CC526D-F8BB-4AFF-851A-20CE66DBD0CD}" destId="{5BAB4FD1-4F60-42E4-B8F0-630E0F0487F9}" srcOrd="0" destOrd="0" presId="urn:microsoft.com/office/officeart/2005/8/layout/list1"/>
    <dgm:cxn modelId="{476DE230-B354-4BE4-AEAA-F17A3CA5E65E}" type="presOf" srcId="{43B7DBC6-F4C0-4D2D-B1A7-298BB04B06BE}" destId="{F5EEFFC7-140C-4832-8DB7-262AF576E46E}" srcOrd="1" destOrd="0" presId="urn:microsoft.com/office/officeart/2005/8/layout/list1"/>
    <dgm:cxn modelId="{C6AC4CC1-1F14-437A-B668-6BAE2AF13D3B}" type="presOf" srcId="{9787861F-0EAA-48BD-9182-2CAF10A2CB74}" destId="{7B9C01F8-2226-4D1B-B257-28DC5D9EB462}" srcOrd="0" destOrd="0" presId="urn:microsoft.com/office/officeart/2005/8/layout/list1"/>
    <dgm:cxn modelId="{8E9BBB0F-4529-4AD2-8907-7CDCFD550645}" srcId="{07CC526D-F8BB-4AFF-851A-20CE66DBD0CD}" destId="{7E7DDE04-A136-4168-BB05-804A62F0E6D2}" srcOrd="1" destOrd="0" parTransId="{F24E3E51-B48F-4C29-B2E0-00D9F936C552}" sibTransId="{C0D5B113-6856-4536-A533-11BCFBD06572}"/>
    <dgm:cxn modelId="{DF5F7691-3944-48A8-8038-2DD7230E887A}" type="presOf" srcId="{B51B1435-516B-4B53-A022-EA8B40509E76}" destId="{72B87929-79EF-4D6D-981B-DBF052D9FCA5}" srcOrd="1" destOrd="0" presId="urn:microsoft.com/office/officeart/2005/8/layout/list1"/>
    <dgm:cxn modelId="{41F307CA-6CB2-4FD2-8A0A-C1AB383AEC60}" type="presOf" srcId="{7E7DDE04-A136-4168-BB05-804A62F0E6D2}" destId="{03BA7BD6-206A-4003-8234-603B7E14443F}" srcOrd="1" destOrd="0" presId="urn:microsoft.com/office/officeart/2005/8/layout/list1"/>
    <dgm:cxn modelId="{2BE7BBE6-70CE-4768-A30E-84C4CA9C522A}" srcId="{07CC526D-F8BB-4AFF-851A-20CE66DBD0CD}" destId="{9787861F-0EAA-48BD-9182-2CAF10A2CB74}" srcOrd="4" destOrd="0" parTransId="{2C1F2668-5565-47AE-975E-403CFCA18089}" sibTransId="{775C1137-05F1-4C96-9CE7-F806738F5169}"/>
    <dgm:cxn modelId="{9AA1CB70-C965-4D5F-B287-CB5C7D203B42}" type="presParOf" srcId="{5BAB4FD1-4F60-42E4-B8F0-630E0F0487F9}" destId="{0582C842-40D3-4142-A6B1-9DA3815B83D7}" srcOrd="0" destOrd="0" presId="urn:microsoft.com/office/officeart/2005/8/layout/list1"/>
    <dgm:cxn modelId="{90263C70-900C-4A64-87A7-3F1CAC31A4CF}" type="presParOf" srcId="{0582C842-40D3-4142-A6B1-9DA3815B83D7}" destId="{5BE34FE4-3F03-40D3-ADF6-7B68B7F7E0DB}" srcOrd="0" destOrd="0" presId="urn:microsoft.com/office/officeart/2005/8/layout/list1"/>
    <dgm:cxn modelId="{4DA09B53-FDC0-44F8-9386-41790F861B5A}" type="presParOf" srcId="{0582C842-40D3-4142-A6B1-9DA3815B83D7}" destId="{F5EEFFC7-140C-4832-8DB7-262AF576E46E}" srcOrd="1" destOrd="0" presId="urn:microsoft.com/office/officeart/2005/8/layout/list1"/>
    <dgm:cxn modelId="{EF691CEF-267E-48C4-A3C4-2AF5AE586A9D}" type="presParOf" srcId="{5BAB4FD1-4F60-42E4-B8F0-630E0F0487F9}" destId="{59A7B6D8-CE65-414C-A376-A0E647B0594F}" srcOrd="1" destOrd="0" presId="urn:microsoft.com/office/officeart/2005/8/layout/list1"/>
    <dgm:cxn modelId="{CF184FDD-CD71-49F4-92B5-EAAFC4666698}" type="presParOf" srcId="{5BAB4FD1-4F60-42E4-B8F0-630E0F0487F9}" destId="{8D22C386-6ABF-478F-8A40-DA0A7212F688}" srcOrd="2" destOrd="0" presId="urn:microsoft.com/office/officeart/2005/8/layout/list1"/>
    <dgm:cxn modelId="{586458B1-650F-4639-A101-3C197DBB50EC}" type="presParOf" srcId="{5BAB4FD1-4F60-42E4-B8F0-630E0F0487F9}" destId="{2ED27644-1D03-42DC-B335-280181D2811E}" srcOrd="3" destOrd="0" presId="urn:microsoft.com/office/officeart/2005/8/layout/list1"/>
    <dgm:cxn modelId="{6AC6B409-D745-4D0E-81F2-38D91D19BA45}" type="presParOf" srcId="{5BAB4FD1-4F60-42E4-B8F0-630E0F0487F9}" destId="{710B7A78-BC72-4C68-8BF4-4EC32FBADD3C}" srcOrd="4" destOrd="0" presId="urn:microsoft.com/office/officeart/2005/8/layout/list1"/>
    <dgm:cxn modelId="{223DFAD8-2FF1-488D-B191-7D4818CB2B9B}" type="presParOf" srcId="{710B7A78-BC72-4C68-8BF4-4EC32FBADD3C}" destId="{0B12C699-358E-433B-AD10-9A9A56D472CD}" srcOrd="0" destOrd="0" presId="urn:microsoft.com/office/officeart/2005/8/layout/list1"/>
    <dgm:cxn modelId="{D7CAD885-9B97-4EAE-8248-A3D66B573D2A}" type="presParOf" srcId="{710B7A78-BC72-4C68-8BF4-4EC32FBADD3C}" destId="{03BA7BD6-206A-4003-8234-603B7E14443F}" srcOrd="1" destOrd="0" presId="urn:microsoft.com/office/officeart/2005/8/layout/list1"/>
    <dgm:cxn modelId="{38970402-701D-496D-B93F-A530C7AC11AE}" type="presParOf" srcId="{5BAB4FD1-4F60-42E4-B8F0-630E0F0487F9}" destId="{028AD7A6-0104-49BA-B39C-062BDED196EC}" srcOrd="5" destOrd="0" presId="urn:microsoft.com/office/officeart/2005/8/layout/list1"/>
    <dgm:cxn modelId="{3DEC2006-C1C6-4D8F-89EA-1659FBEB224B}" type="presParOf" srcId="{5BAB4FD1-4F60-42E4-B8F0-630E0F0487F9}" destId="{1BA265FF-0C72-48B9-8843-7027CB1D705E}" srcOrd="6" destOrd="0" presId="urn:microsoft.com/office/officeart/2005/8/layout/list1"/>
    <dgm:cxn modelId="{D140DBA6-C18B-4285-B7F6-FED18E5370B4}" type="presParOf" srcId="{5BAB4FD1-4F60-42E4-B8F0-630E0F0487F9}" destId="{614BD28C-87D8-442D-B8EC-5B31718CEBAF}" srcOrd="7" destOrd="0" presId="urn:microsoft.com/office/officeart/2005/8/layout/list1"/>
    <dgm:cxn modelId="{B27B33C6-9D4B-4FD8-AE8C-60328DB87BF6}" type="presParOf" srcId="{5BAB4FD1-4F60-42E4-B8F0-630E0F0487F9}" destId="{02CC8561-E2C1-480B-B293-9EE3FD99C49B}" srcOrd="8" destOrd="0" presId="urn:microsoft.com/office/officeart/2005/8/layout/list1"/>
    <dgm:cxn modelId="{71592717-EF88-413F-91E1-16CA1A43C624}" type="presParOf" srcId="{02CC8561-E2C1-480B-B293-9EE3FD99C49B}" destId="{BED366EC-FC43-4F29-89C1-A24FC759D21B}" srcOrd="0" destOrd="0" presId="urn:microsoft.com/office/officeart/2005/8/layout/list1"/>
    <dgm:cxn modelId="{4085826F-BDAF-4650-852D-E2531998E780}" type="presParOf" srcId="{02CC8561-E2C1-480B-B293-9EE3FD99C49B}" destId="{D478DC31-F5F3-45A3-8B05-2DFF6462F563}" srcOrd="1" destOrd="0" presId="urn:microsoft.com/office/officeart/2005/8/layout/list1"/>
    <dgm:cxn modelId="{F31BC7CD-E02E-4098-95DA-D803FF2392B0}" type="presParOf" srcId="{5BAB4FD1-4F60-42E4-B8F0-630E0F0487F9}" destId="{5AEAAF30-B577-4A50-8845-8D9FE6B6E427}" srcOrd="9" destOrd="0" presId="urn:microsoft.com/office/officeart/2005/8/layout/list1"/>
    <dgm:cxn modelId="{38787C7C-DD26-41C6-9256-8781767FD3F2}" type="presParOf" srcId="{5BAB4FD1-4F60-42E4-B8F0-630E0F0487F9}" destId="{B2412406-D8DC-4AD7-BCDD-8C45C54E2986}" srcOrd="10" destOrd="0" presId="urn:microsoft.com/office/officeart/2005/8/layout/list1"/>
    <dgm:cxn modelId="{54A5846D-103D-4B93-9FC1-756486920822}" type="presParOf" srcId="{5BAB4FD1-4F60-42E4-B8F0-630E0F0487F9}" destId="{12C41B08-518D-4768-85A3-B7B00A377DEE}" srcOrd="11" destOrd="0" presId="urn:microsoft.com/office/officeart/2005/8/layout/list1"/>
    <dgm:cxn modelId="{64ADECE7-EC9E-4F31-807F-669F1B4EB836}" type="presParOf" srcId="{5BAB4FD1-4F60-42E4-B8F0-630E0F0487F9}" destId="{659872DE-7E33-4717-8B65-EC00BAC77FC8}" srcOrd="12" destOrd="0" presId="urn:microsoft.com/office/officeart/2005/8/layout/list1"/>
    <dgm:cxn modelId="{A12BDDF5-7A60-4FF1-80DB-7CA98167CDC4}" type="presParOf" srcId="{659872DE-7E33-4717-8B65-EC00BAC77FC8}" destId="{EC9B5E67-7430-48B2-9B0B-A7ED5F1FCDCA}" srcOrd="0" destOrd="0" presId="urn:microsoft.com/office/officeart/2005/8/layout/list1"/>
    <dgm:cxn modelId="{A7E1509E-8064-4AAE-9B55-F9F0D5D107E5}" type="presParOf" srcId="{659872DE-7E33-4717-8B65-EC00BAC77FC8}" destId="{72B87929-79EF-4D6D-981B-DBF052D9FCA5}" srcOrd="1" destOrd="0" presId="urn:microsoft.com/office/officeart/2005/8/layout/list1"/>
    <dgm:cxn modelId="{4D207CDD-407E-4791-B7F8-0FE908F68B89}" type="presParOf" srcId="{5BAB4FD1-4F60-42E4-B8F0-630E0F0487F9}" destId="{62ACFAD8-A35A-47D2-87E2-EBFABC0A7D3E}" srcOrd="13" destOrd="0" presId="urn:microsoft.com/office/officeart/2005/8/layout/list1"/>
    <dgm:cxn modelId="{E36413EC-0386-4CDE-8DBC-DC0829293A4F}" type="presParOf" srcId="{5BAB4FD1-4F60-42E4-B8F0-630E0F0487F9}" destId="{639724BE-81EC-4AFB-B2E5-468C5BE3EA6C}" srcOrd="14" destOrd="0" presId="urn:microsoft.com/office/officeart/2005/8/layout/list1"/>
    <dgm:cxn modelId="{3A9B5254-D440-4499-A358-EC8CF4C6E3A5}" type="presParOf" srcId="{5BAB4FD1-4F60-42E4-B8F0-630E0F0487F9}" destId="{1A110007-42C5-4A10-8996-B74C43200340}" srcOrd="15" destOrd="0" presId="urn:microsoft.com/office/officeart/2005/8/layout/list1"/>
    <dgm:cxn modelId="{9C66A0E6-F7D1-4C0A-AE22-759676F2D922}" type="presParOf" srcId="{5BAB4FD1-4F60-42E4-B8F0-630E0F0487F9}" destId="{B70C2301-9EE1-47D7-A447-BC441046743C}" srcOrd="16" destOrd="0" presId="urn:microsoft.com/office/officeart/2005/8/layout/list1"/>
    <dgm:cxn modelId="{38AC9917-EF91-42C4-88CE-6EC0A2320DA4}" type="presParOf" srcId="{B70C2301-9EE1-47D7-A447-BC441046743C}" destId="{7B9C01F8-2226-4D1B-B257-28DC5D9EB462}" srcOrd="0" destOrd="0" presId="urn:microsoft.com/office/officeart/2005/8/layout/list1"/>
    <dgm:cxn modelId="{78E5F5AE-A221-44AB-9775-95C1B405919A}" type="presParOf" srcId="{B70C2301-9EE1-47D7-A447-BC441046743C}" destId="{2571B353-7890-41DA-8D57-EE07B1786A24}" srcOrd="1" destOrd="0" presId="urn:microsoft.com/office/officeart/2005/8/layout/list1"/>
    <dgm:cxn modelId="{A0E513BA-6991-49F3-AF6B-11BDFBDEFB0F}" type="presParOf" srcId="{5BAB4FD1-4F60-42E4-B8F0-630E0F0487F9}" destId="{4FBD6C32-EF13-4EF6-A07C-11CFF93F7A51}" srcOrd="17" destOrd="0" presId="urn:microsoft.com/office/officeart/2005/8/layout/list1"/>
    <dgm:cxn modelId="{DB954DE9-E234-4600-A2D8-2A1DEF9A1705}" type="presParOf" srcId="{5BAB4FD1-4F60-42E4-B8F0-630E0F0487F9}" destId="{75CAA4DF-6DF7-49BE-B1D5-E8FE677C52DA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BD5490-EE4D-4568-9A9D-F450C3E05C4C}" type="doc">
      <dgm:prSet loTypeId="urn:microsoft.com/office/officeart/2005/8/layout/cycle5" loCatId="cycle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ZA"/>
        </a:p>
      </dgm:t>
    </dgm:pt>
    <dgm:pt modelId="{6F857E66-F7E9-40C8-B363-825BA3B3CFA5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ZA" sz="1400" b="1"/>
            <a:t>What (murder, crime)</a:t>
          </a:r>
          <a:endParaRPr lang="en-ZA" sz="1400" b="1" dirty="0"/>
        </a:p>
      </dgm:t>
    </dgm:pt>
    <dgm:pt modelId="{DB052EC5-8A88-45E3-9E4A-773A82103874}" type="parTrans" cxnId="{85A0B275-184A-4016-B828-BDB0644A7660}">
      <dgm:prSet/>
      <dgm:spPr/>
      <dgm:t>
        <a:bodyPr/>
        <a:lstStyle/>
        <a:p>
          <a:endParaRPr lang="en-ZA" sz="1600">
            <a:solidFill>
              <a:srgbClr val="001484"/>
            </a:solidFill>
          </a:endParaRPr>
        </a:p>
      </dgm:t>
    </dgm:pt>
    <dgm:pt modelId="{347E8A55-A5E5-4423-8675-5C212D873492}" type="sibTrans" cxnId="{85A0B275-184A-4016-B828-BDB0644A7660}">
      <dgm:prSet custT="1"/>
      <dgm:spPr/>
      <dgm:t>
        <a:bodyPr/>
        <a:lstStyle/>
        <a:p>
          <a:endParaRPr lang="en-ZA" sz="1600">
            <a:solidFill>
              <a:srgbClr val="001484"/>
            </a:solidFill>
          </a:endParaRPr>
        </a:p>
      </dgm:t>
    </dgm:pt>
    <dgm:pt modelId="{D7C946AA-A869-42D0-B56D-0CBF98F5308B}">
      <dgm:prSet phldrT="[Text]" custT="1"/>
      <dgm:spPr/>
      <dgm:t>
        <a:bodyPr/>
        <a:lstStyle/>
        <a:p>
          <a:r>
            <a:rPr lang="en-ZA" sz="1400" b="1"/>
            <a:t>Where (street, place)</a:t>
          </a:r>
          <a:endParaRPr lang="en-ZA" sz="1400" b="1" dirty="0"/>
        </a:p>
      </dgm:t>
    </dgm:pt>
    <dgm:pt modelId="{017220D1-4DAF-4124-A3C6-0276657A2710}" type="parTrans" cxnId="{2ED7E6D2-63CF-4475-97E6-FBF3C676E6A1}">
      <dgm:prSet/>
      <dgm:spPr/>
      <dgm:t>
        <a:bodyPr/>
        <a:lstStyle/>
        <a:p>
          <a:endParaRPr lang="en-ZA" sz="1600">
            <a:solidFill>
              <a:srgbClr val="001484"/>
            </a:solidFill>
          </a:endParaRPr>
        </a:p>
      </dgm:t>
    </dgm:pt>
    <dgm:pt modelId="{F9ECAAF0-7BD9-47AA-A616-26A5EC388F28}" type="sibTrans" cxnId="{2ED7E6D2-63CF-4475-97E6-FBF3C676E6A1}">
      <dgm:prSet custT="1"/>
      <dgm:spPr/>
      <dgm:t>
        <a:bodyPr/>
        <a:lstStyle/>
        <a:p>
          <a:endParaRPr lang="en-ZA" sz="1600">
            <a:solidFill>
              <a:srgbClr val="001484"/>
            </a:solidFill>
          </a:endParaRPr>
        </a:p>
      </dgm:t>
    </dgm:pt>
    <dgm:pt modelId="{7CF0D1EA-72A4-459B-B4A7-769DF8FCB5D6}">
      <dgm:prSet phldrT="[Text]" custT="1"/>
      <dgm:spPr/>
      <dgm:t>
        <a:bodyPr/>
        <a:lstStyle/>
        <a:p>
          <a:r>
            <a:rPr lang="en-ZA" sz="1400" b="1"/>
            <a:t>When (Day of week &amp; time of day)</a:t>
          </a:r>
          <a:endParaRPr lang="en-ZA" sz="1400" b="1" dirty="0"/>
        </a:p>
      </dgm:t>
    </dgm:pt>
    <dgm:pt modelId="{5011D3F5-C6D1-4BEA-BFC8-1A2CCBF620DD}" type="parTrans" cxnId="{F77C9803-0DC5-47D6-9B8A-681E90F11253}">
      <dgm:prSet/>
      <dgm:spPr/>
      <dgm:t>
        <a:bodyPr/>
        <a:lstStyle/>
        <a:p>
          <a:endParaRPr lang="en-ZA" sz="1600">
            <a:solidFill>
              <a:srgbClr val="001484"/>
            </a:solidFill>
          </a:endParaRPr>
        </a:p>
      </dgm:t>
    </dgm:pt>
    <dgm:pt modelId="{BEDB6524-1D91-46FF-BB1D-1F28E8A58CC3}" type="sibTrans" cxnId="{F77C9803-0DC5-47D6-9B8A-681E90F11253}">
      <dgm:prSet custT="1"/>
      <dgm:spPr/>
      <dgm:t>
        <a:bodyPr/>
        <a:lstStyle/>
        <a:p>
          <a:endParaRPr lang="en-ZA" sz="1600">
            <a:solidFill>
              <a:srgbClr val="001484"/>
            </a:solidFill>
          </a:endParaRPr>
        </a:p>
      </dgm:t>
    </dgm:pt>
    <dgm:pt modelId="{A2EF3511-81BA-4EE6-A8AF-702C5D402494}">
      <dgm:prSet phldrT="[Text]" custT="1"/>
      <dgm:spPr/>
      <dgm:t>
        <a:bodyPr/>
        <a:lstStyle/>
        <a:p>
          <a:r>
            <a:rPr lang="en-ZA" sz="1400" b="1"/>
            <a:t>Why (motive, gang)</a:t>
          </a:r>
          <a:endParaRPr lang="en-ZA" sz="1400" b="1" dirty="0"/>
        </a:p>
      </dgm:t>
    </dgm:pt>
    <dgm:pt modelId="{EFAA87EE-00A2-4692-A0EC-5F1096D38180}" type="parTrans" cxnId="{29A916A3-8E89-4552-B799-9AC50391596C}">
      <dgm:prSet/>
      <dgm:spPr/>
      <dgm:t>
        <a:bodyPr/>
        <a:lstStyle/>
        <a:p>
          <a:endParaRPr lang="en-ZA" sz="1600">
            <a:solidFill>
              <a:srgbClr val="001484"/>
            </a:solidFill>
          </a:endParaRPr>
        </a:p>
      </dgm:t>
    </dgm:pt>
    <dgm:pt modelId="{BC3254D8-34D3-4CFF-A57E-3767D747E2D7}" type="sibTrans" cxnId="{29A916A3-8E89-4552-B799-9AC50391596C}">
      <dgm:prSet custT="1"/>
      <dgm:spPr/>
      <dgm:t>
        <a:bodyPr/>
        <a:lstStyle/>
        <a:p>
          <a:endParaRPr lang="en-ZA" sz="1600">
            <a:solidFill>
              <a:srgbClr val="001484"/>
            </a:solidFill>
          </a:endParaRPr>
        </a:p>
      </dgm:t>
    </dgm:pt>
    <dgm:pt modelId="{4B9CE70A-AEE0-4883-B43E-D2349515C031}">
      <dgm:prSet phldrT="[Text]" custT="1"/>
      <dgm:spPr/>
      <dgm:t>
        <a:bodyPr/>
        <a:lstStyle/>
        <a:p>
          <a:r>
            <a:rPr lang="en-ZA" sz="1400" b="1"/>
            <a:t>How? (gunshot, stabbing)</a:t>
          </a:r>
          <a:endParaRPr lang="en-ZA" sz="1400" b="1" dirty="0"/>
        </a:p>
      </dgm:t>
    </dgm:pt>
    <dgm:pt modelId="{9D82324E-E482-424D-82EB-DF2E934B5043}" type="parTrans" cxnId="{2BD50B3D-3034-4561-8D16-B626A1662903}">
      <dgm:prSet/>
      <dgm:spPr/>
      <dgm:t>
        <a:bodyPr/>
        <a:lstStyle/>
        <a:p>
          <a:endParaRPr lang="en-ZA" sz="1600">
            <a:solidFill>
              <a:srgbClr val="001484"/>
            </a:solidFill>
          </a:endParaRPr>
        </a:p>
      </dgm:t>
    </dgm:pt>
    <dgm:pt modelId="{245604AF-889D-4BD5-8C24-C789B8B7B5B5}" type="sibTrans" cxnId="{2BD50B3D-3034-4561-8D16-B626A1662903}">
      <dgm:prSet custT="1"/>
      <dgm:spPr/>
      <dgm:t>
        <a:bodyPr/>
        <a:lstStyle/>
        <a:p>
          <a:endParaRPr lang="en-ZA" sz="1600">
            <a:solidFill>
              <a:srgbClr val="001484"/>
            </a:solidFill>
          </a:endParaRPr>
        </a:p>
      </dgm:t>
    </dgm:pt>
    <dgm:pt modelId="{98CD3DB9-A536-44A1-A3AD-5372A645A122}">
      <dgm:prSet custT="1"/>
      <dgm:spPr/>
      <dgm:t>
        <a:bodyPr/>
        <a:lstStyle/>
        <a:p>
          <a:r>
            <a:rPr lang="en-ZA" sz="1400" b="1"/>
            <a:t>Who (age &amp; gender)  </a:t>
          </a:r>
          <a:endParaRPr lang="en-ZA" sz="1400" dirty="0"/>
        </a:p>
      </dgm:t>
    </dgm:pt>
    <dgm:pt modelId="{3D14E361-6E81-4502-9C20-B4B35ABFBB3A}" type="parTrans" cxnId="{82967F5B-59DA-4B50-A5C6-02F2D26490C0}">
      <dgm:prSet/>
      <dgm:spPr/>
      <dgm:t>
        <a:bodyPr/>
        <a:lstStyle/>
        <a:p>
          <a:endParaRPr lang="en-ZA">
            <a:solidFill>
              <a:srgbClr val="001484"/>
            </a:solidFill>
          </a:endParaRPr>
        </a:p>
      </dgm:t>
    </dgm:pt>
    <dgm:pt modelId="{726A0BF0-E9B0-4185-9270-2734FEC726F8}" type="sibTrans" cxnId="{82967F5B-59DA-4B50-A5C6-02F2D26490C0}">
      <dgm:prSet/>
      <dgm:spPr/>
      <dgm:t>
        <a:bodyPr/>
        <a:lstStyle/>
        <a:p>
          <a:endParaRPr lang="en-ZA">
            <a:solidFill>
              <a:srgbClr val="001484"/>
            </a:solidFill>
          </a:endParaRPr>
        </a:p>
      </dgm:t>
    </dgm:pt>
    <dgm:pt modelId="{90436C89-7B15-472B-846C-C9A305010033}" type="pres">
      <dgm:prSet presAssocID="{D7BD5490-EE4D-4568-9A9D-F450C3E05C4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319A17CB-A3D1-4EF5-87F4-666F5F096692}" type="pres">
      <dgm:prSet presAssocID="{6F857E66-F7E9-40C8-B363-825BA3B3CFA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8E0D7C9-5DD7-418E-A1FB-12971B44208A}" type="pres">
      <dgm:prSet presAssocID="{6F857E66-F7E9-40C8-B363-825BA3B3CFA5}" presName="spNode" presStyleCnt="0"/>
      <dgm:spPr/>
    </dgm:pt>
    <dgm:pt modelId="{8A036DFA-9A47-4B77-8EC8-D84B4FD33ACA}" type="pres">
      <dgm:prSet presAssocID="{347E8A55-A5E5-4423-8675-5C212D873492}" presName="sibTrans" presStyleLbl="sibTrans1D1" presStyleIdx="0" presStyleCnt="6"/>
      <dgm:spPr/>
      <dgm:t>
        <a:bodyPr/>
        <a:lstStyle/>
        <a:p>
          <a:endParaRPr lang="en-ZA"/>
        </a:p>
      </dgm:t>
    </dgm:pt>
    <dgm:pt modelId="{359540EB-A4F4-4E73-8CF2-23227EBB242F}" type="pres">
      <dgm:prSet presAssocID="{D7C946AA-A869-42D0-B56D-0CBF98F5308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8E6FD2D-6920-41AF-B84A-D997D5F6A59B}" type="pres">
      <dgm:prSet presAssocID="{D7C946AA-A869-42D0-B56D-0CBF98F5308B}" presName="spNode" presStyleCnt="0"/>
      <dgm:spPr/>
    </dgm:pt>
    <dgm:pt modelId="{3081DEB3-CBB9-4DA4-AE0C-AC83B30EF3CC}" type="pres">
      <dgm:prSet presAssocID="{F9ECAAF0-7BD9-47AA-A616-26A5EC388F28}" presName="sibTrans" presStyleLbl="sibTrans1D1" presStyleIdx="1" presStyleCnt="6"/>
      <dgm:spPr/>
      <dgm:t>
        <a:bodyPr/>
        <a:lstStyle/>
        <a:p>
          <a:endParaRPr lang="en-ZA"/>
        </a:p>
      </dgm:t>
    </dgm:pt>
    <dgm:pt modelId="{2E95D685-13E1-4486-94EA-0F5382B9603B}" type="pres">
      <dgm:prSet presAssocID="{7CF0D1EA-72A4-459B-B4A7-769DF8FCB5D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BE7ABC7-D007-4ACE-91F0-876E08A15AFF}" type="pres">
      <dgm:prSet presAssocID="{7CF0D1EA-72A4-459B-B4A7-769DF8FCB5D6}" presName="spNode" presStyleCnt="0"/>
      <dgm:spPr/>
    </dgm:pt>
    <dgm:pt modelId="{26BD9B75-D421-45E8-B771-63F02FD35A18}" type="pres">
      <dgm:prSet presAssocID="{BEDB6524-1D91-46FF-BB1D-1F28E8A58CC3}" presName="sibTrans" presStyleLbl="sibTrans1D1" presStyleIdx="2" presStyleCnt="6"/>
      <dgm:spPr/>
      <dgm:t>
        <a:bodyPr/>
        <a:lstStyle/>
        <a:p>
          <a:endParaRPr lang="en-ZA"/>
        </a:p>
      </dgm:t>
    </dgm:pt>
    <dgm:pt modelId="{C41DCFEF-D551-471D-93C9-E159F597D742}" type="pres">
      <dgm:prSet presAssocID="{A2EF3511-81BA-4EE6-A8AF-702C5D40249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8C5076A7-1FE5-4440-ADA5-2FCC826B0087}" type="pres">
      <dgm:prSet presAssocID="{A2EF3511-81BA-4EE6-A8AF-702C5D402494}" presName="spNode" presStyleCnt="0"/>
      <dgm:spPr/>
    </dgm:pt>
    <dgm:pt modelId="{DB781DFD-4B47-4022-B373-6663610C9AD9}" type="pres">
      <dgm:prSet presAssocID="{BC3254D8-34D3-4CFF-A57E-3767D747E2D7}" presName="sibTrans" presStyleLbl="sibTrans1D1" presStyleIdx="3" presStyleCnt="6"/>
      <dgm:spPr/>
      <dgm:t>
        <a:bodyPr/>
        <a:lstStyle/>
        <a:p>
          <a:endParaRPr lang="en-ZA"/>
        </a:p>
      </dgm:t>
    </dgm:pt>
    <dgm:pt modelId="{A4BAB527-E976-40F0-8C6F-96229F8B3A3B}" type="pres">
      <dgm:prSet presAssocID="{98CD3DB9-A536-44A1-A3AD-5372A645A12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6F788E9-044A-4B53-9256-089C6E4D72E9}" type="pres">
      <dgm:prSet presAssocID="{98CD3DB9-A536-44A1-A3AD-5372A645A122}" presName="spNode" presStyleCnt="0"/>
      <dgm:spPr/>
    </dgm:pt>
    <dgm:pt modelId="{F242B1C1-52A4-4430-84A6-E8CFA166ECB9}" type="pres">
      <dgm:prSet presAssocID="{726A0BF0-E9B0-4185-9270-2734FEC726F8}" presName="sibTrans" presStyleLbl="sibTrans1D1" presStyleIdx="4" presStyleCnt="6"/>
      <dgm:spPr/>
      <dgm:t>
        <a:bodyPr/>
        <a:lstStyle/>
        <a:p>
          <a:endParaRPr lang="en-ZA"/>
        </a:p>
      </dgm:t>
    </dgm:pt>
    <dgm:pt modelId="{0092FDC0-9D93-4383-8D50-BECB1732C411}" type="pres">
      <dgm:prSet presAssocID="{4B9CE70A-AEE0-4883-B43E-D2349515C03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DD1B7E0-2F85-4AD5-9965-238E5330BDE0}" type="pres">
      <dgm:prSet presAssocID="{4B9CE70A-AEE0-4883-B43E-D2349515C031}" presName="spNode" presStyleCnt="0"/>
      <dgm:spPr/>
    </dgm:pt>
    <dgm:pt modelId="{9EBDE566-5F57-4950-8CB8-D9C8A5ABFE0C}" type="pres">
      <dgm:prSet presAssocID="{245604AF-889D-4BD5-8C24-C789B8B7B5B5}" presName="sibTrans" presStyleLbl="sibTrans1D1" presStyleIdx="5" presStyleCnt="6"/>
      <dgm:spPr/>
      <dgm:t>
        <a:bodyPr/>
        <a:lstStyle/>
        <a:p>
          <a:endParaRPr lang="en-ZA"/>
        </a:p>
      </dgm:t>
    </dgm:pt>
  </dgm:ptLst>
  <dgm:cxnLst>
    <dgm:cxn modelId="{07093E5A-88FC-4C15-8FC0-595BED9985E3}" type="presOf" srcId="{6F857E66-F7E9-40C8-B363-825BA3B3CFA5}" destId="{319A17CB-A3D1-4EF5-87F4-666F5F096692}" srcOrd="0" destOrd="0" presId="urn:microsoft.com/office/officeart/2005/8/layout/cycle5"/>
    <dgm:cxn modelId="{9F1FAE78-F4E0-43FB-8B79-54620AC9B3DC}" type="presOf" srcId="{D7C946AA-A869-42D0-B56D-0CBF98F5308B}" destId="{359540EB-A4F4-4E73-8CF2-23227EBB242F}" srcOrd="0" destOrd="0" presId="urn:microsoft.com/office/officeart/2005/8/layout/cycle5"/>
    <dgm:cxn modelId="{AC3F3A0A-C5C3-49B3-9A92-693E9C9886EE}" type="presOf" srcId="{98CD3DB9-A536-44A1-A3AD-5372A645A122}" destId="{A4BAB527-E976-40F0-8C6F-96229F8B3A3B}" srcOrd="0" destOrd="0" presId="urn:microsoft.com/office/officeart/2005/8/layout/cycle5"/>
    <dgm:cxn modelId="{766887BC-2A16-4779-AEE7-35BAA312D3A3}" type="presOf" srcId="{A2EF3511-81BA-4EE6-A8AF-702C5D402494}" destId="{C41DCFEF-D551-471D-93C9-E159F597D742}" srcOrd="0" destOrd="0" presId="urn:microsoft.com/office/officeart/2005/8/layout/cycle5"/>
    <dgm:cxn modelId="{E5649D73-66A2-4E26-96AA-2E65CF1B4D2D}" type="presOf" srcId="{245604AF-889D-4BD5-8C24-C789B8B7B5B5}" destId="{9EBDE566-5F57-4950-8CB8-D9C8A5ABFE0C}" srcOrd="0" destOrd="0" presId="urn:microsoft.com/office/officeart/2005/8/layout/cycle5"/>
    <dgm:cxn modelId="{85A0B275-184A-4016-B828-BDB0644A7660}" srcId="{D7BD5490-EE4D-4568-9A9D-F450C3E05C4C}" destId="{6F857E66-F7E9-40C8-B363-825BA3B3CFA5}" srcOrd="0" destOrd="0" parTransId="{DB052EC5-8A88-45E3-9E4A-773A82103874}" sibTransId="{347E8A55-A5E5-4423-8675-5C212D873492}"/>
    <dgm:cxn modelId="{0413C208-272A-4CE1-8347-2E33516A81DD}" type="presOf" srcId="{D7BD5490-EE4D-4568-9A9D-F450C3E05C4C}" destId="{90436C89-7B15-472B-846C-C9A305010033}" srcOrd="0" destOrd="0" presId="urn:microsoft.com/office/officeart/2005/8/layout/cycle5"/>
    <dgm:cxn modelId="{937D3C40-DE71-4D45-B28E-FC6C1E83125C}" type="presOf" srcId="{7CF0D1EA-72A4-459B-B4A7-769DF8FCB5D6}" destId="{2E95D685-13E1-4486-94EA-0F5382B9603B}" srcOrd="0" destOrd="0" presId="urn:microsoft.com/office/officeart/2005/8/layout/cycle5"/>
    <dgm:cxn modelId="{2BD50B3D-3034-4561-8D16-B626A1662903}" srcId="{D7BD5490-EE4D-4568-9A9D-F450C3E05C4C}" destId="{4B9CE70A-AEE0-4883-B43E-D2349515C031}" srcOrd="5" destOrd="0" parTransId="{9D82324E-E482-424D-82EB-DF2E934B5043}" sibTransId="{245604AF-889D-4BD5-8C24-C789B8B7B5B5}"/>
    <dgm:cxn modelId="{3844B024-D2D8-4A7D-85F9-D3306C11DBD5}" type="presOf" srcId="{BC3254D8-34D3-4CFF-A57E-3767D747E2D7}" destId="{DB781DFD-4B47-4022-B373-6663610C9AD9}" srcOrd="0" destOrd="0" presId="urn:microsoft.com/office/officeart/2005/8/layout/cycle5"/>
    <dgm:cxn modelId="{29A916A3-8E89-4552-B799-9AC50391596C}" srcId="{D7BD5490-EE4D-4568-9A9D-F450C3E05C4C}" destId="{A2EF3511-81BA-4EE6-A8AF-702C5D402494}" srcOrd="3" destOrd="0" parTransId="{EFAA87EE-00A2-4692-A0EC-5F1096D38180}" sibTransId="{BC3254D8-34D3-4CFF-A57E-3767D747E2D7}"/>
    <dgm:cxn modelId="{2ED7E6D2-63CF-4475-97E6-FBF3C676E6A1}" srcId="{D7BD5490-EE4D-4568-9A9D-F450C3E05C4C}" destId="{D7C946AA-A869-42D0-B56D-0CBF98F5308B}" srcOrd="1" destOrd="0" parTransId="{017220D1-4DAF-4124-A3C6-0276657A2710}" sibTransId="{F9ECAAF0-7BD9-47AA-A616-26A5EC388F28}"/>
    <dgm:cxn modelId="{B08BFF4A-943E-4600-9C1B-996AE086FF63}" type="presOf" srcId="{BEDB6524-1D91-46FF-BB1D-1F28E8A58CC3}" destId="{26BD9B75-D421-45E8-B771-63F02FD35A18}" srcOrd="0" destOrd="0" presId="urn:microsoft.com/office/officeart/2005/8/layout/cycle5"/>
    <dgm:cxn modelId="{82967F5B-59DA-4B50-A5C6-02F2D26490C0}" srcId="{D7BD5490-EE4D-4568-9A9D-F450C3E05C4C}" destId="{98CD3DB9-A536-44A1-A3AD-5372A645A122}" srcOrd="4" destOrd="0" parTransId="{3D14E361-6E81-4502-9C20-B4B35ABFBB3A}" sibTransId="{726A0BF0-E9B0-4185-9270-2734FEC726F8}"/>
    <dgm:cxn modelId="{E19D593A-99DD-4586-AE0A-BF48FC353059}" type="presOf" srcId="{726A0BF0-E9B0-4185-9270-2734FEC726F8}" destId="{F242B1C1-52A4-4430-84A6-E8CFA166ECB9}" srcOrd="0" destOrd="0" presId="urn:microsoft.com/office/officeart/2005/8/layout/cycle5"/>
    <dgm:cxn modelId="{FCF9D83F-2A5C-42D0-B3E9-682F5B44925B}" type="presOf" srcId="{F9ECAAF0-7BD9-47AA-A616-26A5EC388F28}" destId="{3081DEB3-CBB9-4DA4-AE0C-AC83B30EF3CC}" srcOrd="0" destOrd="0" presId="urn:microsoft.com/office/officeart/2005/8/layout/cycle5"/>
    <dgm:cxn modelId="{BB4E8DD8-68A8-40FE-AB1B-2D906570A6FC}" type="presOf" srcId="{4B9CE70A-AEE0-4883-B43E-D2349515C031}" destId="{0092FDC0-9D93-4383-8D50-BECB1732C411}" srcOrd="0" destOrd="0" presId="urn:microsoft.com/office/officeart/2005/8/layout/cycle5"/>
    <dgm:cxn modelId="{3E5C1EA6-6683-4F7E-AA46-637D6791CD3C}" type="presOf" srcId="{347E8A55-A5E5-4423-8675-5C212D873492}" destId="{8A036DFA-9A47-4B77-8EC8-D84B4FD33ACA}" srcOrd="0" destOrd="0" presId="urn:microsoft.com/office/officeart/2005/8/layout/cycle5"/>
    <dgm:cxn modelId="{F77C9803-0DC5-47D6-9B8A-681E90F11253}" srcId="{D7BD5490-EE4D-4568-9A9D-F450C3E05C4C}" destId="{7CF0D1EA-72A4-459B-B4A7-769DF8FCB5D6}" srcOrd="2" destOrd="0" parTransId="{5011D3F5-C6D1-4BEA-BFC8-1A2CCBF620DD}" sibTransId="{BEDB6524-1D91-46FF-BB1D-1F28E8A58CC3}"/>
    <dgm:cxn modelId="{19113C2C-E292-44CC-8BD6-F29DEBB7795B}" type="presParOf" srcId="{90436C89-7B15-472B-846C-C9A305010033}" destId="{319A17CB-A3D1-4EF5-87F4-666F5F096692}" srcOrd="0" destOrd="0" presId="urn:microsoft.com/office/officeart/2005/8/layout/cycle5"/>
    <dgm:cxn modelId="{855A7220-2D43-450B-8CF4-EE7EA1025FE3}" type="presParOf" srcId="{90436C89-7B15-472B-846C-C9A305010033}" destId="{F8E0D7C9-5DD7-418E-A1FB-12971B44208A}" srcOrd="1" destOrd="0" presId="urn:microsoft.com/office/officeart/2005/8/layout/cycle5"/>
    <dgm:cxn modelId="{65792899-E5BD-4A93-96FD-1824D2DAABA0}" type="presParOf" srcId="{90436C89-7B15-472B-846C-C9A305010033}" destId="{8A036DFA-9A47-4B77-8EC8-D84B4FD33ACA}" srcOrd="2" destOrd="0" presId="urn:microsoft.com/office/officeart/2005/8/layout/cycle5"/>
    <dgm:cxn modelId="{57D1B49F-C7E5-4A69-80FD-75A55DF2B30B}" type="presParOf" srcId="{90436C89-7B15-472B-846C-C9A305010033}" destId="{359540EB-A4F4-4E73-8CF2-23227EBB242F}" srcOrd="3" destOrd="0" presId="urn:microsoft.com/office/officeart/2005/8/layout/cycle5"/>
    <dgm:cxn modelId="{1D7577DE-2E72-4AEE-948F-D312B5CF315B}" type="presParOf" srcId="{90436C89-7B15-472B-846C-C9A305010033}" destId="{98E6FD2D-6920-41AF-B84A-D997D5F6A59B}" srcOrd="4" destOrd="0" presId="urn:microsoft.com/office/officeart/2005/8/layout/cycle5"/>
    <dgm:cxn modelId="{3EB1E652-DB1D-4356-B519-0ED50344AC88}" type="presParOf" srcId="{90436C89-7B15-472B-846C-C9A305010033}" destId="{3081DEB3-CBB9-4DA4-AE0C-AC83B30EF3CC}" srcOrd="5" destOrd="0" presId="urn:microsoft.com/office/officeart/2005/8/layout/cycle5"/>
    <dgm:cxn modelId="{5127D9B2-9A20-4001-9E24-29A3309DDC0A}" type="presParOf" srcId="{90436C89-7B15-472B-846C-C9A305010033}" destId="{2E95D685-13E1-4486-94EA-0F5382B9603B}" srcOrd="6" destOrd="0" presId="urn:microsoft.com/office/officeart/2005/8/layout/cycle5"/>
    <dgm:cxn modelId="{000A4976-7968-4FD2-A13D-5211C871B556}" type="presParOf" srcId="{90436C89-7B15-472B-846C-C9A305010033}" destId="{1BE7ABC7-D007-4ACE-91F0-876E08A15AFF}" srcOrd="7" destOrd="0" presId="urn:microsoft.com/office/officeart/2005/8/layout/cycle5"/>
    <dgm:cxn modelId="{7D90BD2E-7AA5-4AD3-97EF-3351756C7A78}" type="presParOf" srcId="{90436C89-7B15-472B-846C-C9A305010033}" destId="{26BD9B75-D421-45E8-B771-63F02FD35A18}" srcOrd="8" destOrd="0" presId="urn:microsoft.com/office/officeart/2005/8/layout/cycle5"/>
    <dgm:cxn modelId="{58526502-EAD2-401C-BE0A-3FD6BED36F44}" type="presParOf" srcId="{90436C89-7B15-472B-846C-C9A305010033}" destId="{C41DCFEF-D551-471D-93C9-E159F597D742}" srcOrd="9" destOrd="0" presId="urn:microsoft.com/office/officeart/2005/8/layout/cycle5"/>
    <dgm:cxn modelId="{AB2EE94C-D33D-4E56-8846-F53B13782086}" type="presParOf" srcId="{90436C89-7B15-472B-846C-C9A305010033}" destId="{8C5076A7-1FE5-4440-ADA5-2FCC826B0087}" srcOrd="10" destOrd="0" presId="urn:microsoft.com/office/officeart/2005/8/layout/cycle5"/>
    <dgm:cxn modelId="{6E2545C8-95AD-470E-894B-B95DC70C4A14}" type="presParOf" srcId="{90436C89-7B15-472B-846C-C9A305010033}" destId="{DB781DFD-4B47-4022-B373-6663610C9AD9}" srcOrd="11" destOrd="0" presId="urn:microsoft.com/office/officeart/2005/8/layout/cycle5"/>
    <dgm:cxn modelId="{CE5C9580-8064-4D16-B001-EE842AEFEFE3}" type="presParOf" srcId="{90436C89-7B15-472B-846C-C9A305010033}" destId="{A4BAB527-E976-40F0-8C6F-96229F8B3A3B}" srcOrd="12" destOrd="0" presId="urn:microsoft.com/office/officeart/2005/8/layout/cycle5"/>
    <dgm:cxn modelId="{9FA5685A-B1FE-4F22-B15F-FCF9EC82AA39}" type="presParOf" srcId="{90436C89-7B15-472B-846C-C9A305010033}" destId="{16F788E9-044A-4B53-9256-089C6E4D72E9}" srcOrd="13" destOrd="0" presId="urn:microsoft.com/office/officeart/2005/8/layout/cycle5"/>
    <dgm:cxn modelId="{76FD8A9B-7ED5-4FCC-8D71-890FFC8962C3}" type="presParOf" srcId="{90436C89-7B15-472B-846C-C9A305010033}" destId="{F242B1C1-52A4-4430-84A6-E8CFA166ECB9}" srcOrd="14" destOrd="0" presId="urn:microsoft.com/office/officeart/2005/8/layout/cycle5"/>
    <dgm:cxn modelId="{8B2A4612-4FAD-4787-ABE0-9947FB9A9E7F}" type="presParOf" srcId="{90436C89-7B15-472B-846C-C9A305010033}" destId="{0092FDC0-9D93-4383-8D50-BECB1732C411}" srcOrd="15" destOrd="0" presId="urn:microsoft.com/office/officeart/2005/8/layout/cycle5"/>
    <dgm:cxn modelId="{0D7EC7C3-F98B-4AF3-8DB0-44100FF3A8D6}" type="presParOf" srcId="{90436C89-7B15-472B-846C-C9A305010033}" destId="{1DD1B7E0-2F85-4AD5-9965-238E5330BDE0}" srcOrd="16" destOrd="0" presId="urn:microsoft.com/office/officeart/2005/8/layout/cycle5"/>
    <dgm:cxn modelId="{9B9FB53D-712D-4DF0-B130-6379E063E0FC}" type="presParOf" srcId="{90436C89-7B15-472B-846C-C9A305010033}" destId="{9EBDE566-5F57-4950-8CB8-D9C8A5ABFE0C}" srcOrd="17" destOrd="0" presId="urn:microsoft.com/office/officeart/2005/8/layout/cycle5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8EEF918-4DEF-4984-87EC-1B4D16CC3543}" type="doc">
      <dgm:prSet loTypeId="urn:microsoft.com/office/officeart/2005/8/layout/radial6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A0E49CE-0960-4AEB-9F70-382C18C624FA}">
      <dgm:prSet phldrT="[Text]" custT="1"/>
      <dgm:spPr/>
      <dgm:t>
        <a:bodyPr/>
        <a:lstStyle/>
        <a:p>
          <a:r>
            <a:rPr lang="en-US" sz="1400" b="1" dirty="0"/>
            <a:t>LEAP IS SHOWING ITS TRUE VALUE WITH A MURDER RATE </a:t>
          </a:r>
          <a:r>
            <a:rPr lang="en-US" sz="1400" b="1" u="sng" dirty="0"/>
            <a:t>DECREASE OF 9% </a:t>
          </a:r>
          <a:endParaRPr lang="en-US" sz="1400" dirty="0"/>
        </a:p>
      </dgm:t>
    </dgm:pt>
    <dgm:pt modelId="{CE04F75A-4AC8-4911-B575-0685BBF2349B}" type="parTrans" cxnId="{2DEFB39A-7BD4-4BB6-92A6-64C93F310537}">
      <dgm:prSet/>
      <dgm:spPr/>
      <dgm:t>
        <a:bodyPr/>
        <a:lstStyle/>
        <a:p>
          <a:endParaRPr lang="en-US" sz="1400"/>
        </a:p>
      </dgm:t>
    </dgm:pt>
    <dgm:pt modelId="{DA6B59A3-1BB3-4736-BFC5-3D8109193744}" type="sibTrans" cxnId="{2DEFB39A-7BD4-4BB6-92A6-64C93F310537}">
      <dgm:prSet/>
      <dgm:spPr/>
      <dgm:t>
        <a:bodyPr/>
        <a:lstStyle/>
        <a:p>
          <a:endParaRPr lang="en-US" sz="1400"/>
        </a:p>
      </dgm:t>
    </dgm:pt>
    <dgm:pt modelId="{E98518F0-9B91-4A3D-A3AF-1415E10EFDFC}">
      <dgm:prSet phldrT="[Text]" custT="1"/>
      <dgm:spPr/>
      <dgm:t>
        <a:bodyPr/>
        <a:lstStyle/>
        <a:p>
          <a:r>
            <a:rPr lang="en-US" sz="1400" dirty="0"/>
            <a:t>Recorded a total of 428 homicides in quarter 4, January to March 2023, of the 2022/23 financial year</a:t>
          </a:r>
        </a:p>
      </dgm:t>
    </dgm:pt>
    <dgm:pt modelId="{8301EC3C-1F20-4B1A-8A92-F9BFDD1CC797}" type="parTrans" cxnId="{CF2CC45C-FE6E-4762-B63C-B0CBD56910DB}">
      <dgm:prSet/>
      <dgm:spPr/>
      <dgm:t>
        <a:bodyPr/>
        <a:lstStyle/>
        <a:p>
          <a:endParaRPr lang="en-US" sz="1400"/>
        </a:p>
      </dgm:t>
    </dgm:pt>
    <dgm:pt modelId="{591EE251-5604-42E6-8D51-F906271B37C8}" type="sibTrans" cxnId="{CF2CC45C-FE6E-4762-B63C-B0CBD56910DB}">
      <dgm:prSet/>
      <dgm:spPr/>
      <dgm:t>
        <a:bodyPr/>
        <a:lstStyle/>
        <a:p>
          <a:endParaRPr lang="en-US" sz="1400"/>
        </a:p>
      </dgm:t>
    </dgm:pt>
    <dgm:pt modelId="{FCDB7D0E-048F-45A1-A245-B68348412DDB}">
      <dgm:prSet phldrT="[Text]" custT="1"/>
      <dgm:spPr/>
      <dgm:t>
        <a:bodyPr/>
        <a:lstStyle/>
        <a:p>
          <a:r>
            <a:rPr lang="en-US" sz="1400" dirty="0"/>
            <a:t>Decreased by 9% from 468 cases in 2021/22 to 428 in 2022/23, when compared with the same period of the previous year</a:t>
          </a:r>
        </a:p>
      </dgm:t>
    </dgm:pt>
    <dgm:pt modelId="{6DBCC5C5-5F51-4F98-93DE-7ECC2284E865}" type="parTrans" cxnId="{52B4858D-2D5B-4866-830F-961035E134EC}">
      <dgm:prSet/>
      <dgm:spPr/>
      <dgm:t>
        <a:bodyPr/>
        <a:lstStyle/>
        <a:p>
          <a:endParaRPr lang="en-US" sz="1400"/>
        </a:p>
      </dgm:t>
    </dgm:pt>
    <dgm:pt modelId="{8AEFB457-D60F-4959-B0B6-4785E84C7FAB}" type="sibTrans" cxnId="{52B4858D-2D5B-4866-830F-961035E134EC}">
      <dgm:prSet/>
      <dgm:spPr/>
      <dgm:t>
        <a:bodyPr/>
        <a:lstStyle/>
        <a:p>
          <a:endParaRPr lang="en-US" sz="1400"/>
        </a:p>
      </dgm:t>
    </dgm:pt>
    <dgm:pt modelId="{E978FB76-C187-4CC7-99D2-5FF34FF80ED1}">
      <dgm:prSet phldrT="[Text]" custT="1"/>
      <dgm:spPr/>
      <dgm:t>
        <a:bodyPr/>
        <a:lstStyle/>
        <a:p>
          <a:r>
            <a:rPr lang="en-US" sz="1400" dirty="0"/>
            <a:t>Comparing the 2021/22 financial year with the 2022/23 financial year, homicides in 8 LEAP precincts decreased, while 5 increased</a:t>
          </a:r>
        </a:p>
      </dgm:t>
    </dgm:pt>
    <dgm:pt modelId="{441B3130-B83E-4188-A330-395D22F06894}" type="parTrans" cxnId="{FB3D4B1C-C702-4D30-8F84-837907E5DDD2}">
      <dgm:prSet/>
      <dgm:spPr/>
      <dgm:t>
        <a:bodyPr/>
        <a:lstStyle/>
        <a:p>
          <a:endParaRPr lang="en-US" sz="1400"/>
        </a:p>
      </dgm:t>
    </dgm:pt>
    <dgm:pt modelId="{4A7BCE22-5A40-4734-BEB0-7957D81F9D81}" type="sibTrans" cxnId="{FB3D4B1C-C702-4D30-8F84-837907E5DDD2}">
      <dgm:prSet/>
      <dgm:spPr/>
      <dgm:t>
        <a:bodyPr/>
        <a:lstStyle/>
        <a:p>
          <a:endParaRPr lang="en-US" sz="1400"/>
        </a:p>
      </dgm:t>
    </dgm:pt>
    <dgm:pt modelId="{5E47880F-49EC-4336-8BE6-09987BE57068}">
      <dgm:prSet phldrT="[Text]" custT="1"/>
      <dgm:spPr/>
      <dgm:t>
        <a:bodyPr/>
        <a:lstStyle/>
        <a:p>
          <a:r>
            <a:rPr lang="en-US" sz="1400" dirty="0"/>
            <a:t>This is the first time in LEAP’s 3-year history that so many precincts recorded a decrease</a:t>
          </a:r>
        </a:p>
      </dgm:t>
    </dgm:pt>
    <dgm:pt modelId="{0AED96FE-EBC7-40F7-A653-21EE4CA92E91}" type="parTrans" cxnId="{BF7B1CE7-5BA9-4AE6-9C1E-5C2448A410D7}">
      <dgm:prSet/>
      <dgm:spPr/>
      <dgm:t>
        <a:bodyPr/>
        <a:lstStyle/>
        <a:p>
          <a:endParaRPr lang="en-US" sz="1400"/>
        </a:p>
      </dgm:t>
    </dgm:pt>
    <dgm:pt modelId="{8D2F55FC-DA8A-4A97-AB42-156B3FAC2911}" type="sibTrans" cxnId="{BF7B1CE7-5BA9-4AE6-9C1E-5C2448A410D7}">
      <dgm:prSet/>
      <dgm:spPr/>
      <dgm:t>
        <a:bodyPr/>
        <a:lstStyle/>
        <a:p>
          <a:endParaRPr lang="en-US" sz="1400"/>
        </a:p>
      </dgm:t>
    </dgm:pt>
    <dgm:pt modelId="{C76E8C22-E80E-43DF-9562-AC0C6152122E}" type="pres">
      <dgm:prSet presAssocID="{C8EEF918-4DEF-4984-87EC-1B4D16CC354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C3F97980-5EA5-4A9C-A160-249370942AEC}" type="pres">
      <dgm:prSet presAssocID="{4A0E49CE-0960-4AEB-9F70-382C18C624FA}" presName="centerShape" presStyleLbl="node0" presStyleIdx="0" presStyleCnt="1"/>
      <dgm:spPr/>
      <dgm:t>
        <a:bodyPr/>
        <a:lstStyle/>
        <a:p>
          <a:endParaRPr lang="en-ZA"/>
        </a:p>
      </dgm:t>
    </dgm:pt>
    <dgm:pt modelId="{1F505150-3226-498B-9AD7-6BA8FDE178FA}" type="pres">
      <dgm:prSet presAssocID="{E98518F0-9B91-4A3D-A3AF-1415E10EFDFC}" presName="node" presStyleLbl="node1" presStyleIdx="0" presStyleCnt="4" custScaleX="167433" custScaleY="158899" custRadScaleRad="100530" custRadScaleInc="-474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854075C2-E747-4221-844D-57BF5EB50CF3}" type="pres">
      <dgm:prSet presAssocID="{E98518F0-9B91-4A3D-A3AF-1415E10EFDFC}" presName="dummy" presStyleCnt="0"/>
      <dgm:spPr/>
    </dgm:pt>
    <dgm:pt modelId="{A696DB3F-0701-4CEB-A119-65191138136D}" type="pres">
      <dgm:prSet presAssocID="{591EE251-5604-42E6-8D51-F906271B37C8}" presName="sibTrans" presStyleLbl="sibTrans2D1" presStyleIdx="0" presStyleCnt="4"/>
      <dgm:spPr/>
      <dgm:t>
        <a:bodyPr/>
        <a:lstStyle/>
        <a:p>
          <a:endParaRPr lang="en-ZA"/>
        </a:p>
      </dgm:t>
    </dgm:pt>
    <dgm:pt modelId="{9F28161C-4CD9-421D-AFC9-F495D5B65041}" type="pres">
      <dgm:prSet presAssocID="{FCDB7D0E-048F-45A1-A245-B68348412DDB}" presName="node" presStyleLbl="node1" presStyleIdx="1" presStyleCnt="4" custScaleX="167433" custScaleY="158899" custRadScaleRad="109980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0C354FD4-86CE-4A3E-A0E2-3162B82B8E79}" type="pres">
      <dgm:prSet presAssocID="{FCDB7D0E-048F-45A1-A245-B68348412DDB}" presName="dummy" presStyleCnt="0"/>
      <dgm:spPr/>
    </dgm:pt>
    <dgm:pt modelId="{3D6188B8-47B9-400E-BB6D-9E5BAC2A901F}" type="pres">
      <dgm:prSet presAssocID="{8AEFB457-D60F-4959-B0B6-4785E84C7FAB}" presName="sibTrans" presStyleLbl="sibTrans2D1" presStyleIdx="1" presStyleCnt="4"/>
      <dgm:spPr/>
      <dgm:t>
        <a:bodyPr/>
        <a:lstStyle/>
        <a:p>
          <a:endParaRPr lang="en-ZA"/>
        </a:p>
      </dgm:t>
    </dgm:pt>
    <dgm:pt modelId="{B44515D2-F0D7-4066-94D7-33FD61B041FA}" type="pres">
      <dgm:prSet presAssocID="{E978FB76-C187-4CC7-99D2-5FF34FF80ED1}" presName="node" presStyleLbl="node1" presStyleIdx="2" presStyleCnt="4" custScaleX="167433" custScaleY="15889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604B2AB2-397A-4B4E-85BA-5515B55FF289}" type="pres">
      <dgm:prSet presAssocID="{E978FB76-C187-4CC7-99D2-5FF34FF80ED1}" presName="dummy" presStyleCnt="0"/>
      <dgm:spPr/>
    </dgm:pt>
    <dgm:pt modelId="{F075BAC2-E1CD-4513-9E8F-DE9B79A5C96E}" type="pres">
      <dgm:prSet presAssocID="{4A7BCE22-5A40-4734-BEB0-7957D81F9D81}" presName="sibTrans" presStyleLbl="sibTrans2D1" presStyleIdx="2" presStyleCnt="4"/>
      <dgm:spPr/>
      <dgm:t>
        <a:bodyPr/>
        <a:lstStyle/>
        <a:p>
          <a:endParaRPr lang="en-ZA"/>
        </a:p>
      </dgm:t>
    </dgm:pt>
    <dgm:pt modelId="{60011D41-013B-45B6-B37C-48B599886742}" type="pres">
      <dgm:prSet presAssocID="{5E47880F-49EC-4336-8BE6-09987BE57068}" presName="node" presStyleLbl="node1" presStyleIdx="3" presStyleCnt="4" custScaleX="167433" custScaleY="158899" custRadScaleRad="10998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7DEB294-CADD-40C7-82D1-CFF68BD74AF7}" type="pres">
      <dgm:prSet presAssocID="{5E47880F-49EC-4336-8BE6-09987BE57068}" presName="dummy" presStyleCnt="0"/>
      <dgm:spPr/>
    </dgm:pt>
    <dgm:pt modelId="{668CCD79-0C62-472C-A37E-23896C1C3C38}" type="pres">
      <dgm:prSet presAssocID="{8D2F55FC-DA8A-4A97-AB42-156B3FAC2911}" presName="sibTrans" presStyleLbl="sibTrans2D1" presStyleIdx="3" presStyleCnt="4"/>
      <dgm:spPr/>
      <dgm:t>
        <a:bodyPr/>
        <a:lstStyle/>
        <a:p>
          <a:endParaRPr lang="en-ZA"/>
        </a:p>
      </dgm:t>
    </dgm:pt>
  </dgm:ptLst>
  <dgm:cxnLst>
    <dgm:cxn modelId="{BF7B1CE7-5BA9-4AE6-9C1E-5C2448A410D7}" srcId="{4A0E49CE-0960-4AEB-9F70-382C18C624FA}" destId="{5E47880F-49EC-4336-8BE6-09987BE57068}" srcOrd="3" destOrd="0" parTransId="{0AED96FE-EBC7-40F7-A653-21EE4CA92E91}" sibTransId="{8D2F55FC-DA8A-4A97-AB42-156B3FAC2911}"/>
    <dgm:cxn modelId="{CF2CC45C-FE6E-4762-B63C-B0CBD56910DB}" srcId="{4A0E49CE-0960-4AEB-9F70-382C18C624FA}" destId="{E98518F0-9B91-4A3D-A3AF-1415E10EFDFC}" srcOrd="0" destOrd="0" parTransId="{8301EC3C-1F20-4B1A-8A92-F9BFDD1CC797}" sibTransId="{591EE251-5604-42E6-8D51-F906271B37C8}"/>
    <dgm:cxn modelId="{29F63A07-28EF-4BBC-8A10-01C21EEBB5B7}" type="presOf" srcId="{8D2F55FC-DA8A-4A97-AB42-156B3FAC2911}" destId="{668CCD79-0C62-472C-A37E-23896C1C3C38}" srcOrd="0" destOrd="0" presId="urn:microsoft.com/office/officeart/2005/8/layout/radial6"/>
    <dgm:cxn modelId="{9EE1D8D7-4559-46CA-8CB6-F7515817A791}" type="presOf" srcId="{C8EEF918-4DEF-4984-87EC-1B4D16CC3543}" destId="{C76E8C22-E80E-43DF-9562-AC0C6152122E}" srcOrd="0" destOrd="0" presId="urn:microsoft.com/office/officeart/2005/8/layout/radial6"/>
    <dgm:cxn modelId="{BFDB51F4-C27C-4641-B3FF-C081C47D37AB}" type="presOf" srcId="{8AEFB457-D60F-4959-B0B6-4785E84C7FAB}" destId="{3D6188B8-47B9-400E-BB6D-9E5BAC2A901F}" srcOrd="0" destOrd="0" presId="urn:microsoft.com/office/officeart/2005/8/layout/radial6"/>
    <dgm:cxn modelId="{CB9C9778-141D-4FE3-AD84-8BBF4B3A18BC}" type="presOf" srcId="{FCDB7D0E-048F-45A1-A245-B68348412DDB}" destId="{9F28161C-4CD9-421D-AFC9-F495D5B65041}" srcOrd="0" destOrd="0" presId="urn:microsoft.com/office/officeart/2005/8/layout/radial6"/>
    <dgm:cxn modelId="{FB0D47E1-1949-4463-B257-F52AF7016F33}" type="presOf" srcId="{4A7BCE22-5A40-4734-BEB0-7957D81F9D81}" destId="{F075BAC2-E1CD-4513-9E8F-DE9B79A5C96E}" srcOrd="0" destOrd="0" presId="urn:microsoft.com/office/officeart/2005/8/layout/radial6"/>
    <dgm:cxn modelId="{7658314D-85DD-475B-A82C-27E3D2518621}" type="presOf" srcId="{5E47880F-49EC-4336-8BE6-09987BE57068}" destId="{60011D41-013B-45B6-B37C-48B599886742}" srcOrd="0" destOrd="0" presId="urn:microsoft.com/office/officeart/2005/8/layout/radial6"/>
    <dgm:cxn modelId="{BD3E6F68-C9BB-4928-9A65-76817544D2F9}" type="presOf" srcId="{E98518F0-9B91-4A3D-A3AF-1415E10EFDFC}" destId="{1F505150-3226-498B-9AD7-6BA8FDE178FA}" srcOrd="0" destOrd="0" presId="urn:microsoft.com/office/officeart/2005/8/layout/radial6"/>
    <dgm:cxn modelId="{56D46938-6727-44D3-AC50-0F77AD93614D}" type="presOf" srcId="{E978FB76-C187-4CC7-99D2-5FF34FF80ED1}" destId="{B44515D2-F0D7-4066-94D7-33FD61B041FA}" srcOrd="0" destOrd="0" presId="urn:microsoft.com/office/officeart/2005/8/layout/radial6"/>
    <dgm:cxn modelId="{FB3D4B1C-C702-4D30-8F84-837907E5DDD2}" srcId="{4A0E49CE-0960-4AEB-9F70-382C18C624FA}" destId="{E978FB76-C187-4CC7-99D2-5FF34FF80ED1}" srcOrd="2" destOrd="0" parTransId="{441B3130-B83E-4188-A330-395D22F06894}" sibTransId="{4A7BCE22-5A40-4734-BEB0-7957D81F9D81}"/>
    <dgm:cxn modelId="{E97CB9DD-ECDB-4226-AE45-B89628E4D0AF}" type="presOf" srcId="{591EE251-5604-42E6-8D51-F906271B37C8}" destId="{A696DB3F-0701-4CEB-A119-65191138136D}" srcOrd="0" destOrd="0" presId="urn:microsoft.com/office/officeart/2005/8/layout/radial6"/>
    <dgm:cxn modelId="{52B4858D-2D5B-4866-830F-961035E134EC}" srcId="{4A0E49CE-0960-4AEB-9F70-382C18C624FA}" destId="{FCDB7D0E-048F-45A1-A245-B68348412DDB}" srcOrd="1" destOrd="0" parTransId="{6DBCC5C5-5F51-4F98-93DE-7ECC2284E865}" sibTransId="{8AEFB457-D60F-4959-B0B6-4785E84C7FAB}"/>
    <dgm:cxn modelId="{2DEFB39A-7BD4-4BB6-92A6-64C93F310537}" srcId="{C8EEF918-4DEF-4984-87EC-1B4D16CC3543}" destId="{4A0E49CE-0960-4AEB-9F70-382C18C624FA}" srcOrd="0" destOrd="0" parTransId="{CE04F75A-4AC8-4911-B575-0685BBF2349B}" sibTransId="{DA6B59A3-1BB3-4736-BFC5-3D8109193744}"/>
    <dgm:cxn modelId="{10F95195-CCCE-4B52-BDB2-86536CFCDC91}" type="presOf" srcId="{4A0E49CE-0960-4AEB-9F70-382C18C624FA}" destId="{C3F97980-5EA5-4A9C-A160-249370942AEC}" srcOrd="0" destOrd="0" presId="urn:microsoft.com/office/officeart/2005/8/layout/radial6"/>
    <dgm:cxn modelId="{E898DE93-C25A-4697-BB3B-D45228DA2433}" type="presParOf" srcId="{C76E8C22-E80E-43DF-9562-AC0C6152122E}" destId="{C3F97980-5EA5-4A9C-A160-249370942AEC}" srcOrd="0" destOrd="0" presId="urn:microsoft.com/office/officeart/2005/8/layout/radial6"/>
    <dgm:cxn modelId="{4F275BF2-E2F5-4788-95B7-EA9EF03C9D97}" type="presParOf" srcId="{C76E8C22-E80E-43DF-9562-AC0C6152122E}" destId="{1F505150-3226-498B-9AD7-6BA8FDE178FA}" srcOrd="1" destOrd="0" presId="urn:microsoft.com/office/officeart/2005/8/layout/radial6"/>
    <dgm:cxn modelId="{3271EC6F-9EE4-4D66-A1DA-8FBEB5677D90}" type="presParOf" srcId="{C76E8C22-E80E-43DF-9562-AC0C6152122E}" destId="{854075C2-E747-4221-844D-57BF5EB50CF3}" srcOrd="2" destOrd="0" presId="urn:microsoft.com/office/officeart/2005/8/layout/radial6"/>
    <dgm:cxn modelId="{E9D00E00-1CC6-4D96-BFC3-A597A982BAB5}" type="presParOf" srcId="{C76E8C22-E80E-43DF-9562-AC0C6152122E}" destId="{A696DB3F-0701-4CEB-A119-65191138136D}" srcOrd="3" destOrd="0" presId="urn:microsoft.com/office/officeart/2005/8/layout/radial6"/>
    <dgm:cxn modelId="{C5B5BFE8-6345-4820-9198-833BC6FC378D}" type="presParOf" srcId="{C76E8C22-E80E-43DF-9562-AC0C6152122E}" destId="{9F28161C-4CD9-421D-AFC9-F495D5B65041}" srcOrd="4" destOrd="0" presId="urn:microsoft.com/office/officeart/2005/8/layout/radial6"/>
    <dgm:cxn modelId="{637EF29C-EF7D-4F2F-8E30-EB3E72ED2B84}" type="presParOf" srcId="{C76E8C22-E80E-43DF-9562-AC0C6152122E}" destId="{0C354FD4-86CE-4A3E-A0E2-3162B82B8E79}" srcOrd="5" destOrd="0" presId="urn:microsoft.com/office/officeart/2005/8/layout/radial6"/>
    <dgm:cxn modelId="{66BD46C6-5C40-47D2-94EF-3FC2E4B2661F}" type="presParOf" srcId="{C76E8C22-E80E-43DF-9562-AC0C6152122E}" destId="{3D6188B8-47B9-400E-BB6D-9E5BAC2A901F}" srcOrd="6" destOrd="0" presId="urn:microsoft.com/office/officeart/2005/8/layout/radial6"/>
    <dgm:cxn modelId="{68997C14-85BD-4500-9F15-A84483A449C1}" type="presParOf" srcId="{C76E8C22-E80E-43DF-9562-AC0C6152122E}" destId="{B44515D2-F0D7-4066-94D7-33FD61B041FA}" srcOrd="7" destOrd="0" presId="urn:microsoft.com/office/officeart/2005/8/layout/radial6"/>
    <dgm:cxn modelId="{B6BF82A3-0683-46D4-B96B-5B3290770038}" type="presParOf" srcId="{C76E8C22-E80E-43DF-9562-AC0C6152122E}" destId="{604B2AB2-397A-4B4E-85BA-5515B55FF289}" srcOrd="8" destOrd="0" presId="urn:microsoft.com/office/officeart/2005/8/layout/radial6"/>
    <dgm:cxn modelId="{16800667-E45C-4E19-95B6-73C56CE2E2C7}" type="presParOf" srcId="{C76E8C22-E80E-43DF-9562-AC0C6152122E}" destId="{F075BAC2-E1CD-4513-9E8F-DE9B79A5C96E}" srcOrd="9" destOrd="0" presId="urn:microsoft.com/office/officeart/2005/8/layout/radial6"/>
    <dgm:cxn modelId="{3FAF0F23-EDBA-46E8-B07A-4E19AE3BFA62}" type="presParOf" srcId="{C76E8C22-E80E-43DF-9562-AC0C6152122E}" destId="{60011D41-013B-45B6-B37C-48B599886742}" srcOrd="10" destOrd="0" presId="urn:microsoft.com/office/officeart/2005/8/layout/radial6"/>
    <dgm:cxn modelId="{C6179780-F5FB-4CC3-96D2-A34C63C24933}" type="presParOf" srcId="{C76E8C22-E80E-43DF-9562-AC0C6152122E}" destId="{97DEB294-CADD-40C7-82D1-CFF68BD74AF7}" srcOrd="11" destOrd="0" presId="urn:microsoft.com/office/officeart/2005/8/layout/radial6"/>
    <dgm:cxn modelId="{5E109D04-23D2-46E4-B644-692C72B1EF26}" type="presParOf" srcId="{C76E8C22-E80E-43DF-9562-AC0C6152122E}" destId="{668CCD79-0C62-472C-A37E-23896C1C3C3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57F91C1-E7BC-42A9-AF6E-A1482D72EA42}" type="doc">
      <dgm:prSet loTypeId="urn:microsoft.com/office/officeart/2008/layout/RadialCluster" loCatId="cycle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2AF0531-C911-45C6-8DB9-225D728073B7}">
      <dgm:prSet phldrT="[Text]" custT="1"/>
      <dgm:spPr>
        <a:xfrm>
          <a:off x="4375997" y="1961966"/>
          <a:ext cx="1758237" cy="1758237"/>
        </a:xfrm>
      </dgm:spPr>
      <dgm:t>
        <a:bodyPr/>
        <a:lstStyle/>
        <a:p>
          <a:pPr>
            <a:buNone/>
          </a:pPr>
          <a:r>
            <a:rPr lang="en-US" sz="1600" b="1" dirty="0">
              <a:latin typeface="Century Gothic"/>
              <a:ea typeface="+mn-ea"/>
              <a:cs typeface="+mn-cs"/>
            </a:rPr>
            <a:t>Total arrests executed:</a:t>
          </a:r>
        </a:p>
        <a:p>
          <a:pPr>
            <a:buNone/>
          </a:pPr>
          <a:r>
            <a:rPr lang="en-US" sz="1600" b="1" dirty="0">
              <a:latin typeface="Century Gothic"/>
              <a:ea typeface="+mn-ea"/>
              <a:cs typeface="+mn-cs"/>
            </a:rPr>
            <a:t>16780</a:t>
          </a:r>
        </a:p>
      </dgm:t>
    </dgm:pt>
    <dgm:pt modelId="{F61E4059-D9AA-48A5-A27C-6C6A9E68700C}" type="parTrans" cxnId="{EFC9D2B9-2051-4E6D-8C2A-938DCF23E549}">
      <dgm:prSet/>
      <dgm:spPr/>
      <dgm:t>
        <a:bodyPr/>
        <a:lstStyle/>
        <a:p>
          <a:endParaRPr lang="en-US" sz="1400"/>
        </a:p>
      </dgm:t>
    </dgm:pt>
    <dgm:pt modelId="{625686FA-51DD-45DC-9D9F-E42AEF216665}" type="sibTrans" cxnId="{EFC9D2B9-2051-4E6D-8C2A-938DCF23E549}">
      <dgm:prSet/>
      <dgm:spPr/>
      <dgm:t>
        <a:bodyPr/>
        <a:lstStyle/>
        <a:p>
          <a:endParaRPr lang="en-US" sz="1400"/>
        </a:p>
      </dgm:t>
    </dgm:pt>
    <dgm:pt modelId="{21E6A1F3-55B6-4458-8CDA-8CC01238F9B5}">
      <dgm:prSet custT="1"/>
      <dgm:spPr>
        <a:xfrm>
          <a:off x="5441739" y="4229845"/>
          <a:ext cx="1557042" cy="1230766"/>
        </a:xfrm>
      </dgm:spPr>
      <dgm:t>
        <a:bodyPr/>
        <a:lstStyle/>
        <a:p>
          <a:pPr>
            <a:buNone/>
          </a:pPr>
          <a:r>
            <a:rPr lang="en-US" sz="1400" b="1" dirty="0">
              <a:latin typeface="Century Gothic"/>
              <a:ea typeface="+mn-ea"/>
              <a:cs typeface="+mn-cs"/>
            </a:rPr>
            <a:t>1 183 dangerous weapons seized</a:t>
          </a:r>
        </a:p>
      </dgm:t>
    </dgm:pt>
    <dgm:pt modelId="{86F74990-6BFE-4564-8FD9-2CCC13D7F5D3}" type="parTrans" cxnId="{E30D8B92-C6B5-4517-81C1-5367BADCC065}">
      <dgm:prSet/>
      <dgm:spPr/>
      <dgm:t>
        <a:bodyPr/>
        <a:lstStyle/>
        <a:p>
          <a:endParaRPr lang="en-US" sz="1400"/>
        </a:p>
      </dgm:t>
    </dgm:pt>
    <dgm:pt modelId="{4E38D9E0-DE46-407D-8DF5-19353A9726E2}" type="sibTrans" cxnId="{E30D8B92-C6B5-4517-81C1-5367BADCC065}">
      <dgm:prSet/>
      <dgm:spPr>
        <a:xfrm>
          <a:off x="2986377" y="572346"/>
          <a:ext cx="4537477" cy="4537477"/>
        </a:xfrm>
        <a:prstGeom prst="blockArc">
          <a:avLst>
            <a:gd name="adj1" fmla="val 3857143"/>
            <a:gd name="adj2" fmla="val 6942857"/>
            <a:gd name="adj3" fmla="val 3906"/>
          </a:avLst>
        </a:prstGeom>
      </dgm:spPr>
      <dgm:t>
        <a:bodyPr/>
        <a:lstStyle/>
        <a:p>
          <a:endParaRPr lang="en-US" sz="1400"/>
        </a:p>
      </dgm:t>
    </dgm:pt>
    <dgm:pt modelId="{CF10318C-046A-44BA-92AB-9F72D6E16C1F}">
      <dgm:prSet custT="1"/>
      <dgm:spPr>
        <a:xfrm>
          <a:off x="3461131" y="4229845"/>
          <a:ext cx="1657681" cy="1230766"/>
        </a:xfrm>
      </dgm:spPr>
      <dgm:t>
        <a:bodyPr/>
        <a:lstStyle/>
        <a:p>
          <a:pPr>
            <a:buNone/>
          </a:pPr>
          <a:r>
            <a:rPr lang="en-US" sz="1400" b="1" dirty="0">
              <a:latin typeface="Century Gothic"/>
              <a:ea typeface="+mn-ea"/>
              <a:cs typeface="+mn-cs"/>
            </a:rPr>
            <a:t>368 firearms confiscated</a:t>
          </a:r>
        </a:p>
      </dgm:t>
    </dgm:pt>
    <dgm:pt modelId="{32FE47AD-7158-40F0-B5A4-5C0D862E2B98}" type="parTrans" cxnId="{4E725E91-74EA-49DB-8A03-EF72E0B8F6BB}">
      <dgm:prSet/>
      <dgm:spPr/>
      <dgm:t>
        <a:bodyPr/>
        <a:lstStyle/>
        <a:p>
          <a:endParaRPr lang="en-US" sz="1400"/>
        </a:p>
      </dgm:t>
    </dgm:pt>
    <dgm:pt modelId="{9797DE0B-7EC4-41CC-8786-855A1F1E2C87}" type="sibTrans" cxnId="{4E725E91-74EA-49DB-8A03-EF72E0B8F6BB}">
      <dgm:prSet/>
      <dgm:spPr>
        <a:xfrm>
          <a:off x="2986377" y="572346"/>
          <a:ext cx="4537477" cy="4537477"/>
        </a:xfrm>
        <a:prstGeom prst="blockArc">
          <a:avLst>
            <a:gd name="adj1" fmla="val 6942857"/>
            <a:gd name="adj2" fmla="val 10028571"/>
            <a:gd name="adj3" fmla="val 3906"/>
          </a:avLst>
        </a:prstGeom>
      </dgm:spPr>
      <dgm:t>
        <a:bodyPr/>
        <a:lstStyle/>
        <a:p>
          <a:endParaRPr lang="en-US" sz="1400"/>
        </a:p>
      </dgm:t>
    </dgm:pt>
    <dgm:pt modelId="{7B4FCDED-12C0-4CF6-A0D0-4B99D85A5179}" type="pres">
      <dgm:prSet presAssocID="{857F91C1-E7BC-42A9-AF6E-A1482D72EA4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ZA"/>
        </a:p>
      </dgm:t>
    </dgm:pt>
    <dgm:pt modelId="{D19305AE-531B-4BF9-BAE2-C3D7C9C4A6FE}" type="pres">
      <dgm:prSet presAssocID="{92AF0531-C911-45C6-8DB9-225D728073B7}" presName="singleCycle" presStyleCnt="0"/>
      <dgm:spPr/>
    </dgm:pt>
    <dgm:pt modelId="{5B901E85-9F15-44C8-98B5-D6503BE7A5DF}" type="pres">
      <dgm:prSet presAssocID="{92AF0531-C911-45C6-8DB9-225D728073B7}" presName="singleCenter" presStyleLbl="node1" presStyleIdx="0" presStyleCnt="3" custScaleX="200190">
        <dgm:presLayoutVars>
          <dgm:chMax val="7"/>
          <dgm:chPref val="7"/>
        </dgm:presLayoutVars>
      </dgm:prSet>
      <dgm:spPr/>
      <dgm:t>
        <a:bodyPr/>
        <a:lstStyle/>
        <a:p>
          <a:endParaRPr lang="en-ZA"/>
        </a:p>
      </dgm:t>
    </dgm:pt>
    <dgm:pt modelId="{3D9F2257-76FC-4859-A703-FC7C3357FF9E}" type="pres">
      <dgm:prSet presAssocID="{86F74990-6BFE-4564-8FD9-2CCC13D7F5D3}" presName="Name56" presStyleLbl="parChTrans1D2" presStyleIdx="0" presStyleCnt="2"/>
      <dgm:spPr/>
      <dgm:t>
        <a:bodyPr/>
        <a:lstStyle/>
        <a:p>
          <a:endParaRPr lang="en-ZA"/>
        </a:p>
      </dgm:t>
    </dgm:pt>
    <dgm:pt modelId="{DAD64A76-782E-4299-B7E5-CE9AFB004857}" type="pres">
      <dgm:prSet presAssocID="{21E6A1F3-55B6-4458-8CDA-8CC01238F9B5}" presName="text0" presStyleLbl="node1" presStyleIdx="1" presStyleCnt="3" custScaleX="200190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3E695F1-096B-4096-BA11-16A585A92D2C}" type="pres">
      <dgm:prSet presAssocID="{32FE47AD-7158-40F0-B5A4-5C0D862E2B98}" presName="Name56" presStyleLbl="parChTrans1D2" presStyleIdx="1" presStyleCnt="2"/>
      <dgm:spPr/>
      <dgm:t>
        <a:bodyPr/>
        <a:lstStyle/>
        <a:p>
          <a:endParaRPr lang="en-ZA"/>
        </a:p>
      </dgm:t>
    </dgm:pt>
    <dgm:pt modelId="{969D8D4D-D869-439E-92B6-53B151BF85D0}" type="pres">
      <dgm:prSet presAssocID="{CF10318C-046A-44BA-92AB-9F72D6E16C1F}" presName="text0" presStyleLbl="node1" presStyleIdx="2" presStyleCnt="3" custScaleX="200190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E30D8B92-C6B5-4517-81C1-5367BADCC065}" srcId="{92AF0531-C911-45C6-8DB9-225D728073B7}" destId="{21E6A1F3-55B6-4458-8CDA-8CC01238F9B5}" srcOrd="0" destOrd="0" parTransId="{86F74990-6BFE-4564-8FD9-2CCC13D7F5D3}" sibTransId="{4E38D9E0-DE46-407D-8DF5-19353A9726E2}"/>
    <dgm:cxn modelId="{5DC3F388-1A01-4376-8110-E9140AB1C083}" type="presOf" srcId="{86F74990-6BFE-4564-8FD9-2CCC13D7F5D3}" destId="{3D9F2257-76FC-4859-A703-FC7C3357FF9E}" srcOrd="0" destOrd="0" presId="urn:microsoft.com/office/officeart/2008/layout/RadialCluster"/>
    <dgm:cxn modelId="{4B26C697-61A9-4C33-B767-03B84437AFBB}" type="presOf" srcId="{92AF0531-C911-45C6-8DB9-225D728073B7}" destId="{5B901E85-9F15-44C8-98B5-D6503BE7A5DF}" srcOrd="0" destOrd="0" presId="urn:microsoft.com/office/officeart/2008/layout/RadialCluster"/>
    <dgm:cxn modelId="{5AB39BDC-AE1E-44F1-9008-1789AB86A583}" type="presOf" srcId="{857F91C1-E7BC-42A9-AF6E-A1482D72EA42}" destId="{7B4FCDED-12C0-4CF6-A0D0-4B99D85A5179}" srcOrd="0" destOrd="0" presId="urn:microsoft.com/office/officeart/2008/layout/RadialCluster"/>
    <dgm:cxn modelId="{EFC9D2B9-2051-4E6D-8C2A-938DCF23E549}" srcId="{857F91C1-E7BC-42A9-AF6E-A1482D72EA42}" destId="{92AF0531-C911-45C6-8DB9-225D728073B7}" srcOrd="0" destOrd="0" parTransId="{F61E4059-D9AA-48A5-A27C-6C6A9E68700C}" sibTransId="{625686FA-51DD-45DC-9D9F-E42AEF216665}"/>
    <dgm:cxn modelId="{4E725E91-74EA-49DB-8A03-EF72E0B8F6BB}" srcId="{92AF0531-C911-45C6-8DB9-225D728073B7}" destId="{CF10318C-046A-44BA-92AB-9F72D6E16C1F}" srcOrd="1" destOrd="0" parTransId="{32FE47AD-7158-40F0-B5A4-5C0D862E2B98}" sibTransId="{9797DE0B-7EC4-41CC-8786-855A1F1E2C87}"/>
    <dgm:cxn modelId="{23EA5758-A54A-4F00-A1C1-37EF22D4DA12}" type="presOf" srcId="{21E6A1F3-55B6-4458-8CDA-8CC01238F9B5}" destId="{DAD64A76-782E-4299-B7E5-CE9AFB004857}" srcOrd="0" destOrd="0" presId="urn:microsoft.com/office/officeart/2008/layout/RadialCluster"/>
    <dgm:cxn modelId="{BC6361B4-4A05-457F-9AC8-3F3C2F5BF511}" type="presOf" srcId="{CF10318C-046A-44BA-92AB-9F72D6E16C1F}" destId="{969D8D4D-D869-439E-92B6-53B151BF85D0}" srcOrd="0" destOrd="0" presId="urn:microsoft.com/office/officeart/2008/layout/RadialCluster"/>
    <dgm:cxn modelId="{C00333F7-8239-40F9-B42F-383D463A9EDA}" type="presOf" srcId="{32FE47AD-7158-40F0-B5A4-5C0D862E2B98}" destId="{73E695F1-096B-4096-BA11-16A585A92D2C}" srcOrd="0" destOrd="0" presId="urn:microsoft.com/office/officeart/2008/layout/RadialCluster"/>
    <dgm:cxn modelId="{A265F0EA-8578-4229-85DC-0D4E71F36C6F}" type="presParOf" srcId="{7B4FCDED-12C0-4CF6-A0D0-4B99D85A5179}" destId="{D19305AE-531B-4BF9-BAE2-C3D7C9C4A6FE}" srcOrd="0" destOrd="0" presId="urn:microsoft.com/office/officeart/2008/layout/RadialCluster"/>
    <dgm:cxn modelId="{C4DE4E00-CB77-4323-8265-5F0351AED64B}" type="presParOf" srcId="{D19305AE-531B-4BF9-BAE2-C3D7C9C4A6FE}" destId="{5B901E85-9F15-44C8-98B5-D6503BE7A5DF}" srcOrd="0" destOrd="0" presId="urn:microsoft.com/office/officeart/2008/layout/RadialCluster"/>
    <dgm:cxn modelId="{CDE4A73D-3685-4D0C-A4D6-8C9942D61923}" type="presParOf" srcId="{D19305AE-531B-4BF9-BAE2-C3D7C9C4A6FE}" destId="{3D9F2257-76FC-4859-A703-FC7C3357FF9E}" srcOrd="1" destOrd="0" presId="urn:microsoft.com/office/officeart/2008/layout/RadialCluster"/>
    <dgm:cxn modelId="{93FBD1A4-543A-4D00-98FD-F7D6A0DB146D}" type="presParOf" srcId="{D19305AE-531B-4BF9-BAE2-C3D7C9C4A6FE}" destId="{DAD64A76-782E-4299-B7E5-CE9AFB004857}" srcOrd="2" destOrd="0" presId="urn:microsoft.com/office/officeart/2008/layout/RadialCluster"/>
    <dgm:cxn modelId="{719797F7-034A-4971-BB93-AE63485B5628}" type="presParOf" srcId="{D19305AE-531B-4BF9-BAE2-C3D7C9C4A6FE}" destId="{73E695F1-096B-4096-BA11-16A585A92D2C}" srcOrd="3" destOrd="0" presId="urn:microsoft.com/office/officeart/2008/layout/RadialCluster"/>
    <dgm:cxn modelId="{A3BC212F-C070-4EF2-A54B-FA2686D6BD13}" type="presParOf" srcId="{D19305AE-531B-4BF9-BAE2-C3D7C9C4A6FE}" destId="{969D8D4D-D869-439E-92B6-53B151BF85D0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57F91C1-E7BC-42A9-AF6E-A1482D72EA42}" type="doc">
      <dgm:prSet loTypeId="urn:microsoft.com/office/officeart/2008/layout/RadialCluster" loCatId="cycle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92AF0531-C911-45C6-8DB9-225D728073B7}">
      <dgm:prSet phldrT="[Text]" custT="1"/>
      <dgm:spPr>
        <a:xfrm>
          <a:off x="4375997" y="1961966"/>
          <a:ext cx="1758237" cy="1758237"/>
        </a:xfrm>
      </dgm:spPr>
      <dgm:t>
        <a:bodyPr/>
        <a:lstStyle/>
        <a:p>
          <a:pPr>
            <a:buNone/>
          </a:pPr>
          <a:r>
            <a:rPr lang="en-US" sz="1400" b="1" dirty="0">
              <a:latin typeface="Century Gothic"/>
              <a:ea typeface="+mn-ea"/>
              <a:cs typeface="+mn-cs"/>
            </a:rPr>
            <a:t>Narcotics &amp; Alcohol confiscation</a:t>
          </a:r>
        </a:p>
      </dgm:t>
    </dgm:pt>
    <dgm:pt modelId="{F61E4059-D9AA-48A5-A27C-6C6A9E68700C}" type="parTrans" cxnId="{EFC9D2B9-2051-4E6D-8C2A-938DCF23E549}">
      <dgm:prSet/>
      <dgm:spPr/>
      <dgm:t>
        <a:bodyPr/>
        <a:lstStyle/>
        <a:p>
          <a:endParaRPr lang="en-US" sz="1400"/>
        </a:p>
      </dgm:t>
    </dgm:pt>
    <dgm:pt modelId="{625686FA-51DD-45DC-9D9F-E42AEF216665}" type="sibTrans" cxnId="{EFC9D2B9-2051-4E6D-8C2A-938DCF23E549}">
      <dgm:prSet/>
      <dgm:spPr/>
      <dgm:t>
        <a:bodyPr/>
        <a:lstStyle/>
        <a:p>
          <a:endParaRPr lang="en-US" sz="1400"/>
        </a:p>
      </dgm:t>
    </dgm:pt>
    <dgm:pt modelId="{21E6A1F3-55B6-4458-8CDA-8CC01238F9B5}">
      <dgm:prSet custT="1"/>
      <dgm:spPr>
        <a:xfrm>
          <a:off x="5441739" y="4229845"/>
          <a:ext cx="1557042" cy="1230766"/>
        </a:xfrm>
      </dgm:spPr>
      <dgm:t>
        <a:bodyPr/>
        <a:lstStyle/>
        <a:p>
          <a:r>
            <a:rPr lang="en-GB" sz="1400" dirty="0"/>
            <a:t>11 877 </a:t>
          </a:r>
          <a:r>
            <a:rPr lang="en-GB" sz="1400" dirty="0" err="1"/>
            <a:t>tik</a:t>
          </a:r>
          <a:r>
            <a:rPr lang="en-GB" sz="1400" dirty="0"/>
            <a:t> packets</a:t>
          </a:r>
          <a:endParaRPr lang="en-US" sz="1400" b="1" dirty="0">
            <a:latin typeface="Century Gothic"/>
            <a:ea typeface="+mn-ea"/>
            <a:cs typeface="+mn-cs"/>
          </a:endParaRPr>
        </a:p>
      </dgm:t>
    </dgm:pt>
    <dgm:pt modelId="{86F74990-6BFE-4564-8FD9-2CCC13D7F5D3}" type="parTrans" cxnId="{E30D8B92-C6B5-4517-81C1-5367BADCC065}">
      <dgm:prSet/>
      <dgm:spPr/>
      <dgm:t>
        <a:bodyPr/>
        <a:lstStyle/>
        <a:p>
          <a:endParaRPr lang="en-US" sz="1400"/>
        </a:p>
      </dgm:t>
    </dgm:pt>
    <dgm:pt modelId="{4E38D9E0-DE46-407D-8DF5-19353A9726E2}" type="sibTrans" cxnId="{E30D8B92-C6B5-4517-81C1-5367BADCC065}">
      <dgm:prSet/>
      <dgm:spPr>
        <a:xfrm>
          <a:off x="2986377" y="572346"/>
          <a:ext cx="4537477" cy="4537477"/>
        </a:xfrm>
        <a:prstGeom prst="blockArc">
          <a:avLst>
            <a:gd name="adj1" fmla="val 3857143"/>
            <a:gd name="adj2" fmla="val 6942857"/>
            <a:gd name="adj3" fmla="val 3906"/>
          </a:avLst>
        </a:prstGeom>
      </dgm:spPr>
      <dgm:t>
        <a:bodyPr/>
        <a:lstStyle/>
        <a:p>
          <a:endParaRPr lang="en-US" sz="1400"/>
        </a:p>
      </dgm:t>
    </dgm:pt>
    <dgm:pt modelId="{CF10318C-046A-44BA-92AB-9F72D6E16C1F}">
      <dgm:prSet custT="1"/>
      <dgm:spPr>
        <a:xfrm>
          <a:off x="3461131" y="4229845"/>
          <a:ext cx="1657681" cy="1230766"/>
        </a:xfrm>
      </dgm:spPr>
      <dgm:t>
        <a:bodyPr/>
        <a:lstStyle/>
        <a:p>
          <a:pPr>
            <a:buNone/>
          </a:pPr>
          <a:r>
            <a:rPr lang="en-GB" sz="1400" dirty="0"/>
            <a:t>472.42g of </a:t>
          </a:r>
          <a:r>
            <a:rPr lang="en-GB" sz="1400" dirty="0" err="1"/>
            <a:t>tik</a:t>
          </a:r>
          <a:endParaRPr lang="en-US" sz="1400" b="1" dirty="0">
            <a:latin typeface="Century Gothic"/>
            <a:ea typeface="+mn-ea"/>
            <a:cs typeface="+mn-cs"/>
          </a:endParaRPr>
        </a:p>
      </dgm:t>
    </dgm:pt>
    <dgm:pt modelId="{32FE47AD-7158-40F0-B5A4-5C0D862E2B98}" type="parTrans" cxnId="{4E725E91-74EA-49DB-8A03-EF72E0B8F6BB}">
      <dgm:prSet/>
      <dgm:spPr/>
      <dgm:t>
        <a:bodyPr/>
        <a:lstStyle/>
        <a:p>
          <a:endParaRPr lang="en-US" sz="1400"/>
        </a:p>
      </dgm:t>
    </dgm:pt>
    <dgm:pt modelId="{9797DE0B-7EC4-41CC-8786-855A1F1E2C87}" type="sibTrans" cxnId="{4E725E91-74EA-49DB-8A03-EF72E0B8F6BB}">
      <dgm:prSet/>
      <dgm:spPr>
        <a:xfrm>
          <a:off x="2986377" y="572346"/>
          <a:ext cx="4537477" cy="4537477"/>
        </a:xfrm>
        <a:prstGeom prst="blockArc">
          <a:avLst>
            <a:gd name="adj1" fmla="val 6942857"/>
            <a:gd name="adj2" fmla="val 10028571"/>
            <a:gd name="adj3" fmla="val 3906"/>
          </a:avLst>
        </a:prstGeom>
      </dgm:spPr>
      <dgm:t>
        <a:bodyPr/>
        <a:lstStyle/>
        <a:p>
          <a:endParaRPr lang="en-US" sz="1400"/>
        </a:p>
      </dgm:t>
    </dgm:pt>
    <dgm:pt modelId="{6F19E4F7-B0CC-4F2D-924C-6F828367F6A1}">
      <dgm:prSet custT="1"/>
      <dgm:spPr/>
      <dgm:t>
        <a:bodyPr/>
        <a:lstStyle/>
        <a:p>
          <a:r>
            <a:rPr lang="en-GB" sz="1400"/>
            <a:t>34 tik lollies </a:t>
          </a:r>
          <a:endParaRPr lang="en-US" sz="1400"/>
        </a:p>
      </dgm:t>
    </dgm:pt>
    <dgm:pt modelId="{28FEBB0F-81F9-4AAB-BA22-E8C429790B6D}" type="parTrans" cxnId="{EFA3D1A8-8CFE-45B4-AF72-6614FBD011F1}">
      <dgm:prSet/>
      <dgm:spPr/>
      <dgm:t>
        <a:bodyPr/>
        <a:lstStyle/>
        <a:p>
          <a:endParaRPr lang="en-US" sz="1400"/>
        </a:p>
      </dgm:t>
    </dgm:pt>
    <dgm:pt modelId="{5349C5BD-D670-4EEB-BE8A-A7C4005588FD}" type="sibTrans" cxnId="{EFA3D1A8-8CFE-45B4-AF72-6614FBD011F1}">
      <dgm:prSet/>
      <dgm:spPr/>
      <dgm:t>
        <a:bodyPr/>
        <a:lstStyle/>
        <a:p>
          <a:endParaRPr lang="en-US" sz="1400"/>
        </a:p>
      </dgm:t>
    </dgm:pt>
    <dgm:pt modelId="{4EAA7A5E-9320-4880-A486-657C27DF9739}">
      <dgm:prSet/>
      <dgm:spPr/>
      <dgm:t>
        <a:bodyPr/>
        <a:lstStyle/>
        <a:p>
          <a:endParaRPr lang="en-US"/>
        </a:p>
      </dgm:t>
    </dgm:pt>
    <dgm:pt modelId="{57315FAB-9255-4FF0-8D05-7022C7A7698C}" type="parTrans" cxnId="{9798E929-CEEC-4D93-ABB7-AF05262A6070}">
      <dgm:prSet/>
      <dgm:spPr/>
      <dgm:t>
        <a:bodyPr/>
        <a:lstStyle/>
        <a:p>
          <a:endParaRPr lang="en-US" sz="1400"/>
        </a:p>
      </dgm:t>
    </dgm:pt>
    <dgm:pt modelId="{BEACE23C-D8AF-4339-A332-B93EA7880AFA}" type="sibTrans" cxnId="{9798E929-CEEC-4D93-ABB7-AF05262A6070}">
      <dgm:prSet/>
      <dgm:spPr/>
      <dgm:t>
        <a:bodyPr/>
        <a:lstStyle/>
        <a:p>
          <a:endParaRPr lang="en-US" sz="1400"/>
        </a:p>
      </dgm:t>
    </dgm:pt>
    <dgm:pt modelId="{F2895B20-6C3A-41F2-88D6-226FC30F8CA3}">
      <dgm:prSet custT="1"/>
      <dgm:spPr/>
      <dgm:t>
        <a:bodyPr/>
        <a:lstStyle/>
        <a:p>
          <a:r>
            <a:rPr lang="en-GB" sz="1400"/>
            <a:t>Mandrax: 16 045 tablets</a:t>
          </a:r>
          <a:endParaRPr lang="en-US" sz="1400" dirty="0"/>
        </a:p>
      </dgm:t>
    </dgm:pt>
    <dgm:pt modelId="{983538FE-2A56-4291-87ED-B587FB25A10F}" type="parTrans" cxnId="{06E20974-47A8-41FA-A6CE-5A92076C8DB0}">
      <dgm:prSet/>
      <dgm:spPr/>
      <dgm:t>
        <a:bodyPr/>
        <a:lstStyle/>
        <a:p>
          <a:endParaRPr lang="en-US" sz="1400"/>
        </a:p>
      </dgm:t>
    </dgm:pt>
    <dgm:pt modelId="{5DFC2D8B-6CA3-4A26-AAE9-5B37EE7B61E8}" type="sibTrans" cxnId="{06E20974-47A8-41FA-A6CE-5A92076C8DB0}">
      <dgm:prSet/>
      <dgm:spPr/>
      <dgm:t>
        <a:bodyPr/>
        <a:lstStyle/>
        <a:p>
          <a:endParaRPr lang="en-US" sz="1400"/>
        </a:p>
      </dgm:t>
    </dgm:pt>
    <dgm:pt modelId="{101FE86F-AE1F-4E70-B4B5-CE35FDA60957}">
      <dgm:prSet custT="1"/>
      <dgm:spPr/>
      <dgm:t>
        <a:bodyPr/>
        <a:lstStyle/>
        <a:p>
          <a:r>
            <a:rPr lang="en-GB" sz="1400"/>
            <a:t>Liquor: 12 292.6L </a:t>
          </a:r>
          <a:endParaRPr lang="en-US" sz="1400"/>
        </a:p>
      </dgm:t>
    </dgm:pt>
    <dgm:pt modelId="{9F0C7E62-AB62-489C-AF61-41707A258D9D}" type="parTrans" cxnId="{24B96DB9-EAFC-48DB-A662-822A20D03879}">
      <dgm:prSet/>
      <dgm:spPr/>
      <dgm:t>
        <a:bodyPr/>
        <a:lstStyle/>
        <a:p>
          <a:endParaRPr lang="en-US" sz="1400"/>
        </a:p>
      </dgm:t>
    </dgm:pt>
    <dgm:pt modelId="{232E28F7-CF31-4BC7-AB21-4905D8D796F4}" type="sibTrans" cxnId="{24B96DB9-EAFC-48DB-A662-822A20D03879}">
      <dgm:prSet/>
      <dgm:spPr/>
      <dgm:t>
        <a:bodyPr/>
        <a:lstStyle/>
        <a:p>
          <a:endParaRPr lang="en-US" sz="1400"/>
        </a:p>
      </dgm:t>
    </dgm:pt>
    <dgm:pt modelId="{5D6AA591-DFF6-4C72-B801-1373C8F1EF1C}">
      <dgm:prSet custT="1"/>
      <dgm:spPr/>
      <dgm:t>
        <a:bodyPr/>
        <a:lstStyle/>
        <a:p>
          <a:r>
            <a:rPr lang="en-GB" sz="1400"/>
            <a:t>458 bottles of various alcohol </a:t>
          </a:r>
          <a:endParaRPr lang="en-US" sz="1400"/>
        </a:p>
      </dgm:t>
    </dgm:pt>
    <dgm:pt modelId="{2D8E31BC-BFA9-4746-9689-CD09F679B319}" type="parTrans" cxnId="{2DE11C4D-7505-49BA-889D-CA5EF8D473FF}">
      <dgm:prSet/>
      <dgm:spPr/>
      <dgm:t>
        <a:bodyPr/>
        <a:lstStyle/>
        <a:p>
          <a:endParaRPr lang="en-US" sz="1400"/>
        </a:p>
      </dgm:t>
    </dgm:pt>
    <dgm:pt modelId="{08BD6431-2F0B-463D-A2E3-EC33557E6D08}" type="sibTrans" cxnId="{2DE11C4D-7505-49BA-889D-CA5EF8D473FF}">
      <dgm:prSet/>
      <dgm:spPr/>
      <dgm:t>
        <a:bodyPr/>
        <a:lstStyle/>
        <a:p>
          <a:endParaRPr lang="en-US" sz="1400"/>
        </a:p>
      </dgm:t>
    </dgm:pt>
    <dgm:pt modelId="{4773BC6F-18D9-45E1-8711-0AD8AB4113AE}">
      <dgm:prSet custT="1"/>
      <dgm:spPr/>
      <dgm:t>
        <a:bodyPr/>
        <a:lstStyle/>
        <a:p>
          <a:r>
            <a:rPr lang="en-GB" sz="1400" dirty="0"/>
            <a:t>1 210 </a:t>
          </a:r>
          <a:r>
            <a:rPr lang="en-GB" sz="1400" dirty="0" err="1"/>
            <a:t>tik</a:t>
          </a:r>
          <a:r>
            <a:rPr lang="en-GB" sz="1400" dirty="0"/>
            <a:t> straws</a:t>
          </a:r>
          <a:endParaRPr lang="en-US" sz="1400" b="1" dirty="0">
            <a:latin typeface="Century Gothic"/>
            <a:ea typeface="+mn-ea"/>
            <a:cs typeface="+mn-cs"/>
          </a:endParaRPr>
        </a:p>
      </dgm:t>
    </dgm:pt>
    <dgm:pt modelId="{0392507C-E8D4-4933-A232-723B80549886}" type="parTrans" cxnId="{B7AB3E94-F7D7-4042-A550-0DA910CC4027}">
      <dgm:prSet/>
      <dgm:spPr/>
      <dgm:t>
        <a:bodyPr/>
        <a:lstStyle/>
        <a:p>
          <a:endParaRPr lang="en-US" sz="1400"/>
        </a:p>
      </dgm:t>
    </dgm:pt>
    <dgm:pt modelId="{E531FF33-A44B-4D7B-A536-9D043392DE6A}" type="sibTrans" cxnId="{B7AB3E94-F7D7-4042-A550-0DA910CC4027}">
      <dgm:prSet/>
      <dgm:spPr/>
      <dgm:t>
        <a:bodyPr/>
        <a:lstStyle/>
        <a:p>
          <a:endParaRPr lang="en-US" sz="1400"/>
        </a:p>
      </dgm:t>
    </dgm:pt>
    <dgm:pt modelId="{FF7C6486-C345-4186-92AC-730554E8230D}" type="pres">
      <dgm:prSet presAssocID="{857F91C1-E7BC-42A9-AF6E-A1482D72EA4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ZA"/>
        </a:p>
      </dgm:t>
    </dgm:pt>
    <dgm:pt modelId="{8CA8D6A9-0BF9-41D4-8BDA-898D9D4B0789}" type="pres">
      <dgm:prSet presAssocID="{92AF0531-C911-45C6-8DB9-225D728073B7}" presName="singleCycle" presStyleCnt="0"/>
      <dgm:spPr/>
    </dgm:pt>
    <dgm:pt modelId="{9EA21FE8-E20E-44EB-B165-041FA3C6E185}" type="pres">
      <dgm:prSet presAssocID="{92AF0531-C911-45C6-8DB9-225D728073B7}" presName="singleCenter" presStyleLbl="node1" presStyleIdx="0" presStyleCnt="8">
        <dgm:presLayoutVars>
          <dgm:chMax val="7"/>
          <dgm:chPref val="7"/>
        </dgm:presLayoutVars>
      </dgm:prSet>
      <dgm:spPr/>
      <dgm:t>
        <a:bodyPr/>
        <a:lstStyle/>
        <a:p>
          <a:endParaRPr lang="en-ZA"/>
        </a:p>
      </dgm:t>
    </dgm:pt>
    <dgm:pt modelId="{CBFEA303-E670-4B03-A01B-E7BECA0A3B97}" type="pres">
      <dgm:prSet presAssocID="{86F74990-6BFE-4564-8FD9-2CCC13D7F5D3}" presName="Name56" presStyleLbl="parChTrans1D2" presStyleIdx="0" presStyleCnt="7"/>
      <dgm:spPr/>
      <dgm:t>
        <a:bodyPr/>
        <a:lstStyle/>
        <a:p>
          <a:endParaRPr lang="en-ZA"/>
        </a:p>
      </dgm:t>
    </dgm:pt>
    <dgm:pt modelId="{9B0F5F4E-76C4-431A-8430-C312F13A60A6}" type="pres">
      <dgm:prSet presAssocID="{21E6A1F3-55B6-4458-8CDA-8CC01238F9B5}" presName="text0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0C7FDFAE-7F4D-460E-ACCB-FAFF88A9458D}" type="pres">
      <dgm:prSet presAssocID="{32FE47AD-7158-40F0-B5A4-5C0D862E2B98}" presName="Name56" presStyleLbl="parChTrans1D2" presStyleIdx="1" presStyleCnt="7"/>
      <dgm:spPr/>
      <dgm:t>
        <a:bodyPr/>
        <a:lstStyle/>
        <a:p>
          <a:endParaRPr lang="en-ZA"/>
        </a:p>
      </dgm:t>
    </dgm:pt>
    <dgm:pt modelId="{41F34BAA-EC7F-465B-B333-8D81719D2F53}" type="pres">
      <dgm:prSet presAssocID="{CF10318C-046A-44BA-92AB-9F72D6E16C1F}" presName="text0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E2C021CB-D321-484D-A7A5-9CD3F5DBDF63}" type="pres">
      <dgm:prSet presAssocID="{28FEBB0F-81F9-4AAB-BA22-E8C429790B6D}" presName="Name56" presStyleLbl="parChTrans1D2" presStyleIdx="2" presStyleCnt="7"/>
      <dgm:spPr/>
      <dgm:t>
        <a:bodyPr/>
        <a:lstStyle/>
        <a:p>
          <a:endParaRPr lang="en-ZA"/>
        </a:p>
      </dgm:t>
    </dgm:pt>
    <dgm:pt modelId="{7901B434-72B4-406F-97C7-357C15EFA3D3}" type="pres">
      <dgm:prSet presAssocID="{6F19E4F7-B0CC-4F2D-924C-6F828367F6A1}" presName="text0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A72EE46-531B-43AE-8BFE-0D79E0CE6400}" type="pres">
      <dgm:prSet presAssocID="{2D8E31BC-BFA9-4746-9689-CD09F679B319}" presName="Name56" presStyleLbl="parChTrans1D2" presStyleIdx="3" presStyleCnt="7"/>
      <dgm:spPr/>
      <dgm:t>
        <a:bodyPr/>
        <a:lstStyle/>
        <a:p>
          <a:endParaRPr lang="en-ZA"/>
        </a:p>
      </dgm:t>
    </dgm:pt>
    <dgm:pt modelId="{C2FED436-66D7-4BB0-897A-556CA95A8624}" type="pres">
      <dgm:prSet presAssocID="{5D6AA591-DFF6-4C72-B801-1373C8F1EF1C}" presName="text0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FE88B8D-6FCE-431F-9A10-ADAFCE6A2503}" type="pres">
      <dgm:prSet presAssocID="{9F0C7E62-AB62-489C-AF61-41707A258D9D}" presName="Name56" presStyleLbl="parChTrans1D2" presStyleIdx="4" presStyleCnt="7"/>
      <dgm:spPr/>
      <dgm:t>
        <a:bodyPr/>
        <a:lstStyle/>
        <a:p>
          <a:endParaRPr lang="en-ZA"/>
        </a:p>
      </dgm:t>
    </dgm:pt>
    <dgm:pt modelId="{0F84E056-80D9-42FD-8259-0E77C4BE27E7}" type="pres">
      <dgm:prSet presAssocID="{101FE86F-AE1F-4E70-B4B5-CE35FDA60957}" presName="text0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05795B49-4A86-451F-904C-0D0A66DDF958}" type="pres">
      <dgm:prSet presAssocID="{0392507C-E8D4-4933-A232-723B80549886}" presName="Name56" presStyleLbl="parChTrans1D2" presStyleIdx="5" presStyleCnt="7"/>
      <dgm:spPr/>
      <dgm:t>
        <a:bodyPr/>
        <a:lstStyle/>
        <a:p>
          <a:endParaRPr lang="en-ZA"/>
        </a:p>
      </dgm:t>
    </dgm:pt>
    <dgm:pt modelId="{F87F6AF3-8E22-439D-B4E1-C8C8DF1A3E9C}" type="pres">
      <dgm:prSet presAssocID="{4773BC6F-18D9-45E1-8711-0AD8AB4113AE}" presName="text0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52F4481-CE0D-4F28-962E-FAC437FD7008}" type="pres">
      <dgm:prSet presAssocID="{983538FE-2A56-4291-87ED-B587FB25A10F}" presName="Name56" presStyleLbl="parChTrans1D2" presStyleIdx="6" presStyleCnt="7"/>
      <dgm:spPr/>
      <dgm:t>
        <a:bodyPr/>
        <a:lstStyle/>
        <a:p>
          <a:endParaRPr lang="en-ZA"/>
        </a:p>
      </dgm:t>
    </dgm:pt>
    <dgm:pt modelId="{263B9F8C-894A-434D-B9F6-4BE0AB822FA1}" type="pres">
      <dgm:prSet presAssocID="{F2895B20-6C3A-41F2-88D6-226FC30F8CA3}" presName="text0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2DE11C4D-7505-49BA-889D-CA5EF8D473FF}" srcId="{92AF0531-C911-45C6-8DB9-225D728073B7}" destId="{5D6AA591-DFF6-4C72-B801-1373C8F1EF1C}" srcOrd="3" destOrd="0" parTransId="{2D8E31BC-BFA9-4746-9689-CD09F679B319}" sibTransId="{08BD6431-2F0B-463D-A2E3-EC33557E6D08}"/>
    <dgm:cxn modelId="{D357740B-3B24-46AF-B481-5D9132D12D0B}" type="presOf" srcId="{28FEBB0F-81F9-4AAB-BA22-E8C429790B6D}" destId="{E2C021CB-D321-484D-A7A5-9CD3F5DBDF63}" srcOrd="0" destOrd="0" presId="urn:microsoft.com/office/officeart/2008/layout/RadialCluster"/>
    <dgm:cxn modelId="{82197360-9DA4-4582-90F0-0B3144C738FF}" type="presOf" srcId="{32FE47AD-7158-40F0-B5A4-5C0D862E2B98}" destId="{0C7FDFAE-7F4D-460E-ACCB-FAFF88A9458D}" srcOrd="0" destOrd="0" presId="urn:microsoft.com/office/officeart/2008/layout/RadialCluster"/>
    <dgm:cxn modelId="{518C43EC-A09C-4B73-9326-E078B8080BAE}" type="presOf" srcId="{4773BC6F-18D9-45E1-8711-0AD8AB4113AE}" destId="{F87F6AF3-8E22-439D-B4E1-C8C8DF1A3E9C}" srcOrd="0" destOrd="0" presId="urn:microsoft.com/office/officeart/2008/layout/RadialCluster"/>
    <dgm:cxn modelId="{19D7233E-BDEB-4055-BC36-E8FC0D0F3DBC}" type="presOf" srcId="{0392507C-E8D4-4933-A232-723B80549886}" destId="{05795B49-4A86-451F-904C-0D0A66DDF958}" srcOrd="0" destOrd="0" presId="urn:microsoft.com/office/officeart/2008/layout/RadialCluster"/>
    <dgm:cxn modelId="{B7AB3E94-F7D7-4042-A550-0DA910CC4027}" srcId="{92AF0531-C911-45C6-8DB9-225D728073B7}" destId="{4773BC6F-18D9-45E1-8711-0AD8AB4113AE}" srcOrd="5" destOrd="0" parTransId="{0392507C-E8D4-4933-A232-723B80549886}" sibTransId="{E531FF33-A44B-4D7B-A536-9D043392DE6A}"/>
    <dgm:cxn modelId="{EFC9D2B9-2051-4E6D-8C2A-938DCF23E549}" srcId="{857F91C1-E7BC-42A9-AF6E-A1482D72EA42}" destId="{92AF0531-C911-45C6-8DB9-225D728073B7}" srcOrd="0" destOrd="0" parTransId="{F61E4059-D9AA-48A5-A27C-6C6A9E68700C}" sibTransId="{625686FA-51DD-45DC-9D9F-E42AEF216665}"/>
    <dgm:cxn modelId="{2B898713-35B8-45C7-A2E1-B858C95BB0FA}" type="presOf" srcId="{6F19E4F7-B0CC-4F2D-924C-6F828367F6A1}" destId="{7901B434-72B4-406F-97C7-357C15EFA3D3}" srcOrd="0" destOrd="0" presId="urn:microsoft.com/office/officeart/2008/layout/RadialCluster"/>
    <dgm:cxn modelId="{24B96DB9-EAFC-48DB-A662-822A20D03879}" srcId="{92AF0531-C911-45C6-8DB9-225D728073B7}" destId="{101FE86F-AE1F-4E70-B4B5-CE35FDA60957}" srcOrd="4" destOrd="0" parTransId="{9F0C7E62-AB62-489C-AF61-41707A258D9D}" sibTransId="{232E28F7-CF31-4BC7-AB21-4905D8D796F4}"/>
    <dgm:cxn modelId="{349E0705-481F-469E-BFDA-222DC7580CC1}" type="presOf" srcId="{5D6AA591-DFF6-4C72-B801-1373C8F1EF1C}" destId="{C2FED436-66D7-4BB0-897A-556CA95A8624}" srcOrd="0" destOrd="0" presId="urn:microsoft.com/office/officeart/2008/layout/RadialCluster"/>
    <dgm:cxn modelId="{9798E929-CEEC-4D93-ABB7-AF05262A6070}" srcId="{92AF0531-C911-45C6-8DB9-225D728073B7}" destId="{4EAA7A5E-9320-4880-A486-657C27DF9739}" srcOrd="7" destOrd="0" parTransId="{57315FAB-9255-4FF0-8D05-7022C7A7698C}" sibTransId="{BEACE23C-D8AF-4339-A332-B93EA7880AFA}"/>
    <dgm:cxn modelId="{B752F775-E1A5-4F29-B8A1-C2B38AEC0E48}" type="presOf" srcId="{21E6A1F3-55B6-4458-8CDA-8CC01238F9B5}" destId="{9B0F5F4E-76C4-431A-8430-C312F13A60A6}" srcOrd="0" destOrd="0" presId="urn:microsoft.com/office/officeart/2008/layout/RadialCluster"/>
    <dgm:cxn modelId="{39AB0365-83E7-44CF-8DE6-4DB687D4397C}" type="presOf" srcId="{983538FE-2A56-4291-87ED-B587FB25A10F}" destId="{552F4481-CE0D-4F28-962E-FAC437FD7008}" srcOrd="0" destOrd="0" presId="urn:microsoft.com/office/officeart/2008/layout/RadialCluster"/>
    <dgm:cxn modelId="{3F614D92-E933-4A03-A70F-BF9A120D7B84}" type="presOf" srcId="{9F0C7E62-AB62-489C-AF61-41707A258D9D}" destId="{9FE88B8D-6FCE-431F-9A10-ADAFCE6A2503}" srcOrd="0" destOrd="0" presId="urn:microsoft.com/office/officeart/2008/layout/RadialCluster"/>
    <dgm:cxn modelId="{F48A0688-560F-4E63-B55F-8EE8F90FD750}" type="presOf" srcId="{2D8E31BC-BFA9-4746-9689-CD09F679B319}" destId="{FA72EE46-531B-43AE-8BFE-0D79E0CE6400}" srcOrd="0" destOrd="0" presId="urn:microsoft.com/office/officeart/2008/layout/RadialCluster"/>
    <dgm:cxn modelId="{06E20974-47A8-41FA-A6CE-5A92076C8DB0}" srcId="{92AF0531-C911-45C6-8DB9-225D728073B7}" destId="{F2895B20-6C3A-41F2-88D6-226FC30F8CA3}" srcOrd="6" destOrd="0" parTransId="{983538FE-2A56-4291-87ED-B587FB25A10F}" sibTransId="{5DFC2D8B-6CA3-4A26-AAE9-5B37EE7B61E8}"/>
    <dgm:cxn modelId="{ACAD4F0B-C309-4AE3-9600-630F83179784}" type="presOf" srcId="{86F74990-6BFE-4564-8FD9-2CCC13D7F5D3}" destId="{CBFEA303-E670-4B03-A01B-E7BECA0A3B97}" srcOrd="0" destOrd="0" presId="urn:microsoft.com/office/officeart/2008/layout/RadialCluster"/>
    <dgm:cxn modelId="{4C0F8125-8D34-4D30-A17E-FF0F5095FB3C}" type="presOf" srcId="{CF10318C-046A-44BA-92AB-9F72D6E16C1F}" destId="{41F34BAA-EC7F-465B-B333-8D81719D2F53}" srcOrd="0" destOrd="0" presId="urn:microsoft.com/office/officeart/2008/layout/RadialCluster"/>
    <dgm:cxn modelId="{4D0EC7CA-0035-416E-808F-20D54824143E}" type="presOf" srcId="{857F91C1-E7BC-42A9-AF6E-A1482D72EA42}" destId="{FF7C6486-C345-4186-92AC-730554E8230D}" srcOrd="0" destOrd="0" presId="urn:microsoft.com/office/officeart/2008/layout/RadialCluster"/>
    <dgm:cxn modelId="{E30D8B92-C6B5-4517-81C1-5367BADCC065}" srcId="{92AF0531-C911-45C6-8DB9-225D728073B7}" destId="{21E6A1F3-55B6-4458-8CDA-8CC01238F9B5}" srcOrd="0" destOrd="0" parTransId="{86F74990-6BFE-4564-8FD9-2CCC13D7F5D3}" sibTransId="{4E38D9E0-DE46-407D-8DF5-19353A9726E2}"/>
    <dgm:cxn modelId="{204DD071-843E-4398-886E-1C20ECDB1A5A}" type="presOf" srcId="{92AF0531-C911-45C6-8DB9-225D728073B7}" destId="{9EA21FE8-E20E-44EB-B165-041FA3C6E185}" srcOrd="0" destOrd="0" presId="urn:microsoft.com/office/officeart/2008/layout/RadialCluster"/>
    <dgm:cxn modelId="{20902488-8BC3-4788-8DE8-3B5AC79651FD}" type="presOf" srcId="{101FE86F-AE1F-4E70-B4B5-CE35FDA60957}" destId="{0F84E056-80D9-42FD-8259-0E77C4BE27E7}" srcOrd="0" destOrd="0" presId="urn:microsoft.com/office/officeart/2008/layout/RadialCluster"/>
    <dgm:cxn modelId="{EFA3D1A8-8CFE-45B4-AF72-6614FBD011F1}" srcId="{92AF0531-C911-45C6-8DB9-225D728073B7}" destId="{6F19E4F7-B0CC-4F2D-924C-6F828367F6A1}" srcOrd="2" destOrd="0" parTransId="{28FEBB0F-81F9-4AAB-BA22-E8C429790B6D}" sibTransId="{5349C5BD-D670-4EEB-BE8A-A7C4005588FD}"/>
    <dgm:cxn modelId="{3656B297-6158-4340-8B15-30DAFAD6A213}" type="presOf" srcId="{F2895B20-6C3A-41F2-88D6-226FC30F8CA3}" destId="{263B9F8C-894A-434D-B9F6-4BE0AB822FA1}" srcOrd="0" destOrd="0" presId="urn:microsoft.com/office/officeart/2008/layout/RadialCluster"/>
    <dgm:cxn modelId="{4E725E91-74EA-49DB-8A03-EF72E0B8F6BB}" srcId="{92AF0531-C911-45C6-8DB9-225D728073B7}" destId="{CF10318C-046A-44BA-92AB-9F72D6E16C1F}" srcOrd="1" destOrd="0" parTransId="{32FE47AD-7158-40F0-B5A4-5C0D862E2B98}" sibTransId="{9797DE0B-7EC4-41CC-8786-855A1F1E2C87}"/>
    <dgm:cxn modelId="{0A6550B0-3B33-4AD1-B001-38F9BE92DD84}" type="presParOf" srcId="{FF7C6486-C345-4186-92AC-730554E8230D}" destId="{8CA8D6A9-0BF9-41D4-8BDA-898D9D4B0789}" srcOrd="0" destOrd="0" presId="urn:microsoft.com/office/officeart/2008/layout/RadialCluster"/>
    <dgm:cxn modelId="{55A73052-777E-463E-A82E-591B2A88623C}" type="presParOf" srcId="{8CA8D6A9-0BF9-41D4-8BDA-898D9D4B0789}" destId="{9EA21FE8-E20E-44EB-B165-041FA3C6E185}" srcOrd="0" destOrd="0" presId="urn:microsoft.com/office/officeart/2008/layout/RadialCluster"/>
    <dgm:cxn modelId="{ABAEEAF9-2F23-4F95-9220-97A70C59C2FE}" type="presParOf" srcId="{8CA8D6A9-0BF9-41D4-8BDA-898D9D4B0789}" destId="{CBFEA303-E670-4B03-A01B-E7BECA0A3B97}" srcOrd="1" destOrd="0" presId="urn:microsoft.com/office/officeart/2008/layout/RadialCluster"/>
    <dgm:cxn modelId="{8D8920C5-F2A8-4A26-9F17-FE3F223CE335}" type="presParOf" srcId="{8CA8D6A9-0BF9-41D4-8BDA-898D9D4B0789}" destId="{9B0F5F4E-76C4-431A-8430-C312F13A60A6}" srcOrd="2" destOrd="0" presId="urn:microsoft.com/office/officeart/2008/layout/RadialCluster"/>
    <dgm:cxn modelId="{EB451107-A9B6-4FB5-9DB8-62433FD14C23}" type="presParOf" srcId="{8CA8D6A9-0BF9-41D4-8BDA-898D9D4B0789}" destId="{0C7FDFAE-7F4D-460E-ACCB-FAFF88A9458D}" srcOrd="3" destOrd="0" presId="urn:microsoft.com/office/officeart/2008/layout/RadialCluster"/>
    <dgm:cxn modelId="{007FEAA2-FA8F-4450-BF6C-BF7E027BE5BC}" type="presParOf" srcId="{8CA8D6A9-0BF9-41D4-8BDA-898D9D4B0789}" destId="{41F34BAA-EC7F-465B-B333-8D81719D2F53}" srcOrd="4" destOrd="0" presId="urn:microsoft.com/office/officeart/2008/layout/RadialCluster"/>
    <dgm:cxn modelId="{76E2A9AD-A405-456F-9203-8E407496F867}" type="presParOf" srcId="{8CA8D6A9-0BF9-41D4-8BDA-898D9D4B0789}" destId="{E2C021CB-D321-484D-A7A5-9CD3F5DBDF63}" srcOrd="5" destOrd="0" presId="urn:microsoft.com/office/officeart/2008/layout/RadialCluster"/>
    <dgm:cxn modelId="{776E7484-EBDD-42FF-83CF-9F0D0384C26C}" type="presParOf" srcId="{8CA8D6A9-0BF9-41D4-8BDA-898D9D4B0789}" destId="{7901B434-72B4-406F-97C7-357C15EFA3D3}" srcOrd="6" destOrd="0" presId="urn:microsoft.com/office/officeart/2008/layout/RadialCluster"/>
    <dgm:cxn modelId="{F8624F35-AABF-4DA7-8FBE-F38BDE6D91F9}" type="presParOf" srcId="{8CA8D6A9-0BF9-41D4-8BDA-898D9D4B0789}" destId="{FA72EE46-531B-43AE-8BFE-0D79E0CE6400}" srcOrd="7" destOrd="0" presId="urn:microsoft.com/office/officeart/2008/layout/RadialCluster"/>
    <dgm:cxn modelId="{F0A4C872-4C5B-4AC3-A197-5EF43A75C945}" type="presParOf" srcId="{8CA8D6A9-0BF9-41D4-8BDA-898D9D4B0789}" destId="{C2FED436-66D7-4BB0-897A-556CA95A8624}" srcOrd="8" destOrd="0" presId="urn:microsoft.com/office/officeart/2008/layout/RadialCluster"/>
    <dgm:cxn modelId="{C41AE211-99C4-43B8-9616-6C9349316407}" type="presParOf" srcId="{8CA8D6A9-0BF9-41D4-8BDA-898D9D4B0789}" destId="{9FE88B8D-6FCE-431F-9A10-ADAFCE6A2503}" srcOrd="9" destOrd="0" presId="urn:microsoft.com/office/officeart/2008/layout/RadialCluster"/>
    <dgm:cxn modelId="{9311DB65-B87F-46EF-8E45-ECD316B23057}" type="presParOf" srcId="{8CA8D6A9-0BF9-41D4-8BDA-898D9D4B0789}" destId="{0F84E056-80D9-42FD-8259-0E77C4BE27E7}" srcOrd="10" destOrd="0" presId="urn:microsoft.com/office/officeart/2008/layout/RadialCluster"/>
    <dgm:cxn modelId="{5E4C5235-6DD0-4DAD-A846-021B9C36FB75}" type="presParOf" srcId="{8CA8D6A9-0BF9-41D4-8BDA-898D9D4B0789}" destId="{05795B49-4A86-451F-904C-0D0A66DDF958}" srcOrd="11" destOrd="0" presId="urn:microsoft.com/office/officeart/2008/layout/RadialCluster"/>
    <dgm:cxn modelId="{4C16ABD8-829B-49F9-80CB-8271402D6E6E}" type="presParOf" srcId="{8CA8D6A9-0BF9-41D4-8BDA-898D9D4B0789}" destId="{F87F6AF3-8E22-439D-B4E1-C8C8DF1A3E9C}" srcOrd="12" destOrd="0" presId="urn:microsoft.com/office/officeart/2008/layout/RadialCluster"/>
    <dgm:cxn modelId="{D9E2FEC8-BD7B-459E-8509-A72E2D5A9009}" type="presParOf" srcId="{8CA8D6A9-0BF9-41D4-8BDA-898D9D4B0789}" destId="{552F4481-CE0D-4F28-962E-FAC437FD7008}" srcOrd="13" destOrd="0" presId="urn:microsoft.com/office/officeart/2008/layout/RadialCluster"/>
    <dgm:cxn modelId="{6EEF2FEE-DA0A-48CC-A055-0511EFA643A1}" type="presParOf" srcId="{8CA8D6A9-0BF9-41D4-8BDA-898D9D4B0789}" destId="{263B9F8C-894A-434D-B9F6-4BE0AB822FA1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64345A0-8B8E-490E-A584-CB5FC434B18B}" type="doc">
      <dgm:prSet loTypeId="urn:microsoft.com/office/officeart/2009/layout/CircleArrowProcess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3CDA18F-7572-4D13-AD82-196B324B741B}">
      <dgm:prSet phldrT="[Text]" custT="1"/>
      <dgm:spPr/>
      <dgm:t>
        <a:bodyPr/>
        <a:lstStyle/>
        <a:p>
          <a:r>
            <a:rPr lang="en-US" sz="1600" dirty="0"/>
            <a:t>Over R1B invested in LEAP </a:t>
          </a:r>
        </a:p>
      </dgm:t>
    </dgm:pt>
    <dgm:pt modelId="{69E0593F-14A8-495D-A85F-3B8AA4570718}" type="parTrans" cxnId="{058131A4-71AC-4367-B2D4-9E8083D2F2A2}">
      <dgm:prSet/>
      <dgm:spPr/>
      <dgm:t>
        <a:bodyPr/>
        <a:lstStyle/>
        <a:p>
          <a:endParaRPr lang="en-US" sz="2400"/>
        </a:p>
      </dgm:t>
    </dgm:pt>
    <dgm:pt modelId="{59147665-D025-4BDA-B902-0612AA21C216}" type="sibTrans" cxnId="{058131A4-71AC-4367-B2D4-9E8083D2F2A2}">
      <dgm:prSet/>
      <dgm:spPr/>
      <dgm:t>
        <a:bodyPr/>
        <a:lstStyle/>
        <a:p>
          <a:endParaRPr lang="en-US" sz="2400"/>
        </a:p>
      </dgm:t>
    </dgm:pt>
    <dgm:pt modelId="{2A9E6664-27DA-4210-B183-C2F37AF5DAF3}">
      <dgm:prSet phldrT="[Text]" custT="1"/>
      <dgm:spPr/>
      <dgm:t>
        <a:bodyPr/>
        <a:lstStyle/>
        <a:p>
          <a:r>
            <a:rPr lang="en-US" sz="1600" dirty="0"/>
            <a:t>R350m (2023/24)</a:t>
          </a:r>
        </a:p>
      </dgm:t>
    </dgm:pt>
    <dgm:pt modelId="{BBD34205-7488-40C9-AD12-14B229E08798}" type="parTrans" cxnId="{33E07806-41DE-4082-8C9A-5A910F6C6CFB}">
      <dgm:prSet/>
      <dgm:spPr/>
      <dgm:t>
        <a:bodyPr/>
        <a:lstStyle/>
        <a:p>
          <a:endParaRPr lang="en-US" sz="2400"/>
        </a:p>
      </dgm:t>
    </dgm:pt>
    <dgm:pt modelId="{6A079006-1E53-4059-A3F3-B374E8885514}" type="sibTrans" cxnId="{33E07806-41DE-4082-8C9A-5A910F6C6CFB}">
      <dgm:prSet/>
      <dgm:spPr/>
      <dgm:t>
        <a:bodyPr/>
        <a:lstStyle/>
        <a:p>
          <a:endParaRPr lang="en-US" sz="2400"/>
        </a:p>
      </dgm:t>
    </dgm:pt>
    <dgm:pt modelId="{C9929215-5099-4FD5-8A0D-66743E294964}">
      <dgm:prSet phldrT="[Text]" custT="1"/>
      <dgm:spPr/>
      <dgm:t>
        <a:bodyPr/>
        <a:lstStyle/>
        <a:p>
          <a:r>
            <a:rPr lang="en-US" sz="1600" dirty="0"/>
            <a:t>R10m allocated for establishment of LEAP stations</a:t>
          </a:r>
        </a:p>
      </dgm:t>
    </dgm:pt>
    <dgm:pt modelId="{EFA2FC4F-C6C2-41FA-A5C0-7F8DDB2C4BDB}" type="parTrans" cxnId="{9176FECA-55D0-40F3-A19D-381F7EA4C02C}">
      <dgm:prSet/>
      <dgm:spPr/>
      <dgm:t>
        <a:bodyPr/>
        <a:lstStyle/>
        <a:p>
          <a:endParaRPr lang="en-US" sz="2400"/>
        </a:p>
      </dgm:t>
    </dgm:pt>
    <dgm:pt modelId="{1E60E91F-84F5-42EE-89AC-1079A41D86B1}" type="sibTrans" cxnId="{9176FECA-55D0-40F3-A19D-381F7EA4C02C}">
      <dgm:prSet/>
      <dgm:spPr/>
      <dgm:t>
        <a:bodyPr/>
        <a:lstStyle/>
        <a:p>
          <a:endParaRPr lang="en-US" sz="2400"/>
        </a:p>
      </dgm:t>
    </dgm:pt>
    <dgm:pt modelId="{86003CEF-6E70-4B8B-9F04-8C2C021F20D2}" type="pres">
      <dgm:prSet presAssocID="{F64345A0-8B8E-490E-A584-CB5FC434B18B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ZA"/>
        </a:p>
      </dgm:t>
    </dgm:pt>
    <dgm:pt modelId="{663FEA9E-B928-4E38-BF12-5D6F1E825E25}" type="pres">
      <dgm:prSet presAssocID="{C3CDA18F-7572-4D13-AD82-196B324B741B}" presName="Accent1" presStyleCnt="0"/>
      <dgm:spPr/>
    </dgm:pt>
    <dgm:pt modelId="{4F20482D-3367-4634-8093-2CE25589DBE6}" type="pres">
      <dgm:prSet presAssocID="{C3CDA18F-7572-4D13-AD82-196B324B741B}" presName="Accent" presStyleLbl="node1" presStyleIdx="0" presStyleCnt="3"/>
      <dgm:spPr/>
    </dgm:pt>
    <dgm:pt modelId="{9BB2688B-2948-4121-830B-5ED0C6585E5A}" type="pres">
      <dgm:prSet presAssocID="{C3CDA18F-7572-4D13-AD82-196B324B741B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E4A1497-DBD0-471E-A504-948FD01D0A3F}" type="pres">
      <dgm:prSet presAssocID="{2A9E6664-27DA-4210-B183-C2F37AF5DAF3}" presName="Accent2" presStyleCnt="0"/>
      <dgm:spPr/>
    </dgm:pt>
    <dgm:pt modelId="{66A086D1-DCC9-4AF5-9668-9609B883AD15}" type="pres">
      <dgm:prSet presAssocID="{2A9E6664-27DA-4210-B183-C2F37AF5DAF3}" presName="Accent" presStyleLbl="node1" presStyleIdx="1" presStyleCnt="3"/>
      <dgm:spPr/>
    </dgm:pt>
    <dgm:pt modelId="{B1FAB6AE-60E5-4865-B0CF-62ACA8662F41}" type="pres">
      <dgm:prSet presAssocID="{2A9E6664-27DA-4210-B183-C2F37AF5DAF3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445177D-05AB-41E1-8DBF-3F10A6A3CA5C}" type="pres">
      <dgm:prSet presAssocID="{C9929215-5099-4FD5-8A0D-66743E294964}" presName="Accent3" presStyleCnt="0"/>
      <dgm:spPr/>
    </dgm:pt>
    <dgm:pt modelId="{96D7CEE7-CF3D-44C1-A1BE-E0868EB71345}" type="pres">
      <dgm:prSet presAssocID="{C9929215-5099-4FD5-8A0D-66743E294964}" presName="Accent" presStyleLbl="node1" presStyleIdx="2" presStyleCnt="3"/>
      <dgm:spPr/>
    </dgm:pt>
    <dgm:pt modelId="{C9E546AC-EA04-4F4C-85EE-C6BD20C4E480}" type="pres">
      <dgm:prSet presAssocID="{C9929215-5099-4FD5-8A0D-66743E294964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63B52FCB-687C-4BAD-A600-B986BFA89F25}" type="presOf" srcId="{C3CDA18F-7572-4D13-AD82-196B324B741B}" destId="{9BB2688B-2948-4121-830B-5ED0C6585E5A}" srcOrd="0" destOrd="0" presId="urn:microsoft.com/office/officeart/2009/layout/CircleArrowProcess"/>
    <dgm:cxn modelId="{DF212147-FE37-465E-B069-5682817FC357}" type="presOf" srcId="{C9929215-5099-4FD5-8A0D-66743E294964}" destId="{C9E546AC-EA04-4F4C-85EE-C6BD20C4E480}" srcOrd="0" destOrd="0" presId="urn:microsoft.com/office/officeart/2009/layout/CircleArrowProcess"/>
    <dgm:cxn modelId="{9176FECA-55D0-40F3-A19D-381F7EA4C02C}" srcId="{F64345A0-8B8E-490E-A584-CB5FC434B18B}" destId="{C9929215-5099-4FD5-8A0D-66743E294964}" srcOrd="2" destOrd="0" parTransId="{EFA2FC4F-C6C2-41FA-A5C0-7F8DDB2C4BDB}" sibTransId="{1E60E91F-84F5-42EE-89AC-1079A41D86B1}"/>
    <dgm:cxn modelId="{8BF1D2F1-BE1E-43CA-A54C-71F204A2BE07}" type="presOf" srcId="{F64345A0-8B8E-490E-A584-CB5FC434B18B}" destId="{86003CEF-6E70-4B8B-9F04-8C2C021F20D2}" srcOrd="0" destOrd="0" presId="urn:microsoft.com/office/officeart/2009/layout/CircleArrowProcess"/>
    <dgm:cxn modelId="{33E07806-41DE-4082-8C9A-5A910F6C6CFB}" srcId="{F64345A0-8B8E-490E-A584-CB5FC434B18B}" destId="{2A9E6664-27DA-4210-B183-C2F37AF5DAF3}" srcOrd="1" destOrd="0" parTransId="{BBD34205-7488-40C9-AD12-14B229E08798}" sibTransId="{6A079006-1E53-4059-A3F3-B374E8885514}"/>
    <dgm:cxn modelId="{A6615E28-3415-482D-BF3F-BD2E2924B433}" type="presOf" srcId="{2A9E6664-27DA-4210-B183-C2F37AF5DAF3}" destId="{B1FAB6AE-60E5-4865-B0CF-62ACA8662F41}" srcOrd="0" destOrd="0" presId="urn:microsoft.com/office/officeart/2009/layout/CircleArrowProcess"/>
    <dgm:cxn modelId="{058131A4-71AC-4367-B2D4-9E8083D2F2A2}" srcId="{F64345A0-8B8E-490E-A584-CB5FC434B18B}" destId="{C3CDA18F-7572-4D13-AD82-196B324B741B}" srcOrd="0" destOrd="0" parTransId="{69E0593F-14A8-495D-A85F-3B8AA4570718}" sibTransId="{59147665-D025-4BDA-B902-0612AA21C216}"/>
    <dgm:cxn modelId="{47BDBA82-51FF-4A9C-AC78-80004F6CF531}" type="presParOf" srcId="{86003CEF-6E70-4B8B-9F04-8C2C021F20D2}" destId="{663FEA9E-B928-4E38-BF12-5D6F1E825E25}" srcOrd="0" destOrd="0" presId="urn:microsoft.com/office/officeart/2009/layout/CircleArrowProcess"/>
    <dgm:cxn modelId="{616FD45E-DF0B-4F15-B0C2-468C9B868BB9}" type="presParOf" srcId="{663FEA9E-B928-4E38-BF12-5D6F1E825E25}" destId="{4F20482D-3367-4634-8093-2CE25589DBE6}" srcOrd="0" destOrd="0" presId="urn:microsoft.com/office/officeart/2009/layout/CircleArrowProcess"/>
    <dgm:cxn modelId="{A65EA3EF-0725-4CEF-AE18-93CA3E5A5C8A}" type="presParOf" srcId="{86003CEF-6E70-4B8B-9F04-8C2C021F20D2}" destId="{9BB2688B-2948-4121-830B-5ED0C6585E5A}" srcOrd="1" destOrd="0" presId="urn:microsoft.com/office/officeart/2009/layout/CircleArrowProcess"/>
    <dgm:cxn modelId="{5742A966-EFB0-4D31-ADB0-6F6F44EDF383}" type="presParOf" srcId="{86003CEF-6E70-4B8B-9F04-8C2C021F20D2}" destId="{1E4A1497-DBD0-471E-A504-948FD01D0A3F}" srcOrd="2" destOrd="0" presId="urn:microsoft.com/office/officeart/2009/layout/CircleArrowProcess"/>
    <dgm:cxn modelId="{4E040487-877D-42AB-BB52-5EB1145358AD}" type="presParOf" srcId="{1E4A1497-DBD0-471E-A504-948FD01D0A3F}" destId="{66A086D1-DCC9-4AF5-9668-9609B883AD15}" srcOrd="0" destOrd="0" presId="urn:microsoft.com/office/officeart/2009/layout/CircleArrowProcess"/>
    <dgm:cxn modelId="{4444AAB8-72CB-4103-8C7F-13E35E92BC47}" type="presParOf" srcId="{86003CEF-6E70-4B8B-9F04-8C2C021F20D2}" destId="{B1FAB6AE-60E5-4865-B0CF-62ACA8662F41}" srcOrd="3" destOrd="0" presId="urn:microsoft.com/office/officeart/2009/layout/CircleArrowProcess"/>
    <dgm:cxn modelId="{FDBD910A-DD66-4EA0-9207-E2AD65DDEAFA}" type="presParOf" srcId="{86003CEF-6E70-4B8B-9F04-8C2C021F20D2}" destId="{3445177D-05AB-41E1-8DBF-3F10A6A3CA5C}" srcOrd="4" destOrd="0" presId="urn:microsoft.com/office/officeart/2009/layout/CircleArrowProcess"/>
    <dgm:cxn modelId="{EA6C6844-BA5A-4F74-AFC6-18DBCF8302B2}" type="presParOf" srcId="{3445177D-05AB-41E1-8DBF-3F10A6A3CA5C}" destId="{96D7CEE7-CF3D-44C1-A1BE-E0868EB71345}" srcOrd="0" destOrd="0" presId="urn:microsoft.com/office/officeart/2009/layout/CircleArrowProcess"/>
    <dgm:cxn modelId="{1BCBFD9F-3C51-4C76-80FA-5C55ADEB97B6}" type="presParOf" srcId="{86003CEF-6E70-4B8B-9F04-8C2C021F20D2}" destId="{C9E546AC-EA04-4F4C-85EE-C6BD20C4E480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7BB9D3-6CD5-4930-A92B-77D227014BEE}">
      <dsp:nvSpPr>
        <dsp:cNvPr id="0" name=""/>
        <dsp:cNvSpPr/>
      </dsp:nvSpPr>
      <dsp:spPr>
        <a:xfrm>
          <a:off x="1587" y="1693730"/>
          <a:ext cx="3385343" cy="203120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n-US" sz="2000" b="0" kern="1200" dirty="0"/>
            <a:t>The LEAP </a:t>
          </a:r>
          <a:r>
            <a:rPr lang="en-ZA" sz="2000" b="0" kern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objective is to </a:t>
          </a:r>
          <a:r>
            <a:rPr lang="en-ZA" sz="2000" kern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stabilize the crime hotspots </a:t>
          </a:r>
          <a:r>
            <a:rPr lang="en-ZA" sz="2000" b="0" kern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in the metro and to ensure the safety and security of Cape Town’s residents.</a:t>
          </a:r>
          <a:endParaRPr lang="en-US" sz="2000" kern="1200" dirty="0"/>
        </a:p>
      </dsp:txBody>
      <dsp:txXfrm>
        <a:off x="1587" y="1693730"/>
        <a:ext cx="3385343" cy="2031206"/>
      </dsp:txXfrm>
    </dsp:sp>
    <dsp:sp modelId="{E80910A3-5874-4101-91F2-D359A54DEA6D}">
      <dsp:nvSpPr>
        <dsp:cNvPr id="0" name=""/>
        <dsp:cNvSpPr/>
      </dsp:nvSpPr>
      <dsp:spPr>
        <a:xfrm>
          <a:off x="3725465" y="2289550"/>
          <a:ext cx="717692" cy="839565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3725465" y="2289550"/>
        <a:ext cx="717692" cy="839565"/>
      </dsp:txXfrm>
    </dsp:sp>
    <dsp:sp modelId="{6E94972D-C68B-46FB-B410-BAE05386AF2E}">
      <dsp:nvSpPr>
        <dsp:cNvPr id="0" name=""/>
        <dsp:cNvSpPr/>
      </dsp:nvSpPr>
      <dsp:spPr>
        <a:xfrm>
          <a:off x="4741068" y="1693730"/>
          <a:ext cx="3385343" cy="203120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n-ZA" sz="2000" kern="1200" dirty="0">
              <a:cs typeface="Arial" panose="020B0604020202020204" pitchFamily="34" charset="0"/>
            </a:rPr>
            <a:t>Contribute</a:t>
          </a:r>
          <a:r>
            <a:rPr lang="en-ZA" sz="2000" b="0" kern="1200" dirty="0">
              <a:cs typeface="Arial" panose="020B0604020202020204" pitchFamily="34" charset="0"/>
            </a:rPr>
            <a:t> to Safety Plan objective of </a:t>
          </a:r>
          <a:r>
            <a:rPr lang="en-ZA" sz="2000" kern="1200" dirty="0">
              <a:cs typeface="Arial" panose="020B0604020202020204" pitchFamily="34" charset="0"/>
            </a:rPr>
            <a:t>halving the murder rate</a:t>
          </a:r>
          <a:r>
            <a:rPr lang="en-ZA" sz="2000" b="0" kern="1200" dirty="0">
              <a:cs typeface="Arial" panose="020B0604020202020204" pitchFamily="34" charset="0"/>
            </a:rPr>
            <a:t>.</a:t>
          </a:r>
          <a:endParaRPr lang="en-US" sz="2000" kern="1200" dirty="0"/>
        </a:p>
      </dsp:txBody>
      <dsp:txXfrm>
        <a:off x="4741068" y="1693730"/>
        <a:ext cx="3385343" cy="203120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AE7240-301C-4D07-B00E-5A85C32CF5BA}">
      <dsp:nvSpPr>
        <dsp:cNvPr id="0" name=""/>
        <dsp:cNvSpPr/>
      </dsp:nvSpPr>
      <dsp:spPr>
        <a:xfrm>
          <a:off x="4377318" y="3066114"/>
          <a:ext cx="2708302" cy="243912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Powers conferred in terms of S 334(1)(a) of the Criminal Procedure Act. Minister of Justice may confer powers on peace officers. Government Gazette Notice No. 19 of 2018 sets out powers of municipal law enforcement officers: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Limited to certain offences: by-law enforcement, liquor &amp; aspects of Firearms Control Act.</a:t>
          </a:r>
        </a:p>
      </dsp:txBody>
      <dsp:txXfrm>
        <a:off x="4377318" y="3066114"/>
        <a:ext cx="2708302" cy="2439120"/>
      </dsp:txXfrm>
    </dsp:sp>
    <dsp:sp modelId="{06561A53-DF40-4F94-9DA8-2A76AA4A8EEE}">
      <dsp:nvSpPr>
        <dsp:cNvPr id="0" name=""/>
        <dsp:cNvSpPr/>
      </dsp:nvSpPr>
      <dsp:spPr>
        <a:xfrm rot="10800000">
          <a:off x="2037964" y="3938099"/>
          <a:ext cx="2210689" cy="695149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ABC2F9-60EE-482A-A68B-7B3506FB0706}">
      <dsp:nvSpPr>
        <dsp:cNvPr id="0" name=""/>
        <dsp:cNvSpPr/>
      </dsp:nvSpPr>
      <dsp:spPr>
        <a:xfrm>
          <a:off x="841463" y="3602720"/>
          <a:ext cx="2393001" cy="13659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>
              <a:ea typeface="Calibri" panose="020F0502020204030204" pitchFamily="34" charset="0"/>
              <a:cs typeface="Century Gothic" panose="020B0502020202020204" pitchFamily="34" charset="0"/>
            </a:rPr>
            <a:t>I</a:t>
          </a:r>
          <a:r>
            <a:rPr lang="en-US" sz="1000" kern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Century Gothic" panose="020B0502020202020204" pitchFamily="34" charset="0"/>
            </a:rPr>
            <a:t>ssue a written notice “</a:t>
          </a:r>
          <a:r>
            <a:rPr lang="en-US" sz="1000" i="1" kern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Century Gothic" panose="020B0502020202020204" pitchFamily="34" charset="0"/>
            </a:rPr>
            <a:t>as a method of securing attendance… at magistrates court</a:t>
          </a:r>
          <a:r>
            <a:rPr lang="en-US" sz="1000" kern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Century Gothic" panose="020B0502020202020204" pitchFamily="34" charset="0"/>
            </a:rPr>
            <a:t>” for minor offences</a:t>
          </a:r>
          <a:r>
            <a:rPr lang="en-US" sz="1000" b="0" kern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Century Gothic" panose="020B0502020202020204" pitchFamily="34" charset="0"/>
            </a:rPr>
            <a:t>, in terms of section 56 of the CPA – which is in essence a procedural step in the criminal justice system</a:t>
          </a:r>
          <a:endParaRPr lang="en-US" sz="1000" kern="1200" dirty="0"/>
        </a:p>
      </dsp:txBody>
      <dsp:txXfrm>
        <a:off x="841463" y="3602720"/>
        <a:ext cx="2393001" cy="1365907"/>
      </dsp:txXfrm>
    </dsp:sp>
    <dsp:sp modelId="{9FEF0B31-4B22-49A3-A88A-0B241F68C740}">
      <dsp:nvSpPr>
        <dsp:cNvPr id="0" name=""/>
        <dsp:cNvSpPr/>
      </dsp:nvSpPr>
      <dsp:spPr>
        <a:xfrm rot="12684006">
          <a:off x="2427225" y="2603590"/>
          <a:ext cx="2235950" cy="695149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895639-7EB4-4023-9388-37963CEA88EE}">
      <dsp:nvSpPr>
        <dsp:cNvPr id="0" name=""/>
        <dsp:cNvSpPr/>
      </dsp:nvSpPr>
      <dsp:spPr>
        <a:xfrm>
          <a:off x="1394452" y="1685734"/>
          <a:ext cx="2393001" cy="13659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>
              <a:ea typeface="Calibri" panose="020F0502020204030204" pitchFamily="34" charset="0"/>
              <a:cs typeface="Century Gothic" panose="020B0502020202020204" pitchFamily="34" charset="0"/>
            </a:rPr>
            <a:t>I</a:t>
          </a:r>
          <a:r>
            <a:rPr lang="en-US" sz="1000" kern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Century Gothic" panose="020B0502020202020204" pitchFamily="34" charset="0"/>
            </a:rPr>
            <a:t>ssue a written notice indicating the compounding of certain minor offences, </a:t>
          </a:r>
          <a:r>
            <a:rPr lang="en-US" sz="1000" b="0" kern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Century Gothic" panose="020B0502020202020204" pitchFamily="34" charset="0"/>
            </a:rPr>
            <a:t>in terms of section 341 of the CPA – again which is in essence a procedural step in the criminal justice system</a:t>
          </a:r>
          <a:endParaRPr lang="en-US" sz="1000" kern="1200" dirty="0"/>
        </a:p>
      </dsp:txBody>
      <dsp:txXfrm>
        <a:off x="1394452" y="1685734"/>
        <a:ext cx="2393001" cy="1365907"/>
      </dsp:txXfrm>
    </dsp:sp>
    <dsp:sp modelId="{2ED8F859-9F8B-45D7-A05B-A5C0846AD43B}">
      <dsp:nvSpPr>
        <dsp:cNvPr id="0" name=""/>
        <dsp:cNvSpPr/>
      </dsp:nvSpPr>
      <dsp:spPr>
        <a:xfrm rot="14803110">
          <a:off x="3488538" y="1553179"/>
          <a:ext cx="2433469" cy="695149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6690F5-C7D1-4485-B60F-A269989476D7}">
      <dsp:nvSpPr>
        <dsp:cNvPr id="0" name=""/>
        <dsp:cNvSpPr/>
      </dsp:nvSpPr>
      <dsp:spPr>
        <a:xfrm>
          <a:off x="3027859" y="-76417"/>
          <a:ext cx="2393001" cy="171902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en-US" sz="1000" b="0" kern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Century Gothic" panose="020B0502020202020204" pitchFamily="34" charset="0"/>
            </a:rPr>
            <a:t>The power to </a:t>
          </a:r>
          <a:r>
            <a:rPr lang="en-US" sz="1000" kern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Century Gothic" panose="020B0502020202020204" pitchFamily="34" charset="0"/>
            </a:rPr>
            <a:t>search an arrested person and to seize an article, </a:t>
          </a:r>
          <a:r>
            <a:rPr lang="en-US" sz="1000" b="0" kern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Century Gothic" panose="020B0502020202020204" pitchFamily="34" charset="0"/>
            </a:rPr>
            <a:t>in terms of section 23 of the CPA – with the seized article being forthwith delivered to a “</a:t>
          </a:r>
          <a:r>
            <a:rPr lang="en-US" sz="1000" b="0" i="1" kern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Century Gothic" panose="020B0502020202020204" pitchFamily="34" charset="0"/>
            </a:rPr>
            <a:t>police official</a:t>
          </a:r>
          <a:r>
            <a:rPr lang="en-US" sz="1000" b="0" kern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Century Gothic" panose="020B0502020202020204" pitchFamily="34" charset="0"/>
            </a:rPr>
            <a:t>”</a:t>
          </a:r>
          <a:endParaRPr lang="en-US" sz="1000" kern="1200" dirty="0"/>
        </a:p>
      </dsp:txBody>
      <dsp:txXfrm>
        <a:off x="3027859" y="-76417"/>
        <a:ext cx="2393001" cy="1719022"/>
      </dsp:txXfrm>
    </dsp:sp>
    <dsp:sp modelId="{31658A4A-C505-4FFD-9415-25007D68FF60}">
      <dsp:nvSpPr>
        <dsp:cNvPr id="0" name=""/>
        <dsp:cNvSpPr/>
      </dsp:nvSpPr>
      <dsp:spPr>
        <a:xfrm rot="17280000">
          <a:off x="5349561" y="1532084"/>
          <a:ext cx="2327339" cy="695149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401692-C3F6-40E1-BA5D-0266D0C8D4D0}">
      <dsp:nvSpPr>
        <dsp:cNvPr id="0" name=""/>
        <dsp:cNvSpPr/>
      </dsp:nvSpPr>
      <dsp:spPr>
        <a:xfrm>
          <a:off x="5676324" y="-86568"/>
          <a:ext cx="2393001" cy="171902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en-US" sz="1000" b="0" kern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Century Gothic" panose="020B0502020202020204" pitchFamily="34" charset="0"/>
            </a:rPr>
            <a:t>The power to </a:t>
          </a:r>
          <a:r>
            <a:rPr lang="en-US" sz="1000" kern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Century Gothic" panose="020B0502020202020204" pitchFamily="34" charset="0"/>
            </a:rPr>
            <a:t>arrest a person without a warrant </a:t>
          </a:r>
          <a:r>
            <a:rPr lang="en-US" sz="1000" b="0" kern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Century Gothic" panose="020B0502020202020204" pitchFamily="34" charset="0"/>
            </a:rPr>
            <a:t>(as a peace officer), in terms of section 40(1) and only in the circumstances set out in sub-sections (a), (b), (c), (d), (e), (f), (h) and (j) of the CPA – a person arrested without a warrant must, however, “</a:t>
          </a:r>
          <a:r>
            <a:rPr lang="en-US" sz="1000" b="0" i="1" kern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Century Gothic" panose="020B0502020202020204" pitchFamily="34" charset="0"/>
            </a:rPr>
            <a:t>as soon as possible be brought to a police station</a:t>
          </a:r>
          <a:r>
            <a:rPr lang="en-US" sz="1000" b="0" kern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Century Gothic" panose="020B0502020202020204" pitchFamily="34" charset="0"/>
            </a:rPr>
            <a:t>” in terms of section 50(1)(a) of the CPA; </a:t>
          </a:r>
          <a:endParaRPr lang="en-US" sz="1000" b="0" kern="1200" dirty="0">
            <a:effectLst/>
            <a:latin typeface="Century Gothic" panose="020B0502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sp:txBody>
      <dsp:txXfrm>
        <a:off x="5676324" y="-86568"/>
        <a:ext cx="2393001" cy="1719022"/>
      </dsp:txXfrm>
    </dsp:sp>
    <dsp:sp modelId="{8283887B-AE55-479D-9ADE-E99B0815D00C}">
      <dsp:nvSpPr>
        <dsp:cNvPr id="0" name=""/>
        <dsp:cNvSpPr/>
      </dsp:nvSpPr>
      <dsp:spPr>
        <a:xfrm rot="19644750">
          <a:off x="6771061" y="2576954"/>
          <a:ext cx="2179591" cy="695149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3163C7-279A-407C-BF2D-A61ECF2CE6A6}">
      <dsp:nvSpPr>
        <dsp:cNvPr id="0" name=""/>
        <dsp:cNvSpPr/>
      </dsp:nvSpPr>
      <dsp:spPr>
        <a:xfrm>
          <a:off x="7582585" y="1654625"/>
          <a:ext cx="2393001" cy="13659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en-US" sz="1000" b="0" kern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Century Gothic" panose="020B0502020202020204" pitchFamily="34" charset="0"/>
            </a:rPr>
            <a:t>The power to </a:t>
          </a:r>
          <a:r>
            <a:rPr lang="en-US" sz="1000" kern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Century Gothic" panose="020B0502020202020204" pitchFamily="34" charset="0"/>
            </a:rPr>
            <a:t>demand the name and address of specific categories of person failing which an arrest may be effected</a:t>
          </a:r>
          <a:r>
            <a:rPr lang="en-US" sz="1000" b="0" kern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Century Gothic" panose="020B0502020202020204" pitchFamily="34" charset="0"/>
            </a:rPr>
            <a:t>, per section 41(1) of the CPA – a person arrested without a warrant must, however, “as soon as possible be brought to a police station” in terms of section 50(1)(a) of the CPA; and </a:t>
          </a:r>
          <a:endParaRPr lang="en-US" sz="1000" b="0" kern="1200" dirty="0">
            <a:effectLst/>
            <a:latin typeface="Century Gothic" panose="020B0502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sp:txBody>
      <dsp:txXfrm>
        <a:off x="7582585" y="1654625"/>
        <a:ext cx="2393001" cy="1365907"/>
      </dsp:txXfrm>
    </dsp:sp>
    <dsp:sp modelId="{C4AB53D2-7A68-4C1D-84D3-1EB81F53AD9D}">
      <dsp:nvSpPr>
        <dsp:cNvPr id="0" name=""/>
        <dsp:cNvSpPr/>
      </dsp:nvSpPr>
      <dsp:spPr>
        <a:xfrm rot="21580506">
          <a:off x="7214161" y="3923427"/>
          <a:ext cx="2209367" cy="695149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204429-F410-4373-A539-553C44DE0818}">
      <dsp:nvSpPr>
        <dsp:cNvPr id="0" name=""/>
        <dsp:cNvSpPr/>
      </dsp:nvSpPr>
      <dsp:spPr>
        <a:xfrm>
          <a:off x="8227010" y="3581784"/>
          <a:ext cx="2393001" cy="13659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en-US" sz="1000" b="0" kern="1200">
              <a:effectLst/>
              <a:latin typeface="Century Gothic" panose="020B0502020202020204" pitchFamily="34" charset="0"/>
              <a:ea typeface="Calibri" panose="020F0502020204030204" pitchFamily="34" charset="0"/>
              <a:cs typeface="Century Gothic" panose="020B0502020202020204" pitchFamily="34" charset="0"/>
            </a:rPr>
            <a:t>The </a:t>
          </a:r>
          <a:r>
            <a:rPr lang="en-US" sz="1000" kern="1200">
              <a:effectLst/>
              <a:latin typeface="Century Gothic" panose="020B0502020202020204" pitchFamily="34" charset="0"/>
              <a:ea typeface="Calibri" panose="020F0502020204030204" pitchFamily="34" charset="0"/>
              <a:cs typeface="Century Gothic" panose="020B0502020202020204" pitchFamily="34" charset="0"/>
            </a:rPr>
            <a:t>execution of warrants of arrest in terms of section 44 </a:t>
          </a:r>
          <a:r>
            <a:rPr lang="en-US" sz="1000" b="0" kern="1200">
              <a:effectLst/>
              <a:latin typeface="Century Gothic" panose="020B0502020202020204" pitchFamily="34" charset="0"/>
              <a:ea typeface="Calibri" panose="020F0502020204030204" pitchFamily="34" charset="0"/>
              <a:cs typeface="Century Gothic" panose="020B0502020202020204" pitchFamily="34" charset="0"/>
            </a:rPr>
            <a:t>of the CPA – which must be done in terms of the warrant. </a:t>
          </a:r>
          <a:endParaRPr lang="en-US" sz="1000" b="0" kern="1200" dirty="0">
            <a:effectLst/>
            <a:latin typeface="Century Gothic" panose="020B0502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sp:txBody>
      <dsp:txXfrm>
        <a:off x="8227010" y="3581784"/>
        <a:ext cx="2393001" cy="136590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22C386-6ABF-478F-8A40-DA0A7212F688}">
      <dsp:nvSpPr>
        <dsp:cNvPr id="0" name=""/>
        <dsp:cNvSpPr/>
      </dsp:nvSpPr>
      <dsp:spPr>
        <a:xfrm>
          <a:off x="0" y="397527"/>
          <a:ext cx="7776864" cy="529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EEFFC7-140C-4832-8DB7-262AF576E46E}">
      <dsp:nvSpPr>
        <dsp:cNvPr id="0" name=""/>
        <dsp:cNvSpPr/>
      </dsp:nvSpPr>
      <dsp:spPr>
        <a:xfrm>
          <a:off x="388843" y="87567"/>
          <a:ext cx="7022780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Century Gothic"/>
              <a:ea typeface="+mn-ea"/>
              <a:cs typeface="+mn-cs"/>
            </a:rPr>
            <a:t>Authorized in business plan between </a:t>
          </a:r>
          <a:r>
            <a:rPr lang="en-US" sz="1800" b="1" kern="1200" dirty="0" err="1">
              <a:latin typeface="Century Gothic"/>
              <a:ea typeface="+mn-ea"/>
              <a:cs typeface="+mn-cs"/>
            </a:rPr>
            <a:t>CoCT</a:t>
          </a:r>
          <a:r>
            <a:rPr lang="en-US" sz="1800" b="1" kern="1200" dirty="0">
              <a:latin typeface="Century Gothic"/>
              <a:ea typeface="+mn-ea"/>
              <a:cs typeface="+mn-cs"/>
            </a:rPr>
            <a:t> &amp; POCS </a:t>
          </a:r>
        </a:p>
      </dsp:txBody>
      <dsp:txXfrm>
        <a:off x="388843" y="87567"/>
        <a:ext cx="7022780" cy="619920"/>
      </dsp:txXfrm>
    </dsp:sp>
    <dsp:sp modelId="{1BA265FF-0C72-48B9-8843-7027CB1D705E}">
      <dsp:nvSpPr>
        <dsp:cNvPr id="0" name=""/>
        <dsp:cNvSpPr/>
      </dsp:nvSpPr>
      <dsp:spPr>
        <a:xfrm>
          <a:off x="0" y="1381464"/>
          <a:ext cx="7776864" cy="529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BA7BD6-206A-4003-8234-603B7E14443F}">
      <dsp:nvSpPr>
        <dsp:cNvPr id="0" name=""/>
        <dsp:cNvSpPr/>
      </dsp:nvSpPr>
      <dsp:spPr>
        <a:xfrm>
          <a:off x="388843" y="1040127"/>
          <a:ext cx="7022725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>
              <a:latin typeface="Century Gothic"/>
              <a:ea typeface="+mn-ea"/>
              <a:cs typeface="+mn-cs"/>
            </a:rPr>
            <a:t>Deployments are data led</a:t>
          </a:r>
          <a:endParaRPr lang="en-US" sz="1800" b="1" kern="1200" dirty="0">
            <a:latin typeface="Century Gothic"/>
            <a:ea typeface="+mn-ea"/>
            <a:cs typeface="+mn-cs"/>
          </a:endParaRPr>
        </a:p>
      </dsp:txBody>
      <dsp:txXfrm>
        <a:off x="388843" y="1040127"/>
        <a:ext cx="7022725" cy="619920"/>
      </dsp:txXfrm>
    </dsp:sp>
    <dsp:sp modelId="{B2412406-D8DC-4AD7-BCDD-8C45C54E2986}">
      <dsp:nvSpPr>
        <dsp:cNvPr id="0" name=""/>
        <dsp:cNvSpPr/>
      </dsp:nvSpPr>
      <dsp:spPr>
        <a:xfrm>
          <a:off x="0" y="2302648"/>
          <a:ext cx="7776864" cy="529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78DC31-F5F3-45A3-8B05-2DFF6462F563}">
      <dsp:nvSpPr>
        <dsp:cNvPr id="0" name=""/>
        <dsp:cNvSpPr/>
      </dsp:nvSpPr>
      <dsp:spPr>
        <a:xfrm>
          <a:off x="388843" y="1992687"/>
          <a:ext cx="7040744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>
              <a:latin typeface="Century Gothic"/>
              <a:ea typeface="+mn-ea"/>
              <a:cs typeface="+mn-cs"/>
            </a:rPr>
            <a:t>Deployments managed on bi-weekly operational meetings </a:t>
          </a:r>
          <a:endParaRPr lang="en-US" sz="1800" b="1" kern="1200" dirty="0">
            <a:latin typeface="Century Gothic"/>
            <a:ea typeface="+mn-ea"/>
            <a:cs typeface="+mn-cs"/>
          </a:endParaRPr>
        </a:p>
      </dsp:txBody>
      <dsp:txXfrm>
        <a:off x="388843" y="1992687"/>
        <a:ext cx="7040744" cy="619920"/>
      </dsp:txXfrm>
    </dsp:sp>
    <dsp:sp modelId="{639724BE-81EC-4AFB-B2E5-468C5BE3EA6C}">
      <dsp:nvSpPr>
        <dsp:cNvPr id="0" name=""/>
        <dsp:cNvSpPr/>
      </dsp:nvSpPr>
      <dsp:spPr>
        <a:xfrm>
          <a:off x="0" y="3255208"/>
          <a:ext cx="7776864" cy="529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B87929-79EF-4D6D-981B-DBF052D9FCA5}">
      <dsp:nvSpPr>
        <dsp:cNvPr id="0" name=""/>
        <dsp:cNvSpPr/>
      </dsp:nvSpPr>
      <dsp:spPr>
        <a:xfrm>
          <a:off x="388843" y="2945248"/>
          <a:ext cx="7022671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>
              <a:latin typeface="Century Gothic"/>
              <a:ea typeface="+mn-ea"/>
              <a:cs typeface="+mn-cs"/>
            </a:rPr>
            <a:t>Weekly reports from CoCT obtained as M&amp;E</a:t>
          </a:r>
          <a:endParaRPr lang="en-US" sz="1800" b="1" kern="1200" dirty="0">
            <a:latin typeface="Century Gothic"/>
            <a:ea typeface="+mn-ea"/>
            <a:cs typeface="+mn-cs"/>
          </a:endParaRPr>
        </a:p>
      </dsp:txBody>
      <dsp:txXfrm>
        <a:off x="388843" y="2945248"/>
        <a:ext cx="7022671" cy="619920"/>
      </dsp:txXfrm>
    </dsp:sp>
    <dsp:sp modelId="{75CAA4DF-6DF7-49BE-B1D5-E8FE677C52DA}">
      <dsp:nvSpPr>
        <dsp:cNvPr id="0" name=""/>
        <dsp:cNvSpPr/>
      </dsp:nvSpPr>
      <dsp:spPr>
        <a:xfrm>
          <a:off x="0" y="4207768"/>
          <a:ext cx="7776864" cy="529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71B353-7890-41DA-8D57-EE07B1786A24}">
      <dsp:nvSpPr>
        <dsp:cNvPr id="0" name=""/>
        <dsp:cNvSpPr/>
      </dsp:nvSpPr>
      <dsp:spPr>
        <a:xfrm>
          <a:off x="388843" y="3897808"/>
          <a:ext cx="7022725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>
              <a:latin typeface="Century Gothic"/>
              <a:ea typeface="+mn-ea"/>
              <a:cs typeface="+mn-cs"/>
            </a:rPr>
            <a:t>Deviation from deployments agreed to in business plan</a:t>
          </a:r>
          <a:endParaRPr lang="en-US" sz="1800" b="1" kern="1200" dirty="0">
            <a:latin typeface="Century Gothic"/>
            <a:ea typeface="+mn-ea"/>
            <a:cs typeface="+mn-cs"/>
          </a:endParaRPr>
        </a:p>
      </dsp:txBody>
      <dsp:txXfrm>
        <a:off x="388843" y="3897808"/>
        <a:ext cx="7022725" cy="61992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9A17CB-A3D1-4EF5-87F4-666F5F096692}">
      <dsp:nvSpPr>
        <dsp:cNvPr id="0" name=""/>
        <dsp:cNvSpPr/>
      </dsp:nvSpPr>
      <dsp:spPr>
        <a:xfrm>
          <a:off x="3623560" y="781"/>
          <a:ext cx="1392054" cy="904835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/>
            <a:t>What (murder, crime)</a:t>
          </a:r>
          <a:endParaRPr lang="en-ZA" sz="1400" b="1" kern="1200" dirty="0"/>
        </a:p>
      </dsp:txBody>
      <dsp:txXfrm>
        <a:off x="3623560" y="781"/>
        <a:ext cx="1392054" cy="904835"/>
      </dsp:txXfrm>
    </dsp:sp>
    <dsp:sp modelId="{8A036DFA-9A47-4B77-8EC8-D84B4FD33ACA}">
      <dsp:nvSpPr>
        <dsp:cNvPr id="0" name=""/>
        <dsp:cNvSpPr/>
      </dsp:nvSpPr>
      <dsp:spPr>
        <a:xfrm>
          <a:off x="2186087" y="453198"/>
          <a:ext cx="4267000" cy="4267000"/>
        </a:xfrm>
        <a:custGeom>
          <a:avLst/>
          <a:gdLst/>
          <a:ahLst/>
          <a:cxnLst/>
          <a:rect l="0" t="0" r="0" b="0"/>
          <a:pathLst>
            <a:path>
              <a:moveTo>
                <a:pt x="3005003" y="186115"/>
              </a:moveTo>
              <a:arcTo wR="2133500" hR="2133500" stAng="17646583" swAng="925130"/>
            </a:path>
          </a:pathLst>
        </a:custGeom>
        <a:noFill/>
        <a:ln w="9525" cap="flat" cmpd="sng" algn="ctr">
          <a:solidFill>
            <a:schemeClr val="accent1">
              <a:shade val="90000"/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9540EB-A4F4-4E73-8CF2-23227EBB242F}">
      <dsp:nvSpPr>
        <dsp:cNvPr id="0" name=""/>
        <dsp:cNvSpPr/>
      </dsp:nvSpPr>
      <dsp:spPr>
        <a:xfrm>
          <a:off x="5471225" y="1067531"/>
          <a:ext cx="1392054" cy="904835"/>
        </a:xfrm>
        <a:prstGeom prst="roundRect">
          <a:avLst/>
        </a:prstGeom>
        <a:solidFill>
          <a:schemeClr val="accent1">
            <a:shade val="80000"/>
            <a:hueOff val="52776"/>
            <a:satOff val="-2358"/>
            <a:lumOff val="54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/>
            <a:t>Where (street, place)</a:t>
          </a:r>
          <a:endParaRPr lang="en-ZA" sz="1400" b="1" kern="1200" dirty="0"/>
        </a:p>
      </dsp:txBody>
      <dsp:txXfrm>
        <a:off x="5471225" y="1067531"/>
        <a:ext cx="1392054" cy="904835"/>
      </dsp:txXfrm>
    </dsp:sp>
    <dsp:sp modelId="{3081DEB3-CBB9-4DA4-AE0C-AC83B30EF3CC}">
      <dsp:nvSpPr>
        <dsp:cNvPr id="0" name=""/>
        <dsp:cNvSpPr/>
      </dsp:nvSpPr>
      <dsp:spPr>
        <a:xfrm>
          <a:off x="2186087" y="453198"/>
          <a:ext cx="4267000" cy="4267000"/>
        </a:xfrm>
        <a:custGeom>
          <a:avLst/>
          <a:gdLst/>
          <a:ahLst/>
          <a:cxnLst/>
          <a:rect l="0" t="0" r="0" b="0"/>
          <a:pathLst>
            <a:path>
              <a:moveTo>
                <a:pt x="4233703" y="1758043"/>
              </a:moveTo>
              <a:arcTo wR="2133500" hR="2133500" stAng="20991853" swAng="1216294"/>
            </a:path>
          </a:pathLst>
        </a:custGeom>
        <a:noFill/>
        <a:ln w="9525" cap="flat" cmpd="sng" algn="ctr">
          <a:solidFill>
            <a:schemeClr val="accent1">
              <a:shade val="90000"/>
              <a:hueOff val="52743"/>
              <a:satOff val="-2310"/>
              <a:lumOff val="497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95D685-13E1-4486-94EA-0F5382B9603B}">
      <dsp:nvSpPr>
        <dsp:cNvPr id="0" name=""/>
        <dsp:cNvSpPr/>
      </dsp:nvSpPr>
      <dsp:spPr>
        <a:xfrm>
          <a:off x="5471225" y="3201031"/>
          <a:ext cx="1392054" cy="904835"/>
        </a:xfrm>
        <a:prstGeom prst="roundRect">
          <a:avLst/>
        </a:prstGeom>
        <a:solidFill>
          <a:schemeClr val="accent1">
            <a:shade val="80000"/>
            <a:hueOff val="105552"/>
            <a:satOff val="-4717"/>
            <a:lumOff val="109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/>
            <a:t>When (Day of week &amp; time of day)</a:t>
          </a:r>
          <a:endParaRPr lang="en-ZA" sz="1400" b="1" kern="1200" dirty="0"/>
        </a:p>
      </dsp:txBody>
      <dsp:txXfrm>
        <a:off x="5471225" y="3201031"/>
        <a:ext cx="1392054" cy="904835"/>
      </dsp:txXfrm>
    </dsp:sp>
    <dsp:sp modelId="{26BD9B75-D421-45E8-B771-63F02FD35A18}">
      <dsp:nvSpPr>
        <dsp:cNvPr id="0" name=""/>
        <dsp:cNvSpPr/>
      </dsp:nvSpPr>
      <dsp:spPr>
        <a:xfrm>
          <a:off x="2186087" y="453198"/>
          <a:ext cx="4267000" cy="4267000"/>
        </a:xfrm>
        <a:custGeom>
          <a:avLst/>
          <a:gdLst/>
          <a:ahLst/>
          <a:cxnLst/>
          <a:rect l="0" t="0" r="0" b="0"/>
          <a:pathLst>
            <a:path>
              <a:moveTo>
                <a:pt x="3491392" y="3779085"/>
              </a:moveTo>
              <a:arcTo wR="2133500" hR="2133500" stAng="3028288" swAng="925130"/>
            </a:path>
          </a:pathLst>
        </a:custGeom>
        <a:noFill/>
        <a:ln w="9525" cap="flat" cmpd="sng" algn="ctr">
          <a:solidFill>
            <a:schemeClr val="accent1">
              <a:shade val="90000"/>
              <a:hueOff val="105486"/>
              <a:satOff val="-4620"/>
              <a:lumOff val="994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1DCFEF-D551-471D-93C9-E159F597D742}">
      <dsp:nvSpPr>
        <dsp:cNvPr id="0" name=""/>
        <dsp:cNvSpPr/>
      </dsp:nvSpPr>
      <dsp:spPr>
        <a:xfrm>
          <a:off x="3623560" y="4267781"/>
          <a:ext cx="1392054" cy="904835"/>
        </a:xfrm>
        <a:prstGeom prst="roundRect">
          <a:avLst/>
        </a:prstGeom>
        <a:solidFill>
          <a:schemeClr val="accent1">
            <a:shade val="80000"/>
            <a:hueOff val="158328"/>
            <a:satOff val="-7075"/>
            <a:lumOff val="163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/>
            <a:t>Why (motive, gang)</a:t>
          </a:r>
          <a:endParaRPr lang="en-ZA" sz="1400" b="1" kern="1200" dirty="0"/>
        </a:p>
      </dsp:txBody>
      <dsp:txXfrm>
        <a:off x="3623560" y="4267781"/>
        <a:ext cx="1392054" cy="904835"/>
      </dsp:txXfrm>
    </dsp:sp>
    <dsp:sp modelId="{DB781DFD-4B47-4022-B373-6663610C9AD9}">
      <dsp:nvSpPr>
        <dsp:cNvPr id="0" name=""/>
        <dsp:cNvSpPr/>
      </dsp:nvSpPr>
      <dsp:spPr>
        <a:xfrm>
          <a:off x="2186087" y="453198"/>
          <a:ext cx="4267000" cy="4267000"/>
        </a:xfrm>
        <a:custGeom>
          <a:avLst/>
          <a:gdLst/>
          <a:ahLst/>
          <a:cxnLst/>
          <a:rect l="0" t="0" r="0" b="0"/>
          <a:pathLst>
            <a:path>
              <a:moveTo>
                <a:pt x="1261996" y="4080884"/>
              </a:moveTo>
              <a:arcTo wR="2133500" hR="2133500" stAng="6846583" swAng="925130"/>
            </a:path>
          </a:pathLst>
        </a:custGeom>
        <a:noFill/>
        <a:ln w="9525" cap="flat" cmpd="sng" algn="ctr">
          <a:solidFill>
            <a:schemeClr val="accent1">
              <a:shade val="90000"/>
              <a:hueOff val="158230"/>
              <a:satOff val="-6929"/>
              <a:lumOff val="14912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BAB527-E976-40F0-8C6F-96229F8B3A3B}">
      <dsp:nvSpPr>
        <dsp:cNvPr id="0" name=""/>
        <dsp:cNvSpPr/>
      </dsp:nvSpPr>
      <dsp:spPr>
        <a:xfrm>
          <a:off x="1775894" y="3201031"/>
          <a:ext cx="1392054" cy="904835"/>
        </a:xfrm>
        <a:prstGeom prst="roundRect">
          <a:avLst/>
        </a:prstGeom>
        <a:solidFill>
          <a:schemeClr val="accent1">
            <a:shade val="80000"/>
            <a:hueOff val="211104"/>
            <a:satOff val="-9434"/>
            <a:lumOff val="218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/>
            <a:t>Who (age &amp; gender)  </a:t>
          </a:r>
          <a:endParaRPr lang="en-ZA" sz="1400" kern="1200" dirty="0"/>
        </a:p>
      </dsp:txBody>
      <dsp:txXfrm>
        <a:off x="1775894" y="3201031"/>
        <a:ext cx="1392054" cy="904835"/>
      </dsp:txXfrm>
    </dsp:sp>
    <dsp:sp modelId="{F242B1C1-52A4-4430-84A6-E8CFA166ECB9}">
      <dsp:nvSpPr>
        <dsp:cNvPr id="0" name=""/>
        <dsp:cNvSpPr/>
      </dsp:nvSpPr>
      <dsp:spPr>
        <a:xfrm>
          <a:off x="2186087" y="453198"/>
          <a:ext cx="4267000" cy="4267000"/>
        </a:xfrm>
        <a:custGeom>
          <a:avLst/>
          <a:gdLst/>
          <a:ahLst/>
          <a:cxnLst/>
          <a:rect l="0" t="0" r="0" b="0"/>
          <a:pathLst>
            <a:path>
              <a:moveTo>
                <a:pt x="33296" y="2508956"/>
              </a:moveTo>
              <a:arcTo wR="2133500" hR="2133500" stAng="10191853" swAng="1216294"/>
            </a:path>
          </a:pathLst>
        </a:custGeom>
        <a:noFill/>
        <a:ln w="9525" cap="flat" cmpd="sng" algn="ctr">
          <a:solidFill>
            <a:schemeClr val="accent1">
              <a:shade val="90000"/>
              <a:hueOff val="210973"/>
              <a:satOff val="-9239"/>
              <a:lumOff val="19882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2FDC0-9D93-4383-8D50-BECB1732C411}">
      <dsp:nvSpPr>
        <dsp:cNvPr id="0" name=""/>
        <dsp:cNvSpPr/>
      </dsp:nvSpPr>
      <dsp:spPr>
        <a:xfrm>
          <a:off x="1775894" y="1067531"/>
          <a:ext cx="1392054" cy="904835"/>
        </a:xfrm>
        <a:prstGeom prst="roundRect">
          <a:avLst/>
        </a:prstGeom>
        <a:solidFill>
          <a:schemeClr val="accent1">
            <a:shade val="80000"/>
            <a:hueOff val="263881"/>
            <a:satOff val="-11792"/>
            <a:lumOff val="2731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/>
            <a:t>How? (gunshot, stabbing)</a:t>
          </a:r>
          <a:endParaRPr lang="en-ZA" sz="1400" b="1" kern="1200" dirty="0"/>
        </a:p>
      </dsp:txBody>
      <dsp:txXfrm>
        <a:off x="1775894" y="1067531"/>
        <a:ext cx="1392054" cy="904835"/>
      </dsp:txXfrm>
    </dsp:sp>
    <dsp:sp modelId="{9EBDE566-5F57-4950-8CB8-D9C8A5ABFE0C}">
      <dsp:nvSpPr>
        <dsp:cNvPr id="0" name=""/>
        <dsp:cNvSpPr/>
      </dsp:nvSpPr>
      <dsp:spPr>
        <a:xfrm>
          <a:off x="2186087" y="453198"/>
          <a:ext cx="4267000" cy="4267000"/>
        </a:xfrm>
        <a:custGeom>
          <a:avLst/>
          <a:gdLst/>
          <a:ahLst/>
          <a:cxnLst/>
          <a:rect l="0" t="0" r="0" b="0"/>
          <a:pathLst>
            <a:path>
              <a:moveTo>
                <a:pt x="775607" y="487915"/>
              </a:moveTo>
              <a:arcTo wR="2133500" hR="2133500" stAng="13828288" swAng="925130"/>
            </a:path>
          </a:pathLst>
        </a:custGeom>
        <a:noFill/>
        <a:ln w="9525" cap="flat" cmpd="sng" algn="ctr">
          <a:solidFill>
            <a:schemeClr val="accent1">
              <a:shade val="90000"/>
              <a:hueOff val="263716"/>
              <a:satOff val="-11549"/>
              <a:lumOff val="2485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5E3CE-E9E3-CB47-80F0-33520EC85D2E}" type="datetimeFigureOut">
              <a:rPr lang="en-US" smtClean="0"/>
              <a:pPr/>
              <a:t>6/19/2023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5923F-580B-A047-9C0E-6EE78A3965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0267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66B1C-F900-496F-9504-62470C0285F2}" type="slidenum">
              <a:rPr lang="en-ZA" smtClean="0"/>
              <a:pPr/>
              <a:t>15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533759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2897E-B052-44CE-92A6-D4B2AB10F3F6}" type="slidenum">
              <a:rPr lang="en-ZA" smtClean="0"/>
              <a:pPr/>
              <a:t>21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004853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Athlone court session, .5 m cable, impact, relative to sanctions imposed. What this actually costs.  Prosecutor to understand the impact. Adding cost implications to statements, added elements to give statements more weight in court for convictions. </a:t>
            </a:r>
          </a:p>
          <a:p>
            <a:r>
              <a:rPr lang="en-US" dirty="0"/>
              <a:t>How we get the info : sometimes a reward for info in the City if info leads to an arrest up to R20k.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E2897E-B052-44CE-92A6-D4B2AB10F3F6}" type="slidenum">
              <a:rPr lang="en-ZA" smtClean="0"/>
              <a:pPr/>
              <a:t>33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481257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5.xml"/><Relationship Id="rId1" Type="http://schemas.openxmlformats.org/officeDocument/2006/relationships/tags" Target="../tags/tag34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7.xml"/><Relationship Id="rId1" Type="http://schemas.openxmlformats.org/officeDocument/2006/relationships/tags" Target="../tags/tag36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9.xml"/><Relationship Id="rId1" Type="http://schemas.openxmlformats.org/officeDocument/2006/relationships/tags" Target="../tags/tag38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1.xml"/><Relationship Id="rId1" Type="http://schemas.openxmlformats.org/officeDocument/2006/relationships/tags" Target="../tags/tag40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0014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3392" y="3429001"/>
            <a:ext cx="10945216" cy="100811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00329B"/>
                </a:solidFill>
              </a14:hiddenFill>
            </a:ext>
          </a:extLst>
        </p:spPr>
        <p:txBody>
          <a:bodyPr lIns="72000" tIns="0" rIns="72000" bIns="0" anchor="b">
            <a:normAutofit/>
          </a:bodyPr>
          <a:lstStyle>
            <a:lvl1pPr algn="r">
              <a:spcBef>
                <a:spcPts val="300"/>
              </a:spcBef>
              <a:defRPr sz="2600" cap="all" baseline="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623392" y="4532528"/>
            <a:ext cx="10945216" cy="508552"/>
          </a:xfrm>
        </p:spPr>
        <p:txBody>
          <a:bodyPr lIns="72000" tIns="0" rIns="72000" bIns="0" anchor="ctr">
            <a:normAutofit/>
          </a:bodyPr>
          <a:lstStyle>
            <a:lvl1pPr marL="0" indent="0" algn="r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15" name="Date Placeholder 11"/>
          <p:cNvSpPr>
            <a:spLocks noGrp="1"/>
          </p:cNvSpPr>
          <p:nvPr>
            <p:ph type="dt" sz="half" idx="2"/>
          </p:nvPr>
        </p:nvSpPr>
        <p:spPr>
          <a:xfrm>
            <a:off x="9552384" y="5398046"/>
            <a:ext cx="2016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4847397" y="5398046"/>
            <a:ext cx="2112235" cy="365125"/>
          </a:xfrm>
        </p:spPr>
        <p:txBody>
          <a:bodyPr>
            <a:normAutofit/>
          </a:bodyPr>
          <a:lstStyle>
            <a:lvl1pPr algn="r">
              <a:defRPr sz="11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Location   |</a:t>
            </a:r>
            <a:endParaRPr lang="en-GB" dirty="0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6960096" y="5398046"/>
            <a:ext cx="2592288" cy="365125"/>
          </a:xfrm>
        </p:spPr>
        <p:txBody>
          <a:bodyPr>
            <a:normAutofit/>
          </a:bodyPr>
          <a:lstStyle>
            <a:lvl1pPr algn="r">
              <a:defRPr sz="11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Initial. Surname  |</a:t>
            </a:r>
            <a:endParaRPr lang="en-GB" dirty="0"/>
          </a:p>
        </p:txBody>
      </p:sp>
      <p:pic>
        <p:nvPicPr>
          <p:cNvPr id="6" name="Picture 5" descr="Shape, rectangle&#10;&#10;Description automatically generated">
            <a:extLst>
              <a:ext uri="{FF2B5EF4-FFF2-40B4-BE49-F238E27FC236}">
                <a16:creationId xmlns:a16="http://schemas.microsoft.com/office/drawing/2014/main" xmlns="" id="{8F4B28A5-175F-4616-AB3B-7AD74BC551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2700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0453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fr-FR">
                <a:solidFill>
                  <a:srgbClr val="998F86"/>
                </a:solidFill>
              </a:rPr>
              <a:t>Provincial Population Forum Presentation, June 2022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93701" y="5681849"/>
            <a:ext cx="11462940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</p:spTree>
    <p:extLst>
      <p:ext uri="{BB962C8B-B14F-4D97-AF65-F5344CB8AC3E}">
        <p14:creationId xmlns:p14="http://schemas.microsoft.com/office/powerpoint/2010/main" xmlns="" val="2494270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fr-FR">
                <a:solidFill>
                  <a:srgbClr val="998F86"/>
                </a:solidFill>
              </a:rPr>
              <a:t>Provincial Population Forum Presentation, June 2022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93701" y="5681849"/>
            <a:ext cx="11462940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393701" y="1412777"/>
            <a:ext cx="11462940" cy="4271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731468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fr-FR">
                <a:solidFill>
                  <a:srgbClr val="998F86"/>
                </a:solidFill>
              </a:rPr>
              <a:t>Provincial Population Forum Presentation, June 2022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393701" y="1412777"/>
            <a:ext cx="5414268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93701" y="5681849"/>
            <a:ext cx="11462940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442373" y="1412777"/>
            <a:ext cx="5414268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6992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fr-FR">
                <a:solidFill>
                  <a:srgbClr val="998F86"/>
                </a:solidFill>
              </a:rPr>
              <a:t>Provincial Population Forum Presentation, June 2022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93701" y="5681849"/>
            <a:ext cx="11462940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7402657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solidFill>
          <a:srgbClr val="0014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814918" y="2276873"/>
            <a:ext cx="11041721" cy="936625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Divider Theme</a:t>
            </a:r>
          </a:p>
        </p:txBody>
      </p:sp>
      <p:pic>
        <p:nvPicPr>
          <p:cNvPr id="8" name="Picture 11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42872" y="6163537"/>
            <a:ext cx="1115548" cy="427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42906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fr-FR">
                <a:solidFill>
                  <a:srgbClr val="998F86"/>
                </a:solidFill>
              </a:rPr>
              <a:t>Provincial Population Forum Presentation, June 2022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431801" y="1412775"/>
            <a:ext cx="3878097" cy="4680049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597929" y="1412777"/>
            <a:ext cx="7296811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753971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fr-FR">
                <a:solidFill>
                  <a:srgbClr val="998F86"/>
                </a:solidFill>
              </a:rPr>
              <a:t>Provincial Population Forum Presentation, June 2022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8688289" y="1412776"/>
            <a:ext cx="3206023" cy="468004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31801" y="1412777"/>
            <a:ext cx="8006556" cy="468004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3748057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fr-FR">
                <a:solidFill>
                  <a:srgbClr val="998F86"/>
                </a:solidFill>
              </a:rPr>
              <a:t>Provincial Population Forum Presentation, June 2022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87049" y="1412776"/>
            <a:ext cx="5228899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6665841" y="1412776"/>
            <a:ext cx="5228899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31801" y="3532181"/>
            <a:ext cx="11462940" cy="255145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6081847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fr-FR">
                <a:solidFill>
                  <a:srgbClr val="998F86"/>
                </a:solidFill>
              </a:rPr>
              <a:t>Provincial Population Forum Presentation, June 2022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87049" y="3645024"/>
            <a:ext cx="522889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6665841" y="3645024"/>
            <a:ext cx="522889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31801" y="1412776"/>
            <a:ext cx="11462940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5148074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fr-FR">
                <a:solidFill>
                  <a:srgbClr val="998F86"/>
                </a:solidFill>
              </a:rPr>
              <a:t>Provincial Population Forum Presentation, June 2022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87050" y="3645024"/>
            <a:ext cx="3500705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390544" y="3645024"/>
            <a:ext cx="3500705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8394036" y="3645024"/>
            <a:ext cx="3500705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31801" y="1412776"/>
            <a:ext cx="11462940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986364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1800">
                <a:solidFill>
                  <a:schemeClr val="accent3"/>
                </a:solidFill>
              </a:defRPr>
            </a:lvl1pPr>
          </a:lstStyle>
          <a:p>
            <a:r>
              <a:rPr lang="fr-FR" dirty="0">
                <a:solidFill>
                  <a:srgbClr val="998F86"/>
                </a:solidFill>
              </a:rPr>
              <a:t>Provincial Population Forum </a:t>
            </a:r>
            <a:r>
              <a:rPr lang="fr-FR" dirty="0" err="1">
                <a:solidFill>
                  <a:srgbClr val="998F86"/>
                </a:solidFill>
              </a:rPr>
              <a:t>Presentation</a:t>
            </a:r>
            <a:r>
              <a:rPr lang="fr-FR" dirty="0">
                <a:solidFill>
                  <a:srgbClr val="998F86"/>
                </a:solidFill>
              </a:rPr>
              <a:t>, June 2022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93701" y="1196753"/>
            <a:ext cx="11462940" cy="48960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067760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fr-FR">
                <a:solidFill>
                  <a:srgbClr val="998F86"/>
                </a:solidFill>
              </a:rPr>
              <a:t>Provincial Population Forum Presentation, June 2022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87050" y="1412776"/>
            <a:ext cx="3500705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390544" y="1412776"/>
            <a:ext cx="3500705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8394036" y="1412776"/>
            <a:ext cx="3500705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31801" y="3703287"/>
            <a:ext cx="11462940" cy="238034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3451692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fr-FR">
                <a:solidFill>
                  <a:srgbClr val="998F86"/>
                </a:solidFill>
              </a:rPr>
              <a:t>Provincial Population Forum Presentation, June 2022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431801" y="1412776"/>
            <a:ext cx="3878097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31801" y="2975180"/>
            <a:ext cx="3878097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431801" y="4537584"/>
            <a:ext cx="3878097" cy="154109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597929" y="1412776"/>
            <a:ext cx="7296811" cy="466467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5298519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fr-FR">
                <a:solidFill>
                  <a:srgbClr val="998F86"/>
                </a:solidFill>
              </a:rPr>
              <a:t>Provincial Population Forum Presentation, June 2022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8016644" y="1412776"/>
            <a:ext cx="3878097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8016644" y="2976533"/>
            <a:ext cx="3878097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8016644" y="4540290"/>
            <a:ext cx="3878097" cy="1548783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31801" y="1412778"/>
            <a:ext cx="7405311" cy="466590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0403636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ack Slide &quot;Thank You&quot;">
    <p:bg>
      <p:bgPr>
        <a:solidFill>
          <a:srgbClr val="0014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913435" y="1790072"/>
            <a:ext cx="6336704" cy="2880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solidFill>
                <a:prstClr val="white"/>
              </a:solidFill>
            </a:endParaRP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779997" y="2696461"/>
            <a:ext cx="5196324" cy="266322"/>
          </a:xfrm>
        </p:spPr>
        <p:txBody>
          <a:bodyPr lIns="36000" rIns="36000" anchor="ctr">
            <a:noAutofit/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  <a:endParaRPr lang="en-GB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779997" y="2963910"/>
            <a:ext cx="5196324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Directory</a:t>
            </a:r>
            <a:endParaRPr lang="en-GB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246240" y="3494035"/>
            <a:ext cx="1920213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+27 (0)21 XXX XXXX</a:t>
            </a:r>
            <a:endParaRPr lang="en-GB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3779996" y="3497483"/>
            <a:ext cx="536899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rgbClr val="003399"/>
                </a:solidFill>
              </a:rPr>
              <a:t>Tel: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6840159" y="3494035"/>
            <a:ext cx="1920213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+27 (0)21 XXX XXXX</a:t>
            </a:r>
            <a:endParaRPr lang="en-GB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6373915" y="3497483"/>
            <a:ext cx="536899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rgbClr val="003399"/>
                </a:solidFill>
              </a:rPr>
              <a:t>Fax: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779997" y="3768568"/>
            <a:ext cx="4978745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Name.Surname@westerncape.gov.za</a:t>
            </a:r>
            <a:endParaRPr lang="en-GB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779996" y="4043102"/>
            <a:ext cx="4978745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rgbClr val="003399"/>
                </a:solidFill>
              </a:rPr>
              <a:t>www.westerncape.gov.za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93700" y="565702"/>
            <a:ext cx="24048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prstClr val="white"/>
                </a:solidFill>
                <a:ea typeface="+mj-ea"/>
                <a:cs typeface="+mj-cs"/>
              </a:rPr>
              <a:t>Contact Us</a:t>
            </a:r>
            <a:endParaRPr lang="en-GB" sz="2400" dirty="0">
              <a:solidFill>
                <a:prstClr val="white"/>
              </a:solidFill>
            </a:endParaRP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779995" y="4333520"/>
            <a:ext cx="4465773" cy="266322"/>
          </a:xfrm>
        </p:spPr>
        <p:txBody>
          <a:bodyPr lIns="36000" rIns="36000" anchor="ctr">
            <a:noAutofit/>
          </a:bodyPr>
          <a:lstStyle>
            <a:lvl1pPr>
              <a:defRPr sz="11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ZA" dirty="0"/>
              <a:t>Fill in your address</a:t>
            </a:r>
          </a:p>
        </p:txBody>
      </p:sp>
      <p:pic>
        <p:nvPicPr>
          <p:cNvPr id="2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3029719" y="1859446"/>
            <a:ext cx="2217710" cy="849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Shape, rectangle&#10;&#10;Description automatically generated">
            <a:extLst>
              <a:ext uri="{FF2B5EF4-FFF2-40B4-BE49-F238E27FC236}">
                <a16:creationId xmlns:a16="http://schemas.microsoft.com/office/drawing/2014/main" xmlns="" id="{4B218B1C-103E-40ED-AFB3-E83144F6820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9995" y="3331665"/>
            <a:ext cx="5470144" cy="64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06355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Slide &quot;Thank You&quot;">
    <p:bg>
      <p:bgPr>
        <a:solidFill>
          <a:srgbClr val="0014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 userDrawn="1"/>
        </p:nvSpPr>
        <p:spPr>
          <a:xfrm>
            <a:off x="2351584" y="3861049"/>
            <a:ext cx="9601067" cy="1083419"/>
          </a:xfrm>
          <a:prstGeom prst="rect">
            <a:avLst/>
          </a:prstGeom>
        </p:spPr>
        <p:txBody>
          <a:bodyPr wrap="none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2400"/>
              </a:spcAft>
            </a:pPr>
            <a:r>
              <a:rPr lang="en-US" sz="3200" dirty="0">
                <a:solidFill>
                  <a:prstClr val="white"/>
                </a:solidFill>
                <a:cs typeface="Century Gothic"/>
              </a:rPr>
              <a:t>Thank you</a:t>
            </a:r>
          </a:p>
        </p:txBody>
      </p:sp>
      <p:pic>
        <p:nvPicPr>
          <p:cNvPr id="4" name="Picture 3" descr="Shape, rectangle&#10;&#10;Description automatically generated">
            <a:extLst>
              <a:ext uri="{FF2B5EF4-FFF2-40B4-BE49-F238E27FC236}">
                <a16:creationId xmlns:a16="http://schemas.microsoft.com/office/drawing/2014/main" xmlns="" id="{964789CB-CD92-405B-9055-78FC1169E8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3700" y="3364896"/>
            <a:ext cx="11798299" cy="6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04491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fr-FR" dirty="0">
                <a:solidFill>
                  <a:srgbClr val="998F86"/>
                </a:solidFill>
              </a:rPr>
              <a:t>Provincial Population Forum </a:t>
            </a:r>
            <a:r>
              <a:rPr lang="fr-FR" dirty="0" err="1">
                <a:solidFill>
                  <a:srgbClr val="998F86"/>
                </a:solidFill>
              </a:rPr>
              <a:t>Presentation</a:t>
            </a:r>
            <a:r>
              <a:rPr lang="fr-FR" dirty="0">
                <a:solidFill>
                  <a:srgbClr val="998F86"/>
                </a:solidFill>
              </a:rPr>
              <a:t>, June 2022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93701" y="1196753"/>
            <a:ext cx="5414268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442373" y="1196753"/>
            <a:ext cx="5414268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4247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1800">
                <a:solidFill>
                  <a:schemeClr val="accent3"/>
                </a:solidFill>
              </a:defRPr>
            </a:lvl1pPr>
          </a:lstStyle>
          <a:p>
            <a:r>
              <a:rPr lang="fr-FR" dirty="0">
                <a:solidFill>
                  <a:srgbClr val="998F86"/>
                </a:solidFill>
              </a:rPr>
              <a:t>Provincial Population Forum </a:t>
            </a:r>
            <a:r>
              <a:rPr lang="fr-FR" dirty="0" err="1">
                <a:solidFill>
                  <a:srgbClr val="998F86"/>
                </a:solidFill>
              </a:rPr>
              <a:t>Presentation</a:t>
            </a:r>
            <a:r>
              <a:rPr lang="fr-FR" dirty="0">
                <a:solidFill>
                  <a:srgbClr val="998F86"/>
                </a:solidFill>
              </a:rPr>
              <a:t>, June 2022</a:t>
            </a:r>
            <a:endParaRPr lang="en-GB" dirty="0">
              <a:solidFill>
                <a:srgbClr val="998F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02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fr-FR">
                <a:solidFill>
                  <a:srgbClr val="998F86"/>
                </a:solidFill>
              </a:rPr>
              <a:t>Provincial Population Forum Presentation, June 2022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93701" y="1412777"/>
            <a:ext cx="11462940" cy="4680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1676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fr-FR">
                <a:solidFill>
                  <a:srgbClr val="998F86"/>
                </a:solidFill>
              </a:rPr>
              <a:t>Provincial Population Forum Presentation, June 2022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393701" y="1412777"/>
            <a:ext cx="5414268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442373" y="1412777"/>
            <a:ext cx="5414268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34708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701" y="1039979"/>
            <a:ext cx="11462940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fr-FR">
                <a:solidFill>
                  <a:srgbClr val="998F86"/>
                </a:solidFill>
              </a:rPr>
              <a:t>Provincial Population Forum Presentation, June 2022</a:t>
            </a:r>
            <a:endParaRPr lang="en-GB" dirty="0">
              <a:solidFill>
                <a:srgbClr val="998F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859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93701" y="5681849"/>
            <a:ext cx="11462940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fr-FR">
                <a:solidFill>
                  <a:srgbClr val="998F86"/>
                </a:solidFill>
              </a:rPr>
              <a:t>Provincial Population Forum Presentation, June 2022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93701" y="1196752"/>
            <a:ext cx="11462940" cy="4487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065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80976"/>
            <a:ext cx="11462940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fr-FR">
                <a:solidFill>
                  <a:srgbClr val="998F86"/>
                </a:solidFill>
              </a:rPr>
              <a:t>Provincial Population Forum Presentation, June 2022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93701" y="5681849"/>
            <a:ext cx="11462940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93701" y="1196752"/>
            <a:ext cx="5414268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442373" y="1196752"/>
            <a:ext cx="5414268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75560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2.xml"/><Relationship Id="rId30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26"/>
            </p:custDataLst>
          </p:nvPr>
        </p:nvSpPr>
        <p:spPr>
          <a:xfrm>
            <a:off x="393701" y="180976"/>
            <a:ext cx="11462940" cy="55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00329B"/>
                </a:solidFill>
              </a14:hiddenFill>
            </a:ext>
          </a:extLst>
        </p:spPr>
        <p:txBody>
          <a:bodyPr vert="horz" wrap="none" lIns="72000" tIns="72000" rIns="72000" bIns="7200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7"/>
            </p:custDataLst>
          </p:nvPr>
        </p:nvSpPr>
        <p:spPr>
          <a:xfrm>
            <a:off x="393701" y="1196752"/>
            <a:ext cx="11462940" cy="4883466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lang="en-US" dirty="0"/>
              <a:t>First Text Level</a:t>
            </a:r>
          </a:p>
          <a:p>
            <a:pPr lvl="1"/>
            <a:r>
              <a:rPr lang="en-US" dirty="0"/>
              <a:t>Second</a:t>
            </a:r>
          </a:p>
          <a:p>
            <a:pPr lvl="2"/>
            <a:r>
              <a:rPr lang="en-US" dirty="0"/>
              <a:t>Third</a:t>
            </a:r>
          </a:p>
          <a:p>
            <a:pPr lvl="3"/>
            <a:r>
              <a:rPr lang="en-US" dirty="0"/>
              <a:t>Fourth</a:t>
            </a:r>
          </a:p>
          <a:p>
            <a:pPr lvl="4"/>
            <a:r>
              <a:rPr lang="en-US" dirty="0"/>
              <a:t>Fifth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28"/>
            </p:custDataLst>
          </p:nvPr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‹#›</a:t>
            </a:fld>
            <a:endParaRPr lang="en-ZA" dirty="0">
              <a:solidFill>
                <a:srgbClr val="003399"/>
              </a:solidFill>
            </a:endParaRPr>
          </a:p>
        </p:txBody>
      </p:sp>
      <p:pic>
        <p:nvPicPr>
          <p:cNvPr id="11" name="Picture 115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327797" y="6295516"/>
            <a:ext cx="1115548" cy="427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Shape, rectangle&#10;&#10;Description automatically generated">
            <a:extLst>
              <a:ext uri="{FF2B5EF4-FFF2-40B4-BE49-F238E27FC236}">
                <a16:creationId xmlns:a16="http://schemas.microsoft.com/office/drawing/2014/main" xmlns="" id="{F3003D39-787E-4DD7-BD33-D06DC937071E}"/>
              </a:ext>
            </a:extLst>
          </p:cNvPr>
          <p:cNvPicPr>
            <a:picLocks noChangeAspect="1"/>
          </p:cNvPicPr>
          <p:nvPr userDrawn="1"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3700" y="931933"/>
            <a:ext cx="11798299" cy="6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60243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300"/>
        </a:spcBef>
        <a:buFont typeface="Arial" pitchFamily="34" charset="0"/>
        <a:buNone/>
        <a:defRPr sz="1600" b="1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180000" indent="-180000" algn="l" defTabSz="914400" rtl="0" eaLnBrk="1" latinLnBrk="0" hangingPunct="1">
        <a:spcBef>
          <a:spcPts val="300"/>
        </a:spcBef>
        <a:buClr>
          <a:srgbClr val="002060"/>
        </a:buClr>
        <a:buFontTx/>
        <a:buBlip>
          <a:blip r:embed="rId31"/>
        </a:buBlip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36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•"/>
        <a:defRPr lang="en-US" sz="1600" kern="1200" dirty="0" smtClean="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54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–"/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1800000" indent="-1800000" algn="l" defTabSz="914400" rtl="0" eaLnBrk="1" latinLnBrk="0" hangingPunct="1">
        <a:spcBef>
          <a:spcPts val="300"/>
        </a:spcBef>
        <a:buFont typeface="Arial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4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4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4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4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623392" y="3525624"/>
            <a:ext cx="10945216" cy="1873674"/>
          </a:xfrm>
        </p:spPr>
        <p:txBody>
          <a:bodyPr>
            <a:normAutofit/>
          </a:bodyPr>
          <a:lstStyle/>
          <a:p>
            <a:r>
              <a:rPr lang="en-US" dirty="0"/>
              <a:t>Standing Committee on Public Accounts (SCOPA)</a:t>
            </a:r>
          </a:p>
          <a:p>
            <a:r>
              <a:rPr lang="en-US" dirty="0"/>
              <a:t> Briefing on Law Enforcement Advancement Programme (LEAP)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40526" y="5788637"/>
            <a:ext cx="3828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ZA" dirty="0">
                <a:solidFill>
                  <a:schemeClr val="bg1"/>
                </a:solidFill>
              </a:rPr>
              <a:t>14 June 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E5602CD-A313-43E5-8AB4-3FEDB048D88F}"/>
              </a:ext>
            </a:extLst>
          </p:cNvPr>
          <p:cNvSpPr txBox="1"/>
          <p:nvPr/>
        </p:nvSpPr>
        <p:spPr>
          <a:xfrm>
            <a:off x="6773034" y="2675324"/>
            <a:ext cx="4795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ZA" dirty="0">
                <a:solidFill>
                  <a:schemeClr val="bg1"/>
                </a:solidFill>
              </a:rPr>
              <a:t>Department of Police Oversight and Community Safety</a:t>
            </a:r>
          </a:p>
        </p:txBody>
      </p:sp>
    </p:spTree>
    <p:extLst>
      <p:ext uri="{BB962C8B-B14F-4D97-AF65-F5344CB8AC3E}">
        <p14:creationId xmlns:p14="http://schemas.microsoft.com/office/powerpoint/2010/main" xmlns="" val="1909661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92368" y="2126567"/>
            <a:ext cx="11282289" cy="2011679"/>
          </a:xfrm>
        </p:spPr>
        <p:txBody>
          <a:bodyPr>
            <a:normAutofit/>
          </a:bodyPr>
          <a:lstStyle/>
          <a:p>
            <a:endParaRPr lang="en-US" sz="2800" b="1" dirty="0"/>
          </a:p>
          <a:p>
            <a:r>
              <a:rPr lang="en-US" b="1" dirty="0"/>
              <a:t>LEAP Successes</a:t>
            </a:r>
          </a:p>
          <a:p>
            <a:endParaRPr lang="en-US" b="1" dirty="0"/>
          </a:p>
          <a:p>
            <a:pPr algn="ctr"/>
            <a:endParaRPr lang="en-GB" sz="2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628158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2C52FF-C8DD-48B6-BB51-80E50DD22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701" y="191136"/>
            <a:ext cx="11462940" cy="559256"/>
          </a:xfrm>
        </p:spPr>
        <p:txBody>
          <a:bodyPr/>
          <a:lstStyle/>
          <a:p>
            <a:r>
              <a:rPr lang="en-US" dirty="0">
                <a:solidFill>
                  <a:srgbClr val="001484"/>
                </a:solidFill>
              </a:rPr>
              <a:t>LEAP Deployment per station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A0B5BB54-C17F-45AA-BF29-C29CF56967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11</a:t>
            </a:fld>
            <a:endParaRPr lang="en-ZA" dirty="0">
              <a:solidFill>
                <a:srgbClr val="003399"/>
              </a:solidFill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F790048E-A4FC-4C6E-BE05-3C0C400D6F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756463126"/>
              </p:ext>
            </p:extLst>
          </p:nvPr>
        </p:nvGraphicFramePr>
        <p:xfrm>
          <a:off x="393701" y="1412240"/>
          <a:ext cx="11310619" cy="4785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030400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738576-C9C8-4CA4-991B-B59C5B6C5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1484"/>
                </a:solidFill>
              </a:rPr>
              <a:t>LEAP Deployment (May 2023)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AE1D7AE5-9534-4638-99B2-DB622B41AC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12</a:t>
            </a:fld>
            <a:endParaRPr lang="en-ZA" dirty="0">
              <a:solidFill>
                <a:srgbClr val="003399"/>
              </a:solidFill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20713703-0A32-454B-BD88-C464FECD5B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976308839"/>
              </p:ext>
            </p:extLst>
          </p:nvPr>
        </p:nvGraphicFramePr>
        <p:xfrm>
          <a:off x="132080" y="1139805"/>
          <a:ext cx="6614160" cy="4578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EDAD89F-2FB6-4AEE-B73F-CC48E64F7999}"/>
              </a:ext>
            </a:extLst>
          </p:cNvPr>
          <p:cNvSpPr/>
          <p:nvPr/>
        </p:nvSpPr>
        <p:spPr>
          <a:xfrm>
            <a:off x="6837760" y="2008485"/>
            <a:ext cx="5222160" cy="3369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1600" b="1" dirty="0">
                <a:cs typeface="Arial" panose="020B0604020202020204" pitchFamily="34" charset="0"/>
              </a:rPr>
              <a:t>April 2020: </a:t>
            </a:r>
            <a:r>
              <a:rPr lang="en-ZA" sz="1600" dirty="0">
                <a:cs typeface="Arial" panose="020B0604020202020204" pitchFamily="34" charset="0"/>
              </a:rPr>
              <a:t>Deployment started (500 officers)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/>
              <a:t>May 2023: </a:t>
            </a:r>
            <a:r>
              <a:rPr lang="en-US" sz="1600" dirty="0"/>
              <a:t>Total of 1235 LEAP Members - 999 LLEOs and 152 (18) Commanders and (134) operational support staff members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84 LEAP members who are not operationally ready (due to appointment and operational readiness delays) are deployed at malls, schools and wards.</a:t>
            </a:r>
            <a:endParaRPr lang="en-ZA" sz="1600" dirty="0"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1572824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63E79A-C21A-48B5-89A1-4A45ABC56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1484"/>
                </a:solidFill>
              </a:rPr>
              <a:t>Leap Value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AB539D27-F162-4F8C-AD34-24C822F632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13</a:t>
            </a:fld>
            <a:endParaRPr lang="en-ZA" dirty="0">
              <a:solidFill>
                <a:srgbClr val="003399"/>
              </a:solidFill>
            </a:endParaRP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xmlns="" id="{EB9732CA-3306-4D34-8D17-A543627962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026128965"/>
              </p:ext>
            </p:extLst>
          </p:nvPr>
        </p:nvGraphicFramePr>
        <p:xfrm>
          <a:off x="1960880" y="104948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704493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63E79A-C21A-48B5-89A1-4A45ABC56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1484"/>
                </a:solidFill>
              </a:rPr>
              <a:t>LEAP Impact on Murder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AB539D27-F162-4F8C-AD34-24C822F632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14</a:t>
            </a:fld>
            <a:endParaRPr lang="en-ZA" dirty="0">
              <a:solidFill>
                <a:srgbClr val="003399"/>
              </a:solidFill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xmlns="" id="{1DD4FFB0-BDA9-403A-84D7-0F85F7BB4A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459054609"/>
              </p:ext>
            </p:extLst>
          </p:nvPr>
        </p:nvGraphicFramePr>
        <p:xfrm>
          <a:off x="2486661" y="1314996"/>
          <a:ext cx="6614160" cy="4578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445316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xmlns="" id="{26E92AD4-24FB-4DD0-8B02-DD2A879E8E8F}"/>
              </a:ext>
            </a:extLst>
          </p:cNvPr>
          <p:cNvSpPr txBox="1">
            <a:spLocks/>
          </p:cNvSpPr>
          <p:nvPr/>
        </p:nvSpPr>
        <p:spPr>
          <a:xfrm>
            <a:off x="393701" y="180976"/>
            <a:ext cx="11462940" cy="55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00329B"/>
                </a:solidFill>
              </a14:hiddenFill>
            </a:ext>
          </a:extLst>
        </p:spPr>
        <p:txBody>
          <a:bodyPr vert="horz" wrap="none" lIns="72000" tIns="72000" rIns="72000" bIns="7200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1484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LEAP </a:t>
            </a:r>
            <a:r>
              <a:rPr lang="en-US" dirty="0">
                <a:solidFill>
                  <a:srgbClr val="001484"/>
                </a:solidFill>
              </a:rPr>
              <a:t>actions and successes since inception (as at May 2023)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1484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xmlns="" id="{66F07992-21D1-4567-AB21-8BF79539996D}"/>
              </a:ext>
            </a:extLst>
          </p:cNvPr>
          <p:cNvSpPr txBox="1">
            <a:spLocks/>
          </p:cNvSpPr>
          <p:nvPr/>
        </p:nvSpPr>
        <p:spPr>
          <a:xfrm>
            <a:off x="11170773" y="6468150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2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06839F-D7A4-4E5D-B93D-768AD4D1DB36}" type="slidenum">
              <a:rPr kumimoji="0" lang="en-ZA" sz="900" b="0" i="0" u="none" strike="noStrike" kern="1200" cap="none" spc="0" normalizeH="0" baseline="0" noProof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ZA" sz="9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xmlns="" id="{688807FD-E3B4-446C-956A-19E5B7F815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78393559"/>
              </p:ext>
            </p:extLst>
          </p:nvPr>
        </p:nvGraphicFramePr>
        <p:xfrm>
          <a:off x="116697" y="1023870"/>
          <a:ext cx="4576684" cy="54618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Footer Placeholder 3">
            <a:extLst>
              <a:ext uri="{FF2B5EF4-FFF2-40B4-BE49-F238E27FC236}">
                <a16:creationId xmlns:a16="http://schemas.microsoft.com/office/drawing/2014/main" xmlns="" id="{555ED087-EFA8-4465-837B-0D19736A5452}"/>
              </a:ext>
            </a:extLst>
          </p:cNvPr>
          <p:cNvSpPr txBox="1">
            <a:spLocks/>
          </p:cNvSpPr>
          <p:nvPr/>
        </p:nvSpPr>
        <p:spPr>
          <a:xfrm>
            <a:off x="5390774" y="6468150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998F86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2E205A0C-7045-5CEC-47D2-8F860B7722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15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7868258-613C-42FF-A155-44C1187239E5}"/>
              </a:ext>
            </a:extLst>
          </p:cNvPr>
          <p:cNvSpPr/>
          <p:nvPr/>
        </p:nvSpPr>
        <p:spPr>
          <a:xfrm>
            <a:off x="9597154" y="5897138"/>
            <a:ext cx="20981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700" dirty="0"/>
              <a:t>Since inception all reporting varied in terms of how drugs and liquor were reported on. In Jan 2022 categories were introduced as follows:</a:t>
            </a:r>
            <a:endParaRPr lang="en-US" sz="700" dirty="0"/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xmlns="" id="{60CE7FC4-5108-462B-B02D-4E0C8DB74A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80607788"/>
              </p:ext>
            </p:extLst>
          </p:nvPr>
        </p:nvGraphicFramePr>
        <p:xfrm>
          <a:off x="5128871" y="1023870"/>
          <a:ext cx="5714456" cy="54618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xmlns="" val="110461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3069462A-2858-0877-5DEA-3B7A2665A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1484"/>
                </a:solidFill>
              </a:rPr>
              <a:t>Tracking homicide in province and priority areas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76168BEA-9C59-D9F7-423B-78281DC34A9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198" y="1117293"/>
            <a:ext cx="11462940" cy="5202227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b="0" dirty="0"/>
              <a:t>Murder increased by 0.12% in the Western Cape for the 2022/23 year compared with the previous year. It increased by 3.28% in the LEAP precincts combined, indicating that these are still concerning areas. Murder decreased in 7 of the LEAP precincts over the year: Kraaifontein (-10.64%), Mfuleni (-3.9%), Harare (-7.76%), Gugulethu (-15.31%), Bishop Lavis (-8.45%), and Atlantis (-31.25%).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b="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b="0" dirty="0"/>
              <a:t>Increases were noted in 6 precincts: Delft (3.75%), Nyanga (44.72%), Philippi East (48.15%), Mitchells Plain (22.77%), and Philippi (26.56%).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ZA" b="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dirty="0"/>
              <a:t>Deployment hubs in Philippi and Delft for increased visibility.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ZA" b="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b="0" dirty="0"/>
              <a:t>When looking at the murder rates over the period from LEAP’s inception in 2019/20 to 2022/23, murder increased in the Western Cape by 3% and by 8% in the LEAP areas (Table 1).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ZA" b="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b="0" dirty="0"/>
              <a:t>3 LEAP precincts show a sustained decreased over the three-year period: Khayelitsha (34%), Bishop Lavis (16%) and Atlantis (29%).</a:t>
            </a:r>
            <a:endParaRPr lang="en-US" b="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B291E6BA-C672-33C2-6E86-F7498CB290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16</a:t>
            </a:fld>
            <a:endParaRPr lang="en-ZA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42154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3069462A-2858-0877-5DEA-3B7A2665A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1484"/>
                </a:solidFill>
              </a:rPr>
              <a:t>Murder in the LEAP Precincts: 2019/20 – 2022/23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B291E6BA-C672-33C2-6E86-F7498CB290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17</a:t>
            </a:fld>
            <a:endParaRPr lang="en-ZA" dirty="0">
              <a:solidFill>
                <a:srgbClr val="003399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E1256C18-7924-42C0-9E37-032C947B263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0562" y="1095262"/>
            <a:ext cx="10562308" cy="52483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024135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2DCFA8-337E-4449-93B3-73A988BDD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1484"/>
                </a:solidFill>
              </a:rPr>
              <a:t>Percentage change in LEAP Precincts: 2020/21 – 2022/23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0D0C9D00-7026-4B8C-984B-905B36CB5B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18</a:t>
            </a:fld>
            <a:endParaRPr lang="en-ZA" dirty="0">
              <a:solidFill>
                <a:srgbClr val="003399"/>
              </a:solidFill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xmlns="" id="{3F8F5371-9901-D647-C9E1-2DD9798A06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41603788"/>
              </p:ext>
            </p:extLst>
          </p:nvPr>
        </p:nvGraphicFramePr>
        <p:xfrm>
          <a:off x="742950" y="1085850"/>
          <a:ext cx="10549889" cy="522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1542096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63E79A-C21A-48B5-89A1-4A45ABC56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1484"/>
                </a:solidFill>
              </a:rPr>
              <a:t>LEAP Budget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AB539D27-F162-4F8C-AD34-24C822F632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19</a:t>
            </a:fld>
            <a:endParaRPr lang="en-ZA" dirty="0">
              <a:solidFill>
                <a:srgbClr val="003399"/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xmlns="" id="{A9F2B868-DB48-45E0-AF77-AA66B489BF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378895202"/>
              </p:ext>
            </p:extLst>
          </p:nvPr>
        </p:nvGraphicFramePr>
        <p:xfrm>
          <a:off x="1950720" y="89485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941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59A721-3772-443D-A786-605907F6F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1484"/>
                </a:solidFill>
              </a:rPr>
              <a:t>Abbreviations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1FC14CA3-66F0-4541-893C-4ECD605760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2</a:t>
            </a:fld>
            <a:endParaRPr lang="en-ZA" dirty="0">
              <a:solidFill>
                <a:srgbClr val="003399"/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4EDEC0CA-C6BC-4D76-B408-8447975379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35139189"/>
              </p:ext>
            </p:extLst>
          </p:nvPr>
        </p:nvGraphicFramePr>
        <p:xfrm>
          <a:off x="3244905" y="1112614"/>
          <a:ext cx="4814762" cy="55257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5937">
                  <a:extLst>
                    <a:ext uri="{9D8B030D-6E8A-4147-A177-3AD203B41FA5}">
                      <a16:colId xmlns:a16="http://schemas.microsoft.com/office/drawing/2014/main" xmlns="" val="2615021936"/>
                    </a:ext>
                  </a:extLst>
                </a:gridCol>
                <a:gridCol w="4018825">
                  <a:extLst>
                    <a:ext uri="{9D8B030D-6E8A-4147-A177-3AD203B41FA5}">
                      <a16:colId xmlns:a16="http://schemas.microsoft.com/office/drawing/2014/main" xmlns="" val="2132895489"/>
                    </a:ext>
                  </a:extLst>
                </a:gridCol>
              </a:tblGrid>
              <a:tr h="39253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List of Abbreviations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55" marR="1355" marT="135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92447803"/>
                  </a:ext>
                </a:extLst>
              </a:tr>
              <a:tr h="1413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CJS</a:t>
                      </a:r>
                      <a:endParaRPr lang="en-US" sz="1000" b="1" i="0" u="none" strike="noStrike" dirty="0">
                        <a:solidFill>
                          <a:srgbClr val="00148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36" marR="1355" marT="135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</a:rPr>
                        <a:t>Criminal Justice System</a:t>
                      </a:r>
                      <a:endParaRPr lang="en-US" sz="1000" b="1" i="0" u="none" strike="noStrike">
                        <a:solidFill>
                          <a:srgbClr val="00148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36" marR="1355" marT="1355" marB="0" anchor="ctr"/>
                </a:tc>
                <a:extLst>
                  <a:ext uri="{0D108BD9-81ED-4DB2-BD59-A6C34878D82A}">
                    <a16:rowId xmlns:a16="http://schemas.microsoft.com/office/drawing/2014/main" xmlns="" val="3723304022"/>
                  </a:ext>
                </a:extLst>
              </a:tr>
              <a:tr h="1052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CoCT</a:t>
                      </a:r>
                      <a:endParaRPr lang="en-US" sz="1000" b="1" i="0" u="none" strike="noStrike" dirty="0">
                        <a:solidFill>
                          <a:srgbClr val="00148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36" marR="1355" marT="135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</a:rPr>
                        <a:t>City of Cape Town</a:t>
                      </a:r>
                      <a:endParaRPr lang="en-US" sz="1000" b="1" i="0" u="none" strike="noStrike">
                        <a:solidFill>
                          <a:srgbClr val="00148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36" marR="1355" marT="1355" marB="0" anchor="ctr"/>
                </a:tc>
                <a:extLst>
                  <a:ext uri="{0D108BD9-81ED-4DB2-BD59-A6C34878D82A}">
                    <a16:rowId xmlns:a16="http://schemas.microsoft.com/office/drawing/2014/main" xmlns="" val="3166987464"/>
                  </a:ext>
                </a:extLst>
              </a:tr>
              <a:tr h="23362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CPA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0636" marR="1355" marT="135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Criminal Procedure Act 51 of 1977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0636" marR="1355" marT="1355" marB="0" anchor="ctr"/>
                </a:tc>
                <a:extLst>
                  <a:ext uri="{0D108BD9-81ED-4DB2-BD59-A6C34878D82A}">
                    <a16:rowId xmlns:a16="http://schemas.microsoft.com/office/drawing/2014/main" xmlns="" val="935804484"/>
                  </a:ext>
                </a:extLst>
              </a:tr>
              <a:tr h="139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CPF</a:t>
                      </a:r>
                      <a:endParaRPr lang="en-US" sz="1000" b="1" i="0" u="none" strike="noStrike" dirty="0">
                        <a:solidFill>
                          <a:srgbClr val="00148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36" marR="1355" marT="135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</a:rPr>
                        <a:t>Community Police Forum</a:t>
                      </a:r>
                      <a:endParaRPr lang="en-US" sz="1000" b="1" i="0" u="none" strike="noStrike">
                        <a:solidFill>
                          <a:srgbClr val="00148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36" marR="1355" marT="1355" marB="0" anchor="ctr"/>
                </a:tc>
                <a:extLst>
                  <a:ext uri="{0D108BD9-81ED-4DB2-BD59-A6C34878D82A}">
                    <a16:rowId xmlns:a16="http://schemas.microsoft.com/office/drawing/2014/main" xmlns="" val="706712167"/>
                  </a:ext>
                </a:extLst>
              </a:tr>
              <a:tr h="37784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CTMPD</a:t>
                      </a:r>
                      <a:endParaRPr lang="en-US" sz="1000" b="1" i="0" u="none" strike="noStrike" dirty="0">
                        <a:solidFill>
                          <a:srgbClr val="00148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36" marR="1355" marT="135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</a:rPr>
                        <a:t>Cape Town Metropolitan Police Department </a:t>
                      </a:r>
                      <a:endParaRPr lang="en-US" sz="1000" b="0" i="0" u="none" strike="noStrike">
                        <a:solidFill>
                          <a:srgbClr val="00148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36" marR="1355" marT="1355" marB="0" anchor="ctr"/>
                </a:tc>
                <a:extLst>
                  <a:ext uri="{0D108BD9-81ED-4DB2-BD59-A6C34878D82A}">
                    <a16:rowId xmlns:a16="http://schemas.microsoft.com/office/drawing/2014/main" xmlns="" val="812796705"/>
                  </a:ext>
                </a:extLst>
              </a:tr>
              <a:tr h="2437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DOHW</a:t>
                      </a:r>
                      <a:endParaRPr lang="en-US" sz="1000" b="1" i="0" u="none" strike="noStrike" dirty="0">
                        <a:solidFill>
                          <a:srgbClr val="00148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36" marR="1355" marT="135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</a:rPr>
                        <a:t>Department of Health and Wellness</a:t>
                      </a:r>
                      <a:endParaRPr lang="en-US" sz="1000" b="1" i="0" u="none" strike="noStrike">
                        <a:solidFill>
                          <a:srgbClr val="00148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36" marR="1355" marT="1355" marB="0" anchor="ctr"/>
                </a:tc>
                <a:extLst>
                  <a:ext uri="{0D108BD9-81ED-4DB2-BD59-A6C34878D82A}">
                    <a16:rowId xmlns:a16="http://schemas.microsoft.com/office/drawing/2014/main" xmlns="" val="1665175977"/>
                  </a:ext>
                </a:extLst>
              </a:tr>
              <a:tr h="1341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DV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0636" marR="1355" marT="135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</a:rPr>
                        <a:t>Domestic Violence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0636" marR="1355" marT="1355" marB="0" anchor="ctr"/>
                </a:tc>
                <a:extLst>
                  <a:ext uri="{0D108BD9-81ED-4DB2-BD59-A6C34878D82A}">
                    <a16:rowId xmlns:a16="http://schemas.microsoft.com/office/drawing/2014/main" xmlns="" val="2792887706"/>
                  </a:ext>
                </a:extLst>
              </a:tr>
              <a:tr h="20911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EMS</a:t>
                      </a:r>
                      <a:endParaRPr lang="en-US" sz="1000" b="1" i="0" u="none" strike="noStrike" dirty="0">
                        <a:solidFill>
                          <a:srgbClr val="00148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36" marR="1355" marT="135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</a:rPr>
                        <a:t>Emergency Medical Services</a:t>
                      </a:r>
                      <a:endParaRPr lang="en-US" sz="1000" b="1" i="0" u="none" strike="noStrike">
                        <a:solidFill>
                          <a:srgbClr val="00148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36" marR="1355" marT="1355" marB="0" anchor="ctr"/>
                </a:tc>
                <a:extLst>
                  <a:ext uri="{0D108BD9-81ED-4DB2-BD59-A6C34878D82A}">
                    <a16:rowId xmlns:a16="http://schemas.microsoft.com/office/drawing/2014/main" xmlns="" val="130794201"/>
                  </a:ext>
                </a:extLst>
              </a:tr>
              <a:tr h="3475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EPIC</a:t>
                      </a:r>
                      <a:endParaRPr lang="en-US" sz="1000" b="1" i="0" u="none" strike="noStrike" dirty="0">
                        <a:solidFill>
                          <a:srgbClr val="00148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36" marR="1355" marT="135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</a:rPr>
                        <a:t>Emergency Policing and Incident Command Program </a:t>
                      </a:r>
                      <a:endParaRPr lang="en-US" sz="1000" b="1" i="0" u="none" strike="noStrike">
                        <a:solidFill>
                          <a:srgbClr val="00148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36" marR="1355" marT="1355" marB="0" anchor="ctr"/>
                </a:tc>
                <a:extLst>
                  <a:ext uri="{0D108BD9-81ED-4DB2-BD59-A6C34878D82A}">
                    <a16:rowId xmlns:a16="http://schemas.microsoft.com/office/drawing/2014/main" xmlns="" val="3691879665"/>
                  </a:ext>
                </a:extLst>
              </a:tr>
              <a:tr h="16728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GBV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0636" marR="1355" marT="135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</a:rPr>
                        <a:t>Gender-based Violence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0636" marR="1355" marT="1355" marB="0" anchor="ctr"/>
                </a:tc>
                <a:extLst>
                  <a:ext uri="{0D108BD9-81ED-4DB2-BD59-A6C34878D82A}">
                    <a16:rowId xmlns:a16="http://schemas.microsoft.com/office/drawing/2014/main" xmlns="" val="2458902939"/>
                  </a:ext>
                </a:extLst>
              </a:tr>
              <a:tr h="1341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LE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0636" marR="1355" marT="135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</a:rPr>
                        <a:t>Law Enforcement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0636" marR="1355" marT="1355" marB="0" anchor="ctr"/>
                </a:tc>
                <a:extLst>
                  <a:ext uri="{0D108BD9-81ED-4DB2-BD59-A6C34878D82A}">
                    <a16:rowId xmlns:a16="http://schemas.microsoft.com/office/drawing/2014/main" xmlns="" val="3006517997"/>
                  </a:ext>
                </a:extLst>
              </a:tr>
              <a:tr h="2999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LEAP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0636" marR="1355" marT="135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</a:rPr>
                        <a:t>Law Enforcement Advancement Programme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0636" marR="1355" marT="1355" marB="0" anchor="ctr"/>
                </a:tc>
                <a:extLst>
                  <a:ext uri="{0D108BD9-81ED-4DB2-BD59-A6C34878D82A}">
                    <a16:rowId xmlns:a16="http://schemas.microsoft.com/office/drawing/2014/main" xmlns="" val="2848601817"/>
                  </a:ext>
                </a:extLst>
              </a:tr>
              <a:tr h="23362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LETAT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0636" marR="1355" marT="135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</a:rPr>
                        <a:t>Law Enforcement Technical Teams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0636" marR="1355" marT="1355" marB="0" anchor="ctr"/>
                </a:tc>
                <a:extLst>
                  <a:ext uri="{0D108BD9-81ED-4DB2-BD59-A6C34878D82A}">
                    <a16:rowId xmlns:a16="http://schemas.microsoft.com/office/drawing/2014/main" xmlns="" val="4132026577"/>
                  </a:ext>
                </a:extLst>
              </a:tr>
              <a:tr h="20911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LLEO</a:t>
                      </a:r>
                      <a:endParaRPr lang="en-US" sz="1000" b="1" i="0" u="none" strike="noStrike" dirty="0">
                        <a:solidFill>
                          <a:srgbClr val="00148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36" marR="1355" marT="135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</a:rPr>
                        <a:t>Learner Law Enforcement Officers</a:t>
                      </a:r>
                      <a:endParaRPr lang="en-US" sz="1000" b="1" i="0" u="none" strike="noStrike">
                        <a:solidFill>
                          <a:srgbClr val="00148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36" marR="1355" marT="1355" marB="0" anchor="ctr"/>
                </a:tc>
                <a:extLst>
                  <a:ext uri="{0D108BD9-81ED-4DB2-BD59-A6C34878D82A}">
                    <a16:rowId xmlns:a16="http://schemas.microsoft.com/office/drawing/2014/main" xmlns="" val="3994523576"/>
                  </a:ext>
                </a:extLst>
              </a:tr>
              <a:tr h="16728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M&amp;E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0636" marR="1355" marT="135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</a:rPr>
                        <a:t>Monitoring and Evaluation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0636" marR="1355" marT="1355" marB="0" anchor="ctr"/>
                </a:tc>
                <a:extLst>
                  <a:ext uri="{0D108BD9-81ED-4DB2-BD59-A6C34878D82A}">
                    <a16:rowId xmlns:a16="http://schemas.microsoft.com/office/drawing/2014/main" xmlns="" val="1636526380"/>
                  </a:ext>
                </a:extLst>
              </a:tr>
              <a:tr h="16728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NHW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0636" marR="1355" marT="135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</a:rPr>
                        <a:t>Neighbourhood Watch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0636" marR="1355" marT="1355" marB="0" anchor="ctr"/>
                </a:tc>
                <a:extLst>
                  <a:ext uri="{0D108BD9-81ED-4DB2-BD59-A6C34878D82A}">
                    <a16:rowId xmlns:a16="http://schemas.microsoft.com/office/drawing/2014/main" xmlns="" val="3548340468"/>
                  </a:ext>
                </a:extLst>
              </a:tr>
              <a:tr h="3663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POCS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0636" marR="1355" marT="135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</a:rPr>
                        <a:t>Department of Police Oversight and Community Safety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0636" marR="1355" marT="1355" marB="0" anchor="ctr"/>
                </a:tc>
                <a:extLst>
                  <a:ext uri="{0D108BD9-81ED-4DB2-BD59-A6C34878D82A}">
                    <a16:rowId xmlns:a16="http://schemas.microsoft.com/office/drawing/2014/main" xmlns="" val="1595458294"/>
                  </a:ext>
                </a:extLst>
              </a:tr>
              <a:tr h="16728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PSG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0636" marR="1355" marT="135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</a:rPr>
                        <a:t>Provincial Strategic Goal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0636" marR="1355" marT="1355" marB="0" anchor="ctr"/>
                </a:tc>
                <a:extLst>
                  <a:ext uri="{0D108BD9-81ED-4DB2-BD59-A6C34878D82A}">
                    <a16:rowId xmlns:a16="http://schemas.microsoft.com/office/drawing/2014/main" xmlns="" val="914036773"/>
                  </a:ext>
                </a:extLst>
              </a:tr>
              <a:tr h="16728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PSP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0636" marR="1355" marT="135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</a:rPr>
                        <a:t>Provincial Strategic Plan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0636" marR="1355" marT="1355" marB="0" anchor="ctr"/>
                </a:tc>
                <a:extLst>
                  <a:ext uri="{0D108BD9-81ED-4DB2-BD59-A6C34878D82A}">
                    <a16:rowId xmlns:a16="http://schemas.microsoft.com/office/drawing/2014/main" xmlns="" val="3250564899"/>
                  </a:ext>
                </a:extLst>
              </a:tr>
              <a:tr h="2004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SAPS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0636" marR="1355" marT="135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</a:rPr>
                        <a:t>South African Police Service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0636" marR="1355" marT="1355" marB="0" anchor="ctr"/>
                </a:tc>
                <a:extLst>
                  <a:ext uri="{0D108BD9-81ED-4DB2-BD59-A6C34878D82A}">
                    <a16:rowId xmlns:a16="http://schemas.microsoft.com/office/drawing/2014/main" xmlns="" val="2777663923"/>
                  </a:ext>
                </a:extLst>
              </a:tr>
              <a:tr h="2004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TPA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0636" marR="1355" marT="135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</a:rPr>
                        <a:t>Transfer Payment Agreement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0636" marR="1355" marT="1355" marB="0" anchor="ctr"/>
                </a:tc>
                <a:extLst>
                  <a:ext uri="{0D108BD9-81ED-4DB2-BD59-A6C34878D82A}">
                    <a16:rowId xmlns:a16="http://schemas.microsoft.com/office/drawing/2014/main" xmlns="" val="1057417144"/>
                  </a:ext>
                </a:extLst>
              </a:tr>
              <a:tr h="1341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VIP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0636" marR="1355" marT="135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</a:rPr>
                        <a:t>Vision Inspired Priority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0636" marR="1355" marT="1355" marB="0" anchor="ctr"/>
                </a:tc>
                <a:extLst>
                  <a:ext uri="{0D108BD9-81ED-4DB2-BD59-A6C34878D82A}">
                    <a16:rowId xmlns:a16="http://schemas.microsoft.com/office/drawing/2014/main" xmlns="" val="3534633258"/>
                  </a:ext>
                </a:extLst>
              </a:tr>
              <a:tr h="2004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WCG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0636" marR="1355" marT="135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</a:rPr>
                        <a:t>Western Cape Government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0636" marR="1355" marT="1355" marB="0" anchor="ctr"/>
                </a:tc>
                <a:extLst>
                  <a:ext uri="{0D108BD9-81ED-4DB2-BD59-A6C34878D82A}">
                    <a16:rowId xmlns:a16="http://schemas.microsoft.com/office/drawing/2014/main" xmlns="" val="3207450328"/>
                  </a:ext>
                </a:extLst>
              </a:tr>
              <a:tr h="1961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WCLA</a:t>
                      </a:r>
                      <a:endParaRPr lang="en-US" sz="1000" b="1" i="0" u="none" strike="noStrike" dirty="0">
                        <a:solidFill>
                          <a:srgbClr val="00148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36" marR="1355" marT="135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</a:rPr>
                        <a:t>Western Cape Liquor Authority</a:t>
                      </a:r>
                      <a:endParaRPr lang="en-US" sz="1000" b="1" i="0" u="none" strike="noStrike">
                        <a:solidFill>
                          <a:srgbClr val="00148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36" marR="1355" marT="1355" marB="0" anchor="ctr"/>
                </a:tc>
                <a:extLst>
                  <a:ext uri="{0D108BD9-81ED-4DB2-BD59-A6C34878D82A}">
                    <a16:rowId xmlns:a16="http://schemas.microsoft.com/office/drawing/2014/main" xmlns="" val="184385415"/>
                  </a:ext>
                </a:extLst>
              </a:tr>
              <a:tr h="23362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WCPO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0636" marR="1355" marT="135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Western Cape Police Ombudsman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0636" marR="1355" marT="1355" marB="0" anchor="ctr"/>
                </a:tc>
                <a:extLst>
                  <a:ext uri="{0D108BD9-81ED-4DB2-BD59-A6C34878D82A}">
                    <a16:rowId xmlns:a16="http://schemas.microsoft.com/office/drawing/2014/main" xmlns="" val="3768334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00682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92368" y="2126567"/>
            <a:ext cx="11282289" cy="2011679"/>
          </a:xfrm>
        </p:spPr>
        <p:txBody>
          <a:bodyPr>
            <a:normAutofit/>
          </a:bodyPr>
          <a:lstStyle/>
          <a:p>
            <a:pPr algn="ctr"/>
            <a:endParaRPr lang="en-US" sz="2400" dirty="0"/>
          </a:p>
          <a:p>
            <a:r>
              <a:rPr lang="en-US" b="1" dirty="0"/>
              <a:t>Criteria to determine funding allocation to the LEAP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2608902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1484"/>
                </a:solidFill>
              </a:rPr>
              <a:t>Criteria for Funding 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35ECDDE-7BC0-4434-B417-A6264B3027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21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3FC0D20-C6E9-4BF7-8231-231A3BBCBE57}"/>
              </a:ext>
            </a:extLst>
          </p:cNvPr>
          <p:cNvSpPr txBox="1"/>
          <p:nvPr/>
        </p:nvSpPr>
        <p:spPr>
          <a:xfrm>
            <a:off x="210821" y="960120"/>
            <a:ext cx="11404598" cy="544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dirty="0"/>
              <a:t>The Law Enforcement Advancement Programme (LEAP) was implemented as a direct result of the Western Cape Provincial Safety Plan.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ZA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dirty="0"/>
              <a:t>The Western Cape Safety plan through LEAP prioritises the reduction of murder and therefore the areas with the highest homicide rates in province has been prioritised.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ZA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dirty="0"/>
              <a:t>Based on the </a:t>
            </a:r>
            <a:r>
              <a:rPr lang="en-ZA" b="1" dirty="0"/>
              <a:t>homicide reports </a:t>
            </a:r>
            <a:r>
              <a:rPr lang="en-ZA" dirty="0"/>
              <a:t>from the </a:t>
            </a:r>
            <a:r>
              <a:rPr lang="en-ZA" dirty="0" err="1"/>
              <a:t>DoHW</a:t>
            </a:r>
            <a:r>
              <a:rPr lang="en-ZA" dirty="0"/>
              <a:t> co-angulated with the SAPS Crime stats the stations with the highest murder rates is located within the City of Cape town.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ZA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dirty="0"/>
              <a:t>Therefore homicide rates has been the main criteria for the allocation of Law Enforcement funding during the </a:t>
            </a:r>
            <a:r>
              <a:rPr lang="en-ZA" dirty="0" err="1"/>
              <a:t>MTEF</a:t>
            </a:r>
            <a:r>
              <a:rPr lang="en-ZA" dirty="0"/>
              <a:t> period.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ZA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dirty="0"/>
              <a:t>The LEAP funding has been prioritised these priority areas. 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3691822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539826" y="2398057"/>
            <a:ext cx="11158188" cy="18002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b="1" dirty="0"/>
              <a:t>Financial Analysis Since Inception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2042428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386DC0-5F44-426D-8B38-4B75C9126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1484"/>
                </a:solidFill>
              </a:rPr>
              <a:t>F</a:t>
            </a:r>
            <a:r>
              <a:rPr lang="en-ZA" dirty="0" err="1">
                <a:solidFill>
                  <a:srgbClr val="001484"/>
                </a:solidFill>
              </a:rPr>
              <a:t>inancial</a:t>
            </a:r>
            <a:r>
              <a:rPr lang="en-ZA" dirty="0">
                <a:solidFill>
                  <a:srgbClr val="001484"/>
                </a:solidFill>
              </a:rPr>
              <a:t> Analysis – Transfers</a:t>
            </a:r>
            <a:endParaRPr lang="en-US" dirty="0">
              <a:solidFill>
                <a:srgbClr val="001484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693FDF7-11A6-496D-B6BE-A109CA2D9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06839F-D7A4-4E5D-B93D-768AD4D1DB36}" type="slidenum">
              <a:rPr kumimoji="0" lang="en-ZA" sz="900" b="0" i="0" u="none" strike="noStrike" kern="1200" cap="none" spc="0" normalizeH="0" baseline="0" noProof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ZA" sz="9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7B593DD1-3DC3-4972-B06E-EF46D49E17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3701" y="1196753"/>
            <a:ext cx="11462940" cy="5480271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90CF1F2D-C477-4075-A150-ED0BE302E9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04063528"/>
              </p:ext>
            </p:extLst>
          </p:nvPr>
        </p:nvGraphicFramePr>
        <p:xfrm>
          <a:off x="555811" y="1084480"/>
          <a:ext cx="11242488" cy="5231492"/>
        </p:xfrm>
        <a:graphic>
          <a:graphicData uri="http://schemas.openxmlformats.org/drawingml/2006/table">
            <a:tbl>
              <a:tblPr/>
              <a:tblGrid>
                <a:gridCol w="921840">
                  <a:extLst>
                    <a:ext uri="{9D8B030D-6E8A-4147-A177-3AD203B41FA5}">
                      <a16:colId xmlns:a16="http://schemas.microsoft.com/office/drawing/2014/main" xmlns="" val="1926558189"/>
                    </a:ext>
                  </a:extLst>
                </a:gridCol>
                <a:gridCol w="2080806">
                  <a:extLst>
                    <a:ext uri="{9D8B030D-6E8A-4147-A177-3AD203B41FA5}">
                      <a16:colId xmlns:a16="http://schemas.microsoft.com/office/drawing/2014/main" xmlns="" val="3304515588"/>
                    </a:ext>
                  </a:extLst>
                </a:gridCol>
                <a:gridCol w="1852991">
                  <a:extLst>
                    <a:ext uri="{9D8B030D-6E8A-4147-A177-3AD203B41FA5}">
                      <a16:colId xmlns:a16="http://schemas.microsoft.com/office/drawing/2014/main" xmlns="" val="1900483771"/>
                    </a:ext>
                  </a:extLst>
                </a:gridCol>
                <a:gridCol w="2266930">
                  <a:extLst>
                    <a:ext uri="{9D8B030D-6E8A-4147-A177-3AD203B41FA5}">
                      <a16:colId xmlns:a16="http://schemas.microsoft.com/office/drawing/2014/main" xmlns="" val="1788384423"/>
                    </a:ext>
                  </a:extLst>
                </a:gridCol>
                <a:gridCol w="1837511">
                  <a:extLst>
                    <a:ext uri="{9D8B030D-6E8A-4147-A177-3AD203B41FA5}">
                      <a16:colId xmlns:a16="http://schemas.microsoft.com/office/drawing/2014/main" xmlns="" val="2410979448"/>
                    </a:ext>
                  </a:extLst>
                </a:gridCol>
                <a:gridCol w="2282410">
                  <a:extLst>
                    <a:ext uri="{9D8B030D-6E8A-4147-A177-3AD203B41FA5}">
                      <a16:colId xmlns:a16="http://schemas.microsoft.com/office/drawing/2014/main" xmlns="" val="1338896438"/>
                    </a:ext>
                  </a:extLst>
                </a:gridCol>
              </a:tblGrid>
              <a:tr h="5905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PERIOD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GAZETTED AMOUNT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AMOUNT TRANSFERRED </a:t>
                      </a:r>
                    </a:p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(AS PER TPA)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PERIOD OF TPA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DATE TPA SIGNED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DATE OF PAYMENT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63491459"/>
                  </a:ext>
                </a:extLst>
              </a:tr>
              <a:tr h="196845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94670250"/>
                  </a:ext>
                </a:extLst>
              </a:tr>
              <a:tr h="3936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2019-20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R130 million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R130 million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February 2020 – 30 June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 February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 March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4299694"/>
                  </a:ext>
                </a:extLst>
              </a:tr>
              <a:tr h="196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41624173"/>
                  </a:ext>
                </a:extLst>
              </a:tr>
              <a:tr h="5992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2020-21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R417 million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R417 million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Jul 2020 – 31 Dec 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 February 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R317m on 3 March 2021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R100m on 31 March 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80584163"/>
                  </a:ext>
                </a:extLst>
              </a:tr>
              <a:tr h="196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35985679"/>
                  </a:ext>
                </a:extLst>
              </a:tr>
              <a:tr h="6748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2021-22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R165,25 million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R165,25 million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July 2021 – 30 June 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 December 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R140.25m paid on 23 December 2021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R25m transferred by 10 Feb 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2183969"/>
                  </a:ext>
                </a:extLst>
              </a:tr>
              <a:tr h="19684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5225468"/>
                  </a:ext>
                </a:extLst>
              </a:tr>
              <a:tr h="7873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2022-23</a:t>
                      </a:r>
                    </a:p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R400 million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R400 million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July 2022 – 30 June 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 December 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R300.0m paid on Jan 2023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R100.0m paid Mar 2023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9873188"/>
                  </a:ext>
                </a:extLst>
              </a:tr>
              <a:tr h="233435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64452346"/>
                  </a:ext>
                </a:extLst>
              </a:tr>
              <a:tr h="3936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2023/24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R350 million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July 2023 – 30 June 2024</a:t>
                      </a:r>
                    </a:p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Expected date end of August 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85185159"/>
                  </a:ext>
                </a:extLst>
              </a:tr>
              <a:tr h="233435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44631211"/>
                  </a:ext>
                </a:extLst>
              </a:tr>
              <a:tr h="233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2024/25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R350 million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25411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96041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386DC0-5F44-426D-8B38-4B75C9126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1484"/>
                </a:solidFill>
              </a:rPr>
              <a:t>F</a:t>
            </a:r>
            <a:r>
              <a:rPr lang="en-ZA" dirty="0" err="1">
                <a:solidFill>
                  <a:srgbClr val="001484"/>
                </a:solidFill>
              </a:rPr>
              <a:t>inancial</a:t>
            </a:r>
            <a:r>
              <a:rPr lang="en-ZA" dirty="0">
                <a:solidFill>
                  <a:srgbClr val="001484"/>
                </a:solidFill>
              </a:rPr>
              <a:t> Analysis: Co-funding Model </a:t>
            </a:r>
            <a:endParaRPr lang="en-US" dirty="0">
              <a:solidFill>
                <a:srgbClr val="001484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693FDF7-11A6-496D-B6BE-A109CA2D9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06839F-D7A4-4E5D-B93D-768AD4D1DB36}" type="slidenum">
              <a:rPr kumimoji="0" lang="en-ZA" sz="900" b="0" i="0" u="none" strike="noStrike" kern="1200" cap="none" spc="0" normalizeH="0" baseline="0" noProof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ZA" sz="9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7B593DD1-3DC3-4972-B06E-EF46D49E17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3701" y="1196753"/>
            <a:ext cx="11462940" cy="5480271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90CF1F2D-C477-4075-A150-ED0BE302E9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83689819"/>
              </p:ext>
            </p:extLst>
          </p:nvPr>
        </p:nvGraphicFramePr>
        <p:xfrm>
          <a:off x="393702" y="1174795"/>
          <a:ext cx="11625049" cy="3995048"/>
        </p:xfrm>
        <a:graphic>
          <a:graphicData uri="http://schemas.openxmlformats.org/drawingml/2006/table">
            <a:tbl>
              <a:tblPr/>
              <a:tblGrid>
                <a:gridCol w="974764">
                  <a:extLst>
                    <a:ext uri="{9D8B030D-6E8A-4147-A177-3AD203B41FA5}">
                      <a16:colId xmlns:a16="http://schemas.microsoft.com/office/drawing/2014/main" xmlns="" val="1926558189"/>
                    </a:ext>
                  </a:extLst>
                </a:gridCol>
                <a:gridCol w="2130057">
                  <a:extLst>
                    <a:ext uri="{9D8B030D-6E8A-4147-A177-3AD203B41FA5}">
                      <a16:colId xmlns:a16="http://schemas.microsoft.com/office/drawing/2014/main" xmlns="" val="3304515588"/>
                    </a:ext>
                  </a:extLst>
                </a:gridCol>
                <a:gridCol w="2130057">
                  <a:extLst>
                    <a:ext uri="{9D8B030D-6E8A-4147-A177-3AD203B41FA5}">
                      <a16:colId xmlns:a16="http://schemas.microsoft.com/office/drawing/2014/main" xmlns="" val="1900483771"/>
                    </a:ext>
                  </a:extLst>
                </a:gridCol>
                <a:gridCol w="2130057">
                  <a:extLst>
                    <a:ext uri="{9D8B030D-6E8A-4147-A177-3AD203B41FA5}">
                      <a16:colId xmlns:a16="http://schemas.microsoft.com/office/drawing/2014/main" xmlns="" val="1788384423"/>
                    </a:ext>
                  </a:extLst>
                </a:gridCol>
                <a:gridCol w="2130057">
                  <a:extLst>
                    <a:ext uri="{9D8B030D-6E8A-4147-A177-3AD203B41FA5}">
                      <a16:colId xmlns:a16="http://schemas.microsoft.com/office/drawing/2014/main" xmlns="" val="2410979448"/>
                    </a:ext>
                  </a:extLst>
                </a:gridCol>
                <a:gridCol w="2130057">
                  <a:extLst>
                    <a:ext uri="{9D8B030D-6E8A-4147-A177-3AD203B41FA5}">
                      <a16:colId xmlns:a16="http://schemas.microsoft.com/office/drawing/2014/main" xmlns="" val="1338896438"/>
                    </a:ext>
                  </a:extLst>
                </a:gridCol>
              </a:tblGrid>
              <a:tr h="6987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PERIOD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TOTAL PROJECTED COST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WCG (POCS)</a:t>
                      </a:r>
                    </a:p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CONTRIBUTION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 OF TOTAL PROJECT COST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CoCT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CONTRIBUTION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 OF PROJECT COST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63491459"/>
                  </a:ext>
                </a:extLst>
              </a:tr>
              <a:tr h="306380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94670250"/>
                  </a:ext>
                </a:extLst>
              </a:tr>
              <a:tr h="306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2019-20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R169,8 million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R130 million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R39,8 million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4299694"/>
                  </a:ext>
                </a:extLst>
              </a:tr>
              <a:tr h="306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41624173"/>
                  </a:ext>
                </a:extLst>
              </a:tr>
              <a:tr h="3466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2020-21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R557,7 million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R417 million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R140,7 million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25%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80584163"/>
                  </a:ext>
                </a:extLst>
              </a:tr>
              <a:tr h="306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35985679"/>
                  </a:ext>
                </a:extLst>
              </a:tr>
              <a:tr h="306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2021-22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R458,2 million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*R350 million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R108.2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million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2183969"/>
                  </a:ext>
                </a:extLst>
              </a:tr>
              <a:tr h="306380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8604807"/>
                  </a:ext>
                </a:extLst>
              </a:tr>
              <a:tr h="306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2021-22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R458,7 million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**R338,74 million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**R120,0 million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10867986"/>
                  </a:ext>
                </a:extLst>
              </a:tr>
              <a:tr h="30638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20034601"/>
                  </a:ext>
                </a:extLst>
              </a:tr>
              <a:tr h="4658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2022-23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R533.0 million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R400 million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R133.0 million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2193121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6A7BB5A-FA39-43E6-8CBC-9E1E0B1142A8}"/>
              </a:ext>
            </a:extLst>
          </p:cNvPr>
          <p:cNvSpPr txBox="1"/>
          <p:nvPr/>
        </p:nvSpPr>
        <p:spPr>
          <a:xfrm>
            <a:off x="393700" y="5201774"/>
            <a:ext cx="8879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*Budget reduced by R184.75m, final TPA amount R165,25m</a:t>
            </a:r>
          </a:p>
          <a:p>
            <a:r>
              <a:rPr lang="en-US" sz="900" dirty="0"/>
              <a:t>**Revised contributions after roll-over approval of R173,5m</a:t>
            </a:r>
            <a:endParaRPr lang="en-ZA" sz="9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09906C0-4AC5-44F9-9C20-B2051F9F47DF}"/>
              </a:ext>
            </a:extLst>
          </p:cNvPr>
          <p:cNvSpPr txBox="1"/>
          <p:nvPr/>
        </p:nvSpPr>
        <p:spPr>
          <a:xfrm>
            <a:off x="335359" y="5661247"/>
            <a:ext cx="10816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marR="0" lvl="1" indent="-180000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206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b="0" dirty="0"/>
              <a:t>Expenditure split of WCG 75% and 25% is on track in terms of reporting and the final verification after roll-over processes is in progress.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sz="1200" dirty="0"/>
              <a:t>Current spend @ 23 May 2023 is R306.7 million of the POCS contribution of R400.0m  </a:t>
            </a:r>
          </a:p>
        </p:txBody>
      </p:sp>
    </p:spTree>
    <p:extLst>
      <p:ext uri="{BB962C8B-B14F-4D97-AF65-F5344CB8AC3E}">
        <p14:creationId xmlns:p14="http://schemas.microsoft.com/office/powerpoint/2010/main" xmlns="" val="14051464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386DC0-5F44-426D-8B38-4B75C9126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1484"/>
                </a:solidFill>
              </a:rPr>
              <a:t>F</a:t>
            </a:r>
            <a:r>
              <a:rPr lang="en-ZA" dirty="0" err="1">
                <a:solidFill>
                  <a:srgbClr val="001484"/>
                </a:solidFill>
              </a:rPr>
              <a:t>inancial</a:t>
            </a:r>
            <a:r>
              <a:rPr lang="en-ZA" dirty="0">
                <a:solidFill>
                  <a:srgbClr val="001484"/>
                </a:solidFill>
              </a:rPr>
              <a:t> Analysis: POCS Underspend </a:t>
            </a:r>
            <a:endParaRPr lang="en-US" dirty="0">
              <a:solidFill>
                <a:srgbClr val="001484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693FDF7-11A6-496D-B6BE-A109CA2D9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06839F-D7A4-4E5D-B93D-768AD4D1DB36}" type="slidenum">
              <a:rPr kumimoji="0" lang="en-ZA" sz="900" b="0" i="0" u="none" strike="noStrike" kern="1200" cap="none" spc="0" normalizeH="0" baseline="0" noProof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ZA" sz="9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7B593DD1-3DC3-4972-B06E-EF46D49E17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3701" y="1196753"/>
            <a:ext cx="11462940" cy="5480271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90CF1F2D-C477-4075-A150-ED0BE302E97E}"/>
              </a:ext>
            </a:extLst>
          </p:cNvPr>
          <p:cNvGraphicFramePr>
            <a:graphicFrameLocks noGrp="1"/>
          </p:cNvGraphicFramePr>
          <p:nvPr/>
        </p:nvGraphicFramePr>
        <p:xfrm>
          <a:off x="453379" y="1226345"/>
          <a:ext cx="11344920" cy="3911814"/>
        </p:xfrm>
        <a:graphic>
          <a:graphicData uri="http://schemas.openxmlformats.org/drawingml/2006/table">
            <a:tbl>
              <a:tblPr/>
              <a:tblGrid>
                <a:gridCol w="1393922">
                  <a:extLst>
                    <a:ext uri="{9D8B030D-6E8A-4147-A177-3AD203B41FA5}">
                      <a16:colId xmlns:a16="http://schemas.microsoft.com/office/drawing/2014/main" xmlns="" val="1926558189"/>
                    </a:ext>
                  </a:extLst>
                </a:gridCol>
                <a:gridCol w="2315818">
                  <a:extLst>
                    <a:ext uri="{9D8B030D-6E8A-4147-A177-3AD203B41FA5}">
                      <a16:colId xmlns:a16="http://schemas.microsoft.com/office/drawing/2014/main" xmlns="" val="3304515588"/>
                    </a:ext>
                  </a:extLst>
                </a:gridCol>
                <a:gridCol w="2545060">
                  <a:extLst>
                    <a:ext uri="{9D8B030D-6E8A-4147-A177-3AD203B41FA5}">
                      <a16:colId xmlns:a16="http://schemas.microsoft.com/office/drawing/2014/main" xmlns="" val="1519725509"/>
                    </a:ext>
                  </a:extLst>
                </a:gridCol>
                <a:gridCol w="2545060">
                  <a:extLst>
                    <a:ext uri="{9D8B030D-6E8A-4147-A177-3AD203B41FA5}">
                      <a16:colId xmlns:a16="http://schemas.microsoft.com/office/drawing/2014/main" xmlns="" val="1900483771"/>
                    </a:ext>
                  </a:extLst>
                </a:gridCol>
                <a:gridCol w="2545060">
                  <a:extLst>
                    <a:ext uri="{9D8B030D-6E8A-4147-A177-3AD203B41FA5}">
                      <a16:colId xmlns:a16="http://schemas.microsoft.com/office/drawing/2014/main" xmlns="" val="1338896438"/>
                    </a:ext>
                  </a:extLst>
                </a:gridCol>
              </a:tblGrid>
              <a:tr h="12378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PERIOD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POCS </a:t>
                      </a:r>
                    </a:p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CONTRIBUTION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TOTAL SPENT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TOTAL UNDERSPEND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 UNDERSPEND OF POCS  CONTRIBUTION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63491459"/>
                  </a:ext>
                </a:extLst>
              </a:tr>
              <a:tr h="325672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94670250"/>
                  </a:ext>
                </a:extLst>
              </a:tr>
              <a:tr h="3256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2019-20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R130 million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 98.6 million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R31.4 million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4299694"/>
                  </a:ext>
                </a:extLst>
              </a:tr>
              <a:tr h="351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41624173"/>
                  </a:ext>
                </a:extLst>
              </a:tr>
              <a:tr h="3685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2020-21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R417 million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 25.7 million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R160.3 million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38.4%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80584163"/>
                  </a:ext>
                </a:extLst>
              </a:tr>
              <a:tr h="3256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35985679"/>
                  </a:ext>
                </a:extLst>
              </a:tr>
              <a:tr h="3256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2021-22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R338,7 million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 333.1 million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R5.6 million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2183969"/>
                  </a:ext>
                </a:extLst>
              </a:tr>
              <a:tr h="325672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19814239"/>
                  </a:ext>
                </a:extLst>
              </a:tr>
              <a:tr h="3256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2022-23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#R400 million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#R306.7 million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91552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069C1F0-046A-4F88-B8B4-B81B9A1AE3A0}"/>
              </a:ext>
            </a:extLst>
          </p:cNvPr>
          <p:cNvSpPr txBox="1"/>
          <p:nvPr/>
        </p:nvSpPr>
        <p:spPr>
          <a:xfrm>
            <a:off x="453379" y="5400822"/>
            <a:ext cx="8879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r>
              <a:rPr lang="en-US" sz="1200" b="1" dirty="0"/>
              <a:t># 23 May 2023</a:t>
            </a:r>
          </a:p>
        </p:txBody>
      </p:sp>
    </p:spTree>
    <p:extLst>
      <p:ext uri="{BB962C8B-B14F-4D97-AF65-F5344CB8AC3E}">
        <p14:creationId xmlns:p14="http://schemas.microsoft.com/office/powerpoint/2010/main" xmlns="" val="12671146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386DC0-5F44-426D-8B38-4B75C9126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1484"/>
                </a:solidFill>
              </a:rPr>
              <a:t>F</a:t>
            </a:r>
            <a:r>
              <a:rPr lang="en-ZA" dirty="0" err="1">
                <a:solidFill>
                  <a:srgbClr val="001484"/>
                </a:solidFill>
              </a:rPr>
              <a:t>inancial</a:t>
            </a:r>
            <a:r>
              <a:rPr lang="en-ZA" dirty="0">
                <a:solidFill>
                  <a:srgbClr val="001484"/>
                </a:solidFill>
              </a:rPr>
              <a:t> Analysis: CoCT Underspend </a:t>
            </a:r>
            <a:endParaRPr lang="en-US" dirty="0">
              <a:solidFill>
                <a:srgbClr val="001484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693FDF7-11A6-496D-B6BE-A109CA2D9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06839F-D7A4-4E5D-B93D-768AD4D1DB36}" type="slidenum">
              <a:rPr kumimoji="0" lang="en-ZA" sz="900" b="0" i="0" u="none" strike="noStrike" kern="1200" cap="none" spc="0" normalizeH="0" baseline="0" noProof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ZA" sz="9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7B593DD1-3DC3-4972-B06E-EF46D49E17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3701" y="1196753"/>
            <a:ext cx="11462940" cy="5480271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90CF1F2D-C477-4075-A150-ED0BE302E9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76000744"/>
              </p:ext>
            </p:extLst>
          </p:nvPr>
        </p:nvGraphicFramePr>
        <p:xfrm>
          <a:off x="453379" y="1226345"/>
          <a:ext cx="11344920" cy="3911814"/>
        </p:xfrm>
        <a:graphic>
          <a:graphicData uri="http://schemas.openxmlformats.org/drawingml/2006/table">
            <a:tbl>
              <a:tblPr/>
              <a:tblGrid>
                <a:gridCol w="1393922">
                  <a:extLst>
                    <a:ext uri="{9D8B030D-6E8A-4147-A177-3AD203B41FA5}">
                      <a16:colId xmlns:a16="http://schemas.microsoft.com/office/drawing/2014/main" xmlns="" val="1926558189"/>
                    </a:ext>
                  </a:extLst>
                </a:gridCol>
                <a:gridCol w="2315818">
                  <a:extLst>
                    <a:ext uri="{9D8B030D-6E8A-4147-A177-3AD203B41FA5}">
                      <a16:colId xmlns:a16="http://schemas.microsoft.com/office/drawing/2014/main" xmlns="" val="3304515588"/>
                    </a:ext>
                  </a:extLst>
                </a:gridCol>
                <a:gridCol w="2545060">
                  <a:extLst>
                    <a:ext uri="{9D8B030D-6E8A-4147-A177-3AD203B41FA5}">
                      <a16:colId xmlns:a16="http://schemas.microsoft.com/office/drawing/2014/main" xmlns="" val="1519725509"/>
                    </a:ext>
                  </a:extLst>
                </a:gridCol>
                <a:gridCol w="2545060">
                  <a:extLst>
                    <a:ext uri="{9D8B030D-6E8A-4147-A177-3AD203B41FA5}">
                      <a16:colId xmlns:a16="http://schemas.microsoft.com/office/drawing/2014/main" xmlns="" val="1900483771"/>
                    </a:ext>
                  </a:extLst>
                </a:gridCol>
                <a:gridCol w="2545060">
                  <a:extLst>
                    <a:ext uri="{9D8B030D-6E8A-4147-A177-3AD203B41FA5}">
                      <a16:colId xmlns:a16="http://schemas.microsoft.com/office/drawing/2014/main" xmlns="" val="1338896438"/>
                    </a:ext>
                  </a:extLst>
                </a:gridCol>
              </a:tblGrid>
              <a:tr h="12378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PERIOD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CoCT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CONTRIBUTION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TOTAL SPENT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TOTAL UNDERSPEND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 UNDERSPEND OF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CoCT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CONTRIBUTION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63491459"/>
                  </a:ext>
                </a:extLst>
              </a:tr>
              <a:tr h="325672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94670250"/>
                  </a:ext>
                </a:extLst>
              </a:tr>
              <a:tr h="3256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2019-20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R39.8 million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 35.6 million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R4.2 million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4299694"/>
                  </a:ext>
                </a:extLst>
              </a:tr>
              <a:tr h="351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41624173"/>
                  </a:ext>
                </a:extLst>
              </a:tr>
              <a:tr h="3685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2020-21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R140.7 million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 72.7 million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R68.0 million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48.3%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80584163"/>
                  </a:ext>
                </a:extLst>
              </a:tr>
              <a:tr h="3256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35985679"/>
                  </a:ext>
                </a:extLst>
              </a:tr>
              <a:tr h="3256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2021-22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R120 million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 114.1 million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R5.9 million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2183969"/>
                  </a:ext>
                </a:extLst>
              </a:tr>
              <a:tr h="325672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19814239"/>
                  </a:ext>
                </a:extLst>
              </a:tr>
              <a:tr h="3256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2022-23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R133.0 million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#R80.6 million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N/A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91552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069C1F0-046A-4F88-B8B4-B81B9A1AE3A0}"/>
              </a:ext>
            </a:extLst>
          </p:cNvPr>
          <p:cNvSpPr txBox="1"/>
          <p:nvPr/>
        </p:nvSpPr>
        <p:spPr>
          <a:xfrm>
            <a:off x="393701" y="5366419"/>
            <a:ext cx="8879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r>
              <a:rPr lang="en-US" sz="1200" dirty="0"/>
              <a:t># 23 May 2023</a:t>
            </a:r>
          </a:p>
        </p:txBody>
      </p:sp>
    </p:spTree>
    <p:extLst>
      <p:ext uri="{BB962C8B-B14F-4D97-AF65-F5344CB8AC3E}">
        <p14:creationId xmlns:p14="http://schemas.microsoft.com/office/powerpoint/2010/main" xmlns="" val="31155624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539826" y="2398057"/>
            <a:ext cx="11158188" cy="18002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b="1" dirty="0"/>
              <a:t>CHALLENGES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9328750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95F82C-301B-4D18-9559-284CB5CAE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1484"/>
                </a:solidFill>
              </a:rPr>
              <a:t>F</a:t>
            </a:r>
            <a:r>
              <a:rPr lang="en-ZA" dirty="0" err="1">
                <a:solidFill>
                  <a:srgbClr val="001484"/>
                </a:solidFill>
              </a:rPr>
              <a:t>inancial</a:t>
            </a:r>
            <a:r>
              <a:rPr lang="en-ZA" dirty="0">
                <a:solidFill>
                  <a:srgbClr val="001484"/>
                </a:solidFill>
              </a:rPr>
              <a:t> Analysis - </a:t>
            </a:r>
            <a:r>
              <a:rPr lang="en-US" dirty="0">
                <a:solidFill>
                  <a:srgbClr val="001484"/>
                </a:solidFill>
              </a:rPr>
              <a:t>Challenges Identified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3CA2966-4ECA-4825-85BA-954C64D127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28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5E32F0-8BB0-4614-B3EB-897B675DE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>
                <a:solidFill>
                  <a:srgbClr val="998F86"/>
                </a:solidFill>
              </a:rPr>
              <a:t>Provincial Population Forum </a:t>
            </a:r>
            <a:r>
              <a:rPr lang="fr-FR" dirty="0" err="1">
                <a:solidFill>
                  <a:srgbClr val="998F86"/>
                </a:solidFill>
              </a:rPr>
              <a:t>Presentation</a:t>
            </a:r>
            <a:r>
              <a:rPr lang="fr-FR" dirty="0">
                <a:solidFill>
                  <a:srgbClr val="998F86"/>
                </a:solidFill>
              </a:rPr>
              <a:t>, June 2022</a:t>
            </a:r>
            <a:endParaRPr lang="en-GB" dirty="0">
              <a:solidFill>
                <a:srgbClr val="998F86"/>
              </a:solidFill>
            </a:endParaRPr>
          </a:p>
        </p:txBody>
      </p:sp>
      <p:sp>
        <p:nvSpPr>
          <p:cNvPr id="7" name="Rectangle: Folded Corner 6">
            <a:extLst>
              <a:ext uri="{FF2B5EF4-FFF2-40B4-BE49-F238E27FC236}">
                <a16:creationId xmlns:a16="http://schemas.microsoft.com/office/drawing/2014/main" xmlns="" id="{9845E6DC-EB32-4CCB-B8B2-C5B034A15F6B}"/>
              </a:ext>
            </a:extLst>
          </p:cNvPr>
          <p:cNvSpPr/>
          <p:nvPr/>
        </p:nvSpPr>
        <p:spPr>
          <a:xfrm>
            <a:off x="496497" y="1225772"/>
            <a:ext cx="3527471" cy="5136268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0014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200" err="1"/>
          </a:p>
        </p:txBody>
      </p:sp>
      <p:sp>
        <p:nvSpPr>
          <p:cNvPr id="8" name="Rectangle: Folded Corner 7">
            <a:extLst>
              <a:ext uri="{FF2B5EF4-FFF2-40B4-BE49-F238E27FC236}">
                <a16:creationId xmlns:a16="http://schemas.microsoft.com/office/drawing/2014/main" xmlns="" id="{A219BE8C-DC7A-4855-B97E-980A2E23C3CE}"/>
              </a:ext>
            </a:extLst>
          </p:cNvPr>
          <p:cNvSpPr/>
          <p:nvPr/>
        </p:nvSpPr>
        <p:spPr>
          <a:xfrm>
            <a:off x="4302760" y="1225773"/>
            <a:ext cx="3527471" cy="5136268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0014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200" err="1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6BAE48E-5CC3-4FD6-A195-E9AE5034D4A3}"/>
              </a:ext>
            </a:extLst>
          </p:cNvPr>
          <p:cNvSpPr/>
          <p:nvPr/>
        </p:nvSpPr>
        <p:spPr>
          <a:xfrm>
            <a:off x="4348385" y="1406040"/>
            <a:ext cx="3495230" cy="4201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300" dirty="0"/>
              <a:t>Delays in finalizing TPA, Business plan impacting on transfers and spending.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300" dirty="0"/>
              <a:t>Misaligned financial reporting periods and challenges with financial reporting systems in CoCT.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300" dirty="0"/>
              <a:t>Impact of COVID-19 on training, recruitment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300" dirty="0"/>
              <a:t>Delays in procurement of uniforms, vehicles, firearms, other equipment (EPIC), facility renovations.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300" dirty="0"/>
              <a:t>Delays in recruitment of permanent staff (training, support)</a:t>
            </a:r>
          </a:p>
        </p:txBody>
      </p:sp>
      <p:sp>
        <p:nvSpPr>
          <p:cNvPr id="10" name="Rectangle: Folded Corner 9">
            <a:extLst>
              <a:ext uri="{FF2B5EF4-FFF2-40B4-BE49-F238E27FC236}">
                <a16:creationId xmlns:a16="http://schemas.microsoft.com/office/drawing/2014/main" xmlns="" id="{F5453A28-FC76-4DC4-97DF-A656CCB360AA}"/>
              </a:ext>
            </a:extLst>
          </p:cNvPr>
          <p:cNvSpPr/>
          <p:nvPr/>
        </p:nvSpPr>
        <p:spPr>
          <a:xfrm>
            <a:off x="8122407" y="1225772"/>
            <a:ext cx="3341502" cy="5136268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0014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200" err="1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94449969-27BF-4F54-BD35-0E977F368EE4}"/>
              </a:ext>
            </a:extLst>
          </p:cNvPr>
          <p:cNvSpPr/>
          <p:nvPr/>
        </p:nvSpPr>
        <p:spPr>
          <a:xfrm>
            <a:off x="8109023" y="1406040"/>
            <a:ext cx="3341502" cy="303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b="1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300" dirty="0"/>
              <a:t>Delays in finalizing TPA, Business plan impacting on transfers and spending (acting Executive Director, new project manager).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300" dirty="0"/>
              <a:t>Impact of COVID-19 on training, recruitment and procurement.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300" dirty="0"/>
              <a:t>Impact of delays in procurement of EPIC devices and facility renovations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A2683BE-5D8C-4B1B-B43F-BB1D3DAD7B24}"/>
              </a:ext>
            </a:extLst>
          </p:cNvPr>
          <p:cNvSpPr/>
          <p:nvPr/>
        </p:nvSpPr>
        <p:spPr>
          <a:xfrm>
            <a:off x="555506" y="1406040"/>
            <a:ext cx="3527471" cy="3293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400" b="1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400" dirty="0"/>
              <a:t>Delays in </a:t>
            </a:r>
            <a:r>
              <a:rPr lang="en-US" sz="1300" dirty="0"/>
              <a:t>finalizing TPA, Business plan impacting on transfers and spending.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300" dirty="0"/>
              <a:t>Misaligned financial reporting periods and challenges with financial reporting systems in CoCT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300" dirty="0"/>
              <a:t>Impact of COVID-19 on training, recruitment and procurement.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300" dirty="0"/>
              <a:t>Procurement challenges (i.e., vehicles, firearms, storage of firearms, equipment)</a:t>
            </a:r>
          </a:p>
        </p:txBody>
      </p:sp>
    </p:spTree>
    <p:extLst>
      <p:ext uri="{BB962C8B-B14F-4D97-AF65-F5344CB8AC3E}">
        <p14:creationId xmlns:p14="http://schemas.microsoft.com/office/powerpoint/2010/main" xmlns="" val="170263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 animBg="1"/>
      <p:bldP spid="11" grpId="0"/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54175B-638A-4B9A-A5F6-2B4E856D3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693" y="190656"/>
            <a:ext cx="11462940" cy="701126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001484"/>
                </a:solidFill>
              </a:rPr>
              <a:t>Training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A4B7FD6-0BCB-444B-A35F-1A1BD1B896B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3702" y="1700808"/>
            <a:ext cx="11318922" cy="4392017"/>
          </a:xfrm>
        </p:spPr>
        <p:txBody>
          <a:bodyPr>
            <a:normAutofit/>
          </a:bodyPr>
          <a:lstStyle/>
          <a:p>
            <a:pPr marL="0" lvl="1" indent="0" algn="just">
              <a:buNone/>
            </a:pPr>
            <a:endParaRPr lang="en-GB" sz="2000" dirty="0"/>
          </a:p>
          <a:p>
            <a:endParaRPr lang="en-US" sz="2000" dirty="0"/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xmlns="" id="{678ECB50-BE14-62EE-DF4C-B718555DA3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2112859"/>
              </p:ext>
            </p:extLst>
          </p:nvPr>
        </p:nvGraphicFramePr>
        <p:xfrm>
          <a:off x="393702" y="1121449"/>
          <a:ext cx="11462940" cy="314305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509848">
                  <a:extLst>
                    <a:ext uri="{9D8B030D-6E8A-4147-A177-3AD203B41FA5}">
                      <a16:colId xmlns:a16="http://schemas.microsoft.com/office/drawing/2014/main" xmlns="" val="3092021364"/>
                    </a:ext>
                  </a:extLst>
                </a:gridCol>
                <a:gridCol w="4296133">
                  <a:extLst>
                    <a:ext uri="{9D8B030D-6E8A-4147-A177-3AD203B41FA5}">
                      <a16:colId xmlns:a16="http://schemas.microsoft.com/office/drawing/2014/main" xmlns="" val="3766674954"/>
                    </a:ext>
                  </a:extLst>
                </a:gridCol>
                <a:gridCol w="2656959">
                  <a:extLst>
                    <a:ext uri="{9D8B030D-6E8A-4147-A177-3AD203B41FA5}">
                      <a16:colId xmlns:a16="http://schemas.microsoft.com/office/drawing/2014/main" xmlns="" val="3830400197"/>
                    </a:ext>
                  </a:extLst>
                </a:gridCol>
              </a:tblGrid>
              <a:tr h="50680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Emerging theme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Action/s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Responsible entity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2580869"/>
                  </a:ext>
                </a:extLst>
              </a:tr>
              <a:tr h="1092651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Inexperienced LEAP and limited training; longer training stints.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sng" dirty="0"/>
                        <a:t>Under discussion</a:t>
                      </a:r>
                      <a:r>
                        <a:rPr lang="en-US" sz="1400" dirty="0"/>
                        <a:t>: Phased in approach to deployment (new officials to be placed in less violent communities before being deployed into the hotspots)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CoCT</a:t>
                      </a:r>
                      <a:endParaRPr lang="en-US" sz="1400" dirty="0"/>
                    </a:p>
                    <a:p>
                      <a:pPr algn="l"/>
                      <a:r>
                        <a:rPr lang="en-US" sz="1400" dirty="0"/>
                        <a:t>(Under development – implementation from next tranche)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62762976"/>
                  </a:ext>
                </a:extLst>
              </a:tr>
              <a:tr h="1543596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Training needs included:</a:t>
                      </a:r>
                    </a:p>
                    <a:p>
                      <a:pPr algn="l"/>
                      <a:r>
                        <a:rPr lang="en-US" sz="1400" dirty="0"/>
                        <a:t> </a:t>
                      </a:r>
                    </a:p>
                    <a:p>
                      <a:pPr algn="l"/>
                      <a:r>
                        <a:rPr lang="en-US" sz="1400" dirty="0"/>
                        <a:t>Statement taking; securing of crime scenes; improve driving skills; upskill training re community policing – deal better with community members; increase learning time; frequent firearm training.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Training development is underway. CoCT in the process of reporting on the changes that have been made.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CoCT</a:t>
                      </a:r>
                      <a:endParaRPr lang="en-US" sz="1400" dirty="0"/>
                    </a:p>
                    <a:p>
                      <a:pPr algn="l"/>
                      <a:r>
                        <a:rPr lang="en-ZA" sz="1400" dirty="0"/>
                        <a:t>(Under development – implementation from next refresher training)</a:t>
                      </a:r>
                    </a:p>
                    <a:p>
                      <a:pPr algn="l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9816009"/>
                  </a:ext>
                </a:extLst>
              </a:tr>
            </a:tbl>
          </a:graphicData>
        </a:graphic>
      </p:graphicFrame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xmlns="" id="{AEE162D4-32D1-46C7-8A90-8A59F9A21D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99459149"/>
              </p:ext>
            </p:extLst>
          </p:nvPr>
        </p:nvGraphicFramePr>
        <p:xfrm>
          <a:off x="393701" y="4262370"/>
          <a:ext cx="11470155" cy="188976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519396">
                  <a:extLst>
                    <a:ext uri="{9D8B030D-6E8A-4147-A177-3AD203B41FA5}">
                      <a16:colId xmlns:a16="http://schemas.microsoft.com/office/drawing/2014/main" xmlns="" val="3092021364"/>
                    </a:ext>
                  </a:extLst>
                </a:gridCol>
                <a:gridCol w="4295639">
                  <a:extLst>
                    <a:ext uri="{9D8B030D-6E8A-4147-A177-3AD203B41FA5}">
                      <a16:colId xmlns:a16="http://schemas.microsoft.com/office/drawing/2014/main" xmlns="" val="2360520262"/>
                    </a:ext>
                  </a:extLst>
                </a:gridCol>
                <a:gridCol w="2655120">
                  <a:extLst>
                    <a:ext uri="{9D8B030D-6E8A-4147-A177-3AD203B41FA5}">
                      <a16:colId xmlns:a16="http://schemas.microsoft.com/office/drawing/2014/main" xmlns="" val="3830400197"/>
                    </a:ext>
                  </a:extLst>
                </a:gridCol>
              </a:tblGrid>
              <a:tr h="627151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/>
                        <a:t>Strengthen soft skills (mediation; dealing with victims of crimes)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Strengthen communication skills </a:t>
                      </a:r>
                    </a:p>
                    <a:p>
                      <a:pPr algn="l"/>
                      <a:endParaRPr lang="en-US" sz="1400" b="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err="1"/>
                        <a:t>CoCT</a:t>
                      </a:r>
                      <a:endParaRPr lang="en-US" sz="1400" b="0" dirty="0"/>
                    </a:p>
                    <a:p>
                      <a:pPr algn="l"/>
                      <a:r>
                        <a:rPr lang="en-ZA" sz="1400" b="0" dirty="0"/>
                        <a:t>(Under development – implementation from next refresher training)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5037410"/>
                  </a:ext>
                </a:extLst>
              </a:tr>
              <a:tr h="627151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LEAP to be trained as first responder – First Aid training; fire rescue.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Currently underway: Accredited first responder course (tactically inclined)</a:t>
                      </a:r>
                    </a:p>
                    <a:p>
                      <a:pPr algn="l"/>
                      <a:endParaRPr lang="en-US" sz="140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CoCT</a:t>
                      </a:r>
                      <a:endParaRPr lang="en-US" sz="1400" dirty="0"/>
                    </a:p>
                    <a:p>
                      <a:pPr algn="l"/>
                      <a:r>
                        <a:rPr lang="en-ZA" sz="1400" dirty="0"/>
                        <a:t>(Under development – implementation from next refresher training)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23919130"/>
                  </a:ext>
                </a:extLst>
              </a:tr>
            </a:tbl>
          </a:graphicData>
        </a:graphic>
      </p:graphicFrame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A7ABAE36-8F5E-4BE0-A2FE-7E4C29A6BB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29</a:t>
            </a:fld>
            <a:endParaRPr lang="en-ZA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274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7F46B6-055A-4BED-840E-1520FC939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1484"/>
                </a:solidFill>
              </a:rPr>
              <a:t>The Origins of the Safety Priority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70CF2810-0CF0-4EF4-B936-97A62F6F32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3</a:t>
            </a:fld>
            <a:endParaRPr lang="en-ZA" dirty="0">
              <a:solidFill>
                <a:srgbClr val="003399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E7210D9-5EB3-47E3-9118-9AFFA205524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680" y="1005840"/>
            <a:ext cx="11747420" cy="56711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654084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BF3E29-F8A4-7A3D-B766-3AFDC8F86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530" y="253847"/>
            <a:ext cx="11462940" cy="559256"/>
          </a:xfrm>
        </p:spPr>
        <p:txBody>
          <a:bodyPr/>
          <a:lstStyle/>
          <a:p>
            <a:r>
              <a:rPr lang="en-US" dirty="0">
                <a:solidFill>
                  <a:srgbClr val="001484"/>
                </a:solidFill>
              </a:rPr>
              <a:t>Strengthening Operations (LEAP-SAPS-NHW-CPF) 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xmlns="" id="{4FC71B81-492A-2876-ACB3-EEE138BF72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86614965"/>
              </p:ext>
            </p:extLst>
          </p:nvPr>
        </p:nvGraphicFramePr>
        <p:xfrm>
          <a:off x="393701" y="1298831"/>
          <a:ext cx="11055398" cy="361150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983277">
                  <a:extLst>
                    <a:ext uri="{9D8B030D-6E8A-4147-A177-3AD203B41FA5}">
                      <a16:colId xmlns:a16="http://schemas.microsoft.com/office/drawing/2014/main" xmlns="" val="1113272554"/>
                    </a:ext>
                  </a:extLst>
                </a:gridCol>
                <a:gridCol w="4746123">
                  <a:extLst>
                    <a:ext uri="{9D8B030D-6E8A-4147-A177-3AD203B41FA5}">
                      <a16:colId xmlns:a16="http://schemas.microsoft.com/office/drawing/2014/main" xmlns="" val="1627119159"/>
                    </a:ext>
                  </a:extLst>
                </a:gridCol>
                <a:gridCol w="1662999">
                  <a:extLst>
                    <a:ext uri="{9D8B030D-6E8A-4147-A177-3AD203B41FA5}">
                      <a16:colId xmlns:a16="http://schemas.microsoft.com/office/drawing/2014/main" xmlns="" val="1276166037"/>
                    </a:ext>
                  </a:extLst>
                </a:gridCol>
                <a:gridCol w="1662999">
                  <a:extLst>
                    <a:ext uri="{9D8B030D-6E8A-4147-A177-3AD203B41FA5}">
                      <a16:colId xmlns:a16="http://schemas.microsoft.com/office/drawing/2014/main" xmlns="" val="422309227"/>
                    </a:ext>
                  </a:extLst>
                </a:gridCol>
              </a:tblGrid>
              <a:tr h="5635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Emerging theme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Responsible Entity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By when?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24935768"/>
                  </a:ext>
                </a:extLst>
              </a:tr>
              <a:tr h="1223157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Improvement of relations between SAPS-LEAP at station level. Lack of by-in from SAPS.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Design a collaboration strategy (on a local/ area-based level with measurable actions). Secure SAPS collaboration going forward.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SAPS, POCS, </a:t>
                      </a:r>
                      <a:r>
                        <a:rPr lang="en-US" sz="1400" dirty="0" err="1"/>
                        <a:t>CoCT</a:t>
                      </a:r>
                      <a:endParaRPr lang="en-US" sz="1400" dirty="0"/>
                    </a:p>
                    <a:p>
                      <a:pPr algn="ctr"/>
                      <a:r>
                        <a:rPr lang="en-ZA" sz="1400" dirty="0"/>
                        <a:t>(Under development – implementation in Q3)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To be discussed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43703425"/>
                  </a:ext>
                </a:extLst>
              </a:tr>
              <a:tr h="842620">
                <a:tc>
                  <a:txBody>
                    <a:bodyPr/>
                    <a:lstStyle/>
                    <a:p>
                      <a:r>
                        <a:rPr lang="en-US" sz="1400" dirty="0"/>
                        <a:t>Strengthen functional, operational planning meetings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Introduce quarterly engagements between SAPS and LEAP commanders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Chaired by SAPS (co-chaired: SAPS &amp; </a:t>
                      </a:r>
                      <a:r>
                        <a:rPr lang="en-US" sz="1400" dirty="0" err="1"/>
                        <a:t>CoCT</a:t>
                      </a:r>
                      <a:r>
                        <a:rPr lang="en-US" sz="1400" dirty="0"/>
                        <a:t> – immediately)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To be discussed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5805185"/>
                  </a:ext>
                </a:extLst>
              </a:tr>
              <a:tr h="652351">
                <a:tc>
                  <a:txBody>
                    <a:bodyPr/>
                    <a:lstStyle/>
                    <a:p>
                      <a:r>
                        <a:rPr lang="en-US" sz="1400" dirty="0"/>
                        <a:t>Improve involvement of CPFs and NHWs.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Relationship with the local structures need to be defined. Consultative process.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SAPS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(SAPS &amp; POCS – ongoing)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To be discussed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16382443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F7A8239-4F2D-42FD-91F6-7B5E9AA58B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30</a:t>
            </a:fld>
            <a:endParaRPr lang="en-ZA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90141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1AE3D9-4215-D5C0-A1BA-2672C1670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530" y="296583"/>
            <a:ext cx="11462940" cy="559256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001484"/>
                </a:solidFill>
              </a:rPr>
              <a:t>Relationships between SAPS and LEAP officials 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xmlns="" id="{BECA958C-2416-DE7F-30A4-414DC2899E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24351332"/>
              </p:ext>
            </p:extLst>
          </p:nvPr>
        </p:nvGraphicFramePr>
        <p:xfrm>
          <a:off x="393701" y="1080561"/>
          <a:ext cx="11249659" cy="483255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954958">
                  <a:extLst>
                    <a:ext uri="{9D8B030D-6E8A-4147-A177-3AD203B41FA5}">
                      <a16:colId xmlns:a16="http://schemas.microsoft.com/office/drawing/2014/main" xmlns="" val="3482926223"/>
                    </a:ext>
                  </a:extLst>
                </a:gridCol>
                <a:gridCol w="5248870">
                  <a:extLst>
                    <a:ext uri="{9D8B030D-6E8A-4147-A177-3AD203B41FA5}">
                      <a16:colId xmlns:a16="http://schemas.microsoft.com/office/drawing/2014/main" xmlns="" val="3835085218"/>
                    </a:ext>
                  </a:extLst>
                </a:gridCol>
                <a:gridCol w="2045831">
                  <a:extLst>
                    <a:ext uri="{9D8B030D-6E8A-4147-A177-3AD203B41FA5}">
                      <a16:colId xmlns:a16="http://schemas.microsoft.com/office/drawing/2014/main" xmlns="" val="3092021364"/>
                    </a:ext>
                  </a:extLst>
                </a:gridCol>
              </a:tblGrid>
              <a:tr h="55086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Emerging theme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Action/s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Responsible entity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2580869"/>
                  </a:ext>
                </a:extLst>
              </a:tr>
              <a:tr h="777687">
                <a:tc>
                  <a:txBody>
                    <a:bodyPr/>
                    <a:lstStyle/>
                    <a:p>
                      <a:r>
                        <a:rPr lang="en-US" sz="1400" dirty="0"/>
                        <a:t>Clarify roles and duties between SAPS and LEAP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Define SAPS vs LEAP objectives and scope of work (not only output focused, but aligned to half murder rate through data &amp; evidence)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SAPS, CoCT, POCS (ongoing)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23919130"/>
                  </a:ext>
                </a:extLst>
              </a:tr>
              <a:tr h="1231338">
                <a:tc>
                  <a:txBody>
                    <a:bodyPr/>
                    <a:lstStyle/>
                    <a:p>
                      <a:r>
                        <a:rPr lang="en-US" sz="1400" dirty="0"/>
                        <a:t>Need to strengthen management relations between the stakeholders at station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Schedule monthly stakeholder management platforms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err="1"/>
                        <a:t>PoCS</a:t>
                      </a:r>
                      <a:r>
                        <a:rPr lang="en-US" sz="1400" dirty="0"/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(SAPS, </a:t>
                      </a:r>
                      <a:r>
                        <a:rPr lang="en-US" sz="1400" dirty="0" err="1"/>
                        <a:t>CoCT</a:t>
                      </a:r>
                      <a:r>
                        <a:rPr lang="en-US" sz="1400" dirty="0"/>
                        <a:t>, POCS through </a:t>
                      </a:r>
                      <a:r>
                        <a:rPr lang="en-US" sz="1400" dirty="0" err="1"/>
                        <a:t>LETAT</a:t>
                      </a:r>
                      <a:r>
                        <a:rPr lang="en-US" sz="1400" dirty="0"/>
                        <a:t> – ongoing)</a:t>
                      </a:r>
                    </a:p>
                    <a:p>
                      <a:pPr algn="ctr"/>
                      <a:endParaRPr lang="en-US" sz="1400" strike="sng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62762976"/>
                  </a:ext>
                </a:extLst>
              </a:tr>
              <a:tr h="1041334">
                <a:tc>
                  <a:txBody>
                    <a:bodyPr/>
                    <a:lstStyle/>
                    <a:p>
                      <a:r>
                        <a:rPr lang="en-US" sz="1400" dirty="0"/>
                        <a:t>Reporting mechanism for complaints against SAPS and LEAP officers </a:t>
                      </a:r>
                      <a:endParaRPr lang="en-US" sz="1400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Disseminate information on the Western Cape Police Ombudsman, LE contact number, SAPS hotline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SAPS, CoCT, POCS (SAPS, </a:t>
                      </a:r>
                      <a:r>
                        <a:rPr lang="en-US" sz="1400" dirty="0" err="1"/>
                        <a:t>CoCT</a:t>
                      </a:r>
                      <a:r>
                        <a:rPr lang="en-US" sz="1400" dirty="0"/>
                        <a:t>, WCPO – immediately)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9816009"/>
                  </a:ext>
                </a:extLst>
              </a:tr>
              <a:tr h="123133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Key stakeholders who are resistant to collaboration and building relations at a local level 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Identify and explore factors that are contributing to the resistance and blockages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POCS</a:t>
                      </a:r>
                    </a:p>
                    <a:p>
                      <a:pPr algn="ctr"/>
                      <a:r>
                        <a:rPr lang="en-US" sz="1400" dirty="0"/>
                        <a:t>(Through monthly stakeholder engagement platforms)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2937983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B673A2F-6223-457E-856C-177A8C6D04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31</a:t>
            </a:fld>
            <a:endParaRPr lang="en-ZA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64388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54175B-638A-4B9A-A5F6-2B4E856D3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61" y="209706"/>
            <a:ext cx="11462940" cy="701126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001484"/>
                </a:solidFill>
              </a:rPr>
              <a:t>Co-operation with CPFs, NHWs and others</a:t>
            </a:r>
          </a:p>
        </p:txBody>
      </p:sp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xmlns="" id="{F173B279-4D96-CC12-04EC-1598C64BA1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29189596"/>
              </p:ext>
            </p:extLst>
          </p:nvPr>
        </p:nvGraphicFramePr>
        <p:xfrm>
          <a:off x="393702" y="1112086"/>
          <a:ext cx="11300459" cy="450639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442547">
                  <a:extLst>
                    <a:ext uri="{9D8B030D-6E8A-4147-A177-3AD203B41FA5}">
                      <a16:colId xmlns:a16="http://schemas.microsoft.com/office/drawing/2014/main" xmlns="" val="258680036"/>
                    </a:ext>
                  </a:extLst>
                </a:gridCol>
                <a:gridCol w="4442547">
                  <a:extLst>
                    <a:ext uri="{9D8B030D-6E8A-4147-A177-3AD203B41FA5}">
                      <a16:colId xmlns:a16="http://schemas.microsoft.com/office/drawing/2014/main" xmlns="" val="1574949268"/>
                    </a:ext>
                  </a:extLst>
                </a:gridCol>
                <a:gridCol w="2415365">
                  <a:extLst>
                    <a:ext uri="{9D8B030D-6E8A-4147-A177-3AD203B41FA5}">
                      <a16:colId xmlns:a16="http://schemas.microsoft.com/office/drawing/2014/main" xmlns="" val="455286702"/>
                    </a:ext>
                  </a:extLst>
                </a:gridCol>
              </a:tblGrid>
              <a:tr h="37919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Emerging themes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Action/s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Responsible Entity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3268628"/>
                  </a:ext>
                </a:extLst>
              </a:tr>
              <a:tr h="1440927"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/>
                        <a:t>Limited sharing of information between the CPFs, NHWs and LE agencies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Develop communication strategy for all stakeholders (at a local level). 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SAPS, POCS, </a:t>
                      </a:r>
                      <a:r>
                        <a:rPr lang="en-US" sz="1400" dirty="0" err="1"/>
                        <a:t>CoCT</a:t>
                      </a:r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(linked to nr 5. Under development – implementation in Q3)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7337742"/>
                  </a:ext>
                </a:extLst>
              </a:tr>
              <a:tr h="1440927"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/>
                        <a:t>Increase the involvement of the CPFs and NHWs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Compulsory monthly meetings with all safety stakeholders. Recommence functioning </a:t>
                      </a:r>
                      <a:r>
                        <a:rPr lang="en-US" sz="1400" dirty="0" err="1"/>
                        <a:t>LETAT</a:t>
                      </a:r>
                      <a:r>
                        <a:rPr lang="en-US" sz="1400" dirty="0"/>
                        <a:t> meetings.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SAPS, POCS</a:t>
                      </a:r>
                    </a:p>
                    <a:p>
                      <a:pPr algn="ctr"/>
                      <a:r>
                        <a:rPr lang="en-ZA" sz="1400" dirty="0"/>
                        <a:t>(linked to nr 7. Under development – implementation in Q3)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13236221"/>
                  </a:ext>
                </a:extLst>
              </a:tr>
              <a:tr h="1245350"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/>
                        <a:t>Community members are unaware of the LE agencies in their areas and the services provided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Introduce community engagements in the areas between LE agencies NHWs, CPFs and community members (particularly community leaders).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/>
                        <a:t>(SAPS, </a:t>
                      </a:r>
                      <a:r>
                        <a:rPr lang="en-ZA" sz="1400" dirty="0" err="1"/>
                        <a:t>CoCT</a:t>
                      </a:r>
                      <a:r>
                        <a:rPr lang="en-ZA" sz="1400" dirty="0"/>
                        <a:t>, POCS Linked to Nr 9. through </a:t>
                      </a:r>
                      <a:r>
                        <a:rPr lang="en-ZA" sz="1400" dirty="0" err="1"/>
                        <a:t>LETAT</a:t>
                      </a:r>
                      <a:r>
                        <a:rPr lang="en-ZA" sz="1400" dirty="0"/>
                        <a:t> – ongoing)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06683231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F47B4CF-DF82-4752-8E7F-2011D9AE75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32</a:t>
            </a:fld>
            <a:endParaRPr lang="en-ZA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51831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54175B-638A-4B9A-A5F6-2B4E856D3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530" y="248876"/>
            <a:ext cx="11462940" cy="701126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001484"/>
                </a:solidFill>
              </a:rPr>
              <a:t>Data, evidence and local intelligence 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A4B7FD6-0BCB-444B-A35F-1A1BD1B896B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3702" y="1700808"/>
            <a:ext cx="11318922" cy="4392017"/>
          </a:xfrm>
        </p:spPr>
        <p:txBody>
          <a:bodyPr>
            <a:normAutofit/>
          </a:bodyPr>
          <a:lstStyle/>
          <a:p>
            <a:pPr marL="0" lvl="1" indent="0" algn="just">
              <a:buNone/>
            </a:pPr>
            <a:endParaRPr lang="en-GB" sz="2000" dirty="0"/>
          </a:p>
          <a:p>
            <a:endParaRPr lang="en-US" sz="2000" dirty="0"/>
          </a:p>
        </p:txBody>
      </p:sp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xmlns="" id="{73EBE24D-3532-25BF-96F9-D378EDC8CC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16930222"/>
              </p:ext>
            </p:extLst>
          </p:nvPr>
        </p:nvGraphicFramePr>
        <p:xfrm>
          <a:off x="479376" y="1086005"/>
          <a:ext cx="11233248" cy="517255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348365">
                  <a:extLst>
                    <a:ext uri="{9D8B030D-6E8A-4147-A177-3AD203B41FA5}">
                      <a16:colId xmlns:a16="http://schemas.microsoft.com/office/drawing/2014/main" xmlns="" val="2982149049"/>
                    </a:ext>
                  </a:extLst>
                </a:gridCol>
                <a:gridCol w="4860719">
                  <a:extLst>
                    <a:ext uri="{9D8B030D-6E8A-4147-A177-3AD203B41FA5}">
                      <a16:colId xmlns:a16="http://schemas.microsoft.com/office/drawing/2014/main" xmlns="" val="3033459178"/>
                    </a:ext>
                  </a:extLst>
                </a:gridCol>
                <a:gridCol w="2024164">
                  <a:extLst>
                    <a:ext uri="{9D8B030D-6E8A-4147-A177-3AD203B41FA5}">
                      <a16:colId xmlns:a16="http://schemas.microsoft.com/office/drawing/2014/main" xmlns="" val="3251473986"/>
                    </a:ext>
                  </a:extLst>
                </a:gridCol>
              </a:tblGrid>
              <a:tr h="65833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Emerging Theme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Action/s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Responsible Entity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3361382"/>
                  </a:ext>
                </a:extLst>
              </a:tr>
              <a:tr h="1200496">
                <a:tc>
                  <a:txBody>
                    <a:bodyPr/>
                    <a:lstStyle/>
                    <a:p>
                      <a:r>
                        <a:rPr lang="en-US" sz="1400" dirty="0"/>
                        <a:t>Lack of data and information at a local, area-based level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Meeting to further discuss data and evidence will be planned. </a:t>
                      </a:r>
                    </a:p>
                    <a:p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SAPS, CoCT, POCS </a:t>
                      </a:r>
                    </a:p>
                    <a:p>
                      <a:pPr algn="ctr"/>
                      <a:r>
                        <a:rPr lang="en-US" sz="1400" dirty="0"/>
                        <a:t>(</a:t>
                      </a:r>
                      <a:r>
                        <a:rPr lang="en-US" sz="1400" dirty="0" err="1"/>
                        <a:t>LETAT</a:t>
                      </a:r>
                      <a:r>
                        <a:rPr lang="en-US" sz="1400" dirty="0"/>
                        <a:t> – from Q3)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67521548"/>
                  </a:ext>
                </a:extLst>
              </a:tr>
              <a:tr h="1742656">
                <a:tc>
                  <a:txBody>
                    <a:bodyPr/>
                    <a:lstStyle/>
                    <a:p>
                      <a:r>
                        <a:rPr lang="en-US" sz="1400" dirty="0"/>
                        <a:t>Limited local information (from residents and stakeholders working in the area)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Share information on the reward system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Recruit informers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Analysts to provide information in the planning meetings (daily)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SAPS, CoCT, POCS </a:t>
                      </a:r>
                    </a:p>
                    <a:p>
                      <a:pPr algn="ctr"/>
                      <a:r>
                        <a:rPr lang="en-US" sz="1400" dirty="0"/>
                        <a:t>(Linked with Nr 15. </a:t>
                      </a:r>
                      <a:r>
                        <a:rPr lang="en-US" sz="1400" dirty="0" err="1"/>
                        <a:t>LETAT</a:t>
                      </a:r>
                      <a:r>
                        <a:rPr lang="en-US" sz="1400" dirty="0"/>
                        <a:t> – from Q3)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7482013"/>
                  </a:ext>
                </a:extLst>
              </a:tr>
              <a:tr h="1571067">
                <a:tc>
                  <a:txBody>
                    <a:bodyPr/>
                    <a:lstStyle/>
                    <a:p>
                      <a:r>
                        <a:rPr lang="en-US" sz="1400" dirty="0"/>
                        <a:t>Inconsistent data (not standardised)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Formalise the data agreement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SAPS, </a:t>
                      </a:r>
                      <a:r>
                        <a:rPr lang="en-US" sz="1400" dirty="0" err="1"/>
                        <a:t>CoCT</a:t>
                      </a:r>
                      <a:r>
                        <a:rPr lang="en-US" sz="1400" dirty="0"/>
                        <a:t>, POCS </a:t>
                      </a:r>
                    </a:p>
                    <a:p>
                      <a:pPr algn="ctr"/>
                      <a:r>
                        <a:rPr lang="en-US" sz="1400" dirty="0"/>
                        <a:t>(Linked with Nr 15 &amp; 16. LETAT – from Q3)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09963018"/>
                  </a:ext>
                </a:extLst>
              </a:tr>
            </a:tbl>
          </a:graphicData>
        </a:graphic>
      </p:graphicFrame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4203FC3-1581-4A3F-9FAC-CC746D6C5D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33</a:t>
            </a:fld>
            <a:endParaRPr lang="en-ZA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86686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A54DA-DA5D-766A-02D9-5F02693F7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688" y="326633"/>
            <a:ext cx="11462940" cy="559256"/>
          </a:xfrm>
        </p:spPr>
        <p:txBody>
          <a:bodyPr/>
          <a:lstStyle/>
          <a:p>
            <a:r>
              <a:rPr lang="en-US" dirty="0">
                <a:solidFill>
                  <a:srgbClr val="001484"/>
                </a:solidFill>
              </a:rPr>
              <a:t>Way Forward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70A2EA2-1410-64D5-9B8A-42E21F588C6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1" algn="just">
              <a:buFont typeface="Arial" panose="020B0604020202020204" pitchFamily="34" charset="0"/>
              <a:buChar char="•"/>
            </a:pPr>
            <a:r>
              <a:rPr lang="en-ZA" sz="2000" dirty="0"/>
              <a:t>CoCT inputs on the changes to the training curriculum for the LEAP officers will be included in the plan.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en-ZA" sz="20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ZA" sz="2000" dirty="0"/>
              <a:t>A completed draft of the follow-up plan will be shared with SAPS; to incorporate their feedback on and participation to the plan. 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en-ZA" sz="20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ZA" sz="2000" dirty="0"/>
              <a:t>Plan has to be shared with the stakeholder management for review.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en-ZA" sz="20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ZA" sz="2000" dirty="0"/>
              <a:t>Agreement in place with Western Cape Government, City of Cape Town, SAPS and Hans Seidel Foundation to conduct a pilot on data- and evidence-driven policing; to assess if the way policing is conducted in an area can be changed.  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en-ZA" sz="2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4407F3-330C-4012-BA0C-3F7465C00B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34</a:t>
            </a:fld>
            <a:endParaRPr lang="en-ZA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27325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767394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4D23EB-4EBF-5CC8-535A-F548BEEA6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1484"/>
                </a:solidFill>
              </a:rPr>
              <a:t>Law Enforcement Advancement Programme (LEAP)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14E48D7-CD72-2AF1-3D53-F048240325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2880" y="1196753"/>
            <a:ext cx="11673761" cy="5032597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CCF2AA9-43A2-8439-EE44-4563097366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4</a:t>
            </a:fld>
            <a:endParaRPr lang="en-ZA" dirty="0">
              <a:solidFill>
                <a:srgbClr val="003399"/>
              </a:solidFill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F9930E0C-7410-4ADC-B240-A98A216775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26973487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628555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279604-9E2F-8912-702C-73C885358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701" y="142876"/>
            <a:ext cx="11462940" cy="559256"/>
          </a:xfrm>
        </p:spPr>
        <p:txBody>
          <a:bodyPr/>
          <a:lstStyle/>
          <a:p>
            <a:r>
              <a:rPr lang="en-US" dirty="0">
                <a:solidFill>
                  <a:srgbClr val="001484"/>
                </a:solidFill>
              </a:rPr>
              <a:t>LEAP: Powers and functions</a:t>
            </a:r>
            <a:endParaRPr lang="en-US" dirty="0">
              <a:solidFill>
                <a:srgbClr val="001484"/>
              </a:solidFill>
              <a:highlight>
                <a:srgbClr val="FFFF00"/>
              </a:highlight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4E7E83F-AFA3-81C8-9266-ADE1A1B6F2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5</a:t>
            </a:fld>
            <a:endParaRPr lang="en-ZA" dirty="0">
              <a:solidFill>
                <a:srgbClr val="003399"/>
              </a:solidFill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9FA62F57-A524-4921-9D02-1A8C03E51B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846160234"/>
              </p:ext>
            </p:extLst>
          </p:nvPr>
        </p:nvGraphicFramePr>
        <p:xfrm>
          <a:off x="335360" y="1280315"/>
          <a:ext cx="1146293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245171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xmlns="" id="{A006EB4B-232B-4936-95C4-132EC035E0BA}"/>
              </a:ext>
            </a:extLst>
          </p:cNvPr>
          <p:cNvSpPr txBox="1">
            <a:spLocks/>
          </p:cNvSpPr>
          <p:nvPr/>
        </p:nvSpPr>
        <p:spPr>
          <a:xfrm>
            <a:off x="364530" y="315300"/>
            <a:ext cx="11462940" cy="55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00329B"/>
                </a:solidFill>
              </a14:hiddenFill>
            </a:ext>
          </a:extLst>
        </p:spPr>
        <p:txBody>
          <a:bodyPr vert="horz" wrap="none" lIns="72000" tIns="72000" rIns="72000" bIns="7200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1484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Scope of Department’s Role in Leap Deployments</a:t>
            </a:r>
            <a:endParaRPr kumimoji="0" lang="en-ZA" sz="2400" b="1" i="0" u="none" strike="noStrike" kern="1200" cap="none" spc="0" normalizeH="0" baseline="0" noProof="0" dirty="0">
              <a:ln>
                <a:noFill/>
              </a:ln>
              <a:solidFill>
                <a:srgbClr val="001484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17" name="Slide Number Placeholder 2">
            <a:extLst>
              <a:ext uri="{FF2B5EF4-FFF2-40B4-BE49-F238E27FC236}">
                <a16:creationId xmlns:a16="http://schemas.microsoft.com/office/drawing/2014/main" xmlns="" id="{D0D9B5F8-3A5C-4C97-A4B1-F6A28A842FD6}"/>
              </a:ext>
            </a:extLst>
          </p:cNvPr>
          <p:cNvSpPr txBox="1">
            <a:spLocks/>
          </p:cNvSpPr>
          <p:nvPr/>
        </p:nvSpPr>
        <p:spPr>
          <a:xfrm>
            <a:off x="11170773" y="6468151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2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06839F-D7A4-4E5D-B93D-768AD4D1DB36}" type="slidenum">
              <a:rPr kumimoji="0" lang="en-ZA" sz="900" b="0" i="0" u="none" strike="noStrike" kern="1200" cap="none" spc="0" normalizeH="0" baseline="0" noProof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ZA" sz="9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graphicFrame>
        <p:nvGraphicFramePr>
          <p:cNvPr id="18" name="Diagram 17">
            <a:extLst>
              <a:ext uri="{FF2B5EF4-FFF2-40B4-BE49-F238E27FC236}">
                <a16:creationId xmlns:a16="http://schemas.microsoft.com/office/drawing/2014/main" xmlns="" id="{5BD10B66-C5B9-41E0-9D09-6D927F5DD9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112789228"/>
              </p:ext>
            </p:extLst>
          </p:nvPr>
        </p:nvGraphicFramePr>
        <p:xfrm>
          <a:off x="2207568" y="1158908"/>
          <a:ext cx="777686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Footer Placeholder 3">
            <a:extLst>
              <a:ext uri="{FF2B5EF4-FFF2-40B4-BE49-F238E27FC236}">
                <a16:creationId xmlns:a16="http://schemas.microsoft.com/office/drawing/2014/main" xmlns="" id="{D095BD07-F2E8-4C5E-8B3A-DE17D90AA437}"/>
              </a:ext>
            </a:extLst>
          </p:cNvPr>
          <p:cNvSpPr txBox="1">
            <a:spLocks/>
          </p:cNvSpPr>
          <p:nvPr/>
        </p:nvSpPr>
        <p:spPr>
          <a:xfrm>
            <a:off x="5390802" y="6468151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998F86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4541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F957C2-AE00-48CF-B423-DD9E1E62B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676" y="262216"/>
            <a:ext cx="11854648" cy="559256"/>
          </a:xfrm>
        </p:spPr>
        <p:txBody>
          <a:bodyPr/>
          <a:lstStyle/>
          <a:p>
            <a:r>
              <a:rPr lang="en-US" dirty="0">
                <a:solidFill>
                  <a:srgbClr val="001484"/>
                </a:solidFill>
              </a:rPr>
              <a:t>Date-led and evidence-based deployments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47809778-0C96-404B-AFD3-615FEAF8829E}"/>
              </a:ext>
            </a:extLst>
          </p:cNvPr>
          <p:cNvSpPr/>
          <p:nvPr/>
        </p:nvSpPr>
        <p:spPr>
          <a:xfrm>
            <a:off x="3705971" y="2278792"/>
            <a:ext cx="411480" cy="411480"/>
          </a:xfrm>
          <a:prstGeom prst="ellipse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endParaRPr lang="en-US" sz="900" b="1" kern="0" dirty="0">
              <a:solidFill>
                <a:srgbClr val="956E8E"/>
              </a:solidFill>
              <a:latin typeface="Century Gothic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131500AD-B158-4434-86BB-1EB648BDCAE9}"/>
              </a:ext>
            </a:extLst>
          </p:cNvPr>
          <p:cNvSpPr/>
          <p:nvPr/>
        </p:nvSpPr>
        <p:spPr>
          <a:xfrm>
            <a:off x="5909246" y="2278792"/>
            <a:ext cx="411480" cy="411480"/>
          </a:xfrm>
          <a:prstGeom prst="ellipse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endParaRPr lang="en-US" sz="900" b="1" kern="0" dirty="0">
              <a:solidFill>
                <a:srgbClr val="73AFB6"/>
              </a:solidFill>
              <a:latin typeface="Century Gothic"/>
            </a:endParaRPr>
          </a:p>
        </p:txBody>
      </p:sp>
      <p:graphicFrame>
        <p:nvGraphicFramePr>
          <p:cNvPr id="23" name="Diagram 22">
            <a:extLst>
              <a:ext uri="{FF2B5EF4-FFF2-40B4-BE49-F238E27FC236}">
                <a16:creationId xmlns:a16="http://schemas.microsoft.com/office/drawing/2014/main" xmlns="" id="{583F668A-D3B9-48F2-BF77-69BB2B6AC23B}"/>
              </a:ext>
            </a:extLst>
          </p:cNvPr>
          <p:cNvGraphicFramePr/>
          <p:nvPr/>
        </p:nvGraphicFramePr>
        <p:xfrm>
          <a:off x="1685925" y="1294753"/>
          <a:ext cx="8639175" cy="51733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lowchart: Connector 3">
            <a:extLst>
              <a:ext uri="{FF2B5EF4-FFF2-40B4-BE49-F238E27FC236}">
                <a16:creationId xmlns:a16="http://schemas.microsoft.com/office/drawing/2014/main" xmlns="" id="{3DD5D664-4027-42E4-9F3E-06AF865947B2}"/>
              </a:ext>
            </a:extLst>
          </p:cNvPr>
          <p:cNvSpPr/>
          <p:nvPr/>
        </p:nvSpPr>
        <p:spPr>
          <a:xfrm>
            <a:off x="5394906" y="3216607"/>
            <a:ext cx="1440160" cy="1477457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b="1" dirty="0">
                <a:solidFill>
                  <a:schemeClr val="tx1"/>
                </a:solidFill>
              </a:rPr>
              <a:t>Five whiskeys and hotel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6E6861-F62A-427B-AE68-6BB5A6207A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7</a:t>
            </a:fld>
            <a:endParaRPr lang="en-ZA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9555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xmlns="" id="{CD6FF619-367D-4E54-B82A-89E39B99B1E7}"/>
              </a:ext>
            </a:extLst>
          </p:cNvPr>
          <p:cNvSpPr txBox="1">
            <a:spLocks/>
          </p:cNvSpPr>
          <p:nvPr/>
        </p:nvSpPr>
        <p:spPr>
          <a:xfrm>
            <a:off x="364530" y="217787"/>
            <a:ext cx="11462940" cy="55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00329B"/>
                </a:solidFill>
              </a14:hiddenFill>
            </a:ext>
          </a:extLst>
        </p:spPr>
        <p:txBody>
          <a:bodyPr vert="horz" wrap="none" lIns="72000" tIns="72000" rIns="72000" bIns="7200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1484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Data Sources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83B36262-C56B-4B65-8CD9-D0D429B156E0}"/>
              </a:ext>
            </a:extLst>
          </p:cNvPr>
          <p:cNvGrpSpPr/>
          <p:nvPr/>
        </p:nvGrpSpPr>
        <p:grpSpPr>
          <a:xfrm>
            <a:off x="1862441" y="1060782"/>
            <a:ext cx="3995531" cy="1657656"/>
            <a:chOff x="649356" y="1929281"/>
            <a:chExt cx="5327374" cy="2123116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xmlns="" id="{ECED5299-6EB6-4014-90C5-B93206010BFF}"/>
                </a:ext>
              </a:extLst>
            </p:cNvPr>
            <p:cNvSpPr/>
            <p:nvPr/>
          </p:nvSpPr>
          <p:spPr>
            <a:xfrm>
              <a:off x="649356" y="1929281"/>
              <a:ext cx="5327374" cy="2123116"/>
            </a:xfrm>
            <a:prstGeom prst="roundRect">
              <a:avLst/>
            </a:prstGeom>
            <a:noFill/>
            <a:ln w="25400" cap="flat" cmpd="sng" algn="ctr">
              <a:solidFill>
                <a:srgbClr val="5C8727">
                  <a:lumMod val="75000"/>
                </a:srgb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0" cap="none" spc="0" normalizeH="0" baseline="0" noProof="0" dirty="0" err="1">
                <a:ln>
                  <a:noFill/>
                </a:ln>
                <a:solidFill>
                  <a:srgbClr val="001484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256F3B81-EB26-4096-8B01-91E91D447F19}"/>
                </a:ext>
              </a:extLst>
            </p:cNvPr>
            <p:cNvSpPr txBox="1"/>
            <p:nvPr/>
          </p:nvSpPr>
          <p:spPr>
            <a:xfrm>
              <a:off x="1537845" y="2105434"/>
              <a:ext cx="3604592" cy="4730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001484"/>
                  </a:solidFill>
                  <a:effectLst/>
                  <a:uLnTx/>
                  <a:uFillTx/>
                </a:rPr>
                <a:t>Health data</a:t>
              </a: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1484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D6B45AB-9160-4249-B877-D718A56F1CFB}"/>
              </a:ext>
            </a:extLst>
          </p:cNvPr>
          <p:cNvGrpSpPr/>
          <p:nvPr/>
        </p:nvGrpSpPr>
        <p:grpSpPr>
          <a:xfrm>
            <a:off x="6549725" y="2035932"/>
            <a:ext cx="3995531" cy="1592337"/>
            <a:chOff x="6387548" y="1887578"/>
            <a:chExt cx="5327374" cy="2123116"/>
          </a:xfrm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xmlns="" id="{6245BDDE-2711-4690-8B4B-195FEBA9FCF1}"/>
                </a:ext>
              </a:extLst>
            </p:cNvPr>
            <p:cNvSpPr/>
            <p:nvPr/>
          </p:nvSpPr>
          <p:spPr>
            <a:xfrm>
              <a:off x="6387548" y="1887578"/>
              <a:ext cx="5327374" cy="2123116"/>
            </a:xfrm>
            <a:prstGeom prst="roundRect">
              <a:avLst/>
            </a:prstGeom>
            <a:noFill/>
            <a:ln w="25400" cap="flat" cmpd="sng" algn="ctr">
              <a:solidFill>
                <a:srgbClr val="7030A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0" cap="none" spc="0" normalizeH="0" baseline="0" noProof="0" dirty="0" err="1">
                <a:ln>
                  <a:noFill/>
                </a:ln>
                <a:solidFill>
                  <a:srgbClr val="001484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CB92265D-524A-4E0B-9FF3-317515289D87}"/>
                </a:ext>
              </a:extLst>
            </p:cNvPr>
            <p:cNvSpPr txBox="1"/>
            <p:nvPr/>
          </p:nvSpPr>
          <p:spPr>
            <a:xfrm>
              <a:off x="7076661" y="1989894"/>
              <a:ext cx="360459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001484"/>
                  </a:solidFill>
                  <a:effectLst/>
                  <a:uLnTx/>
                  <a:uFillTx/>
                </a:rPr>
                <a:t>Communities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xmlns="" id="{A2BFBEFD-AB1A-402D-B4BD-248D86987C48}"/>
              </a:ext>
            </a:extLst>
          </p:cNvPr>
          <p:cNvGrpSpPr/>
          <p:nvPr/>
        </p:nvGrpSpPr>
        <p:grpSpPr>
          <a:xfrm>
            <a:off x="1862441" y="4666077"/>
            <a:ext cx="3995531" cy="1592337"/>
            <a:chOff x="606935" y="4174049"/>
            <a:chExt cx="5327374" cy="2123116"/>
          </a:xfrm>
        </p:grpSpPr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xmlns="" id="{E68B26AA-6CF4-4096-8C84-7FFA01CFB5FD}"/>
                </a:ext>
              </a:extLst>
            </p:cNvPr>
            <p:cNvSpPr/>
            <p:nvPr/>
          </p:nvSpPr>
          <p:spPr>
            <a:xfrm>
              <a:off x="606935" y="4174049"/>
              <a:ext cx="5327374" cy="2123116"/>
            </a:xfrm>
            <a:prstGeom prst="roundRect">
              <a:avLst/>
            </a:prstGeom>
            <a:noFill/>
            <a:ln w="25400" cap="flat" cmpd="sng" algn="ctr">
              <a:solidFill>
                <a:srgbClr val="00206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0" cap="none" spc="0" normalizeH="0" baseline="0" noProof="0" dirty="0" err="1">
                <a:ln>
                  <a:noFill/>
                </a:ln>
                <a:solidFill>
                  <a:srgbClr val="001484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85D1B2CF-F0D3-494E-97CE-95CB99F9EA1C}"/>
                </a:ext>
              </a:extLst>
            </p:cNvPr>
            <p:cNvSpPr txBox="1"/>
            <p:nvPr/>
          </p:nvSpPr>
          <p:spPr>
            <a:xfrm>
              <a:off x="1468326" y="4285496"/>
              <a:ext cx="360459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001484"/>
                  </a:solidFill>
                  <a:effectLst/>
                  <a:uLnTx/>
                  <a:uFillTx/>
                </a:rPr>
                <a:t>WCLA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79D211D2-442F-41B6-8E7C-4A01B43FF387}"/>
              </a:ext>
            </a:extLst>
          </p:cNvPr>
          <p:cNvGrpSpPr/>
          <p:nvPr/>
        </p:nvGrpSpPr>
        <p:grpSpPr>
          <a:xfrm>
            <a:off x="6549725" y="3862663"/>
            <a:ext cx="3995531" cy="1592337"/>
            <a:chOff x="6593226" y="4247918"/>
            <a:chExt cx="5327374" cy="2123116"/>
          </a:xfrm>
        </p:grpSpPr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xmlns="" id="{9FD76357-5119-4125-8D7B-414280186E07}"/>
                </a:ext>
              </a:extLst>
            </p:cNvPr>
            <p:cNvSpPr/>
            <p:nvPr/>
          </p:nvSpPr>
          <p:spPr>
            <a:xfrm>
              <a:off x="6593226" y="4247918"/>
              <a:ext cx="5327374" cy="2123116"/>
            </a:xfrm>
            <a:prstGeom prst="roundRect">
              <a:avLst/>
            </a:prstGeom>
            <a:noFill/>
            <a:ln w="25400" cap="flat" cmpd="sng" algn="ctr">
              <a:solidFill>
                <a:srgbClr val="0070C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0" cap="none" spc="0" normalizeH="0" baseline="0" noProof="0" dirty="0" err="1">
                <a:ln>
                  <a:noFill/>
                </a:ln>
                <a:solidFill>
                  <a:srgbClr val="001484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xmlns="" id="{FB70870B-3B23-42A4-9C1D-6E43774428F8}"/>
                </a:ext>
              </a:extLst>
            </p:cNvPr>
            <p:cNvSpPr txBox="1"/>
            <p:nvPr/>
          </p:nvSpPr>
          <p:spPr>
            <a:xfrm>
              <a:off x="7257234" y="4350069"/>
              <a:ext cx="360459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001484"/>
                  </a:solidFill>
                  <a:effectLst/>
                  <a:uLnTx/>
                  <a:uFillTx/>
                </a:rPr>
                <a:t>Area-Specific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ECC650A8-BE60-4D77-95E2-C33F0D5F0114}"/>
              </a:ext>
            </a:extLst>
          </p:cNvPr>
          <p:cNvSpPr txBox="1"/>
          <p:nvPr/>
        </p:nvSpPr>
        <p:spPr>
          <a:xfrm>
            <a:off x="2012713" y="3537211"/>
            <a:ext cx="3931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1484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1484"/>
                </a:solidFill>
                <a:effectLst/>
                <a:uLnTx/>
                <a:uFillTx/>
              </a:rPr>
              <a:t>Released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1484"/>
                </a:solidFill>
                <a:effectLst/>
                <a:uLnTx/>
                <a:uFillTx/>
              </a:rPr>
              <a:t>crime statistics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1484"/>
                </a:solidFill>
                <a:effectLst/>
                <a:uLnTx/>
                <a:uFillTx/>
              </a:rPr>
              <a:t>and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1484"/>
                </a:solidFill>
                <a:effectLst/>
                <a:uLnTx/>
                <a:uFillTx/>
              </a:rPr>
              <a:t>data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A37E05E2-77D2-47DA-B70A-296865366D95}"/>
              </a:ext>
            </a:extLst>
          </p:cNvPr>
          <p:cNvSpPr txBox="1"/>
          <p:nvPr/>
        </p:nvSpPr>
        <p:spPr>
          <a:xfrm>
            <a:off x="6533224" y="2659059"/>
            <a:ext cx="38431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1484"/>
                </a:solidFill>
                <a:effectLst/>
                <a:uLnTx/>
                <a:uFillTx/>
              </a:rPr>
              <a:t>Information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1484"/>
                </a:solidFill>
                <a:effectLst/>
                <a:uLnTx/>
                <a:uFillTx/>
              </a:rPr>
              <a:t>through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1484"/>
                </a:solidFill>
                <a:effectLst/>
                <a:uLnTx/>
                <a:uFillTx/>
              </a:rPr>
              <a:t> CPF’s, NHW, whistle blowers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1484"/>
                </a:solidFill>
                <a:effectLst/>
                <a:uLnTx/>
                <a:uFillTx/>
              </a:rPr>
              <a:t>and other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1484"/>
                </a:solidFill>
                <a:effectLst/>
                <a:uLnTx/>
                <a:uFillTx/>
              </a:rPr>
              <a:t>community structures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1484"/>
              </a:solidFill>
              <a:effectLst/>
              <a:uLnTx/>
              <a:uFillTx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67A01CAC-6EF9-4631-A12F-1B3BAAB0C3AD}"/>
              </a:ext>
            </a:extLst>
          </p:cNvPr>
          <p:cNvSpPr txBox="1"/>
          <p:nvPr/>
        </p:nvSpPr>
        <p:spPr>
          <a:xfrm>
            <a:off x="6503199" y="4222567"/>
            <a:ext cx="39905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1484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1484"/>
                </a:solidFill>
                <a:effectLst/>
                <a:uLnTx/>
                <a:uFillTx/>
              </a:rPr>
              <a:t>Integration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1484"/>
                </a:solidFill>
                <a:effectLst/>
                <a:uLnTx/>
                <a:uFillTx/>
              </a:rPr>
              <a:t> happens here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1484"/>
                </a:solidFill>
                <a:effectLst/>
                <a:uLnTx/>
                <a:uFillTx/>
              </a:rPr>
              <a:t>through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1484"/>
                </a:solidFill>
                <a:effectLst/>
                <a:uLnTx/>
                <a:uFillTx/>
              </a:rPr>
              <a:t>LETATS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1484"/>
                </a:solidFill>
                <a:effectLst/>
                <a:uLnTx/>
                <a:uFillTx/>
              </a:rPr>
              <a:t>as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1484"/>
                </a:solidFill>
                <a:effectLst/>
                <a:uLnTx/>
                <a:uFillTx/>
              </a:rPr>
              <a:t>data is shared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1484"/>
                </a:solidFill>
                <a:effectLst/>
                <a:uLnTx/>
                <a:uFillTx/>
              </a:rPr>
              <a:t>and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1484"/>
                </a:solidFill>
                <a:effectLst/>
                <a:uLnTx/>
                <a:uFillTx/>
              </a:rPr>
              <a:t>enhanced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1484"/>
                </a:solidFill>
                <a:effectLst/>
                <a:uLnTx/>
                <a:uFillTx/>
              </a:rPr>
              <a:t>with other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1484"/>
                </a:solidFill>
                <a:effectLst/>
                <a:uLnTx/>
                <a:uFillTx/>
              </a:rPr>
              <a:t>partners in CJS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2C14A3B5-A622-4DE8-8756-B8F485C96861}"/>
              </a:ext>
            </a:extLst>
          </p:cNvPr>
          <p:cNvSpPr txBox="1"/>
          <p:nvPr/>
        </p:nvSpPr>
        <p:spPr>
          <a:xfrm>
            <a:off x="2041665" y="5207900"/>
            <a:ext cx="4019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1484"/>
                </a:solidFill>
                <a:effectLst/>
                <a:uLnTx/>
                <a:uFillTx/>
              </a:rPr>
              <a:t>Assist enforcement section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1484"/>
                </a:solidFill>
                <a:effectLst/>
                <a:uLnTx/>
                <a:uFillTx/>
              </a:rPr>
              <a:t>of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1484"/>
                </a:solidFill>
                <a:effectLst/>
                <a:uLnTx/>
                <a:uFillTx/>
              </a:rPr>
              <a:t> WCLA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1484"/>
                </a:solidFill>
                <a:effectLst/>
                <a:uLnTx/>
                <a:uFillTx/>
              </a:rPr>
              <a:t>with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1484"/>
                </a:solidFill>
                <a:effectLst/>
                <a:uLnTx/>
                <a:uFillTx/>
              </a:rPr>
              <a:t>operations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1484"/>
                </a:solidFill>
                <a:effectLst/>
                <a:uLnTx/>
                <a:uFillTx/>
              </a:rPr>
              <a:t>on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1484"/>
                </a:solidFill>
                <a:effectLst/>
                <a:uLnTx/>
                <a:uFillTx/>
              </a:rPr>
              <a:t> request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1484"/>
              </a:solidFill>
              <a:effectLst/>
              <a:uLnTx/>
              <a:uFillTx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517C9667-6DB6-4CC6-BEF0-E8DF90E6C0E9}"/>
              </a:ext>
            </a:extLst>
          </p:cNvPr>
          <p:cNvSpPr txBox="1"/>
          <p:nvPr/>
        </p:nvSpPr>
        <p:spPr>
          <a:xfrm>
            <a:off x="1982894" y="3151939"/>
            <a:ext cx="3991535" cy="651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1484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1484"/>
                </a:solidFill>
                <a:effectLst/>
                <a:uLnTx/>
                <a:uFillTx/>
              </a:rPr>
              <a:t>Integrated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1484"/>
                </a:solidFill>
                <a:effectLst/>
                <a:uLnTx/>
                <a:uFillTx/>
              </a:rPr>
              <a:t>and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1484"/>
                </a:solidFill>
                <a:effectLst/>
                <a:uLnTx/>
                <a:uFillTx/>
              </a:rPr>
              <a:t>joint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1484"/>
                </a:solidFill>
                <a:effectLst/>
                <a:uLnTx/>
                <a:uFillTx/>
              </a:rPr>
              <a:t>planning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1484"/>
                </a:solidFill>
                <a:effectLst/>
                <a:uLnTx/>
                <a:uFillTx/>
              </a:rPr>
              <a:t>operations</a:t>
            </a:r>
          </a:p>
        </p:txBody>
      </p:sp>
      <p:sp>
        <p:nvSpPr>
          <p:cNvPr id="36" name="Footer Placeholder 2">
            <a:extLst>
              <a:ext uri="{FF2B5EF4-FFF2-40B4-BE49-F238E27FC236}">
                <a16:creationId xmlns:a16="http://schemas.microsoft.com/office/drawing/2014/main" xmlns="" id="{09731AB7-D618-4156-8F5C-C4ABA7BA50CD}"/>
              </a:ext>
            </a:extLst>
          </p:cNvPr>
          <p:cNvSpPr txBox="1">
            <a:spLocks/>
          </p:cNvSpPr>
          <p:nvPr/>
        </p:nvSpPr>
        <p:spPr>
          <a:xfrm>
            <a:off x="5390802" y="6468151"/>
            <a:ext cx="5518097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998F86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7" name="Slide Number Placeholder 13">
            <a:extLst>
              <a:ext uri="{FF2B5EF4-FFF2-40B4-BE49-F238E27FC236}">
                <a16:creationId xmlns:a16="http://schemas.microsoft.com/office/drawing/2014/main" xmlns="" id="{04F619F3-650A-4017-8DCA-A3972CEB56C4}"/>
              </a:ext>
            </a:extLst>
          </p:cNvPr>
          <p:cNvSpPr txBox="1">
            <a:spLocks/>
          </p:cNvSpPr>
          <p:nvPr/>
        </p:nvSpPr>
        <p:spPr>
          <a:xfrm>
            <a:off x="11170773" y="6468151"/>
            <a:ext cx="685867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2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06839F-D7A4-4E5D-B93D-768AD4D1DB36}" type="slidenum">
              <a:rPr kumimoji="0" lang="en-ZA" sz="900" b="0" i="0" u="none" strike="noStrike" kern="1200" cap="none" spc="0" normalizeH="0" baseline="0" noProof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ZA" sz="9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xmlns="" id="{82D05BCA-456D-F316-C643-B3C249D90ADD}"/>
              </a:ext>
            </a:extLst>
          </p:cNvPr>
          <p:cNvGrpSpPr/>
          <p:nvPr/>
        </p:nvGrpSpPr>
        <p:grpSpPr>
          <a:xfrm>
            <a:off x="1882766" y="2853431"/>
            <a:ext cx="3995531" cy="1657656"/>
            <a:chOff x="649356" y="1929281"/>
            <a:chExt cx="5327374" cy="2123116"/>
          </a:xfrm>
        </p:grpSpPr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xmlns="" id="{C09D5996-44D9-66AA-2D9A-35A99028248C}"/>
                </a:ext>
              </a:extLst>
            </p:cNvPr>
            <p:cNvSpPr/>
            <p:nvPr/>
          </p:nvSpPr>
          <p:spPr>
            <a:xfrm>
              <a:off x="649356" y="1929281"/>
              <a:ext cx="5327374" cy="2123116"/>
            </a:xfrm>
            <a:prstGeom prst="roundRect">
              <a:avLst/>
            </a:prstGeom>
            <a:noFill/>
            <a:ln w="25400" cap="flat" cmpd="sng" algn="ctr">
              <a:solidFill>
                <a:srgbClr val="5C8727">
                  <a:lumMod val="75000"/>
                </a:srgb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0" cap="none" spc="0" normalizeH="0" baseline="0" noProof="0" dirty="0" err="1">
                <a:ln>
                  <a:noFill/>
                </a:ln>
                <a:solidFill>
                  <a:srgbClr val="001484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83F805E7-2ABF-CF11-DF58-75EF281B3E47}"/>
                </a:ext>
              </a:extLst>
            </p:cNvPr>
            <p:cNvSpPr txBox="1"/>
            <p:nvPr/>
          </p:nvSpPr>
          <p:spPr>
            <a:xfrm>
              <a:off x="1537847" y="1974068"/>
              <a:ext cx="3604592" cy="7095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001484"/>
                  </a:solidFill>
                  <a:effectLst/>
                  <a:uLnTx/>
                  <a:uFillTx/>
                </a:rPr>
                <a:t>SAPS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1484"/>
                  </a:solidFill>
                  <a:effectLst/>
                  <a:uLnTx/>
                  <a:uFillTx/>
                </a:rPr>
                <a:t> </a:t>
              </a: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34A089E0-472B-6A8A-D012-59AF05B78661}"/>
              </a:ext>
            </a:extLst>
          </p:cNvPr>
          <p:cNvSpPr txBox="1"/>
          <p:nvPr/>
        </p:nvSpPr>
        <p:spPr>
          <a:xfrm>
            <a:off x="2508485" y="1542470"/>
            <a:ext cx="27034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1484"/>
                </a:solidFill>
                <a:effectLst/>
                <a:uLnTx/>
                <a:uFillTx/>
              </a:rPr>
              <a:t>Forensic Pathology Data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err="1">
                <a:solidFill>
                  <a:srgbClr val="001484"/>
                </a:solidFill>
              </a:rPr>
              <a:t>Hectis</a:t>
            </a:r>
            <a:r>
              <a:rPr lang="en-US" sz="1600" kern="0" dirty="0">
                <a:solidFill>
                  <a:srgbClr val="001484"/>
                </a:solidFill>
              </a:rPr>
              <a:t>/ Safety Dashboard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1484"/>
                </a:solidFill>
                <a:effectLst/>
                <a:uLnTx/>
                <a:uFillTx/>
              </a:rPr>
              <a:t>EMS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rgbClr val="001484"/>
              </a:solidFill>
              <a:effectLst/>
              <a:uLnTx/>
              <a:uFillTx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33948D01-67D4-F68F-E663-3ED6B7BB36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8</a:t>
            </a:fld>
            <a:endParaRPr lang="en-ZA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5650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87005F-0AF8-5051-0955-F6CDA6685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1484"/>
                </a:solidFill>
              </a:rPr>
              <a:t>LEAP Deployments </a:t>
            </a:r>
            <a:r>
              <a:rPr lang="en-US" i="1" dirty="0">
                <a:solidFill>
                  <a:srgbClr val="001484"/>
                </a:solidFill>
              </a:rPr>
              <a:t>(continued)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72730D4-9B83-2408-C4AF-CD656AEAF5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3701" y="1196753"/>
            <a:ext cx="11462940" cy="3731297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0" dirty="0"/>
              <a:t>P</a:t>
            </a:r>
            <a:r>
              <a:rPr lang="en-US" sz="2000" b="0" dirty="0">
                <a:solidFill>
                  <a:schemeClr val="tx1"/>
                </a:solidFill>
              </a:rPr>
              <a:t>ermanently deployed in </a:t>
            </a:r>
            <a:r>
              <a:rPr lang="en-US" sz="2000" dirty="0"/>
              <a:t>13</a:t>
            </a:r>
            <a:r>
              <a:rPr lang="en-US" sz="2000" dirty="0">
                <a:solidFill>
                  <a:schemeClr val="tx1"/>
                </a:solidFill>
              </a:rPr>
              <a:t> high-crime policing precincts</a:t>
            </a:r>
            <a:r>
              <a:rPr lang="en-US" sz="2000" b="0" dirty="0">
                <a:solidFill>
                  <a:schemeClr val="tx1"/>
                </a:solidFill>
              </a:rPr>
              <a:t>, of which </a:t>
            </a:r>
            <a:r>
              <a:rPr lang="en-US" sz="2000" dirty="0">
                <a:solidFill>
                  <a:schemeClr val="tx1"/>
                </a:solidFill>
              </a:rPr>
              <a:t>ten forms part of the top murder stations </a:t>
            </a:r>
            <a:r>
              <a:rPr lang="en-US" sz="2000" b="0" dirty="0">
                <a:solidFill>
                  <a:schemeClr val="tx1"/>
                </a:solidFill>
              </a:rPr>
              <a:t>in the Western Cape.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These areas include </a:t>
            </a:r>
            <a:r>
              <a:rPr lang="en-US" sz="2000" dirty="0">
                <a:solidFill>
                  <a:schemeClr val="tx1"/>
                </a:solidFill>
              </a:rPr>
              <a:t>Delft, Gugulethu, Harare, Khayelitsha, Kraaifontein, Mfuleni, Mitchells Plain, Nyanga, Philippi East, and Samora Machel.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The other high crime areas where LEAP is deployed to are Atlantis, Bishop Lavis and Philippi (Hanover Park).  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Reaction unit deployed in Grassy Park (Ottery) and Steenberg to stabilize the area.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F53F614-C114-113C-2FA2-D1D917CE5B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9</a:t>
            </a:fld>
            <a:endParaRPr lang="en-ZA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45265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d9Ct1aMTE22rXjNleq0Mg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3NfSVMHv0e5Npz.QjYF8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kgf6QsQMytz7XQAXBkU45hJoGkBVdF3e"/>
  <p:tag name="SMARTBOX_SB8" val="tTCkwJn3A4ske96X0njIiQ=="/>
  <p:tag name="SMARTBOX_SB7" val="owjU+t/i5LxMWfmvLPlZKw==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kgf6QsQMytz7XQAXBkU45hJoGkBVdF3e"/>
  <p:tag name="SMARTBOX_SB8" val="tTCkwJn3A4ske96X0njIiQ=="/>
  <p:tag name="SMARTBOX_SB7" val="owjU+t/i5LxMWfmvLPlZKw==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O2Vd6MXRoifyZCe/2HTGZDJFxwOFL/KH"/>
  <p:tag name="SMARTBOX_SB8" val="Es6JW/9cS2ChI5Uc8le8Fw=="/>
  <p:tag name="SMARTBOX_SB7" val="Jtje7kfpIdLhgaWEM9Z7gw==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kgf6QsQMytz7XQAXBkU45hJoGkBVdF3e"/>
  <p:tag name="SMARTBOX_SB8" val="tTCkwJn3A4ske96X0njIiQ=="/>
  <p:tag name="SMARTBOX_SB7" val="owjU+t/i5LxMWfmvLPlZKw==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kgf6QsQMytz7XQAXBkU45hJoGkBVdF3e"/>
  <p:tag name="SMARTBOX_SB8" val="tTCkwJn3A4ske96X0njIiQ=="/>
  <p:tag name="SMARTBOX_SB7" val="owjU+t/i5LxMWfmvLPlZKw==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heme/theme1.xml><?xml version="1.0" encoding="utf-8"?>
<a:theme xmlns:a="http://schemas.openxmlformats.org/drawingml/2006/main" name="WCG-PPT Master-121022-amc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Western Cape Governmen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 sz="12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28f39ad-81e7-4f54-8c90-bf71e0a0cae3"/>
    <lcf76f155ced4ddcb4097134ff3c332f xmlns="a062652e-485d-413b-84bb-2ffa32292b49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088D51C2FAA64D8573D4D782508312" ma:contentTypeVersion="13" ma:contentTypeDescription="Create a new document." ma:contentTypeScope="" ma:versionID="693263568af85298983133e153dd0706">
  <xsd:schema xmlns:xsd="http://www.w3.org/2001/XMLSchema" xmlns:xs="http://www.w3.org/2001/XMLSchema" xmlns:p="http://schemas.microsoft.com/office/2006/metadata/properties" xmlns:ns2="a062652e-485d-413b-84bb-2ffa32292b49" xmlns:ns3="7782f29a-96ea-4b74-a27a-f5d495df311d" xmlns:ns4="728f39ad-81e7-4f54-8c90-bf71e0a0cae3" targetNamespace="http://schemas.microsoft.com/office/2006/metadata/properties" ma:root="true" ma:fieldsID="0238de76ba332b42458ca02cf95e161b" ns2:_="" ns3:_="" ns4:_="">
    <xsd:import namespace="a062652e-485d-413b-84bb-2ffa32292b49"/>
    <xsd:import namespace="7782f29a-96ea-4b74-a27a-f5d495df311d"/>
    <xsd:import namespace="728f39ad-81e7-4f54-8c90-bf71e0a0ca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4:TaxCatchAll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62652e-485d-413b-84bb-2ffa32292b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internalName="MediaServiceDateTaken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58e8ec45-7f36-4a39-aefb-60bf279f74b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82f29a-96ea-4b74-a27a-f5d495df311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8f39ad-81e7-4f54-8c90-bf71e0a0cae3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bd07a4be-36a6-4903-9c66-34cecb2ec78f}" ma:internalName="TaxCatchAll" ma:showField="CatchAllData" ma:web="7782f29a-96ea-4b74-a27a-f5d495df31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0B93E7-B719-434A-BAB7-0A5C5454FD0E}">
  <ds:schemaRefs>
    <ds:schemaRef ds:uri="http://schemas.microsoft.com/office/2006/metadata/properties"/>
    <ds:schemaRef ds:uri="http://schemas.microsoft.com/office/infopath/2007/PartnerControls"/>
    <ds:schemaRef ds:uri="728f39ad-81e7-4f54-8c90-bf71e0a0cae3"/>
    <ds:schemaRef ds:uri="a062652e-485d-413b-84bb-2ffa32292b49"/>
  </ds:schemaRefs>
</ds:datastoreItem>
</file>

<file path=customXml/itemProps2.xml><?xml version="1.0" encoding="utf-8"?>
<ds:datastoreItem xmlns:ds="http://schemas.openxmlformats.org/officeDocument/2006/customXml" ds:itemID="{EE85F6FE-32F7-4F5E-AAA9-22DEE81E53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62652e-485d-413b-84bb-2ffa32292b49"/>
    <ds:schemaRef ds:uri="7782f29a-96ea-4b74-a27a-f5d495df311d"/>
    <ds:schemaRef ds:uri="728f39ad-81e7-4f54-8c90-bf71e0a0ca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81C3DE6-D534-483D-9344-76A1F73471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2902</Words>
  <Application>Microsoft Office PowerPoint</Application>
  <PresentationFormat>Custom</PresentationFormat>
  <Paragraphs>554</Paragraphs>
  <Slides>35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WCG-PPT Master-121022-amc</vt:lpstr>
      <vt:lpstr>Slide 1</vt:lpstr>
      <vt:lpstr>Abbreviations</vt:lpstr>
      <vt:lpstr>The Origins of the Safety Priority</vt:lpstr>
      <vt:lpstr>Law Enforcement Advancement Programme (LEAP)</vt:lpstr>
      <vt:lpstr>LEAP: Powers and functions</vt:lpstr>
      <vt:lpstr>Slide 6</vt:lpstr>
      <vt:lpstr>Date-led and evidence-based deployments</vt:lpstr>
      <vt:lpstr>Slide 8</vt:lpstr>
      <vt:lpstr>LEAP Deployments (continued)</vt:lpstr>
      <vt:lpstr>Slide 10</vt:lpstr>
      <vt:lpstr>LEAP Deployment per station</vt:lpstr>
      <vt:lpstr>LEAP Deployment (May 2023)</vt:lpstr>
      <vt:lpstr>Leap Value</vt:lpstr>
      <vt:lpstr>LEAP Impact on Murder</vt:lpstr>
      <vt:lpstr>Slide 15</vt:lpstr>
      <vt:lpstr>Tracking homicide in province and priority areas</vt:lpstr>
      <vt:lpstr>Murder in the LEAP Precincts: 2019/20 – 2022/23</vt:lpstr>
      <vt:lpstr>Percentage change in LEAP Precincts: 2020/21 – 2022/23</vt:lpstr>
      <vt:lpstr>LEAP Budget</vt:lpstr>
      <vt:lpstr>Slide 20</vt:lpstr>
      <vt:lpstr>Criteria for Funding  </vt:lpstr>
      <vt:lpstr>Slide 22</vt:lpstr>
      <vt:lpstr>Financial Analysis – Transfers</vt:lpstr>
      <vt:lpstr>Financial Analysis: Co-funding Model </vt:lpstr>
      <vt:lpstr>Financial Analysis: POCS Underspend </vt:lpstr>
      <vt:lpstr>Financial Analysis: CoCT Underspend </vt:lpstr>
      <vt:lpstr>Slide 27</vt:lpstr>
      <vt:lpstr>Financial Analysis - Challenges Identified</vt:lpstr>
      <vt:lpstr>Training </vt:lpstr>
      <vt:lpstr>Strengthening Operations (LEAP-SAPS-NHW-CPF) </vt:lpstr>
      <vt:lpstr>Relationships between SAPS and LEAP officials </vt:lpstr>
      <vt:lpstr>Co-operation with CPFs, NHWs and others</vt:lpstr>
      <vt:lpstr>Data, evidence and local intelligence  </vt:lpstr>
      <vt:lpstr>Way Forward </vt:lpstr>
      <vt:lpstr>Slide 35</vt:lpstr>
    </vt:vector>
  </TitlesOfParts>
  <Company>PGWC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Hector Eliott</dc:creator>
  <cp:lastModifiedBy>USER</cp:lastModifiedBy>
  <cp:revision>1550</cp:revision>
  <cp:lastPrinted>2019-01-28T07:09:01Z</cp:lastPrinted>
  <dcterms:created xsi:type="dcterms:W3CDTF">2017-01-19T08:56:34Z</dcterms:created>
  <dcterms:modified xsi:type="dcterms:W3CDTF">2023-06-19T07:58:09Z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0x0101002F088D51C2FAA64D8573D4D782508312</vt:lpwstr>
  </property>
</Properties>
</file>