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52"/>
  </p:notesMasterIdLst>
  <p:sldIdLst>
    <p:sldId id="256" r:id="rId5"/>
    <p:sldId id="292" r:id="rId6"/>
    <p:sldId id="293" r:id="rId7"/>
    <p:sldId id="294" r:id="rId8"/>
    <p:sldId id="317" r:id="rId9"/>
    <p:sldId id="319" r:id="rId10"/>
    <p:sldId id="486" r:id="rId11"/>
    <p:sldId id="487" r:id="rId12"/>
    <p:sldId id="488" r:id="rId13"/>
    <p:sldId id="490" r:id="rId14"/>
    <p:sldId id="491" r:id="rId15"/>
    <p:sldId id="296" r:id="rId16"/>
    <p:sldId id="297" r:id="rId17"/>
    <p:sldId id="291" r:id="rId18"/>
    <p:sldId id="282" r:id="rId19"/>
    <p:sldId id="283" r:id="rId20"/>
    <p:sldId id="284" r:id="rId21"/>
    <p:sldId id="285" r:id="rId22"/>
    <p:sldId id="286" r:id="rId23"/>
    <p:sldId id="289" r:id="rId24"/>
    <p:sldId id="287" r:id="rId25"/>
    <p:sldId id="288" r:id="rId26"/>
    <p:sldId id="290" r:id="rId27"/>
    <p:sldId id="298" r:id="rId28"/>
    <p:sldId id="257" r:id="rId29"/>
    <p:sldId id="258" r:id="rId30"/>
    <p:sldId id="259" r:id="rId31"/>
    <p:sldId id="260" r:id="rId32"/>
    <p:sldId id="261" r:id="rId33"/>
    <p:sldId id="262" r:id="rId34"/>
    <p:sldId id="299" r:id="rId35"/>
    <p:sldId id="300" r:id="rId36"/>
    <p:sldId id="301" r:id="rId37"/>
    <p:sldId id="302" r:id="rId38"/>
    <p:sldId id="305" r:id="rId39"/>
    <p:sldId id="303" r:id="rId40"/>
    <p:sldId id="304" r:id="rId41"/>
    <p:sldId id="306" r:id="rId42"/>
    <p:sldId id="307" r:id="rId43"/>
    <p:sldId id="492" r:id="rId44"/>
    <p:sldId id="308" r:id="rId45"/>
    <p:sldId id="310" r:id="rId46"/>
    <p:sldId id="312" r:id="rId47"/>
    <p:sldId id="314" r:id="rId48"/>
    <p:sldId id="311" r:id="rId49"/>
    <p:sldId id="315" r:id="rId50"/>
    <p:sldId id="281"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132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0E3463-65E8-4D31-9EBD-17CF01346AD1}" type="datetimeFigureOut">
              <a:rPr lang="en-ZA" smtClean="0"/>
              <a:pPr/>
              <a:t>2023/06/14</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677874-109A-4C78-8713-03367FBCC877}" type="slidenum">
              <a:rPr lang="en-ZA" smtClean="0"/>
              <a:pPr/>
              <a:t>‹#›</a:t>
            </a:fld>
            <a:endParaRPr lang="en-ZA"/>
          </a:p>
        </p:txBody>
      </p:sp>
    </p:spTree>
    <p:extLst>
      <p:ext uri="{BB962C8B-B14F-4D97-AF65-F5344CB8AC3E}">
        <p14:creationId xmlns:p14="http://schemas.microsoft.com/office/powerpoint/2010/main" xmlns="" val="513310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b="1">
                <a:latin typeface="Arial" panose="020B0604020202020204" pitchFamily="34" charset="0"/>
                <a:ea typeface="Tahoma" panose="020B060403050404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rgbClr val="FF0000"/>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8" name="Picture 7"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411430" y="4613068"/>
            <a:ext cx="1446821" cy="1746250"/>
          </a:xfrm>
          <a:prstGeom prst="rect">
            <a:avLst/>
          </a:prstGeom>
          <a:noFill/>
          <a:ln w="9525">
            <a:noFill/>
            <a:miter lim="800000"/>
            <a:headEnd/>
            <a:tailEnd/>
          </a:ln>
        </p:spPr>
      </p:pic>
    </p:spTree>
    <p:extLst>
      <p:ext uri="{BB962C8B-B14F-4D97-AF65-F5344CB8AC3E}">
        <p14:creationId xmlns:p14="http://schemas.microsoft.com/office/powerpoint/2010/main" xmlns="" val="332205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8301" y="457202"/>
            <a:ext cx="3631608" cy="983411"/>
          </a:xfrm>
        </p:spPr>
        <p:txBody>
          <a:bodyPr anchor="b">
            <a:normAutofit/>
          </a:bodyPr>
          <a:lstStyle>
            <a:lvl1pPr algn="ctr">
              <a:defRPr sz="21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183482" y="995365"/>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388301" y="1544128"/>
            <a:ext cx="3631608" cy="477040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a:xfrm>
            <a:off x="7001414" y="6492877"/>
            <a:ext cx="2057400" cy="365125"/>
          </a:xfrm>
        </p:spPr>
        <p:txBody>
          <a:bodyPr anchor="b"/>
          <a:lstStyle/>
          <a:p>
            <a:fld id="{87E533A4-FC70-4C2B-80A9-4F7FE2D41DCB}" type="slidenum">
              <a:rPr lang="en-US" smtClean="0"/>
              <a:pPr/>
              <a:t>‹#›</a:t>
            </a:fld>
            <a:endParaRPr lang="en-US"/>
          </a:p>
        </p:txBody>
      </p:sp>
    </p:spTree>
    <p:extLst>
      <p:ext uri="{BB962C8B-B14F-4D97-AF65-F5344CB8AC3E}">
        <p14:creationId xmlns:p14="http://schemas.microsoft.com/office/powerpoint/2010/main" xmlns="" val="382264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Blan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92787" y="6492877"/>
            <a:ext cx="2057400" cy="365125"/>
          </a:xfrm>
        </p:spPr>
        <p:txBody>
          <a:bodyPr anchor="b"/>
          <a:lstStyle/>
          <a:p>
            <a:fld id="{87E533A4-FC70-4C2B-80A9-4F7FE2D41DCB}" type="slidenum">
              <a:rPr lang="en-US" smtClean="0"/>
              <a:pPr/>
              <a:t>‹#›</a:t>
            </a:fld>
            <a:endParaRPr lang="en-US"/>
          </a:p>
        </p:txBody>
      </p:sp>
      <p:pic>
        <p:nvPicPr>
          <p:cNvPr id="3" name="Picture 2" descr="Text&#10;&#10;Description automatically generated">
            <a:extLst>
              <a:ext uri="{FF2B5EF4-FFF2-40B4-BE49-F238E27FC236}">
                <a16:creationId xmlns:a16="http://schemas.microsoft.com/office/drawing/2014/main" xmlns="" id="{074E63C5-4BBE-4EC4-A2A5-54AAD1A08C2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66173" y="1448495"/>
            <a:ext cx="5026614" cy="1980507"/>
          </a:xfrm>
          <a:prstGeom prst="rect">
            <a:avLst/>
          </a:prstGeom>
        </p:spPr>
      </p:pic>
      <p:sp>
        <p:nvSpPr>
          <p:cNvPr id="6" name="Content Placeholder 5">
            <a:extLst>
              <a:ext uri="{FF2B5EF4-FFF2-40B4-BE49-F238E27FC236}">
                <a16:creationId xmlns:a16="http://schemas.microsoft.com/office/drawing/2014/main" xmlns="" id="{2275687B-2F71-4C6D-BF89-786E7B972D09}"/>
              </a:ext>
            </a:extLst>
          </p:cNvPr>
          <p:cNvSpPr>
            <a:spLocks noGrp="1"/>
          </p:cNvSpPr>
          <p:nvPr>
            <p:ph sz="quarter" idx="13"/>
          </p:nvPr>
        </p:nvSpPr>
        <p:spPr>
          <a:xfrm>
            <a:off x="2106614" y="3732213"/>
            <a:ext cx="5532437" cy="1422400"/>
          </a:xfrm>
        </p:spPr>
        <p:txBody>
          <a:bodyPr>
            <a:noAutofit/>
          </a:bodyPr>
          <a:lstStyle>
            <a:lvl1pPr>
              <a:defRPr sz="4050" b="1">
                <a:solidFill>
                  <a:schemeClr val="accent6">
                    <a:lumMod val="50000"/>
                  </a:schemeClr>
                </a:solidFill>
                <a:latin typeface="Vivaldi" panose="03020602050506090804" pitchFamily="66" charset="0"/>
              </a:defRPr>
            </a:lvl1pPr>
            <a:lvl2pPr>
              <a:defRPr sz="3600" b="1">
                <a:solidFill>
                  <a:schemeClr val="accent6">
                    <a:lumMod val="50000"/>
                  </a:schemeClr>
                </a:solidFill>
                <a:latin typeface="Vivaldi" panose="03020602050506090804" pitchFamily="66" charset="0"/>
              </a:defRPr>
            </a:lvl2pPr>
            <a:lvl3pPr>
              <a:defRPr sz="3300" b="1">
                <a:solidFill>
                  <a:schemeClr val="accent6">
                    <a:lumMod val="50000"/>
                  </a:schemeClr>
                </a:solidFill>
                <a:latin typeface="Vivaldi" panose="03020602050506090804" pitchFamily="66" charset="0"/>
              </a:defRPr>
            </a:lvl3pPr>
            <a:lvl4pPr>
              <a:defRPr sz="3000" b="1">
                <a:solidFill>
                  <a:schemeClr val="accent6">
                    <a:lumMod val="50000"/>
                  </a:schemeClr>
                </a:solidFill>
                <a:latin typeface="Vivaldi" panose="03020602050506090804" pitchFamily="66" charset="0"/>
              </a:defRPr>
            </a:lvl4pPr>
            <a:lvl5pPr>
              <a:buNone/>
              <a:defRPr sz="3000" b="1">
                <a:solidFill>
                  <a:schemeClr val="accent6">
                    <a:lumMod val="50000"/>
                  </a:schemeClr>
                </a:solidFill>
                <a:latin typeface="Vivaldi" panose="03020602050506090804" pitchFamily="66"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3672540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4" y="1663702"/>
            <a:ext cx="6821487" cy="1470025"/>
          </a:xfrm>
        </p:spPr>
        <p:txBody>
          <a:bodyPr/>
          <a:lstStyle>
            <a:lvl1pPr algn="ctr">
              <a:defRPr sz="3000">
                <a:solidFill>
                  <a:srgbClr val="293E00"/>
                </a:solidFill>
              </a:defRPr>
            </a:lvl1pPr>
          </a:lstStyle>
          <a:p>
            <a:r>
              <a:rPr lang="en-US" altLang="zh-CN"/>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050" b="0">
                <a:solidFill>
                  <a:schemeClr val="folHlink"/>
                </a:solidFill>
                <a:effectLst>
                  <a:outerShdw blurRad="38100" dist="38100" dir="2700000" algn="tl">
                    <a:srgbClr val="C0C0C0"/>
                  </a:outerShdw>
                </a:effectLst>
                <a:latin typeface="Times New Roman" pitchFamily="18" charset="0"/>
              </a:defRPr>
            </a:lvl1pPr>
          </a:lstStyle>
          <a:p>
            <a:endParaRPr lang="en-US"/>
          </a:p>
        </p:txBody>
      </p:sp>
    </p:spTree>
    <p:extLst>
      <p:ext uri="{BB962C8B-B14F-4D97-AF65-F5344CB8AC3E}">
        <p14:creationId xmlns:p14="http://schemas.microsoft.com/office/powerpoint/2010/main" xmlns="" val="487422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554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4671" y="406412"/>
            <a:ext cx="8626415" cy="950226"/>
          </a:xfrm>
          <a:solidFill>
            <a:srgbClr val="008000"/>
          </a:solidFill>
        </p:spPr>
        <p:txBody>
          <a:bodyPr>
            <a:normAutofit/>
          </a:bodyPr>
          <a:lstStyle>
            <a:lvl1pPr algn="ctr">
              <a:defRPr sz="2700" b="1">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62309" y="1526875"/>
            <a:ext cx="8548776" cy="46500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018667" y="6517439"/>
            <a:ext cx="2057400" cy="365125"/>
          </a:xfrm>
        </p:spPr>
        <p:txBody>
          <a:bodyPr anchor="b"/>
          <a:lstStyle/>
          <a:p>
            <a:fld id="{87E533A4-FC70-4C2B-80A9-4F7FE2D41DCB}" type="slidenum">
              <a:rPr lang="en-US" smtClean="0"/>
              <a:pPr/>
              <a:t>‹#›</a:t>
            </a:fld>
            <a:endParaRPr lang="en-US"/>
          </a:p>
        </p:txBody>
      </p:sp>
    </p:spTree>
    <p:extLst>
      <p:ext uri="{BB962C8B-B14F-4D97-AF65-F5344CB8AC3E}">
        <p14:creationId xmlns:p14="http://schemas.microsoft.com/office/powerpoint/2010/main" xmlns="" val="225051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normAutofit/>
          </a:bodyPr>
          <a:lstStyle>
            <a:lvl1pPr algn="ctr">
              <a:defRPr sz="405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533A4-FC70-4C2B-80A9-4F7FE2D41DCB}" type="slidenum">
              <a:rPr lang="en-US" smtClean="0"/>
              <a:pPr/>
              <a:t>‹#›</a:t>
            </a:fld>
            <a:endParaRPr lang="en-US"/>
          </a:p>
        </p:txBody>
      </p:sp>
    </p:spTree>
    <p:extLst>
      <p:ext uri="{BB962C8B-B14F-4D97-AF65-F5344CB8AC3E}">
        <p14:creationId xmlns:p14="http://schemas.microsoft.com/office/powerpoint/2010/main" xmlns="" val="1995070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3299" y="365127"/>
            <a:ext cx="8609162" cy="920210"/>
          </a:xfrm>
          <a:solidFill>
            <a:srgbClr val="008000"/>
          </a:solidFill>
        </p:spPr>
        <p:txBody>
          <a:bodyPr>
            <a:normAutofit/>
          </a:bodyPr>
          <a:lstStyle>
            <a:lvl1pPr algn="ctr">
              <a:defRPr sz="2700" b="1">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69857" y="1464725"/>
            <a:ext cx="41148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7879" y="1464725"/>
            <a:ext cx="41148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001414" y="6494373"/>
            <a:ext cx="2057400" cy="365125"/>
          </a:xfrm>
        </p:spPr>
        <p:txBody>
          <a:bodyPr anchor="b"/>
          <a:lstStyle/>
          <a:p>
            <a:fld id="{87E533A4-FC70-4C2B-80A9-4F7FE2D41DCB}" type="slidenum">
              <a:rPr lang="en-US" smtClean="0"/>
              <a:pPr/>
              <a:t>‹#›</a:t>
            </a:fld>
            <a:endParaRPr lang="en-US"/>
          </a:p>
        </p:txBody>
      </p:sp>
    </p:spTree>
    <p:extLst>
      <p:ext uri="{BB962C8B-B14F-4D97-AF65-F5344CB8AC3E}">
        <p14:creationId xmlns:p14="http://schemas.microsoft.com/office/powerpoint/2010/main" xmlns="" val="422143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6430" y="373752"/>
            <a:ext cx="8503920" cy="914400"/>
          </a:xfrm>
          <a:solidFill>
            <a:srgbClr val="008000"/>
          </a:solidFill>
        </p:spPr>
        <p:txBody>
          <a:bodyPr>
            <a:normAutofit/>
          </a:bodyPr>
          <a:lstStyle>
            <a:lvl1pPr algn="ctr">
              <a:defRPr sz="2700" b="1">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37000" y="1485151"/>
            <a:ext cx="4192149" cy="82391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37000" y="2505075"/>
            <a:ext cx="4192149"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1053" y="1484163"/>
            <a:ext cx="3931920" cy="82391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91053" y="2505075"/>
            <a:ext cx="393192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001414" y="6492877"/>
            <a:ext cx="2057400" cy="365125"/>
          </a:xfrm>
        </p:spPr>
        <p:txBody>
          <a:bodyPr anchor="b"/>
          <a:lstStyle/>
          <a:p>
            <a:fld id="{87E533A4-FC70-4C2B-80A9-4F7FE2D41DCB}" type="slidenum">
              <a:rPr lang="en-US" smtClean="0"/>
              <a:pPr/>
              <a:t>‹#›</a:t>
            </a:fld>
            <a:endParaRPr lang="en-US"/>
          </a:p>
        </p:txBody>
      </p:sp>
    </p:spTree>
    <p:extLst>
      <p:ext uri="{BB962C8B-B14F-4D97-AF65-F5344CB8AC3E}">
        <p14:creationId xmlns:p14="http://schemas.microsoft.com/office/powerpoint/2010/main" xmlns="" val="218646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6430" y="365126"/>
            <a:ext cx="8522898" cy="914400"/>
          </a:xfrm>
          <a:solidFill>
            <a:srgbClr val="008000"/>
          </a:solidFill>
        </p:spPr>
        <p:txBody>
          <a:bodyPr>
            <a:normAutofit/>
          </a:bodyPr>
          <a:lstStyle>
            <a:lvl1pPr algn="ctr">
              <a:defRPr sz="3000" b="1">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 name="Slide Number Placeholder 4"/>
          <p:cNvSpPr>
            <a:spLocks noGrp="1"/>
          </p:cNvSpPr>
          <p:nvPr>
            <p:ph type="sldNum" sz="quarter" idx="12"/>
          </p:nvPr>
        </p:nvSpPr>
        <p:spPr>
          <a:xfrm>
            <a:off x="7001415" y="6492877"/>
            <a:ext cx="2057400" cy="365125"/>
          </a:xfrm>
        </p:spPr>
        <p:txBody>
          <a:bodyPr anchor="b"/>
          <a:lstStyle/>
          <a:p>
            <a:fld id="{87E533A4-FC70-4C2B-80A9-4F7FE2D41DCB}" type="slidenum">
              <a:rPr lang="en-US" smtClean="0"/>
              <a:pPr/>
              <a:t>‹#›</a:t>
            </a:fld>
            <a:endParaRPr lang="en-US"/>
          </a:p>
        </p:txBody>
      </p:sp>
    </p:spTree>
    <p:extLst>
      <p:ext uri="{BB962C8B-B14F-4D97-AF65-F5344CB8AC3E}">
        <p14:creationId xmlns:p14="http://schemas.microsoft.com/office/powerpoint/2010/main" xmlns="" val="2183791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36430" y="365126"/>
            <a:ext cx="8522898" cy="914400"/>
          </a:xfrm>
          <a:solidFill>
            <a:srgbClr val="008000"/>
          </a:solidFill>
        </p:spPr>
        <p:txBody>
          <a:bodyPr>
            <a:normAutofit/>
          </a:bodyPr>
          <a:lstStyle>
            <a:lvl1pPr algn="ctr">
              <a:defRPr sz="3000" b="1">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 name="Slide Number Placeholder 4"/>
          <p:cNvSpPr>
            <a:spLocks noGrp="1"/>
          </p:cNvSpPr>
          <p:nvPr>
            <p:ph type="sldNum" sz="quarter" idx="12"/>
          </p:nvPr>
        </p:nvSpPr>
        <p:spPr>
          <a:xfrm>
            <a:off x="7001415" y="6492877"/>
            <a:ext cx="2057400" cy="365125"/>
          </a:xfrm>
        </p:spPr>
        <p:txBody>
          <a:bodyPr anchor="b"/>
          <a:lstStyle/>
          <a:p>
            <a:fld id="{87E533A4-FC70-4C2B-80A9-4F7FE2D41DCB}" type="slidenum">
              <a:rPr lang="en-US" smtClean="0"/>
              <a:pPr/>
              <a:t>‹#›</a:t>
            </a:fld>
            <a:endParaRPr lang="en-US"/>
          </a:p>
        </p:txBody>
      </p:sp>
    </p:spTree>
    <p:extLst>
      <p:ext uri="{BB962C8B-B14F-4D97-AF65-F5344CB8AC3E}">
        <p14:creationId xmlns:p14="http://schemas.microsoft.com/office/powerpoint/2010/main" xmlns="" val="175022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92787" y="6492877"/>
            <a:ext cx="2057400" cy="365125"/>
          </a:xfrm>
        </p:spPr>
        <p:txBody>
          <a:bodyPr anchor="b"/>
          <a:lstStyle/>
          <a:p>
            <a:fld id="{87E533A4-FC70-4C2B-80A9-4F7FE2D41DCB}" type="slidenum">
              <a:rPr lang="en-US" smtClean="0"/>
              <a:pPr/>
              <a:t>‹#›</a:t>
            </a:fld>
            <a:endParaRPr lang="en-US"/>
          </a:p>
        </p:txBody>
      </p:sp>
    </p:spTree>
    <p:extLst>
      <p:ext uri="{BB962C8B-B14F-4D97-AF65-F5344CB8AC3E}">
        <p14:creationId xmlns:p14="http://schemas.microsoft.com/office/powerpoint/2010/main" xmlns="" val="258210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l="-1000" t="-2000" r="-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1048" y="449264"/>
            <a:ext cx="3683367" cy="991349"/>
          </a:xfrm>
        </p:spPr>
        <p:txBody>
          <a:bodyPr anchor="b"/>
          <a:lstStyle>
            <a:lvl1pPr>
              <a:defRPr sz="24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163436" y="449264"/>
            <a:ext cx="4629150" cy="5907089"/>
          </a:xfrm>
        </p:spPr>
        <p:txBody>
          <a:bodyPr/>
          <a:lstStyle>
            <a:lvl1pPr>
              <a:defRPr sz="2400">
                <a:latin typeface="Arial" panose="020B0604020202020204" pitchFamily="34" charset="0"/>
                <a:cs typeface="Arial" panose="020B0604020202020204" pitchFamily="34" charset="0"/>
              </a:defRPr>
            </a:lvl1pPr>
            <a:lvl2pPr>
              <a:defRPr sz="21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a:defRPr sz="1500">
                <a:latin typeface="Arial" panose="020B0604020202020204" pitchFamily="34" charset="0"/>
                <a:cs typeface="Arial" panose="020B0604020202020204" pitchFamily="34" charset="0"/>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71048" y="1544130"/>
            <a:ext cx="3683367" cy="4812223"/>
          </a:xfrm>
        </p:spPr>
        <p:txBody>
          <a:bodyPr/>
          <a:lstStyle>
            <a:lvl1pPr marL="0" indent="0">
              <a:buNone/>
              <a:defRPr sz="1200">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a:xfrm>
            <a:off x="7001414" y="6492877"/>
            <a:ext cx="2057400" cy="365125"/>
          </a:xfrm>
        </p:spPr>
        <p:txBody>
          <a:bodyPr anchor="b"/>
          <a:lstStyle/>
          <a:p>
            <a:fld id="{87E533A4-FC70-4C2B-80A9-4F7FE2D41DCB}" type="slidenum">
              <a:rPr lang="en-US" smtClean="0"/>
              <a:pPr/>
              <a:t>‹#›</a:t>
            </a:fld>
            <a:endParaRPr lang="en-US"/>
          </a:p>
        </p:txBody>
      </p:sp>
    </p:spTree>
    <p:extLst>
      <p:ext uri="{BB962C8B-B14F-4D97-AF65-F5344CB8AC3E}">
        <p14:creationId xmlns:p14="http://schemas.microsoft.com/office/powerpoint/2010/main" xmlns="" val="123562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E533A4-FC70-4C2B-80A9-4F7FE2D41DCB}" type="slidenum">
              <a:rPr lang="en-US" smtClean="0"/>
              <a:pPr/>
              <a:t>‹#›</a:t>
            </a:fld>
            <a:endParaRPr lang="en-US"/>
          </a:p>
        </p:txBody>
      </p:sp>
    </p:spTree>
    <p:extLst>
      <p:ext uri="{BB962C8B-B14F-4D97-AF65-F5344CB8AC3E}">
        <p14:creationId xmlns:p14="http://schemas.microsoft.com/office/powerpoint/2010/main" xmlns="" val="2950977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AD4BA4-04D9-4656-A1C5-A702EF3643FB}"/>
              </a:ext>
            </a:extLst>
          </p:cNvPr>
          <p:cNvSpPr>
            <a:spLocks noGrp="1"/>
          </p:cNvSpPr>
          <p:nvPr>
            <p:ph type="ctrTitle"/>
          </p:nvPr>
        </p:nvSpPr>
        <p:spPr>
          <a:xfrm>
            <a:off x="477055" y="2183363"/>
            <a:ext cx="7772400" cy="2899821"/>
          </a:xfrm>
        </p:spPr>
        <p:txBody>
          <a:bodyPr>
            <a:normAutofit fontScale="90000"/>
          </a:bodyPr>
          <a:lstStyle/>
          <a:p>
            <a:r>
              <a:rPr lang="en-GB" dirty="0"/>
              <a:t>Briefing on the State of Governance of Higher Education Institutions with a focus on UCT, UNISA, UFH and UKZN. </a:t>
            </a:r>
            <a:endParaRPr lang="en-US" dirty="0"/>
          </a:p>
        </p:txBody>
      </p:sp>
      <p:sp>
        <p:nvSpPr>
          <p:cNvPr id="3" name="Subtitle 2">
            <a:extLst>
              <a:ext uri="{FF2B5EF4-FFF2-40B4-BE49-F238E27FC236}">
                <a16:creationId xmlns:a16="http://schemas.microsoft.com/office/drawing/2014/main" xmlns="" id="{6ADD2588-5891-4EA3-95F9-FEA99E16EFAD}"/>
              </a:ext>
            </a:extLst>
          </p:cNvPr>
          <p:cNvSpPr>
            <a:spLocks noGrp="1"/>
          </p:cNvSpPr>
          <p:nvPr>
            <p:ph type="subTitle" idx="1"/>
          </p:nvPr>
        </p:nvSpPr>
        <p:spPr>
          <a:xfrm>
            <a:off x="866553" y="5579694"/>
            <a:ext cx="6858000" cy="821106"/>
          </a:xfrm>
        </p:spPr>
        <p:txBody>
          <a:bodyPr anchor="ctr">
            <a:normAutofit/>
          </a:bodyPr>
          <a:lstStyle/>
          <a:p>
            <a:r>
              <a:rPr lang="en-ZA" sz="2800" b="1"/>
              <a:t>14 June 2023</a:t>
            </a:r>
            <a:endParaRPr lang="en-US" sz="2800" b="1" dirty="0"/>
          </a:p>
        </p:txBody>
      </p:sp>
      <p:pic>
        <p:nvPicPr>
          <p:cNvPr id="5" name="Picture 4" descr="Text&#10;&#10;Description automatically generated">
            <a:extLst>
              <a:ext uri="{FF2B5EF4-FFF2-40B4-BE49-F238E27FC236}">
                <a16:creationId xmlns:a16="http://schemas.microsoft.com/office/drawing/2014/main" xmlns="" id="{E6A871BD-321E-F37C-2952-BC63AE5EADD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758388" y="568970"/>
            <a:ext cx="3627223" cy="1418672"/>
          </a:xfrm>
          <a:prstGeom prst="rect">
            <a:avLst/>
          </a:prstGeom>
        </p:spPr>
      </p:pic>
    </p:spTree>
    <p:extLst>
      <p:ext uri="{BB962C8B-B14F-4D97-AF65-F5344CB8AC3E}">
        <p14:creationId xmlns:p14="http://schemas.microsoft.com/office/powerpoint/2010/main" xmlns="" val="4234768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296483-6ECC-0B7E-3477-C02BDE4F3919}"/>
              </a:ext>
            </a:extLst>
          </p:cNvPr>
          <p:cNvSpPr>
            <a:spLocks noGrp="1"/>
          </p:cNvSpPr>
          <p:nvPr>
            <p:ph type="title"/>
          </p:nvPr>
        </p:nvSpPr>
        <p:spPr>
          <a:xfrm>
            <a:off x="315728" y="360696"/>
            <a:ext cx="8626415" cy="731923"/>
          </a:xfrm>
        </p:spPr>
        <p:txBody>
          <a:bodyPr/>
          <a:lstStyle/>
          <a:p>
            <a:r>
              <a:rPr lang="en-GB" dirty="0"/>
              <a:t>State of Governance </a:t>
            </a:r>
            <a:endParaRPr lang="en-US" dirty="0"/>
          </a:p>
        </p:txBody>
      </p:sp>
      <p:graphicFrame>
        <p:nvGraphicFramePr>
          <p:cNvPr id="4" name="Table 4">
            <a:extLst>
              <a:ext uri="{FF2B5EF4-FFF2-40B4-BE49-F238E27FC236}">
                <a16:creationId xmlns:a16="http://schemas.microsoft.com/office/drawing/2014/main" xmlns="" id="{1095714F-89BD-3B77-37F4-58FCA05820ED}"/>
              </a:ext>
            </a:extLst>
          </p:cNvPr>
          <p:cNvGraphicFramePr>
            <a:graphicFrameLocks noGrp="1"/>
          </p:cNvGraphicFramePr>
          <p:nvPr>
            <p:extLst>
              <p:ext uri="{D42A27DB-BD31-4B8C-83A1-F6EECF244321}">
                <p14:modId xmlns:p14="http://schemas.microsoft.com/office/powerpoint/2010/main" xmlns="" val="4230458135"/>
              </p:ext>
            </p:extLst>
          </p:nvPr>
        </p:nvGraphicFramePr>
        <p:xfrm>
          <a:off x="315728" y="1092618"/>
          <a:ext cx="8564299" cy="5308182"/>
        </p:xfrm>
        <a:graphic>
          <a:graphicData uri="http://schemas.openxmlformats.org/drawingml/2006/table">
            <a:tbl>
              <a:tblPr firstRow="1" bandRow="1">
                <a:tableStyleId>{00A15C55-8517-42AA-B614-E9B94910E393}</a:tableStyleId>
              </a:tblPr>
              <a:tblGrid>
                <a:gridCol w="1233154">
                  <a:extLst>
                    <a:ext uri="{9D8B030D-6E8A-4147-A177-3AD203B41FA5}">
                      <a16:colId xmlns:a16="http://schemas.microsoft.com/office/drawing/2014/main" xmlns="" val="860998557"/>
                    </a:ext>
                  </a:extLst>
                </a:gridCol>
                <a:gridCol w="7331145">
                  <a:extLst>
                    <a:ext uri="{9D8B030D-6E8A-4147-A177-3AD203B41FA5}">
                      <a16:colId xmlns:a16="http://schemas.microsoft.com/office/drawing/2014/main" xmlns="" val="3267631747"/>
                    </a:ext>
                  </a:extLst>
                </a:gridCol>
              </a:tblGrid>
              <a:tr h="408011">
                <a:tc>
                  <a:txBody>
                    <a:bodyPr/>
                    <a:lstStyle/>
                    <a:p>
                      <a:r>
                        <a:rPr lang="en-GB" sz="1600" dirty="0">
                          <a:latin typeface="Arial" panose="020B0604020202020204" pitchFamily="34" charset="0"/>
                          <a:cs typeface="Arial" panose="020B0604020202020204" pitchFamily="34" charset="0"/>
                        </a:rPr>
                        <a:t>Institution </a:t>
                      </a:r>
                      <a:endParaRPr lang="en-US" sz="1600" dirty="0">
                        <a:latin typeface="Arial" panose="020B0604020202020204" pitchFamily="34" charset="0"/>
                        <a:cs typeface="Arial" panose="020B0604020202020204" pitchFamily="34" charset="0"/>
                      </a:endParaRPr>
                    </a:p>
                  </a:txBody>
                  <a:tcPr>
                    <a:solidFill>
                      <a:schemeClr val="accent1"/>
                    </a:solidFill>
                  </a:tcPr>
                </a:tc>
                <a:tc>
                  <a:txBody>
                    <a:bodyPr/>
                    <a:lstStyle/>
                    <a:p>
                      <a:r>
                        <a:rPr lang="en-GB" sz="1600" dirty="0">
                          <a:latin typeface="Arial" panose="020B0604020202020204" pitchFamily="34" charset="0"/>
                          <a:cs typeface="Arial" panose="020B0604020202020204" pitchFamily="34" charset="0"/>
                        </a:rPr>
                        <a:t>State of Affairs</a:t>
                      </a:r>
                      <a:endParaRPr lang="en-US" sz="1600" dirty="0">
                        <a:latin typeface="Arial" panose="020B0604020202020204" pitchFamily="34" charset="0"/>
                        <a:cs typeface="Arial" panose="020B0604020202020204" pitchFamily="34" charset="0"/>
                      </a:endParaRPr>
                    </a:p>
                  </a:txBody>
                  <a:tcPr>
                    <a:solidFill>
                      <a:schemeClr val="accent1"/>
                    </a:solidFill>
                  </a:tcPr>
                </a:tc>
                <a:extLst>
                  <a:ext uri="{0D108BD9-81ED-4DB2-BD59-A6C34878D82A}">
                    <a16:rowId xmlns:a16="http://schemas.microsoft.com/office/drawing/2014/main" xmlns="" val="428548606"/>
                  </a:ext>
                </a:extLst>
              </a:tr>
              <a:tr h="1003739">
                <a:tc>
                  <a:txBody>
                    <a:bodyPr/>
                    <a:lstStyle/>
                    <a:p>
                      <a:r>
                        <a:rPr lang="en-GB" sz="1800" b="1" dirty="0">
                          <a:solidFill>
                            <a:schemeClr val="tx1"/>
                          </a:solidFill>
                          <a:latin typeface="Arial" panose="020B0604020202020204" pitchFamily="34" charset="0"/>
                          <a:cs typeface="Arial" panose="020B0604020202020204" pitchFamily="34" charset="0"/>
                        </a:rPr>
                        <a:t>UNISA</a:t>
                      </a:r>
                      <a:endParaRPr lang="en-US" sz="1800" b="1" dirty="0">
                        <a:solidFill>
                          <a:schemeClr val="tx1"/>
                        </a:solidFill>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The MTT and IA Reports found serious governance and management problems, and recommended the appointment of Administrators (dealt with in later slides)</a:t>
                      </a:r>
                    </a:p>
                  </a:txBody>
                  <a:tcPr>
                    <a:solidFill>
                      <a:schemeClr val="bg2">
                        <a:lumMod val="75000"/>
                      </a:schemeClr>
                    </a:solidFill>
                  </a:tcPr>
                </a:tc>
                <a:extLst>
                  <a:ext uri="{0D108BD9-81ED-4DB2-BD59-A6C34878D82A}">
                    <a16:rowId xmlns:a16="http://schemas.microsoft.com/office/drawing/2014/main" xmlns="" val="413077169"/>
                  </a:ext>
                </a:extLst>
              </a:tr>
              <a:tr h="728903">
                <a:tc>
                  <a:txBody>
                    <a:bodyPr/>
                    <a:lstStyle/>
                    <a:p>
                      <a:r>
                        <a:rPr lang="en-GB" sz="1800" b="1" dirty="0">
                          <a:solidFill>
                            <a:schemeClr val="tx1"/>
                          </a:solidFill>
                          <a:latin typeface="Arial" panose="020B0604020202020204" pitchFamily="34" charset="0"/>
                          <a:cs typeface="Arial" panose="020B0604020202020204" pitchFamily="34" charset="0"/>
                        </a:rPr>
                        <a:t>SU</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The Department is concerned and is closely monitoring the developments in relation to the calls for the VC to step down. </a:t>
                      </a:r>
                    </a:p>
                  </a:txBody>
                  <a:tcPr>
                    <a:solidFill>
                      <a:schemeClr val="accent1"/>
                    </a:solidFill>
                  </a:tcPr>
                </a:tc>
                <a:extLst>
                  <a:ext uri="{0D108BD9-81ED-4DB2-BD59-A6C34878D82A}">
                    <a16:rowId xmlns:a16="http://schemas.microsoft.com/office/drawing/2014/main" xmlns="" val="3834280813"/>
                  </a:ext>
                </a:extLst>
              </a:tr>
              <a:tr h="1003739">
                <a:tc>
                  <a:txBody>
                    <a:bodyPr/>
                    <a:lstStyle/>
                    <a:p>
                      <a:r>
                        <a:rPr lang="en-GB" sz="1800" b="1" dirty="0">
                          <a:solidFill>
                            <a:schemeClr val="tx1"/>
                          </a:solidFill>
                          <a:latin typeface="Arial" panose="020B0604020202020204" pitchFamily="34" charset="0"/>
                          <a:cs typeface="Arial" panose="020B0604020202020204" pitchFamily="34" charset="0"/>
                        </a:rPr>
                        <a:t>UNIVEN</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Governance is stable, however there are concerns over the safety of members of the senior and executive managements following threats and attempted assassination.</a:t>
                      </a:r>
                    </a:p>
                  </a:txBody>
                  <a:tcPr>
                    <a:solidFill>
                      <a:schemeClr val="accent1"/>
                    </a:solidFill>
                  </a:tcPr>
                </a:tc>
                <a:extLst>
                  <a:ext uri="{0D108BD9-81ED-4DB2-BD59-A6C34878D82A}">
                    <a16:rowId xmlns:a16="http://schemas.microsoft.com/office/drawing/2014/main" xmlns="" val="2957054208"/>
                  </a:ext>
                </a:extLst>
              </a:tr>
              <a:tr h="714021">
                <a:tc>
                  <a:txBody>
                    <a:bodyPr/>
                    <a:lstStyle/>
                    <a:p>
                      <a:r>
                        <a:rPr lang="en-GB" sz="1800" b="1" dirty="0">
                          <a:solidFill>
                            <a:schemeClr val="tx1"/>
                          </a:solidFill>
                          <a:latin typeface="Arial" panose="020B0604020202020204" pitchFamily="34" charset="0"/>
                          <a:cs typeface="Arial" panose="020B0604020202020204" pitchFamily="34" charset="0"/>
                        </a:rPr>
                        <a:t>UNIZULU</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Governance is stable, No current known governance problems or concerns about maladministration</a:t>
                      </a:r>
                    </a:p>
                  </a:txBody>
                  <a:tcPr>
                    <a:solidFill>
                      <a:schemeClr val="accent1"/>
                    </a:solidFill>
                  </a:tcPr>
                </a:tc>
                <a:extLst>
                  <a:ext uri="{0D108BD9-81ED-4DB2-BD59-A6C34878D82A}">
                    <a16:rowId xmlns:a16="http://schemas.microsoft.com/office/drawing/2014/main" xmlns="" val="2896653528"/>
                  </a:ext>
                </a:extLst>
              </a:tr>
              <a:tr h="747152">
                <a:tc>
                  <a:txBody>
                    <a:bodyPr/>
                    <a:lstStyle/>
                    <a:p>
                      <a:r>
                        <a:rPr lang="en-GB" sz="1800" b="1" dirty="0">
                          <a:solidFill>
                            <a:schemeClr val="tx1"/>
                          </a:solidFill>
                          <a:latin typeface="Arial" panose="020B0604020202020204" pitchFamily="34" charset="0"/>
                          <a:cs typeface="Arial" panose="020B0604020202020204" pitchFamily="34" charset="0"/>
                        </a:rPr>
                        <a:t>UWC</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No current concerns about governance or maladministration.  The University is in the process of appointing a new VC. </a:t>
                      </a:r>
                    </a:p>
                  </a:txBody>
                  <a:tcPr>
                    <a:solidFill>
                      <a:schemeClr val="accent1"/>
                    </a:solidFill>
                  </a:tcPr>
                </a:tc>
                <a:extLst>
                  <a:ext uri="{0D108BD9-81ED-4DB2-BD59-A6C34878D82A}">
                    <a16:rowId xmlns:a16="http://schemas.microsoft.com/office/drawing/2014/main" xmlns="" val="2684349555"/>
                  </a:ext>
                </a:extLst>
              </a:tr>
              <a:tr h="702617">
                <a:tc>
                  <a:txBody>
                    <a:bodyPr/>
                    <a:lstStyle/>
                    <a:p>
                      <a:r>
                        <a:rPr lang="en-GB" sz="1800" b="1" dirty="0">
                          <a:solidFill>
                            <a:schemeClr val="tx1"/>
                          </a:solidFill>
                          <a:latin typeface="Arial" panose="020B0604020202020204" pitchFamily="34" charset="0"/>
                          <a:cs typeface="Arial" panose="020B0604020202020204" pitchFamily="34" charset="0"/>
                        </a:rPr>
                        <a:t>WITS</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No current known governance problems or concerns about maladministration.  </a:t>
                      </a:r>
                    </a:p>
                  </a:txBody>
                  <a:tcPr>
                    <a:solidFill>
                      <a:schemeClr val="accent1"/>
                    </a:solidFill>
                  </a:tcPr>
                </a:tc>
                <a:extLst>
                  <a:ext uri="{0D108BD9-81ED-4DB2-BD59-A6C34878D82A}">
                    <a16:rowId xmlns:a16="http://schemas.microsoft.com/office/drawing/2014/main" xmlns="" val="4127286658"/>
                  </a:ext>
                </a:extLst>
              </a:tr>
            </a:tbl>
          </a:graphicData>
        </a:graphic>
      </p:graphicFrame>
      <p:sp>
        <p:nvSpPr>
          <p:cNvPr id="3" name="Slide Number Placeholder 2">
            <a:extLst>
              <a:ext uri="{FF2B5EF4-FFF2-40B4-BE49-F238E27FC236}">
                <a16:creationId xmlns:a16="http://schemas.microsoft.com/office/drawing/2014/main" xmlns="" id="{92ADD3B2-2E37-2092-8559-628F4FB0245A}"/>
              </a:ext>
            </a:extLst>
          </p:cNvPr>
          <p:cNvSpPr>
            <a:spLocks noGrp="1"/>
          </p:cNvSpPr>
          <p:nvPr>
            <p:ph type="sldNum" sz="quarter" idx="12"/>
          </p:nvPr>
        </p:nvSpPr>
        <p:spPr/>
        <p:txBody>
          <a:bodyPr/>
          <a:lstStyle/>
          <a:p>
            <a:fld id="{87E533A4-FC70-4C2B-80A9-4F7FE2D41DCB}" type="slidenum">
              <a:rPr lang="en-US" smtClean="0"/>
              <a:pPr/>
              <a:t>10</a:t>
            </a:fld>
            <a:endParaRPr lang="en-US"/>
          </a:p>
        </p:txBody>
      </p:sp>
    </p:spTree>
    <p:extLst>
      <p:ext uri="{BB962C8B-B14F-4D97-AF65-F5344CB8AC3E}">
        <p14:creationId xmlns:p14="http://schemas.microsoft.com/office/powerpoint/2010/main" xmlns="" val="645814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A1E446-D114-8406-78EE-B5630C680238}"/>
              </a:ext>
            </a:extLst>
          </p:cNvPr>
          <p:cNvSpPr>
            <a:spLocks noGrp="1"/>
          </p:cNvSpPr>
          <p:nvPr>
            <p:ph type="title"/>
          </p:nvPr>
        </p:nvSpPr>
        <p:spPr/>
        <p:txBody>
          <a:bodyPr/>
          <a:lstStyle/>
          <a:p>
            <a:r>
              <a:rPr lang="en-GB" dirty="0"/>
              <a:t>State of Governance </a:t>
            </a:r>
            <a:endParaRPr lang="en-US" b="0" dirty="0"/>
          </a:p>
        </p:txBody>
      </p:sp>
      <p:graphicFrame>
        <p:nvGraphicFramePr>
          <p:cNvPr id="4" name="Table 4">
            <a:extLst>
              <a:ext uri="{FF2B5EF4-FFF2-40B4-BE49-F238E27FC236}">
                <a16:creationId xmlns:a16="http://schemas.microsoft.com/office/drawing/2014/main" xmlns="" id="{0C4CBC13-FF97-384F-AADE-D02FC64EBD83}"/>
              </a:ext>
            </a:extLst>
          </p:cNvPr>
          <p:cNvGraphicFramePr>
            <a:graphicFrameLocks noGrp="1"/>
          </p:cNvGraphicFramePr>
          <p:nvPr>
            <p:extLst>
              <p:ext uri="{D42A27DB-BD31-4B8C-83A1-F6EECF244321}">
                <p14:modId xmlns:p14="http://schemas.microsoft.com/office/powerpoint/2010/main" xmlns="" val="2532451341"/>
              </p:ext>
            </p:extLst>
          </p:nvPr>
        </p:nvGraphicFramePr>
        <p:xfrm>
          <a:off x="313878" y="1447800"/>
          <a:ext cx="8568000" cy="3779520"/>
        </p:xfrm>
        <a:graphic>
          <a:graphicData uri="http://schemas.openxmlformats.org/drawingml/2006/table">
            <a:tbl>
              <a:tblPr firstRow="1" bandRow="1">
                <a:tableStyleId>{00A15C55-8517-42AA-B614-E9B94910E393}</a:tableStyleId>
              </a:tblPr>
              <a:tblGrid>
                <a:gridCol w="1179438">
                  <a:extLst>
                    <a:ext uri="{9D8B030D-6E8A-4147-A177-3AD203B41FA5}">
                      <a16:colId xmlns:a16="http://schemas.microsoft.com/office/drawing/2014/main" xmlns="" val="1190860131"/>
                    </a:ext>
                  </a:extLst>
                </a:gridCol>
                <a:gridCol w="7388562">
                  <a:extLst>
                    <a:ext uri="{9D8B030D-6E8A-4147-A177-3AD203B41FA5}">
                      <a16:colId xmlns:a16="http://schemas.microsoft.com/office/drawing/2014/main" xmlns="" val="346902883"/>
                    </a:ext>
                  </a:extLst>
                </a:gridCol>
              </a:tblGrid>
              <a:tr h="330924">
                <a:tc>
                  <a:txBody>
                    <a:bodyPr/>
                    <a:lstStyle/>
                    <a:p>
                      <a:r>
                        <a:rPr lang="en-GB" sz="1600" dirty="0">
                          <a:latin typeface="Arial" panose="020B0604020202020204" pitchFamily="34" charset="0"/>
                          <a:cs typeface="Arial" panose="020B0604020202020204" pitchFamily="34" charset="0"/>
                        </a:rPr>
                        <a:t>Institution</a:t>
                      </a:r>
                      <a:endParaRPr lang="en-US" sz="1600" dirty="0">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State of Affairs</a:t>
                      </a:r>
                      <a:endParaRPr lang="en-US" sz="1600" dirty="0">
                        <a:latin typeface="Arial" panose="020B0604020202020204" pitchFamily="34" charset="0"/>
                        <a:cs typeface="Arial" panose="020B0604020202020204" pitchFamily="34" charset="0"/>
                      </a:endParaRPr>
                    </a:p>
                  </a:txBody>
                  <a:tcPr>
                    <a:solidFill>
                      <a:schemeClr val="accent1"/>
                    </a:solidFill>
                  </a:tcPr>
                </a:tc>
                <a:extLst>
                  <a:ext uri="{0D108BD9-81ED-4DB2-BD59-A6C34878D82A}">
                    <a16:rowId xmlns:a16="http://schemas.microsoft.com/office/drawing/2014/main" xmlns="" val="1408743382"/>
                  </a:ext>
                </a:extLst>
              </a:tr>
              <a:tr h="370840">
                <a:tc>
                  <a:txBody>
                    <a:bodyPr/>
                    <a:lstStyle/>
                    <a:p>
                      <a:r>
                        <a:rPr lang="en-GB" sz="1700" b="1" dirty="0">
                          <a:solidFill>
                            <a:schemeClr val="tx1"/>
                          </a:solidFill>
                          <a:latin typeface="Arial" panose="020B0604020202020204" pitchFamily="34" charset="0"/>
                          <a:cs typeface="Arial" panose="020B0604020202020204" pitchFamily="34" charset="0"/>
                        </a:rPr>
                        <a:t>VUT</a:t>
                      </a:r>
                      <a:endParaRPr lang="en-US" sz="1700" b="1" dirty="0">
                        <a:solidFill>
                          <a:schemeClr val="tx1"/>
                        </a:solidFill>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just">
                        <a:lnSpc>
                          <a:spcPct val="100000"/>
                        </a:lnSpc>
                        <a:spcBef>
                          <a:spcPts val="0"/>
                        </a:spcBef>
                        <a:spcAft>
                          <a:spcPts val="600"/>
                        </a:spcAft>
                      </a:pPr>
                      <a:r>
                        <a:rPr lang="en-US" sz="17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post-administration Council took over the governance of the institution in August 2021 and concluded the process of the appointment of the new Vice Chancellor, who started his term of office in February 2022. </a:t>
                      </a:r>
                    </a:p>
                    <a:p>
                      <a:pPr marL="0" marR="0" lvl="0" indent="0" algn="just" defTabSz="685800" rtl="0" eaLnBrk="1" fontAlgn="auto" latinLnBrk="0" hangingPunct="1">
                        <a:lnSpc>
                          <a:spcPct val="100000"/>
                        </a:lnSpc>
                        <a:spcBef>
                          <a:spcPts val="0"/>
                        </a:spcBef>
                        <a:spcAft>
                          <a:spcPts val="600"/>
                        </a:spcAft>
                        <a:buClrTx/>
                        <a:buSzTx/>
                        <a:buFontTx/>
                        <a:buNone/>
                        <a:tabLst/>
                        <a:defRPr/>
                      </a:pPr>
                      <a:r>
                        <a:rPr lang="en-US" sz="17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During the latter part of 2022, serious concerns were raised about his performance. This resulted in a rift between him and the then Council Chairperson who later resigned in October 2022. </a:t>
                      </a:r>
                      <a:r>
                        <a:rPr lang="en-GB" sz="17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Council resolved to place him on special leave in February 2023, and unfortunately, he sadly passed on, on 30 April 2023. </a:t>
                      </a:r>
                    </a:p>
                    <a:p>
                      <a:pPr algn="just">
                        <a:lnSpc>
                          <a:spcPct val="100000"/>
                        </a:lnSpc>
                        <a:spcBef>
                          <a:spcPts val="0"/>
                        </a:spcBef>
                        <a:spcAft>
                          <a:spcPts val="600"/>
                        </a:spcAft>
                      </a:pPr>
                      <a:r>
                        <a:rPr lang="en-GB" sz="17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Dan Mokoena, who is the University Registrar, is the Acting VC. The Department continues to monitor VUT’s state of affairs closely. </a:t>
                      </a:r>
                    </a:p>
                  </a:txBody>
                  <a:tcPr>
                    <a:solidFill>
                      <a:schemeClr val="bg2">
                        <a:lumMod val="75000"/>
                      </a:schemeClr>
                    </a:solidFill>
                  </a:tcPr>
                </a:tc>
                <a:extLst>
                  <a:ext uri="{0D108BD9-81ED-4DB2-BD59-A6C34878D82A}">
                    <a16:rowId xmlns:a16="http://schemas.microsoft.com/office/drawing/2014/main" xmlns="" val="1877629295"/>
                  </a:ext>
                </a:extLst>
              </a:tr>
              <a:tr h="370840">
                <a:tc>
                  <a:txBody>
                    <a:bodyPr/>
                    <a:lstStyle/>
                    <a:p>
                      <a:r>
                        <a:rPr lang="en-GB" sz="1700" b="1" dirty="0">
                          <a:solidFill>
                            <a:schemeClr val="tx1"/>
                          </a:solidFill>
                          <a:latin typeface="Arial" panose="020B0604020202020204" pitchFamily="34" charset="0"/>
                          <a:cs typeface="Arial" panose="020B0604020202020204" pitchFamily="34" charset="0"/>
                        </a:rPr>
                        <a:t>WSU</a:t>
                      </a:r>
                      <a:endParaRPr lang="en-US" sz="17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700" kern="0" dirty="0">
                          <a:solidFill>
                            <a:schemeClr val="tx1"/>
                          </a:solidFill>
                          <a:latin typeface="Arial" panose="020B0604020202020204" pitchFamily="34" charset="0"/>
                          <a:cs typeface="Arial" panose="020B0604020202020204" pitchFamily="34" charset="0"/>
                        </a:rPr>
                        <a:t>Governance is stable, No current known governance problems or concerns about maladministration. </a:t>
                      </a:r>
                    </a:p>
                  </a:txBody>
                  <a:tcPr>
                    <a:solidFill>
                      <a:schemeClr val="accent1"/>
                    </a:solidFill>
                  </a:tcPr>
                </a:tc>
                <a:extLst>
                  <a:ext uri="{0D108BD9-81ED-4DB2-BD59-A6C34878D82A}">
                    <a16:rowId xmlns:a16="http://schemas.microsoft.com/office/drawing/2014/main" xmlns="" val="1818954618"/>
                  </a:ext>
                </a:extLst>
              </a:tr>
            </a:tbl>
          </a:graphicData>
        </a:graphic>
      </p:graphicFrame>
      <p:sp>
        <p:nvSpPr>
          <p:cNvPr id="3" name="Slide Number Placeholder 2">
            <a:extLst>
              <a:ext uri="{FF2B5EF4-FFF2-40B4-BE49-F238E27FC236}">
                <a16:creationId xmlns:a16="http://schemas.microsoft.com/office/drawing/2014/main" xmlns="" id="{577A3C6A-D34A-FF2C-18A4-5D96954E3006}"/>
              </a:ext>
            </a:extLst>
          </p:cNvPr>
          <p:cNvSpPr>
            <a:spLocks noGrp="1"/>
          </p:cNvSpPr>
          <p:nvPr>
            <p:ph type="sldNum" sz="quarter" idx="12"/>
          </p:nvPr>
        </p:nvSpPr>
        <p:spPr/>
        <p:txBody>
          <a:bodyPr/>
          <a:lstStyle/>
          <a:p>
            <a:fld id="{87E533A4-FC70-4C2B-80A9-4F7FE2D41DCB}" type="slidenum">
              <a:rPr lang="en-US" smtClean="0"/>
              <a:pPr/>
              <a:t>11</a:t>
            </a:fld>
            <a:endParaRPr lang="en-US"/>
          </a:p>
        </p:txBody>
      </p:sp>
    </p:spTree>
    <p:extLst>
      <p:ext uri="{BB962C8B-B14F-4D97-AF65-F5344CB8AC3E}">
        <p14:creationId xmlns:p14="http://schemas.microsoft.com/office/powerpoint/2010/main" xmlns="" val="3125307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E7F595-470B-E10F-2C96-85867EFCC6B1}"/>
              </a:ext>
            </a:extLst>
          </p:cNvPr>
          <p:cNvSpPr>
            <a:spLocks noGrp="1"/>
          </p:cNvSpPr>
          <p:nvPr>
            <p:ph type="title"/>
          </p:nvPr>
        </p:nvSpPr>
        <p:spPr/>
        <p:txBody>
          <a:bodyPr/>
          <a:lstStyle/>
          <a:p>
            <a:r>
              <a:rPr lang="en-ZA" dirty="0"/>
              <a:t>Governance of Higher Education Institutions </a:t>
            </a:r>
            <a:endParaRPr lang="en-US" dirty="0"/>
          </a:p>
        </p:txBody>
      </p:sp>
      <p:sp>
        <p:nvSpPr>
          <p:cNvPr id="3" name="Content Placeholder 2">
            <a:extLst>
              <a:ext uri="{FF2B5EF4-FFF2-40B4-BE49-F238E27FC236}">
                <a16:creationId xmlns:a16="http://schemas.microsoft.com/office/drawing/2014/main" xmlns="" id="{52CB8FC8-DFD0-2946-142D-0BA11398AAB0}"/>
              </a:ext>
            </a:extLst>
          </p:cNvPr>
          <p:cNvSpPr>
            <a:spLocks noGrp="1"/>
          </p:cNvSpPr>
          <p:nvPr>
            <p:ph idx="1"/>
          </p:nvPr>
        </p:nvSpPr>
        <p:spPr>
          <a:xfrm>
            <a:off x="323490" y="1517544"/>
            <a:ext cx="8548776" cy="4650088"/>
          </a:xfrm>
        </p:spPr>
        <p:txBody>
          <a:bodyPr>
            <a:normAutofit/>
          </a:bodyPr>
          <a:lstStyle/>
          <a:p>
            <a:r>
              <a:rPr lang="en-GB" sz="2400" dirty="0">
                <a:effectLst/>
                <a:ea typeface="Times New Roman" panose="02020603050405020304" pitchFamily="18" charset="0"/>
              </a:rPr>
              <a:t>However, governance of universities remains a challenge, despite </a:t>
            </a:r>
            <a:r>
              <a:rPr lang="en-GB" sz="2400" dirty="0">
                <a:ea typeface="Times New Roman" panose="02020603050405020304" pitchFamily="18" charset="0"/>
              </a:rPr>
              <a:t>extant</a:t>
            </a:r>
            <a:r>
              <a:rPr lang="en-GB" sz="2400" dirty="0">
                <a:effectLst/>
                <a:ea typeface="Times New Roman" panose="02020603050405020304" pitchFamily="18" charset="0"/>
              </a:rPr>
              <a:t> governance frameworks. </a:t>
            </a:r>
          </a:p>
          <a:p>
            <a:r>
              <a:rPr lang="en-ZA" sz="2400" dirty="0">
                <a:effectLst/>
                <a:ea typeface="Times New Roman" panose="02020603050405020304" pitchFamily="18" charset="0"/>
              </a:rPr>
              <a:t>Since 2000, </a:t>
            </a:r>
            <a:r>
              <a:rPr lang="en-ZA" sz="2400" b="1" dirty="0">
                <a:effectLst/>
                <a:ea typeface="Times New Roman" panose="02020603050405020304" pitchFamily="18" charset="0"/>
              </a:rPr>
              <a:t>Sixteen Independent Assessors </a:t>
            </a:r>
            <a:r>
              <a:rPr lang="en-ZA" sz="2400" dirty="0">
                <a:effectLst/>
                <a:ea typeface="Times New Roman" panose="02020603050405020304" pitchFamily="18" charset="0"/>
              </a:rPr>
              <a:t>have been appointed for a number of universities in terms of the Act </a:t>
            </a:r>
            <a:r>
              <a:rPr lang="en-GB" sz="2400" dirty="0">
                <a:effectLst/>
                <a:ea typeface="Times New Roman" panose="02020603050405020304" pitchFamily="18" charset="0"/>
              </a:rPr>
              <a:t>as a result of poor institutional governance and mismanagement, with certain institutions (MUT and CUT) being the subject of more than one assessment</a:t>
            </a:r>
            <a:r>
              <a:rPr lang="en-ZA" sz="2400" dirty="0">
                <a:effectLst/>
                <a:ea typeface="Times New Roman" panose="02020603050405020304" pitchFamily="18" charset="0"/>
              </a:rPr>
              <a:t>. </a:t>
            </a:r>
          </a:p>
          <a:p>
            <a:r>
              <a:rPr lang="en-ZA" sz="2400" dirty="0">
                <a:effectLst/>
                <a:ea typeface="Times New Roman" panose="02020603050405020304" pitchFamily="18" charset="0"/>
              </a:rPr>
              <a:t>The work conducted by the Independent Assessors uncovers serious challenges with regard to governance, administration and management at some universities.</a:t>
            </a:r>
            <a:endParaRPr lang="en-US" sz="2400" dirty="0">
              <a:effectLst/>
              <a:ea typeface="Times New Roman" panose="02020603050405020304" pitchFamily="18" charset="0"/>
            </a:endParaRPr>
          </a:p>
          <a:p>
            <a:endParaRPr lang="en-US" sz="2800" dirty="0"/>
          </a:p>
        </p:txBody>
      </p:sp>
      <p:sp>
        <p:nvSpPr>
          <p:cNvPr id="4" name="Slide Number Placeholder 3">
            <a:extLst>
              <a:ext uri="{FF2B5EF4-FFF2-40B4-BE49-F238E27FC236}">
                <a16:creationId xmlns:a16="http://schemas.microsoft.com/office/drawing/2014/main" xmlns="" id="{DA89AB1B-0D1A-7915-34A5-C20917FC4E55}"/>
              </a:ext>
            </a:extLst>
          </p:cNvPr>
          <p:cNvSpPr>
            <a:spLocks noGrp="1"/>
          </p:cNvSpPr>
          <p:nvPr>
            <p:ph type="sldNum" sz="quarter" idx="12"/>
          </p:nvPr>
        </p:nvSpPr>
        <p:spPr/>
        <p:txBody>
          <a:bodyPr/>
          <a:lstStyle/>
          <a:p>
            <a:fld id="{87E533A4-FC70-4C2B-80A9-4F7FE2D41DCB}" type="slidenum">
              <a:rPr lang="en-US" smtClean="0"/>
              <a:pPr/>
              <a:t>12</a:t>
            </a:fld>
            <a:endParaRPr lang="en-US"/>
          </a:p>
        </p:txBody>
      </p:sp>
    </p:spTree>
    <p:extLst>
      <p:ext uri="{BB962C8B-B14F-4D97-AF65-F5344CB8AC3E}">
        <p14:creationId xmlns:p14="http://schemas.microsoft.com/office/powerpoint/2010/main" xmlns="" val="55381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E7F595-470B-E10F-2C96-85867EFCC6B1}"/>
              </a:ext>
            </a:extLst>
          </p:cNvPr>
          <p:cNvSpPr>
            <a:spLocks noGrp="1"/>
          </p:cNvSpPr>
          <p:nvPr>
            <p:ph type="title"/>
          </p:nvPr>
        </p:nvSpPr>
        <p:spPr>
          <a:xfrm>
            <a:off x="284671" y="406412"/>
            <a:ext cx="8626415" cy="759915"/>
          </a:xfrm>
        </p:spPr>
        <p:txBody>
          <a:bodyPr/>
          <a:lstStyle/>
          <a:p>
            <a:r>
              <a:rPr lang="en-ZA" dirty="0"/>
              <a:t>Governance of Higher Education Institutions </a:t>
            </a:r>
            <a:endParaRPr lang="en-US" dirty="0"/>
          </a:p>
        </p:txBody>
      </p:sp>
      <p:sp>
        <p:nvSpPr>
          <p:cNvPr id="3" name="Content Placeholder 2">
            <a:extLst>
              <a:ext uri="{FF2B5EF4-FFF2-40B4-BE49-F238E27FC236}">
                <a16:creationId xmlns:a16="http://schemas.microsoft.com/office/drawing/2014/main" xmlns="" id="{52CB8FC8-DFD0-2946-142D-0BA11398AAB0}"/>
              </a:ext>
            </a:extLst>
          </p:cNvPr>
          <p:cNvSpPr>
            <a:spLocks noGrp="1"/>
          </p:cNvSpPr>
          <p:nvPr>
            <p:ph idx="1"/>
          </p:nvPr>
        </p:nvSpPr>
        <p:spPr>
          <a:xfrm>
            <a:off x="310553" y="1166326"/>
            <a:ext cx="8548776" cy="5285261"/>
          </a:xfrm>
        </p:spPr>
        <p:txBody>
          <a:bodyPr>
            <a:normAutofit fontScale="92500" lnSpcReduction="10000"/>
          </a:bodyPr>
          <a:lstStyle/>
          <a:p>
            <a:r>
              <a:rPr lang="en-ZA" dirty="0">
                <a:solidFill>
                  <a:srgbClr val="000000"/>
                </a:solidFill>
                <a:effectLst/>
                <a:latin typeface="Arial" panose="020B0604020202020204" pitchFamily="34" charset="0"/>
                <a:ea typeface="Calibri" panose="020F0502020204030204" pitchFamily="34" charset="0"/>
              </a:rPr>
              <a:t>The Department in response to some of these challenges developed </a:t>
            </a:r>
            <a:r>
              <a:rPr lang="en-ZA" i="1" dirty="0">
                <a:effectLst/>
                <a:latin typeface="Arial" panose="020B0604020202020204" pitchFamily="34" charset="0"/>
                <a:ea typeface="Times New Roman" panose="02020603050405020304" pitchFamily="18" charset="0"/>
              </a:rPr>
              <a:t>“</a:t>
            </a:r>
            <a:r>
              <a:rPr lang="en-GB" i="1" dirty="0">
                <a:effectLst/>
                <a:latin typeface="Arial" panose="020B0604020202020204" pitchFamily="34" charset="0"/>
                <a:ea typeface="Times New Roman" panose="02020603050405020304" pitchFamily="18" charset="0"/>
              </a:rPr>
              <a:t>Guidelines for Good Governance Practice and Governance Indicators for Councils of South African Public Higher Education Institutions</a:t>
            </a:r>
            <a:r>
              <a:rPr lang="en-GB" dirty="0">
                <a:effectLst/>
                <a:latin typeface="Arial" panose="020B0604020202020204" pitchFamily="34" charset="0"/>
                <a:ea typeface="Times New Roman" panose="02020603050405020304" pitchFamily="18" charset="0"/>
              </a:rPr>
              <a:t>”</a:t>
            </a:r>
            <a:r>
              <a:rPr lang="en-GB" b="1" dirty="0">
                <a:effectLst/>
                <a:latin typeface="Arial" panose="020B0604020202020204" pitchFamily="34" charset="0"/>
                <a:ea typeface="Times New Roman" panose="02020603050405020304" pitchFamily="18" charset="0"/>
              </a:rPr>
              <a:t> </a:t>
            </a:r>
            <a:r>
              <a:rPr lang="en-ZA" dirty="0">
                <a:solidFill>
                  <a:srgbClr val="000000"/>
                </a:solidFill>
                <a:effectLst/>
                <a:latin typeface="Arial" panose="020B0604020202020204" pitchFamily="34" charset="0"/>
                <a:ea typeface="Times New Roman" panose="02020603050405020304" pitchFamily="18" charset="0"/>
              </a:rPr>
              <a:t>which set out the principles and key elements of good governance practices</a:t>
            </a:r>
            <a:r>
              <a:rPr lang="en-ZA" dirty="0">
                <a:effectLst/>
                <a:latin typeface="Arial" panose="020B0604020202020204" pitchFamily="34" charset="0"/>
                <a:ea typeface="Times New Roman" panose="02020603050405020304" pitchFamily="18" charset="0"/>
              </a:rPr>
              <a:t> to serve as a practical resource to university councils in their governance role as well as indicators for self-assessment by university councils to measure their practices in primary areas of governance.</a:t>
            </a:r>
          </a:p>
          <a:p>
            <a:r>
              <a:rPr lang="en-ZA" dirty="0">
                <a:effectLst/>
                <a:latin typeface="Arial" panose="020B0604020202020204" pitchFamily="34" charset="0"/>
                <a:ea typeface="Times New Roman" panose="02020603050405020304" pitchFamily="18" charset="0"/>
              </a:rPr>
              <a:t>The Department is currently working on a project which is aimed at supporting and strengthening institutional governance at universities.</a:t>
            </a:r>
          </a:p>
          <a:p>
            <a:r>
              <a:rPr lang="en-ZA" dirty="0">
                <a:effectLst/>
                <a:latin typeface="Arial" panose="020B0604020202020204" pitchFamily="34" charset="0"/>
                <a:ea typeface="Times New Roman" panose="02020603050405020304" pitchFamily="18" charset="0"/>
              </a:rPr>
              <a:t>The first phase of the project comprises research on higher education governance, needs analysis surveys and review of the available literature. </a:t>
            </a:r>
          </a:p>
          <a:p>
            <a:r>
              <a:rPr lang="en-ZA" dirty="0">
                <a:effectLst/>
                <a:latin typeface="Arial" panose="020B0604020202020204" pitchFamily="34" charset="0"/>
                <a:ea typeface="Times New Roman" panose="02020603050405020304" pitchFamily="18" charset="0"/>
              </a:rPr>
              <a:t>Ultimately the outcomes of the needs analysis report will inform the interventions that must support and strengthen institutional governance at universities, inter alia, </a:t>
            </a:r>
          </a:p>
          <a:p>
            <a:pPr lvl="1"/>
            <a:r>
              <a:rPr lang="en-ZA" dirty="0">
                <a:effectLst/>
                <a:latin typeface="Arial" panose="020B0604020202020204" pitchFamily="34" charset="0"/>
                <a:ea typeface="Times New Roman" panose="02020603050405020304" pitchFamily="18" charset="0"/>
              </a:rPr>
              <a:t>the review of the Higher Education Act;</a:t>
            </a:r>
          </a:p>
          <a:p>
            <a:pPr lvl="1"/>
            <a:r>
              <a:rPr lang="en-ZA" dirty="0">
                <a:effectLst/>
                <a:latin typeface="Arial" panose="020B0604020202020204" pitchFamily="34" charset="0"/>
                <a:ea typeface="Times New Roman" panose="02020603050405020304" pitchFamily="18" charset="0"/>
              </a:rPr>
              <a:t>development of resources on university governance; and </a:t>
            </a:r>
          </a:p>
          <a:p>
            <a:pPr lvl="1"/>
            <a:r>
              <a:rPr lang="en-ZA" dirty="0">
                <a:effectLst/>
                <a:latin typeface="Arial" panose="020B0604020202020204" pitchFamily="34" charset="0"/>
                <a:ea typeface="Times New Roman" panose="02020603050405020304" pitchFamily="18" charset="0"/>
              </a:rPr>
              <a:t>d</a:t>
            </a:r>
            <a:r>
              <a:rPr lang="en-ZA" dirty="0">
                <a:solidFill>
                  <a:srgbClr val="000000"/>
                </a:solidFill>
                <a:effectLst/>
                <a:latin typeface="Arial" panose="020B0604020202020204" pitchFamily="34" charset="0"/>
                <a:ea typeface="Times New Roman" panose="02020603050405020304" pitchFamily="18" charset="0"/>
              </a:rPr>
              <a:t>evelopment of materials that may be used or adapted by facilitators/ trainers appointed by institutions </a:t>
            </a:r>
            <a:r>
              <a:rPr lang="en-ZA" dirty="0">
                <a:solidFill>
                  <a:srgbClr val="000000"/>
                </a:solidFill>
                <a:ea typeface="Times New Roman" panose="02020603050405020304" pitchFamily="18" charset="0"/>
              </a:rPr>
              <a:t>for</a:t>
            </a:r>
            <a:r>
              <a:rPr lang="en-ZA" dirty="0">
                <a:solidFill>
                  <a:srgbClr val="000000"/>
                </a:solidFill>
                <a:effectLst/>
                <a:latin typeface="Arial" panose="020B0604020202020204" pitchFamily="34" charset="0"/>
                <a:ea typeface="Times New Roman" panose="02020603050405020304" pitchFamily="18" charset="0"/>
              </a:rPr>
              <a:t> induction or training sessions of members of council and </a:t>
            </a:r>
            <a:r>
              <a:rPr lang="en-ZA">
                <a:solidFill>
                  <a:srgbClr val="000000"/>
                </a:solidFill>
                <a:effectLst/>
                <a:latin typeface="Arial" panose="020B0604020202020204" pitchFamily="34" charset="0"/>
                <a:ea typeface="Times New Roman" panose="02020603050405020304" pitchFamily="18" charset="0"/>
              </a:rPr>
              <a:t>relevant stakeholders. </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141E1703-1B32-FA6D-82AC-D26AC96F1FD6}"/>
              </a:ext>
            </a:extLst>
          </p:cNvPr>
          <p:cNvSpPr>
            <a:spLocks noGrp="1"/>
          </p:cNvSpPr>
          <p:nvPr>
            <p:ph type="sldNum" sz="quarter" idx="12"/>
          </p:nvPr>
        </p:nvSpPr>
        <p:spPr/>
        <p:txBody>
          <a:bodyPr/>
          <a:lstStyle/>
          <a:p>
            <a:fld id="{87E533A4-FC70-4C2B-80A9-4F7FE2D41DCB}" type="slidenum">
              <a:rPr lang="en-US" smtClean="0"/>
              <a:pPr/>
              <a:t>13</a:t>
            </a:fld>
            <a:endParaRPr lang="en-US"/>
          </a:p>
        </p:txBody>
      </p:sp>
    </p:spTree>
    <p:extLst>
      <p:ext uri="{BB962C8B-B14F-4D97-AF65-F5344CB8AC3E}">
        <p14:creationId xmlns:p14="http://schemas.microsoft.com/office/powerpoint/2010/main" xmlns="" val="2983012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AD4BA4-04D9-4656-A1C5-A702EF3643FB}"/>
              </a:ext>
            </a:extLst>
          </p:cNvPr>
          <p:cNvSpPr>
            <a:spLocks noGrp="1"/>
          </p:cNvSpPr>
          <p:nvPr>
            <p:ph type="ctrTitle"/>
          </p:nvPr>
        </p:nvSpPr>
        <p:spPr>
          <a:xfrm>
            <a:off x="685800" y="2235200"/>
            <a:ext cx="7772400" cy="2387600"/>
          </a:xfrm>
        </p:spPr>
        <p:txBody>
          <a:bodyPr anchor="b">
            <a:normAutofit/>
          </a:bodyPr>
          <a:lstStyle/>
          <a:p>
            <a:r>
              <a:rPr lang="en-ZA" sz="4000" dirty="0">
                <a:effectLst/>
                <a:latin typeface="Arial" panose="020B0604020202020204" pitchFamily="34" charset="0"/>
                <a:ea typeface="Times New Roman" panose="02020603050405020304" pitchFamily="18" charset="0"/>
              </a:rPr>
              <a:t>The University of Cape Town investigation report into governance and management challenges </a:t>
            </a:r>
            <a:endParaRPr lang="en-US" sz="6600" dirty="0"/>
          </a:p>
        </p:txBody>
      </p:sp>
    </p:spTree>
    <p:extLst>
      <p:ext uri="{BB962C8B-B14F-4D97-AF65-F5344CB8AC3E}">
        <p14:creationId xmlns:p14="http://schemas.microsoft.com/office/powerpoint/2010/main" xmlns="" val="317619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96641A-DC8D-AEBA-DA49-6A26BE01FFDD}"/>
              </a:ext>
            </a:extLst>
          </p:cNvPr>
          <p:cNvSpPr>
            <a:spLocks noGrp="1"/>
          </p:cNvSpPr>
          <p:nvPr>
            <p:ph type="title"/>
          </p:nvPr>
        </p:nvSpPr>
        <p:spPr>
          <a:xfrm>
            <a:off x="294002" y="359757"/>
            <a:ext cx="8626415" cy="759915"/>
          </a:xfrm>
        </p:spPr>
        <p:txBody>
          <a:bodyPr/>
          <a:lstStyle/>
          <a:p>
            <a:r>
              <a:rPr lang="en-GB" dirty="0"/>
              <a:t>Governance Challenges at UCT</a:t>
            </a:r>
            <a:endParaRPr lang="en-US" dirty="0"/>
          </a:p>
        </p:txBody>
      </p:sp>
      <p:sp>
        <p:nvSpPr>
          <p:cNvPr id="3" name="Content Placeholder 2">
            <a:extLst>
              <a:ext uri="{FF2B5EF4-FFF2-40B4-BE49-F238E27FC236}">
                <a16:creationId xmlns:a16="http://schemas.microsoft.com/office/drawing/2014/main" xmlns="" id="{6C710990-B96A-613E-7261-2CDC3E6E5FC9}"/>
              </a:ext>
            </a:extLst>
          </p:cNvPr>
          <p:cNvSpPr>
            <a:spLocks noGrp="1"/>
          </p:cNvSpPr>
          <p:nvPr>
            <p:ph idx="1"/>
          </p:nvPr>
        </p:nvSpPr>
        <p:spPr>
          <a:xfrm>
            <a:off x="284671" y="1166327"/>
            <a:ext cx="8626415" cy="5215811"/>
          </a:xfrm>
        </p:spPr>
        <p:txBody>
          <a:bodyPr>
            <a:normAutofit/>
          </a:bodyPr>
          <a:lstStyle/>
          <a:p>
            <a:pPr algn="just">
              <a:lnSpc>
                <a:spcPct val="110000"/>
              </a:lnSpc>
              <a:spcBef>
                <a:spcPts val="0"/>
              </a:spcBef>
            </a:pPr>
            <a:r>
              <a:rPr lang="en-US" sz="2000" dirty="0">
                <a:effectLst/>
                <a:ea typeface="Times New Roman" panose="02020603050405020304" pitchFamily="18" charset="0"/>
              </a:rPr>
              <a:t>The problems at UCT emerged following the departure of former Deputy Vice-Chancellor: Teaching and Learning, Associate Professor (A/Prof) Lis Lange in April 2022. </a:t>
            </a:r>
          </a:p>
          <a:p>
            <a:pPr algn="just">
              <a:lnSpc>
                <a:spcPct val="110000"/>
              </a:lnSpc>
              <a:spcBef>
                <a:spcPts val="0"/>
              </a:spcBef>
            </a:pPr>
            <a:r>
              <a:rPr lang="en-US" sz="2000" dirty="0">
                <a:effectLst/>
                <a:ea typeface="Times New Roman" panose="02020603050405020304" pitchFamily="18" charset="0"/>
              </a:rPr>
              <a:t>The crises evolved after a number of questions from the University Senate about the reasons for the departure of the DVC in the context of a Non-Disclosure Agreement and a number of other senior staff departures from the University executive in recent months.  </a:t>
            </a:r>
          </a:p>
          <a:p>
            <a:pPr algn="just">
              <a:lnSpc>
                <a:spcPct val="110000"/>
              </a:lnSpc>
              <a:spcBef>
                <a:spcPts val="0"/>
              </a:spcBef>
            </a:pPr>
            <a:r>
              <a:rPr lang="en-US" sz="2000" dirty="0">
                <a:effectLst/>
                <a:ea typeface="Times New Roman" panose="02020603050405020304" pitchFamily="18" charset="0"/>
              </a:rPr>
              <a:t>The response of the Chair of Council to Senate triggered more questions in Senate and accusations that she and the VC had not been truthful about this matter. </a:t>
            </a:r>
          </a:p>
          <a:p>
            <a:pPr algn="just">
              <a:lnSpc>
                <a:spcPct val="110000"/>
              </a:lnSpc>
              <a:spcBef>
                <a:spcPts val="0"/>
              </a:spcBef>
            </a:pPr>
            <a:r>
              <a:rPr lang="en-US" sz="2000" dirty="0">
                <a:effectLst/>
                <a:ea typeface="Times New Roman" panose="02020603050405020304" pitchFamily="18" charset="0"/>
              </a:rPr>
              <a:t>The Senate engagements spilled over into the media, and resignations of some members of Council followed. </a:t>
            </a:r>
          </a:p>
          <a:p>
            <a:pPr algn="just">
              <a:lnSpc>
                <a:spcPct val="110000"/>
              </a:lnSpc>
              <a:spcBef>
                <a:spcPts val="0"/>
              </a:spcBef>
            </a:pPr>
            <a:r>
              <a:rPr lang="en-US" sz="2000" dirty="0">
                <a:effectLst/>
                <a:ea typeface="Times New Roman" panose="02020603050405020304" pitchFamily="18" charset="0"/>
              </a:rPr>
              <a:t>The correspondence the Minister received on these matters suggested that there </a:t>
            </a:r>
            <a:r>
              <a:rPr lang="en-US" sz="2000" dirty="0">
                <a:ea typeface="Times New Roman" panose="02020603050405020304" pitchFamily="18" charset="0"/>
              </a:rPr>
              <a:t>are</a:t>
            </a:r>
            <a:r>
              <a:rPr lang="en-US" sz="2000" dirty="0">
                <a:effectLst/>
                <a:ea typeface="Times New Roman" panose="02020603050405020304" pitchFamily="18" charset="0"/>
              </a:rPr>
              <a:t> deeper problems at the institution. </a:t>
            </a:r>
          </a:p>
          <a:p>
            <a:pPr algn="just">
              <a:lnSpc>
                <a:spcPct val="150000"/>
              </a:lnSpc>
              <a:spcBef>
                <a:spcPts val="0"/>
              </a:spcBef>
            </a:pPr>
            <a:endParaRPr lang="en-US" sz="2000" dirty="0">
              <a:effectLst/>
              <a:ea typeface="Times New Roman" panose="02020603050405020304" pitchFamily="18" charset="0"/>
            </a:endParaRPr>
          </a:p>
          <a:p>
            <a:pPr>
              <a:spcBef>
                <a:spcPts val="0"/>
              </a:spcBef>
            </a:pPr>
            <a:endParaRPr lang="en-US" sz="2800" dirty="0"/>
          </a:p>
        </p:txBody>
      </p:sp>
      <p:sp>
        <p:nvSpPr>
          <p:cNvPr id="4" name="Slide Number Placeholder 3">
            <a:extLst>
              <a:ext uri="{FF2B5EF4-FFF2-40B4-BE49-F238E27FC236}">
                <a16:creationId xmlns:a16="http://schemas.microsoft.com/office/drawing/2014/main" xmlns="" id="{D1816066-A2BF-9A58-385F-0163C6979A08}"/>
              </a:ext>
            </a:extLst>
          </p:cNvPr>
          <p:cNvSpPr>
            <a:spLocks noGrp="1"/>
          </p:cNvSpPr>
          <p:nvPr>
            <p:ph type="sldNum" sz="quarter" idx="12"/>
          </p:nvPr>
        </p:nvSpPr>
        <p:spPr/>
        <p:txBody>
          <a:bodyPr/>
          <a:lstStyle/>
          <a:p>
            <a:fld id="{87E533A4-FC70-4C2B-80A9-4F7FE2D41DCB}" type="slidenum">
              <a:rPr lang="en-US" smtClean="0"/>
              <a:pPr/>
              <a:t>15</a:t>
            </a:fld>
            <a:endParaRPr lang="en-US"/>
          </a:p>
        </p:txBody>
      </p:sp>
    </p:spTree>
    <p:extLst>
      <p:ext uri="{BB962C8B-B14F-4D97-AF65-F5344CB8AC3E}">
        <p14:creationId xmlns:p14="http://schemas.microsoft.com/office/powerpoint/2010/main" xmlns="" val="5793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73D6E0-9FB5-22AB-57F5-9933CBFA47F3}"/>
              </a:ext>
            </a:extLst>
          </p:cNvPr>
          <p:cNvSpPr>
            <a:spLocks noGrp="1"/>
          </p:cNvSpPr>
          <p:nvPr>
            <p:ph type="title"/>
          </p:nvPr>
        </p:nvSpPr>
        <p:spPr>
          <a:xfrm>
            <a:off x="284671" y="406412"/>
            <a:ext cx="8626415" cy="703931"/>
          </a:xfrm>
        </p:spPr>
        <p:txBody>
          <a:bodyPr/>
          <a:lstStyle/>
          <a:p>
            <a:r>
              <a:rPr lang="en-GB" dirty="0"/>
              <a:t>Governance Challenges at UCT</a:t>
            </a:r>
            <a:endParaRPr lang="en-US" dirty="0"/>
          </a:p>
        </p:txBody>
      </p:sp>
      <p:sp>
        <p:nvSpPr>
          <p:cNvPr id="3" name="Content Placeholder 2">
            <a:extLst>
              <a:ext uri="{FF2B5EF4-FFF2-40B4-BE49-F238E27FC236}">
                <a16:creationId xmlns:a16="http://schemas.microsoft.com/office/drawing/2014/main" xmlns="" id="{9234615E-EC6B-5524-A77E-6A701146B2DB}"/>
              </a:ext>
            </a:extLst>
          </p:cNvPr>
          <p:cNvSpPr>
            <a:spLocks noGrp="1"/>
          </p:cNvSpPr>
          <p:nvPr>
            <p:ph idx="1"/>
          </p:nvPr>
        </p:nvSpPr>
        <p:spPr>
          <a:xfrm>
            <a:off x="297611" y="1228295"/>
            <a:ext cx="8626415" cy="5069868"/>
          </a:xfrm>
        </p:spPr>
        <p:txBody>
          <a:bodyPr>
            <a:normAutofit/>
          </a:bodyPr>
          <a:lstStyle/>
          <a:p>
            <a:r>
              <a:rPr lang="en-GB" sz="2000" dirty="0">
                <a:effectLst/>
                <a:latin typeface="Arial" panose="020B0604020202020204" pitchFamily="34" charset="0"/>
                <a:ea typeface="Times New Roman" panose="02020603050405020304" pitchFamily="18" charset="0"/>
              </a:rPr>
              <a:t>The Minister wrote to the Chairperson of Council on 11 October </a:t>
            </a:r>
            <a:r>
              <a:rPr lang="en-US" sz="2000" dirty="0">
                <a:effectLst/>
                <a:latin typeface="Arial" panose="020B0604020202020204" pitchFamily="34" charset="0"/>
                <a:ea typeface="Times New Roman" panose="02020603050405020304" pitchFamily="18" charset="0"/>
              </a:rPr>
              <a:t>requesting a report on how it was addressing the matters in the public domain. </a:t>
            </a:r>
          </a:p>
          <a:p>
            <a:r>
              <a:rPr lang="en-GB" sz="2000" dirty="0">
                <a:effectLst/>
                <a:latin typeface="Arial" panose="020B0604020202020204" pitchFamily="34" charset="0"/>
                <a:ea typeface="Times New Roman" panose="02020603050405020304" pitchFamily="18" charset="0"/>
              </a:rPr>
              <a:t>Following a Council meeting of 15 October 2022, the Council undertook to establish a panel of five independent members to investigate </a:t>
            </a:r>
            <a:r>
              <a:rPr lang="en-US" sz="2000" dirty="0">
                <a:effectLst/>
                <a:latin typeface="Arial" panose="020B0604020202020204" pitchFamily="34" charset="0"/>
                <a:ea typeface="Times New Roman" panose="02020603050405020304" pitchFamily="18" charset="0"/>
              </a:rPr>
              <a:t>investigate the circumstances of these issues. </a:t>
            </a:r>
          </a:p>
          <a:p>
            <a:r>
              <a:rPr lang="en-GB" sz="2000" dirty="0">
                <a:effectLst/>
                <a:latin typeface="Arial" panose="020B0604020202020204" pitchFamily="34" charset="0"/>
                <a:ea typeface="Times New Roman" panose="02020603050405020304" pitchFamily="18" charset="0"/>
              </a:rPr>
              <a:t>The letter of November 2022, from the Acting Chairperson of Council indicated that the panel was being approached and appointed to commence with its work. </a:t>
            </a:r>
          </a:p>
          <a:p>
            <a:r>
              <a:rPr lang="en-GB" sz="2000" dirty="0">
                <a:ea typeface="Times New Roman" panose="02020603050405020304" pitchFamily="18" charset="0"/>
              </a:rPr>
              <a:t>Some stakeholders expressed their reservations about the Panel; and felt that an independent assessor would be more appropriate. </a:t>
            </a:r>
          </a:p>
          <a:p>
            <a:r>
              <a:rPr lang="en-GB" sz="2000" dirty="0">
                <a:effectLst/>
                <a:latin typeface="Arial" panose="020B0604020202020204" pitchFamily="34" charset="0"/>
                <a:ea typeface="Times New Roman" panose="02020603050405020304" pitchFamily="18" charset="0"/>
              </a:rPr>
              <a:t>The appointment of an independent assessor by the Minister may be the relief that many are seeking, however it may be premature to intervene until the independent panel has concluded its work .</a:t>
            </a:r>
          </a:p>
          <a:p>
            <a:endParaRPr lang="en-US" sz="2000" dirty="0">
              <a:effectLst/>
              <a:latin typeface="Times New Roman" panose="02020603050405020304" pitchFamily="18" charset="0"/>
              <a:ea typeface="Times New Roman" panose="02020603050405020304" pitchFamily="18" charset="0"/>
            </a:endParaRPr>
          </a:p>
          <a:p>
            <a:endParaRPr lang="en-US" sz="2400" dirty="0"/>
          </a:p>
        </p:txBody>
      </p:sp>
      <p:sp>
        <p:nvSpPr>
          <p:cNvPr id="4" name="Slide Number Placeholder 3">
            <a:extLst>
              <a:ext uri="{FF2B5EF4-FFF2-40B4-BE49-F238E27FC236}">
                <a16:creationId xmlns:a16="http://schemas.microsoft.com/office/drawing/2014/main" xmlns="" id="{4F1868DC-8E5B-F236-FE7F-77A8E1AB75B3}"/>
              </a:ext>
            </a:extLst>
          </p:cNvPr>
          <p:cNvSpPr>
            <a:spLocks noGrp="1"/>
          </p:cNvSpPr>
          <p:nvPr>
            <p:ph type="sldNum" sz="quarter" idx="12"/>
          </p:nvPr>
        </p:nvSpPr>
        <p:spPr/>
        <p:txBody>
          <a:bodyPr/>
          <a:lstStyle/>
          <a:p>
            <a:fld id="{87E533A4-FC70-4C2B-80A9-4F7FE2D41DCB}" type="slidenum">
              <a:rPr lang="en-US" smtClean="0"/>
              <a:pPr/>
              <a:t>16</a:t>
            </a:fld>
            <a:endParaRPr lang="en-US"/>
          </a:p>
        </p:txBody>
      </p:sp>
    </p:spTree>
    <p:extLst>
      <p:ext uri="{BB962C8B-B14F-4D97-AF65-F5344CB8AC3E}">
        <p14:creationId xmlns:p14="http://schemas.microsoft.com/office/powerpoint/2010/main" xmlns="" val="3581870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4801E-1CE2-F9DB-AB60-DA34F0886B46}"/>
              </a:ext>
            </a:extLst>
          </p:cNvPr>
          <p:cNvSpPr>
            <a:spLocks noGrp="1"/>
          </p:cNvSpPr>
          <p:nvPr>
            <p:ph type="title"/>
          </p:nvPr>
        </p:nvSpPr>
        <p:spPr/>
        <p:txBody>
          <a:bodyPr/>
          <a:lstStyle/>
          <a:p>
            <a:r>
              <a:rPr lang="en-GB" dirty="0"/>
              <a:t>The </a:t>
            </a:r>
            <a:r>
              <a:rPr lang="en-GB" dirty="0" err="1"/>
              <a:t>ToRs</a:t>
            </a:r>
            <a:r>
              <a:rPr lang="en-GB" dirty="0"/>
              <a:t> of the Panel</a:t>
            </a:r>
            <a:endParaRPr lang="en-US" dirty="0"/>
          </a:p>
        </p:txBody>
      </p:sp>
      <p:sp>
        <p:nvSpPr>
          <p:cNvPr id="3" name="Content Placeholder 2">
            <a:extLst>
              <a:ext uri="{FF2B5EF4-FFF2-40B4-BE49-F238E27FC236}">
                <a16:creationId xmlns:a16="http://schemas.microsoft.com/office/drawing/2014/main" xmlns="" id="{DD02D1B0-D3DD-8D01-F5B9-666FC38056BF}"/>
              </a:ext>
            </a:extLst>
          </p:cNvPr>
          <p:cNvSpPr>
            <a:spLocks noGrp="1"/>
          </p:cNvSpPr>
          <p:nvPr>
            <p:ph idx="1"/>
          </p:nvPr>
        </p:nvSpPr>
        <p:spPr/>
        <p:txBody>
          <a:bodyPr>
            <a:normAutofit/>
          </a:bodyPr>
          <a:lstStyle/>
          <a:p>
            <a:pPr marL="0" indent="0" algn="just">
              <a:lnSpc>
                <a:spcPct val="100000"/>
              </a:lnSpc>
              <a:buNone/>
            </a:pPr>
            <a:r>
              <a:rPr lang="en-GB" sz="2000" dirty="0">
                <a:effectLst/>
                <a:latin typeface="Arial" panose="020B0604020202020204" pitchFamily="34" charset="0"/>
                <a:ea typeface="Times New Roman" panose="02020603050405020304" pitchFamily="18" charset="0"/>
              </a:rPr>
              <a:t>The UCT Panel consisting of five independent members was tasked with investigating, among others, the following matters:</a:t>
            </a:r>
            <a:endParaRPr lang="en-US" sz="2000" dirty="0">
              <a:effectLst/>
              <a:latin typeface="Times New Roman" panose="02020603050405020304" pitchFamily="18" charset="0"/>
              <a:ea typeface="Times New Roman" panose="02020603050405020304" pitchFamily="18" charset="0"/>
            </a:endParaRPr>
          </a:p>
          <a:p>
            <a:pPr marL="685800" lvl="1" indent="-342900" algn="just">
              <a:lnSpc>
                <a:spcPct val="100000"/>
              </a:lnSpc>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whether the VC and the Chairperson of Council misled Faculty Boards, Senate and/ or Council regarding the reasons for the former DVC: Teaching and Learning non-availability to serve for a second term; and</a:t>
            </a:r>
            <a:endParaRPr lang="en-US" sz="2000" dirty="0">
              <a:effectLst/>
              <a:latin typeface="Times New Roman" panose="02020603050405020304" pitchFamily="18" charset="0"/>
              <a:ea typeface="Times New Roman" panose="02020603050405020304" pitchFamily="18" charset="0"/>
            </a:endParaRPr>
          </a:p>
          <a:p>
            <a:pPr marL="685800" lvl="1" indent="-342900" algn="just">
              <a:lnSpc>
                <a:spcPct val="100000"/>
              </a:lnSpc>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all matters related to executive relationships, including the number of, and reasons for resignations of staff within and outside the executive.</a:t>
            </a:r>
            <a:endParaRPr lang="en-US" sz="2000" dirty="0">
              <a:effectLst/>
              <a:latin typeface="Times New Roman" panose="02020603050405020304" pitchFamily="18" charset="0"/>
              <a:ea typeface="Times New Roman" panose="02020603050405020304" pitchFamily="18" charset="0"/>
            </a:endParaRPr>
          </a:p>
          <a:p>
            <a:pPr>
              <a:lnSpc>
                <a:spcPct val="100000"/>
              </a:lnSpc>
            </a:pPr>
            <a:r>
              <a:rPr lang="en-GB" sz="2000" dirty="0">
                <a:effectLst/>
                <a:latin typeface="Arial" panose="020B0604020202020204" pitchFamily="34" charset="0"/>
                <a:ea typeface="Times New Roman" panose="02020603050405020304" pitchFamily="18" charset="0"/>
              </a:rPr>
              <a:t>The Panel </a:t>
            </a:r>
            <a:r>
              <a:rPr lang="en-GB" sz="2000" dirty="0">
                <a:ea typeface="Times New Roman" panose="02020603050405020304" pitchFamily="18" charset="0"/>
              </a:rPr>
              <a:t>was</a:t>
            </a:r>
            <a:r>
              <a:rPr lang="en-GB" sz="2000" dirty="0">
                <a:effectLst/>
                <a:latin typeface="Arial" panose="020B0604020202020204" pitchFamily="34" charset="0"/>
                <a:ea typeface="Times New Roman" panose="02020603050405020304" pitchFamily="18" charset="0"/>
              </a:rPr>
              <a:t> required to make recommendations that could help Council and the University to prevent and better address any of the failures of governance the Panel finds.</a:t>
            </a:r>
            <a:endParaRPr lang="en-US" sz="2000" dirty="0"/>
          </a:p>
        </p:txBody>
      </p:sp>
      <p:sp>
        <p:nvSpPr>
          <p:cNvPr id="4" name="Slide Number Placeholder 3">
            <a:extLst>
              <a:ext uri="{FF2B5EF4-FFF2-40B4-BE49-F238E27FC236}">
                <a16:creationId xmlns:a16="http://schemas.microsoft.com/office/drawing/2014/main" xmlns="" id="{00979D96-D3CF-CF1D-EA69-CE429042B98C}"/>
              </a:ext>
            </a:extLst>
          </p:cNvPr>
          <p:cNvSpPr>
            <a:spLocks noGrp="1"/>
          </p:cNvSpPr>
          <p:nvPr>
            <p:ph type="sldNum" sz="quarter" idx="12"/>
          </p:nvPr>
        </p:nvSpPr>
        <p:spPr/>
        <p:txBody>
          <a:bodyPr/>
          <a:lstStyle/>
          <a:p>
            <a:fld id="{87E533A4-FC70-4C2B-80A9-4F7FE2D41DCB}" type="slidenum">
              <a:rPr lang="en-US" smtClean="0"/>
              <a:pPr/>
              <a:t>17</a:t>
            </a:fld>
            <a:endParaRPr lang="en-US"/>
          </a:p>
        </p:txBody>
      </p:sp>
    </p:spTree>
    <p:extLst>
      <p:ext uri="{BB962C8B-B14F-4D97-AF65-F5344CB8AC3E}">
        <p14:creationId xmlns:p14="http://schemas.microsoft.com/office/powerpoint/2010/main" xmlns="" val="3888345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4801E-1CE2-F9DB-AB60-DA34F0886B46}"/>
              </a:ext>
            </a:extLst>
          </p:cNvPr>
          <p:cNvSpPr>
            <a:spLocks noGrp="1"/>
          </p:cNvSpPr>
          <p:nvPr>
            <p:ph type="title"/>
          </p:nvPr>
        </p:nvSpPr>
        <p:spPr>
          <a:xfrm>
            <a:off x="284671" y="406412"/>
            <a:ext cx="8626415" cy="815898"/>
          </a:xfrm>
        </p:spPr>
        <p:txBody>
          <a:bodyPr/>
          <a:lstStyle/>
          <a:p>
            <a:r>
              <a:rPr lang="en-GB" dirty="0"/>
              <a:t>The Departure of Former VC </a:t>
            </a:r>
            <a:endParaRPr lang="en-US" dirty="0"/>
          </a:p>
        </p:txBody>
      </p:sp>
      <p:sp>
        <p:nvSpPr>
          <p:cNvPr id="3" name="Content Placeholder 2">
            <a:extLst>
              <a:ext uri="{FF2B5EF4-FFF2-40B4-BE49-F238E27FC236}">
                <a16:creationId xmlns:a16="http://schemas.microsoft.com/office/drawing/2014/main" xmlns="" id="{DD02D1B0-D3DD-8D01-F5B9-666FC38056BF}"/>
              </a:ext>
            </a:extLst>
          </p:cNvPr>
          <p:cNvSpPr>
            <a:spLocks noGrp="1"/>
          </p:cNvSpPr>
          <p:nvPr>
            <p:ph idx="1"/>
          </p:nvPr>
        </p:nvSpPr>
        <p:spPr>
          <a:xfrm>
            <a:off x="297612" y="1222310"/>
            <a:ext cx="8548776" cy="5501362"/>
          </a:xfrm>
        </p:spPr>
        <p:txBody>
          <a:bodyPr>
            <a:noAutofit/>
          </a:bodyPr>
          <a:lstStyle/>
          <a:p>
            <a:pPr algn="just">
              <a:lnSpc>
                <a:spcPct val="100000"/>
              </a:lnSpc>
            </a:pPr>
            <a:r>
              <a:rPr lang="en-US" dirty="0">
                <a:effectLst/>
                <a:ea typeface="Times New Roman" panose="02020603050405020304" pitchFamily="18" charset="0"/>
              </a:rPr>
              <a:t>On 21 February 2023, Council adopted a resolution accepting and approving the Memorandum of Agreement (</a:t>
            </a:r>
            <a:r>
              <a:rPr lang="en-US" dirty="0" err="1">
                <a:ea typeface="Times New Roman" panose="02020603050405020304" pitchFamily="18" charset="0"/>
              </a:rPr>
              <a:t>M</a:t>
            </a:r>
            <a:r>
              <a:rPr lang="en-US" dirty="0" err="1">
                <a:effectLst/>
                <a:ea typeface="Times New Roman" panose="02020603050405020304" pitchFamily="18" charset="0"/>
              </a:rPr>
              <a:t>oA</a:t>
            </a:r>
            <a:r>
              <a:rPr lang="en-US" dirty="0">
                <a:effectLst/>
                <a:ea typeface="Times New Roman" panose="02020603050405020304" pitchFamily="18" charset="0"/>
              </a:rPr>
              <a:t>) between the University and the former VC, Professor </a:t>
            </a:r>
            <a:r>
              <a:rPr lang="en-US" dirty="0" err="1">
                <a:effectLst/>
                <a:ea typeface="Times New Roman" panose="02020603050405020304" pitchFamily="18" charset="0"/>
              </a:rPr>
              <a:t>Phakeng</a:t>
            </a:r>
            <a:r>
              <a:rPr lang="en-US" dirty="0">
                <a:effectLst/>
                <a:ea typeface="Times New Roman" panose="02020603050405020304" pitchFamily="18" charset="0"/>
              </a:rPr>
              <a:t>, and agreed to review the terms of reference of the Investigative Panel in order to determine an appropriate form for the Panel that would enable it to consider and investigate issues of governance that have affected and are affecting the University without specifically investigating the conduct of the former VC. </a:t>
            </a:r>
          </a:p>
          <a:p>
            <a:pPr algn="just">
              <a:lnSpc>
                <a:spcPct val="100000"/>
              </a:lnSpc>
            </a:pPr>
            <a:r>
              <a:rPr lang="en-GB" dirty="0">
                <a:effectLst/>
                <a:ea typeface="Times New Roman" panose="02020603050405020304" pitchFamily="18" charset="0"/>
              </a:rPr>
              <a:t>Thereafter, news of the early retirement of Professor Phakeng as the UCT VC broke and Prof Sue Harrison was appointed as interim VC.  </a:t>
            </a:r>
          </a:p>
          <a:p>
            <a:pPr algn="just">
              <a:lnSpc>
                <a:spcPct val="100000"/>
              </a:lnSpc>
            </a:pPr>
            <a:r>
              <a:rPr lang="en-GB" dirty="0">
                <a:effectLst/>
                <a:ea typeface="Times New Roman" panose="02020603050405020304" pitchFamily="18" charset="0"/>
              </a:rPr>
              <a:t>The Council thereafter announced the appointment of Emeritus Professor Daya Reddy as the Acting VC</a:t>
            </a:r>
            <a:r>
              <a:rPr lang="en-GB" dirty="0">
                <a:ea typeface="Times New Roman" panose="02020603050405020304" pitchFamily="18" charset="0"/>
              </a:rPr>
              <a:t> following a resolution at its </a:t>
            </a:r>
            <a:r>
              <a:rPr lang="en-GB" dirty="0">
                <a:effectLst/>
                <a:ea typeface="Times New Roman" panose="02020603050405020304" pitchFamily="18" charset="0"/>
              </a:rPr>
              <a:t>special Council meeting of 06 March 2023 </a:t>
            </a:r>
            <a:endParaRPr lang="en-GB" dirty="0">
              <a:ea typeface="Times New Roman" panose="02020603050405020304" pitchFamily="18" charset="0"/>
            </a:endParaRPr>
          </a:p>
          <a:p>
            <a:pPr algn="just">
              <a:lnSpc>
                <a:spcPct val="100000"/>
              </a:lnSpc>
            </a:pPr>
            <a:r>
              <a:rPr lang="en-GB" dirty="0">
                <a:effectLst/>
                <a:ea typeface="Times New Roman" panose="02020603050405020304" pitchFamily="18" charset="0"/>
              </a:rPr>
              <a:t>Professor Reddy officially assumed duty from Tuesday, 14 March 2023. He </a:t>
            </a:r>
            <a:r>
              <a:rPr lang="en-GB" dirty="0">
                <a:ea typeface="Times New Roman" panose="02020603050405020304" pitchFamily="18" charset="0"/>
              </a:rPr>
              <a:t>is to</a:t>
            </a:r>
            <a:r>
              <a:rPr lang="en-GB" dirty="0">
                <a:effectLst/>
                <a:ea typeface="Times New Roman" panose="02020603050405020304" pitchFamily="18" charset="0"/>
              </a:rPr>
              <a:t> hold this position until a new VC is appointed.</a:t>
            </a:r>
            <a:endParaRPr lang="en-US" dirty="0">
              <a:effectLst/>
              <a:ea typeface="Times New Roman" panose="02020603050405020304" pitchFamily="18" charset="0"/>
            </a:endParaRPr>
          </a:p>
          <a:p>
            <a:pPr algn="just">
              <a:lnSpc>
                <a:spcPct val="100000"/>
              </a:lnSpc>
            </a:pPr>
            <a:endParaRPr lang="en-US" dirty="0"/>
          </a:p>
        </p:txBody>
      </p:sp>
      <p:sp>
        <p:nvSpPr>
          <p:cNvPr id="4" name="Slide Number Placeholder 3">
            <a:extLst>
              <a:ext uri="{FF2B5EF4-FFF2-40B4-BE49-F238E27FC236}">
                <a16:creationId xmlns:a16="http://schemas.microsoft.com/office/drawing/2014/main" xmlns="" id="{039EDF4D-1573-2771-BE1A-A4FED8485CF0}"/>
              </a:ext>
            </a:extLst>
          </p:cNvPr>
          <p:cNvSpPr>
            <a:spLocks noGrp="1"/>
          </p:cNvSpPr>
          <p:nvPr>
            <p:ph type="sldNum" sz="quarter" idx="12"/>
          </p:nvPr>
        </p:nvSpPr>
        <p:spPr/>
        <p:txBody>
          <a:bodyPr/>
          <a:lstStyle/>
          <a:p>
            <a:fld id="{87E533A4-FC70-4C2B-80A9-4F7FE2D41DCB}" type="slidenum">
              <a:rPr lang="en-US" smtClean="0"/>
              <a:pPr/>
              <a:t>18</a:t>
            </a:fld>
            <a:endParaRPr lang="en-US"/>
          </a:p>
        </p:txBody>
      </p:sp>
    </p:spTree>
    <p:extLst>
      <p:ext uri="{BB962C8B-B14F-4D97-AF65-F5344CB8AC3E}">
        <p14:creationId xmlns:p14="http://schemas.microsoft.com/office/powerpoint/2010/main" xmlns="" val="2437475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82A8AE-F2A3-2245-E8C8-97BBC1ED7BF9}"/>
              </a:ext>
            </a:extLst>
          </p:cNvPr>
          <p:cNvSpPr>
            <a:spLocks noGrp="1"/>
          </p:cNvSpPr>
          <p:nvPr>
            <p:ph type="title"/>
          </p:nvPr>
        </p:nvSpPr>
        <p:spPr>
          <a:xfrm>
            <a:off x="284671" y="406412"/>
            <a:ext cx="8626415" cy="787388"/>
          </a:xfrm>
        </p:spPr>
        <p:txBody>
          <a:bodyPr/>
          <a:lstStyle/>
          <a:p>
            <a:r>
              <a:rPr lang="en-GB" dirty="0"/>
              <a:t>Revision of the Terms of Reference</a:t>
            </a:r>
            <a:endParaRPr lang="en-US" dirty="0"/>
          </a:p>
        </p:txBody>
      </p:sp>
      <p:sp>
        <p:nvSpPr>
          <p:cNvPr id="3" name="Content Placeholder 2">
            <a:extLst>
              <a:ext uri="{FF2B5EF4-FFF2-40B4-BE49-F238E27FC236}">
                <a16:creationId xmlns:a16="http://schemas.microsoft.com/office/drawing/2014/main" xmlns="" id="{B2181111-CE45-3B65-2418-754FF7864C66}"/>
              </a:ext>
            </a:extLst>
          </p:cNvPr>
          <p:cNvSpPr>
            <a:spLocks noGrp="1"/>
          </p:cNvSpPr>
          <p:nvPr>
            <p:ph idx="1"/>
          </p:nvPr>
        </p:nvSpPr>
        <p:spPr>
          <a:xfrm>
            <a:off x="297612" y="1204685"/>
            <a:ext cx="8548776" cy="5342467"/>
          </a:xfrm>
        </p:spPr>
        <p:txBody>
          <a:bodyPr>
            <a:normAutofit lnSpcReduction="10000"/>
          </a:bodyPr>
          <a:lstStyle/>
          <a:p>
            <a:pPr algn="just">
              <a:lnSpc>
                <a:spcPct val="120000"/>
              </a:lnSpc>
            </a:pPr>
            <a:r>
              <a:rPr lang="en-GB" sz="2400" dirty="0">
                <a:ea typeface="Times New Roman" panose="02020603050405020304" pitchFamily="18" charset="0"/>
              </a:rPr>
              <a:t>Following the departure of the former VC,</a:t>
            </a:r>
            <a:r>
              <a:rPr lang="en-GB" sz="2400" dirty="0">
                <a:effectLst/>
                <a:ea typeface="Times New Roman" panose="02020603050405020304" pitchFamily="18" charset="0"/>
              </a:rPr>
              <a:t> the Council  approved at a meeting on 11 March 2023 the amended terms of reference for the Panel in</a:t>
            </a:r>
            <a:r>
              <a:rPr lang="en-US" sz="2400" dirty="0">
                <a:effectLst/>
                <a:ea typeface="Times New Roman" panose="02020603050405020304" pitchFamily="18" charset="0"/>
              </a:rPr>
              <a:t> order to avoid breaching the </a:t>
            </a:r>
            <a:r>
              <a:rPr lang="en-US" sz="2400" dirty="0" err="1">
                <a:effectLst/>
                <a:ea typeface="Times New Roman" panose="02020603050405020304" pitchFamily="18" charset="0"/>
              </a:rPr>
              <a:t>MoA</a:t>
            </a:r>
            <a:r>
              <a:rPr lang="en-US" sz="2400" dirty="0">
                <a:effectLst/>
                <a:ea typeface="Times New Roman" panose="02020603050405020304" pitchFamily="18" charset="0"/>
              </a:rPr>
              <a:t> entered into with the former VC. </a:t>
            </a:r>
            <a:endParaRPr lang="en-GB" sz="2400" dirty="0">
              <a:ea typeface="Times New Roman" panose="02020603050405020304" pitchFamily="18" charset="0"/>
            </a:endParaRPr>
          </a:p>
          <a:p>
            <a:pPr lvl="1" algn="just">
              <a:lnSpc>
                <a:spcPct val="120000"/>
              </a:lnSpc>
            </a:pPr>
            <a:r>
              <a:rPr lang="en-US" sz="2200" dirty="0">
                <a:effectLst/>
                <a:ea typeface="Times New Roman" panose="02020603050405020304" pitchFamily="18" charset="0"/>
              </a:rPr>
              <a:t>The Panel shall not conduct its inquiry in an adversarial fashion but shall adopt an inquisitorial approach with the assistance of an evidence leader.</a:t>
            </a:r>
          </a:p>
          <a:p>
            <a:pPr lvl="1" algn="just">
              <a:lnSpc>
                <a:spcPct val="120000"/>
              </a:lnSpc>
            </a:pPr>
            <a:r>
              <a:rPr lang="en-US" sz="2200" dirty="0">
                <a:effectLst/>
                <a:ea typeface="Times New Roman" panose="02020603050405020304" pitchFamily="18" charset="0"/>
              </a:rPr>
              <a:t>The purpose of the inquiry shall be primarily forward looking although, based on its findings, the Panel is </a:t>
            </a:r>
            <a:r>
              <a:rPr lang="en-US" sz="2200" dirty="0" err="1">
                <a:effectLst/>
                <a:ea typeface="Times New Roman" panose="02020603050405020304" pitchFamily="18" charset="0"/>
              </a:rPr>
              <a:t>authorised</a:t>
            </a:r>
            <a:r>
              <a:rPr lang="en-US" sz="2200" dirty="0">
                <a:effectLst/>
                <a:ea typeface="Times New Roman" panose="02020603050405020304" pitchFamily="18" charset="0"/>
              </a:rPr>
              <a:t> to recommend redress where warranted. </a:t>
            </a:r>
          </a:p>
          <a:p>
            <a:pPr lvl="1" algn="just">
              <a:lnSpc>
                <a:spcPct val="120000"/>
              </a:lnSpc>
            </a:pPr>
            <a:r>
              <a:rPr lang="en-US" sz="2200" dirty="0">
                <a:effectLst/>
                <a:ea typeface="Times New Roman" panose="02020603050405020304" pitchFamily="18" charset="0"/>
              </a:rPr>
              <a:t>The Panel is </a:t>
            </a:r>
            <a:r>
              <a:rPr lang="en-US" sz="2200" dirty="0" err="1">
                <a:effectLst/>
                <a:ea typeface="Times New Roman" panose="02020603050405020304" pitchFamily="18" charset="0"/>
              </a:rPr>
              <a:t>authorised</a:t>
            </a:r>
            <a:r>
              <a:rPr lang="en-US" sz="2200" dirty="0">
                <a:effectLst/>
                <a:ea typeface="Times New Roman" panose="02020603050405020304" pitchFamily="18" charset="0"/>
              </a:rPr>
              <a:t> to make recommendations that could help Council and the University to prevent and better address any of the failures of governance the Panel finds. </a:t>
            </a:r>
          </a:p>
          <a:p>
            <a:pPr algn="just">
              <a:lnSpc>
                <a:spcPct val="120000"/>
              </a:lnSpc>
            </a:pPr>
            <a:endParaRPr lang="en-ZA" sz="2400" dirty="0">
              <a:effectLst/>
              <a:ea typeface="Calibri" panose="020F0502020204030204" pitchFamily="34" charset="0"/>
            </a:endParaRPr>
          </a:p>
        </p:txBody>
      </p:sp>
      <p:sp>
        <p:nvSpPr>
          <p:cNvPr id="4" name="Slide Number Placeholder 3">
            <a:extLst>
              <a:ext uri="{FF2B5EF4-FFF2-40B4-BE49-F238E27FC236}">
                <a16:creationId xmlns:a16="http://schemas.microsoft.com/office/drawing/2014/main" xmlns="" id="{80C122F1-DACB-DBB3-0C0D-B4C84E0DCEF2}"/>
              </a:ext>
            </a:extLst>
          </p:cNvPr>
          <p:cNvSpPr>
            <a:spLocks noGrp="1"/>
          </p:cNvSpPr>
          <p:nvPr>
            <p:ph type="sldNum" sz="quarter" idx="12"/>
          </p:nvPr>
        </p:nvSpPr>
        <p:spPr/>
        <p:txBody>
          <a:bodyPr/>
          <a:lstStyle/>
          <a:p>
            <a:fld id="{87E533A4-FC70-4C2B-80A9-4F7FE2D41DCB}" type="slidenum">
              <a:rPr lang="en-US" smtClean="0"/>
              <a:pPr/>
              <a:t>19</a:t>
            </a:fld>
            <a:endParaRPr lang="en-US"/>
          </a:p>
        </p:txBody>
      </p:sp>
    </p:spTree>
    <p:extLst>
      <p:ext uri="{BB962C8B-B14F-4D97-AF65-F5344CB8AC3E}">
        <p14:creationId xmlns:p14="http://schemas.microsoft.com/office/powerpoint/2010/main" xmlns="" val="871965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D7029E-EE28-13D5-966C-BBC7937F6B89}"/>
              </a:ext>
            </a:extLst>
          </p:cNvPr>
          <p:cNvSpPr>
            <a:spLocks noGrp="1"/>
          </p:cNvSpPr>
          <p:nvPr>
            <p:ph type="title"/>
          </p:nvPr>
        </p:nvSpPr>
        <p:spPr/>
        <p:txBody>
          <a:bodyPr/>
          <a:lstStyle/>
          <a:p>
            <a:r>
              <a:rPr lang="en-ZA" dirty="0"/>
              <a:t>The Request of the Committee </a:t>
            </a:r>
            <a:endParaRPr lang="en-US" dirty="0"/>
          </a:p>
        </p:txBody>
      </p:sp>
      <p:sp>
        <p:nvSpPr>
          <p:cNvPr id="3" name="Content Placeholder 2">
            <a:extLst>
              <a:ext uri="{FF2B5EF4-FFF2-40B4-BE49-F238E27FC236}">
                <a16:creationId xmlns:a16="http://schemas.microsoft.com/office/drawing/2014/main" xmlns="" id="{7ACD7F42-8B7D-3AA3-B1D2-C2227406E183}"/>
              </a:ext>
            </a:extLst>
          </p:cNvPr>
          <p:cNvSpPr>
            <a:spLocks noGrp="1"/>
          </p:cNvSpPr>
          <p:nvPr>
            <p:ph idx="1"/>
          </p:nvPr>
        </p:nvSpPr>
        <p:spPr/>
        <p:txBody>
          <a:bodyPr>
            <a:normAutofit/>
          </a:bodyPr>
          <a:lstStyle/>
          <a:p>
            <a:pPr marL="0" indent="0">
              <a:buNone/>
            </a:pPr>
            <a:r>
              <a:rPr lang="en-ZA" sz="2300" dirty="0"/>
              <a:t>The Committee has requested a briefing </a:t>
            </a:r>
            <a:r>
              <a:rPr lang="en-GB" sz="2300" b="1" dirty="0"/>
              <a:t>on the state of governance of higher education institutions</a:t>
            </a:r>
            <a:r>
              <a:rPr lang="en-GB" sz="2300" dirty="0"/>
              <a:t>, including special focus on:</a:t>
            </a:r>
          </a:p>
          <a:p>
            <a:pPr marL="800100" lvl="1" indent="-457200">
              <a:spcBef>
                <a:spcPts val="0"/>
              </a:spcBef>
              <a:spcAft>
                <a:spcPts val="1200"/>
              </a:spcAft>
              <a:buFont typeface="+mj-lt"/>
              <a:buAutoNum type="arabicPeriod"/>
            </a:pPr>
            <a:r>
              <a:rPr lang="en-GB" sz="2300" dirty="0"/>
              <a:t>The University of Cape Town Council (UCT) investigation report into governance and management challenges.</a:t>
            </a:r>
          </a:p>
          <a:p>
            <a:pPr marL="800100" lvl="1" indent="-457200">
              <a:spcBef>
                <a:spcPts val="0"/>
              </a:spcBef>
              <a:spcAft>
                <a:spcPts val="1200"/>
              </a:spcAft>
              <a:buFont typeface="+mj-lt"/>
              <a:buAutoNum type="arabicPeriod"/>
            </a:pPr>
            <a:r>
              <a:rPr lang="en-GB" sz="2300" dirty="0"/>
              <a:t>The University of South Africa (UNISA) on governance-related matters, progress in the implementation of the MTT Review of UNISA recommendations, including the work of the appointed Independent Assessor. </a:t>
            </a:r>
          </a:p>
          <a:p>
            <a:pPr marL="800100" lvl="1" indent="-457200">
              <a:spcBef>
                <a:spcPts val="0"/>
              </a:spcBef>
              <a:spcAft>
                <a:spcPts val="1200"/>
              </a:spcAft>
              <a:buFont typeface="+mj-lt"/>
              <a:buAutoNum type="arabicPeriod"/>
            </a:pPr>
            <a:r>
              <a:rPr lang="en-US" sz="2300" dirty="0">
                <a:effectLst/>
                <a:ea typeface="Calibri" panose="020F0502020204030204" pitchFamily="34" charset="0"/>
              </a:rPr>
              <a:t>Update on the state of affairs of the University of Fort Hare (UFH) and University of KwaZulu-Natal (UKZN). </a:t>
            </a:r>
            <a:endParaRPr lang="en-US" sz="2300" dirty="0">
              <a:effectLst/>
              <a:ea typeface="Times New Roman" panose="02020603050405020304" pitchFamily="18" charset="0"/>
            </a:endParaRPr>
          </a:p>
          <a:p>
            <a:endParaRPr lang="en-US" sz="2300" dirty="0"/>
          </a:p>
        </p:txBody>
      </p:sp>
      <p:sp>
        <p:nvSpPr>
          <p:cNvPr id="4" name="Slide Number Placeholder 3">
            <a:extLst>
              <a:ext uri="{FF2B5EF4-FFF2-40B4-BE49-F238E27FC236}">
                <a16:creationId xmlns:a16="http://schemas.microsoft.com/office/drawing/2014/main" xmlns="" id="{4E44E0BE-5B26-4D03-80E5-12706411A6F4}"/>
              </a:ext>
            </a:extLst>
          </p:cNvPr>
          <p:cNvSpPr>
            <a:spLocks noGrp="1"/>
          </p:cNvSpPr>
          <p:nvPr>
            <p:ph type="sldNum" sz="quarter" idx="12"/>
          </p:nvPr>
        </p:nvSpPr>
        <p:spPr/>
        <p:txBody>
          <a:bodyPr/>
          <a:lstStyle/>
          <a:p>
            <a:fld id="{87E533A4-FC70-4C2B-80A9-4F7FE2D41DCB}" type="slidenum">
              <a:rPr lang="en-US" smtClean="0"/>
              <a:pPr/>
              <a:t>2</a:t>
            </a:fld>
            <a:endParaRPr lang="en-US"/>
          </a:p>
        </p:txBody>
      </p:sp>
    </p:spTree>
    <p:extLst>
      <p:ext uri="{BB962C8B-B14F-4D97-AF65-F5344CB8AC3E}">
        <p14:creationId xmlns:p14="http://schemas.microsoft.com/office/powerpoint/2010/main" xmlns="" val="1855170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13BBAD-55D1-27B4-FF92-C3252C62CCD8}"/>
              </a:ext>
            </a:extLst>
          </p:cNvPr>
          <p:cNvSpPr>
            <a:spLocks noGrp="1"/>
          </p:cNvSpPr>
          <p:nvPr>
            <p:ph type="title"/>
          </p:nvPr>
        </p:nvSpPr>
        <p:spPr>
          <a:xfrm>
            <a:off x="284671" y="406412"/>
            <a:ext cx="8626415" cy="762821"/>
          </a:xfrm>
        </p:spPr>
        <p:txBody>
          <a:bodyPr/>
          <a:lstStyle/>
          <a:p>
            <a:r>
              <a:rPr lang="en-ZA" dirty="0"/>
              <a:t>Revised Terms of Reference: The Scope </a:t>
            </a:r>
            <a:endParaRPr lang="en-US" dirty="0"/>
          </a:p>
        </p:txBody>
      </p:sp>
      <p:sp>
        <p:nvSpPr>
          <p:cNvPr id="3" name="Content Placeholder 2">
            <a:extLst>
              <a:ext uri="{FF2B5EF4-FFF2-40B4-BE49-F238E27FC236}">
                <a16:creationId xmlns:a16="http://schemas.microsoft.com/office/drawing/2014/main" xmlns="" id="{5826D5CD-DFD7-AC4D-0B31-385E91CDC5D8}"/>
              </a:ext>
            </a:extLst>
          </p:cNvPr>
          <p:cNvSpPr>
            <a:spLocks noGrp="1"/>
          </p:cNvSpPr>
          <p:nvPr>
            <p:ph idx="1"/>
          </p:nvPr>
        </p:nvSpPr>
        <p:spPr>
          <a:xfrm>
            <a:off x="297612" y="1169232"/>
            <a:ext cx="8548776" cy="5282355"/>
          </a:xfrm>
        </p:spPr>
        <p:txBody>
          <a:bodyPr>
            <a:noAutofit/>
          </a:bodyPr>
          <a:lstStyle/>
          <a:p>
            <a:pPr marL="0" lvl="1" indent="0" algn="just">
              <a:lnSpc>
                <a:spcPct val="100000"/>
              </a:lnSpc>
              <a:buNone/>
            </a:pPr>
            <a:r>
              <a:rPr lang="en-US" sz="2100" dirty="0">
                <a:effectLst/>
                <a:ea typeface="Times New Roman" panose="02020603050405020304" pitchFamily="18" charset="0"/>
              </a:rPr>
              <a:t>The scope of the inquiry shall exclude any consideration of whether the former VC committed any disciplinary offence. Rather, it shall focus on the following:</a:t>
            </a:r>
          </a:p>
          <a:p>
            <a:pPr marL="179388" lvl="2" indent="-179388" algn="just">
              <a:lnSpc>
                <a:spcPct val="100000"/>
              </a:lnSpc>
            </a:pPr>
            <a:r>
              <a:rPr lang="en-US" sz="2100" dirty="0">
                <a:effectLst/>
                <a:ea typeface="Times New Roman" panose="02020603050405020304" pitchFamily="18" charset="0"/>
              </a:rPr>
              <a:t>The circumstances surrounding the resignation or retirement of members of the executive including DVCs, deans, directors and other employees linked to the senior leadership, with the specific purpose of finding out whether executive relations and the failures of governance within Council, its officers and structures contributed to this; </a:t>
            </a:r>
          </a:p>
          <a:p>
            <a:pPr marL="179388" lvl="2" indent="-179388" algn="just">
              <a:lnSpc>
                <a:spcPct val="100000"/>
              </a:lnSpc>
            </a:pPr>
            <a:r>
              <a:rPr lang="en-US" sz="2100" dirty="0">
                <a:effectLst/>
                <a:ea typeface="Times New Roman" panose="02020603050405020304" pitchFamily="18" charset="0"/>
              </a:rPr>
              <a:t>Whether any unfairness, breaches of </a:t>
            </a:r>
            <a:r>
              <a:rPr lang="en-US" sz="2100" dirty="0" err="1">
                <a:effectLst/>
                <a:ea typeface="Times New Roman" panose="02020603050405020304" pitchFamily="18" charset="0"/>
              </a:rPr>
              <a:t>labour</a:t>
            </a:r>
            <a:r>
              <a:rPr lang="en-US" sz="2100" dirty="0">
                <a:effectLst/>
                <a:ea typeface="Times New Roman" panose="02020603050405020304" pitchFamily="18" charset="0"/>
              </a:rPr>
              <a:t> law or UCT Statute, regulations and policies took place, whether any remedy is possible and practicable, and whether there are policy gaps that need rectifying; and</a:t>
            </a:r>
            <a:endParaRPr lang="en-US" sz="2100" dirty="0">
              <a:ea typeface="Times New Roman" panose="02020603050405020304" pitchFamily="18" charset="0"/>
            </a:endParaRPr>
          </a:p>
          <a:p>
            <a:pPr marL="179388" lvl="2" indent="-179388" algn="just">
              <a:lnSpc>
                <a:spcPct val="100000"/>
              </a:lnSpc>
            </a:pPr>
            <a:r>
              <a:rPr lang="en-US" sz="2100" dirty="0">
                <a:effectLst/>
                <a:ea typeface="Times New Roman" panose="02020603050405020304" pitchFamily="18" charset="0"/>
              </a:rPr>
              <a:t>The role of Council in handling the Ombud report and subsequent reports, and whether there were any failures of governance in this regard that still need to be addressed.</a:t>
            </a:r>
          </a:p>
          <a:p>
            <a:pPr marL="0" indent="0">
              <a:lnSpc>
                <a:spcPct val="100000"/>
              </a:lnSpc>
              <a:buNone/>
            </a:pPr>
            <a:endParaRPr lang="en-US" dirty="0">
              <a:effectLst/>
              <a:ea typeface="Times New Roman" panose="02020603050405020304" pitchFamily="18" charset="0"/>
            </a:endParaRPr>
          </a:p>
          <a:p>
            <a:pPr>
              <a:lnSpc>
                <a:spcPct val="100000"/>
              </a:lnSpc>
            </a:pPr>
            <a:endParaRPr lang="en-US" dirty="0"/>
          </a:p>
        </p:txBody>
      </p:sp>
      <p:sp>
        <p:nvSpPr>
          <p:cNvPr id="4" name="Slide Number Placeholder 3">
            <a:extLst>
              <a:ext uri="{FF2B5EF4-FFF2-40B4-BE49-F238E27FC236}">
                <a16:creationId xmlns:a16="http://schemas.microsoft.com/office/drawing/2014/main" xmlns="" id="{EF0037B2-1A3D-B510-CFA9-22C8003E5C96}"/>
              </a:ext>
            </a:extLst>
          </p:cNvPr>
          <p:cNvSpPr>
            <a:spLocks noGrp="1"/>
          </p:cNvSpPr>
          <p:nvPr>
            <p:ph type="sldNum" sz="quarter" idx="12"/>
          </p:nvPr>
        </p:nvSpPr>
        <p:spPr/>
        <p:txBody>
          <a:bodyPr/>
          <a:lstStyle/>
          <a:p>
            <a:fld id="{87E533A4-FC70-4C2B-80A9-4F7FE2D41DCB}" type="slidenum">
              <a:rPr lang="en-US" smtClean="0"/>
              <a:pPr/>
              <a:t>20</a:t>
            </a:fld>
            <a:endParaRPr lang="en-US"/>
          </a:p>
        </p:txBody>
      </p:sp>
    </p:spTree>
    <p:extLst>
      <p:ext uri="{BB962C8B-B14F-4D97-AF65-F5344CB8AC3E}">
        <p14:creationId xmlns:p14="http://schemas.microsoft.com/office/powerpoint/2010/main" xmlns="" val="2181323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A49959-D932-5362-E5D2-615328A64840}"/>
              </a:ext>
            </a:extLst>
          </p:cNvPr>
          <p:cNvSpPr>
            <a:spLocks noGrp="1"/>
          </p:cNvSpPr>
          <p:nvPr>
            <p:ph type="title"/>
          </p:nvPr>
        </p:nvSpPr>
        <p:spPr>
          <a:xfrm>
            <a:off x="284671" y="406412"/>
            <a:ext cx="8626415" cy="863588"/>
          </a:xfrm>
        </p:spPr>
        <p:txBody>
          <a:bodyPr/>
          <a:lstStyle/>
          <a:p>
            <a:r>
              <a:rPr lang="en-GB" dirty="0"/>
              <a:t>Implications of the Revised </a:t>
            </a:r>
            <a:r>
              <a:rPr lang="en-GB" dirty="0" err="1"/>
              <a:t>ToRs</a:t>
            </a:r>
            <a:endParaRPr lang="en-US" dirty="0"/>
          </a:p>
        </p:txBody>
      </p:sp>
      <p:sp>
        <p:nvSpPr>
          <p:cNvPr id="3" name="Content Placeholder 2">
            <a:extLst>
              <a:ext uri="{FF2B5EF4-FFF2-40B4-BE49-F238E27FC236}">
                <a16:creationId xmlns:a16="http://schemas.microsoft.com/office/drawing/2014/main" xmlns="" id="{D7BA0BDB-47B3-BEE0-B497-D65B658F1748}"/>
              </a:ext>
            </a:extLst>
          </p:cNvPr>
          <p:cNvSpPr>
            <a:spLocks noGrp="1"/>
          </p:cNvSpPr>
          <p:nvPr>
            <p:ph idx="1"/>
          </p:nvPr>
        </p:nvSpPr>
        <p:spPr>
          <a:xfrm>
            <a:off x="297611" y="1356638"/>
            <a:ext cx="8626415" cy="4891762"/>
          </a:xfrm>
        </p:spPr>
        <p:txBody>
          <a:bodyPr>
            <a:noAutofit/>
          </a:bodyPr>
          <a:lstStyle/>
          <a:p>
            <a:pPr marL="0" lvl="0" indent="0" algn="just">
              <a:lnSpc>
                <a:spcPct val="100000"/>
              </a:lnSpc>
              <a:buNone/>
            </a:pPr>
            <a:r>
              <a:rPr lang="en-ZA" sz="2200" dirty="0">
                <a:effectLst/>
                <a:ea typeface="Calibri" panose="020F0502020204030204" pitchFamily="34" charset="0"/>
              </a:rPr>
              <a:t>The Panel shall not make any specific findings touching on the personal responsibility of the former VC, </a:t>
            </a:r>
            <a:endParaRPr lang="en-US" sz="2200" dirty="0">
              <a:ea typeface="Calibri" panose="020F0502020204030204" pitchFamily="34" charset="0"/>
            </a:endParaRPr>
          </a:p>
          <a:p>
            <a:pPr marL="0" lvl="0" indent="0" algn="just">
              <a:lnSpc>
                <a:spcPct val="100000"/>
              </a:lnSpc>
              <a:buNone/>
            </a:pPr>
            <a:r>
              <a:rPr lang="en-GB" sz="2200" dirty="0">
                <a:effectLst/>
                <a:ea typeface="Calibri" panose="020F0502020204030204" pitchFamily="34" charset="0"/>
              </a:rPr>
              <a:t>The </a:t>
            </a:r>
            <a:r>
              <a:rPr lang="en-ZA" sz="2200" dirty="0">
                <a:effectLst/>
                <a:ea typeface="Calibri" panose="020F0502020204030204" pitchFamily="34" charset="0"/>
              </a:rPr>
              <a:t>former VC shall not be required to appear before the Panel, or to submit evidence to it. </a:t>
            </a:r>
          </a:p>
          <a:p>
            <a:pPr lvl="1" algn="just">
              <a:lnSpc>
                <a:spcPct val="100000"/>
              </a:lnSpc>
            </a:pPr>
            <a:r>
              <a:rPr lang="en-ZA" sz="2200" dirty="0">
                <a:effectLst/>
                <a:ea typeface="Calibri" panose="020F0502020204030204" pitchFamily="34" charset="0"/>
              </a:rPr>
              <a:t>However, the Panel shall not disregard any relevant evidence submitted by any person touching on the conduct of the former VC which is imputable to the University provided that the Panel shall treat such evidence with appropriate caution to avoid undue prejudice to the University. </a:t>
            </a:r>
          </a:p>
          <a:p>
            <a:pPr lvl="1" algn="just">
              <a:lnSpc>
                <a:spcPct val="100000"/>
              </a:lnSpc>
            </a:pPr>
            <a:r>
              <a:rPr lang="en-ZA" sz="2200" dirty="0">
                <a:effectLst/>
                <a:ea typeface="Calibri" panose="020F0502020204030204" pitchFamily="34" charset="0"/>
              </a:rPr>
              <a:t>The Panel may however make conclusions or findings pertaining to her acts and omissions taken and made in the ordinary course of employment and therefore attributable to the University.</a:t>
            </a:r>
            <a:endParaRPr lang="en-US" sz="2200" dirty="0">
              <a:effectLst/>
              <a:ea typeface="Calibri" panose="020F0502020204030204" pitchFamily="34" charset="0"/>
            </a:endParaRPr>
          </a:p>
          <a:p>
            <a:pPr algn="just">
              <a:lnSpc>
                <a:spcPct val="100000"/>
              </a:lnSpc>
            </a:pPr>
            <a:endParaRPr lang="en-US" sz="2200" dirty="0"/>
          </a:p>
        </p:txBody>
      </p:sp>
      <p:sp>
        <p:nvSpPr>
          <p:cNvPr id="4" name="Slide Number Placeholder 3">
            <a:extLst>
              <a:ext uri="{FF2B5EF4-FFF2-40B4-BE49-F238E27FC236}">
                <a16:creationId xmlns:a16="http://schemas.microsoft.com/office/drawing/2014/main" xmlns="" id="{512A818D-9EDB-3EF7-B3D8-26A8A1B4CD7A}"/>
              </a:ext>
            </a:extLst>
          </p:cNvPr>
          <p:cNvSpPr>
            <a:spLocks noGrp="1"/>
          </p:cNvSpPr>
          <p:nvPr>
            <p:ph type="sldNum" sz="quarter" idx="12"/>
          </p:nvPr>
        </p:nvSpPr>
        <p:spPr/>
        <p:txBody>
          <a:bodyPr/>
          <a:lstStyle/>
          <a:p>
            <a:fld id="{87E533A4-FC70-4C2B-80A9-4F7FE2D41DCB}" type="slidenum">
              <a:rPr lang="en-US" smtClean="0"/>
              <a:pPr/>
              <a:t>21</a:t>
            </a:fld>
            <a:endParaRPr lang="en-US"/>
          </a:p>
        </p:txBody>
      </p:sp>
    </p:spTree>
    <p:extLst>
      <p:ext uri="{BB962C8B-B14F-4D97-AF65-F5344CB8AC3E}">
        <p14:creationId xmlns:p14="http://schemas.microsoft.com/office/powerpoint/2010/main" xmlns="" val="680638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4801E-1CE2-F9DB-AB60-DA34F0886B46}"/>
              </a:ext>
            </a:extLst>
          </p:cNvPr>
          <p:cNvSpPr>
            <a:spLocks noGrp="1"/>
          </p:cNvSpPr>
          <p:nvPr>
            <p:ph type="title"/>
          </p:nvPr>
        </p:nvSpPr>
        <p:spPr>
          <a:xfrm>
            <a:off x="284671" y="406412"/>
            <a:ext cx="8626415" cy="722592"/>
          </a:xfrm>
        </p:spPr>
        <p:txBody>
          <a:bodyPr/>
          <a:lstStyle/>
          <a:p>
            <a:r>
              <a:rPr lang="en-GB" dirty="0"/>
              <a:t>Progress Thus Far </a:t>
            </a:r>
            <a:endParaRPr lang="en-US" dirty="0"/>
          </a:p>
        </p:txBody>
      </p:sp>
      <p:sp>
        <p:nvSpPr>
          <p:cNvPr id="3" name="Content Placeholder 2">
            <a:extLst>
              <a:ext uri="{FF2B5EF4-FFF2-40B4-BE49-F238E27FC236}">
                <a16:creationId xmlns:a16="http://schemas.microsoft.com/office/drawing/2014/main" xmlns="" id="{DD02D1B0-D3DD-8D01-F5B9-666FC38056BF}"/>
              </a:ext>
            </a:extLst>
          </p:cNvPr>
          <p:cNvSpPr>
            <a:spLocks noGrp="1"/>
          </p:cNvSpPr>
          <p:nvPr>
            <p:ph idx="1"/>
          </p:nvPr>
        </p:nvSpPr>
        <p:spPr>
          <a:xfrm>
            <a:off x="284670" y="1103956"/>
            <a:ext cx="8626416" cy="5347632"/>
          </a:xfrm>
        </p:spPr>
        <p:txBody>
          <a:bodyPr>
            <a:noAutofit/>
          </a:bodyPr>
          <a:lstStyle/>
          <a:p>
            <a:pPr>
              <a:lnSpc>
                <a:spcPct val="100000"/>
              </a:lnSpc>
              <a:spcBef>
                <a:spcPts val="0"/>
              </a:spcBef>
            </a:pPr>
            <a:r>
              <a:rPr lang="en-US" dirty="0"/>
              <a:t>The work of the Panel has taken long but it is underway.</a:t>
            </a:r>
          </a:p>
          <a:p>
            <a:pPr>
              <a:lnSpc>
                <a:spcPct val="100000"/>
              </a:lnSpc>
              <a:spcBef>
                <a:spcPts val="0"/>
              </a:spcBef>
            </a:pPr>
            <a:r>
              <a:rPr lang="en-US" dirty="0">
                <a:effectLst/>
                <a:latin typeface="Arial" panose="020B0604020202020204" pitchFamily="34" charset="0"/>
                <a:ea typeface="Times New Roman" panose="02020603050405020304" pitchFamily="18" charset="0"/>
              </a:rPr>
              <a:t>The Panel is now working towards a deadline to complete its work by </a:t>
            </a:r>
            <a:r>
              <a:rPr lang="en-US" b="1" dirty="0">
                <a:effectLst/>
                <a:latin typeface="Arial" panose="020B0604020202020204" pitchFamily="34" charset="0"/>
                <a:ea typeface="Times New Roman" panose="02020603050405020304" pitchFamily="18" charset="0"/>
              </a:rPr>
              <a:t>14 July 2023</a:t>
            </a:r>
            <a:r>
              <a:rPr lang="en-US" dirty="0">
                <a:effectLst/>
                <a:latin typeface="Arial" panose="020B0604020202020204" pitchFamily="34" charset="0"/>
                <a:ea typeface="Times New Roman" panose="02020603050405020304" pitchFamily="18" charset="0"/>
              </a:rPr>
              <a:t>, but reserves the option to request further extension if necessary.</a:t>
            </a:r>
            <a:r>
              <a:rPr lang="en-US" dirty="0"/>
              <a:t> </a:t>
            </a:r>
          </a:p>
          <a:p>
            <a:pPr>
              <a:lnSpc>
                <a:spcPct val="100000"/>
              </a:lnSpc>
              <a:spcBef>
                <a:spcPts val="0"/>
              </a:spcBef>
            </a:pPr>
            <a:r>
              <a:rPr lang="en-US" dirty="0">
                <a:effectLst/>
                <a:latin typeface="Arial" panose="020B0604020202020204" pitchFamily="34" charset="0"/>
                <a:ea typeface="Times New Roman" panose="02020603050405020304" pitchFamily="18" charset="0"/>
              </a:rPr>
              <a:t>The Panel submitted an Interim Report on 17 May 2023 to the UCT Council which recommended the removal of Ms </a:t>
            </a:r>
            <a:r>
              <a:rPr lang="en-US" dirty="0" err="1">
                <a:effectLst/>
                <a:latin typeface="Arial" panose="020B0604020202020204" pitchFamily="34" charset="0"/>
                <a:ea typeface="Times New Roman" panose="02020603050405020304" pitchFamily="18" charset="0"/>
              </a:rPr>
              <a:t>Ngonyama</a:t>
            </a:r>
            <a:r>
              <a:rPr lang="en-US" dirty="0">
                <a:effectLst/>
                <a:latin typeface="Arial" panose="020B0604020202020204" pitchFamily="34" charset="0"/>
                <a:ea typeface="Times New Roman" panose="02020603050405020304" pitchFamily="18" charset="0"/>
              </a:rPr>
              <a:t> as the UCT Chairperson of Council</a:t>
            </a:r>
          </a:p>
          <a:p>
            <a:pPr>
              <a:lnSpc>
                <a:spcPct val="100000"/>
              </a:lnSpc>
              <a:spcBef>
                <a:spcPts val="0"/>
              </a:spcBef>
            </a:pPr>
            <a:r>
              <a:rPr lang="en-US" dirty="0">
                <a:ea typeface="Times New Roman" panose="02020603050405020304" pitchFamily="18" charset="0"/>
              </a:rPr>
              <a:t>Ms </a:t>
            </a:r>
            <a:r>
              <a:rPr lang="en-US" dirty="0" err="1">
                <a:ea typeface="Times New Roman" panose="02020603050405020304" pitchFamily="18" charset="0"/>
              </a:rPr>
              <a:t>Ngonyama</a:t>
            </a:r>
            <a:r>
              <a:rPr lang="en-US" dirty="0">
                <a:ea typeface="Times New Roman" panose="02020603050405020304" pitchFamily="18" charset="0"/>
              </a:rPr>
              <a:t> filed an urgent </a:t>
            </a:r>
            <a:r>
              <a:rPr lang="en-US" dirty="0">
                <a:effectLst/>
                <a:latin typeface="Arial" panose="020B0604020202020204" pitchFamily="34" charset="0"/>
                <a:ea typeface="Times New Roman" panose="02020603050405020304" pitchFamily="18" charset="0"/>
              </a:rPr>
              <a:t>review application at the Western Cape High Court to set aside the work of the Panel and any attempts by the Council to have her removed as Chairperson. </a:t>
            </a:r>
          </a:p>
          <a:p>
            <a:pPr>
              <a:lnSpc>
                <a:spcPct val="100000"/>
              </a:lnSpc>
              <a:spcBef>
                <a:spcPts val="0"/>
              </a:spcBef>
            </a:pPr>
            <a:r>
              <a:rPr lang="en-US" dirty="0">
                <a:effectLst/>
                <a:latin typeface="Arial" panose="020B0604020202020204" pitchFamily="34" charset="0"/>
                <a:ea typeface="Times New Roman" panose="02020603050405020304" pitchFamily="18" charset="0"/>
              </a:rPr>
              <a:t>On 22 May 2023, Ms </a:t>
            </a:r>
            <a:r>
              <a:rPr lang="en-US" dirty="0" err="1">
                <a:effectLst/>
                <a:latin typeface="Arial" panose="020B0604020202020204" pitchFamily="34" charset="0"/>
                <a:ea typeface="Times New Roman" panose="02020603050405020304" pitchFamily="18" charset="0"/>
              </a:rPr>
              <a:t>Ngonyama</a:t>
            </a:r>
            <a:r>
              <a:rPr lang="en-US" dirty="0">
                <a:effectLst/>
                <a:latin typeface="Arial" panose="020B0604020202020204" pitchFamily="34" charset="0"/>
                <a:ea typeface="Times New Roman" panose="02020603050405020304" pitchFamily="18" charset="0"/>
              </a:rPr>
              <a:t> announced her resignation as the Chairperson and member of Council with immediate effect.</a:t>
            </a:r>
          </a:p>
          <a:p>
            <a:pPr>
              <a:lnSpc>
                <a:spcPct val="100000"/>
              </a:lnSpc>
              <a:spcBef>
                <a:spcPts val="0"/>
              </a:spcBef>
            </a:pPr>
            <a:r>
              <a:rPr lang="en-US" dirty="0">
                <a:effectLst/>
                <a:latin typeface="Arial" panose="020B0604020202020204" pitchFamily="34" charset="0"/>
                <a:ea typeface="Times New Roman" panose="02020603050405020304" pitchFamily="18" charset="0"/>
              </a:rPr>
              <a:t>Ms </a:t>
            </a:r>
            <a:r>
              <a:rPr lang="en-US" dirty="0" err="1">
                <a:effectLst/>
                <a:latin typeface="Arial" panose="020B0604020202020204" pitchFamily="34" charset="0"/>
                <a:ea typeface="Times New Roman" panose="02020603050405020304" pitchFamily="18" charset="0"/>
              </a:rPr>
              <a:t>Pheladi</a:t>
            </a:r>
            <a:r>
              <a:rPr lang="en-US" dirty="0">
                <a:effectLst/>
                <a:latin typeface="Arial" panose="020B0604020202020204" pitchFamily="34" charset="0"/>
                <a:ea typeface="Times New Roman" panose="02020603050405020304" pitchFamily="18" charset="0"/>
              </a:rPr>
              <a:t> Gwangwa who was the Deputy Chairperson of Council at the time, also made an application to interdict the Special Council meeting scheduled for 23 May 2023 from discussing any motions to do with her removal.  </a:t>
            </a:r>
            <a:endParaRPr lang="en-US" dirty="0">
              <a:effectLst/>
              <a:latin typeface="Times New Roman" panose="02020603050405020304" pitchFamily="18" charset="0"/>
              <a:ea typeface="Times New Roman" panose="02020603050405020304" pitchFamily="18" charset="0"/>
            </a:endParaRPr>
          </a:p>
          <a:p>
            <a:pPr>
              <a:lnSpc>
                <a:spcPct val="100000"/>
              </a:lnSpc>
              <a:spcBef>
                <a:spcPts val="0"/>
              </a:spcBef>
            </a:pPr>
            <a:endParaRPr lang="en-US" dirty="0">
              <a:solidFill>
                <a:srgbClr val="FF0000"/>
              </a:solidFill>
            </a:endParaRPr>
          </a:p>
        </p:txBody>
      </p:sp>
      <p:sp>
        <p:nvSpPr>
          <p:cNvPr id="4" name="Slide Number Placeholder 3">
            <a:extLst>
              <a:ext uri="{FF2B5EF4-FFF2-40B4-BE49-F238E27FC236}">
                <a16:creationId xmlns:a16="http://schemas.microsoft.com/office/drawing/2014/main" xmlns="" id="{55ED02A6-5647-333F-4191-BD2444AE5E14}"/>
              </a:ext>
            </a:extLst>
          </p:cNvPr>
          <p:cNvSpPr>
            <a:spLocks noGrp="1"/>
          </p:cNvSpPr>
          <p:nvPr>
            <p:ph type="sldNum" sz="quarter" idx="12"/>
          </p:nvPr>
        </p:nvSpPr>
        <p:spPr/>
        <p:txBody>
          <a:bodyPr/>
          <a:lstStyle/>
          <a:p>
            <a:fld id="{87E533A4-FC70-4C2B-80A9-4F7FE2D41DCB}" type="slidenum">
              <a:rPr lang="en-US" smtClean="0"/>
              <a:pPr/>
              <a:t>22</a:t>
            </a:fld>
            <a:endParaRPr lang="en-US"/>
          </a:p>
        </p:txBody>
      </p:sp>
    </p:spTree>
    <p:extLst>
      <p:ext uri="{BB962C8B-B14F-4D97-AF65-F5344CB8AC3E}">
        <p14:creationId xmlns:p14="http://schemas.microsoft.com/office/powerpoint/2010/main" xmlns="" val="79484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9DDA6-9B0C-FD34-2893-53963E738D54}"/>
              </a:ext>
            </a:extLst>
          </p:cNvPr>
          <p:cNvSpPr>
            <a:spLocks noGrp="1"/>
          </p:cNvSpPr>
          <p:nvPr>
            <p:ph type="title"/>
          </p:nvPr>
        </p:nvSpPr>
        <p:spPr/>
        <p:txBody>
          <a:bodyPr/>
          <a:lstStyle/>
          <a:p>
            <a:r>
              <a:rPr lang="en-ZA" dirty="0"/>
              <a:t>Way Forward</a:t>
            </a:r>
            <a:endParaRPr lang="en-US" dirty="0"/>
          </a:p>
        </p:txBody>
      </p:sp>
      <p:sp>
        <p:nvSpPr>
          <p:cNvPr id="3" name="Content Placeholder 2">
            <a:extLst>
              <a:ext uri="{FF2B5EF4-FFF2-40B4-BE49-F238E27FC236}">
                <a16:creationId xmlns:a16="http://schemas.microsoft.com/office/drawing/2014/main" xmlns="" id="{355C6BC7-7AD1-24C2-CE23-1C6320DCB23B}"/>
              </a:ext>
            </a:extLst>
          </p:cNvPr>
          <p:cNvSpPr>
            <a:spLocks noGrp="1"/>
          </p:cNvSpPr>
          <p:nvPr>
            <p:ph idx="1"/>
          </p:nvPr>
        </p:nvSpPr>
        <p:spPr/>
        <p:txBody>
          <a:bodyPr>
            <a:normAutofit/>
          </a:bodyPr>
          <a:lstStyle/>
          <a:p>
            <a:pPr algn="just">
              <a:lnSpc>
                <a:spcPct val="100000"/>
              </a:lnSpc>
              <a:spcBef>
                <a:spcPts val="0"/>
              </a:spcBef>
            </a:pPr>
            <a:r>
              <a:rPr lang="en-ZA" sz="2400" dirty="0">
                <a:effectLst/>
                <a:ea typeface="Calibri" panose="020F0502020204030204" pitchFamily="34" charset="0"/>
              </a:rPr>
              <a:t>The approach adopted by the Department has been to allow the Panel to conclude its </a:t>
            </a:r>
            <a:r>
              <a:rPr lang="en-ZA" sz="2400" dirty="0">
                <a:ea typeface="Calibri" panose="020F0502020204030204" pitchFamily="34" charset="0"/>
              </a:rPr>
              <a:t>enquiry </a:t>
            </a:r>
            <a:r>
              <a:rPr lang="en-ZA" sz="2400" dirty="0">
                <a:effectLst/>
                <a:ea typeface="Calibri" panose="020F0502020204030204" pitchFamily="34" charset="0"/>
              </a:rPr>
              <a:t>and the Council to furnish the Minister with the Report. </a:t>
            </a:r>
          </a:p>
          <a:p>
            <a:pPr algn="just">
              <a:lnSpc>
                <a:spcPct val="100000"/>
              </a:lnSpc>
              <a:spcBef>
                <a:spcPts val="0"/>
              </a:spcBef>
            </a:pPr>
            <a:r>
              <a:rPr lang="en-ZA" sz="2400" dirty="0">
                <a:ea typeface="Calibri" panose="020F0502020204030204" pitchFamily="34" charset="0"/>
              </a:rPr>
              <a:t>The Minister is awaiting the conclusion of the investigation, and the submission of the Report by the Council. </a:t>
            </a:r>
          </a:p>
          <a:p>
            <a:pPr algn="just">
              <a:lnSpc>
                <a:spcPct val="100000"/>
              </a:lnSpc>
              <a:spcBef>
                <a:spcPts val="0"/>
              </a:spcBef>
            </a:pPr>
            <a:r>
              <a:rPr lang="en-ZA" sz="2400" dirty="0">
                <a:ea typeface="Calibri" panose="020F0502020204030204" pitchFamily="34" charset="0"/>
              </a:rPr>
              <a:t>The Minister will therefore consider the actions to be taken thereafter as guided by the prescripts of the Act. </a:t>
            </a:r>
          </a:p>
          <a:p>
            <a:pPr marL="0" indent="0" algn="just">
              <a:lnSpc>
                <a:spcPct val="100000"/>
              </a:lnSpc>
              <a:spcBef>
                <a:spcPts val="0"/>
              </a:spcBef>
              <a:buNone/>
            </a:pPr>
            <a:endParaRPr lang="en-ZA" sz="2400" dirty="0">
              <a:ea typeface="Calibri" panose="020F0502020204030204" pitchFamily="34" charset="0"/>
            </a:endParaRPr>
          </a:p>
          <a:p>
            <a:pPr algn="just">
              <a:lnSpc>
                <a:spcPct val="100000"/>
              </a:lnSpc>
              <a:spcBef>
                <a:spcPts val="0"/>
              </a:spcBef>
            </a:pPr>
            <a:endParaRPr lang="en-US" sz="2400" dirty="0">
              <a:solidFill>
                <a:srgbClr val="FF0000"/>
              </a:solidFill>
              <a:effectLst/>
              <a:ea typeface="Calibri" panose="020F0502020204030204" pitchFamily="34" charset="0"/>
            </a:endParaRPr>
          </a:p>
          <a:p>
            <a:endParaRPr lang="en-US" sz="2400" dirty="0"/>
          </a:p>
        </p:txBody>
      </p:sp>
      <p:sp>
        <p:nvSpPr>
          <p:cNvPr id="4" name="Slide Number Placeholder 3">
            <a:extLst>
              <a:ext uri="{FF2B5EF4-FFF2-40B4-BE49-F238E27FC236}">
                <a16:creationId xmlns:a16="http://schemas.microsoft.com/office/drawing/2014/main" xmlns="" id="{6447B461-AE7E-86BE-1D95-86868CB51C02}"/>
              </a:ext>
            </a:extLst>
          </p:cNvPr>
          <p:cNvSpPr>
            <a:spLocks noGrp="1"/>
          </p:cNvSpPr>
          <p:nvPr>
            <p:ph type="sldNum" sz="quarter" idx="12"/>
          </p:nvPr>
        </p:nvSpPr>
        <p:spPr/>
        <p:txBody>
          <a:bodyPr/>
          <a:lstStyle/>
          <a:p>
            <a:fld id="{87E533A4-FC70-4C2B-80A9-4F7FE2D41DCB}" type="slidenum">
              <a:rPr lang="en-US" smtClean="0"/>
              <a:pPr/>
              <a:t>23</a:t>
            </a:fld>
            <a:endParaRPr lang="en-US"/>
          </a:p>
        </p:txBody>
      </p:sp>
    </p:spTree>
    <p:extLst>
      <p:ext uri="{BB962C8B-B14F-4D97-AF65-F5344CB8AC3E}">
        <p14:creationId xmlns:p14="http://schemas.microsoft.com/office/powerpoint/2010/main" xmlns="" val="949156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AD4BA4-04D9-4656-A1C5-A702EF3643FB}"/>
              </a:ext>
            </a:extLst>
          </p:cNvPr>
          <p:cNvSpPr>
            <a:spLocks noGrp="1"/>
          </p:cNvSpPr>
          <p:nvPr>
            <p:ph type="ctrTitle"/>
          </p:nvPr>
        </p:nvSpPr>
        <p:spPr>
          <a:xfrm>
            <a:off x="685800" y="2235199"/>
            <a:ext cx="7772400" cy="2803331"/>
          </a:xfrm>
        </p:spPr>
        <p:txBody>
          <a:bodyPr anchor="b">
            <a:normAutofit/>
          </a:bodyPr>
          <a:lstStyle/>
          <a:p>
            <a:r>
              <a:rPr lang="en-ZA" sz="3200" dirty="0">
                <a:effectLst/>
                <a:latin typeface="Arial" panose="020B0604020202020204" pitchFamily="34" charset="0"/>
                <a:ea typeface="Times New Roman" panose="02020603050405020304" pitchFamily="18" charset="0"/>
              </a:rPr>
              <a:t>The University of South Africa (UNISA) governance-related matters, progress in the implementation of the MTT Review of UNISA recommendations, including the work of the appointed Independent Assessor </a:t>
            </a:r>
            <a:endParaRPr lang="en-US" sz="8000" dirty="0"/>
          </a:p>
        </p:txBody>
      </p:sp>
    </p:spTree>
    <p:extLst>
      <p:ext uri="{BB962C8B-B14F-4D97-AF65-F5344CB8AC3E}">
        <p14:creationId xmlns:p14="http://schemas.microsoft.com/office/powerpoint/2010/main" xmlns="" val="3406682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FDD139-DAD6-4997-BFE5-459EF7AA813E}"/>
              </a:ext>
            </a:extLst>
          </p:cNvPr>
          <p:cNvSpPr>
            <a:spLocks noGrp="1"/>
          </p:cNvSpPr>
          <p:nvPr>
            <p:ph type="title"/>
          </p:nvPr>
        </p:nvSpPr>
        <p:spPr/>
        <p:txBody>
          <a:bodyPr/>
          <a:lstStyle/>
          <a:p>
            <a:r>
              <a:rPr lang="en-GB" dirty="0"/>
              <a:t>The Appointment of the MTT</a:t>
            </a:r>
            <a:endParaRPr lang="en-US" dirty="0"/>
          </a:p>
        </p:txBody>
      </p:sp>
      <p:sp>
        <p:nvSpPr>
          <p:cNvPr id="3" name="Content Placeholder 2">
            <a:extLst>
              <a:ext uri="{FF2B5EF4-FFF2-40B4-BE49-F238E27FC236}">
                <a16:creationId xmlns:a16="http://schemas.microsoft.com/office/drawing/2014/main" xmlns="" id="{AE3430A0-C404-4647-94C2-621D0E8A6835}"/>
              </a:ext>
            </a:extLst>
          </p:cNvPr>
          <p:cNvSpPr>
            <a:spLocks noGrp="1"/>
          </p:cNvSpPr>
          <p:nvPr>
            <p:ph idx="1"/>
          </p:nvPr>
        </p:nvSpPr>
        <p:spPr>
          <a:xfrm>
            <a:off x="362309" y="1356638"/>
            <a:ext cx="8548776" cy="5094950"/>
          </a:xfrm>
        </p:spPr>
        <p:txBody>
          <a:bodyPr>
            <a:normAutofit/>
          </a:bodyPr>
          <a:lstStyle/>
          <a:p>
            <a:r>
              <a:rPr lang="en-US" sz="2000" dirty="0">
                <a:ea typeface="Times New Roman" panose="02020603050405020304" pitchFamily="18" charset="0"/>
              </a:rPr>
              <a:t>T</a:t>
            </a:r>
            <a:r>
              <a:rPr lang="en-US" sz="2000" dirty="0">
                <a:effectLst/>
                <a:latin typeface="Arial" panose="020B0604020202020204" pitchFamily="34" charset="0"/>
                <a:ea typeface="Times New Roman" panose="02020603050405020304" pitchFamily="18" charset="0"/>
              </a:rPr>
              <a:t>he Minister appointed a task team (MTT) to conduct an independent review of UNISA, focusing on the strategic mandate and purpose of the university within the South African context. </a:t>
            </a:r>
          </a:p>
          <a:p>
            <a:r>
              <a:rPr lang="en-US" sz="2000" dirty="0">
                <a:effectLst/>
                <a:latin typeface="Arial" panose="020B0604020202020204" pitchFamily="34" charset="0"/>
                <a:ea typeface="Times New Roman" panose="02020603050405020304" pitchFamily="18" charset="0"/>
              </a:rPr>
              <a:t>The MTT mandate </a:t>
            </a:r>
            <a:r>
              <a:rPr lang="en-US" sz="2000" dirty="0">
                <a:ea typeface="Times New Roman" panose="02020603050405020304" pitchFamily="18" charset="0"/>
              </a:rPr>
              <a:t>was</a:t>
            </a:r>
            <a:r>
              <a:rPr lang="en-US" sz="2000" dirty="0">
                <a:effectLst/>
                <a:latin typeface="Arial" panose="020B0604020202020204" pitchFamily="34" charset="0"/>
                <a:ea typeface="Times New Roman" panose="02020603050405020304" pitchFamily="18" charset="0"/>
              </a:rPr>
              <a:t> to examine all contextual and institutional factors that impact upon the current challenges facing the University, advise on the mandate of the institution and its scope of work as a distance education provider, and make recommendations on measures required to ensure that UNISA is strategically positioned as an institution with a clear mandate and mission, supported by the necessary structures and capacity for a sustainable future. </a:t>
            </a:r>
          </a:p>
          <a:p>
            <a:r>
              <a:rPr lang="en-US" sz="2000" dirty="0">
                <a:solidFill>
                  <a:srgbClr val="000000"/>
                </a:solidFill>
                <a:effectLst/>
                <a:latin typeface="Arial" panose="020B0604020202020204" pitchFamily="34" charset="0"/>
                <a:ea typeface="Times New Roman" panose="02020603050405020304" pitchFamily="18" charset="0"/>
              </a:rPr>
              <a:t>The composition of the MTT: </a:t>
            </a:r>
          </a:p>
          <a:p>
            <a:pPr lvl="1"/>
            <a:r>
              <a:rPr lang="en-US" sz="1600" dirty="0">
                <a:solidFill>
                  <a:srgbClr val="000000"/>
                </a:solidFill>
                <a:effectLst/>
                <a:latin typeface="Arial" panose="020B0604020202020204" pitchFamily="34" charset="0"/>
                <a:ea typeface="Times New Roman" panose="02020603050405020304" pitchFamily="18" charset="0"/>
              </a:rPr>
              <a:t>Dr Vincent </a:t>
            </a:r>
            <a:r>
              <a:rPr lang="en-US" sz="1600" dirty="0" err="1">
                <a:solidFill>
                  <a:srgbClr val="000000"/>
                </a:solidFill>
                <a:effectLst/>
                <a:latin typeface="Arial" panose="020B0604020202020204" pitchFamily="34" charset="0"/>
                <a:ea typeface="Times New Roman" panose="02020603050405020304" pitchFamily="18" charset="0"/>
              </a:rPr>
              <a:t>Maphai</a:t>
            </a:r>
            <a:r>
              <a:rPr lang="en-US" sz="1600" dirty="0">
                <a:solidFill>
                  <a:srgbClr val="000000"/>
                </a:solidFill>
                <a:effectLst/>
                <a:latin typeface="Arial" panose="020B0604020202020204" pitchFamily="34" charset="0"/>
                <a:ea typeface="Times New Roman" panose="02020603050405020304" pitchFamily="18" charset="0"/>
              </a:rPr>
              <a:t> (Chairperson) </a:t>
            </a:r>
          </a:p>
          <a:p>
            <a:pPr lvl="1"/>
            <a:r>
              <a:rPr lang="en-US" sz="1600" dirty="0">
                <a:solidFill>
                  <a:srgbClr val="000000"/>
                </a:solidFill>
                <a:effectLst/>
                <a:latin typeface="Arial" panose="020B0604020202020204" pitchFamily="34" charset="0"/>
                <a:ea typeface="Times New Roman" panose="02020603050405020304" pitchFamily="18" charset="0"/>
              </a:rPr>
              <a:t>Professor John Volmink</a:t>
            </a:r>
          </a:p>
          <a:p>
            <a:pPr lvl="1"/>
            <a:r>
              <a:rPr lang="en-US" sz="1600" dirty="0">
                <a:solidFill>
                  <a:srgbClr val="000000"/>
                </a:solidFill>
                <a:effectLst/>
                <a:latin typeface="Arial" panose="020B0604020202020204" pitchFamily="34" charset="0"/>
                <a:ea typeface="Times New Roman" panose="02020603050405020304" pitchFamily="18" charset="0"/>
              </a:rPr>
              <a:t>Professor Louis </a:t>
            </a:r>
            <a:r>
              <a:rPr lang="en-US" sz="1600" dirty="0" err="1">
                <a:solidFill>
                  <a:srgbClr val="000000"/>
                </a:solidFill>
                <a:effectLst/>
                <a:latin typeface="Arial" panose="020B0604020202020204" pitchFamily="34" charset="0"/>
                <a:ea typeface="Times New Roman" panose="02020603050405020304" pitchFamily="18" charset="0"/>
              </a:rPr>
              <a:t>Molamu</a:t>
            </a:r>
            <a:endParaRPr lang="en-US" sz="1600" dirty="0">
              <a:solidFill>
                <a:srgbClr val="000000"/>
              </a:solidFill>
              <a:ea typeface="Times New Roman" panose="02020603050405020304" pitchFamily="18" charset="0"/>
            </a:endParaRPr>
          </a:p>
          <a:p>
            <a:pPr lvl="1"/>
            <a:r>
              <a:rPr lang="en-US" sz="1600" dirty="0">
                <a:solidFill>
                  <a:srgbClr val="000000"/>
                </a:solidFill>
                <a:effectLst/>
                <a:latin typeface="Arial" panose="020B0604020202020204" pitchFamily="34" charset="0"/>
                <a:ea typeface="Times New Roman" panose="02020603050405020304" pitchFamily="18" charset="0"/>
              </a:rPr>
              <a:t>Ms Nonkululeko </a:t>
            </a:r>
            <a:r>
              <a:rPr lang="en-US" sz="1600" dirty="0" err="1">
                <a:solidFill>
                  <a:srgbClr val="000000"/>
                </a:solidFill>
                <a:effectLst/>
                <a:latin typeface="Arial" panose="020B0604020202020204" pitchFamily="34" charset="0"/>
                <a:ea typeface="Times New Roman" panose="02020603050405020304" pitchFamily="18" charset="0"/>
              </a:rPr>
              <a:t>Gobodo</a:t>
            </a:r>
            <a:r>
              <a:rPr lang="en-US" sz="1600" dirty="0">
                <a:solidFill>
                  <a:srgbClr val="000000"/>
                </a:solidFill>
                <a:effectLst/>
                <a:latin typeface="Arial" panose="020B0604020202020204" pitchFamily="34" charset="0"/>
                <a:ea typeface="Times New Roman" panose="02020603050405020304" pitchFamily="18" charset="0"/>
              </a:rPr>
              <a:t>, and </a:t>
            </a:r>
          </a:p>
          <a:p>
            <a:pPr lvl="1"/>
            <a:r>
              <a:rPr lang="en-US" sz="1600" dirty="0">
                <a:solidFill>
                  <a:srgbClr val="000000"/>
                </a:solidFill>
                <a:effectLst/>
                <a:latin typeface="Arial" panose="020B0604020202020204" pitchFamily="34" charset="0"/>
                <a:ea typeface="Times New Roman" panose="02020603050405020304" pitchFamily="18" charset="0"/>
              </a:rPr>
              <a:t>Professor Brenda Gourley. </a:t>
            </a:r>
            <a:endParaRPr lang="en-US" sz="1600" dirty="0">
              <a:effectLst/>
              <a:latin typeface="Times New Roman" panose="02020603050405020304" pitchFamily="18" charset="0"/>
              <a:ea typeface="Times New Roman" panose="02020603050405020304" pitchFamily="18" charset="0"/>
            </a:endParaRPr>
          </a:p>
          <a:p>
            <a:r>
              <a:rPr lang="en-US" sz="2400" dirty="0">
                <a:solidFill>
                  <a:srgbClr val="000000"/>
                </a:solidFill>
                <a:effectLst/>
                <a:latin typeface="Arial" panose="020B0604020202020204" pitchFamily="34" charset="0"/>
                <a:ea typeface="Times New Roman" panose="02020603050405020304" pitchFamily="18" charset="0"/>
              </a:rPr>
              <a:t>The MTT submitted its final report dated 30 August 2021</a:t>
            </a:r>
          </a:p>
        </p:txBody>
      </p:sp>
      <p:sp>
        <p:nvSpPr>
          <p:cNvPr id="4" name="Slide Number Placeholder 3">
            <a:extLst>
              <a:ext uri="{FF2B5EF4-FFF2-40B4-BE49-F238E27FC236}">
                <a16:creationId xmlns:a16="http://schemas.microsoft.com/office/drawing/2014/main" xmlns="" id="{77427C92-3B32-338F-0CA1-C87F86C9590D}"/>
              </a:ext>
            </a:extLst>
          </p:cNvPr>
          <p:cNvSpPr>
            <a:spLocks noGrp="1"/>
          </p:cNvSpPr>
          <p:nvPr>
            <p:ph type="sldNum" sz="quarter" idx="12"/>
          </p:nvPr>
        </p:nvSpPr>
        <p:spPr/>
        <p:txBody>
          <a:bodyPr/>
          <a:lstStyle/>
          <a:p>
            <a:fld id="{87E533A4-FC70-4C2B-80A9-4F7FE2D41DCB}" type="slidenum">
              <a:rPr lang="en-US" smtClean="0"/>
              <a:pPr/>
              <a:t>25</a:t>
            </a:fld>
            <a:endParaRPr lang="en-US"/>
          </a:p>
        </p:txBody>
      </p:sp>
    </p:spTree>
    <p:extLst>
      <p:ext uri="{BB962C8B-B14F-4D97-AF65-F5344CB8AC3E}">
        <p14:creationId xmlns:p14="http://schemas.microsoft.com/office/powerpoint/2010/main" xmlns="" val="2519889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56F424-4D41-41DD-89AF-3CB40BF82959}"/>
              </a:ext>
            </a:extLst>
          </p:cNvPr>
          <p:cNvSpPr>
            <a:spLocks noGrp="1"/>
          </p:cNvSpPr>
          <p:nvPr>
            <p:ph type="title"/>
          </p:nvPr>
        </p:nvSpPr>
        <p:spPr>
          <a:xfrm>
            <a:off x="284671" y="406412"/>
            <a:ext cx="8626415" cy="666608"/>
          </a:xfrm>
        </p:spPr>
        <p:txBody>
          <a:bodyPr/>
          <a:lstStyle/>
          <a:p>
            <a:r>
              <a:rPr lang="en-GB" dirty="0"/>
              <a:t>Findings and Recommendations</a:t>
            </a:r>
            <a:endParaRPr lang="en-US" dirty="0"/>
          </a:p>
        </p:txBody>
      </p:sp>
      <p:sp>
        <p:nvSpPr>
          <p:cNvPr id="3" name="Content Placeholder 2">
            <a:extLst>
              <a:ext uri="{FF2B5EF4-FFF2-40B4-BE49-F238E27FC236}">
                <a16:creationId xmlns:a16="http://schemas.microsoft.com/office/drawing/2014/main" xmlns="" id="{55A83867-2D2D-44CB-9B1D-5F2766494645}"/>
              </a:ext>
            </a:extLst>
          </p:cNvPr>
          <p:cNvSpPr>
            <a:spLocks noGrp="1"/>
          </p:cNvSpPr>
          <p:nvPr>
            <p:ph idx="1"/>
          </p:nvPr>
        </p:nvSpPr>
        <p:spPr>
          <a:xfrm>
            <a:off x="284670" y="1073020"/>
            <a:ext cx="8497019" cy="5378568"/>
          </a:xfrm>
        </p:spPr>
        <p:txBody>
          <a:bodyPr>
            <a:noAutofit/>
          </a:bodyPr>
          <a:lstStyle/>
          <a:p>
            <a:pPr marL="457200" indent="-342900" algn="just">
              <a:lnSpc>
                <a:spcPct val="100000"/>
              </a:lnSpc>
              <a:buFont typeface="Wingdings" panose="05000000000000000000" pitchFamily="2" charset="2"/>
              <a:buChar char="v"/>
            </a:pPr>
            <a:r>
              <a:rPr lang="en-US" sz="1700" dirty="0">
                <a:effectLst/>
                <a:latin typeface="Arial" panose="020B0604020202020204" pitchFamily="34" charset="0"/>
                <a:ea typeface="Times New Roman" panose="02020603050405020304" pitchFamily="18" charset="0"/>
              </a:rPr>
              <a:t>The mandate remains appropriate and relevant, as it is essential that the country has a flagship </a:t>
            </a:r>
            <a:r>
              <a:rPr lang="en-US" sz="1700" dirty="0">
                <a:solidFill>
                  <a:srgbClr val="000000"/>
                </a:solidFill>
                <a:effectLst/>
                <a:latin typeface="Arial" panose="020B0604020202020204" pitchFamily="34" charset="0"/>
                <a:ea typeface="Times New Roman" panose="02020603050405020304" pitchFamily="18" charset="0"/>
              </a:rPr>
              <a:t>Open Distance e-Learning (</a:t>
            </a:r>
            <a:r>
              <a:rPr lang="en-US" sz="1700" dirty="0" err="1">
                <a:solidFill>
                  <a:srgbClr val="000000"/>
                </a:solidFill>
                <a:effectLst/>
                <a:latin typeface="Arial" panose="020B0604020202020204" pitchFamily="34" charset="0"/>
                <a:ea typeface="Times New Roman" panose="02020603050405020304" pitchFamily="18" charset="0"/>
              </a:rPr>
              <a:t>ODeL</a:t>
            </a:r>
            <a:r>
              <a:rPr lang="en-US" sz="1700" dirty="0">
                <a:solidFill>
                  <a:srgbClr val="000000"/>
                </a:solidFill>
                <a:effectLst/>
                <a:latin typeface="Arial" panose="020B0604020202020204" pitchFamily="34" charset="0"/>
                <a:ea typeface="Times New Roman" panose="02020603050405020304" pitchFamily="18" charset="0"/>
              </a:rPr>
              <a:t>) </a:t>
            </a:r>
            <a:r>
              <a:rPr lang="en-US" sz="1700" dirty="0">
                <a:effectLst/>
                <a:latin typeface="Arial" panose="020B0604020202020204" pitchFamily="34" charset="0"/>
                <a:ea typeface="Times New Roman" panose="02020603050405020304" pitchFamily="18" charset="0"/>
              </a:rPr>
              <a:t>institution which can focus on excellence in eLearning, lifelong learning provision, and acting as a national resource for </a:t>
            </a:r>
            <a:r>
              <a:rPr lang="en-US" sz="1700" dirty="0" err="1">
                <a:effectLst/>
                <a:latin typeface="Arial" panose="020B0604020202020204" pitchFamily="34" charset="0"/>
                <a:ea typeface="Times New Roman" panose="02020603050405020304" pitchFamily="18" charset="0"/>
              </a:rPr>
              <a:t>ODeL</a:t>
            </a:r>
            <a:r>
              <a:rPr lang="en-US" sz="1700" dirty="0">
                <a:effectLst/>
                <a:latin typeface="Arial" panose="020B0604020202020204" pitchFamily="34" charset="0"/>
                <a:ea typeface="Times New Roman" panose="02020603050405020304" pitchFamily="18" charset="0"/>
              </a:rPr>
              <a:t> and the HE system in SA.</a:t>
            </a:r>
            <a:endParaRPr lang="en-US" sz="1700" dirty="0">
              <a:effectLst/>
              <a:latin typeface="Times New Roman" panose="02020603050405020304" pitchFamily="18" charset="0"/>
              <a:ea typeface="Times New Roman" panose="02020603050405020304" pitchFamily="18" charset="0"/>
            </a:endParaRPr>
          </a:p>
          <a:p>
            <a:pPr marL="457200" indent="-342900" algn="just">
              <a:lnSpc>
                <a:spcPct val="100000"/>
              </a:lnSpc>
              <a:buFont typeface="Wingdings" panose="05000000000000000000" pitchFamily="2" charset="2"/>
              <a:buChar char="v"/>
            </a:pPr>
            <a:r>
              <a:rPr lang="en-US" sz="1700" dirty="0">
                <a:effectLst/>
                <a:latin typeface="Arial" panose="020B0604020202020204" pitchFamily="34" charset="0"/>
                <a:ea typeface="Times New Roman" panose="02020603050405020304" pitchFamily="18" charset="0"/>
              </a:rPr>
              <a:t> </a:t>
            </a:r>
            <a:r>
              <a:rPr lang="en-US" sz="1700" dirty="0">
                <a:effectLst/>
                <a:latin typeface="Arial" panose="020B0604020202020204" pitchFamily="34" charset="0"/>
                <a:ea typeface="Calibri" panose="020F0502020204030204" pitchFamily="34" charset="0"/>
              </a:rPr>
              <a:t>UNISA is perceived by some to be lacking a strategic focus and drifting beyond its ‘distance education’ mandate by, for example, admitting full-time, and often fresh from school students. There has indeed been a dramatic change in the profile of the student body at UNISA, and this impacts on its strategies for supporting those students but such a development has not translated to “mission drift” for UNISA in its role as a comprehensive university.</a:t>
            </a:r>
            <a:endParaRPr lang="en-US" sz="1700" dirty="0">
              <a:effectLst/>
              <a:latin typeface="Times New Roman" panose="02020603050405020304" pitchFamily="18" charset="0"/>
              <a:ea typeface="Times New Roman" panose="02020603050405020304" pitchFamily="18" charset="0"/>
            </a:endParaRPr>
          </a:p>
          <a:p>
            <a:pPr marL="457200" indent="-342900" algn="just">
              <a:lnSpc>
                <a:spcPct val="100000"/>
              </a:lnSpc>
              <a:buFont typeface="Wingdings" panose="05000000000000000000" pitchFamily="2" charset="2"/>
              <a:buChar char="v"/>
            </a:pPr>
            <a:r>
              <a:rPr lang="en-US" sz="1700" dirty="0">
                <a:effectLst/>
                <a:latin typeface="Arial" panose="020B0604020202020204" pitchFamily="34" charset="0"/>
                <a:ea typeface="Times New Roman" panose="02020603050405020304" pitchFamily="18" charset="0"/>
              </a:rPr>
              <a:t>UNISA has failed to make adequate provision for dramatic change in the profile of the student body. Enrolment targets were unrealistic and, in some cases, even irresponsible, considering the lack of the institution’s capacity. It therefore admits more students than it can support, thus prioritizing access over success.</a:t>
            </a:r>
          </a:p>
          <a:p>
            <a:pPr marL="457200" indent="-342900" algn="just">
              <a:lnSpc>
                <a:spcPct val="100000"/>
              </a:lnSpc>
              <a:buFont typeface="Wingdings" panose="05000000000000000000" pitchFamily="2" charset="2"/>
              <a:buChar char="v"/>
            </a:pPr>
            <a:r>
              <a:rPr lang="en-US" sz="1700" dirty="0">
                <a:effectLst/>
                <a:latin typeface="Arial" panose="020B0604020202020204" pitchFamily="34" charset="0"/>
                <a:ea typeface="Calibri" panose="020F0502020204030204" pitchFamily="34" charset="0"/>
              </a:rPr>
              <a:t>Although UNISA’s multiple strategies are, overall, valid, they do not match up to the demands of the current environment nor, indeed are they as ambitious as they could be. UNISA should be a national centre of excellence in </a:t>
            </a:r>
            <a:r>
              <a:rPr lang="en-US" sz="1700" dirty="0" err="1">
                <a:effectLst/>
                <a:latin typeface="Arial" panose="020B0604020202020204" pitchFamily="34" charset="0"/>
                <a:ea typeface="Calibri" panose="020F0502020204030204" pitchFamily="34" charset="0"/>
              </a:rPr>
              <a:t>ODeL</a:t>
            </a:r>
            <a:r>
              <a:rPr lang="en-US" sz="1700" dirty="0">
                <a:effectLst/>
                <a:latin typeface="Arial" panose="020B0604020202020204" pitchFamily="34" charset="0"/>
                <a:ea typeface="Calibri" panose="020F0502020204030204" pitchFamily="34" charset="0"/>
              </a:rPr>
              <a:t>. It could and should be a major presence in the Open Education Resources movement, nationally and internationally. It is neither.</a:t>
            </a:r>
            <a:endParaRPr lang="en-US" sz="1700" dirty="0">
              <a:effectLst/>
              <a:latin typeface="Times New Roman" panose="02020603050405020304" pitchFamily="18" charset="0"/>
              <a:ea typeface="Times New Roman" panose="02020603050405020304" pitchFamily="18" charset="0"/>
            </a:endParaRPr>
          </a:p>
          <a:p>
            <a:endParaRPr lang="en-US" sz="1700" dirty="0"/>
          </a:p>
        </p:txBody>
      </p:sp>
      <p:sp>
        <p:nvSpPr>
          <p:cNvPr id="4" name="Slide Number Placeholder 3">
            <a:extLst>
              <a:ext uri="{FF2B5EF4-FFF2-40B4-BE49-F238E27FC236}">
                <a16:creationId xmlns:a16="http://schemas.microsoft.com/office/drawing/2014/main" xmlns="" id="{A575BCE5-A6AA-2291-0562-E1150152B337}"/>
              </a:ext>
            </a:extLst>
          </p:cNvPr>
          <p:cNvSpPr>
            <a:spLocks noGrp="1"/>
          </p:cNvSpPr>
          <p:nvPr>
            <p:ph type="sldNum" sz="quarter" idx="12"/>
          </p:nvPr>
        </p:nvSpPr>
        <p:spPr/>
        <p:txBody>
          <a:bodyPr/>
          <a:lstStyle/>
          <a:p>
            <a:fld id="{87E533A4-FC70-4C2B-80A9-4F7FE2D41DCB}" type="slidenum">
              <a:rPr lang="en-US" smtClean="0"/>
              <a:pPr/>
              <a:t>26</a:t>
            </a:fld>
            <a:endParaRPr lang="en-US"/>
          </a:p>
        </p:txBody>
      </p:sp>
    </p:spTree>
    <p:extLst>
      <p:ext uri="{BB962C8B-B14F-4D97-AF65-F5344CB8AC3E}">
        <p14:creationId xmlns:p14="http://schemas.microsoft.com/office/powerpoint/2010/main" xmlns="" val="208354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56F424-4D41-41DD-89AF-3CB40BF82959}"/>
              </a:ext>
            </a:extLst>
          </p:cNvPr>
          <p:cNvSpPr>
            <a:spLocks noGrp="1"/>
          </p:cNvSpPr>
          <p:nvPr>
            <p:ph type="title"/>
          </p:nvPr>
        </p:nvSpPr>
        <p:spPr>
          <a:xfrm>
            <a:off x="284671" y="406412"/>
            <a:ext cx="8626415" cy="666608"/>
          </a:xfrm>
        </p:spPr>
        <p:txBody>
          <a:bodyPr/>
          <a:lstStyle/>
          <a:p>
            <a:r>
              <a:rPr lang="en-GB" dirty="0"/>
              <a:t>Findings and Recommendations</a:t>
            </a:r>
            <a:endParaRPr lang="en-US" dirty="0"/>
          </a:p>
        </p:txBody>
      </p:sp>
      <p:sp>
        <p:nvSpPr>
          <p:cNvPr id="3" name="Content Placeholder 2">
            <a:extLst>
              <a:ext uri="{FF2B5EF4-FFF2-40B4-BE49-F238E27FC236}">
                <a16:creationId xmlns:a16="http://schemas.microsoft.com/office/drawing/2014/main" xmlns="" id="{55A83867-2D2D-44CB-9B1D-5F2766494645}"/>
              </a:ext>
            </a:extLst>
          </p:cNvPr>
          <p:cNvSpPr>
            <a:spLocks noGrp="1"/>
          </p:cNvSpPr>
          <p:nvPr>
            <p:ph idx="1"/>
          </p:nvPr>
        </p:nvSpPr>
        <p:spPr>
          <a:xfrm>
            <a:off x="232914" y="1073020"/>
            <a:ext cx="8548776" cy="4650088"/>
          </a:xfrm>
        </p:spPr>
        <p:txBody>
          <a:bodyPr>
            <a:noAutofit/>
          </a:bodyPr>
          <a:lstStyle/>
          <a:p>
            <a:pPr marL="400050" indent="-285750" algn="just">
              <a:lnSpc>
                <a:spcPct val="100000"/>
              </a:lnSpc>
              <a:buFont typeface="Wingdings" panose="05000000000000000000" pitchFamily="2" charset="2"/>
              <a:buChar char="v"/>
            </a:pPr>
            <a:r>
              <a:rPr lang="en-US" sz="1800" dirty="0">
                <a:effectLst/>
                <a:latin typeface="Arial" panose="020B0604020202020204" pitchFamily="34" charset="0"/>
                <a:ea typeface="Calibri" panose="020F0502020204030204" pitchFamily="34" charset="0"/>
              </a:rPr>
              <a:t>There are complex matrix of global, national and internal dynamics that impact on the mission, strategy, and operations of UNISA as well its possible future. While the consequences of these global and national drivers affect all higher education institutions, they do so disproportionately in respect of UNISA. </a:t>
            </a:r>
          </a:p>
          <a:p>
            <a:pPr marL="400050" indent="-285750" algn="just">
              <a:lnSpc>
                <a:spcPct val="100000"/>
              </a:lnSpc>
              <a:buFont typeface="Wingdings" panose="05000000000000000000" pitchFamily="2" charset="2"/>
              <a:buChar char="v"/>
            </a:pPr>
            <a:r>
              <a:rPr lang="en-US" sz="1800" dirty="0">
                <a:effectLst/>
                <a:latin typeface="Arial" panose="020B0604020202020204" pitchFamily="34" charset="0"/>
                <a:ea typeface="Calibri" panose="020F0502020204030204" pitchFamily="34" charset="0"/>
              </a:rPr>
              <a:t>Given the impact of these drivers, the MTT is of the view that every aspect of higher education in South Africa needs to be revisited and higher education policies be re-examined. </a:t>
            </a:r>
            <a:r>
              <a:rPr lang="en-US" sz="1800" b="1" dirty="0">
                <a:effectLst/>
                <a:latin typeface="Arial" panose="020B0604020202020204" pitchFamily="34" charset="0"/>
                <a:ea typeface="Calibri" panose="020F0502020204030204" pitchFamily="34" charset="0"/>
              </a:rPr>
              <a:t>As such, a National Commission on Higher Education </a:t>
            </a:r>
            <a:r>
              <a:rPr lang="en-US" sz="1800" b="1" dirty="0">
                <a:ea typeface="Calibri" panose="020F0502020204030204" pitchFamily="34" charset="0"/>
              </a:rPr>
              <a:t>was</a:t>
            </a:r>
            <a:r>
              <a:rPr lang="en-US" sz="1800" b="1" dirty="0">
                <a:effectLst/>
                <a:latin typeface="Arial" panose="020B0604020202020204" pitchFamily="34" charset="0"/>
                <a:ea typeface="Calibri" panose="020F0502020204030204" pitchFamily="34" charset="0"/>
              </a:rPr>
              <a:t> recommended to address them.</a:t>
            </a:r>
            <a:endParaRPr lang="en-US" sz="1800" b="1" dirty="0">
              <a:effectLst/>
              <a:latin typeface="Times New Roman" panose="02020603050405020304" pitchFamily="18" charset="0"/>
              <a:ea typeface="Times New Roman" panose="02020603050405020304" pitchFamily="18" charset="0"/>
            </a:endParaRPr>
          </a:p>
          <a:p>
            <a:pPr marL="400050" indent="-285750" algn="just">
              <a:lnSpc>
                <a:spcPct val="100000"/>
              </a:lnSpc>
              <a:buFont typeface="Wingdings" panose="05000000000000000000" pitchFamily="2" charset="2"/>
              <a:buChar char="v"/>
            </a:pPr>
            <a:r>
              <a:rPr lang="en-US" sz="1800" dirty="0">
                <a:effectLst/>
                <a:latin typeface="Arial" panose="020B0604020202020204" pitchFamily="34" charset="0"/>
                <a:ea typeface="Calibri" panose="020F0502020204030204" pitchFamily="34" charset="0"/>
              </a:rPr>
              <a:t>UNISA plays a significant role in Teacher Education, as this accounts for over 20% of all UNISA enrolments.  Its College of Education is the largest Teacher Education institution in Africa, providing training to over 50% of all qualified teachers in South Africa. Despite this, there is no discernible strategic priority given to Teacher Education, and the MTT </a:t>
            </a:r>
            <a:r>
              <a:rPr lang="en-US" sz="1800" b="1" dirty="0">
                <a:effectLst/>
                <a:latin typeface="Arial" panose="020B0604020202020204" pitchFamily="34" charset="0"/>
                <a:ea typeface="Calibri" panose="020F0502020204030204" pitchFamily="34" charset="0"/>
              </a:rPr>
              <a:t>recommended that the Minister should urge UNISA to position itself as a National Centre of Excellence for Teacher Education.</a:t>
            </a:r>
            <a:endParaRPr lang="en-US" sz="1800" b="1" dirty="0">
              <a:effectLst/>
              <a:latin typeface="Times New Roman" panose="02020603050405020304" pitchFamily="18" charset="0"/>
              <a:ea typeface="Times New Roman" panose="02020603050405020304" pitchFamily="18" charset="0"/>
            </a:endParaRPr>
          </a:p>
          <a:p>
            <a:pPr marL="457200" indent="-342900" algn="just">
              <a:lnSpc>
                <a:spcPct val="100000"/>
              </a:lnSpc>
              <a:buFont typeface="Wingdings" panose="05000000000000000000" pitchFamily="2" charset="2"/>
              <a:buChar char="v"/>
            </a:pPr>
            <a:endParaRPr lang="en-US" sz="1800" dirty="0">
              <a:effectLst/>
              <a:latin typeface="Times New Roman" panose="02020603050405020304" pitchFamily="18" charset="0"/>
              <a:ea typeface="Times New Roman" panose="02020603050405020304" pitchFamily="18" charset="0"/>
            </a:endParaRPr>
          </a:p>
          <a:p>
            <a:pPr>
              <a:lnSpc>
                <a:spcPct val="100000"/>
              </a:lnSpc>
              <a:buFont typeface="Wingdings" panose="05000000000000000000" pitchFamily="2" charset="2"/>
              <a:buChar char="v"/>
            </a:pPr>
            <a:endParaRPr lang="en-US" sz="1800" dirty="0"/>
          </a:p>
        </p:txBody>
      </p:sp>
      <p:sp>
        <p:nvSpPr>
          <p:cNvPr id="4" name="Slide Number Placeholder 3">
            <a:extLst>
              <a:ext uri="{FF2B5EF4-FFF2-40B4-BE49-F238E27FC236}">
                <a16:creationId xmlns:a16="http://schemas.microsoft.com/office/drawing/2014/main" xmlns="" id="{4662F3C2-1046-AB27-193D-37EF8AB57EEE}"/>
              </a:ext>
            </a:extLst>
          </p:cNvPr>
          <p:cNvSpPr>
            <a:spLocks noGrp="1"/>
          </p:cNvSpPr>
          <p:nvPr>
            <p:ph type="sldNum" sz="quarter" idx="12"/>
          </p:nvPr>
        </p:nvSpPr>
        <p:spPr/>
        <p:txBody>
          <a:bodyPr/>
          <a:lstStyle/>
          <a:p>
            <a:fld id="{87E533A4-FC70-4C2B-80A9-4F7FE2D41DCB}" type="slidenum">
              <a:rPr lang="en-US" smtClean="0"/>
              <a:pPr/>
              <a:t>27</a:t>
            </a:fld>
            <a:endParaRPr lang="en-US"/>
          </a:p>
        </p:txBody>
      </p:sp>
    </p:spTree>
    <p:extLst>
      <p:ext uri="{BB962C8B-B14F-4D97-AF65-F5344CB8AC3E}">
        <p14:creationId xmlns:p14="http://schemas.microsoft.com/office/powerpoint/2010/main" xmlns="" val="4270840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BF3A47-E5FB-44B4-95C2-42E60EB97F7E}"/>
              </a:ext>
            </a:extLst>
          </p:cNvPr>
          <p:cNvSpPr>
            <a:spLocks noGrp="1"/>
          </p:cNvSpPr>
          <p:nvPr>
            <p:ph type="title"/>
          </p:nvPr>
        </p:nvSpPr>
        <p:spPr/>
        <p:txBody>
          <a:bodyPr/>
          <a:lstStyle/>
          <a:p>
            <a:r>
              <a:rPr lang="en-GB" dirty="0"/>
              <a:t>Findings and Recommendations: Governance related</a:t>
            </a:r>
            <a:endParaRPr lang="en-US" dirty="0"/>
          </a:p>
        </p:txBody>
      </p:sp>
      <p:sp>
        <p:nvSpPr>
          <p:cNvPr id="3" name="Content Placeholder 2">
            <a:extLst>
              <a:ext uri="{FF2B5EF4-FFF2-40B4-BE49-F238E27FC236}">
                <a16:creationId xmlns:a16="http://schemas.microsoft.com/office/drawing/2014/main" xmlns="" id="{02FCF631-1E17-45A9-8B35-5A11CD01629A}"/>
              </a:ext>
            </a:extLst>
          </p:cNvPr>
          <p:cNvSpPr>
            <a:spLocks noGrp="1"/>
          </p:cNvSpPr>
          <p:nvPr>
            <p:ph idx="1"/>
          </p:nvPr>
        </p:nvSpPr>
        <p:spPr>
          <a:xfrm>
            <a:off x="362310" y="1356638"/>
            <a:ext cx="8548776" cy="5094950"/>
          </a:xfrm>
        </p:spPr>
        <p:txBody>
          <a:bodyPr>
            <a:noAutofit/>
          </a:bodyPr>
          <a:lstStyle/>
          <a:p>
            <a:pPr marL="0" indent="0" algn="just">
              <a:lnSpc>
                <a:spcPct val="100000"/>
              </a:lnSpc>
              <a:buNone/>
            </a:pPr>
            <a:r>
              <a:rPr lang="en-US" sz="1800" dirty="0">
                <a:solidFill>
                  <a:srgbClr val="000000"/>
                </a:solidFill>
                <a:effectLst/>
                <a:latin typeface="Arial" panose="020B0604020202020204" pitchFamily="34" charset="0"/>
                <a:ea typeface="Times New Roman" panose="02020603050405020304" pitchFamily="18" charset="0"/>
              </a:rPr>
              <a:t>From the governance point of view, the MTT report concludes that the Council is the root cause of the problems at the University based on a number of observations: </a:t>
            </a:r>
            <a:endParaRPr lang="en-US" sz="1800" dirty="0">
              <a:effectLst/>
              <a:latin typeface="Times New Roman" panose="02020603050405020304" pitchFamily="18" charset="0"/>
              <a:ea typeface="Times New Roman" panose="02020603050405020304" pitchFamily="18" charset="0"/>
            </a:endParaRPr>
          </a:p>
          <a:p>
            <a:pPr marL="342900" lvl="0" indent="-342900" algn="just">
              <a:lnSpc>
                <a:spcPct val="100000"/>
              </a:lnSpc>
              <a:buFont typeface="+mj-lt"/>
              <a:buAutoNum type="alphaLcParenR"/>
            </a:pPr>
            <a:r>
              <a:rPr lang="en-US" sz="1800" dirty="0">
                <a:solidFill>
                  <a:srgbClr val="000000"/>
                </a:solidFill>
                <a:effectLst/>
                <a:latin typeface="Arial" panose="020B0604020202020204" pitchFamily="34" charset="0"/>
                <a:ea typeface="Times New Roman" panose="02020603050405020304" pitchFamily="18" charset="0"/>
              </a:rPr>
              <a:t>The Council has dismally failed UNISA, as it has not equipped itself, or the Management Committee (MANCOM), with the range of skills and competencies necessary to provide the appropriate strategic guidance and direction to a modern </a:t>
            </a:r>
            <a:r>
              <a:rPr lang="en-US" sz="1800" dirty="0" err="1">
                <a:solidFill>
                  <a:srgbClr val="000000"/>
                </a:solidFill>
                <a:effectLst/>
                <a:latin typeface="Arial" panose="020B0604020202020204" pitchFamily="34" charset="0"/>
                <a:ea typeface="Times New Roman" panose="02020603050405020304" pitchFamily="18" charset="0"/>
              </a:rPr>
              <a:t>ODeL</a:t>
            </a:r>
            <a:r>
              <a:rPr lang="en-US" sz="1800" dirty="0">
                <a:solidFill>
                  <a:srgbClr val="000000"/>
                </a:solidFill>
                <a:effectLst/>
                <a:latin typeface="Arial" panose="020B0604020202020204" pitchFamily="34" charset="0"/>
                <a:ea typeface="Times New Roman" panose="02020603050405020304" pitchFamily="18" charset="0"/>
              </a:rPr>
              <a:t> institution in the 21st Century. </a:t>
            </a:r>
          </a:p>
          <a:p>
            <a:pPr marL="342900" lvl="0" indent="-342900" algn="just">
              <a:lnSpc>
                <a:spcPct val="100000"/>
              </a:lnSpc>
              <a:buFont typeface="+mj-lt"/>
              <a:buAutoNum type="alphaLcParenR"/>
            </a:pPr>
            <a:r>
              <a:rPr lang="en-US" sz="1800" dirty="0">
                <a:effectLst/>
                <a:latin typeface="Arial" panose="020B0604020202020204" pitchFamily="34" charset="0"/>
                <a:ea typeface="Calibri" panose="020F0502020204030204" pitchFamily="34" charset="0"/>
              </a:rPr>
              <a:t>The current strategy approved by Council does not encompass all aspects of a modern </a:t>
            </a:r>
            <a:r>
              <a:rPr lang="en-US" sz="1800" dirty="0" err="1">
                <a:effectLst/>
                <a:latin typeface="Arial" panose="020B0604020202020204" pitchFamily="34" charset="0"/>
                <a:ea typeface="Calibri" panose="020F0502020204030204" pitchFamily="34" charset="0"/>
              </a:rPr>
              <a:t>ODeL</a:t>
            </a:r>
            <a:r>
              <a:rPr lang="en-US" sz="1800" dirty="0">
                <a:effectLst/>
                <a:latin typeface="Arial" panose="020B0604020202020204" pitchFamily="34" charset="0"/>
                <a:ea typeface="Calibri" panose="020F0502020204030204" pitchFamily="34" charset="0"/>
              </a:rPr>
              <a:t> institution and fails to build on the strengths and address the weaknesses of the institution such as the dysfunctional and outdated information and communications technology (ICT) infrastructure. </a:t>
            </a:r>
            <a:endParaRPr lang="en-US" sz="1800" dirty="0">
              <a:effectLst/>
              <a:latin typeface="Times New Roman" panose="02020603050405020304" pitchFamily="18" charset="0"/>
              <a:ea typeface="Times New Roman" panose="02020603050405020304" pitchFamily="18" charset="0"/>
            </a:endParaRPr>
          </a:p>
          <a:p>
            <a:pPr marL="342900" lvl="0" indent="-342900" algn="just">
              <a:lnSpc>
                <a:spcPct val="100000"/>
              </a:lnSpc>
              <a:buFont typeface="+mj-lt"/>
              <a:buAutoNum type="alphaLcParenR"/>
            </a:pPr>
            <a:r>
              <a:rPr lang="en-US" sz="1800" dirty="0">
                <a:effectLst/>
                <a:latin typeface="Arial" panose="020B0604020202020204" pitchFamily="34" charset="0"/>
                <a:ea typeface="Calibri" panose="020F0502020204030204" pitchFamily="34" charset="0"/>
              </a:rPr>
              <a:t>The Council has not demonstrated the knowledge, skill, and experience to guide and direct the production of a comprehensive strategic plan for a modern </a:t>
            </a:r>
            <a:r>
              <a:rPr lang="en-US" sz="1800" dirty="0" err="1">
                <a:effectLst/>
                <a:latin typeface="Arial" panose="020B0604020202020204" pitchFamily="34" charset="0"/>
                <a:ea typeface="Calibri" panose="020F0502020204030204" pitchFamily="34" charset="0"/>
              </a:rPr>
              <a:t>ODeL</a:t>
            </a:r>
            <a:r>
              <a:rPr lang="en-US" sz="1800" dirty="0">
                <a:effectLst/>
                <a:latin typeface="Arial" panose="020B0604020202020204" pitchFamily="34" charset="0"/>
                <a:ea typeface="Calibri" panose="020F0502020204030204" pitchFamily="34" charset="0"/>
              </a:rPr>
              <a:t> institution in the 21st century. </a:t>
            </a:r>
            <a:endParaRPr lang="en-US" sz="1800" dirty="0">
              <a:effectLst/>
              <a:latin typeface="Times New Roman" panose="02020603050405020304" pitchFamily="18" charset="0"/>
              <a:ea typeface="Times New Roman" panose="02020603050405020304" pitchFamily="18" charset="0"/>
            </a:endParaRPr>
          </a:p>
          <a:p>
            <a:pPr marL="342900" lvl="0" indent="-342900" algn="just">
              <a:lnSpc>
                <a:spcPct val="100000"/>
              </a:lnSpc>
              <a:buFont typeface="+mj-lt"/>
              <a:buAutoNum type="alphaLcParenR"/>
            </a:pPr>
            <a:r>
              <a:rPr lang="en-US" sz="1800" dirty="0">
                <a:effectLst/>
                <a:latin typeface="Arial" panose="020B0604020202020204" pitchFamily="34" charset="0"/>
                <a:ea typeface="Calibri" panose="020F0502020204030204" pitchFamily="34" charset="0"/>
              </a:rPr>
              <a:t>The Council has failed to ensure that the serious and strategic risks identified in the Risk Register (2013 – 2015) have been given the attention they deserve.</a:t>
            </a:r>
            <a:endParaRPr lang="en-US" sz="1800" dirty="0">
              <a:effectLst/>
              <a:latin typeface="Times New Roman" panose="02020603050405020304" pitchFamily="18" charset="0"/>
              <a:ea typeface="Times New Roman" panose="02020603050405020304" pitchFamily="18" charset="0"/>
            </a:endParaRPr>
          </a:p>
          <a:p>
            <a:pPr>
              <a:lnSpc>
                <a:spcPct val="100000"/>
              </a:lnSpc>
            </a:pPr>
            <a:endParaRPr lang="en-US" sz="1800" dirty="0"/>
          </a:p>
        </p:txBody>
      </p:sp>
      <p:sp>
        <p:nvSpPr>
          <p:cNvPr id="4" name="Slide Number Placeholder 3">
            <a:extLst>
              <a:ext uri="{FF2B5EF4-FFF2-40B4-BE49-F238E27FC236}">
                <a16:creationId xmlns:a16="http://schemas.microsoft.com/office/drawing/2014/main" xmlns="" id="{049C9B38-EBD8-A9D0-1154-8DD5E203CF5F}"/>
              </a:ext>
            </a:extLst>
          </p:cNvPr>
          <p:cNvSpPr>
            <a:spLocks noGrp="1"/>
          </p:cNvSpPr>
          <p:nvPr>
            <p:ph type="sldNum" sz="quarter" idx="12"/>
          </p:nvPr>
        </p:nvSpPr>
        <p:spPr/>
        <p:txBody>
          <a:bodyPr/>
          <a:lstStyle/>
          <a:p>
            <a:fld id="{87E533A4-FC70-4C2B-80A9-4F7FE2D41DCB}" type="slidenum">
              <a:rPr lang="en-US" smtClean="0"/>
              <a:pPr/>
              <a:t>28</a:t>
            </a:fld>
            <a:endParaRPr lang="en-US"/>
          </a:p>
        </p:txBody>
      </p:sp>
    </p:spTree>
    <p:extLst>
      <p:ext uri="{BB962C8B-B14F-4D97-AF65-F5344CB8AC3E}">
        <p14:creationId xmlns:p14="http://schemas.microsoft.com/office/powerpoint/2010/main" xmlns="" val="466582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BF3A47-E5FB-44B4-95C2-42E60EB97F7E}"/>
              </a:ext>
            </a:extLst>
          </p:cNvPr>
          <p:cNvSpPr>
            <a:spLocks noGrp="1"/>
          </p:cNvSpPr>
          <p:nvPr>
            <p:ph type="title"/>
          </p:nvPr>
        </p:nvSpPr>
        <p:spPr/>
        <p:txBody>
          <a:bodyPr/>
          <a:lstStyle/>
          <a:p>
            <a:r>
              <a:rPr lang="en-GB" dirty="0"/>
              <a:t>Findings and Recommendations: Governance related</a:t>
            </a:r>
            <a:endParaRPr lang="en-US" dirty="0"/>
          </a:p>
        </p:txBody>
      </p:sp>
      <p:sp>
        <p:nvSpPr>
          <p:cNvPr id="3" name="Content Placeholder 2">
            <a:extLst>
              <a:ext uri="{FF2B5EF4-FFF2-40B4-BE49-F238E27FC236}">
                <a16:creationId xmlns:a16="http://schemas.microsoft.com/office/drawing/2014/main" xmlns="" id="{02FCF631-1E17-45A9-8B35-5A11CD01629A}"/>
              </a:ext>
            </a:extLst>
          </p:cNvPr>
          <p:cNvSpPr>
            <a:spLocks noGrp="1"/>
          </p:cNvSpPr>
          <p:nvPr>
            <p:ph idx="1"/>
          </p:nvPr>
        </p:nvSpPr>
        <p:spPr>
          <a:xfrm>
            <a:off x="362310" y="1356638"/>
            <a:ext cx="8548776" cy="5094950"/>
          </a:xfrm>
        </p:spPr>
        <p:txBody>
          <a:bodyPr>
            <a:noAutofit/>
          </a:bodyPr>
          <a:lstStyle/>
          <a:p>
            <a:r>
              <a:rPr lang="en-US" sz="1600" dirty="0">
                <a:effectLst/>
                <a:latin typeface="Arial" panose="020B0604020202020204" pitchFamily="34" charset="0"/>
                <a:ea typeface="Calibri" panose="020F0502020204030204" pitchFamily="34" charset="0"/>
              </a:rPr>
              <a:t>Unisa’s ICT infrastructure is outdated and has increasingly become less fit for purpose over the years. ICT management has deliberately frustrated the implementation of its strategic priorities. This is regarded as a fundamental dereliction of duty on the part of Council for failing to deliver on its basic fiduciary responsibilities with respect to the infrastructures necessary for education delivery, a function vital to the sound functioning of a university; thus failing to safeguard the health of the academic enterprise. </a:t>
            </a:r>
          </a:p>
          <a:p>
            <a:r>
              <a:rPr lang="en-US" sz="1600" dirty="0">
                <a:effectLst/>
                <a:latin typeface="Arial" panose="020B0604020202020204" pitchFamily="34" charset="0"/>
                <a:ea typeface="Calibri" panose="020F0502020204030204" pitchFamily="34" charset="0"/>
              </a:rPr>
              <a:t>This situation has persisted over several years and is unlikely to change without some drastic intervention.  Furthermore, the failure to ensure a robust, modern, and secure ICT infrastructure has damaged Unisa’s academic standing and administrative competence as a reputable HE institution.</a:t>
            </a:r>
          </a:p>
          <a:p>
            <a:r>
              <a:rPr lang="en-US" sz="1600" dirty="0">
                <a:effectLst/>
                <a:latin typeface="Arial" panose="020B0604020202020204" pitchFamily="34" charset="0"/>
                <a:ea typeface="Calibri" panose="020F0502020204030204" pitchFamily="34" charset="0"/>
              </a:rPr>
              <a:t>The Council has failed to ensure the basic assurance services and functions necessary to secure effectiveness of governance, risk management and control processes. This places the institution at significant risk. </a:t>
            </a:r>
          </a:p>
          <a:p>
            <a:r>
              <a:rPr lang="en-US" sz="1600" dirty="0">
                <a:effectLst/>
                <a:latin typeface="Arial" panose="020B0604020202020204" pitchFamily="34" charset="0"/>
                <a:ea typeface="Calibri" panose="020F0502020204030204" pitchFamily="34" charset="0"/>
              </a:rPr>
              <a:t>There is scant understanding of the vital importance of Compliance throughout the institution and the far-reaching consequences of its neglect. </a:t>
            </a:r>
            <a:r>
              <a:rPr lang="en-US" sz="1600" b="1" dirty="0">
                <a:effectLst/>
                <a:latin typeface="Arial" panose="020B0604020202020204" pitchFamily="34" charset="0"/>
                <a:ea typeface="Calibri" panose="020F0502020204030204" pitchFamily="34" charset="0"/>
              </a:rPr>
              <a:t>The need for further urgent investigation by a body with forensic expertise is strongly recommended.</a:t>
            </a:r>
          </a:p>
          <a:p>
            <a:r>
              <a:rPr lang="en-US" sz="1600" dirty="0">
                <a:effectLst/>
                <a:latin typeface="Arial" panose="020B0604020202020204" pitchFamily="34" charset="0"/>
                <a:ea typeface="Calibri" panose="020F0502020204030204" pitchFamily="34" charset="0"/>
              </a:rPr>
              <a:t>There has been a deliberate and systematic plan, over a sustained period, to establish a corrupt network which has resulted in institutional capture. Council has deliberately undermined and incapacitated MANCOM with a view to achieve institutional capture and personal enrichment.  In addition, there is a culture of impunity deeply embedded in the institution. </a:t>
            </a:r>
            <a:endParaRPr lang="en-US" sz="1600" b="1" dirty="0">
              <a:effectLst/>
              <a:latin typeface="Times New Roman" panose="02020603050405020304" pitchFamily="18" charset="0"/>
              <a:ea typeface="Times New Roman" panose="02020603050405020304" pitchFamily="18" charset="0"/>
            </a:endParaRPr>
          </a:p>
          <a:p>
            <a:endParaRPr lang="en-US" sz="1600" dirty="0">
              <a:effectLst/>
              <a:latin typeface="Times New Roman" panose="02020603050405020304" pitchFamily="18" charset="0"/>
              <a:ea typeface="Times New Roman" panose="02020603050405020304" pitchFamily="18" charset="0"/>
            </a:endParaRPr>
          </a:p>
          <a:p>
            <a:endParaRPr lang="en-US" sz="1600" dirty="0"/>
          </a:p>
        </p:txBody>
      </p:sp>
      <p:sp>
        <p:nvSpPr>
          <p:cNvPr id="4" name="Slide Number Placeholder 3">
            <a:extLst>
              <a:ext uri="{FF2B5EF4-FFF2-40B4-BE49-F238E27FC236}">
                <a16:creationId xmlns:a16="http://schemas.microsoft.com/office/drawing/2014/main" xmlns="" id="{B4F17469-895A-3C1A-7BC3-829A3A1903AF}"/>
              </a:ext>
            </a:extLst>
          </p:cNvPr>
          <p:cNvSpPr>
            <a:spLocks noGrp="1"/>
          </p:cNvSpPr>
          <p:nvPr>
            <p:ph type="sldNum" sz="quarter" idx="12"/>
          </p:nvPr>
        </p:nvSpPr>
        <p:spPr/>
        <p:txBody>
          <a:bodyPr/>
          <a:lstStyle/>
          <a:p>
            <a:fld id="{87E533A4-FC70-4C2B-80A9-4F7FE2D41DCB}" type="slidenum">
              <a:rPr lang="en-US" smtClean="0"/>
              <a:pPr/>
              <a:t>29</a:t>
            </a:fld>
            <a:endParaRPr lang="en-US"/>
          </a:p>
        </p:txBody>
      </p:sp>
    </p:spTree>
    <p:extLst>
      <p:ext uri="{BB962C8B-B14F-4D97-AF65-F5344CB8AC3E}">
        <p14:creationId xmlns:p14="http://schemas.microsoft.com/office/powerpoint/2010/main" xmlns="" val="332358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E87880-E5A4-C206-F2FC-942035EBFAC3}"/>
              </a:ext>
            </a:extLst>
          </p:cNvPr>
          <p:cNvSpPr>
            <a:spLocks noGrp="1"/>
          </p:cNvSpPr>
          <p:nvPr>
            <p:ph type="title"/>
          </p:nvPr>
        </p:nvSpPr>
        <p:spPr/>
        <p:txBody>
          <a:bodyPr/>
          <a:lstStyle/>
          <a:p>
            <a:r>
              <a:rPr lang="en-ZA" dirty="0"/>
              <a:t>Governance of Higher Education Institutions </a:t>
            </a:r>
            <a:endParaRPr lang="en-US" dirty="0"/>
          </a:p>
        </p:txBody>
      </p:sp>
      <p:sp>
        <p:nvSpPr>
          <p:cNvPr id="3" name="Content Placeholder 2">
            <a:extLst>
              <a:ext uri="{FF2B5EF4-FFF2-40B4-BE49-F238E27FC236}">
                <a16:creationId xmlns:a16="http://schemas.microsoft.com/office/drawing/2014/main" xmlns="" id="{D7729E29-EC52-8ABD-4A4D-32F10901B794}"/>
              </a:ext>
            </a:extLst>
          </p:cNvPr>
          <p:cNvSpPr>
            <a:spLocks noGrp="1"/>
          </p:cNvSpPr>
          <p:nvPr>
            <p:ph idx="1"/>
          </p:nvPr>
        </p:nvSpPr>
        <p:spPr>
          <a:xfrm>
            <a:off x="362309" y="1356638"/>
            <a:ext cx="8548776" cy="5094950"/>
          </a:xfrm>
        </p:spPr>
        <p:txBody>
          <a:bodyPr>
            <a:noAutofit/>
          </a:bodyPr>
          <a:lstStyle/>
          <a:p>
            <a:pPr algn="just">
              <a:lnSpc>
                <a:spcPct val="100000"/>
              </a:lnSpc>
              <a:spcBef>
                <a:spcPts val="0"/>
              </a:spcBef>
              <a:spcAft>
                <a:spcPts val="600"/>
              </a:spcAft>
              <a:buSzPct val="100000"/>
            </a:pPr>
            <a:r>
              <a:rPr lang="en-ZA" sz="2000" dirty="0">
                <a:effectLst/>
                <a:latin typeface="Arial" panose="020B0604020202020204" pitchFamily="34" charset="0"/>
                <a:ea typeface="Times New Roman" panose="02020603050405020304" pitchFamily="18" charset="0"/>
              </a:rPr>
              <a:t>Universities are autonomous institutions, meaning that it is </a:t>
            </a:r>
            <a:r>
              <a:rPr lang="en-ZA" sz="2000" u="sng" dirty="0">
                <a:effectLst/>
                <a:latin typeface="Arial" panose="020B0604020202020204" pitchFamily="34" charset="0"/>
                <a:ea typeface="Times New Roman" panose="02020603050405020304" pitchFamily="18" charset="0"/>
              </a:rPr>
              <a:t>Councils</a:t>
            </a:r>
            <a:r>
              <a:rPr lang="en-ZA" sz="2000" dirty="0">
                <a:effectLst/>
                <a:latin typeface="Arial" panose="020B0604020202020204" pitchFamily="34" charset="0"/>
                <a:ea typeface="Times New Roman" panose="02020603050405020304" pitchFamily="18" charset="0"/>
              </a:rPr>
              <a:t> that </a:t>
            </a:r>
            <a:r>
              <a:rPr lang="en-US" sz="2000" dirty="0">
                <a:effectLst/>
                <a:latin typeface="Arial" panose="020B0604020202020204" pitchFamily="34" charset="0"/>
                <a:ea typeface="Times New Roman" panose="02020603050405020304" pitchFamily="18" charset="0"/>
              </a:rPr>
              <a:t>are responsible for developing statutes and rules to govern affairs of universities. </a:t>
            </a:r>
          </a:p>
          <a:p>
            <a:pPr algn="just">
              <a:lnSpc>
                <a:spcPct val="100000"/>
              </a:lnSpc>
              <a:spcBef>
                <a:spcPts val="0"/>
              </a:spcBef>
              <a:spcAft>
                <a:spcPts val="600"/>
              </a:spcAft>
              <a:buSzPct val="100000"/>
            </a:pPr>
            <a:r>
              <a:rPr lang="en-ZA" sz="2000" dirty="0">
                <a:effectLst/>
                <a:latin typeface="Arial" panose="020B0604020202020204" pitchFamily="34" charset="0"/>
                <a:ea typeface="Times New Roman" panose="02020603050405020304" pitchFamily="18" charset="0"/>
              </a:rPr>
              <a:t>According to literature, autonomy </a:t>
            </a:r>
            <a:r>
              <a:rPr lang="en-ZA" sz="2000" u="sng" dirty="0">
                <a:effectLst/>
                <a:latin typeface="Arial" panose="020B0604020202020204" pitchFamily="34" charset="0"/>
                <a:ea typeface="Times New Roman" panose="02020603050405020304" pitchFamily="18" charset="0"/>
              </a:rPr>
              <a:t>should</a:t>
            </a:r>
            <a:r>
              <a:rPr lang="en-ZA" sz="2000" dirty="0">
                <a:effectLst/>
                <a:latin typeface="Arial" panose="020B0604020202020204" pitchFamily="34" charset="0"/>
                <a:ea typeface="Times New Roman" panose="02020603050405020304" pitchFamily="18" charset="0"/>
              </a:rPr>
              <a:t> </a:t>
            </a:r>
            <a:r>
              <a:rPr lang="en-GB" sz="2000" dirty="0">
                <a:effectLst/>
                <a:latin typeface="Arial" panose="020B0604020202020204" pitchFamily="34" charset="0"/>
                <a:ea typeface="Batang" panose="02030600000101010101" pitchFamily="18" charset="-127"/>
              </a:rPr>
              <a:t>ensure the stability and actualization of the goals and aspirations of a university; insulates the institution from external interference or control in its day-to-day operations; </a:t>
            </a:r>
            <a:r>
              <a:rPr lang="en-ZA" sz="2000" dirty="0">
                <a:effectLst/>
                <a:latin typeface="Arial" panose="020B0604020202020204" pitchFamily="34" charset="0"/>
                <a:ea typeface="Times New Roman" panose="02020603050405020304" pitchFamily="18" charset="0"/>
              </a:rPr>
              <a:t>empowers universities in the competitive environment and allows for innovation in responding to challenges and national policy goals; and enables institutions to</a:t>
            </a:r>
            <a:r>
              <a:rPr lang="en-GB" sz="2000" dirty="0">
                <a:effectLst/>
                <a:latin typeface="Arial" panose="020B0604020202020204" pitchFamily="34" charset="0"/>
                <a:ea typeface="Batang" panose="02030600000101010101" pitchFamily="18" charset="-127"/>
              </a:rPr>
              <a:t> assume responsibility for their successes and failures. </a:t>
            </a:r>
          </a:p>
          <a:p>
            <a:pPr algn="just">
              <a:lnSpc>
                <a:spcPct val="100000"/>
              </a:lnSpc>
              <a:spcBef>
                <a:spcPts val="0"/>
              </a:spcBef>
              <a:spcAft>
                <a:spcPts val="600"/>
              </a:spcAft>
              <a:buSzPct val="100000"/>
            </a:pPr>
            <a:r>
              <a:rPr lang="en-GB" sz="2000" dirty="0">
                <a:effectLst/>
                <a:latin typeface="Arial" panose="020B0604020202020204" pitchFamily="34" charset="0"/>
                <a:ea typeface="Batang" panose="02030600000101010101" pitchFamily="18" charset="-127"/>
              </a:rPr>
              <a:t>The other side of the coin is that </a:t>
            </a:r>
            <a:r>
              <a:rPr lang="en-US" sz="2000" dirty="0">
                <a:effectLst/>
                <a:latin typeface="Arial" panose="020B0604020202020204" pitchFamily="34" charset="0"/>
                <a:ea typeface="Calibri" panose="020F0502020204030204" pitchFamily="34" charset="0"/>
              </a:rPr>
              <a:t>institutional autonomy may be used as a pretext for resisting transformation or </a:t>
            </a:r>
            <a:r>
              <a:rPr lang="en-ZA" sz="2000" dirty="0">
                <a:solidFill>
                  <a:srgbClr val="000000"/>
                </a:solidFill>
                <a:ea typeface="Times New Roman" panose="02020603050405020304" pitchFamily="18" charset="0"/>
              </a:rPr>
              <a:t>lack of accountability </a:t>
            </a:r>
            <a:r>
              <a:rPr lang="en-US" sz="2000" dirty="0">
                <a:effectLst/>
                <a:latin typeface="Arial" panose="020B0604020202020204" pitchFamily="34" charset="0"/>
                <a:ea typeface="Calibri" panose="020F0502020204030204" pitchFamily="34" charset="0"/>
              </a:rPr>
              <a:t>to defend mismanagement, or abuse</a:t>
            </a:r>
            <a:r>
              <a:rPr lang="en-ZA" sz="2000" dirty="0">
                <a:solidFill>
                  <a:srgbClr val="000000"/>
                </a:solidFill>
                <a:effectLst/>
                <a:latin typeface="Arial" panose="020B0604020202020204" pitchFamily="34" charset="0"/>
                <a:ea typeface="Times New Roman" panose="02020603050405020304" pitchFamily="18" charset="0"/>
              </a:rPr>
              <a:t> of power and authority by the institutional leadership, and institutions as well as </a:t>
            </a:r>
            <a:r>
              <a:rPr lang="en-ZA" sz="2000" dirty="0">
                <a:solidFill>
                  <a:srgbClr val="000000"/>
                </a:solidFill>
                <a:ea typeface="Times New Roman" panose="02020603050405020304" pitchFamily="18" charset="0"/>
              </a:rPr>
              <a:t>and suppression of ideas</a:t>
            </a:r>
            <a:r>
              <a:rPr lang="en-ZA" sz="2000" dirty="0">
                <a:solidFill>
                  <a:srgbClr val="000000"/>
                </a:solidFill>
                <a:effectLst/>
                <a:latin typeface="Arial" panose="020B0604020202020204" pitchFamily="34"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2D6BAAEC-4D46-EAF8-7986-5E6FEE72D89A}"/>
              </a:ext>
            </a:extLst>
          </p:cNvPr>
          <p:cNvSpPr>
            <a:spLocks noGrp="1"/>
          </p:cNvSpPr>
          <p:nvPr>
            <p:ph type="sldNum" sz="quarter" idx="12"/>
          </p:nvPr>
        </p:nvSpPr>
        <p:spPr/>
        <p:txBody>
          <a:bodyPr/>
          <a:lstStyle/>
          <a:p>
            <a:fld id="{87E533A4-FC70-4C2B-80A9-4F7FE2D41DCB}" type="slidenum">
              <a:rPr lang="en-US" smtClean="0"/>
              <a:pPr/>
              <a:t>3</a:t>
            </a:fld>
            <a:endParaRPr lang="en-US"/>
          </a:p>
        </p:txBody>
      </p:sp>
    </p:spTree>
    <p:extLst>
      <p:ext uri="{BB962C8B-B14F-4D97-AF65-F5344CB8AC3E}">
        <p14:creationId xmlns:p14="http://schemas.microsoft.com/office/powerpoint/2010/main" xmlns="" val="3939427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F55B84-07A8-40F0-B96E-E7E64852DB1F}"/>
              </a:ext>
            </a:extLst>
          </p:cNvPr>
          <p:cNvSpPr>
            <a:spLocks noGrp="1"/>
          </p:cNvSpPr>
          <p:nvPr>
            <p:ph type="title"/>
          </p:nvPr>
        </p:nvSpPr>
        <p:spPr>
          <a:xfrm>
            <a:off x="284671" y="406412"/>
            <a:ext cx="8626415" cy="927866"/>
          </a:xfrm>
        </p:spPr>
        <p:txBody>
          <a:bodyPr/>
          <a:lstStyle/>
          <a:p>
            <a:r>
              <a:rPr lang="en-GB" dirty="0"/>
              <a:t>Findings and Recommendations: Governance related</a:t>
            </a:r>
            <a:endParaRPr lang="en-US" dirty="0"/>
          </a:p>
        </p:txBody>
      </p:sp>
      <p:sp>
        <p:nvSpPr>
          <p:cNvPr id="3" name="Content Placeholder 2">
            <a:extLst>
              <a:ext uri="{FF2B5EF4-FFF2-40B4-BE49-F238E27FC236}">
                <a16:creationId xmlns:a16="http://schemas.microsoft.com/office/drawing/2014/main" xmlns="" id="{AA086629-3242-42DB-82E9-4D7463609C09}"/>
              </a:ext>
            </a:extLst>
          </p:cNvPr>
          <p:cNvSpPr>
            <a:spLocks noGrp="1"/>
          </p:cNvSpPr>
          <p:nvPr>
            <p:ph idx="1"/>
          </p:nvPr>
        </p:nvSpPr>
        <p:spPr>
          <a:xfrm>
            <a:off x="310553" y="1334278"/>
            <a:ext cx="8548776" cy="5117310"/>
          </a:xfrm>
        </p:spPr>
        <p:txBody>
          <a:bodyPr>
            <a:noAutofit/>
          </a:bodyPr>
          <a:lstStyle/>
          <a:p>
            <a:r>
              <a:rPr lang="en-US" sz="1500" dirty="0">
                <a:effectLst/>
                <a:latin typeface="Arial" panose="020B0604020202020204" pitchFamily="34" charset="0"/>
                <a:ea typeface="Calibri" panose="020F0502020204030204" pitchFamily="34" charset="0"/>
              </a:rPr>
              <a:t>Based on the evidence presented to the MTT, UNISA suffers chronic management failures in many of the key support systems. </a:t>
            </a:r>
          </a:p>
          <a:p>
            <a:r>
              <a:rPr lang="en-US" sz="1500" dirty="0">
                <a:effectLst/>
                <a:latin typeface="Arial" panose="020B0604020202020204" pitchFamily="34" charset="0"/>
                <a:ea typeface="Calibri" panose="020F0502020204030204" pitchFamily="34" charset="0"/>
              </a:rPr>
              <a:t>The performances of departments such as Supply Chain Management, Human Resource Management, Compliance functions and Finance are seriously compromised and fail the university, putting the entire institution in jeopardy. </a:t>
            </a:r>
          </a:p>
          <a:p>
            <a:r>
              <a:rPr lang="en-US" sz="1500" dirty="0">
                <a:effectLst/>
                <a:latin typeface="Arial" panose="020B0604020202020204" pitchFamily="34" charset="0"/>
                <a:ea typeface="Calibri" panose="020F0502020204030204" pitchFamily="34" charset="0"/>
              </a:rPr>
              <a:t>A simultaneous failure of multiple management systems points to deficiencies at leadership level, as well as a gross neglect of consequence management.</a:t>
            </a:r>
          </a:p>
          <a:p>
            <a:r>
              <a:rPr lang="en-US" sz="1500" dirty="0">
                <a:ea typeface="Times New Roman" panose="02020603050405020304" pitchFamily="18" charset="0"/>
              </a:rPr>
              <a:t>The MTT recommended the following: </a:t>
            </a:r>
          </a:p>
          <a:p>
            <a:pPr marL="685800" lvl="1" indent="-342900" algn="just">
              <a:lnSpc>
                <a:spcPct val="100000"/>
              </a:lnSpc>
              <a:buFont typeface="+mj-lt"/>
              <a:buAutoNum type="alphaLcParenR"/>
            </a:pPr>
            <a:r>
              <a:rPr lang="en-US" sz="1500" dirty="0">
                <a:effectLst/>
                <a:latin typeface="Arial" panose="020B0604020202020204" pitchFamily="34" charset="0"/>
                <a:ea typeface="Times New Roman" panose="02020603050405020304" pitchFamily="18" charset="0"/>
              </a:rPr>
              <a:t>The Minister should issue a directive on account of a reasonable belief that the UNISA Council is involved in financial impropriety and/or otherwise mismanaged and/or is unable to perform its functions effectively.</a:t>
            </a:r>
            <a:endParaRPr lang="en-US" sz="1500" dirty="0">
              <a:effectLst/>
              <a:latin typeface="Times New Roman" panose="02020603050405020304" pitchFamily="18" charset="0"/>
              <a:ea typeface="Times New Roman" panose="02020603050405020304" pitchFamily="18" charset="0"/>
            </a:endParaRPr>
          </a:p>
          <a:p>
            <a:pPr marL="685800" lvl="1" indent="-342900" algn="just">
              <a:lnSpc>
                <a:spcPct val="100000"/>
              </a:lnSpc>
              <a:buFont typeface="+mj-lt"/>
              <a:buAutoNum type="alphaLcParenR"/>
            </a:pPr>
            <a:r>
              <a:rPr lang="en-US" sz="1500" dirty="0">
                <a:effectLst/>
                <a:latin typeface="Arial" panose="020B0604020202020204" pitchFamily="34" charset="0"/>
                <a:ea typeface="Times New Roman" panose="02020603050405020304" pitchFamily="18" charset="0"/>
              </a:rPr>
              <a:t>The Minister should dissolve the Council and appoint an Administrator to whom the VC should account. In addition, the Minister should appoint a multi-disciplinary team of management experts (in Enrolment Management, Facilities Management, Finance, Human Resources, Information Technology) to assist the Administrator. </a:t>
            </a:r>
            <a:endParaRPr lang="en-US" sz="1500" dirty="0">
              <a:effectLst/>
              <a:latin typeface="Times New Roman" panose="02020603050405020304" pitchFamily="18" charset="0"/>
              <a:ea typeface="Times New Roman" panose="02020603050405020304" pitchFamily="18" charset="0"/>
            </a:endParaRPr>
          </a:p>
          <a:p>
            <a:pPr marL="685800" lvl="1" indent="-342900" algn="just">
              <a:lnSpc>
                <a:spcPct val="100000"/>
              </a:lnSpc>
              <a:buFont typeface="+mj-lt"/>
              <a:buAutoNum type="alphaLcParenR"/>
            </a:pPr>
            <a:r>
              <a:rPr lang="en-US" sz="1500" dirty="0">
                <a:effectLst/>
                <a:latin typeface="Arial" panose="020B0604020202020204" pitchFamily="34" charset="0"/>
                <a:ea typeface="Times New Roman" panose="02020603050405020304" pitchFamily="18" charset="0"/>
              </a:rPr>
              <a:t>A new Council to be re-constituted with a revised set of rules and regulations in respect of the composition and appointment of new Council members. It is the MTT’s view that unless Council members are appointed based on their experience, expertise and ethical conduct, past practice will be repeated. In addition, the MTT recommends a scrutiny of potential Council members, in terms of criminal records, and with confirmation of educational qualifications and experience.</a:t>
            </a:r>
            <a:endParaRPr lang="en-US" sz="1500" dirty="0">
              <a:effectLst/>
              <a:latin typeface="Times New Roman" panose="02020603050405020304" pitchFamily="18" charset="0"/>
              <a:ea typeface="Times New Roman" panose="02020603050405020304" pitchFamily="18" charset="0"/>
            </a:endParaRPr>
          </a:p>
          <a:p>
            <a:endParaRPr lang="en-US" sz="1500" dirty="0">
              <a:effectLst/>
              <a:latin typeface="Times New Roman" panose="02020603050405020304" pitchFamily="18" charset="0"/>
              <a:ea typeface="Times New Roman" panose="02020603050405020304" pitchFamily="18" charset="0"/>
            </a:endParaRPr>
          </a:p>
          <a:p>
            <a:endParaRPr lang="en-US" sz="1500" dirty="0"/>
          </a:p>
        </p:txBody>
      </p:sp>
      <p:sp>
        <p:nvSpPr>
          <p:cNvPr id="4" name="Slide Number Placeholder 3">
            <a:extLst>
              <a:ext uri="{FF2B5EF4-FFF2-40B4-BE49-F238E27FC236}">
                <a16:creationId xmlns:a16="http://schemas.microsoft.com/office/drawing/2014/main" xmlns="" id="{195EA667-8369-2F54-7F1C-CEFBAF950200}"/>
              </a:ext>
            </a:extLst>
          </p:cNvPr>
          <p:cNvSpPr>
            <a:spLocks noGrp="1"/>
          </p:cNvSpPr>
          <p:nvPr>
            <p:ph type="sldNum" sz="quarter" idx="12"/>
          </p:nvPr>
        </p:nvSpPr>
        <p:spPr/>
        <p:txBody>
          <a:bodyPr/>
          <a:lstStyle/>
          <a:p>
            <a:fld id="{87E533A4-FC70-4C2B-80A9-4F7FE2D41DCB}" type="slidenum">
              <a:rPr lang="en-US" smtClean="0"/>
              <a:pPr/>
              <a:t>30</a:t>
            </a:fld>
            <a:endParaRPr lang="en-US"/>
          </a:p>
        </p:txBody>
      </p:sp>
    </p:spTree>
    <p:extLst>
      <p:ext uri="{BB962C8B-B14F-4D97-AF65-F5344CB8AC3E}">
        <p14:creationId xmlns:p14="http://schemas.microsoft.com/office/powerpoint/2010/main" xmlns="" val="3470906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CDF5E5-6836-567E-4340-8D20E4DF51D7}"/>
              </a:ext>
            </a:extLst>
          </p:cNvPr>
          <p:cNvSpPr>
            <a:spLocks noGrp="1"/>
          </p:cNvSpPr>
          <p:nvPr>
            <p:ph type="title"/>
          </p:nvPr>
        </p:nvSpPr>
        <p:spPr/>
        <p:txBody>
          <a:bodyPr/>
          <a:lstStyle/>
          <a:p>
            <a:r>
              <a:rPr lang="en-ZA" dirty="0"/>
              <a:t>Council Response to the MTT Report </a:t>
            </a:r>
            <a:endParaRPr lang="en-US" dirty="0"/>
          </a:p>
        </p:txBody>
      </p:sp>
      <p:sp>
        <p:nvSpPr>
          <p:cNvPr id="3" name="Content Placeholder 2">
            <a:extLst>
              <a:ext uri="{FF2B5EF4-FFF2-40B4-BE49-F238E27FC236}">
                <a16:creationId xmlns:a16="http://schemas.microsoft.com/office/drawing/2014/main" xmlns="" id="{234ABB49-313B-FA0A-C75F-B249A2967C29}"/>
              </a:ext>
            </a:extLst>
          </p:cNvPr>
          <p:cNvSpPr>
            <a:spLocks noGrp="1"/>
          </p:cNvSpPr>
          <p:nvPr>
            <p:ph idx="1"/>
          </p:nvPr>
        </p:nvSpPr>
        <p:spPr>
          <a:xfrm>
            <a:off x="284670" y="1356638"/>
            <a:ext cx="8626415" cy="5094950"/>
          </a:xfrm>
        </p:spPr>
        <p:txBody>
          <a:bodyPr>
            <a:normAutofit fontScale="92500" lnSpcReduction="10000"/>
          </a:bodyPr>
          <a:lstStyle/>
          <a:p>
            <a:r>
              <a:rPr lang="en-ZA" sz="2000" dirty="0">
                <a:effectLst/>
                <a:latin typeface="Arial" panose="020B0604020202020204" pitchFamily="34" charset="0"/>
                <a:ea typeface="Times New Roman" panose="02020603050405020304" pitchFamily="18" charset="0"/>
              </a:rPr>
              <a:t>The Council submitted a 178 paged response was accompanied by 57 attachments. </a:t>
            </a:r>
          </a:p>
          <a:p>
            <a:r>
              <a:rPr lang="en-ZA" sz="2000" dirty="0">
                <a:effectLst/>
                <a:latin typeface="Arial" panose="020B0604020202020204" pitchFamily="34" charset="0"/>
                <a:ea typeface="Times New Roman" panose="02020603050405020304" pitchFamily="18" charset="0"/>
              </a:rPr>
              <a:t>The Council began by raising preliminary issues which it viewed as impediments to its ability to respond fully and appropriately to certain aspects of the MTT Report.</a:t>
            </a:r>
          </a:p>
          <a:p>
            <a:pPr lvl="1"/>
            <a:r>
              <a:rPr lang="en-ZA" sz="1800" dirty="0">
                <a:effectLst/>
                <a:latin typeface="Arial" panose="020B0604020202020204" pitchFamily="34" charset="0"/>
                <a:ea typeface="Times New Roman" panose="02020603050405020304" pitchFamily="18" charset="0"/>
              </a:rPr>
              <a:t>The Report does not directly indicate specific cases of the alleged maladministration and instead presented broad and general findings and is equally vague in several respects.</a:t>
            </a:r>
          </a:p>
          <a:p>
            <a:pPr lvl="1"/>
            <a:r>
              <a:rPr lang="en-ZA" sz="1800" dirty="0">
                <a:effectLst/>
                <a:latin typeface="Arial" panose="020B0604020202020204" pitchFamily="34" charset="0"/>
                <a:ea typeface="Times New Roman" panose="02020603050405020304" pitchFamily="18" charset="0"/>
              </a:rPr>
              <a:t>The allegations and findings made are general, vague and unsubstantiated as such, making it impossible to provide meaningful to response. </a:t>
            </a:r>
          </a:p>
          <a:p>
            <a:pPr lvl="1"/>
            <a:r>
              <a:rPr lang="en-ZA" sz="1800" dirty="0">
                <a:effectLst/>
                <a:latin typeface="Arial" panose="020B0604020202020204" pitchFamily="34" charset="0"/>
                <a:ea typeface="Times New Roman" panose="02020603050405020304" pitchFamily="18" charset="0"/>
              </a:rPr>
              <a:t>The Report does not specify the periods and specific dates when the conduct it criticises occurred; the particulars of implicated members of Council and Management. </a:t>
            </a:r>
          </a:p>
          <a:p>
            <a:pPr lvl="1"/>
            <a:r>
              <a:rPr lang="en-ZA" sz="1800" dirty="0">
                <a:effectLst/>
                <a:latin typeface="Arial" panose="020B0604020202020204" pitchFamily="34" charset="0"/>
                <a:ea typeface="Times New Roman" panose="02020603050405020304" pitchFamily="18" charset="0"/>
              </a:rPr>
              <a:t>Council pointed to the limited pool of interviewees which in its view privileged certain voices and opinions over others. </a:t>
            </a:r>
            <a:endParaRPr lang="en-ZA" dirty="0">
              <a:ea typeface="Times New Roman" panose="02020603050405020304" pitchFamily="18" charset="0"/>
            </a:endParaRPr>
          </a:p>
          <a:p>
            <a:pPr lvl="1"/>
            <a:r>
              <a:rPr lang="en-ZA" sz="1800" dirty="0">
                <a:effectLst/>
                <a:latin typeface="Arial" panose="020B0604020202020204" pitchFamily="34" charset="0"/>
                <a:ea typeface="Times New Roman" panose="02020603050405020304" pitchFamily="18" charset="0"/>
              </a:rPr>
              <a:t>The Council also categorically denied the allegation made by the MTT of refusal to provide documents. </a:t>
            </a:r>
          </a:p>
          <a:p>
            <a:pPr lvl="1"/>
            <a:r>
              <a:rPr lang="en-ZA" dirty="0">
                <a:ea typeface="Times New Roman" panose="02020603050405020304" pitchFamily="18" charset="0"/>
              </a:rPr>
              <a:t>T</a:t>
            </a:r>
            <a:r>
              <a:rPr lang="en-ZA" sz="1800" dirty="0">
                <a:effectLst/>
                <a:latin typeface="Arial" panose="020B0604020202020204" pitchFamily="34" charset="0"/>
                <a:ea typeface="Times New Roman" panose="02020603050405020304" pitchFamily="18" charset="0"/>
              </a:rPr>
              <a:t>he membership of Prof </a:t>
            </a:r>
            <a:r>
              <a:rPr lang="en-ZA" sz="1800" dirty="0" err="1">
                <a:effectLst/>
                <a:latin typeface="Arial" panose="020B0604020202020204" pitchFamily="34" charset="0"/>
                <a:ea typeface="Times New Roman" panose="02020603050405020304" pitchFamily="18" charset="0"/>
              </a:rPr>
              <a:t>Molamu</a:t>
            </a:r>
            <a:r>
              <a:rPr lang="en-ZA" sz="1800" dirty="0">
                <a:effectLst/>
                <a:latin typeface="Arial" panose="020B0604020202020204" pitchFamily="34" charset="0"/>
                <a:ea typeface="Times New Roman" panose="02020603050405020304" pitchFamily="18" charset="0"/>
              </a:rPr>
              <a:t> to the MTT and him being interviewed by the same was deemed a conflict of interest, given that he was in the employ of the University from 2001 to 2012 and some of the problems could have arisen during his tenure. </a:t>
            </a:r>
            <a:endParaRPr lang="en-US" sz="2100" dirty="0"/>
          </a:p>
        </p:txBody>
      </p:sp>
      <p:sp>
        <p:nvSpPr>
          <p:cNvPr id="4" name="Slide Number Placeholder 3">
            <a:extLst>
              <a:ext uri="{FF2B5EF4-FFF2-40B4-BE49-F238E27FC236}">
                <a16:creationId xmlns:a16="http://schemas.microsoft.com/office/drawing/2014/main" xmlns="" id="{083A5D3B-B434-F521-A465-6EDA29F7B1D2}"/>
              </a:ext>
            </a:extLst>
          </p:cNvPr>
          <p:cNvSpPr>
            <a:spLocks noGrp="1"/>
          </p:cNvSpPr>
          <p:nvPr>
            <p:ph type="sldNum" sz="quarter" idx="12"/>
          </p:nvPr>
        </p:nvSpPr>
        <p:spPr/>
        <p:txBody>
          <a:bodyPr/>
          <a:lstStyle/>
          <a:p>
            <a:fld id="{87E533A4-FC70-4C2B-80A9-4F7FE2D41DCB}" type="slidenum">
              <a:rPr lang="en-US" smtClean="0"/>
              <a:pPr/>
              <a:t>31</a:t>
            </a:fld>
            <a:endParaRPr lang="en-US"/>
          </a:p>
        </p:txBody>
      </p:sp>
    </p:spTree>
    <p:extLst>
      <p:ext uri="{BB962C8B-B14F-4D97-AF65-F5344CB8AC3E}">
        <p14:creationId xmlns:p14="http://schemas.microsoft.com/office/powerpoint/2010/main" xmlns="" val="1567143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49AD8A-69B5-E5A5-1FA4-F44F1AECC448}"/>
              </a:ext>
            </a:extLst>
          </p:cNvPr>
          <p:cNvSpPr>
            <a:spLocks noGrp="1"/>
          </p:cNvSpPr>
          <p:nvPr>
            <p:ph type="title"/>
          </p:nvPr>
        </p:nvSpPr>
        <p:spPr/>
        <p:txBody>
          <a:bodyPr/>
          <a:lstStyle/>
          <a:p>
            <a:r>
              <a:rPr lang="en-ZA" dirty="0"/>
              <a:t>Council Response to the MTT Report </a:t>
            </a:r>
            <a:endParaRPr lang="en-US" dirty="0"/>
          </a:p>
        </p:txBody>
      </p:sp>
      <p:sp>
        <p:nvSpPr>
          <p:cNvPr id="3" name="Content Placeholder 2">
            <a:extLst>
              <a:ext uri="{FF2B5EF4-FFF2-40B4-BE49-F238E27FC236}">
                <a16:creationId xmlns:a16="http://schemas.microsoft.com/office/drawing/2014/main" xmlns="" id="{CBE90535-F48B-021E-2C54-9AD6AFF7A8B3}"/>
              </a:ext>
            </a:extLst>
          </p:cNvPr>
          <p:cNvSpPr>
            <a:spLocks noGrp="1"/>
          </p:cNvSpPr>
          <p:nvPr>
            <p:ph idx="1"/>
          </p:nvPr>
        </p:nvSpPr>
        <p:spPr/>
        <p:txBody>
          <a:bodyPr>
            <a:normAutofit fontScale="92500" lnSpcReduction="10000"/>
          </a:bodyPr>
          <a:lstStyle/>
          <a:p>
            <a:r>
              <a:rPr lang="en-ZA" sz="3200" dirty="0">
                <a:effectLst/>
                <a:latin typeface="Arial" panose="020B0604020202020204" pitchFamily="34" charset="0"/>
                <a:ea typeface="Times New Roman" panose="02020603050405020304" pitchFamily="18" charset="0"/>
              </a:rPr>
              <a:t>The Council supported or welcomed a number of conclusions and/or observations, namely </a:t>
            </a:r>
          </a:p>
          <a:p>
            <a:pPr lvl="1"/>
            <a:r>
              <a:rPr lang="en-ZA" sz="2400" dirty="0">
                <a:effectLst/>
                <a:latin typeface="Arial" panose="020B0604020202020204" pitchFamily="34" charset="0"/>
                <a:ea typeface="Times New Roman" panose="02020603050405020304" pitchFamily="18" charset="0"/>
              </a:rPr>
              <a:t>UNISA being disproportionately affected by global and national drivers that are common to all higher education institution; </a:t>
            </a:r>
          </a:p>
          <a:p>
            <a:pPr lvl="1"/>
            <a:r>
              <a:rPr lang="en-ZA" sz="2400" dirty="0">
                <a:effectLst/>
                <a:latin typeface="Arial" panose="020B0604020202020204" pitchFamily="34" charset="0"/>
                <a:ea typeface="Times New Roman" panose="02020603050405020304" pitchFamily="18" charset="0"/>
              </a:rPr>
              <a:t>the impact of the competition in the provision of part-time and/or distance education on UNISA’s mandate, strategic positioning, and reputation; </a:t>
            </a:r>
          </a:p>
          <a:p>
            <a:pPr lvl="1"/>
            <a:r>
              <a:rPr lang="en-ZA" sz="2400" dirty="0">
                <a:effectLst/>
                <a:latin typeface="Arial" panose="020B0604020202020204" pitchFamily="34" charset="0"/>
                <a:ea typeface="Times New Roman" panose="02020603050405020304" pitchFamily="18" charset="0"/>
              </a:rPr>
              <a:t>the call for the national commission on higher education; </a:t>
            </a:r>
          </a:p>
          <a:p>
            <a:pPr lvl="1"/>
            <a:r>
              <a:rPr lang="en-ZA" sz="2400" dirty="0">
                <a:effectLst/>
                <a:latin typeface="Arial" panose="020B0604020202020204" pitchFamily="34" charset="0"/>
                <a:ea typeface="Times New Roman" panose="02020603050405020304" pitchFamily="18" charset="0"/>
              </a:rPr>
              <a:t>the efficacy and sustainability of the university’s current business model and strategic positioning; and </a:t>
            </a:r>
          </a:p>
          <a:p>
            <a:pPr lvl="1"/>
            <a:r>
              <a:rPr lang="en-ZA" sz="2400" dirty="0">
                <a:effectLst/>
                <a:latin typeface="Arial" panose="020B0604020202020204" pitchFamily="34" charset="0"/>
                <a:ea typeface="Times New Roman" panose="02020603050405020304" pitchFamily="18" charset="0"/>
              </a:rPr>
              <a:t>that the dramatic change in the profile of the student body does not translate to “mission drift” for UNISA in its role as a comprehensive university. </a:t>
            </a:r>
          </a:p>
          <a:p>
            <a:pPr lvl="1"/>
            <a:r>
              <a:rPr lang="en-ZA" sz="2400" dirty="0">
                <a:ea typeface="Times New Roman" panose="02020603050405020304" pitchFamily="18" charset="0"/>
              </a:rPr>
              <a:t>the</a:t>
            </a:r>
            <a:r>
              <a:rPr lang="en-ZA" sz="2400" dirty="0">
                <a:effectLst/>
                <a:latin typeface="Arial" panose="020B0604020202020204" pitchFamily="34" charset="0"/>
                <a:ea typeface="Times New Roman" panose="02020603050405020304" pitchFamily="18" charset="0"/>
              </a:rPr>
              <a:t> Florida Campus should not be a new stand-alone Science and Technology institution. </a:t>
            </a:r>
            <a:endParaRPr lang="en-US" sz="2400" dirty="0">
              <a:effectLst/>
              <a:latin typeface="Times New Roman" panose="02020603050405020304" pitchFamily="18" charset="0"/>
              <a:ea typeface="Times New Roman" panose="02020603050405020304" pitchFamily="18" charset="0"/>
            </a:endParaRPr>
          </a:p>
          <a:p>
            <a:endParaRPr lang="en-US" sz="3600" dirty="0"/>
          </a:p>
        </p:txBody>
      </p:sp>
      <p:sp>
        <p:nvSpPr>
          <p:cNvPr id="4" name="Slide Number Placeholder 3">
            <a:extLst>
              <a:ext uri="{FF2B5EF4-FFF2-40B4-BE49-F238E27FC236}">
                <a16:creationId xmlns:a16="http://schemas.microsoft.com/office/drawing/2014/main" xmlns="" id="{ABB92F25-2C3D-87BC-13DD-4B75088996F5}"/>
              </a:ext>
            </a:extLst>
          </p:cNvPr>
          <p:cNvSpPr>
            <a:spLocks noGrp="1"/>
          </p:cNvSpPr>
          <p:nvPr>
            <p:ph type="sldNum" sz="quarter" idx="12"/>
          </p:nvPr>
        </p:nvSpPr>
        <p:spPr/>
        <p:txBody>
          <a:bodyPr/>
          <a:lstStyle/>
          <a:p>
            <a:fld id="{87E533A4-FC70-4C2B-80A9-4F7FE2D41DCB}" type="slidenum">
              <a:rPr lang="en-US" smtClean="0"/>
              <a:pPr/>
              <a:t>32</a:t>
            </a:fld>
            <a:endParaRPr lang="en-US"/>
          </a:p>
        </p:txBody>
      </p:sp>
    </p:spTree>
    <p:extLst>
      <p:ext uri="{BB962C8B-B14F-4D97-AF65-F5344CB8AC3E}">
        <p14:creationId xmlns:p14="http://schemas.microsoft.com/office/powerpoint/2010/main" xmlns="" val="62950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49AD8A-69B5-E5A5-1FA4-F44F1AECC448}"/>
              </a:ext>
            </a:extLst>
          </p:cNvPr>
          <p:cNvSpPr>
            <a:spLocks noGrp="1"/>
          </p:cNvSpPr>
          <p:nvPr>
            <p:ph type="title"/>
          </p:nvPr>
        </p:nvSpPr>
        <p:spPr>
          <a:xfrm>
            <a:off x="284671" y="406412"/>
            <a:ext cx="8626415" cy="821255"/>
          </a:xfrm>
        </p:spPr>
        <p:txBody>
          <a:bodyPr/>
          <a:lstStyle/>
          <a:p>
            <a:r>
              <a:rPr lang="en-ZA" dirty="0"/>
              <a:t>Council Response to the MTT Report </a:t>
            </a:r>
            <a:endParaRPr lang="en-US" dirty="0"/>
          </a:p>
        </p:txBody>
      </p:sp>
      <p:sp>
        <p:nvSpPr>
          <p:cNvPr id="3" name="Content Placeholder 2">
            <a:extLst>
              <a:ext uri="{FF2B5EF4-FFF2-40B4-BE49-F238E27FC236}">
                <a16:creationId xmlns:a16="http://schemas.microsoft.com/office/drawing/2014/main" xmlns="" id="{CBE90535-F48B-021E-2C54-9AD6AFF7A8B3}"/>
              </a:ext>
            </a:extLst>
          </p:cNvPr>
          <p:cNvSpPr>
            <a:spLocks noGrp="1"/>
          </p:cNvSpPr>
          <p:nvPr>
            <p:ph idx="1"/>
          </p:nvPr>
        </p:nvSpPr>
        <p:spPr>
          <a:xfrm>
            <a:off x="357809" y="1327868"/>
            <a:ext cx="8553276" cy="5123720"/>
          </a:xfrm>
        </p:spPr>
        <p:txBody>
          <a:bodyPr>
            <a:normAutofit lnSpcReduction="10000"/>
          </a:bodyPr>
          <a:lstStyle/>
          <a:p>
            <a:r>
              <a:rPr lang="en-ZA" sz="1800" dirty="0">
                <a:effectLst/>
                <a:latin typeface="Arial" panose="020B0604020202020204" pitchFamily="34" charset="0"/>
                <a:ea typeface="Times New Roman" panose="02020603050405020304" pitchFamily="18" charset="0"/>
              </a:rPr>
              <a:t>The Council countered several conclusions and/or observations relating to the enrolment management, the strategy, and the alleged failures of the Council in its responsibilities. </a:t>
            </a:r>
          </a:p>
          <a:p>
            <a:r>
              <a:rPr lang="en-ZA" sz="1800" dirty="0">
                <a:effectLst/>
                <a:latin typeface="Arial" panose="020B0604020202020204" pitchFamily="34" charset="0"/>
                <a:ea typeface="Times New Roman" panose="02020603050405020304" pitchFamily="18" charset="0"/>
              </a:rPr>
              <a:t>Although the Council admitted that the targets were not managed to the requisite levels, as there were greater needs than space available, specifically in 2018 and 2020; but argued that UNISA needs to be funded appropriately per FTE or be allowed to carry much less than it currently does. </a:t>
            </a:r>
          </a:p>
          <a:p>
            <a:r>
              <a:rPr lang="en-ZA" sz="1800" dirty="0">
                <a:effectLst/>
                <a:latin typeface="Arial" panose="020B0604020202020204" pitchFamily="34" charset="0"/>
                <a:ea typeface="Times New Roman" panose="02020603050405020304" pitchFamily="18" charset="0"/>
              </a:rPr>
              <a:t>Regarding the weaknesses of the strategy, the Council argued that </a:t>
            </a:r>
          </a:p>
          <a:p>
            <a:pPr lvl="1"/>
            <a:r>
              <a:rPr lang="en-ZA" sz="1500" dirty="0">
                <a:ea typeface="Times New Roman" panose="02020603050405020304" pitchFamily="18" charset="0"/>
              </a:rPr>
              <a:t>T</a:t>
            </a:r>
            <a:r>
              <a:rPr lang="en-ZA" sz="1500" dirty="0">
                <a:effectLst/>
                <a:latin typeface="Arial" panose="020B0604020202020204" pitchFamily="34" charset="0"/>
                <a:ea typeface="Times New Roman" panose="02020603050405020304" pitchFamily="18" charset="0"/>
              </a:rPr>
              <a:t>he MTT relied on an outdated strategic plan which resulted in the MTT overlooking critical developments that would have given it a different picture of the situation and very likely resulted in a different conclusion. </a:t>
            </a:r>
          </a:p>
          <a:p>
            <a:pPr lvl="1"/>
            <a:r>
              <a:rPr lang="en-ZA" sz="1500" dirty="0">
                <a:effectLst/>
                <a:latin typeface="Arial" panose="020B0604020202020204" pitchFamily="34" charset="0"/>
                <a:ea typeface="Times New Roman" panose="02020603050405020304" pitchFamily="18" charset="0"/>
              </a:rPr>
              <a:t>Council reported that following its approval in 2019, a review of the strategy was carried out in 2020, involving an independent review by Deloitte, which included a consideration of the institution’s strengths and weaknesses analysis. </a:t>
            </a:r>
          </a:p>
          <a:p>
            <a:pPr lvl="1"/>
            <a:r>
              <a:rPr lang="en-ZA" sz="1500" dirty="0">
                <a:effectLst/>
                <a:latin typeface="Arial" panose="020B0604020202020204" pitchFamily="34" charset="0"/>
                <a:ea typeface="Times New Roman" panose="02020603050405020304" pitchFamily="18" charset="0"/>
              </a:rPr>
              <a:t>This process led to the revision of the UNISA 2030 Strategy and the development of the 2021 – 2025 Strategic Plan, which were duly approved by the Council in 2020. </a:t>
            </a:r>
          </a:p>
          <a:p>
            <a:pPr lvl="1"/>
            <a:r>
              <a:rPr lang="en-ZA" sz="1500" dirty="0">
                <a:effectLst/>
                <a:latin typeface="Arial" panose="020B0604020202020204" pitchFamily="34" charset="0"/>
                <a:ea typeface="Times New Roman" panose="02020603050405020304" pitchFamily="18" charset="0"/>
              </a:rPr>
              <a:t>The Council argued that many of the challenges highlighted in the MTT report, including those relating to the implementation of the ICT strategies in the 4IR environment and beyond, were addressed in the revised Strategy. </a:t>
            </a:r>
          </a:p>
          <a:p>
            <a:pPr lvl="1"/>
            <a:r>
              <a:rPr lang="en-ZA" sz="1500" dirty="0">
                <a:effectLst/>
                <a:latin typeface="Arial" panose="020B0604020202020204" pitchFamily="34" charset="0"/>
                <a:ea typeface="Times New Roman" panose="02020603050405020304" pitchFamily="18" charset="0"/>
              </a:rPr>
              <a:t>The implementation of the new strategic plan as well as processes to review the delegations of authority framework to ensure that Management is adequately empowered to implement strategic objectives are reported to be underway.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8F09A170-A8F3-557D-4594-D390E7EB024B}"/>
              </a:ext>
            </a:extLst>
          </p:cNvPr>
          <p:cNvSpPr>
            <a:spLocks noGrp="1"/>
          </p:cNvSpPr>
          <p:nvPr>
            <p:ph type="sldNum" sz="quarter" idx="12"/>
          </p:nvPr>
        </p:nvSpPr>
        <p:spPr/>
        <p:txBody>
          <a:bodyPr/>
          <a:lstStyle/>
          <a:p>
            <a:fld id="{87E533A4-FC70-4C2B-80A9-4F7FE2D41DCB}" type="slidenum">
              <a:rPr lang="en-US" smtClean="0"/>
              <a:pPr/>
              <a:t>33</a:t>
            </a:fld>
            <a:endParaRPr lang="en-US"/>
          </a:p>
        </p:txBody>
      </p:sp>
    </p:spTree>
    <p:extLst>
      <p:ext uri="{BB962C8B-B14F-4D97-AF65-F5344CB8AC3E}">
        <p14:creationId xmlns:p14="http://schemas.microsoft.com/office/powerpoint/2010/main" xmlns="" val="1144157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49AD8A-69B5-E5A5-1FA4-F44F1AECC448}"/>
              </a:ext>
            </a:extLst>
          </p:cNvPr>
          <p:cNvSpPr>
            <a:spLocks noGrp="1"/>
          </p:cNvSpPr>
          <p:nvPr>
            <p:ph type="title"/>
          </p:nvPr>
        </p:nvSpPr>
        <p:spPr/>
        <p:txBody>
          <a:bodyPr/>
          <a:lstStyle/>
          <a:p>
            <a:r>
              <a:rPr lang="en-ZA" dirty="0"/>
              <a:t>Council Response to the MTT Report </a:t>
            </a:r>
            <a:endParaRPr lang="en-US" dirty="0"/>
          </a:p>
        </p:txBody>
      </p:sp>
      <p:sp>
        <p:nvSpPr>
          <p:cNvPr id="3" name="Content Placeholder 2">
            <a:extLst>
              <a:ext uri="{FF2B5EF4-FFF2-40B4-BE49-F238E27FC236}">
                <a16:creationId xmlns:a16="http://schemas.microsoft.com/office/drawing/2014/main" xmlns="" id="{CBE90535-F48B-021E-2C54-9AD6AFF7A8B3}"/>
              </a:ext>
            </a:extLst>
          </p:cNvPr>
          <p:cNvSpPr>
            <a:spLocks noGrp="1"/>
          </p:cNvSpPr>
          <p:nvPr>
            <p:ph idx="1"/>
          </p:nvPr>
        </p:nvSpPr>
        <p:spPr>
          <a:xfrm>
            <a:off x="284670" y="1356638"/>
            <a:ext cx="8626415" cy="5012357"/>
          </a:xfrm>
        </p:spPr>
        <p:txBody>
          <a:bodyPr>
            <a:normAutofit fontScale="92500" lnSpcReduction="10000"/>
          </a:bodyPr>
          <a:lstStyle/>
          <a:p>
            <a:r>
              <a:rPr lang="en-ZA" sz="1800" dirty="0">
                <a:effectLst/>
                <a:latin typeface="Arial" panose="020B0604020202020204" pitchFamily="34" charset="0"/>
                <a:ea typeface="Times New Roman" panose="02020603050405020304" pitchFamily="18" charset="0"/>
              </a:rPr>
              <a:t>Regarding the ICT infrastructure of the University, the Council admitted that prior to 2019, the UNISA ICT environment was characterised by aging legacy systems that were no longer fit for purpose or were falling short of addressing the evolving needs of the students and the academic staff. </a:t>
            </a:r>
          </a:p>
          <a:p>
            <a:r>
              <a:rPr lang="en-ZA" sz="1800" dirty="0">
                <a:effectLst/>
                <a:latin typeface="Arial" panose="020B0604020202020204" pitchFamily="34" charset="0"/>
                <a:ea typeface="Times New Roman" panose="02020603050405020304" pitchFamily="18" charset="0"/>
              </a:rPr>
              <a:t>Besides the legacy systems, the ICT infrastructure upon which these systems are hosted was very unstable as most of the infrastructure components had either reached end of life and/or were not supported by the original equipment manufacturers. </a:t>
            </a:r>
          </a:p>
          <a:p>
            <a:r>
              <a:rPr lang="en-ZA" sz="1800" dirty="0">
                <a:effectLst/>
                <a:latin typeface="Arial" panose="020B0604020202020204" pitchFamily="34" charset="0"/>
                <a:ea typeface="Times New Roman" panose="02020603050405020304" pitchFamily="18" charset="0"/>
              </a:rPr>
              <a:t>The Council indicated that it had adopted a multi-component </a:t>
            </a:r>
            <a:r>
              <a:rPr lang="en-ZA" sz="1800" dirty="0" err="1">
                <a:effectLst/>
                <a:latin typeface="Arial" panose="020B0604020202020204" pitchFamily="34" charset="0"/>
                <a:ea typeface="Times New Roman" panose="02020603050405020304" pitchFamily="18" charset="0"/>
              </a:rPr>
              <a:t>ODeL</a:t>
            </a:r>
            <a:r>
              <a:rPr lang="en-ZA" sz="1800" dirty="0">
                <a:effectLst/>
                <a:latin typeface="Arial" panose="020B0604020202020204" pitchFamily="34" charset="0"/>
                <a:ea typeface="Times New Roman" panose="02020603050405020304" pitchFamily="18" charset="0"/>
              </a:rPr>
              <a:t> ICT strategy which encompass a number of flagship projects underpinned by the Infrastructure as a Service (IaaS) project, which is meant to replace legacy ICT infrastructure upon which other business applications are hosted. </a:t>
            </a:r>
          </a:p>
          <a:p>
            <a:r>
              <a:rPr lang="en-ZA" sz="1800" dirty="0">
                <a:effectLst/>
                <a:latin typeface="Arial" panose="020B0604020202020204" pitchFamily="34" charset="0"/>
                <a:ea typeface="Times New Roman" panose="02020603050405020304" pitchFamily="18" charset="0"/>
              </a:rPr>
              <a:t>In several instances in the response, the Council blamed the management for failures in this area. </a:t>
            </a:r>
          </a:p>
          <a:p>
            <a:r>
              <a:rPr lang="en-ZA" sz="1800" dirty="0">
                <a:effectLst/>
                <a:latin typeface="Arial" panose="020B0604020202020204" pitchFamily="34" charset="0"/>
                <a:ea typeface="Times New Roman" panose="02020603050405020304" pitchFamily="18" charset="0"/>
              </a:rPr>
              <a:t>Conclusion 21 states that “the outdated ICT infrastructure together with the general lack of compliance and culture of impunity identified above, cause the MTT to have serious misgivings about the security of the information held on the ICT systems and the dangerous opportunities such lack of security presents, all of which compromise the academic project”. </a:t>
            </a:r>
          </a:p>
          <a:p>
            <a:r>
              <a:rPr lang="en-ZA" sz="1800" dirty="0">
                <a:effectLst/>
                <a:latin typeface="Arial" panose="020B0604020202020204" pitchFamily="34" charset="0"/>
                <a:ea typeface="Times New Roman" panose="02020603050405020304" pitchFamily="18" charset="0"/>
              </a:rPr>
              <a:t>The Council responded to say “Again, it is not apparent from the report why Council is implicated in the alleged deliberate conduct of management”. </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B30162D0-B59F-8160-6727-BD1ACDADF2B3}"/>
              </a:ext>
            </a:extLst>
          </p:cNvPr>
          <p:cNvSpPr>
            <a:spLocks noGrp="1"/>
          </p:cNvSpPr>
          <p:nvPr>
            <p:ph type="sldNum" sz="quarter" idx="12"/>
          </p:nvPr>
        </p:nvSpPr>
        <p:spPr/>
        <p:txBody>
          <a:bodyPr/>
          <a:lstStyle/>
          <a:p>
            <a:fld id="{87E533A4-FC70-4C2B-80A9-4F7FE2D41DCB}" type="slidenum">
              <a:rPr lang="en-US" smtClean="0"/>
              <a:pPr/>
              <a:t>34</a:t>
            </a:fld>
            <a:endParaRPr lang="en-US"/>
          </a:p>
        </p:txBody>
      </p:sp>
    </p:spTree>
    <p:extLst>
      <p:ext uri="{BB962C8B-B14F-4D97-AF65-F5344CB8AC3E}">
        <p14:creationId xmlns:p14="http://schemas.microsoft.com/office/powerpoint/2010/main" xmlns="" val="14490504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49AD8A-69B5-E5A5-1FA4-F44F1AECC448}"/>
              </a:ext>
            </a:extLst>
          </p:cNvPr>
          <p:cNvSpPr>
            <a:spLocks noGrp="1"/>
          </p:cNvSpPr>
          <p:nvPr>
            <p:ph type="title"/>
          </p:nvPr>
        </p:nvSpPr>
        <p:spPr>
          <a:xfrm>
            <a:off x="284671" y="406412"/>
            <a:ext cx="8626415" cy="833991"/>
          </a:xfrm>
        </p:spPr>
        <p:txBody>
          <a:bodyPr/>
          <a:lstStyle/>
          <a:p>
            <a:r>
              <a:rPr lang="en-ZA" dirty="0"/>
              <a:t>Council Response to the MTT Report </a:t>
            </a:r>
            <a:endParaRPr lang="en-US" dirty="0"/>
          </a:p>
        </p:txBody>
      </p:sp>
      <p:sp>
        <p:nvSpPr>
          <p:cNvPr id="3" name="Content Placeholder 2">
            <a:extLst>
              <a:ext uri="{FF2B5EF4-FFF2-40B4-BE49-F238E27FC236}">
                <a16:creationId xmlns:a16="http://schemas.microsoft.com/office/drawing/2014/main" xmlns="" id="{CBE90535-F48B-021E-2C54-9AD6AFF7A8B3}"/>
              </a:ext>
            </a:extLst>
          </p:cNvPr>
          <p:cNvSpPr>
            <a:spLocks noGrp="1"/>
          </p:cNvSpPr>
          <p:nvPr>
            <p:ph idx="1"/>
          </p:nvPr>
        </p:nvSpPr>
        <p:spPr/>
        <p:txBody>
          <a:bodyPr>
            <a:normAutofit lnSpcReduction="10000"/>
          </a:bodyPr>
          <a:lstStyle/>
          <a:p>
            <a:r>
              <a:rPr lang="en-ZA" sz="2000" dirty="0">
                <a:effectLst/>
                <a:latin typeface="Arial" panose="020B0604020202020204" pitchFamily="34" charset="0"/>
                <a:ea typeface="Times New Roman" panose="02020603050405020304" pitchFamily="18" charset="0"/>
              </a:rPr>
              <a:t>The Council also rebutted the assertions of the MTT that it has failed to inter alia</a:t>
            </a:r>
          </a:p>
          <a:p>
            <a:pPr lvl="1"/>
            <a:r>
              <a:rPr lang="en-ZA" dirty="0">
                <a:effectLst/>
                <a:latin typeface="Arial" panose="020B0604020202020204" pitchFamily="34" charset="0"/>
                <a:ea typeface="Times New Roman" panose="02020603050405020304" pitchFamily="18" charset="0"/>
              </a:rPr>
              <a:t>to ensure that to ensure that the basic assurance services and functions necessary to secure effectiveness of governance, risk management and control processes are in place; </a:t>
            </a:r>
          </a:p>
          <a:p>
            <a:pPr lvl="1"/>
            <a:r>
              <a:rPr lang="en-ZA" dirty="0">
                <a:effectLst/>
                <a:latin typeface="Arial" panose="020B0604020202020204" pitchFamily="34" charset="0"/>
                <a:ea typeface="Times New Roman" panose="02020603050405020304" pitchFamily="18" charset="0"/>
              </a:rPr>
              <a:t>to engender an enabling and ethical culture befitting a knowledge institution; </a:t>
            </a:r>
          </a:p>
          <a:p>
            <a:pPr lvl="1"/>
            <a:r>
              <a:rPr lang="en-ZA" dirty="0">
                <a:effectLst/>
                <a:latin typeface="Arial" panose="020B0604020202020204" pitchFamily="34" charset="0"/>
                <a:ea typeface="Times New Roman" panose="02020603050405020304" pitchFamily="18" charset="0"/>
              </a:rPr>
              <a:t>to distinguish between its roles responsibilities from those of MANCOM; </a:t>
            </a:r>
          </a:p>
          <a:p>
            <a:pPr lvl="1"/>
            <a:r>
              <a:rPr lang="en-ZA" dirty="0">
                <a:effectLst/>
                <a:latin typeface="Arial" panose="020B0604020202020204" pitchFamily="34" charset="0"/>
                <a:ea typeface="Times New Roman" panose="02020603050405020304" pitchFamily="18" charset="0"/>
              </a:rPr>
              <a:t>to ensure that the serious and strategic risks identified in the Risk Register (2013 – 2015) have been given the attention it deserve; </a:t>
            </a:r>
          </a:p>
          <a:p>
            <a:pPr lvl="1"/>
            <a:r>
              <a:rPr lang="en-ZA" dirty="0">
                <a:effectLst/>
                <a:latin typeface="Arial" panose="020B0604020202020204" pitchFamily="34" charset="0"/>
                <a:ea typeface="Times New Roman" panose="02020603050405020304" pitchFamily="18" charset="0"/>
              </a:rPr>
              <a:t>to safeguard the health of the academic enterprise, the heart of the institution; and </a:t>
            </a:r>
          </a:p>
          <a:p>
            <a:pPr lvl="1"/>
            <a:r>
              <a:rPr lang="en-ZA" dirty="0">
                <a:effectLst/>
                <a:latin typeface="Arial" panose="020B0604020202020204" pitchFamily="34" charset="0"/>
                <a:ea typeface="Times New Roman" panose="02020603050405020304" pitchFamily="18" charset="0"/>
              </a:rPr>
              <a:t>to equip itself with the range of skills and competencies necessary to provide the appropriate strategic guidance and direction to UNISA.  </a:t>
            </a:r>
            <a:endParaRPr lang="en-US" dirty="0">
              <a:effectLst/>
              <a:latin typeface="Times New Roman" panose="02020603050405020304" pitchFamily="18" charset="0"/>
              <a:ea typeface="Times New Roman" panose="02020603050405020304" pitchFamily="18" charset="0"/>
            </a:endParaRPr>
          </a:p>
          <a:p>
            <a:r>
              <a:rPr lang="en-ZA" sz="2000" dirty="0">
                <a:effectLst/>
                <a:latin typeface="Arial" panose="020B0604020202020204" pitchFamily="34" charset="0"/>
                <a:ea typeface="Times New Roman" panose="02020603050405020304" pitchFamily="18" charset="0"/>
              </a:rPr>
              <a:t>The Council argued that it is only responsible for appointing the ten (10) members with a broad spectrum of competencies; and that the balance of the members of Council are appointed directly by various constituencies prescribed by both the Higher Education Act and the Institutional Statute. </a:t>
            </a:r>
            <a:endParaRPr lang="en-US" sz="2400" dirty="0"/>
          </a:p>
        </p:txBody>
      </p:sp>
      <p:sp>
        <p:nvSpPr>
          <p:cNvPr id="4" name="Slide Number Placeholder 3">
            <a:extLst>
              <a:ext uri="{FF2B5EF4-FFF2-40B4-BE49-F238E27FC236}">
                <a16:creationId xmlns:a16="http://schemas.microsoft.com/office/drawing/2014/main" xmlns="" id="{01988D09-D56E-A3A4-55BA-4D5DE4635755}"/>
              </a:ext>
            </a:extLst>
          </p:cNvPr>
          <p:cNvSpPr>
            <a:spLocks noGrp="1"/>
          </p:cNvSpPr>
          <p:nvPr>
            <p:ph type="sldNum" sz="quarter" idx="12"/>
          </p:nvPr>
        </p:nvSpPr>
        <p:spPr/>
        <p:txBody>
          <a:bodyPr/>
          <a:lstStyle/>
          <a:p>
            <a:fld id="{87E533A4-FC70-4C2B-80A9-4F7FE2D41DCB}" type="slidenum">
              <a:rPr lang="en-US" smtClean="0"/>
              <a:pPr/>
              <a:t>35</a:t>
            </a:fld>
            <a:endParaRPr lang="en-US"/>
          </a:p>
        </p:txBody>
      </p:sp>
    </p:spTree>
    <p:extLst>
      <p:ext uri="{BB962C8B-B14F-4D97-AF65-F5344CB8AC3E}">
        <p14:creationId xmlns:p14="http://schemas.microsoft.com/office/powerpoint/2010/main" xmlns="" val="22227186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49AD8A-69B5-E5A5-1FA4-F44F1AECC448}"/>
              </a:ext>
            </a:extLst>
          </p:cNvPr>
          <p:cNvSpPr>
            <a:spLocks noGrp="1"/>
          </p:cNvSpPr>
          <p:nvPr>
            <p:ph type="title"/>
          </p:nvPr>
        </p:nvSpPr>
        <p:spPr/>
        <p:txBody>
          <a:bodyPr/>
          <a:lstStyle/>
          <a:p>
            <a:r>
              <a:rPr lang="en-ZA" dirty="0"/>
              <a:t>Council Response to the MTT Report </a:t>
            </a:r>
            <a:endParaRPr lang="en-US" dirty="0"/>
          </a:p>
        </p:txBody>
      </p:sp>
      <p:sp>
        <p:nvSpPr>
          <p:cNvPr id="3" name="Content Placeholder 2">
            <a:extLst>
              <a:ext uri="{FF2B5EF4-FFF2-40B4-BE49-F238E27FC236}">
                <a16:creationId xmlns:a16="http://schemas.microsoft.com/office/drawing/2014/main" xmlns="" id="{CBE90535-F48B-021E-2C54-9AD6AFF7A8B3}"/>
              </a:ext>
            </a:extLst>
          </p:cNvPr>
          <p:cNvSpPr>
            <a:spLocks noGrp="1"/>
          </p:cNvSpPr>
          <p:nvPr>
            <p:ph idx="1"/>
          </p:nvPr>
        </p:nvSpPr>
        <p:spPr/>
        <p:txBody>
          <a:bodyPr/>
          <a:lstStyle/>
          <a:p>
            <a:r>
              <a:rPr lang="en-ZA" sz="1800" dirty="0">
                <a:effectLst/>
                <a:latin typeface="Arial" panose="020B0604020202020204" pitchFamily="34" charset="0"/>
                <a:ea typeface="Times New Roman" panose="02020603050405020304" pitchFamily="18" charset="0"/>
              </a:rPr>
              <a:t>The Council also argued that the MTT statement of failures of the compliance function are misplaced, although it recognizes that there is a need to strengthen the compliance function considering its mandate in the Compliance Policy versus the size and the complexity of the university. </a:t>
            </a:r>
          </a:p>
          <a:p>
            <a:r>
              <a:rPr lang="en-ZA" sz="1800" dirty="0">
                <a:effectLst/>
                <a:latin typeface="Arial" panose="020B0604020202020204" pitchFamily="34" charset="0"/>
                <a:ea typeface="Times New Roman" panose="02020603050405020304" pitchFamily="18" charset="0"/>
              </a:rPr>
              <a:t>On allegations of “capture”, the Council argued that the Report does not directly indicate specific cases of such occurrences and instead presented broad and general findings and is equally vague in several respects. </a:t>
            </a:r>
          </a:p>
          <a:p>
            <a:r>
              <a:rPr lang="en-ZA" sz="1800" dirty="0">
                <a:effectLst/>
                <a:latin typeface="Arial" panose="020B0604020202020204" pitchFamily="34" charset="0"/>
                <a:ea typeface="Times New Roman" panose="02020603050405020304" pitchFamily="18" charset="0"/>
              </a:rPr>
              <a:t>The Minister had also requested the Council to make representations with respect to the intervention provisions of the Act, namely the issuance of a Ministerial directive, the appointment of an independent assessor or administrator. </a:t>
            </a:r>
          </a:p>
          <a:p>
            <a:r>
              <a:rPr lang="en-ZA" sz="1800" dirty="0">
                <a:effectLst/>
                <a:latin typeface="Arial" panose="020B0604020202020204" pitchFamily="34" charset="0"/>
                <a:ea typeface="Times New Roman" panose="02020603050405020304" pitchFamily="18" charset="0"/>
              </a:rPr>
              <a:t>The Council contended that the requirement of procedural fairness cannot be satisfied under the current circumstances where Council has not been provided with the information and evidence that informed the MTT’s conclusions. </a:t>
            </a:r>
            <a:endParaRPr lang="en-US" sz="1800"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80819CAE-ED06-E64F-4BC7-46C3BF7B8959}"/>
              </a:ext>
            </a:extLst>
          </p:cNvPr>
          <p:cNvSpPr>
            <a:spLocks noGrp="1"/>
          </p:cNvSpPr>
          <p:nvPr>
            <p:ph type="sldNum" sz="quarter" idx="12"/>
          </p:nvPr>
        </p:nvSpPr>
        <p:spPr/>
        <p:txBody>
          <a:bodyPr/>
          <a:lstStyle/>
          <a:p>
            <a:fld id="{87E533A4-FC70-4C2B-80A9-4F7FE2D41DCB}" type="slidenum">
              <a:rPr lang="en-US" smtClean="0"/>
              <a:pPr/>
              <a:t>36</a:t>
            </a:fld>
            <a:endParaRPr lang="en-US"/>
          </a:p>
        </p:txBody>
      </p:sp>
    </p:spTree>
    <p:extLst>
      <p:ext uri="{BB962C8B-B14F-4D97-AF65-F5344CB8AC3E}">
        <p14:creationId xmlns:p14="http://schemas.microsoft.com/office/powerpoint/2010/main" xmlns="" val="3579976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49AD8A-69B5-E5A5-1FA4-F44F1AECC448}"/>
              </a:ext>
            </a:extLst>
          </p:cNvPr>
          <p:cNvSpPr>
            <a:spLocks noGrp="1"/>
          </p:cNvSpPr>
          <p:nvPr>
            <p:ph type="title"/>
          </p:nvPr>
        </p:nvSpPr>
        <p:spPr/>
        <p:txBody>
          <a:bodyPr/>
          <a:lstStyle/>
          <a:p>
            <a:r>
              <a:rPr lang="en-ZA" dirty="0"/>
              <a:t>Actions Taken by the Minister after the MTT Report</a:t>
            </a:r>
            <a:endParaRPr lang="en-US" dirty="0"/>
          </a:p>
        </p:txBody>
      </p:sp>
      <p:sp>
        <p:nvSpPr>
          <p:cNvPr id="3" name="Content Placeholder 2">
            <a:extLst>
              <a:ext uri="{FF2B5EF4-FFF2-40B4-BE49-F238E27FC236}">
                <a16:creationId xmlns:a16="http://schemas.microsoft.com/office/drawing/2014/main" xmlns="" id="{CBE90535-F48B-021E-2C54-9AD6AFF7A8B3}"/>
              </a:ext>
            </a:extLst>
          </p:cNvPr>
          <p:cNvSpPr>
            <a:spLocks noGrp="1"/>
          </p:cNvSpPr>
          <p:nvPr>
            <p:ph idx="1"/>
          </p:nvPr>
        </p:nvSpPr>
        <p:spPr>
          <a:xfrm>
            <a:off x="284671" y="1356638"/>
            <a:ext cx="8548776" cy="4650088"/>
          </a:xfrm>
        </p:spPr>
        <p:txBody>
          <a:bodyPr>
            <a:normAutofit/>
          </a:bodyPr>
          <a:lstStyle/>
          <a:p>
            <a:r>
              <a:rPr lang="en-ZA" sz="2000" dirty="0">
                <a:effectLst/>
                <a:ea typeface="Times New Roman" panose="02020603050405020304" pitchFamily="18" charset="0"/>
              </a:rPr>
              <a:t>The Minister met with the Council 28 June 2022 to discuss the MTT Report and the way forward. </a:t>
            </a:r>
          </a:p>
          <a:p>
            <a:r>
              <a:rPr lang="en-ZA" sz="2000" dirty="0">
                <a:effectLst/>
                <a:ea typeface="Times New Roman" panose="02020603050405020304" pitchFamily="18" charset="0"/>
              </a:rPr>
              <a:t>Ultimately, in light of the response of the Council and the misgivings that were raised about the limitations of the Report, as well as the continuing allegations and reports of mismanagement received by the Minister and the Department at the time; an independent assessor was deemed to be a more rational approach. </a:t>
            </a:r>
            <a:endParaRPr lang="en-US" sz="2000" dirty="0">
              <a:effectLst/>
              <a:ea typeface="Times New Roman" panose="02020603050405020304" pitchFamily="18" charset="0"/>
            </a:endParaRPr>
          </a:p>
          <a:p>
            <a:r>
              <a:rPr lang="en-ZA" sz="2000" dirty="0"/>
              <a:t>By Notice in the Government Gazette (No. 46904, Notice No. 2480 of 13 September 2022), the Minister announced the appointment of Professor Themba Mosia as the Independent Assessor to conduct an investigation into the affairs of UNISA. </a:t>
            </a:r>
          </a:p>
          <a:p>
            <a:r>
              <a:rPr lang="en-ZA" sz="2000" dirty="0"/>
              <a:t>The overall purpose of the investigation was to advise the Minister on the source and nature of problems; and measures required to restore good governance and management.</a:t>
            </a:r>
            <a:endParaRPr lang="en-US" sz="2000" dirty="0"/>
          </a:p>
        </p:txBody>
      </p:sp>
      <p:sp>
        <p:nvSpPr>
          <p:cNvPr id="4" name="Slide Number Placeholder 3">
            <a:extLst>
              <a:ext uri="{FF2B5EF4-FFF2-40B4-BE49-F238E27FC236}">
                <a16:creationId xmlns:a16="http://schemas.microsoft.com/office/drawing/2014/main" xmlns="" id="{196AA3CE-94CF-6410-4DA0-42B9F594D5EC}"/>
              </a:ext>
            </a:extLst>
          </p:cNvPr>
          <p:cNvSpPr>
            <a:spLocks noGrp="1"/>
          </p:cNvSpPr>
          <p:nvPr>
            <p:ph type="sldNum" sz="quarter" idx="12"/>
          </p:nvPr>
        </p:nvSpPr>
        <p:spPr/>
        <p:txBody>
          <a:bodyPr/>
          <a:lstStyle/>
          <a:p>
            <a:fld id="{87E533A4-FC70-4C2B-80A9-4F7FE2D41DCB}" type="slidenum">
              <a:rPr lang="en-US" smtClean="0"/>
              <a:pPr/>
              <a:t>37</a:t>
            </a:fld>
            <a:endParaRPr lang="en-US"/>
          </a:p>
        </p:txBody>
      </p:sp>
    </p:spTree>
    <p:extLst>
      <p:ext uri="{BB962C8B-B14F-4D97-AF65-F5344CB8AC3E}">
        <p14:creationId xmlns:p14="http://schemas.microsoft.com/office/powerpoint/2010/main" xmlns="" val="1680070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887409-4997-6FC5-59FC-FD5A89FDCC0E}"/>
              </a:ext>
            </a:extLst>
          </p:cNvPr>
          <p:cNvSpPr>
            <a:spLocks noGrp="1"/>
          </p:cNvSpPr>
          <p:nvPr>
            <p:ph type="title"/>
          </p:nvPr>
        </p:nvSpPr>
        <p:spPr>
          <a:xfrm>
            <a:off x="284671" y="406412"/>
            <a:ext cx="8626415" cy="810138"/>
          </a:xfrm>
        </p:spPr>
        <p:txBody>
          <a:bodyPr/>
          <a:lstStyle/>
          <a:p>
            <a:r>
              <a:rPr lang="en-ZA" dirty="0"/>
              <a:t>Scope of the Investigation </a:t>
            </a:r>
            <a:endParaRPr lang="en-US" dirty="0"/>
          </a:p>
        </p:txBody>
      </p:sp>
      <p:sp>
        <p:nvSpPr>
          <p:cNvPr id="3" name="Content Placeholder 2">
            <a:extLst>
              <a:ext uri="{FF2B5EF4-FFF2-40B4-BE49-F238E27FC236}">
                <a16:creationId xmlns:a16="http://schemas.microsoft.com/office/drawing/2014/main" xmlns="" id="{3EA28F2F-9968-C87B-2A7F-10F36763FEC0}"/>
              </a:ext>
            </a:extLst>
          </p:cNvPr>
          <p:cNvSpPr>
            <a:spLocks noGrp="1"/>
          </p:cNvSpPr>
          <p:nvPr>
            <p:ph idx="1"/>
          </p:nvPr>
        </p:nvSpPr>
        <p:spPr>
          <a:xfrm>
            <a:off x="297612" y="1216550"/>
            <a:ext cx="8548776" cy="5235038"/>
          </a:xfrm>
        </p:spPr>
        <p:txBody>
          <a:bodyPr>
            <a:noAutofit/>
          </a:bodyPr>
          <a:lstStyle/>
          <a:p>
            <a:pPr marL="342900" lvl="0" indent="-342900" algn="just">
              <a:lnSpc>
                <a:spcPct val="120000"/>
              </a:lnSpc>
              <a:spcBef>
                <a:spcPts val="0"/>
              </a:spcBef>
              <a:spcAft>
                <a:spcPts val="800"/>
              </a:spcAft>
              <a:buFont typeface="+mj-lt"/>
              <a:buAutoNum type="alphaLcPeriod"/>
            </a:pPr>
            <a:r>
              <a:rPr lang="en-ZA" sz="1600" dirty="0">
                <a:effectLst/>
                <a:latin typeface="Arial" panose="020B0604020202020204" pitchFamily="34" charset="0"/>
                <a:ea typeface="Times New Roman" panose="02020603050405020304" pitchFamily="18" charset="0"/>
              </a:rPr>
              <a:t>the functioning and efficacy of the University’s governance and management structures. </a:t>
            </a:r>
            <a:endParaRPr lang="en-US" sz="1600" dirty="0">
              <a:effectLst/>
              <a:latin typeface="Times New Roman" panose="02020603050405020304" pitchFamily="18" charset="0"/>
              <a:ea typeface="Times New Roman" panose="02020603050405020304" pitchFamily="18" charset="0"/>
            </a:endParaRPr>
          </a:p>
          <a:p>
            <a:pPr marL="342900" lvl="0" indent="-342900" algn="just">
              <a:lnSpc>
                <a:spcPct val="120000"/>
              </a:lnSpc>
              <a:spcBef>
                <a:spcPts val="0"/>
              </a:spcBef>
              <a:buFont typeface="+mj-lt"/>
              <a:buAutoNum type="alphaLcPeriod"/>
            </a:pPr>
            <a:r>
              <a:rPr lang="en-ZA" sz="1600" dirty="0">
                <a:effectLst/>
                <a:latin typeface="Arial" panose="020B0604020202020204" pitchFamily="34" charset="0"/>
                <a:ea typeface="Times New Roman" panose="02020603050405020304" pitchFamily="18" charset="0"/>
              </a:rPr>
              <a:t>the operations of the Office of the Registrar in relation to the management of academic affairs, registration and certification matters and any other matters that the Independent Assessor believes warrant investigation. </a:t>
            </a:r>
            <a:endParaRPr lang="en-US" sz="1600" dirty="0">
              <a:effectLst/>
              <a:latin typeface="Times New Roman" panose="02020603050405020304" pitchFamily="18" charset="0"/>
              <a:ea typeface="Times New Roman" panose="02020603050405020304" pitchFamily="18" charset="0"/>
            </a:endParaRPr>
          </a:p>
          <a:p>
            <a:pPr marL="342900" lvl="0" indent="-342900" algn="just">
              <a:lnSpc>
                <a:spcPct val="120000"/>
              </a:lnSpc>
              <a:spcBef>
                <a:spcPts val="0"/>
              </a:spcBef>
              <a:buFont typeface="+mj-lt"/>
              <a:buAutoNum type="alphaLcPeriod"/>
            </a:pPr>
            <a:r>
              <a:rPr lang="en-ZA" sz="1600" dirty="0">
                <a:effectLst/>
                <a:latin typeface="Arial" panose="020B0604020202020204" pitchFamily="34" charset="0"/>
                <a:ea typeface="Times New Roman" panose="02020603050405020304" pitchFamily="18" charset="0"/>
              </a:rPr>
              <a:t>the state of policies and procedures of the University pertaining to financial management, supply chain management, and procurement; and allegations of financial irregularities. </a:t>
            </a:r>
            <a:endParaRPr lang="en-US" sz="1600" dirty="0">
              <a:effectLst/>
              <a:latin typeface="Times New Roman" panose="02020603050405020304" pitchFamily="18" charset="0"/>
              <a:ea typeface="Times New Roman" panose="02020603050405020304" pitchFamily="18" charset="0"/>
            </a:endParaRPr>
          </a:p>
          <a:p>
            <a:pPr marL="342900" lvl="0" indent="-342900" algn="just">
              <a:lnSpc>
                <a:spcPct val="120000"/>
              </a:lnSpc>
              <a:spcBef>
                <a:spcPts val="0"/>
              </a:spcBef>
              <a:buFont typeface="+mj-lt"/>
              <a:buAutoNum type="alphaLcPeriod"/>
            </a:pPr>
            <a:r>
              <a:rPr lang="en-ZA" sz="1600" dirty="0">
                <a:effectLst/>
                <a:latin typeface="Arial" panose="020B0604020202020204" pitchFamily="34" charset="0"/>
                <a:ea typeface="Times New Roman" panose="02020603050405020304" pitchFamily="18" charset="0"/>
              </a:rPr>
              <a:t>the state of human resource policies and practices of the University, particularly in relation to enhancing organisational efficiency and employment relations at the University. </a:t>
            </a:r>
          </a:p>
          <a:p>
            <a:pPr marL="342900" lvl="0" indent="-342900" algn="just">
              <a:lnSpc>
                <a:spcPct val="120000"/>
              </a:lnSpc>
              <a:spcBef>
                <a:spcPts val="0"/>
              </a:spcBef>
              <a:buFont typeface="+mj-lt"/>
              <a:buAutoNum type="alphaLcPeriod"/>
            </a:pPr>
            <a:r>
              <a:rPr lang="en-ZA" sz="1600" dirty="0">
                <a:effectLst/>
                <a:latin typeface="Arial" panose="020B0604020202020204" pitchFamily="34" charset="0"/>
                <a:ea typeface="Times New Roman" panose="02020603050405020304" pitchFamily="18" charset="0"/>
              </a:rPr>
              <a:t>conduct a detailed analysis and report on the circumstances and reasons for the significant number of staff suspensions, disciplinary cases, and dismissals at the University since 2018. </a:t>
            </a:r>
            <a:endParaRPr lang="en-US" sz="1600" dirty="0">
              <a:effectLst/>
              <a:latin typeface="Times New Roman" panose="02020603050405020304" pitchFamily="18" charset="0"/>
              <a:ea typeface="Times New Roman" panose="02020603050405020304" pitchFamily="18" charset="0"/>
            </a:endParaRPr>
          </a:p>
          <a:p>
            <a:pPr marL="342900" lvl="0" indent="-342900" algn="just">
              <a:lnSpc>
                <a:spcPct val="120000"/>
              </a:lnSpc>
              <a:spcBef>
                <a:spcPts val="0"/>
              </a:spcBef>
              <a:buFont typeface="+mj-lt"/>
              <a:buAutoNum type="alphaLcPeriod"/>
            </a:pPr>
            <a:r>
              <a:rPr lang="en-ZA" sz="1600" dirty="0">
                <a:effectLst/>
                <a:latin typeface="Arial" panose="020B0604020202020204" pitchFamily="34" charset="0"/>
                <a:ea typeface="Times New Roman" panose="02020603050405020304" pitchFamily="18" charset="0"/>
              </a:rPr>
              <a:t>the allegations of misconduct and mismanagement against the VC. </a:t>
            </a:r>
            <a:endParaRPr lang="en-US" sz="1600" dirty="0">
              <a:effectLst/>
              <a:latin typeface="Times New Roman" panose="02020603050405020304" pitchFamily="18" charset="0"/>
              <a:ea typeface="Times New Roman" panose="02020603050405020304" pitchFamily="18" charset="0"/>
            </a:endParaRPr>
          </a:p>
          <a:p>
            <a:pPr marL="342900" lvl="0" indent="-342900" algn="just">
              <a:lnSpc>
                <a:spcPct val="120000"/>
              </a:lnSpc>
              <a:spcBef>
                <a:spcPts val="0"/>
              </a:spcBef>
              <a:buFont typeface="+mj-lt"/>
              <a:buAutoNum type="alphaLcPeriod"/>
            </a:pPr>
            <a:r>
              <a:rPr lang="en-ZA" sz="1600" dirty="0">
                <a:effectLst/>
                <a:latin typeface="Arial" panose="020B0604020202020204" pitchFamily="34" charset="0"/>
                <a:ea typeface="Times New Roman" panose="02020603050405020304" pitchFamily="18" charset="0"/>
              </a:rPr>
              <a:t>any other matters that, in the opinion of the Assessor, may impact on the effective functioning of the University from the analysis of problems relating to governance and management. </a:t>
            </a:r>
            <a:endParaRPr lang="en-US" sz="16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64607715-DFB2-E71B-C98A-DCDC3FF2D9D8}"/>
              </a:ext>
            </a:extLst>
          </p:cNvPr>
          <p:cNvSpPr>
            <a:spLocks noGrp="1"/>
          </p:cNvSpPr>
          <p:nvPr>
            <p:ph type="sldNum" sz="quarter" idx="12"/>
          </p:nvPr>
        </p:nvSpPr>
        <p:spPr/>
        <p:txBody>
          <a:bodyPr/>
          <a:lstStyle/>
          <a:p>
            <a:fld id="{87E533A4-FC70-4C2B-80A9-4F7FE2D41DCB}" type="slidenum">
              <a:rPr lang="en-US" smtClean="0"/>
              <a:pPr/>
              <a:t>38</a:t>
            </a:fld>
            <a:endParaRPr lang="en-US"/>
          </a:p>
        </p:txBody>
      </p:sp>
    </p:spTree>
    <p:extLst>
      <p:ext uri="{BB962C8B-B14F-4D97-AF65-F5344CB8AC3E}">
        <p14:creationId xmlns:p14="http://schemas.microsoft.com/office/powerpoint/2010/main" xmlns="" val="13120492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1B6AA-ECEF-067A-0DB7-F1D6586B70FC}"/>
              </a:ext>
            </a:extLst>
          </p:cNvPr>
          <p:cNvSpPr>
            <a:spLocks noGrp="1"/>
          </p:cNvSpPr>
          <p:nvPr>
            <p:ph type="title"/>
          </p:nvPr>
        </p:nvSpPr>
        <p:spPr>
          <a:xfrm>
            <a:off x="284671" y="406412"/>
            <a:ext cx="8626415" cy="738576"/>
          </a:xfrm>
        </p:spPr>
        <p:txBody>
          <a:bodyPr/>
          <a:lstStyle/>
          <a:p>
            <a:r>
              <a:rPr lang="en-ZA" dirty="0"/>
              <a:t>The Work of the Independent Assessor </a:t>
            </a:r>
            <a:endParaRPr lang="en-US" dirty="0"/>
          </a:p>
        </p:txBody>
      </p:sp>
      <p:sp>
        <p:nvSpPr>
          <p:cNvPr id="3" name="Content Placeholder 2">
            <a:extLst>
              <a:ext uri="{FF2B5EF4-FFF2-40B4-BE49-F238E27FC236}">
                <a16:creationId xmlns:a16="http://schemas.microsoft.com/office/drawing/2014/main" xmlns="" id="{54F9F34F-C91D-BD64-0F5E-AA6A234362E1}"/>
              </a:ext>
            </a:extLst>
          </p:cNvPr>
          <p:cNvSpPr>
            <a:spLocks noGrp="1"/>
          </p:cNvSpPr>
          <p:nvPr>
            <p:ph idx="1"/>
          </p:nvPr>
        </p:nvSpPr>
        <p:spPr>
          <a:xfrm>
            <a:off x="310552" y="1144988"/>
            <a:ext cx="8600533" cy="5306600"/>
          </a:xfrm>
        </p:spPr>
        <p:txBody>
          <a:bodyPr>
            <a:normAutofit/>
          </a:bodyPr>
          <a:lstStyle/>
          <a:p>
            <a:r>
              <a:rPr lang="en-ZA" sz="1800" dirty="0">
                <a:effectLst/>
                <a:latin typeface="Arial" panose="020B0604020202020204" pitchFamily="34" charset="0"/>
                <a:ea typeface="Times New Roman" panose="02020603050405020304" pitchFamily="18" charset="0"/>
              </a:rPr>
              <a:t>The period of appointment </a:t>
            </a:r>
            <a:r>
              <a:rPr lang="en-ZA" sz="1800" dirty="0">
                <a:ea typeface="Times New Roman" panose="02020603050405020304" pitchFamily="18" charset="0"/>
              </a:rPr>
              <a:t>was </a:t>
            </a:r>
            <a:r>
              <a:rPr lang="en-ZA" sz="1800" dirty="0">
                <a:effectLst/>
                <a:latin typeface="Arial" panose="020B0604020202020204" pitchFamily="34" charset="0"/>
                <a:ea typeface="Times New Roman" panose="02020603050405020304" pitchFamily="18" charset="0"/>
              </a:rPr>
              <a:t>90 days from the date of the publication of the Notice (13 Sep 2022), and thereafter extended for a further period not exceeding 90 days from 13 December 2022. </a:t>
            </a:r>
          </a:p>
          <a:p>
            <a:r>
              <a:rPr lang="en-ZA" sz="1800" dirty="0">
                <a:effectLst/>
                <a:latin typeface="Arial" panose="020B0604020202020204" pitchFamily="34" charset="0"/>
                <a:ea typeface="Times New Roman" panose="02020603050405020304" pitchFamily="18" charset="0"/>
              </a:rPr>
              <a:t>The Act requires in Section 47(2) that the Minister must, within 90 days of receiving the Report, provide a copy of the report to the Council concerned, table the report before the National Assembly and publish such report in the Government Gazette. </a:t>
            </a:r>
            <a:endParaRPr lang="en-US" sz="1800" dirty="0">
              <a:latin typeface="Times New Roman" panose="02020603050405020304" pitchFamily="18" charset="0"/>
              <a:ea typeface="Times New Roman" panose="02020603050405020304" pitchFamily="18" charset="0"/>
            </a:endParaRPr>
          </a:p>
          <a:p>
            <a:r>
              <a:rPr lang="en-ZA" sz="1800" dirty="0">
                <a:effectLst/>
                <a:latin typeface="Arial" panose="020B0604020202020204" pitchFamily="34" charset="0"/>
                <a:ea typeface="Calibri" panose="020F0502020204030204" pitchFamily="34" charset="0"/>
              </a:rPr>
              <a:t>The Minister shared with the Council of UNISA on 12 May 2023, and it was thereafter leaked and circulated on social media platforms. The Report received extensive media coverage. </a:t>
            </a:r>
          </a:p>
          <a:p>
            <a:r>
              <a:rPr lang="en-ZA" sz="1800" dirty="0">
                <a:effectLst/>
                <a:latin typeface="Arial" panose="020B0604020202020204" pitchFamily="34" charset="0"/>
                <a:ea typeface="Calibri" panose="020F0502020204030204" pitchFamily="34" charset="0"/>
              </a:rPr>
              <a:t>The Report has been published in Government Gazette </a:t>
            </a:r>
            <a:r>
              <a:rPr lang="en-ZA" sz="1800" dirty="0">
                <a:effectLst/>
                <a:latin typeface="Arial" panose="020B0604020202020204" pitchFamily="34" charset="0"/>
                <a:ea typeface="Times New Roman" panose="02020603050405020304" pitchFamily="18" charset="0"/>
              </a:rPr>
              <a:t>(No. 48660, Notice No. 3461 of 26 May 2023). The Published Report was submitted to the Honourable Speaker for tabling to Parliament on 29 May 2023.</a:t>
            </a:r>
            <a:r>
              <a:rPr lang="en-ZA" sz="1800" dirty="0">
                <a:effectLst/>
                <a:highlight>
                  <a:srgbClr val="FFFF00"/>
                </a:highlight>
                <a:latin typeface="Arial" panose="020B0604020202020204" pitchFamily="34" charset="0"/>
                <a:ea typeface="Times New Roman" panose="02020603050405020304" pitchFamily="18" charset="0"/>
              </a:rPr>
              <a:t> </a:t>
            </a:r>
            <a:endParaRPr lang="en-US" sz="1800" dirty="0">
              <a:effectLst/>
              <a:highlight>
                <a:srgbClr val="FFFF00"/>
              </a:highlight>
              <a:latin typeface="Times New Roman" panose="02020603050405020304" pitchFamily="18" charset="0"/>
              <a:ea typeface="Times New Roman" panose="02020603050405020304" pitchFamily="18" charset="0"/>
            </a:endParaRPr>
          </a:p>
          <a:p>
            <a:r>
              <a:rPr lang="en-ZA" sz="1800" dirty="0">
                <a:ea typeface="Times New Roman" panose="02020603050405020304" pitchFamily="18" charset="0"/>
              </a:rPr>
              <a:t>Overall, the Report recommends that the </a:t>
            </a:r>
            <a:r>
              <a:rPr lang="en-GB" sz="1800" dirty="0">
                <a:effectLst/>
                <a:latin typeface="Arial" panose="020B0604020202020204" pitchFamily="34" charset="0"/>
                <a:ea typeface="Times New Roman" panose="02020603050405020304" pitchFamily="18" charset="0"/>
              </a:rPr>
              <a:t>Minister should consider appointing an administrator in terms of section 49B,to take over the role, powers, functions and duties of the council and take over and execute the management of the University; on the basis that the Report reveals financial or other maladministration of a serious nature or serious undermining of the effective functioning of the </a:t>
            </a:r>
            <a:r>
              <a:rPr lang="en-ZA" sz="1800" dirty="0">
                <a:effectLst/>
                <a:latin typeface="Arial" panose="020B0604020202020204" pitchFamily="34" charset="0"/>
                <a:ea typeface="Times New Roman" panose="02020603050405020304" pitchFamily="18" charset="0"/>
              </a:rPr>
              <a:t>University. </a:t>
            </a:r>
          </a:p>
          <a:p>
            <a:endParaRPr lang="en-US" sz="1800"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xmlns="" id="{4327D944-D83B-0EA4-38B6-A8AB0C204816}"/>
              </a:ext>
            </a:extLst>
          </p:cNvPr>
          <p:cNvSpPr>
            <a:spLocks noGrp="1"/>
          </p:cNvSpPr>
          <p:nvPr>
            <p:ph type="sldNum" sz="quarter" idx="12"/>
          </p:nvPr>
        </p:nvSpPr>
        <p:spPr/>
        <p:txBody>
          <a:bodyPr/>
          <a:lstStyle/>
          <a:p>
            <a:fld id="{87E533A4-FC70-4C2B-80A9-4F7FE2D41DCB}" type="slidenum">
              <a:rPr lang="en-US" smtClean="0"/>
              <a:pPr/>
              <a:t>39</a:t>
            </a:fld>
            <a:endParaRPr lang="en-US"/>
          </a:p>
        </p:txBody>
      </p:sp>
    </p:spTree>
    <p:extLst>
      <p:ext uri="{BB962C8B-B14F-4D97-AF65-F5344CB8AC3E}">
        <p14:creationId xmlns:p14="http://schemas.microsoft.com/office/powerpoint/2010/main" xmlns="" val="331994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E7F595-470B-E10F-2C96-85867EFCC6B1}"/>
              </a:ext>
            </a:extLst>
          </p:cNvPr>
          <p:cNvSpPr>
            <a:spLocks noGrp="1"/>
          </p:cNvSpPr>
          <p:nvPr>
            <p:ph type="title"/>
          </p:nvPr>
        </p:nvSpPr>
        <p:spPr/>
        <p:txBody>
          <a:bodyPr/>
          <a:lstStyle/>
          <a:p>
            <a:r>
              <a:rPr lang="en-ZA" dirty="0"/>
              <a:t>Governance of Higher Education Institutions </a:t>
            </a:r>
            <a:endParaRPr lang="en-US" dirty="0"/>
          </a:p>
        </p:txBody>
      </p:sp>
      <p:sp>
        <p:nvSpPr>
          <p:cNvPr id="3" name="Content Placeholder 2">
            <a:extLst>
              <a:ext uri="{FF2B5EF4-FFF2-40B4-BE49-F238E27FC236}">
                <a16:creationId xmlns:a16="http://schemas.microsoft.com/office/drawing/2014/main" xmlns="" id="{52CB8FC8-DFD0-2946-142D-0BA11398AAB0}"/>
              </a:ext>
            </a:extLst>
          </p:cNvPr>
          <p:cNvSpPr>
            <a:spLocks noGrp="1"/>
          </p:cNvSpPr>
          <p:nvPr>
            <p:ph idx="1"/>
          </p:nvPr>
        </p:nvSpPr>
        <p:spPr/>
        <p:txBody>
          <a:bodyPr>
            <a:normAutofit fontScale="92500" lnSpcReduction="10000"/>
          </a:bodyPr>
          <a:lstStyle/>
          <a:p>
            <a:r>
              <a:rPr lang="en-ZA" sz="2000" dirty="0">
                <a:effectLst/>
                <a:ea typeface="Times New Roman" panose="02020603050405020304" pitchFamily="18" charset="0"/>
              </a:rPr>
              <a:t>It is not in the interests of government to micro-manage institutions in higher education, but there is a responsibility to ensure accountability for the use of public resources and having regard to the reputation and integrity of the higher education system. </a:t>
            </a:r>
          </a:p>
          <a:p>
            <a:r>
              <a:rPr lang="en-US" sz="2000" dirty="0">
                <a:effectLst/>
                <a:ea typeface="Times New Roman" panose="02020603050405020304" pitchFamily="18" charset="0"/>
              </a:rPr>
              <a:t>White Paper 3 outlines the principle of public accountability which implies that institutions are answerable for their actions and decisions not only to their own governing bodies and the institutional community, but also to the broader society. </a:t>
            </a:r>
          </a:p>
          <a:p>
            <a:r>
              <a:rPr lang="en-US" sz="2000" dirty="0">
                <a:effectLst/>
                <a:ea typeface="Times New Roman" panose="02020603050405020304" pitchFamily="18" charset="0"/>
              </a:rPr>
              <a:t>Institutions report on an annual basis to demonstrate the results they have achieved with the resources at their disposal; and demonstrate how they have met national policy goals.</a:t>
            </a:r>
          </a:p>
          <a:p>
            <a:r>
              <a:rPr lang="en-US" sz="2000" dirty="0">
                <a:effectLst/>
                <a:ea typeface="Times New Roman" panose="02020603050405020304" pitchFamily="18" charset="0"/>
              </a:rPr>
              <a:t>They also report on their governance arrangements as per the Reporting Regulations (2014). </a:t>
            </a:r>
          </a:p>
          <a:p>
            <a:r>
              <a:rPr lang="en-ZA" sz="2000" dirty="0">
                <a:ea typeface="Times New Roman" panose="02020603050405020304" pitchFamily="18" charset="0"/>
              </a:rPr>
              <a:t>Scrutiny over</a:t>
            </a:r>
            <a:r>
              <a:rPr lang="en-ZA" sz="2000" dirty="0">
                <a:effectLst/>
                <a:latin typeface="Arial" panose="020B0604020202020204" pitchFamily="34" charset="0"/>
                <a:ea typeface="Times New Roman" panose="02020603050405020304" pitchFamily="18" charset="0"/>
              </a:rPr>
              <a:t> governing councils and the Executive to ensure the proper governance of the institutions needs to be more vigorous, and the councils who hold  office should be motivated by the desire to contribute to the public good.</a:t>
            </a:r>
            <a:endParaRPr lang="en-US" sz="2000" dirty="0">
              <a:effectLst/>
              <a:latin typeface="Times New Roman" panose="02020603050405020304" pitchFamily="18" charset="0"/>
              <a:ea typeface="Times New Roman" panose="02020603050405020304" pitchFamily="18" charset="0"/>
            </a:endParaRPr>
          </a:p>
          <a:p>
            <a:endParaRPr lang="en-US" sz="2000" dirty="0">
              <a:effectLst/>
              <a:ea typeface="Times New Roman" panose="02020603050405020304" pitchFamily="18" charset="0"/>
            </a:endParaRPr>
          </a:p>
          <a:p>
            <a:endParaRPr lang="en-US" sz="2400" dirty="0"/>
          </a:p>
        </p:txBody>
      </p:sp>
      <p:sp>
        <p:nvSpPr>
          <p:cNvPr id="4" name="Slide Number Placeholder 3">
            <a:extLst>
              <a:ext uri="{FF2B5EF4-FFF2-40B4-BE49-F238E27FC236}">
                <a16:creationId xmlns:a16="http://schemas.microsoft.com/office/drawing/2014/main" xmlns="" id="{E194E3B1-30A9-56DD-4F6C-F0BA3E534E37}"/>
              </a:ext>
            </a:extLst>
          </p:cNvPr>
          <p:cNvSpPr>
            <a:spLocks noGrp="1"/>
          </p:cNvSpPr>
          <p:nvPr>
            <p:ph type="sldNum" sz="quarter" idx="12"/>
          </p:nvPr>
        </p:nvSpPr>
        <p:spPr/>
        <p:txBody>
          <a:bodyPr/>
          <a:lstStyle/>
          <a:p>
            <a:fld id="{87E533A4-FC70-4C2B-80A9-4F7FE2D41DCB}" type="slidenum">
              <a:rPr lang="en-US" smtClean="0"/>
              <a:pPr/>
              <a:t>4</a:t>
            </a:fld>
            <a:endParaRPr lang="en-US"/>
          </a:p>
        </p:txBody>
      </p:sp>
    </p:spTree>
    <p:extLst>
      <p:ext uri="{BB962C8B-B14F-4D97-AF65-F5344CB8AC3E}">
        <p14:creationId xmlns:p14="http://schemas.microsoft.com/office/powerpoint/2010/main" xmlns="" val="21388677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774EBF-B0CE-4663-73E7-1FC10F37C51B}"/>
              </a:ext>
            </a:extLst>
          </p:cNvPr>
          <p:cNvSpPr>
            <a:spLocks noGrp="1"/>
          </p:cNvSpPr>
          <p:nvPr>
            <p:ph type="title"/>
          </p:nvPr>
        </p:nvSpPr>
        <p:spPr>
          <a:xfrm>
            <a:off x="284671" y="406412"/>
            <a:ext cx="8626415" cy="825229"/>
          </a:xfrm>
        </p:spPr>
        <p:txBody>
          <a:bodyPr/>
          <a:lstStyle/>
          <a:p>
            <a:r>
              <a:rPr lang="en-GB" dirty="0"/>
              <a:t>Way Forward</a:t>
            </a:r>
            <a:endParaRPr lang="en-US" dirty="0"/>
          </a:p>
        </p:txBody>
      </p:sp>
      <p:sp>
        <p:nvSpPr>
          <p:cNvPr id="3" name="Content Placeholder 2">
            <a:extLst>
              <a:ext uri="{FF2B5EF4-FFF2-40B4-BE49-F238E27FC236}">
                <a16:creationId xmlns:a16="http://schemas.microsoft.com/office/drawing/2014/main" xmlns="" id="{9741AAE2-6DE5-A4C8-5294-035859BD4881}"/>
              </a:ext>
            </a:extLst>
          </p:cNvPr>
          <p:cNvSpPr>
            <a:spLocks noGrp="1"/>
          </p:cNvSpPr>
          <p:nvPr>
            <p:ph idx="1"/>
          </p:nvPr>
        </p:nvSpPr>
        <p:spPr>
          <a:xfrm>
            <a:off x="232914" y="1231641"/>
            <a:ext cx="8389805" cy="4650088"/>
          </a:xfrm>
        </p:spPr>
        <p:txBody>
          <a:bodyPr/>
          <a:lstStyle/>
          <a:p>
            <a:pPr>
              <a:lnSpc>
                <a:spcPct val="150000"/>
              </a:lnSpc>
            </a:pPr>
            <a:r>
              <a:rPr lang="en-ZA" sz="2200" dirty="0"/>
              <a:t>The Minister has received the response of the Council on 12 June 2023.</a:t>
            </a:r>
          </a:p>
          <a:p>
            <a:pPr>
              <a:lnSpc>
                <a:spcPct val="150000"/>
              </a:lnSpc>
            </a:pPr>
            <a:r>
              <a:rPr lang="en-ZA" sz="2200" dirty="0"/>
              <a:t>The Minister will </a:t>
            </a:r>
          </a:p>
          <a:p>
            <a:pPr marL="625475" lvl="1" indent="-282575">
              <a:lnSpc>
                <a:spcPct val="150000"/>
              </a:lnSpc>
              <a:buFont typeface="Wingdings" panose="05000000000000000000" pitchFamily="2" charset="2"/>
              <a:buChar char="Ø"/>
            </a:pPr>
            <a:r>
              <a:rPr lang="en-ZA" sz="2200" dirty="0"/>
              <a:t>consider the response of the Council; and </a:t>
            </a:r>
          </a:p>
          <a:p>
            <a:pPr marL="625475" lvl="1" indent="-282575">
              <a:lnSpc>
                <a:spcPct val="150000"/>
              </a:lnSpc>
              <a:buFont typeface="Wingdings" panose="05000000000000000000" pitchFamily="2" charset="2"/>
              <a:buChar char="Ø"/>
            </a:pPr>
            <a:r>
              <a:rPr lang="en-ZA" sz="2200" dirty="0"/>
              <a:t>decide on the appropriate action as provided for and guided by the Higher Education Act, taking into account the interests of  UNISA as a public higher education institution.</a:t>
            </a:r>
          </a:p>
          <a:p>
            <a:pPr marL="0" indent="0">
              <a:buNone/>
            </a:pPr>
            <a:endParaRPr lang="en-US" dirty="0"/>
          </a:p>
        </p:txBody>
      </p:sp>
      <p:sp>
        <p:nvSpPr>
          <p:cNvPr id="4" name="Slide Number Placeholder 3">
            <a:extLst>
              <a:ext uri="{FF2B5EF4-FFF2-40B4-BE49-F238E27FC236}">
                <a16:creationId xmlns:a16="http://schemas.microsoft.com/office/drawing/2014/main" xmlns="" id="{3962628C-05B8-135C-1649-1075271A648B}"/>
              </a:ext>
            </a:extLst>
          </p:cNvPr>
          <p:cNvSpPr>
            <a:spLocks noGrp="1"/>
          </p:cNvSpPr>
          <p:nvPr>
            <p:ph type="sldNum" sz="quarter" idx="12"/>
          </p:nvPr>
        </p:nvSpPr>
        <p:spPr/>
        <p:txBody>
          <a:bodyPr/>
          <a:lstStyle/>
          <a:p>
            <a:fld id="{87E533A4-FC70-4C2B-80A9-4F7FE2D41DCB}" type="slidenum">
              <a:rPr lang="en-US" smtClean="0"/>
              <a:pPr/>
              <a:t>40</a:t>
            </a:fld>
            <a:endParaRPr lang="en-US"/>
          </a:p>
        </p:txBody>
      </p:sp>
    </p:spTree>
    <p:extLst>
      <p:ext uri="{BB962C8B-B14F-4D97-AF65-F5344CB8AC3E}">
        <p14:creationId xmlns:p14="http://schemas.microsoft.com/office/powerpoint/2010/main" xmlns="" val="27662685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AD4BA4-04D9-4656-A1C5-A702EF3643FB}"/>
              </a:ext>
            </a:extLst>
          </p:cNvPr>
          <p:cNvSpPr>
            <a:spLocks noGrp="1"/>
          </p:cNvSpPr>
          <p:nvPr>
            <p:ph type="ctrTitle"/>
          </p:nvPr>
        </p:nvSpPr>
        <p:spPr>
          <a:xfrm>
            <a:off x="685800" y="2235199"/>
            <a:ext cx="7772400" cy="2803331"/>
          </a:xfrm>
        </p:spPr>
        <p:txBody>
          <a:bodyPr anchor="b">
            <a:normAutofit/>
          </a:bodyPr>
          <a:lstStyle/>
          <a:p>
            <a:pPr lvl="0">
              <a:lnSpc>
                <a:spcPct val="100000"/>
              </a:lnSpc>
            </a:pPr>
            <a:r>
              <a:rPr lang="en-US" sz="3600" dirty="0">
                <a:effectLst/>
                <a:latin typeface="Arial" panose="020B0604020202020204" pitchFamily="34" charset="0"/>
                <a:ea typeface="Calibri" panose="020F0502020204030204" pitchFamily="34" charset="0"/>
              </a:rPr>
              <a:t>Update on the state of affairs of the University of Fort Hare (UFH) and University of KwaZulu-Natal (UKZN) </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2310312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5A51E8-DF23-852C-6577-EFCEC419E40A}"/>
              </a:ext>
            </a:extLst>
          </p:cNvPr>
          <p:cNvSpPr>
            <a:spLocks noGrp="1"/>
          </p:cNvSpPr>
          <p:nvPr>
            <p:ph type="title"/>
          </p:nvPr>
        </p:nvSpPr>
        <p:spPr/>
        <p:txBody>
          <a:bodyPr/>
          <a:lstStyle/>
          <a:p>
            <a:r>
              <a:rPr lang="en-GB" dirty="0"/>
              <a:t>University of Fort Hare (UFH)</a:t>
            </a:r>
            <a:endParaRPr lang="en-US" dirty="0"/>
          </a:p>
        </p:txBody>
      </p:sp>
      <p:sp>
        <p:nvSpPr>
          <p:cNvPr id="3" name="Content Placeholder 2">
            <a:extLst>
              <a:ext uri="{FF2B5EF4-FFF2-40B4-BE49-F238E27FC236}">
                <a16:creationId xmlns:a16="http://schemas.microsoft.com/office/drawing/2014/main" xmlns="" id="{C4064B86-FD76-9239-8C37-7A1D88327036}"/>
              </a:ext>
            </a:extLst>
          </p:cNvPr>
          <p:cNvSpPr>
            <a:spLocks noGrp="1"/>
          </p:cNvSpPr>
          <p:nvPr>
            <p:ph idx="1"/>
          </p:nvPr>
        </p:nvSpPr>
        <p:spPr>
          <a:xfrm>
            <a:off x="362309" y="1356638"/>
            <a:ext cx="8548776" cy="5174791"/>
          </a:xfrm>
        </p:spPr>
        <p:txBody>
          <a:bodyPr>
            <a:normAutofit fontScale="92500" lnSpcReduction="10000"/>
          </a:bodyPr>
          <a:lstStyle/>
          <a:p>
            <a:pPr algn="just">
              <a:lnSpc>
                <a:spcPct val="100000"/>
              </a:lnSpc>
            </a:pPr>
            <a:r>
              <a:rPr lang="en-GB" sz="2000" dirty="0">
                <a:effectLst/>
                <a:latin typeface="Arial" panose="020B0604020202020204" pitchFamily="34" charset="0"/>
                <a:ea typeface="Times New Roman" panose="02020603050405020304" pitchFamily="18" charset="0"/>
              </a:rPr>
              <a:t>During 2019, UFH was placed under administration following the dissolution and resignation of the council, respectively. </a:t>
            </a:r>
          </a:p>
          <a:p>
            <a:pPr algn="just">
              <a:lnSpc>
                <a:spcPct val="100000"/>
              </a:lnSpc>
            </a:pPr>
            <a:r>
              <a:rPr lang="en-GB" sz="2000" dirty="0">
                <a:effectLst/>
                <a:latin typeface="Arial" panose="020B0604020202020204" pitchFamily="34" charset="0"/>
                <a:ea typeface="Times New Roman" panose="02020603050405020304" pitchFamily="18" charset="0"/>
              </a:rPr>
              <a:t>The mandate of the UFH Administrator was confined to the role, powers, functions and duties related to the governance of the institution for an initial period of 12 months which was extended for a further six months, with the appointment of a second Administrator. </a:t>
            </a:r>
          </a:p>
          <a:p>
            <a:pPr algn="just">
              <a:lnSpc>
                <a:spcPct val="100000"/>
              </a:lnSpc>
            </a:pPr>
            <a:r>
              <a:rPr lang="en-US" sz="2000" dirty="0">
                <a:effectLst/>
                <a:latin typeface="Arial" panose="020B0604020202020204" pitchFamily="34" charset="0"/>
                <a:ea typeface="Times New Roman" panose="02020603050405020304" pitchFamily="18" charset="0"/>
              </a:rPr>
              <a:t>The UFH administration came to an end in November 2020 when a new Council was constituted. </a:t>
            </a:r>
          </a:p>
          <a:p>
            <a:pPr algn="just">
              <a:lnSpc>
                <a:spcPct val="100000"/>
              </a:lnSpc>
            </a:pPr>
            <a:r>
              <a:rPr lang="en-GB" sz="2000" dirty="0">
                <a:effectLst/>
                <a:latin typeface="Arial" panose="020B0604020202020204" pitchFamily="34" charset="0"/>
                <a:ea typeface="Times New Roman" panose="02020603050405020304" pitchFamily="18" charset="0"/>
              </a:rPr>
              <a:t>The close-out reports of the two Administrators were submitted on 29 June 2020 and 13 May 2021, respectively. </a:t>
            </a:r>
          </a:p>
          <a:p>
            <a:pPr algn="just">
              <a:lnSpc>
                <a:spcPct val="100000"/>
              </a:lnSpc>
            </a:pPr>
            <a:r>
              <a:rPr lang="en-US" sz="2000" dirty="0">
                <a:effectLst/>
                <a:latin typeface="Arial" panose="020B0604020202020204" pitchFamily="34" charset="0"/>
                <a:ea typeface="Times New Roman" panose="02020603050405020304" pitchFamily="18" charset="0"/>
              </a:rPr>
              <a:t>In terms of the post-administration arrangements the Council is to report to the Minister biannually through the Mid-term and annual report, on the implementation of the Consolidated Turnaround and Performance Improvement Plan (CTPIP) and other measures to address the findings of the Independent Assessor.</a:t>
            </a:r>
          </a:p>
          <a:p>
            <a:pPr algn="just">
              <a:lnSpc>
                <a:spcPct val="100000"/>
              </a:lnSpc>
            </a:pPr>
            <a:r>
              <a:rPr lang="en-US" sz="2000" dirty="0">
                <a:effectLst/>
                <a:latin typeface="Arial" panose="020B0604020202020204" pitchFamily="34" charset="0"/>
                <a:ea typeface="Times New Roman" panose="02020603050405020304" pitchFamily="18" charset="0"/>
              </a:rPr>
              <a:t>Notable progress has been made with regards to the CTPIP (2021 Annual Report) </a:t>
            </a:r>
            <a:endParaRPr lang="en-US" sz="2000" dirty="0">
              <a:effectLst/>
              <a:latin typeface="Times New Roman" panose="02020603050405020304" pitchFamily="18" charset="0"/>
              <a:ea typeface="Times New Roman" panose="02020603050405020304" pitchFamily="18" charset="0"/>
            </a:endParaRPr>
          </a:p>
          <a:p>
            <a:pPr algn="just">
              <a:lnSpc>
                <a:spcPct val="100000"/>
              </a:lnSpc>
            </a:pPr>
            <a:endParaRPr lang="en-US" sz="2000" dirty="0">
              <a:effectLst/>
              <a:latin typeface="Times New Roman" panose="02020603050405020304" pitchFamily="18" charset="0"/>
              <a:ea typeface="Times New Roman" panose="02020603050405020304" pitchFamily="18" charset="0"/>
            </a:endParaRPr>
          </a:p>
          <a:p>
            <a:pPr>
              <a:lnSpc>
                <a:spcPct val="100000"/>
              </a:lnSpc>
            </a:pPr>
            <a:endParaRPr lang="en-US" sz="2800" dirty="0"/>
          </a:p>
        </p:txBody>
      </p:sp>
      <p:sp>
        <p:nvSpPr>
          <p:cNvPr id="4" name="Slide Number Placeholder 3">
            <a:extLst>
              <a:ext uri="{FF2B5EF4-FFF2-40B4-BE49-F238E27FC236}">
                <a16:creationId xmlns:a16="http://schemas.microsoft.com/office/drawing/2014/main" xmlns="" id="{1304355E-BBC1-F865-5065-CB0FC812D3EF}"/>
              </a:ext>
            </a:extLst>
          </p:cNvPr>
          <p:cNvSpPr>
            <a:spLocks noGrp="1"/>
          </p:cNvSpPr>
          <p:nvPr>
            <p:ph type="sldNum" sz="quarter" idx="12"/>
          </p:nvPr>
        </p:nvSpPr>
        <p:spPr/>
        <p:txBody>
          <a:bodyPr/>
          <a:lstStyle/>
          <a:p>
            <a:fld id="{87E533A4-FC70-4C2B-80A9-4F7FE2D41DCB}" type="slidenum">
              <a:rPr lang="en-US" smtClean="0"/>
              <a:pPr/>
              <a:t>42</a:t>
            </a:fld>
            <a:endParaRPr lang="en-US"/>
          </a:p>
        </p:txBody>
      </p:sp>
    </p:spTree>
    <p:extLst>
      <p:ext uri="{BB962C8B-B14F-4D97-AF65-F5344CB8AC3E}">
        <p14:creationId xmlns:p14="http://schemas.microsoft.com/office/powerpoint/2010/main" xmlns="" val="24905415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2580C3-7284-D3C8-BE18-00A8F5E56C10}"/>
              </a:ext>
            </a:extLst>
          </p:cNvPr>
          <p:cNvSpPr>
            <a:spLocks noGrp="1"/>
          </p:cNvSpPr>
          <p:nvPr>
            <p:ph type="title"/>
          </p:nvPr>
        </p:nvSpPr>
        <p:spPr>
          <a:xfrm>
            <a:off x="284671" y="406412"/>
            <a:ext cx="8626415" cy="713261"/>
          </a:xfrm>
        </p:spPr>
        <p:txBody>
          <a:bodyPr/>
          <a:lstStyle/>
          <a:p>
            <a:r>
              <a:rPr lang="en-GB" dirty="0"/>
              <a:t>CTPIP Report (2021 Annual Report)</a:t>
            </a:r>
            <a:endParaRPr lang="en-US" dirty="0"/>
          </a:p>
        </p:txBody>
      </p:sp>
      <p:sp>
        <p:nvSpPr>
          <p:cNvPr id="3" name="Content Placeholder 2">
            <a:extLst>
              <a:ext uri="{FF2B5EF4-FFF2-40B4-BE49-F238E27FC236}">
                <a16:creationId xmlns:a16="http://schemas.microsoft.com/office/drawing/2014/main" xmlns="" id="{ED39885E-49A0-52C2-7C92-B7A923A95692}"/>
              </a:ext>
            </a:extLst>
          </p:cNvPr>
          <p:cNvSpPr>
            <a:spLocks noGrp="1"/>
          </p:cNvSpPr>
          <p:nvPr>
            <p:ph idx="1"/>
          </p:nvPr>
        </p:nvSpPr>
        <p:spPr>
          <a:xfrm>
            <a:off x="284671" y="1119673"/>
            <a:ext cx="8548776" cy="5514392"/>
          </a:xfrm>
        </p:spPr>
        <p:txBody>
          <a:bodyPr>
            <a:noAutofit/>
          </a:bodyPr>
          <a:lstStyle/>
          <a:p>
            <a:pPr marL="285750" lvl="1" indent="-285750" algn="just">
              <a:lnSpc>
                <a:spcPct val="100000"/>
              </a:lnSpc>
            </a:pPr>
            <a:r>
              <a:rPr lang="en-US" dirty="0">
                <a:effectLst/>
                <a:ea typeface="Times New Roman" panose="02020603050405020304" pitchFamily="18" charset="0"/>
              </a:rPr>
              <a:t>Project 1: Governance Enhancement –Institutional rules to give effect to the amended Statute; along with the terms of reference for all Senate committees, the Institutional Forum Charter; and the Rules of the Student Discipline and the Student Code of Conduct </a:t>
            </a:r>
            <a:r>
              <a:rPr lang="en-US" dirty="0">
                <a:ea typeface="Times New Roman" panose="02020603050405020304" pitchFamily="18" charset="0"/>
              </a:rPr>
              <a:t>are finalized and </a:t>
            </a:r>
            <a:r>
              <a:rPr lang="en-US" dirty="0">
                <a:effectLst/>
                <a:ea typeface="Times New Roman" panose="02020603050405020304" pitchFamily="18" charset="0"/>
              </a:rPr>
              <a:t>approved by Council. Work was underway to </a:t>
            </a:r>
            <a:r>
              <a:rPr lang="en-US" dirty="0" err="1">
                <a:effectLst/>
                <a:ea typeface="Times New Roman" panose="02020603050405020304" pitchFamily="18" charset="0"/>
              </a:rPr>
              <a:t>finalise</a:t>
            </a:r>
            <a:r>
              <a:rPr lang="en-US" dirty="0">
                <a:effectLst/>
                <a:ea typeface="Times New Roman" panose="02020603050405020304" pitchFamily="18" charset="0"/>
              </a:rPr>
              <a:t> the new delegations of authority framework and its supporting documents. </a:t>
            </a:r>
          </a:p>
          <a:p>
            <a:pPr marL="285750" lvl="1" indent="-285750" algn="just">
              <a:lnSpc>
                <a:spcPct val="100000"/>
              </a:lnSpc>
            </a:pPr>
            <a:r>
              <a:rPr lang="en-US" dirty="0">
                <a:effectLst/>
                <a:ea typeface="Times New Roman" panose="02020603050405020304" pitchFamily="18" charset="0"/>
              </a:rPr>
              <a:t>Project 2: Financial Sustainability - The Finance Division has developed an action plan to address the findings. UFH has established an Entities Review Project, to look at the entities of the University, their financial, legal and governance processes. The process to implement </a:t>
            </a:r>
            <a:r>
              <a:rPr lang="en-US" dirty="0">
                <a:ea typeface="Times New Roman" panose="02020603050405020304" pitchFamily="18" charset="0"/>
              </a:rPr>
              <a:t>the action was </a:t>
            </a:r>
            <a:r>
              <a:rPr lang="en-US" dirty="0">
                <a:effectLst/>
                <a:ea typeface="Times New Roman" panose="02020603050405020304" pitchFamily="18" charset="0"/>
              </a:rPr>
              <a:t>initiated. </a:t>
            </a:r>
            <a:endParaRPr lang="en-US" dirty="0">
              <a:ea typeface="Times New Roman" panose="02020603050405020304" pitchFamily="18" charset="0"/>
            </a:endParaRPr>
          </a:p>
          <a:p>
            <a:pPr marL="285750" lvl="1" indent="-285750" algn="just">
              <a:lnSpc>
                <a:spcPct val="100000"/>
              </a:lnSpc>
            </a:pPr>
            <a:r>
              <a:rPr lang="en-US" dirty="0">
                <a:effectLst/>
                <a:ea typeface="Times New Roman" panose="02020603050405020304" pitchFamily="18" charset="0"/>
              </a:rPr>
              <a:t>Project 3: Talent Management - All Executive and Senior Management positions have been filled in line with the submitted Turnaround Plan. Eight (8) policies and procedures have been revised.  An organizational re-design proposal was also finalized for Council approval.</a:t>
            </a:r>
            <a:endParaRPr lang="en-US" dirty="0">
              <a:ea typeface="Times New Roman" panose="02020603050405020304" pitchFamily="18" charset="0"/>
            </a:endParaRPr>
          </a:p>
          <a:p>
            <a:pPr marL="285750" lvl="1" indent="-285750" algn="just">
              <a:lnSpc>
                <a:spcPct val="100000"/>
              </a:lnSpc>
            </a:pPr>
            <a:r>
              <a:rPr lang="en-US" dirty="0">
                <a:effectLst/>
                <a:ea typeface="Times New Roman" panose="02020603050405020304" pitchFamily="18" charset="0"/>
              </a:rPr>
              <a:t>Project 4: Infrastructure Development and Maintenance - Although the Project Management Unit had capacity issues, there were some developments made relating to the 7 contracts covering the 85 lecture halls. The negotiations for the resumptions of the construction of the Early Childhood Development Centre in East London were completed and fees discussions concluded. </a:t>
            </a:r>
            <a:endParaRPr lang="en-US" dirty="0">
              <a:ea typeface="Times New Roman" panose="02020603050405020304" pitchFamily="18" charset="0"/>
            </a:endParaRPr>
          </a:p>
          <a:p>
            <a:pPr>
              <a:lnSpc>
                <a:spcPct val="100000"/>
              </a:lnSpc>
            </a:pPr>
            <a:endParaRPr lang="en-US" sz="1800" dirty="0"/>
          </a:p>
        </p:txBody>
      </p:sp>
      <p:sp>
        <p:nvSpPr>
          <p:cNvPr id="4" name="Slide Number Placeholder 3">
            <a:extLst>
              <a:ext uri="{FF2B5EF4-FFF2-40B4-BE49-F238E27FC236}">
                <a16:creationId xmlns:a16="http://schemas.microsoft.com/office/drawing/2014/main" xmlns="" id="{57AB2808-308E-40C0-712F-A68F50FD853E}"/>
              </a:ext>
            </a:extLst>
          </p:cNvPr>
          <p:cNvSpPr>
            <a:spLocks noGrp="1"/>
          </p:cNvSpPr>
          <p:nvPr>
            <p:ph type="sldNum" sz="quarter" idx="12"/>
          </p:nvPr>
        </p:nvSpPr>
        <p:spPr/>
        <p:txBody>
          <a:bodyPr/>
          <a:lstStyle/>
          <a:p>
            <a:fld id="{87E533A4-FC70-4C2B-80A9-4F7FE2D41DCB}" type="slidenum">
              <a:rPr lang="en-US" smtClean="0"/>
              <a:pPr/>
              <a:t>43</a:t>
            </a:fld>
            <a:endParaRPr lang="en-US"/>
          </a:p>
        </p:txBody>
      </p:sp>
    </p:spTree>
    <p:extLst>
      <p:ext uri="{BB962C8B-B14F-4D97-AF65-F5344CB8AC3E}">
        <p14:creationId xmlns:p14="http://schemas.microsoft.com/office/powerpoint/2010/main" xmlns="" val="33888952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2580C3-7284-D3C8-BE18-00A8F5E56C10}"/>
              </a:ext>
            </a:extLst>
          </p:cNvPr>
          <p:cNvSpPr>
            <a:spLocks noGrp="1"/>
          </p:cNvSpPr>
          <p:nvPr>
            <p:ph type="title"/>
          </p:nvPr>
        </p:nvSpPr>
        <p:spPr>
          <a:xfrm>
            <a:off x="284671" y="406412"/>
            <a:ext cx="8626415" cy="713261"/>
          </a:xfrm>
        </p:spPr>
        <p:txBody>
          <a:bodyPr/>
          <a:lstStyle/>
          <a:p>
            <a:r>
              <a:rPr lang="en-GB" dirty="0"/>
              <a:t>University of Fort Hare (UFH)</a:t>
            </a:r>
            <a:endParaRPr lang="en-US" dirty="0"/>
          </a:p>
        </p:txBody>
      </p:sp>
      <p:sp>
        <p:nvSpPr>
          <p:cNvPr id="3" name="Content Placeholder 2">
            <a:extLst>
              <a:ext uri="{FF2B5EF4-FFF2-40B4-BE49-F238E27FC236}">
                <a16:creationId xmlns:a16="http://schemas.microsoft.com/office/drawing/2014/main" xmlns="" id="{ED39885E-49A0-52C2-7C92-B7A923A95692}"/>
              </a:ext>
            </a:extLst>
          </p:cNvPr>
          <p:cNvSpPr>
            <a:spLocks noGrp="1"/>
          </p:cNvSpPr>
          <p:nvPr>
            <p:ph idx="1"/>
          </p:nvPr>
        </p:nvSpPr>
        <p:spPr>
          <a:xfrm>
            <a:off x="284671" y="1119673"/>
            <a:ext cx="8548776" cy="4650088"/>
          </a:xfrm>
        </p:spPr>
        <p:txBody>
          <a:bodyPr>
            <a:noAutofit/>
          </a:bodyPr>
          <a:lstStyle/>
          <a:p>
            <a:pPr marL="285750" lvl="1" indent="-285750" algn="just">
              <a:lnSpc>
                <a:spcPct val="100000"/>
              </a:lnSpc>
            </a:pPr>
            <a:r>
              <a:rPr lang="en-US" sz="2000" dirty="0">
                <a:effectLst/>
                <a:ea typeface="Times New Roman" panose="02020603050405020304" pitchFamily="18" charset="0"/>
              </a:rPr>
              <a:t>Project 5: Review of the Academic Enterprise – The University successfully concluded a review and clean-up of its PQM. Improvement Plans to address areas of concern were developed and their implementation were being monitored by Senate. Following the final Council on Higher Education (CHE) panel report emanating from the CHE Doctoral Review and improvement plan, the University revised and approved the Doctoral rules.</a:t>
            </a:r>
          </a:p>
          <a:p>
            <a:pPr marL="285750" lvl="1" indent="-285750" algn="just">
              <a:lnSpc>
                <a:spcPct val="100000"/>
              </a:lnSpc>
            </a:pPr>
            <a:r>
              <a:rPr lang="en-US" sz="2000" dirty="0">
                <a:effectLst/>
                <a:ea typeface="Times New Roman" panose="02020603050405020304" pitchFamily="18" charset="0"/>
              </a:rPr>
              <a:t>Project 6: Management Information Systems - Funding was availed for a business process re-engineering exercise to map out business processes and procedures, the procurement process for consultants and an IT Support Specialist was also initiated. </a:t>
            </a:r>
            <a:endParaRPr lang="en-US" sz="2000" dirty="0">
              <a:ea typeface="Times New Roman" panose="02020603050405020304" pitchFamily="18" charset="0"/>
            </a:endParaRPr>
          </a:p>
          <a:p>
            <a:pPr marL="285750" lvl="1" indent="-285750" algn="just">
              <a:lnSpc>
                <a:spcPct val="100000"/>
              </a:lnSpc>
            </a:pPr>
            <a:r>
              <a:rPr lang="en-US" sz="2000" dirty="0">
                <a:effectLst/>
                <a:ea typeface="Times New Roman" panose="02020603050405020304" pitchFamily="18" charset="0"/>
              </a:rPr>
              <a:t>Project 7: Institutional Culture - Six (6) Supply Chain Management investigations conducted by the Internal Audit Division, informed by the Independent Assessor’s Report, were developed and completed. The backlog of outstanding Disciplinary Committee cases for students has been cleared.</a:t>
            </a:r>
          </a:p>
          <a:p>
            <a:pPr>
              <a:lnSpc>
                <a:spcPct val="100000"/>
              </a:lnSpc>
            </a:pPr>
            <a:endParaRPr lang="en-US" sz="2000" dirty="0"/>
          </a:p>
        </p:txBody>
      </p:sp>
      <p:sp>
        <p:nvSpPr>
          <p:cNvPr id="4" name="Slide Number Placeholder 3">
            <a:extLst>
              <a:ext uri="{FF2B5EF4-FFF2-40B4-BE49-F238E27FC236}">
                <a16:creationId xmlns:a16="http://schemas.microsoft.com/office/drawing/2014/main" xmlns="" id="{D4474948-C851-5468-C6B1-F9EC29B790EA}"/>
              </a:ext>
            </a:extLst>
          </p:cNvPr>
          <p:cNvSpPr>
            <a:spLocks noGrp="1"/>
          </p:cNvSpPr>
          <p:nvPr>
            <p:ph type="sldNum" sz="quarter" idx="12"/>
          </p:nvPr>
        </p:nvSpPr>
        <p:spPr/>
        <p:txBody>
          <a:bodyPr/>
          <a:lstStyle/>
          <a:p>
            <a:fld id="{87E533A4-FC70-4C2B-80A9-4F7FE2D41DCB}" type="slidenum">
              <a:rPr lang="en-US" smtClean="0"/>
              <a:pPr/>
              <a:t>44</a:t>
            </a:fld>
            <a:endParaRPr lang="en-US"/>
          </a:p>
        </p:txBody>
      </p:sp>
    </p:spTree>
    <p:extLst>
      <p:ext uri="{BB962C8B-B14F-4D97-AF65-F5344CB8AC3E}">
        <p14:creationId xmlns:p14="http://schemas.microsoft.com/office/powerpoint/2010/main" xmlns="" val="529282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8AAC6D-7000-0CB5-4D70-107AE36D0978}"/>
              </a:ext>
            </a:extLst>
          </p:cNvPr>
          <p:cNvSpPr>
            <a:spLocks noGrp="1"/>
          </p:cNvSpPr>
          <p:nvPr>
            <p:ph type="title"/>
          </p:nvPr>
        </p:nvSpPr>
        <p:spPr/>
        <p:txBody>
          <a:bodyPr/>
          <a:lstStyle/>
          <a:p>
            <a:r>
              <a:rPr lang="en-GB" dirty="0"/>
              <a:t>University of Fort Hare (UFH)</a:t>
            </a:r>
            <a:endParaRPr lang="en-US" dirty="0"/>
          </a:p>
        </p:txBody>
      </p:sp>
      <p:sp>
        <p:nvSpPr>
          <p:cNvPr id="3" name="Content Placeholder 2">
            <a:extLst>
              <a:ext uri="{FF2B5EF4-FFF2-40B4-BE49-F238E27FC236}">
                <a16:creationId xmlns:a16="http://schemas.microsoft.com/office/drawing/2014/main" xmlns="" id="{300DBE58-FC74-1796-5877-B2A7FEB301A3}"/>
              </a:ext>
            </a:extLst>
          </p:cNvPr>
          <p:cNvSpPr>
            <a:spLocks noGrp="1"/>
          </p:cNvSpPr>
          <p:nvPr>
            <p:ph idx="1"/>
          </p:nvPr>
        </p:nvSpPr>
        <p:spPr/>
        <p:txBody>
          <a:bodyPr>
            <a:normAutofit fontScale="92500" lnSpcReduction="10000"/>
          </a:bodyPr>
          <a:lstStyle/>
          <a:p>
            <a:pPr algn="just">
              <a:lnSpc>
                <a:spcPct val="100000"/>
              </a:lnSpc>
              <a:spcBef>
                <a:spcPts val="0"/>
              </a:spcBef>
              <a:spcAft>
                <a:spcPts val="600"/>
              </a:spcAft>
            </a:pPr>
            <a:r>
              <a:rPr lang="en-ZA" sz="2200" kern="0" dirty="0"/>
              <a:t>The situation remain fragile. Safety concerns of University staff, poor stakeholder relations, and the ongoing allegations and investigations compound the fragility. </a:t>
            </a:r>
          </a:p>
          <a:p>
            <a:pPr algn="just">
              <a:lnSpc>
                <a:spcPct val="100000"/>
              </a:lnSpc>
              <a:spcBef>
                <a:spcPts val="0"/>
              </a:spcBef>
              <a:spcAft>
                <a:spcPts val="600"/>
              </a:spcAft>
            </a:pPr>
            <a:r>
              <a:rPr lang="en-US" sz="2200" dirty="0">
                <a:effectLst/>
                <a:latin typeface="Arial" panose="020B0604020202020204" pitchFamily="34" charset="0"/>
                <a:ea typeface="Times New Roman" panose="02020603050405020304" pitchFamily="18" charset="0"/>
              </a:rPr>
              <a:t>The Council Chairperson Bishop I Abrahams recently resigned from the Council as a member and Chair of Council from 15 March 2023 and the Deputy Chairperson (Dr Siphokazi </a:t>
            </a:r>
            <a:r>
              <a:rPr lang="en-US" sz="2200" dirty="0" err="1">
                <a:effectLst/>
                <a:latin typeface="Arial" panose="020B0604020202020204" pitchFamily="34" charset="0"/>
                <a:ea typeface="Times New Roman" panose="02020603050405020304" pitchFamily="18" charset="0"/>
              </a:rPr>
              <a:t>Koyana</a:t>
            </a:r>
            <a:r>
              <a:rPr lang="en-US" sz="2200" dirty="0">
                <a:effectLst/>
                <a:latin typeface="Arial" panose="020B0604020202020204" pitchFamily="34" charset="0"/>
                <a:ea typeface="Times New Roman" panose="02020603050405020304" pitchFamily="18" charset="0"/>
              </a:rPr>
              <a:t>) is the current Acting Chairperson. </a:t>
            </a:r>
          </a:p>
          <a:p>
            <a:pPr algn="just">
              <a:lnSpc>
                <a:spcPct val="100000"/>
              </a:lnSpc>
              <a:spcBef>
                <a:spcPts val="0"/>
              </a:spcBef>
              <a:spcAft>
                <a:spcPts val="600"/>
              </a:spcAft>
            </a:pPr>
            <a:r>
              <a:rPr lang="en-US" sz="2200" dirty="0">
                <a:effectLst/>
                <a:latin typeface="Arial" panose="020B0604020202020204" pitchFamily="34" charset="0"/>
                <a:ea typeface="Times New Roman" panose="02020603050405020304" pitchFamily="18" charset="0"/>
              </a:rPr>
              <a:t>The Department holds quarterly meetings with the Management, as part of the post-administration support and oversight. </a:t>
            </a:r>
            <a:endParaRPr lang="en-US" sz="2200" dirty="0">
              <a:effectLst/>
              <a:latin typeface="Times New Roman" panose="02020603050405020304" pitchFamily="18" charset="0"/>
              <a:ea typeface="Times New Roman" panose="02020603050405020304" pitchFamily="18" charset="0"/>
            </a:endParaRPr>
          </a:p>
          <a:p>
            <a:pPr marL="228600" algn="just">
              <a:lnSpc>
                <a:spcPct val="100000"/>
              </a:lnSpc>
              <a:spcBef>
                <a:spcPts val="0"/>
              </a:spcBef>
              <a:spcAft>
                <a:spcPts val="600"/>
              </a:spcAft>
            </a:pPr>
            <a:r>
              <a:rPr lang="en-US" sz="2200" dirty="0">
                <a:effectLst/>
                <a:latin typeface="Arial" panose="020B0604020202020204" pitchFamily="34" charset="0"/>
                <a:ea typeface="Times New Roman" panose="02020603050405020304" pitchFamily="18" charset="0"/>
              </a:rPr>
              <a:t>The Department continues to monitor the developments relating to the various investigations by law enforcement agencies, relating to the allegations of corruption, the murder of employees and arson attacks. </a:t>
            </a:r>
          </a:p>
          <a:p>
            <a:pPr marL="228600" algn="just">
              <a:lnSpc>
                <a:spcPct val="100000"/>
              </a:lnSpc>
              <a:spcBef>
                <a:spcPts val="0"/>
              </a:spcBef>
              <a:spcAft>
                <a:spcPts val="600"/>
              </a:spcAft>
            </a:pPr>
            <a:r>
              <a:rPr lang="en-US" sz="2200" dirty="0">
                <a:ea typeface="Times New Roman" panose="02020603050405020304" pitchFamily="18" charset="0"/>
              </a:rPr>
              <a:t>The Department remains concerned about poor stakeholder management.</a:t>
            </a:r>
            <a:endParaRPr lang="en-US" sz="2200" dirty="0">
              <a:effectLst/>
              <a:latin typeface="Times New Roman" panose="02020603050405020304" pitchFamily="18" charset="0"/>
              <a:ea typeface="Times New Roman" panose="02020603050405020304" pitchFamily="18" charset="0"/>
            </a:endParaRPr>
          </a:p>
          <a:p>
            <a:pPr algn="just">
              <a:lnSpc>
                <a:spcPct val="100000"/>
              </a:lnSpc>
              <a:spcBef>
                <a:spcPts val="0"/>
              </a:spcBef>
              <a:spcAft>
                <a:spcPts val="600"/>
              </a:spcAft>
            </a:pPr>
            <a:endParaRPr lang="en-US" sz="2200" dirty="0">
              <a:effectLst/>
              <a:latin typeface="Times New Roman" panose="02020603050405020304" pitchFamily="18" charset="0"/>
              <a:ea typeface="Times New Roman" panose="02020603050405020304" pitchFamily="18" charset="0"/>
            </a:endParaRPr>
          </a:p>
          <a:p>
            <a:pPr algn="just">
              <a:lnSpc>
                <a:spcPct val="100000"/>
              </a:lnSpc>
            </a:pPr>
            <a:endParaRPr lang="en-US" sz="2200" dirty="0"/>
          </a:p>
        </p:txBody>
      </p:sp>
      <p:sp>
        <p:nvSpPr>
          <p:cNvPr id="4" name="Slide Number Placeholder 3">
            <a:extLst>
              <a:ext uri="{FF2B5EF4-FFF2-40B4-BE49-F238E27FC236}">
                <a16:creationId xmlns:a16="http://schemas.microsoft.com/office/drawing/2014/main" xmlns="" id="{8A637A54-EDB3-ADDE-5296-C6F0B278B589}"/>
              </a:ext>
            </a:extLst>
          </p:cNvPr>
          <p:cNvSpPr>
            <a:spLocks noGrp="1"/>
          </p:cNvSpPr>
          <p:nvPr>
            <p:ph type="sldNum" sz="quarter" idx="12"/>
          </p:nvPr>
        </p:nvSpPr>
        <p:spPr/>
        <p:txBody>
          <a:bodyPr/>
          <a:lstStyle/>
          <a:p>
            <a:fld id="{87E533A4-FC70-4C2B-80A9-4F7FE2D41DCB}" type="slidenum">
              <a:rPr lang="en-US" smtClean="0"/>
              <a:pPr/>
              <a:t>45</a:t>
            </a:fld>
            <a:endParaRPr lang="en-US"/>
          </a:p>
        </p:txBody>
      </p:sp>
    </p:spTree>
    <p:extLst>
      <p:ext uri="{BB962C8B-B14F-4D97-AF65-F5344CB8AC3E}">
        <p14:creationId xmlns:p14="http://schemas.microsoft.com/office/powerpoint/2010/main" xmlns="" val="7591877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EDFA5-58EB-11E0-B68D-CC4C0D97000A}"/>
              </a:ext>
            </a:extLst>
          </p:cNvPr>
          <p:cNvSpPr>
            <a:spLocks noGrp="1"/>
          </p:cNvSpPr>
          <p:nvPr>
            <p:ph type="title"/>
          </p:nvPr>
        </p:nvSpPr>
        <p:spPr/>
        <p:txBody>
          <a:bodyPr/>
          <a:lstStyle/>
          <a:p>
            <a:r>
              <a:rPr lang="en-GB" dirty="0"/>
              <a:t>University of KwaZulu-Natal (UKZN </a:t>
            </a:r>
            <a:endParaRPr lang="en-US" dirty="0"/>
          </a:p>
        </p:txBody>
      </p:sp>
      <p:sp>
        <p:nvSpPr>
          <p:cNvPr id="3" name="Content Placeholder 2">
            <a:extLst>
              <a:ext uri="{FF2B5EF4-FFF2-40B4-BE49-F238E27FC236}">
                <a16:creationId xmlns:a16="http://schemas.microsoft.com/office/drawing/2014/main" xmlns="" id="{5681E9EB-0CFD-2E38-462E-C8AB6E9529B9}"/>
              </a:ext>
            </a:extLst>
          </p:cNvPr>
          <p:cNvSpPr>
            <a:spLocks noGrp="1"/>
          </p:cNvSpPr>
          <p:nvPr>
            <p:ph idx="1"/>
          </p:nvPr>
        </p:nvSpPr>
        <p:spPr>
          <a:xfrm>
            <a:off x="362309" y="1356638"/>
            <a:ext cx="8548776" cy="5094950"/>
          </a:xfrm>
        </p:spPr>
        <p:txBody>
          <a:bodyPr>
            <a:normAutofit fontScale="85000" lnSpcReduction="20000"/>
          </a:bodyPr>
          <a:lstStyle/>
          <a:p>
            <a:pPr algn="just">
              <a:lnSpc>
                <a:spcPct val="110000"/>
              </a:lnSpc>
            </a:pPr>
            <a:r>
              <a:rPr lang="en-US" sz="2400" dirty="0">
                <a:effectLst/>
                <a:latin typeface="Arial" panose="020B0604020202020204" pitchFamily="34" charset="0"/>
                <a:ea typeface="Times New Roman" panose="02020603050405020304" pitchFamily="18" charset="0"/>
              </a:rPr>
              <a:t>The University governance has been stable. Although the University has been rocked by some scandals. </a:t>
            </a:r>
            <a:endParaRPr lang="en-US" sz="2400" dirty="0"/>
          </a:p>
          <a:p>
            <a:pPr algn="just">
              <a:lnSpc>
                <a:spcPct val="110000"/>
              </a:lnSpc>
            </a:pPr>
            <a:r>
              <a:rPr lang="en-US" sz="2400" dirty="0">
                <a:effectLst/>
                <a:latin typeface="Arial" panose="020B0604020202020204" pitchFamily="34" charset="0"/>
                <a:ea typeface="MS Mincho" panose="02020609040205080304" pitchFamily="49" charset="-128"/>
                <a:cs typeface="Times New Roman" panose="02020603050405020304" pitchFamily="18" charset="0"/>
              </a:rPr>
              <a:t>Earlier this year (January 2023), the University warned of individuals who falsely promise landlords and property owners student residences’ contracts for the 2023 academic year in exchange for money. </a:t>
            </a:r>
          </a:p>
          <a:p>
            <a:pPr algn="just">
              <a:lnSpc>
                <a:spcPct val="110000"/>
              </a:lnSpc>
            </a:pPr>
            <a:r>
              <a:rPr lang="en-US" sz="2400" dirty="0">
                <a:effectLst/>
                <a:latin typeface="Arial" panose="020B0604020202020204" pitchFamily="34" charset="0"/>
                <a:ea typeface="MS Mincho" panose="02020609040205080304" pitchFamily="49" charset="-128"/>
                <a:cs typeface="Times New Roman" panose="02020603050405020304" pitchFamily="18" charset="0"/>
              </a:rPr>
              <a:t>Reports indicate that members of the University community, including students, were behind these scams.</a:t>
            </a:r>
            <a:endParaRPr lang="en-US" sz="2400" dirty="0">
              <a:effectLst/>
              <a:latin typeface="Calibri" panose="020F0502020204030204" pitchFamily="34" charset="0"/>
              <a:ea typeface="MS Mincho" panose="02020609040205080304" pitchFamily="49" charset="-128"/>
              <a:cs typeface="Times New Roman" panose="02020603050405020304" pitchFamily="18" charset="0"/>
            </a:endParaRPr>
          </a:p>
          <a:p>
            <a:pPr marL="228600" algn="just">
              <a:lnSpc>
                <a:spcPct val="110000"/>
              </a:lnSpc>
            </a:pPr>
            <a:r>
              <a:rPr lang="en-US" sz="2400" dirty="0">
                <a:effectLst/>
                <a:latin typeface="Arial" panose="020B0604020202020204" pitchFamily="34" charset="0"/>
                <a:ea typeface="MS Mincho" panose="02020609040205080304" pitchFamily="49" charset="-128"/>
                <a:cs typeface="Times New Roman" panose="02020603050405020304" pitchFamily="18" charset="0"/>
              </a:rPr>
              <a:t>Towards the end of March 2023, news broke of a Westville police investigation that exposed a network of UKZN staff and former student leaders who allegedly </a:t>
            </a:r>
            <a:r>
              <a:rPr lang="en-US" sz="24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extorted as much as R80 million from private accommodation providers. </a:t>
            </a:r>
          </a:p>
          <a:p>
            <a:pPr marL="228600" algn="just">
              <a:lnSpc>
                <a:spcPct val="110000"/>
              </a:lnSpc>
            </a:pPr>
            <a:r>
              <a:rPr lang="en-US" sz="24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A group of six people three UKZN staff members, two former SRC presidents and one SRC member based at the Howard College campus, were arrested. </a:t>
            </a:r>
          </a:p>
          <a:p>
            <a:pPr marL="228600" algn="just">
              <a:lnSpc>
                <a:spcPct val="110000"/>
              </a:lnSpc>
            </a:pPr>
            <a:r>
              <a:rPr lang="en-US" sz="24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It appears that the scheme has been operating for years. </a:t>
            </a:r>
          </a:p>
          <a:p>
            <a:pPr marL="228600" algn="just">
              <a:lnSpc>
                <a:spcPct val="110000"/>
              </a:lnSpc>
            </a:pPr>
            <a:r>
              <a:rPr lang="en-US" sz="2400" dirty="0">
                <a:solidFill>
                  <a:srgbClr val="000000"/>
                </a:solidFill>
                <a:ea typeface="MS Mincho" panose="02020609040205080304" pitchFamily="49" charset="-128"/>
                <a:cs typeface="Times New Roman" panose="02020603050405020304" pitchFamily="18" charset="0"/>
              </a:rPr>
              <a:t>Investigations are ongoing and court hearings proceeding.</a:t>
            </a:r>
            <a:endParaRPr lang="en-US" sz="2400" dirty="0">
              <a:effectLst/>
              <a:latin typeface="Calibri" panose="020F0502020204030204" pitchFamily="34" charset="0"/>
              <a:ea typeface="MS Mincho" panose="02020609040205080304" pitchFamily="49" charset="-128"/>
              <a:cs typeface="Times New Roman" panose="02020603050405020304" pitchFamily="18" charset="0"/>
            </a:endParaRPr>
          </a:p>
          <a:p>
            <a:pPr>
              <a:lnSpc>
                <a:spcPct val="110000"/>
              </a:lnSpc>
            </a:pPr>
            <a:endParaRPr lang="en-US" sz="3200" dirty="0"/>
          </a:p>
        </p:txBody>
      </p:sp>
      <p:sp>
        <p:nvSpPr>
          <p:cNvPr id="4" name="Slide Number Placeholder 3">
            <a:extLst>
              <a:ext uri="{FF2B5EF4-FFF2-40B4-BE49-F238E27FC236}">
                <a16:creationId xmlns:a16="http://schemas.microsoft.com/office/drawing/2014/main" xmlns="" id="{B19BADDB-BD70-AB47-0DAE-435C993477A7}"/>
              </a:ext>
            </a:extLst>
          </p:cNvPr>
          <p:cNvSpPr>
            <a:spLocks noGrp="1"/>
          </p:cNvSpPr>
          <p:nvPr>
            <p:ph type="sldNum" sz="quarter" idx="12"/>
          </p:nvPr>
        </p:nvSpPr>
        <p:spPr/>
        <p:txBody>
          <a:bodyPr/>
          <a:lstStyle/>
          <a:p>
            <a:fld id="{87E533A4-FC70-4C2B-80A9-4F7FE2D41DCB}" type="slidenum">
              <a:rPr lang="en-US" smtClean="0"/>
              <a:pPr/>
              <a:t>46</a:t>
            </a:fld>
            <a:endParaRPr lang="en-US"/>
          </a:p>
        </p:txBody>
      </p:sp>
    </p:spTree>
    <p:extLst>
      <p:ext uri="{BB962C8B-B14F-4D97-AF65-F5344CB8AC3E}">
        <p14:creationId xmlns:p14="http://schemas.microsoft.com/office/powerpoint/2010/main" xmlns="" val="21180792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6AEF1A0-B3FA-4A07-6DC1-86F0F84D1593}"/>
              </a:ext>
            </a:extLst>
          </p:cNvPr>
          <p:cNvSpPr>
            <a:spLocks noGrp="1"/>
          </p:cNvSpPr>
          <p:nvPr>
            <p:ph sz="quarter" idx="13"/>
          </p:nvPr>
        </p:nvSpPr>
        <p:spPr/>
        <p:txBody>
          <a:bodyPr/>
          <a:lstStyle/>
          <a:p>
            <a:pPr marL="0" indent="0" algn="ctr">
              <a:buNone/>
            </a:pPr>
            <a:r>
              <a:rPr lang="en-GB" sz="8000" dirty="0">
                <a:latin typeface="Vijaya" panose="02020604020202020204" pitchFamily="18" charset="0"/>
                <a:cs typeface="Vijaya" panose="02020604020202020204" pitchFamily="18" charset="0"/>
              </a:rPr>
              <a:t>Thank You</a:t>
            </a:r>
            <a:endParaRPr lang="en-US" sz="8000" dirty="0">
              <a:latin typeface="Vijaya" panose="02020604020202020204" pitchFamily="18" charset="0"/>
              <a:cs typeface="Vijaya" panose="02020604020202020204" pitchFamily="18" charset="0"/>
            </a:endParaRPr>
          </a:p>
        </p:txBody>
      </p:sp>
      <p:sp>
        <p:nvSpPr>
          <p:cNvPr id="3" name="Slide Number Placeholder 2">
            <a:extLst>
              <a:ext uri="{FF2B5EF4-FFF2-40B4-BE49-F238E27FC236}">
                <a16:creationId xmlns:a16="http://schemas.microsoft.com/office/drawing/2014/main" xmlns="" id="{90FA93D0-0689-7E6D-01DF-A6C5586CF319}"/>
              </a:ext>
            </a:extLst>
          </p:cNvPr>
          <p:cNvSpPr>
            <a:spLocks noGrp="1"/>
          </p:cNvSpPr>
          <p:nvPr>
            <p:ph type="sldNum" sz="quarter" idx="12"/>
          </p:nvPr>
        </p:nvSpPr>
        <p:spPr/>
        <p:txBody>
          <a:bodyPr/>
          <a:lstStyle/>
          <a:p>
            <a:fld id="{87E533A4-FC70-4C2B-80A9-4F7FE2D41DCB}" type="slidenum">
              <a:rPr lang="en-US" smtClean="0"/>
              <a:pPr/>
              <a:t>47</a:t>
            </a:fld>
            <a:endParaRPr lang="en-US"/>
          </a:p>
        </p:txBody>
      </p:sp>
    </p:spTree>
    <p:extLst>
      <p:ext uri="{BB962C8B-B14F-4D97-AF65-F5344CB8AC3E}">
        <p14:creationId xmlns:p14="http://schemas.microsoft.com/office/powerpoint/2010/main" xmlns="" val="24347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BE0506-1387-6782-3B59-D8F1BB271298}"/>
              </a:ext>
            </a:extLst>
          </p:cNvPr>
          <p:cNvSpPr>
            <a:spLocks noGrp="1"/>
          </p:cNvSpPr>
          <p:nvPr>
            <p:ph type="title"/>
          </p:nvPr>
        </p:nvSpPr>
        <p:spPr>
          <a:xfrm>
            <a:off x="284671" y="406412"/>
            <a:ext cx="8626415" cy="694600"/>
          </a:xfrm>
        </p:spPr>
        <p:txBody>
          <a:bodyPr/>
          <a:lstStyle/>
          <a:p>
            <a:r>
              <a:rPr lang="en-ZA" dirty="0"/>
              <a:t>Council Profiles  </a:t>
            </a:r>
            <a:endParaRPr lang="en-US" dirty="0"/>
          </a:p>
        </p:txBody>
      </p:sp>
      <p:graphicFrame>
        <p:nvGraphicFramePr>
          <p:cNvPr id="4" name="Table 3">
            <a:extLst>
              <a:ext uri="{FF2B5EF4-FFF2-40B4-BE49-F238E27FC236}">
                <a16:creationId xmlns:a16="http://schemas.microsoft.com/office/drawing/2014/main" xmlns="" id="{EE039D1B-93D6-1B97-CF0A-7D064923027C}"/>
              </a:ext>
            </a:extLst>
          </p:cNvPr>
          <p:cNvGraphicFramePr>
            <a:graphicFrameLocks noGrp="1"/>
          </p:cNvGraphicFramePr>
          <p:nvPr>
            <p:extLst>
              <p:ext uri="{D42A27DB-BD31-4B8C-83A1-F6EECF244321}">
                <p14:modId xmlns:p14="http://schemas.microsoft.com/office/powerpoint/2010/main" xmlns="" val="1224704206"/>
              </p:ext>
            </p:extLst>
          </p:nvPr>
        </p:nvGraphicFramePr>
        <p:xfrm>
          <a:off x="396638" y="1178664"/>
          <a:ext cx="8439452" cy="5272928"/>
        </p:xfrm>
        <a:graphic>
          <a:graphicData uri="http://schemas.openxmlformats.org/drawingml/2006/table">
            <a:tbl>
              <a:tblPr firstRow="1" bandRow="1">
                <a:tableStyleId>{21E4AEA4-8DFA-4A89-87EB-49C32662AFE0}</a:tableStyleId>
              </a:tblPr>
              <a:tblGrid>
                <a:gridCol w="1300228">
                  <a:extLst>
                    <a:ext uri="{9D8B030D-6E8A-4147-A177-3AD203B41FA5}">
                      <a16:colId xmlns:a16="http://schemas.microsoft.com/office/drawing/2014/main" xmlns="" val="1806658586"/>
                    </a:ext>
                  </a:extLst>
                </a:gridCol>
                <a:gridCol w="1757192">
                  <a:extLst>
                    <a:ext uri="{9D8B030D-6E8A-4147-A177-3AD203B41FA5}">
                      <a16:colId xmlns:a16="http://schemas.microsoft.com/office/drawing/2014/main" xmlns="" val="3045572234"/>
                    </a:ext>
                  </a:extLst>
                </a:gridCol>
                <a:gridCol w="1511899">
                  <a:extLst>
                    <a:ext uri="{9D8B030D-6E8A-4147-A177-3AD203B41FA5}">
                      <a16:colId xmlns:a16="http://schemas.microsoft.com/office/drawing/2014/main" xmlns="" val="2251862081"/>
                    </a:ext>
                  </a:extLst>
                </a:gridCol>
                <a:gridCol w="3870133">
                  <a:extLst>
                    <a:ext uri="{9D8B030D-6E8A-4147-A177-3AD203B41FA5}">
                      <a16:colId xmlns:a16="http://schemas.microsoft.com/office/drawing/2014/main" xmlns="" val="3014520801"/>
                    </a:ext>
                  </a:extLst>
                </a:gridCol>
              </a:tblGrid>
              <a:tr h="367859">
                <a:tc>
                  <a:txBody>
                    <a:bodyPr/>
                    <a:lstStyle/>
                    <a:p>
                      <a:r>
                        <a:rPr lang="en-ZA" sz="1600" dirty="0">
                          <a:latin typeface="Arial" panose="020B0604020202020204" pitchFamily="34" charset="0"/>
                          <a:cs typeface="Arial" panose="020B0604020202020204" pitchFamily="34" charset="0"/>
                        </a:rPr>
                        <a:t>Institution </a:t>
                      </a:r>
                      <a:endParaRPr lang="en-US" sz="16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600" dirty="0">
                          <a:latin typeface="Arial" panose="020B0604020202020204" pitchFamily="34" charset="0"/>
                          <a:cs typeface="Arial" panose="020B0604020202020204" pitchFamily="34" charset="0"/>
                        </a:rPr>
                        <a:t>Statute </a:t>
                      </a:r>
                      <a:endParaRPr lang="en-US" sz="16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600" dirty="0">
                          <a:latin typeface="Arial" panose="020B0604020202020204" pitchFamily="34" charset="0"/>
                          <a:cs typeface="Arial" panose="020B0604020202020204" pitchFamily="34" charset="0"/>
                        </a:rPr>
                        <a:t>Council Size</a:t>
                      </a:r>
                      <a:endParaRPr lang="en-US" sz="16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600">
                          <a:latin typeface="Arial" panose="020B0604020202020204" pitchFamily="34" charset="0"/>
                          <a:cs typeface="Arial" panose="020B0604020202020204" pitchFamily="34" charset="0"/>
                        </a:rPr>
                        <a:t>Vacancies</a:t>
                      </a:r>
                      <a:endParaRPr lang="en-US" sz="16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3884280054"/>
                  </a:ext>
                </a:extLst>
              </a:tr>
              <a:tr h="331971">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CPUT</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22</a:t>
                      </a:r>
                      <a:endParaRPr lang="en-ZA" sz="1400" b="1" i="1"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20</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2 Organised labour</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808827491"/>
                  </a:ext>
                </a:extLst>
              </a:tr>
              <a:tr h="331971">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CUT</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30</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26</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a:latin typeface="Arial" panose="020B0604020202020204" pitchFamily="34" charset="0"/>
                          <a:cs typeface="Arial" panose="020B0604020202020204" pitchFamily="34" charset="0"/>
                        </a:rPr>
                        <a:t>4 Ministerial appointees</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526979798"/>
                  </a:ext>
                </a:extLst>
              </a:tr>
              <a:tr h="331971">
                <a:tc>
                  <a:txBody>
                    <a:bodyPr/>
                    <a:lstStyle/>
                    <a:p>
                      <a:pPr algn="l" fontAlgn="ctr"/>
                      <a:r>
                        <a:rPr lang="en-ZA" sz="1400" b="1" u="none" strike="noStrike" dirty="0">
                          <a:solidFill>
                            <a:schemeClr val="tx1"/>
                          </a:solidFill>
                          <a:effectLst/>
                          <a:latin typeface="Arial" panose="020B0604020202020204" pitchFamily="34" charset="0"/>
                          <a:cs typeface="Arial" panose="020B0604020202020204" pitchFamily="34" charset="0"/>
                        </a:rPr>
                        <a:t>DUT</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30</a:t>
                      </a:r>
                      <a:endParaRPr lang="en-ZA" sz="1400" b="1" i="1"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28</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1 </a:t>
                      </a:r>
                      <a:r>
                        <a:rPr lang="en-ZA" sz="1400" dirty="0" err="1">
                          <a:latin typeface="Arial" panose="020B0604020202020204" pitchFamily="34" charset="0"/>
                          <a:cs typeface="Arial" panose="020B0604020202020204" pitchFamily="34" charset="0"/>
                        </a:rPr>
                        <a:t>Ethekwini</a:t>
                      </a:r>
                      <a:r>
                        <a:rPr lang="en-ZA" sz="1400" dirty="0">
                          <a:latin typeface="Arial" panose="020B0604020202020204" pitchFamily="34" charset="0"/>
                          <a:cs typeface="Arial" panose="020B0604020202020204" pitchFamily="34" charset="0"/>
                        </a:rPr>
                        <a:t> Municipality; 1 council appointee</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3771792607"/>
                  </a:ext>
                </a:extLst>
              </a:tr>
              <a:tr h="331971">
                <a:tc>
                  <a:txBody>
                    <a:bodyPr/>
                    <a:lstStyle/>
                    <a:p>
                      <a:pPr algn="l" fontAlgn="ctr"/>
                      <a:r>
                        <a:rPr lang="en-ZA" sz="1400" b="1" u="none" strike="noStrike" dirty="0">
                          <a:solidFill>
                            <a:schemeClr val="tx1"/>
                          </a:solidFill>
                          <a:effectLst/>
                          <a:latin typeface="Arial" panose="020B0604020202020204" pitchFamily="34" charset="0"/>
                          <a:cs typeface="Arial" panose="020B0604020202020204" pitchFamily="34" charset="0"/>
                        </a:rPr>
                        <a:t>MUT</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30</a:t>
                      </a:r>
                      <a:endParaRPr lang="en-ZA" sz="1400" b="1" i="1"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gridSpan="2">
                  <a:txBody>
                    <a:bodyPr/>
                    <a:lstStyle/>
                    <a:p>
                      <a:r>
                        <a:rPr lang="en-ZA" sz="1400" dirty="0">
                          <a:latin typeface="Arial" panose="020B0604020202020204" pitchFamily="34" charset="0"/>
                          <a:cs typeface="Arial" panose="020B0604020202020204" pitchFamily="34" charset="0"/>
                        </a:rPr>
                        <a:t>Under Administration</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hMerge="1">
                  <a:txBody>
                    <a:bodyPr/>
                    <a:lstStyle/>
                    <a:p>
                      <a:endParaRPr lang="en-US"/>
                    </a:p>
                  </a:txBody>
                  <a:tcPr/>
                </a:tc>
                <a:extLst>
                  <a:ext uri="{0D108BD9-81ED-4DB2-BD59-A6C34878D82A}">
                    <a16:rowId xmlns:a16="http://schemas.microsoft.com/office/drawing/2014/main" xmlns="" val="740285968"/>
                  </a:ext>
                </a:extLst>
              </a:tr>
              <a:tr h="331971">
                <a:tc>
                  <a:txBody>
                    <a:bodyPr/>
                    <a:lstStyle/>
                    <a:p>
                      <a:pPr algn="l" fontAlgn="ctr"/>
                      <a:r>
                        <a:rPr lang="en-ZA" sz="1400" b="1" u="none" strike="noStrike">
                          <a:solidFill>
                            <a:schemeClr val="tx1"/>
                          </a:solidFill>
                          <a:effectLst/>
                          <a:latin typeface="Arial" panose="020B0604020202020204" pitchFamily="34" charset="0"/>
                          <a:cs typeface="Arial" panose="020B0604020202020204" pitchFamily="34" charset="0"/>
                        </a:rPr>
                        <a:t>NMU</a:t>
                      </a:r>
                      <a:endParaRPr lang="en-ZA" sz="1400" b="1" i="0" u="none" strike="noStrike">
                        <a:solidFill>
                          <a:schemeClr val="tx1"/>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30</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28</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a:latin typeface="Arial" panose="020B0604020202020204" pitchFamily="34" charset="0"/>
                          <a:cs typeface="Arial" panose="020B0604020202020204" pitchFamily="34" charset="0"/>
                        </a:rPr>
                        <a:t>2 Council appointees</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1376633504"/>
                  </a:ext>
                </a:extLst>
              </a:tr>
              <a:tr h="331971">
                <a:tc>
                  <a:txBody>
                    <a:bodyPr/>
                    <a:lstStyle/>
                    <a:p>
                      <a:pPr algn="l" fontAlgn="ctr"/>
                      <a:r>
                        <a:rPr lang="en-ZA" sz="1400" b="1" u="none" strike="noStrike" dirty="0">
                          <a:solidFill>
                            <a:schemeClr val="tx1"/>
                          </a:solidFill>
                          <a:effectLst/>
                          <a:latin typeface="Arial" panose="020B0604020202020204" pitchFamily="34" charset="0"/>
                          <a:cs typeface="Arial" panose="020B0604020202020204" pitchFamily="34" charset="0"/>
                        </a:rPr>
                        <a:t>NWU</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30</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30</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37381405"/>
                  </a:ext>
                </a:extLst>
              </a:tr>
              <a:tr h="583192">
                <a:tc>
                  <a:txBody>
                    <a:bodyPr/>
                    <a:lstStyle/>
                    <a:p>
                      <a:pPr algn="l" fontAlgn="ctr"/>
                      <a:r>
                        <a:rPr lang="en-ZA" sz="1400" b="1" u="none" strike="noStrike" dirty="0">
                          <a:solidFill>
                            <a:schemeClr val="tx1"/>
                          </a:solidFill>
                          <a:effectLst/>
                          <a:latin typeface="Arial" panose="020B0604020202020204" pitchFamily="34" charset="0"/>
                          <a:cs typeface="Arial" panose="020B0604020202020204" pitchFamily="34" charset="0"/>
                        </a:rPr>
                        <a:t>RU</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Maximum of 30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28</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1 Academic employee; 1 Non-academic employee</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2802317134"/>
                  </a:ext>
                </a:extLst>
              </a:tr>
              <a:tr h="418975">
                <a:tc>
                  <a:txBody>
                    <a:bodyPr/>
                    <a:lstStyle/>
                    <a:p>
                      <a:pPr algn="l" fontAlgn="ctr"/>
                      <a:r>
                        <a:rPr lang="en-ZA" sz="1400" b="1" u="none" strike="noStrike" dirty="0">
                          <a:solidFill>
                            <a:schemeClr val="tx1"/>
                          </a:solidFill>
                          <a:effectLst/>
                          <a:latin typeface="Arial" panose="020B0604020202020204" pitchFamily="34" charset="0"/>
                          <a:cs typeface="Arial" panose="020B0604020202020204" pitchFamily="34" charset="0"/>
                        </a:rPr>
                        <a:t>SMU</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Maximum of 26</a:t>
                      </a:r>
                      <a:endParaRPr lang="en-ZA" sz="1400" b="1" i="1"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24</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2 Donors </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3875504470"/>
                  </a:ext>
                </a:extLst>
              </a:tr>
              <a:tr h="583192">
                <a:tc>
                  <a:txBody>
                    <a:bodyPr/>
                    <a:lstStyle/>
                    <a:p>
                      <a:pPr algn="l" fontAlgn="ctr"/>
                      <a:r>
                        <a:rPr lang="en-ZA" sz="1400" b="1" u="none" strike="noStrike" dirty="0">
                          <a:solidFill>
                            <a:schemeClr val="tx1"/>
                          </a:solidFill>
                          <a:effectLst/>
                          <a:latin typeface="Arial" panose="020B0604020202020204" pitchFamily="34" charset="0"/>
                          <a:cs typeface="Arial" panose="020B0604020202020204" pitchFamily="34" charset="0"/>
                        </a:rPr>
                        <a:t>SPU</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26</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22</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GB" sz="1400" dirty="0">
                          <a:latin typeface="Arial" panose="020B0604020202020204" pitchFamily="34" charset="0"/>
                          <a:cs typeface="Arial" panose="020B0604020202020204" pitchFamily="34" charset="0"/>
                        </a:rPr>
                        <a:t>1 Academic Employee; 1 Admin &amp; Support Employee; </a:t>
                      </a:r>
                      <a:r>
                        <a:rPr lang="en-ZA" sz="1400" dirty="0">
                          <a:latin typeface="Arial" panose="020B0604020202020204" pitchFamily="34" charset="0"/>
                          <a:cs typeface="Arial" panose="020B0604020202020204" pitchFamily="34" charset="0"/>
                        </a:rPr>
                        <a:t>2 Municipal nominees </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321023899"/>
                  </a:ext>
                </a:extLst>
              </a:tr>
              <a:tr h="331971">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SU</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25</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24</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1  Council appointee </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613778830"/>
                  </a:ext>
                </a:extLst>
              </a:tr>
              <a:tr h="331971">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TUT</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21</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19</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2 Convocation reps</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1051785689"/>
                  </a:ext>
                </a:extLst>
              </a:tr>
              <a:tr h="331971">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UCT</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30</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27</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2 Council appointees; 1 Convocation rep</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3889950923"/>
                  </a:ext>
                </a:extLst>
              </a:tr>
              <a:tr h="331971">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UFH</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22</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20</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1 Council appointee; 1 Academic Employee</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44069312"/>
                  </a:ext>
                </a:extLst>
              </a:tr>
            </a:tbl>
          </a:graphicData>
        </a:graphic>
      </p:graphicFrame>
      <p:sp>
        <p:nvSpPr>
          <p:cNvPr id="3" name="Slide Number Placeholder 2">
            <a:extLst>
              <a:ext uri="{FF2B5EF4-FFF2-40B4-BE49-F238E27FC236}">
                <a16:creationId xmlns:a16="http://schemas.microsoft.com/office/drawing/2014/main" xmlns="" id="{F12FBD22-9D17-F6DA-2E5A-63AEEE058F41}"/>
              </a:ext>
            </a:extLst>
          </p:cNvPr>
          <p:cNvSpPr>
            <a:spLocks noGrp="1"/>
          </p:cNvSpPr>
          <p:nvPr>
            <p:ph type="sldNum" sz="quarter" idx="12"/>
          </p:nvPr>
        </p:nvSpPr>
        <p:spPr/>
        <p:txBody>
          <a:bodyPr/>
          <a:lstStyle/>
          <a:p>
            <a:fld id="{87E533A4-FC70-4C2B-80A9-4F7FE2D41DCB}" type="slidenum">
              <a:rPr lang="en-US" smtClean="0"/>
              <a:pPr/>
              <a:t>5</a:t>
            </a:fld>
            <a:endParaRPr lang="en-US"/>
          </a:p>
        </p:txBody>
      </p:sp>
    </p:spTree>
    <p:extLst>
      <p:ext uri="{BB962C8B-B14F-4D97-AF65-F5344CB8AC3E}">
        <p14:creationId xmlns:p14="http://schemas.microsoft.com/office/powerpoint/2010/main" xmlns="" val="4003867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BE0506-1387-6782-3B59-D8F1BB271298}"/>
              </a:ext>
            </a:extLst>
          </p:cNvPr>
          <p:cNvSpPr>
            <a:spLocks noGrp="1"/>
          </p:cNvSpPr>
          <p:nvPr>
            <p:ph type="title"/>
          </p:nvPr>
        </p:nvSpPr>
        <p:spPr>
          <a:xfrm>
            <a:off x="280953" y="359759"/>
            <a:ext cx="8626415" cy="694600"/>
          </a:xfrm>
        </p:spPr>
        <p:txBody>
          <a:bodyPr/>
          <a:lstStyle/>
          <a:p>
            <a:r>
              <a:rPr lang="en-ZA" dirty="0"/>
              <a:t>Council Profiles  </a:t>
            </a:r>
            <a:endParaRPr lang="en-US" dirty="0"/>
          </a:p>
        </p:txBody>
      </p:sp>
      <p:graphicFrame>
        <p:nvGraphicFramePr>
          <p:cNvPr id="3" name="Table 3">
            <a:extLst>
              <a:ext uri="{FF2B5EF4-FFF2-40B4-BE49-F238E27FC236}">
                <a16:creationId xmlns:a16="http://schemas.microsoft.com/office/drawing/2014/main" xmlns="" id="{04A52EA7-EB7E-231F-5025-F195BE8D271B}"/>
              </a:ext>
            </a:extLst>
          </p:cNvPr>
          <p:cNvGraphicFramePr>
            <a:graphicFrameLocks noGrp="1"/>
          </p:cNvGraphicFramePr>
          <p:nvPr>
            <p:extLst>
              <p:ext uri="{D42A27DB-BD31-4B8C-83A1-F6EECF244321}">
                <p14:modId xmlns:p14="http://schemas.microsoft.com/office/powerpoint/2010/main" xmlns="" val="746479542"/>
              </p:ext>
            </p:extLst>
          </p:nvPr>
        </p:nvGraphicFramePr>
        <p:xfrm>
          <a:off x="352232" y="1167034"/>
          <a:ext cx="8483858" cy="5284549"/>
        </p:xfrm>
        <a:graphic>
          <a:graphicData uri="http://schemas.openxmlformats.org/drawingml/2006/table">
            <a:tbl>
              <a:tblPr firstRow="1" bandRow="1">
                <a:tableStyleId>{21E4AEA4-8DFA-4A89-87EB-49C32662AFE0}</a:tableStyleId>
              </a:tblPr>
              <a:tblGrid>
                <a:gridCol w="1233972">
                  <a:extLst>
                    <a:ext uri="{9D8B030D-6E8A-4147-A177-3AD203B41FA5}">
                      <a16:colId xmlns:a16="http://schemas.microsoft.com/office/drawing/2014/main" xmlns="" val="3460844545"/>
                    </a:ext>
                  </a:extLst>
                </a:gridCol>
                <a:gridCol w="1352939">
                  <a:extLst>
                    <a:ext uri="{9D8B030D-6E8A-4147-A177-3AD203B41FA5}">
                      <a16:colId xmlns:a16="http://schemas.microsoft.com/office/drawing/2014/main" xmlns="" val="3470129882"/>
                    </a:ext>
                  </a:extLst>
                </a:gridCol>
                <a:gridCol w="1334277">
                  <a:extLst>
                    <a:ext uri="{9D8B030D-6E8A-4147-A177-3AD203B41FA5}">
                      <a16:colId xmlns:a16="http://schemas.microsoft.com/office/drawing/2014/main" xmlns="" val="3731057473"/>
                    </a:ext>
                  </a:extLst>
                </a:gridCol>
                <a:gridCol w="4562670">
                  <a:extLst>
                    <a:ext uri="{9D8B030D-6E8A-4147-A177-3AD203B41FA5}">
                      <a16:colId xmlns:a16="http://schemas.microsoft.com/office/drawing/2014/main" xmlns="" val="2388489557"/>
                    </a:ext>
                  </a:extLst>
                </a:gridCol>
              </a:tblGrid>
              <a:tr h="326074">
                <a:tc>
                  <a:txBody>
                    <a:bodyPr/>
                    <a:lstStyle/>
                    <a:p>
                      <a:r>
                        <a:rPr lang="en-ZA" sz="1400" dirty="0">
                          <a:latin typeface="Arial" panose="020B0604020202020204" pitchFamily="34" charset="0"/>
                          <a:cs typeface="Arial" panose="020B0604020202020204" pitchFamily="34" charset="0"/>
                        </a:rPr>
                        <a:t>Institution </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Statute </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Council Size</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Vacancies</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347519210"/>
                  </a:ext>
                </a:extLst>
              </a:tr>
              <a:tr h="326074">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UFS*</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0" u="none" strike="noStrike" dirty="0">
                          <a:solidFill>
                            <a:srgbClr val="000000"/>
                          </a:solidFill>
                          <a:effectLst/>
                          <a:latin typeface="Arial" panose="020B0604020202020204" pitchFamily="34" charset="0"/>
                          <a:cs typeface="Arial" panose="020B0604020202020204" pitchFamily="34" charset="0"/>
                        </a:rPr>
                        <a:t>30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27</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2409950268"/>
                  </a:ext>
                </a:extLst>
              </a:tr>
              <a:tr h="326074">
                <a:tc>
                  <a:txBody>
                    <a:bodyPr/>
                    <a:lstStyle/>
                    <a:p>
                      <a:pPr algn="l" fontAlgn="ctr"/>
                      <a:r>
                        <a:rPr lang="en-ZA" sz="1400" b="1" u="none" strike="noStrike">
                          <a:solidFill>
                            <a:srgbClr val="000000"/>
                          </a:solidFill>
                          <a:effectLst/>
                          <a:latin typeface="Arial" panose="020B0604020202020204" pitchFamily="34" charset="0"/>
                          <a:cs typeface="Arial" panose="020B0604020202020204" pitchFamily="34" charset="0"/>
                        </a:rPr>
                        <a:t>UJ</a:t>
                      </a:r>
                      <a:endParaRPr lang="en-ZA" sz="1400" b="1" i="0" u="none" strike="noStrike">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0" u="none" strike="noStrike" dirty="0">
                          <a:solidFill>
                            <a:srgbClr val="000000"/>
                          </a:solidFill>
                          <a:effectLst/>
                          <a:latin typeface="Arial" panose="020B0604020202020204" pitchFamily="34" charset="0"/>
                          <a:cs typeface="Arial" panose="020B0604020202020204" pitchFamily="34" charset="0"/>
                        </a:rPr>
                        <a:t>21</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21</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2689758241"/>
                  </a:ext>
                </a:extLst>
              </a:tr>
              <a:tr h="326074">
                <a:tc>
                  <a:txBody>
                    <a:bodyPr/>
                    <a:lstStyle/>
                    <a:p>
                      <a:pPr algn="l" fontAlgn="ctr"/>
                      <a:r>
                        <a:rPr lang="en-ZA" sz="1400" b="1" u="none" strike="noStrike">
                          <a:solidFill>
                            <a:srgbClr val="000000"/>
                          </a:solidFill>
                          <a:effectLst/>
                          <a:latin typeface="Arial" panose="020B0604020202020204" pitchFamily="34" charset="0"/>
                          <a:cs typeface="Arial" panose="020B0604020202020204" pitchFamily="34" charset="0"/>
                        </a:rPr>
                        <a:t>UKZN</a:t>
                      </a:r>
                      <a:endParaRPr lang="en-ZA" sz="1400" b="1" i="0" u="none" strike="noStrike">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0" u="none" strike="noStrike">
                          <a:solidFill>
                            <a:srgbClr val="000000"/>
                          </a:solidFill>
                          <a:effectLst/>
                          <a:latin typeface="Arial" panose="020B0604020202020204" pitchFamily="34" charset="0"/>
                          <a:cs typeface="Arial" panose="020B0604020202020204" pitchFamily="34" charset="0"/>
                        </a:rPr>
                        <a:t>30</a:t>
                      </a:r>
                      <a:endParaRPr lang="en-ZA" sz="1400" b="0" i="0" u="none" strike="noStrike">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29</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1 Support Employee</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418801763"/>
                  </a:ext>
                </a:extLst>
              </a:tr>
              <a:tr h="326074">
                <a:tc>
                  <a:txBody>
                    <a:bodyPr/>
                    <a:lstStyle/>
                    <a:p>
                      <a:pPr algn="l" fontAlgn="ctr"/>
                      <a:r>
                        <a:rPr lang="en-ZA" sz="1400" b="1" u="none" strike="noStrike">
                          <a:solidFill>
                            <a:srgbClr val="000000"/>
                          </a:solidFill>
                          <a:effectLst/>
                          <a:latin typeface="Arial" panose="020B0604020202020204" pitchFamily="34" charset="0"/>
                          <a:cs typeface="Arial" panose="020B0604020202020204" pitchFamily="34" charset="0"/>
                        </a:rPr>
                        <a:t>UL</a:t>
                      </a:r>
                      <a:endParaRPr lang="en-ZA" sz="1400" b="1" i="0" u="none" strike="noStrike">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0" u="none" strike="noStrike">
                          <a:solidFill>
                            <a:srgbClr val="000000"/>
                          </a:solidFill>
                          <a:effectLst/>
                          <a:latin typeface="Arial" panose="020B0604020202020204" pitchFamily="34" charset="0"/>
                          <a:cs typeface="Arial" panose="020B0604020202020204" pitchFamily="34" charset="0"/>
                        </a:rPr>
                        <a:t>26</a:t>
                      </a:r>
                      <a:endParaRPr lang="en-ZA" sz="1400" b="0" i="0" u="none" strike="noStrike">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23</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1 Ministerial;  2 Council appointees</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943942061"/>
                  </a:ext>
                </a:extLst>
              </a:tr>
              <a:tr h="522881">
                <a:tc>
                  <a:txBody>
                    <a:bodyPr/>
                    <a:lstStyle/>
                    <a:p>
                      <a:pPr algn="l" fontAlgn="ctr"/>
                      <a:r>
                        <a:rPr lang="en-ZA" sz="1400" b="1" u="none" strike="noStrike">
                          <a:solidFill>
                            <a:srgbClr val="000000"/>
                          </a:solidFill>
                          <a:effectLst/>
                          <a:latin typeface="Arial" panose="020B0604020202020204" pitchFamily="34" charset="0"/>
                          <a:cs typeface="Arial" panose="020B0604020202020204" pitchFamily="34" charset="0"/>
                        </a:rPr>
                        <a:t>UMP</a:t>
                      </a:r>
                      <a:endParaRPr lang="en-ZA" sz="1400" b="1" i="0" u="none" strike="noStrike">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0" u="none" strike="noStrike" dirty="0">
                          <a:solidFill>
                            <a:srgbClr val="000000"/>
                          </a:solidFill>
                          <a:effectLst/>
                          <a:latin typeface="Arial" panose="020B0604020202020204" pitchFamily="34" charset="0"/>
                          <a:cs typeface="Arial" panose="020B0604020202020204" pitchFamily="34" charset="0"/>
                        </a:rPr>
                        <a:t>Maximum of 29</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23</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1 Council appointee;  DVCs; 2 Nominees by Premier</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3875469829"/>
                  </a:ext>
                </a:extLst>
              </a:tr>
              <a:tr h="326074">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UNISA</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0" u="none" strike="noStrike" dirty="0">
                          <a:solidFill>
                            <a:srgbClr val="000000"/>
                          </a:solidFill>
                          <a:effectLst/>
                          <a:latin typeface="Arial" panose="020B0604020202020204" pitchFamily="34" charset="0"/>
                          <a:cs typeface="Arial" panose="020B0604020202020204" pitchFamily="34" charset="0"/>
                        </a:rPr>
                        <a:t>30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17</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4007649895"/>
                  </a:ext>
                </a:extLst>
              </a:tr>
              <a:tr h="326074">
                <a:tc>
                  <a:txBody>
                    <a:bodyPr/>
                    <a:lstStyle/>
                    <a:p>
                      <a:pPr algn="l" fontAlgn="ctr"/>
                      <a:r>
                        <a:rPr lang="en-ZA" sz="1400" b="1" u="none" strike="noStrike">
                          <a:solidFill>
                            <a:srgbClr val="000000"/>
                          </a:solidFill>
                          <a:effectLst/>
                          <a:latin typeface="Arial" panose="020B0604020202020204" pitchFamily="34" charset="0"/>
                          <a:cs typeface="Arial" panose="020B0604020202020204" pitchFamily="34" charset="0"/>
                        </a:rPr>
                        <a:t>UNIVEN</a:t>
                      </a:r>
                      <a:endParaRPr lang="en-ZA" sz="1400" b="1" i="0" u="none" strike="noStrike">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0" u="none" strike="noStrike">
                          <a:solidFill>
                            <a:srgbClr val="000000"/>
                          </a:solidFill>
                          <a:effectLst/>
                          <a:latin typeface="Arial" panose="020B0604020202020204" pitchFamily="34" charset="0"/>
                          <a:cs typeface="Arial" panose="020B0604020202020204" pitchFamily="34" charset="0"/>
                        </a:rPr>
                        <a:t>30</a:t>
                      </a:r>
                      <a:endParaRPr lang="en-ZA" sz="1400" b="0" i="0" u="none" strike="noStrike">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30</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3662545673"/>
                  </a:ext>
                </a:extLst>
              </a:tr>
              <a:tr h="452803">
                <a:tc>
                  <a:txBody>
                    <a:bodyPr/>
                    <a:lstStyle/>
                    <a:p>
                      <a:pPr algn="l" fontAlgn="ctr"/>
                      <a:r>
                        <a:rPr lang="en-ZA" sz="1400" b="1" u="none" strike="noStrike">
                          <a:solidFill>
                            <a:srgbClr val="000000"/>
                          </a:solidFill>
                          <a:effectLst/>
                          <a:latin typeface="Arial" panose="020B0604020202020204" pitchFamily="34" charset="0"/>
                          <a:cs typeface="Arial" panose="020B0604020202020204" pitchFamily="34" charset="0"/>
                        </a:rPr>
                        <a:t>UNIZULU</a:t>
                      </a:r>
                      <a:endParaRPr lang="en-ZA" sz="1400" b="1" i="0" u="none" strike="noStrike">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0" u="none" strike="noStrike" dirty="0">
                          <a:solidFill>
                            <a:srgbClr val="000000"/>
                          </a:solidFill>
                          <a:effectLst/>
                          <a:latin typeface="Arial" panose="020B0604020202020204" pitchFamily="34" charset="0"/>
                          <a:cs typeface="Arial" panose="020B0604020202020204" pitchFamily="34" charset="0"/>
                        </a:rPr>
                        <a:t>Maximum of 25</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21</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2 Donors; 1 Non-academic; 1 IF Chair </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1076624940"/>
                  </a:ext>
                </a:extLst>
              </a:tr>
              <a:tr h="452803">
                <a:tc>
                  <a:txBody>
                    <a:bodyPr/>
                    <a:lstStyle/>
                    <a:p>
                      <a:pPr algn="l" fontAlgn="ctr"/>
                      <a:r>
                        <a:rPr lang="en-ZA" sz="1400" b="1" u="none" strike="noStrike">
                          <a:solidFill>
                            <a:srgbClr val="000000"/>
                          </a:solidFill>
                          <a:effectLst/>
                          <a:latin typeface="Arial" panose="020B0604020202020204" pitchFamily="34" charset="0"/>
                          <a:cs typeface="Arial" panose="020B0604020202020204" pitchFamily="34" charset="0"/>
                        </a:rPr>
                        <a:t>UP</a:t>
                      </a:r>
                      <a:endParaRPr lang="en-ZA" sz="1400" b="1" i="0" u="none" strike="noStrike">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0" u="none" strike="noStrike" dirty="0">
                          <a:solidFill>
                            <a:srgbClr val="000000"/>
                          </a:solidFill>
                          <a:effectLst/>
                          <a:latin typeface="Arial" panose="020B0604020202020204" pitchFamily="34" charset="0"/>
                          <a:cs typeface="Arial" panose="020B0604020202020204" pitchFamily="34" charset="0"/>
                        </a:rPr>
                        <a:t>30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27</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1 DVC; 2 Academic &amp; Non-academic employees</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4010182891"/>
                  </a:ext>
                </a:extLst>
              </a:tr>
              <a:tr h="326074">
                <a:tc>
                  <a:txBody>
                    <a:bodyPr/>
                    <a:lstStyle/>
                    <a:p>
                      <a:pPr algn="l" fontAlgn="ctr"/>
                      <a:r>
                        <a:rPr lang="en-ZA" sz="1400" b="1" u="none" strike="noStrike">
                          <a:solidFill>
                            <a:srgbClr val="000000"/>
                          </a:solidFill>
                          <a:effectLst/>
                          <a:latin typeface="Arial" panose="020B0604020202020204" pitchFamily="34" charset="0"/>
                          <a:cs typeface="Arial" panose="020B0604020202020204" pitchFamily="34" charset="0"/>
                        </a:rPr>
                        <a:t>UWC</a:t>
                      </a:r>
                      <a:endParaRPr lang="en-ZA" sz="1400" b="1" i="0" u="none" strike="noStrike">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0" u="none" strike="noStrike" dirty="0">
                          <a:solidFill>
                            <a:srgbClr val="000000"/>
                          </a:solidFill>
                          <a:effectLst/>
                          <a:latin typeface="Arial" panose="020B0604020202020204" pitchFamily="34" charset="0"/>
                          <a:cs typeface="Arial" panose="020B0604020202020204" pitchFamily="34" charset="0"/>
                        </a:rPr>
                        <a:t>30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29</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1 Organised business</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2522421914"/>
                  </a:ext>
                </a:extLst>
              </a:tr>
              <a:tr h="326074">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VUT</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0" u="none" strike="noStrike" dirty="0">
                          <a:solidFill>
                            <a:srgbClr val="000000"/>
                          </a:solidFill>
                          <a:effectLst/>
                          <a:latin typeface="Arial" panose="020B0604020202020204" pitchFamily="34" charset="0"/>
                          <a:cs typeface="Arial" panose="020B0604020202020204" pitchFamily="34" charset="0"/>
                        </a:rPr>
                        <a:t>21</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19 </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2 Council appointees</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895658560"/>
                  </a:ext>
                </a:extLst>
              </a:tr>
              <a:tr h="326074">
                <a:tc>
                  <a:txBody>
                    <a:bodyPr/>
                    <a:lstStyle/>
                    <a:p>
                      <a:pPr algn="l" fontAlgn="ctr"/>
                      <a:r>
                        <a:rPr lang="en-ZA" sz="1400" b="1" i="0" u="none" strike="noStrike" dirty="0">
                          <a:solidFill>
                            <a:srgbClr val="000000"/>
                          </a:solidFill>
                          <a:effectLst/>
                          <a:latin typeface="Arial" panose="020B0604020202020204" pitchFamily="34" charset="0"/>
                          <a:cs typeface="Arial" panose="020B0604020202020204" pitchFamily="34" charset="0"/>
                        </a:rPr>
                        <a:t>WITS</a:t>
                      </a:r>
                    </a:p>
                  </a:txBody>
                  <a:tcPr marL="5715" marR="5715" marT="5715" marB="0" anchor="ctr">
                    <a:solidFill>
                      <a:schemeClr val="accent1"/>
                    </a:solidFill>
                  </a:tcPr>
                </a:tc>
                <a:tc>
                  <a:txBody>
                    <a:bodyPr/>
                    <a:lstStyle/>
                    <a:p>
                      <a:pPr algn="l" fontAlgn="ctr"/>
                      <a:r>
                        <a:rPr lang="en-ZA" sz="1400" b="0" i="0" u="none" strike="noStrike" dirty="0">
                          <a:solidFill>
                            <a:srgbClr val="000000"/>
                          </a:solidFill>
                          <a:effectLst/>
                          <a:latin typeface="Arial" panose="020B0604020202020204" pitchFamily="34" charset="0"/>
                          <a:cs typeface="Arial" panose="020B0604020202020204" pitchFamily="34" charset="0"/>
                        </a:rPr>
                        <a:t>30</a:t>
                      </a:r>
                    </a:p>
                  </a:txBody>
                  <a:tcPr marL="5715" marR="5715" marT="5715" marB="0" anchor="ctr">
                    <a:solidFill>
                      <a:schemeClr val="accent1"/>
                    </a:solidFill>
                  </a:tcPr>
                </a:tc>
                <a:tc>
                  <a:txBody>
                    <a:bodyPr/>
                    <a:lstStyle/>
                    <a:p>
                      <a:r>
                        <a:rPr lang="en-GB" sz="1400" dirty="0">
                          <a:latin typeface="Arial" panose="020B0604020202020204" pitchFamily="34" charset="0"/>
                          <a:cs typeface="Arial" panose="020B0604020202020204" pitchFamily="34" charset="0"/>
                        </a:rPr>
                        <a:t>7</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400" dirty="0">
                          <a:latin typeface="Arial" panose="020B0604020202020204" pitchFamily="34" charset="0"/>
                          <a:cs typeface="Arial" panose="020B0604020202020204" pitchFamily="34" charset="0"/>
                        </a:rPr>
                        <a:t>2 Ministerial; 3 council appointee; 1 provincial; 1 donor </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263084165"/>
                  </a:ext>
                </a:extLst>
              </a:tr>
              <a:tr h="326074">
                <a:tc>
                  <a:txBody>
                    <a:bodyPr/>
                    <a:lstStyle/>
                    <a:p>
                      <a:pPr algn="l" fontAlgn="ctr"/>
                      <a:r>
                        <a:rPr lang="en-ZA" sz="1400" b="1" u="none" strike="noStrike" dirty="0">
                          <a:solidFill>
                            <a:srgbClr val="000000"/>
                          </a:solidFill>
                          <a:effectLst/>
                          <a:latin typeface="Arial" panose="020B0604020202020204" pitchFamily="34" charset="0"/>
                          <a:cs typeface="Arial" panose="020B0604020202020204" pitchFamily="34" charset="0"/>
                        </a:rPr>
                        <a:t>WSU</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pPr algn="l" fontAlgn="ctr"/>
                      <a:r>
                        <a:rPr lang="en-ZA" sz="1400" b="0" u="none" strike="noStrike" dirty="0">
                          <a:solidFill>
                            <a:srgbClr val="000000"/>
                          </a:solidFill>
                          <a:effectLst/>
                          <a:latin typeface="Arial" panose="020B0604020202020204" pitchFamily="34" charset="0"/>
                          <a:cs typeface="Arial" panose="020B0604020202020204" pitchFamily="34" charset="0"/>
                        </a:rPr>
                        <a:t>21</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a:txBody>
                    <a:bodyPr/>
                    <a:lstStyle/>
                    <a:p>
                      <a:r>
                        <a:rPr lang="en-ZA" sz="1400" dirty="0">
                          <a:latin typeface="Arial" panose="020B0604020202020204" pitchFamily="34" charset="0"/>
                          <a:cs typeface="Arial" panose="020B0604020202020204" pitchFamily="34" charset="0"/>
                        </a:rPr>
                        <a:t>20</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tc>
                  <a:txBody>
                    <a:bodyPr/>
                    <a:lstStyle/>
                    <a:p>
                      <a:r>
                        <a:rPr lang="en-ZA" sz="1400" dirty="0">
                          <a:latin typeface="Arial" panose="020B0604020202020204" pitchFamily="34" charset="0"/>
                          <a:cs typeface="Arial" panose="020B0604020202020204" pitchFamily="34" charset="0"/>
                        </a:rPr>
                        <a:t>1 council appointee</a:t>
                      </a:r>
                      <a:endParaRPr lang="en-US" sz="1400" dirty="0">
                        <a:latin typeface="Arial" panose="020B0604020202020204" pitchFamily="34" charset="0"/>
                        <a:cs typeface="Arial" panose="020B0604020202020204" pitchFamily="34" charset="0"/>
                      </a:endParaRPr>
                    </a:p>
                  </a:txBody>
                  <a:tcPr marL="68580" marR="68580" marT="34290" marB="34290">
                    <a:solidFill>
                      <a:schemeClr val="accent1"/>
                    </a:solidFill>
                  </a:tcPr>
                </a:tc>
                <a:extLst>
                  <a:ext uri="{0D108BD9-81ED-4DB2-BD59-A6C34878D82A}">
                    <a16:rowId xmlns:a16="http://schemas.microsoft.com/office/drawing/2014/main" xmlns="" val="3815861152"/>
                  </a:ext>
                </a:extLst>
              </a:tr>
              <a:tr h="269248">
                <a:tc gridSpan="4">
                  <a:txBody>
                    <a:bodyPr/>
                    <a:lstStyle/>
                    <a:p>
                      <a:pPr algn="l" fontAlgn="ctr"/>
                      <a:r>
                        <a:rPr lang="en-ZA" sz="1100" b="0" u="none" strike="noStrike" dirty="0">
                          <a:solidFill>
                            <a:srgbClr val="000000"/>
                          </a:solidFill>
                          <a:effectLst/>
                          <a:latin typeface="Arial" panose="020B0604020202020204" pitchFamily="34" charset="0"/>
                          <a:cs typeface="Arial" panose="020B0604020202020204" pitchFamily="34" charset="0"/>
                        </a:rPr>
                        <a:t>* </a:t>
                      </a:r>
                      <a:r>
                        <a:rPr lang="en-GB" sz="1100" b="0" u="none" strike="noStrike" dirty="0">
                          <a:solidFill>
                            <a:srgbClr val="000000"/>
                          </a:solidFill>
                          <a:effectLst/>
                          <a:latin typeface="Arial" panose="020B0604020202020204" pitchFamily="34" charset="0"/>
                          <a:cs typeface="Arial" panose="020B0604020202020204" pitchFamily="34" charset="0"/>
                        </a:rPr>
                        <a:t>Council will be reconstituted in view of the UFS Statute approved and published on 10 March 2023</a:t>
                      </a:r>
                      <a:endParaRPr lang="en-ZA" sz="1200" b="0" i="1" u="none" strike="noStrike" dirty="0">
                        <a:solidFill>
                          <a:srgbClr val="000000"/>
                        </a:solidFill>
                        <a:effectLst/>
                        <a:latin typeface="Arial" panose="020B0604020202020204" pitchFamily="34" charset="0"/>
                        <a:cs typeface="Arial" panose="020B0604020202020204" pitchFamily="34" charset="0"/>
                      </a:endParaRPr>
                    </a:p>
                  </a:txBody>
                  <a:tcPr marL="5715" marR="5715" marT="5715" marB="0" anchor="ctr">
                    <a:solidFill>
                      <a:schemeClr val="accent1"/>
                    </a:solidFill>
                  </a:tcPr>
                </a:tc>
                <a:tc hMerge="1">
                  <a:txBody>
                    <a:bodyPr/>
                    <a:lstStyle/>
                    <a:p>
                      <a:pPr algn="l" fontAlgn="ctr"/>
                      <a:endParaRPr lang="en-ZA" sz="1200" b="1" i="0" u="none" strike="noStrike" dirty="0">
                        <a:solidFill>
                          <a:srgbClr val="000000"/>
                        </a:solidFill>
                        <a:effectLst/>
                        <a:latin typeface="Arial" panose="020B0604020202020204" pitchFamily="34" charset="0"/>
                      </a:endParaRPr>
                    </a:p>
                  </a:txBody>
                  <a:tcPr marL="7620" marR="7620" marT="7620" marB="0" anchor="ct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xmlns="" val="1160716187"/>
                  </a:ext>
                </a:extLst>
              </a:tr>
            </a:tbl>
          </a:graphicData>
        </a:graphic>
      </p:graphicFrame>
      <p:sp>
        <p:nvSpPr>
          <p:cNvPr id="4" name="Slide Number Placeholder 3">
            <a:extLst>
              <a:ext uri="{FF2B5EF4-FFF2-40B4-BE49-F238E27FC236}">
                <a16:creationId xmlns:a16="http://schemas.microsoft.com/office/drawing/2014/main" xmlns="" id="{CC908F9F-25CF-5637-DFCA-02DCD6714EE5}"/>
              </a:ext>
            </a:extLst>
          </p:cNvPr>
          <p:cNvSpPr>
            <a:spLocks noGrp="1"/>
          </p:cNvSpPr>
          <p:nvPr>
            <p:ph type="sldNum" sz="quarter" idx="12"/>
          </p:nvPr>
        </p:nvSpPr>
        <p:spPr/>
        <p:txBody>
          <a:bodyPr/>
          <a:lstStyle/>
          <a:p>
            <a:fld id="{87E533A4-FC70-4C2B-80A9-4F7FE2D41DCB}" type="slidenum">
              <a:rPr lang="en-US" smtClean="0"/>
              <a:pPr/>
              <a:t>6</a:t>
            </a:fld>
            <a:endParaRPr lang="en-US"/>
          </a:p>
        </p:txBody>
      </p:sp>
    </p:spTree>
    <p:extLst>
      <p:ext uri="{BB962C8B-B14F-4D97-AF65-F5344CB8AC3E}">
        <p14:creationId xmlns:p14="http://schemas.microsoft.com/office/powerpoint/2010/main" xmlns="" val="808483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296483-6ECC-0B7E-3477-C02BDE4F3919}"/>
              </a:ext>
            </a:extLst>
          </p:cNvPr>
          <p:cNvSpPr>
            <a:spLocks noGrp="1"/>
          </p:cNvSpPr>
          <p:nvPr>
            <p:ph type="title"/>
          </p:nvPr>
        </p:nvSpPr>
        <p:spPr>
          <a:xfrm>
            <a:off x="284671" y="406412"/>
            <a:ext cx="8626415" cy="778576"/>
          </a:xfrm>
        </p:spPr>
        <p:txBody>
          <a:bodyPr/>
          <a:lstStyle/>
          <a:p>
            <a:r>
              <a:rPr lang="en-GB" dirty="0"/>
              <a:t>State of Governance </a:t>
            </a:r>
            <a:endParaRPr lang="en-US" dirty="0"/>
          </a:p>
        </p:txBody>
      </p:sp>
      <p:graphicFrame>
        <p:nvGraphicFramePr>
          <p:cNvPr id="4" name="Table 4">
            <a:extLst>
              <a:ext uri="{FF2B5EF4-FFF2-40B4-BE49-F238E27FC236}">
                <a16:creationId xmlns:a16="http://schemas.microsoft.com/office/drawing/2014/main" xmlns="" id="{1095714F-89BD-3B77-37F4-58FCA05820ED}"/>
              </a:ext>
            </a:extLst>
          </p:cNvPr>
          <p:cNvGraphicFramePr>
            <a:graphicFrameLocks noGrp="1"/>
          </p:cNvGraphicFramePr>
          <p:nvPr>
            <p:extLst>
              <p:ext uri="{D42A27DB-BD31-4B8C-83A1-F6EECF244321}">
                <p14:modId xmlns:p14="http://schemas.microsoft.com/office/powerpoint/2010/main" xmlns="" val="3442439146"/>
              </p:ext>
            </p:extLst>
          </p:nvPr>
        </p:nvGraphicFramePr>
        <p:xfrm>
          <a:off x="346787" y="1317523"/>
          <a:ext cx="8564299" cy="5151806"/>
        </p:xfrm>
        <a:graphic>
          <a:graphicData uri="http://schemas.openxmlformats.org/drawingml/2006/table">
            <a:tbl>
              <a:tblPr firstRow="1" bandRow="1">
                <a:tableStyleId>{00A15C55-8517-42AA-B614-E9B94910E393}</a:tableStyleId>
              </a:tblPr>
              <a:tblGrid>
                <a:gridCol w="1192518">
                  <a:extLst>
                    <a:ext uri="{9D8B030D-6E8A-4147-A177-3AD203B41FA5}">
                      <a16:colId xmlns:a16="http://schemas.microsoft.com/office/drawing/2014/main" xmlns="" val="860998557"/>
                    </a:ext>
                  </a:extLst>
                </a:gridCol>
                <a:gridCol w="7371781">
                  <a:extLst>
                    <a:ext uri="{9D8B030D-6E8A-4147-A177-3AD203B41FA5}">
                      <a16:colId xmlns:a16="http://schemas.microsoft.com/office/drawing/2014/main" xmlns="" val="3267631747"/>
                    </a:ext>
                  </a:extLst>
                </a:gridCol>
              </a:tblGrid>
              <a:tr h="371696">
                <a:tc>
                  <a:txBody>
                    <a:bodyPr/>
                    <a:lstStyle/>
                    <a:p>
                      <a:r>
                        <a:rPr lang="en-GB" sz="1600" dirty="0">
                          <a:latin typeface="Arial" panose="020B0604020202020204" pitchFamily="34" charset="0"/>
                          <a:cs typeface="Arial" panose="020B0604020202020204" pitchFamily="34" charset="0"/>
                        </a:rPr>
                        <a:t>Institution </a:t>
                      </a:r>
                      <a:endParaRPr lang="en-US" sz="1600" dirty="0">
                        <a:latin typeface="Arial" panose="020B0604020202020204" pitchFamily="34" charset="0"/>
                        <a:cs typeface="Arial" panose="020B0604020202020204" pitchFamily="34" charset="0"/>
                      </a:endParaRPr>
                    </a:p>
                  </a:txBody>
                  <a:tcPr>
                    <a:solidFill>
                      <a:schemeClr val="accent1"/>
                    </a:solidFill>
                  </a:tcPr>
                </a:tc>
                <a:tc>
                  <a:txBody>
                    <a:bodyPr/>
                    <a:lstStyle/>
                    <a:p>
                      <a:r>
                        <a:rPr lang="en-GB" sz="1600" dirty="0">
                          <a:latin typeface="Arial" panose="020B0604020202020204" pitchFamily="34" charset="0"/>
                          <a:cs typeface="Arial" panose="020B0604020202020204" pitchFamily="34" charset="0"/>
                        </a:rPr>
                        <a:t>State of Affairs</a:t>
                      </a:r>
                      <a:endParaRPr lang="en-US" sz="1600" dirty="0">
                        <a:latin typeface="Arial" panose="020B0604020202020204" pitchFamily="34" charset="0"/>
                        <a:cs typeface="Arial" panose="020B0604020202020204" pitchFamily="34" charset="0"/>
                      </a:endParaRPr>
                    </a:p>
                  </a:txBody>
                  <a:tcPr>
                    <a:solidFill>
                      <a:schemeClr val="accent1"/>
                    </a:solidFill>
                  </a:tcPr>
                </a:tc>
                <a:extLst>
                  <a:ext uri="{0D108BD9-81ED-4DB2-BD59-A6C34878D82A}">
                    <a16:rowId xmlns:a16="http://schemas.microsoft.com/office/drawing/2014/main" xmlns="" val="428548606"/>
                  </a:ext>
                </a:extLst>
              </a:tr>
              <a:tr h="929241">
                <a:tc>
                  <a:txBody>
                    <a:bodyPr/>
                    <a:lstStyle/>
                    <a:p>
                      <a:r>
                        <a:rPr lang="en-GB" sz="1800" b="1" dirty="0">
                          <a:solidFill>
                            <a:schemeClr val="tx1"/>
                          </a:solidFill>
                          <a:latin typeface="Arial" panose="020B0604020202020204" pitchFamily="34" charset="0"/>
                          <a:cs typeface="Arial" panose="020B0604020202020204" pitchFamily="34" charset="0"/>
                        </a:rPr>
                        <a:t>CPUT </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Governance is stable, Council was reconstituted in 2022, and the amended Statute was approved by the Minister, also in 2022.  There are no known governance problems or concerns about maladministration.</a:t>
                      </a:r>
                    </a:p>
                  </a:txBody>
                  <a:tcPr>
                    <a:solidFill>
                      <a:schemeClr val="accent1"/>
                    </a:solidFill>
                  </a:tcPr>
                </a:tc>
                <a:extLst>
                  <a:ext uri="{0D108BD9-81ED-4DB2-BD59-A6C34878D82A}">
                    <a16:rowId xmlns:a16="http://schemas.microsoft.com/office/drawing/2014/main" xmlns="" val="413077169"/>
                  </a:ext>
                </a:extLst>
              </a:tr>
              <a:tr h="1656000">
                <a:tc>
                  <a:txBody>
                    <a:bodyPr/>
                    <a:lstStyle/>
                    <a:p>
                      <a:r>
                        <a:rPr lang="en-GB" sz="1800" b="1" dirty="0">
                          <a:solidFill>
                            <a:schemeClr val="tx1"/>
                          </a:solidFill>
                          <a:latin typeface="Arial" panose="020B0604020202020204" pitchFamily="34" charset="0"/>
                          <a:cs typeface="Arial" panose="020B0604020202020204" pitchFamily="34" charset="0"/>
                        </a:rPr>
                        <a:t>CUT </a:t>
                      </a:r>
                      <a:endParaRPr lang="en-US" sz="1800" b="1" dirty="0">
                        <a:solidFill>
                          <a:schemeClr val="tx1"/>
                        </a:solidFill>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r>
                        <a:rPr lang="en-ZA" sz="1800" kern="0" dirty="0">
                          <a:solidFill>
                            <a:schemeClr val="tx1"/>
                          </a:solidFill>
                          <a:latin typeface="Arial" panose="020B0604020202020204" pitchFamily="34" charset="0"/>
                          <a:cs typeface="Arial" panose="020B0604020202020204" pitchFamily="34" charset="0"/>
                        </a:rPr>
                        <a:t>The Minister appointed Prof Norman Duncan as the Independent Assessor in October 2022 to conduct an investigation into the affairs of the University. This followed the suspension of the VC in 2020, and the Council’s handling of the matter and the number of allegations that came to the attention of the Minister. </a:t>
                      </a:r>
                    </a:p>
                    <a:p>
                      <a:r>
                        <a:rPr lang="en-ZA" sz="1800" kern="0" dirty="0">
                          <a:solidFill>
                            <a:schemeClr val="tx1"/>
                          </a:solidFill>
                          <a:latin typeface="Arial" panose="020B0604020202020204" pitchFamily="34" charset="0"/>
                          <a:cs typeface="Arial" panose="020B0604020202020204" pitchFamily="34" charset="0"/>
                        </a:rPr>
                        <a:t>The Report was submitted to the Minister and  shared with the Council for its response. This process is underway. </a:t>
                      </a:r>
                    </a:p>
                  </a:txBody>
                  <a:tcPr>
                    <a:solidFill>
                      <a:schemeClr val="bg2">
                        <a:lumMod val="75000"/>
                      </a:schemeClr>
                    </a:solidFill>
                  </a:tcPr>
                </a:tc>
                <a:extLst>
                  <a:ext uri="{0D108BD9-81ED-4DB2-BD59-A6C34878D82A}">
                    <a16:rowId xmlns:a16="http://schemas.microsoft.com/office/drawing/2014/main" xmlns="" val="3834280813"/>
                  </a:ext>
                </a:extLst>
              </a:tr>
              <a:tr h="650469">
                <a:tc>
                  <a:txBody>
                    <a:bodyPr/>
                    <a:lstStyle/>
                    <a:p>
                      <a:r>
                        <a:rPr lang="en-GB" sz="1800" b="1" dirty="0">
                          <a:solidFill>
                            <a:schemeClr val="tx1"/>
                          </a:solidFill>
                          <a:latin typeface="Arial" panose="020B0604020202020204" pitchFamily="34" charset="0"/>
                          <a:cs typeface="Arial" panose="020B0604020202020204" pitchFamily="34" charset="0"/>
                        </a:rPr>
                        <a:t>DUT</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No current known governance problems or concerns about maladministration. Statute was reviewed during 2021.</a:t>
                      </a:r>
                    </a:p>
                  </a:txBody>
                  <a:tcPr>
                    <a:solidFill>
                      <a:schemeClr val="accent1"/>
                    </a:solidFill>
                  </a:tcPr>
                </a:tc>
                <a:extLst>
                  <a:ext uri="{0D108BD9-81ED-4DB2-BD59-A6C34878D82A}">
                    <a16:rowId xmlns:a16="http://schemas.microsoft.com/office/drawing/2014/main" xmlns="" val="2957054208"/>
                  </a:ext>
                </a:extLst>
              </a:tr>
              <a:tr h="929241">
                <a:tc>
                  <a:txBody>
                    <a:bodyPr/>
                    <a:lstStyle/>
                    <a:p>
                      <a:r>
                        <a:rPr lang="en-GB" sz="1800" b="1" dirty="0">
                          <a:solidFill>
                            <a:schemeClr val="tx1"/>
                          </a:solidFill>
                          <a:latin typeface="Arial" panose="020B0604020202020204" pitchFamily="34" charset="0"/>
                          <a:cs typeface="Arial" panose="020B0604020202020204" pitchFamily="34" charset="0"/>
                        </a:rPr>
                        <a:t>MUT</a:t>
                      </a:r>
                      <a:endParaRPr lang="en-US" sz="1800" b="1" dirty="0">
                        <a:solidFill>
                          <a:schemeClr val="tx1"/>
                        </a:solidFill>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The University is currently under administration following the dissolution of the Council. Prof L Van Staden has been appointed as the Administrator to take over the powers and functions of Council.</a:t>
                      </a:r>
                    </a:p>
                  </a:txBody>
                  <a:tcPr>
                    <a:solidFill>
                      <a:schemeClr val="bg2">
                        <a:lumMod val="75000"/>
                      </a:schemeClr>
                    </a:solidFill>
                  </a:tcPr>
                </a:tc>
                <a:extLst>
                  <a:ext uri="{0D108BD9-81ED-4DB2-BD59-A6C34878D82A}">
                    <a16:rowId xmlns:a16="http://schemas.microsoft.com/office/drawing/2014/main" xmlns="" val="2684349555"/>
                  </a:ext>
                </a:extLst>
              </a:tr>
            </a:tbl>
          </a:graphicData>
        </a:graphic>
      </p:graphicFrame>
      <p:sp>
        <p:nvSpPr>
          <p:cNvPr id="3" name="Slide Number Placeholder 2">
            <a:extLst>
              <a:ext uri="{FF2B5EF4-FFF2-40B4-BE49-F238E27FC236}">
                <a16:creationId xmlns:a16="http://schemas.microsoft.com/office/drawing/2014/main" xmlns="" id="{4A781F4C-B380-7852-8A7D-A32BFF975BE2}"/>
              </a:ext>
            </a:extLst>
          </p:cNvPr>
          <p:cNvSpPr>
            <a:spLocks noGrp="1"/>
          </p:cNvSpPr>
          <p:nvPr>
            <p:ph type="sldNum" sz="quarter" idx="12"/>
          </p:nvPr>
        </p:nvSpPr>
        <p:spPr/>
        <p:txBody>
          <a:bodyPr/>
          <a:lstStyle/>
          <a:p>
            <a:fld id="{87E533A4-FC70-4C2B-80A9-4F7FE2D41DCB}" type="slidenum">
              <a:rPr lang="en-US" smtClean="0"/>
              <a:pPr/>
              <a:t>7</a:t>
            </a:fld>
            <a:endParaRPr lang="en-US"/>
          </a:p>
        </p:txBody>
      </p:sp>
    </p:spTree>
    <p:extLst>
      <p:ext uri="{BB962C8B-B14F-4D97-AF65-F5344CB8AC3E}">
        <p14:creationId xmlns:p14="http://schemas.microsoft.com/office/powerpoint/2010/main" xmlns="" val="2415214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296483-6ECC-0B7E-3477-C02BDE4F3919}"/>
              </a:ext>
            </a:extLst>
          </p:cNvPr>
          <p:cNvSpPr>
            <a:spLocks noGrp="1"/>
          </p:cNvSpPr>
          <p:nvPr>
            <p:ph type="title"/>
          </p:nvPr>
        </p:nvSpPr>
        <p:spPr>
          <a:xfrm>
            <a:off x="284671" y="406412"/>
            <a:ext cx="8626415" cy="731923"/>
          </a:xfrm>
        </p:spPr>
        <p:txBody>
          <a:bodyPr/>
          <a:lstStyle/>
          <a:p>
            <a:r>
              <a:rPr lang="en-GB" dirty="0"/>
              <a:t>State of Governance </a:t>
            </a:r>
            <a:endParaRPr lang="en-US" dirty="0"/>
          </a:p>
        </p:txBody>
      </p:sp>
      <p:graphicFrame>
        <p:nvGraphicFramePr>
          <p:cNvPr id="4" name="Table 4">
            <a:extLst>
              <a:ext uri="{FF2B5EF4-FFF2-40B4-BE49-F238E27FC236}">
                <a16:creationId xmlns:a16="http://schemas.microsoft.com/office/drawing/2014/main" xmlns="" id="{1095714F-89BD-3B77-37F4-58FCA05820ED}"/>
              </a:ext>
            </a:extLst>
          </p:cNvPr>
          <p:cNvGraphicFramePr>
            <a:graphicFrameLocks noGrp="1"/>
          </p:cNvGraphicFramePr>
          <p:nvPr>
            <p:extLst>
              <p:ext uri="{D42A27DB-BD31-4B8C-83A1-F6EECF244321}">
                <p14:modId xmlns:p14="http://schemas.microsoft.com/office/powerpoint/2010/main" xmlns="" val="2099977131"/>
              </p:ext>
            </p:extLst>
          </p:nvPr>
        </p:nvGraphicFramePr>
        <p:xfrm>
          <a:off x="346787" y="1155661"/>
          <a:ext cx="8564299" cy="5292764"/>
        </p:xfrm>
        <a:graphic>
          <a:graphicData uri="http://schemas.openxmlformats.org/drawingml/2006/table">
            <a:tbl>
              <a:tblPr firstRow="1" bandRow="1">
                <a:tableStyleId>{00A15C55-8517-42AA-B614-E9B94910E393}</a:tableStyleId>
              </a:tblPr>
              <a:tblGrid>
                <a:gridCol w="1192518">
                  <a:extLst>
                    <a:ext uri="{9D8B030D-6E8A-4147-A177-3AD203B41FA5}">
                      <a16:colId xmlns:a16="http://schemas.microsoft.com/office/drawing/2014/main" xmlns="" val="860998557"/>
                    </a:ext>
                  </a:extLst>
                </a:gridCol>
                <a:gridCol w="7371781">
                  <a:extLst>
                    <a:ext uri="{9D8B030D-6E8A-4147-A177-3AD203B41FA5}">
                      <a16:colId xmlns:a16="http://schemas.microsoft.com/office/drawing/2014/main" xmlns="" val="3267631747"/>
                    </a:ext>
                  </a:extLst>
                </a:gridCol>
              </a:tblGrid>
              <a:tr h="371696">
                <a:tc>
                  <a:txBody>
                    <a:bodyPr/>
                    <a:lstStyle/>
                    <a:p>
                      <a:r>
                        <a:rPr lang="en-GB" sz="1600" dirty="0">
                          <a:latin typeface="Arial" panose="020B0604020202020204" pitchFamily="34" charset="0"/>
                          <a:cs typeface="Arial" panose="020B0604020202020204" pitchFamily="34" charset="0"/>
                        </a:rPr>
                        <a:t>Institution </a:t>
                      </a:r>
                      <a:endParaRPr lang="en-US" sz="1600" dirty="0">
                        <a:latin typeface="Arial" panose="020B0604020202020204" pitchFamily="34" charset="0"/>
                        <a:cs typeface="Arial" panose="020B0604020202020204" pitchFamily="34" charset="0"/>
                      </a:endParaRPr>
                    </a:p>
                  </a:txBody>
                  <a:tcPr>
                    <a:solidFill>
                      <a:schemeClr val="accent1"/>
                    </a:solidFill>
                  </a:tcPr>
                </a:tc>
                <a:tc>
                  <a:txBody>
                    <a:bodyPr/>
                    <a:lstStyle/>
                    <a:p>
                      <a:r>
                        <a:rPr lang="en-GB" sz="1600" dirty="0">
                          <a:latin typeface="Arial" panose="020B0604020202020204" pitchFamily="34" charset="0"/>
                          <a:cs typeface="Arial" panose="020B0604020202020204" pitchFamily="34" charset="0"/>
                        </a:rPr>
                        <a:t>State of Affairs</a:t>
                      </a:r>
                      <a:endParaRPr lang="en-US" sz="1600" dirty="0">
                        <a:latin typeface="Arial" panose="020B0604020202020204" pitchFamily="34" charset="0"/>
                        <a:cs typeface="Arial" panose="020B0604020202020204" pitchFamily="34" charset="0"/>
                      </a:endParaRPr>
                    </a:p>
                  </a:txBody>
                  <a:tcPr>
                    <a:solidFill>
                      <a:schemeClr val="accent1"/>
                    </a:solidFill>
                  </a:tcPr>
                </a:tc>
                <a:extLst>
                  <a:ext uri="{0D108BD9-81ED-4DB2-BD59-A6C34878D82A}">
                    <a16:rowId xmlns:a16="http://schemas.microsoft.com/office/drawing/2014/main" xmlns="" val="428548606"/>
                  </a:ext>
                </a:extLst>
              </a:tr>
              <a:tr h="719684">
                <a:tc>
                  <a:txBody>
                    <a:bodyPr/>
                    <a:lstStyle/>
                    <a:p>
                      <a:r>
                        <a:rPr lang="en-GB" sz="1800" b="1" dirty="0">
                          <a:solidFill>
                            <a:schemeClr val="tx1"/>
                          </a:solidFill>
                          <a:latin typeface="Arial" panose="020B0604020202020204" pitchFamily="34" charset="0"/>
                          <a:cs typeface="Arial" panose="020B0604020202020204" pitchFamily="34" charset="0"/>
                        </a:rPr>
                        <a:t>NMU</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No current known governance problems or concerns about maladministration.</a:t>
                      </a:r>
                    </a:p>
                  </a:txBody>
                  <a:tcPr>
                    <a:solidFill>
                      <a:schemeClr val="accent1"/>
                    </a:solidFill>
                  </a:tcPr>
                </a:tc>
                <a:extLst>
                  <a:ext uri="{0D108BD9-81ED-4DB2-BD59-A6C34878D82A}">
                    <a16:rowId xmlns:a16="http://schemas.microsoft.com/office/drawing/2014/main" xmlns="" val="413077169"/>
                  </a:ext>
                </a:extLst>
              </a:tr>
              <a:tr h="664026">
                <a:tc>
                  <a:txBody>
                    <a:bodyPr/>
                    <a:lstStyle/>
                    <a:p>
                      <a:r>
                        <a:rPr lang="en-GB" sz="1800" b="1" dirty="0">
                          <a:solidFill>
                            <a:schemeClr val="tx1"/>
                          </a:solidFill>
                          <a:latin typeface="Arial" panose="020B0604020202020204" pitchFamily="34" charset="0"/>
                          <a:cs typeface="Arial" panose="020B0604020202020204" pitchFamily="34" charset="0"/>
                        </a:rPr>
                        <a:t>NWU</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No current known governance problems or concerns about maladministration.</a:t>
                      </a:r>
                    </a:p>
                  </a:txBody>
                  <a:tcPr>
                    <a:solidFill>
                      <a:schemeClr val="accent1"/>
                    </a:solidFill>
                  </a:tcPr>
                </a:tc>
                <a:extLst>
                  <a:ext uri="{0D108BD9-81ED-4DB2-BD59-A6C34878D82A}">
                    <a16:rowId xmlns:a16="http://schemas.microsoft.com/office/drawing/2014/main" xmlns="" val="3834280813"/>
                  </a:ext>
                </a:extLst>
              </a:tr>
              <a:tr h="650469">
                <a:tc>
                  <a:txBody>
                    <a:bodyPr/>
                    <a:lstStyle/>
                    <a:p>
                      <a:r>
                        <a:rPr lang="en-GB" sz="1800" b="1" dirty="0">
                          <a:solidFill>
                            <a:schemeClr val="tx1"/>
                          </a:solidFill>
                          <a:latin typeface="Arial" panose="020B0604020202020204" pitchFamily="34" charset="0"/>
                          <a:cs typeface="Arial" panose="020B0604020202020204" pitchFamily="34" charset="0"/>
                        </a:rPr>
                        <a:t>RU</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No current known governance problems or concerns about maladministration.</a:t>
                      </a:r>
                    </a:p>
                  </a:txBody>
                  <a:tcPr>
                    <a:solidFill>
                      <a:schemeClr val="accent1"/>
                    </a:solidFill>
                  </a:tcPr>
                </a:tc>
                <a:extLst>
                  <a:ext uri="{0D108BD9-81ED-4DB2-BD59-A6C34878D82A}">
                    <a16:rowId xmlns:a16="http://schemas.microsoft.com/office/drawing/2014/main" xmlns="" val="2957054208"/>
                  </a:ext>
                </a:extLst>
              </a:tr>
              <a:tr h="680651">
                <a:tc>
                  <a:txBody>
                    <a:bodyPr/>
                    <a:lstStyle/>
                    <a:p>
                      <a:r>
                        <a:rPr lang="en-GB" sz="1800" b="1" dirty="0">
                          <a:solidFill>
                            <a:schemeClr val="tx1"/>
                          </a:solidFill>
                          <a:latin typeface="Arial" panose="020B0604020202020204" pitchFamily="34" charset="0"/>
                          <a:cs typeface="Arial" panose="020B0604020202020204" pitchFamily="34" charset="0"/>
                        </a:rPr>
                        <a:t>SMU</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Governance is stable, No current known governance problems or concerns about maladministration.</a:t>
                      </a:r>
                    </a:p>
                  </a:txBody>
                  <a:tcPr>
                    <a:solidFill>
                      <a:schemeClr val="accent1"/>
                    </a:solidFill>
                  </a:tcPr>
                </a:tc>
                <a:extLst>
                  <a:ext uri="{0D108BD9-81ED-4DB2-BD59-A6C34878D82A}">
                    <a16:rowId xmlns:a16="http://schemas.microsoft.com/office/drawing/2014/main" xmlns="" val="2684349555"/>
                  </a:ext>
                </a:extLst>
              </a:tr>
              <a:tr h="612000">
                <a:tc>
                  <a:txBody>
                    <a:bodyPr/>
                    <a:lstStyle/>
                    <a:p>
                      <a:r>
                        <a:rPr lang="en-GB" sz="1800" b="1" dirty="0">
                          <a:solidFill>
                            <a:schemeClr val="tx1"/>
                          </a:solidFill>
                          <a:latin typeface="Arial" panose="020B0604020202020204" pitchFamily="34" charset="0"/>
                          <a:cs typeface="Arial" panose="020B0604020202020204" pitchFamily="34" charset="0"/>
                        </a:rPr>
                        <a:t>SPU</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No concerns about governance and maladministration.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ZA" sz="1800" kern="0" dirty="0">
                        <a:solidFill>
                          <a:schemeClr val="tx1"/>
                        </a:solidFill>
                        <a:latin typeface="Arial" panose="020B0604020202020204" pitchFamily="34" charset="0"/>
                        <a:cs typeface="Arial" panose="020B0604020202020204" pitchFamily="34" charset="0"/>
                      </a:endParaRPr>
                    </a:p>
                  </a:txBody>
                  <a:tcPr>
                    <a:solidFill>
                      <a:schemeClr val="accent1"/>
                    </a:solidFill>
                  </a:tcPr>
                </a:tc>
                <a:extLst>
                  <a:ext uri="{0D108BD9-81ED-4DB2-BD59-A6C34878D82A}">
                    <a16:rowId xmlns:a16="http://schemas.microsoft.com/office/drawing/2014/main" xmlns="" val="4127286658"/>
                  </a:ext>
                </a:extLst>
              </a:tr>
              <a:tr h="544908">
                <a:tc>
                  <a:txBody>
                    <a:bodyPr/>
                    <a:lstStyle/>
                    <a:p>
                      <a:r>
                        <a:rPr lang="en-GB" sz="1800" b="1" dirty="0">
                          <a:solidFill>
                            <a:schemeClr val="tx1"/>
                          </a:solidFill>
                          <a:latin typeface="Arial" panose="020B0604020202020204" pitchFamily="34" charset="0"/>
                          <a:cs typeface="Arial" panose="020B0604020202020204" pitchFamily="34" charset="0"/>
                        </a:rPr>
                        <a:t>TUT</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No current known governance problems or concerns about maladministration. A new Chair was recently elected. </a:t>
                      </a:r>
                    </a:p>
                  </a:txBody>
                  <a:tcPr>
                    <a:solidFill>
                      <a:schemeClr val="accent1"/>
                    </a:solidFill>
                  </a:tcPr>
                </a:tc>
                <a:extLst>
                  <a:ext uri="{0D108BD9-81ED-4DB2-BD59-A6C34878D82A}">
                    <a16:rowId xmlns:a16="http://schemas.microsoft.com/office/drawing/2014/main" xmlns="" val="551376009"/>
                  </a:ext>
                </a:extLst>
              </a:tr>
              <a:tr h="926078">
                <a:tc>
                  <a:txBody>
                    <a:bodyPr/>
                    <a:lstStyle/>
                    <a:p>
                      <a:r>
                        <a:rPr lang="en-GB" sz="1800" b="1" dirty="0">
                          <a:solidFill>
                            <a:schemeClr val="tx1"/>
                          </a:solidFill>
                          <a:latin typeface="Arial" panose="020B0604020202020204" pitchFamily="34" charset="0"/>
                          <a:cs typeface="Arial" panose="020B0604020202020204" pitchFamily="34" charset="0"/>
                        </a:rPr>
                        <a:t>UCT</a:t>
                      </a:r>
                      <a:endParaRPr lang="en-US" sz="1800" b="1" dirty="0">
                        <a:solidFill>
                          <a:schemeClr val="tx1"/>
                        </a:solidFill>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The Department remains concerned with the developments on the ongoing investigation of the Panel; and continues to monitor the situation. (Further details to follow)</a:t>
                      </a:r>
                    </a:p>
                  </a:txBody>
                  <a:tcPr>
                    <a:solidFill>
                      <a:schemeClr val="bg2">
                        <a:lumMod val="75000"/>
                      </a:schemeClr>
                    </a:solidFill>
                  </a:tcPr>
                </a:tc>
                <a:extLst>
                  <a:ext uri="{0D108BD9-81ED-4DB2-BD59-A6C34878D82A}">
                    <a16:rowId xmlns:a16="http://schemas.microsoft.com/office/drawing/2014/main" xmlns="" val="2883672656"/>
                  </a:ext>
                </a:extLst>
              </a:tr>
            </a:tbl>
          </a:graphicData>
        </a:graphic>
      </p:graphicFrame>
      <p:sp>
        <p:nvSpPr>
          <p:cNvPr id="3" name="Slide Number Placeholder 2">
            <a:extLst>
              <a:ext uri="{FF2B5EF4-FFF2-40B4-BE49-F238E27FC236}">
                <a16:creationId xmlns:a16="http://schemas.microsoft.com/office/drawing/2014/main" xmlns="" id="{C0C7BB3C-71B4-BC0C-D6DB-D3554B7CE683}"/>
              </a:ext>
            </a:extLst>
          </p:cNvPr>
          <p:cNvSpPr>
            <a:spLocks noGrp="1"/>
          </p:cNvSpPr>
          <p:nvPr>
            <p:ph type="sldNum" sz="quarter" idx="12"/>
          </p:nvPr>
        </p:nvSpPr>
        <p:spPr/>
        <p:txBody>
          <a:bodyPr/>
          <a:lstStyle/>
          <a:p>
            <a:fld id="{87E533A4-FC70-4C2B-80A9-4F7FE2D41DCB}" type="slidenum">
              <a:rPr lang="en-US" smtClean="0"/>
              <a:pPr/>
              <a:t>8</a:t>
            </a:fld>
            <a:endParaRPr lang="en-US"/>
          </a:p>
        </p:txBody>
      </p:sp>
    </p:spTree>
    <p:extLst>
      <p:ext uri="{BB962C8B-B14F-4D97-AF65-F5344CB8AC3E}">
        <p14:creationId xmlns:p14="http://schemas.microsoft.com/office/powerpoint/2010/main" xmlns="" val="3130433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296483-6ECC-0B7E-3477-C02BDE4F3919}"/>
              </a:ext>
            </a:extLst>
          </p:cNvPr>
          <p:cNvSpPr>
            <a:spLocks noGrp="1"/>
          </p:cNvSpPr>
          <p:nvPr>
            <p:ph type="title"/>
          </p:nvPr>
        </p:nvSpPr>
        <p:spPr>
          <a:xfrm>
            <a:off x="284671" y="406412"/>
            <a:ext cx="8626415" cy="731923"/>
          </a:xfrm>
        </p:spPr>
        <p:txBody>
          <a:bodyPr/>
          <a:lstStyle/>
          <a:p>
            <a:r>
              <a:rPr lang="en-GB" dirty="0"/>
              <a:t>State of Governance </a:t>
            </a:r>
            <a:endParaRPr lang="en-US" dirty="0"/>
          </a:p>
        </p:txBody>
      </p:sp>
      <p:graphicFrame>
        <p:nvGraphicFramePr>
          <p:cNvPr id="4" name="Table 4">
            <a:extLst>
              <a:ext uri="{FF2B5EF4-FFF2-40B4-BE49-F238E27FC236}">
                <a16:creationId xmlns:a16="http://schemas.microsoft.com/office/drawing/2014/main" xmlns="" id="{1095714F-89BD-3B77-37F4-58FCA05820ED}"/>
              </a:ext>
            </a:extLst>
          </p:cNvPr>
          <p:cNvGraphicFramePr>
            <a:graphicFrameLocks noGrp="1"/>
          </p:cNvGraphicFramePr>
          <p:nvPr>
            <p:extLst>
              <p:ext uri="{D42A27DB-BD31-4B8C-83A1-F6EECF244321}">
                <p14:modId xmlns:p14="http://schemas.microsoft.com/office/powerpoint/2010/main" xmlns="" val="3803218027"/>
              </p:ext>
            </p:extLst>
          </p:nvPr>
        </p:nvGraphicFramePr>
        <p:xfrm>
          <a:off x="346787" y="1138335"/>
          <a:ext cx="8564299" cy="5475802"/>
        </p:xfrm>
        <a:graphic>
          <a:graphicData uri="http://schemas.openxmlformats.org/drawingml/2006/table">
            <a:tbl>
              <a:tblPr firstRow="1" bandRow="1">
                <a:tableStyleId>{00A15C55-8517-42AA-B614-E9B94910E393}</a:tableStyleId>
              </a:tblPr>
              <a:tblGrid>
                <a:gridCol w="1192518">
                  <a:extLst>
                    <a:ext uri="{9D8B030D-6E8A-4147-A177-3AD203B41FA5}">
                      <a16:colId xmlns:a16="http://schemas.microsoft.com/office/drawing/2014/main" xmlns="" val="860998557"/>
                    </a:ext>
                  </a:extLst>
                </a:gridCol>
                <a:gridCol w="7371781">
                  <a:extLst>
                    <a:ext uri="{9D8B030D-6E8A-4147-A177-3AD203B41FA5}">
                      <a16:colId xmlns:a16="http://schemas.microsoft.com/office/drawing/2014/main" xmlns="" val="3267631747"/>
                    </a:ext>
                  </a:extLst>
                </a:gridCol>
              </a:tblGrid>
              <a:tr h="371696">
                <a:tc>
                  <a:txBody>
                    <a:bodyPr/>
                    <a:lstStyle/>
                    <a:p>
                      <a:r>
                        <a:rPr lang="en-GB" sz="1600" dirty="0">
                          <a:solidFill>
                            <a:schemeClr val="tx1"/>
                          </a:solidFill>
                          <a:latin typeface="Arial" panose="020B0604020202020204" pitchFamily="34" charset="0"/>
                          <a:cs typeface="Arial" panose="020B0604020202020204" pitchFamily="34" charset="0"/>
                        </a:rPr>
                        <a:t>Institution </a:t>
                      </a:r>
                      <a:endParaRPr lang="en-US" sz="1600"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r>
                        <a:rPr lang="en-GB" sz="1600" dirty="0">
                          <a:solidFill>
                            <a:schemeClr val="tx1"/>
                          </a:solidFill>
                          <a:latin typeface="Arial" panose="020B0604020202020204" pitchFamily="34" charset="0"/>
                          <a:cs typeface="Arial" panose="020B0604020202020204" pitchFamily="34" charset="0"/>
                        </a:rPr>
                        <a:t>State of Affairs</a:t>
                      </a:r>
                      <a:endParaRPr lang="en-US" sz="1600" dirty="0">
                        <a:solidFill>
                          <a:schemeClr val="tx1"/>
                        </a:solidFill>
                        <a:latin typeface="Arial" panose="020B0604020202020204" pitchFamily="34" charset="0"/>
                        <a:cs typeface="Arial" panose="020B0604020202020204" pitchFamily="34" charset="0"/>
                      </a:endParaRPr>
                    </a:p>
                  </a:txBody>
                  <a:tcPr>
                    <a:solidFill>
                      <a:schemeClr val="accent1"/>
                    </a:solidFill>
                  </a:tcPr>
                </a:tc>
                <a:extLst>
                  <a:ext uri="{0D108BD9-81ED-4DB2-BD59-A6C34878D82A}">
                    <a16:rowId xmlns:a16="http://schemas.microsoft.com/office/drawing/2014/main" xmlns="" val="428548606"/>
                  </a:ext>
                </a:extLst>
              </a:tr>
              <a:tr h="719684">
                <a:tc>
                  <a:txBody>
                    <a:bodyPr/>
                    <a:lstStyle/>
                    <a:p>
                      <a:r>
                        <a:rPr lang="en-GB" sz="1800" b="1" dirty="0">
                          <a:solidFill>
                            <a:schemeClr val="tx1"/>
                          </a:solidFill>
                          <a:latin typeface="Arial" panose="020B0604020202020204" pitchFamily="34" charset="0"/>
                          <a:cs typeface="Arial" panose="020B0604020202020204" pitchFamily="34" charset="0"/>
                        </a:rPr>
                        <a:t>UFH</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The University is in a post-administration state; and the Department continues to closely monitor the affairs of the University (Further details to follow in slide 42-46), We remain concerned about safety of executives , staff and students.</a:t>
                      </a:r>
                    </a:p>
                  </a:txBody>
                  <a:tcPr>
                    <a:solidFill>
                      <a:schemeClr val="accent1"/>
                    </a:solidFill>
                  </a:tcPr>
                </a:tc>
                <a:extLst>
                  <a:ext uri="{0D108BD9-81ED-4DB2-BD59-A6C34878D82A}">
                    <a16:rowId xmlns:a16="http://schemas.microsoft.com/office/drawing/2014/main" xmlns="" val="413077169"/>
                  </a:ext>
                </a:extLst>
              </a:tr>
              <a:tr h="664026">
                <a:tc>
                  <a:txBody>
                    <a:bodyPr/>
                    <a:lstStyle/>
                    <a:p>
                      <a:r>
                        <a:rPr lang="en-GB" sz="1800" b="1" dirty="0">
                          <a:solidFill>
                            <a:schemeClr val="tx1"/>
                          </a:solidFill>
                          <a:latin typeface="Arial" panose="020B0604020202020204" pitchFamily="34" charset="0"/>
                          <a:cs typeface="Arial" panose="020B0604020202020204" pitchFamily="34" charset="0"/>
                        </a:rPr>
                        <a:t>UFS</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No current known governance problems or concerns about maladministration</a:t>
                      </a:r>
                    </a:p>
                  </a:txBody>
                  <a:tcPr>
                    <a:solidFill>
                      <a:schemeClr val="accent1"/>
                    </a:solidFill>
                  </a:tcPr>
                </a:tc>
                <a:extLst>
                  <a:ext uri="{0D108BD9-81ED-4DB2-BD59-A6C34878D82A}">
                    <a16:rowId xmlns:a16="http://schemas.microsoft.com/office/drawing/2014/main" xmlns="" val="3834280813"/>
                  </a:ext>
                </a:extLst>
              </a:tr>
              <a:tr h="650469">
                <a:tc>
                  <a:txBody>
                    <a:bodyPr/>
                    <a:lstStyle/>
                    <a:p>
                      <a:r>
                        <a:rPr lang="en-GB" sz="1800" b="1" dirty="0">
                          <a:solidFill>
                            <a:schemeClr val="tx1"/>
                          </a:solidFill>
                          <a:latin typeface="Arial" panose="020B0604020202020204" pitchFamily="34" charset="0"/>
                          <a:cs typeface="Arial" panose="020B0604020202020204" pitchFamily="34" charset="0"/>
                        </a:rPr>
                        <a:t>UJ</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No current known governance problems or concerns about maladministration. </a:t>
                      </a:r>
                    </a:p>
                  </a:txBody>
                  <a:tcPr>
                    <a:solidFill>
                      <a:schemeClr val="accent1"/>
                    </a:solidFill>
                  </a:tcPr>
                </a:tc>
                <a:extLst>
                  <a:ext uri="{0D108BD9-81ED-4DB2-BD59-A6C34878D82A}">
                    <a16:rowId xmlns:a16="http://schemas.microsoft.com/office/drawing/2014/main" xmlns="" val="2957054208"/>
                  </a:ext>
                </a:extLst>
              </a:tr>
              <a:tr h="680651">
                <a:tc>
                  <a:txBody>
                    <a:bodyPr/>
                    <a:lstStyle/>
                    <a:p>
                      <a:r>
                        <a:rPr lang="en-GB" sz="1800" b="1" dirty="0">
                          <a:solidFill>
                            <a:schemeClr val="tx1"/>
                          </a:solidFill>
                          <a:latin typeface="Arial" panose="020B0604020202020204" pitchFamily="34" charset="0"/>
                          <a:cs typeface="Arial" panose="020B0604020202020204" pitchFamily="34" charset="0"/>
                        </a:rPr>
                        <a:t>UKZN </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Governance is stable but the Department remains concerned at the corruption reports relating to private student accommodation. </a:t>
                      </a:r>
                    </a:p>
                  </a:txBody>
                  <a:tcPr>
                    <a:solidFill>
                      <a:schemeClr val="accent1"/>
                    </a:solidFill>
                  </a:tcPr>
                </a:tc>
                <a:extLst>
                  <a:ext uri="{0D108BD9-81ED-4DB2-BD59-A6C34878D82A}">
                    <a16:rowId xmlns:a16="http://schemas.microsoft.com/office/drawing/2014/main" xmlns="" val="2684349555"/>
                  </a:ext>
                </a:extLst>
              </a:tr>
              <a:tr h="612000">
                <a:tc>
                  <a:txBody>
                    <a:bodyPr/>
                    <a:lstStyle/>
                    <a:p>
                      <a:r>
                        <a:rPr lang="en-GB" sz="1800" b="1" dirty="0">
                          <a:solidFill>
                            <a:schemeClr val="tx1"/>
                          </a:solidFill>
                          <a:latin typeface="Arial" panose="020B0604020202020204" pitchFamily="34" charset="0"/>
                          <a:cs typeface="Arial" panose="020B0604020202020204" pitchFamily="34" charset="0"/>
                        </a:rPr>
                        <a:t>UL </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Governance is stable, and the University is in the process of appointing a new VC.  </a:t>
                      </a:r>
                    </a:p>
                  </a:txBody>
                  <a:tcPr>
                    <a:solidFill>
                      <a:schemeClr val="accent1"/>
                    </a:solidFill>
                  </a:tcPr>
                </a:tc>
                <a:extLst>
                  <a:ext uri="{0D108BD9-81ED-4DB2-BD59-A6C34878D82A}">
                    <a16:rowId xmlns:a16="http://schemas.microsoft.com/office/drawing/2014/main" xmlns="" val="4127286658"/>
                  </a:ext>
                </a:extLst>
              </a:tr>
              <a:tr h="544908">
                <a:tc>
                  <a:txBody>
                    <a:bodyPr/>
                    <a:lstStyle/>
                    <a:p>
                      <a:r>
                        <a:rPr lang="en-GB" sz="1800" b="1" dirty="0">
                          <a:solidFill>
                            <a:schemeClr val="tx1"/>
                          </a:solidFill>
                          <a:latin typeface="Arial" panose="020B0604020202020204" pitchFamily="34" charset="0"/>
                          <a:cs typeface="Arial" panose="020B0604020202020204" pitchFamily="34" charset="0"/>
                        </a:rPr>
                        <a:t>UMP</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No current known governance problems or concerns about maladministration. </a:t>
                      </a:r>
                    </a:p>
                  </a:txBody>
                  <a:tcPr>
                    <a:solidFill>
                      <a:schemeClr val="accent1"/>
                    </a:solidFill>
                  </a:tcPr>
                </a:tc>
                <a:extLst>
                  <a:ext uri="{0D108BD9-81ED-4DB2-BD59-A6C34878D82A}">
                    <a16:rowId xmlns:a16="http://schemas.microsoft.com/office/drawing/2014/main" xmlns="" val="551376009"/>
                  </a:ext>
                </a:extLst>
              </a:tr>
              <a:tr h="0">
                <a:tc>
                  <a:txBody>
                    <a:bodyPr/>
                    <a:lstStyle/>
                    <a:p>
                      <a:r>
                        <a:rPr lang="en-GB" sz="1800" b="1" dirty="0">
                          <a:solidFill>
                            <a:schemeClr val="tx1"/>
                          </a:solidFill>
                          <a:latin typeface="Arial" panose="020B0604020202020204" pitchFamily="34" charset="0"/>
                          <a:cs typeface="Arial" panose="020B0604020202020204" pitchFamily="34" charset="0"/>
                        </a:rPr>
                        <a:t>UP</a:t>
                      </a:r>
                      <a:endParaRPr lang="en-US" sz="1800" b="1" dirty="0">
                        <a:solidFill>
                          <a:schemeClr val="tx1"/>
                        </a:solidFill>
                        <a:latin typeface="Arial" panose="020B0604020202020204" pitchFamily="34" charset="0"/>
                        <a:cs typeface="Arial" panose="020B0604020202020204" pitchFamily="34" charset="0"/>
                      </a:endParaRPr>
                    </a:p>
                  </a:txBody>
                  <a:tcP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ZA" sz="1800" kern="0" dirty="0">
                          <a:solidFill>
                            <a:schemeClr val="tx1"/>
                          </a:solidFill>
                          <a:latin typeface="Arial" panose="020B0604020202020204" pitchFamily="34" charset="0"/>
                          <a:cs typeface="Arial" panose="020B0604020202020204" pitchFamily="34" charset="0"/>
                        </a:rPr>
                        <a:t>No current known governance problems or concerns about maladministration. </a:t>
                      </a:r>
                    </a:p>
                  </a:txBody>
                  <a:tcPr>
                    <a:solidFill>
                      <a:schemeClr val="accent1"/>
                    </a:solidFill>
                  </a:tcPr>
                </a:tc>
                <a:extLst>
                  <a:ext uri="{0D108BD9-81ED-4DB2-BD59-A6C34878D82A}">
                    <a16:rowId xmlns:a16="http://schemas.microsoft.com/office/drawing/2014/main" xmlns="" val="2883672656"/>
                  </a:ext>
                </a:extLst>
              </a:tr>
            </a:tbl>
          </a:graphicData>
        </a:graphic>
      </p:graphicFrame>
      <p:sp>
        <p:nvSpPr>
          <p:cNvPr id="3" name="Slide Number Placeholder 2">
            <a:extLst>
              <a:ext uri="{FF2B5EF4-FFF2-40B4-BE49-F238E27FC236}">
                <a16:creationId xmlns:a16="http://schemas.microsoft.com/office/drawing/2014/main" xmlns="" id="{B8E3B90D-E16B-EFF9-D566-FE4612144883}"/>
              </a:ext>
            </a:extLst>
          </p:cNvPr>
          <p:cNvSpPr>
            <a:spLocks noGrp="1"/>
          </p:cNvSpPr>
          <p:nvPr>
            <p:ph type="sldNum" sz="quarter" idx="12"/>
          </p:nvPr>
        </p:nvSpPr>
        <p:spPr/>
        <p:txBody>
          <a:bodyPr/>
          <a:lstStyle/>
          <a:p>
            <a:fld id="{87E533A4-FC70-4C2B-80A9-4F7FE2D41DCB}" type="slidenum">
              <a:rPr lang="en-US" smtClean="0"/>
              <a:pPr/>
              <a:t>9</a:t>
            </a:fld>
            <a:endParaRPr lang="en-US"/>
          </a:p>
        </p:txBody>
      </p:sp>
    </p:spTree>
    <p:extLst>
      <p:ext uri="{BB962C8B-B14F-4D97-AF65-F5344CB8AC3E}">
        <p14:creationId xmlns:p14="http://schemas.microsoft.com/office/powerpoint/2010/main" xmlns="" val="4159443124"/>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heme1" id="{98BAFC55-83EB-4509-9470-CF64855D6085}" vid="{019DEEB9-DB34-44EF-83F3-C75256F1C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ef3641df-6e33-435c-aec3-351096b196a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68B2056AC0DD439B1414DAF0C84B51" ma:contentTypeVersion="11" ma:contentTypeDescription="Create a new document." ma:contentTypeScope="" ma:versionID="b5b3363f65417368c8afaaa0019682a0">
  <xsd:schema xmlns:xsd="http://www.w3.org/2001/XMLSchema" xmlns:xs="http://www.w3.org/2001/XMLSchema" xmlns:p="http://schemas.microsoft.com/office/2006/metadata/properties" xmlns:ns3="ef3641df-6e33-435c-aec3-351096b196ac" xmlns:ns4="5bf9d5cd-5de3-49d8-9a89-6da5c5f5bdd8" targetNamespace="http://schemas.microsoft.com/office/2006/metadata/properties" ma:root="true" ma:fieldsID="0a164490cc1afd112f55eea4f0163303" ns3:_="" ns4:_="">
    <xsd:import namespace="ef3641df-6e33-435c-aec3-351096b196ac"/>
    <xsd:import namespace="5bf9d5cd-5de3-49d8-9a89-6da5c5f5bdd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_activity"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3641df-6e33-435c-aec3-351096b196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_activity" ma:index="17" nillable="true" ma:displayName="_activity" ma:hidden="true" ma:internalName="_activity">
      <xsd:simpleType>
        <xsd:restriction base="dms:Note"/>
      </xsd:simpleType>
    </xsd:element>
    <xsd:element name="MediaServiceAutoTags" ma:index="18"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f9d5cd-5de3-49d8-9a89-6da5c5f5bdd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2ECD89-BAF0-4A12-B039-D14293C82C1A}">
  <ds:schemaRefs>
    <ds:schemaRef ds:uri="http://schemas.microsoft.com/sharepoint/v3/contenttype/forms"/>
  </ds:schemaRefs>
</ds:datastoreItem>
</file>

<file path=customXml/itemProps2.xml><?xml version="1.0" encoding="utf-8"?>
<ds:datastoreItem xmlns:ds="http://schemas.openxmlformats.org/officeDocument/2006/customXml" ds:itemID="{0E7785FF-2DF5-474E-B54F-0CBA7447E9B0}">
  <ds:schemaRefs>
    <ds:schemaRef ds:uri="5bf9d5cd-5de3-49d8-9a89-6da5c5f5bdd8"/>
    <ds:schemaRef ds:uri="http://schemas.openxmlformats.org/package/2006/metadata/core-properties"/>
    <ds:schemaRef ds:uri="http://schemas.microsoft.com/office/2006/metadata/properties"/>
    <ds:schemaRef ds:uri="http://schemas.microsoft.com/office/2006/documentManagement/types"/>
    <ds:schemaRef ds:uri="http://purl.org/dc/terms/"/>
    <ds:schemaRef ds:uri="http://purl.org/dc/dcmitype/"/>
    <ds:schemaRef ds:uri="ef3641df-6e33-435c-aec3-351096b196ac"/>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AC8423CE-1F29-475C-8A66-8F5295247C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3641df-6e33-435c-aec3-351096b196ac"/>
    <ds:schemaRef ds:uri="5bf9d5cd-5de3-49d8-9a89-6da5c5f5bd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956</TotalTime>
  <Words>6699</Words>
  <Application>Microsoft Office PowerPoint</Application>
  <PresentationFormat>On-screen Show (4:3)</PresentationFormat>
  <Paragraphs>445</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Theme1</vt:lpstr>
      <vt:lpstr>Briefing on the State of Governance of Higher Education Institutions with a focus on UCT, UNISA, UFH and UKZN. </vt:lpstr>
      <vt:lpstr>The Request of the Committee </vt:lpstr>
      <vt:lpstr>Governance of Higher Education Institutions </vt:lpstr>
      <vt:lpstr>Governance of Higher Education Institutions </vt:lpstr>
      <vt:lpstr>Council Profiles  </vt:lpstr>
      <vt:lpstr>Council Profiles  </vt:lpstr>
      <vt:lpstr>State of Governance </vt:lpstr>
      <vt:lpstr>State of Governance </vt:lpstr>
      <vt:lpstr>State of Governance </vt:lpstr>
      <vt:lpstr>State of Governance </vt:lpstr>
      <vt:lpstr>State of Governance </vt:lpstr>
      <vt:lpstr>Governance of Higher Education Institutions </vt:lpstr>
      <vt:lpstr>Governance of Higher Education Institutions </vt:lpstr>
      <vt:lpstr>The University of Cape Town investigation report into governance and management challenges </vt:lpstr>
      <vt:lpstr>Governance Challenges at UCT</vt:lpstr>
      <vt:lpstr>Governance Challenges at UCT</vt:lpstr>
      <vt:lpstr>The ToRs of the Panel</vt:lpstr>
      <vt:lpstr>The Departure of Former VC </vt:lpstr>
      <vt:lpstr>Revision of the Terms of Reference</vt:lpstr>
      <vt:lpstr>Revised Terms of Reference: The Scope </vt:lpstr>
      <vt:lpstr>Implications of the Revised ToRs</vt:lpstr>
      <vt:lpstr>Progress Thus Far </vt:lpstr>
      <vt:lpstr>Way Forward</vt:lpstr>
      <vt:lpstr>The University of South Africa (UNISA) governance-related matters, progress in the implementation of the MTT Review of UNISA recommendations, including the work of the appointed Independent Assessor </vt:lpstr>
      <vt:lpstr>The Appointment of the MTT</vt:lpstr>
      <vt:lpstr>Findings and Recommendations</vt:lpstr>
      <vt:lpstr>Findings and Recommendations</vt:lpstr>
      <vt:lpstr>Findings and Recommendations: Governance related</vt:lpstr>
      <vt:lpstr>Findings and Recommendations: Governance related</vt:lpstr>
      <vt:lpstr>Findings and Recommendations: Governance related</vt:lpstr>
      <vt:lpstr>Council Response to the MTT Report </vt:lpstr>
      <vt:lpstr>Council Response to the MTT Report </vt:lpstr>
      <vt:lpstr>Council Response to the MTT Report </vt:lpstr>
      <vt:lpstr>Council Response to the MTT Report </vt:lpstr>
      <vt:lpstr>Council Response to the MTT Report </vt:lpstr>
      <vt:lpstr>Council Response to the MTT Report </vt:lpstr>
      <vt:lpstr>Actions Taken by the Minister after the MTT Report</vt:lpstr>
      <vt:lpstr>Scope of the Investigation </vt:lpstr>
      <vt:lpstr>The Work of the Independent Assessor </vt:lpstr>
      <vt:lpstr>Way Forward</vt:lpstr>
      <vt:lpstr>Update on the state of affairs of the University of Fort Hare (UFH) and University of KwaZulu-Natal (UKZN) </vt:lpstr>
      <vt:lpstr>University of Fort Hare (UFH)</vt:lpstr>
      <vt:lpstr>CTPIP Report (2021 Annual Report)</vt:lpstr>
      <vt:lpstr>University of Fort Hare (UFH)</vt:lpstr>
      <vt:lpstr>University of Fort Hare (UFH)</vt:lpstr>
      <vt:lpstr>University of KwaZulu-Natal (UKZN </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UNISA MTT REPORT</dc:title>
  <dc:creator>Vukea, Phillia</dc:creator>
  <cp:lastModifiedBy>USER</cp:lastModifiedBy>
  <cp:revision>39</cp:revision>
  <dcterms:created xsi:type="dcterms:W3CDTF">2022-02-21T08:05:52Z</dcterms:created>
  <dcterms:modified xsi:type="dcterms:W3CDTF">2023-06-14T12:23:22Z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0x0101007C68B2056AC0DD439B1414DAF0C84B51</vt:lpwstr>
  </property>
  <property fmtid="{D5CDD505-2E9C-101B-9397-08002B2CF9AE}" pid="3" name="MSIP_Label_49d8e89e-67d8-46d3-84c2-474abeeb10f7_Enabled">
    <vt:lpwstr>true</vt:lpwstr>
  </property>
  <property fmtid="{D5CDD505-2E9C-101B-9397-08002B2CF9AE}" pid="4" name="MSIP_Label_49d8e89e-67d8-46d3-84c2-474abeeb10f7_SetDate">
    <vt:lpwstr>2023-06-12T18:12:16Z</vt:lpwstr>
  </property>
  <property fmtid="{D5CDD505-2E9C-101B-9397-08002B2CF9AE}" pid="5" name="MSIP_Label_49d8e89e-67d8-46d3-84c2-474abeeb10f7_Method">
    <vt:lpwstr>Standard</vt:lpwstr>
  </property>
  <property fmtid="{D5CDD505-2E9C-101B-9397-08002B2CF9AE}" pid="6" name="MSIP_Label_49d8e89e-67d8-46d3-84c2-474abeeb10f7_Name">
    <vt:lpwstr>General</vt:lpwstr>
  </property>
  <property fmtid="{D5CDD505-2E9C-101B-9397-08002B2CF9AE}" pid="7" name="MSIP_Label_49d8e89e-67d8-46d3-84c2-474abeeb10f7_SiteId">
    <vt:lpwstr>6f46cdad-a6d7-4160-b615-095ac51998d2</vt:lpwstr>
  </property>
  <property fmtid="{D5CDD505-2E9C-101B-9397-08002B2CF9AE}" pid="8" name="MSIP_Label_49d8e89e-67d8-46d3-84c2-474abeeb10f7_ActionId">
    <vt:lpwstr>b20559de-92cb-450e-adc4-921bb2c109b6</vt:lpwstr>
  </property>
  <property fmtid="{D5CDD505-2E9C-101B-9397-08002B2CF9AE}" pid="9" name="MSIP_Label_49d8e89e-67d8-46d3-84c2-474abeeb10f7_ContentBits">
    <vt:lpwstr>0</vt:lpwstr>
  </property>
</Properties>
</file>