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 id="2147483690" r:id="rId7"/>
  </p:sldMasterIdLst>
  <p:notesMasterIdLst>
    <p:notesMasterId r:id="rId46"/>
  </p:notesMasterIdLst>
  <p:handoutMasterIdLst>
    <p:handoutMasterId r:id="rId47"/>
  </p:handoutMasterIdLst>
  <p:sldIdLst>
    <p:sldId id="257" r:id="rId8"/>
    <p:sldId id="396" r:id="rId9"/>
    <p:sldId id="349" r:id="rId10"/>
    <p:sldId id="354" r:id="rId11"/>
    <p:sldId id="336" r:id="rId12"/>
    <p:sldId id="274" r:id="rId13"/>
    <p:sldId id="275" r:id="rId14"/>
    <p:sldId id="352" r:id="rId15"/>
    <p:sldId id="334" r:id="rId16"/>
    <p:sldId id="397" r:id="rId17"/>
    <p:sldId id="398" r:id="rId18"/>
    <p:sldId id="285" r:id="rId19"/>
    <p:sldId id="286" r:id="rId20"/>
    <p:sldId id="399" r:id="rId21"/>
    <p:sldId id="400" r:id="rId22"/>
    <p:sldId id="306" r:id="rId23"/>
    <p:sldId id="401" r:id="rId24"/>
    <p:sldId id="402" r:id="rId25"/>
    <p:sldId id="403" r:id="rId26"/>
    <p:sldId id="304" r:id="rId27"/>
    <p:sldId id="404" r:id="rId28"/>
    <p:sldId id="405" r:id="rId29"/>
    <p:sldId id="406" r:id="rId30"/>
    <p:sldId id="407" r:id="rId31"/>
    <p:sldId id="408" r:id="rId32"/>
    <p:sldId id="409" r:id="rId33"/>
    <p:sldId id="410" r:id="rId34"/>
    <p:sldId id="277" r:id="rId35"/>
    <p:sldId id="412" r:id="rId36"/>
    <p:sldId id="350" r:id="rId37"/>
    <p:sldId id="296" r:id="rId38"/>
    <p:sldId id="297" r:id="rId39"/>
    <p:sldId id="298" r:id="rId40"/>
    <p:sldId id="299" r:id="rId41"/>
    <p:sldId id="413" r:id="rId42"/>
    <p:sldId id="311" r:id="rId43"/>
    <p:sldId id="388" r:id="rId44"/>
    <p:sldId id="30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inga, Rexon" initials="MR" lastIdx="1" clrIdx="0">
    <p:extLst>
      <p:ext uri="{19B8F6BF-5375-455C-9EA6-DF929625EA0E}">
        <p15:presenceInfo xmlns:p15="http://schemas.microsoft.com/office/powerpoint/2012/main" userId="S-1-5-21-3797992649-4154501462-2988272502-27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5" autoAdjust="0"/>
    <p:restoredTop sz="82321" autoAdjust="0"/>
  </p:normalViewPr>
  <p:slideViewPr>
    <p:cSldViewPr snapToGrid="0" snapToObjects="1">
      <p:cViewPr varScale="1">
        <p:scale>
          <a:sx n="53" d="100"/>
          <a:sy n="53" d="100"/>
        </p:scale>
        <p:origin x="1068" y="48"/>
      </p:cViewPr>
      <p:guideLst/>
    </p:cSldViewPr>
  </p:slideViewPr>
  <p:notesTextViewPr>
    <p:cViewPr>
      <p:scale>
        <a:sx n="1" d="1"/>
        <a:sy n="1" d="1"/>
      </p:scale>
      <p:origin x="0" y="0"/>
    </p:cViewPr>
  </p:notesTextViewPr>
  <p:notesViewPr>
    <p:cSldViewPr snapToGrid="0" snapToObjects="1">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Daniels\Documents\BDaniels\workbackup\WORK\siu\denel%20and%20saa\summ%20of%20profi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Daniels\Documents\BDaniels\workbackup\WORK\siu\denel%20and%20saa\summ%20of%20profit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1.157291578783531E-2"/>
          <c:y val="0"/>
          <c:w val="0.97256392389699908"/>
          <c:h val="0.96604339406388506"/>
        </c:manualLayout>
      </c:layout>
      <c:barChart>
        <c:barDir val="col"/>
        <c:grouping val="clustered"/>
        <c:varyColors val="0"/>
        <c:ser>
          <c:idx val="0"/>
          <c:order val="0"/>
          <c:tx>
            <c:strRef>
              <c:f>Sheet1!$B$1</c:f>
              <c:strCache>
                <c:ptCount val="1"/>
                <c:pt idx="0">
                  <c:v>Series 1</c:v>
                </c:pt>
              </c:strCache>
            </c:strRef>
          </c:tx>
          <c:spPr>
            <a:solidFill>
              <a:srgbClr val="FFFF00"/>
            </a:solidFill>
            <a:ln>
              <a:solidFill>
                <a:schemeClr val="tx1">
                  <a:lumMod val="85000"/>
                  <a:lumOff val="15000"/>
                </a:schemeClr>
              </a:solid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chemeClr val="accent4"/>
                </a:solidFill>
                <a:prstDash val="sysDash"/>
              </a:ln>
              <a:effectLst/>
            </c:spPr>
            <c:trendlineType val="linear"/>
            <c:dispRSqr val="0"/>
            <c:dispEq val="0"/>
          </c:trendline>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_ "R"\ * #,##0.00_ ;_ "R"\ * \-#,##0.00_ ;_ "R"\ * "-"??_ ;_ @_ </c:formatCode>
                <c:ptCount val="9"/>
                <c:pt idx="0">
                  <c:v>260024.63</c:v>
                </c:pt>
                <c:pt idx="1">
                  <c:v>416665.5</c:v>
                </c:pt>
                <c:pt idx="2">
                  <c:v>5051133.67</c:v>
                </c:pt>
                <c:pt idx="3">
                  <c:v>11187420.57</c:v>
                </c:pt>
                <c:pt idx="4">
                  <c:v>10730334.380000001</c:v>
                </c:pt>
                <c:pt idx="5">
                  <c:v>39561677.909999996</c:v>
                </c:pt>
                <c:pt idx="6">
                  <c:v>77690021.099999994</c:v>
                </c:pt>
                <c:pt idx="7">
                  <c:v>77093008.950000003</c:v>
                </c:pt>
                <c:pt idx="8">
                  <c:v>73498625.969999999</c:v>
                </c:pt>
              </c:numCache>
            </c:numRef>
          </c:val>
          <c:extLst>
            <c:ext xmlns:c16="http://schemas.microsoft.com/office/drawing/2014/chart" uri="{C3380CC4-5D6E-409C-BE32-E72D297353CC}">
              <c16:uniqueId val="{00000000-8819-4740-9BD8-B6AC6FB0F791}"/>
            </c:ext>
          </c:extLst>
        </c:ser>
        <c:dLbls>
          <c:dLblPos val="outEnd"/>
          <c:showLegendKey val="0"/>
          <c:showVal val="1"/>
          <c:showCatName val="0"/>
          <c:showSerName val="0"/>
          <c:showPercent val="0"/>
          <c:showBubbleSize val="0"/>
        </c:dLbls>
        <c:gapWidth val="427"/>
        <c:overlap val="-66"/>
        <c:axId val="91343104"/>
        <c:axId val="100238080"/>
      </c:barChart>
      <c:catAx>
        <c:axId val="91343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bg1"/>
                </a:solidFill>
                <a:latin typeface="+mn-lt"/>
                <a:ea typeface="+mn-ea"/>
                <a:cs typeface="+mn-cs"/>
              </a:defRPr>
            </a:pPr>
            <a:endParaRPr lang="en-US"/>
          </a:p>
        </c:txPr>
        <c:crossAx val="100238080"/>
        <c:crosses val="autoZero"/>
        <c:auto val="1"/>
        <c:lblAlgn val="ctr"/>
        <c:lblOffset val="100"/>
        <c:noMultiLvlLbl val="0"/>
      </c:catAx>
      <c:valAx>
        <c:axId val="100238080"/>
        <c:scaling>
          <c:orientation val="minMax"/>
        </c:scaling>
        <c:delete val="1"/>
        <c:axPos val="l"/>
        <c:numFmt formatCode="_ &quot;R&quot;\ * #,##0.00_ ;_ &quot;R&quot;\ * \-#,##0.00_ ;_ &quot;R&quot;\ * &quot;-&quot;??_ ;_ @_ " sourceLinked="1"/>
        <c:majorTickMark val="none"/>
        <c:minorTickMark val="none"/>
        <c:tickLblPos val="nextTo"/>
        <c:crossAx val="91343104"/>
        <c:crosses val="autoZero"/>
        <c:crossBetween val="between"/>
      </c:valAx>
      <c:spPr>
        <a:solidFill>
          <a:schemeClr val="tx2"/>
        </a:solidFill>
        <a:ln>
          <a:noFill/>
        </a:ln>
        <a:effectLst/>
      </c:spPr>
    </c:plotArea>
    <c:plotVisOnly val="1"/>
    <c:dispBlanksAs val="gap"/>
    <c:showDLblsOverMax val="0"/>
  </c:chart>
  <c:spPr>
    <a:noFill/>
    <a:ln>
      <a:solidFill>
        <a:srgbClr val="FFFF00"/>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dirty="0">
                <a:latin typeface="Arial" panose="020B0604020202020204" pitchFamily="34" charset="0"/>
                <a:cs typeface="Arial" panose="020B0604020202020204" pitchFamily="34" charset="0"/>
              </a:rPr>
              <a:t>Denel Income Statement</a:t>
            </a:r>
          </a:p>
          <a:p>
            <a:pPr>
              <a:defRPr b="1">
                <a:latin typeface="Arial" panose="020B0604020202020204" pitchFamily="34" charset="0"/>
                <a:cs typeface="Arial" panose="020B0604020202020204" pitchFamily="34" charset="0"/>
              </a:defRPr>
            </a:pPr>
            <a:endParaRPr lang="en-US" b="1" dirty="0">
              <a:latin typeface="Arial" panose="020B0604020202020204" pitchFamily="34" charset="0"/>
              <a:cs typeface="Arial" panose="020B0604020202020204" pitchFamily="34" charset="0"/>
            </a:endParaRPr>
          </a:p>
        </c:rich>
      </c:tx>
      <c:layout>
        <c:manualLayout>
          <c:xMode val="edge"/>
          <c:yMode val="edge"/>
          <c:x val="0.32861523888461308"/>
          <c:y val="8.796296296296296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2853176247705878"/>
          <c:y val="0.26935185185185184"/>
          <c:w val="0.87146823752294122"/>
          <c:h val="0.59233741615631375"/>
        </c:manualLayout>
      </c:layout>
      <c:lineChart>
        <c:grouping val="standard"/>
        <c:varyColors val="0"/>
        <c:ser>
          <c:idx val="0"/>
          <c:order val="0"/>
          <c:tx>
            <c:strRef>
              <c:f>'DENEL work'!$D$6</c:f>
              <c:strCache>
                <c:ptCount val="1"/>
                <c:pt idx="0">
                  <c:v>Total Revenue</c:v>
                </c:pt>
              </c:strCache>
            </c:strRef>
          </c:tx>
          <c:spPr>
            <a:ln w="28575" cap="rnd">
              <a:solidFill>
                <a:schemeClr val="accent1"/>
              </a:solidFill>
              <a:round/>
            </a:ln>
            <a:effectLst/>
          </c:spPr>
          <c:marker>
            <c:symbol val="none"/>
          </c:marker>
          <c:cat>
            <c:strRef>
              <c:f>'DENEL work'!$E$5:$I$5</c:f>
              <c:strCache>
                <c:ptCount val="5"/>
                <c:pt idx="0">
                  <c:v>2019/20</c:v>
                </c:pt>
                <c:pt idx="1">
                  <c:v>2018/19</c:v>
                </c:pt>
                <c:pt idx="2">
                  <c:v>2017/18</c:v>
                </c:pt>
                <c:pt idx="3">
                  <c:v>2017/16</c:v>
                </c:pt>
                <c:pt idx="4">
                  <c:v>2016/15</c:v>
                </c:pt>
              </c:strCache>
            </c:strRef>
          </c:cat>
          <c:val>
            <c:numRef>
              <c:f>'DENEL work'!$E$6:$I$6</c:f>
              <c:numCache>
                <c:formatCode>#,##0.00</c:formatCode>
                <c:ptCount val="5"/>
                <c:pt idx="0">
                  <c:v>2729</c:v>
                </c:pt>
                <c:pt idx="1">
                  <c:v>3409</c:v>
                </c:pt>
                <c:pt idx="2">
                  <c:v>4998</c:v>
                </c:pt>
                <c:pt idx="3">
                  <c:v>8057</c:v>
                </c:pt>
                <c:pt idx="4">
                  <c:v>8422</c:v>
                </c:pt>
              </c:numCache>
            </c:numRef>
          </c:val>
          <c:smooth val="0"/>
          <c:extLst>
            <c:ext xmlns:c16="http://schemas.microsoft.com/office/drawing/2014/chart" uri="{C3380CC4-5D6E-409C-BE32-E72D297353CC}">
              <c16:uniqueId val="{00000000-549D-46A6-8803-E1BF700EED97}"/>
            </c:ext>
          </c:extLst>
        </c:ser>
        <c:ser>
          <c:idx val="1"/>
          <c:order val="1"/>
          <c:tx>
            <c:strRef>
              <c:f>'DENEL work'!$D$7</c:f>
              <c:strCache>
                <c:ptCount val="1"/>
                <c:pt idx="0">
                  <c:v>cost of Sales</c:v>
                </c:pt>
              </c:strCache>
            </c:strRef>
          </c:tx>
          <c:spPr>
            <a:ln w="28575" cap="rnd">
              <a:solidFill>
                <a:schemeClr val="accent2"/>
              </a:solidFill>
              <a:round/>
            </a:ln>
            <a:effectLst/>
          </c:spPr>
          <c:marker>
            <c:symbol val="none"/>
          </c:marker>
          <c:cat>
            <c:strRef>
              <c:f>'DENEL work'!$E$5:$I$5</c:f>
              <c:strCache>
                <c:ptCount val="5"/>
                <c:pt idx="0">
                  <c:v>2019/20</c:v>
                </c:pt>
                <c:pt idx="1">
                  <c:v>2018/19</c:v>
                </c:pt>
                <c:pt idx="2">
                  <c:v>2017/18</c:v>
                </c:pt>
                <c:pt idx="3">
                  <c:v>2017/16</c:v>
                </c:pt>
                <c:pt idx="4">
                  <c:v>2016/15</c:v>
                </c:pt>
              </c:strCache>
            </c:strRef>
          </c:cat>
          <c:val>
            <c:numRef>
              <c:f>'DENEL work'!$E$7:$I$7</c:f>
              <c:numCache>
                <c:formatCode>#,##0.00</c:formatCode>
                <c:ptCount val="5"/>
                <c:pt idx="0">
                  <c:v>-2146</c:v>
                </c:pt>
                <c:pt idx="1">
                  <c:v>-3991</c:v>
                </c:pt>
                <c:pt idx="2">
                  <c:v>-5119</c:v>
                </c:pt>
                <c:pt idx="3">
                  <c:v>-6236</c:v>
                </c:pt>
                <c:pt idx="4">
                  <c:v>-6679</c:v>
                </c:pt>
              </c:numCache>
            </c:numRef>
          </c:val>
          <c:smooth val="0"/>
          <c:extLst>
            <c:ext xmlns:c16="http://schemas.microsoft.com/office/drawing/2014/chart" uri="{C3380CC4-5D6E-409C-BE32-E72D297353CC}">
              <c16:uniqueId val="{00000001-549D-46A6-8803-E1BF700EED97}"/>
            </c:ext>
          </c:extLst>
        </c:ser>
        <c:ser>
          <c:idx val="2"/>
          <c:order val="2"/>
          <c:tx>
            <c:strRef>
              <c:f>'DENEL work'!$D$8</c:f>
              <c:strCache>
                <c:ptCount val="1"/>
                <c:pt idx="0">
                  <c:v>Operating costs</c:v>
                </c:pt>
              </c:strCache>
            </c:strRef>
          </c:tx>
          <c:spPr>
            <a:ln w="28575" cap="rnd">
              <a:solidFill>
                <a:schemeClr val="accent3"/>
              </a:solidFill>
              <a:round/>
            </a:ln>
            <a:effectLst/>
          </c:spPr>
          <c:marker>
            <c:symbol val="none"/>
          </c:marker>
          <c:cat>
            <c:strRef>
              <c:f>'DENEL work'!$E$5:$I$5</c:f>
              <c:strCache>
                <c:ptCount val="5"/>
                <c:pt idx="0">
                  <c:v>2019/20</c:v>
                </c:pt>
                <c:pt idx="1">
                  <c:v>2018/19</c:v>
                </c:pt>
                <c:pt idx="2">
                  <c:v>2017/18</c:v>
                </c:pt>
                <c:pt idx="3">
                  <c:v>2017/16</c:v>
                </c:pt>
                <c:pt idx="4">
                  <c:v>2016/15</c:v>
                </c:pt>
              </c:strCache>
            </c:strRef>
          </c:cat>
          <c:val>
            <c:numRef>
              <c:f>'DENEL work'!$E$8:$I$8</c:f>
              <c:numCache>
                <c:formatCode>#,##0.00</c:formatCode>
                <c:ptCount val="5"/>
                <c:pt idx="0">
                  <c:v>-2229</c:v>
                </c:pt>
                <c:pt idx="1">
                  <c:v>-1095</c:v>
                </c:pt>
                <c:pt idx="2">
                  <c:v>-1726</c:v>
                </c:pt>
                <c:pt idx="3">
                  <c:v>-1555</c:v>
                </c:pt>
                <c:pt idx="4">
                  <c:v>-1455</c:v>
                </c:pt>
              </c:numCache>
            </c:numRef>
          </c:val>
          <c:smooth val="0"/>
          <c:extLst>
            <c:ext xmlns:c16="http://schemas.microsoft.com/office/drawing/2014/chart" uri="{C3380CC4-5D6E-409C-BE32-E72D297353CC}">
              <c16:uniqueId val="{00000002-549D-46A6-8803-E1BF700EED97}"/>
            </c:ext>
          </c:extLst>
        </c:ser>
        <c:ser>
          <c:idx val="3"/>
          <c:order val="3"/>
          <c:tx>
            <c:strRef>
              <c:f>'DENEL work'!$D$9</c:f>
              <c:strCache>
                <c:ptCount val="1"/>
                <c:pt idx="0">
                  <c:v>Final Profit/(loss)</c:v>
                </c:pt>
              </c:strCache>
            </c:strRef>
          </c:tx>
          <c:spPr>
            <a:ln w="28575" cap="rnd">
              <a:solidFill>
                <a:schemeClr val="accent4"/>
              </a:solidFill>
              <a:round/>
            </a:ln>
            <a:effectLst/>
          </c:spPr>
          <c:marker>
            <c:symbol val="none"/>
          </c:marker>
          <c:cat>
            <c:strRef>
              <c:f>'DENEL work'!$E$5:$I$5</c:f>
              <c:strCache>
                <c:ptCount val="5"/>
                <c:pt idx="0">
                  <c:v>2019/20</c:v>
                </c:pt>
                <c:pt idx="1">
                  <c:v>2018/19</c:v>
                </c:pt>
                <c:pt idx="2">
                  <c:v>2017/18</c:v>
                </c:pt>
                <c:pt idx="3">
                  <c:v>2017/16</c:v>
                </c:pt>
                <c:pt idx="4">
                  <c:v>2016/15</c:v>
                </c:pt>
              </c:strCache>
            </c:strRef>
          </c:cat>
          <c:val>
            <c:numRef>
              <c:f>'DENEL work'!$E$9:$I$9</c:f>
              <c:numCache>
                <c:formatCode>#,##0.00</c:formatCode>
                <c:ptCount val="5"/>
                <c:pt idx="0">
                  <c:v>-1962</c:v>
                </c:pt>
                <c:pt idx="1">
                  <c:v>-1469</c:v>
                </c:pt>
                <c:pt idx="2">
                  <c:v>-1771</c:v>
                </c:pt>
                <c:pt idx="3">
                  <c:v>282</c:v>
                </c:pt>
                <c:pt idx="4">
                  <c:v>476</c:v>
                </c:pt>
              </c:numCache>
            </c:numRef>
          </c:val>
          <c:smooth val="0"/>
          <c:extLst>
            <c:ext xmlns:c16="http://schemas.microsoft.com/office/drawing/2014/chart" uri="{C3380CC4-5D6E-409C-BE32-E72D297353CC}">
              <c16:uniqueId val="{00000003-549D-46A6-8803-E1BF700EED97}"/>
            </c:ext>
          </c:extLst>
        </c:ser>
        <c:dLbls>
          <c:showLegendKey val="0"/>
          <c:showVal val="0"/>
          <c:showCatName val="0"/>
          <c:showSerName val="0"/>
          <c:showPercent val="0"/>
          <c:showBubbleSize val="0"/>
        </c:dLbls>
        <c:smooth val="0"/>
        <c:axId val="877821296"/>
        <c:axId val="982295520"/>
      </c:lineChart>
      <c:catAx>
        <c:axId val="87782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2295520"/>
        <c:crosses val="autoZero"/>
        <c:auto val="1"/>
        <c:lblAlgn val="ctr"/>
        <c:lblOffset val="100"/>
        <c:noMultiLvlLbl val="0"/>
      </c:catAx>
      <c:valAx>
        <c:axId val="9822955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7821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dirty="0">
                <a:latin typeface="Arial" panose="020B0604020202020204" pitchFamily="34" charset="0"/>
                <a:cs typeface="Arial" panose="020B0604020202020204" pitchFamily="34" charset="0"/>
              </a:rPr>
              <a:t>Denel Balance Sheet</a:t>
            </a:r>
          </a:p>
          <a:p>
            <a:pPr>
              <a:defRPr>
                <a:latin typeface="Arial" panose="020B0604020202020204" pitchFamily="34" charset="0"/>
                <a:cs typeface="Arial" panose="020B0604020202020204" pitchFamily="34" charset="0"/>
              </a:defRPr>
            </a:pPr>
            <a:endParaRPr lang="en-US"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'DENEL work'!$D$34</c:f>
              <c:strCache>
                <c:ptCount val="1"/>
                <c:pt idx="0">
                  <c:v>Assets</c:v>
                </c:pt>
              </c:strCache>
            </c:strRef>
          </c:tx>
          <c:spPr>
            <a:ln w="28575" cap="rnd">
              <a:solidFill>
                <a:schemeClr val="accent1"/>
              </a:solidFill>
              <a:round/>
            </a:ln>
            <a:effectLst/>
          </c:spPr>
          <c:marker>
            <c:symbol val="none"/>
          </c:marker>
          <c:cat>
            <c:strRef>
              <c:f>'DENEL work'!$E$33:$I$33</c:f>
              <c:strCache>
                <c:ptCount val="5"/>
                <c:pt idx="0">
                  <c:v>2019/20</c:v>
                </c:pt>
                <c:pt idx="1">
                  <c:v>2018/19</c:v>
                </c:pt>
                <c:pt idx="2">
                  <c:v>2017/18</c:v>
                </c:pt>
                <c:pt idx="3">
                  <c:v>2017/16</c:v>
                </c:pt>
                <c:pt idx="4">
                  <c:v>2016/15</c:v>
                </c:pt>
              </c:strCache>
            </c:strRef>
          </c:cat>
          <c:val>
            <c:numRef>
              <c:f>'DENEL work'!$E$34:$I$34</c:f>
              <c:numCache>
                <c:formatCode>#,##0.00</c:formatCode>
                <c:ptCount val="5"/>
                <c:pt idx="0">
                  <c:v>8525</c:v>
                </c:pt>
                <c:pt idx="1">
                  <c:v>8719</c:v>
                </c:pt>
                <c:pt idx="2">
                  <c:v>11090</c:v>
                </c:pt>
                <c:pt idx="3">
                  <c:v>12391</c:v>
                </c:pt>
                <c:pt idx="4">
                  <c:v>13002</c:v>
                </c:pt>
              </c:numCache>
            </c:numRef>
          </c:val>
          <c:smooth val="0"/>
          <c:extLst>
            <c:ext xmlns:c16="http://schemas.microsoft.com/office/drawing/2014/chart" uri="{C3380CC4-5D6E-409C-BE32-E72D297353CC}">
              <c16:uniqueId val="{00000000-8AD5-4FDE-AC2C-4BB343C6264E}"/>
            </c:ext>
          </c:extLst>
        </c:ser>
        <c:ser>
          <c:idx val="1"/>
          <c:order val="1"/>
          <c:tx>
            <c:strRef>
              <c:f>'DENEL work'!$D$35</c:f>
              <c:strCache>
                <c:ptCount val="1"/>
                <c:pt idx="0">
                  <c:v>Liabilities</c:v>
                </c:pt>
              </c:strCache>
            </c:strRef>
          </c:tx>
          <c:spPr>
            <a:ln w="28575" cap="rnd">
              <a:solidFill>
                <a:schemeClr val="accent2"/>
              </a:solidFill>
              <a:round/>
            </a:ln>
            <a:effectLst/>
          </c:spPr>
          <c:marker>
            <c:symbol val="none"/>
          </c:marker>
          <c:cat>
            <c:strRef>
              <c:f>'DENEL work'!$E$33:$I$33</c:f>
              <c:strCache>
                <c:ptCount val="5"/>
                <c:pt idx="0">
                  <c:v>2019/20</c:v>
                </c:pt>
                <c:pt idx="1">
                  <c:v>2018/19</c:v>
                </c:pt>
                <c:pt idx="2">
                  <c:v>2017/18</c:v>
                </c:pt>
                <c:pt idx="3">
                  <c:v>2017/16</c:v>
                </c:pt>
                <c:pt idx="4">
                  <c:v>2016/15</c:v>
                </c:pt>
              </c:strCache>
            </c:strRef>
          </c:cat>
          <c:val>
            <c:numRef>
              <c:f>'DENEL work'!$E$35:$I$35</c:f>
              <c:numCache>
                <c:formatCode>#,##0.00</c:formatCode>
                <c:ptCount val="5"/>
                <c:pt idx="0">
                  <c:v>-10803</c:v>
                </c:pt>
                <c:pt idx="1">
                  <c:v>-11419</c:v>
                </c:pt>
                <c:pt idx="2">
                  <c:v>-10167</c:v>
                </c:pt>
                <c:pt idx="3">
                  <c:v>-9710</c:v>
                </c:pt>
                <c:pt idx="4">
                  <c:v>-10600</c:v>
                </c:pt>
              </c:numCache>
            </c:numRef>
          </c:val>
          <c:smooth val="0"/>
          <c:extLst>
            <c:ext xmlns:c16="http://schemas.microsoft.com/office/drawing/2014/chart" uri="{C3380CC4-5D6E-409C-BE32-E72D297353CC}">
              <c16:uniqueId val="{00000001-8AD5-4FDE-AC2C-4BB343C6264E}"/>
            </c:ext>
          </c:extLst>
        </c:ser>
        <c:ser>
          <c:idx val="2"/>
          <c:order val="2"/>
          <c:tx>
            <c:strRef>
              <c:f>'DENEL work'!$D$36</c:f>
              <c:strCache>
                <c:ptCount val="1"/>
                <c:pt idx="0">
                  <c:v>Net Equity</c:v>
                </c:pt>
              </c:strCache>
            </c:strRef>
          </c:tx>
          <c:spPr>
            <a:ln w="28575" cap="rnd">
              <a:solidFill>
                <a:schemeClr val="accent3"/>
              </a:solidFill>
              <a:round/>
            </a:ln>
            <a:effectLst/>
          </c:spPr>
          <c:marker>
            <c:symbol val="none"/>
          </c:marker>
          <c:cat>
            <c:strRef>
              <c:f>'DENEL work'!$E$33:$I$33</c:f>
              <c:strCache>
                <c:ptCount val="5"/>
                <c:pt idx="0">
                  <c:v>2019/20</c:v>
                </c:pt>
                <c:pt idx="1">
                  <c:v>2018/19</c:v>
                </c:pt>
                <c:pt idx="2">
                  <c:v>2017/18</c:v>
                </c:pt>
                <c:pt idx="3">
                  <c:v>2017/16</c:v>
                </c:pt>
                <c:pt idx="4">
                  <c:v>2016/15</c:v>
                </c:pt>
              </c:strCache>
            </c:strRef>
          </c:cat>
          <c:val>
            <c:numRef>
              <c:f>'DENEL work'!$E$36:$I$36</c:f>
              <c:numCache>
                <c:formatCode>#,##0.00</c:formatCode>
                <c:ptCount val="5"/>
                <c:pt idx="0">
                  <c:v>-2278</c:v>
                </c:pt>
                <c:pt idx="1">
                  <c:v>-2700</c:v>
                </c:pt>
                <c:pt idx="2">
                  <c:v>923</c:v>
                </c:pt>
                <c:pt idx="3">
                  <c:v>2681</c:v>
                </c:pt>
                <c:pt idx="4">
                  <c:v>2402</c:v>
                </c:pt>
              </c:numCache>
            </c:numRef>
          </c:val>
          <c:smooth val="0"/>
          <c:extLst>
            <c:ext xmlns:c16="http://schemas.microsoft.com/office/drawing/2014/chart" uri="{C3380CC4-5D6E-409C-BE32-E72D297353CC}">
              <c16:uniqueId val="{00000002-8AD5-4FDE-AC2C-4BB343C6264E}"/>
            </c:ext>
          </c:extLst>
        </c:ser>
        <c:dLbls>
          <c:showLegendKey val="0"/>
          <c:showVal val="0"/>
          <c:showCatName val="0"/>
          <c:showSerName val="0"/>
          <c:showPercent val="0"/>
          <c:showBubbleSize val="0"/>
        </c:dLbls>
        <c:smooth val="0"/>
        <c:axId val="985347616"/>
        <c:axId val="985355936"/>
      </c:lineChart>
      <c:catAx>
        <c:axId val="98534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355936"/>
        <c:crosses val="autoZero"/>
        <c:auto val="1"/>
        <c:lblAlgn val="ctr"/>
        <c:lblOffset val="100"/>
        <c:noMultiLvlLbl val="0"/>
      </c:catAx>
      <c:valAx>
        <c:axId val="9853559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347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 Id="rId4"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729B92-0650-416C-AA27-E172406296D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FF86F85F-D65F-4113-998C-ACAF72610CE5}">
      <dgm:prSet phldrT="[Text]" custT="1"/>
      <dgm:spPr/>
      <dgm:t>
        <a:bodyPr/>
        <a:lstStyle/>
        <a:p>
          <a:r>
            <a:rPr lang="en-US" sz="1600" b="1" dirty="0">
              <a:solidFill>
                <a:schemeClr val="tx1"/>
              </a:solidFill>
            </a:rPr>
            <a:t>Forensic Data Analytics</a:t>
          </a:r>
        </a:p>
      </dgm:t>
    </dgm:pt>
    <dgm:pt modelId="{9F9091ED-0898-4652-ABB7-B11562D2EEB3}" type="parTrans" cxnId="{3088F7A4-87F8-4FA7-8A0F-5C57DD86BE44}">
      <dgm:prSet/>
      <dgm:spPr/>
      <dgm:t>
        <a:bodyPr/>
        <a:lstStyle/>
        <a:p>
          <a:endParaRPr lang="en-US" sz="1600" b="1"/>
        </a:p>
      </dgm:t>
    </dgm:pt>
    <dgm:pt modelId="{FCE5C255-3B1D-4D43-BFCB-26C5199C54AE}" type="sibTrans" cxnId="{3088F7A4-87F8-4FA7-8A0F-5C57DD86BE44}">
      <dgm:prSet/>
      <dgm:spPr/>
      <dgm:t>
        <a:bodyPr/>
        <a:lstStyle/>
        <a:p>
          <a:endParaRPr lang="en-US" sz="1600" b="1"/>
        </a:p>
      </dgm:t>
    </dgm:pt>
    <dgm:pt modelId="{88FFC1E1-EEE8-4FD9-9C8C-67852538E228}">
      <dgm:prSet custT="1"/>
      <dgm:spPr/>
      <dgm:t>
        <a:bodyPr/>
        <a:lstStyle/>
        <a:p>
          <a:r>
            <a:rPr lang="en-US" sz="1600" b="1" dirty="0">
              <a:solidFill>
                <a:schemeClr val="tx1"/>
              </a:solidFill>
            </a:rPr>
            <a:t>Forensic Accounting</a:t>
          </a:r>
        </a:p>
      </dgm:t>
    </dgm:pt>
    <dgm:pt modelId="{CCDED95F-57D6-40BC-92B6-4C1C832014A5}" type="parTrans" cxnId="{D88DAE4C-A667-44E6-A42E-C3F77919CA9A}">
      <dgm:prSet/>
      <dgm:spPr/>
      <dgm:t>
        <a:bodyPr/>
        <a:lstStyle/>
        <a:p>
          <a:endParaRPr lang="en-US" sz="1600" b="1"/>
        </a:p>
      </dgm:t>
    </dgm:pt>
    <dgm:pt modelId="{D29A36B1-E930-45DC-8FC2-ACC8B41D42C4}" type="sibTrans" cxnId="{D88DAE4C-A667-44E6-A42E-C3F77919CA9A}">
      <dgm:prSet/>
      <dgm:spPr/>
      <dgm:t>
        <a:bodyPr/>
        <a:lstStyle/>
        <a:p>
          <a:endParaRPr lang="en-US" sz="1600" b="1"/>
        </a:p>
      </dgm:t>
    </dgm:pt>
    <dgm:pt modelId="{32377BBA-4819-43E8-872D-42EDF46FB78D}">
      <dgm:prSet custT="1"/>
      <dgm:spPr/>
      <dgm:t>
        <a:bodyPr/>
        <a:lstStyle/>
        <a:p>
          <a:r>
            <a:rPr lang="en-US" sz="1600" b="1" dirty="0">
              <a:solidFill>
                <a:schemeClr val="tx1"/>
              </a:solidFill>
            </a:rPr>
            <a:t>Forensic Investigation</a:t>
          </a:r>
        </a:p>
      </dgm:t>
    </dgm:pt>
    <dgm:pt modelId="{02743751-3A7F-4E88-B705-31C4F7858349}" type="parTrans" cxnId="{051BD3A6-34A8-4E98-AF87-B1D89B31AEDF}">
      <dgm:prSet/>
      <dgm:spPr/>
      <dgm:t>
        <a:bodyPr/>
        <a:lstStyle/>
        <a:p>
          <a:endParaRPr lang="en-US" sz="1600" b="1"/>
        </a:p>
      </dgm:t>
    </dgm:pt>
    <dgm:pt modelId="{9B4499D4-B1AD-49FD-9850-6A5E7D44EE78}" type="sibTrans" cxnId="{051BD3A6-34A8-4E98-AF87-B1D89B31AEDF}">
      <dgm:prSet/>
      <dgm:spPr/>
      <dgm:t>
        <a:bodyPr/>
        <a:lstStyle/>
        <a:p>
          <a:endParaRPr lang="en-US" sz="1600" b="1"/>
        </a:p>
      </dgm:t>
    </dgm:pt>
    <dgm:pt modelId="{ED88E6AA-81CF-41FA-861A-5B1CD4D93F3C}">
      <dgm:prSet custT="1"/>
      <dgm:spPr/>
      <dgm:t>
        <a:bodyPr/>
        <a:lstStyle/>
        <a:p>
          <a:r>
            <a:rPr lang="en-US" sz="1600" b="1" dirty="0">
              <a:solidFill>
                <a:schemeClr val="tx1"/>
              </a:solidFill>
            </a:rPr>
            <a:t>Civil litigation </a:t>
          </a:r>
        </a:p>
      </dgm:t>
    </dgm:pt>
    <dgm:pt modelId="{64FF1E38-DAB0-4FB3-84B0-85A5F990DC9C}" type="parTrans" cxnId="{8470AF47-DB05-4E69-BB49-AD3580C69FDE}">
      <dgm:prSet/>
      <dgm:spPr/>
      <dgm:t>
        <a:bodyPr/>
        <a:lstStyle/>
        <a:p>
          <a:endParaRPr lang="en-US" sz="1600" b="1"/>
        </a:p>
      </dgm:t>
    </dgm:pt>
    <dgm:pt modelId="{12BAF39B-7F06-42A6-BB2D-2E5536DE4623}" type="sibTrans" cxnId="{8470AF47-DB05-4E69-BB49-AD3580C69FDE}">
      <dgm:prSet/>
      <dgm:spPr/>
      <dgm:t>
        <a:bodyPr/>
        <a:lstStyle/>
        <a:p>
          <a:endParaRPr lang="en-US" sz="1600" b="1"/>
        </a:p>
      </dgm:t>
    </dgm:pt>
    <dgm:pt modelId="{F576A1A9-E2C0-4116-8542-1496EA8103CD}">
      <dgm:prSet custT="1"/>
      <dgm:spPr/>
      <dgm:t>
        <a:bodyPr/>
        <a:lstStyle/>
        <a:p>
          <a:r>
            <a:rPr lang="en-US" sz="1600" b="1" dirty="0">
              <a:solidFill>
                <a:schemeClr val="tx1"/>
              </a:solidFill>
            </a:rPr>
            <a:t>Legal's </a:t>
          </a:r>
        </a:p>
      </dgm:t>
    </dgm:pt>
    <dgm:pt modelId="{C4801E0C-C8E9-4C9F-B5BA-82A80E103761}" type="parTrans" cxnId="{F5BAC843-C97B-407E-AF73-73F27A693648}">
      <dgm:prSet/>
      <dgm:spPr/>
      <dgm:t>
        <a:bodyPr/>
        <a:lstStyle/>
        <a:p>
          <a:endParaRPr lang="en-US" sz="1600" b="1"/>
        </a:p>
      </dgm:t>
    </dgm:pt>
    <dgm:pt modelId="{F8FE6772-A699-48D8-8D50-86A4B27F9C2B}" type="sibTrans" cxnId="{F5BAC843-C97B-407E-AF73-73F27A693648}">
      <dgm:prSet/>
      <dgm:spPr/>
      <dgm:t>
        <a:bodyPr/>
        <a:lstStyle/>
        <a:p>
          <a:endParaRPr lang="en-US" sz="1600" b="1"/>
        </a:p>
      </dgm:t>
    </dgm:pt>
    <dgm:pt modelId="{AB91CD00-66B7-4742-A98A-DA0E9DAF1E45}">
      <dgm:prSet custT="1"/>
      <dgm:spPr/>
      <dgm:t>
        <a:bodyPr/>
        <a:lstStyle/>
        <a:p>
          <a:r>
            <a:rPr lang="en-US" sz="1600" b="1" dirty="0">
              <a:solidFill>
                <a:schemeClr val="tx1"/>
              </a:solidFill>
            </a:rPr>
            <a:t>Cyber Forensics</a:t>
          </a:r>
        </a:p>
      </dgm:t>
    </dgm:pt>
    <dgm:pt modelId="{5E50DDAE-255D-4400-B052-DD9FC756ED56}" type="parTrans" cxnId="{739A172D-73E4-44CA-A521-0D907D32BDE7}">
      <dgm:prSet/>
      <dgm:spPr/>
      <dgm:t>
        <a:bodyPr/>
        <a:lstStyle/>
        <a:p>
          <a:endParaRPr lang="en-US" sz="1600" b="1"/>
        </a:p>
      </dgm:t>
    </dgm:pt>
    <dgm:pt modelId="{9929A785-9976-454D-AF1B-18DD280F4DF4}" type="sibTrans" cxnId="{739A172D-73E4-44CA-A521-0D907D32BDE7}">
      <dgm:prSet/>
      <dgm:spPr/>
      <dgm:t>
        <a:bodyPr/>
        <a:lstStyle/>
        <a:p>
          <a:endParaRPr lang="en-US" sz="1600" b="1"/>
        </a:p>
      </dgm:t>
    </dgm:pt>
    <dgm:pt modelId="{B9EE9595-7E29-4D48-B0A4-97B28AD728D2}" type="pres">
      <dgm:prSet presAssocID="{33729B92-0650-416C-AA27-E172406296DF}" presName="Name0" presStyleCnt="0">
        <dgm:presLayoutVars>
          <dgm:dir/>
          <dgm:resizeHandles val="exact"/>
        </dgm:presLayoutVars>
      </dgm:prSet>
      <dgm:spPr/>
      <dgm:t>
        <a:bodyPr/>
        <a:lstStyle/>
        <a:p>
          <a:endParaRPr lang="en-US"/>
        </a:p>
      </dgm:t>
    </dgm:pt>
    <dgm:pt modelId="{B7F7792E-D634-4A1C-84CD-12B94CE1B5AD}" type="pres">
      <dgm:prSet presAssocID="{FF86F85F-D65F-4113-998C-ACAF72610CE5}" presName="compNode" presStyleCnt="0"/>
      <dgm:spPr/>
    </dgm:pt>
    <dgm:pt modelId="{FA575057-9563-4762-BACF-75CD7A65E0F4}" type="pres">
      <dgm:prSet presAssocID="{FF86F85F-D65F-4113-998C-ACAF72610CE5}" presName="pictRect" presStyleLbl="node1" presStyleIdx="0" presStyleCnt="6"/>
      <dgm:spPr>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32000" r="-32000"/>
          </a:stretch>
        </a:blipFill>
      </dgm:spPr>
    </dgm:pt>
    <dgm:pt modelId="{1A7DFD33-D9A0-4533-BE55-CEAC2E698AAE}" type="pres">
      <dgm:prSet presAssocID="{FF86F85F-D65F-4113-998C-ACAF72610CE5}" presName="textRect" presStyleLbl="revTx" presStyleIdx="0" presStyleCnt="6">
        <dgm:presLayoutVars>
          <dgm:bulletEnabled val="1"/>
        </dgm:presLayoutVars>
      </dgm:prSet>
      <dgm:spPr/>
      <dgm:t>
        <a:bodyPr/>
        <a:lstStyle/>
        <a:p>
          <a:endParaRPr lang="en-US"/>
        </a:p>
      </dgm:t>
    </dgm:pt>
    <dgm:pt modelId="{2F3F7EF0-8A49-42D3-ABCB-14355356C668}" type="pres">
      <dgm:prSet presAssocID="{FCE5C255-3B1D-4D43-BFCB-26C5199C54AE}" presName="sibTrans" presStyleLbl="sibTrans2D1" presStyleIdx="0" presStyleCnt="0"/>
      <dgm:spPr/>
      <dgm:t>
        <a:bodyPr/>
        <a:lstStyle/>
        <a:p>
          <a:endParaRPr lang="en-US"/>
        </a:p>
      </dgm:t>
    </dgm:pt>
    <dgm:pt modelId="{2E51555E-3BFE-4206-8DE4-427C6B24C6A6}" type="pres">
      <dgm:prSet presAssocID="{88FFC1E1-EEE8-4FD9-9C8C-67852538E228}" presName="compNode" presStyleCnt="0"/>
      <dgm:spPr/>
    </dgm:pt>
    <dgm:pt modelId="{F9205C40-1BC6-4355-A8B9-B90292004FD3}" type="pres">
      <dgm:prSet presAssocID="{88FFC1E1-EEE8-4FD9-9C8C-67852538E228}" presName="pictRect" presStyleLbl="node1" presStyleIdx="1" presStyleCnt="6"/>
      <dgm:spPr>
        <a:blipFill>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16000" b="-16000"/>
          </a:stretch>
        </a:blipFill>
      </dgm:spPr>
    </dgm:pt>
    <dgm:pt modelId="{0D101CED-9C5A-4231-B6B2-E8D6F9BBE510}" type="pres">
      <dgm:prSet presAssocID="{88FFC1E1-EEE8-4FD9-9C8C-67852538E228}" presName="textRect" presStyleLbl="revTx" presStyleIdx="1" presStyleCnt="6">
        <dgm:presLayoutVars>
          <dgm:bulletEnabled val="1"/>
        </dgm:presLayoutVars>
      </dgm:prSet>
      <dgm:spPr/>
      <dgm:t>
        <a:bodyPr/>
        <a:lstStyle/>
        <a:p>
          <a:endParaRPr lang="en-US"/>
        </a:p>
      </dgm:t>
    </dgm:pt>
    <dgm:pt modelId="{F88FA294-92A8-4BA9-A319-9BDF731E267E}" type="pres">
      <dgm:prSet presAssocID="{D29A36B1-E930-45DC-8FC2-ACC8B41D42C4}" presName="sibTrans" presStyleLbl="sibTrans2D1" presStyleIdx="0" presStyleCnt="0"/>
      <dgm:spPr/>
      <dgm:t>
        <a:bodyPr/>
        <a:lstStyle/>
        <a:p>
          <a:endParaRPr lang="en-US"/>
        </a:p>
      </dgm:t>
    </dgm:pt>
    <dgm:pt modelId="{56022D63-7509-4E92-8BD9-D0D1E7C1B002}" type="pres">
      <dgm:prSet presAssocID="{32377BBA-4819-43E8-872D-42EDF46FB78D}" presName="compNode" presStyleCnt="0"/>
      <dgm:spPr/>
    </dgm:pt>
    <dgm:pt modelId="{DB549D75-6555-47F6-856C-9CF4BC5135D1}" type="pres">
      <dgm:prSet presAssocID="{32377BBA-4819-43E8-872D-42EDF46FB78D}" presName="pictRect" presStyleLbl="node1" presStyleIdx="2" presStyleCnt="6"/>
      <dgm:spPr>
        <a:blipFill>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13000" b="-13000"/>
          </a:stretch>
        </a:blipFill>
      </dgm:spPr>
    </dgm:pt>
    <dgm:pt modelId="{D7721FA3-692C-414B-B447-57D4637455BC}" type="pres">
      <dgm:prSet presAssocID="{32377BBA-4819-43E8-872D-42EDF46FB78D}" presName="textRect" presStyleLbl="revTx" presStyleIdx="2" presStyleCnt="6">
        <dgm:presLayoutVars>
          <dgm:bulletEnabled val="1"/>
        </dgm:presLayoutVars>
      </dgm:prSet>
      <dgm:spPr/>
      <dgm:t>
        <a:bodyPr/>
        <a:lstStyle/>
        <a:p>
          <a:endParaRPr lang="en-US"/>
        </a:p>
      </dgm:t>
    </dgm:pt>
    <dgm:pt modelId="{369FEA9A-4100-4F64-ACBC-BEB1AC8C4F77}" type="pres">
      <dgm:prSet presAssocID="{9B4499D4-B1AD-49FD-9850-6A5E7D44EE78}" presName="sibTrans" presStyleLbl="sibTrans2D1" presStyleIdx="0" presStyleCnt="0"/>
      <dgm:spPr/>
      <dgm:t>
        <a:bodyPr/>
        <a:lstStyle/>
        <a:p>
          <a:endParaRPr lang="en-US"/>
        </a:p>
      </dgm:t>
    </dgm:pt>
    <dgm:pt modelId="{16EEC2AB-EBA7-4650-908D-936F54D3BB6B}" type="pres">
      <dgm:prSet presAssocID="{ED88E6AA-81CF-41FA-861A-5B1CD4D93F3C}" presName="compNode" presStyleCnt="0"/>
      <dgm:spPr/>
    </dgm:pt>
    <dgm:pt modelId="{BEADDC3D-8789-4B83-84C8-4BA8AD36E98E}" type="pres">
      <dgm:prSet presAssocID="{ED88E6AA-81CF-41FA-861A-5B1CD4D93F3C}" presName="pictRect" presStyleLbl="node1" presStyleIdx="3" presStyleCnt="6" custLinFactNeighborX="-2237" custLinFactNeighborY="-6892"/>
      <dgm:spPr>
        <a:blipFill>
          <a:blip xmlns:r="http://schemas.openxmlformats.org/officeDocument/2006/relationships" r:embed="rId4">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28000" r="-28000"/>
          </a:stretch>
        </a:blipFill>
      </dgm:spPr>
    </dgm:pt>
    <dgm:pt modelId="{1E5F5C98-5B9B-4EE6-A292-E05C1B059B72}" type="pres">
      <dgm:prSet presAssocID="{ED88E6AA-81CF-41FA-861A-5B1CD4D93F3C}" presName="textRect" presStyleLbl="revTx" presStyleIdx="3" presStyleCnt="6">
        <dgm:presLayoutVars>
          <dgm:bulletEnabled val="1"/>
        </dgm:presLayoutVars>
      </dgm:prSet>
      <dgm:spPr/>
      <dgm:t>
        <a:bodyPr/>
        <a:lstStyle/>
        <a:p>
          <a:endParaRPr lang="en-US"/>
        </a:p>
      </dgm:t>
    </dgm:pt>
    <dgm:pt modelId="{D245A824-8F66-4C4E-B111-F2B23E19A55B}" type="pres">
      <dgm:prSet presAssocID="{12BAF39B-7F06-42A6-BB2D-2E5536DE4623}" presName="sibTrans" presStyleLbl="sibTrans2D1" presStyleIdx="0" presStyleCnt="0"/>
      <dgm:spPr/>
      <dgm:t>
        <a:bodyPr/>
        <a:lstStyle/>
        <a:p>
          <a:endParaRPr lang="en-US"/>
        </a:p>
      </dgm:t>
    </dgm:pt>
    <dgm:pt modelId="{4F7C686E-AE71-453A-9454-13FF00237FB8}" type="pres">
      <dgm:prSet presAssocID="{F576A1A9-E2C0-4116-8542-1496EA8103CD}" presName="compNode" presStyleCnt="0"/>
      <dgm:spPr/>
    </dgm:pt>
    <dgm:pt modelId="{31F2FA32-C2DF-4D0E-8640-96953408AFF9}" type="pres">
      <dgm:prSet presAssocID="{F576A1A9-E2C0-4116-8542-1496EA8103CD}" presName="pictRect" presStyleLbl="node1" presStyleIdx="4" presStyleCnt="6"/>
      <dgm:spPr>
        <a:blipFill>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17000" r="-17000"/>
          </a:stretch>
        </a:blipFill>
      </dgm:spPr>
    </dgm:pt>
    <dgm:pt modelId="{48B2F57B-57A2-4A41-942C-3A244B1E2DC2}" type="pres">
      <dgm:prSet presAssocID="{F576A1A9-E2C0-4116-8542-1496EA8103CD}" presName="textRect" presStyleLbl="revTx" presStyleIdx="4" presStyleCnt="6">
        <dgm:presLayoutVars>
          <dgm:bulletEnabled val="1"/>
        </dgm:presLayoutVars>
      </dgm:prSet>
      <dgm:spPr/>
      <dgm:t>
        <a:bodyPr/>
        <a:lstStyle/>
        <a:p>
          <a:endParaRPr lang="en-US"/>
        </a:p>
      </dgm:t>
    </dgm:pt>
    <dgm:pt modelId="{5CA97832-E71C-427F-9253-89E3C3ABE3FC}" type="pres">
      <dgm:prSet presAssocID="{F8FE6772-A699-48D8-8D50-86A4B27F9C2B}" presName="sibTrans" presStyleLbl="sibTrans2D1" presStyleIdx="0" presStyleCnt="0"/>
      <dgm:spPr/>
      <dgm:t>
        <a:bodyPr/>
        <a:lstStyle/>
        <a:p>
          <a:endParaRPr lang="en-US"/>
        </a:p>
      </dgm:t>
    </dgm:pt>
    <dgm:pt modelId="{C881BE0F-8136-4030-8BB4-435BF41B88B7}" type="pres">
      <dgm:prSet presAssocID="{AB91CD00-66B7-4742-A98A-DA0E9DAF1E45}" presName="compNode" presStyleCnt="0"/>
      <dgm:spPr/>
    </dgm:pt>
    <dgm:pt modelId="{A12231F7-DF1F-4F0C-AFE0-A0E5E229C060}" type="pres">
      <dgm:prSet presAssocID="{AB91CD00-66B7-4742-A98A-DA0E9DAF1E45}" presName="pictRect" presStyleLbl="node1" presStyleIdx="5" presStyleCnt="6"/>
      <dgm:spPr>
        <a:blipFill>
          <a:blip xmlns:r="http://schemas.openxmlformats.org/officeDocument/2006/relationships" r:embed="rId6">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26000" r="-26000"/>
          </a:stretch>
        </a:blipFill>
      </dgm:spPr>
    </dgm:pt>
    <dgm:pt modelId="{7C1C6FA3-3866-4446-BA22-CCEC362C76BF}" type="pres">
      <dgm:prSet presAssocID="{AB91CD00-66B7-4742-A98A-DA0E9DAF1E45}" presName="textRect" presStyleLbl="revTx" presStyleIdx="5" presStyleCnt="6">
        <dgm:presLayoutVars>
          <dgm:bulletEnabled val="1"/>
        </dgm:presLayoutVars>
      </dgm:prSet>
      <dgm:spPr/>
      <dgm:t>
        <a:bodyPr/>
        <a:lstStyle/>
        <a:p>
          <a:endParaRPr lang="en-US"/>
        </a:p>
      </dgm:t>
    </dgm:pt>
  </dgm:ptLst>
  <dgm:cxnLst>
    <dgm:cxn modelId="{BE13617B-C6AD-46A7-83F3-4F14D953315A}" type="presOf" srcId="{AB91CD00-66B7-4742-A98A-DA0E9DAF1E45}" destId="{7C1C6FA3-3866-4446-BA22-CCEC362C76BF}" srcOrd="0" destOrd="0" presId="urn:microsoft.com/office/officeart/2005/8/layout/pList1"/>
    <dgm:cxn modelId="{FEC4CF8B-32F3-444C-8831-A493D0E365CD}" type="presOf" srcId="{FCE5C255-3B1D-4D43-BFCB-26C5199C54AE}" destId="{2F3F7EF0-8A49-42D3-ABCB-14355356C668}" srcOrd="0" destOrd="0" presId="urn:microsoft.com/office/officeart/2005/8/layout/pList1"/>
    <dgm:cxn modelId="{C9F47C00-162E-4568-8F30-019FC9405727}" type="presOf" srcId="{ED88E6AA-81CF-41FA-861A-5B1CD4D93F3C}" destId="{1E5F5C98-5B9B-4EE6-A292-E05C1B059B72}" srcOrd="0" destOrd="0" presId="urn:microsoft.com/office/officeart/2005/8/layout/pList1"/>
    <dgm:cxn modelId="{051BD3A6-34A8-4E98-AF87-B1D89B31AEDF}" srcId="{33729B92-0650-416C-AA27-E172406296DF}" destId="{32377BBA-4819-43E8-872D-42EDF46FB78D}" srcOrd="2" destOrd="0" parTransId="{02743751-3A7F-4E88-B705-31C4F7858349}" sibTransId="{9B4499D4-B1AD-49FD-9850-6A5E7D44EE78}"/>
    <dgm:cxn modelId="{8470AF47-DB05-4E69-BB49-AD3580C69FDE}" srcId="{33729B92-0650-416C-AA27-E172406296DF}" destId="{ED88E6AA-81CF-41FA-861A-5B1CD4D93F3C}" srcOrd="3" destOrd="0" parTransId="{64FF1E38-DAB0-4FB3-84B0-85A5F990DC9C}" sibTransId="{12BAF39B-7F06-42A6-BB2D-2E5536DE4623}"/>
    <dgm:cxn modelId="{B5B3F354-A614-4759-A3B0-EED24EF828C9}" type="presOf" srcId="{12BAF39B-7F06-42A6-BB2D-2E5536DE4623}" destId="{D245A824-8F66-4C4E-B111-F2B23E19A55B}" srcOrd="0" destOrd="0" presId="urn:microsoft.com/office/officeart/2005/8/layout/pList1"/>
    <dgm:cxn modelId="{3088F7A4-87F8-4FA7-8A0F-5C57DD86BE44}" srcId="{33729B92-0650-416C-AA27-E172406296DF}" destId="{FF86F85F-D65F-4113-998C-ACAF72610CE5}" srcOrd="0" destOrd="0" parTransId="{9F9091ED-0898-4652-ABB7-B11562D2EEB3}" sibTransId="{FCE5C255-3B1D-4D43-BFCB-26C5199C54AE}"/>
    <dgm:cxn modelId="{739A172D-73E4-44CA-A521-0D907D32BDE7}" srcId="{33729B92-0650-416C-AA27-E172406296DF}" destId="{AB91CD00-66B7-4742-A98A-DA0E9DAF1E45}" srcOrd="5" destOrd="0" parTransId="{5E50DDAE-255D-4400-B052-DD9FC756ED56}" sibTransId="{9929A785-9976-454D-AF1B-18DD280F4DF4}"/>
    <dgm:cxn modelId="{F5BAC843-C97B-407E-AF73-73F27A693648}" srcId="{33729B92-0650-416C-AA27-E172406296DF}" destId="{F576A1A9-E2C0-4116-8542-1496EA8103CD}" srcOrd="4" destOrd="0" parTransId="{C4801E0C-C8E9-4C9F-B5BA-82A80E103761}" sibTransId="{F8FE6772-A699-48D8-8D50-86A4B27F9C2B}"/>
    <dgm:cxn modelId="{A15C21DC-3738-4918-A35A-AC52BEF25203}" type="presOf" srcId="{F8FE6772-A699-48D8-8D50-86A4B27F9C2B}" destId="{5CA97832-E71C-427F-9253-89E3C3ABE3FC}" srcOrd="0" destOrd="0" presId="urn:microsoft.com/office/officeart/2005/8/layout/pList1"/>
    <dgm:cxn modelId="{DBF1B12C-4E95-4B91-B9DC-F65D12AB34EB}" type="presOf" srcId="{9B4499D4-B1AD-49FD-9850-6A5E7D44EE78}" destId="{369FEA9A-4100-4F64-ACBC-BEB1AC8C4F77}" srcOrd="0" destOrd="0" presId="urn:microsoft.com/office/officeart/2005/8/layout/pList1"/>
    <dgm:cxn modelId="{64DAC8A1-1603-4319-84F3-4DC83886AAE0}" type="presOf" srcId="{FF86F85F-D65F-4113-998C-ACAF72610CE5}" destId="{1A7DFD33-D9A0-4533-BE55-CEAC2E698AAE}" srcOrd="0" destOrd="0" presId="urn:microsoft.com/office/officeart/2005/8/layout/pList1"/>
    <dgm:cxn modelId="{99780736-C4B8-40DE-825E-7373A5CEB0E8}" type="presOf" srcId="{F576A1A9-E2C0-4116-8542-1496EA8103CD}" destId="{48B2F57B-57A2-4A41-942C-3A244B1E2DC2}" srcOrd="0" destOrd="0" presId="urn:microsoft.com/office/officeart/2005/8/layout/pList1"/>
    <dgm:cxn modelId="{1C918952-F718-4274-A722-4430F8873A36}" type="presOf" srcId="{D29A36B1-E930-45DC-8FC2-ACC8B41D42C4}" destId="{F88FA294-92A8-4BA9-A319-9BDF731E267E}" srcOrd="0" destOrd="0" presId="urn:microsoft.com/office/officeart/2005/8/layout/pList1"/>
    <dgm:cxn modelId="{54374CE8-6E67-43A4-811B-8D843F31C725}" type="presOf" srcId="{33729B92-0650-416C-AA27-E172406296DF}" destId="{B9EE9595-7E29-4D48-B0A4-97B28AD728D2}" srcOrd="0" destOrd="0" presId="urn:microsoft.com/office/officeart/2005/8/layout/pList1"/>
    <dgm:cxn modelId="{6E4B87A3-B890-4F07-BA96-A3A4BFA06645}" type="presOf" srcId="{32377BBA-4819-43E8-872D-42EDF46FB78D}" destId="{D7721FA3-692C-414B-B447-57D4637455BC}" srcOrd="0" destOrd="0" presId="urn:microsoft.com/office/officeart/2005/8/layout/pList1"/>
    <dgm:cxn modelId="{D88DAE4C-A667-44E6-A42E-C3F77919CA9A}" srcId="{33729B92-0650-416C-AA27-E172406296DF}" destId="{88FFC1E1-EEE8-4FD9-9C8C-67852538E228}" srcOrd="1" destOrd="0" parTransId="{CCDED95F-57D6-40BC-92B6-4C1C832014A5}" sibTransId="{D29A36B1-E930-45DC-8FC2-ACC8B41D42C4}"/>
    <dgm:cxn modelId="{C03A525E-B231-4BA8-ABE1-B1B46151AB9E}" type="presOf" srcId="{88FFC1E1-EEE8-4FD9-9C8C-67852538E228}" destId="{0D101CED-9C5A-4231-B6B2-E8D6F9BBE510}" srcOrd="0" destOrd="0" presId="urn:microsoft.com/office/officeart/2005/8/layout/pList1"/>
    <dgm:cxn modelId="{B207C0AE-24CE-486F-BCE0-C18CE6FAABBE}" type="presParOf" srcId="{B9EE9595-7E29-4D48-B0A4-97B28AD728D2}" destId="{B7F7792E-D634-4A1C-84CD-12B94CE1B5AD}" srcOrd="0" destOrd="0" presId="urn:microsoft.com/office/officeart/2005/8/layout/pList1"/>
    <dgm:cxn modelId="{84EE54B3-8DA0-4AFA-9076-CEC3BF8AB8D2}" type="presParOf" srcId="{B7F7792E-D634-4A1C-84CD-12B94CE1B5AD}" destId="{FA575057-9563-4762-BACF-75CD7A65E0F4}" srcOrd="0" destOrd="0" presId="urn:microsoft.com/office/officeart/2005/8/layout/pList1"/>
    <dgm:cxn modelId="{63946A01-52D8-48C6-893E-A55F93EA1C23}" type="presParOf" srcId="{B7F7792E-D634-4A1C-84CD-12B94CE1B5AD}" destId="{1A7DFD33-D9A0-4533-BE55-CEAC2E698AAE}" srcOrd="1" destOrd="0" presId="urn:microsoft.com/office/officeart/2005/8/layout/pList1"/>
    <dgm:cxn modelId="{E446A678-DD8F-4585-B642-14F02221CE14}" type="presParOf" srcId="{B9EE9595-7E29-4D48-B0A4-97B28AD728D2}" destId="{2F3F7EF0-8A49-42D3-ABCB-14355356C668}" srcOrd="1" destOrd="0" presId="urn:microsoft.com/office/officeart/2005/8/layout/pList1"/>
    <dgm:cxn modelId="{39B800D8-D530-4262-A352-29519950A01F}" type="presParOf" srcId="{B9EE9595-7E29-4D48-B0A4-97B28AD728D2}" destId="{2E51555E-3BFE-4206-8DE4-427C6B24C6A6}" srcOrd="2" destOrd="0" presId="urn:microsoft.com/office/officeart/2005/8/layout/pList1"/>
    <dgm:cxn modelId="{C157DF3C-E8AF-4243-9AA3-3DA87CDBD596}" type="presParOf" srcId="{2E51555E-3BFE-4206-8DE4-427C6B24C6A6}" destId="{F9205C40-1BC6-4355-A8B9-B90292004FD3}" srcOrd="0" destOrd="0" presId="urn:microsoft.com/office/officeart/2005/8/layout/pList1"/>
    <dgm:cxn modelId="{0E7E11F0-B817-4242-B899-F3DD36853195}" type="presParOf" srcId="{2E51555E-3BFE-4206-8DE4-427C6B24C6A6}" destId="{0D101CED-9C5A-4231-B6B2-E8D6F9BBE510}" srcOrd="1" destOrd="0" presId="urn:microsoft.com/office/officeart/2005/8/layout/pList1"/>
    <dgm:cxn modelId="{BF021C83-AC4B-4D04-A5FA-7717298C7D26}" type="presParOf" srcId="{B9EE9595-7E29-4D48-B0A4-97B28AD728D2}" destId="{F88FA294-92A8-4BA9-A319-9BDF731E267E}" srcOrd="3" destOrd="0" presId="urn:microsoft.com/office/officeart/2005/8/layout/pList1"/>
    <dgm:cxn modelId="{32B045CF-ADF9-4B4E-83E7-A1A505554DFA}" type="presParOf" srcId="{B9EE9595-7E29-4D48-B0A4-97B28AD728D2}" destId="{56022D63-7509-4E92-8BD9-D0D1E7C1B002}" srcOrd="4" destOrd="0" presId="urn:microsoft.com/office/officeart/2005/8/layout/pList1"/>
    <dgm:cxn modelId="{A6140E5F-DA2F-4B36-837F-2ECED2E4C7DE}" type="presParOf" srcId="{56022D63-7509-4E92-8BD9-D0D1E7C1B002}" destId="{DB549D75-6555-47F6-856C-9CF4BC5135D1}" srcOrd="0" destOrd="0" presId="urn:microsoft.com/office/officeart/2005/8/layout/pList1"/>
    <dgm:cxn modelId="{3B3EE59A-CF75-436D-A237-87C1817E8AA6}" type="presParOf" srcId="{56022D63-7509-4E92-8BD9-D0D1E7C1B002}" destId="{D7721FA3-692C-414B-B447-57D4637455BC}" srcOrd="1" destOrd="0" presId="urn:microsoft.com/office/officeart/2005/8/layout/pList1"/>
    <dgm:cxn modelId="{70F3D825-6BE0-4902-8BE4-F0E50F7B17C7}" type="presParOf" srcId="{B9EE9595-7E29-4D48-B0A4-97B28AD728D2}" destId="{369FEA9A-4100-4F64-ACBC-BEB1AC8C4F77}" srcOrd="5" destOrd="0" presId="urn:microsoft.com/office/officeart/2005/8/layout/pList1"/>
    <dgm:cxn modelId="{12F3BDA0-B13C-4636-9CF2-6268429FABC8}" type="presParOf" srcId="{B9EE9595-7E29-4D48-B0A4-97B28AD728D2}" destId="{16EEC2AB-EBA7-4650-908D-936F54D3BB6B}" srcOrd="6" destOrd="0" presId="urn:microsoft.com/office/officeart/2005/8/layout/pList1"/>
    <dgm:cxn modelId="{B1042CC2-7607-4642-A4A3-C86ACCFB49D2}" type="presParOf" srcId="{16EEC2AB-EBA7-4650-908D-936F54D3BB6B}" destId="{BEADDC3D-8789-4B83-84C8-4BA8AD36E98E}" srcOrd="0" destOrd="0" presId="urn:microsoft.com/office/officeart/2005/8/layout/pList1"/>
    <dgm:cxn modelId="{17A9689D-8796-45AF-BC7F-F4836F741887}" type="presParOf" srcId="{16EEC2AB-EBA7-4650-908D-936F54D3BB6B}" destId="{1E5F5C98-5B9B-4EE6-A292-E05C1B059B72}" srcOrd="1" destOrd="0" presId="urn:microsoft.com/office/officeart/2005/8/layout/pList1"/>
    <dgm:cxn modelId="{D79898B1-B7C6-42EE-B95B-2FC0CC164620}" type="presParOf" srcId="{B9EE9595-7E29-4D48-B0A4-97B28AD728D2}" destId="{D245A824-8F66-4C4E-B111-F2B23E19A55B}" srcOrd="7" destOrd="0" presId="urn:microsoft.com/office/officeart/2005/8/layout/pList1"/>
    <dgm:cxn modelId="{2C6E972D-6F5E-4054-85CF-BA85BB680CEC}" type="presParOf" srcId="{B9EE9595-7E29-4D48-B0A4-97B28AD728D2}" destId="{4F7C686E-AE71-453A-9454-13FF00237FB8}" srcOrd="8" destOrd="0" presId="urn:microsoft.com/office/officeart/2005/8/layout/pList1"/>
    <dgm:cxn modelId="{F119955D-E6D5-49C4-A391-5A9D56CCB3A6}" type="presParOf" srcId="{4F7C686E-AE71-453A-9454-13FF00237FB8}" destId="{31F2FA32-C2DF-4D0E-8640-96953408AFF9}" srcOrd="0" destOrd="0" presId="urn:microsoft.com/office/officeart/2005/8/layout/pList1"/>
    <dgm:cxn modelId="{DA21E2C9-491F-46D0-89D7-C15B56F5C172}" type="presParOf" srcId="{4F7C686E-AE71-453A-9454-13FF00237FB8}" destId="{48B2F57B-57A2-4A41-942C-3A244B1E2DC2}" srcOrd="1" destOrd="0" presId="urn:microsoft.com/office/officeart/2005/8/layout/pList1"/>
    <dgm:cxn modelId="{D54BBC9E-D8FA-4447-9FF4-A43461F1C774}" type="presParOf" srcId="{B9EE9595-7E29-4D48-B0A4-97B28AD728D2}" destId="{5CA97832-E71C-427F-9253-89E3C3ABE3FC}" srcOrd="9" destOrd="0" presId="urn:microsoft.com/office/officeart/2005/8/layout/pList1"/>
    <dgm:cxn modelId="{35CAEC0D-AD0B-4B8B-ACCD-7C43861BA61E}" type="presParOf" srcId="{B9EE9595-7E29-4D48-B0A4-97B28AD728D2}" destId="{C881BE0F-8136-4030-8BB4-435BF41B88B7}" srcOrd="10" destOrd="0" presId="urn:microsoft.com/office/officeart/2005/8/layout/pList1"/>
    <dgm:cxn modelId="{68963F1F-2957-4522-93F6-078972E2F17D}" type="presParOf" srcId="{C881BE0F-8136-4030-8BB4-435BF41B88B7}" destId="{A12231F7-DF1F-4F0C-AFE0-A0E5E229C060}" srcOrd="0" destOrd="0" presId="urn:microsoft.com/office/officeart/2005/8/layout/pList1"/>
    <dgm:cxn modelId="{17417A23-5C6E-458C-8E43-831872DDC2F1}" type="presParOf" srcId="{C881BE0F-8136-4030-8BB4-435BF41B88B7}" destId="{7C1C6FA3-3866-4446-BA22-CCEC362C76B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B43B325-A9C6-40B3-87EB-A826647612D9}"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en-US"/>
        </a:p>
      </dgm:t>
    </dgm:pt>
    <dgm:pt modelId="{CE13AA36-14CE-4996-AFE4-D5661FFF74DC}">
      <dgm:prSet phldrT="[Text]"/>
      <dgm:spPr>
        <a:solidFill>
          <a:srgbClr val="FFFF00"/>
        </a:solidFill>
      </dgm:spPr>
      <dgm:t>
        <a:bodyPr/>
        <a:lstStyle/>
        <a:p>
          <a:pPr algn="ctr"/>
          <a:r>
            <a:rPr lang="en-US" b="1" dirty="0">
              <a:solidFill>
                <a:sysClr val="windowText" lastClr="000000"/>
              </a:solidFill>
              <a:latin typeface="Arial" panose="020B0604020202020204" pitchFamily="34" charset="0"/>
              <a:cs typeface="Arial" panose="020B0604020202020204" pitchFamily="34" charset="0"/>
            </a:rPr>
            <a:t>CIVIL LITIGATION</a:t>
          </a:r>
        </a:p>
      </dgm:t>
    </dgm:pt>
    <dgm:pt modelId="{275E96B7-F869-4A93-A49B-6614265E9BE0}" type="parTrans" cxnId="{D39B0426-F377-4407-811C-9CB573E1F8C0}">
      <dgm:prSet/>
      <dgm:spPr/>
      <dgm:t>
        <a:bodyPr/>
        <a:lstStyle/>
        <a:p>
          <a:endParaRPr lang="en-US"/>
        </a:p>
      </dgm:t>
    </dgm:pt>
    <dgm:pt modelId="{23DB3D04-F169-4DC3-A284-0148DEE75C6D}" type="sibTrans" cxnId="{D39B0426-F377-4407-811C-9CB573E1F8C0}">
      <dgm:prSet/>
      <dgm:spPr/>
      <dgm:t>
        <a:bodyPr/>
        <a:lstStyle/>
        <a:p>
          <a:endParaRPr lang="en-US"/>
        </a:p>
      </dgm:t>
    </dgm:pt>
    <dgm:pt modelId="{2DF3787A-A59E-445D-A44C-163C02D92119}">
      <dgm:prSet phldrT="[Text]"/>
      <dgm:spPr>
        <a:solidFill>
          <a:srgbClr val="FFFF00"/>
        </a:solidFill>
      </dgm:spPr>
      <dgm:t>
        <a:bodyPr/>
        <a:lstStyle/>
        <a:p>
          <a:pPr algn="just"/>
          <a:r>
            <a:rPr lang="en-ZA" b="0" dirty="0">
              <a:solidFill>
                <a:sysClr val="windowText" lastClr="000000"/>
              </a:solidFill>
              <a:latin typeface="Arial" panose="020B0604020202020204" pitchFamily="34" charset="0"/>
              <a:cs typeface="Arial" panose="020B0604020202020204" pitchFamily="34" charset="0"/>
            </a:rPr>
            <a:t>Institute civil proceedings where there are potential recoveries of assets.</a:t>
          </a:r>
          <a:endParaRPr lang="en-US" b="0" dirty="0">
            <a:solidFill>
              <a:sysClr val="windowText" lastClr="000000"/>
            </a:solidFill>
            <a:latin typeface="Arial" panose="020B0604020202020204" pitchFamily="34" charset="0"/>
            <a:cs typeface="Arial" panose="020B0604020202020204" pitchFamily="34" charset="0"/>
          </a:endParaRPr>
        </a:p>
      </dgm:t>
    </dgm:pt>
    <dgm:pt modelId="{4750F7E7-481E-4121-A739-5B5B1EDA0174}" type="parTrans" cxnId="{9A775F3B-790A-448F-9394-51508A233EF8}">
      <dgm:prSet/>
      <dgm:spPr/>
      <dgm:t>
        <a:bodyPr/>
        <a:lstStyle/>
        <a:p>
          <a:endParaRPr lang="en-US"/>
        </a:p>
      </dgm:t>
    </dgm:pt>
    <dgm:pt modelId="{22BCC323-8EB0-41F5-8A8C-B49DDC4607FA}" type="sibTrans" cxnId="{9A775F3B-790A-448F-9394-51508A233EF8}">
      <dgm:prSet/>
      <dgm:spPr/>
      <dgm:t>
        <a:bodyPr/>
        <a:lstStyle/>
        <a:p>
          <a:endParaRPr lang="en-US"/>
        </a:p>
      </dgm:t>
    </dgm:pt>
    <dgm:pt modelId="{558686EC-B2A5-42FA-96A8-AE5D5D0757DD}">
      <dgm:prSet phldrT="[Text]"/>
      <dgm:spPr>
        <a:solidFill>
          <a:srgbClr val="FFFF00"/>
        </a:solidFill>
      </dgm:spPr>
      <dgm:t>
        <a:bodyPr/>
        <a:lstStyle/>
        <a:p>
          <a:r>
            <a:rPr lang="en-US" b="1" dirty="0">
              <a:solidFill>
                <a:sysClr val="windowText" lastClr="000000"/>
              </a:solidFill>
              <a:latin typeface="Arial" panose="020B0604020202020204" pitchFamily="34" charset="0"/>
              <a:cs typeface="Arial" panose="020B0604020202020204" pitchFamily="34" charset="0"/>
            </a:rPr>
            <a:t>DISCIPLINARY ACTION REFERRALS TO ESKOM</a:t>
          </a:r>
        </a:p>
      </dgm:t>
    </dgm:pt>
    <dgm:pt modelId="{33D0EFDB-C5A7-49AD-85C4-034A6B79B989}" type="parTrans" cxnId="{3867D535-7204-48D6-A016-C131F1575C3C}">
      <dgm:prSet/>
      <dgm:spPr/>
      <dgm:t>
        <a:bodyPr/>
        <a:lstStyle/>
        <a:p>
          <a:endParaRPr lang="en-US"/>
        </a:p>
      </dgm:t>
    </dgm:pt>
    <dgm:pt modelId="{BBC3611A-DBD8-4B48-8B0C-001C640C447A}" type="sibTrans" cxnId="{3867D535-7204-48D6-A016-C131F1575C3C}">
      <dgm:prSet/>
      <dgm:spPr/>
      <dgm:t>
        <a:bodyPr/>
        <a:lstStyle/>
        <a:p>
          <a:endParaRPr lang="en-US"/>
        </a:p>
      </dgm:t>
    </dgm:pt>
    <dgm:pt modelId="{63DDA8FA-63BD-492D-8115-1A8E0D89184C}">
      <dgm:prSet phldrT="[Text]"/>
      <dgm:spPr>
        <a:solidFill>
          <a:srgbClr val="FFFF00"/>
        </a:solidFill>
      </dgm:spPr>
      <dgm:t>
        <a:bodyPr/>
        <a:lstStyle/>
        <a:p>
          <a:r>
            <a:rPr lang="en-US" b="1" dirty="0">
              <a:solidFill>
                <a:sysClr val="windowText" lastClr="000000"/>
              </a:solidFill>
              <a:latin typeface="Arial" panose="020B0604020202020204" pitchFamily="34" charset="0"/>
              <a:cs typeface="Arial" panose="020B0604020202020204" pitchFamily="34" charset="0"/>
            </a:rPr>
            <a:t>PROSECUTION REFERRALS TO THE NPA </a:t>
          </a:r>
        </a:p>
        <a:p>
          <a:r>
            <a:rPr lang="en-US" b="1" dirty="0">
              <a:solidFill>
                <a:sysClr val="windowText" lastClr="000000"/>
              </a:solidFill>
              <a:latin typeface="Arial" panose="020B0604020202020204" pitchFamily="34" charset="0"/>
              <a:cs typeface="Arial" panose="020B0604020202020204" pitchFamily="34" charset="0"/>
            </a:rPr>
            <a:t> </a:t>
          </a:r>
        </a:p>
        <a:p>
          <a:endParaRPr lang="en-US" b="1" dirty="0">
            <a:solidFill>
              <a:sysClr val="windowText" lastClr="000000"/>
            </a:solidFill>
            <a:latin typeface="Arial" panose="020B0604020202020204" pitchFamily="34" charset="0"/>
            <a:cs typeface="Arial" panose="020B0604020202020204" pitchFamily="34" charset="0"/>
          </a:endParaRPr>
        </a:p>
      </dgm:t>
    </dgm:pt>
    <dgm:pt modelId="{F88648CE-6B79-4E92-999E-3A730F7E64E1}" type="parTrans" cxnId="{DA104FA2-5524-4AFC-BB2F-8711D015BC8A}">
      <dgm:prSet/>
      <dgm:spPr/>
      <dgm:t>
        <a:bodyPr/>
        <a:lstStyle/>
        <a:p>
          <a:endParaRPr lang="en-US"/>
        </a:p>
      </dgm:t>
    </dgm:pt>
    <dgm:pt modelId="{FD058380-EC49-4C49-A2B6-F9023B45FEC3}" type="sibTrans" cxnId="{DA104FA2-5524-4AFC-BB2F-8711D015BC8A}">
      <dgm:prSet/>
      <dgm:spPr/>
      <dgm:t>
        <a:bodyPr/>
        <a:lstStyle/>
        <a:p>
          <a:endParaRPr lang="en-US"/>
        </a:p>
      </dgm:t>
    </dgm:pt>
    <dgm:pt modelId="{714E8B0E-F3A4-4974-90A5-FE401C086221}">
      <dgm:prSet phldrT="[Text]"/>
      <dgm:spPr>
        <a:solidFill>
          <a:srgbClr val="FFFF00"/>
        </a:solidFill>
      </dgm:spPr>
      <dgm:t>
        <a:bodyPr/>
        <a:lstStyle/>
        <a:p>
          <a:r>
            <a:rPr lang="en-US" b="1" dirty="0">
              <a:solidFill>
                <a:sysClr val="windowText" lastClr="000000"/>
              </a:solidFill>
              <a:latin typeface="Arial" panose="020B0604020202020204" pitchFamily="34" charset="0"/>
              <a:cs typeface="Arial" panose="020B0604020202020204" pitchFamily="34" charset="0"/>
            </a:rPr>
            <a:t>REFERRAL TO OTHER REGULATORY AUTHORITIES SUCH AS:</a:t>
          </a:r>
        </a:p>
        <a:p>
          <a:r>
            <a:rPr lang="en-US" b="1" dirty="0">
              <a:solidFill>
                <a:sysClr val="windowText" lastClr="000000"/>
              </a:solidFill>
              <a:latin typeface="Arial" panose="020B0604020202020204" pitchFamily="34" charset="0"/>
              <a:cs typeface="Arial" panose="020B0604020202020204" pitchFamily="34" charset="0"/>
            </a:rPr>
            <a:t>SARS</a:t>
          </a:r>
        </a:p>
        <a:p>
          <a:r>
            <a:rPr lang="en-US" b="1" dirty="0">
              <a:solidFill>
                <a:sysClr val="windowText" lastClr="000000"/>
              </a:solidFill>
              <a:latin typeface="Arial" panose="020B0604020202020204" pitchFamily="34" charset="0"/>
              <a:cs typeface="Arial" panose="020B0604020202020204" pitchFamily="34" charset="0"/>
            </a:rPr>
            <a:t>CIDB</a:t>
          </a:r>
        </a:p>
        <a:p>
          <a:endParaRPr lang="en-US" b="1" dirty="0">
            <a:solidFill>
              <a:sysClr val="windowText" lastClr="000000"/>
            </a:solidFill>
            <a:latin typeface="Arial" panose="020B0604020202020204" pitchFamily="34" charset="0"/>
            <a:cs typeface="Arial" panose="020B0604020202020204" pitchFamily="34" charset="0"/>
          </a:endParaRPr>
        </a:p>
        <a:p>
          <a:endParaRPr lang="en-US" b="1" dirty="0">
            <a:solidFill>
              <a:sysClr val="windowText" lastClr="000000"/>
            </a:solidFill>
            <a:latin typeface="Arial" panose="020B0604020202020204" pitchFamily="34" charset="0"/>
            <a:cs typeface="Arial" panose="020B0604020202020204" pitchFamily="34" charset="0"/>
          </a:endParaRPr>
        </a:p>
      </dgm:t>
    </dgm:pt>
    <dgm:pt modelId="{88110918-10C2-4BE1-A2CB-506AF65CE09D}" type="parTrans" cxnId="{A4B6AC99-2037-4003-9B33-FBFE5B6BAFE3}">
      <dgm:prSet/>
      <dgm:spPr/>
      <dgm:t>
        <a:bodyPr/>
        <a:lstStyle/>
        <a:p>
          <a:endParaRPr lang="en-US"/>
        </a:p>
      </dgm:t>
    </dgm:pt>
    <dgm:pt modelId="{B535A68E-49C5-4D60-994E-6B91E3D2B9FD}" type="sibTrans" cxnId="{A4B6AC99-2037-4003-9B33-FBFE5B6BAFE3}">
      <dgm:prSet/>
      <dgm:spPr/>
      <dgm:t>
        <a:bodyPr/>
        <a:lstStyle/>
        <a:p>
          <a:endParaRPr lang="en-US"/>
        </a:p>
      </dgm:t>
    </dgm:pt>
    <dgm:pt modelId="{EB02E34F-4A8F-4C60-B46D-0B08C9253CE4}">
      <dgm:prSet/>
      <dgm:spPr>
        <a:solidFill>
          <a:srgbClr val="FFFF00"/>
        </a:solidFill>
      </dgm:spPr>
      <dgm:t>
        <a:bodyPr/>
        <a:lstStyle/>
        <a:p>
          <a:pPr algn="just"/>
          <a:r>
            <a:rPr lang="en-ZA" b="0" dirty="0">
              <a:solidFill>
                <a:sysClr val="windowText" lastClr="000000"/>
              </a:solidFill>
              <a:latin typeface="Arial" panose="020B0604020202020204" pitchFamily="34" charset="0"/>
              <a:cs typeface="Arial" panose="020B0604020202020204" pitchFamily="34" charset="0"/>
            </a:rPr>
            <a:t>Apply for preservation orders at an early stage of investigation where there is prima facie evidence.</a:t>
          </a:r>
        </a:p>
      </dgm:t>
    </dgm:pt>
    <dgm:pt modelId="{E2E955F6-4BA1-4CB3-93FF-4CB8A352AEA2}" type="parTrans" cxnId="{96453437-C74B-4AA9-9A8F-ABC81F047243}">
      <dgm:prSet/>
      <dgm:spPr/>
      <dgm:t>
        <a:bodyPr/>
        <a:lstStyle/>
        <a:p>
          <a:endParaRPr lang="en-US"/>
        </a:p>
      </dgm:t>
    </dgm:pt>
    <dgm:pt modelId="{9643D71C-FE55-4F2A-BE76-DC1143D12E0B}" type="sibTrans" cxnId="{96453437-C74B-4AA9-9A8F-ABC81F047243}">
      <dgm:prSet/>
      <dgm:spPr/>
      <dgm:t>
        <a:bodyPr/>
        <a:lstStyle/>
        <a:p>
          <a:endParaRPr lang="en-US"/>
        </a:p>
      </dgm:t>
    </dgm:pt>
    <dgm:pt modelId="{FA86B4C2-F486-4903-A3AF-BEF9A5D46024}" type="pres">
      <dgm:prSet presAssocID="{EB43B325-A9C6-40B3-87EB-A826647612D9}" presName="Name0" presStyleCnt="0">
        <dgm:presLayoutVars>
          <dgm:dir/>
          <dgm:resizeHandles val="exact"/>
        </dgm:presLayoutVars>
      </dgm:prSet>
      <dgm:spPr/>
      <dgm:t>
        <a:bodyPr/>
        <a:lstStyle/>
        <a:p>
          <a:endParaRPr lang="en-US"/>
        </a:p>
      </dgm:t>
    </dgm:pt>
    <dgm:pt modelId="{1B851ECA-1C9D-4E58-BB28-99C373DA201A}" type="pres">
      <dgm:prSet presAssocID="{EB43B325-A9C6-40B3-87EB-A826647612D9}" presName="bkgdShp" presStyleLbl="alignAccFollowNode1" presStyleIdx="0" presStyleCnt="1"/>
      <dgm:spPr>
        <a:solidFill>
          <a:srgbClr val="FFFFCC">
            <a:alpha val="89804"/>
          </a:srgbClr>
        </a:solidFill>
        <a:ln>
          <a:solidFill>
            <a:srgbClr val="FFFFCC">
              <a:alpha val="90000"/>
            </a:srgbClr>
          </a:solidFill>
        </a:ln>
      </dgm:spPr>
    </dgm:pt>
    <dgm:pt modelId="{046F1418-FD76-4620-8F26-8E75045BF227}" type="pres">
      <dgm:prSet presAssocID="{EB43B325-A9C6-40B3-87EB-A826647612D9}" presName="linComp" presStyleCnt="0"/>
      <dgm:spPr/>
    </dgm:pt>
    <dgm:pt modelId="{81286AAA-5188-4CAD-B3C7-C4D3210F1A90}" type="pres">
      <dgm:prSet presAssocID="{CE13AA36-14CE-4996-AFE4-D5661FFF74DC}" presName="compNode" presStyleCnt="0"/>
      <dgm:spPr/>
    </dgm:pt>
    <dgm:pt modelId="{1476B482-36B3-4031-8FFE-4EC8CCAEB7B8}" type="pres">
      <dgm:prSet presAssocID="{CE13AA36-14CE-4996-AFE4-D5661FFF74DC}" presName="node" presStyleLbl="node1" presStyleIdx="0" presStyleCnt="4">
        <dgm:presLayoutVars>
          <dgm:bulletEnabled val="1"/>
        </dgm:presLayoutVars>
      </dgm:prSet>
      <dgm:spPr/>
      <dgm:t>
        <a:bodyPr/>
        <a:lstStyle/>
        <a:p>
          <a:endParaRPr lang="en-US"/>
        </a:p>
      </dgm:t>
    </dgm:pt>
    <dgm:pt modelId="{CE329B16-8008-4943-9C60-4BB1E8D03C3C}" type="pres">
      <dgm:prSet presAssocID="{CE13AA36-14CE-4996-AFE4-D5661FFF74DC}" presName="invisiNode" presStyleLbl="node1" presStyleIdx="0" presStyleCnt="4"/>
      <dgm:spPr/>
    </dgm:pt>
    <dgm:pt modelId="{B4824691-E4B8-4D6E-9A20-9E4BDA95FDDE}" type="pres">
      <dgm:prSet presAssocID="{CE13AA36-14CE-4996-AFE4-D5661FFF74DC}"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dgm:spPr>
    </dgm:pt>
    <dgm:pt modelId="{657FE299-058D-47F1-8530-5A8A42A8037C}" type="pres">
      <dgm:prSet presAssocID="{23DB3D04-F169-4DC3-A284-0148DEE75C6D}" presName="sibTrans" presStyleLbl="sibTrans2D1" presStyleIdx="0" presStyleCnt="0"/>
      <dgm:spPr/>
      <dgm:t>
        <a:bodyPr/>
        <a:lstStyle/>
        <a:p>
          <a:endParaRPr lang="en-US"/>
        </a:p>
      </dgm:t>
    </dgm:pt>
    <dgm:pt modelId="{32864535-83E9-4679-9D35-1B947698A124}" type="pres">
      <dgm:prSet presAssocID="{558686EC-B2A5-42FA-96A8-AE5D5D0757DD}" presName="compNode" presStyleCnt="0"/>
      <dgm:spPr/>
    </dgm:pt>
    <dgm:pt modelId="{BF4A4C01-4C7D-4C1F-910A-116700426C7B}" type="pres">
      <dgm:prSet presAssocID="{558686EC-B2A5-42FA-96A8-AE5D5D0757DD}" presName="node" presStyleLbl="node1" presStyleIdx="1" presStyleCnt="4">
        <dgm:presLayoutVars>
          <dgm:bulletEnabled val="1"/>
        </dgm:presLayoutVars>
      </dgm:prSet>
      <dgm:spPr/>
      <dgm:t>
        <a:bodyPr/>
        <a:lstStyle/>
        <a:p>
          <a:endParaRPr lang="en-US"/>
        </a:p>
      </dgm:t>
    </dgm:pt>
    <dgm:pt modelId="{95D380CB-5076-4546-ADB7-A3517548E042}" type="pres">
      <dgm:prSet presAssocID="{558686EC-B2A5-42FA-96A8-AE5D5D0757DD}" presName="invisiNode" presStyleLbl="node1" presStyleIdx="1" presStyleCnt="4"/>
      <dgm:spPr/>
    </dgm:pt>
    <dgm:pt modelId="{B5ECF966-2F77-48D4-8859-DDD1D567C3D5}" type="pres">
      <dgm:prSet presAssocID="{558686EC-B2A5-42FA-96A8-AE5D5D0757DD}"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9000" b="-19000"/>
          </a:stretch>
        </a:blipFill>
      </dgm:spPr>
    </dgm:pt>
    <dgm:pt modelId="{F6CD1951-2CDC-4E0F-B0D3-A8A545D0EAD0}" type="pres">
      <dgm:prSet presAssocID="{BBC3611A-DBD8-4B48-8B0C-001C640C447A}" presName="sibTrans" presStyleLbl="sibTrans2D1" presStyleIdx="0" presStyleCnt="0"/>
      <dgm:spPr/>
      <dgm:t>
        <a:bodyPr/>
        <a:lstStyle/>
        <a:p>
          <a:endParaRPr lang="en-US"/>
        </a:p>
      </dgm:t>
    </dgm:pt>
    <dgm:pt modelId="{32C6CF7C-DDA2-4C77-8381-46C3C37AF5D1}" type="pres">
      <dgm:prSet presAssocID="{63DDA8FA-63BD-492D-8115-1A8E0D89184C}" presName="compNode" presStyleCnt="0"/>
      <dgm:spPr/>
    </dgm:pt>
    <dgm:pt modelId="{2A676C26-1F16-49DF-B32A-CEE32E2BF012}" type="pres">
      <dgm:prSet presAssocID="{63DDA8FA-63BD-492D-8115-1A8E0D89184C}" presName="node" presStyleLbl="node1" presStyleIdx="2" presStyleCnt="4">
        <dgm:presLayoutVars>
          <dgm:bulletEnabled val="1"/>
        </dgm:presLayoutVars>
      </dgm:prSet>
      <dgm:spPr/>
      <dgm:t>
        <a:bodyPr/>
        <a:lstStyle/>
        <a:p>
          <a:endParaRPr lang="en-US"/>
        </a:p>
      </dgm:t>
    </dgm:pt>
    <dgm:pt modelId="{9279381E-6D20-4A42-8572-BD4E4D78D970}" type="pres">
      <dgm:prSet presAssocID="{63DDA8FA-63BD-492D-8115-1A8E0D89184C}" presName="invisiNode" presStyleLbl="node1" presStyleIdx="2" presStyleCnt="4"/>
      <dgm:spPr/>
    </dgm:pt>
    <dgm:pt modelId="{1B8DC6E8-2C2D-43FE-AE19-C13B7A96FE4C}" type="pres">
      <dgm:prSet presAssocID="{63DDA8FA-63BD-492D-8115-1A8E0D89184C}"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dgm:spPr>
    </dgm:pt>
    <dgm:pt modelId="{F201BBC6-193C-48B8-BC2F-2FAD22098432}" type="pres">
      <dgm:prSet presAssocID="{FD058380-EC49-4C49-A2B6-F9023B45FEC3}" presName="sibTrans" presStyleLbl="sibTrans2D1" presStyleIdx="0" presStyleCnt="0"/>
      <dgm:spPr/>
      <dgm:t>
        <a:bodyPr/>
        <a:lstStyle/>
        <a:p>
          <a:endParaRPr lang="en-US"/>
        </a:p>
      </dgm:t>
    </dgm:pt>
    <dgm:pt modelId="{A1DBF569-4A87-413F-B5A7-F8EEE5FA4487}" type="pres">
      <dgm:prSet presAssocID="{714E8B0E-F3A4-4974-90A5-FE401C086221}" presName="compNode" presStyleCnt="0"/>
      <dgm:spPr/>
    </dgm:pt>
    <dgm:pt modelId="{77837FB8-9E19-4424-A9E5-57F9D486F9FA}" type="pres">
      <dgm:prSet presAssocID="{714E8B0E-F3A4-4974-90A5-FE401C086221}" presName="node" presStyleLbl="node1" presStyleIdx="3" presStyleCnt="4">
        <dgm:presLayoutVars>
          <dgm:bulletEnabled val="1"/>
        </dgm:presLayoutVars>
      </dgm:prSet>
      <dgm:spPr/>
      <dgm:t>
        <a:bodyPr/>
        <a:lstStyle/>
        <a:p>
          <a:endParaRPr lang="en-US"/>
        </a:p>
      </dgm:t>
    </dgm:pt>
    <dgm:pt modelId="{00DB7641-D2DB-4652-9DA3-94852CBFD320}" type="pres">
      <dgm:prSet presAssocID="{714E8B0E-F3A4-4974-90A5-FE401C086221}" presName="invisiNode" presStyleLbl="node1" presStyleIdx="3" presStyleCnt="4"/>
      <dgm:spPr/>
    </dgm:pt>
    <dgm:pt modelId="{C0888264-4B80-4CDC-B8C3-AED596A3DA0B}" type="pres">
      <dgm:prSet presAssocID="{714E8B0E-F3A4-4974-90A5-FE401C086221}" presName="imagNode" presStyleLbl="fgImgPlace1" presStyleIdx="3" presStyleCnt="4" custScaleX="108850"/>
      <dgm:spPr>
        <a:blipFill rotWithShape="1">
          <a:blip xmlns:r="http://schemas.openxmlformats.org/officeDocument/2006/relationships" r:embed="rId4"/>
          <a:stretch>
            <a:fillRect/>
          </a:stretch>
        </a:blipFill>
      </dgm:spPr>
    </dgm:pt>
  </dgm:ptLst>
  <dgm:cxnLst>
    <dgm:cxn modelId="{DA104FA2-5524-4AFC-BB2F-8711D015BC8A}" srcId="{EB43B325-A9C6-40B3-87EB-A826647612D9}" destId="{63DDA8FA-63BD-492D-8115-1A8E0D89184C}" srcOrd="2" destOrd="0" parTransId="{F88648CE-6B79-4E92-999E-3A730F7E64E1}" sibTransId="{FD058380-EC49-4C49-A2B6-F9023B45FEC3}"/>
    <dgm:cxn modelId="{24D8867C-EABE-4F57-9D95-52D52C0D8C75}" type="presOf" srcId="{558686EC-B2A5-42FA-96A8-AE5D5D0757DD}" destId="{BF4A4C01-4C7D-4C1F-910A-116700426C7B}" srcOrd="0" destOrd="0" presId="urn:microsoft.com/office/officeart/2005/8/layout/pList2#1"/>
    <dgm:cxn modelId="{4F677F2E-9E3F-4CE4-9281-8AAF67D4970F}" type="presOf" srcId="{FD058380-EC49-4C49-A2B6-F9023B45FEC3}" destId="{F201BBC6-193C-48B8-BC2F-2FAD22098432}" srcOrd="0" destOrd="0" presId="urn:microsoft.com/office/officeart/2005/8/layout/pList2#1"/>
    <dgm:cxn modelId="{3410EADE-5D99-48E5-987F-CE6D5D3406E2}" type="presOf" srcId="{BBC3611A-DBD8-4B48-8B0C-001C640C447A}" destId="{F6CD1951-2CDC-4E0F-B0D3-A8A545D0EAD0}" srcOrd="0" destOrd="0" presId="urn:microsoft.com/office/officeart/2005/8/layout/pList2#1"/>
    <dgm:cxn modelId="{ED1C8BB6-6452-4D8C-A9D2-5FDF1A742946}" type="presOf" srcId="{EB02E34F-4A8F-4C60-B46D-0B08C9253CE4}" destId="{1476B482-36B3-4031-8FFE-4EC8CCAEB7B8}" srcOrd="0" destOrd="2" presId="urn:microsoft.com/office/officeart/2005/8/layout/pList2#1"/>
    <dgm:cxn modelId="{308657FB-1AC4-41FF-AB20-7098AE780B41}" type="presOf" srcId="{2DF3787A-A59E-445D-A44C-163C02D92119}" destId="{1476B482-36B3-4031-8FFE-4EC8CCAEB7B8}" srcOrd="0" destOrd="1" presId="urn:microsoft.com/office/officeart/2005/8/layout/pList2#1"/>
    <dgm:cxn modelId="{9995514A-5C5A-444D-8258-EBF1CC3345CB}" type="presOf" srcId="{CE13AA36-14CE-4996-AFE4-D5661FFF74DC}" destId="{1476B482-36B3-4031-8FFE-4EC8CCAEB7B8}" srcOrd="0" destOrd="0" presId="urn:microsoft.com/office/officeart/2005/8/layout/pList2#1"/>
    <dgm:cxn modelId="{D9F52EAF-D74A-452E-832A-F4D67D34BD49}" type="presOf" srcId="{EB43B325-A9C6-40B3-87EB-A826647612D9}" destId="{FA86B4C2-F486-4903-A3AF-BEF9A5D46024}" srcOrd="0" destOrd="0" presId="urn:microsoft.com/office/officeart/2005/8/layout/pList2#1"/>
    <dgm:cxn modelId="{9A775F3B-790A-448F-9394-51508A233EF8}" srcId="{CE13AA36-14CE-4996-AFE4-D5661FFF74DC}" destId="{2DF3787A-A59E-445D-A44C-163C02D92119}" srcOrd="0" destOrd="0" parTransId="{4750F7E7-481E-4121-A739-5B5B1EDA0174}" sibTransId="{22BCC323-8EB0-41F5-8A8C-B49DDC4607FA}"/>
    <dgm:cxn modelId="{96453437-C74B-4AA9-9A8F-ABC81F047243}" srcId="{CE13AA36-14CE-4996-AFE4-D5661FFF74DC}" destId="{EB02E34F-4A8F-4C60-B46D-0B08C9253CE4}" srcOrd="1" destOrd="0" parTransId="{E2E955F6-4BA1-4CB3-93FF-4CB8A352AEA2}" sibTransId="{9643D71C-FE55-4F2A-BE76-DC1143D12E0B}"/>
    <dgm:cxn modelId="{3867D535-7204-48D6-A016-C131F1575C3C}" srcId="{EB43B325-A9C6-40B3-87EB-A826647612D9}" destId="{558686EC-B2A5-42FA-96A8-AE5D5D0757DD}" srcOrd="1" destOrd="0" parTransId="{33D0EFDB-C5A7-49AD-85C4-034A6B79B989}" sibTransId="{BBC3611A-DBD8-4B48-8B0C-001C640C447A}"/>
    <dgm:cxn modelId="{99EC945E-7265-498B-902C-CC623D27D646}" type="presOf" srcId="{714E8B0E-F3A4-4974-90A5-FE401C086221}" destId="{77837FB8-9E19-4424-A9E5-57F9D486F9FA}" srcOrd="0" destOrd="0" presId="urn:microsoft.com/office/officeart/2005/8/layout/pList2#1"/>
    <dgm:cxn modelId="{D39B0426-F377-4407-811C-9CB573E1F8C0}" srcId="{EB43B325-A9C6-40B3-87EB-A826647612D9}" destId="{CE13AA36-14CE-4996-AFE4-D5661FFF74DC}" srcOrd="0" destOrd="0" parTransId="{275E96B7-F869-4A93-A49B-6614265E9BE0}" sibTransId="{23DB3D04-F169-4DC3-A284-0148DEE75C6D}"/>
    <dgm:cxn modelId="{AE50EC50-C7FF-410B-A9AD-E839EFA28167}" type="presOf" srcId="{23DB3D04-F169-4DC3-A284-0148DEE75C6D}" destId="{657FE299-058D-47F1-8530-5A8A42A8037C}" srcOrd="0" destOrd="0" presId="urn:microsoft.com/office/officeart/2005/8/layout/pList2#1"/>
    <dgm:cxn modelId="{F5D851B6-B7DB-4CEB-813B-EA19756AC143}" type="presOf" srcId="{63DDA8FA-63BD-492D-8115-1A8E0D89184C}" destId="{2A676C26-1F16-49DF-B32A-CEE32E2BF012}" srcOrd="0" destOrd="0" presId="urn:microsoft.com/office/officeart/2005/8/layout/pList2#1"/>
    <dgm:cxn modelId="{A4B6AC99-2037-4003-9B33-FBFE5B6BAFE3}" srcId="{EB43B325-A9C6-40B3-87EB-A826647612D9}" destId="{714E8B0E-F3A4-4974-90A5-FE401C086221}" srcOrd="3" destOrd="0" parTransId="{88110918-10C2-4BE1-A2CB-506AF65CE09D}" sibTransId="{B535A68E-49C5-4D60-994E-6B91E3D2B9FD}"/>
    <dgm:cxn modelId="{46DDAB62-5ACA-411F-9727-665EF32EACF1}" type="presParOf" srcId="{FA86B4C2-F486-4903-A3AF-BEF9A5D46024}" destId="{1B851ECA-1C9D-4E58-BB28-99C373DA201A}" srcOrd="0" destOrd="0" presId="urn:microsoft.com/office/officeart/2005/8/layout/pList2#1"/>
    <dgm:cxn modelId="{61B192F2-BA5E-4016-A2A4-483D6EBA2F79}" type="presParOf" srcId="{FA86B4C2-F486-4903-A3AF-BEF9A5D46024}" destId="{046F1418-FD76-4620-8F26-8E75045BF227}" srcOrd="1" destOrd="0" presId="urn:microsoft.com/office/officeart/2005/8/layout/pList2#1"/>
    <dgm:cxn modelId="{05AC6DFA-5CF8-4701-8D43-C1A55C3F9FB1}" type="presParOf" srcId="{046F1418-FD76-4620-8F26-8E75045BF227}" destId="{81286AAA-5188-4CAD-B3C7-C4D3210F1A90}" srcOrd="0" destOrd="0" presId="urn:microsoft.com/office/officeart/2005/8/layout/pList2#1"/>
    <dgm:cxn modelId="{3A70FC32-981E-48AB-899A-6E2E29A40837}" type="presParOf" srcId="{81286AAA-5188-4CAD-B3C7-C4D3210F1A90}" destId="{1476B482-36B3-4031-8FFE-4EC8CCAEB7B8}" srcOrd="0" destOrd="0" presId="urn:microsoft.com/office/officeart/2005/8/layout/pList2#1"/>
    <dgm:cxn modelId="{7141961C-13B1-4102-BB2A-E97988070E24}" type="presParOf" srcId="{81286AAA-5188-4CAD-B3C7-C4D3210F1A90}" destId="{CE329B16-8008-4943-9C60-4BB1E8D03C3C}" srcOrd="1" destOrd="0" presId="urn:microsoft.com/office/officeart/2005/8/layout/pList2#1"/>
    <dgm:cxn modelId="{E1B0D619-283D-43BD-B761-5905DA2F2FD8}" type="presParOf" srcId="{81286AAA-5188-4CAD-B3C7-C4D3210F1A90}" destId="{B4824691-E4B8-4D6E-9A20-9E4BDA95FDDE}" srcOrd="2" destOrd="0" presId="urn:microsoft.com/office/officeart/2005/8/layout/pList2#1"/>
    <dgm:cxn modelId="{C4B44C22-FCB2-45AE-AC1B-C1AAFFF05DA5}" type="presParOf" srcId="{046F1418-FD76-4620-8F26-8E75045BF227}" destId="{657FE299-058D-47F1-8530-5A8A42A8037C}" srcOrd="1" destOrd="0" presId="urn:microsoft.com/office/officeart/2005/8/layout/pList2#1"/>
    <dgm:cxn modelId="{206E53C1-F911-4437-896B-89E8FC851721}" type="presParOf" srcId="{046F1418-FD76-4620-8F26-8E75045BF227}" destId="{32864535-83E9-4679-9D35-1B947698A124}" srcOrd="2" destOrd="0" presId="urn:microsoft.com/office/officeart/2005/8/layout/pList2#1"/>
    <dgm:cxn modelId="{D81D0D3A-0970-4046-A36B-561B6EC928C6}" type="presParOf" srcId="{32864535-83E9-4679-9D35-1B947698A124}" destId="{BF4A4C01-4C7D-4C1F-910A-116700426C7B}" srcOrd="0" destOrd="0" presId="urn:microsoft.com/office/officeart/2005/8/layout/pList2#1"/>
    <dgm:cxn modelId="{55194359-FD14-4085-A703-9155FDC59136}" type="presParOf" srcId="{32864535-83E9-4679-9D35-1B947698A124}" destId="{95D380CB-5076-4546-ADB7-A3517548E042}" srcOrd="1" destOrd="0" presId="urn:microsoft.com/office/officeart/2005/8/layout/pList2#1"/>
    <dgm:cxn modelId="{33CEC132-535C-4B2F-B2AB-2CF31B0987AC}" type="presParOf" srcId="{32864535-83E9-4679-9D35-1B947698A124}" destId="{B5ECF966-2F77-48D4-8859-DDD1D567C3D5}" srcOrd="2" destOrd="0" presId="urn:microsoft.com/office/officeart/2005/8/layout/pList2#1"/>
    <dgm:cxn modelId="{49498FA3-3C11-4CF8-8D88-034B40D53989}" type="presParOf" srcId="{046F1418-FD76-4620-8F26-8E75045BF227}" destId="{F6CD1951-2CDC-4E0F-B0D3-A8A545D0EAD0}" srcOrd="3" destOrd="0" presId="urn:microsoft.com/office/officeart/2005/8/layout/pList2#1"/>
    <dgm:cxn modelId="{CE124CBE-5C66-4945-B81A-487208FDD0FB}" type="presParOf" srcId="{046F1418-FD76-4620-8F26-8E75045BF227}" destId="{32C6CF7C-DDA2-4C77-8381-46C3C37AF5D1}" srcOrd="4" destOrd="0" presId="urn:microsoft.com/office/officeart/2005/8/layout/pList2#1"/>
    <dgm:cxn modelId="{F9A05E44-2E57-4791-A22A-A79E1A6963E7}" type="presParOf" srcId="{32C6CF7C-DDA2-4C77-8381-46C3C37AF5D1}" destId="{2A676C26-1F16-49DF-B32A-CEE32E2BF012}" srcOrd="0" destOrd="0" presId="urn:microsoft.com/office/officeart/2005/8/layout/pList2#1"/>
    <dgm:cxn modelId="{D72B348A-CD12-475F-8EE4-5AE84AC88550}" type="presParOf" srcId="{32C6CF7C-DDA2-4C77-8381-46C3C37AF5D1}" destId="{9279381E-6D20-4A42-8572-BD4E4D78D970}" srcOrd="1" destOrd="0" presId="urn:microsoft.com/office/officeart/2005/8/layout/pList2#1"/>
    <dgm:cxn modelId="{33319CF8-20E0-4B4C-9792-F3213295374E}" type="presParOf" srcId="{32C6CF7C-DDA2-4C77-8381-46C3C37AF5D1}" destId="{1B8DC6E8-2C2D-43FE-AE19-C13B7A96FE4C}" srcOrd="2" destOrd="0" presId="urn:microsoft.com/office/officeart/2005/8/layout/pList2#1"/>
    <dgm:cxn modelId="{74966927-7303-4FCE-AA92-3010BB0C042B}" type="presParOf" srcId="{046F1418-FD76-4620-8F26-8E75045BF227}" destId="{F201BBC6-193C-48B8-BC2F-2FAD22098432}" srcOrd="5" destOrd="0" presId="urn:microsoft.com/office/officeart/2005/8/layout/pList2#1"/>
    <dgm:cxn modelId="{AE5EA1BB-081E-4940-A52A-3F560EC1A39E}" type="presParOf" srcId="{046F1418-FD76-4620-8F26-8E75045BF227}" destId="{A1DBF569-4A87-413F-B5A7-F8EEE5FA4487}" srcOrd="6" destOrd="0" presId="urn:microsoft.com/office/officeart/2005/8/layout/pList2#1"/>
    <dgm:cxn modelId="{3F1A0FDA-FAE1-437F-B4F7-6337FC48D3C6}" type="presParOf" srcId="{A1DBF569-4A87-413F-B5A7-F8EEE5FA4487}" destId="{77837FB8-9E19-4424-A9E5-57F9D486F9FA}" srcOrd="0" destOrd="0" presId="urn:microsoft.com/office/officeart/2005/8/layout/pList2#1"/>
    <dgm:cxn modelId="{68345371-D5E6-4319-B747-12BB71D0D2BB}" type="presParOf" srcId="{A1DBF569-4A87-413F-B5A7-F8EEE5FA4487}" destId="{00DB7641-D2DB-4652-9DA3-94852CBFD320}" srcOrd="1" destOrd="0" presId="urn:microsoft.com/office/officeart/2005/8/layout/pList2#1"/>
    <dgm:cxn modelId="{60BB8011-BBE2-4FC1-95E4-8E6B0B832D32}" type="presParOf" srcId="{A1DBF569-4A87-413F-B5A7-F8EEE5FA4487}" destId="{C0888264-4B80-4CDC-B8C3-AED596A3DA0B}"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75057-9563-4762-BACF-75CD7A65E0F4}">
      <dsp:nvSpPr>
        <dsp:cNvPr id="0" name=""/>
        <dsp:cNvSpPr/>
      </dsp:nvSpPr>
      <dsp:spPr>
        <a:xfrm>
          <a:off x="3800" y="956327"/>
          <a:ext cx="1849749" cy="1274477"/>
        </a:xfrm>
        <a:prstGeom prst="roundRect">
          <a:avLst/>
        </a:prstGeom>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7DFD33-D9A0-4533-BE55-CEAC2E698AAE}">
      <dsp:nvSpPr>
        <dsp:cNvPr id="0" name=""/>
        <dsp:cNvSpPr/>
      </dsp:nvSpPr>
      <dsp:spPr>
        <a:xfrm>
          <a:off x="3800" y="2230804"/>
          <a:ext cx="1849749" cy="686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b="1" kern="1200" dirty="0">
              <a:solidFill>
                <a:schemeClr val="tx1"/>
              </a:solidFill>
            </a:rPr>
            <a:t>Forensic Data Analytics</a:t>
          </a:r>
        </a:p>
      </dsp:txBody>
      <dsp:txXfrm>
        <a:off x="3800" y="2230804"/>
        <a:ext cx="1849749" cy="686257"/>
      </dsp:txXfrm>
    </dsp:sp>
    <dsp:sp modelId="{F9205C40-1BC6-4355-A8B9-B90292004FD3}">
      <dsp:nvSpPr>
        <dsp:cNvPr id="0" name=""/>
        <dsp:cNvSpPr/>
      </dsp:nvSpPr>
      <dsp:spPr>
        <a:xfrm>
          <a:off x="2038602" y="956327"/>
          <a:ext cx="1849749" cy="1274477"/>
        </a:xfrm>
        <a:prstGeom prst="roundRect">
          <a:avLst/>
        </a:prstGeom>
        <a:blipFill>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101CED-9C5A-4231-B6B2-E8D6F9BBE510}">
      <dsp:nvSpPr>
        <dsp:cNvPr id="0" name=""/>
        <dsp:cNvSpPr/>
      </dsp:nvSpPr>
      <dsp:spPr>
        <a:xfrm>
          <a:off x="2038602" y="2230804"/>
          <a:ext cx="1849749" cy="686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b="1" kern="1200" dirty="0">
              <a:solidFill>
                <a:schemeClr val="tx1"/>
              </a:solidFill>
            </a:rPr>
            <a:t>Forensic Accounting</a:t>
          </a:r>
        </a:p>
      </dsp:txBody>
      <dsp:txXfrm>
        <a:off x="2038602" y="2230804"/>
        <a:ext cx="1849749" cy="686257"/>
      </dsp:txXfrm>
    </dsp:sp>
    <dsp:sp modelId="{DB549D75-6555-47F6-856C-9CF4BC5135D1}">
      <dsp:nvSpPr>
        <dsp:cNvPr id="0" name=""/>
        <dsp:cNvSpPr/>
      </dsp:nvSpPr>
      <dsp:spPr>
        <a:xfrm>
          <a:off x="4073405" y="956327"/>
          <a:ext cx="1849749" cy="1274477"/>
        </a:xfrm>
        <a:prstGeom prst="roundRect">
          <a:avLst/>
        </a:prstGeom>
        <a:blipFill>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21FA3-692C-414B-B447-57D4637455BC}">
      <dsp:nvSpPr>
        <dsp:cNvPr id="0" name=""/>
        <dsp:cNvSpPr/>
      </dsp:nvSpPr>
      <dsp:spPr>
        <a:xfrm>
          <a:off x="4073405" y="2230804"/>
          <a:ext cx="1849749" cy="686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b="1" kern="1200" dirty="0">
              <a:solidFill>
                <a:schemeClr val="tx1"/>
              </a:solidFill>
            </a:rPr>
            <a:t>Forensic Investigation</a:t>
          </a:r>
        </a:p>
      </dsp:txBody>
      <dsp:txXfrm>
        <a:off x="4073405" y="2230804"/>
        <a:ext cx="1849749" cy="686257"/>
      </dsp:txXfrm>
    </dsp:sp>
    <dsp:sp modelId="{BEADDC3D-8789-4B83-84C8-4BA8AD36E98E}">
      <dsp:nvSpPr>
        <dsp:cNvPr id="0" name=""/>
        <dsp:cNvSpPr/>
      </dsp:nvSpPr>
      <dsp:spPr>
        <a:xfrm>
          <a:off x="6066828" y="868490"/>
          <a:ext cx="1849749" cy="1274477"/>
        </a:xfrm>
        <a:prstGeom prst="roundRect">
          <a:avLst/>
        </a:prstGeom>
        <a:blipFill>
          <a:blip xmlns:r="http://schemas.openxmlformats.org/officeDocument/2006/relationships" r:embed="rId4">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5F5C98-5B9B-4EE6-A292-E05C1B059B72}">
      <dsp:nvSpPr>
        <dsp:cNvPr id="0" name=""/>
        <dsp:cNvSpPr/>
      </dsp:nvSpPr>
      <dsp:spPr>
        <a:xfrm>
          <a:off x="6108207" y="2230804"/>
          <a:ext cx="1849749" cy="686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b="1" kern="1200" dirty="0">
              <a:solidFill>
                <a:schemeClr val="tx1"/>
              </a:solidFill>
            </a:rPr>
            <a:t>Civil litigation </a:t>
          </a:r>
        </a:p>
      </dsp:txBody>
      <dsp:txXfrm>
        <a:off x="6108207" y="2230804"/>
        <a:ext cx="1849749" cy="686257"/>
      </dsp:txXfrm>
    </dsp:sp>
    <dsp:sp modelId="{31F2FA32-C2DF-4D0E-8640-96953408AFF9}">
      <dsp:nvSpPr>
        <dsp:cNvPr id="0" name=""/>
        <dsp:cNvSpPr/>
      </dsp:nvSpPr>
      <dsp:spPr>
        <a:xfrm>
          <a:off x="8143009" y="956327"/>
          <a:ext cx="1849749" cy="1274477"/>
        </a:xfrm>
        <a:prstGeom prst="roundRect">
          <a:avLst/>
        </a:prstGeom>
        <a:blipFill>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B2F57B-57A2-4A41-942C-3A244B1E2DC2}">
      <dsp:nvSpPr>
        <dsp:cNvPr id="0" name=""/>
        <dsp:cNvSpPr/>
      </dsp:nvSpPr>
      <dsp:spPr>
        <a:xfrm>
          <a:off x="8143009" y="2230804"/>
          <a:ext cx="1849749" cy="686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b="1" kern="1200" dirty="0">
              <a:solidFill>
                <a:schemeClr val="tx1"/>
              </a:solidFill>
            </a:rPr>
            <a:t>Legal's </a:t>
          </a:r>
        </a:p>
      </dsp:txBody>
      <dsp:txXfrm>
        <a:off x="8143009" y="2230804"/>
        <a:ext cx="1849749" cy="686257"/>
      </dsp:txXfrm>
    </dsp:sp>
    <dsp:sp modelId="{A12231F7-DF1F-4F0C-AFE0-A0E5E229C060}">
      <dsp:nvSpPr>
        <dsp:cNvPr id="0" name=""/>
        <dsp:cNvSpPr/>
      </dsp:nvSpPr>
      <dsp:spPr>
        <a:xfrm>
          <a:off x="10177812" y="956327"/>
          <a:ext cx="1849749" cy="1274477"/>
        </a:xfrm>
        <a:prstGeom prst="roundRect">
          <a:avLst/>
        </a:prstGeom>
        <a:blipFill>
          <a:blip xmlns:r="http://schemas.openxmlformats.org/officeDocument/2006/relationships" r:embed="rId6">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1C6FA3-3866-4446-BA22-CCEC362C76BF}">
      <dsp:nvSpPr>
        <dsp:cNvPr id="0" name=""/>
        <dsp:cNvSpPr/>
      </dsp:nvSpPr>
      <dsp:spPr>
        <a:xfrm>
          <a:off x="10177812" y="2230804"/>
          <a:ext cx="1849749" cy="686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b="1" kern="1200" dirty="0">
              <a:solidFill>
                <a:schemeClr val="tx1"/>
              </a:solidFill>
            </a:rPr>
            <a:t>Cyber Forensics</a:t>
          </a:r>
        </a:p>
      </dsp:txBody>
      <dsp:txXfrm>
        <a:off x="10177812" y="2230804"/>
        <a:ext cx="1849749" cy="686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51ECA-1C9D-4E58-BB28-99C373DA201A}">
      <dsp:nvSpPr>
        <dsp:cNvPr id="0" name=""/>
        <dsp:cNvSpPr/>
      </dsp:nvSpPr>
      <dsp:spPr>
        <a:xfrm>
          <a:off x="0" y="0"/>
          <a:ext cx="10515600" cy="1403208"/>
        </a:xfrm>
        <a:prstGeom prst="roundRect">
          <a:avLst>
            <a:gd name="adj" fmla="val 10000"/>
          </a:avLst>
        </a:prstGeom>
        <a:solidFill>
          <a:srgbClr val="FFFFCC">
            <a:alpha val="89804"/>
          </a:srgbClr>
        </a:solidFill>
        <a:ln w="12700" cap="flat" cmpd="sng" algn="ctr">
          <a:solidFill>
            <a:srgbClr val="FFFFCC">
              <a:alpha val="90000"/>
            </a:srgbClr>
          </a:solidFill>
          <a:prstDash val="solid"/>
          <a:miter lim="800000"/>
        </a:ln>
        <a:effectLst/>
      </dsp:spPr>
      <dsp:style>
        <a:lnRef idx="2">
          <a:scrgbClr r="0" g="0" b="0"/>
        </a:lnRef>
        <a:fillRef idx="1">
          <a:scrgbClr r="0" g="0" b="0"/>
        </a:fillRef>
        <a:effectRef idx="0">
          <a:scrgbClr r="0" g="0" b="0"/>
        </a:effectRef>
        <a:fontRef idx="minor"/>
      </dsp:style>
    </dsp:sp>
    <dsp:sp modelId="{B4824691-E4B8-4D6E-9A20-9E4BDA95FDDE}">
      <dsp:nvSpPr>
        <dsp:cNvPr id="0" name=""/>
        <dsp:cNvSpPr/>
      </dsp:nvSpPr>
      <dsp:spPr>
        <a:xfrm>
          <a:off x="317313" y="187094"/>
          <a:ext cx="2251560" cy="102901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76B482-36B3-4031-8FFE-4EC8CCAEB7B8}">
      <dsp:nvSpPr>
        <dsp:cNvPr id="0" name=""/>
        <dsp:cNvSpPr/>
      </dsp:nvSpPr>
      <dsp:spPr>
        <a:xfrm rot="10800000">
          <a:off x="317313" y="1403208"/>
          <a:ext cx="2251560" cy="1715033"/>
        </a:xfrm>
        <a:prstGeom prst="round2SameRect">
          <a:avLst>
            <a:gd name="adj1" fmla="val 10500"/>
            <a:gd name="adj2" fmla="val 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a:solidFill>
                <a:sysClr val="windowText" lastClr="000000"/>
              </a:solidFill>
              <a:latin typeface="Arial" panose="020B0604020202020204" pitchFamily="34" charset="0"/>
              <a:cs typeface="Arial" panose="020B0604020202020204" pitchFamily="34" charset="0"/>
            </a:rPr>
            <a:t>CIVIL LITIGATION</a:t>
          </a:r>
        </a:p>
        <a:p>
          <a:pPr marL="57150" lvl="1" indent="-57150" algn="just" defTabSz="444500">
            <a:lnSpc>
              <a:spcPct val="90000"/>
            </a:lnSpc>
            <a:spcBef>
              <a:spcPct val="0"/>
            </a:spcBef>
            <a:spcAft>
              <a:spcPct val="15000"/>
            </a:spcAft>
            <a:buChar char="••"/>
          </a:pPr>
          <a:r>
            <a:rPr lang="en-ZA" sz="1000" b="0" kern="1200" dirty="0">
              <a:solidFill>
                <a:sysClr val="windowText" lastClr="000000"/>
              </a:solidFill>
              <a:latin typeface="Arial" panose="020B0604020202020204" pitchFamily="34" charset="0"/>
              <a:cs typeface="Arial" panose="020B0604020202020204" pitchFamily="34" charset="0"/>
            </a:rPr>
            <a:t>Institute civil proceedings where there are potential recoveries of assets.</a:t>
          </a:r>
          <a:endParaRPr lang="en-US" sz="1000" b="0" kern="1200" dirty="0">
            <a:solidFill>
              <a:sysClr val="windowText" lastClr="000000"/>
            </a:solidFill>
            <a:latin typeface="Arial" panose="020B0604020202020204" pitchFamily="34" charset="0"/>
            <a:cs typeface="Arial" panose="020B0604020202020204" pitchFamily="34" charset="0"/>
          </a:endParaRPr>
        </a:p>
        <a:p>
          <a:pPr marL="57150" lvl="1" indent="-57150" algn="just" defTabSz="444500">
            <a:lnSpc>
              <a:spcPct val="90000"/>
            </a:lnSpc>
            <a:spcBef>
              <a:spcPct val="0"/>
            </a:spcBef>
            <a:spcAft>
              <a:spcPct val="15000"/>
            </a:spcAft>
            <a:buChar char="••"/>
          </a:pPr>
          <a:r>
            <a:rPr lang="en-ZA" sz="1000" b="0" kern="1200" dirty="0">
              <a:solidFill>
                <a:sysClr val="windowText" lastClr="000000"/>
              </a:solidFill>
              <a:latin typeface="Arial" panose="020B0604020202020204" pitchFamily="34" charset="0"/>
              <a:cs typeface="Arial" panose="020B0604020202020204" pitchFamily="34" charset="0"/>
            </a:rPr>
            <a:t>Apply for preservation orders at an early stage of investigation where there is prima facie evidence.</a:t>
          </a:r>
        </a:p>
      </dsp:txBody>
      <dsp:txXfrm rot="10800000">
        <a:off x="370056" y="1403208"/>
        <a:ext cx="2146074" cy="1662290"/>
      </dsp:txXfrm>
    </dsp:sp>
    <dsp:sp modelId="{B5ECF966-2F77-48D4-8859-DDD1D567C3D5}">
      <dsp:nvSpPr>
        <dsp:cNvPr id="0" name=""/>
        <dsp:cNvSpPr/>
      </dsp:nvSpPr>
      <dsp:spPr>
        <a:xfrm>
          <a:off x="2794030" y="187094"/>
          <a:ext cx="2251560" cy="102901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4A4C01-4C7D-4C1F-910A-116700426C7B}">
      <dsp:nvSpPr>
        <dsp:cNvPr id="0" name=""/>
        <dsp:cNvSpPr/>
      </dsp:nvSpPr>
      <dsp:spPr>
        <a:xfrm rot="10800000">
          <a:off x="2794030" y="1403208"/>
          <a:ext cx="2251560" cy="1715033"/>
        </a:xfrm>
        <a:prstGeom prst="round2SameRect">
          <a:avLst>
            <a:gd name="adj1" fmla="val 10500"/>
            <a:gd name="adj2" fmla="val 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a:solidFill>
                <a:sysClr val="windowText" lastClr="000000"/>
              </a:solidFill>
              <a:latin typeface="Arial" panose="020B0604020202020204" pitchFamily="34" charset="0"/>
              <a:cs typeface="Arial" panose="020B0604020202020204" pitchFamily="34" charset="0"/>
            </a:rPr>
            <a:t>DISCIPLINARY ACTION REFERRALS TO ESKOM</a:t>
          </a:r>
        </a:p>
      </dsp:txBody>
      <dsp:txXfrm rot="10800000">
        <a:off x="2846773" y="1403208"/>
        <a:ext cx="2146074" cy="1662290"/>
      </dsp:txXfrm>
    </dsp:sp>
    <dsp:sp modelId="{1B8DC6E8-2C2D-43FE-AE19-C13B7A96FE4C}">
      <dsp:nvSpPr>
        <dsp:cNvPr id="0" name=""/>
        <dsp:cNvSpPr/>
      </dsp:nvSpPr>
      <dsp:spPr>
        <a:xfrm>
          <a:off x="5270746" y="187094"/>
          <a:ext cx="2251560" cy="102901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676C26-1F16-49DF-B32A-CEE32E2BF012}">
      <dsp:nvSpPr>
        <dsp:cNvPr id="0" name=""/>
        <dsp:cNvSpPr/>
      </dsp:nvSpPr>
      <dsp:spPr>
        <a:xfrm rot="10800000">
          <a:off x="5270746" y="1403208"/>
          <a:ext cx="2251560" cy="1715033"/>
        </a:xfrm>
        <a:prstGeom prst="round2SameRect">
          <a:avLst>
            <a:gd name="adj1" fmla="val 10500"/>
            <a:gd name="adj2" fmla="val 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a:solidFill>
                <a:sysClr val="windowText" lastClr="000000"/>
              </a:solidFill>
              <a:latin typeface="Arial" panose="020B0604020202020204" pitchFamily="34" charset="0"/>
              <a:cs typeface="Arial" panose="020B0604020202020204" pitchFamily="34" charset="0"/>
            </a:rPr>
            <a:t>PROSECUTION REFERRALS TO THE NPA </a:t>
          </a:r>
        </a:p>
        <a:p>
          <a:pPr lvl="0" algn="ctr" defTabSz="577850">
            <a:lnSpc>
              <a:spcPct val="90000"/>
            </a:lnSpc>
            <a:spcBef>
              <a:spcPct val="0"/>
            </a:spcBef>
            <a:spcAft>
              <a:spcPct val="35000"/>
            </a:spcAft>
          </a:pPr>
          <a:r>
            <a:rPr lang="en-US" sz="1300" b="1" kern="1200" dirty="0">
              <a:solidFill>
                <a:sysClr val="windowText" lastClr="000000"/>
              </a:solidFill>
              <a:latin typeface="Arial" panose="020B0604020202020204" pitchFamily="34" charset="0"/>
              <a:cs typeface="Arial" panose="020B0604020202020204" pitchFamily="34" charset="0"/>
            </a:rPr>
            <a:t> </a:t>
          </a:r>
        </a:p>
        <a:p>
          <a:pPr lvl="0" algn="ctr" defTabSz="577850">
            <a:lnSpc>
              <a:spcPct val="90000"/>
            </a:lnSpc>
            <a:spcBef>
              <a:spcPct val="0"/>
            </a:spcBef>
            <a:spcAft>
              <a:spcPct val="35000"/>
            </a:spcAft>
          </a:pPr>
          <a:endParaRPr lang="en-US" sz="1300" b="1" kern="1200" dirty="0">
            <a:solidFill>
              <a:sysClr val="windowText" lastClr="000000"/>
            </a:solidFill>
            <a:latin typeface="Arial" panose="020B0604020202020204" pitchFamily="34" charset="0"/>
            <a:cs typeface="Arial" panose="020B0604020202020204" pitchFamily="34" charset="0"/>
          </a:endParaRPr>
        </a:p>
      </dsp:txBody>
      <dsp:txXfrm rot="10800000">
        <a:off x="5323489" y="1403208"/>
        <a:ext cx="2146074" cy="1662290"/>
      </dsp:txXfrm>
    </dsp:sp>
    <dsp:sp modelId="{C0888264-4B80-4CDC-B8C3-AED596A3DA0B}">
      <dsp:nvSpPr>
        <dsp:cNvPr id="0" name=""/>
        <dsp:cNvSpPr/>
      </dsp:nvSpPr>
      <dsp:spPr>
        <a:xfrm>
          <a:off x="7747462" y="187094"/>
          <a:ext cx="2450823" cy="1029019"/>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837FB8-9E19-4424-A9E5-57F9D486F9FA}">
      <dsp:nvSpPr>
        <dsp:cNvPr id="0" name=""/>
        <dsp:cNvSpPr/>
      </dsp:nvSpPr>
      <dsp:spPr>
        <a:xfrm rot="10800000">
          <a:off x="7847094" y="1403208"/>
          <a:ext cx="2251560" cy="1715033"/>
        </a:xfrm>
        <a:prstGeom prst="round2SameRect">
          <a:avLst>
            <a:gd name="adj1" fmla="val 10500"/>
            <a:gd name="adj2" fmla="val 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a:solidFill>
                <a:sysClr val="windowText" lastClr="000000"/>
              </a:solidFill>
              <a:latin typeface="Arial" panose="020B0604020202020204" pitchFamily="34" charset="0"/>
              <a:cs typeface="Arial" panose="020B0604020202020204" pitchFamily="34" charset="0"/>
            </a:rPr>
            <a:t>REFERRAL TO OTHER REGULATORY AUTHORITIES SUCH AS:</a:t>
          </a:r>
        </a:p>
        <a:p>
          <a:pPr lvl="0" algn="ctr" defTabSz="577850">
            <a:lnSpc>
              <a:spcPct val="90000"/>
            </a:lnSpc>
            <a:spcBef>
              <a:spcPct val="0"/>
            </a:spcBef>
            <a:spcAft>
              <a:spcPct val="35000"/>
            </a:spcAft>
          </a:pPr>
          <a:r>
            <a:rPr lang="en-US" sz="1300" b="1" kern="1200" dirty="0">
              <a:solidFill>
                <a:sysClr val="windowText" lastClr="000000"/>
              </a:solidFill>
              <a:latin typeface="Arial" panose="020B0604020202020204" pitchFamily="34" charset="0"/>
              <a:cs typeface="Arial" panose="020B0604020202020204" pitchFamily="34" charset="0"/>
            </a:rPr>
            <a:t>SARS</a:t>
          </a:r>
        </a:p>
        <a:p>
          <a:pPr lvl="0" algn="ctr" defTabSz="577850">
            <a:lnSpc>
              <a:spcPct val="90000"/>
            </a:lnSpc>
            <a:spcBef>
              <a:spcPct val="0"/>
            </a:spcBef>
            <a:spcAft>
              <a:spcPct val="35000"/>
            </a:spcAft>
          </a:pPr>
          <a:r>
            <a:rPr lang="en-US" sz="1300" b="1" kern="1200" dirty="0">
              <a:solidFill>
                <a:sysClr val="windowText" lastClr="000000"/>
              </a:solidFill>
              <a:latin typeface="Arial" panose="020B0604020202020204" pitchFamily="34" charset="0"/>
              <a:cs typeface="Arial" panose="020B0604020202020204" pitchFamily="34" charset="0"/>
            </a:rPr>
            <a:t>CIDB</a:t>
          </a:r>
        </a:p>
        <a:p>
          <a:pPr lvl="0" algn="ctr" defTabSz="577850">
            <a:lnSpc>
              <a:spcPct val="90000"/>
            </a:lnSpc>
            <a:spcBef>
              <a:spcPct val="0"/>
            </a:spcBef>
            <a:spcAft>
              <a:spcPct val="35000"/>
            </a:spcAft>
          </a:pPr>
          <a:endParaRPr lang="en-US" sz="1300" b="1" kern="1200" dirty="0">
            <a:solidFill>
              <a:sysClr val="windowText" lastClr="000000"/>
            </a:solidFill>
            <a:latin typeface="Arial" panose="020B0604020202020204" pitchFamily="34" charset="0"/>
            <a:cs typeface="Arial" panose="020B0604020202020204" pitchFamily="34" charset="0"/>
          </a:endParaRPr>
        </a:p>
        <a:p>
          <a:pPr lvl="0" algn="ctr" defTabSz="577850">
            <a:lnSpc>
              <a:spcPct val="90000"/>
            </a:lnSpc>
            <a:spcBef>
              <a:spcPct val="0"/>
            </a:spcBef>
            <a:spcAft>
              <a:spcPct val="35000"/>
            </a:spcAft>
          </a:pPr>
          <a:endParaRPr lang="en-US" sz="1300" b="1" kern="1200" dirty="0">
            <a:solidFill>
              <a:sysClr val="windowText" lastClr="000000"/>
            </a:solidFill>
            <a:latin typeface="Arial" panose="020B0604020202020204" pitchFamily="34" charset="0"/>
            <a:cs typeface="Arial" panose="020B0604020202020204" pitchFamily="34" charset="0"/>
          </a:endParaRPr>
        </a:p>
      </dsp:txBody>
      <dsp:txXfrm rot="10800000">
        <a:off x="7899837" y="1403208"/>
        <a:ext cx="2146074" cy="166229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69B6C8-8E19-87C7-6CCB-6DB3504A89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9F517CF1-DA60-FB57-9FDE-8EEE1CF36A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9DB762-B6B9-438E-A43F-0DE54E010307}" type="datetimeFigureOut">
              <a:rPr lang="en-ZA" smtClean="0"/>
              <a:t>2023/06/14</a:t>
            </a:fld>
            <a:endParaRPr lang="en-ZA" dirty="0"/>
          </a:p>
        </p:txBody>
      </p:sp>
      <p:sp>
        <p:nvSpPr>
          <p:cNvPr id="4" name="Footer Placeholder 3">
            <a:extLst>
              <a:ext uri="{FF2B5EF4-FFF2-40B4-BE49-F238E27FC236}">
                <a16:creationId xmlns:a16="http://schemas.microsoft.com/office/drawing/2014/main" id="{F6127096-178E-CD53-FB0D-0077E780BF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B2F661DE-3FAC-42F8-FE0E-25E466B1CD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859776-3ED8-4561-928C-EDA536A4B6B8}" type="slidenum">
              <a:rPr lang="en-ZA" smtClean="0"/>
              <a:t>‹#›</a:t>
            </a:fld>
            <a:endParaRPr lang="en-ZA" dirty="0"/>
          </a:p>
        </p:txBody>
      </p:sp>
    </p:spTree>
    <p:extLst>
      <p:ext uri="{BB962C8B-B14F-4D97-AF65-F5344CB8AC3E}">
        <p14:creationId xmlns:p14="http://schemas.microsoft.com/office/powerpoint/2010/main" val="2424678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CBA50-FE03-4026-94C0-7FF4CA2A0918}" type="datetimeFigureOut">
              <a:rPr lang="en-US" smtClean="0"/>
              <a:t>6/14/2023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3136EE-F77E-48BB-A959-77BC36AF84E5}" type="slidenum">
              <a:rPr lang="en-US" smtClean="0"/>
              <a:t>‹#›</a:t>
            </a:fld>
            <a:endParaRPr lang="en-US" dirty="0"/>
          </a:p>
        </p:txBody>
      </p:sp>
    </p:spTree>
    <p:extLst>
      <p:ext uri="{BB962C8B-B14F-4D97-AF65-F5344CB8AC3E}">
        <p14:creationId xmlns:p14="http://schemas.microsoft.com/office/powerpoint/2010/main" val="2616857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8C7AF-D1B4-4A34-89AB-14C595733648}" type="slidenum">
              <a:rPr lang="en-US" smtClean="0"/>
              <a:t>1</a:t>
            </a:fld>
            <a:endParaRPr lang="en-US" dirty="0"/>
          </a:p>
        </p:txBody>
      </p:sp>
    </p:spTree>
    <p:extLst>
      <p:ext uri="{BB962C8B-B14F-4D97-AF65-F5344CB8AC3E}">
        <p14:creationId xmlns:p14="http://schemas.microsoft.com/office/powerpoint/2010/main" val="174096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780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288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091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703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751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237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203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604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226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704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95306-88AD-4756-BD0D-8039943A73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845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313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82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BC83A2-5BDE-4EA2-8612-F2CB21CE623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120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BC83A2-5BDE-4EA2-8612-F2CB21CE623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45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BC83A2-5BDE-4EA2-8612-F2CB21CE623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421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BC83A2-5BDE-4EA2-8612-F2CB21CE623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284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BC83A2-5BDE-4EA2-8612-F2CB21CE623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372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3136EE-F77E-48BB-A959-77BC36AF84E5}" type="slidenum">
              <a:rPr lang="en-US" smtClean="0"/>
              <a:t>36</a:t>
            </a:fld>
            <a:endParaRPr lang="en-US" dirty="0"/>
          </a:p>
        </p:txBody>
      </p:sp>
    </p:spTree>
    <p:extLst>
      <p:ext uri="{BB962C8B-B14F-4D97-AF65-F5344CB8AC3E}">
        <p14:creationId xmlns:p14="http://schemas.microsoft.com/office/powerpoint/2010/main" val="2179962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187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71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437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57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3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7BC83A2-5BDE-4EA2-8612-F2CB21CE623B}" type="slidenum">
              <a:rPr lang="en-US" smtClean="0"/>
              <a:t>12</a:t>
            </a:fld>
            <a:endParaRPr lang="en-US" dirty="0"/>
          </a:p>
        </p:txBody>
      </p:sp>
    </p:spTree>
    <p:extLst>
      <p:ext uri="{BB962C8B-B14F-4D97-AF65-F5344CB8AC3E}">
        <p14:creationId xmlns:p14="http://schemas.microsoft.com/office/powerpoint/2010/main" val="3700335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7BC83A2-5BDE-4EA2-8612-F2CB21CE623B}" type="slidenum">
              <a:rPr lang="en-US" smtClean="0"/>
              <a:t>13</a:t>
            </a:fld>
            <a:endParaRPr lang="en-US" dirty="0"/>
          </a:p>
        </p:txBody>
      </p:sp>
    </p:spTree>
    <p:extLst>
      <p:ext uri="{BB962C8B-B14F-4D97-AF65-F5344CB8AC3E}">
        <p14:creationId xmlns:p14="http://schemas.microsoft.com/office/powerpoint/2010/main" val="3168095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080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1B55439-5284-0A4E-86AC-6BAE472769B8}"/>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5" name="Footer Placeholder 4">
            <a:extLst>
              <a:ext uri="{FF2B5EF4-FFF2-40B4-BE49-F238E27FC236}">
                <a16:creationId xmlns:a16="http://schemas.microsoft.com/office/drawing/2014/main" id="{C81B93C9-D519-D749-946F-5D1EB50751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A05B9D-1928-1444-8121-0DF0857FB635}"/>
              </a:ext>
            </a:extLst>
          </p:cNvPr>
          <p:cNvSpPr>
            <a:spLocks noGrp="1"/>
          </p:cNvSpPr>
          <p:nvPr>
            <p:ph type="sldNum" sz="quarter" idx="12"/>
          </p:nvPr>
        </p:nvSpPr>
        <p:spPr/>
        <p:txBody>
          <a:bodyPr/>
          <a:lstStyle/>
          <a:p>
            <a:fld id="{A9CDD504-248B-3749-98AD-45ADFBB8EDAD}" type="slidenum">
              <a:rPr lang="en-US" smtClean="0"/>
              <a:t>‹#›</a:t>
            </a:fld>
            <a:endParaRPr lang="en-US" dirty="0"/>
          </a:p>
        </p:txBody>
      </p:sp>
      <p:pic>
        <p:nvPicPr>
          <p:cNvPr id="3" name="Picture 2" descr="Text, whiteboard&#10;&#10;Description automatically generated">
            <a:extLst>
              <a:ext uri="{FF2B5EF4-FFF2-40B4-BE49-F238E27FC236}">
                <a16:creationId xmlns:a16="http://schemas.microsoft.com/office/drawing/2014/main" id="{857719E5-4BE0-B748-B476-246913B31A2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0973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155E-04E6-BA42-BD6A-43349BEFDE6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205F596-BE0A-7C4A-8ABA-90918EE5AE1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7A450A-0611-284E-BF15-2BDC31C3FF80}"/>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5" name="Footer Placeholder 4">
            <a:extLst>
              <a:ext uri="{FF2B5EF4-FFF2-40B4-BE49-F238E27FC236}">
                <a16:creationId xmlns:a16="http://schemas.microsoft.com/office/drawing/2014/main" id="{25B13F36-8790-4D4B-A3E7-C02733AC43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B0FAA4-6077-DC4E-B979-B32471ABB426}"/>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77004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149879-68E2-1640-8E2C-55A90A49B332}"/>
              </a:ext>
            </a:extLst>
          </p:cNvPr>
          <p:cNvSpPr>
            <a:spLocks noGrp="1"/>
          </p:cNvSpPr>
          <p:nvPr>
            <p:ph type="title" orient="vert"/>
          </p:nvPr>
        </p:nvSpPr>
        <p:spPr>
          <a:xfrm>
            <a:off x="8724900" y="1630017"/>
            <a:ext cx="2628900" cy="4546946"/>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DAE703-6467-5547-804C-D08F6EB63487}"/>
              </a:ext>
            </a:extLst>
          </p:cNvPr>
          <p:cNvSpPr>
            <a:spLocks noGrp="1"/>
          </p:cNvSpPr>
          <p:nvPr>
            <p:ph type="body" orient="vert" idx="1"/>
          </p:nvPr>
        </p:nvSpPr>
        <p:spPr>
          <a:xfrm>
            <a:off x="838200" y="1630017"/>
            <a:ext cx="7734300" cy="454694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54503C-A530-154B-A6EB-7CE2CCDAACE1}"/>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5" name="Footer Placeholder 4">
            <a:extLst>
              <a:ext uri="{FF2B5EF4-FFF2-40B4-BE49-F238E27FC236}">
                <a16:creationId xmlns:a16="http://schemas.microsoft.com/office/drawing/2014/main" id="{C5CE2184-312B-BB4D-AF0A-75074252D2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1A53CA-4C26-3F4C-907F-6D77D54AEE2E}"/>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176325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1B55439-5284-0A4E-86AC-6BAE472769B8}"/>
              </a:ext>
            </a:extLst>
          </p:cNvPr>
          <p:cNvSpPr>
            <a:spLocks noGrp="1"/>
          </p:cNvSpPr>
          <p:nvPr>
            <p:ph type="dt" sz="half" idx="10"/>
          </p:nvPr>
        </p:nvSpPr>
        <p:spPr/>
        <p:txBody>
          <a:bodyPr/>
          <a:lstStyle/>
          <a:p>
            <a:fld id="{6A5DF765-343C-403C-B41D-1C86679A4181}" type="datetime1">
              <a:rPr lang="en-US" smtClean="0"/>
              <a:t>6/14/2023</a:t>
            </a:fld>
            <a:endParaRPr lang="en-US" dirty="0"/>
          </a:p>
        </p:txBody>
      </p:sp>
      <p:sp>
        <p:nvSpPr>
          <p:cNvPr id="5" name="Footer Placeholder 4">
            <a:extLst>
              <a:ext uri="{FF2B5EF4-FFF2-40B4-BE49-F238E27FC236}">
                <a16:creationId xmlns:a16="http://schemas.microsoft.com/office/drawing/2014/main" id="{C81B93C9-D519-D749-946F-5D1EB50751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A05B9D-1928-1444-8121-0DF0857FB635}"/>
              </a:ext>
            </a:extLst>
          </p:cNvPr>
          <p:cNvSpPr>
            <a:spLocks noGrp="1"/>
          </p:cNvSpPr>
          <p:nvPr>
            <p:ph type="sldNum" sz="quarter" idx="12"/>
          </p:nvPr>
        </p:nvSpPr>
        <p:spPr/>
        <p:txBody>
          <a:bodyPr/>
          <a:lstStyle/>
          <a:p>
            <a:fld id="{A9CDD504-248B-3749-98AD-45ADFBB8EDAD}" type="slidenum">
              <a:rPr lang="en-US" smtClean="0"/>
              <a:t>‹#›</a:t>
            </a:fld>
            <a:endParaRPr lang="en-US" dirty="0"/>
          </a:p>
        </p:txBody>
      </p:sp>
      <p:pic>
        <p:nvPicPr>
          <p:cNvPr id="3" name="Picture 2" descr="Text, whiteboard&#10;&#10;Description automatically generated">
            <a:extLst>
              <a:ext uri="{FF2B5EF4-FFF2-40B4-BE49-F238E27FC236}">
                <a16:creationId xmlns:a16="http://schemas.microsoft.com/office/drawing/2014/main" id="{857719E5-4BE0-B748-B476-246913B31A2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13113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5627-A53B-3048-B6EA-A2BF476C630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BBFD3C4-89B6-3F48-81C7-6C2DBC939B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1B27DC-9FFB-6743-89E8-A4ACAE76CC8D}"/>
              </a:ext>
            </a:extLst>
          </p:cNvPr>
          <p:cNvSpPr>
            <a:spLocks noGrp="1"/>
          </p:cNvSpPr>
          <p:nvPr>
            <p:ph type="dt" sz="half" idx="10"/>
          </p:nvPr>
        </p:nvSpPr>
        <p:spPr/>
        <p:txBody>
          <a:bodyPr/>
          <a:lstStyle/>
          <a:p>
            <a:fld id="{9B65C8CB-3EF2-4671-80A2-D89246D27C73}" type="datetime1">
              <a:rPr lang="en-US" smtClean="0"/>
              <a:t>6/14/2023</a:t>
            </a:fld>
            <a:endParaRPr lang="en-US" dirty="0"/>
          </a:p>
        </p:txBody>
      </p:sp>
      <p:sp>
        <p:nvSpPr>
          <p:cNvPr id="5" name="Footer Placeholder 4">
            <a:extLst>
              <a:ext uri="{FF2B5EF4-FFF2-40B4-BE49-F238E27FC236}">
                <a16:creationId xmlns:a16="http://schemas.microsoft.com/office/drawing/2014/main" id="{08EB1D24-6A66-7B42-A7B4-F6C181288B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A9D119-17C1-7140-B9C6-A0C41DA662E6}"/>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658366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06B3-011D-5C48-9B2B-FC3DBD2A11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140FFEC-0D00-E141-A367-3265FC55D0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C9EDDD-05DF-0D40-B2B9-254DF259AAB1}"/>
              </a:ext>
            </a:extLst>
          </p:cNvPr>
          <p:cNvSpPr>
            <a:spLocks noGrp="1"/>
          </p:cNvSpPr>
          <p:nvPr>
            <p:ph type="dt" sz="half" idx="10"/>
          </p:nvPr>
        </p:nvSpPr>
        <p:spPr/>
        <p:txBody>
          <a:bodyPr/>
          <a:lstStyle/>
          <a:p>
            <a:fld id="{1C931A96-04CD-44F4-8686-64BCCBC92B68}" type="datetime1">
              <a:rPr lang="en-US" smtClean="0"/>
              <a:t>6/14/2023</a:t>
            </a:fld>
            <a:endParaRPr lang="en-US" dirty="0"/>
          </a:p>
        </p:txBody>
      </p:sp>
      <p:sp>
        <p:nvSpPr>
          <p:cNvPr id="5" name="Footer Placeholder 4">
            <a:extLst>
              <a:ext uri="{FF2B5EF4-FFF2-40B4-BE49-F238E27FC236}">
                <a16:creationId xmlns:a16="http://schemas.microsoft.com/office/drawing/2014/main" id="{C1F6726C-5650-A543-87EF-06120095FC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FB7625-F254-0346-AD09-F79293C0D53D}"/>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361379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B3743-63F4-D342-BEC1-B3DE29F58B1A}"/>
              </a:ext>
            </a:extLst>
          </p:cNvPr>
          <p:cNvSpPr>
            <a:spLocks noGrp="1"/>
          </p:cNvSpPr>
          <p:nvPr>
            <p:ph sz="half" idx="1"/>
          </p:nvPr>
        </p:nvSpPr>
        <p:spPr>
          <a:xfrm>
            <a:off x="838200" y="172623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7398B3D2-ECF1-994D-9664-FB3E52023CA9}"/>
              </a:ext>
            </a:extLst>
          </p:cNvPr>
          <p:cNvSpPr>
            <a:spLocks noGrp="1"/>
          </p:cNvSpPr>
          <p:nvPr>
            <p:ph sz="half" idx="2"/>
          </p:nvPr>
        </p:nvSpPr>
        <p:spPr>
          <a:xfrm>
            <a:off x="6172200" y="172623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23A01D20-A6C1-E445-8B2A-3554BF3E40A5}"/>
              </a:ext>
            </a:extLst>
          </p:cNvPr>
          <p:cNvSpPr>
            <a:spLocks noGrp="1"/>
          </p:cNvSpPr>
          <p:nvPr>
            <p:ph type="dt" sz="half" idx="10"/>
          </p:nvPr>
        </p:nvSpPr>
        <p:spPr/>
        <p:txBody>
          <a:bodyPr/>
          <a:lstStyle/>
          <a:p>
            <a:fld id="{A1FA1A5B-B466-4B39-8297-F2AD6FDA1109}" type="datetime1">
              <a:rPr lang="en-US" smtClean="0"/>
              <a:t>6/14/2023</a:t>
            </a:fld>
            <a:endParaRPr lang="en-US" dirty="0"/>
          </a:p>
        </p:txBody>
      </p:sp>
      <p:sp>
        <p:nvSpPr>
          <p:cNvPr id="6" name="Footer Placeholder 5">
            <a:extLst>
              <a:ext uri="{FF2B5EF4-FFF2-40B4-BE49-F238E27FC236}">
                <a16:creationId xmlns:a16="http://schemas.microsoft.com/office/drawing/2014/main" id="{53C30385-9B94-2744-A2AA-3268866903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D1AB07-E156-FA48-9C0E-7B03E1E512C0}"/>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447651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2E9118-6C4B-F14B-B06C-10B3EA257224}"/>
              </a:ext>
            </a:extLst>
          </p:cNvPr>
          <p:cNvSpPr>
            <a:spLocks noGrp="1"/>
          </p:cNvSpPr>
          <p:nvPr>
            <p:ph type="body" idx="1"/>
          </p:nvPr>
        </p:nvSpPr>
        <p:spPr>
          <a:xfrm>
            <a:off x="839788" y="165134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24DF257-F311-8647-969E-4C2CCB23C6F7}"/>
              </a:ext>
            </a:extLst>
          </p:cNvPr>
          <p:cNvSpPr>
            <a:spLocks noGrp="1"/>
          </p:cNvSpPr>
          <p:nvPr>
            <p:ph sz="half" idx="2"/>
          </p:nvPr>
        </p:nvSpPr>
        <p:spPr>
          <a:xfrm>
            <a:off x="839788" y="2475258"/>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15B3360-93BB-D743-8B7C-8084F8793099}"/>
              </a:ext>
            </a:extLst>
          </p:cNvPr>
          <p:cNvSpPr>
            <a:spLocks noGrp="1"/>
          </p:cNvSpPr>
          <p:nvPr>
            <p:ph type="body" sz="quarter" idx="3"/>
          </p:nvPr>
        </p:nvSpPr>
        <p:spPr>
          <a:xfrm>
            <a:off x="6172200" y="165134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00C00E-5684-1C4B-95EA-9BCF04A093AF}"/>
              </a:ext>
            </a:extLst>
          </p:cNvPr>
          <p:cNvSpPr>
            <a:spLocks noGrp="1"/>
          </p:cNvSpPr>
          <p:nvPr>
            <p:ph sz="quarter" idx="4"/>
          </p:nvPr>
        </p:nvSpPr>
        <p:spPr>
          <a:xfrm>
            <a:off x="6172200" y="2475258"/>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68D765C-DC0E-0F41-9E03-361A96282716}"/>
              </a:ext>
            </a:extLst>
          </p:cNvPr>
          <p:cNvSpPr>
            <a:spLocks noGrp="1"/>
          </p:cNvSpPr>
          <p:nvPr>
            <p:ph type="dt" sz="half" idx="10"/>
          </p:nvPr>
        </p:nvSpPr>
        <p:spPr/>
        <p:txBody>
          <a:bodyPr/>
          <a:lstStyle/>
          <a:p>
            <a:fld id="{7607BFCE-27A9-4E01-9957-0815E6601FBB}" type="datetime1">
              <a:rPr lang="en-US" smtClean="0"/>
              <a:t>6/14/2023</a:t>
            </a:fld>
            <a:endParaRPr lang="en-US" dirty="0"/>
          </a:p>
        </p:txBody>
      </p:sp>
      <p:sp>
        <p:nvSpPr>
          <p:cNvPr id="8" name="Footer Placeholder 7">
            <a:extLst>
              <a:ext uri="{FF2B5EF4-FFF2-40B4-BE49-F238E27FC236}">
                <a16:creationId xmlns:a16="http://schemas.microsoft.com/office/drawing/2014/main" id="{FF0CCBEA-7ADA-1141-B321-6C180D75A59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DB488A8-F653-7F48-AFE0-C444727A74DF}"/>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965833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B9F5-5A0B-0640-8670-BA166D387BD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637D437-7616-E744-8FBF-E257344D994B}"/>
              </a:ext>
            </a:extLst>
          </p:cNvPr>
          <p:cNvSpPr>
            <a:spLocks noGrp="1"/>
          </p:cNvSpPr>
          <p:nvPr>
            <p:ph type="dt" sz="half" idx="10"/>
          </p:nvPr>
        </p:nvSpPr>
        <p:spPr/>
        <p:txBody>
          <a:bodyPr/>
          <a:lstStyle/>
          <a:p>
            <a:fld id="{6E119E21-EEB8-4BFD-A21E-610C554C122B}" type="datetime1">
              <a:rPr lang="en-US" smtClean="0"/>
              <a:t>6/14/2023</a:t>
            </a:fld>
            <a:endParaRPr lang="en-US" dirty="0"/>
          </a:p>
        </p:txBody>
      </p:sp>
      <p:sp>
        <p:nvSpPr>
          <p:cNvPr id="4" name="Footer Placeholder 3">
            <a:extLst>
              <a:ext uri="{FF2B5EF4-FFF2-40B4-BE49-F238E27FC236}">
                <a16:creationId xmlns:a16="http://schemas.microsoft.com/office/drawing/2014/main" id="{C9C2135E-AED5-E447-A3A5-9C4C9DF741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816EA7-41C3-E140-A1E2-6B640E58106C}"/>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668231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E0B408-53BC-3C40-94D5-019B5708AFC6}"/>
              </a:ext>
            </a:extLst>
          </p:cNvPr>
          <p:cNvSpPr>
            <a:spLocks noGrp="1"/>
          </p:cNvSpPr>
          <p:nvPr>
            <p:ph type="dt" sz="half" idx="10"/>
          </p:nvPr>
        </p:nvSpPr>
        <p:spPr/>
        <p:txBody>
          <a:bodyPr/>
          <a:lstStyle/>
          <a:p>
            <a:fld id="{0DA5F180-8F6F-41BE-9C22-910CA809D7CA}" type="datetime1">
              <a:rPr lang="en-US" smtClean="0"/>
              <a:t>6/14/2023</a:t>
            </a:fld>
            <a:endParaRPr lang="en-US" dirty="0"/>
          </a:p>
        </p:txBody>
      </p:sp>
      <p:sp>
        <p:nvSpPr>
          <p:cNvPr id="3" name="Footer Placeholder 2">
            <a:extLst>
              <a:ext uri="{FF2B5EF4-FFF2-40B4-BE49-F238E27FC236}">
                <a16:creationId xmlns:a16="http://schemas.microsoft.com/office/drawing/2014/main" id="{3BF1CD8B-97B1-7341-A6AC-533734769DD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9C65F07-FFB9-D741-B567-14BADCADB699}"/>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3232777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3E44F6-FFE0-EB45-B4BE-40BE981256EA}"/>
              </a:ext>
            </a:extLst>
          </p:cNvPr>
          <p:cNvSpPr>
            <a:spLocks noGrp="1"/>
          </p:cNvSpPr>
          <p:nvPr>
            <p:ph idx="1"/>
          </p:nvPr>
        </p:nvSpPr>
        <p:spPr>
          <a:xfrm>
            <a:off x="5183188" y="1791045"/>
            <a:ext cx="6172200" cy="41247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AE781D8-28CB-4646-ABB1-F84F4D62D764}"/>
              </a:ext>
            </a:extLst>
          </p:cNvPr>
          <p:cNvSpPr>
            <a:spLocks noGrp="1"/>
          </p:cNvSpPr>
          <p:nvPr>
            <p:ph type="body" sz="half" idx="2"/>
          </p:nvPr>
        </p:nvSpPr>
        <p:spPr>
          <a:xfrm>
            <a:off x="839788" y="1798983"/>
            <a:ext cx="3932237" cy="41247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34831D-69E7-0941-B74B-1C2660E9FB0F}"/>
              </a:ext>
            </a:extLst>
          </p:cNvPr>
          <p:cNvSpPr>
            <a:spLocks noGrp="1"/>
          </p:cNvSpPr>
          <p:nvPr>
            <p:ph type="dt" sz="half" idx="10"/>
          </p:nvPr>
        </p:nvSpPr>
        <p:spPr/>
        <p:txBody>
          <a:bodyPr/>
          <a:lstStyle/>
          <a:p>
            <a:fld id="{3561AB24-470A-475C-8A4F-57004B95CAE3}" type="datetime1">
              <a:rPr lang="en-US" smtClean="0"/>
              <a:t>6/14/2023</a:t>
            </a:fld>
            <a:endParaRPr lang="en-US" dirty="0"/>
          </a:p>
        </p:txBody>
      </p:sp>
      <p:sp>
        <p:nvSpPr>
          <p:cNvPr id="6" name="Footer Placeholder 5">
            <a:extLst>
              <a:ext uri="{FF2B5EF4-FFF2-40B4-BE49-F238E27FC236}">
                <a16:creationId xmlns:a16="http://schemas.microsoft.com/office/drawing/2014/main" id="{CD7AF55B-098F-E64A-960D-B9A00CDEFC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34C566-9986-1E4C-8F2B-BB1BCC8D5ED4}"/>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78663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5627-A53B-3048-B6EA-A2BF476C630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BBFD3C4-89B6-3F48-81C7-6C2DBC939B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1B27DC-9FFB-6743-89E8-A4ACAE76CC8D}"/>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5" name="Footer Placeholder 4">
            <a:extLst>
              <a:ext uri="{FF2B5EF4-FFF2-40B4-BE49-F238E27FC236}">
                <a16:creationId xmlns:a16="http://schemas.microsoft.com/office/drawing/2014/main" id="{08EB1D24-6A66-7B42-A7B4-F6C181288B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A9D119-17C1-7140-B9C6-A0C41DA662E6}"/>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899139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A6F59B4-D31C-5D42-A1A5-F32F8E3C707D}"/>
              </a:ext>
            </a:extLst>
          </p:cNvPr>
          <p:cNvSpPr>
            <a:spLocks noGrp="1"/>
          </p:cNvSpPr>
          <p:nvPr>
            <p:ph type="pic" idx="1"/>
          </p:nvPr>
        </p:nvSpPr>
        <p:spPr>
          <a:xfrm>
            <a:off x="5183188" y="1789043"/>
            <a:ext cx="6172200" cy="4214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B32212F-1224-1249-BBF6-ED2E7B4276B3}"/>
              </a:ext>
            </a:extLst>
          </p:cNvPr>
          <p:cNvSpPr>
            <a:spLocks noGrp="1"/>
          </p:cNvSpPr>
          <p:nvPr>
            <p:ph type="body" sz="half" idx="2"/>
          </p:nvPr>
        </p:nvSpPr>
        <p:spPr>
          <a:xfrm>
            <a:off x="839788" y="1796981"/>
            <a:ext cx="3932237" cy="42141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537AB8-7DCE-7B4E-8D20-581650CF9DE3}"/>
              </a:ext>
            </a:extLst>
          </p:cNvPr>
          <p:cNvSpPr>
            <a:spLocks noGrp="1"/>
          </p:cNvSpPr>
          <p:nvPr>
            <p:ph type="dt" sz="half" idx="10"/>
          </p:nvPr>
        </p:nvSpPr>
        <p:spPr/>
        <p:txBody>
          <a:bodyPr/>
          <a:lstStyle/>
          <a:p>
            <a:fld id="{0BA4FA91-2062-49B1-BC8A-08A11C99D2DE}" type="datetime1">
              <a:rPr lang="en-US" smtClean="0"/>
              <a:t>6/14/2023</a:t>
            </a:fld>
            <a:endParaRPr lang="en-US" dirty="0"/>
          </a:p>
        </p:txBody>
      </p:sp>
      <p:sp>
        <p:nvSpPr>
          <p:cNvPr id="6" name="Footer Placeholder 5">
            <a:extLst>
              <a:ext uri="{FF2B5EF4-FFF2-40B4-BE49-F238E27FC236}">
                <a16:creationId xmlns:a16="http://schemas.microsoft.com/office/drawing/2014/main" id="{5D40F3F2-D95F-5A4E-94DA-77760C3CD9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E09693-8FEF-B94C-8BCF-53A6D82BBAEC}"/>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276858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155E-04E6-BA42-BD6A-43349BEFDE6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205F596-BE0A-7C4A-8ABA-90918EE5AE1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7A450A-0611-284E-BF15-2BDC31C3FF80}"/>
              </a:ext>
            </a:extLst>
          </p:cNvPr>
          <p:cNvSpPr>
            <a:spLocks noGrp="1"/>
          </p:cNvSpPr>
          <p:nvPr>
            <p:ph type="dt" sz="half" idx="10"/>
          </p:nvPr>
        </p:nvSpPr>
        <p:spPr/>
        <p:txBody>
          <a:bodyPr/>
          <a:lstStyle/>
          <a:p>
            <a:fld id="{87B9A30B-3C3D-4A41-87FB-ECC32C1B33F1}" type="datetime1">
              <a:rPr lang="en-US" smtClean="0"/>
              <a:t>6/14/2023</a:t>
            </a:fld>
            <a:endParaRPr lang="en-US" dirty="0"/>
          </a:p>
        </p:txBody>
      </p:sp>
      <p:sp>
        <p:nvSpPr>
          <p:cNvPr id="5" name="Footer Placeholder 4">
            <a:extLst>
              <a:ext uri="{FF2B5EF4-FFF2-40B4-BE49-F238E27FC236}">
                <a16:creationId xmlns:a16="http://schemas.microsoft.com/office/drawing/2014/main" id="{25B13F36-8790-4D4B-A3E7-C02733AC43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B0FAA4-6077-DC4E-B979-B32471ABB426}"/>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334115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149879-68E2-1640-8E2C-55A90A49B332}"/>
              </a:ext>
            </a:extLst>
          </p:cNvPr>
          <p:cNvSpPr>
            <a:spLocks noGrp="1"/>
          </p:cNvSpPr>
          <p:nvPr>
            <p:ph type="title" orient="vert"/>
          </p:nvPr>
        </p:nvSpPr>
        <p:spPr>
          <a:xfrm>
            <a:off x="8724900" y="1630017"/>
            <a:ext cx="2628900" cy="4546946"/>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DAE703-6467-5547-804C-D08F6EB63487}"/>
              </a:ext>
            </a:extLst>
          </p:cNvPr>
          <p:cNvSpPr>
            <a:spLocks noGrp="1"/>
          </p:cNvSpPr>
          <p:nvPr>
            <p:ph type="body" orient="vert" idx="1"/>
          </p:nvPr>
        </p:nvSpPr>
        <p:spPr>
          <a:xfrm>
            <a:off x="838200" y="1630017"/>
            <a:ext cx="7734300" cy="454694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54503C-A530-154B-A6EB-7CE2CCDAACE1}"/>
              </a:ext>
            </a:extLst>
          </p:cNvPr>
          <p:cNvSpPr>
            <a:spLocks noGrp="1"/>
          </p:cNvSpPr>
          <p:nvPr>
            <p:ph type="dt" sz="half" idx="10"/>
          </p:nvPr>
        </p:nvSpPr>
        <p:spPr/>
        <p:txBody>
          <a:bodyPr/>
          <a:lstStyle/>
          <a:p>
            <a:fld id="{29EC547B-8816-44FC-9285-6E9A25088011}" type="datetime1">
              <a:rPr lang="en-US" smtClean="0"/>
              <a:t>6/14/2023</a:t>
            </a:fld>
            <a:endParaRPr lang="en-US" dirty="0"/>
          </a:p>
        </p:txBody>
      </p:sp>
      <p:sp>
        <p:nvSpPr>
          <p:cNvPr id="5" name="Footer Placeholder 4">
            <a:extLst>
              <a:ext uri="{FF2B5EF4-FFF2-40B4-BE49-F238E27FC236}">
                <a16:creationId xmlns:a16="http://schemas.microsoft.com/office/drawing/2014/main" id="{C5CE2184-312B-BB4D-AF0A-75074252D2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1A53CA-4C26-3F4C-907F-6D77D54AEE2E}"/>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636802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741476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718768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744987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09864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95258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4058394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3690524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06B3-011D-5C48-9B2B-FC3DBD2A11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140FFEC-0D00-E141-A367-3265FC55D0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C9EDDD-05DF-0D40-B2B9-254DF259AAB1}"/>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5" name="Footer Placeholder 4">
            <a:extLst>
              <a:ext uri="{FF2B5EF4-FFF2-40B4-BE49-F238E27FC236}">
                <a16:creationId xmlns:a16="http://schemas.microsoft.com/office/drawing/2014/main" id="{C1F6726C-5650-A543-87EF-06120095FC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FB7625-F254-0346-AD09-F79293C0D53D}"/>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3373006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085034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3921902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3748047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3519211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1B55439-5284-0A4E-86AC-6BAE472769B8}"/>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5" name="Footer Placeholder 4">
            <a:extLst>
              <a:ext uri="{FF2B5EF4-FFF2-40B4-BE49-F238E27FC236}">
                <a16:creationId xmlns:a16="http://schemas.microsoft.com/office/drawing/2014/main" id="{C81B93C9-D519-D749-946F-5D1EB50751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A05B9D-1928-1444-8121-0DF0857FB635}"/>
              </a:ext>
            </a:extLst>
          </p:cNvPr>
          <p:cNvSpPr>
            <a:spLocks noGrp="1"/>
          </p:cNvSpPr>
          <p:nvPr>
            <p:ph type="sldNum" sz="quarter" idx="12"/>
          </p:nvPr>
        </p:nvSpPr>
        <p:spPr/>
        <p:txBody>
          <a:bodyPr/>
          <a:lstStyle/>
          <a:p>
            <a:fld id="{A9CDD504-248B-3749-98AD-45ADFBB8EDAD}" type="slidenum">
              <a:rPr lang="en-US" smtClean="0"/>
              <a:t>‹#›</a:t>
            </a:fld>
            <a:endParaRPr lang="en-US" dirty="0"/>
          </a:p>
        </p:txBody>
      </p:sp>
      <p:pic>
        <p:nvPicPr>
          <p:cNvPr id="3" name="Picture 2" descr="Text, whiteboard&#10;&#10;Description automatically generated">
            <a:extLst>
              <a:ext uri="{FF2B5EF4-FFF2-40B4-BE49-F238E27FC236}">
                <a16:creationId xmlns:a16="http://schemas.microsoft.com/office/drawing/2014/main" id="{857719E5-4BE0-B748-B476-246913B31A2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64464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B3743-63F4-D342-BEC1-B3DE29F58B1A}"/>
              </a:ext>
            </a:extLst>
          </p:cNvPr>
          <p:cNvSpPr>
            <a:spLocks noGrp="1"/>
          </p:cNvSpPr>
          <p:nvPr>
            <p:ph sz="half" idx="1"/>
          </p:nvPr>
        </p:nvSpPr>
        <p:spPr>
          <a:xfrm>
            <a:off x="838200" y="172623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7398B3D2-ECF1-994D-9664-FB3E52023CA9}"/>
              </a:ext>
            </a:extLst>
          </p:cNvPr>
          <p:cNvSpPr>
            <a:spLocks noGrp="1"/>
          </p:cNvSpPr>
          <p:nvPr>
            <p:ph sz="half" idx="2"/>
          </p:nvPr>
        </p:nvSpPr>
        <p:spPr>
          <a:xfrm>
            <a:off x="6172200" y="172623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23A01D20-A6C1-E445-8B2A-3554BF3E40A5}"/>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6" name="Footer Placeholder 5">
            <a:extLst>
              <a:ext uri="{FF2B5EF4-FFF2-40B4-BE49-F238E27FC236}">
                <a16:creationId xmlns:a16="http://schemas.microsoft.com/office/drawing/2014/main" id="{53C30385-9B94-2744-A2AA-3268866903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D1AB07-E156-FA48-9C0E-7B03E1E512C0}"/>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78199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2E9118-6C4B-F14B-B06C-10B3EA257224}"/>
              </a:ext>
            </a:extLst>
          </p:cNvPr>
          <p:cNvSpPr>
            <a:spLocks noGrp="1"/>
          </p:cNvSpPr>
          <p:nvPr>
            <p:ph type="body" idx="1"/>
          </p:nvPr>
        </p:nvSpPr>
        <p:spPr>
          <a:xfrm>
            <a:off x="839788" y="165134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24DF257-F311-8647-969E-4C2CCB23C6F7}"/>
              </a:ext>
            </a:extLst>
          </p:cNvPr>
          <p:cNvSpPr>
            <a:spLocks noGrp="1"/>
          </p:cNvSpPr>
          <p:nvPr>
            <p:ph sz="half" idx="2"/>
          </p:nvPr>
        </p:nvSpPr>
        <p:spPr>
          <a:xfrm>
            <a:off x="839788" y="2475258"/>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15B3360-93BB-D743-8B7C-8084F8793099}"/>
              </a:ext>
            </a:extLst>
          </p:cNvPr>
          <p:cNvSpPr>
            <a:spLocks noGrp="1"/>
          </p:cNvSpPr>
          <p:nvPr>
            <p:ph type="body" sz="quarter" idx="3"/>
          </p:nvPr>
        </p:nvSpPr>
        <p:spPr>
          <a:xfrm>
            <a:off x="6172200" y="165134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00C00E-5684-1C4B-95EA-9BCF04A093AF}"/>
              </a:ext>
            </a:extLst>
          </p:cNvPr>
          <p:cNvSpPr>
            <a:spLocks noGrp="1"/>
          </p:cNvSpPr>
          <p:nvPr>
            <p:ph sz="quarter" idx="4"/>
          </p:nvPr>
        </p:nvSpPr>
        <p:spPr>
          <a:xfrm>
            <a:off x="6172200" y="2475258"/>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68D765C-DC0E-0F41-9E03-361A96282716}"/>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8" name="Footer Placeholder 7">
            <a:extLst>
              <a:ext uri="{FF2B5EF4-FFF2-40B4-BE49-F238E27FC236}">
                <a16:creationId xmlns:a16="http://schemas.microsoft.com/office/drawing/2014/main" id="{FF0CCBEA-7ADA-1141-B321-6C180D75A59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DB488A8-F653-7F48-AFE0-C444727A74DF}"/>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063517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3E44F6-FFE0-EB45-B4BE-40BE981256EA}"/>
              </a:ext>
            </a:extLst>
          </p:cNvPr>
          <p:cNvSpPr>
            <a:spLocks noGrp="1"/>
          </p:cNvSpPr>
          <p:nvPr>
            <p:ph idx="1"/>
          </p:nvPr>
        </p:nvSpPr>
        <p:spPr>
          <a:xfrm>
            <a:off x="5183188" y="1791045"/>
            <a:ext cx="6172200" cy="41247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AE781D8-28CB-4646-ABB1-F84F4D62D764}"/>
              </a:ext>
            </a:extLst>
          </p:cNvPr>
          <p:cNvSpPr>
            <a:spLocks noGrp="1"/>
          </p:cNvSpPr>
          <p:nvPr>
            <p:ph type="body" sz="half" idx="2"/>
          </p:nvPr>
        </p:nvSpPr>
        <p:spPr>
          <a:xfrm>
            <a:off x="839788" y="1798983"/>
            <a:ext cx="3932237" cy="41247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34831D-69E7-0941-B74B-1C2660E9FB0F}"/>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6" name="Footer Placeholder 5">
            <a:extLst>
              <a:ext uri="{FF2B5EF4-FFF2-40B4-BE49-F238E27FC236}">
                <a16:creationId xmlns:a16="http://schemas.microsoft.com/office/drawing/2014/main" id="{CD7AF55B-098F-E64A-960D-B9A00CDEFC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34C566-9986-1E4C-8F2B-BB1BCC8D5ED4}"/>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782731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A6F59B4-D31C-5D42-A1A5-F32F8E3C707D}"/>
              </a:ext>
            </a:extLst>
          </p:cNvPr>
          <p:cNvSpPr>
            <a:spLocks noGrp="1"/>
          </p:cNvSpPr>
          <p:nvPr>
            <p:ph type="pic" idx="1"/>
          </p:nvPr>
        </p:nvSpPr>
        <p:spPr>
          <a:xfrm>
            <a:off x="5183188" y="1789043"/>
            <a:ext cx="6172200" cy="4214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B32212F-1224-1249-BBF6-ED2E7B4276B3}"/>
              </a:ext>
            </a:extLst>
          </p:cNvPr>
          <p:cNvSpPr>
            <a:spLocks noGrp="1"/>
          </p:cNvSpPr>
          <p:nvPr>
            <p:ph type="body" sz="half" idx="2"/>
          </p:nvPr>
        </p:nvSpPr>
        <p:spPr>
          <a:xfrm>
            <a:off x="839788" y="1796981"/>
            <a:ext cx="3932237" cy="42141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537AB8-7DCE-7B4E-8D20-581650CF9DE3}"/>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6" name="Footer Placeholder 5">
            <a:extLst>
              <a:ext uri="{FF2B5EF4-FFF2-40B4-BE49-F238E27FC236}">
                <a16:creationId xmlns:a16="http://schemas.microsoft.com/office/drawing/2014/main" id="{5D40F3F2-D95F-5A4E-94DA-77760C3CD9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E09693-8FEF-B94C-8BCF-53A6D82BBAEC}"/>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18995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10972800" cy="5029200"/>
          </a:xfrm>
        </p:spPr>
        <p:txBody>
          <a:bodyPr/>
          <a:lstStyle>
            <a:lvl1pPr>
              <a:spcBef>
                <a:spcPts val="487"/>
              </a:spcBef>
              <a:defRPr sz="1625"/>
            </a:lvl1pPr>
            <a:lvl2pPr>
              <a:spcBef>
                <a:spcPts val="487"/>
              </a:spcBef>
              <a:defRPr sz="1625"/>
            </a:lvl2pPr>
            <a:lvl3pPr>
              <a:spcBef>
                <a:spcPts val="487"/>
              </a:spcBef>
              <a:defRPr sz="1625"/>
            </a:lvl3pPr>
            <a:lvl4pPr>
              <a:spcBef>
                <a:spcPts val="487"/>
              </a:spcBef>
              <a:defRPr sz="1625"/>
            </a:lvl4pPr>
            <a:lvl5pPr>
              <a:spcBef>
                <a:spcPts val="487"/>
              </a:spcBef>
              <a:defRPr sz="16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Content Placeholder 2"/>
          <p:cNvSpPr>
            <a:spLocks noGrp="1"/>
          </p:cNvSpPr>
          <p:nvPr>
            <p:ph idx="13"/>
          </p:nvPr>
        </p:nvSpPr>
        <p:spPr>
          <a:xfrm>
            <a:off x="1524000" y="0"/>
            <a:ext cx="8737600" cy="838200"/>
          </a:xfrm>
        </p:spPr>
        <p:txBody>
          <a:bodyPr anchor="ctr"/>
          <a:lstStyle>
            <a:lvl1pPr marL="0">
              <a:spcBef>
                <a:spcPts val="0"/>
              </a:spcBef>
              <a:buNone/>
              <a:defRPr sz="2600" b="1"/>
            </a:lvl1pPr>
            <a:lvl2pPr>
              <a:spcBef>
                <a:spcPts val="487"/>
              </a:spcBef>
              <a:defRPr sz="1625"/>
            </a:lvl2pPr>
            <a:lvl3pPr>
              <a:spcBef>
                <a:spcPts val="487"/>
              </a:spcBef>
              <a:defRPr sz="1625"/>
            </a:lvl3pPr>
            <a:lvl4pPr>
              <a:spcBef>
                <a:spcPts val="487"/>
              </a:spcBef>
              <a:defRPr sz="1625"/>
            </a:lvl4pPr>
            <a:lvl5pPr>
              <a:spcBef>
                <a:spcPts val="487"/>
              </a:spcBef>
              <a:defRPr sz="1625"/>
            </a:lvl5pPr>
          </a:lstStyle>
          <a:p>
            <a:pPr lvl="0"/>
            <a:r>
              <a:rPr lang="en-US" dirty="0"/>
              <a:t>Click to edit Master text styles</a:t>
            </a:r>
          </a:p>
        </p:txBody>
      </p:sp>
      <p:sp>
        <p:nvSpPr>
          <p:cNvPr id="4" name="Date Placeholder 3"/>
          <p:cNvSpPr>
            <a:spLocks noGrp="1"/>
          </p:cNvSpPr>
          <p:nvPr>
            <p:ph type="dt" sz="half" idx="14"/>
          </p:nvPr>
        </p:nvSpPr>
        <p:spPr/>
        <p:txBody>
          <a:bodyPr/>
          <a:lstStyle>
            <a:lvl1pPr>
              <a:defRPr/>
            </a:lvl1pPr>
          </a:lstStyle>
          <a:p>
            <a:pPr>
              <a:defRPr/>
            </a:pPr>
            <a:endParaRPr lang="en-ZA" dirty="0"/>
          </a:p>
        </p:txBody>
      </p:sp>
      <p:sp>
        <p:nvSpPr>
          <p:cNvPr id="5" name="Footer Placeholder 4"/>
          <p:cNvSpPr>
            <a:spLocks noGrp="1"/>
          </p:cNvSpPr>
          <p:nvPr>
            <p:ph type="ftr" sz="quarter" idx="15"/>
          </p:nvPr>
        </p:nvSpPr>
        <p:spPr/>
        <p:txBody>
          <a:bodyPr/>
          <a:lstStyle>
            <a:lvl1pPr>
              <a:defRPr/>
            </a:lvl1pPr>
          </a:lstStyle>
          <a:p>
            <a:pPr>
              <a:defRPr/>
            </a:pPr>
            <a:r>
              <a:rPr lang="en-US" dirty="0"/>
              <a:t>The State’s preferred and trusted anti-corruption forensic investigation and litigation agency</a:t>
            </a:r>
            <a:endParaRPr lang="en-ZA" dirty="0"/>
          </a:p>
        </p:txBody>
      </p:sp>
      <p:sp>
        <p:nvSpPr>
          <p:cNvPr id="6" name="Slide Number Placeholder 5"/>
          <p:cNvSpPr>
            <a:spLocks noGrp="1"/>
          </p:cNvSpPr>
          <p:nvPr>
            <p:ph type="sldNum" sz="quarter" idx="16"/>
          </p:nvPr>
        </p:nvSpPr>
        <p:spPr/>
        <p:txBody>
          <a:bodyPr/>
          <a:lstStyle>
            <a:lvl1pPr>
              <a:defRPr/>
            </a:lvl1pPr>
          </a:lstStyle>
          <a:p>
            <a:fld id="{DA92CEE7-D9A9-4F78-AB26-87E74866013F}" type="slidenum">
              <a:rPr lang="en-ZA" altLang="en-US"/>
              <a:pPr/>
              <a:t>‹#›</a:t>
            </a:fld>
            <a:endParaRPr lang="en-ZA" altLang="en-US" dirty="0"/>
          </a:p>
        </p:txBody>
      </p:sp>
    </p:spTree>
    <p:extLst>
      <p:ext uri="{BB962C8B-B14F-4D97-AF65-F5344CB8AC3E}">
        <p14:creationId xmlns:p14="http://schemas.microsoft.com/office/powerpoint/2010/main" val="3575640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B3743-63F4-D342-BEC1-B3DE29F58B1A}"/>
              </a:ext>
            </a:extLst>
          </p:cNvPr>
          <p:cNvSpPr>
            <a:spLocks noGrp="1"/>
          </p:cNvSpPr>
          <p:nvPr>
            <p:ph sz="half" idx="1"/>
          </p:nvPr>
        </p:nvSpPr>
        <p:spPr>
          <a:xfrm>
            <a:off x="838200" y="172623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7398B3D2-ECF1-994D-9664-FB3E52023CA9}"/>
              </a:ext>
            </a:extLst>
          </p:cNvPr>
          <p:cNvSpPr>
            <a:spLocks noGrp="1"/>
          </p:cNvSpPr>
          <p:nvPr>
            <p:ph sz="half" idx="2"/>
          </p:nvPr>
        </p:nvSpPr>
        <p:spPr>
          <a:xfrm>
            <a:off x="6172200" y="172623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23A01D20-A6C1-E445-8B2A-3554BF3E40A5}"/>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6" name="Footer Placeholder 5">
            <a:extLst>
              <a:ext uri="{FF2B5EF4-FFF2-40B4-BE49-F238E27FC236}">
                <a16:creationId xmlns:a16="http://schemas.microsoft.com/office/drawing/2014/main" id="{53C30385-9B94-2744-A2AA-3268866903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D1AB07-E156-FA48-9C0E-7B03E1E512C0}"/>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3410048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1B55439-5284-0A4E-86AC-6BAE472769B8}"/>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5" name="Footer Placeholder 4">
            <a:extLst>
              <a:ext uri="{FF2B5EF4-FFF2-40B4-BE49-F238E27FC236}">
                <a16:creationId xmlns:a16="http://schemas.microsoft.com/office/drawing/2014/main" id="{C81B93C9-D519-D749-946F-5D1EB50751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A05B9D-1928-1444-8121-0DF0857FB635}"/>
              </a:ext>
            </a:extLst>
          </p:cNvPr>
          <p:cNvSpPr>
            <a:spLocks noGrp="1"/>
          </p:cNvSpPr>
          <p:nvPr>
            <p:ph type="sldNum" sz="quarter" idx="12"/>
          </p:nvPr>
        </p:nvSpPr>
        <p:spPr/>
        <p:txBody>
          <a:bodyPr/>
          <a:lstStyle/>
          <a:p>
            <a:fld id="{A9CDD504-248B-3749-98AD-45ADFBB8EDAD}" type="slidenum">
              <a:rPr lang="en-US" smtClean="0"/>
              <a:t>‹#›</a:t>
            </a:fld>
            <a:endParaRPr lang="en-US" dirty="0"/>
          </a:p>
        </p:txBody>
      </p:sp>
      <p:pic>
        <p:nvPicPr>
          <p:cNvPr id="3" name="Picture 2" descr="Text, whiteboard&#10;&#10;Description automatically generated">
            <a:extLst>
              <a:ext uri="{FF2B5EF4-FFF2-40B4-BE49-F238E27FC236}">
                <a16:creationId xmlns:a16="http://schemas.microsoft.com/office/drawing/2014/main" id="{857719E5-4BE0-B748-B476-246913B31A2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63481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5627-A53B-3048-B6EA-A2BF476C630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BBFD3C4-89B6-3F48-81C7-6C2DBC939B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1B27DC-9FFB-6743-89E8-A4ACAE76CC8D}"/>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5" name="Footer Placeholder 4">
            <a:extLst>
              <a:ext uri="{FF2B5EF4-FFF2-40B4-BE49-F238E27FC236}">
                <a16:creationId xmlns:a16="http://schemas.microsoft.com/office/drawing/2014/main" id="{08EB1D24-6A66-7B42-A7B4-F6C181288B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A9D119-17C1-7140-B9C6-A0C41DA662E6}"/>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3552391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06B3-011D-5C48-9B2B-FC3DBD2A11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140FFEC-0D00-E141-A367-3265FC55D0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C9EDDD-05DF-0D40-B2B9-254DF259AAB1}"/>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5" name="Footer Placeholder 4">
            <a:extLst>
              <a:ext uri="{FF2B5EF4-FFF2-40B4-BE49-F238E27FC236}">
                <a16:creationId xmlns:a16="http://schemas.microsoft.com/office/drawing/2014/main" id="{C1F6726C-5650-A543-87EF-06120095FC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FB7625-F254-0346-AD09-F79293C0D53D}"/>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3685468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B3743-63F4-D342-BEC1-B3DE29F58B1A}"/>
              </a:ext>
            </a:extLst>
          </p:cNvPr>
          <p:cNvSpPr>
            <a:spLocks noGrp="1"/>
          </p:cNvSpPr>
          <p:nvPr>
            <p:ph sz="half" idx="1"/>
          </p:nvPr>
        </p:nvSpPr>
        <p:spPr>
          <a:xfrm>
            <a:off x="838200" y="172623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7398B3D2-ECF1-994D-9664-FB3E52023CA9}"/>
              </a:ext>
            </a:extLst>
          </p:cNvPr>
          <p:cNvSpPr>
            <a:spLocks noGrp="1"/>
          </p:cNvSpPr>
          <p:nvPr>
            <p:ph sz="half" idx="2"/>
          </p:nvPr>
        </p:nvSpPr>
        <p:spPr>
          <a:xfrm>
            <a:off x="6172200" y="172623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23A01D20-A6C1-E445-8B2A-3554BF3E40A5}"/>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6" name="Footer Placeholder 5">
            <a:extLst>
              <a:ext uri="{FF2B5EF4-FFF2-40B4-BE49-F238E27FC236}">
                <a16:creationId xmlns:a16="http://schemas.microsoft.com/office/drawing/2014/main" id="{53C30385-9B94-2744-A2AA-3268866903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D1AB07-E156-FA48-9C0E-7B03E1E512C0}"/>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8380205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2E9118-6C4B-F14B-B06C-10B3EA257224}"/>
              </a:ext>
            </a:extLst>
          </p:cNvPr>
          <p:cNvSpPr>
            <a:spLocks noGrp="1"/>
          </p:cNvSpPr>
          <p:nvPr>
            <p:ph type="body" idx="1"/>
          </p:nvPr>
        </p:nvSpPr>
        <p:spPr>
          <a:xfrm>
            <a:off x="839788" y="165134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24DF257-F311-8647-969E-4C2CCB23C6F7}"/>
              </a:ext>
            </a:extLst>
          </p:cNvPr>
          <p:cNvSpPr>
            <a:spLocks noGrp="1"/>
          </p:cNvSpPr>
          <p:nvPr>
            <p:ph sz="half" idx="2"/>
          </p:nvPr>
        </p:nvSpPr>
        <p:spPr>
          <a:xfrm>
            <a:off x="839788" y="2475258"/>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15B3360-93BB-D743-8B7C-8084F8793099}"/>
              </a:ext>
            </a:extLst>
          </p:cNvPr>
          <p:cNvSpPr>
            <a:spLocks noGrp="1"/>
          </p:cNvSpPr>
          <p:nvPr>
            <p:ph type="body" sz="quarter" idx="3"/>
          </p:nvPr>
        </p:nvSpPr>
        <p:spPr>
          <a:xfrm>
            <a:off x="6172200" y="165134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00C00E-5684-1C4B-95EA-9BCF04A093AF}"/>
              </a:ext>
            </a:extLst>
          </p:cNvPr>
          <p:cNvSpPr>
            <a:spLocks noGrp="1"/>
          </p:cNvSpPr>
          <p:nvPr>
            <p:ph sz="quarter" idx="4"/>
          </p:nvPr>
        </p:nvSpPr>
        <p:spPr>
          <a:xfrm>
            <a:off x="6172200" y="2475258"/>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68D765C-DC0E-0F41-9E03-361A96282716}"/>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8" name="Footer Placeholder 7">
            <a:extLst>
              <a:ext uri="{FF2B5EF4-FFF2-40B4-BE49-F238E27FC236}">
                <a16:creationId xmlns:a16="http://schemas.microsoft.com/office/drawing/2014/main" id="{FF0CCBEA-7ADA-1141-B321-6C180D75A59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DB488A8-F653-7F48-AFE0-C444727A74DF}"/>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4466733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B9F5-5A0B-0640-8670-BA166D387BD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637D437-7616-E744-8FBF-E257344D994B}"/>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4" name="Footer Placeholder 3">
            <a:extLst>
              <a:ext uri="{FF2B5EF4-FFF2-40B4-BE49-F238E27FC236}">
                <a16:creationId xmlns:a16="http://schemas.microsoft.com/office/drawing/2014/main" id="{C9C2135E-AED5-E447-A3A5-9C4C9DF741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816EA7-41C3-E140-A1E2-6B640E58106C}"/>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3713752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E0B408-53BC-3C40-94D5-019B5708AFC6}"/>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3" name="Footer Placeholder 2">
            <a:extLst>
              <a:ext uri="{FF2B5EF4-FFF2-40B4-BE49-F238E27FC236}">
                <a16:creationId xmlns:a16="http://schemas.microsoft.com/office/drawing/2014/main" id="{3BF1CD8B-97B1-7341-A6AC-533734769DD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9C65F07-FFB9-D741-B567-14BADCADB699}"/>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33330567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3E44F6-FFE0-EB45-B4BE-40BE981256EA}"/>
              </a:ext>
            </a:extLst>
          </p:cNvPr>
          <p:cNvSpPr>
            <a:spLocks noGrp="1"/>
          </p:cNvSpPr>
          <p:nvPr>
            <p:ph idx="1"/>
          </p:nvPr>
        </p:nvSpPr>
        <p:spPr>
          <a:xfrm>
            <a:off x="5183188" y="1791045"/>
            <a:ext cx="6172200" cy="41247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AE781D8-28CB-4646-ABB1-F84F4D62D764}"/>
              </a:ext>
            </a:extLst>
          </p:cNvPr>
          <p:cNvSpPr>
            <a:spLocks noGrp="1"/>
          </p:cNvSpPr>
          <p:nvPr>
            <p:ph type="body" sz="half" idx="2"/>
          </p:nvPr>
        </p:nvSpPr>
        <p:spPr>
          <a:xfrm>
            <a:off x="839788" y="1798983"/>
            <a:ext cx="3932237" cy="41247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34831D-69E7-0941-B74B-1C2660E9FB0F}"/>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6" name="Footer Placeholder 5">
            <a:extLst>
              <a:ext uri="{FF2B5EF4-FFF2-40B4-BE49-F238E27FC236}">
                <a16:creationId xmlns:a16="http://schemas.microsoft.com/office/drawing/2014/main" id="{CD7AF55B-098F-E64A-960D-B9A00CDEFC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34C566-9986-1E4C-8F2B-BB1BCC8D5ED4}"/>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38431580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A6F59B4-D31C-5D42-A1A5-F32F8E3C707D}"/>
              </a:ext>
            </a:extLst>
          </p:cNvPr>
          <p:cNvSpPr>
            <a:spLocks noGrp="1"/>
          </p:cNvSpPr>
          <p:nvPr>
            <p:ph type="pic" idx="1"/>
          </p:nvPr>
        </p:nvSpPr>
        <p:spPr>
          <a:xfrm>
            <a:off x="5183188" y="1789043"/>
            <a:ext cx="6172200" cy="4214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B32212F-1224-1249-BBF6-ED2E7B4276B3}"/>
              </a:ext>
            </a:extLst>
          </p:cNvPr>
          <p:cNvSpPr>
            <a:spLocks noGrp="1"/>
          </p:cNvSpPr>
          <p:nvPr>
            <p:ph type="body" sz="half" idx="2"/>
          </p:nvPr>
        </p:nvSpPr>
        <p:spPr>
          <a:xfrm>
            <a:off x="839788" y="1796981"/>
            <a:ext cx="3932237" cy="42141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537AB8-7DCE-7B4E-8D20-581650CF9DE3}"/>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6" name="Footer Placeholder 5">
            <a:extLst>
              <a:ext uri="{FF2B5EF4-FFF2-40B4-BE49-F238E27FC236}">
                <a16:creationId xmlns:a16="http://schemas.microsoft.com/office/drawing/2014/main" id="{5D40F3F2-D95F-5A4E-94DA-77760C3CD9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E09693-8FEF-B94C-8BCF-53A6D82BBAEC}"/>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9312163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155E-04E6-BA42-BD6A-43349BEFDE6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205F596-BE0A-7C4A-8ABA-90918EE5AE1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7A450A-0611-284E-BF15-2BDC31C3FF80}"/>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5" name="Footer Placeholder 4">
            <a:extLst>
              <a:ext uri="{FF2B5EF4-FFF2-40B4-BE49-F238E27FC236}">
                <a16:creationId xmlns:a16="http://schemas.microsoft.com/office/drawing/2014/main" id="{25B13F36-8790-4D4B-A3E7-C02733AC43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B0FAA4-6077-DC4E-B979-B32471ABB426}"/>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061390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2E9118-6C4B-F14B-B06C-10B3EA257224}"/>
              </a:ext>
            </a:extLst>
          </p:cNvPr>
          <p:cNvSpPr>
            <a:spLocks noGrp="1"/>
          </p:cNvSpPr>
          <p:nvPr>
            <p:ph type="body" idx="1"/>
          </p:nvPr>
        </p:nvSpPr>
        <p:spPr>
          <a:xfrm>
            <a:off x="839788" y="165134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24DF257-F311-8647-969E-4C2CCB23C6F7}"/>
              </a:ext>
            </a:extLst>
          </p:cNvPr>
          <p:cNvSpPr>
            <a:spLocks noGrp="1"/>
          </p:cNvSpPr>
          <p:nvPr>
            <p:ph sz="half" idx="2"/>
          </p:nvPr>
        </p:nvSpPr>
        <p:spPr>
          <a:xfrm>
            <a:off x="839788" y="2475258"/>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15B3360-93BB-D743-8B7C-8084F8793099}"/>
              </a:ext>
            </a:extLst>
          </p:cNvPr>
          <p:cNvSpPr>
            <a:spLocks noGrp="1"/>
          </p:cNvSpPr>
          <p:nvPr>
            <p:ph type="body" sz="quarter" idx="3"/>
          </p:nvPr>
        </p:nvSpPr>
        <p:spPr>
          <a:xfrm>
            <a:off x="6172200" y="165134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00C00E-5684-1C4B-95EA-9BCF04A093AF}"/>
              </a:ext>
            </a:extLst>
          </p:cNvPr>
          <p:cNvSpPr>
            <a:spLocks noGrp="1"/>
          </p:cNvSpPr>
          <p:nvPr>
            <p:ph sz="quarter" idx="4"/>
          </p:nvPr>
        </p:nvSpPr>
        <p:spPr>
          <a:xfrm>
            <a:off x="6172200" y="2475258"/>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68D765C-DC0E-0F41-9E03-361A96282716}"/>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8" name="Footer Placeholder 7">
            <a:extLst>
              <a:ext uri="{FF2B5EF4-FFF2-40B4-BE49-F238E27FC236}">
                <a16:creationId xmlns:a16="http://schemas.microsoft.com/office/drawing/2014/main" id="{FF0CCBEA-7ADA-1141-B321-6C180D75A59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DB488A8-F653-7F48-AFE0-C444727A74DF}"/>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36077662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149879-68E2-1640-8E2C-55A90A49B332}"/>
              </a:ext>
            </a:extLst>
          </p:cNvPr>
          <p:cNvSpPr>
            <a:spLocks noGrp="1"/>
          </p:cNvSpPr>
          <p:nvPr>
            <p:ph type="title" orient="vert"/>
          </p:nvPr>
        </p:nvSpPr>
        <p:spPr>
          <a:xfrm>
            <a:off x="8724900" y="1630017"/>
            <a:ext cx="2628900" cy="4546946"/>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DAE703-6467-5547-804C-D08F6EB63487}"/>
              </a:ext>
            </a:extLst>
          </p:cNvPr>
          <p:cNvSpPr>
            <a:spLocks noGrp="1"/>
          </p:cNvSpPr>
          <p:nvPr>
            <p:ph type="body" orient="vert" idx="1"/>
          </p:nvPr>
        </p:nvSpPr>
        <p:spPr>
          <a:xfrm>
            <a:off x="838200" y="1630017"/>
            <a:ext cx="7734300" cy="454694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54503C-A530-154B-A6EB-7CE2CCDAACE1}"/>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5" name="Footer Placeholder 4">
            <a:extLst>
              <a:ext uri="{FF2B5EF4-FFF2-40B4-BE49-F238E27FC236}">
                <a16:creationId xmlns:a16="http://schemas.microsoft.com/office/drawing/2014/main" id="{C5CE2184-312B-BB4D-AF0A-75074252D2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1A53CA-4C26-3F4C-907F-6D77D54AEE2E}"/>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4244544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B9F5-5A0B-0640-8670-BA166D387BD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637D437-7616-E744-8FBF-E257344D994B}"/>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4" name="Footer Placeholder 3">
            <a:extLst>
              <a:ext uri="{FF2B5EF4-FFF2-40B4-BE49-F238E27FC236}">
                <a16:creationId xmlns:a16="http://schemas.microsoft.com/office/drawing/2014/main" id="{C9C2135E-AED5-E447-A3A5-9C4C9DF741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816EA7-41C3-E140-A1E2-6B640E58106C}"/>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55076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E0B408-53BC-3C40-94D5-019B5708AFC6}"/>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3" name="Footer Placeholder 2">
            <a:extLst>
              <a:ext uri="{FF2B5EF4-FFF2-40B4-BE49-F238E27FC236}">
                <a16:creationId xmlns:a16="http://schemas.microsoft.com/office/drawing/2014/main" id="{3BF1CD8B-97B1-7341-A6AC-533734769DD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9C65F07-FFB9-D741-B567-14BADCADB699}"/>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53612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3E44F6-FFE0-EB45-B4BE-40BE981256EA}"/>
              </a:ext>
            </a:extLst>
          </p:cNvPr>
          <p:cNvSpPr>
            <a:spLocks noGrp="1"/>
          </p:cNvSpPr>
          <p:nvPr>
            <p:ph idx="1"/>
          </p:nvPr>
        </p:nvSpPr>
        <p:spPr>
          <a:xfrm>
            <a:off x="5183188" y="1791045"/>
            <a:ext cx="6172200" cy="41247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AE781D8-28CB-4646-ABB1-F84F4D62D764}"/>
              </a:ext>
            </a:extLst>
          </p:cNvPr>
          <p:cNvSpPr>
            <a:spLocks noGrp="1"/>
          </p:cNvSpPr>
          <p:nvPr>
            <p:ph type="body" sz="half" idx="2"/>
          </p:nvPr>
        </p:nvSpPr>
        <p:spPr>
          <a:xfrm>
            <a:off x="839788" y="1798983"/>
            <a:ext cx="3932237" cy="41247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34831D-69E7-0941-B74B-1C2660E9FB0F}"/>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6" name="Footer Placeholder 5">
            <a:extLst>
              <a:ext uri="{FF2B5EF4-FFF2-40B4-BE49-F238E27FC236}">
                <a16:creationId xmlns:a16="http://schemas.microsoft.com/office/drawing/2014/main" id="{CD7AF55B-098F-E64A-960D-B9A00CDEFC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34C566-9986-1E4C-8F2B-BB1BCC8D5ED4}"/>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93841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A6F59B4-D31C-5D42-A1A5-F32F8E3C707D}"/>
              </a:ext>
            </a:extLst>
          </p:cNvPr>
          <p:cNvSpPr>
            <a:spLocks noGrp="1"/>
          </p:cNvSpPr>
          <p:nvPr>
            <p:ph type="pic" idx="1"/>
          </p:nvPr>
        </p:nvSpPr>
        <p:spPr>
          <a:xfrm>
            <a:off x="5183188" y="1789043"/>
            <a:ext cx="6172200" cy="4214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B32212F-1224-1249-BBF6-ED2E7B4276B3}"/>
              </a:ext>
            </a:extLst>
          </p:cNvPr>
          <p:cNvSpPr>
            <a:spLocks noGrp="1"/>
          </p:cNvSpPr>
          <p:nvPr>
            <p:ph type="body" sz="half" idx="2"/>
          </p:nvPr>
        </p:nvSpPr>
        <p:spPr>
          <a:xfrm>
            <a:off x="839788" y="1796981"/>
            <a:ext cx="3932237" cy="42141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537AB8-7DCE-7B4E-8D20-581650CF9DE3}"/>
              </a:ext>
            </a:extLst>
          </p:cNvPr>
          <p:cNvSpPr>
            <a:spLocks noGrp="1"/>
          </p:cNvSpPr>
          <p:nvPr>
            <p:ph type="dt" sz="half" idx="10"/>
          </p:nvPr>
        </p:nvSpPr>
        <p:spPr/>
        <p:txBody>
          <a:bodyPr/>
          <a:lstStyle/>
          <a:p>
            <a:fld id="{3743B223-1867-B54D-9682-52217D4DEEA1}" type="datetimeFigureOut">
              <a:rPr lang="en-US" smtClean="0"/>
              <a:t>6/14/2023</a:t>
            </a:fld>
            <a:endParaRPr lang="en-US" dirty="0"/>
          </a:p>
        </p:txBody>
      </p:sp>
      <p:sp>
        <p:nvSpPr>
          <p:cNvPr id="6" name="Footer Placeholder 5">
            <a:extLst>
              <a:ext uri="{FF2B5EF4-FFF2-40B4-BE49-F238E27FC236}">
                <a16:creationId xmlns:a16="http://schemas.microsoft.com/office/drawing/2014/main" id="{5D40F3F2-D95F-5A4E-94DA-77760C3CD9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E09693-8FEF-B94C-8BCF-53A6D82BBAEC}"/>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87461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jp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jp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22D361-9B95-B64B-937E-1F3051EBFB86}"/>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F998767-6306-6644-AB6F-34010D36F1B7}"/>
              </a:ext>
            </a:extLst>
          </p:cNvPr>
          <p:cNvSpPr>
            <a:spLocks noGrp="1"/>
          </p:cNvSpPr>
          <p:nvPr>
            <p:ph type="title"/>
          </p:nvPr>
        </p:nvSpPr>
        <p:spPr>
          <a:xfrm>
            <a:off x="838200" y="16524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7DF1FD7-A7B9-DB40-BEDB-1B59BE32CB45}"/>
              </a:ext>
            </a:extLst>
          </p:cNvPr>
          <p:cNvSpPr>
            <a:spLocks noGrp="1"/>
          </p:cNvSpPr>
          <p:nvPr>
            <p:ph type="body" idx="1"/>
          </p:nvPr>
        </p:nvSpPr>
        <p:spPr>
          <a:xfrm>
            <a:off x="838200" y="3110947"/>
            <a:ext cx="10515600" cy="287240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1B4B01-CB77-8140-9460-3B2D2DFFC585}"/>
              </a:ext>
            </a:extLst>
          </p:cNvPr>
          <p:cNvSpPr>
            <a:spLocks noGrp="1"/>
          </p:cNvSpPr>
          <p:nvPr>
            <p:ph type="dt" sz="half" idx="2"/>
          </p:nvPr>
        </p:nvSpPr>
        <p:spPr>
          <a:xfrm>
            <a:off x="838200" y="65352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3B223-1867-B54D-9682-52217D4DEEA1}" type="datetimeFigureOut">
              <a:rPr lang="en-US" smtClean="0"/>
              <a:t>6/14/2023</a:t>
            </a:fld>
            <a:endParaRPr lang="en-US" dirty="0"/>
          </a:p>
        </p:txBody>
      </p:sp>
      <p:sp>
        <p:nvSpPr>
          <p:cNvPr id="5" name="Footer Placeholder 4">
            <a:extLst>
              <a:ext uri="{FF2B5EF4-FFF2-40B4-BE49-F238E27FC236}">
                <a16:creationId xmlns:a16="http://schemas.microsoft.com/office/drawing/2014/main" id="{4E582743-B218-2948-BDC2-36D6522BADFA}"/>
              </a:ext>
            </a:extLst>
          </p:cNvPr>
          <p:cNvSpPr>
            <a:spLocks noGrp="1"/>
          </p:cNvSpPr>
          <p:nvPr>
            <p:ph type="ftr" sz="quarter" idx="3"/>
          </p:nvPr>
        </p:nvSpPr>
        <p:spPr>
          <a:xfrm>
            <a:off x="4038600" y="65352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05341A8-C364-DC45-9DAC-1F8B358C8E1F}"/>
              </a:ext>
            </a:extLst>
          </p:cNvPr>
          <p:cNvSpPr>
            <a:spLocks noGrp="1"/>
          </p:cNvSpPr>
          <p:nvPr>
            <p:ph type="sldNum" sz="quarter" idx="4"/>
          </p:nvPr>
        </p:nvSpPr>
        <p:spPr>
          <a:xfrm>
            <a:off x="8610600" y="65352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DD504-248B-3749-98AD-45ADFBB8EDAD}" type="slidenum">
              <a:rPr lang="en-US" smtClean="0"/>
              <a:t>‹#›</a:t>
            </a:fld>
            <a:endParaRPr lang="en-US" dirty="0"/>
          </a:p>
        </p:txBody>
      </p:sp>
    </p:spTree>
    <p:extLst>
      <p:ext uri="{BB962C8B-B14F-4D97-AF65-F5344CB8AC3E}">
        <p14:creationId xmlns:p14="http://schemas.microsoft.com/office/powerpoint/2010/main" val="1150688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22D361-9B95-B64B-937E-1F3051EBFB86}"/>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F998767-6306-6644-AB6F-34010D36F1B7}"/>
              </a:ext>
            </a:extLst>
          </p:cNvPr>
          <p:cNvSpPr>
            <a:spLocks noGrp="1"/>
          </p:cNvSpPr>
          <p:nvPr>
            <p:ph type="title"/>
          </p:nvPr>
        </p:nvSpPr>
        <p:spPr>
          <a:xfrm>
            <a:off x="838200" y="16524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7DF1FD7-A7B9-DB40-BEDB-1B59BE32CB45}"/>
              </a:ext>
            </a:extLst>
          </p:cNvPr>
          <p:cNvSpPr>
            <a:spLocks noGrp="1"/>
          </p:cNvSpPr>
          <p:nvPr>
            <p:ph type="body" idx="1"/>
          </p:nvPr>
        </p:nvSpPr>
        <p:spPr>
          <a:xfrm>
            <a:off x="838200" y="3110947"/>
            <a:ext cx="10515600" cy="287240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1B4B01-CB77-8140-9460-3B2D2DFFC585}"/>
              </a:ext>
            </a:extLst>
          </p:cNvPr>
          <p:cNvSpPr>
            <a:spLocks noGrp="1"/>
          </p:cNvSpPr>
          <p:nvPr>
            <p:ph type="dt" sz="half" idx="2"/>
          </p:nvPr>
        </p:nvSpPr>
        <p:spPr>
          <a:xfrm>
            <a:off x="838200" y="65352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2188F-4A82-4DEB-862D-FF8BC4E83C29}" type="datetime1">
              <a:rPr lang="en-US" smtClean="0"/>
              <a:t>6/14/2023</a:t>
            </a:fld>
            <a:endParaRPr lang="en-US" dirty="0"/>
          </a:p>
        </p:txBody>
      </p:sp>
      <p:sp>
        <p:nvSpPr>
          <p:cNvPr id="5" name="Footer Placeholder 4">
            <a:extLst>
              <a:ext uri="{FF2B5EF4-FFF2-40B4-BE49-F238E27FC236}">
                <a16:creationId xmlns:a16="http://schemas.microsoft.com/office/drawing/2014/main" id="{4E582743-B218-2948-BDC2-36D6522BADFA}"/>
              </a:ext>
            </a:extLst>
          </p:cNvPr>
          <p:cNvSpPr>
            <a:spLocks noGrp="1"/>
          </p:cNvSpPr>
          <p:nvPr>
            <p:ph type="ftr" sz="quarter" idx="3"/>
          </p:nvPr>
        </p:nvSpPr>
        <p:spPr>
          <a:xfrm>
            <a:off x="4038600" y="65352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05341A8-C364-DC45-9DAC-1F8B358C8E1F}"/>
              </a:ext>
            </a:extLst>
          </p:cNvPr>
          <p:cNvSpPr>
            <a:spLocks noGrp="1"/>
          </p:cNvSpPr>
          <p:nvPr>
            <p:ph type="sldNum" sz="quarter" idx="4"/>
          </p:nvPr>
        </p:nvSpPr>
        <p:spPr>
          <a:xfrm>
            <a:off x="8610600" y="65352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DD504-248B-3749-98AD-45ADFBB8EDAD}" type="slidenum">
              <a:rPr lang="en-US" smtClean="0"/>
              <a:t>‹#›</a:t>
            </a:fld>
            <a:endParaRPr lang="en-US" dirty="0"/>
          </a:p>
        </p:txBody>
      </p:sp>
    </p:spTree>
    <p:extLst>
      <p:ext uri="{BB962C8B-B14F-4D97-AF65-F5344CB8AC3E}">
        <p14:creationId xmlns:p14="http://schemas.microsoft.com/office/powerpoint/2010/main" val="866862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BA432-0A28-4303-8AAA-C80A39A6EF34}" type="datetimeFigureOut">
              <a:rPr lang="en-ZA" smtClean="0"/>
              <a:t>2023/06/14</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D1F3A-179F-4E1B-B32F-7826A1DE953E}" type="slidenum">
              <a:rPr lang="en-ZA" smtClean="0"/>
              <a:t>‹#›</a:t>
            </a:fld>
            <a:endParaRPr lang="en-ZA" dirty="0"/>
          </a:p>
        </p:txBody>
      </p:sp>
      <p:pic>
        <p:nvPicPr>
          <p:cNvPr id="7" name="Picture 6" descr="Shape&#10;&#10;Description automatically generated">
            <a:extLst>
              <a:ext uri="{FF2B5EF4-FFF2-40B4-BE49-F238E27FC236}">
                <a16:creationId xmlns:a16="http://schemas.microsoft.com/office/drawing/2014/main" id="{0ECA4DB4-887F-FB2D-E474-18C323725C29}"/>
              </a:ext>
            </a:extLst>
          </p:cNvPr>
          <p:cNvPicPr>
            <a:picLocks noChangeAspect="1"/>
          </p:cNvPicPr>
          <p:nvPr userDrawn="1"/>
        </p:nvPicPr>
        <p:blipFill>
          <a:blip r:embed="rId19"/>
          <a:stretch>
            <a:fillRect/>
          </a:stretch>
        </p:blipFill>
        <p:spPr>
          <a:xfrm>
            <a:off x="0" y="0"/>
            <a:ext cx="12192000" cy="6858000"/>
          </a:xfrm>
          <a:prstGeom prst="rect">
            <a:avLst/>
          </a:prstGeom>
        </p:spPr>
      </p:pic>
    </p:spTree>
    <p:extLst>
      <p:ext uri="{BB962C8B-B14F-4D97-AF65-F5344CB8AC3E}">
        <p14:creationId xmlns:p14="http://schemas.microsoft.com/office/powerpoint/2010/main" val="35052262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22D361-9B95-B64B-937E-1F3051EBFB86}"/>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F998767-6306-6644-AB6F-34010D36F1B7}"/>
              </a:ext>
            </a:extLst>
          </p:cNvPr>
          <p:cNvSpPr>
            <a:spLocks noGrp="1"/>
          </p:cNvSpPr>
          <p:nvPr>
            <p:ph type="title"/>
          </p:nvPr>
        </p:nvSpPr>
        <p:spPr>
          <a:xfrm>
            <a:off x="838200" y="16524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7DF1FD7-A7B9-DB40-BEDB-1B59BE32CB45}"/>
              </a:ext>
            </a:extLst>
          </p:cNvPr>
          <p:cNvSpPr>
            <a:spLocks noGrp="1"/>
          </p:cNvSpPr>
          <p:nvPr>
            <p:ph type="body" idx="1"/>
          </p:nvPr>
        </p:nvSpPr>
        <p:spPr>
          <a:xfrm>
            <a:off x="838200" y="3110947"/>
            <a:ext cx="10515600" cy="287240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1B4B01-CB77-8140-9460-3B2D2DFFC585}"/>
              </a:ext>
            </a:extLst>
          </p:cNvPr>
          <p:cNvSpPr>
            <a:spLocks noGrp="1"/>
          </p:cNvSpPr>
          <p:nvPr>
            <p:ph type="dt" sz="half" idx="2"/>
          </p:nvPr>
        </p:nvSpPr>
        <p:spPr>
          <a:xfrm>
            <a:off x="838200" y="65352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3B223-1867-B54D-9682-52217D4DEEA1}" type="datetimeFigureOut">
              <a:rPr lang="en-US" smtClean="0"/>
              <a:t>6/14/2023</a:t>
            </a:fld>
            <a:endParaRPr lang="en-US" dirty="0"/>
          </a:p>
        </p:txBody>
      </p:sp>
      <p:sp>
        <p:nvSpPr>
          <p:cNvPr id="5" name="Footer Placeholder 4">
            <a:extLst>
              <a:ext uri="{FF2B5EF4-FFF2-40B4-BE49-F238E27FC236}">
                <a16:creationId xmlns:a16="http://schemas.microsoft.com/office/drawing/2014/main" id="{4E582743-B218-2948-BDC2-36D6522BADFA}"/>
              </a:ext>
            </a:extLst>
          </p:cNvPr>
          <p:cNvSpPr>
            <a:spLocks noGrp="1"/>
          </p:cNvSpPr>
          <p:nvPr>
            <p:ph type="ftr" sz="quarter" idx="3"/>
          </p:nvPr>
        </p:nvSpPr>
        <p:spPr>
          <a:xfrm>
            <a:off x="4038600" y="65352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05341A8-C364-DC45-9DAC-1F8B358C8E1F}"/>
              </a:ext>
            </a:extLst>
          </p:cNvPr>
          <p:cNvSpPr>
            <a:spLocks noGrp="1"/>
          </p:cNvSpPr>
          <p:nvPr>
            <p:ph type="sldNum" sz="quarter" idx="4"/>
          </p:nvPr>
        </p:nvSpPr>
        <p:spPr>
          <a:xfrm>
            <a:off x="8610600" y="65352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DD504-248B-3749-98AD-45ADFBB8EDAD}" type="slidenum">
              <a:rPr lang="en-US" smtClean="0"/>
              <a:t>‹#›</a:t>
            </a:fld>
            <a:endParaRPr lang="en-US" dirty="0"/>
          </a:p>
        </p:txBody>
      </p:sp>
    </p:spTree>
    <p:extLst>
      <p:ext uri="{BB962C8B-B14F-4D97-AF65-F5344CB8AC3E}">
        <p14:creationId xmlns:p14="http://schemas.microsoft.com/office/powerpoint/2010/main" val="379842470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CDD504-248B-3749-98AD-45ADFBB8EDAD}" type="slidenum">
              <a:rPr lang="en-US" smtClean="0"/>
              <a:t>1</a:t>
            </a:fld>
            <a:endParaRPr lang="en-US" dirty="0"/>
          </a:p>
        </p:txBody>
      </p:sp>
      <p:sp>
        <p:nvSpPr>
          <p:cNvPr id="5" name="Rectangle 4"/>
          <p:cNvSpPr/>
          <p:nvPr/>
        </p:nvSpPr>
        <p:spPr>
          <a:xfrm>
            <a:off x="284206" y="3243648"/>
            <a:ext cx="10923372" cy="2431435"/>
          </a:xfrm>
          <a:prstGeom prst="rect">
            <a:avLst/>
          </a:prstGeom>
        </p:spPr>
        <p:txBody>
          <a:bodyPr wrap="square">
            <a:spAutoFit/>
          </a:bodyPr>
          <a:lstStyle/>
          <a:p>
            <a:pPr algn="ctr"/>
            <a:r>
              <a:rPr lang="en-US" sz="2800" b="1" dirty="0">
                <a:solidFill>
                  <a:srgbClr val="FFFF00"/>
                </a:solidFill>
                <a:latin typeface="Calibri" panose="020F0502020204030204" pitchFamily="34" charset="0"/>
                <a:cs typeface="Calibri" panose="020F0502020204030204" pitchFamily="34" charset="0"/>
              </a:rPr>
              <a:t>SIU </a:t>
            </a:r>
            <a:r>
              <a:rPr lang="en-US" sz="2800" b="1" cap="all" dirty="0">
                <a:solidFill>
                  <a:srgbClr val="FFFF00"/>
                </a:solidFill>
                <a:latin typeface="Calibri" panose="020F0502020204030204" pitchFamily="34" charset="0"/>
                <a:cs typeface="Calibri" panose="020F0502020204030204" pitchFamily="34" charset="0"/>
              </a:rPr>
              <a:t>presentation to the standing committee on public accounts (scopa) ON denel INVESTIGATION </a:t>
            </a:r>
            <a:endParaRPr lang="en-US" sz="2800" dirty="0">
              <a:solidFill>
                <a:srgbClr val="FFFF00"/>
              </a:solidFill>
              <a:latin typeface="Calibri" panose="020F0502020204030204" pitchFamily="34" charset="0"/>
              <a:cs typeface="Calibri" panose="020F0502020204030204" pitchFamily="34" charset="0"/>
            </a:endParaRPr>
          </a:p>
          <a:p>
            <a:pPr algn="ctr"/>
            <a:endParaRPr lang="en-US" sz="2800" b="1" dirty="0">
              <a:solidFill>
                <a:srgbClr val="FFFF00"/>
              </a:solidFill>
              <a:latin typeface="Calibri" panose="020F0502020204030204" pitchFamily="34" charset="0"/>
              <a:cs typeface="Calibri" panose="020F0502020204030204" pitchFamily="34" charset="0"/>
            </a:endParaRPr>
          </a:p>
          <a:p>
            <a:pPr algn="ctr"/>
            <a:r>
              <a:rPr lang="en-US" sz="2800" b="1" dirty="0">
                <a:solidFill>
                  <a:srgbClr val="FFFF00"/>
                </a:solidFill>
                <a:latin typeface="Calibri" panose="020F0502020204030204" pitchFamily="34" charset="0"/>
                <a:cs typeface="Calibri" panose="020F0502020204030204" pitchFamily="34" charset="0"/>
              </a:rPr>
              <a:t>6 JUNE 2023</a:t>
            </a:r>
          </a:p>
          <a:p>
            <a:pPr algn="ctr"/>
            <a:endParaRPr lang="en-US" sz="40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116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1977081" y="195081"/>
            <a:ext cx="10214919"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SUMMARY OF PROGRESS – SERVICES TO DEVELOP A WHITE PAPER</a:t>
            </a:r>
          </a:p>
        </p:txBody>
      </p:sp>
      <p:graphicFrame>
        <p:nvGraphicFramePr>
          <p:cNvPr id="6" name="Table 5"/>
          <p:cNvGraphicFramePr>
            <a:graphicFrameLocks noGrp="1"/>
          </p:cNvGraphicFramePr>
          <p:nvPr>
            <p:extLst>
              <p:ext uri="{D42A27DB-BD31-4B8C-83A1-F6EECF244321}">
                <p14:modId xmlns:p14="http://schemas.microsoft.com/office/powerpoint/2010/main" val="1742322284"/>
              </p:ext>
            </p:extLst>
          </p:nvPr>
        </p:nvGraphicFramePr>
        <p:xfrm>
          <a:off x="0" y="1649918"/>
          <a:ext cx="12192000" cy="4528667"/>
        </p:xfrm>
        <a:graphic>
          <a:graphicData uri="http://schemas.openxmlformats.org/drawingml/2006/table">
            <a:tbl>
              <a:tblPr firstRow="1" bandRow="1">
                <a:tableStyleId>{5202B0CA-FC54-4496-8BCA-5EF66A818D29}</a:tableStyleId>
              </a:tblPr>
              <a:tblGrid>
                <a:gridCol w="704335">
                  <a:extLst>
                    <a:ext uri="{9D8B030D-6E8A-4147-A177-3AD203B41FA5}">
                      <a16:colId xmlns:a16="http://schemas.microsoft.com/office/drawing/2014/main" val="1533245512"/>
                    </a:ext>
                  </a:extLst>
                </a:gridCol>
                <a:gridCol w="2409568">
                  <a:extLst>
                    <a:ext uri="{9D8B030D-6E8A-4147-A177-3AD203B41FA5}">
                      <a16:colId xmlns:a16="http://schemas.microsoft.com/office/drawing/2014/main" val="2257037568"/>
                    </a:ext>
                  </a:extLst>
                </a:gridCol>
                <a:gridCol w="6563497">
                  <a:extLst>
                    <a:ext uri="{9D8B030D-6E8A-4147-A177-3AD203B41FA5}">
                      <a16:colId xmlns:a16="http://schemas.microsoft.com/office/drawing/2014/main" val="3727340076"/>
                    </a:ext>
                  </a:extLst>
                </a:gridCol>
                <a:gridCol w="2514600">
                  <a:extLst>
                    <a:ext uri="{9D8B030D-6E8A-4147-A177-3AD203B41FA5}">
                      <a16:colId xmlns:a16="http://schemas.microsoft.com/office/drawing/2014/main" val="1023898634"/>
                    </a:ext>
                  </a:extLst>
                </a:gridCol>
              </a:tblGrid>
              <a:tr h="535787">
                <a:tc>
                  <a:txBody>
                    <a:bodyPr/>
                    <a:lstStyle/>
                    <a:p>
                      <a:pPr algn="ctr"/>
                      <a:r>
                        <a:rPr lang="en-US" sz="1400" b="1" dirty="0">
                          <a:solidFill>
                            <a:schemeClr val="tx1"/>
                          </a:solidFill>
                          <a:latin typeface="Arial" panose="020B0604020202020204" pitchFamily="34" charset="0"/>
                          <a:cs typeface="Arial" panose="020B0604020202020204" pitchFamily="34" charset="0"/>
                        </a:rPr>
                        <a:t>Focus</a:t>
                      </a:r>
                      <a:r>
                        <a:rPr lang="en-US" sz="1400" b="1" baseline="0" dirty="0">
                          <a:solidFill>
                            <a:schemeClr val="tx1"/>
                          </a:solidFill>
                          <a:latin typeface="Arial" panose="020B0604020202020204" pitchFamily="34" charset="0"/>
                          <a:cs typeface="Arial" panose="020B0604020202020204" pitchFamily="34" charset="0"/>
                        </a:rPr>
                        <a:t> Area</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Description of Allegation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Progress/Finding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Outcomes (Actual / 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27612893"/>
                  </a:ext>
                </a:extLst>
              </a:tr>
              <a:tr h="3627267">
                <a:tc>
                  <a:txBody>
                    <a:bodyPr/>
                    <a:lstStyle/>
                    <a:p>
                      <a:pPr marL="0" indent="0" algn="ctr">
                        <a:buFont typeface="+mj-lt"/>
                        <a:buNone/>
                      </a:pPr>
                      <a:r>
                        <a:rPr lang="en-US" sz="1400" b="1" dirty="0">
                          <a:latin typeface="Arial" panose="020B0604020202020204" pitchFamily="34" charset="0"/>
                          <a:cs typeface="Arial" panose="020B0604020202020204" pitchFamily="34" charset="0"/>
                        </a:rPr>
                        <a:t>2.</a:t>
                      </a:r>
                    </a:p>
                    <a:p>
                      <a:pPr marL="0" indent="0" algn="ctr">
                        <a:buFont typeface="+mj-lt"/>
                        <a:buNone/>
                      </a:pPr>
                      <a:endParaRPr lang="en-US" sz="1400" b="1" dirty="0">
                        <a:latin typeface="Arial" panose="020B0604020202020204" pitchFamily="34" charset="0"/>
                        <a:cs typeface="Arial" panose="020B0604020202020204" pitchFamily="34" charset="0"/>
                      </a:endParaRPr>
                    </a:p>
                    <a:p>
                      <a:pPr marL="0" indent="0" algn="ctr">
                        <a:buFont typeface="+mj-lt"/>
                        <a:buNone/>
                      </a:pPr>
                      <a:endParaRPr lang="en-US" sz="1400" b="1" dirty="0">
                        <a:latin typeface="Arial" panose="020B0604020202020204" pitchFamily="34" charset="0"/>
                        <a:cs typeface="Arial" panose="020B0604020202020204" pitchFamily="34" charset="0"/>
                      </a:endParaRPr>
                    </a:p>
                    <a:p>
                      <a:pPr marL="0" indent="0" algn="ctr">
                        <a:buFont typeface="+mj-lt"/>
                        <a:buNone/>
                      </a:pPr>
                      <a:endParaRPr lang="en-US" sz="1400" b="1" dirty="0">
                        <a:latin typeface="Arial" panose="020B0604020202020204" pitchFamily="34" charset="0"/>
                        <a:cs typeface="Arial" panose="020B0604020202020204" pitchFamily="34" charset="0"/>
                      </a:endParaRPr>
                    </a:p>
                    <a:p>
                      <a:pPr marL="0" indent="0" algn="ctr">
                        <a:buFont typeface="+mj-lt"/>
                        <a:buNone/>
                      </a:pPr>
                      <a:endParaRPr lang="en-US" sz="1400" b="1" dirty="0">
                        <a:latin typeface="Arial" panose="020B0604020202020204" pitchFamily="34" charset="0"/>
                        <a:cs typeface="Arial" panose="020B0604020202020204" pitchFamily="34" charset="0"/>
                      </a:endParaRPr>
                    </a:p>
                    <a:p>
                      <a:pPr marL="0" indent="0" algn="ctr">
                        <a:buFont typeface="+mj-lt"/>
                        <a:buNone/>
                      </a:pPr>
                      <a:endParaRPr lang="en-US" sz="1400" b="1" dirty="0">
                        <a:latin typeface="Arial" panose="020B0604020202020204" pitchFamily="34" charset="0"/>
                        <a:cs typeface="Arial" panose="020B0604020202020204" pitchFamily="34" charset="0"/>
                      </a:endParaRPr>
                    </a:p>
                    <a:p>
                      <a:pPr marL="0" indent="0" algn="ctr">
                        <a:buFont typeface="+mj-lt"/>
                        <a:buNone/>
                      </a:pP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rtl="0" eaLnBrk="1" latinLnBrk="0" hangingPunct="1">
                        <a:buFont typeface="Arial" panose="020B0604020202020204" pitchFamily="34" charset="0"/>
                        <a:buNone/>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SERVICES TO DEVELOP A WHITE PAPER</a:t>
                      </a:r>
                      <a:endParaRPr lang="en-US" sz="1600" kern="1200" dirty="0">
                        <a:solidFill>
                          <a:schemeClr val="dk1"/>
                        </a:solidFill>
                        <a:latin typeface="Arial" panose="020B0604020202020204" pitchFamily="34" charset="0"/>
                        <a:ea typeface="+mn-ea"/>
                        <a:cs typeface="Arial" panose="020B0604020202020204" pitchFamily="34" charset="0"/>
                      </a:endParaRPr>
                    </a:p>
                    <a:p>
                      <a:pPr marL="0" indent="0" algn="l" rtl="0" eaLnBrk="1" latinLnBrk="0" hangingPunct="1">
                        <a:buFont typeface="Arial" panose="020B0604020202020204" pitchFamily="34" charset="0"/>
                        <a:buNone/>
                      </a:pPr>
                      <a:r>
                        <a:rPr lang="en-US" sz="1600" kern="1200" dirty="0">
                          <a:solidFill>
                            <a:schemeClr val="dk1"/>
                          </a:solidFill>
                          <a:latin typeface="Arial" panose="020B0604020202020204" pitchFamily="34" charset="0"/>
                          <a:ea typeface="+mn-ea"/>
                          <a:cs typeface="Arial" panose="020B0604020202020204" pitchFamily="34" charset="0"/>
                        </a:rPr>
                        <a:t>It was alleged that no formal procurement and/or competitive bidding processes were followed prior to the conclusion of the contract  to develop a white paper with a service provider </a:t>
                      </a:r>
                      <a:endParaRPr lang="en-ZA" sz="1600" kern="1200" dirty="0">
                        <a:solidFill>
                          <a:schemeClr val="dk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6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457200" rtl="0" eaLnBrk="1" latinLnBrk="0" hangingPunct="1">
                        <a:buFontTx/>
                        <a:buNone/>
                      </a:pPr>
                      <a:r>
                        <a:rPr lang="en-US" sz="1600" b="0" kern="1200" dirty="0">
                          <a:solidFill>
                            <a:schemeClr val="dk1"/>
                          </a:solidFill>
                          <a:latin typeface="Arial" panose="020B0604020202020204" pitchFamily="34" charset="0"/>
                          <a:ea typeface="+mn-ea"/>
                          <a:cs typeface="Arial" panose="020B0604020202020204" pitchFamily="34" charset="0"/>
                        </a:rPr>
                        <a:t>The investigation is completed and key findings are:</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lang="en-US" sz="1600" b="0" dirty="0">
                          <a:solidFill>
                            <a:schemeClr val="tx1"/>
                          </a:solidFill>
                          <a:latin typeface="Arial" panose="020B0604020202020204" pitchFamily="34" charset="0"/>
                          <a:cs typeface="Arial" panose="020B0604020202020204" pitchFamily="34" charset="0"/>
                        </a:rPr>
                        <a:t>During 2017,</a:t>
                      </a:r>
                      <a:r>
                        <a:rPr lang="en-US" sz="1600" b="0" baseline="0" dirty="0">
                          <a:solidFill>
                            <a:schemeClr val="tx1"/>
                          </a:solidFill>
                          <a:latin typeface="Arial" panose="020B0604020202020204" pitchFamily="34" charset="0"/>
                          <a:cs typeface="Arial" panose="020B0604020202020204" pitchFamily="34" charset="0"/>
                        </a:rPr>
                        <a:t> Denel experienced severe cash flow problems and was struggling to raise funds to pay even salaries.  </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lang="en-US" sz="1600" b="0" baseline="0" dirty="0">
                          <a:solidFill>
                            <a:schemeClr val="tx1"/>
                          </a:solidFill>
                          <a:latin typeface="Arial" panose="020B0604020202020204" pitchFamily="34" charset="0"/>
                          <a:cs typeface="Arial" panose="020B0604020202020204" pitchFamily="34" charset="0"/>
                        </a:rPr>
                        <a:t>Denel approached Armscor to relax some of the non-compliance guarantees and </a:t>
                      </a:r>
                      <a:r>
                        <a:rPr lang="en-US" sz="1600" b="0" dirty="0">
                          <a:latin typeface="Arial" panose="020B0604020202020204" pitchFamily="34" charset="0"/>
                          <a:cs typeface="Arial" panose="020B0604020202020204" pitchFamily="34" charset="0"/>
                        </a:rPr>
                        <a:t>Armscor approved a limited period part relief on the issued guarantees which freed up credit banking facilities to allow Denel to settle the December Salaries and Wages bill. </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lang="en-US" sz="1600" b="0" baseline="0" dirty="0">
                          <a:solidFill>
                            <a:schemeClr val="tx1"/>
                          </a:solidFill>
                          <a:latin typeface="Arial" panose="020B0604020202020204" pitchFamily="34" charset="0"/>
                          <a:cs typeface="Arial" panose="020B0604020202020204" pitchFamily="34" charset="0"/>
                        </a:rPr>
                        <a:t>There was </a:t>
                      </a:r>
                      <a:r>
                        <a:rPr lang="en-US" sz="1600" b="0" kern="1200" dirty="0">
                          <a:solidFill>
                            <a:schemeClr val="dk1"/>
                          </a:solidFill>
                          <a:effectLst/>
                          <a:latin typeface="Arial" panose="020B0604020202020204" pitchFamily="34" charset="0"/>
                          <a:cs typeface="Arial" panose="020B0604020202020204" pitchFamily="34" charset="0"/>
                        </a:rPr>
                        <a:t>an urgent need for development of white paper for a funding model.</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lang="en-ZA" sz="1600" b="0" kern="1200" dirty="0">
                          <a:solidFill>
                            <a:schemeClr val="tx1"/>
                          </a:solidFill>
                          <a:latin typeface="Arial" panose="020B0604020202020204" pitchFamily="34" charset="0"/>
                          <a:cs typeface="Arial" panose="020B0604020202020204" pitchFamily="34" charset="0"/>
                        </a:rPr>
                        <a:t>Denel sought an approval for a deviation from the Supply Chain Executive for the same white paper </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lang="en-ZA" sz="1600" b="0" kern="1200" dirty="0">
                          <a:solidFill>
                            <a:schemeClr val="tx1"/>
                          </a:solidFill>
                          <a:latin typeface="Arial" panose="020B0604020202020204" pitchFamily="34" charset="0"/>
                          <a:cs typeface="Arial" panose="020B0604020202020204" pitchFamily="34" charset="0"/>
                        </a:rPr>
                        <a:t>This approval was granted on </a:t>
                      </a:r>
                      <a:r>
                        <a:rPr lang="en-US" sz="1600" b="0" kern="1200" dirty="0">
                          <a:solidFill>
                            <a:schemeClr val="tx1"/>
                          </a:solidFill>
                          <a:latin typeface="Arial" panose="020B0604020202020204" pitchFamily="34" charset="0"/>
                          <a:cs typeface="Arial" panose="020B0604020202020204" pitchFamily="34" charset="0"/>
                        </a:rPr>
                        <a:t>13 September 2017</a:t>
                      </a:r>
                      <a:endParaRPr lang="en-ZA" sz="1600" b="0" kern="1200" dirty="0">
                        <a:solidFill>
                          <a:schemeClr val="tx1"/>
                        </a:solidFill>
                        <a:latin typeface="Arial" panose="020B0604020202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lang="en-ZA" sz="1600" b="0" kern="1200" dirty="0">
                          <a:solidFill>
                            <a:schemeClr val="tx1"/>
                          </a:solidFill>
                          <a:latin typeface="Arial" panose="020B0604020202020204" pitchFamily="34" charset="0"/>
                          <a:cs typeface="Arial" panose="020B0604020202020204" pitchFamily="34" charset="0"/>
                        </a:rPr>
                        <a:t>From this process, three quotations were requested</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lang="en-ZA" sz="1600" b="0" kern="1200" dirty="0">
                          <a:solidFill>
                            <a:schemeClr val="tx1"/>
                          </a:solidFill>
                          <a:latin typeface="Arial" panose="020B0604020202020204" pitchFamily="34" charset="0"/>
                          <a:cs typeface="Arial" panose="020B0604020202020204" pitchFamily="34" charset="0"/>
                        </a:rPr>
                        <a:t>Service provider was appointed based on price.</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lang="en-ZA" sz="1600" b="0" kern="1200" dirty="0">
                          <a:solidFill>
                            <a:schemeClr val="tx1"/>
                          </a:solidFill>
                          <a:latin typeface="Arial" panose="020B0604020202020204" pitchFamily="34" charset="0"/>
                          <a:cs typeface="Arial" panose="020B0604020202020204" pitchFamily="34" charset="0"/>
                        </a:rPr>
                        <a:t>No irregularities were found</a:t>
                      </a:r>
                      <a:endParaRPr lang="en-ZA" sz="1600" b="0" kern="1200" dirty="0">
                        <a:solidFill>
                          <a:schemeClr val="tx1"/>
                        </a:solidFill>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US" sz="1600" b="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Tx/>
                        <a:buNone/>
                      </a:pPr>
                      <a:r>
                        <a:rPr lang="en-US" sz="1600" b="0" dirty="0">
                          <a:latin typeface="Arial" panose="020B0604020202020204" pitchFamily="34" charset="0"/>
                          <a:cs typeface="Arial" panose="020B0604020202020204" pitchFamily="34" charset="0"/>
                        </a:rPr>
                        <a:t>None no irregularities found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621096"/>
                  </a:ext>
                </a:extLst>
              </a:tr>
            </a:tbl>
          </a:graphicData>
        </a:graphic>
      </p:graphicFrame>
    </p:spTree>
    <p:extLst>
      <p:ext uri="{BB962C8B-B14F-4D97-AF65-F5344CB8AC3E}">
        <p14:creationId xmlns:p14="http://schemas.microsoft.com/office/powerpoint/2010/main" val="410007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1977081" y="195081"/>
            <a:ext cx="10214919"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SUMMARY OF PROGRESS – LEGAL SERVICES </a:t>
            </a:r>
          </a:p>
        </p:txBody>
      </p:sp>
      <p:graphicFrame>
        <p:nvGraphicFramePr>
          <p:cNvPr id="6" name="Table 5"/>
          <p:cNvGraphicFramePr>
            <a:graphicFrameLocks noGrp="1"/>
          </p:cNvGraphicFramePr>
          <p:nvPr>
            <p:extLst>
              <p:ext uri="{D42A27DB-BD31-4B8C-83A1-F6EECF244321}">
                <p14:modId xmlns:p14="http://schemas.microsoft.com/office/powerpoint/2010/main" val="1354685367"/>
              </p:ext>
            </p:extLst>
          </p:nvPr>
        </p:nvGraphicFramePr>
        <p:xfrm>
          <a:off x="0" y="1204250"/>
          <a:ext cx="12192000" cy="5013670"/>
        </p:xfrm>
        <a:graphic>
          <a:graphicData uri="http://schemas.openxmlformats.org/drawingml/2006/table">
            <a:tbl>
              <a:tblPr firstRow="1" bandRow="1">
                <a:tableStyleId>{5202B0CA-FC54-4496-8BCA-5EF66A818D29}</a:tableStyleId>
              </a:tblPr>
              <a:tblGrid>
                <a:gridCol w="704335">
                  <a:extLst>
                    <a:ext uri="{9D8B030D-6E8A-4147-A177-3AD203B41FA5}">
                      <a16:colId xmlns:a16="http://schemas.microsoft.com/office/drawing/2014/main" val="1533245512"/>
                    </a:ext>
                  </a:extLst>
                </a:gridCol>
                <a:gridCol w="2409568">
                  <a:extLst>
                    <a:ext uri="{9D8B030D-6E8A-4147-A177-3AD203B41FA5}">
                      <a16:colId xmlns:a16="http://schemas.microsoft.com/office/drawing/2014/main" val="2257037568"/>
                    </a:ext>
                  </a:extLst>
                </a:gridCol>
                <a:gridCol w="5906529">
                  <a:extLst>
                    <a:ext uri="{9D8B030D-6E8A-4147-A177-3AD203B41FA5}">
                      <a16:colId xmlns:a16="http://schemas.microsoft.com/office/drawing/2014/main" val="3727340076"/>
                    </a:ext>
                  </a:extLst>
                </a:gridCol>
                <a:gridCol w="3171568">
                  <a:extLst>
                    <a:ext uri="{9D8B030D-6E8A-4147-A177-3AD203B41FA5}">
                      <a16:colId xmlns:a16="http://schemas.microsoft.com/office/drawing/2014/main" val="1023898634"/>
                    </a:ext>
                  </a:extLst>
                </a:gridCol>
              </a:tblGrid>
              <a:tr h="685510">
                <a:tc>
                  <a:txBody>
                    <a:bodyPr/>
                    <a:lstStyle/>
                    <a:p>
                      <a:pPr algn="ctr"/>
                      <a:r>
                        <a:rPr lang="en-US" sz="1400" b="1" dirty="0">
                          <a:solidFill>
                            <a:schemeClr val="tx1"/>
                          </a:solidFill>
                          <a:latin typeface="Arial" panose="020B0604020202020204" pitchFamily="34" charset="0"/>
                          <a:cs typeface="Arial" panose="020B0604020202020204" pitchFamily="34" charset="0"/>
                        </a:rPr>
                        <a:t>Focus</a:t>
                      </a:r>
                      <a:r>
                        <a:rPr lang="en-US" sz="1400" b="1" baseline="0" dirty="0">
                          <a:solidFill>
                            <a:schemeClr val="tx1"/>
                          </a:solidFill>
                          <a:latin typeface="Arial" panose="020B0604020202020204" pitchFamily="34" charset="0"/>
                          <a:cs typeface="Arial" panose="020B0604020202020204" pitchFamily="34" charset="0"/>
                        </a:rPr>
                        <a:t> Area</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Description of Allegation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Progress/Finding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Outcomes (Actual / 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27612893"/>
                  </a:ext>
                </a:extLst>
              </a:tr>
              <a:tr h="4223509">
                <a:tc>
                  <a:txBody>
                    <a:bodyPr/>
                    <a:lstStyle/>
                    <a:p>
                      <a:pPr marL="0" indent="0" algn="just">
                        <a:buFont typeface="+mj-lt"/>
                        <a:buNone/>
                      </a:pPr>
                      <a:r>
                        <a:rPr lang="en-US" sz="1400" b="1" dirty="0">
                          <a:latin typeface="Arial" panose="020B0604020202020204" pitchFamily="34" charset="0"/>
                          <a:cs typeface="Arial" panose="020B0604020202020204" pitchFamily="34" charset="0"/>
                        </a:rPr>
                        <a:t>3.</a:t>
                      </a: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latin typeface="Arial" panose="020B0604020202020204" pitchFamily="34" charset="0"/>
                          <a:ea typeface="+mn-ea"/>
                          <a:cs typeface="Arial" panose="020B0604020202020204" pitchFamily="34" charset="0"/>
                        </a:rPr>
                        <a:t>It was alleged that:</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dk1"/>
                          </a:solidFill>
                          <a:latin typeface="Arial" panose="020B0604020202020204" pitchFamily="34" charset="0"/>
                          <a:ea typeface="+mn-ea"/>
                          <a:cs typeface="Arial" panose="020B0604020202020204" pitchFamily="34" charset="0"/>
                        </a:rPr>
                        <a:t>a firm of attorneys was appointed to render legal professional services to Denel without following proper procurement processes.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dk1"/>
                          </a:solidFill>
                          <a:latin typeface="Arial" panose="020B0604020202020204" pitchFamily="34" charset="0"/>
                          <a:ea typeface="+mn-ea"/>
                          <a:cs typeface="Arial" panose="020B0604020202020204" pitchFamily="34" charset="0"/>
                        </a:rPr>
                        <a:t>This firm was not listed on Denel’s database of service providers and also not part of the existing panel of legal experts.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latin typeface="Arial" panose="020B0604020202020204" pitchFamily="34" charset="0"/>
                          <a:cs typeface="Arial" panose="020B0604020202020204" pitchFamily="34" charset="0"/>
                        </a:rPr>
                        <a:t>Value R10 m</a:t>
                      </a:r>
                      <a:endParaRPr lang="en-GB" sz="1400" b="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buFont typeface="Arial" panose="020B0604020202020204" pitchFamily="34" charset="0"/>
                        <a:buNone/>
                      </a:pPr>
                      <a:r>
                        <a:rPr lang="en-US" sz="1400" b="0" kern="1200" dirty="0">
                          <a:solidFill>
                            <a:schemeClr val="dk1"/>
                          </a:solidFill>
                          <a:latin typeface="Arial" panose="020B0604020202020204" pitchFamily="34" charset="0"/>
                          <a:ea typeface="+mn-ea"/>
                          <a:cs typeface="Arial" panose="020B0604020202020204" pitchFamily="34" charset="0"/>
                        </a:rPr>
                        <a:t>Investigation is completed and findings are:</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dk1"/>
                          </a:solidFill>
                          <a:latin typeface="Arial" panose="020B0604020202020204" pitchFamily="34" charset="0"/>
                          <a:ea typeface="+mn-ea"/>
                          <a:cs typeface="Arial" panose="020B0604020202020204" pitchFamily="34" charset="0"/>
                        </a:rPr>
                        <a:t>Irregular procurement process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dk1"/>
                          </a:solidFill>
                          <a:latin typeface="Arial" panose="020B0604020202020204" pitchFamily="34" charset="0"/>
                          <a:ea typeface="+mn-ea"/>
                          <a:cs typeface="Arial" panose="020B0604020202020204" pitchFamily="34" charset="0"/>
                        </a:rPr>
                        <a:t>No contractual agreement signed</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dk1"/>
                          </a:solidFill>
                          <a:latin typeface="Arial" panose="020B0604020202020204" pitchFamily="34" charset="0"/>
                          <a:ea typeface="+mn-ea"/>
                          <a:cs typeface="Arial" panose="020B0604020202020204" pitchFamily="34" charset="0"/>
                        </a:rPr>
                        <a:t>Fees negotiated outside normal SCM processes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dk1"/>
                          </a:solidFill>
                          <a:latin typeface="Arial" panose="020B0604020202020204" pitchFamily="34" charset="0"/>
                          <a:ea typeface="+mn-ea"/>
                          <a:cs typeface="Arial" panose="020B0604020202020204" pitchFamily="34" charset="0"/>
                        </a:rPr>
                        <a:t>GCEO and Chairperson managed and directed the project and Denel’s legal department was not involved.</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dk1"/>
                          </a:solidFill>
                          <a:latin typeface="Arial" panose="020B0604020202020204" pitchFamily="34" charset="0"/>
                          <a:ea typeface="+mn-ea"/>
                          <a:cs typeface="Arial" panose="020B0604020202020204" pitchFamily="34" charset="0"/>
                        </a:rPr>
                        <a:t>No records/instruction files kept by the firm of Attorneys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solidFill>
                            <a:schemeClr val="dk1"/>
                          </a:solidFill>
                          <a:latin typeface="Arial" panose="020B0604020202020204" pitchFamily="34" charset="0"/>
                          <a:ea typeface="+mn-ea"/>
                          <a:cs typeface="Arial" panose="020B0604020202020204" pitchFamily="34" charset="0"/>
                        </a:rPr>
                        <a:t>In some of the invoices submitted, there were no supporting documents and no statement of account attached.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solidFill>
                            <a:schemeClr val="dk1"/>
                          </a:solidFill>
                          <a:latin typeface="Arial" panose="020B0604020202020204" pitchFamily="34" charset="0"/>
                          <a:ea typeface="+mn-ea"/>
                          <a:cs typeface="Arial" panose="020B0604020202020204" pitchFamily="34" charset="0"/>
                        </a:rPr>
                        <a:t>The investigation further established that one invoice was for legal services not involving Denel, but it was a case between the Law Society and Chairperson which Denel paid.</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solidFill>
                            <a:schemeClr val="dk1"/>
                          </a:solidFill>
                          <a:latin typeface="Arial" panose="020B0604020202020204" pitchFamily="34" charset="0"/>
                          <a:ea typeface="+mn-ea"/>
                          <a:cs typeface="Arial" panose="020B0604020202020204" pitchFamily="34" charset="0"/>
                        </a:rPr>
                        <a:t>The investigation also identified misrepresentation and/or fraud</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dk1"/>
                          </a:solidFill>
                          <a:latin typeface="Arial" panose="020B0604020202020204" pitchFamily="34" charset="0"/>
                          <a:ea typeface="+mn-ea"/>
                          <a:cs typeface="Arial" panose="020B0604020202020204" pitchFamily="34" charset="0"/>
                        </a:rPr>
                        <a:t>Fraudulent invoice of R65 000.00 issued by the firm and paid by Denel for alleged claim by a counsel without his knowledge.</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dk1"/>
                          </a:solidFill>
                          <a:latin typeface="Arial" panose="020B0604020202020204" pitchFamily="34" charset="0"/>
                          <a:ea typeface="+mn-ea"/>
                          <a:cs typeface="Arial" panose="020B0604020202020204" pitchFamily="34" charset="0"/>
                        </a:rPr>
                        <a:t>Fraudulent double billing for an amounts totaling R425 192.50.</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dk1"/>
                          </a:solidFill>
                          <a:latin typeface="Arial" panose="020B0604020202020204" pitchFamily="34" charset="0"/>
                          <a:ea typeface="+mn-ea"/>
                          <a:cs typeface="Arial" panose="020B0604020202020204" pitchFamily="34" charset="0"/>
                        </a:rPr>
                        <a:t>Embezzlement of funds – an amount of R290 000 withdrawn from the Attorney’s trust account into the firm business account which was meant for a purchase agreement involving Reclaim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Civil Recovery</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 the account to the Taxing Committee of the Legal Practice Council for review – R10 million</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 the matter to SIU CLU for civil recovery - </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R780,192.50 </a:t>
                      </a:r>
                      <a:endParaRPr lang="en-US" sz="1400" dirty="0">
                        <a:solidFill>
                          <a:schemeClr val="tx1"/>
                        </a:solidFill>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Criminal Referral</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Criminal referral for fraud - </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R780,192.50 </a:t>
                      </a:r>
                      <a:endParaRPr lang="en-US" sz="1400" dirty="0">
                        <a:solidFill>
                          <a:schemeClr val="tx1"/>
                        </a:solidFill>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Disciplinary Referral</a:t>
                      </a:r>
                    </a:p>
                    <a:p>
                      <a:pPr marL="0" marR="0" lvl="0" indent="0" algn="just" defTabSz="914400" rtl="0" eaLnBrk="1" fontAlgn="auto" latinLnBrk="0" hangingPunct="1">
                        <a:lnSpc>
                          <a:spcPct val="100000"/>
                        </a:lnSpc>
                        <a:spcBef>
                          <a:spcPts val="0"/>
                        </a:spcBef>
                        <a:spcAft>
                          <a:spcPts val="600"/>
                        </a:spcAft>
                        <a:buClrTx/>
                        <a:buSzTx/>
                        <a:buFontTx/>
                        <a:buNone/>
                        <a:tabLst/>
                        <a:defRPr/>
                      </a:pPr>
                      <a:r>
                        <a:rPr lang="en-US" sz="1400" dirty="0">
                          <a:latin typeface="Arial" panose="020B0604020202020204" pitchFamily="34" charset="0"/>
                          <a:cs typeface="Arial" panose="020B0604020202020204" pitchFamily="34" charset="0"/>
                        </a:rPr>
                        <a:t>Possible</a:t>
                      </a:r>
                      <a:r>
                        <a:rPr lang="en-US" sz="1400" baseline="0" dirty="0">
                          <a:latin typeface="Arial" panose="020B0604020202020204" pitchFamily="34" charset="0"/>
                          <a:cs typeface="Arial" panose="020B0604020202020204" pitchFamily="34" charset="0"/>
                        </a:rPr>
                        <a:t> disciplinary referral in terms of the Legal Practice Council and Code of Conduct. </a:t>
                      </a:r>
                      <a:r>
                        <a:rPr lang="en-US" sz="1400" dirty="0">
                          <a:solidFill>
                            <a:schemeClr val="tx1"/>
                          </a:solidFill>
                          <a:latin typeface="Arial" panose="020B0604020202020204" pitchFamily="34" charset="0"/>
                          <a:cs typeface="Arial" panose="020B0604020202020204" pitchFamily="34" charset="0"/>
                        </a:rPr>
                        <a:t>R10 million</a:t>
                      </a:r>
                      <a:endParaRPr lang="en-US" sz="1400" baseline="0" dirty="0">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lang="en-US" sz="1400" dirty="0">
                          <a:latin typeface="Arial" panose="020B0604020202020204" pitchFamily="34" charset="0"/>
                          <a:cs typeface="Arial" panose="020B0604020202020204" pitchFamily="34" charset="0"/>
                        </a:rPr>
                        <a:t>Possible administrative action against the Accounting Authority in terms of the Companies Act</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621096"/>
                  </a:ext>
                </a:extLst>
              </a:tr>
            </a:tbl>
          </a:graphicData>
        </a:graphic>
      </p:graphicFrame>
    </p:spTree>
    <p:extLst>
      <p:ext uri="{BB962C8B-B14F-4D97-AF65-F5344CB8AC3E}">
        <p14:creationId xmlns:p14="http://schemas.microsoft.com/office/powerpoint/2010/main" val="26739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739" y="-40073"/>
            <a:ext cx="10344261" cy="1143000"/>
          </a:xfrm>
        </p:spPr>
        <p:txBody>
          <a:bodyP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SUMMARY OF PROGRESS – </a:t>
            </a:r>
            <a:r>
              <a:rPr lang="en-US" sz="2800" b="1" dirty="0">
                <a:solidFill>
                  <a:prstClr val="black"/>
                </a:solidFill>
                <a:latin typeface="Calibri" panose="020F0502020204030204" pitchFamily="34" charset="0"/>
                <a:cs typeface="Calibri" panose="020F0502020204030204" pitchFamily="34" charset="0"/>
              </a:rPr>
              <a:t>HULLS CONTRACT AND OTHER MoA’s</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p>
        </p:txBody>
      </p:sp>
      <p:sp>
        <p:nvSpPr>
          <p:cNvPr id="5" name="TextBox 4"/>
          <p:cNvSpPr txBox="1"/>
          <p:nvPr/>
        </p:nvSpPr>
        <p:spPr>
          <a:xfrm>
            <a:off x="3133926" y="6569560"/>
            <a:ext cx="7345830" cy="246221"/>
          </a:xfrm>
          <a:prstGeom prst="rect">
            <a:avLst/>
          </a:prstGeom>
          <a:noFill/>
        </p:spPr>
        <p:txBody>
          <a:bodyPr wrap="square" rtlCol="0">
            <a:spAutoFit/>
          </a:bodyPr>
          <a:lstStyle/>
          <a:p>
            <a:r>
              <a:rPr lang="en-US" sz="1000" b="1" dirty="0">
                <a:latin typeface="Arial"/>
                <a:cs typeface="Arial"/>
              </a:rPr>
              <a:t>Hotline: 0800 037 774    |     Website: https://www.siu.org.za   |   E-mail: info@siu.org.za </a:t>
            </a:r>
          </a:p>
        </p:txBody>
      </p:sp>
      <p:sp>
        <p:nvSpPr>
          <p:cNvPr id="4" name="Slide Number Placeholder 3"/>
          <p:cNvSpPr>
            <a:spLocks noGrp="1"/>
          </p:cNvSpPr>
          <p:nvPr>
            <p:ph type="sldNum" sz="quarter" idx="12"/>
          </p:nvPr>
        </p:nvSpPr>
        <p:spPr/>
        <p:txBody>
          <a:bodyPr/>
          <a:lstStyle/>
          <a:p>
            <a:fld id="{40E4637F-1127-AF4D-B96F-F7789FFD66FF}" type="slidenum">
              <a:rPr lang="en-US" smtClean="0"/>
              <a:t>12</a:t>
            </a:fld>
            <a:endParaRPr lang="en-US" dirty="0"/>
          </a:p>
        </p:txBody>
      </p:sp>
      <p:sp>
        <p:nvSpPr>
          <p:cNvPr id="3" name="Content Placeholder 2"/>
          <p:cNvSpPr>
            <a:spLocks noGrp="1"/>
          </p:cNvSpPr>
          <p:nvPr>
            <p:ph idx="1"/>
          </p:nvPr>
        </p:nvSpPr>
        <p:spPr>
          <a:xfrm>
            <a:off x="358346" y="1709058"/>
            <a:ext cx="11635732" cy="4537364"/>
          </a:xfrm>
        </p:spPr>
        <p:txBody>
          <a:bodyPr>
            <a:normAutofit/>
          </a:bodyPr>
          <a:lstStyle/>
          <a:p>
            <a:pPr marL="0" indent="0" algn="just">
              <a:lnSpc>
                <a:spcPct val="150000"/>
              </a:lnSpc>
              <a:spcBef>
                <a:spcPts val="600"/>
              </a:spcBef>
              <a:buNone/>
            </a:pPr>
            <a:r>
              <a:rPr lang="en-US" sz="1700" b="1" dirty="0">
                <a:latin typeface="Arial" panose="020B0604020202020204" pitchFamily="34" charset="0"/>
                <a:cs typeface="Arial" panose="020B0604020202020204" pitchFamily="34" charset="0"/>
              </a:rPr>
              <a:t>Background</a:t>
            </a:r>
          </a:p>
          <a:p>
            <a:pPr marL="0" indent="0" algn="just">
              <a:lnSpc>
                <a:spcPct val="150000"/>
              </a:lnSpc>
              <a:spcBef>
                <a:spcPts val="600"/>
              </a:spcBef>
              <a:buNone/>
            </a:pPr>
            <a:r>
              <a:rPr lang="en-US" sz="1700" dirty="0">
                <a:latin typeface="Arial" panose="020B0604020202020204" pitchFamily="34" charset="0"/>
                <a:cs typeface="Arial" panose="020B0604020202020204" pitchFamily="34" charset="0"/>
              </a:rPr>
              <a:t>This is a Gupta linked company which acquired shares (majority) from a company that had previously dealt with Denel . The acquisition of major shares and property was concluded in December 2013. </a:t>
            </a:r>
            <a:endParaRPr lang="en-US" sz="17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spcBef>
                <a:spcPts val="600"/>
              </a:spcBef>
              <a:buNone/>
            </a:pPr>
            <a:endParaRPr lang="en-US" sz="1700" dirty="0">
              <a:latin typeface="Arial" panose="020B0604020202020204" pitchFamily="34" charset="0"/>
              <a:cs typeface="Arial" panose="020B0604020202020204" pitchFamily="34" charset="0"/>
            </a:endParaRPr>
          </a:p>
          <a:p>
            <a:pPr marL="0" indent="0" algn="just">
              <a:lnSpc>
                <a:spcPct val="150000"/>
              </a:lnSpc>
              <a:spcBef>
                <a:spcPts val="600"/>
              </a:spcBef>
              <a:buNone/>
            </a:pPr>
            <a:r>
              <a:rPr lang="en-US" sz="1700" dirty="0">
                <a:latin typeface="Arial" panose="020B0604020202020204" pitchFamily="34" charset="0"/>
                <a:cs typeface="Arial" panose="020B0604020202020204" pitchFamily="34" charset="0"/>
              </a:rPr>
              <a:t>During the years preceding the aforementioned sale, this company traded with Denel, however, the combined contracts did not exceed R13 million per annum.</a:t>
            </a:r>
          </a:p>
          <a:p>
            <a:pPr marL="0" indent="0" algn="just">
              <a:lnSpc>
                <a:spcPct val="150000"/>
              </a:lnSpc>
              <a:spcBef>
                <a:spcPts val="600"/>
              </a:spcBef>
              <a:buNone/>
            </a:pPr>
            <a:endParaRPr lang="en-US" sz="1700" dirty="0">
              <a:latin typeface="Arial" panose="020B0604020202020204" pitchFamily="34" charset="0"/>
              <a:cs typeface="Arial" panose="020B0604020202020204" pitchFamily="34" charset="0"/>
            </a:endParaRPr>
          </a:p>
          <a:p>
            <a:pPr marL="0" indent="0" algn="just">
              <a:lnSpc>
                <a:spcPct val="150000"/>
              </a:lnSpc>
              <a:spcBef>
                <a:spcPts val="600"/>
              </a:spcBef>
              <a:buNone/>
            </a:pPr>
            <a:r>
              <a:rPr lang="en-US" sz="1700" dirty="0">
                <a:latin typeface="Arial" panose="020B0604020202020204" pitchFamily="34" charset="0"/>
                <a:cs typeface="Arial" panose="020B0604020202020204" pitchFamily="34" charset="0"/>
              </a:rPr>
              <a:t>However, after the sale of major shares to one of the Gupta linked individual, the value of contracts awarded to the service provider exponentially increased from R39m (2014) to an average of R75m per annum thereafter. </a:t>
            </a:r>
          </a:p>
          <a:p>
            <a:pPr algn="just">
              <a:lnSpc>
                <a:spcPct val="150000"/>
              </a:lnSpc>
              <a:spcBef>
                <a:spcPts val="600"/>
              </a:spcBef>
            </a:pPr>
            <a:endParaRPr lang="en-US" sz="1800" dirty="0">
              <a:latin typeface="Arial" panose="020B0604020202020204" pitchFamily="34" charset="0"/>
              <a:cs typeface="Arial" panose="020B0604020202020204" pitchFamily="34" charset="0"/>
            </a:endParaRPr>
          </a:p>
          <a:p>
            <a:pPr algn="just">
              <a:lnSpc>
                <a:spcPct val="150000"/>
              </a:lnSpc>
              <a:spcBef>
                <a:spcPts val="600"/>
              </a:spcBef>
            </a:pPr>
            <a:endParaRPr lang="en-US" sz="1800" dirty="0">
              <a:latin typeface="Arial" panose="020B0604020202020204" pitchFamily="34" charset="0"/>
              <a:cs typeface="Arial" panose="020B0604020202020204" pitchFamily="34" charset="0"/>
            </a:endParaRPr>
          </a:p>
          <a:p>
            <a:pPr marL="0" indent="0">
              <a:lnSpc>
                <a:spcPct val="150000"/>
              </a:lnSpc>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567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406" y="0"/>
            <a:ext cx="9928513" cy="1143000"/>
          </a:xfrm>
        </p:spPr>
        <p:txBody>
          <a:bodyPr>
            <a:normAutofit/>
          </a:bodyPr>
          <a:lstStyle/>
          <a:p>
            <a:r>
              <a:rPr lang="en-US" sz="2800" b="1" cap="all" dirty="0">
                <a:solidFill>
                  <a:prstClr val="black"/>
                </a:solidFill>
                <a:latin typeface="Calibri" panose="020F0502020204030204" pitchFamily="34" charset="0"/>
                <a:cs typeface="Calibri" panose="020F0502020204030204" pitchFamily="34" charset="0"/>
              </a:rPr>
              <a:t>SUMMARY OF PROGRESS - Value of contracts 2009-2017</a:t>
            </a:r>
          </a:p>
        </p:txBody>
      </p:sp>
      <p:sp>
        <p:nvSpPr>
          <p:cNvPr id="5" name="TextBox 4"/>
          <p:cNvSpPr txBox="1"/>
          <p:nvPr/>
        </p:nvSpPr>
        <p:spPr>
          <a:xfrm>
            <a:off x="3133926" y="6569560"/>
            <a:ext cx="7345830" cy="246221"/>
          </a:xfrm>
          <a:prstGeom prst="rect">
            <a:avLst/>
          </a:prstGeom>
          <a:noFill/>
        </p:spPr>
        <p:txBody>
          <a:bodyPr wrap="square" rtlCol="0">
            <a:spAutoFit/>
          </a:bodyPr>
          <a:lstStyle/>
          <a:p>
            <a:r>
              <a:rPr lang="en-US" sz="1000" b="1" dirty="0">
                <a:latin typeface="Arial"/>
                <a:cs typeface="Arial"/>
              </a:rPr>
              <a:t>Hotline: 0800 037 774    |     Website: https://www.siu.org.za   |   E-mail: info@siu.org.za </a:t>
            </a:r>
          </a:p>
        </p:txBody>
      </p:sp>
      <p:sp>
        <p:nvSpPr>
          <p:cNvPr id="4" name="Slide Number Placeholder 3"/>
          <p:cNvSpPr>
            <a:spLocks noGrp="1"/>
          </p:cNvSpPr>
          <p:nvPr>
            <p:ph type="sldNum" sz="quarter" idx="12"/>
          </p:nvPr>
        </p:nvSpPr>
        <p:spPr/>
        <p:txBody>
          <a:bodyPr/>
          <a:lstStyle/>
          <a:p>
            <a:fld id="{40E4637F-1127-AF4D-B96F-F7789FFD66FF}" type="slidenum">
              <a:rPr lang="en-US" smtClean="0"/>
              <a:t>13</a:t>
            </a:fld>
            <a:endParaRPr lang="en-US" dirty="0"/>
          </a:p>
        </p:txBody>
      </p:sp>
      <p:sp>
        <p:nvSpPr>
          <p:cNvPr id="3" name="Content Placeholder 2"/>
          <p:cNvSpPr>
            <a:spLocks noGrp="1"/>
          </p:cNvSpPr>
          <p:nvPr>
            <p:ph idx="1"/>
          </p:nvPr>
        </p:nvSpPr>
        <p:spPr>
          <a:xfrm>
            <a:off x="1143000" y="1734208"/>
            <a:ext cx="9905999" cy="4151587"/>
          </a:xfrm>
        </p:spPr>
        <p:txBody>
          <a:bodyPr>
            <a:normAutofit/>
          </a:bodyPr>
          <a:lstStyle/>
          <a:p>
            <a:pPr algn="just">
              <a:lnSpc>
                <a:spcPct val="160000"/>
              </a:lnSpc>
              <a:spcBef>
                <a:spcPts val="600"/>
              </a:spcBef>
            </a:pPr>
            <a:endParaRPr lang="en-US" sz="1800" dirty="0">
              <a:cs typeface="Arial" panose="020B0604020202020204" pitchFamily="34" charset="0"/>
            </a:endParaRPr>
          </a:p>
          <a:p>
            <a:pPr algn="just">
              <a:lnSpc>
                <a:spcPct val="160000"/>
              </a:lnSpc>
              <a:spcBef>
                <a:spcPts val="600"/>
              </a:spcBef>
            </a:pPr>
            <a:endParaRPr lang="en-US" sz="1800" dirty="0">
              <a:cs typeface="Arial" panose="020B0604020202020204" pitchFamily="34" charset="0"/>
            </a:endParaRPr>
          </a:p>
          <a:p>
            <a:pPr marL="0" indent="0">
              <a:buNone/>
            </a:pP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004199448"/>
              </p:ext>
            </p:extLst>
          </p:nvPr>
        </p:nvGraphicFramePr>
        <p:xfrm>
          <a:off x="206829" y="1177309"/>
          <a:ext cx="11841009" cy="52733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9871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1977081" y="195081"/>
            <a:ext cx="10214919"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SUMMARY OF PROGRESS – </a:t>
            </a:r>
            <a:r>
              <a:rPr lang="en-US" sz="2800" b="1" dirty="0">
                <a:solidFill>
                  <a:prstClr val="black"/>
                </a:solidFill>
                <a:latin typeface="Calibri" panose="020F0502020204030204" pitchFamily="34" charset="0"/>
                <a:cs typeface="Calibri" panose="020F0502020204030204" pitchFamily="34" charset="0"/>
              </a:rPr>
              <a:t>HULLS CONTRACT AND OTHER MoA’s</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2087449696"/>
              </p:ext>
            </p:extLst>
          </p:nvPr>
        </p:nvGraphicFramePr>
        <p:xfrm>
          <a:off x="0" y="1229858"/>
          <a:ext cx="12192000" cy="5433060"/>
        </p:xfrm>
        <a:graphic>
          <a:graphicData uri="http://schemas.openxmlformats.org/drawingml/2006/table">
            <a:tbl>
              <a:tblPr firstRow="1" bandRow="1">
                <a:tableStyleId>{5202B0CA-FC54-4496-8BCA-5EF66A818D29}</a:tableStyleId>
              </a:tblPr>
              <a:tblGrid>
                <a:gridCol w="704335">
                  <a:extLst>
                    <a:ext uri="{9D8B030D-6E8A-4147-A177-3AD203B41FA5}">
                      <a16:colId xmlns:a16="http://schemas.microsoft.com/office/drawing/2014/main" val="1533245512"/>
                    </a:ext>
                  </a:extLst>
                </a:gridCol>
                <a:gridCol w="2471351">
                  <a:extLst>
                    <a:ext uri="{9D8B030D-6E8A-4147-A177-3AD203B41FA5}">
                      <a16:colId xmlns:a16="http://schemas.microsoft.com/office/drawing/2014/main" val="2257037568"/>
                    </a:ext>
                  </a:extLst>
                </a:gridCol>
                <a:gridCol w="5619971">
                  <a:extLst>
                    <a:ext uri="{9D8B030D-6E8A-4147-A177-3AD203B41FA5}">
                      <a16:colId xmlns:a16="http://schemas.microsoft.com/office/drawing/2014/main" val="3727340076"/>
                    </a:ext>
                  </a:extLst>
                </a:gridCol>
                <a:gridCol w="3396343">
                  <a:extLst>
                    <a:ext uri="{9D8B030D-6E8A-4147-A177-3AD203B41FA5}">
                      <a16:colId xmlns:a16="http://schemas.microsoft.com/office/drawing/2014/main" val="1023898634"/>
                    </a:ext>
                  </a:extLst>
                </a:gridCol>
              </a:tblGrid>
              <a:tr h="513985">
                <a:tc>
                  <a:txBody>
                    <a:bodyPr/>
                    <a:lstStyle/>
                    <a:p>
                      <a:pPr algn="ctr"/>
                      <a:r>
                        <a:rPr lang="en-US" sz="1400" b="1" dirty="0">
                          <a:solidFill>
                            <a:schemeClr val="tx1"/>
                          </a:solidFill>
                          <a:latin typeface="Arial" panose="020B0604020202020204" pitchFamily="34" charset="0"/>
                          <a:cs typeface="Arial" panose="020B0604020202020204" pitchFamily="34" charset="0"/>
                        </a:rPr>
                        <a:t>Focus</a:t>
                      </a:r>
                      <a:r>
                        <a:rPr lang="en-US" sz="1400" b="1" baseline="0" dirty="0">
                          <a:solidFill>
                            <a:schemeClr val="tx1"/>
                          </a:solidFill>
                          <a:latin typeface="Arial" panose="020B0604020202020204" pitchFamily="34" charset="0"/>
                          <a:cs typeface="Arial" panose="020B0604020202020204" pitchFamily="34" charset="0"/>
                        </a:rPr>
                        <a:t> Area</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Description of Allegation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Progress/Finding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Outcomes (Actual / 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27612893"/>
                  </a:ext>
                </a:extLst>
              </a:tr>
              <a:tr h="4875304">
                <a:tc>
                  <a:txBody>
                    <a:bodyPr/>
                    <a:lstStyle/>
                    <a:p>
                      <a:pPr marL="0" indent="0" algn="just">
                        <a:buFont typeface="+mj-lt"/>
                        <a:buNone/>
                      </a:pPr>
                      <a:r>
                        <a:rPr lang="en-US" sz="1400" b="1" dirty="0">
                          <a:latin typeface="Arial" panose="020B0604020202020204" pitchFamily="34" charset="0"/>
                          <a:cs typeface="Arial" panose="020B0604020202020204" pitchFamily="34" charset="0"/>
                        </a:rPr>
                        <a:t>4.</a:t>
                      </a: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latin typeface="Arial" panose="020B0604020202020204" pitchFamily="34" charset="0"/>
                          <a:ea typeface="+mn-ea"/>
                          <a:cs typeface="Arial" panose="020B0604020202020204" pitchFamily="34" charset="0"/>
                        </a:rPr>
                        <a:t>Denel commissioned an investigation into 3 contracts signed with service provider for namely:</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dk1"/>
                          </a:solidFill>
                          <a:latin typeface="Arial" panose="020B0604020202020204" pitchFamily="34" charset="0"/>
                          <a:ea typeface="+mn-ea"/>
                          <a:cs typeface="Arial" panose="020B0604020202020204" pitchFamily="34" charset="0"/>
                        </a:rPr>
                        <a:t>Hulls Contract (Hoefyster contract) – R229 million</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dk1"/>
                          </a:solidFill>
                          <a:latin typeface="Arial" panose="020B0604020202020204" pitchFamily="34" charset="0"/>
                          <a:ea typeface="+mn-ea"/>
                          <a:cs typeface="Arial" panose="020B0604020202020204" pitchFamily="34" charset="0"/>
                        </a:rPr>
                        <a:t>Two MoA’s with Service Provider for all Steel fabricated goods – open contracts</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kern="1200" dirty="0">
                          <a:solidFill>
                            <a:schemeClr val="dk1"/>
                          </a:solidFill>
                          <a:latin typeface="Arial" panose="020B0604020202020204" pitchFamily="34" charset="0"/>
                          <a:ea typeface="+mn-ea"/>
                          <a:cs typeface="Arial" panose="020B0604020202020204" pitchFamily="34" charset="0"/>
                        </a:rPr>
                        <a:t>The process was found to be </a:t>
                      </a:r>
                      <a:r>
                        <a:rPr lang="en-ZA" sz="1400" b="0" kern="1200" dirty="0">
                          <a:solidFill>
                            <a:schemeClr val="dk1"/>
                          </a:solidFill>
                          <a:latin typeface="Arial" panose="020B0604020202020204" pitchFamily="34" charset="0"/>
                          <a:ea typeface="+mn-ea"/>
                          <a:cs typeface="Arial" panose="020B0604020202020204" pitchFamily="34" charset="0"/>
                        </a:rPr>
                        <a:t>fraught with irregularities and, accordingly, any spending pursuant thereto constituted irregular expenditure.</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b="0" kern="1200" dirty="0">
                          <a:solidFill>
                            <a:schemeClr val="dk1"/>
                          </a:solidFill>
                          <a:latin typeface="Arial" panose="020B0604020202020204" pitchFamily="34" charset="0"/>
                          <a:ea typeface="+mn-ea"/>
                          <a:cs typeface="Arial" panose="020B0604020202020204" pitchFamily="34" charset="0"/>
                        </a:rPr>
                        <a:t>There were also allegations of conflict of Interests.</a:t>
                      </a:r>
                      <a:endParaRPr lang="en-GB" sz="1400" b="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buFont typeface="Arial" panose="020B0604020202020204" pitchFamily="34" charset="0"/>
                        <a:buNone/>
                      </a:pPr>
                      <a:r>
                        <a:rPr lang="en-US" sz="1400" b="0" kern="1200" dirty="0">
                          <a:solidFill>
                            <a:schemeClr val="dk1"/>
                          </a:solidFill>
                          <a:latin typeface="Arial" panose="020B0604020202020204" pitchFamily="34" charset="0"/>
                          <a:ea typeface="+mn-ea"/>
                          <a:cs typeface="Arial" panose="020B0604020202020204" pitchFamily="34" charset="0"/>
                        </a:rPr>
                        <a:t>Investigation is completed and findings are:</a:t>
                      </a:r>
                    </a:p>
                    <a:p>
                      <a:pPr marL="285750" indent="-285750" algn="just">
                        <a:spcBef>
                          <a:spcPts val="300"/>
                        </a:spcBef>
                        <a:spcAft>
                          <a:spcPts val="300"/>
                        </a:spcAft>
                        <a:buFont typeface="Arial" panose="020B0604020202020204" pitchFamily="34" charset="0"/>
                        <a:buChar char="•"/>
                      </a:pPr>
                      <a:r>
                        <a:rPr lang="en-US" sz="1400" dirty="0">
                          <a:latin typeface="Arial" panose="020B0604020202020204" pitchFamily="34" charset="0"/>
                          <a:cs typeface="Arial" panose="020B0604020202020204" pitchFamily="34" charset="0"/>
                        </a:rPr>
                        <a:t>During November 2014, the former Denel GCEO appointed a Gupta linked service provider for the manufacturing of different variants of Hoefyster vehicles despite the strategic requisition of LMT by Denel for the manufacturing of the Hoefysters. </a:t>
                      </a:r>
                    </a:p>
                    <a:p>
                      <a:pPr marL="285750" indent="-285750" algn="just">
                        <a:spcBef>
                          <a:spcPts val="300"/>
                        </a:spcBef>
                        <a:spcAft>
                          <a:spcPts val="300"/>
                        </a:spcAft>
                        <a:buFont typeface="Arial" panose="020B0604020202020204" pitchFamily="34" charset="0"/>
                        <a:buChar char="•"/>
                      </a:pPr>
                      <a:r>
                        <a:rPr lang="en-US" sz="1400" dirty="0">
                          <a:latin typeface="Arial" panose="020B0604020202020204" pitchFamily="34" charset="0"/>
                          <a:cs typeface="Arial" panose="020B0604020202020204" pitchFamily="34" charset="0"/>
                        </a:rPr>
                        <a:t>In late 2014 and early 2015 two MOAs were also concluded appointing the same service as a single source supplier for DLS and DVS for all steel fabrication and steel fabricated goods for 10 years. No value was attached to these contracts. This process was found to be  irregular.</a:t>
                      </a:r>
                    </a:p>
                    <a:p>
                      <a:pPr marL="285750" indent="-285750" algn="just">
                        <a:spcBef>
                          <a:spcPts val="300"/>
                        </a:spcBef>
                        <a:spcAft>
                          <a:spcPts val="3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two MOAs were approved by the then Acting GCEO even though the GSCE had declined the recommendation of the DLS Exco to appoint the service provider.</a:t>
                      </a:r>
                    </a:p>
                    <a:p>
                      <a:pPr marL="285750" marR="0" lvl="0" indent="-28575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All</a:t>
                      </a:r>
                      <a:r>
                        <a:rPr lang="en-US" sz="1400" baseline="0" dirty="0">
                          <a:latin typeface="Arial" panose="020B0604020202020204" pitchFamily="34" charset="0"/>
                          <a:cs typeface="Arial" panose="020B0604020202020204" pitchFamily="34" charset="0"/>
                        </a:rPr>
                        <a:t> processes to appoint this service provider on all three contracts were </a:t>
                      </a:r>
                      <a:r>
                        <a:rPr lang="en-US" sz="1400" kern="1200" dirty="0">
                          <a:solidFill>
                            <a:schemeClr val="dk1"/>
                          </a:solidFill>
                          <a:latin typeface="Arial" panose="020B0604020202020204" pitchFamily="34" charset="0"/>
                          <a:ea typeface="+mn-ea"/>
                          <a:cs typeface="Arial" panose="020B0604020202020204" pitchFamily="34" charset="0"/>
                        </a:rPr>
                        <a:t>irregular</a:t>
                      </a:r>
                      <a:r>
                        <a:rPr lang="en-US" sz="1400" baseline="0" dirty="0">
                          <a:latin typeface="Arial" panose="020B0604020202020204" pitchFamily="34" charset="0"/>
                          <a:cs typeface="Arial" panose="020B0604020202020204" pitchFamily="34" charset="0"/>
                        </a:rPr>
                        <a:t> and the adjudication scores for the Hulls contract were manipulated to favour this service provider.  This resulted on an award of R229 million Hulls contract was incorrectly awarded. </a:t>
                      </a:r>
                    </a:p>
                    <a:p>
                      <a:pPr marL="285750" indent="-285750" algn="just">
                        <a:spcBef>
                          <a:spcPts val="300"/>
                        </a:spcBef>
                        <a:spcAft>
                          <a:spcPts val="3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service provider is under </a:t>
                      </a:r>
                      <a:r>
                        <a:rPr lang="en-US" sz="1400" baseline="0" dirty="0">
                          <a:latin typeface="Arial" panose="020B0604020202020204" pitchFamily="34" charset="0"/>
                          <a:cs typeface="Arial" panose="020B0604020202020204" pitchFamily="34" charset="0"/>
                        </a:rPr>
                        <a:t>Business Rescue, however, this company obtained Default and Execution judgements against Denel as a result of breach of contract and unpaid debt.</a:t>
                      </a:r>
                      <a:endParaRPr lang="en-US" sz="1400" b="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Civil Recovery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Matter referred to CLU and SIU is consulting with Senior Counsel on this matter. Considering just and equitable relief.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Criminal Referral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Referred evidence pointing to commission of criminal offence against seven(7) former members of Denel Group and DLS to NPA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Disciplinary Referral</a:t>
                      </a:r>
                    </a:p>
                    <a:p>
                      <a:pPr marL="285750" indent="-285750">
                        <a:buFont typeface="Arial" panose="020B0604020202020204" pitchFamily="34" charset="0"/>
                        <a:buChar char="•"/>
                      </a:pPr>
                      <a:r>
                        <a:rPr lang="en-US" sz="1400" baseline="0" dirty="0">
                          <a:latin typeface="Arial" panose="020B0604020202020204" pitchFamily="34" charset="0"/>
                          <a:cs typeface="Arial" panose="020B0604020202020204" pitchFamily="34" charset="0"/>
                        </a:rPr>
                        <a:t>All those implicated have left the employ of DENEL except for one. Another official was reported to be working for another SoE and evidence pointing to misconduct was referred to this institution. The two officials were given Right of Reply. The referral letters and evidence against these two former Denel employees are under legal review. </a:t>
                      </a:r>
                      <a:endParaRPr lang="en-US" sz="1400" b="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621096"/>
                  </a:ext>
                </a:extLst>
              </a:tr>
            </a:tbl>
          </a:graphicData>
        </a:graphic>
      </p:graphicFrame>
    </p:spTree>
    <p:extLst>
      <p:ext uri="{BB962C8B-B14F-4D97-AF65-F5344CB8AC3E}">
        <p14:creationId xmlns:p14="http://schemas.microsoft.com/office/powerpoint/2010/main" val="1056963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1977081" y="195081"/>
            <a:ext cx="10214919"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SUMMARY OF PROGRESS – </a:t>
            </a:r>
            <a:r>
              <a:rPr lang="en-US" sz="2800" b="1" dirty="0">
                <a:solidFill>
                  <a:prstClr val="black"/>
                </a:solidFill>
                <a:latin typeface="Calibri" panose="020F0502020204030204" pitchFamily="34" charset="0"/>
                <a:cs typeface="Calibri" panose="020F0502020204030204" pitchFamily="34" charset="0"/>
              </a:rPr>
              <a:t>HOEFYSTER CONTRACTS</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942475648"/>
              </p:ext>
            </p:extLst>
          </p:nvPr>
        </p:nvGraphicFramePr>
        <p:xfrm>
          <a:off x="0" y="1187068"/>
          <a:ext cx="12192000" cy="5382732"/>
        </p:xfrm>
        <a:graphic>
          <a:graphicData uri="http://schemas.openxmlformats.org/drawingml/2006/table">
            <a:tbl>
              <a:tblPr firstRow="1" bandRow="1">
                <a:tableStyleId>{5202B0CA-FC54-4496-8BCA-5EF66A818D29}</a:tableStyleId>
              </a:tblPr>
              <a:tblGrid>
                <a:gridCol w="704335">
                  <a:extLst>
                    <a:ext uri="{9D8B030D-6E8A-4147-A177-3AD203B41FA5}">
                      <a16:colId xmlns:a16="http://schemas.microsoft.com/office/drawing/2014/main" val="1533245512"/>
                    </a:ext>
                  </a:extLst>
                </a:gridCol>
                <a:gridCol w="2321894">
                  <a:extLst>
                    <a:ext uri="{9D8B030D-6E8A-4147-A177-3AD203B41FA5}">
                      <a16:colId xmlns:a16="http://schemas.microsoft.com/office/drawing/2014/main" val="2257037568"/>
                    </a:ext>
                  </a:extLst>
                </a:gridCol>
                <a:gridCol w="6825342">
                  <a:extLst>
                    <a:ext uri="{9D8B030D-6E8A-4147-A177-3AD203B41FA5}">
                      <a16:colId xmlns:a16="http://schemas.microsoft.com/office/drawing/2014/main" val="3727340076"/>
                    </a:ext>
                  </a:extLst>
                </a:gridCol>
                <a:gridCol w="2340429">
                  <a:extLst>
                    <a:ext uri="{9D8B030D-6E8A-4147-A177-3AD203B41FA5}">
                      <a16:colId xmlns:a16="http://schemas.microsoft.com/office/drawing/2014/main" val="1023898634"/>
                    </a:ext>
                  </a:extLst>
                </a:gridCol>
              </a:tblGrid>
              <a:tr h="483612">
                <a:tc>
                  <a:txBody>
                    <a:bodyPr/>
                    <a:lstStyle/>
                    <a:p>
                      <a:pPr algn="ctr"/>
                      <a:r>
                        <a:rPr lang="en-US" sz="1400" b="1" dirty="0">
                          <a:solidFill>
                            <a:schemeClr val="tx1"/>
                          </a:solidFill>
                          <a:latin typeface="Arial" panose="020B0604020202020204" pitchFamily="34" charset="0"/>
                          <a:cs typeface="Arial" panose="020B0604020202020204" pitchFamily="34" charset="0"/>
                        </a:rPr>
                        <a:t>Focus</a:t>
                      </a:r>
                      <a:r>
                        <a:rPr lang="en-US" sz="1400" b="1" baseline="0" dirty="0">
                          <a:solidFill>
                            <a:schemeClr val="tx1"/>
                          </a:solidFill>
                          <a:latin typeface="Arial" panose="020B0604020202020204" pitchFamily="34" charset="0"/>
                          <a:cs typeface="Arial" panose="020B0604020202020204" pitchFamily="34" charset="0"/>
                        </a:rPr>
                        <a:t> Area</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Description of Allegation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Progress/Finding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Outcomes (Actual / 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27612893"/>
                  </a:ext>
                </a:extLst>
              </a:tr>
              <a:tr h="4864572">
                <a:tc>
                  <a:txBody>
                    <a:bodyPr/>
                    <a:lstStyle/>
                    <a:p>
                      <a:pPr marL="0" indent="0" algn="just">
                        <a:buFont typeface="+mj-lt"/>
                        <a:buNone/>
                      </a:pPr>
                      <a:r>
                        <a:rPr lang="en-US" sz="1400" b="1" dirty="0">
                          <a:latin typeface="Arial" panose="020B0604020202020204" pitchFamily="34" charset="0"/>
                          <a:cs typeface="Arial" panose="020B0604020202020204" pitchFamily="34" charset="0"/>
                        </a:rPr>
                        <a:t>5.</a:t>
                      </a: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0" kern="1200" dirty="0">
                          <a:solidFill>
                            <a:schemeClr val="dk1"/>
                          </a:solidFill>
                          <a:effectLst/>
                          <a:latin typeface="Arial" panose="020B0604020202020204" pitchFamily="34" charset="0"/>
                          <a:ea typeface="+mn-ea"/>
                          <a:cs typeface="Arial" panose="020B0604020202020204" pitchFamily="34" charset="0"/>
                        </a:rPr>
                        <a:t>It is alleged that in</a:t>
                      </a:r>
                      <a:r>
                        <a:rPr lang="en-ZA" sz="1400" kern="1200" dirty="0">
                          <a:solidFill>
                            <a:schemeClr val="dk1"/>
                          </a:solidFill>
                          <a:effectLst/>
                          <a:latin typeface="Arial" panose="020B0604020202020204" pitchFamily="34" charset="0"/>
                          <a:ea typeface="+mn-ea"/>
                          <a:cs typeface="Arial" panose="020B0604020202020204" pitchFamily="34" charset="0"/>
                        </a:rPr>
                        <a:t> May 2007 the Board of Directors at Armscor approved the procurement of Badger Vehicles (5 variants) from Denel (DLS). The value of this contract was R8.3 bn</a:t>
                      </a:r>
                      <a:r>
                        <a:rPr lang="en-ZA" sz="1400" b="0" kern="1200" dirty="0">
                          <a:solidFill>
                            <a:schemeClr val="dk1"/>
                          </a:solidFill>
                          <a:effectLst/>
                          <a:latin typeface="Arial" panose="020B0604020202020204" pitchFamily="34" charset="0"/>
                          <a:ea typeface="+mn-ea"/>
                          <a:cs typeface="Arial" panose="020B0604020202020204" pitchFamily="34" charset="0"/>
                        </a:rPr>
                        <a:t>.</a:t>
                      </a:r>
                    </a:p>
                    <a:p>
                      <a:pPr algn="just"/>
                      <a:r>
                        <a:rPr lang="en-ZA" sz="1400" b="0" kern="1200" dirty="0">
                          <a:solidFill>
                            <a:schemeClr val="dk1"/>
                          </a:solidFill>
                          <a:effectLst/>
                          <a:latin typeface="Arial" panose="020B0604020202020204" pitchFamily="34" charset="0"/>
                          <a:ea typeface="+mn-ea"/>
                          <a:cs typeface="Arial" panose="020B0604020202020204" pitchFamily="34" charset="0"/>
                        </a:rPr>
                        <a:t>It is further alleged that out of the 264 vehicles, Armscor received less than 30 vehicles. </a:t>
                      </a:r>
                      <a:endParaRPr lang="en-US" sz="1400" b="0" kern="1200" dirty="0">
                        <a:solidFill>
                          <a:schemeClr val="dk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b="0" kern="1200" dirty="0">
                          <a:solidFill>
                            <a:schemeClr val="dk1"/>
                          </a:solidFill>
                          <a:latin typeface="Arial" panose="020B0604020202020204" pitchFamily="34" charset="0"/>
                          <a:ea typeface="+mn-ea"/>
                          <a:cs typeface="Arial" panose="020B0604020202020204" pitchFamily="34" charset="0"/>
                        </a:rPr>
                        <a:t>.</a:t>
                      </a:r>
                      <a:endParaRPr lang="en-GB" sz="1400" b="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buFont typeface="Arial" panose="020B0604020202020204" pitchFamily="34" charset="0"/>
                        <a:buNone/>
                      </a:pPr>
                      <a:r>
                        <a:rPr lang="en-US" sz="1400" b="0" kern="1200" dirty="0">
                          <a:solidFill>
                            <a:schemeClr val="dk1"/>
                          </a:solidFill>
                          <a:latin typeface="Arial" panose="020B0604020202020204" pitchFamily="34" charset="0"/>
                          <a:ea typeface="+mn-ea"/>
                          <a:cs typeface="Arial" panose="020B0604020202020204" pitchFamily="34" charset="0"/>
                        </a:rPr>
                        <a:t>Investigation is ongoing and preliminary findings are:</a:t>
                      </a:r>
                    </a:p>
                    <a:p>
                      <a:pPr marL="173038" indent="-173038" algn="just" defTabSz="914400" rtl="0" eaLnBrk="1" latinLnBrk="0" hangingPunct="1">
                        <a:buFont typeface="Arial" panose="020B0604020202020204" pitchFamily="34" charset="0"/>
                        <a:buChar char="•"/>
                      </a:pPr>
                      <a:r>
                        <a:rPr lang="en-ZA" sz="1400" kern="1200" dirty="0">
                          <a:solidFill>
                            <a:schemeClr val="dk1"/>
                          </a:solidFill>
                          <a:effectLst/>
                          <a:latin typeface="Arial" panose="020B0604020202020204" pitchFamily="34" charset="0"/>
                          <a:ea typeface="+mn-ea"/>
                          <a:cs typeface="Arial" panose="020B0604020202020204" pitchFamily="34" charset="0"/>
                        </a:rPr>
                        <a:t>On 02 May 2007, the Armscor Board of Directors approved the placement of contract 1161 to the value of R8 337 444 750 at DLS for Project Hoefyster. </a:t>
                      </a:r>
                    </a:p>
                    <a:p>
                      <a:pPr marL="173038" indent="-173038" algn="just" defTabSz="914400" rtl="0" eaLnBrk="1" latinLnBrk="0" hangingPunct="1">
                        <a:buFont typeface="Arial" panose="020B0604020202020204" pitchFamily="34" charset="0"/>
                        <a:buChar char="•"/>
                      </a:pPr>
                      <a:r>
                        <a:rPr lang="en-ZA" sz="1400" kern="1200" dirty="0">
                          <a:solidFill>
                            <a:schemeClr val="dk1"/>
                          </a:solidFill>
                          <a:effectLst/>
                          <a:latin typeface="Arial" panose="020B0604020202020204" pitchFamily="34" charset="0"/>
                          <a:ea typeface="+mn-ea"/>
                          <a:cs typeface="Arial" panose="020B0604020202020204" pitchFamily="34" charset="0"/>
                        </a:rPr>
                        <a:t>The contract stipulated that DLS was obligated to design, develop, manufacture and deliver 264 different variants  to Armscor in 140 months (10 years)</a:t>
                      </a:r>
                    </a:p>
                    <a:p>
                      <a:pPr marL="173038" indent="-173038" algn="just" defTabSz="914400" rtl="0" eaLnBrk="1" latinLnBrk="0" hangingPunct="1">
                        <a:buFont typeface="Arial" panose="020B0604020202020204" pitchFamily="34" charset="0"/>
                        <a:buChar char="•"/>
                      </a:pPr>
                      <a:r>
                        <a:rPr lang="en-ZA" sz="1400" kern="1200" dirty="0">
                          <a:solidFill>
                            <a:schemeClr val="dk1"/>
                          </a:solidFill>
                          <a:effectLst/>
                          <a:latin typeface="Arial" panose="020B0604020202020204" pitchFamily="34" charset="0"/>
                          <a:ea typeface="+mn-ea"/>
                          <a:cs typeface="Arial" panose="020B0604020202020204" pitchFamily="34" charset="0"/>
                        </a:rPr>
                        <a:t>Project Hoefyster is the acquisition of the new Generation Infantry Combat Vehicles Product System (NGICV-PS). Original requirements detailed in purchase order no. KT519535, consisted of 5 current combat variants ( Section Variant, Command Variant, Mortar Variant, Fire Support Variant and Missile Variant)</a:t>
                      </a:r>
                    </a:p>
                    <a:p>
                      <a:pPr marL="173038" indent="-173038" algn="just" defTabSz="914400" rtl="0" eaLnBrk="1" latinLnBrk="0" hangingPunct="1">
                        <a:buFont typeface="Arial" panose="020B0604020202020204" pitchFamily="34" charset="0"/>
                        <a:buChar char="•"/>
                      </a:pPr>
                      <a:r>
                        <a:rPr lang="en-ZA" sz="1400" kern="1200" dirty="0">
                          <a:solidFill>
                            <a:schemeClr val="dk1"/>
                          </a:solidFill>
                          <a:effectLst/>
                          <a:latin typeface="Arial" panose="020B0604020202020204" pitchFamily="34" charset="0"/>
                          <a:ea typeface="+mn-ea"/>
                          <a:cs typeface="Arial" panose="020B0604020202020204" pitchFamily="34" charset="0"/>
                        </a:rPr>
                        <a:t>Each combat variant included logistics, ammunition and training simulation;</a:t>
                      </a:r>
                    </a:p>
                    <a:p>
                      <a:pPr marL="173038" indent="-173038" algn="just" defTabSz="914400" rtl="0" eaLnBrk="1" latinLnBrk="0" hangingPunct="1">
                        <a:buFont typeface="Arial" panose="020B0604020202020204" pitchFamily="34" charset="0"/>
                        <a:buChar char="•"/>
                      </a:pPr>
                      <a:r>
                        <a:rPr lang="en-ZA" sz="1400" kern="1200" dirty="0">
                          <a:solidFill>
                            <a:schemeClr val="dk1"/>
                          </a:solidFill>
                          <a:effectLst/>
                          <a:latin typeface="Arial" panose="020B0604020202020204" pitchFamily="34" charset="0"/>
                          <a:ea typeface="+mn-ea"/>
                          <a:cs typeface="Arial" panose="020B0604020202020204" pitchFamily="34" charset="0"/>
                        </a:rPr>
                        <a:t>SANDAF later amended their requirements to include additional new variants, and a new order was issued to accommodate SANDAF request.  for the new variants.</a:t>
                      </a:r>
                    </a:p>
                    <a:p>
                      <a:pPr marL="173038" indent="-173038" algn="just" defTabSz="914400" rtl="0" eaLnBrk="1" latinLnBrk="0" hangingPunct="1">
                        <a:buFont typeface="Arial" panose="020B0604020202020204" pitchFamily="34" charset="0"/>
                        <a:buChar char="•"/>
                      </a:pPr>
                      <a:r>
                        <a:rPr lang="en-ZA" sz="1400" kern="1200" dirty="0">
                          <a:solidFill>
                            <a:schemeClr val="dk1"/>
                          </a:solidFill>
                          <a:effectLst/>
                          <a:latin typeface="Arial" panose="020B0604020202020204" pitchFamily="34" charset="0"/>
                          <a:ea typeface="+mn-ea"/>
                          <a:cs typeface="Arial" panose="020B0604020202020204" pitchFamily="34" charset="0"/>
                        </a:rPr>
                        <a:t>In terms of this contract, Armscor paid in excess of R8bn and DLS delivered </a:t>
                      </a:r>
                    </a:p>
                    <a:p>
                      <a:pPr marL="173038" indent="-173038" algn="just" defTabSz="914400" rtl="0" eaLnBrk="1" latinLnBrk="0" hangingPunct="1">
                        <a:buFont typeface="Arial" panose="020B0604020202020204" pitchFamily="34" charset="0"/>
                        <a:buChar char="•"/>
                      </a:pPr>
                      <a:r>
                        <a:rPr lang="en-ZA" sz="1400" kern="1200" dirty="0">
                          <a:solidFill>
                            <a:schemeClr val="dk1"/>
                          </a:solidFill>
                          <a:effectLst/>
                          <a:latin typeface="Arial" panose="020B0604020202020204" pitchFamily="34" charset="0"/>
                          <a:ea typeface="+mn-ea"/>
                          <a:cs typeface="Arial" panose="020B0604020202020204" pitchFamily="34" charset="0"/>
                        </a:rPr>
                        <a:t>DLS delivered  and some of the work is still work in progress.</a:t>
                      </a:r>
                    </a:p>
                    <a:p>
                      <a:pPr marL="173038" indent="-173038" algn="just" defTabSz="914400" rtl="0" eaLnBrk="1" latinLnBrk="0" hangingPunct="1">
                        <a:buFont typeface="Arial" panose="020B0604020202020204" pitchFamily="34" charset="0"/>
                        <a:buChar char="•"/>
                      </a:pPr>
                      <a:r>
                        <a:rPr lang="en-ZA" sz="1400" kern="1200" dirty="0">
                          <a:solidFill>
                            <a:schemeClr val="dk1"/>
                          </a:solidFill>
                          <a:effectLst/>
                          <a:latin typeface="Arial" panose="020B0604020202020204" pitchFamily="34" charset="0"/>
                          <a:ea typeface="+mn-ea"/>
                          <a:cs typeface="Arial" panose="020B0604020202020204" pitchFamily="34" charset="0"/>
                        </a:rPr>
                        <a:t>Some of the money was used for non-project related issues.</a:t>
                      </a:r>
                    </a:p>
                    <a:p>
                      <a:pPr marL="173038" indent="-173038" algn="just" defTabSz="914400" rtl="0" eaLnBrk="1" latinLnBrk="0" hangingPunct="1">
                        <a:buFont typeface="Arial" panose="020B0604020202020204" pitchFamily="34" charset="0"/>
                        <a:buChar char="•"/>
                      </a:pPr>
                      <a:r>
                        <a:rPr lang="en-ZA" sz="1400" kern="1200" dirty="0">
                          <a:solidFill>
                            <a:schemeClr val="dk1"/>
                          </a:solidFill>
                          <a:effectLst/>
                          <a:latin typeface="Arial" panose="020B0604020202020204" pitchFamily="34" charset="0"/>
                          <a:ea typeface="+mn-ea"/>
                          <a:cs typeface="Arial" panose="020B0604020202020204" pitchFamily="34" charset="0"/>
                        </a:rPr>
                        <a:t>DLS sub-contracted some of the work to  30 companies including the above Gupta Linked company</a:t>
                      </a:r>
                    </a:p>
                    <a:p>
                      <a:pPr marL="173038" indent="-173038" algn="just" defTabSz="914400" rtl="0" eaLnBrk="1" latinLnBrk="0" hangingPunct="1">
                        <a:buFont typeface="Arial" panose="020B0604020202020204" pitchFamily="34" charset="0"/>
                        <a:buChar char="•"/>
                      </a:pPr>
                      <a:r>
                        <a:rPr lang="en-ZA" sz="1400" kern="1200" dirty="0">
                          <a:solidFill>
                            <a:schemeClr val="dk1"/>
                          </a:solidFill>
                          <a:effectLst/>
                          <a:latin typeface="Arial" panose="020B0604020202020204" pitchFamily="34" charset="0"/>
                          <a:ea typeface="+mn-ea"/>
                          <a:cs typeface="Arial" panose="020B0604020202020204" pitchFamily="34" charset="0"/>
                        </a:rPr>
                        <a:t>DLS failed to follow its own SCM policy in appointing some of the companies. Investigation is ongoing.</a:t>
                      </a:r>
                    </a:p>
                    <a:p>
                      <a:pPr marL="0" indent="0" algn="just" defTabSz="914400" rtl="0" eaLnBrk="1" latinLnBrk="0" hangingPunct="1">
                        <a:buFont typeface="Arial" panose="020B0604020202020204" pitchFamily="34" charset="0"/>
                        <a:buNone/>
                      </a:pPr>
                      <a:endParaRPr lang="en-ZA" sz="1400" kern="1200" dirty="0">
                        <a:solidFill>
                          <a:schemeClr val="dk1"/>
                        </a:solidFill>
                        <a:effectLst/>
                        <a:latin typeface="Arial" panose="020B0604020202020204" pitchFamily="34" charset="0"/>
                        <a:ea typeface="+mn-ea"/>
                        <a:cs typeface="Arial" panose="020B0604020202020204" pitchFamily="34" charset="0"/>
                      </a:endParaRPr>
                    </a:p>
                    <a:p>
                      <a:pPr marL="0" indent="0" algn="just" defTabSz="914400" rtl="0" eaLnBrk="1" latinLnBrk="0" hangingPunct="1">
                        <a:buFont typeface="Arial" panose="020B0604020202020204" pitchFamily="34" charset="0"/>
                        <a:buNone/>
                      </a:pPr>
                      <a:r>
                        <a:rPr lang="en-ZA" sz="1400" b="1" kern="1200" dirty="0">
                          <a:solidFill>
                            <a:schemeClr val="dk1"/>
                          </a:solidFill>
                          <a:effectLst/>
                          <a:latin typeface="Arial" panose="020B0604020202020204" pitchFamily="34" charset="0"/>
                          <a:ea typeface="+mn-ea"/>
                          <a:cs typeface="Arial" panose="020B0604020202020204" pitchFamily="34" charset="0"/>
                        </a:rPr>
                        <a:t>Anticipated date of completion is 30 June 2023</a:t>
                      </a:r>
                      <a:endParaRPr lang="en-US" sz="1400" b="1"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Civil Recovery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Under consideration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Referral in respect of one service provider (as reported above) has been done.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Criminal Referral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Under consideration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Disciplinary Referral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Under consideration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621096"/>
                  </a:ext>
                </a:extLst>
              </a:tr>
            </a:tbl>
          </a:graphicData>
        </a:graphic>
      </p:graphicFrame>
    </p:spTree>
    <p:extLst>
      <p:ext uri="{BB962C8B-B14F-4D97-AF65-F5344CB8AC3E}">
        <p14:creationId xmlns:p14="http://schemas.microsoft.com/office/powerpoint/2010/main" val="3324478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466" y="-5937"/>
            <a:ext cx="8676290" cy="1143000"/>
          </a:xfrm>
        </p:spPr>
        <p:txBody>
          <a:bodyPr>
            <a:normAutofit/>
          </a:bodyPr>
          <a:lstStyle/>
          <a:p>
            <a:pPr algn="ctr">
              <a:defRPr/>
            </a:pPr>
            <a:r>
              <a:rPr lang="en-US" sz="2800" b="1" dirty="0">
                <a:solidFill>
                  <a:prstClr val="black"/>
                </a:solidFill>
                <a:latin typeface="Calibri" panose="020F0502020204030204" pitchFamily="34" charset="0"/>
                <a:cs typeface="Calibri" panose="020F0502020204030204" pitchFamily="34" charset="0"/>
              </a:rPr>
              <a:t>SUMMARY OF PROGRESS –</a:t>
            </a:r>
            <a:r>
              <a:rPr lang="en-ZA" sz="2800" b="1" dirty="0">
                <a:solidFill>
                  <a:prstClr val="black"/>
                </a:solidFill>
                <a:latin typeface="Calibri" panose="020F0502020204030204" pitchFamily="34" charset="0"/>
                <a:cs typeface="Calibri" panose="020F0502020204030204" pitchFamily="34" charset="0"/>
              </a:rPr>
              <a:t>THE CHAD CONTRACT</a:t>
            </a:r>
            <a:endParaRPr lang="en-US" sz="2800" b="1" dirty="0">
              <a:solidFill>
                <a:prstClr val="black"/>
              </a:solidFill>
              <a:latin typeface="Calibri" panose="020F0502020204030204" pitchFamily="34" charset="0"/>
              <a:cs typeface="Calibri" panose="020F0502020204030204" pitchFamily="34" charset="0"/>
            </a:endParaRPr>
          </a:p>
        </p:txBody>
      </p:sp>
      <p:sp>
        <p:nvSpPr>
          <p:cNvPr id="5" name="TextBox 4"/>
          <p:cNvSpPr txBox="1"/>
          <p:nvPr/>
        </p:nvSpPr>
        <p:spPr>
          <a:xfrm>
            <a:off x="3133926" y="6569560"/>
            <a:ext cx="7345830" cy="246221"/>
          </a:xfrm>
          <a:prstGeom prst="rect">
            <a:avLst/>
          </a:prstGeom>
          <a:noFill/>
        </p:spPr>
        <p:txBody>
          <a:bodyPr wrap="square" rtlCol="0">
            <a:spAutoFit/>
          </a:bodyPr>
          <a:lstStyle/>
          <a:p>
            <a:pPr defTabSz="457200">
              <a:defRPr/>
            </a:pPr>
            <a:r>
              <a:rPr lang="en-US" sz="1000" b="1" dirty="0">
                <a:solidFill>
                  <a:prstClr val="black"/>
                </a:solidFill>
                <a:latin typeface="Arial"/>
                <a:cs typeface="Arial"/>
              </a:rPr>
              <a:t>Hotline: 0800 037 774    |     Website: https://www.siu.org.za   |   E-mail: info@siu.org.za </a:t>
            </a:r>
          </a:p>
        </p:txBody>
      </p:sp>
      <p:sp>
        <p:nvSpPr>
          <p:cNvPr id="4" name="Slide Number Placeholder 3"/>
          <p:cNvSpPr>
            <a:spLocks noGrp="1"/>
          </p:cNvSpPr>
          <p:nvPr>
            <p:ph type="sldNum" sz="quarter" idx="12"/>
          </p:nvPr>
        </p:nvSpPr>
        <p:spPr/>
        <p:txBody>
          <a:bodyPr/>
          <a:lstStyle/>
          <a:p>
            <a:pPr defTabSz="457200">
              <a:defRPr/>
            </a:pPr>
            <a:fld id="{40E4637F-1127-AF4D-B96F-F7789FFD66FF}" type="slidenum">
              <a:rPr lang="en-US">
                <a:solidFill>
                  <a:prstClr val="black">
                    <a:tint val="75000"/>
                  </a:prstClr>
                </a:solidFill>
                <a:latin typeface="Calibri"/>
              </a:rPr>
              <a:pPr defTabSz="457200">
                <a:defRPr/>
              </a:pPr>
              <a:t>16</a:t>
            </a:fld>
            <a:endParaRPr lang="en-US" dirty="0">
              <a:solidFill>
                <a:prstClr val="black">
                  <a:tint val="75000"/>
                </a:prstClr>
              </a:solidFill>
              <a:latin typeface="Calibri"/>
            </a:endParaRPr>
          </a:p>
        </p:txBody>
      </p:sp>
      <p:sp>
        <p:nvSpPr>
          <p:cNvPr id="3" name="Content Placeholder 2"/>
          <p:cNvSpPr>
            <a:spLocks noGrp="1"/>
          </p:cNvSpPr>
          <p:nvPr>
            <p:ph idx="1"/>
          </p:nvPr>
        </p:nvSpPr>
        <p:spPr>
          <a:xfrm>
            <a:off x="111211" y="1359244"/>
            <a:ext cx="11977869" cy="4893276"/>
          </a:xfrm>
        </p:spPr>
        <p:txBody>
          <a:bodyPr>
            <a:noAutofit/>
          </a:bodyPr>
          <a:lstStyle/>
          <a:p>
            <a:pPr marL="457200" indent="-225425" algn="just">
              <a:lnSpc>
                <a:spcPct val="150000"/>
              </a:lnSpc>
              <a:spcBef>
                <a:spcPts val="300"/>
              </a:spcBef>
              <a:buNone/>
            </a:pPr>
            <a:r>
              <a:rPr lang="en-GB" sz="1400" b="1" dirty="0">
                <a:latin typeface="Arial" panose="020B0604020202020204" pitchFamily="34" charset="0"/>
                <a:cs typeface="Arial" panose="020B0604020202020204" pitchFamily="34" charset="0"/>
              </a:rPr>
              <a:t>Allegations</a:t>
            </a:r>
          </a:p>
          <a:p>
            <a:pPr marL="457200" indent="-225425" algn="just">
              <a:lnSpc>
                <a:spcPct val="160000"/>
              </a:lnSpc>
              <a:spcBef>
                <a:spcPts val="300"/>
              </a:spcBef>
            </a:pPr>
            <a:r>
              <a:rPr lang="en-US" sz="1400" dirty="0">
                <a:latin typeface="Arial" panose="020B0604020202020204" pitchFamily="34" charset="0"/>
                <a:cs typeface="Arial" panose="020B0604020202020204" pitchFamily="34" charset="0"/>
              </a:rPr>
              <a:t>It is alleged that Denel Land Systems (“DLS”/ DENEL), a division of Denel SOC Limited received a purchase order (“PO”) around June 2015 from the Chad Government (“Chad”) for the manufacturing and delivery of 12 Casspir vehicles, namely: NG2000 Series B Model 4*4. The contract did not materialize due to financial constraints on the part of the Chad Government. Around mid-2016 the Chad government approached Denel for the revival of the contract and late 2017 an agreement was reached for the manufacturing and delivery of 40 Casspir vehicles, the contract value was 18 million USD in which Chad paid 7.2 million USD as a 40% advance payment. </a:t>
            </a:r>
          </a:p>
          <a:p>
            <a:pPr marL="457200" indent="-225425" algn="just">
              <a:lnSpc>
                <a:spcPct val="160000"/>
              </a:lnSpc>
              <a:spcBef>
                <a:spcPts val="300"/>
              </a:spcBef>
            </a:pPr>
            <a:r>
              <a:rPr lang="en-US" sz="1400" dirty="0">
                <a:latin typeface="Arial" panose="020B0604020202020204" pitchFamily="34" charset="0"/>
                <a:cs typeface="Arial" panose="020B0604020202020204" pitchFamily="34" charset="0"/>
              </a:rPr>
              <a:t>It is further alleged that Denel procured three service providers under this contract to the value of R 38 625 738.00 approximately 2.6 million USD of 7.2 million USD paid by Chad, which there was little or no performance on the part of the service providers of which their appointments was alleged to be irregular. </a:t>
            </a:r>
          </a:p>
          <a:p>
            <a:pPr marL="457200" indent="-225425" algn="just">
              <a:lnSpc>
                <a:spcPct val="160000"/>
              </a:lnSpc>
              <a:spcBef>
                <a:spcPts val="300"/>
              </a:spcBef>
            </a:pPr>
            <a:r>
              <a:rPr lang="en-US" sz="1400" dirty="0">
                <a:latin typeface="Arial" panose="020B0604020202020204" pitchFamily="34" charset="0"/>
                <a:cs typeface="Arial" panose="020B0604020202020204" pitchFamily="34" charset="0"/>
              </a:rPr>
              <a:t>Denel is alleged to have procured the following service providers; Technical Advisor (“TA”) to facilitate the negotiations between Denel and Chad which was paid R 9 727 200.00 on 19 December 2017, Another service provider to deliver the Sinotruk drive-train chassis (Donor trucks from China) which was paid R 13 898 538.00 on 19 December 2017 and a Gupta linked company discussed supra for the manufacturing of the Casspir vehicles which was paid R 15 000 000.00 on 29 January 2018. The total amount on record spent by Denel was R 38 625 738.00 approximately 2.6 million USD of 7.2 million USD paid by Chad, that amounts to 36% of the advance payment 74% is unaccounted for.</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7371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1977081" y="195081"/>
            <a:ext cx="10214919"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b="1" dirty="0">
                <a:solidFill>
                  <a:prstClr val="black"/>
                </a:solidFill>
                <a:latin typeface="Calibri" panose="020F0502020204030204" pitchFamily="34" charset="0"/>
                <a:cs typeface="Calibri" panose="020F0502020204030204" pitchFamily="34" charset="0"/>
              </a:rPr>
              <a:t>SUMMARY OF PROGRESS –</a:t>
            </a:r>
            <a:r>
              <a:rPr lang="en-ZA" sz="2800" b="1" dirty="0">
                <a:solidFill>
                  <a:prstClr val="black"/>
                </a:solidFill>
                <a:latin typeface="Calibri" panose="020F0502020204030204" pitchFamily="34" charset="0"/>
                <a:cs typeface="Calibri" panose="020F0502020204030204" pitchFamily="34" charset="0"/>
              </a:rPr>
              <a:t>THE CHAD CONTRACT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73575041"/>
              </p:ext>
            </p:extLst>
          </p:nvPr>
        </p:nvGraphicFramePr>
        <p:xfrm>
          <a:off x="0" y="1567543"/>
          <a:ext cx="12192000" cy="3894143"/>
        </p:xfrm>
        <a:graphic>
          <a:graphicData uri="http://schemas.openxmlformats.org/drawingml/2006/table">
            <a:tbl>
              <a:tblPr firstRow="1" bandRow="1">
                <a:tableStyleId>{5202B0CA-FC54-4496-8BCA-5EF66A818D29}</a:tableStyleId>
              </a:tblPr>
              <a:tblGrid>
                <a:gridCol w="704335">
                  <a:extLst>
                    <a:ext uri="{9D8B030D-6E8A-4147-A177-3AD203B41FA5}">
                      <a16:colId xmlns:a16="http://schemas.microsoft.com/office/drawing/2014/main" val="1533245512"/>
                    </a:ext>
                  </a:extLst>
                </a:gridCol>
                <a:gridCol w="2471351">
                  <a:extLst>
                    <a:ext uri="{9D8B030D-6E8A-4147-A177-3AD203B41FA5}">
                      <a16:colId xmlns:a16="http://schemas.microsoft.com/office/drawing/2014/main" val="2257037568"/>
                    </a:ext>
                  </a:extLst>
                </a:gridCol>
                <a:gridCol w="6388444">
                  <a:extLst>
                    <a:ext uri="{9D8B030D-6E8A-4147-A177-3AD203B41FA5}">
                      <a16:colId xmlns:a16="http://schemas.microsoft.com/office/drawing/2014/main" val="3727340076"/>
                    </a:ext>
                  </a:extLst>
                </a:gridCol>
                <a:gridCol w="2627870">
                  <a:extLst>
                    <a:ext uri="{9D8B030D-6E8A-4147-A177-3AD203B41FA5}">
                      <a16:colId xmlns:a16="http://schemas.microsoft.com/office/drawing/2014/main" val="1023898634"/>
                    </a:ext>
                  </a:extLst>
                </a:gridCol>
              </a:tblGrid>
              <a:tr h="522058">
                <a:tc>
                  <a:txBody>
                    <a:bodyPr/>
                    <a:lstStyle/>
                    <a:p>
                      <a:pPr algn="ctr"/>
                      <a:r>
                        <a:rPr lang="en-US" sz="1400" b="1" dirty="0">
                          <a:solidFill>
                            <a:schemeClr val="tx1"/>
                          </a:solidFill>
                          <a:latin typeface="Arial" panose="020B0604020202020204" pitchFamily="34" charset="0"/>
                          <a:cs typeface="Arial" panose="020B0604020202020204" pitchFamily="34" charset="0"/>
                        </a:rPr>
                        <a:t>Focus</a:t>
                      </a:r>
                      <a:r>
                        <a:rPr lang="en-US" sz="1400" b="1" baseline="0" dirty="0">
                          <a:solidFill>
                            <a:schemeClr val="tx1"/>
                          </a:solidFill>
                          <a:latin typeface="Arial" panose="020B0604020202020204" pitchFamily="34" charset="0"/>
                          <a:cs typeface="Arial" panose="020B0604020202020204" pitchFamily="34" charset="0"/>
                        </a:rPr>
                        <a:t> Area</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Description of Allegation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Progress/Finding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Outcomes (Actual / 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27612893"/>
                  </a:ext>
                </a:extLst>
              </a:tr>
              <a:tr h="3372085">
                <a:tc>
                  <a:txBody>
                    <a:bodyPr/>
                    <a:lstStyle/>
                    <a:p>
                      <a:pPr marL="0" indent="0" algn="just">
                        <a:buFont typeface="+mj-lt"/>
                        <a:buNone/>
                      </a:pPr>
                      <a:r>
                        <a:rPr lang="en-US" sz="1400" b="1" dirty="0">
                          <a:latin typeface="Arial" panose="020B0604020202020204" pitchFamily="34" charset="0"/>
                          <a:cs typeface="Arial" panose="020B0604020202020204" pitchFamily="34" charset="0"/>
                        </a:rPr>
                        <a:t>6.1</a:t>
                      </a: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0" kern="1200" dirty="0">
                          <a:solidFill>
                            <a:schemeClr val="dk1"/>
                          </a:solidFill>
                          <a:effectLst/>
                          <a:latin typeface="Arial" panose="020B0604020202020204" pitchFamily="34" charset="0"/>
                          <a:ea typeface="+mn-ea"/>
                          <a:cs typeface="Arial" panose="020B0604020202020204" pitchFamily="34" charset="0"/>
                        </a:rPr>
                        <a:t>The Chad contract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0" kern="1200" dirty="0">
                          <a:solidFill>
                            <a:schemeClr val="dk1"/>
                          </a:solidFill>
                          <a:effectLst/>
                          <a:latin typeface="Arial" panose="020B0604020202020204" pitchFamily="34" charset="0"/>
                          <a:ea typeface="+mn-ea"/>
                          <a:cs typeface="Arial" panose="020B0604020202020204" pitchFamily="34" charset="0"/>
                        </a:rPr>
                        <a:t>The appointment of a service provider</a:t>
                      </a:r>
                      <a:r>
                        <a:rPr lang="en-US" sz="1400" dirty="0">
                          <a:latin typeface="Arial" panose="020B0604020202020204" pitchFamily="34" charset="0"/>
                          <a:cs typeface="Arial" panose="020B0604020202020204" pitchFamily="34" charset="0"/>
                        </a:rPr>
                        <a:t> to deliver the Sinotruk drive-train chassis (Donor trucks from China). </a:t>
                      </a:r>
                      <a:r>
                        <a:rPr lang="en-ZA" sz="1400" b="0" kern="1200" dirty="0">
                          <a:solidFill>
                            <a:schemeClr val="dk1"/>
                          </a:solidFill>
                          <a:effectLst/>
                          <a:latin typeface="Arial" panose="020B0604020202020204" pitchFamily="34" charset="0"/>
                          <a:ea typeface="+mn-ea"/>
                          <a:cs typeface="Arial" panose="020B0604020202020204" pitchFamily="34" charset="0"/>
                        </a:rPr>
                        <a:t>Amount paid – </a:t>
                      </a:r>
                      <a:r>
                        <a:rPr lang="en-US" sz="1400" dirty="0">
                          <a:latin typeface="Arial" panose="020B0604020202020204" pitchFamily="34" charset="0"/>
                          <a:cs typeface="Arial" panose="020B0604020202020204" pitchFamily="34" charset="0"/>
                        </a:rPr>
                        <a:t>R 13 898 538.00 </a:t>
                      </a:r>
                      <a:endParaRPr lang="en-ZA" sz="1400" b="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buFont typeface="Arial" panose="020B0604020202020204" pitchFamily="34" charset="0"/>
                        <a:buNone/>
                      </a:pPr>
                      <a:r>
                        <a:rPr lang="en-US" sz="1400" b="0" kern="1200" dirty="0">
                          <a:solidFill>
                            <a:schemeClr val="dk1"/>
                          </a:solidFill>
                          <a:latin typeface="Arial" panose="020B0604020202020204" pitchFamily="34" charset="0"/>
                          <a:ea typeface="+mn-ea"/>
                          <a:cs typeface="Arial" panose="020B0604020202020204" pitchFamily="34" charset="0"/>
                        </a:rPr>
                        <a:t>Investigation is complete and findings are:</a:t>
                      </a:r>
                    </a:p>
                    <a:p>
                      <a:pPr marL="285750" indent="-285750" algn="just" defTabSz="914400" rtl="0" eaLnBrk="1" latinLnBrk="0" hangingPunct="1">
                        <a:spcBef>
                          <a:spcPts val="300"/>
                        </a:spcBef>
                        <a:spcAft>
                          <a:spcPts val="300"/>
                        </a:spcAft>
                        <a:buFont typeface="Arial" panose="020B0604020202020204" pitchFamily="34" charset="0"/>
                        <a:buChar char="•"/>
                      </a:pPr>
                      <a:r>
                        <a:rPr lang="en-US" sz="1400" kern="1200" dirty="0">
                          <a:solidFill>
                            <a:schemeClr val="dk1"/>
                          </a:solidFill>
                          <a:latin typeface="Arial" panose="020B0604020202020204" pitchFamily="34" charset="0"/>
                          <a:ea typeface="+mn-ea"/>
                          <a:cs typeface="Arial" panose="020B0604020202020204" pitchFamily="34" charset="0"/>
                        </a:rPr>
                        <a:t>Denel approached the service provider for the Chad Contract on the belief that it owned the IP.</a:t>
                      </a:r>
                    </a:p>
                    <a:p>
                      <a:pPr marL="285750" indent="-285750" algn="just" defTabSz="914400" rtl="0" eaLnBrk="1" latinLnBrk="0" hangingPunct="1">
                        <a:spcBef>
                          <a:spcPts val="300"/>
                        </a:spcBef>
                        <a:spcAft>
                          <a:spcPts val="300"/>
                        </a:spcAft>
                        <a:buFont typeface="Arial" panose="020B0604020202020204" pitchFamily="34" charset="0"/>
                        <a:buChar char="•"/>
                      </a:pPr>
                      <a:r>
                        <a:rPr lang="en-US" sz="1400" kern="1200" dirty="0">
                          <a:solidFill>
                            <a:schemeClr val="dk1"/>
                          </a:solidFill>
                          <a:latin typeface="Arial" panose="020B0604020202020204" pitchFamily="34" charset="0"/>
                          <a:ea typeface="+mn-ea"/>
                          <a:cs typeface="Arial" panose="020B0604020202020204" pitchFamily="34" charset="0"/>
                        </a:rPr>
                        <a:t>The service provider then demanded a payment of outstanding invoices for other contracts and DLS settled an amount of R15 million from the Chad funds</a:t>
                      </a:r>
                    </a:p>
                    <a:p>
                      <a:pPr marL="285750" indent="-285750" algn="just" defTabSz="914400" rtl="0" eaLnBrk="1" latinLnBrk="0" hangingPunct="1">
                        <a:spcBef>
                          <a:spcPts val="300"/>
                        </a:spcBef>
                        <a:spcAft>
                          <a:spcPts val="300"/>
                        </a:spcAft>
                        <a:buFont typeface="Arial" panose="020B0604020202020204" pitchFamily="34" charset="0"/>
                        <a:buChar char="•"/>
                      </a:pPr>
                      <a:r>
                        <a:rPr lang="en-US" sz="1400" kern="1200" dirty="0">
                          <a:solidFill>
                            <a:schemeClr val="dk1"/>
                          </a:solidFill>
                          <a:latin typeface="Arial" panose="020B0604020202020204" pitchFamily="34" charset="0"/>
                          <a:ea typeface="+mn-ea"/>
                          <a:cs typeface="Arial" panose="020B0604020202020204" pitchFamily="34" charset="0"/>
                        </a:rPr>
                        <a:t>After the payment was made, the service provider failed to render services and did not even sign the order for Chad contract. </a:t>
                      </a:r>
                    </a:p>
                    <a:p>
                      <a:pPr marL="285750" indent="-285750" algn="just" defTabSz="914400" rtl="0" eaLnBrk="1" latinLnBrk="0" hangingPunct="1">
                        <a:spcBef>
                          <a:spcPts val="300"/>
                        </a:spcBef>
                        <a:spcAft>
                          <a:spcPts val="300"/>
                        </a:spcAft>
                        <a:buFont typeface="Arial" panose="020B0604020202020204" pitchFamily="34" charset="0"/>
                        <a:buChar char="•"/>
                      </a:pPr>
                      <a:r>
                        <a:rPr lang="en-US" sz="1400" kern="1200" dirty="0">
                          <a:solidFill>
                            <a:schemeClr val="dk1"/>
                          </a:solidFill>
                          <a:latin typeface="Arial" panose="020B0604020202020204" pitchFamily="34" charset="0"/>
                          <a:ea typeface="+mn-ea"/>
                          <a:cs typeface="Arial" panose="020B0604020202020204" pitchFamily="34" charset="0"/>
                        </a:rPr>
                        <a:t>At least R15 million of the Chad contract funds were used to settle this service provider’s outstanding debt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Civil Recovery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Referral in respect of one service provider (as reported above) has been done.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Criminal Referral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Under consideration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Disciplinary Referral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officials involved left the employ of Denel.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621096"/>
                  </a:ext>
                </a:extLst>
              </a:tr>
            </a:tbl>
          </a:graphicData>
        </a:graphic>
      </p:graphicFrame>
    </p:spTree>
    <p:extLst>
      <p:ext uri="{BB962C8B-B14F-4D97-AF65-F5344CB8AC3E}">
        <p14:creationId xmlns:p14="http://schemas.microsoft.com/office/powerpoint/2010/main" val="3279612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1977081" y="195081"/>
            <a:ext cx="10214919"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b="1" dirty="0">
                <a:solidFill>
                  <a:prstClr val="black"/>
                </a:solidFill>
                <a:latin typeface="Calibri" panose="020F0502020204030204" pitchFamily="34" charset="0"/>
                <a:cs typeface="Calibri" panose="020F0502020204030204" pitchFamily="34" charset="0"/>
              </a:rPr>
              <a:t>SUMMARY OF PROGRESS –</a:t>
            </a:r>
            <a:r>
              <a:rPr lang="en-ZA" sz="2800" b="1" dirty="0">
                <a:solidFill>
                  <a:prstClr val="black"/>
                </a:solidFill>
                <a:latin typeface="Calibri" panose="020F0502020204030204" pitchFamily="34" charset="0"/>
                <a:cs typeface="Calibri" panose="020F0502020204030204" pitchFamily="34" charset="0"/>
              </a:rPr>
              <a:t>THE CHAD CONTRACT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3888629"/>
              </p:ext>
            </p:extLst>
          </p:nvPr>
        </p:nvGraphicFramePr>
        <p:xfrm>
          <a:off x="0" y="1567543"/>
          <a:ext cx="12192000" cy="4479157"/>
        </p:xfrm>
        <a:graphic>
          <a:graphicData uri="http://schemas.openxmlformats.org/drawingml/2006/table">
            <a:tbl>
              <a:tblPr firstRow="1" bandRow="1">
                <a:tableStyleId>{5202B0CA-FC54-4496-8BCA-5EF66A818D29}</a:tableStyleId>
              </a:tblPr>
              <a:tblGrid>
                <a:gridCol w="704335">
                  <a:extLst>
                    <a:ext uri="{9D8B030D-6E8A-4147-A177-3AD203B41FA5}">
                      <a16:colId xmlns:a16="http://schemas.microsoft.com/office/drawing/2014/main" val="1533245512"/>
                    </a:ext>
                  </a:extLst>
                </a:gridCol>
                <a:gridCol w="2471351">
                  <a:extLst>
                    <a:ext uri="{9D8B030D-6E8A-4147-A177-3AD203B41FA5}">
                      <a16:colId xmlns:a16="http://schemas.microsoft.com/office/drawing/2014/main" val="2257037568"/>
                    </a:ext>
                  </a:extLst>
                </a:gridCol>
                <a:gridCol w="6388444">
                  <a:extLst>
                    <a:ext uri="{9D8B030D-6E8A-4147-A177-3AD203B41FA5}">
                      <a16:colId xmlns:a16="http://schemas.microsoft.com/office/drawing/2014/main" val="3727340076"/>
                    </a:ext>
                  </a:extLst>
                </a:gridCol>
                <a:gridCol w="2627870">
                  <a:extLst>
                    <a:ext uri="{9D8B030D-6E8A-4147-A177-3AD203B41FA5}">
                      <a16:colId xmlns:a16="http://schemas.microsoft.com/office/drawing/2014/main" val="1023898634"/>
                    </a:ext>
                  </a:extLst>
                </a:gridCol>
              </a:tblGrid>
              <a:tr h="521546">
                <a:tc>
                  <a:txBody>
                    <a:bodyPr/>
                    <a:lstStyle/>
                    <a:p>
                      <a:pPr algn="ctr"/>
                      <a:r>
                        <a:rPr lang="en-US" sz="1400" b="1" dirty="0">
                          <a:solidFill>
                            <a:schemeClr val="tx1"/>
                          </a:solidFill>
                          <a:latin typeface="Arial" panose="020B0604020202020204" pitchFamily="34" charset="0"/>
                          <a:cs typeface="Arial" panose="020B0604020202020204" pitchFamily="34" charset="0"/>
                        </a:rPr>
                        <a:t>Focus</a:t>
                      </a:r>
                      <a:r>
                        <a:rPr lang="en-US" sz="1400" b="1" baseline="0" dirty="0">
                          <a:solidFill>
                            <a:schemeClr val="tx1"/>
                          </a:solidFill>
                          <a:latin typeface="Arial" panose="020B0604020202020204" pitchFamily="34" charset="0"/>
                          <a:cs typeface="Arial" panose="020B0604020202020204" pitchFamily="34" charset="0"/>
                        </a:rPr>
                        <a:t> Area</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Description of Allegation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Progress/Finding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Outcomes (Actual / 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27612893"/>
                  </a:ext>
                </a:extLst>
              </a:tr>
              <a:tr h="3957611">
                <a:tc>
                  <a:txBody>
                    <a:bodyPr/>
                    <a:lstStyle/>
                    <a:p>
                      <a:pPr marL="0" indent="0" algn="just">
                        <a:buFont typeface="+mj-lt"/>
                        <a:buNone/>
                      </a:pPr>
                      <a:r>
                        <a:rPr lang="en-US" sz="1400" b="1" dirty="0">
                          <a:latin typeface="Arial" panose="020B0604020202020204" pitchFamily="34" charset="0"/>
                          <a:cs typeface="Arial" panose="020B0604020202020204" pitchFamily="34" charset="0"/>
                        </a:rPr>
                        <a:t>6.2</a:t>
                      </a: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0" kern="1200" dirty="0">
                          <a:solidFill>
                            <a:schemeClr val="dk1"/>
                          </a:solidFill>
                          <a:effectLst/>
                          <a:latin typeface="Arial" panose="020B0604020202020204" pitchFamily="34" charset="0"/>
                          <a:ea typeface="+mn-ea"/>
                          <a:cs typeface="Arial" panose="020B0604020202020204" pitchFamily="34" charset="0"/>
                        </a:rPr>
                        <a:t>The </a:t>
                      </a:r>
                      <a:r>
                        <a:rPr lang="en-ZA" sz="1400" b="1" kern="1200" dirty="0">
                          <a:solidFill>
                            <a:schemeClr val="dk1"/>
                          </a:solidFill>
                          <a:effectLst/>
                          <a:latin typeface="Arial" panose="020B0604020202020204" pitchFamily="34" charset="0"/>
                          <a:ea typeface="+mn-ea"/>
                          <a:cs typeface="Arial" panose="020B0604020202020204" pitchFamily="34" charset="0"/>
                        </a:rPr>
                        <a:t>Chad contract </a:t>
                      </a:r>
                    </a:p>
                    <a:p>
                      <a:pPr algn="just"/>
                      <a:r>
                        <a:rPr lang="en-ZA" sz="1400" b="0" kern="1200" dirty="0">
                          <a:solidFill>
                            <a:schemeClr val="dk1"/>
                          </a:solidFill>
                          <a:effectLst/>
                          <a:latin typeface="Arial" panose="020B0604020202020204" pitchFamily="34" charset="0"/>
                          <a:ea typeface="+mn-ea"/>
                          <a:cs typeface="Arial" panose="020B0604020202020204" pitchFamily="34" charset="0"/>
                        </a:rPr>
                        <a:t>The appointment of a service provider </a:t>
                      </a:r>
                      <a:r>
                        <a:rPr lang="en-US" sz="1400" dirty="0">
                          <a:latin typeface="Arial" panose="020B0604020202020204" pitchFamily="34" charset="0"/>
                          <a:cs typeface="Arial" panose="020B0604020202020204" pitchFamily="34" charset="0"/>
                        </a:rPr>
                        <a:t> for the manufacturing of the Casspir vehicles</a:t>
                      </a:r>
                      <a:endParaRPr lang="en-ZA" sz="1400" b="0" kern="1200" dirty="0">
                        <a:solidFill>
                          <a:schemeClr val="dk1"/>
                        </a:solidFill>
                        <a:effectLst/>
                        <a:latin typeface="Arial" panose="020B0604020202020204" pitchFamily="34" charset="0"/>
                        <a:ea typeface="+mn-ea"/>
                        <a:cs typeface="Arial" panose="020B0604020202020204" pitchFamily="34" charset="0"/>
                      </a:endParaRPr>
                    </a:p>
                    <a:p>
                      <a:pPr algn="just"/>
                      <a:r>
                        <a:rPr lang="en-ZA" sz="1400" b="0" kern="1200" dirty="0">
                          <a:solidFill>
                            <a:schemeClr val="dk1"/>
                          </a:solidFill>
                          <a:effectLst/>
                          <a:latin typeface="Arial" panose="020B0604020202020204" pitchFamily="34" charset="0"/>
                          <a:ea typeface="+mn-ea"/>
                          <a:cs typeface="Arial" panose="020B0604020202020204" pitchFamily="34" charset="0"/>
                        </a:rPr>
                        <a:t>Amount paid – R15 million. </a:t>
                      </a:r>
                      <a:r>
                        <a:rPr lang="en-ZA" sz="1400" b="0" kern="1200" dirty="0">
                          <a:solidFill>
                            <a:schemeClr val="dk1"/>
                          </a:solidFill>
                          <a:latin typeface="Arial" panose="020B0604020202020204" pitchFamily="34" charset="0"/>
                          <a:ea typeface="+mn-ea"/>
                          <a:cs typeface="Arial" panose="020B0604020202020204" pitchFamily="34" charset="0"/>
                        </a:rPr>
                        <a:t>.</a:t>
                      </a:r>
                      <a:endParaRPr lang="en-GB" sz="1400" b="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buFont typeface="Arial" panose="020B0604020202020204" pitchFamily="34" charset="0"/>
                        <a:buNone/>
                      </a:pPr>
                      <a:r>
                        <a:rPr lang="en-US" sz="1400" b="0" kern="1200" dirty="0">
                          <a:solidFill>
                            <a:schemeClr val="dk1"/>
                          </a:solidFill>
                          <a:latin typeface="Arial" panose="020B0604020202020204" pitchFamily="34" charset="0"/>
                          <a:ea typeface="+mn-ea"/>
                          <a:cs typeface="Arial" panose="020B0604020202020204" pitchFamily="34" charset="0"/>
                        </a:rPr>
                        <a:t>Investigation is completed and findings are:</a:t>
                      </a:r>
                    </a:p>
                    <a:p>
                      <a:pPr marL="285750" marR="0" lvl="0" indent="-28575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DLS</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entered into an agreement with a service provider for the delivery of Donor Vehicles from a Chinese Company called Sinotruk China.</a:t>
                      </a:r>
                    </a:p>
                    <a:p>
                      <a:pPr marL="285750" marR="0" lvl="0" indent="-28575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 </a:t>
                      </a:r>
                      <a:r>
                        <a:rPr lang="en-US" sz="1400" kern="1200" dirty="0">
                          <a:solidFill>
                            <a:schemeClr val="dk1"/>
                          </a:solidFill>
                          <a:latin typeface="Arial" panose="020B0604020202020204" pitchFamily="34" charset="0"/>
                          <a:cs typeface="Arial" panose="020B0604020202020204" pitchFamily="34" charset="0"/>
                        </a:rPr>
                        <a:t>These Donor Vehicles were going to be used as platforms for the Armored Vehicles requested by the Chadians.</a:t>
                      </a:r>
                    </a:p>
                    <a:p>
                      <a:pPr marL="285750" indent="-285750" algn="just">
                        <a:spcBef>
                          <a:spcPts val="300"/>
                        </a:spcBef>
                        <a:spcAft>
                          <a:spcPts val="300"/>
                        </a:spcAft>
                        <a:buFont typeface="Arial" panose="020B0604020202020204" pitchFamily="34" charset="0"/>
                        <a:buChar char="•"/>
                      </a:pPr>
                      <a:r>
                        <a:rPr lang="en-US" sz="1400" b="0" baseline="0" dirty="0">
                          <a:latin typeface="Arial" panose="020B0604020202020204" pitchFamily="34" charset="0"/>
                          <a:cs typeface="Arial" panose="020B0604020202020204" pitchFamily="34" charset="0"/>
                        </a:rPr>
                        <a:t>The SIU found that the appointment of this company was irregular because the submission for d</a:t>
                      </a:r>
                      <a:r>
                        <a:rPr lang="en-US" sz="1400" kern="1200" baseline="0" dirty="0">
                          <a:solidFill>
                            <a:schemeClr val="dk1"/>
                          </a:solidFill>
                          <a:latin typeface="Arial" panose="020B0604020202020204" pitchFamily="34" charset="0"/>
                          <a:cs typeface="Arial" panose="020B0604020202020204" pitchFamily="34" charset="0"/>
                        </a:rPr>
                        <a:t>eviation was based on misrepresentation. </a:t>
                      </a:r>
                    </a:p>
                    <a:p>
                      <a:pPr marL="285750" indent="-285750" algn="just">
                        <a:spcBef>
                          <a:spcPts val="300"/>
                        </a:spcBef>
                        <a:spcAft>
                          <a:spcPts val="300"/>
                        </a:spcAft>
                        <a:buFont typeface="Arial" panose="020B0604020202020204" pitchFamily="34" charset="0"/>
                        <a:buChar char="•"/>
                      </a:pPr>
                      <a:r>
                        <a:rPr lang="en-US" sz="1400" baseline="0" dirty="0">
                          <a:latin typeface="Arial" panose="020B0604020202020204" pitchFamily="34" charset="0"/>
                          <a:cs typeface="Arial" panose="020B0604020202020204" pitchFamily="34" charset="0"/>
                        </a:rPr>
                        <a:t>The company </a:t>
                      </a:r>
                      <a:r>
                        <a:rPr lang="en-US" sz="1400" dirty="0">
                          <a:latin typeface="Arial" panose="020B0604020202020204" pitchFamily="34" charset="0"/>
                          <a:cs typeface="Arial" panose="020B0604020202020204" pitchFamily="34" charset="0"/>
                        </a:rPr>
                        <a:t>was paid R 13 898 538.00 in advance based on a Purchase Order which was generated from a non-responsive RFQ. </a:t>
                      </a:r>
                    </a:p>
                    <a:p>
                      <a:pPr marL="285750" indent="-285750" algn="just">
                        <a:spcBef>
                          <a:spcPts val="300"/>
                        </a:spcBef>
                        <a:spcAft>
                          <a:spcPts val="300"/>
                        </a:spcAft>
                        <a:buFont typeface="Arial" panose="020B0604020202020204" pitchFamily="34" charset="0"/>
                        <a:buChar char="•"/>
                      </a:pPr>
                      <a:r>
                        <a:rPr lang="en-US" sz="1400" dirty="0">
                          <a:latin typeface="Arial" panose="020B0604020202020204" pitchFamily="34" charset="0"/>
                          <a:cs typeface="Arial" panose="020B0604020202020204" pitchFamily="34" charset="0"/>
                        </a:rPr>
                        <a:t>It must be noted that </a:t>
                      </a:r>
                      <a:r>
                        <a:rPr lang="en-US" sz="1400" baseline="0" dirty="0">
                          <a:latin typeface="Arial" panose="020B0604020202020204" pitchFamily="34" charset="0"/>
                          <a:cs typeface="Arial" panose="020B0604020202020204" pitchFamily="34" charset="0"/>
                        </a:rPr>
                        <a:t>no contract existed between DLS and this service provider when the payment was made.</a:t>
                      </a:r>
                    </a:p>
                    <a:p>
                      <a:pPr marL="285750" indent="-285750" algn="just">
                        <a:spcBef>
                          <a:spcPts val="300"/>
                        </a:spcBef>
                        <a:spcAft>
                          <a:spcPts val="300"/>
                        </a:spcAft>
                        <a:buFont typeface="Arial" panose="020B0604020202020204" pitchFamily="34" charset="0"/>
                        <a:buChar char="•"/>
                      </a:pPr>
                      <a:r>
                        <a:rPr lang="en-US" sz="1400" baseline="0" dirty="0">
                          <a:latin typeface="Arial" panose="020B0604020202020204" pitchFamily="34" charset="0"/>
                          <a:cs typeface="Arial" panose="020B0604020202020204" pitchFamily="34" charset="0"/>
                        </a:rPr>
                        <a:t>One Sino truck was delivered to Denel.</a:t>
                      </a:r>
                      <a:endParaRPr lang="en-US" sz="1400" kern="1200" baseline="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Civil Recovery</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Referral in respect of one service provider for the balance of the advance payment made.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Amount considered R12,756, 829.00</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Criminal Referral</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Evidence pointing to criminality against 7 entities and individuals is under legal review.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Disciplinary Referral</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None.</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Implicated</a:t>
                      </a:r>
                      <a:r>
                        <a:rPr lang="en-US" sz="1400" baseline="0" dirty="0">
                          <a:latin typeface="Arial" panose="020B0604020202020204" pitchFamily="34" charset="0"/>
                          <a:cs typeface="Arial" panose="020B0604020202020204" pitchFamily="34" charset="0"/>
                        </a:rPr>
                        <a:t> officials left the employ of DENEL</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621096"/>
                  </a:ext>
                </a:extLst>
              </a:tr>
            </a:tbl>
          </a:graphicData>
        </a:graphic>
      </p:graphicFrame>
    </p:spTree>
    <p:extLst>
      <p:ext uri="{BB962C8B-B14F-4D97-AF65-F5344CB8AC3E}">
        <p14:creationId xmlns:p14="http://schemas.microsoft.com/office/powerpoint/2010/main" val="1721770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1977081" y="195081"/>
            <a:ext cx="10214919"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b="1" dirty="0">
                <a:solidFill>
                  <a:prstClr val="black"/>
                </a:solidFill>
                <a:latin typeface="Calibri" panose="020F0502020204030204" pitchFamily="34" charset="0"/>
                <a:cs typeface="Calibri" panose="020F0502020204030204" pitchFamily="34" charset="0"/>
              </a:rPr>
              <a:t>SUMMARY OF PROGRESS –</a:t>
            </a:r>
            <a:r>
              <a:rPr lang="en-ZA" sz="2800" b="1" dirty="0">
                <a:solidFill>
                  <a:prstClr val="black"/>
                </a:solidFill>
                <a:latin typeface="Calibri" panose="020F0502020204030204" pitchFamily="34" charset="0"/>
                <a:cs typeface="Calibri" panose="020F0502020204030204" pitchFamily="34" charset="0"/>
              </a:rPr>
              <a:t>THE CHAD CONTRACT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939935843"/>
              </p:ext>
            </p:extLst>
          </p:nvPr>
        </p:nvGraphicFramePr>
        <p:xfrm>
          <a:off x="0" y="1596619"/>
          <a:ext cx="12192000" cy="4023360"/>
        </p:xfrm>
        <a:graphic>
          <a:graphicData uri="http://schemas.openxmlformats.org/drawingml/2006/table">
            <a:tbl>
              <a:tblPr firstRow="1" bandRow="1">
                <a:tableStyleId>{5202B0CA-FC54-4496-8BCA-5EF66A818D29}</a:tableStyleId>
              </a:tblPr>
              <a:tblGrid>
                <a:gridCol w="712033">
                  <a:extLst>
                    <a:ext uri="{9D8B030D-6E8A-4147-A177-3AD203B41FA5}">
                      <a16:colId xmlns:a16="http://schemas.microsoft.com/office/drawing/2014/main" val="1533245512"/>
                    </a:ext>
                  </a:extLst>
                </a:gridCol>
                <a:gridCol w="2498360">
                  <a:extLst>
                    <a:ext uri="{9D8B030D-6E8A-4147-A177-3AD203B41FA5}">
                      <a16:colId xmlns:a16="http://schemas.microsoft.com/office/drawing/2014/main" val="2257037568"/>
                    </a:ext>
                  </a:extLst>
                </a:gridCol>
                <a:gridCol w="6458263">
                  <a:extLst>
                    <a:ext uri="{9D8B030D-6E8A-4147-A177-3AD203B41FA5}">
                      <a16:colId xmlns:a16="http://schemas.microsoft.com/office/drawing/2014/main" val="3727340076"/>
                    </a:ext>
                  </a:extLst>
                </a:gridCol>
                <a:gridCol w="2523344">
                  <a:extLst>
                    <a:ext uri="{9D8B030D-6E8A-4147-A177-3AD203B41FA5}">
                      <a16:colId xmlns:a16="http://schemas.microsoft.com/office/drawing/2014/main" val="1023898634"/>
                    </a:ext>
                  </a:extLst>
                </a:gridCol>
              </a:tblGrid>
              <a:tr h="513493">
                <a:tc>
                  <a:txBody>
                    <a:bodyPr/>
                    <a:lstStyle/>
                    <a:p>
                      <a:pPr algn="ctr"/>
                      <a:r>
                        <a:rPr lang="en-US" sz="1400" b="1" dirty="0">
                          <a:solidFill>
                            <a:schemeClr val="tx1"/>
                          </a:solidFill>
                          <a:latin typeface="Arial" panose="020B0604020202020204" pitchFamily="34" charset="0"/>
                          <a:cs typeface="Arial" panose="020B0604020202020204" pitchFamily="34" charset="0"/>
                        </a:rPr>
                        <a:t>Focus</a:t>
                      </a:r>
                      <a:r>
                        <a:rPr lang="en-US" sz="1400" b="1" baseline="0" dirty="0">
                          <a:solidFill>
                            <a:schemeClr val="tx1"/>
                          </a:solidFill>
                          <a:latin typeface="Arial" panose="020B0604020202020204" pitchFamily="34" charset="0"/>
                          <a:cs typeface="Arial" panose="020B0604020202020204" pitchFamily="34" charset="0"/>
                        </a:rPr>
                        <a:t> Area</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Description of Allegation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Progress/Finding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Outcomes (Actual / 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27612893"/>
                  </a:ext>
                </a:extLst>
              </a:tr>
              <a:tr h="3473630">
                <a:tc>
                  <a:txBody>
                    <a:bodyPr/>
                    <a:lstStyle/>
                    <a:p>
                      <a:pPr marL="0" indent="0" algn="just">
                        <a:buFont typeface="+mj-lt"/>
                        <a:buNone/>
                      </a:pPr>
                      <a:r>
                        <a:rPr lang="en-US" sz="1400" b="1" dirty="0">
                          <a:latin typeface="Arial" panose="020B0604020202020204" pitchFamily="34" charset="0"/>
                          <a:cs typeface="Arial" panose="020B0604020202020204" pitchFamily="34" charset="0"/>
                        </a:rPr>
                        <a:t>6.3</a:t>
                      </a: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0" kern="1200" dirty="0">
                          <a:solidFill>
                            <a:schemeClr val="dk1"/>
                          </a:solidFill>
                          <a:effectLst/>
                          <a:latin typeface="Arial" panose="020B0604020202020204" pitchFamily="34" charset="0"/>
                          <a:ea typeface="+mn-ea"/>
                          <a:cs typeface="Arial" panose="020B0604020202020204" pitchFamily="34" charset="0"/>
                        </a:rPr>
                        <a:t>The Chad contract </a:t>
                      </a:r>
                    </a:p>
                    <a:p>
                      <a:pPr algn="just"/>
                      <a:r>
                        <a:rPr lang="en-ZA" sz="1400" b="0" kern="1200" dirty="0">
                          <a:solidFill>
                            <a:schemeClr val="dk1"/>
                          </a:solidFill>
                          <a:effectLst/>
                          <a:latin typeface="Arial" panose="020B0604020202020204" pitchFamily="34" charset="0"/>
                          <a:ea typeface="+mn-ea"/>
                          <a:cs typeface="Arial" panose="020B0604020202020204" pitchFamily="34" charset="0"/>
                        </a:rPr>
                        <a:t>The appointment of a technical Advisor</a:t>
                      </a:r>
                    </a:p>
                    <a:p>
                      <a:pPr algn="just"/>
                      <a:r>
                        <a:rPr lang="en-ZA" sz="1400" b="0" kern="1200" dirty="0">
                          <a:solidFill>
                            <a:schemeClr val="dk1"/>
                          </a:solidFill>
                          <a:effectLst/>
                          <a:latin typeface="Arial" panose="020B0604020202020204" pitchFamily="34" charset="0"/>
                          <a:ea typeface="+mn-ea"/>
                          <a:cs typeface="Arial" panose="020B0604020202020204" pitchFamily="34" charset="0"/>
                        </a:rPr>
                        <a:t>Amount paid – R9.7million. </a:t>
                      </a:r>
                      <a:r>
                        <a:rPr lang="en-ZA" sz="1400" b="0" kern="1200" dirty="0">
                          <a:solidFill>
                            <a:schemeClr val="dk1"/>
                          </a:solidFill>
                          <a:latin typeface="Arial" panose="020B0604020202020204" pitchFamily="34" charset="0"/>
                          <a:ea typeface="+mn-ea"/>
                          <a:cs typeface="Arial" panose="020B0604020202020204" pitchFamily="34" charset="0"/>
                        </a:rPr>
                        <a:t>.</a:t>
                      </a:r>
                      <a:endParaRPr lang="en-GB" sz="1400" b="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buFont typeface="Arial" panose="020B0604020202020204" pitchFamily="34" charset="0"/>
                        <a:buNone/>
                      </a:pPr>
                      <a:r>
                        <a:rPr lang="en-US" sz="1400" b="0" kern="1200" dirty="0">
                          <a:solidFill>
                            <a:schemeClr val="dk1"/>
                          </a:solidFill>
                          <a:latin typeface="Arial" panose="020B0604020202020204" pitchFamily="34" charset="0"/>
                          <a:ea typeface="+mn-ea"/>
                          <a:cs typeface="Arial" panose="020B0604020202020204" pitchFamily="34" charset="0"/>
                        </a:rPr>
                        <a:t>Investigation is completed and findings are:</a:t>
                      </a:r>
                    </a:p>
                    <a:p>
                      <a:pPr marL="0" indent="0" algn="just">
                        <a:spcBef>
                          <a:spcPts val="300"/>
                        </a:spcBef>
                        <a:spcAft>
                          <a:spcPts val="300"/>
                        </a:spcAft>
                        <a:buFont typeface="Arial" panose="020B0604020202020204" pitchFamily="34" charset="0"/>
                        <a:buNone/>
                      </a:pPr>
                      <a:r>
                        <a:rPr lang="en-US" sz="1400" baseline="0" dirty="0">
                          <a:latin typeface="Arial" panose="020B0604020202020204" pitchFamily="34" charset="0"/>
                          <a:cs typeface="Arial" panose="020B0604020202020204" pitchFamily="34" charset="0"/>
                        </a:rPr>
                        <a:t>Denel signed a contract with the Technical Advisor for the Chad contract. </a:t>
                      </a:r>
                    </a:p>
                    <a:p>
                      <a:pPr marL="0" indent="0" algn="just">
                        <a:spcBef>
                          <a:spcPts val="300"/>
                        </a:spcBef>
                        <a:spcAft>
                          <a:spcPts val="300"/>
                        </a:spcAft>
                        <a:buFont typeface="Arial" panose="020B0604020202020204" pitchFamily="34" charset="0"/>
                        <a:buNone/>
                      </a:pPr>
                      <a:r>
                        <a:rPr lang="en-US" sz="1400" baseline="0" dirty="0">
                          <a:latin typeface="Arial" panose="020B0604020202020204" pitchFamily="34" charset="0"/>
                          <a:cs typeface="Arial" panose="020B0604020202020204" pitchFamily="34" charset="0"/>
                        </a:rPr>
                        <a:t>The appointment of TA’s is in accordance with the Policy of Denel when contracting with foreign countries. However, in terms of the Chad contract:</a:t>
                      </a:r>
                    </a:p>
                    <a:p>
                      <a:pPr marL="285750" indent="-285750" algn="just">
                        <a:spcBef>
                          <a:spcPts val="300"/>
                        </a:spcBef>
                        <a:spcAft>
                          <a:spcPts val="300"/>
                        </a:spcAft>
                        <a:buFont typeface="Arial" panose="020B0604020202020204" pitchFamily="34" charset="0"/>
                        <a:buChar char="•"/>
                      </a:pPr>
                      <a:r>
                        <a:rPr lang="en-US" sz="1400" baseline="0" dirty="0">
                          <a:latin typeface="Arial" panose="020B0604020202020204" pitchFamily="34" charset="0"/>
                          <a:cs typeface="Arial" panose="020B0604020202020204" pitchFamily="34" charset="0"/>
                        </a:rPr>
                        <a:t>The appointment of the TA was found to be irregular and unlawful in that Denel dd not follow its own policy and the former GCEO dd not consult with the relevant departments when appointing the TA</a:t>
                      </a:r>
                    </a:p>
                    <a:p>
                      <a:pPr marL="285750" indent="-285750" algn="just">
                        <a:spcBef>
                          <a:spcPts val="300"/>
                        </a:spcBef>
                        <a:spcAft>
                          <a:spcPts val="300"/>
                        </a:spcAft>
                        <a:buFont typeface="Arial" panose="020B0604020202020204" pitchFamily="34" charset="0"/>
                        <a:buChar char="•"/>
                      </a:pPr>
                      <a:r>
                        <a:rPr lang="en-US" sz="1400" baseline="0" dirty="0">
                          <a:latin typeface="Arial" panose="020B0604020202020204" pitchFamily="34" charset="0"/>
                          <a:cs typeface="Arial" panose="020B0604020202020204" pitchFamily="34" charset="0"/>
                        </a:rPr>
                        <a:t>The payment of </a:t>
                      </a:r>
                      <a:r>
                        <a:rPr lang="en-US" sz="1400" kern="1200" dirty="0">
                          <a:solidFill>
                            <a:schemeClr val="dk1"/>
                          </a:solidFill>
                          <a:effectLst/>
                          <a:latin typeface="Arial" panose="020B0604020202020204" pitchFamily="34" charset="0"/>
                          <a:cs typeface="Arial" panose="020B0604020202020204" pitchFamily="34" charset="0"/>
                        </a:rPr>
                        <a:t>R 9 727 200.00 </a:t>
                      </a:r>
                      <a:r>
                        <a:rPr lang="en-US" sz="1400" baseline="0" dirty="0">
                          <a:latin typeface="Arial" panose="020B0604020202020204" pitchFamily="34" charset="0"/>
                          <a:cs typeface="Arial" panose="020B0604020202020204" pitchFamily="34" charset="0"/>
                        </a:rPr>
                        <a:t> to the TA was fruitless wasteful and irregular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Civil Recovery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Referral to Civil Litigation Unit is under legal review</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Value is  R9 727 200.00</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Criminal Referral</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None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Disciplinary Referral</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None.</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Implicated</a:t>
                      </a:r>
                      <a:r>
                        <a:rPr lang="en-US" sz="1400" baseline="0" dirty="0">
                          <a:latin typeface="Arial" panose="020B0604020202020204" pitchFamily="34" charset="0"/>
                          <a:cs typeface="Arial" panose="020B0604020202020204" pitchFamily="34" charset="0"/>
                        </a:rPr>
                        <a:t> officials left the employ of DENEL</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Administrative action</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Referral to CIPC is under consideration.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621096"/>
                  </a:ext>
                </a:extLst>
              </a:tr>
            </a:tbl>
          </a:graphicData>
        </a:graphic>
      </p:graphicFrame>
    </p:spTree>
    <p:extLst>
      <p:ext uri="{BB962C8B-B14F-4D97-AF65-F5344CB8AC3E}">
        <p14:creationId xmlns:p14="http://schemas.microsoft.com/office/powerpoint/2010/main" val="347897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905" y="-21456"/>
            <a:ext cx="9435452" cy="578394"/>
          </a:xfrm>
        </p:spPr>
        <p:txBody>
          <a:bodyPr>
            <a:normAutofit/>
          </a:bodyPr>
          <a:lstStyle/>
          <a:p>
            <a:r>
              <a:rPr lang="en-US" sz="2400" b="1" dirty="0">
                <a:latin typeface="Arial" panose="020B0604020202020204" pitchFamily="34" charset="0"/>
                <a:cs typeface="Arial" panose="020B0604020202020204" pitchFamily="34" charset="0"/>
              </a:rPr>
              <a:t>PRESENTATION OUTLINE</a:t>
            </a:r>
          </a:p>
        </p:txBody>
      </p:sp>
      <p:sp>
        <p:nvSpPr>
          <p:cNvPr id="3" name="Content Placeholder 2"/>
          <p:cNvSpPr>
            <a:spLocks noGrp="1"/>
          </p:cNvSpPr>
          <p:nvPr>
            <p:ph idx="1"/>
          </p:nvPr>
        </p:nvSpPr>
        <p:spPr>
          <a:xfrm>
            <a:off x="1833218" y="1484243"/>
            <a:ext cx="9815086" cy="4797287"/>
          </a:xfrm>
        </p:spPr>
        <p:txBody>
          <a:bodyPr>
            <a:normAutofit/>
          </a:bodyPr>
          <a:lstStyle/>
          <a:p>
            <a:pPr marL="0" indent="0">
              <a:lnSpc>
                <a:spcPct val="150000"/>
              </a:lnSpc>
              <a:spcBef>
                <a:spcPts val="600"/>
              </a:spcBef>
              <a:spcAft>
                <a:spcPts val="600"/>
              </a:spcAft>
              <a:buNone/>
            </a:pPr>
            <a:endParaRPr lang="en-ZA" sz="2400" b="1" dirty="0">
              <a:latin typeface="Arial" panose="020B0604020202020204" pitchFamily="34" charset="0"/>
              <a:cs typeface="Arial" panose="020B0604020202020204" pitchFamily="34" charset="0"/>
            </a:endParaRPr>
          </a:p>
        </p:txBody>
      </p:sp>
      <p:graphicFrame>
        <p:nvGraphicFramePr>
          <p:cNvPr id="6" name="Table 6">
            <a:extLst>
              <a:ext uri="{FF2B5EF4-FFF2-40B4-BE49-F238E27FC236}">
                <a16:creationId xmlns:a16="http://schemas.microsoft.com/office/drawing/2014/main" id="{5FFC9A3C-A8D1-32FF-991F-BEA3AFAC1B74}"/>
              </a:ext>
            </a:extLst>
          </p:cNvPr>
          <p:cNvGraphicFramePr>
            <a:graphicFrameLocks noGrp="1"/>
          </p:cNvGraphicFramePr>
          <p:nvPr>
            <p:extLst>
              <p:ext uri="{D42A27DB-BD31-4B8C-83A1-F6EECF244321}">
                <p14:modId xmlns:p14="http://schemas.microsoft.com/office/powerpoint/2010/main" val="1044884071"/>
              </p:ext>
            </p:extLst>
          </p:nvPr>
        </p:nvGraphicFramePr>
        <p:xfrm>
          <a:off x="1833218" y="1103519"/>
          <a:ext cx="9739404" cy="5071733"/>
        </p:xfrm>
        <a:graphic>
          <a:graphicData uri="http://schemas.openxmlformats.org/drawingml/2006/table">
            <a:tbl>
              <a:tblPr firstRow="1" bandRow="1">
                <a:tableStyleId>{073A0DAA-6AF3-43AB-8588-CEC1D06C72B9}</a:tableStyleId>
              </a:tblPr>
              <a:tblGrid>
                <a:gridCol w="4942609">
                  <a:extLst>
                    <a:ext uri="{9D8B030D-6E8A-4147-A177-3AD203B41FA5}">
                      <a16:colId xmlns:a16="http://schemas.microsoft.com/office/drawing/2014/main" val="2356167635"/>
                    </a:ext>
                  </a:extLst>
                </a:gridCol>
                <a:gridCol w="4796795">
                  <a:extLst>
                    <a:ext uri="{9D8B030D-6E8A-4147-A177-3AD203B41FA5}">
                      <a16:colId xmlns:a16="http://schemas.microsoft.com/office/drawing/2014/main" val="2469157341"/>
                    </a:ext>
                  </a:extLst>
                </a:gridCol>
              </a:tblGrid>
              <a:tr h="367477">
                <a:tc>
                  <a:txBody>
                    <a:bodyPr/>
                    <a:lstStyle/>
                    <a:p>
                      <a:pPr>
                        <a:lnSpc>
                          <a:spcPct val="100000"/>
                        </a:lnSpc>
                      </a:pPr>
                      <a:endParaRPr lang="en-US" sz="1200" dirty="0">
                        <a:latin typeface="Arial" panose="020B0604020202020204" pitchFamily="34" charset="0"/>
                        <a:cs typeface="Arial" panose="020B0604020202020204" pitchFamily="34" charset="0"/>
                      </a:endParaRPr>
                    </a:p>
                  </a:txBody>
                  <a:tcPr/>
                </a:tc>
                <a:tc>
                  <a:txBody>
                    <a:bodyPr/>
                    <a:lstStyle/>
                    <a:p>
                      <a:pPr>
                        <a:lnSpc>
                          <a:spcPct val="100000"/>
                        </a:lnSpc>
                      </a:pP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268324"/>
                  </a:ext>
                </a:extLst>
              </a:tr>
              <a:tr h="4704256">
                <a:tc>
                  <a:txBody>
                    <a:bodyPr/>
                    <a:lstStyle/>
                    <a:p>
                      <a:pPr marL="461963" marR="0" lvl="0" indent="-461963" algn="l" defTabSz="914400" rtl="0" eaLnBrk="1" fontAlgn="auto" latinLnBrk="0" hangingPunct="1">
                        <a:lnSpc>
                          <a:spcPct val="100000"/>
                        </a:lnSpc>
                        <a:spcBef>
                          <a:spcPts val="600"/>
                        </a:spcBef>
                        <a:spcAft>
                          <a:spcPts val="600"/>
                        </a:spcAft>
                        <a:buClrTx/>
                        <a:buSzTx/>
                        <a:buFont typeface="Arial" panose="020B0604020202020204" pitchFamily="34" charset="0"/>
                        <a:buAutoNum type="arabicPeriod"/>
                        <a:tabLst/>
                        <a:defRPr/>
                      </a:pPr>
                      <a:r>
                        <a:rPr kumimoji="0" lang="en-ZA" sz="12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Legislative Mandate </a:t>
                      </a:r>
                    </a:p>
                    <a:p>
                      <a:pPr marL="461963" marR="0" lvl="0" indent="-461963" algn="l" defTabSz="914400" rtl="0" eaLnBrk="1" fontAlgn="auto" latinLnBrk="0" hangingPunct="1">
                        <a:lnSpc>
                          <a:spcPct val="100000"/>
                        </a:lnSpc>
                        <a:spcBef>
                          <a:spcPts val="600"/>
                        </a:spcBef>
                        <a:spcAft>
                          <a:spcPts val="600"/>
                        </a:spcAft>
                        <a:buClrTx/>
                        <a:buSzTx/>
                        <a:buFont typeface="Arial" panose="020B0604020202020204" pitchFamily="34" charset="0"/>
                        <a:buAutoNum type="arabicPeriod"/>
                        <a:tabLst/>
                        <a:defRPr/>
                      </a:pPr>
                      <a:r>
                        <a:rPr kumimoji="0" lang="en-ZA" sz="12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SIU Methodology</a:t>
                      </a:r>
                    </a:p>
                    <a:p>
                      <a:pPr marL="461963" marR="0" lvl="0" indent="-461963" algn="l" defTabSz="914400" rtl="0" eaLnBrk="1" fontAlgn="auto" latinLnBrk="0" hangingPunct="1">
                        <a:lnSpc>
                          <a:spcPct val="100000"/>
                        </a:lnSpc>
                        <a:spcBef>
                          <a:spcPts val="600"/>
                        </a:spcBef>
                        <a:spcAft>
                          <a:spcPts val="600"/>
                        </a:spcAft>
                        <a:buClrTx/>
                        <a:buSzTx/>
                        <a:buFont typeface="Arial" panose="020B0604020202020204" pitchFamily="34" charset="0"/>
                        <a:buAutoNum type="arabicPeriod"/>
                        <a:tabLst/>
                        <a:defRPr/>
                      </a:pPr>
                      <a:r>
                        <a:rPr kumimoji="0" lang="en-ZA" sz="12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SIU Outcomes</a:t>
                      </a:r>
                    </a:p>
                    <a:p>
                      <a:pPr marL="461963" marR="0" lvl="0" indent="-461963" algn="l" defTabSz="914400" rtl="0" eaLnBrk="1" fontAlgn="auto" latinLnBrk="0" hangingPunct="1">
                        <a:lnSpc>
                          <a:spcPct val="100000"/>
                        </a:lnSpc>
                        <a:spcBef>
                          <a:spcPts val="600"/>
                        </a:spcBef>
                        <a:spcAft>
                          <a:spcPts val="600"/>
                        </a:spcAft>
                        <a:buClrTx/>
                        <a:buSzTx/>
                        <a:buFont typeface="Arial" panose="020B0604020202020204" pitchFamily="34" charset="0"/>
                        <a:buAutoNum type="arabicPeriod"/>
                        <a:tabLst/>
                        <a:defRPr/>
                      </a:pPr>
                      <a:r>
                        <a:rPr kumimoji="0" lang="en-ZA" sz="12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Background to the SIU Investigation</a:t>
                      </a:r>
                    </a:p>
                    <a:p>
                      <a:pPr marL="461963" marR="0" lvl="0" indent="-461963" algn="l" defTabSz="914400" rtl="0" eaLnBrk="1" fontAlgn="auto" latinLnBrk="0" hangingPunct="1">
                        <a:lnSpc>
                          <a:spcPct val="100000"/>
                        </a:lnSpc>
                        <a:spcBef>
                          <a:spcPts val="600"/>
                        </a:spcBef>
                        <a:spcAft>
                          <a:spcPts val="600"/>
                        </a:spcAft>
                        <a:buClrTx/>
                        <a:buSzTx/>
                        <a:buFont typeface="Arial" panose="020B0604020202020204" pitchFamily="34" charset="0"/>
                        <a:buAutoNum type="arabicPeriod"/>
                        <a:tabLst/>
                        <a:defRPr/>
                      </a:pPr>
                      <a:r>
                        <a:rPr kumimoji="0" lang="en-ZA" sz="12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Terms of Reference</a:t>
                      </a:r>
                    </a:p>
                    <a:p>
                      <a:pPr marL="461963" marR="0" lvl="0" indent="-461963" algn="l" defTabSz="914400" rtl="0" eaLnBrk="1" fontAlgn="auto" latinLnBrk="0" hangingPunct="1">
                        <a:lnSpc>
                          <a:spcPct val="100000"/>
                        </a:lnSpc>
                        <a:spcBef>
                          <a:spcPts val="600"/>
                        </a:spcBef>
                        <a:spcAft>
                          <a:spcPts val="600"/>
                        </a:spcAft>
                        <a:buClrTx/>
                        <a:buSzTx/>
                        <a:buFont typeface="Arial" panose="020B0604020202020204" pitchFamily="34" charset="0"/>
                        <a:buAutoNum type="arabicPeriod"/>
                        <a:tabLst/>
                        <a:defRPr/>
                      </a:pPr>
                      <a:r>
                        <a:rPr kumimoji="0" lang="en-ZA" sz="12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Progress on DENEL Investigation </a:t>
                      </a:r>
                    </a:p>
                    <a:p>
                      <a:pPr marL="461963" marR="0" lvl="0" indent="-461963" algn="l" defTabSz="914400" rtl="0" eaLnBrk="1" fontAlgn="auto" latinLnBrk="0" hangingPunct="1">
                        <a:lnSpc>
                          <a:spcPct val="100000"/>
                        </a:lnSpc>
                        <a:spcBef>
                          <a:spcPts val="600"/>
                        </a:spcBef>
                        <a:spcAft>
                          <a:spcPts val="600"/>
                        </a:spcAft>
                        <a:buClrTx/>
                        <a:buSzTx/>
                        <a:buFont typeface="Arial" panose="020B0604020202020204" pitchFamily="34" charset="0"/>
                        <a:buAutoNum type="arabicPeriod"/>
                        <a:tabLst/>
                        <a:defRPr/>
                      </a:pPr>
                      <a:r>
                        <a:rPr kumimoji="0" lang="en-ZA" sz="12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Review of Governance</a:t>
                      </a:r>
                    </a:p>
                    <a:p>
                      <a:pPr marL="461963" marR="0" lvl="0" indent="-461963" algn="l" defTabSz="914400" rtl="0" eaLnBrk="1" fontAlgn="auto" latinLnBrk="0" hangingPunct="1">
                        <a:lnSpc>
                          <a:spcPct val="100000"/>
                        </a:lnSpc>
                        <a:spcBef>
                          <a:spcPts val="600"/>
                        </a:spcBef>
                        <a:spcAft>
                          <a:spcPts val="600"/>
                        </a:spcAft>
                        <a:buClrTx/>
                        <a:buSzTx/>
                        <a:buFont typeface="Arial" panose="020B0604020202020204" pitchFamily="34" charset="0"/>
                        <a:buAutoNum type="arabicPeriod"/>
                        <a:tabLst/>
                        <a:defRPr/>
                      </a:pPr>
                      <a:r>
                        <a:rPr kumimoji="0" lang="en-ZA" sz="12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Implementation of the recommendations of the Judicial Commission of Inquiry into State Capture</a:t>
                      </a:r>
                    </a:p>
                    <a:p>
                      <a:pPr marL="461963" marR="0" lvl="0" indent="-461963" algn="l" defTabSz="914400" rtl="0" eaLnBrk="1" fontAlgn="auto" latinLnBrk="0" hangingPunct="1">
                        <a:lnSpc>
                          <a:spcPct val="100000"/>
                        </a:lnSpc>
                        <a:spcBef>
                          <a:spcPts val="600"/>
                        </a:spcBef>
                        <a:spcAft>
                          <a:spcPts val="600"/>
                        </a:spcAft>
                        <a:buClrTx/>
                        <a:buSzTx/>
                        <a:buFont typeface="Arial" panose="020B0604020202020204" pitchFamily="34" charset="0"/>
                        <a:buAutoNum type="arabicPeriod"/>
                        <a:tabLst/>
                        <a:defRPr/>
                      </a:pPr>
                      <a:r>
                        <a:rPr kumimoji="0" lang="en-ZA" sz="12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Summary of outcomes</a:t>
                      </a:r>
                    </a:p>
                    <a:p>
                      <a:pPr marL="461963" marR="0" lvl="0" indent="-461963" algn="l" defTabSz="914400" rtl="0" eaLnBrk="1" fontAlgn="auto" latinLnBrk="0" hangingPunct="1">
                        <a:lnSpc>
                          <a:spcPct val="100000"/>
                        </a:lnSpc>
                        <a:spcBef>
                          <a:spcPts val="600"/>
                        </a:spcBef>
                        <a:spcAft>
                          <a:spcPts val="600"/>
                        </a:spcAft>
                        <a:buClrTx/>
                        <a:buSzTx/>
                        <a:buFont typeface="Arial" panose="020B0604020202020204" pitchFamily="34" charset="0"/>
                        <a:buAutoNum type="arabicPeriod"/>
                        <a:tabLst/>
                        <a:defRPr/>
                      </a:pPr>
                      <a:r>
                        <a:rPr kumimoji="0" lang="en-ZA" sz="12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Denel Income Statement and Balance sheet</a:t>
                      </a:r>
                    </a:p>
                    <a:p>
                      <a:pPr marL="461963" marR="0" lvl="0" indent="-461963" algn="l" defTabSz="914400" rtl="0" eaLnBrk="1" fontAlgn="auto" latinLnBrk="0" hangingPunct="1">
                        <a:lnSpc>
                          <a:spcPct val="100000"/>
                        </a:lnSpc>
                        <a:spcBef>
                          <a:spcPts val="600"/>
                        </a:spcBef>
                        <a:spcAft>
                          <a:spcPts val="600"/>
                        </a:spcAft>
                        <a:buClrTx/>
                        <a:buSzTx/>
                        <a:buFont typeface="Arial" panose="020B0604020202020204" pitchFamily="34" charset="0"/>
                        <a:buAutoNum type="arabicPeriod"/>
                        <a:tabLst/>
                        <a:defRPr/>
                      </a:pPr>
                      <a:r>
                        <a:rPr kumimoji="0" lang="en-ZA" sz="12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Collaboration with other Law Enforcement</a:t>
                      </a:r>
                    </a:p>
                    <a:p>
                      <a:pPr marL="461963" marR="0" lvl="0" indent="-461963" algn="l" defTabSz="914400" rtl="0" eaLnBrk="1" fontAlgn="auto" latinLnBrk="0" hangingPunct="1">
                        <a:lnSpc>
                          <a:spcPct val="100000"/>
                        </a:lnSpc>
                        <a:spcBef>
                          <a:spcPts val="600"/>
                        </a:spcBef>
                        <a:spcAft>
                          <a:spcPts val="600"/>
                        </a:spcAft>
                        <a:buClrTx/>
                        <a:buSzTx/>
                        <a:buFont typeface="Arial" panose="020B0604020202020204" pitchFamily="34" charset="0"/>
                        <a:buAutoNum type="arabicPeriod"/>
                        <a:tabLst/>
                        <a:defRPr/>
                      </a:pPr>
                      <a:r>
                        <a:rPr kumimoji="0" lang="en-ZA" sz="12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Observations</a:t>
                      </a:r>
                    </a:p>
                    <a:p>
                      <a:pPr marL="461963" marR="0" lvl="0" indent="-461963" algn="l" defTabSz="914400" rtl="0" eaLnBrk="1" fontAlgn="auto" latinLnBrk="0" hangingPunct="1">
                        <a:lnSpc>
                          <a:spcPct val="100000"/>
                        </a:lnSpc>
                        <a:spcBef>
                          <a:spcPts val="600"/>
                        </a:spcBef>
                        <a:spcAft>
                          <a:spcPts val="600"/>
                        </a:spcAft>
                        <a:buClrTx/>
                        <a:buSzTx/>
                        <a:buFont typeface="Arial" panose="020B0604020202020204" pitchFamily="34" charset="0"/>
                        <a:buAutoNum type="arabicPeriod"/>
                        <a:tabLst/>
                        <a:defRPr/>
                      </a:pPr>
                      <a:r>
                        <a:rPr kumimoji="0" lang="en-ZA" sz="12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Project Risk</a:t>
                      </a:r>
                    </a:p>
                  </a:txBody>
                  <a:tcPr>
                    <a:solidFill>
                      <a:schemeClr val="bg1"/>
                    </a:solidFill>
                  </a:tcPr>
                </a:tc>
                <a:tc>
                  <a:txBody>
                    <a:bodyPr/>
                    <a:lstStyle/>
                    <a:p>
                      <a:pPr>
                        <a:lnSpc>
                          <a:spcPct val="100000"/>
                        </a:lnSpc>
                      </a:pPr>
                      <a:endParaRPr lang="en-US" sz="12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731692481"/>
                  </a:ext>
                </a:extLst>
              </a:tr>
            </a:tbl>
          </a:graphicData>
        </a:graphic>
      </p:graphicFrame>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724" y="3865293"/>
            <a:ext cx="5111580" cy="241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7">
            <a:extLst>
              <a:ext uri="{FF2B5EF4-FFF2-40B4-BE49-F238E27FC236}">
                <a16:creationId xmlns:a16="http://schemas.microsoft.com/office/drawing/2014/main" id="{FC2BFB65-D785-8D9D-25BB-62C6EDEFD3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97" y="1606377"/>
            <a:ext cx="639810" cy="423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61AED8C-2F27-1BE0-26C8-C644B89494ED}"/>
              </a:ext>
            </a:extLst>
          </p:cNvPr>
          <p:cNvPicPr>
            <a:picLocks noChangeAspect="1"/>
          </p:cNvPicPr>
          <p:nvPr/>
        </p:nvPicPr>
        <p:blipFill>
          <a:blip r:embed="rId5"/>
          <a:stretch>
            <a:fillRect/>
          </a:stretch>
        </p:blipFill>
        <p:spPr>
          <a:xfrm>
            <a:off x="11445848" y="1417362"/>
            <a:ext cx="640135" cy="4337119"/>
          </a:xfrm>
          <a:prstGeom prst="rect">
            <a:avLst/>
          </a:prstGeom>
        </p:spPr>
      </p:pic>
    </p:spTree>
    <p:extLst>
      <p:ext uri="{BB962C8B-B14F-4D97-AF65-F5344CB8AC3E}">
        <p14:creationId xmlns:p14="http://schemas.microsoft.com/office/powerpoint/2010/main" val="2635402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465" y="-5937"/>
            <a:ext cx="10388535" cy="1143000"/>
          </a:xfrm>
        </p:spPr>
        <p:txBody>
          <a:bodyP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b="1" dirty="0">
                <a:solidFill>
                  <a:prstClr val="black"/>
                </a:solidFill>
                <a:latin typeface="Calibri" panose="020F0502020204030204" pitchFamily="34" charset="0"/>
                <a:cs typeface="Calibri" panose="020F0502020204030204" pitchFamily="34" charset="0"/>
              </a:rPr>
              <a:t>SUMMARY OF PROGRESS –</a:t>
            </a:r>
            <a:r>
              <a:rPr lang="en-ZA" sz="2800" b="1" dirty="0">
                <a:solidFill>
                  <a:prstClr val="black"/>
                </a:solidFill>
                <a:latin typeface="Calibri" panose="020F0502020204030204" pitchFamily="34" charset="0"/>
                <a:cs typeface="Calibri" panose="020F0502020204030204" pitchFamily="34" charset="0"/>
              </a:rPr>
              <a:t>THE AWARDING OF PILOT’S BURSARY</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5" name="TextBox 4"/>
          <p:cNvSpPr txBox="1"/>
          <p:nvPr/>
        </p:nvSpPr>
        <p:spPr>
          <a:xfrm>
            <a:off x="3133926" y="6569560"/>
            <a:ext cx="7345830" cy="246221"/>
          </a:xfrm>
          <a:prstGeom prst="rect">
            <a:avLst/>
          </a:prstGeom>
          <a:noFill/>
        </p:spPr>
        <p:txBody>
          <a:bodyPr wrap="square" rtlCol="0">
            <a:spAutoFit/>
          </a:bodyPr>
          <a:lstStyle/>
          <a:p>
            <a:pPr defTabSz="457200">
              <a:defRPr/>
            </a:pPr>
            <a:r>
              <a:rPr lang="en-US" sz="1000" b="1" dirty="0">
                <a:solidFill>
                  <a:prstClr val="black"/>
                </a:solidFill>
                <a:latin typeface="Arial"/>
                <a:cs typeface="Arial"/>
              </a:rPr>
              <a:t>Hotline: 0800 037 774    |     Website: https://www.siu.org.za   |   E-mail: info@siu.org.za </a:t>
            </a:r>
          </a:p>
        </p:txBody>
      </p:sp>
      <p:sp>
        <p:nvSpPr>
          <p:cNvPr id="4" name="Slide Number Placeholder 3"/>
          <p:cNvSpPr>
            <a:spLocks noGrp="1"/>
          </p:cNvSpPr>
          <p:nvPr>
            <p:ph type="sldNum" sz="quarter" idx="12"/>
          </p:nvPr>
        </p:nvSpPr>
        <p:spPr/>
        <p:txBody>
          <a:bodyPr/>
          <a:lstStyle/>
          <a:p>
            <a:pPr defTabSz="457200">
              <a:defRPr/>
            </a:pPr>
            <a:fld id="{40E4637F-1127-AF4D-B96F-F7789FFD66FF}" type="slidenum">
              <a:rPr lang="en-US">
                <a:solidFill>
                  <a:prstClr val="black">
                    <a:tint val="75000"/>
                  </a:prstClr>
                </a:solidFill>
                <a:latin typeface="Calibri"/>
              </a:rPr>
              <a:pPr defTabSz="457200">
                <a:defRPr/>
              </a:pPr>
              <a:t>20</a:t>
            </a:fld>
            <a:endParaRPr lang="en-US" dirty="0">
              <a:solidFill>
                <a:prstClr val="black">
                  <a:tint val="75000"/>
                </a:prstClr>
              </a:solidFill>
              <a:latin typeface="Calibri"/>
            </a:endParaRPr>
          </a:p>
        </p:txBody>
      </p:sp>
      <p:sp>
        <p:nvSpPr>
          <p:cNvPr id="3" name="Content Placeholder 2"/>
          <p:cNvSpPr>
            <a:spLocks noGrp="1"/>
          </p:cNvSpPr>
          <p:nvPr>
            <p:ph idx="1"/>
          </p:nvPr>
        </p:nvSpPr>
        <p:spPr>
          <a:xfrm>
            <a:off x="402771" y="1813410"/>
            <a:ext cx="11496303" cy="4312755"/>
          </a:xfrm>
        </p:spPr>
        <p:txBody>
          <a:bodyPr>
            <a:normAutofit/>
          </a:bodyPr>
          <a:lstStyle/>
          <a:p>
            <a:pPr marL="231775" indent="0" algn="just">
              <a:lnSpc>
                <a:spcPct val="150000"/>
              </a:lnSpc>
              <a:spcBef>
                <a:spcPts val="600"/>
              </a:spcBef>
              <a:buNone/>
            </a:pPr>
            <a:r>
              <a:rPr lang="en-GB" sz="1800" b="1" dirty="0">
                <a:latin typeface="Arial" panose="020B0604020202020204" pitchFamily="34" charset="0"/>
                <a:cs typeface="Arial" panose="020B0604020202020204" pitchFamily="34" charset="0"/>
              </a:rPr>
              <a:t>Allegations</a:t>
            </a:r>
          </a:p>
          <a:p>
            <a:pPr marL="231775" indent="0" algn="just">
              <a:lnSpc>
                <a:spcPct val="150000"/>
              </a:lnSpc>
              <a:spcBef>
                <a:spcPts val="600"/>
              </a:spcBef>
              <a:buNone/>
            </a:pPr>
            <a:r>
              <a:rPr lang="en-ZA" sz="1800" dirty="0">
                <a:latin typeface="Arial" panose="020B0604020202020204" pitchFamily="34" charset="0"/>
                <a:cs typeface="Arial" panose="020B0604020202020204" pitchFamily="34" charset="0"/>
              </a:rPr>
              <a:t>It was alleged that certain officials breached Denel’s Study Scheme Benefits Policy (“the Study Policy”) or duty of care and/or duty to always act in the best interests of Denel in that during 2017, they played a role in the irregular awarding of bursaries to three individuals for their studies at a certain Air School (Pty) Limited for the sums of R801 927.30, R793 308.90 and R1 156 378.20.</a:t>
            </a:r>
            <a:endParaRPr lang="en-US" sz="1800" dirty="0">
              <a:latin typeface="Arial" panose="020B0604020202020204" pitchFamily="34" charset="0"/>
              <a:cs typeface="Arial" panose="020B0604020202020204" pitchFamily="34" charset="0"/>
            </a:endParaRPr>
          </a:p>
          <a:p>
            <a:pPr marL="231775" indent="0" algn="just">
              <a:buNone/>
            </a:pP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993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1977081" y="195081"/>
            <a:ext cx="10214919"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b="1" dirty="0">
                <a:solidFill>
                  <a:prstClr val="black"/>
                </a:solidFill>
                <a:latin typeface="Calibri" panose="020F0502020204030204" pitchFamily="34" charset="0"/>
                <a:cs typeface="Calibri" panose="020F0502020204030204" pitchFamily="34" charset="0"/>
              </a:rPr>
              <a:t>SUMMARY OF PROGRESS –</a:t>
            </a:r>
            <a:r>
              <a:rPr lang="en-ZA" sz="2800" b="1" dirty="0">
                <a:solidFill>
                  <a:prstClr val="black"/>
                </a:solidFill>
                <a:latin typeface="Calibri" panose="020F0502020204030204" pitchFamily="34" charset="0"/>
                <a:cs typeface="Calibri" panose="020F0502020204030204" pitchFamily="34" charset="0"/>
              </a:rPr>
              <a:t>THE AWARDING OF PILOT’S BURSARY</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22116630"/>
              </p:ext>
            </p:extLst>
          </p:nvPr>
        </p:nvGraphicFramePr>
        <p:xfrm>
          <a:off x="0" y="1596620"/>
          <a:ext cx="12192000" cy="4450080"/>
        </p:xfrm>
        <a:graphic>
          <a:graphicData uri="http://schemas.openxmlformats.org/drawingml/2006/table">
            <a:tbl>
              <a:tblPr firstRow="1" bandRow="1">
                <a:tableStyleId>{5202B0CA-FC54-4496-8BCA-5EF66A818D29}</a:tableStyleId>
              </a:tblPr>
              <a:tblGrid>
                <a:gridCol w="712033">
                  <a:extLst>
                    <a:ext uri="{9D8B030D-6E8A-4147-A177-3AD203B41FA5}">
                      <a16:colId xmlns:a16="http://schemas.microsoft.com/office/drawing/2014/main" val="1533245512"/>
                    </a:ext>
                  </a:extLst>
                </a:gridCol>
                <a:gridCol w="2314196">
                  <a:extLst>
                    <a:ext uri="{9D8B030D-6E8A-4147-A177-3AD203B41FA5}">
                      <a16:colId xmlns:a16="http://schemas.microsoft.com/office/drawing/2014/main" val="2257037568"/>
                    </a:ext>
                  </a:extLst>
                </a:gridCol>
                <a:gridCol w="6411685">
                  <a:extLst>
                    <a:ext uri="{9D8B030D-6E8A-4147-A177-3AD203B41FA5}">
                      <a16:colId xmlns:a16="http://schemas.microsoft.com/office/drawing/2014/main" val="3727340076"/>
                    </a:ext>
                  </a:extLst>
                </a:gridCol>
                <a:gridCol w="2754086">
                  <a:extLst>
                    <a:ext uri="{9D8B030D-6E8A-4147-A177-3AD203B41FA5}">
                      <a16:colId xmlns:a16="http://schemas.microsoft.com/office/drawing/2014/main" val="1023898634"/>
                    </a:ext>
                  </a:extLst>
                </a:gridCol>
              </a:tblGrid>
              <a:tr h="486624">
                <a:tc>
                  <a:txBody>
                    <a:bodyPr/>
                    <a:lstStyle/>
                    <a:p>
                      <a:pPr algn="ctr"/>
                      <a:r>
                        <a:rPr lang="en-US" sz="1400" b="1" dirty="0">
                          <a:solidFill>
                            <a:schemeClr val="tx1"/>
                          </a:solidFill>
                          <a:latin typeface="Arial" panose="020B0604020202020204" pitchFamily="34" charset="0"/>
                          <a:cs typeface="Arial" panose="020B0604020202020204" pitchFamily="34" charset="0"/>
                        </a:rPr>
                        <a:t>Focus</a:t>
                      </a:r>
                      <a:r>
                        <a:rPr lang="en-US" sz="1400" b="1" baseline="0" dirty="0">
                          <a:solidFill>
                            <a:schemeClr val="tx1"/>
                          </a:solidFill>
                          <a:latin typeface="Arial" panose="020B0604020202020204" pitchFamily="34" charset="0"/>
                          <a:cs typeface="Arial" panose="020B0604020202020204" pitchFamily="34" charset="0"/>
                        </a:rPr>
                        <a:t> Area</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Description of Allegation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Progress/Finding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Outcomes (Actual / 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27612893"/>
                  </a:ext>
                </a:extLst>
              </a:tr>
              <a:tr h="3201811">
                <a:tc>
                  <a:txBody>
                    <a:bodyPr/>
                    <a:lstStyle/>
                    <a:p>
                      <a:pPr marL="0" indent="0" algn="just">
                        <a:buFont typeface="+mj-lt"/>
                        <a:buNone/>
                      </a:pPr>
                      <a:r>
                        <a:rPr lang="en-US" sz="1400" b="1" dirty="0">
                          <a:latin typeface="Arial" panose="020B0604020202020204" pitchFamily="34" charset="0"/>
                          <a:cs typeface="Arial" panose="020B0604020202020204" pitchFamily="34" charset="0"/>
                        </a:rPr>
                        <a:t>7.1</a:t>
                      </a: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defTabSz="914400" rtl="0" eaLnBrk="1" latinLnBrk="0" hangingPunct="1">
                        <a:lnSpc>
                          <a:spcPct val="150000"/>
                        </a:lnSpc>
                        <a:spcBef>
                          <a:spcPts val="600"/>
                        </a:spcBef>
                        <a:buFont typeface="Arial" panose="020B0604020202020204" pitchFamily="34" charset="0"/>
                        <a:buNone/>
                      </a:pPr>
                      <a:r>
                        <a:rPr lang="en-ZA" sz="1400" b="0" kern="1200" dirty="0">
                          <a:solidFill>
                            <a:schemeClr val="dk1"/>
                          </a:solidFill>
                          <a:latin typeface="Arial" panose="020B0604020202020204" pitchFamily="34" charset="0"/>
                          <a:ea typeface="+mn-ea"/>
                          <a:cs typeface="Arial" panose="020B0604020202020204" pitchFamily="34" charset="0"/>
                        </a:rPr>
                        <a:t>Allegations of irregular process of  awarding of Pilots bursary</a:t>
                      </a:r>
                    </a:p>
                    <a:p>
                      <a:pPr marL="0" indent="0" algn="just" defTabSz="914400" rtl="0" eaLnBrk="1" latinLnBrk="0" hangingPunct="1">
                        <a:lnSpc>
                          <a:spcPct val="150000"/>
                        </a:lnSpc>
                        <a:spcBef>
                          <a:spcPts val="600"/>
                        </a:spcBef>
                        <a:buFont typeface="Arial" panose="020B0604020202020204" pitchFamily="34" charset="0"/>
                        <a:buNone/>
                      </a:pPr>
                      <a:r>
                        <a:rPr lang="en-ZA" sz="1400" b="1" kern="1200" dirty="0">
                          <a:solidFill>
                            <a:schemeClr val="dk1"/>
                          </a:solidFill>
                          <a:latin typeface="Arial" panose="020B0604020202020204" pitchFamily="34" charset="0"/>
                          <a:ea typeface="+mn-ea"/>
                          <a:cs typeface="Arial" panose="020B0604020202020204" pitchFamily="34" charset="0"/>
                        </a:rPr>
                        <a:t>Pilot’s bursary to student 1</a:t>
                      </a:r>
                      <a:endParaRPr lang="en-US" sz="1400" b="1"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buFont typeface="Arial" panose="020B0604020202020204" pitchFamily="34" charset="0"/>
                        <a:buNone/>
                      </a:pPr>
                      <a:r>
                        <a:rPr lang="en-US" sz="1400" b="0" kern="1200" dirty="0">
                          <a:solidFill>
                            <a:schemeClr val="dk1"/>
                          </a:solidFill>
                          <a:latin typeface="Arial" panose="020B0604020202020204" pitchFamily="34" charset="0"/>
                          <a:ea typeface="+mn-ea"/>
                          <a:cs typeface="Arial" panose="020B0604020202020204" pitchFamily="34" charset="0"/>
                        </a:rPr>
                        <a:t>Investigation is completed and findings are:</a:t>
                      </a:r>
                    </a:p>
                    <a:p>
                      <a:pPr algn="l" defTabSz="457200" rtl="0" eaLnBrk="1" latinLnBrk="0" hangingPunct="1"/>
                      <a:r>
                        <a:rPr lang="en-US" sz="1400" baseline="0" dirty="0">
                          <a:latin typeface="Arial" panose="020B0604020202020204" pitchFamily="34" charset="0"/>
                          <a:cs typeface="Arial" panose="020B0604020202020204" pitchFamily="34" charset="0"/>
                        </a:rPr>
                        <a:t>Denel </a:t>
                      </a:r>
                      <a:r>
                        <a:rPr lang="en-US" sz="1400" kern="1200" dirty="0">
                          <a:solidFill>
                            <a:schemeClr val="tx1"/>
                          </a:solidFill>
                          <a:latin typeface="Arial" panose="020B0604020202020204" pitchFamily="34" charset="0"/>
                          <a:cs typeface="Arial" panose="020B0604020202020204" pitchFamily="34" charset="0"/>
                        </a:rPr>
                        <a:t> awarded a bursary to Student 1 for a Jet Pilot Programme who signed a bursary agreement on 1 February 2017 for R1 156 378.20.</a:t>
                      </a:r>
                    </a:p>
                    <a:p>
                      <a:pPr algn="l" defTabSz="457200" rtl="0" eaLnBrk="1" latinLnBrk="0" hangingPunct="1"/>
                      <a:r>
                        <a:rPr lang="en-US" sz="1400" kern="1200" dirty="0">
                          <a:solidFill>
                            <a:schemeClr val="tx1"/>
                          </a:solidFill>
                          <a:latin typeface="Arial" panose="020B0604020202020204" pitchFamily="34" charset="0"/>
                          <a:cs typeface="Arial" panose="020B0604020202020204" pitchFamily="34" charset="0"/>
                        </a:rPr>
                        <a:t>This was in breach of Denel’s Study Scheme Benefits Policy </a:t>
                      </a:r>
                    </a:p>
                    <a:p>
                      <a:pPr marL="285750" indent="-285750" algn="l" defTabSz="457200" rtl="0" eaLnBrk="1" latinLnBrk="0" hangingPunct="1">
                        <a:buFontTx/>
                        <a:buChar char="-"/>
                      </a:pPr>
                      <a:r>
                        <a:rPr lang="en-US" sz="1400" kern="1200" dirty="0">
                          <a:solidFill>
                            <a:schemeClr val="tx1"/>
                          </a:solidFill>
                          <a:latin typeface="Arial" panose="020B0604020202020204" pitchFamily="34" charset="0"/>
                          <a:cs typeface="Arial" panose="020B0604020202020204" pitchFamily="34" charset="0"/>
                        </a:rPr>
                        <a:t>Student 1 was issued with a termination letter in June 2018  after his exclusion from the Air School  and therefore failed to adhere to the bursary conditions.</a:t>
                      </a:r>
                    </a:p>
                    <a:p>
                      <a:pPr marL="285750" indent="-285750" algn="l" defTabSz="457200" rtl="0" eaLnBrk="1" latinLnBrk="0" hangingPunct="1">
                        <a:buFontTx/>
                        <a:buChar char="-"/>
                      </a:pPr>
                      <a:r>
                        <a:rPr lang="en-US" sz="1400" kern="1200" dirty="0">
                          <a:solidFill>
                            <a:schemeClr val="tx1"/>
                          </a:solidFill>
                          <a:latin typeface="Arial" panose="020B0604020202020204" pitchFamily="34" charset="0"/>
                          <a:cs typeface="Arial" panose="020B0604020202020204" pitchFamily="34" charset="0"/>
                        </a:rPr>
                        <a:t>Denel had already paid R881 270.30 and out of this amount, R559 990.65 had been credited to the student study program. </a:t>
                      </a:r>
                    </a:p>
                    <a:p>
                      <a:pPr marL="285750" indent="-285750" algn="l" defTabSz="457200" rtl="0" eaLnBrk="1" latinLnBrk="0" hangingPunct="1">
                        <a:buFontTx/>
                        <a:buChar char="-"/>
                      </a:pPr>
                      <a:r>
                        <a:rPr lang="en-US" sz="1400" kern="1200" dirty="0">
                          <a:solidFill>
                            <a:schemeClr val="tx1"/>
                          </a:solidFill>
                          <a:latin typeface="Arial" panose="020B0604020202020204" pitchFamily="34" charset="0"/>
                          <a:cs typeface="Arial" panose="020B0604020202020204" pitchFamily="34" charset="0"/>
                        </a:rPr>
                        <a:t>The balance of the money was credited by the Air school to Student No. 3 account without any approval from Denel.</a:t>
                      </a:r>
                    </a:p>
                    <a:p>
                      <a:pPr marL="285750" indent="-285750" algn="l" defTabSz="457200" rtl="0" eaLnBrk="1" latinLnBrk="0" hangingPunct="1">
                        <a:buFontTx/>
                        <a:buChar char="-"/>
                      </a:pPr>
                      <a:r>
                        <a:rPr lang="en-US" sz="1400" kern="1200" dirty="0">
                          <a:solidFill>
                            <a:schemeClr val="tx1"/>
                          </a:solidFill>
                          <a:latin typeface="Arial" panose="020B0604020202020204" pitchFamily="34" charset="0"/>
                          <a:cs typeface="Arial" panose="020B0604020202020204" pitchFamily="34" charset="0"/>
                        </a:rPr>
                        <a:t>Given the fact that there was no contract between the Air School and Denel  during this period and Denel was consulted by Air School in this process, the SIU advised Denel to start engaging with the school in order to remedy the situation</a:t>
                      </a:r>
                      <a:endParaRPr lang="en-US"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Civil Recovery</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An AOD of R559 990.65 was signed by the debtor</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 debtor has already paid R457 234.97 to the SIU</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Criminal Referral</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SAPS is already investigating a criminal matter relating to the award of these bursaries.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4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Disciplinary Referral</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None.</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Implicated</a:t>
                      </a:r>
                      <a:r>
                        <a:rPr lang="en-US" sz="1400" baseline="0" dirty="0">
                          <a:latin typeface="Arial" panose="020B0604020202020204" pitchFamily="34" charset="0"/>
                          <a:cs typeface="Arial" panose="020B0604020202020204" pitchFamily="34" charset="0"/>
                        </a:rPr>
                        <a:t> officials left the employ of DENEL</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621096"/>
                  </a:ext>
                </a:extLst>
              </a:tr>
            </a:tbl>
          </a:graphicData>
        </a:graphic>
      </p:graphicFrame>
    </p:spTree>
    <p:extLst>
      <p:ext uri="{BB962C8B-B14F-4D97-AF65-F5344CB8AC3E}">
        <p14:creationId xmlns:p14="http://schemas.microsoft.com/office/powerpoint/2010/main" val="3710399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1977081" y="195081"/>
            <a:ext cx="10214919"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b="1" dirty="0">
                <a:solidFill>
                  <a:prstClr val="black"/>
                </a:solidFill>
                <a:latin typeface="Calibri" panose="020F0502020204030204" pitchFamily="34" charset="0"/>
                <a:cs typeface="Calibri" panose="020F0502020204030204" pitchFamily="34" charset="0"/>
              </a:rPr>
              <a:t>SUMMARY OF PROGRESS –</a:t>
            </a:r>
            <a:r>
              <a:rPr lang="en-ZA" sz="2800" b="1" dirty="0">
                <a:solidFill>
                  <a:prstClr val="black"/>
                </a:solidFill>
                <a:latin typeface="Calibri" panose="020F0502020204030204" pitchFamily="34" charset="0"/>
                <a:cs typeface="Calibri" panose="020F0502020204030204" pitchFamily="34" charset="0"/>
              </a:rPr>
              <a:t>THE AWARDING OF PILOT’S BURSARY</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17944682"/>
              </p:ext>
            </p:extLst>
          </p:nvPr>
        </p:nvGraphicFramePr>
        <p:xfrm>
          <a:off x="0" y="1596620"/>
          <a:ext cx="12192000" cy="4876800"/>
        </p:xfrm>
        <a:graphic>
          <a:graphicData uri="http://schemas.openxmlformats.org/drawingml/2006/table">
            <a:tbl>
              <a:tblPr firstRow="1" bandRow="1">
                <a:tableStyleId>{5202B0CA-FC54-4496-8BCA-5EF66A818D29}</a:tableStyleId>
              </a:tblPr>
              <a:tblGrid>
                <a:gridCol w="712033">
                  <a:extLst>
                    <a:ext uri="{9D8B030D-6E8A-4147-A177-3AD203B41FA5}">
                      <a16:colId xmlns:a16="http://schemas.microsoft.com/office/drawing/2014/main" val="1533245512"/>
                    </a:ext>
                  </a:extLst>
                </a:gridCol>
                <a:gridCol w="2498360">
                  <a:extLst>
                    <a:ext uri="{9D8B030D-6E8A-4147-A177-3AD203B41FA5}">
                      <a16:colId xmlns:a16="http://schemas.microsoft.com/office/drawing/2014/main" val="2257037568"/>
                    </a:ext>
                  </a:extLst>
                </a:gridCol>
                <a:gridCol w="6458263">
                  <a:extLst>
                    <a:ext uri="{9D8B030D-6E8A-4147-A177-3AD203B41FA5}">
                      <a16:colId xmlns:a16="http://schemas.microsoft.com/office/drawing/2014/main" val="3727340076"/>
                    </a:ext>
                  </a:extLst>
                </a:gridCol>
                <a:gridCol w="2523344">
                  <a:extLst>
                    <a:ext uri="{9D8B030D-6E8A-4147-A177-3AD203B41FA5}">
                      <a16:colId xmlns:a16="http://schemas.microsoft.com/office/drawing/2014/main" val="1023898634"/>
                    </a:ext>
                  </a:extLst>
                </a:gridCol>
              </a:tblGrid>
              <a:tr h="486624">
                <a:tc>
                  <a:txBody>
                    <a:bodyPr/>
                    <a:lstStyle/>
                    <a:p>
                      <a:pPr algn="ctr"/>
                      <a:r>
                        <a:rPr lang="en-US" sz="1400" b="1" dirty="0">
                          <a:solidFill>
                            <a:schemeClr val="tx1"/>
                          </a:solidFill>
                          <a:latin typeface="Arial" panose="020B0604020202020204" pitchFamily="34" charset="0"/>
                          <a:cs typeface="Arial" panose="020B0604020202020204" pitchFamily="34" charset="0"/>
                        </a:rPr>
                        <a:t>Focus</a:t>
                      </a:r>
                      <a:r>
                        <a:rPr lang="en-US" sz="1400" b="1" baseline="0" dirty="0">
                          <a:solidFill>
                            <a:schemeClr val="tx1"/>
                          </a:solidFill>
                          <a:latin typeface="Arial" panose="020B0604020202020204" pitchFamily="34" charset="0"/>
                          <a:cs typeface="Arial" panose="020B0604020202020204" pitchFamily="34" charset="0"/>
                        </a:rPr>
                        <a:t> Area</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Description of Allegation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Progress/Finding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Outcomes (Actual / 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27612893"/>
                  </a:ext>
                </a:extLst>
              </a:tr>
              <a:tr h="3201811">
                <a:tc>
                  <a:txBody>
                    <a:bodyPr/>
                    <a:lstStyle/>
                    <a:p>
                      <a:pPr marL="0" indent="0" algn="just">
                        <a:buFont typeface="+mj-lt"/>
                        <a:buNone/>
                      </a:pPr>
                      <a:r>
                        <a:rPr lang="en-US" sz="1400" b="1" dirty="0">
                          <a:latin typeface="Arial" panose="020B0604020202020204" pitchFamily="34" charset="0"/>
                          <a:cs typeface="Arial" panose="020B0604020202020204" pitchFamily="34" charset="0"/>
                        </a:rPr>
                        <a:t>7.2</a:t>
                      </a: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defTabSz="914400" rtl="0" eaLnBrk="1" latinLnBrk="0" hangingPunct="1">
                        <a:lnSpc>
                          <a:spcPct val="150000"/>
                        </a:lnSpc>
                        <a:spcBef>
                          <a:spcPts val="600"/>
                        </a:spcBef>
                        <a:buFont typeface="Arial" panose="020B0604020202020204" pitchFamily="34" charset="0"/>
                        <a:buNone/>
                      </a:pPr>
                      <a:r>
                        <a:rPr lang="en-ZA" sz="1400" b="0" kern="1200" dirty="0">
                          <a:solidFill>
                            <a:schemeClr val="dk1"/>
                          </a:solidFill>
                          <a:latin typeface="Arial" panose="020B0604020202020204" pitchFamily="34" charset="0"/>
                          <a:ea typeface="+mn-ea"/>
                          <a:cs typeface="Arial" panose="020B0604020202020204" pitchFamily="34" charset="0"/>
                        </a:rPr>
                        <a:t>Allegations of irregular process of  awarding of Pilots bursary</a:t>
                      </a:r>
                    </a:p>
                    <a:p>
                      <a:pPr marL="0" indent="0" algn="just" defTabSz="914400" rtl="0" eaLnBrk="1" latinLnBrk="0" hangingPunct="1">
                        <a:lnSpc>
                          <a:spcPct val="150000"/>
                        </a:lnSpc>
                        <a:spcBef>
                          <a:spcPts val="600"/>
                        </a:spcBef>
                        <a:buFont typeface="Arial" panose="020B0604020202020204" pitchFamily="34" charset="0"/>
                        <a:buNone/>
                      </a:pPr>
                      <a:r>
                        <a:rPr lang="en-ZA" sz="1400" b="1" kern="1200" dirty="0">
                          <a:solidFill>
                            <a:schemeClr val="dk1"/>
                          </a:solidFill>
                          <a:latin typeface="Arial" panose="020B0604020202020204" pitchFamily="34" charset="0"/>
                          <a:ea typeface="+mn-ea"/>
                          <a:cs typeface="Arial" panose="020B0604020202020204" pitchFamily="34" charset="0"/>
                        </a:rPr>
                        <a:t>Pilot’s bursary to student 2</a:t>
                      </a:r>
                      <a:endParaRPr lang="en-US" sz="1400" b="1"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buFont typeface="Arial" panose="020B0604020202020204" pitchFamily="34" charset="0"/>
                        <a:buNone/>
                      </a:pPr>
                      <a:r>
                        <a:rPr lang="en-US" sz="1400" b="0" kern="1200" dirty="0">
                          <a:solidFill>
                            <a:schemeClr val="dk1"/>
                          </a:solidFill>
                          <a:latin typeface="Arial" panose="020B0604020202020204" pitchFamily="34" charset="0"/>
                          <a:ea typeface="+mn-ea"/>
                          <a:cs typeface="Arial" panose="020B0604020202020204" pitchFamily="34" charset="0"/>
                        </a:rPr>
                        <a:t>Investigation is completed and findings are:</a:t>
                      </a:r>
                    </a:p>
                    <a:p>
                      <a:r>
                        <a:rPr lang="en-US" sz="1400" dirty="0">
                          <a:solidFill>
                            <a:schemeClr val="tx1"/>
                          </a:solidFill>
                          <a:latin typeface="Arial" panose="020B0604020202020204" pitchFamily="34" charset="0"/>
                          <a:cs typeface="Arial" panose="020B0604020202020204" pitchFamily="34" charset="0"/>
                        </a:rPr>
                        <a:t>A bursary was awarded to Student No.2 for an Integrated Commercial Pilot License Course and the student signed a bursary agreement on 15 May 2017 for R793 308.90 </a:t>
                      </a:r>
                      <a:r>
                        <a:rPr lang="en-US" sz="1400" kern="1200" dirty="0">
                          <a:solidFill>
                            <a:schemeClr val="tx1"/>
                          </a:solidFill>
                          <a:latin typeface="Arial" panose="020B0604020202020204" pitchFamily="34" charset="0"/>
                          <a:cs typeface="Arial" panose="020B0604020202020204" pitchFamily="34" charset="0"/>
                        </a:rPr>
                        <a:t>whilst  she was already a student at the Air School.</a:t>
                      </a:r>
                      <a:r>
                        <a:rPr lang="en-US" sz="1400" dirty="0">
                          <a:solidFill>
                            <a:schemeClr val="tx1"/>
                          </a:solidFill>
                          <a:latin typeface="Arial" panose="020B0604020202020204" pitchFamily="34" charset="0"/>
                          <a:cs typeface="Arial" panose="020B0604020202020204" pitchFamily="34" charset="0"/>
                        </a:rPr>
                        <a:t>. </a:t>
                      </a:r>
                    </a:p>
                    <a:p>
                      <a:r>
                        <a:rPr lang="en-US" sz="1400" dirty="0">
                          <a:solidFill>
                            <a:schemeClr val="tx1"/>
                          </a:solidFill>
                          <a:latin typeface="Arial" panose="020B0604020202020204" pitchFamily="34" charset="0"/>
                          <a:cs typeface="Arial" panose="020B0604020202020204" pitchFamily="34" charset="0"/>
                        </a:rPr>
                        <a:t>This was</a:t>
                      </a:r>
                      <a:r>
                        <a:rPr lang="en-US" sz="1400" baseline="0" dirty="0">
                          <a:solidFill>
                            <a:schemeClr val="tx1"/>
                          </a:solidFill>
                          <a:latin typeface="Arial" panose="020B0604020202020204" pitchFamily="34" charset="0"/>
                          <a:cs typeface="Arial" panose="020B0604020202020204" pitchFamily="34" charset="0"/>
                        </a:rPr>
                        <a:t> in </a:t>
                      </a:r>
                      <a:r>
                        <a:rPr lang="en-US" sz="1400" dirty="0">
                          <a:solidFill>
                            <a:schemeClr val="tx1"/>
                          </a:solidFill>
                          <a:latin typeface="Arial" panose="020B0604020202020204" pitchFamily="34" charset="0"/>
                          <a:cs typeface="Arial" panose="020B0604020202020204" pitchFamily="34" charset="0"/>
                        </a:rPr>
                        <a:t>breach</a:t>
                      </a:r>
                      <a:r>
                        <a:rPr lang="en-US" sz="1400" baseline="0" dirty="0">
                          <a:solidFill>
                            <a:schemeClr val="tx1"/>
                          </a:solidFill>
                          <a:latin typeface="Arial" panose="020B0604020202020204" pitchFamily="34" charset="0"/>
                          <a:cs typeface="Arial" panose="020B0604020202020204" pitchFamily="34" charset="0"/>
                        </a:rPr>
                        <a:t> of </a:t>
                      </a:r>
                      <a:r>
                        <a:rPr lang="en-US" sz="1400" dirty="0">
                          <a:solidFill>
                            <a:schemeClr val="tx1"/>
                          </a:solidFill>
                          <a:latin typeface="Arial" panose="020B0604020202020204" pitchFamily="34" charset="0"/>
                          <a:cs typeface="Arial" panose="020B0604020202020204" pitchFamily="34" charset="0"/>
                        </a:rPr>
                        <a:t>Denel’s Study Scheme Benefits Policy </a:t>
                      </a:r>
                    </a:p>
                    <a:p>
                      <a:pPr marL="285750" indent="-285750">
                        <a:buFontTx/>
                        <a:buChar char="-"/>
                      </a:pPr>
                      <a:r>
                        <a:rPr lang="en-US" sz="1400" kern="1200" dirty="0">
                          <a:solidFill>
                            <a:schemeClr val="tx1"/>
                          </a:solidFill>
                          <a:latin typeface="Arial" panose="020B0604020202020204" pitchFamily="34" charset="0"/>
                          <a:cs typeface="Arial" panose="020B0604020202020204" pitchFamily="34" charset="0"/>
                        </a:rPr>
                        <a:t>Student No.2 was issued with a termination letter on </a:t>
                      </a:r>
                      <a:r>
                        <a:rPr lang="en-US" sz="1400" dirty="0">
                          <a:solidFill>
                            <a:schemeClr val="tx1"/>
                          </a:solidFill>
                          <a:latin typeface="Arial" panose="020B0604020202020204" pitchFamily="34" charset="0"/>
                          <a:cs typeface="Arial" panose="020B0604020202020204" pitchFamily="34" charset="0"/>
                        </a:rPr>
                        <a:t>2/11/2017 </a:t>
                      </a:r>
                      <a:r>
                        <a:rPr lang="en-US" sz="1400" kern="1200" dirty="0">
                          <a:solidFill>
                            <a:schemeClr val="tx1"/>
                          </a:solidFill>
                          <a:latin typeface="Arial" panose="020B0604020202020204" pitchFamily="34" charset="0"/>
                          <a:cs typeface="Arial" panose="020B0604020202020204" pitchFamily="34" charset="0"/>
                        </a:rPr>
                        <a:t>after her</a:t>
                      </a:r>
                      <a:r>
                        <a:rPr lang="en-US" sz="1400" kern="1200" baseline="0" dirty="0">
                          <a:solidFill>
                            <a:schemeClr val="tx1"/>
                          </a:solidFill>
                          <a:latin typeface="Arial" panose="020B0604020202020204" pitchFamily="34" charset="0"/>
                          <a:cs typeface="Arial" panose="020B0604020202020204" pitchFamily="34" charset="0"/>
                        </a:rPr>
                        <a:t> </a:t>
                      </a:r>
                      <a:r>
                        <a:rPr lang="en-US" sz="1400" kern="1200" dirty="0">
                          <a:solidFill>
                            <a:schemeClr val="tx1"/>
                          </a:solidFill>
                          <a:latin typeface="Arial" panose="020B0604020202020204" pitchFamily="34" charset="0"/>
                          <a:cs typeface="Arial" panose="020B0604020202020204" pitchFamily="34" charset="0"/>
                        </a:rPr>
                        <a:t>exclusion from</a:t>
                      </a:r>
                      <a:r>
                        <a:rPr lang="en-US" sz="1400" kern="1200" baseline="0" dirty="0">
                          <a:solidFill>
                            <a:schemeClr val="tx1"/>
                          </a:solidFill>
                          <a:latin typeface="Arial" panose="020B0604020202020204" pitchFamily="34" charset="0"/>
                          <a:cs typeface="Arial" panose="020B0604020202020204" pitchFamily="34" charset="0"/>
                        </a:rPr>
                        <a:t> the Air School and therefore failed to </a:t>
                      </a:r>
                      <a:r>
                        <a:rPr lang="en-US" sz="1400" kern="1200" dirty="0">
                          <a:solidFill>
                            <a:schemeClr val="tx1"/>
                          </a:solidFill>
                          <a:latin typeface="Arial" panose="020B0604020202020204" pitchFamily="34" charset="0"/>
                          <a:cs typeface="Arial" panose="020B0604020202020204" pitchFamily="34" charset="0"/>
                        </a:rPr>
                        <a:t>adhere to the bursary conditions</a:t>
                      </a:r>
                      <a:r>
                        <a:rPr lang="en-US" sz="1400" dirty="0">
                          <a:solidFill>
                            <a:schemeClr val="tx1"/>
                          </a:solidFill>
                          <a:latin typeface="Arial" panose="020B0604020202020204" pitchFamily="34" charset="0"/>
                          <a:cs typeface="Arial" panose="020B0604020202020204" pitchFamily="34" charset="0"/>
                        </a:rPr>
                        <a:t>.</a:t>
                      </a:r>
                    </a:p>
                    <a:p>
                      <a:pPr marL="285750" indent="-285750">
                        <a:buFontTx/>
                        <a:buChar char="-"/>
                      </a:pPr>
                      <a:r>
                        <a:rPr lang="en-US" sz="1400" kern="1200" dirty="0">
                          <a:solidFill>
                            <a:schemeClr val="tx1"/>
                          </a:solidFill>
                          <a:latin typeface="Arial" panose="020B0604020202020204" pitchFamily="34" charset="0"/>
                          <a:cs typeface="Arial" panose="020B0604020202020204" pitchFamily="34" charset="0"/>
                        </a:rPr>
                        <a:t>Denel had already paid R641</a:t>
                      </a:r>
                      <a:r>
                        <a:rPr lang="en-US" sz="1400" kern="1200" baseline="0" dirty="0">
                          <a:solidFill>
                            <a:schemeClr val="tx1"/>
                          </a:solidFill>
                          <a:latin typeface="Arial" panose="020B0604020202020204" pitchFamily="34" charset="0"/>
                          <a:cs typeface="Arial" panose="020B0604020202020204" pitchFamily="34" charset="0"/>
                        </a:rPr>
                        <a:t> 683.90</a:t>
                      </a:r>
                      <a:r>
                        <a:rPr lang="en-US" sz="1400" kern="1200" dirty="0">
                          <a:solidFill>
                            <a:schemeClr val="tx1"/>
                          </a:solidFill>
                          <a:latin typeface="Arial" panose="020B0604020202020204" pitchFamily="34" charset="0"/>
                          <a:cs typeface="Arial" panose="020B0604020202020204" pitchFamily="34" charset="0"/>
                        </a:rPr>
                        <a:t> and out of this amount,</a:t>
                      </a:r>
                      <a:r>
                        <a:rPr lang="en-US" sz="1400" kern="1200" baseline="0" dirty="0">
                          <a:solidFill>
                            <a:schemeClr val="tx1"/>
                          </a:solidFill>
                          <a:latin typeface="Arial" panose="020B0604020202020204" pitchFamily="34" charset="0"/>
                          <a:cs typeface="Arial" panose="020B0604020202020204" pitchFamily="34" charset="0"/>
                        </a:rPr>
                        <a:t> R234 413.31 </a:t>
                      </a:r>
                      <a:r>
                        <a:rPr lang="en-US" sz="1400" kern="1200" dirty="0">
                          <a:solidFill>
                            <a:schemeClr val="tx1"/>
                          </a:solidFill>
                          <a:latin typeface="Arial" panose="020B0604020202020204" pitchFamily="34" charset="0"/>
                          <a:cs typeface="Arial" panose="020B0604020202020204" pitchFamily="34" charset="0"/>
                        </a:rPr>
                        <a:t>had been credited to her study program. </a:t>
                      </a:r>
                    </a:p>
                    <a:p>
                      <a:pPr marL="285750" indent="-285750">
                        <a:buFontTx/>
                        <a:buChar char="-"/>
                      </a:pPr>
                      <a:r>
                        <a:rPr lang="en-US" sz="1400" kern="1200" dirty="0">
                          <a:solidFill>
                            <a:schemeClr val="tx1"/>
                          </a:solidFill>
                          <a:latin typeface="Arial" panose="020B0604020202020204" pitchFamily="34" charset="0"/>
                          <a:cs typeface="Arial" panose="020B0604020202020204" pitchFamily="34" charset="0"/>
                        </a:rPr>
                        <a:t>The balance</a:t>
                      </a:r>
                      <a:r>
                        <a:rPr lang="en-US" sz="1400" kern="1200" baseline="0" dirty="0">
                          <a:solidFill>
                            <a:schemeClr val="tx1"/>
                          </a:solidFill>
                          <a:latin typeface="Arial" panose="020B0604020202020204" pitchFamily="34" charset="0"/>
                          <a:cs typeface="Arial" panose="020B0604020202020204" pitchFamily="34" charset="0"/>
                        </a:rPr>
                        <a:t> was credited to Student No.3’s account without any approval from Denel.</a:t>
                      </a:r>
                    </a:p>
                    <a:p>
                      <a:pPr marL="285750" indent="-285750">
                        <a:buFontTx/>
                        <a:buChar char="-"/>
                      </a:pPr>
                      <a:r>
                        <a:rPr lang="en-US" sz="1400" kern="1200" dirty="0">
                          <a:solidFill>
                            <a:schemeClr val="tx1"/>
                          </a:solidFill>
                          <a:latin typeface="Arial" panose="020B0604020202020204" pitchFamily="34" charset="0"/>
                          <a:cs typeface="Arial" panose="020B0604020202020204" pitchFamily="34" charset="0"/>
                        </a:rPr>
                        <a:t>Given the fact that there was no contract between the Air School and Denel  during this period and Denel was consulted by Air School in this process, the SIU advised Denel to start engaging with the school in order to remedy the situation</a:t>
                      </a:r>
                      <a:endParaRPr lang="en-US"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Civil Recovery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Letter of Demand served on student 2 and her representative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Summons to recover the R234 413.31 was served on the potential  debtor.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SIU is currently applying for a default judgement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Criminal Referral</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SAPS is already investigating a criminal matter relating to the award of these bursaries</a:t>
                      </a:r>
                      <a:endParaRPr kumimoji="0" lang="en-US" sz="14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Disciplinary Referral</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None.</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Implicated</a:t>
                      </a:r>
                      <a:r>
                        <a:rPr lang="en-US" sz="1400" baseline="0" dirty="0">
                          <a:latin typeface="Arial" panose="020B0604020202020204" pitchFamily="34" charset="0"/>
                          <a:cs typeface="Arial" panose="020B0604020202020204" pitchFamily="34" charset="0"/>
                        </a:rPr>
                        <a:t> officials left the employ of DENEL</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621096"/>
                  </a:ext>
                </a:extLst>
              </a:tr>
            </a:tbl>
          </a:graphicData>
        </a:graphic>
      </p:graphicFrame>
    </p:spTree>
    <p:extLst>
      <p:ext uri="{BB962C8B-B14F-4D97-AF65-F5344CB8AC3E}">
        <p14:creationId xmlns:p14="http://schemas.microsoft.com/office/powerpoint/2010/main" val="1393231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1977081" y="195081"/>
            <a:ext cx="10214919"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b="1" dirty="0">
                <a:solidFill>
                  <a:prstClr val="black"/>
                </a:solidFill>
                <a:latin typeface="Calibri" panose="020F0502020204030204" pitchFamily="34" charset="0"/>
                <a:cs typeface="Calibri" panose="020F0502020204030204" pitchFamily="34" charset="0"/>
              </a:rPr>
              <a:t>SUMMARY OF PROGRESS –</a:t>
            </a:r>
            <a:r>
              <a:rPr lang="en-ZA" sz="2800" b="1" dirty="0">
                <a:solidFill>
                  <a:prstClr val="black"/>
                </a:solidFill>
                <a:latin typeface="Calibri" panose="020F0502020204030204" pitchFamily="34" charset="0"/>
                <a:cs typeface="Calibri" panose="020F0502020204030204" pitchFamily="34" charset="0"/>
              </a:rPr>
              <a:t>THE AWARDING OF PILOT’S BURSARY</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81800572"/>
              </p:ext>
            </p:extLst>
          </p:nvPr>
        </p:nvGraphicFramePr>
        <p:xfrm>
          <a:off x="0" y="1596620"/>
          <a:ext cx="12192000" cy="4872610"/>
        </p:xfrm>
        <a:graphic>
          <a:graphicData uri="http://schemas.openxmlformats.org/drawingml/2006/table">
            <a:tbl>
              <a:tblPr firstRow="1" bandRow="1">
                <a:tableStyleId>{5202B0CA-FC54-4496-8BCA-5EF66A818D29}</a:tableStyleId>
              </a:tblPr>
              <a:tblGrid>
                <a:gridCol w="712033">
                  <a:extLst>
                    <a:ext uri="{9D8B030D-6E8A-4147-A177-3AD203B41FA5}">
                      <a16:colId xmlns:a16="http://schemas.microsoft.com/office/drawing/2014/main" val="1533245512"/>
                    </a:ext>
                  </a:extLst>
                </a:gridCol>
                <a:gridCol w="2498360">
                  <a:extLst>
                    <a:ext uri="{9D8B030D-6E8A-4147-A177-3AD203B41FA5}">
                      <a16:colId xmlns:a16="http://schemas.microsoft.com/office/drawing/2014/main" val="2257037568"/>
                    </a:ext>
                  </a:extLst>
                </a:gridCol>
                <a:gridCol w="5966264">
                  <a:extLst>
                    <a:ext uri="{9D8B030D-6E8A-4147-A177-3AD203B41FA5}">
                      <a16:colId xmlns:a16="http://schemas.microsoft.com/office/drawing/2014/main" val="3727340076"/>
                    </a:ext>
                  </a:extLst>
                </a:gridCol>
                <a:gridCol w="3015343">
                  <a:extLst>
                    <a:ext uri="{9D8B030D-6E8A-4147-A177-3AD203B41FA5}">
                      <a16:colId xmlns:a16="http://schemas.microsoft.com/office/drawing/2014/main" val="1023898634"/>
                    </a:ext>
                  </a:extLst>
                </a:gridCol>
              </a:tblGrid>
              <a:tr h="471501">
                <a:tc>
                  <a:txBody>
                    <a:bodyPr/>
                    <a:lstStyle/>
                    <a:p>
                      <a:pPr algn="ctr"/>
                      <a:r>
                        <a:rPr lang="en-US" sz="1400" b="1" dirty="0">
                          <a:solidFill>
                            <a:schemeClr val="tx1"/>
                          </a:solidFill>
                          <a:latin typeface="Arial" panose="020B0604020202020204" pitchFamily="34" charset="0"/>
                          <a:cs typeface="Arial" panose="020B0604020202020204" pitchFamily="34" charset="0"/>
                        </a:rPr>
                        <a:t>Focus</a:t>
                      </a:r>
                      <a:r>
                        <a:rPr lang="en-US" sz="1400" b="1" baseline="0" dirty="0">
                          <a:solidFill>
                            <a:schemeClr val="tx1"/>
                          </a:solidFill>
                          <a:latin typeface="Arial" panose="020B0604020202020204" pitchFamily="34" charset="0"/>
                          <a:cs typeface="Arial" panose="020B0604020202020204" pitchFamily="34" charset="0"/>
                        </a:rPr>
                        <a:t> Area</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Description of Allegation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Progress/Finding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Outcomes (Actual / 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27612893"/>
                  </a:ext>
                </a:extLst>
              </a:tr>
              <a:tr h="4354450">
                <a:tc>
                  <a:txBody>
                    <a:bodyPr/>
                    <a:lstStyle/>
                    <a:p>
                      <a:pPr marL="0" indent="0" algn="just">
                        <a:buFont typeface="+mj-lt"/>
                        <a:buNone/>
                      </a:pPr>
                      <a:r>
                        <a:rPr lang="en-US" sz="1400" b="1" dirty="0">
                          <a:latin typeface="Arial" panose="020B0604020202020204" pitchFamily="34" charset="0"/>
                          <a:cs typeface="Arial" panose="020B0604020202020204" pitchFamily="34" charset="0"/>
                        </a:rPr>
                        <a:t>7.2</a:t>
                      </a: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defTabSz="914400" rtl="0" eaLnBrk="1" latinLnBrk="0" hangingPunct="1">
                        <a:lnSpc>
                          <a:spcPct val="150000"/>
                        </a:lnSpc>
                        <a:spcBef>
                          <a:spcPts val="600"/>
                        </a:spcBef>
                        <a:buFont typeface="Arial" panose="020B0604020202020204" pitchFamily="34" charset="0"/>
                        <a:buNone/>
                      </a:pPr>
                      <a:r>
                        <a:rPr lang="en-ZA" sz="1400" b="0" kern="1200" dirty="0">
                          <a:solidFill>
                            <a:schemeClr val="dk1"/>
                          </a:solidFill>
                          <a:latin typeface="Arial" panose="020B0604020202020204" pitchFamily="34" charset="0"/>
                          <a:ea typeface="+mn-ea"/>
                          <a:cs typeface="Arial" panose="020B0604020202020204" pitchFamily="34" charset="0"/>
                        </a:rPr>
                        <a:t>Allegations of irregular process of  awarding of Pilots bursary</a:t>
                      </a:r>
                    </a:p>
                    <a:p>
                      <a:pPr marL="0" indent="0" algn="just" defTabSz="914400" rtl="0" eaLnBrk="1" latinLnBrk="0" hangingPunct="1">
                        <a:lnSpc>
                          <a:spcPct val="150000"/>
                        </a:lnSpc>
                        <a:spcBef>
                          <a:spcPts val="600"/>
                        </a:spcBef>
                        <a:buFont typeface="Arial" panose="020B0604020202020204" pitchFamily="34" charset="0"/>
                        <a:buNone/>
                      </a:pPr>
                      <a:r>
                        <a:rPr lang="en-ZA" sz="1400" b="1" kern="1200" dirty="0">
                          <a:solidFill>
                            <a:schemeClr val="dk1"/>
                          </a:solidFill>
                          <a:latin typeface="Arial" panose="020B0604020202020204" pitchFamily="34" charset="0"/>
                          <a:ea typeface="+mn-ea"/>
                          <a:cs typeface="Arial" panose="020B0604020202020204" pitchFamily="34" charset="0"/>
                        </a:rPr>
                        <a:t>Pilot’s bursary to student 3</a:t>
                      </a:r>
                      <a:endParaRPr lang="en-US" sz="1400" b="1"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buFont typeface="Arial" panose="020B0604020202020204" pitchFamily="34" charset="0"/>
                        <a:buNone/>
                      </a:pPr>
                      <a:r>
                        <a:rPr lang="en-US" sz="1400" b="0" kern="1200" dirty="0">
                          <a:solidFill>
                            <a:schemeClr val="dk1"/>
                          </a:solidFill>
                          <a:latin typeface="Arial" panose="020B0604020202020204" pitchFamily="34" charset="0"/>
                          <a:ea typeface="+mn-ea"/>
                          <a:cs typeface="Arial" panose="020B0604020202020204" pitchFamily="34" charset="0"/>
                        </a:rPr>
                        <a:t>Investigation is complete and findings are:</a:t>
                      </a:r>
                    </a:p>
                    <a:p>
                      <a:r>
                        <a:rPr lang="en-US" sz="1400" dirty="0">
                          <a:solidFill>
                            <a:schemeClr val="tx1"/>
                          </a:solidFill>
                          <a:latin typeface="Arial" panose="020B0604020202020204" pitchFamily="34" charset="0"/>
                          <a:cs typeface="Arial" panose="020B0604020202020204" pitchFamily="34" charset="0"/>
                        </a:rPr>
                        <a:t>A bursary was awarded to Student No.3 for an Integrated Commercial Pilot License Course and the student signed a bursary agreement on 15 May 2017 for R801 927.30</a:t>
                      </a:r>
                    </a:p>
                    <a:p>
                      <a:r>
                        <a:rPr lang="en-US" sz="1400" dirty="0">
                          <a:solidFill>
                            <a:schemeClr val="tx1"/>
                          </a:solidFill>
                          <a:latin typeface="Arial" panose="020B0604020202020204" pitchFamily="34" charset="0"/>
                          <a:cs typeface="Arial" panose="020B0604020202020204" pitchFamily="34" charset="0"/>
                        </a:rPr>
                        <a:t>This was</a:t>
                      </a:r>
                      <a:r>
                        <a:rPr lang="en-US" sz="1400" baseline="0" dirty="0">
                          <a:solidFill>
                            <a:schemeClr val="tx1"/>
                          </a:solidFill>
                          <a:latin typeface="Arial" panose="020B0604020202020204" pitchFamily="34" charset="0"/>
                          <a:cs typeface="Arial" panose="020B0604020202020204" pitchFamily="34" charset="0"/>
                        </a:rPr>
                        <a:t> in </a:t>
                      </a:r>
                      <a:r>
                        <a:rPr lang="en-US" sz="1400" dirty="0">
                          <a:solidFill>
                            <a:schemeClr val="tx1"/>
                          </a:solidFill>
                          <a:latin typeface="Arial" panose="020B0604020202020204" pitchFamily="34" charset="0"/>
                          <a:cs typeface="Arial" panose="020B0604020202020204" pitchFamily="34" charset="0"/>
                        </a:rPr>
                        <a:t>breach</a:t>
                      </a:r>
                      <a:r>
                        <a:rPr lang="en-US" sz="1400" baseline="0" dirty="0">
                          <a:solidFill>
                            <a:schemeClr val="tx1"/>
                          </a:solidFill>
                          <a:latin typeface="Arial" panose="020B0604020202020204" pitchFamily="34" charset="0"/>
                          <a:cs typeface="Arial" panose="020B0604020202020204" pitchFamily="34" charset="0"/>
                        </a:rPr>
                        <a:t> of </a:t>
                      </a:r>
                      <a:r>
                        <a:rPr lang="en-US" sz="1400" dirty="0">
                          <a:solidFill>
                            <a:schemeClr val="tx1"/>
                          </a:solidFill>
                          <a:latin typeface="Arial" panose="020B0604020202020204" pitchFamily="34" charset="0"/>
                          <a:cs typeface="Arial" panose="020B0604020202020204" pitchFamily="34" charset="0"/>
                        </a:rPr>
                        <a:t>Denel’s Study Scheme Benefits Policy, however,</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sz="1400" dirty="0">
                          <a:solidFill>
                            <a:schemeClr val="tx1"/>
                          </a:solidFill>
                          <a:latin typeface="Arial" panose="020B0604020202020204" pitchFamily="34" charset="0"/>
                          <a:cs typeface="Arial" panose="020B0604020202020204" pitchFamily="34" charset="0"/>
                        </a:rPr>
                        <a:t>Student No.3 successfully completed the course. </a:t>
                      </a:r>
                    </a:p>
                    <a:p>
                      <a:pPr marL="285750" indent="-285750">
                        <a:buFontTx/>
                        <a:buChar char="-"/>
                      </a:pPr>
                      <a:r>
                        <a:rPr lang="en-US" sz="1400" kern="1200" dirty="0">
                          <a:solidFill>
                            <a:schemeClr val="tx1"/>
                          </a:solidFill>
                          <a:latin typeface="Arial" panose="020B0604020202020204" pitchFamily="34" charset="0"/>
                          <a:cs typeface="Arial" panose="020B0604020202020204" pitchFamily="34" charset="0"/>
                        </a:rPr>
                        <a:t>Denel</a:t>
                      </a:r>
                      <a:r>
                        <a:rPr lang="en-US" sz="1400" kern="1200" baseline="0" dirty="0">
                          <a:solidFill>
                            <a:schemeClr val="tx1"/>
                          </a:solidFill>
                          <a:latin typeface="Arial" panose="020B0604020202020204" pitchFamily="34" charset="0"/>
                          <a:cs typeface="Arial" panose="020B0604020202020204" pitchFamily="34" charset="0"/>
                        </a:rPr>
                        <a:t> only paid R510 335. 50 towards student No.3’s study program and the entre amount remaining from Students 1&amp;2 was </a:t>
                      </a:r>
                      <a:r>
                        <a:rPr lang="en-US" sz="1400" kern="1200" dirty="0">
                          <a:solidFill>
                            <a:schemeClr val="tx1"/>
                          </a:solidFill>
                          <a:latin typeface="Arial" panose="020B0604020202020204" pitchFamily="34" charset="0"/>
                          <a:cs typeface="Arial" panose="020B0604020202020204" pitchFamily="34" charset="0"/>
                        </a:rPr>
                        <a:t>credited to student 3 study program. </a:t>
                      </a:r>
                    </a:p>
                    <a:p>
                      <a:pPr marL="285750" indent="-285750">
                        <a:buFontTx/>
                        <a:buChar char="-"/>
                      </a:pPr>
                      <a:r>
                        <a:rPr lang="en-US" sz="1400" kern="1200" baseline="0" dirty="0">
                          <a:solidFill>
                            <a:schemeClr val="tx1"/>
                          </a:solidFill>
                          <a:latin typeface="Arial" panose="020B0604020202020204" pitchFamily="34" charset="0"/>
                          <a:cs typeface="Arial" panose="020B0604020202020204" pitchFamily="34" charset="0"/>
                        </a:rPr>
                        <a:t>In essence, the balance of the contract amount was taken from credits of the other bursary holder accounts and paid to his account.</a:t>
                      </a:r>
                    </a:p>
                    <a:p>
                      <a:pPr marL="285750" indent="-285750">
                        <a:buFontTx/>
                        <a:buChar char="-"/>
                      </a:pPr>
                      <a:r>
                        <a:rPr lang="en-US" sz="1400" kern="1200" baseline="0" dirty="0">
                          <a:solidFill>
                            <a:schemeClr val="tx1"/>
                          </a:solidFill>
                          <a:latin typeface="Arial" panose="020B0604020202020204" pitchFamily="34" charset="0"/>
                          <a:cs typeface="Arial" panose="020B0604020202020204" pitchFamily="34" charset="0"/>
                        </a:rPr>
                        <a:t>There was an overpayment of R182 229.84 and this was outside the contractual agreement with Denel. </a:t>
                      </a:r>
                      <a:endParaRPr lang="en-US" sz="1400" dirty="0">
                        <a:solidFill>
                          <a:schemeClr val="tx1"/>
                        </a:solidFill>
                        <a:latin typeface="Arial" panose="020B0604020202020204" pitchFamily="34" charset="0"/>
                        <a:cs typeface="Arial" panose="020B0604020202020204" pitchFamily="34" charset="0"/>
                      </a:endParaRPr>
                    </a:p>
                    <a:p>
                      <a:pPr marL="285750" indent="-285750">
                        <a:buFontTx/>
                        <a:buChar char="-"/>
                      </a:pPr>
                      <a:r>
                        <a:rPr lang="en-US" sz="1400" kern="1200" dirty="0">
                          <a:solidFill>
                            <a:schemeClr val="tx1"/>
                          </a:solidFill>
                          <a:latin typeface="Arial" panose="020B0604020202020204" pitchFamily="34" charset="0"/>
                          <a:cs typeface="Arial" panose="020B0604020202020204" pitchFamily="34" charset="0"/>
                        </a:rPr>
                        <a:t>Given the fact that there was no contract between the Air School and Denel  during this period and Denel was consulted by Air School in this process, the SIU advised Denel to start engaging with the school in order to remedy the situation.</a:t>
                      </a:r>
                    </a:p>
                    <a:p>
                      <a:pPr marL="0" indent="0" algn="l" defTabSz="457200" rtl="0" eaLnBrk="1" latinLnBrk="0" hangingPunct="1">
                        <a:buFontTx/>
                        <a:buNone/>
                      </a:pPr>
                      <a:endParaRPr lang="en-US"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Civil Recovery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None, no</a:t>
                      </a:r>
                      <a:r>
                        <a:rPr kumimoji="0" lang="en-US" sz="1400" b="0" u="none" strike="noStrike" kern="1200" cap="none" spc="0" normalizeH="0" baseline="0" dirty="0">
                          <a:ln>
                            <a:noFill/>
                          </a:ln>
                          <a:solidFill>
                            <a:schemeClr val="tx1"/>
                          </a:solidFill>
                          <a:effectLst/>
                          <a:uLnTx/>
                          <a:uFillTx/>
                          <a:latin typeface="Arial" panose="020B0604020202020204" pitchFamily="34" charset="0"/>
                          <a:cs typeface="Arial" panose="020B0604020202020204" pitchFamily="34" charset="0"/>
                        </a:rPr>
                        <a:t> "possible recovery" against Air School due to no contract in place between the parties (Denel and Air school) and because Denel was aware of student 3’s bursary "overpayment".</a:t>
                      </a:r>
                      <a:endParaRPr kumimoji="0" lang="en-US" sz="14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Criminal Referral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SAPS is already investigating a criminal matter relating to the award of these bursaries.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Disciplinary Referral</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None.</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Implicated</a:t>
                      </a:r>
                      <a:r>
                        <a:rPr lang="en-US" sz="1400" baseline="0" dirty="0">
                          <a:latin typeface="Arial" panose="020B0604020202020204" pitchFamily="34" charset="0"/>
                          <a:cs typeface="Arial" panose="020B0604020202020204" pitchFamily="34" charset="0"/>
                        </a:rPr>
                        <a:t> officials left the employ of DENEL</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621096"/>
                  </a:ext>
                </a:extLst>
              </a:tr>
            </a:tbl>
          </a:graphicData>
        </a:graphic>
      </p:graphicFrame>
    </p:spTree>
    <p:extLst>
      <p:ext uri="{BB962C8B-B14F-4D97-AF65-F5344CB8AC3E}">
        <p14:creationId xmlns:p14="http://schemas.microsoft.com/office/powerpoint/2010/main" val="4071065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1977081" y="195081"/>
            <a:ext cx="10214919"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b="1" dirty="0">
                <a:solidFill>
                  <a:prstClr val="black"/>
                </a:solidFill>
                <a:latin typeface="Calibri" panose="020F0502020204030204" pitchFamily="34" charset="0"/>
                <a:cs typeface="Calibri" panose="020F0502020204030204" pitchFamily="34" charset="0"/>
              </a:rPr>
              <a:t>SUMMARY OF PROGRESS  ALLEGED MISAPPROPRIATION OF IP</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985287348"/>
              </p:ext>
            </p:extLst>
          </p:nvPr>
        </p:nvGraphicFramePr>
        <p:xfrm>
          <a:off x="0" y="1596620"/>
          <a:ext cx="12192000" cy="4876800"/>
        </p:xfrm>
        <a:graphic>
          <a:graphicData uri="http://schemas.openxmlformats.org/drawingml/2006/table">
            <a:tbl>
              <a:tblPr firstRow="1" bandRow="1">
                <a:tableStyleId>{5202B0CA-FC54-4496-8BCA-5EF66A818D29}</a:tableStyleId>
              </a:tblPr>
              <a:tblGrid>
                <a:gridCol w="712033">
                  <a:extLst>
                    <a:ext uri="{9D8B030D-6E8A-4147-A177-3AD203B41FA5}">
                      <a16:colId xmlns:a16="http://schemas.microsoft.com/office/drawing/2014/main" val="1533245512"/>
                    </a:ext>
                  </a:extLst>
                </a:gridCol>
                <a:gridCol w="2172681">
                  <a:extLst>
                    <a:ext uri="{9D8B030D-6E8A-4147-A177-3AD203B41FA5}">
                      <a16:colId xmlns:a16="http://schemas.microsoft.com/office/drawing/2014/main" val="2257037568"/>
                    </a:ext>
                  </a:extLst>
                </a:gridCol>
                <a:gridCol w="7184572">
                  <a:extLst>
                    <a:ext uri="{9D8B030D-6E8A-4147-A177-3AD203B41FA5}">
                      <a16:colId xmlns:a16="http://schemas.microsoft.com/office/drawing/2014/main" val="3727340076"/>
                    </a:ext>
                  </a:extLst>
                </a:gridCol>
                <a:gridCol w="2122714">
                  <a:extLst>
                    <a:ext uri="{9D8B030D-6E8A-4147-A177-3AD203B41FA5}">
                      <a16:colId xmlns:a16="http://schemas.microsoft.com/office/drawing/2014/main" val="1023898634"/>
                    </a:ext>
                  </a:extLst>
                </a:gridCol>
              </a:tblGrid>
              <a:tr h="486624">
                <a:tc>
                  <a:txBody>
                    <a:bodyPr/>
                    <a:lstStyle/>
                    <a:p>
                      <a:pPr algn="ctr"/>
                      <a:r>
                        <a:rPr lang="en-US" sz="1400" b="1" dirty="0">
                          <a:solidFill>
                            <a:schemeClr val="tx1"/>
                          </a:solidFill>
                          <a:latin typeface="Arial" panose="020B0604020202020204" pitchFamily="34" charset="0"/>
                          <a:cs typeface="Arial" panose="020B0604020202020204" pitchFamily="34" charset="0"/>
                        </a:rPr>
                        <a:t>Focus</a:t>
                      </a:r>
                      <a:r>
                        <a:rPr lang="en-US" sz="1400" b="1" baseline="0" dirty="0">
                          <a:solidFill>
                            <a:schemeClr val="tx1"/>
                          </a:solidFill>
                          <a:latin typeface="Arial" panose="020B0604020202020204" pitchFamily="34" charset="0"/>
                          <a:cs typeface="Arial" panose="020B0604020202020204" pitchFamily="34" charset="0"/>
                        </a:rPr>
                        <a:t> Area</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Description of Allegation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Progress/Finding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Outcomes (Actual / 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27612893"/>
                  </a:ext>
                </a:extLst>
              </a:tr>
              <a:tr h="3201811">
                <a:tc>
                  <a:txBody>
                    <a:bodyPr/>
                    <a:lstStyle/>
                    <a:p>
                      <a:pPr marL="0" indent="0" algn="just">
                        <a:buFont typeface="+mj-lt"/>
                        <a:buNone/>
                      </a:pPr>
                      <a:r>
                        <a:rPr lang="en-US" sz="1400" b="1" dirty="0">
                          <a:latin typeface="Arial" panose="020B0604020202020204" pitchFamily="34" charset="0"/>
                          <a:cs typeface="Arial" panose="020B0604020202020204" pitchFamily="34" charset="0"/>
                        </a:rPr>
                        <a:t>8.1</a:t>
                      </a: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defTabSz="914400" rtl="0" eaLnBrk="1" latinLnBrk="0" hangingPunct="1">
                        <a:lnSpc>
                          <a:spcPct val="150000"/>
                        </a:lnSpc>
                        <a:spcBef>
                          <a:spcPts val="600"/>
                        </a:spcBef>
                        <a:buFont typeface="Arial" panose="020B0604020202020204" pitchFamily="34" charset="0"/>
                        <a:buNone/>
                      </a:pPr>
                      <a:r>
                        <a:rPr lang="en-US" sz="1400" dirty="0">
                          <a:latin typeface="Arial" panose="020B0604020202020204" pitchFamily="34" charset="0"/>
                          <a:cs typeface="Arial" panose="020B0604020202020204" pitchFamily="34" charset="0"/>
                        </a:rPr>
                        <a:t>It is alleged that the IP belonging to the institution was misappropriated in cohesive criminal conduct to abet foreign state companies.</a:t>
                      </a:r>
                    </a:p>
                    <a:p>
                      <a:pPr marL="0" indent="0" algn="just" defTabSz="914400" rtl="0" eaLnBrk="1" latinLnBrk="0" hangingPunct="1">
                        <a:lnSpc>
                          <a:spcPct val="150000"/>
                        </a:lnSpc>
                        <a:spcBef>
                          <a:spcPts val="600"/>
                        </a:spcBef>
                        <a:buFont typeface="Arial" panose="020B0604020202020204" pitchFamily="34" charset="0"/>
                        <a:buNone/>
                      </a:pPr>
                      <a:r>
                        <a:rPr lang="en-US" sz="1400" b="0" kern="1200" dirty="0">
                          <a:solidFill>
                            <a:schemeClr val="dk1"/>
                          </a:solidFill>
                          <a:latin typeface="Arial" panose="020B0604020202020204" pitchFamily="34" charset="0"/>
                          <a:ea typeface="+mn-ea"/>
                          <a:cs typeface="Arial" panose="020B0604020202020204" pitchFamily="34" charset="0"/>
                        </a:rPr>
                        <a:t>Allegations relating to the </a:t>
                      </a:r>
                      <a:r>
                        <a:rPr lang="en-US" sz="1400" b="1" kern="1200" dirty="0">
                          <a:solidFill>
                            <a:schemeClr val="dk1"/>
                          </a:solidFill>
                          <a:latin typeface="Arial" panose="020B0604020202020204" pitchFamily="34" charset="0"/>
                          <a:ea typeface="+mn-ea"/>
                          <a:cs typeface="Arial" panose="020B0604020202020204" pitchFamily="34" charset="0"/>
                        </a:rPr>
                        <a:t>Saudi Arabic Military Industries (SAMI)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buFont typeface="Arial" panose="020B0604020202020204" pitchFamily="34" charset="0"/>
                        <a:buNone/>
                      </a:pPr>
                      <a:r>
                        <a:rPr lang="en-US" sz="1400" b="0" kern="1200" dirty="0">
                          <a:solidFill>
                            <a:schemeClr val="dk1"/>
                          </a:solidFill>
                          <a:latin typeface="Arial" panose="020B0604020202020204" pitchFamily="34" charset="0"/>
                          <a:ea typeface="+mn-ea"/>
                          <a:cs typeface="Arial" panose="020B0604020202020204" pitchFamily="34" charset="0"/>
                        </a:rPr>
                        <a:t>Investigation is completed and findings are:</a:t>
                      </a:r>
                    </a:p>
                    <a:p>
                      <a:pPr marL="338138" lvl="1" indent="-285750" algn="just" defTabSz="457200" rtl="0" eaLnBrk="1" latinLnBrk="0" hangingPunct="1">
                        <a:buFont typeface="Arial" panose="020B0604020202020204" pitchFamily="34" charset="0"/>
                        <a:buChar char="•"/>
                      </a:pPr>
                      <a:r>
                        <a:rPr lang="en-US" sz="1400" kern="1200" dirty="0">
                          <a:solidFill>
                            <a:schemeClr val="dk1"/>
                          </a:solidFill>
                          <a:effectLst/>
                          <a:latin typeface="Arial" panose="020B0604020202020204" pitchFamily="34" charset="0"/>
                          <a:cs typeface="Arial" panose="020B0604020202020204" pitchFamily="34" charset="0"/>
                        </a:rPr>
                        <a:t>An official meeting was arranged between the delegates of SAMI and Denel, however, on the day of the meeting the delegates of SAMI refused to sign a Non-Disclosure Agreement (NDA) which is a standard requirement for meetings of this nature  after which then the meeting was then cancelled. </a:t>
                      </a:r>
                    </a:p>
                    <a:p>
                      <a:pPr marL="338138" lvl="1" indent="-285750" algn="just" defTabSz="457200" rtl="0" eaLnBrk="1" latinLnBrk="0" hangingPunct="1">
                        <a:buFont typeface="Arial" panose="020B0604020202020204" pitchFamily="34" charset="0"/>
                        <a:buChar char="•"/>
                      </a:pPr>
                      <a:r>
                        <a:rPr lang="en-US" sz="1400" kern="1200" dirty="0">
                          <a:solidFill>
                            <a:schemeClr val="dk1"/>
                          </a:solidFill>
                          <a:effectLst/>
                          <a:latin typeface="Arial" panose="020B0604020202020204" pitchFamily="34" charset="0"/>
                          <a:cs typeface="Arial" panose="020B0604020202020204" pitchFamily="34" charset="0"/>
                        </a:rPr>
                        <a:t>I would appear that some officials from Denel engaged with SAMI outside of  the official arrangement.</a:t>
                      </a:r>
                    </a:p>
                    <a:p>
                      <a:pPr marL="338138"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Arial" panose="020B0604020202020204" pitchFamily="34" charset="0"/>
                          <a:cs typeface="Arial" panose="020B0604020202020204" pitchFamily="34" charset="0"/>
                        </a:rPr>
                        <a:t>The Investigation team was provided with a signed NDA, signed days later after the arranged meeting for a meeting that was not officially arranged and held at Denel. </a:t>
                      </a:r>
                    </a:p>
                    <a:p>
                      <a:pPr marL="338138"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Arial" panose="020B0604020202020204" pitchFamily="34" charset="0"/>
                          <a:cs typeface="Arial" panose="020B0604020202020204" pitchFamily="34" charset="0"/>
                        </a:rPr>
                        <a:t>The signatory to the NDA (on behalf of Denel) indicated that he was not part of any meeting, however, he was requested by one official to sign the same on his behalf. </a:t>
                      </a:r>
                    </a:p>
                    <a:p>
                      <a:pPr marL="338138" lvl="1" indent="-285750" algn="just" defTabSz="457200" rtl="0" eaLnBrk="1" latinLnBrk="0" hangingPunct="1">
                        <a:buFont typeface="Arial" panose="020B0604020202020204" pitchFamily="34" charset="0"/>
                        <a:buChar char="•"/>
                      </a:pPr>
                      <a:r>
                        <a:rPr lang="en-US" sz="1400" kern="1200" dirty="0">
                          <a:solidFill>
                            <a:schemeClr val="dk1"/>
                          </a:solidFill>
                          <a:effectLst/>
                          <a:latin typeface="Arial" panose="020B0604020202020204" pitchFamily="34" charset="0"/>
                          <a:cs typeface="Arial" panose="020B0604020202020204" pitchFamily="34" charset="0"/>
                        </a:rPr>
                        <a:t>From the documents analysed, it appears that a meeting took place; however, the investigation team is not privy to the discussion of that unofficial meetings.</a:t>
                      </a:r>
                    </a:p>
                    <a:p>
                      <a:pPr marL="338138" lvl="1" indent="-285750" algn="just" defTabSz="457200" rtl="0" eaLnBrk="1" latinLnBrk="0" hangingPunct="1">
                        <a:buFont typeface="Arial" panose="020B0604020202020204" pitchFamily="34" charset="0"/>
                        <a:buChar char="•"/>
                      </a:pPr>
                      <a:r>
                        <a:rPr lang="en-US" sz="1400" kern="1200" dirty="0">
                          <a:solidFill>
                            <a:schemeClr val="dk1"/>
                          </a:solidFill>
                          <a:effectLst/>
                          <a:latin typeface="Arial" panose="020B0604020202020204" pitchFamily="34" charset="0"/>
                          <a:cs typeface="Arial" panose="020B0604020202020204" pitchFamily="34" charset="0"/>
                        </a:rPr>
                        <a:t>The investigation could not make determination of the documentation that were shared (lawfully and unlawfully) with the representatives of SAMI and the classification thereof. This is so because there was no agenda and minutes provided to the investigation.</a:t>
                      </a:r>
                    </a:p>
                    <a:p>
                      <a:pPr marL="338138" lvl="1" indent="-285750" algn="just" defTabSz="457200" rtl="0" eaLnBrk="1" latinLnBrk="0" hangingPunct="1">
                        <a:buFont typeface="Arial" panose="020B0604020202020204" pitchFamily="34" charset="0"/>
                        <a:buChar char="•"/>
                      </a:pPr>
                      <a:r>
                        <a:rPr lang="en-US" sz="1400" kern="1200" dirty="0">
                          <a:solidFill>
                            <a:schemeClr val="dk1"/>
                          </a:solidFill>
                          <a:effectLst/>
                          <a:latin typeface="Arial" panose="020B0604020202020204" pitchFamily="34" charset="0"/>
                          <a:cs typeface="Arial" panose="020B0604020202020204" pitchFamily="34" charset="0"/>
                        </a:rPr>
                        <a:t>The investigation reviewed some of the documents that were transmitted via email and the except for one confidential document, other documents seems to be standard. </a:t>
                      </a:r>
                      <a:endParaRPr lang="en-US"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Legal team is currently considering the cause of action. </a:t>
                      </a:r>
                      <a:endParaRPr lang="en-US" sz="1400" b="0" baseline="0" dirty="0">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621096"/>
                  </a:ext>
                </a:extLst>
              </a:tr>
            </a:tbl>
          </a:graphicData>
        </a:graphic>
      </p:graphicFrame>
    </p:spTree>
    <p:extLst>
      <p:ext uri="{BB962C8B-B14F-4D97-AF65-F5344CB8AC3E}">
        <p14:creationId xmlns:p14="http://schemas.microsoft.com/office/powerpoint/2010/main" val="3018316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1977081" y="195081"/>
            <a:ext cx="10214919"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b="1" dirty="0">
                <a:solidFill>
                  <a:prstClr val="black"/>
                </a:solidFill>
                <a:latin typeface="Calibri" panose="020F0502020204030204" pitchFamily="34" charset="0"/>
                <a:cs typeface="Calibri" panose="020F0502020204030204" pitchFamily="34" charset="0"/>
              </a:rPr>
              <a:t>SUMMARY OF PROGRESS - ALLEGED MISAPPROPRIATION OF IP</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68341346"/>
              </p:ext>
            </p:extLst>
          </p:nvPr>
        </p:nvGraphicFramePr>
        <p:xfrm>
          <a:off x="0" y="1154612"/>
          <a:ext cx="12192000" cy="5547360"/>
        </p:xfrm>
        <a:graphic>
          <a:graphicData uri="http://schemas.openxmlformats.org/drawingml/2006/table">
            <a:tbl>
              <a:tblPr firstRow="1" bandRow="1">
                <a:tableStyleId>{5202B0CA-FC54-4496-8BCA-5EF66A818D29}</a:tableStyleId>
              </a:tblPr>
              <a:tblGrid>
                <a:gridCol w="712033">
                  <a:extLst>
                    <a:ext uri="{9D8B030D-6E8A-4147-A177-3AD203B41FA5}">
                      <a16:colId xmlns:a16="http://schemas.microsoft.com/office/drawing/2014/main" val="1533245512"/>
                    </a:ext>
                  </a:extLst>
                </a:gridCol>
                <a:gridCol w="2043524">
                  <a:extLst>
                    <a:ext uri="{9D8B030D-6E8A-4147-A177-3AD203B41FA5}">
                      <a16:colId xmlns:a16="http://schemas.microsoft.com/office/drawing/2014/main" val="2257037568"/>
                    </a:ext>
                  </a:extLst>
                </a:gridCol>
                <a:gridCol w="6870357">
                  <a:extLst>
                    <a:ext uri="{9D8B030D-6E8A-4147-A177-3AD203B41FA5}">
                      <a16:colId xmlns:a16="http://schemas.microsoft.com/office/drawing/2014/main" val="3727340076"/>
                    </a:ext>
                  </a:extLst>
                </a:gridCol>
                <a:gridCol w="2566086">
                  <a:extLst>
                    <a:ext uri="{9D8B030D-6E8A-4147-A177-3AD203B41FA5}">
                      <a16:colId xmlns:a16="http://schemas.microsoft.com/office/drawing/2014/main" val="1023898634"/>
                    </a:ext>
                  </a:extLst>
                </a:gridCol>
              </a:tblGrid>
              <a:tr h="486624">
                <a:tc>
                  <a:txBody>
                    <a:bodyPr/>
                    <a:lstStyle/>
                    <a:p>
                      <a:pPr algn="ctr"/>
                      <a:r>
                        <a:rPr lang="en-US" sz="1400" b="1" dirty="0">
                          <a:solidFill>
                            <a:schemeClr val="tx1"/>
                          </a:solidFill>
                          <a:latin typeface="Arial" panose="020B0604020202020204" pitchFamily="34" charset="0"/>
                          <a:cs typeface="Arial" panose="020B0604020202020204" pitchFamily="34" charset="0"/>
                        </a:rPr>
                        <a:t>Focus</a:t>
                      </a:r>
                      <a:r>
                        <a:rPr lang="en-US" sz="1400" b="1" baseline="0" dirty="0">
                          <a:solidFill>
                            <a:schemeClr val="tx1"/>
                          </a:solidFill>
                          <a:latin typeface="Arial" panose="020B0604020202020204" pitchFamily="34" charset="0"/>
                          <a:cs typeface="Arial" panose="020B0604020202020204" pitchFamily="34" charset="0"/>
                        </a:rPr>
                        <a:t> Area</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Description of Allegation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Progress/Finding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Outcomes (Actual / 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27612893"/>
                  </a:ext>
                </a:extLst>
              </a:tr>
              <a:tr h="3201811">
                <a:tc>
                  <a:txBody>
                    <a:bodyPr/>
                    <a:lstStyle/>
                    <a:p>
                      <a:pPr marL="0" indent="0" algn="just">
                        <a:buFont typeface="+mj-lt"/>
                        <a:buNone/>
                      </a:pPr>
                      <a:r>
                        <a:rPr lang="en-US" sz="1400" b="1" dirty="0">
                          <a:latin typeface="Arial" panose="020B0604020202020204" pitchFamily="34" charset="0"/>
                          <a:cs typeface="Arial" panose="020B0604020202020204" pitchFamily="34" charset="0"/>
                        </a:rPr>
                        <a:t>8.2</a:t>
                      </a: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defTabSz="914400" rtl="0" eaLnBrk="1" latinLnBrk="0" hangingPunct="1">
                        <a:lnSpc>
                          <a:spcPct val="150000"/>
                        </a:lnSpc>
                        <a:spcBef>
                          <a:spcPts val="600"/>
                        </a:spcBef>
                        <a:buFont typeface="Arial" panose="020B0604020202020204" pitchFamily="34" charset="0"/>
                        <a:buNone/>
                      </a:pPr>
                      <a:r>
                        <a:rPr lang="en-US" sz="1400" dirty="0">
                          <a:latin typeface="Arial" panose="020B0604020202020204" pitchFamily="34" charset="0"/>
                          <a:cs typeface="Arial" panose="020B0604020202020204" pitchFamily="34" charset="0"/>
                        </a:rPr>
                        <a:t>It is alleged that the IP belonging to the institution was misappropriated in cohesive criminal conduct to abet foreign state companies.</a:t>
                      </a:r>
                    </a:p>
                    <a:p>
                      <a:pPr marL="0" indent="0" algn="just" defTabSz="914400" rtl="0" eaLnBrk="1" latinLnBrk="0" hangingPunct="1">
                        <a:lnSpc>
                          <a:spcPct val="150000"/>
                        </a:lnSpc>
                        <a:spcBef>
                          <a:spcPts val="600"/>
                        </a:spcBef>
                        <a:buFont typeface="Arial" panose="020B0604020202020204" pitchFamily="34" charset="0"/>
                        <a:buNone/>
                      </a:pPr>
                      <a:r>
                        <a:rPr lang="en-US" sz="1400" b="0" kern="1200" dirty="0">
                          <a:solidFill>
                            <a:schemeClr val="dk1"/>
                          </a:solidFill>
                          <a:latin typeface="Arial" panose="020B0604020202020204" pitchFamily="34" charset="0"/>
                          <a:ea typeface="+mn-ea"/>
                          <a:cs typeface="Arial" panose="020B0604020202020204" pitchFamily="34" charset="0"/>
                        </a:rPr>
                        <a:t>Allegations relating to Barij Dynamics (formerly known as Tawazun Dynamics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buFont typeface="Arial" panose="020B0604020202020204" pitchFamily="34" charset="0"/>
                        <a:buNone/>
                      </a:pPr>
                      <a:r>
                        <a:rPr lang="en-US" sz="1400" b="0" kern="1200" dirty="0">
                          <a:solidFill>
                            <a:schemeClr val="dk1"/>
                          </a:solidFill>
                          <a:latin typeface="Arial" panose="020B0604020202020204" pitchFamily="34" charset="0"/>
                          <a:ea typeface="+mn-ea"/>
                          <a:cs typeface="Arial" panose="020B0604020202020204" pitchFamily="34" charset="0"/>
                        </a:rPr>
                        <a:t>Investigation is complete and findings are:</a:t>
                      </a:r>
                    </a:p>
                    <a:p>
                      <a:pPr marL="234950" lvl="1" indent="-182563" algn="just">
                        <a:buFont typeface="Arial" panose="020B0604020202020204" pitchFamily="34" charset="0"/>
                        <a:buChar char="•"/>
                      </a:pPr>
                      <a:r>
                        <a:rPr lang="en-US" sz="1400" kern="1200" dirty="0">
                          <a:solidFill>
                            <a:schemeClr val="dk1"/>
                          </a:solidFill>
                          <a:latin typeface="Arial" panose="020B0604020202020204" pitchFamily="34" charset="0"/>
                          <a:ea typeface="+mn-ea"/>
                          <a:cs typeface="Arial" panose="020B0604020202020204" pitchFamily="34" charset="0"/>
                        </a:rPr>
                        <a:t>On 11 July 2012 a Partnership Agreement was entered into between Denel and Tawazun Operation Company LLC (Tawazun) to form Joint Venture Company styled Tawazun Dynamics Limited Liability Company (“TD”), established under the laws of the United Arab Emirates, trade license number 13265996</a:t>
                      </a:r>
                    </a:p>
                    <a:p>
                      <a:pPr marL="234950" lvl="1" indent="-182563" algn="just">
                        <a:buFont typeface="Arial" panose="020B0604020202020204" pitchFamily="34" charset="0"/>
                        <a:buChar char="•"/>
                      </a:pPr>
                      <a:r>
                        <a:rPr lang="en-US" sz="1400" kern="1200" dirty="0">
                          <a:solidFill>
                            <a:schemeClr val="dk1"/>
                          </a:solidFill>
                          <a:latin typeface="Arial" panose="020B0604020202020204" pitchFamily="34" charset="0"/>
                          <a:ea typeface="+mn-ea"/>
                          <a:cs typeface="Arial" panose="020B0604020202020204" pitchFamily="34" charset="0"/>
                        </a:rPr>
                        <a:t>As per the Partnership Agreement, Denel and Tawazun respectively holds 49% and 51% of the equity in TD. </a:t>
                      </a:r>
                    </a:p>
                    <a:p>
                      <a:pPr marL="234950" lvl="1" indent="-182563" algn="just">
                        <a:buFont typeface="Arial" panose="020B0604020202020204" pitchFamily="34" charset="0"/>
                        <a:buChar char="•"/>
                      </a:pPr>
                      <a:r>
                        <a:rPr lang="en-US" sz="1400" kern="1200" dirty="0">
                          <a:solidFill>
                            <a:schemeClr val="dk1"/>
                          </a:solidFill>
                          <a:latin typeface="Arial" panose="020B0604020202020204" pitchFamily="34" charset="0"/>
                          <a:ea typeface="+mn-ea"/>
                          <a:cs typeface="Arial" panose="020B0604020202020204" pitchFamily="34" charset="0"/>
                        </a:rPr>
                        <a:t>TD has its own Board of Directors and the board is represented by two officials from Denel and three officials from Tawazun.</a:t>
                      </a:r>
                    </a:p>
                    <a:p>
                      <a:pPr marL="234950" lvl="1" indent="-182563" algn="just" defTabSz="914400" rtl="0" eaLnBrk="1" latinLnBrk="0" hangingPunct="1">
                        <a:buFont typeface="Arial" panose="020B0604020202020204" pitchFamily="34" charset="0"/>
                        <a:buChar char="•"/>
                      </a:pPr>
                      <a:r>
                        <a:rPr lang="en-US" sz="1400" kern="1200" dirty="0">
                          <a:solidFill>
                            <a:schemeClr val="dk1"/>
                          </a:solidFill>
                          <a:latin typeface="Arial" panose="020B0604020202020204" pitchFamily="34" charset="0"/>
                          <a:ea typeface="+mn-ea"/>
                          <a:cs typeface="Arial" panose="020B0604020202020204" pitchFamily="34" charset="0"/>
                        </a:rPr>
                        <a:t>The initial business was to manufacture and support the Al-Tariq Guided Bomb Kit System as defined in the Manufacturing License Agreement (“MLA”) to be supplied to the UAE Air Force as well as future customers.</a:t>
                      </a:r>
                    </a:p>
                    <a:p>
                      <a:pPr marL="234950" lvl="1" indent="-182563" algn="just" defTabSz="914400" rtl="0" eaLnBrk="1" latinLnBrk="0" hangingPunct="1">
                        <a:buFont typeface="Arial" panose="020B0604020202020204" pitchFamily="34" charset="0"/>
                        <a:buChar char="•"/>
                      </a:pPr>
                      <a:r>
                        <a:rPr lang="en-US" sz="1400" kern="1200" dirty="0">
                          <a:solidFill>
                            <a:schemeClr val="dk1"/>
                          </a:solidFill>
                          <a:latin typeface="Arial" panose="020B0604020202020204" pitchFamily="34" charset="0"/>
                          <a:ea typeface="+mn-ea"/>
                          <a:cs typeface="Arial" panose="020B0604020202020204" pitchFamily="34" charset="0"/>
                        </a:rPr>
                        <a:t>The investigation confirmed that the minimum required approvals were obtained in the conclusion of this contract. </a:t>
                      </a:r>
                    </a:p>
                    <a:p>
                      <a:pPr marL="234950" lvl="1" indent="-182563" algn="just" defTabSz="914400" rtl="0" eaLnBrk="1" latinLnBrk="0" hangingPunct="1">
                        <a:buFont typeface="Arial" panose="020B0604020202020204" pitchFamily="34" charset="0"/>
                        <a:buChar char="•"/>
                      </a:pPr>
                      <a:r>
                        <a:rPr lang="en-US" sz="1400" kern="1200" dirty="0">
                          <a:solidFill>
                            <a:schemeClr val="dk1"/>
                          </a:solidFill>
                          <a:latin typeface="Arial" panose="020B0604020202020204" pitchFamily="34" charset="0"/>
                          <a:ea typeface="+mn-ea"/>
                          <a:cs typeface="Arial" panose="020B0604020202020204" pitchFamily="34" charset="0"/>
                        </a:rPr>
                        <a:t>Around September 2015, after some negotiation Denel signed two contracts with its subsidiary TD for the Missile Initial Operation Capability  (MIOC) in respect of </a:t>
                      </a:r>
                      <a:r>
                        <a:rPr lang="en-US" sz="1400" kern="1200" dirty="0">
                          <a:solidFill>
                            <a:schemeClr val="dk1"/>
                          </a:solidFill>
                          <a:effectLst/>
                          <a:latin typeface="Arial" panose="020B0604020202020204" pitchFamily="34" charset="0"/>
                          <a:cs typeface="Arial" panose="020B0604020202020204" pitchFamily="34" charset="0"/>
                        </a:rPr>
                        <a:t>P2 and P3 missiles.</a:t>
                      </a:r>
                    </a:p>
                    <a:p>
                      <a:pPr marL="234950" lvl="1" indent="-182563" algn="just" defTabSz="914400" rtl="0" eaLnBrk="1" latinLnBrk="0" hangingPunct="1">
                        <a:buFont typeface="Arial" panose="020B0604020202020204" pitchFamily="34" charset="0"/>
                        <a:buChar char="•"/>
                      </a:pPr>
                      <a:r>
                        <a:rPr lang="en-US" sz="1400" kern="1200" dirty="0">
                          <a:solidFill>
                            <a:schemeClr val="dk1"/>
                          </a:solidFill>
                          <a:effectLst/>
                          <a:latin typeface="Arial" panose="020B0604020202020204" pitchFamily="34" charset="0"/>
                          <a:cs typeface="Arial" panose="020B0604020202020204" pitchFamily="34" charset="0"/>
                        </a:rPr>
                        <a:t>According to the findings, the smaller missiles were required for the UAE Airforce tender that was to be issued.</a:t>
                      </a:r>
                    </a:p>
                    <a:p>
                      <a:pPr marL="234950" lvl="1" indent="-182563" algn="just" defTabSz="914400" rtl="0" eaLnBrk="1" latinLnBrk="0" hangingPunct="1">
                        <a:buFont typeface="Arial" panose="020B0604020202020204" pitchFamily="34" charset="0"/>
                        <a:buChar char="•"/>
                      </a:pPr>
                      <a:r>
                        <a:rPr lang="en-US" sz="1400" kern="1200" dirty="0">
                          <a:solidFill>
                            <a:schemeClr val="dk1"/>
                          </a:solidFill>
                          <a:effectLst/>
                          <a:latin typeface="Arial" panose="020B0604020202020204" pitchFamily="34" charset="0"/>
                          <a:cs typeface="Arial" panose="020B0604020202020204" pitchFamily="34" charset="0"/>
                        </a:rPr>
                        <a:t>The value of these contracts (MIOC) was 40 million USD  (20 million USD each) and in terms of these contracts, the foreground IP resulting from development contracts would belong to 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Civil Recovery</a:t>
                      </a:r>
                    </a:p>
                    <a:p>
                      <a:pPr marL="173038" marR="0" lvl="0" indent="-173038"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Matter referred to CLU and SIU is consulting with Senior Counsel on the matter.</a:t>
                      </a:r>
                    </a:p>
                    <a:p>
                      <a:pPr marL="173038" marR="0" lvl="0" indent="-173038"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Legal Strategy – Interdict Tawazun/ Halcon from continued use of Denel IP and institute a claim for damages. </a:t>
                      </a:r>
                    </a:p>
                    <a:p>
                      <a:pPr marL="173038" indent="0" algn="l" defTabSz="457200" rtl="0" eaLnBrk="1" latinLnBrk="0" hangingPunct="1">
                        <a:buFontTx/>
                        <a:buNone/>
                      </a:pPr>
                      <a:r>
                        <a:rPr lang="en-US" sz="1400" b="1" dirty="0">
                          <a:solidFill>
                            <a:schemeClr val="tx1"/>
                          </a:solidFill>
                          <a:latin typeface="Arial" panose="020B0604020202020204" pitchFamily="34" charset="0"/>
                          <a:cs typeface="Arial" panose="020B0604020202020204" pitchFamily="34" charset="0"/>
                        </a:rPr>
                        <a:t>Value R328 million </a:t>
                      </a:r>
                      <a:r>
                        <a:rPr kumimoji="0" lang="en-US" sz="14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and R1.5 bn in royalties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Criminal Referral</a:t>
                      </a:r>
                    </a:p>
                    <a:p>
                      <a:pPr marL="173038" marR="0" lvl="0" indent="-173038"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Evidence pointing the criminal conduct against 7 individuals is under legal review</a:t>
                      </a:r>
                    </a:p>
                    <a:p>
                      <a:pPr marL="173038" marR="0" lvl="0" indent="-173038"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Disciplinary Referral</a:t>
                      </a:r>
                    </a:p>
                    <a:p>
                      <a:pPr marL="173038" indent="-173038">
                        <a:buFont typeface="Arial" panose="020B0604020202020204" pitchFamily="34" charset="0"/>
                        <a:buChar char="•"/>
                      </a:pPr>
                      <a:r>
                        <a:rPr lang="en-US" sz="1400" dirty="0">
                          <a:latin typeface="Arial" panose="020B0604020202020204" pitchFamily="34" charset="0"/>
                          <a:cs typeface="Arial" panose="020B0604020202020204" pitchFamily="34" charset="0"/>
                        </a:rPr>
                        <a:t>Denel instituted DC against one official and he was later dismissed for misconduct</a:t>
                      </a:r>
                      <a:r>
                        <a:rPr lang="en-US" sz="1600" baseline="0" dirty="0">
                          <a:latin typeface="Arial" panose="020B0604020202020204" pitchFamily="34" charset="0"/>
                          <a:cs typeface="Arial" panose="020B0604020202020204" pitchFamily="34" charset="0"/>
                        </a:rPr>
                        <a:t>.</a:t>
                      </a:r>
                      <a:endParaRPr lang="en-US" sz="1400" baseline="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621096"/>
                  </a:ext>
                </a:extLst>
              </a:tr>
            </a:tbl>
          </a:graphicData>
        </a:graphic>
      </p:graphicFrame>
    </p:spTree>
    <p:extLst>
      <p:ext uri="{BB962C8B-B14F-4D97-AF65-F5344CB8AC3E}">
        <p14:creationId xmlns:p14="http://schemas.microsoft.com/office/powerpoint/2010/main" val="3330387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1977081" y="195081"/>
            <a:ext cx="10214919"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b="1" dirty="0">
                <a:solidFill>
                  <a:prstClr val="black"/>
                </a:solidFill>
                <a:latin typeface="Calibri" panose="020F0502020204030204" pitchFamily="34" charset="0"/>
                <a:cs typeface="Calibri" panose="020F0502020204030204" pitchFamily="34" charset="0"/>
              </a:rPr>
              <a:t>SUMMARY OF PROGRESS - ALLEGED MISAPPROPRIATION OF IP</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70898795"/>
              </p:ext>
            </p:extLst>
          </p:nvPr>
        </p:nvGraphicFramePr>
        <p:xfrm>
          <a:off x="0" y="1621971"/>
          <a:ext cx="12192000" cy="4921552"/>
        </p:xfrm>
        <a:graphic>
          <a:graphicData uri="http://schemas.openxmlformats.org/drawingml/2006/table">
            <a:tbl>
              <a:tblPr firstRow="1" bandRow="1">
                <a:tableStyleId>{5202B0CA-FC54-4496-8BCA-5EF66A818D29}</a:tableStyleId>
              </a:tblPr>
              <a:tblGrid>
                <a:gridCol w="712033">
                  <a:extLst>
                    <a:ext uri="{9D8B030D-6E8A-4147-A177-3AD203B41FA5}">
                      <a16:colId xmlns:a16="http://schemas.microsoft.com/office/drawing/2014/main" val="1533245512"/>
                    </a:ext>
                  </a:extLst>
                </a:gridCol>
                <a:gridCol w="1957026">
                  <a:extLst>
                    <a:ext uri="{9D8B030D-6E8A-4147-A177-3AD203B41FA5}">
                      <a16:colId xmlns:a16="http://schemas.microsoft.com/office/drawing/2014/main" val="2257037568"/>
                    </a:ext>
                  </a:extLst>
                </a:gridCol>
                <a:gridCol w="7552627">
                  <a:extLst>
                    <a:ext uri="{9D8B030D-6E8A-4147-A177-3AD203B41FA5}">
                      <a16:colId xmlns:a16="http://schemas.microsoft.com/office/drawing/2014/main" val="3727340076"/>
                    </a:ext>
                  </a:extLst>
                </a:gridCol>
                <a:gridCol w="1970314">
                  <a:extLst>
                    <a:ext uri="{9D8B030D-6E8A-4147-A177-3AD203B41FA5}">
                      <a16:colId xmlns:a16="http://schemas.microsoft.com/office/drawing/2014/main" val="1023898634"/>
                    </a:ext>
                  </a:extLst>
                </a:gridCol>
              </a:tblGrid>
              <a:tr h="562912">
                <a:tc>
                  <a:txBody>
                    <a:bodyPr/>
                    <a:lstStyle/>
                    <a:p>
                      <a:pPr algn="ctr"/>
                      <a:r>
                        <a:rPr lang="en-US" sz="1400" b="1" dirty="0">
                          <a:solidFill>
                            <a:schemeClr val="tx1"/>
                          </a:solidFill>
                          <a:latin typeface="Arial" panose="020B0604020202020204" pitchFamily="34" charset="0"/>
                          <a:cs typeface="Arial" panose="020B0604020202020204" pitchFamily="34" charset="0"/>
                        </a:rPr>
                        <a:t>Focus</a:t>
                      </a:r>
                      <a:r>
                        <a:rPr lang="en-US" sz="1400" b="1" baseline="0" dirty="0">
                          <a:solidFill>
                            <a:schemeClr val="tx1"/>
                          </a:solidFill>
                          <a:latin typeface="Arial" panose="020B0604020202020204" pitchFamily="34" charset="0"/>
                          <a:cs typeface="Arial" panose="020B0604020202020204" pitchFamily="34" charset="0"/>
                        </a:rPr>
                        <a:t> Area</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Description of Allegation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Progress/Finding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Outcomes (Actual / 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27612893"/>
                  </a:ext>
                </a:extLst>
              </a:tr>
              <a:tr h="4336202">
                <a:tc>
                  <a:txBody>
                    <a:bodyPr/>
                    <a:lstStyle/>
                    <a:p>
                      <a:pPr marL="0" indent="0" algn="just">
                        <a:buFont typeface="+mj-lt"/>
                        <a:buNone/>
                      </a:pPr>
                      <a:r>
                        <a:rPr lang="en-US" sz="1400" b="1" dirty="0">
                          <a:latin typeface="Arial" panose="020B0604020202020204" pitchFamily="34" charset="0"/>
                          <a:cs typeface="Arial" panose="020B0604020202020204" pitchFamily="34" charset="0"/>
                        </a:rPr>
                        <a:t>8.2</a:t>
                      </a: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defTabSz="914400" rtl="0" eaLnBrk="1" latinLnBrk="0" hangingPunct="1">
                        <a:lnSpc>
                          <a:spcPct val="150000"/>
                        </a:lnSpc>
                        <a:spcBef>
                          <a:spcPts val="600"/>
                        </a:spcBef>
                        <a:buFont typeface="Arial" panose="020B0604020202020204" pitchFamily="34" charset="0"/>
                        <a:buNone/>
                      </a:pPr>
                      <a:r>
                        <a:rPr lang="en-US" sz="1400" dirty="0">
                          <a:latin typeface="Arial" panose="020B0604020202020204" pitchFamily="34" charset="0"/>
                          <a:cs typeface="Arial" panose="020B0604020202020204" pitchFamily="34" charset="0"/>
                        </a:rPr>
                        <a:t>It is alleged that the IP belonging to the institution was misappropriated in cohesive criminal conduct to abet foreign state companies.</a:t>
                      </a:r>
                    </a:p>
                    <a:p>
                      <a:pPr marL="0" indent="0" algn="just" defTabSz="914400" rtl="0" eaLnBrk="1" latinLnBrk="0" hangingPunct="1">
                        <a:lnSpc>
                          <a:spcPct val="150000"/>
                        </a:lnSpc>
                        <a:spcBef>
                          <a:spcPts val="600"/>
                        </a:spcBef>
                        <a:buFont typeface="Arial" panose="020B0604020202020204" pitchFamily="34" charset="0"/>
                        <a:buNone/>
                      </a:pPr>
                      <a:r>
                        <a:rPr lang="en-US" sz="1400" b="0" kern="1200" dirty="0">
                          <a:solidFill>
                            <a:schemeClr val="dk1"/>
                          </a:solidFill>
                          <a:latin typeface="Arial" panose="020B0604020202020204" pitchFamily="34" charset="0"/>
                          <a:ea typeface="+mn-ea"/>
                          <a:cs typeface="Arial" panose="020B0604020202020204" pitchFamily="34" charset="0"/>
                        </a:rPr>
                        <a:t>Allegations relating to Barij Dynamics (formerly known as Tawazun Dynamics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buFont typeface="Arial" panose="020B0604020202020204" pitchFamily="34" charset="0"/>
                        <a:buNone/>
                      </a:pPr>
                      <a:r>
                        <a:rPr lang="en-US" sz="1400" b="0" kern="1200" dirty="0">
                          <a:solidFill>
                            <a:schemeClr val="dk1"/>
                          </a:solidFill>
                          <a:latin typeface="Arial" panose="020B0604020202020204" pitchFamily="34" charset="0"/>
                          <a:ea typeface="+mn-ea"/>
                          <a:cs typeface="Arial" panose="020B0604020202020204" pitchFamily="34" charset="0"/>
                        </a:rPr>
                        <a:t>Continuation</a:t>
                      </a:r>
                    </a:p>
                    <a:p>
                      <a:pPr marL="234950" lvl="1" indent="-234950" algn="just" defTabSz="914400" rtl="0" eaLnBrk="1" latinLnBrk="0" hangingPunct="1">
                        <a:buFont typeface="Arial" panose="020B0604020202020204" pitchFamily="34" charset="0"/>
                        <a:buChar char="•"/>
                      </a:pPr>
                      <a:r>
                        <a:rPr lang="en-US" sz="1400" kern="1200" dirty="0">
                          <a:solidFill>
                            <a:schemeClr val="dk1"/>
                          </a:solidFill>
                          <a:effectLst/>
                          <a:latin typeface="Arial" panose="020B0604020202020204" pitchFamily="34" charset="0"/>
                          <a:cs typeface="Arial" panose="020B0604020202020204" pitchFamily="34" charset="0"/>
                        </a:rPr>
                        <a:t>Denel would still own 49% of the foreground whilst the background IP belonged to  the South African government. </a:t>
                      </a:r>
                    </a:p>
                    <a:p>
                      <a:pPr marL="234950" lvl="1" indent="-234950" algn="just" defTabSz="914400" rtl="0" eaLnBrk="1" latinLnBrk="0" hangingPunct="1">
                        <a:buFont typeface="Arial" panose="020B0604020202020204" pitchFamily="34" charset="0"/>
                        <a:buChar char="•"/>
                      </a:pPr>
                      <a:r>
                        <a:rPr lang="en-US" sz="1400" kern="1200" dirty="0">
                          <a:solidFill>
                            <a:schemeClr val="dk1"/>
                          </a:solidFill>
                          <a:effectLst/>
                          <a:latin typeface="Arial" panose="020B0604020202020204" pitchFamily="34" charset="0"/>
                          <a:cs typeface="Arial" panose="020B0604020202020204" pitchFamily="34" charset="0"/>
                        </a:rPr>
                        <a:t>TD board resolved (Resolution 5 of 21 June 2015) to transfer the foreground IP to Tawazun in return of the loan made to to for the development of the P2 and P3 missiles. However, this resolution is signed and dated 21 June 2016. </a:t>
                      </a:r>
                    </a:p>
                    <a:p>
                      <a:pPr marL="234950" lvl="1" indent="-234950" algn="just" defTabSz="914400" rtl="0" eaLnBrk="1" latinLnBrk="0" hangingPunct="1">
                        <a:buFont typeface="Arial" panose="020B0604020202020204" pitchFamily="34" charset="0"/>
                        <a:buChar char="•"/>
                      </a:pPr>
                      <a:r>
                        <a:rPr lang="en-US" sz="1400" kern="1200" dirty="0">
                          <a:solidFill>
                            <a:schemeClr val="dk1"/>
                          </a:solidFill>
                          <a:effectLst/>
                          <a:latin typeface="Arial" panose="020B0604020202020204" pitchFamily="34" charset="0"/>
                          <a:cs typeface="Arial" panose="020B0604020202020204" pitchFamily="34" charset="0"/>
                        </a:rPr>
                        <a:t>Whilst a shareholder representative signed this resolution, Denel is not aware of this transfer. The Investigation team found no minimum approval for the transfer of this material asset.</a:t>
                      </a:r>
                    </a:p>
                    <a:p>
                      <a:pPr marL="234950" lvl="1" indent="-234950" algn="just" defTabSz="914400" rtl="0" eaLnBrk="1" latinLnBrk="0" hangingPunct="1">
                        <a:buFont typeface="Arial" panose="020B0604020202020204" pitchFamily="34" charset="0"/>
                        <a:buChar char="•"/>
                      </a:pPr>
                      <a:r>
                        <a:rPr lang="en-US" sz="1400" kern="1200" dirty="0">
                          <a:solidFill>
                            <a:schemeClr val="dk1"/>
                          </a:solidFill>
                          <a:effectLst/>
                          <a:latin typeface="Arial" panose="020B0604020202020204" pitchFamily="34" charset="0"/>
                          <a:cs typeface="Arial" panose="020B0604020202020204" pitchFamily="34" charset="0"/>
                        </a:rPr>
                        <a:t>After the transfer of IP to Tawazun, Tawazun sold its shares to a sister company styled EDIC and the name of the joint venture was later changed to Barij Dynamics.</a:t>
                      </a:r>
                    </a:p>
                    <a:p>
                      <a:pPr marL="234950" lvl="1" indent="-234950" algn="just" defTabSz="914400" rtl="0" eaLnBrk="1" latinLnBrk="0" hangingPunct="1">
                        <a:buFont typeface="Arial" panose="020B0604020202020204" pitchFamily="34" charset="0"/>
                        <a:buChar char="•"/>
                      </a:pPr>
                      <a:r>
                        <a:rPr lang="en-US" sz="1400" kern="1200" dirty="0">
                          <a:solidFill>
                            <a:schemeClr val="dk1"/>
                          </a:solidFill>
                          <a:effectLst/>
                          <a:latin typeface="Arial" panose="020B0604020202020204" pitchFamily="34" charset="0"/>
                          <a:cs typeface="Arial" panose="020B0604020202020204" pitchFamily="34" charset="0"/>
                        </a:rPr>
                        <a:t>The foreground IP for both these missiles was later transferred from Tawazun to Halcon. </a:t>
                      </a:r>
                    </a:p>
                    <a:p>
                      <a:pPr marL="234950" lvl="1" indent="-234950" algn="just" defTabSz="914400" rtl="0" eaLnBrk="1" latinLnBrk="0" hangingPunct="1">
                        <a:buFont typeface="Arial" panose="020B0604020202020204" pitchFamily="34" charset="0"/>
                        <a:buChar char="•"/>
                      </a:pPr>
                      <a:r>
                        <a:rPr lang="en-US" sz="1400" kern="1200" dirty="0">
                          <a:solidFill>
                            <a:schemeClr val="dk1"/>
                          </a:solidFill>
                          <a:effectLst/>
                          <a:latin typeface="Arial" panose="020B0604020202020204" pitchFamily="34" charset="0"/>
                          <a:cs typeface="Arial" panose="020B0604020202020204" pitchFamily="34" charset="0"/>
                        </a:rPr>
                        <a:t>When the Air Force tender was issued, TD was instructed not to submit tender documents because Halcon was going to tender. </a:t>
                      </a:r>
                    </a:p>
                    <a:p>
                      <a:pPr marL="234950" lvl="1" indent="-234950" algn="just" defTabSz="914400" rtl="0" eaLnBrk="1" latinLnBrk="0" hangingPunct="1">
                        <a:buFont typeface="Arial" panose="020B0604020202020204" pitchFamily="34" charset="0"/>
                        <a:buChar char="•"/>
                      </a:pPr>
                      <a:r>
                        <a:rPr lang="en-US" sz="1400" kern="1200" dirty="0">
                          <a:solidFill>
                            <a:schemeClr val="dk1"/>
                          </a:solidFill>
                          <a:effectLst/>
                          <a:latin typeface="Arial" panose="020B0604020202020204" pitchFamily="34" charset="0"/>
                          <a:cs typeface="Arial" panose="020B0604020202020204" pitchFamily="34" charset="0"/>
                        </a:rPr>
                        <a:t>Halcon was awarded the tender and later entered into a Production contract with Denel because they did not have the background IP</a:t>
                      </a:r>
                    </a:p>
                    <a:p>
                      <a:pPr marL="234950" lvl="1" indent="-234950" algn="just" defTabSz="914400" rtl="0" eaLnBrk="1" latinLnBrk="0" hangingPunct="1">
                        <a:buFont typeface="Arial" panose="020B0604020202020204" pitchFamily="34" charset="0"/>
                        <a:buChar char="•"/>
                      </a:pPr>
                      <a:r>
                        <a:rPr lang="en-US" sz="1400" kern="1200" dirty="0">
                          <a:solidFill>
                            <a:schemeClr val="dk1"/>
                          </a:solidFill>
                          <a:effectLst/>
                          <a:latin typeface="Arial" panose="020B0604020202020204" pitchFamily="34" charset="0"/>
                          <a:cs typeface="Arial" panose="020B0604020202020204" pitchFamily="34" charset="0"/>
                        </a:rPr>
                        <a:t>From this contract, then the Background IP was transferred to Halcon..</a:t>
                      </a:r>
                    </a:p>
                    <a:p>
                      <a:pPr marL="234950" lvl="1" indent="-234950" algn="just" defTabSz="914400" rtl="0" eaLnBrk="1" latinLnBrk="0" hangingPunct="1">
                        <a:buFont typeface="Arial" panose="020B0604020202020204" pitchFamily="34" charset="0"/>
                        <a:buChar char="•"/>
                      </a:pPr>
                      <a:r>
                        <a:rPr lang="en-US" sz="1400" kern="1200" dirty="0">
                          <a:solidFill>
                            <a:schemeClr val="dk1"/>
                          </a:solidFill>
                          <a:effectLst/>
                          <a:latin typeface="Arial" panose="020B0604020202020204" pitchFamily="34" charset="0"/>
                          <a:cs typeface="Arial" panose="020B0604020202020204" pitchFamily="34" charset="0"/>
                        </a:rPr>
                        <a:t>The investigation team requested SAP data download reports for analysis and from this process, the team identified that the data packs were downloaded from Denel SAP system and this was in respect of P2, P3 and other missiles.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See above</a:t>
                      </a:r>
                      <a:endParaRPr lang="en-US" sz="1600" dirty="0">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621096"/>
                  </a:ext>
                </a:extLst>
              </a:tr>
            </a:tbl>
          </a:graphicData>
        </a:graphic>
      </p:graphicFrame>
    </p:spTree>
    <p:extLst>
      <p:ext uri="{BB962C8B-B14F-4D97-AF65-F5344CB8AC3E}">
        <p14:creationId xmlns:p14="http://schemas.microsoft.com/office/powerpoint/2010/main" val="18328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1977081" y="195081"/>
            <a:ext cx="10214919"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b="1" dirty="0">
                <a:solidFill>
                  <a:prstClr val="black"/>
                </a:solidFill>
                <a:latin typeface="Calibri" panose="020F0502020204030204" pitchFamily="34" charset="0"/>
                <a:cs typeface="Calibri" panose="020F0502020204030204" pitchFamily="34" charset="0"/>
              </a:rPr>
              <a:t>SUMMARY OF PROGRESS - ALLEGED MISAPPROPRIATION OF IP</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9640286"/>
              </p:ext>
            </p:extLst>
          </p:nvPr>
        </p:nvGraphicFramePr>
        <p:xfrm>
          <a:off x="0" y="1596620"/>
          <a:ext cx="12192000" cy="4876800"/>
        </p:xfrm>
        <a:graphic>
          <a:graphicData uri="http://schemas.openxmlformats.org/drawingml/2006/table">
            <a:tbl>
              <a:tblPr firstRow="1" bandRow="1">
                <a:tableStyleId>{5202B0CA-FC54-4496-8BCA-5EF66A818D29}</a:tableStyleId>
              </a:tblPr>
              <a:tblGrid>
                <a:gridCol w="712033">
                  <a:extLst>
                    <a:ext uri="{9D8B030D-6E8A-4147-A177-3AD203B41FA5}">
                      <a16:colId xmlns:a16="http://schemas.microsoft.com/office/drawing/2014/main" val="1533245512"/>
                    </a:ext>
                  </a:extLst>
                </a:gridCol>
                <a:gridCol w="1519538">
                  <a:extLst>
                    <a:ext uri="{9D8B030D-6E8A-4147-A177-3AD203B41FA5}">
                      <a16:colId xmlns:a16="http://schemas.microsoft.com/office/drawing/2014/main" val="2257037568"/>
                    </a:ext>
                  </a:extLst>
                </a:gridCol>
                <a:gridCol w="7892143">
                  <a:extLst>
                    <a:ext uri="{9D8B030D-6E8A-4147-A177-3AD203B41FA5}">
                      <a16:colId xmlns:a16="http://schemas.microsoft.com/office/drawing/2014/main" val="3727340076"/>
                    </a:ext>
                  </a:extLst>
                </a:gridCol>
                <a:gridCol w="2068286">
                  <a:extLst>
                    <a:ext uri="{9D8B030D-6E8A-4147-A177-3AD203B41FA5}">
                      <a16:colId xmlns:a16="http://schemas.microsoft.com/office/drawing/2014/main" val="1023898634"/>
                    </a:ext>
                  </a:extLst>
                </a:gridCol>
              </a:tblGrid>
              <a:tr h="477967">
                <a:tc>
                  <a:txBody>
                    <a:bodyPr/>
                    <a:lstStyle/>
                    <a:p>
                      <a:pPr algn="ctr"/>
                      <a:r>
                        <a:rPr lang="en-US" sz="1400" b="1" dirty="0">
                          <a:solidFill>
                            <a:schemeClr val="tx1"/>
                          </a:solidFill>
                          <a:latin typeface="Arial" panose="020B0604020202020204" pitchFamily="34" charset="0"/>
                          <a:cs typeface="Arial" panose="020B0604020202020204" pitchFamily="34" charset="0"/>
                        </a:rPr>
                        <a:t>Focus</a:t>
                      </a:r>
                      <a:r>
                        <a:rPr lang="en-US" sz="1400" b="1" baseline="0" dirty="0">
                          <a:solidFill>
                            <a:schemeClr val="tx1"/>
                          </a:solidFill>
                          <a:latin typeface="Arial" panose="020B0604020202020204" pitchFamily="34" charset="0"/>
                          <a:cs typeface="Arial" panose="020B0604020202020204" pitchFamily="34" charset="0"/>
                        </a:rPr>
                        <a:t> Area</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Description of Allegation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Progress/Finding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Outcomes (Actual / 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27612893"/>
                  </a:ext>
                </a:extLst>
              </a:tr>
              <a:tr h="4217356">
                <a:tc>
                  <a:txBody>
                    <a:bodyPr/>
                    <a:lstStyle/>
                    <a:p>
                      <a:pPr marL="0" indent="0" algn="just">
                        <a:buFont typeface="+mj-lt"/>
                        <a:buNone/>
                      </a:pPr>
                      <a:r>
                        <a:rPr lang="en-US" sz="1400" b="1" dirty="0">
                          <a:latin typeface="Arial" panose="020B0604020202020204" pitchFamily="34" charset="0"/>
                          <a:cs typeface="Arial" panose="020B0604020202020204" pitchFamily="34" charset="0"/>
                        </a:rPr>
                        <a:t>8.3</a:t>
                      </a: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p>
                      <a:pPr marL="0" indent="0" algn="just">
                        <a:buFont typeface="+mj-lt"/>
                        <a:buNone/>
                      </a:pP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defTabSz="914400" rtl="0" eaLnBrk="1" latinLnBrk="0" hangingPunct="1">
                        <a:lnSpc>
                          <a:spcPct val="150000"/>
                        </a:lnSpc>
                        <a:spcBef>
                          <a:spcPts val="600"/>
                        </a:spcBef>
                        <a:buFont typeface="Arial" panose="020B0604020202020204" pitchFamily="34" charset="0"/>
                        <a:buNone/>
                      </a:pPr>
                      <a:r>
                        <a:rPr lang="en-US" sz="1400" dirty="0">
                          <a:latin typeface="Arial" panose="020B0604020202020204" pitchFamily="34" charset="0"/>
                          <a:cs typeface="Arial" panose="020B0604020202020204" pitchFamily="34" charset="0"/>
                        </a:rPr>
                        <a:t>It is alleged that the IP belonging to the institution was misappropriated in cohesive criminal conduct to abet foreign state companies.</a:t>
                      </a:r>
                    </a:p>
                    <a:p>
                      <a:pPr marL="0" indent="0" algn="just" defTabSz="914400" rtl="0" eaLnBrk="1" latinLnBrk="0" hangingPunct="1">
                        <a:lnSpc>
                          <a:spcPct val="150000"/>
                        </a:lnSpc>
                        <a:spcBef>
                          <a:spcPts val="600"/>
                        </a:spcBef>
                        <a:buFont typeface="Arial" panose="020B0604020202020204" pitchFamily="34" charset="0"/>
                        <a:buNone/>
                      </a:pPr>
                      <a:r>
                        <a:rPr lang="en-US" sz="1400" b="0" kern="1200" dirty="0">
                          <a:solidFill>
                            <a:schemeClr val="dk1"/>
                          </a:solidFill>
                          <a:latin typeface="Arial" panose="020B0604020202020204" pitchFamily="34" charset="0"/>
                          <a:ea typeface="+mn-ea"/>
                          <a:cs typeface="Arial" panose="020B0604020202020204" pitchFamily="34" charset="0"/>
                        </a:rPr>
                        <a:t>Allegations relating to RG35 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2387"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a:solidFill>
                            <a:schemeClr val="dk1"/>
                          </a:solidFill>
                          <a:latin typeface="Arial" panose="020B0604020202020204" pitchFamily="34" charset="0"/>
                          <a:ea typeface="+mn-ea"/>
                          <a:cs typeface="Arial" panose="020B0604020202020204" pitchFamily="34" charset="0"/>
                        </a:rPr>
                        <a:t>Investigation is completed and findings are:</a:t>
                      </a:r>
                    </a:p>
                    <a:p>
                      <a:pPr marL="52387"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a:solidFill>
                            <a:schemeClr val="dk1"/>
                          </a:solidFill>
                          <a:latin typeface="Arial" panose="020B0604020202020204" pitchFamily="34" charset="0"/>
                          <a:ea typeface="+mn-ea"/>
                          <a:cs typeface="Arial" panose="020B0604020202020204" pitchFamily="34" charset="0"/>
                        </a:rPr>
                        <a:t>Denel received a letter demanding the RG35 IP from the CEO of Nimr who was the former employee of LSSA and/or DVS and Denel referred this matter to the SIU for further investigation. </a:t>
                      </a:r>
                    </a:p>
                    <a:p>
                      <a:pPr marL="52388" lvl="1" indent="0" algn="just">
                        <a:buFont typeface="Arial" panose="020B0604020202020204" pitchFamily="34" charset="0"/>
                        <a:buNone/>
                      </a:pPr>
                      <a:r>
                        <a:rPr lang="en-US" sz="1400" b="1" kern="1200" baseline="0" dirty="0">
                          <a:solidFill>
                            <a:schemeClr val="tx1"/>
                          </a:solidFill>
                          <a:effectLst/>
                          <a:latin typeface="Arial" panose="020B0604020202020204" pitchFamily="34" charset="0"/>
                          <a:cs typeface="Arial" panose="020B0604020202020204" pitchFamily="34" charset="0"/>
                        </a:rPr>
                        <a:t>The acquisition of  LSSA (BAE systems) and sale of RG35 IP</a:t>
                      </a:r>
                      <a:endParaRPr lang="en-US" sz="1400" b="1" kern="1200" dirty="0">
                        <a:solidFill>
                          <a:schemeClr val="tx1"/>
                        </a:solidFill>
                        <a:effectLst/>
                        <a:latin typeface="Arial" panose="020B0604020202020204" pitchFamily="34" charset="0"/>
                        <a:cs typeface="Arial" panose="020B0604020202020204" pitchFamily="34" charset="0"/>
                      </a:endParaRPr>
                    </a:p>
                    <a:p>
                      <a:pPr marL="338138" lvl="1" indent="-285750" algn="just">
                        <a:buFont typeface="Arial" panose="020B0604020202020204" pitchFamily="34" charset="0"/>
                        <a:buChar char="•"/>
                      </a:pPr>
                      <a:r>
                        <a:rPr lang="en-US" sz="1400" kern="1200" dirty="0">
                          <a:solidFill>
                            <a:schemeClr val="tx1"/>
                          </a:solidFill>
                          <a:effectLst/>
                          <a:latin typeface="Arial" panose="020B0604020202020204" pitchFamily="34" charset="0"/>
                          <a:cs typeface="Arial" panose="020B0604020202020204" pitchFamily="34" charset="0"/>
                        </a:rPr>
                        <a:t>On 28 April 2015, Denel acquired LSSA for a base purchase price of</a:t>
                      </a:r>
                      <a:r>
                        <a:rPr lang="en-US" sz="1400" kern="1200" baseline="0" dirty="0">
                          <a:solidFill>
                            <a:schemeClr val="tx1"/>
                          </a:solidFill>
                          <a:effectLst/>
                          <a:latin typeface="Arial" panose="020B0604020202020204" pitchFamily="34" charset="0"/>
                          <a:cs typeface="Arial" panose="020B0604020202020204" pitchFamily="34" charset="0"/>
                        </a:rPr>
                        <a:t> R855 million. </a:t>
                      </a:r>
                    </a:p>
                    <a:p>
                      <a:pPr marL="338138" lvl="1" indent="-285750" algn="just">
                        <a:buFont typeface="Arial" panose="020B0604020202020204" pitchFamily="34" charset="0"/>
                        <a:buChar char="•"/>
                      </a:pPr>
                      <a:r>
                        <a:rPr lang="en-US" sz="1400" kern="1200" baseline="0" dirty="0">
                          <a:solidFill>
                            <a:schemeClr val="tx1"/>
                          </a:solidFill>
                          <a:effectLst/>
                          <a:latin typeface="Arial" panose="020B0604020202020204" pitchFamily="34" charset="0"/>
                          <a:cs typeface="Arial" panose="020B0604020202020204" pitchFamily="34" charset="0"/>
                        </a:rPr>
                        <a:t>On 3 August 2015, </a:t>
                      </a:r>
                      <a:r>
                        <a:rPr lang="en-US" sz="1400" kern="1200" dirty="0">
                          <a:solidFill>
                            <a:schemeClr val="tx1"/>
                          </a:solidFill>
                          <a:effectLst/>
                          <a:latin typeface="Arial" panose="020B0604020202020204" pitchFamily="34" charset="0"/>
                          <a:cs typeface="Arial" panose="020B0604020202020204" pitchFamily="34" charset="0"/>
                        </a:rPr>
                        <a:t>Nimr Automotive LLC enters into an Agreement with LSSA (DVS) for the acquisition of RG35 Military Vehicle IP and hardware. </a:t>
                      </a:r>
                      <a:r>
                        <a:rPr lang="en-US" sz="1400" kern="1200" baseline="0" dirty="0">
                          <a:solidFill>
                            <a:schemeClr val="tx1"/>
                          </a:solidFill>
                          <a:effectLst/>
                          <a:latin typeface="Arial" panose="020B0604020202020204" pitchFamily="34" charset="0"/>
                          <a:cs typeface="Arial" panose="020B0604020202020204" pitchFamily="34" charset="0"/>
                        </a:rPr>
                        <a:t>There were two additional contracts signed on the same day as follows:</a:t>
                      </a:r>
                    </a:p>
                    <a:p>
                      <a:pPr marL="692150" lvl="1" indent="-407988" algn="just">
                        <a:buFont typeface="Courier New" panose="02070309020205020404" pitchFamily="49" charset="0"/>
                        <a:buChar char="o"/>
                      </a:pPr>
                      <a:r>
                        <a:rPr lang="en-US" sz="1400" kern="1200" baseline="0" dirty="0">
                          <a:solidFill>
                            <a:schemeClr val="tx1"/>
                          </a:solidFill>
                          <a:effectLst/>
                          <a:latin typeface="Arial" panose="020B0604020202020204" pitchFamily="34" charset="0"/>
                          <a:cs typeface="Arial" panose="020B0604020202020204" pitchFamily="34" charset="0"/>
                        </a:rPr>
                        <a:t>The framework agreement for the supply of development services and products relating to the N35 4X4 and 6X6 variants; and</a:t>
                      </a:r>
                    </a:p>
                    <a:p>
                      <a:pPr marL="692150" lvl="1" indent="-407988" algn="just">
                        <a:buFont typeface="Courier New" panose="02070309020205020404" pitchFamily="49" charset="0"/>
                        <a:buChar char="o"/>
                      </a:pPr>
                      <a:r>
                        <a:rPr lang="en-US" sz="1400" kern="1200" baseline="0" dirty="0">
                          <a:solidFill>
                            <a:schemeClr val="tx1"/>
                          </a:solidFill>
                          <a:effectLst/>
                          <a:latin typeface="Arial" panose="020B0604020202020204" pitchFamily="34" charset="0"/>
                          <a:cs typeface="Arial" panose="020B0604020202020204" pitchFamily="34" charset="0"/>
                        </a:rPr>
                        <a:t>The supply of the RG35 military vehicle to be used for the UAE summer trials (trials vehicle).</a:t>
                      </a:r>
                    </a:p>
                    <a:p>
                      <a:pPr marL="338138" lvl="1" indent="-285750" algn="just">
                        <a:buFont typeface="Arial" panose="020B0604020202020204" pitchFamily="34" charset="0"/>
                        <a:buChar char="•"/>
                      </a:pPr>
                      <a:r>
                        <a:rPr lang="en-US" sz="1400" kern="1200" baseline="0" dirty="0">
                          <a:solidFill>
                            <a:schemeClr val="tx1"/>
                          </a:solidFill>
                          <a:effectLst/>
                          <a:latin typeface="Arial" panose="020B0604020202020204" pitchFamily="34" charset="0"/>
                          <a:cs typeface="Arial" panose="020B0604020202020204" pitchFamily="34" charset="0"/>
                        </a:rPr>
                        <a:t>The contracts were signed by one employee of Denel on behalf of DVS, however, this official had no delegation o authority to sign such contracts.</a:t>
                      </a:r>
                    </a:p>
                    <a:p>
                      <a:pPr marL="338138" lvl="1" indent="-285750" algn="just">
                        <a:buFont typeface="Arial" panose="020B0604020202020204" pitchFamily="34" charset="0"/>
                        <a:buChar char="•"/>
                      </a:pPr>
                      <a:r>
                        <a:rPr lang="en-US" sz="1400" kern="1200" baseline="0" dirty="0">
                          <a:solidFill>
                            <a:schemeClr val="tx1"/>
                          </a:solidFill>
                          <a:effectLst/>
                          <a:latin typeface="Arial" panose="020B0604020202020204" pitchFamily="34" charset="0"/>
                          <a:cs typeface="Arial" panose="020B0604020202020204" pitchFamily="34" charset="0"/>
                        </a:rPr>
                        <a:t>This official later resigned and  informed Denel that he was offered a senior position by Nimr. Denel advised to adhere to this restraint of trade agreement in terms of his employment contract, however, this was enforced. </a:t>
                      </a:r>
                    </a:p>
                    <a:p>
                      <a:pPr marL="338138" lvl="1" indent="-285750" algn="just">
                        <a:buFont typeface="Arial" panose="020B0604020202020204" pitchFamily="34" charset="0"/>
                        <a:buChar char="•"/>
                      </a:pPr>
                      <a:r>
                        <a:rPr lang="en-US" sz="1400" kern="1200" baseline="0" dirty="0">
                          <a:solidFill>
                            <a:schemeClr val="tx1"/>
                          </a:solidFill>
                          <a:effectLst/>
                          <a:latin typeface="Arial" panose="020B0604020202020204" pitchFamily="34" charset="0"/>
                          <a:cs typeface="Arial" panose="020B0604020202020204" pitchFamily="34" charset="0"/>
                        </a:rPr>
                        <a:t>In line with the sale of RG35 IP,  the SIU is also reviewing the acquisition of LSSA and the value of the company considering that the value was based on future revenue streams from the same RG35 IP that was sold 3 months months after the acquisition. </a:t>
                      </a:r>
                      <a:endParaRPr lang="en-US" sz="1400" kern="1200" dirty="0">
                        <a:solidFill>
                          <a:schemeClr val="dk1"/>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Civil Recovery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set the contract aside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Breach of employment contract (restraint of trade)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Criminal Referral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Possible criminal referral  against the former employee of Denel.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Disciplinary Referral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Consideration is on the relevant Accounting Officers (both Group and DVS)</a:t>
                      </a:r>
                      <a:endParaRPr lang="en-US" sz="1400" dirty="0">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621096"/>
                  </a:ext>
                </a:extLst>
              </a:tr>
            </a:tbl>
          </a:graphicData>
        </a:graphic>
      </p:graphicFrame>
    </p:spTree>
    <p:extLst>
      <p:ext uri="{BB962C8B-B14F-4D97-AF65-F5344CB8AC3E}">
        <p14:creationId xmlns:p14="http://schemas.microsoft.com/office/powerpoint/2010/main" val="1493399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428" y="-20409"/>
            <a:ext cx="10222626" cy="1143000"/>
          </a:xfrm>
        </p:spPr>
        <p:txBody>
          <a:bodyPr>
            <a:normAutofit/>
          </a:bodyPr>
          <a:lstStyle/>
          <a:p>
            <a:pPr algn="ctr">
              <a:defRPr/>
            </a:pPr>
            <a:r>
              <a:rPr lang="en-US" sz="2800" b="1" dirty="0">
                <a:solidFill>
                  <a:prstClr val="black"/>
                </a:solidFill>
                <a:latin typeface="Calibri" panose="020F0502020204030204" pitchFamily="34" charset="0"/>
                <a:cs typeface="Calibri" panose="020F0502020204030204" pitchFamily="34" charset="0"/>
              </a:rPr>
              <a:t>SUMMARY OF PROGRESS - MALADMINISTRATION</a:t>
            </a:r>
          </a:p>
        </p:txBody>
      </p:sp>
      <p:sp>
        <p:nvSpPr>
          <p:cNvPr id="3" name="Content Placeholder 2"/>
          <p:cNvSpPr>
            <a:spLocks noGrp="1"/>
          </p:cNvSpPr>
          <p:nvPr>
            <p:ph idx="1"/>
          </p:nvPr>
        </p:nvSpPr>
        <p:spPr>
          <a:xfrm>
            <a:off x="512804" y="1698171"/>
            <a:ext cx="11312612" cy="4548890"/>
          </a:xfrm>
        </p:spPr>
        <p:txBody>
          <a:bodyPr>
            <a:normAutofit/>
          </a:bodyPr>
          <a:lstStyle/>
          <a:p>
            <a:pPr marL="0" marR="0" lvl="0" indent="0" algn="just" defTabSz="4572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US" sz="1600" kern="1200" dirty="0">
                <a:solidFill>
                  <a:schemeClr val="dk1"/>
                </a:solidFill>
                <a:effectLst/>
                <a:latin typeface="Arial" panose="020B0604020202020204" pitchFamily="34" charset="0"/>
                <a:cs typeface="Arial" panose="020B0604020202020204" pitchFamily="34" charset="0"/>
              </a:rPr>
              <a:t>After finalizing </a:t>
            </a:r>
            <a:r>
              <a:rPr lang="en-US" sz="1600" kern="1200" baseline="0" dirty="0">
                <a:solidFill>
                  <a:schemeClr val="dk1"/>
                </a:solidFill>
                <a:effectLst/>
                <a:latin typeface="Arial" panose="020B0604020202020204" pitchFamily="34" charset="0"/>
                <a:cs typeface="Arial" panose="020B0604020202020204" pitchFamily="34" charset="0"/>
              </a:rPr>
              <a:t>the key focus areas of the investigation, the SIU will conduct the governance review in order to identify the following:</a:t>
            </a:r>
          </a:p>
          <a:p>
            <a:pPr marL="285750" marR="0" lvl="0" indent="-285750" algn="just" defTabSz="457200" rtl="0" eaLnBrk="1" fontAlgn="auto" latinLnBrk="0" hangingPunct="1">
              <a:lnSpc>
                <a:spcPct val="100000"/>
              </a:lnSpc>
              <a:spcBef>
                <a:spcPts val="0"/>
              </a:spcBef>
              <a:spcAft>
                <a:spcPts val="900"/>
              </a:spcAft>
              <a:buClrTx/>
              <a:buSzTx/>
              <a:buFont typeface="Arial" panose="020B0604020202020204" pitchFamily="34" charset="0"/>
              <a:buChar char="•"/>
              <a:tabLst/>
              <a:defRPr/>
            </a:pPr>
            <a:r>
              <a:rPr lang="en-GB" sz="1600" dirty="0">
                <a:latin typeface="Arial" panose="020B0604020202020204" pitchFamily="34" charset="0"/>
                <a:ea typeface="Times New Roman" panose="02020603050405020304" pitchFamily="18" charset="0"/>
                <a:cs typeface="Arial" panose="020B0604020202020204" pitchFamily="34" charset="0"/>
              </a:rPr>
              <a:t>The cause of the failure of governance structures at Denel;</a:t>
            </a:r>
          </a:p>
          <a:p>
            <a:pPr marL="285750" indent="-285750" algn="just">
              <a:spcBef>
                <a:spcPts val="900"/>
              </a:spcBef>
              <a:spcAft>
                <a:spcPts val="900"/>
              </a:spcAft>
              <a:buFont typeface="Arial" panose="020B0604020202020204" pitchFamily="34" charset="0"/>
              <a:buChar char="•"/>
            </a:pPr>
            <a:r>
              <a:rPr lang="en-GB" sz="1600" dirty="0">
                <a:latin typeface="Arial" panose="020B0604020202020204" pitchFamily="34" charset="0"/>
                <a:ea typeface="Times New Roman" panose="02020603050405020304" pitchFamily="18" charset="0"/>
                <a:cs typeface="Arial" panose="020B0604020202020204" pitchFamily="34" charset="0"/>
              </a:rPr>
              <a:t>The individuals</a:t>
            </a:r>
            <a:r>
              <a:rPr lang="en-GB" sz="1600" baseline="0" dirty="0">
                <a:latin typeface="Arial" panose="020B0604020202020204" pitchFamily="34" charset="0"/>
                <a:ea typeface="Times New Roman" panose="02020603050405020304" pitchFamily="18" charset="0"/>
                <a:cs typeface="Arial" panose="020B0604020202020204" pitchFamily="34" charset="0"/>
              </a:rPr>
              <a:t> responsible for these </a:t>
            </a:r>
            <a:r>
              <a:rPr lang="en-GB" sz="1600" dirty="0">
                <a:latin typeface="Arial" panose="020B0604020202020204" pitchFamily="34" charset="0"/>
                <a:ea typeface="Times New Roman" panose="02020603050405020304" pitchFamily="18" charset="0"/>
                <a:cs typeface="Arial" panose="020B0604020202020204" pitchFamily="34" charset="0"/>
              </a:rPr>
              <a:t>failures;  </a:t>
            </a:r>
          </a:p>
          <a:p>
            <a:pPr marL="285750" indent="-285750" algn="just">
              <a:spcBef>
                <a:spcPts val="900"/>
              </a:spcBef>
              <a:spcAft>
                <a:spcPts val="900"/>
              </a:spcAft>
              <a:buFont typeface="Arial" panose="020B0604020202020204" pitchFamily="34" charset="0"/>
              <a:buChar char="•"/>
            </a:pPr>
            <a:r>
              <a:rPr lang="en-GB" sz="1600" dirty="0">
                <a:latin typeface="Arial" panose="020B0604020202020204" pitchFamily="34" charset="0"/>
                <a:ea typeface="Times New Roman" panose="02020603050405020304" pitchFamily="18" charset="0"/>
                <a:cs typeface="Arial" panose="020B0604020202020204" pitchFamily="34" charset="0"/>
              </a:rPr>
              <a:t>This process will include the following:</a:t>
            </a:r>
          </a:p>
          <a:p>
            <a:pPr marL="630238" lvl="1" indent="-346075" algn="just">
              <a:spcBef>
                <a:spcPts val="900"/>
              </a:spcBef>
              <a:spcAft>
                <a:spcPts val="900"/>
              </a:spcAft>
              <a:buFont typeface="Wingdings" panose="05000000000000000000" pitchFamily="2" charset="2"/>
              <a:buChar char="Ø"/>
            </a:pPr>
            <a:r>
              <a:rPr lang="en-GB" sz="1600" dirty="0">
                <a:latin typeface="Arial" panose="020B0604020202020204" pitchFamily="34" charset="0"/>
                <a:ea typeface="Times New Roman" panose="02020603050405020304" pitchFamily="18" charset="0"/>
                <a:cs typeface="Arial" panose="020B0604020202020204" pitchFamily="34" charset="0"/>
              </a:rPr>
              <a:t>The establishment of the Denel Asia Business</a:t>
            </a:r>
          </a:p>
          <a:p>
            <a:pPr marL="630238" lvl="1" indent="-346075" algn="just">
              <a:spcBef>
                <a:spcPts val="900"/>
              </a:spcBef>
              <a:spcAft>
                <a:spcPts val="900"/>
              </a:spcAft>
              <a:buFont typeface="Wingdings" panose="05000000000000000000" pitchFamily="2" charset="2"/>
              <a:buChar char="Ø"/>
            </a:pPr>
            <a:r>
              <a:rPr lang="en-GB" sz="1600" dirty="0">
                <a:latin typeface="Arial" panose="020B0604020202020204" pitchFamily="34" charset="0"/>
                <a:ea typeface="Times New Roman" panose="02020603050405020304" pitchFamily="18" charset="0"/>
                <a:cs typeface="Arial" panose="020B0604020202020204" pitchFamily="34" charset="0"/>
              </a:rPr>
              <a:t>Acquisition of LSSA and the funding related to the acquisition</a:t>
            </a:r>
          </a:p>
          <a:p>
            <a:pPr marL="630238" lvl="1" indent="-346075" algn="just">
              <a:spcBef>
                <a:spcPts val="900"/>
              </a:spcBef>
              <a:spcAft>
                <a:spcPts val="900"/>
              </a:spcAft>
              <a:buFont typeface="Wingdings" panose="05000000000000000000" pitchFamily="2" charset="2"/>
              <a:buChar char="Ø"/>
            </a:pPr>
            <a:r>
              <a:rPr lang="en-GB" sz="1600" dirty="0">
                <a:latin typeface="Arial" panose="020B0604020202020204" pitchFamily="34" charset="0"/>
                <a:ea typeface="Times New Roman" panose="02020603050405020304" pitchFamily="18" charset="0"/>
                <a:cs typeface="Arial" panose="020B0604020202020204" pitchFamily="34" charset="0"/>
              </a:rPr>
              <a:t>Relationship between Denel and its subsidiary (LMT); and </a:t>
            </a:r>
          </a:p>
          <a:p>
            <a:pPr marL="630238" lvl="1" indent="-346075" algn="just">
              <a:spcBef>
                <a:spcPts val="900"/>
              </a:spcBef>
              <a:spcAft>
                <a:spcPts val="900"/>
              </a:spcAft>
              <a:buFont typeface="Wingdings" panose="05000000000000000000" pitchFamily="2" charset="2"/>
              <a:buChar char="Ø"/>
            </a:pPr>
            <a:r>
              <a:rPr lang="en-GB" sz="1600" dirty="0">
                <a:latin typeface="Arial" panose="020B0604020202020204" pitchFamily="34" charset="0"/>
                <a:ea typeface="Times New Roman" panose="02020603050405020304" pitchFamily="18" charset="0"/>
                <a:cs typeface="Arial" panose="020B0604020202020204" pitchFamily="34" charset="0"/>
              </a:rPr>
              <a:t>Other key decisions affecting the Denel.</a:t>
            </a:r>
          </a:p>
          <a:p>
            <a:pPr marL="285750" indent="-285750" algn="just">
              <a:spcBef>
                <a:spcPts val="900"/>
              </a:spcBef>
              <a:spcAft>
                <a:spcPts val="900"/>
              </a:spcAft>
              <a:buFont typeface="Arial" panose="020B0604020202020204" pitchFamily="34" charset="0"/>
              <a:buChar char="•"/>
            </a:pPr>
            <a:r>
              <a:rPr lang="en-GB" sz="1600" dirty="0">
                <a:latin typeface="Arial" panose="020B0604020202020204" pitchFamily="34" charset="0"/>
                <a:ea typeface="Times New Roman" panose="02020603050405020304" pitchFamily="18" charset="0"/>
                <a:cs typeface="Arial" panose="020B0604020202020204" pitchFamily="34" charset="0"/>
              </a:rPr>
              <a:t>How the failures</a:t>
            </a:r>
            <a:r>
              <a:rPr lang="en-GB" sz="1600" baseline="0" dirty="0">
                <a:latin typeface="Arial" panose="020B0604020202020204" pitchFamily="34" charset="0"/>
                <a:ea typeface="Times New Roman" panose="02020603050405020304" pitchFamily="18" charset="0"/>
                <a:cs typeface="Arial" panose="020B0604020202020204" pitchFamily="34" charset="0"/>
              </a:rPr>
              <a:t> </a:t>
            </a:r>
            <a:r>
              <a:rPr lang="en-GB" sz="1600" dirty="0">
                <a:latin typeface="Arial" panose="020B0604020202020204" pitchFamily="34" charset="0"/>
                <a:ea typeface="Times New Roman" panose="02020603050405020304" pitchFamily="18" charset="0"/>
                <a:cs typeface="Arial" panose="020B0604020202020204" pitchFamily="34" charset="0"/>
              </a:rPr>
              <a:t>contributed to the current position of Denel; and </a:t>
            </a:r>
          </a:p>
          <a:p>
            <a:pPr marL="285750" indent="-285750" algn="just">
              <a:spcBef>
                <a:spcPts val="900"/>
              </a:spcBef>
              <a:spcAft>
                <a:spcPts val="900"/>
              </a:spcAft>
              <a:buFont typeface="Arial" panose="020B0604020202020204" pitchFamily="34" charset="0"/>
              <a:buChar char="•"/>
            </a:pPr>
            <a:r>
              <a:rPr lang="en-US" sz="1600" kern="1200" dirty="0">
                <a:solidFill>
                  <a:schemeClr val="dk1"/>
                </a:solidFill>
                <a:effectLst/>
                <a:latin typeface="Arial" panose="020B0604020202020204" pitchFamily="34" charset="0"/>
                <a:cs typeface="Arial" panose="020B0604020202020204" pitchFamily="34" charset="0"/>
              </a:rPr>
              <a:t>Make systemic recommendations on identified governance issues.</a:t>
            </a:r>
          </a:p>
        </p:txBody>
      </p:sp>
      <p:sp>
        <p:nvSpPr>
          <p:cNvPr id="5" name="TextBox 4"/>
          <p:cNvSpPr txBox="1"/>
          <p:nvPr/>
        </p:nvSpPr>
        <p:spPr>
          <a:xfrm>
            <a:off x="3133926" y="6569560"/>
            <a:ext cx="7345830" cy="246221"/>
          </a:xfrm>
          <a:prstGeom prst="rect">
            <a:avLst/>
          </a:prstGeom>
          <a:noFill/>
        </p:spPr>
        <p:txBody>
          <a:bodyPr wrap="square" rtlCol="0">
            <a:spAutoFit/>
          </a:bodyPr>
          <a:lstStyle/>
          <a:p>
            <a:pPr defTabSz="457200">
              <a:defRPr/>
            </a:pPr>
            <a:r>
              <a:rPr lang="en-US" sz="1000" b="1" dirty="0">
                <a:solidFill>
                  <a:prstClr val="black"/>
                </a:solidFill>
                <a:latin typeface="Arial"/>
                <a:cs typeface="Arial"/>
              </a:rPr>
              <a:t>Hotline: 0800 037 774    |     Website: https://www.siu.org.za   |   E-mail: info@siu.org.za </a:t>
            </a:r>
          </a:p>
        </p:txBody>
      </p:sp>
    </p:spTree>
    <p:extLst>
      <p:ext uri="{BB962C8B-B14F-4D97-AF65-F5344CB8AC3E}">
        <p14:creationId xmlns:p14="http://schemas.microsoft.com/office/powerpoint/2010/main" val="3238588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1618735" y="195081"/>
            <a:ext cx="10573265" cy="594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IMPLEMENTATION OF THE RECOMMENDATION OF THE JUDICIAL COMMISSION OF ENQUIRY</a:t>
            </a:r>
          </a:p>
        </p:txBody>
      </p:sp>
      <p:graphicFrame>
        <p:nvGraphicFramePr>
          <p:cNvPr id="6" name="Table 5"/>
          <p:cNvGraphicFramePr>
            <a:graphicFrameLocks noGrp="1"/>
          </p:cNvGraphicFramePr>
          <p:nvPr>
            <p:extLst>
              <p:ext uri="{D42A27DB-BD31-4B8C-83A1-F6EECF244321}">
                <p14:modId xmlns:p14="http://schemas.microsoft.com/office/powerpoint/2010/main" val="82243291"/>
              </p:ext>
            </p:extLst>
          </p:nvPr>
        </p:nvGraphicFramePr>
        <p:xfrm>
          <a:off x="105032" y="1445741"/>
          <a:ext cx="11981935" cy="4849528"/>
        </p:xfrm>
        <a:graphic>
          <a:graphicData uri="http://schemas.openxmlformats.org/drawingml/2006/table">
            <a:tbl>
              <a:tblPr firstRow="1" bandRow="1">
                <a:tableStyleId>{5202B0CA-FC54-4496-8BCA-5EF66A818D29}</a:tableStyleId>
              </a:tblPr>
              <a:tblGrid>
                <a:gridCol w="11981935">
                  <a:extLst>
                    <a:ext uri="{9D8B030D-6E8A-4147-A177-3AD203B41FA5}">
                      <a16:colId xmlns:a16="http://schemas.microsoft.com/office/drawing/2014/main" val="1533245512"/>
                    </a:ext>
                  </a:extLst>
                </a:gridCol>
              </a:tblGrid>
              <a:tr h="511095">
                <a:tc>
                  <a:txBody>
                    <a:bodyPr/>
                    <a:lstStyle/>
                    <a:p>
                      <a:pPr algn="ctr"/>
                      <a:r>
                        <a:rPr lang="en-US" sz="1800" b="1" dirty="0">
                          <a:solidFill>
                            <a:schemeClr val="tx1"/>
                          </a:solidFill>
                          <a:latin typeface="Arial" panose="020B0604020202020204" pitchFamily="34" charset="0"/>
                          <a:cs typeface="Arial" panose="020B0604020202020204" pitchFamily="34" charset="0"/>
                        </a:rPr>
                        <a:t>Update on State Capture matters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27612893"/>
                  </a:ext>
                </a:extLst>
              </a:tr>
              <a:tr h="4338433">
                <a:tc>
                  <a:txBody>
                    <a:bodyPr/>
                    <a:lstStyle/>
                    <a:p>
                      <a:pPr marL="0" marR="0" lvl="0" indent="0" algn="just"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SIU has considered the State Capture Report relating to Denel and it is implementing its recommendation and working in collaboration with other law enforcement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agencies. The following matters are under the investigation: In terms of the report, the SIU is investigating the following:</a:t>
                      </a:r>
                    </a:p>
                    <a:p>
                      <a:pPr marL="457200" marR="0" lvl="0" indent="-4572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 State Capture matters covered by the proclamation</a:t>
                      </a:r>
                      <a:r>
                        <a:rPr kumimoji="0" lang="en-US" sz="18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are under investigation</a:t>
                      </a:r>
                    </a:p>
                    <a:p>
                      <a:pPr marL="457200" marR="0" lvl="0" indent="-4572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3 matters/ investigations are finalized. </a:t>
                      </a:r>
                    </a:p>
                    <a:p>
                      <a:pPr marL="0" marR="0" lvl="0" indent="0" algn="just" defTabSz="4572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800" dirty="0">
                        <a:solidFill>
                          <a:prstClr val="black"/>
                        </a:solidFill>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800" dirty="0">
                          <a:solidFill>
                            <a:prstClr val="black"/>
                          </a:solidFill>
                          <a:latin typeface="Arial" panose="020B0604020202020204" pitchFamily="34" charset="0"/>
                          <a:cs typeface="Arial" panose="020B0604020202020204" pitchFamily="34" charset="0"/>
                        </a:rPr>
                        <a:t>The outcomes achieved on</a:t>
                      </a:r>
                      <a:r>
                        <a:rPr lang="en-US" sz="1800" baseline="0" dirty="0">
                          <a:solidFill>
                            <a:prstClr val="black"/>
                          </a:solidFill>
                          <a:latin typeface="Arial" panose="020B0604020202020204" pitchFamily="34" charset="0"/>
                          <a:cs typeface="Arial" panose="020B0604020202020204" pitchFamily="34" charset="0"/>
                        </a:rPr>
                        <a:t> </a:t>
                      </a:r>
                      <a:r>
                        <a:rPr lang="en-US" sz="1800" dirty="0">
                          <a:solidFill>
                            <a:prstClr val="black"/>
                          </a:solidFill>
                          <a:latin typeface="Arial" panose="020B0604020202020204" pitchFamily="34" charset="0"/>
                          <a:cs typeface="Arial" panose="020B0604020202020204" pitchFamily="34" charset="0"/>
                        </a:rPr>
                        <a:t>finalized matters include:</a:t>
                      </a: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dirty="0">
                          <a:solidFill>
                            <a:prstClr val="black"/>
                          </a:solidFill>
                          <a:latin typeface="Arial" panose="020B0604020202020204" pitchFamily="34" charset="0"/>
                          <a:cs typeface="Arial" panose="020B0604020202020204" pitchFamily="34" charset="0"/>
                        </a:rPr>
                        <a:t>   Number of NPA referrals: 7</a:t>
                      </a:r>
                    </a:p>
                    <a:p>
                      <a:pPr marL="457200" marR="0" lvl="0" indent="-4572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Number of DC referrals: 2</a:t>
                      </a:r>
                    </a:p>
                    <a:p>
                      <a:pPr marL="457200" marR="0" lvl="0" indent="-4572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aseline="0" dirty="0">
                          <a:solidFill>
                            <a:prstClr val="black"/>
                          </a:solidFill>
                          <a:latin typeface="Arial" panose="020B0604020202020204" pitchFamily="34" charset="0"/>
                          <a:cs typeface="Arial" panose="020B0604020202020204" pitchFamily="34" charset="0"/>
                        </a:rPr>
                        <a:t>2 matters were referred for civil recovery (VR laser (three contracts), and IP</a:t>
                      </a:r>
                      <a:endParaRPr kumimoji="0" lang="en-US" sz="18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621096"/>
                  </a:ext>
                </a:extLst>
              </a:tr>
            </a:tbl>
          </a:graphicData>
        </a:graphic>
      </p:graphicFrame>
    </p:spTree>
    <p:extLst>
      <p:ext uri="{BB962C8B-B14F-4D97-AF65-F5344CB8AC3E}">
        <p14:creationId xmlns:p14="http://schemas.microsoft.com/office/powerpoint/2010/main" val="128651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443" y="1"/>
            <a:ext cx="8737260" cy="987972"/>
          </a:xfrm>
        </p:spPr>
        <p:txBody>
          <a:bodyPr>
            <a:normAutofit/>
          </a:bodyPr>
          <a:lstStyle/>
          <a:p>
            <a:r>
              <a:rPr lang="en-US" sz="2400" b="1" dirty="0">
                <a:latin typeface="Arial" panose="020B0604020202020204" pitchFamily="34" charset="0"/>
                <a:cs typeface="Arial" panose="020B0604020202020204" pitchFamily="34" charset="0"/>
              </a:rPr>
              <a:t> </a:t>
            </a:r>
            <a:r>
              <a:rPr lang="en-US" sz="2800" b="1" dirty="0">
                <a:latin typeface="Calibri" panose="020F0502020204030204" pitchFamily="34" charset="0"/>
                <a:cs typeface="Calibri" panose="020F0502020204030204" pitchFamily="34" charset="0"/>
              </a:rPr>
              <a:t>LEGISLATIVE MANDATE</a:t>
            </a:r>
          </a:p>
        </p:txBody>
      </p:sp>
      <p:sp>
        <p:nvSpPr>
          <p:cNvPr id="3" name="Content Placeholder 2"/>
          <p:cNvSpPr>
            <a:spLocks noGrp="1"/>
          </p:cNvSpPr>
          <p:nvPr>
            <p:ph idx="1"/>
          </p:nvPr>
        </p:nvSpPr>
        <p:spPr>
          <a:xfrm>
            <a:off x="1638300" y="1907458"/>
            <a:ext cx="8915400" cy="3810170"/>
          </a:xfrm>
        </p:spPr>
        <p:txBody>
          <a:bodyPr>
            <a:normAutofit/>
          </a:bodyPr>
          <a:lstStyle/>
          <a:p>
            <a:pPr marL="0" indent="0" eaLnBrk="0" fontAlgn="base" hangingPunct="0">
              <a:lnSpc>
                <a:spcPct val="115000"/>
              </a:lnSpc>
              <a:spcBef>
                <a:spcPts val="900"/>
              </a:spcBef>
              <a:spcAft>
                <a:spcPts val="900"/>
              </a:spcAft>
              <a:buNone/>
            </a:pPr>
            <a:endParaRPr lang="en-ZA" altLang="en-US" sz="2000" kern="0" dirty="0">
              <a:solidFill>
                <a:srgbClr val="000000"/>
              </a:solidFill>
              <a:latin typeface="Arial" panose="020B0604020202020204" pitchFamily="34" charset="0"/>
              <a:ea typeface="HelveticaNeue"/>
              <a:cs typeface="Arial" panose="020B0604020202020204" pitchFamily="34" charset="0"/>
            </a:endParaRPr>
          </a:p>
          <a:p>
            <a:pPr marL="0" indent="0" eaLnBrk="0" fontAlgn="base" hangingPunct="0">
              <a:lnSpc>
                <a:spcPct val="115000"/>
              </a:lnSpc>
              <a:spcBef>
                <a:spcPts val="900"/>
              </a:spcBef>
              <a:spcAft>
                <a:spcPts val="900"/>
              </a:spcAft>
              <a:buNone/>
            </a:pPr>
            <a:endParaRPr lang="en-ZA" altLang="en-US" sz="2000" kern="0" dirty="0">
              <a:solidFill>
                <a:srgbClr val="000000"/>
              </a:solidFill>
              <a:latin typeface="Arial" panose="020B0604020202020204" pitchFamily="34" charset="0"/>
              <a:ea typeface="HelveticaNeue"/>
              <a:cs typeface="Arial" panose="020B0604020202020204" pitchFamily="34" charset="0"/>
            </a:endParaRPr>
          </a:p>
          <a:p>
            <a:pPr marL="0" indent="0" eaLnBrk="0" fontAlgn="base" hangingPunct="0">
              <a:lnSpc>
                <a:spcPct val="115000"/>
              </a:lnSpc>
              <a:spcBef>
                <a:spcPts val="900"/>
              </a:spcBef>
              <a:spcAft>
                <a:spcPts val="900"/>
              </a:spcAft>
              <a:buNone/>
            </a:pPr>
            <a:endParaRPr lang="en-ZA" altLang="en-US" sz="2000" kern="0" dirty="0">
              <a:solidFill>
                <a:srgbClr val="000000"/>
              </a:solidFill>
              <a:latin typeface="Arial" panose="020B0604020202020204" pitchFamily="34" charset="0"/>
              <a:ea typeface="HelveticaNeue"/>
              <a:cs typeface="Arial" panose="020B0604020202020204" pitchFamily="34" charset="0"/>
            </a:endParaRPr>
          </a:p>
          <a:p>
            <a:pPr marL="0" indent="0" eaLnBrk="0" fontAlgn="base" hangingPunct="0">
              <a:lnSpc>
                <a:spcPct val="115000"/>
              </a:lnSpc>
              <a:spcBef>
                <a:spcPts val="900"/>
              </a:spcBef>
              <a:spcAft>
                <a:spcPts val="900"/>
              </a:spcAft>
              <a:buNone/>
            </a:pPr>
            <a:endParaRPr lang="en-ZA" altLang="en-US" sz="2000" kern="0" dirty="0">
              <a:solidFill>
                <a:srgbClr val="000000"/>
              </a:solidFill>
              <a:latin typeface="Arial" panose="020B0604020202020204" pitchFamily="34" charset="0"/>
              <a:ea typeface="HelveticaNeue"/>
              <a:cs typeface="Arial" panose="020B0604020202020204" pitchFamily="34" charset="0"/>
            </a:endParaRPr>
          </a:p>
          <a:p>
            <a:pPr marL="0" indent="0" eaLnBrk="0" fontAlgn="base" hangingPunct="0">
              <a:lnSpc>
                <a:spcPct val="115000"/>
              </a:lnSpc>
              <a:spcBef>
                <a:spcPts val="900"/>
              </a:spcBef>
              <a:spcAft>
                <a:spcPts val="900"/>
              </a:spcAft>
              <a:buNone/>
            </a:pPr>
            <a:endParaRPr lang="en-ZA" altLang="en-US" sz="2000" kern="0" dirty="0">
              <a:solidFill>
                <a:srgbClr val="000000"/>
              </a:solidFill>
              <a:latin typeface="Arial" panose="020B0604020202020204" pitchFamily="34" charset="0"/>
              <a:ea typeface="HelveticaNeue"/>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pPr marL="0" marR="0" lvl="0" indent="0" algn="r" defTabSz="457197"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19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extBox 4"/>
          <p:cNvSpPr txBox="1"/>
          <p:nvPr/>
        </p:nvSpPr>
        <p:spPr>
          <a:xfrm>
            <a:off x="3133926" y="6569561"/>
            <a:ext cx="7345830" cy="246221"/>
          </a:xfrm>
          <a:prstGeom prst="rect">
            <a:avLst/>
          </a:prstGeom>
          <a:noFill/>
        </p:spPr>
        <p:txBody>
          <a:bodyPr wrap="square" rtlCol="0">
            <a:spAutoFit/>
          </a:bodyPr>
          <a:lstStyle/>
          <a:p>
            <a:pPr marL="0" marR="0" lvl="0" indent="0" algn="l" defTabSz="45719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Hotline: 0800 037 774    |     Website: https://www.siu.org.za   |   E-mail: info@siu.org.za </a:t>
            </a:r>
          </a:p>
        </p:txBody>
      </p:sp>
      <p:grpSp>
        <p:nvGrpSpPr>
          <p:cNvPr id="6" name="Group 5"/>
          <p:cNvGrpSpPr/>
          <p:nvPr/>
        </p:nvGrpSpPr>
        <p:grpSpPr>
          <a:xfrm>
            <a:off x="768052" y="1213906"/>
            <a:ext cx="10867413" cy="5063805"/>
            <a:chOff x="334951" y="769401"/>
            <a:chExt cx="8369428" cy="5063805"/>
          </a:xfrm>
        </p:grpSpPr>
        <p:sp>
          <p:nvSpPr>
            <p:cNvPr id="10" name="Rounded Rectangle 9"/>
            <p:cNvSpPr/>
            <p:nvPr/>
          </p:nvSpPr>
          <p:spPr>
            <a:xfrm>
              <a:off x="1005609" y="769401"/>
              <a:ext cx="7133226" cy="863562"/>
            </a:xfrm>
            <a:prstGeom prst="roundRect">
              <a:avLst/>
            </a:prstGeom>
            <a:solidFill>
              <a:srgbClr val="FFFF00"/>
            </a:solidFill>
            <a:ln w="38100" cap="flat" cmpd="sng" algn="ctr">
              <a:solidFill>
                <a:srgbClr val="000000"/>
              </a:solidFill>
              <a:prstDash val="solid"/>
            </a:ln>
            <a:effectLst>
              <a:glow rad="63500">
                <a:srgbClr val="FFFFFF">
                  <a:satMod val="175000"/>
                  <a:alpha val="40000"/>
                </a:srgbClr>
              </a:glow>
              <a:outerShdw blurRad="40000" dist="20000" dir="5400000" rotWithShape="0">
                <a:srgbClr val="000000">
                  <a:alpha val="38000"/>
                </a:srgbClr>
              </a:outerShdw>
            </a:effectLst>
          </p:spPr>
          <p:txBody>
            <a:bodyPr rtlCol="0" anchor="ctr"/>
            <a:lstStyle/>
            <a:p>
              <a:pPr marL="0" marR="0" lvl="0" indent="0" algn="ctr" defTabSz="914395" rtl="0" eaLnBrk="1" fontAlgn="auto" latinLnBrk="0" hangingPunct="1">
                <a:lnSpc>
                  <a:spcPct val="100000"/>
                </a:lnSpc>
                <a:spcBef>
                  <a:spcPts val="600"/>
                </a:spcBef>
                <a:spcAft>
                  <a:spcPts val="0"/>
                </a:spcAft>
                <a:buClrTx/>
                <a:buSzTx/>
                <a:buFontTx/>
                <a:buNone/>
                <a:tabLst/>
                <a:defRPr/>
              </a:pPr>
              <a:r>
                <a:rPr kumimoji="0" lang="en-ZA" sz="1800" b="1" i="0" u="none" strike="noStrike" kern="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rPr>
                <a:t>Empowering Legislation </a:t>
              </a:r>
            </a:p>
            <a:p>
              <a:pPr marL="0" marR="0" lvl="0" indent="0" algn="ctr" defTabSz="914395" rtl="0" eaLnBrk="1" fontAlgn="auto" latinLnBrk="0" hangingPunct="1">
                <a:lnSpc>
                  <a:spcPct val="100000"/>
                </a:lnSpc>
                <a:spcBef>
                  <a:spcPts val="6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rPr>
                <a:t>Special investigating units and Special Tribunals act, 1996 (Act no.74 of 1996) </a:t>
              </a:r>
              <a:endParaRPr kumimoji="0" lang="en-ZA"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1" name="Rounded Rectangle 10"/>
            <p:cNvSpPr/>
            <p:nvPr/>
          </p:nvSpPr>
          <p:spPr bwMode="gray">
            <a:xfrm>
              <a:off x="355224" y="1728114"/>
              <a:ext cx="3318973" cy="1442404"/>
            </a:xfrm>
            <a:prstGeom prst="roundRect">
              <a:avLst/>
            </a:prstGeom>
            <a:solidFill>
              <a:srgbClr val="FFFFFF">
                <a:lumMod val="95000"/>
              </a:srgbClr>
            </a:solidFill>
            <a:ln w="12700" algn="ctr">
              <a:solidFill>
                <a:srgbClr val="FFFFFF">
                  <a:lumMod val="85000"/>
                </a:srgbClr>
              </a:solidFill>
              <a:miter lim="800000"/>
              <a:headEnd/>
              <a:tailEnd/>
            </a:ln>
            <a:scene3d>
              <a:camera prst="orthographicFront"/>
              <a:lightRig rig="threePt" dir="t"/>
            </a:scene3d>
            <a:sp3d>
              <a:bevelT/>
            </a:sp3d>
          </p:spPr>
          <p:txBody>
            <a:bodyPr wrap="square" lIns="36000" tIns="36000" rIns="36000" bIns="36000" rtlCol="0" anchor="ctr"/>
            <a:lstStyle/>
            <a:p>
              <a:pPr marL="0" marR="0" lvl="0" indent="0" algn="ctr" defTabSz="914395" rtl="0" eaLnBrk="1" fontAlgn="auto" latinLnBrk="0" hangingPunct="1">
                <a:lnSpc>
                  <a:spcPct val="106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CCCC00"/>
                  </a:solidFill>
                  <a:effectLst/>
                  <a:uLnTx/>
                  <a:uFillTx/>
                  <a:latin typeface="Calibri" panose="020F0502020204030204" pitchFamily="34" charset="0"/>
                  <a:ea typeface="Verdana" panose="020B0604030504040204" pitchFamily="34" charset="0"/>
                  <a:cs typeface="Calibri" panose="020F0502020204030204" pitchFamily="34" charset="0"/>
                </a:rPr>
                <a:t>Vision</a:t>
              </a:r>
            </a:p>
            <a:p>
              <a:pPr marL="0" marR="0" lvl="0" indent="0" algn="ctr" defTabSz="914395" rtl="0" eaLnBrk="1" fontAlgn="auto" latinLnBrk="0" hangingPunct="1">
                <a:lnSpc>
                  <a:spcPct val="106000"/>
                </a:lnSpc>
                <a:spcBef>
                  <a:spcPts val="0"/>
                </a:spcBef>
                <a:spcAft>
                  <a:spcPts val="0"/>
                </a:spcAft>
                <a:buClrTx/>
                <a:buSzTx/>
                <a:buFontTx/>
                <a:buNone/>
                <a:tabLst/>
                <a:defRPr/>
              </a:pPr>
              <a:r>
                <a:rPr kumimoji="0" lang="en-GB" sz="16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a:t>
              </a:r>
              <a:r>
                <a:rPr kumimoji="0" lang="en-GB" sz="18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State’s preferred and trusted forensic investigation and litigation agency</a:t>
              </a:r>
              <a:r>
                <a:rPr kumimoji="0" lang="en-GB" sz="16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0" marR="0" lvl="0" indent="0" algn="ctr" defTabSz="914395" rtl="0" eaLnBrk="1" fontAlgn="auto" latinLnBrk="0" hangingPunct="1">
                <a:lnSpc>
                  <a:spcPct val="106000"/>
                </a:lnSpc>
                <a:spcBef>
                  <a:spcPts val="0"/>
                </a:spcBef>
                <a:spcAft>
                  <a:spcPts val="0"/>
                </a:spcAft>
                <a:buClrTx/>
                <a:buSzTx/>
                <a:buFontTx/>
                <a:buNone/>
                <a:tabLst/>
                <a:defRPr/>
              </a:pPr>
              <a:endPar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395" rtl="0" eaLnBrk="1" fontAlgn="auto" latinLnBrk="0" hangingPunct="1">
                <a:lnSpc>
                  <a:spcPct val="106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mn-cs"/>
              </a:endParaRPr>
            </a:p>
          </p:txBody>
        </p:sp>
        <p:sp>
          <p:nvSpPr>
            <p:cNvPr id="12" name="Rounded Rectangle 11"/>
            <p:cNvSpPr/>
            <p:nvPr/>
          </p:nvSpPr>
          <p:spPr bwMode="gray">
            <a:xfrm>
              <a:off x="3783564" y="1728114"/>
              <a:ext cx="4920815" cy="1514437"/>
            </a:xfrm>
            <a:prstGeom prst="roundRect">
              <a:avLst/>
            </a:prstGeom>
            <a:solidFill>
              <a:srgbClr val="FFFFFF">
                <a:lumMod val="95000"/>
              </a:srgbClr>
            </a:solidFill>
            <a:ln w="12700" algn="ctr">
              <a:solidFill>
                <a:srgbClr val="FFFFFF">
                  <a:lumMod val="85000"/>
                </a:srgbClr>
              </a:solidFill>
              <a:miter lim="800000"/>
              <a:headEnd/>
              <a:tailEnd/>
            </a:ln>
            <a:scene3d>
              <a:camera prst="orthographicFront"/>
              <a:lightRig rig="threePt" dir="t"/>
            </a:scene3d>
            <a:sp3d>
              <a:bevelT/>
            </a:sp3d>
          </p:spPr>
          <p:txBody>
            <a:bodyPr wrap="square" lIns="36000" tIns="36000" rIns="36000" bIns="36000" rtlCol="0" anchor="ctr"/>
            <a:lstStyle/>
            <a:p>
              <a:pPr marL="0" marR="0" lvl="0" indent="0" algn="ctr" defTabSz="914395" rtl="0" eaLnBrk="1" fontAlgn="auto" latinLnBrk="0" hangingPunct="1">
                <a:lnSpc>
                  <a:spcPct val="106000"/>
                </a:lnSpc>
                <a:spcBef>
                  <a:spcPts val="0"/>
                </a:spcBef>
                <a:spcAft>
                  <a:spcPts val="0"/>
                </a:spcAft>
                <a:buClrTx/>
                <a:buSzTx/>
                <a:buFontTx/>
                <a:buNone/>
                <a:tabLst/>
                <a:defRPr/>
              </a:pPr>
              <a:r>
                <a:rPr kumimoji="0" lang="en-ZA" sz="1500" b="1" i="0" u="none" strike="noStrike" kern="0" cap="none" spc="0" normalizeH="0" baseline="0" noProof="0" dirty="0">
                  <a:ln>
                    <a:noFill/>
                  </a:ln>
                  <a:solidFill>
                    <a:srgbClr val="C0504D"/>
                  </a:solidFill>
                  <a:effectLst/>
                  <a:uLnTx/>
                  <a:uFillTx/>
                  <a:latin typeface="Calibri" panose="020F0502020204030204" pitchFamily="34" charset="0"/>
                  <a:ea typeface="Verdana" panose="020B0604030504040204" pitchFamily="34" charset="0"/>
                  <a:cs typeface="Calibri" panose="020F0502020204030204" pitchFamily="34" charset="0"/>
                </a:rPr>
                <a:t>Mission</a:t>
              </a:r>
            </a:p>
            <a:p>
              <a:pPr marL="0" marR="0" lvl="0" indent="0" algn="ctr" defTabSz="914395" rtl="0" eaLnBrk="1" fontAlgn="auto" latinLnBrk="0" hangingPunct="1">
                <a:lnSpc>
                  <a:spcPct val="106000"/>
                </a:lnSpc>
                <a:spcBef>
                  <a:spcPts val="0"/>
                </a:spcBef>
                <a:spcAft>
                  <a:spcPts val="0"/>
                </a:spcAft>
                <a:buClrTx/>
                <a:buSzTx/>
                <a:buFontTx/>
                <a:buNone/>
                <a:tabLst/>
                <a:defRPr/>
              </a:pPr>
              <a:r>
                <a:rPr kumimoji="0" lang="en-GB" sz="1500" b="0"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 integrity, we investigate serious malpractices or maladministration in the administration of the State, as well as, any conduct which may seriously harm the interest of the public and instituting and conducting civil proceedings in any court of law or a Special Tribunal in its own name or on behalf of State institutions</a:t>
              </a:r>
              <a:r>
                <a:rPr kumimoji="0" lang="en-GB" sz="1400" b="0" i="1" u="none" strike="noStrike" kern="0" cap="none" spc="0" normalizeH="0" baseline="0" noProof="0" dirty="0">
                  <a:ln>
                    <a:noFill/>
                  </a:ln>
                  <a:solidFill>
                    <a:srgbClr val="000000"/>
                  </a:solidFill>
                  <a:effectLst/>
                  <a:uLnTx/>
                  <a:uFillTx/>
                  <a:latin typeface="Arial"/>
                  <a:ea typeface="+mn-ea"/>
                  <a:cs typeface="Arial" panose="020B0604020202020204" pitchFamily="34" charset="0"/>
                </a:rPr>
                <a:t>.”</a:t>
              </a: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13" name="Group 12"/>
            <p:cNvGrpSpPr/>
            <p:nvPr/>
          </p:nvGrpSpPr>
          <p:grpSpPr>
            <a:xfrm>
              <a:off x="334951" y="3265667"/>
              <a:ext cx="2686814" cy="2567539"/>
              <a:chOff x="262943" y="3475135"/>
              <a:chExt cx="2686814" cy="2290253"/>
            </a:xfrm>
          </p:grpSpPr>
          <p:sp>
            <p:nvSpPr>
              <p:cNvPr id="16" name="Freeform 15"/>
              <p:cNvSpPr>
                <a:spLocks/>
              </p:cNvSpPr>
              <p:nvPr/>
            </p:nvSpPr>
            <p:spPr bwMode="auto">
              <a:xfrm>
                <a:off x="262943" y="3475135"/>
                <a:ext cx="2686814" cy="2290253"/>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rgbClr val="FFFFFF">
                    <a:lumMod val="8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44000" tIns="41477" rIns="144000" bIns="41477" numCol="1" anchor="t" anchorCtr="0" compatLnSpc="1">
                <a:prstTxWarp prst="textNoShape">
                  <a:avLst/>
                </a:prstTxWarp>
              </a:bodyPr>
              <a:lstStyle/>
              <a:p>
                <a:pPr marL="0" marR="0" lvl="0" indent="0" algn="ctr" defTabSz="914395" rtl="0" eaLnBrk="1" fontAlgn="auto" latinLnBrk="0" hangingPunct="1">
                  <a:lnSpc>
                    <a:spcPct val="100000"/>
                  </a:lnSpc>
                  <a:spcBef>
                    <a:spcPts val="1200"/>
                  </a:spcBef>
                  <a:spcAft>
                    <a:spcPts val="0"/>
                  </a:spcAft>
                  <a:buClrTx/>
                  <a:buSzTx/>
                  <a:buFontTx/>
                  <a:buNone/>
                  <a:tabLst/>
                  <a:defRPr/>
                </a:pPr>
                <a:endParaRPr kumimoji="0" lang="en-ZA" sz="5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395" rtl="0" eaLnBrk="1" fontAlgn="auto" latinLnBrk="0" hangingPunct="1">
                  <a:lnSpc>
                    <a:spcPct val="100000"/>
                  </a:lnSpc>
                  <a:spcBef>
                    <a:spcPts val="1200"/>
                  </a:spcBef>
                  <a:spcAft>
                    <a:spcPts val="0"/>
                  </a:spcAft>
                  <a:buClrTx/>
                  <a:buSzTx/>
                  <a:buFontTx/>
                  <a:buNone/>
                  <a:tabLst/>
                  <a:defRPr/>
                </a:pPr>
                <a:r>
                  <a:rPr kumimoji="0" lang="en-ZA" sz="1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Major Functions</a:t>
                </a:r>
                <a:endParaRPr kumimoji="0" lang="en-ZA"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48" marR="0" lvl="0" indent="-171448" algn="l" defTabSz="914395"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ZA"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Investigate corruption, malpractice and maladministration</a:t>
                </a:r>
              </a:p>
              <a:p>
                <a:pPr marL="171448" marR="0" lvl="0" indent="-171448" algn="l" defTabSz="914395"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ZA"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Institute civil proceedings</a:t>
                </a:r>
              </a:p>
              <a:p>
                <a:pPr marL="171448" marR="0" lvl="0" indent="-171448" algn="l" defTabSz="914395"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ZA"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Referrals to relevant prosecuting authority</a:t>
                </a:r>
              </a:p>
              <a:p>
                <a:pPr marL="171448" marR="0" lvl="0" indent="-171448" algn="l" defTabSz="914395"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ZA"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Referrals for disciplinary action</a:t>
                </a:r>
              </a:p>
              <a:p>
                <a:pPr marL="171448" marR="0" lvl="0" indent="-171448" algn="l" defTabSz="914395"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ZA" sz="1200" b="0" i="0" u="none" strike="noStrike" kern="0" cap="none" spc="0" normalizeH="0" baseline="0" noProof="0" dirty="0">
                  <a:ln>
                    <a:noFill/>
                  </a:ln>
                  <a:solidFill>
                    <a:srgbClr val="000000"/>
                  </a:solidFill>
                  <a:effectLst/>
                  <a:uLnTx/>
                  <a:uFillTx/>
                  <a:latin typeface="Arial"/>
                  <a:ea typeface="+mn-ea"/>
                  <a:cs typeface="+mn-cs"/>
                </a:endParaRPr>
              </a:p>
              <a:p>
                <a:pPr marL="171448" marR="0" lvl="0" indent="-171448" algn="l" defTabSz="914395"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ZA" sz="1200" b="0" i="0" u="none" strike="noStrike" kern="0" cap="none" spc="0" normalizeH="0" baseline="0" noProof="0" dirty="0">
                  <a:ln>
                    <a:noFill/>
                  </a:ln>
                  <a:solidFill>
                    <a:srgbClr val="000000"/>
                  </a:solidFill>
                  <a:effectLst/>
                  <a:uLnTx/>
                  <a:uFillTx/>
                  <a:latin typeface="Arial"/>
                  <a:ea typeface="+mn-ea"/>
                  <a:cs typeface="+mn-cs"/>
                </a:endParaRPr>
              </a:p>
              <a:p>
                <a:pPr marL="171448" marR="0" lvl="0" indent="-171448" algn="l" defTabSz="914395"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ZA" sz="1200" b="0" i="0" u="none" strike="noStrike" kern="0" cap="none" spc="0" normalizeH="0" baseline="0" noProof="0" dirty="0">
                  <a:ln>
                    <a:noFill/>
                  </a:ln>
                  <a:solidFill>
                    <a:srgbClr val="000000"/>
                  </a:solidFill>
                  <a:effectLst/>
                  <a:uLnTx/>
                  <a:uFillTx/>
                  <a:latin typeface="Arial"/>
                  <a:ea typeface="+mn-ea"/>
                  <a:cs typeface="+mn-cs"/>
                </a:endParaRPr>
              </a:p>
            </p:txBody>
          </p:sp>
          <p:sp>
            <p:nvSpPr>
              <p:cNvPr id="19" name="Freeform 114"/>
              <p:cNvSpPr>
                <a:spLocks noEditPoints="1"/>
              </p:cNvSpPr>
              <p:nvPr/>
            </p:nvSpPr>
            <p:spPr bwMode="auto">
              <a:xfrm>
                <a:off x="417179" y="3699740"/>
                <a:ext cx="303144" cy="253097"/>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95"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grpSp>
        <p:grpSp>
          <p:nvGrpSpPr>
            <p:cNvPr id="20" name="Group 19"/>
            <p:cNvGrpSpPr/>
            <p:nvPr/>
          </p:nvGrpSpPr>
          <p:grpSpPr>
            <a:xfrm>
              <a:off x="3137451" y="3446813"/>
              <a:ext cx="2686814" cy="2220021"/>
              <a:chOff x="3179631" y="4190165"/>
              <a:chExt cx="2686814" cy="1980266"/>
            </a:xfrm>
          </p:grpSpPr>
          <p:sp>
            <p:nvSpPr>
              <p:cNvPr id="21" name="Freeform 20"/>
              <p:cNvSpPr>
                <a:spLocks/>
              </p:cNvSpPr>
              <p:nvPr/>
            </p:nvSpPr>
            <p:spPr bwMode="auto">
              <a:xfrm>
                <a:off x="3179631" y="4204038"/>
                <a:ext cx="2686814" cy="1966393"/>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rgbClr val="FFFFFF">
                    <a:lumMod val="8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44000" tIns="41477" rIns="144000" bIns="41477" numCol="1" anchor="t" anchorCtr="0" compatLnSpc="1">
                <a:prstTxWarp prst="textNoShape">
                  <a:avLst/>
                </a:prstTxWarp>
              </a:bodyPr>
              <a:lstStyle/>
              <a:p>
                <a:pPr marL="0" marR="0" lvl="0" indent="0" algn="ctr" defTabSz="914395" rtl="0" eaLnBrk="1" fontAlgn="auto" latinLnBrk="0" hangingPunct="1">
                  <a:lnSpc>
                    <a:spcPct val="100000"/>
                  </a:lnSpc>
                  <a:spcBef>
                    <a:spcPts val="1200"/>
                  </a:spcBef>
                  <a:spcAft>
                    <a:spcPts val="0"/>
                  </a:spcAft>
                  <a:buClrTx/>
                  <a:buSzTx/>
                  <a:buFontTx/>
                  <a:buNone/>
                  <a:tabLst/>
                  <a:defRPr/>
                </a:pPr>
                <a:endParaRPr kumimoji="0" lang="en-ZA" sz="4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395" rtl="0" eaLnBrk="1" fontAlgn="auto" latinLnBrk="0" hangingPunct="1">
                  <a:lnSpc>
                    <a:spcPct val="100000"/>
                  </a:lnSpc>
                  <a:spcBef>
                    <a:spcPts val="1200"/>
                  </a:spcBef>
                  <a:spcAft>
                    <a:spcPts val="0"/>
                  </a:spcAft>
                  <a:buClrTx/>
                  <a:buSzTx/>
                  <a:buFontTx/>
                  <a:buNone/>
                  <a:tabLst/>
                  <a:defRPr/>
                </a:pPr>
                <a:r>
                  <a:rPr kumimoji="0" lang="en-ZA" sz="1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SIU Powers</a:t>
                </a: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48" marR="0" lvl="0" indent="-171448" algn="l" defTabSz="914395"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ZA"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Able to subpoena, search and seize evidence and interrogate witnesses under oath (once a proclamation has been issued) </a:t>
                </a:r>
              </a:p>
              <a:p>
                <a:pPr marL="171448" marR="0" lvl="0" indent="-171448" algn="l" defTabSz="914395"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ZA"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Institute civil litigation to recover state funds lost or to prevent future losses </a:t>
                </a:r>
              </a:p>
            </p:txBody>
          </p:sp>
          <p:grpSp>
            <p:nvGrpSpPr>
              <p:cNvPr id="22" name="Group 64"/>
              <p:cNvGrpSpPr>
                <a:grpSpLocks noChangeAspect="1"/>
              </p:cNvGrpSpPr>
              <p:nvPr/>
            </p:nvGrpSpPr>
            <p:grpSpPr bwMode="auto">
              <a:xfrm>
                <a:off x="3373162" y="4190165"/>
                <a:ext cx="487810" cy="487810"/>
                <a:chOff x="5021" y="25"/>
                <a:chExt cx="340" cy="340"/>
              </a:xfrm>
              <a:solidFill>
                <a:srgbClr val="000000"/>
              </a:solidFill>
            </p:grpSpPr>
            <p:sp>
              <p:nvSpPr>
                <p:cNvPr id="23" name="Freeform 65"/>
                <p:cNvSpPr>
                  <a:spLocks noEditPoints="1"/>
                </p:cNvSpPr>
                <p:nvPr/>
              </p:nvSpPr>
              <p:spPr bwMode="auto">
                <a:xfrm>
                  <a:off x="5021" y="2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95"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sp>
              <p:nvSpPr>
                <p:cNvPr id="24" name="Freeform 66"/>
                <p:cNvSpPr>
                  <a:spLocks noEditPoints="1"/>
                </p:cNvSpPr>
                <p:nvPr/>
              </p:nvSpPr>
              <p:spPr bwMode="auto">
                <a:xfrm>
                  <a:off x="5073" y="98"/>
                  <a:ext cx="212" cy="156"/>
                </a:xfrm>
                <a:custGeom>
                  <a:avLst/>
                  <a:gdLst>
                    <a:gd name="T0" fmla="*/ 10 w 320"/>
                    <a:gd name="T1" fmla="*/ 235 h 235"/>
                    <a:gd name="T2" fmla="*/ 10 w 320"/>
                    <a:gd name="T3" fmla="*/ 235 h 235"/>
                    <a:gd name="T4" fmla="*/ 4 w 320"/>
                    <a:gd name="T5" fmla="*/ 233 h 235"/>
                    <a:gd name="T6" fmla="*/ 2 w 320"/>
                    <a:gd name="T7" fmla="*/ 231 h 235"/>
                    <a:gd name="T8" fmla="*/ 2 w 320"/>
                    <a:gd name="T9" fmla="*/ 231 h 235"/>
                    <a:gd name="T10" fmla="*/ 2 w 320"/>
                    <a:gd name="T11" fmla="*/ 231 h 235"/>
                    <a:gd name="T12" fmla="*/ 0 w 320"/>
                    <a:gd name="T13" fmla="*/ 224 h 235"/>
                    <a:gd name="T14" fmla="*/ 0 w 320"/>
                    <a:gd name="T15" fmla="*/ 224 h 235"/>
                    <a:gd name="T16" fmla="*/ 0 w 320"/>
                    <a:gd name="T17" fmla="*/ 224 h 235"/>
                    <a:gd name="T18" fmla="*/ 0 w 320"/>
                    <a:gd name="T19" fmla="*/ 224 h 235"/>
                    <a:gd name="T20" fmla="*/ 0 w 320"/>
                    <a:gd name="T21" fmla="*/ 224 h 235"/>
                    <a:gd name="T22" fmla="*/ 0 w 320"/>
                    <a:gd name="T23" fmla="*/ 11 h 235"/>
                    <a:gd name="T24" fmla="*/ 10 w 320"/>
                    <a:gd name="T25" fmla="*/ 0 h 235"/>
                    <a:gd name="T26" fmla="*/ 74 w 320"/>
                    <a:gd name="T27" fmla="*/ 0 h 235"/>
                    <a:gd name="T28" fmla="*/ 82 w 320"/>
                    <a:gd name="T29" fmla="*/ 3 h 235"/>
                    <a:gd name="T30" fmla="*/ 100 w 320"/>
                    <a:gd name="T31" fmla="*/ 22 h 235"/>
                    <a:gd name="T32" fmla="*/ 266 w 320"/>
                    <a:gd name="T33" fmla="*/ 22 h 235"/>
                    <a:gd name="T34" fmla="*/ 277 w 320"/>
                    <a:gd name="T35" fmla="*/ 32 h 235"/>
                    <a:gd name="T36" fmla="*/ 277 w 320"/>
                    <a:gd name="T37" fmla="*/ 64 h 235"/>
                    <a:gd name="T38" fmla="*/ 309 w 320"/>
                    <a:gd name="T39" fmla="*/ 64 h 235"/>
                    <a:gd name="T40" fmla="*/ 318 w 320"/>
                    <a:gd name="T41" fmla="*/ 69 h 235"/>
                    <a:gd name="T42" fmla="*/ 319 w 320"/>
                    <a:gd name="T43" fmla="*/ 78 h 235"/>
                    <a:gd name="T44" fmla="*/ 277 w 320"/>
                    <a:gd name="T45" fmla="*/ 227 h 235"/>
                    <a:gd name="T46" fmla="*/ 266 w 320"/>
                    <a:gd name="T47" fmla="*/ 235 h 235"/>
                    <a:gd name="T48" fmla="*/ 10 w 320"/>
                    <a:gd name="T49" fmla="*/ 235 h 235"/>
                    <a:gd name="T50" fmla="*/ 10 w 320"/>
                    <a:gd name="T51" fmla="*/ 235 h 235"/>
                    <a:gd name="T52" fmla="*/ 25 w 320"/>
                    <a:gd name="T53" fmla="*/ 214 h 235"/>
                    <a:gd name="T54" fmla="*/ 258 w 320"/>
                    <a:gd name="T55" fmla="*/ 214 h 235"/>
                    <a:gd name="T56" fmla="*/ 295 w 320"/>
                    <a:gd name="T57" fmla="*/ 86 h 235"/>
                    <a:gd name="T58" fmla="*/ 71 w 320"/>
                    <a:gd name="T59" fmla="*/ 86 h 235"/>
                    <a:gd name="T60" fmla="*/ 25 w 320"/>
                    <a:gd name="T61" fmla="*/ 214 h 235"/>
                    <a:gd name="T62" fmla="*/ 21 w 320"/>
                    <a:gd name="T63" fmla="*/ 22 h 235"/>
                    <a:gd name="T64" fmla="*/ 21 w 320"/>
                    <a:gd name="T65" fmla="*/ 163 h 235"/>
                    <a:gd name="T66" fmla="*/ 54 w 320"/>
                    <a:gd name="T67" fmla="*/ 71 h 235"/>
                    <a:gd name="T68" fmla="*/ 64 w 320"/>
                    <a:gd name="T69" fmla="*/ 64 h 235"/>
                    <a:gd name="T70" fmla="*/ 256 w 320"/>
                    <a:gd name="T71" fmla="*/ 64 h 235"/>
                    <a:gd name="T72" fmla="*/ 256 w 320"/>
                    <a:gd name="T73" fmla="*/ 43 h 235"/>
                    <a:gd name="T74" fmla="*/ 96 w 320"/>
                    <a:gd name="T75" fmla="*/ 43 h 235"/>
                    <a:gd name="T76" fmla="*/ 88 w 320"/>
                    <a:gd name="T77" fmla="*/ 40 h 235"/>
                    <a:gd name="T78" fmla="*/ 70 w 320"/>
                    <a:gd name="T79" fmla="*/ 22 h 235"/>
                    <a:gd name="T80" fmla="*/ 21 w 320"/>
                    <a:gd name="T81"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0" h="235">
                      <a:moveTo>
                        <a:pt x="10" y="235"/>
                      </a:moveTo>
                      <a:cubicBezTo>
                        <a:pt x="10" y="235"/>
                        <a:pt x="10" y="235"/>
                        <a:pt x="10" y="235"/>
                      </a:cubicBezTo>
                      <a:cubicBezTo>
                        <a:pt x="8" y="235"/>
                        <a:pt x="6" y="234"/>
                        <a:pt x="4" y="233"/>
                      </a:cubicBezTo>
                      <a:cubicBezTo>
                        <a:pt x="4" y="232"/>
                        <a:pt x="3" y="232"/>
                        <a:pt x="2" y="231"/>
                      </a:cubicBezTo>
                      <a:cubicBezTo>
                        <a:pt x="2" y="231"/>
                        <a:pt x="2" y="231"/>
                        <a:pt x="2" y="231"/>
                      </a:cubicBezTo>
                      <a:cubicBezTo>
                        <a:pt x="2" y="231"/>
                        <a:pt x="2" y="231"/>
                        <a:pt x="2" y="231"/>
                      </a:cubicBezTo>
                      <a:cubicBezTo>
                        <a:pt x="1" y="229"/>
                        <a:pt x="0" y="227"/>
                        <a:pt x="0" y="224"/>
                      </a:cubicBezTo>
                      <a:cubicBezTo>
                        <a:pt x="0" y="224"/>
                        <a:pt x="0" y="224"/>
                        <a:pt x="0" y="224"/>
                      </a:cubicBezTo>
                      <a:cubicBezTo>
                        <a:pt x="0" y="224"/>
                        <a:pt x="0" y="224"/>
                        <a:pt x="0" y="224"/>
                      </a:cubicBezTo>
                      <a:cubicBezTo>
                        <a:pt x="0" y="224"/>
                        <a:pt x="0" y="224"/>
                        <a:pt x="0" y="224"/>
                      </a:cubicBezTo>
                      <a:cubicBezTo>
                        <a:pt x="0" y="224"/>
                        <a:pt x="0" y="224"/>
                        <a:pt x="0" y="224"/>
                      </a:cubicBezTo>
                      <a:cubicBezTo>
                        <a:pt x="0" y="11"/>
                        <a:pt x="0" y="11"/>
                        <a:pt x="0" y="11"/>
                      </a:cubicBezTo>
                      <a:cubicBezTo>
                        <a:pt x="0" y="5"/>
                        <a:pt x="4" y="0"/>
                        <a:pt x="10" y="0"/>
                      </a:cubicBezTo>
                      <a:cubicBezTo>
                        <a:pt x="74" y="0"/>
                        <a:pt x="74" y="0"/>
                        <a:pt x="74" y="0"/>
                      </a:cubicBezTo>
                      <a:cubicBezTo>
                        <a:pt x="77" y="0"/>
                        <a:pt x="80" y="1"/>
                        <a:pt x="82" y="3"/>
                      </a:cubicBezTo>
                      <a:cubicBezTo>
                        <a:pt x="100" y="22"/>
                        <a:pt x="100" y="22"/>
                        <a:pt x="100" y="22"/>
                      </a:cubicBezTo>
                      <a:cubicBezTo>
                        <a:pt x="266" y="22"/>
                        <a:pt x="266" y="22"/>
                        <a:pt x="266" y="22"/>
                      </a:cubicBezTo>
                      <a:cubicBezTo>
                        <a:pt x="272" y="22"/>
                        <a:pt x="277" y="26"/>
                        <a:pt x="277" y="32"/>
                      </a:cubicBezTo>
                      <a:cubicBezTo>
                        <a:pt x="277" y="64"/>
                        <a:pt x="277" y="64"/>
                        <a:pt x="277" y="64"/>
                      </a:cubicBezTo>
                      <a:cubicBezTo>
                        <a:pt x="309" y="64"/>
                        <a:pt x="309" y="64"/>
                        <a:pt x="309" y="64"/>
                      </a:cubicBezTo>
                      <a:cubicBezTo>
                        <a:pt x="312" y="64"/>
                        <a:pt x="316" y="66"/>
                        <a:pt x="318" y="69"/>
                      </a:cubicBezTo>
                      <a:cubicBezTo>
                        <a:pt x="320" y="71"/>
                        <a:pt x="320" y="75"/>
                        <a:pt x="319" y="78"/>
                      </a:cubicBezTo>
                      <a:cubicBezTo>
                        <a:pt x="277" y="227"/>
                        <a:pt x="277" y="227"/>
                        <a:pt x="277" y="227"/>
                      </a:cubicBezTo>
                      <a:cubicBezTo>
                        <a:pt x="275" y="232"/>
                        <a:pt x="271" y="235"/>
                        <a:pt x="266" y="235"/>
                      </a:cubicBezTo>
                      <a:cubicBezTo>
                        <a:pt x="10" y="235"/>
                        <a:pt x="10" y="235"/>
                        <a:pt x="10" y="235"/>
                      </a:cubicBezTo>
                      <a:cubicBezTo>
                        <a:pt x="10" y="235"/>
                        <a:pt x="10" y="235"/>
                        <a:pt x="10" y="235"/>
                      </a:cubicBezTo>
                      <a:close/>
                      <a:moveTo>
                        <a:pt x="25" y="214"/>
                      </a:moveTo>
                      <a:cubicBezTo>
                        <a:pt x="258" y="214"/>
                        <a:pt x="258" y="214"/>
                        <a:pt x="258" y="214"/>
                      </a:cubicBezTo>
                      <a:cubicBezTo>
                        <a:pt x="295" y="86"/>
                        <a:pt x="295" y="86"/>
                        <a:pt x="295" y="86"/>
                      </a:cubicBezTo>
                      <a:cubicBezTo>
                        <a:pt x="71" y="86"/>
                        <a:pt x="71" y="86"/>
                        <a:pt x="71" y="86"/>
                      </a:cubicBezTo>
                      <a:lnTo>
                        <a:pt x="25" y="214"/>
                      </a:lnTo>
                      <a:close/>
                      <a:moveTo>
                        <a:pt x="21" y="22"/>
                      </a:moveTo>
                      <a:cubicBezTo>
                        <a:pt x="21" y="163"/>
                        <a:pt x="21" y="163"/>
                        <a:pt x="21" y="163"/>
                      </a:cubicBezTo>
                      <a:cubicBezTo>
                        <a:pt x="54" y="71"/>
                        <a:pt x="54" y="71"/>
                        <a:pt x="54" y="71"/>
                      </a:cubicBezTo>
                      <a:cubicBezTo>
                        <a:pt x="55" y="67"/>
                        <a:pt x="59" y="64"/>
                        <a:pt x="64" y="64"/>
                      </a:cubicBezTo>
                      <a:cubicBezTo>
                        <a:pt x="256" y="64"/>
                        <a:pt x="256" y="64"/>
                        <a:pt x="256" y="64"/>
                      </a:cubicBezTo>
                      <a:cubicBezTo>
                        <a:pt x="256" y="43"/>
                        <a:pt x="256" y="43"/>
                        <a:pt x="256" y="43"/>
                      </a:cubicBezTo>
                      <a:cubicBezTo>
                        <a:pt x="96" y="43"/>
                        <a:pt x="96" y="43"/>
                        <a:pt x="96" y="43"/>
                      </a:cubicBezTo>
                      <a:cubicBezTo>
                        <a:pt x="93" y="43"/>
                        <a:pt x="90" y="42"/>
                        <a:pt x="88" y="40"/>
                      </a:cubicBezTo>
                      <a:cubicBezTo>
                        <a:pt x="70" y="22"/>
                        <a:pt x="70" y="22"/>
                        <a:pt x="70" y="22"/>
                      </a:cubicBezTo>
                      <a:lnTo>
                        <a:pt x="21"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95"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000000"/>
                    </a:solidFill>
                    <a:effectLst/>
                    <a:uLnTx/>
                    <a:uFillTx/>
                    <a:latin typeface="Arial"/>
                    <a:ea typeface="+mn-ea"/>
                    <a:cs typeface="+mn-cs"/>
                  </a:endParaRPr>
                </a:p>
              </p:txBody>
            </p:sp>
          </p:grpSp>
        </p:grpSp>
        <p:sp>
          <p:nvSpPr>
            <p:cNvPr id="25" name="Freeform 24"/>
            <p:cNvSpPr>
              <a:spLocks/>
            </p:cNvSpPr>
            <p:nvPr/>
          </p:nvSpPr>
          <p:spPr bwMode="auto">
            <a:xfrm>
              <a:off x="6017565" y="3446813"/>
              <a:ext cx="2686814" cy="2260771"/>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rgbClr val="FFFFFF">
                  <a:lumMod val="8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44000" tIns="41477" rIns="144000" bIns="41477" numCol="1" anchor="t" anchorCtr="0" compatLnSpc="1">
              <a:prstTxWarp prst="textNoShape">
                <a:avLst/>
              </a:prstTxWarp>
            </a:bodyPr>
            <a:lstStyle/>
            <a:p>
              <a:pPr marL="0" marR="0" lvl="0" indent="0" algn="ctr" defTabSz="914395" rtl="0" eaLnBrk="1" fontAlgn="auto" latinLnBrk="0" hangingPunct="1">
                <a:lnSpc>
                  <a:spcPct val="100000"/>
                </a:lnSpc>
                <a:spcBef>
                  <a:spcPts val="1200"/>
                </a:spcBef>
                <a:spcAft>
                  <a:spcPts val="0"/>
                </a:spcAft>
                <a:buClrTx/>
                <a:buSzTx/>
                <a:buFontTx/>
                <a:buNone/>
                <a:tabLst/>
                <a:defRPr/>
              </a:pPr>
              <a:endParaRPr kumimoji="0" lang="en-ZA" sz="3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395" rtl="0" eaLnBrk="1" fontAlgn="auto" latinLnBrk="0" hangingPunct="1">
                <a:lnSpc>
                  <a:spcPct val="100000"/>
                </a:lnSpc>
                <a:spcBef>
                  <a:spcPts val="1200"/>
                </a:spcBef>
                <a:spcAft>
                  <a:spcPts val="0"/>
                </a:spcAft>
                <a:buClrTx/>
                <a:buSzTx/>
                <a:buFontTx/>
                <a:buNone/>
                <a:tabLst/>
                <a:defRPr/>
              </a:pPr>
              <a:r>
                <a:rPr kumimoji="0" lang="en-ZA" sz="1400" b="1"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Out of SIU Mandate </a:t>
              </a:r>
              <a:endParaRPr kumimoji="0" lang="en-US" sz="14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a:p>
              <a:pPr marL="171448" marR="0" lvl="0" indent="-171448" algn="l" defTabSz="914395"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mn-ea"/>
                  <a:cs typeface="+mn-cs"/>
                </a:rPr>
                <a:t>Arrest or prosecute offenders </a:t>
              </a:r>
            </a:p>
            <a:p>
              <a:pPr marL="171448" marR="0" lvl="0" indent="-171448" algn="l" defTabSz="914395"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mn-ea"/>
                  <a:cs typeface="+mn-cs"/>
                </a:rPr>
                <a:t>Implement disciplinary actions</a:t>
              </a:r>
            </a:p>
            <a:p>
              <a:pPr marL="171448" marR="0" lvl="0" indent="-171448" algn="l" defTabSz="914395"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mn-ea"/>
                  <a:cs typeface="+mn-cs"/>
                </a:rPr>
                <a:t>Works closely with other relevant agencies where its powers fall short</a:t>
              </a:r>
            </a:p>
            <a:p>
              <a:pPr marL="171448" marR="0" lvl="0" indent="-171448" algn="l" defTabSz="914395"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ZA" sz="1200" b="0" i="0" u="none" strike="noStrike" kern="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1872742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83F0528-1FF4-9C43-B192-630A1CC6E23F}"/>
              </a:ext>
            </a:extLst>
          </p:cNvPr>
          <p:cNvSpPr>
            <a:spLocks noGrp="1"/>
          </p:cNvSpPr>
          <p:nvPr>
            <p:ph type="title"/>
          </p:nvPr>
        </p:nvSpPr>
        <p:spPr>
          <a:xfrm>
            <a:off x="1562986" y="148857"/>
            <a:ext cx="9494874" cy="616687"/>
          </a:xfrm>
        </p:spPr>
        <p:txBody>
          <a:bodyPr>
            <a:normAutofit/>
          </a:bodyPr>
          <a:lstStyle/>
          <a:p>
            <a:pPr algn="ctr"/>
            <a:r>
              <a:rPr lang="en-US" sz="2400" b="1" dirty="0">
                <a:latin typeface="+mn-lt"/>
                <a:cs typeface="Calibri" panose="020F0502020204030204" pitchFamily="34" charset="0"/>
              </a:rPr>
              <a:t>SUMMARY</a:t>
            </a:r>
            <a:r>
              <a:rPr lang="en-US" sz="2400" b="1" dirty="0">
                <a:latin typeface="+mn-lt"/>
                <a:cs typeface="Arial" panose="020B0604020202020204" pitchFamily="34" charset="0"/>
              </a:rPr>
              <a:t> OF OUTCOMES </a:t>
            </a:r>
          </a:p>
        </p:txBody>
      </p:sp>
      <p:graphicFrame>
        <p:nvGraphicFramePr>
          <p:cNvPr id="7" name="Table 6"/>
          <p:cNvGraphicFramePr>
            <a:graphicFrameLocks noGrp="1"/>
          </p:cNvGraphicFramePr>
          <p:nvPr>
            <p:extLst>
              <p:ext uri="{D42A27DB-BD31-4B8C-83A1-F6EECF244321}">
                <p14:modId xmlns:p14="http://schemas.microsoft.com/office/powerpoint/2010/main" val="1737892275"/>
              </p:ext>
            </p:extLst>
          </p:nvPr>
        </p:nvGraphicFramePr>
        <p:xfrm>
          <a:off x="206905" y="1524000"/>
          <a:ext cx="11695812" cy="4740877"/>
        </p:xfrm>
        <a:graphic>
          <a:graphicData uri="http://schemas.openxmlformats.org/drawingml/2006/table">
            <a:tbl>
              <a:tblPr firstRow="1" firstCol="1" bandRow="1"/>
              <a:tblGrid>
                <a:gridCol w="9443722">
                  <a:extLst>
                    <a:ext uri="{9D8B030D-6E8A-4147-A177-3AD203B41FA5}">
                      <a16:colId xmlns:a16="http://schemas.microsoft.com/office/drawing/2014/main" val="2585985282"/>
                    </a:ext>
                  </a:extLst>
                </a:gridCol>
                <a:gridCol w="2252090">
                  <a:extLst>
                    <a:ext uri="{9D8B030D-6E8A-4147-A177-3AD203B41FA5}">
                      <a16:colId xmlns:a16="http://schemas.microsoft.com/office/drawing/2014/main" val="515251940"/>
                    </a:ext>
                  </a:extLst>
                </a:gridCol>
              </a:tblGrid>
              <a:tr h="536829">
                <a:tc>
                  <a:txBody>
                    <a:bodyPr/>
                    <a:lstStyle/>
                    <a:p>
                      <a:pPr>
                        <a:lnSpc>
                          <a:spcPct val="107000"/>
                        </a:lnSpc>
                        <a:spcAft>
                          <a:spcPts val="0"/>
                        </a:spcAft>
                      </a:pP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Outputs</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Outcomes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37038977"/>
                  </a:ext>
                </a:extLst>
              </a:tr>
              <a:tr h="356319">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Rand value of potential cash and/or assets to be recovered</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R2.5 billion</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9886311"/>
                  </a:ext>
                </a:extLst>
              </a:tr>
              <a:tr h="356319">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Rand value of actual cash and/or assets recovered</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14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R457 234.97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7972711"/>
                  </a:ext>
                </a:extLst>
              </a:tr>
              <a:tr h="433592">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Rand value of contract(s) and/or administrative decision(s)/action(s) set aside or deemed invalid</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9942972"/>
                  </a:ext>
                </a:extLst>
              </a:tr>
              <a:tr h="356319">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Rand value of potential loss prevented</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2039122"/>
                  </a:ext>
                </a:extLst>
              </a:tr>
              <a:tr h="408261">
                <a:tc>
                  <a:txBody>
                    <a:bodyPr/>
                    <a:lstStyle/>
                    <a:p>
                      <a:pPr>
                        <a:lnSpc>
                          <a:spcPct val="100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referrals made for disciplinary action against officials and/or executives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5627197"/>
                  </a:ext>
                </a:extLst>
              </a:tr>
              <a:tr h="442819">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referrals made for administrative action</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ongoing</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9144689"/>
                  </a:ext>
                </a:extLst>
              </a:tr>
              <a:tr h="414039">
                <a:tc>
                  <a:txBody>
                    <a:bodyPr/>
                    <a:lstStyle/>
                    <a:p>
                      <a:pPr algn="l">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number of referrals made to the Relevant Prosecuting Authority</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7</a:t>
                      </a: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1976261"/>
                  </a:ext>
                </a:extLst>
              </a:tr>
              <a:tr h="474566">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number of investigations closed under a published proclamation</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5886509"/>
                  </a:ext>
                </a:extLst>
              </a:tr>
              <a:tr h="605495">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Rand value of matters in respect of which evidence was referred for the institution or defence/opposition of civil proceedings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Under consideration (R2.2 billion)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0668292"/>
                  </a:ext>
                </a:extLst>
              </a:tr>
              <a:tr h="356319">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reports submitted to the Presidency</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9117401"/>
                  </a:ext>
                </a:extLst>
              </a:tr>
            </a:tbl>
          </a:graphicData>
        </a:graphic>
      </p:graphicFrame>
    </p:spTree>
    <p:extLst>
      <p:ext uri="{BB962C8B-B14F-4D97-AF65-F5344CB8AC3E}">
        <p14:creationId xmlns:p14="http://schemas.microsoft.com/office/powerpoint/2010/main" val="4244522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306" y="-29687"/>
            <a:ext cx="10363694" cy="1143000"/>
          </a:xfrm>
        </p:spPr>
        <p:txBody>
          <a:bodyPr>
            <a:normAutofit/>
          </a:bodyPr>
          <a:lstStyle/>
          <a:p>
            <a:r>
              <a:rPr lang="en-US" sz="2800" b="1" cap="all" dirty="0">
                <a:latin typeface="Calibri" panose="020F0502020204030204" pitchFamily="34" charset="0"/>
                <a:cs typeface="Calibri" panose="020F0502020204030204" pitchFamily="34" charset="0"/>
              </a:rPr>
              <a:t>Denel Income Statement for the period 2015/16 to 2019/20</a:t>
            </a:r>
          </a:p>
        </p:txBody>
      </p:sp>
      <p:sp>
        <p:nvSpPr>
          <p:cNvPr id="5" name="TextBox 4"/>
          <p:cNvSpPr txBox="1"/>
          <p:nvPr/>
        </p:nvSpPr>
        <p:spPr>
          <a:xfrm>
            <a:off x="3133926" y="6569560"/>
            <a:ext cx="7345830" cy="246221"/>
          </a:xfrm>
          <a:prstGeom prst="rect">
            <a:avLst/>
          </a:prstGeom>
          <a:noFill/>
        </p:spPr>
        <p:txBody>
          <a:bodyPr wrap="square" rtlCol="0">
            <a:spAutoFit/>
          </a:bodyPr>
          <a:lstStyle/>
          <a:p>
            <a:pPr defTabSz="457200">
              <a:defRPr/>
            </a:pPr>
            <a:r>
              <a:rPr lang="en-US" sz="1000" b="1" dirty="0">
                <a:solidFill>
                  <a:prstClr val="black"/>
                </a:solidFill>
                <a:latin typeface="Arial"/>
                <a:cs typeface="Arial"/>
              </a:rPr>
              <a:t>Hotline: 0800 037 774    |     Website: https://www.siu.org.za   |   E-mail: info@siu.org.za </a:t>
            </a:r>
          </a:p>
        </p:txBody>
      </p:sp>
      <p:sp>
        <p:nvSpPr>
          <p:cNvPr id="4" name="Slide Number Placeholder 3"/>
          <p:cNvSpPr>
            <a:spLocks noGrp="1"/>
          </p:cNvSpPr>
          <p:nvPr>
            <p:ph type="sldNum" sz="quarter" idx="12"/>
          </p:nvPr>
        </p:nvSpPr>
        <p:spPr/>
        <p:txBody>
          <a:bodyPr/>
          <a:lstStyle/>
          <a:p>
            <a:pPr defTabSz="457200">
              <a:defRPr/>
            </a:pPr>
            <a:fld id="{40E4637F-1127-AF4D-B96F-F7789FFD66FF}" type="slidenum">
              <a:rPr lang="en-US">
                <a:solidFill>
                  <a:prstClr val="black">
                    <a:tint val="75000"/>
                  </a:prstClr>
                </a:solidFill>
                <a:latin typeface="Calibri"/>
              </a:rPr>
              <a:pPr defTabSz="457200">
                <a:defRPr/>
              </a:pPr>
              <a:t>31</a:t>
            </a:fld>
            <a:endParaRPr lang="en-US" dirty="0">
              <a:solidFill>
                <a:prstClr val="black">
                  <a:tint val="75000"/>
                </a:prstClr>
              </a:solidFill>
              <a:latin typeface="Calibri"/>
            </a:endParaRPr>
          </a:p>
        </p:txBody>
      </p:sp>
      <p:sp>
        <p:nvSpPr>
          <p:cNvPr id="3" name="Content Placeholder 2"/>
          <p:cNvSpPr>
            <a:spLocks noGrp="1"/>
          </p:cNvSpPr>
          <p:nvPr>
            <p:ph idx="1"/>
          </p:nvPr>
        </p:nvSpPr>
        <p:spPr>
          <a:xfrm>
            <a:off x="1638300" y="5614416"/>
            <a:ext cx="8915400" cy="511748"/>
          </a:xfrm>
        </p:spPr>
        <p:txBody>
          <a:bodyPr>
            <a:normAutofit/>
          </a:bodyPr>
          <a:lstStyle/>
          <a:p>
            <a:pPr marL="461963" indent="-409575" algn="just">
              <a:lnSpc>
                <a:spcPct val="150000"/>
              </a:lnSpc>
              <a:spcBef>
                <a:spcPts val="0"/>
              </a:spcBef>
            </a:pPr>
            <a:endPar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461963" indent="-409575" algn="just">
              <a:lnSpc>
                <a:spcPct val="150000"/>
              </a:lnSpc>
              <a:spcBef>
                <a:spcPts val="0"/>
              </a:spcBef>
            </a:pPr>
            <a:endPar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461963" indent="-461963" algn="just">
              <a:lnSpc>
                <a:spcPct val="150000"/>
              </a:lnSpc>
              <a:spcBef>
                <a:spcPts val="0"/>
              </a:spcBef>
            </a:pPr>
            <a:endPar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50000"/>
              </a:lnSpc>
              <a:spcBef>
                <a:spcPts val="0"/>
              </a:spcBef>
            </a:pPr>
            <a:endPar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50000"/>
              </a:lnSpc>
              <a:spcBef>
                <a:spcPts val="0"/>
              </a:spcBef>
            </a:pPr>
            <a:endParaRPr lang="en-GB" sz="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72318072"/>
              </p:ext>
            </p:extLst>
          </p:nvPr>
        </p:nvGraphicFramePr>
        <p:xfrm>
          <a:off x="1944809" y="1728813"/>
          <a:ext cx="9724064" cy="1549900"/>
        </p:xfrm>
        <a:graphic>
          <a:graphicData uri="http://schemas.openxmlformats.org/drawingml/2006/table">
            <a:tbl>
              <a:tblPr>
                <a:tableStyleId>{5C22544A-7EE6-4342-B048-85BDC9FD1C3A}</a:tableStyleId>
              </a:tblPr>
              <a:tblGrid>
                <a:gridCol w="3077138">
                  <a:extLst>
                    <a:ext uri="{9D8B030D-6E8A-4147-A177-3AD203B41FA5}">
                      <a16:colId xmlns:a16="http://schemas.microsoft.com/office/drawing/2014/main" val="2273416382"/>
                    </a:ext>
                  </a:extLst>
                </a:gridCol>
                <a:gridCol w="1250087">
                  <a:extLst>
                    <a:ext uri="{9D8B030D-6E8A-4147-A177-3AD203B41FA5}">
                      <a16:colId xmlns:a16="http://schemas.microsoft.com/office/drawing/2014/main" val="2445094174"/>
                    </a:ext>
                  </a:extLst>
                </a:gridCol>
                <a:gridCol w="1250087">
                  <a:extLst>
                    <a:ext uri="{9D8B030D-6E8A-4147-A177-3AD203B41FA5}">
                      <a16:colId xmlns:a16="http://schemas.microsoft.com/office/drawing/2014/main" val="43153106"/>
                    </a:ext>
                  </a:extLst>
                </a:gridCol>
                <a:gridCol w="1250087">
                  <a:extLst>
                    <a:ext uri="{9D8B030D-6E8A-4147-A177-3AD203B41FA5}">
                      <a16:colId xmlns:a16="http://schemas.microsoft.com/office/drawing/2014/main" val="1353970702"/>
                    </a:ext>
                  </a:extLst>
                </a:gridCol>
                <a:gridCol w="1177967">
                  <a:extLst>
                    <a:ext uri="{9D8B030D-6E8A-4147-A177-3AD203B41FA5}">
                      <a16:colId xmlns:a16="http://schemas.microsoft.com/office/drawing/2014/main" val="1585985086"/>
                    </a:ext>
                  </a:extLst>
                </a:gridCol>
                <a:gridCol w="1718698">
                  <a:extLst>
                    <a:ext uri="{9D8B030D-6E8A-4147-A177-3AD203B41FA5}">
                      <a16:colId xmlns:a16="http://schemas.microsoft.com/office/drawing/2014/main" val="3469205143"/>
                    </a:ext>
                  </a:extLst>
                </a:gridCol>
              </a:tblGrid>
              <a:tr h="212215">
                <a:tc>
                  <a:txBody>
                    <a:bodyPr/>
                    <a:lstStyle/>
                    <a:p>
                      <a:pPr algn="l" fontAlgn="b"/>
                      <a:r>
                        <a:rPr lang="en-US" sz="1300" b="1" u="none" strike="noStrike" dirty="0">
                          <a:effectLst/>
                          <a:latin typeface="Arial" panose="020B0604020202020204" pitchFamily="34" charset="0"/>
                          <a:cs typeface="Arial" panose="020B0604020202020204" pitchFamily="34" charset="0"/>
                        </a:rPr>
                        <a:t>Denel Income Statement</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300" b="0" u="none" strike="noStrike" dirty="0">
                          <a:effectLst/>
                          <a:latin typeface="Arial" panose="020B0604020202020204" pitchFamily="34" charset="0"/>
                          <a:cs typeface="Arial" panose="020B0604020202020204" pitchFamily="34" charset="0"/>
                        </a:rPr>
                        <a:t>R’million</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804185365"/>
                  </a:ext>
                </a:extLst>
              </a:tr>
              <a:tr h="212215">
                <a:tc>
                  <a:txBody>
                    <a:bodyPr/>
                    <a:lstStyle/>
                    <a:p>
                      <a:pPr algn="l" fontAlgn="b"/>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342904561"/>
                  </a:ext>
                </a:extLst>
              </a:tr>
              <a:tr h="253194">
                <a:tc>
                  <a:txBody>
                    <a:bodyPr/>
                    <a:lstStyle/>
                    <a:p>
                      <a:pPr algn="l" fontAlgn="b"/>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b="1" u="none" strike="noStrike" dirty="0">
                          <a:effectLst/>
                          <a:latin typeface="Arial" panose="020B0604020202020204" pitchFamily="34" charset="0"/>
                          <a:cs typeface="Arial" panose="020B0604020202020204" pitchFamily="34" charset="0"/>
                        </a:rPr>
                        <a:t>2019/20</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b="1" u="none" strike="noStrike" dirty="0">
                          <a:effectLst/>
                          <a:latin typeface="Arial" panose="020B0604020202020204" pitchFamily="34" charset="0"/>
                          <a:cs typeface="Arial" panose="020B0604020202020204" pitchFamily="34" charset="0"/>
                        </a:rPr>
                        <a:t>2018/19</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b="1" u="none" strike="noStrike" dirty="0">
                          <a:effectLst/>
                          <a:latin typeface="Arial" panose="020B0604020202020204" pitchFamily="34" charset="0"/>
                          <a:cs typeface="Arial" panose="020B0604020202020204" pitchFamily="34" charset="0"/>
                        </a:rPr>
                        <a:t>2017/18</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b="1" u="none" strike="noStrike" dirty="0">
                          <a:effectLst/>
                          <a:latin typeface="Arial" panose="020B0604020202020204" pitchFamily="34" charset="0"/>
                          <a:cs typeface="Arial" panose="020B0604020202020204" pitchFamily="34" charset="0"/>
                        </a:rPr>
                        <a:t>2017/16</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b="1" u="none" strike="noStrike" dirty="0">
                          <a:effectLst/>
                          <a:latin typeface="Arial" panose="020B0604020202020204" pitchFamily="34" charset="0"/>
                          <a:cs typeface="Arial" panose="020B0604020202020204" pitchFamily="34" charset="0"/>
                        </a:rPr>
                        <a:t>2016/15</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652958680"/>
                  </a:ext>
                </a:extLst>
              </a:tr>
              <a:tr h="218069">
                <a:tc>
                  <a:txBody>
                    <a:bodyPr/>
                    <a:lstStyle/>
                    <a:p>
                      <a:pPr algn="l" fontAlgn="b"/>
                      <a:r>
                        <a:rPr lang="en-US" sz="1300" u="none" strike="noStrike" dirty="0">
                          <a:effectLst/>
                          <a:latin typeface="Arial" panose="020B0604020202020204" pitchFamily="34" charset="0"/>
                          <a:cs typeface="Arial" panose="020B0604020202020204" pitchFamily="34" charset="0"/>
                        </a:rPr>
                        <a:t>Total Revenue</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2,729.00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3,409.00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4,998.00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8,057.00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8,422.00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31673394"/>
                  </a:ext>
                </a:extLst>
              </a:tr>
              <a:tr h="218069">
                <a:tc>
                  <a:txBody>
                    <a:bodyPr/>
                    <a:lstStyle/>
                    <a:p>
                      <a:pPr algn="l" fontAlgn="b"/>
                      <a:r>
                        <a:rPr lang="en-US" sz="1300" u="none" strike="noStrike" dirty="0">
                          <a:effectLst/>
                          <a:latin typeface="Arial" panose="020B0604020202020204" pitchFamily="34" charset="0"/>
                          <a:cs typeface="Arial" panose="020B0604020202020204" pitchFamily="34" charset="0"/>
                        </a:rPr>
                        <a:t>cost of Sales</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-2,146.00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-3,991.00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-5,119.00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-6,236.00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-6,679.00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845239506"/>
                  </a:ext>
                </a:extLst>
              </a:tr>
              <a:tr h="218069">
                <a:tc>
                  <a:txBody>
                    <a:bodyPr/>
                    <a:lstStyle/>
                    <a:p>
                      <a:pPr algn="l" fontAlgn="b"/>
                      <a:r>
                        <a:rPr lang="en-US" sz="1300" u="none" strike="noStrike" dirty="0">
                          <a:effectLst/>
                          <a:latin typeface="Arial" panose="020B0604020202020204" pitchFamily="34" charset="0"/>
                          <a:cs typeface="Arial" panose="020B0604020202020204" pitchFamily="34" charset="0"/>
                        </a:rPr>
                        <a:t>Operating costs</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-2,229.00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-1,095.00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-1,726.00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-1,555.00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-1,455.00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419197528"/>
                  </a:ext>
                </a:extLst>
              </a:tr>
              <a:tr h="218069">
                <a:tc>
                  <a:txBody>
                    <a:bodyPr/>
                    <a:lstStyle/>
                    <a:p>
                      <a:pPr algn="l" fontAlgn="b"/>
                      <a:r>
                        <a:rPr lang="en-US" sz="1300" u="none" strike="noStrike" dirty="0">
                          <a:effectLst/>
                          <a:latin typeface="Arial" panose="020B0604020202020204" pitchFamily="34" charset="0"/>
                          <a:cs typeface="Arial" panose="020B0604020202020204" pitchFamily="34" charset="0"/>
                        </a:rPr>
                        <a:t>Final Profit/(loss)</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-1,962.00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-1,469.00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-1,771.00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282.00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476.00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477814537"/>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684886882"/>
              </p:ext>
            </p:extLst>
          </p:nvPr>
        </p:nvGraphicFramePr>
        <p:xfrm>
          <a:off x="3143413" y="3487686"/>
          <a:ext cx="7081242" cy="23826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4684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305" y="0"/>
            <a:ext cx="10153898" cy="1143000"/>
          </a:xfrm>
        </p:spPr>
        <p:txBody>
          <a:bodyPr>
            <a:normAutofit/>
          </a:bodyPr>
          <a:lstStyle/>
          <a:p>
            <a:r>
              <a:rPr lang="en-US" sz="2800" b="1" cap="all" dirty="0">
                <a:latin typeface="Calibri" panose="020F0502020204030204" pitchFamily="34" charset="0"/>
                <a:cs typeface="Calibri" panose="020F0502020204030204" pitchFamily="34" charset="0"/>
              </a:rPr>
              <a:t>Denel Income Statement for the period 2015/16 to 2019/20</a:t>
            </a:r>
            <a:endParaRPr lang="en-US" sz="2800" b="1" dirty="0">
              <a:latin typeface="Calibri" panose="020F0502020204030204" pitchFamily="34" charset="0"/>
              <a:cs typeface="Calibri" panose="020F0502020204030204" pitchFamily="34" charset="0"/>
            </a:endParaRPr>
          </a:p>
        </p:txBody>
      </p:sp>
      <p:sp>
        <p:nvSpPr>
          <p:cNvPr id="5" name="TextBox 4"/>
          <p:cNvSpPr txBox="1"/>
          <p:nvPr/>
        </p:nvSpPr>
        <p:spPr>
          <a:xfrm>
            <a:off x="3133926" y="6569560"/>
            <a:ext cx="7345830" cy="246221"/>
          </a:xfrm>
          <a:prstGeom prst="rect">
            <a:avLst/>
          </a:prstGeom>
          <a:noFill/>
        </p:spPr>
        <p:txBody>
          <a:bodyPr wrap="square" rtlCol="0">
            <a:spAutoFit/>
          </a:bodyPr>
          <a:lstStyle/>
          <a:p>
            <a:pPr defTabSz="457200">
              <a:defRPr/>
            </a:pPr>
            <a:r>
              <a:rPr lang="en-US" sz="1000" b="1" dirty="0">
                <a:solidFill>
                  <a:prstClr val="black"/>
                </a:solidFill>
                <a:latin typeface="Arial"/>
                <a:cs typeface="Arial"/>
              </a:rPr>
              <a:t>Hotline: 0800 037 774    |     Website: https://www.siu.org.za   |   E-mail: info@siu.org.za </a:t>
            </a:r>
          </a:p>
        </p:txBody>
      </p:sp>
      <p:sp>
        <p:nvSpPr>
          <p:cNvPr id="4" name="Slide Number Placeholder 3"/>
          <p:cNvSpPr>
            <a:spLocks noGrp="1"/>
          </p:cNvSpPr>
          <p:nvPr>
            <p:ph type="sldNum" sz="quarter" idx="12"/>
          </p:nvPr>
        </p:nvSpPr>
        <p:spPr/>
        <p:txBody>
          <a:bodyPr/>
          <a:lstStyle/>
          <a:p>
            <a:pPr defTabSz="457200">
              <a:defRPr/>
            </a:pPr>
            <a:fld id="{40E4637F-1127-AF4D-B96F-F7789FFD66FF}" type="slidenum">
              <a:rPr lang="en-US">
                <a:solidFill>
                  <a:prstClr val="black">
                    <a:tint val="75000"/>
                  </a:prstClr>
                </a:solidFill>
                <a:latin typeface="Calibri"/>
              </a:rPr>
              <a:pPr defTabSz="457200">
                <a:defRPr/>
              </a:pPr>
              <a:t>32</a:t>
            </a:fld>
            <a:endParaRPr lang="en-US" dirty="0">
              <a:solidFill>
                <a:prstClr val="black">
                  <a:tint val="75000"/>
                </a:prstClr>
              </a:solidFill>
              <a:latin typeface="Calibri"/>
            </a:endParaRPr>
          </a:p>
        </p:txBody>
      </p:sp>
      <p:sp>
        <p:nvSpPr>
          <p:cNvPr id="3" name="Content Placeholder 2"/>
          <p:cNvSpPr>
            <a:spLocks noGrp="1"/>
          </p:cNvSpPr>
          <p:nvPr>
            <p:ph idx="1"/>
          </p:nvPr>
        </p:nvSpPr>
        <p:spPr>
          <a:xfrm>
            <a:off x="593124" y="1698171"/>
            <a:ext cx="11389079" cy="4467851"/>
          </a:xfrm>
        </p:spPr>
        <p:txBody>
          <a:bodyPr>
            <a:normAutofit/>
          </a:bodyPr>
          <a:lstStyle/>
          <a:p>
            <a:pPr algn="just">
              <a:lnSpc>
                <a:spcPct val="150000"/>
              </a:lnSpc>
            </a:pPr>
            <a:r>
              <a:rPr lang="en-US" sz="1800" dirty="0">
                <a:cs typeface="Calibri" panose="020F0502020204030204" pitchFamily="34" charset="0"/>
              </a:rPr>
              <a:t>Revenue decreased drastically over the period, </a:t>
            </a:r>
          </a:p>
          <a:p>
            <a:pPr algn="just">
              <a:lnSpc>
                <a:spcPct val="150000"/>
              </a:lnSpc>
            </a:pPr>
            <a:r>
              <a:rPr lang="en-US" sz="1800" dirty="0">
                <a:cs typeface="Calibri" panose="020F0502020204030204" pitchFamily="34" charset="0"/>
              </a:rPr>
              <a:t>Cost of sales decreased in line, but in the 2 middle years the cost of sales was higher than sales indicating selling at a gross loss – impossible to make a profit. </a:t>
            </a:r>
          </a:p>
          <a:p>
            <a:pPr algn="just">
              <a:lnSpc>
                <a:spcPct val="150000"/>
              </a:lnSpc>
            </a:pPr>
            <a:r>
              <a:rPr lang="en-US" sz="1800" dirty="0">
                <a:cs typeface="Calibri" panose="020F0502020204030204" pitchFamily="34" charset="0"/>
              </a:rPr>
              <a:t>Operating costs increased, except in 2018/19.</a:t>
            </a:r>
          </a:p>
          <a:p>
            <a:pPr algn="just">
              <a:lnSpc>
                <a:spcPct val="150000"/>
              </a:lnSpc>
            </a:pPr>
            <a:r>
              <a:rPr lang="en-US" sz="1800" dirty="0">
                <a:cs typeface="Calibri" panose="020F0502020204030204" pitchFamily="34" charset="0"/>
              </a:rPr>
              <a:t>They started off with a profit, but ended with a loss which seems to be increasing. </a:t>
            </a:r>
          </a:p>
          <a:p>
            <a:pPr algn="just">
              <a:lnSpc>
                <a:spcPct val="150000"/>
              </a:lnSpc>
            </a:pPr>
            <a:r>
              <a:rPr lang="en-US" sz="1800" dirty="0">
                <a:cs typeface="Calibri" panose="020F0502020204030204" pitchFamily="34" charset="0"/>
              </a:rPr>
              <a:t>Operating costs needed to be curtailed and profit margins and sales volumes need to increase.</a:t>
            </a:r>
          </a:p>
          <a:p>
            <a:pPr marL="461963" indent="-409575" algn="just">
              <a:lnSpc>
                <a:spcPct val="150000"/>
              </a:lnSpc>
              <a:spcBef>
                <a:spcPts val="0"/>
              </a:spcBef>
            </a:pPr>
            <a:endParaRPr lang="en-GB" sz="1800" dirty="0">
              <a:solidFill>
                <a:srgbClr val="000000"/>
              </a:solidFill>
              <a:ea typeface="Times New Roman" panose="02020603050405020304" pitchFamily="18" charset="0"/>
              <a:cs typeface="Calibri" panose="020F0502020204030204" pitchFamily="34" charset="0"/>
            </a:endParaRPr>
          </a:p>
          <a:p>
            <a:pPr marL="461963" indent="-409575" algn="just">
              <a:lnSpc>
                <a:spcPct val="150000"/>
              </a:lnSpc>
              <a:spcBef>
                <a:spcPts val="0"/>
              </a:spcBef>
            </a:pPr>
            <a:endParaRPr lang="en-GB" sz="1800" dirty="0">
              <a:solidFill>
                <a:srgbClr val="000000"/>
              </a:solidFill>
              <a:ea typeface="Times New Roman" panose="02020603050405020304" pitchFamily="18" charset="0"/>
              <a:cs typeface="Times New Roman" panose="02020603050405020304" pitchFamily="18" charset="0"/>
            </a:endParaRPr>
          </a:p>
          <a:p>
            <a:pPr marL="461963" indent="-461963" algn="just">
              <a:lnSpc>
                <a:spcPct val="150000"/>
              </a:lnSpc>
              <a:spcBef>
                <a:spcPts val="0"/>
              </a:spcBef>
            </a:pPr>
            <a:endParaRPr lang="en-GB" sz="1800" dirty="0">
              <a:solidFill>
                <a:srgbClr val="000000"/>
              </a:solidFill>
              <a:ea typeface="Times New Roman" panose="02020603050405020304" pitchFamily="18" charset="0"/>
              <a:cs typeface="Times New Roman" panose="02020603050405020304" pitchFamily="18" charset="0"/>
            </a:endParaRPr>
          </a:p>
          <a:p>
            <a:pPr marL="285750" indent="-285750" algn="just">
              <a:lnSpc>
                <a:spcPct val="150000"/>
              </a:lnSpc>
              <a:spcBef>
                <a:spcPts val="0"/>
              </a:spcBef>
            </a:pPr>
            <a:endParaRPr lang="en-GB" sz="1800" dirty="0">
              <a:solidFill>
                <a:srgbClr val="000000"/>
              </a:solidFill>
              <a:ea typeface="Times New Roman" panose="02020603050405020304" pitchFamily="18" charset="0"/>
              <a:cs typeface="Times New Roman" panose="02020603050405020304" pitchFamily="18" charset="0"/>
            </a:endParaRPr>
          </a:p>
          <a:p>
            <a:pPr marL="285750" indent="-285750" algn="just">
              <a:lnSpc>
                <a:spcPct val="150000"/>
              </a:lnSpc>
              <a:spcBef>
                <a:spcPts val="0"/>
              </a:spcBef>
            </a:pPr>
            <a:endParaRPr lang="en-GB" sz="1800" dirty="0">
              <a:solidFill>
                <a:srgbClr val="000000"/>
              </a:solidFill>
              <a:ea typeface="Times New Roman" panose="02020603050405020304" pitchFamily="18" charset="0"/>
              <a:cs typeface="Times New Roman" panose="02020603050405020304" pitchFamily="18" charset="0"/>
            </a:endParaRPr>
          </a:p>
          <a:p>
            <a:pPr marL="0" indent="0">
              <a:lnSpc>
                <a:spcPct val="150000"/>
              </a:lnSpc>
              <a:buNone/>
            </a:pPr>
            <a:endParaRPr lang="en-US" sz="1800" dirty="0"/>
          </a:p>
        </p:txBody>
      </p:sp>
    </p:spTree>
    <p:extLst>
      <p:ext uri="{BB962C8B-B14F-4D97-AF65-F5344CB8AC3E}">
        <p14:creationId xmlns:p14="http://schemas.microsoft.com/office/powerpoint/2010/main" val="1188179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430" y="-1754"/>
            <a:ext cx="10375570" cy="1143000"/>
          </a:xfrm>
        </p:spPr>
        <p:txBody>
          <a:bodyPr>
            <a:normAutofit/>
          </a:bodyPr>
          <a:lstStyle/>
          <a:p>
            <a:r>
              <a:rPr lang="en-US" sz="2600" b="1" cap="all" dirty="0">
                <a:latin typeface="Calibri" panose="020F0502020204030204" pitchFamily="34" charset="0"/>
                <a:cs typeface="Calibri" panose="020F0502020204030204" pitchFamily="34" charset="0"/>
              </a:rPr>
              <a:t>Denel Balance Sheet as at the end of period 2015/16 to 2019/20</a:t>
            </a:r>
          </a:p>
        </p:txBody>
      </p:sp>
      <p:sp>
        <p:nvSpPr>
          <p:cNvPr id="5" name="TextBox 4"/>
          <p:cNvSpPr txBox="1"/>
          <p:nvPr/>
        </p:nvSpPr>
        <p:spPr>
          <a:xfrm>
            <a:off x="3133926" y="6569560"/>
            <a:ext cx="7345830" cy="246221"/>
          </a:xfrm>
          <a:prstGeom prst="rect">
            <a:avLst/>
          </a:prstGeom>
          <a:noFill/>
        </p:spPr>
        <p:txBody>
          <a:bodyPr wrap="square" rtlCol="0">
            <a:spAutoFit/>
          </a:bodyPr>
          <a:lstStyle/>
          <a:p>
            <a:pPr defTabSz="457200">
              <a:defRPr/>
            </a:pPr>
            <a:r>
              <a:rPr lang="en-US" sz="1000" b="1" dirty="0">
                <a:solidFill>
                  <a:prstClr val="black"/>
                </a:solidFill>
                <a:latin typeface="Arial"/>
                <a:cs typeface="Arial"/>
              </a:rPr>
              <a:t>Hotline: 0800 037 774    |     Website: https://www.siu.org.za   |   E-mail: info@siu.org.za </a:t>
            </a:r>
          </a:p>
        </p:txBody>
      </p:sp>
      <p:sp>
        <p:nvSpPr>
          <p:cNvPr id="4" name="Slide Number Placeholder 3"/>
          <p:cNvSpPr>
            <a:spLocks noGrp="1"/>
          </p:cNvSpPr>
          <p:nvPr>
            <p:ph type="sldNum" sz="quarter" idx="12"/>
          </p:nvPr>
        </p:nvSpPr>
        <p:spPr/>
        <p:txBody>
          <a:bodyPr/>
          <a:lstStyle/>
          <a:p>
            <a:pPr defTabSz="457200">
              <a:defRPr/>
            </a:pPr>
            <a:fld id="{40E4637F-1127-AF4D-B96F-F7789FFD66FF}" type="slidenum">
              <a:rPr lang="en-US">
                <a:solidFill>
                  <a:prstClr val="black">
                    <a:tint val="75000"/>
                  </a:prstClr>
                </a:solidFill>
                <a:latin typeface="Calibri"/>
              </a:rPr>
              <a:pPr defTabSz="457200">
                <a:defRPr/>
              </a:pPr>
              <a:t>33</a:t>
            </a:fld>
            <a:endParaRPr lang="en-US" dirty="0">
              <a:solidFill>
                <a:prstClr val="black">
                  <a:tint val="75000"/>
                </a:prstClr>
              </a:solidFill>
              <a:latin typeface="Calibri"/>
            </a:endParaRPr>
          </a:p>
        </p:txBody>
      </p:sp>
      <p:sp>
        <p:nvSpPr>
          <p:cNvPr id="3" name="Content Placeholder 2"/>
          <p:cNvSpPr>
            <a:spLocks noGrp="1"/>
          </p:cNvSpPr>
          <p:nvPr>
            <p:ph idx="1"/>
          </p:nvPr>
        </p:nvSpPr>
        <p:spPr>
          <a:xfrm>
            <a:off x="1638300" y="5614416"/>
            <a:ext cx="8915400" cy="511748"/>
          </a:xfrm>
        </p:spPr>
        <p:txBody>
          <a:bodyPr>
            <a:normAutofit/>
          </a:bodyPr>
          <a:lstStyle/>
          <a:p>
            <a:pPr marL="461963" indent="-409575" algn="just">
              <a:lnSpc>
                <a:spcPct val="150000"/>
              </a:lnSpc>
              <a:spcBef>
                <a:spcPts val="0"/>
              </a:spcBef>
            </a:pPr>
            <a:endPar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461963" indent="-409575" algn="just">
              <a:lnSpc>
                <a:spcPct val="150000"/>
              </a:lnSpc>
              <a:spcBef>
                <a:spcPts val="0"/>
              </a:spcBef>
            </a:pPr>
            <a:endPar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461963" indent="-461963" algn="just">
              <a:lnSpc>
                <a:spcPct val="150000"/>
              </a:lnSpc>
              <a:spcBef>
                <a:spcPts val="0"/>
              </a:spcBef>
            </a:pPr>
            <a:endPar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50000"/>
              </a:lnSpc>
              <a:spcBef>
                <a:spcPts val="0"/>
              </a:spcBef>
            </a:pPr>
            <a:endPar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50000"/>
              </a:lnSpc>
              <a:spcBef>
                <a:spcPts val="0"/>
              </a:spcBef>
            </a:pPr>
            <a:endParaRPr lang="en-GB" sz="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7114809"/>
              </p:ext>
            </p:extLst>
          </p:nvPr>
        </p:nvGraphicFramePr>
        <p:xfrm>
          <a:off x="2004250" y="1628628"/>
          <a:ext cx="9605182" cy="1313681"/>
        </p:xfrm>
        <a:graphic>
          <a:graphicData uri="http://schemas.openxmlformats.org/drawingml/2006/table">
            <a:tbl>
              <a:tblPr>
                <a:tableStyleId>{5C22544A-7EE6-4342-B048-85BDC9FD1C3A}</a:tableStyleId>
              </a:tblPr>
              <a:tblGrid>
                <a:gridCol w="3120465">
                  <a:extLst>
                    <a:ext uri="{9D8B030D-6E8A-4147-A177-3AD203B41FA5}">
                      <a16:colId xmlns:a16="http://schemas.microsoft.com/office/drawing/2014/main" val="1894650177"/>
                    </a:ext>
                  </a:extLst>
                </a:gridCol>
                <a:gridCol w="1267689">
                  <a:extLst>
                    <a:ext uri="{9D8B030D-6E8A-4147-A177-3AD203B41FA5}">
                      <a16:colId xmlns:a16="http://schemas.microsoft.com/office/drawing/2014/main" val="3440025083"/>
                    </a:ext>
                  </a:extLst>
                </a:gridCol>
                <a:gridCol w="1267689">
                  <a:extLst>
                    <a:ext uri="{9D8B030D-6E8A-4147-A177-3AD203B41FA5}">
                      <a16:colId xmlns:a16="http://schemas.microsoft.com/office/drawing/2014/main" val="3283120536"/>
                    </a:ext>
                  </a:extLst>
                </a:gridCol>
                <a:gridCol w="1267689">
                  <a:extLst>
                    <a:ext uri="{9D8B030D-6E8A-4147-A177-3AD203B41FA5}">
                      <a16:colId xmlns:a16="http://schemas.microsoft.com/office/drawing/2014/main" val="1512581751"/>
                    </a:ext>
                  </a:extLst>
                </a:gridCol>
                <a:gridCol w="1194553">
                  <a:extLst>
                    <a:ext uri="{9D8B030D-6E8A-4147-A177-3AD203B41FA5}">
                      <a16:colId xmlns:a16="http://schemas.microsoft.com/office/drawing/2014/main" val="210878320"/>
                    </a:ext>
                  </a:extLst>
                </a:gridCol>
                <a:gridCol w="1487097">
                  <a:extLst>
                    <a:ext uri="{9D8B030D-6E8A-4147-A177-3AD203B41FA5}">
                      <a16:colId xmlns:a16="http://schemas.microsoft.com/office/drawing/2014/main" val="1007940283"/>
                    </a:ext>
                  </a:extLst>
                </a:gridCol>
              </a:tblGrid>
              <a:tr h="241576">
                <a:tc>
                  <a:txBody>
                    <a:bodyPr/>
                    <a:lstStyle/>
                    <a:p>
                      <a:pPr algn="l" fontAlgn="b"/>
                      <a:r>
                        <a:rPr lang="en-US" sz="1400" u="none" strike="noStrike" dirty="0">
                          <a:effectLst/>
                          <a:latin typeface="Arial" panose="020B0604020202020204" pitchFamily="34" charset="0"/>
                          <a:cs typeface="Arial" panose="020B0604020202020204" pitchFamily="34" charset="0"/>
                        </a:rPr>
                        <a:t>Denel Balance Sheet</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R’million</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29973379"/>
                  </a:ext>
                </a:extLst>
              </a:tr>
              <a:tr h="305056">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2019/20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2018/19</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2017/18</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2017/16</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2015/16</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937936045"/>
                  </a:ext>
                </a:extLst>
              </a:tr>
              <a:tr h="255683">
                <a:tc>
                  <a:txBody>
                    <a:bodyPr/>
                    <a:lstStyle/>
                    <a:p>
                      <a:pPr algn="l" fontAlgn="b"/>
                      <a:r>
                        <a:rPr lang="en-US" sz="1400" u="none" strike="noStrike" dirty="0">
                          <a:effectLst/>
                          <a:latin typeface="Arial" panose="020B0604020202020204" pitchFamily="34" charset="0"/>
                          <a:cs typeface="Arial" panose="020B0604020202020204" pitchFamily="34" charset="0"/>
                        </a:rPr>
                        <a:t>Assets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8,525.00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8,719.00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11,090.00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12,391.00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13,002.00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991125199"/>
                  </a:ext>
                </a:extLst>
              </a:tr>
              <a:tr h="255683">
                <a:tc>
                  <a:txBody>
                    <a:bodyPr/>
                    <a:lstStyle/>
                    <a:p>
                      <a:pPr algn="l" fontAlgn="b"/>
                      <a:r>
                        <a:rPr lang="en-US" sz="1400" u="none" strike="noStrike" dirty="0">
                          <a:effectLst/>
                          <a:latin typeface="Arial" panose="020B0604020202020204" pitchFamily="34" charset="0"/>
                          <a:cs typeface="Arial" panose="020B0604020202020204" pitchFamily="34" charset="0"/>
                        </a:rPr>
                        <a:t>Liabilities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-10,803.00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-11,419.00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-10,167.00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-9,710.00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-10,600.00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621077336"/>
                  </a:ext>
                </a:extLst>
              </a:tr>
              <a:tr h="255683">
                <a:tc>
                  <a:txBody>
                    <a:bodyPr/>
                    <a:lstStyle/>
                    <a:p>
                      <a:pPr algn="l" fontAlgn="b"/>
                      <a:r>
                        <a:rPr lang="en-US" sz="1400" u="none" strike="noStrike" dirty="0">
                          <a:effectLst/>
                          <a:latin typeface="Arial" panose="020B0604020202020204" pitchFamily="34" charset="0"/>
                          <a:cs typeface="Arial" panose="020B0604020202020204" pitchFamily="34" charset="0"/>
                        </a:rPr>
                        <a:t>Net Equity</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-2,278.00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-2,700.00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923.00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2,681.00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2,402.00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655496936"/>
                  </a:ext>
                </a:extLst>
              </a:tr>
            </a:tbl>
          </a:graphicData>
        </a:graphic>
      </p:graphicFrame>
      <p:graphicFrame>
        <p:nvGraphicFramePr>
          <p:cNvPr id="9" name="Chart 8"/>
          <p:cNvGraphicFramePr>
            <a:graphicFrameLocks/>
          </p:cNvGraphicFramePr>
          <p:nvPr>
            <p:extLst>
              <p:ext uri="{D42A27DB-BD31-4B8C-83A1-F6EECF244321}">
                <p14:modId xmlns:p14="http://schemas.microsoft.com/office/powerpoint/2010/main" val="105278392"/>
              </p:ext>
            </p:extLst>
          </p:nvPr>
        </p:nvGraphicFramePr>
        <p:xfrm>
          <a:off x="3241964" y="3127090"/>
          <a:ext cx="7311736"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3128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180" y="0"/>
            <a:ext cx="10237023" cy="1143000"/>
          </a:xfrm>
        </p:spPr>
        <p:txBody>
          <a:bodyPr>
            <a:normAutofit/>
          </a:bodyPr>
          <a:lstStyle/>
          <a:p>
            <a:r>
              <a:rPr lang="en-US" sz="2600" b="1" cap="all" dirty="0">
                <a:latin typeface="Calibri" panose="020F0502020204030204" pitchFamily="34" charset="0"/>
                <a:cs typeface="Calibri" panose="020F0502020204030204" pitchFamily="34" charset="0"/>
              </a:rPr>
              <a:t>Denel Balance Sheet as at the end of period 2015/16 to 2019/20</a:t>
            </a:r>
            <a:endParaRPr lang="en-US" sz="2600" b="1" dirty="0">
              <a:latin typeface="Arial" panose="020B0604020202020204" pitchFamily="34" charset="0"/>
              <a:cs typeface="Arial" panose="020B0604020202020204" pitchFamily="34" charset="0"/>
            </a:endParaRPr>
          </a:p>
        </p:txBody>
      </p:sp>
      <p:sp>
        <p:nvSpPr>
          <p:cNvPr id="5" name="TextBox 4"/>
          <p:cNvSpPr txBox="1"/>
          <p:nvPr/>
        </p:nvSpPr>
        <p:spPr>
          <a:xfrm>
            <a:off x="3133926" y="6569560"/>
            <a:ext cx="7345830" cy="246221"/>
          </a:xfrm>
          <a:prstGeom prst="rect">
            <a:avLst/>
          </a:prstGeom>
          <a:noFill/>
        </p:spPr>
        <p:txBody>
          <a:bodyPr wrap="square" rtlCol="0">
            <a:spAutoFit/>
          </a:bodyPr>
          <a:lstStyle/>
          <a:p>
            <a:pPr defTabSz="457200">
              <a:defRPr/>
            </a:pPr>
            <a:r>
              <a:rPr lang="en-US" sz="1000" b="1" dirty="0">
                <a:solidFill>
                  <a:prstClr val="black"/>
                </a:solidFill>
                <a:latin typeface="Arial"/>
                <a:cs typeface="Arial"/>
              </a:rPr>
              <a:t>Hotline: 0800 037 774    |     Website: https://www.siu.org.za   |   E-mail: info@siu.org.za </a:t>
            </a:r>
          </a:p>
        </p:txBody>
      </p:sp>
      <p:sp>
        <p:nvSpPr>
          <p:cNvPr id="4" name="Slide Number Placeholder 3"/>
          <p:cNvSpPr>
            <a:spLocks noGrp="1"/>
          </p:cNvSpPr>
          <p:nvPr>
            <p:ph type="sldNum" sz="quarter" idx="12"/>
          </p:nvPr>
        </p:nvSpPr>
        <p:spPr/>
        <p:txBody>
          <a:bodyPr/>
          <a:lstStyle/>
          <a:p>
            <a:pPr defTabSz="457200">
              <a:defRPr/>
            </a:pPr>
            <a:fld id="{40E4637F-1127-AF4D-B96F-F7789FFD66FF}" type="slidenum">
              <a:rPr lang="en-US">
                <a:solidFill>
                  <a:prstClr val="black">
                    <a:tint val="75000"/>
                  </a:prstClr>
                </a:solidFill>
                <a:latin typeface="Calibri"/>
              </a:rPr>
              <a:pPr defTabSz="457200">
                <a:defRPr/>
              </a:pPr>
              <a:t>34</a:t>
            </a:fld>
            <a:endParaRPr lang="en-US" dirty="0">
              <a:solidFill>
                <a:prstClr val="black">
                  <a:tint val="75000"/>
                </a:prstClr>
              </a:solidFill>
              <a:latin typeface="Calibri"/>
            </a:endParaRPr>
          </a:p>
        </p:txBody>
      </p:sp>
      <p:sp>
        <p:nvSpPr>
          <p:cNvPr id="3" name="Content Placeholder 2"/>
          <p:cNvSpPr>
            <a:spLocks noGrp="1"/>
          </p:cNvSpPr>
          <p:nvPr>
            <p:ph idx="1"/>
          </p:nvPr>
        </p:nvSpPr>
        <p:spPr>
          <a:xfrm>
            <a:off x="326571" y="2024742"/>
            <a:ext cx="11750633" cy="4101421"/>
          </a:xfrm>
        </p:spPr>
        <p:txBody>
          <a:bodyPr>
            <a:normAutofit/>
          </a:bodyPr>
          <a:lstStyle/>
          <a:p>
            <a:pPr>
              <a:lnSpc>
                <a:spcPct val="150000"/>
              </a:lnSpc>
              <a:spcBef>
                <a:spcPts val="600"/>
              </a:spcBef>
              <a:spcAft>
                <a:spcPts val="600"/>
              </a:spcAft>
            </a:pPr>
            <a:r>
              <a:rPr lang="en-US" sz="1800" dirty="0">
                <a:latin typeface="Arial" panose="020B0604020202020204" pitchFamily="34" charset="0"/>
                <a:cs typeface="Arial" panose="020B0604020202020204" pitchFamily="34" charset="0"/>
              </a:rPr>
              <a:t>Assets decreased over the period.</a:t>
            </a:r>
          </a:p>
          <a:p>
            <a:pPr>
              <a:lnSpc>
                <a:spcPct val="150000"/>
              </a:lnSpc>
              <a:spcBef>
                <a:spcPts val="600"/>
              </a:spcBef>
              <a:spcAft>
                <a:spcPts val="600"/>
              </a:spcAft>
            </a:pPr>
            <a:r>
              <a:rPr lang="en-US" sz="1800" dirty="0">
                <a:latin typeface="Arial" panose="020B0604020202020204" pitchFamily="34" charset="0"/>
                <a:cs typeface="Arial" panose="020B0604020202020204" pitchFamily="34" charset="0"/>
              </a:rPr>
              <a:t>Liabilities remained fairly constant. </a:t>
            </a:r>
          </a:p>
          <a:p>
            <a:pPr>
              <a:lnSpc>
                <a:spcPct val="150000"/>
              </a:lnSpc>
              <a:spcBef>
                <a:spcPts val="600"/>
              </a:spcBef>
              <a:spcAft>
                <a:spcPts val="600"/>
              </a:spcAft>
            </a:pPr>
            <a:r>
              <a:rPr lang="en-US" sz="1800" dirty="0">
                <a:latin typeface="Arial" panose="020B0604020202020204" pitchFamily="34" charset="0"/>
                <a:cs typeface="Arial" panose="020B0604020202020204" pitchFamily="34" charset="0"/>
              </a:rPr>
              <a:t>Net Equity – decreased greatly – technically heavily insolvent.</a:t>
            </a:r>
          </a:p>
          <a:p>
            <a:pPr marL="461963" indent="-409575" algn="just">
              <a:lnSpc>
                <a:spcPct val="150000"/>
              </a:lnSpc>
              <a:spcBef>
                <a:spcPts val="0"/>
              </a:spcBef>
            </a:pPr>
            <a:endPar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61963" indent="-461963" algn="just">
              <a:lnSpc>
                <a:spcPct val="150000"/>
              </a:lnSpc>
              <a:spcBef>
                <a:spcPts val="0"/>
              </a:spcBef>
            </a:pPr>
            <a:endPar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spcBef>
                <a:spcPts val="0"/>
              </a:spcBef>
            </a:pPr>
            <a:endPar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spcBef>
                <a:spcPts val="0"/>
              </a:spcBef>
            </a:pPr>
            <a:endPar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9449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180" y="0"/>
            <a:ext cx="10351819" cy="1143000"/>
          </a:xfrm>
        </p:spPr>
        <p:txBody>
          <a:bodyPr>
            <a:normAutofit/>
          </a:bodyPr>
          <a:lstStyle/>
          <a:p>
            <a:r>
              <a:rPr lang="en-US" sz="2800" b="1" cap="all" dirty="0">
                <a:latin typeface="Calibri" panose="020F0502020204030204" pitchFamily="34" charset="0"/>
                <a:cs typeface="Calibri" panose="020F0502020204030204" pitchFamily="34" charset="0"/>
              </a:rPr>
              <a:t>Collaboration with other agencies</a:t>
            </a:r>
          </a:p>
        </p:txBody>
      </p:sp>
      <p:sp>
        <p:nvSpPr>
          <p:cNvPr id="5" name="TextBox 4"/>
          <p:cNvSpPr txBox="1"/>
          <p:nvPr/>
        </p:nvSpPr>
        <p:spPr>
          <a:xfrm>
            <a:off x="3133926" y="6569560"/>
            <a:ext cx="7345830" cy="246221"/>
          </a:xfrm>
          <a:prstGeom prst="rect">
            <a:avLst/>
          </a:prstGeom>
          <a:noFill/>
        </p:spPr>
        <p:txBody>
          <a:bodyPr wrap="square" rtlCol="0">
            <a:spAutoFit/>
          </a:bodyPr>
          <a:lstStyle/>
          <a:p>
            <a:pPr defTabSz="457200">
              <a:defRPr/>
            </a:pPr>
            <a:r>
              <a:rPr lang="en-US" sz="1000" b="1" dirty="0">
                <a:solidFill>
                  <a:prstClr val="black"/>
                </a:solidFill>
                <a:latin typeface="Arial"/>
                <a:cs typeface="Arial"/>
              </a:rPr>
              <a:t>Hotline: 0800 037 774    |     Website: https://www.siu.org.za   |   E-mail: info@siu.org.za </a:t>
            </a:r>
          </a:p>
        </p:txBody>
      </p:sp>
      <p:sp>
        <p:nvSpPr>
          <p:cNvPr id="4" name="Slide Number Placeholder 3"/>
          <p:cNvSpPr>
            <a:spLocks noGrp="1"/>
          </p:cNvSpPr>
          <p:nvPr>
            <p:ph type="sldNum" sz="quarter" idx="12"/>
          </p:nvPr>
        </p:nvSpPr>
        <p:spPr/>
        <p:txBody>
          <a:bodyPr/>
          <a:lstStyle/>
          <a:p>
            <a:pPr defTabSz="457200">
              <a:defRPr/>
            </a:pPr>
            <a:fld id="{40E4637F-1127-AF4D-B96F-F7789FFD66FF}" type="slidenum">
              <a:rPr lang="en-US">
                <a:solidFill>
                  <a:prstClr val="black">
                    <a:tint val="75000"/>
                  </a:prstClr>
                </a:solidFill>
                <a:latin typeface="Calibri"/>
              </a:rPr>
              <a:pPr defTabSz="457200">
                <a:defRPr/>
              </a:pPr>
              <a:t>35</a:t>
            </a:fld>
            <a:endParaRPr lang="en-US" dirty="0">
              <a:solidFill>
                <a:prstClr val="black">
                  <a:tint val="75000"/>
                </a:prstClr>
              </a:solidFill>
              <a:latin typeface="Calibri"/>
            </a:endParaRPr>
          </a:p>
        </p:txBody>
      </p:sp>
      <p:sp>
        <p:nvSpPr>
          <p:cNvPr id="3" name="Content Placeholder 2"/>
          <p:cNvSpPr>
            <a:spLocks noGrp="1"/>
          </p:cNvSpPr>
          <p:nvPr>
            <p:ph idx="1"/>
          </p:nvPr>
        </p:nvSpPr>
        <p:spPr>
          <a:xfrm>
            <a:off x="304800" y="1665514"/>
            <a:ext cx="11772405" cy="4460649"/>
          </a:xfrm>
        </p:spPr>
        <p:txBody>
          <a:bodyPr>
            <a:normAutofit/>
          </a:bodyPr>
          <a:lstStyle/>
          <a:p>
            <a:pPr lvl="0" algn="just">
              <a:lnSpc>
                <a:spcPct val="150000"/>
              </a:lnSpc>
            </a:pPr>
            <a:r>
              <a:rPr lang="en-US" sz="1800" kern="1200" dirty="0">
                <a:solidFill>
                  <a:schemeClr val="dk1"/>
                </a:solidFill>
                <a:effectLst/>
                <a:latin typeface="Arial" panose="020B0604020202020204" pitchFamily="34" charset="0"/>
                <a:cs typeface="Arial" panose="020B0604020202020204" pitchFamily="34" charset="0"/>
              </a:rPr>
              <a:t>The SIU deemed it necessary to involve the DPCI and NPA to coordinate a multiple disciplinary approach to the investigation </a:t>
            </a:r>
            <a:r>
              <a:rPr lang="en-US" sz="1800" kern="1200" baseline="0" dirty="0">
                <a:solidFill>
                  <a:schemeClr val="dk1"/>
                </a:solidFill>
                <a:effectLst/>
                <a:latin typeface="Arial" panose="020B0604020202020204" pitchFamily="34" charset="0"/>
                <a:cs typeface="Arial" panose="020B0604020202020204" pitchFamily="34" charset="0"/>
              </a:rPr>
              <a:t>g</a:t>
            </a:r>
            <a:r>
              <a:rPr lang="en-US" sz="1800" kern="1200" dirty="0">
                <a:solidFill>
                  <a:schemeClr val="dk1"/>
                </a:solidFill>
                <a:effectLst/>
                <a:latin typeface="Arial" panose="020B0604020202020204" pitchFamily="34" charset="0"/>
                <a:cs typeface="Arial" panose="020B0604020202020204" pitchFamily="34" charset="0"/>
              </a:rPr>
              <a:t>iven the nature of the allegations and findings. These offices continue to engage on matters relating to Denel</a:t>
            </a:r>
          </a:p>
          <a:p>
            <a:pPr lvl="0" algn="just">
              <a:lnSpc>
                <a:spcPct val="150000"/>
              </a:lnSpc>
            </a:pPr>
            <a:endParaRPr lang="en-US" sz="1800" kern="1200" dirty="0">
              <a:solidFill>
                <a:schemeClr val="dk1"/>
              </a:solidFill>
              <a:effectLst/>
              <a:latin typeface="Arial" panose="020B0604020202020204" pitchFamily="34" charset="0"/>
              <a:cs typeface="Arial" panose="020B0604020202020204" pitchFamily="34" charset="0"/>
            </a:endParaRPr>
          </a:p>
          <a:p>
            <a:pPr lvl="0" algn="just">
              <a:lnSpc>
                <a:spcPct val="150000"/>
              </a:lnSpc>
            </a:pPr>
            <a:r>
              <a:rPr lang="en-US" sz="1800" kern="1200" dirty="0">
                <a:solidFill>
                  <a:schemeClr val="dk1"/>
                </a:solidFill>
                <a:effectLst/>
                <a:latin typeface="Arial" panose="020B0604020202020204" pitchFamily="34" charset="0"/>
                <a:cs typeface="Arial" panose="020B0604020202020204" pitchFamily="34" charset="0"/>
              </a:rPr>
              <a:t>FIC has been assisting the SIU with</a:t>
            </a:r>
            <a:r>
              <a:rPr lang="en-US" sz="1800" kern="1200" baseline="0" dirty="0">
                <a:solidFill>
                  <a:schemeClr val="dk1"/>
                </a:solidFill>
                <a:effectLst/>
                <a:latin typeface="Arial" panose="020B0604020202020204" pitchFamily="34" charset="0"/>
                <a:cs typeface="Arial" panose="020B0604020202020204" pitchFamily="34" charset="0"/>
              </a:rPr>
              <a:t> financial profiling and due to the involvement of foreign institution, the FIC requested more time to follow legal processes in respect of foreign funds.</a:t>
            </a:r>
          </a:p>
          <a:p>
            <a:pPr lvl="0" algn="just">
              <a:lnSpc>
                <a:spcPct val="150000"/>
              </a:lnSpc>
            </a:pPr>
            <a:endParaRPr lang="en-US" sz="1800" kern="1200" baseline="0" dirty="0">
              <a:solidFill>
                <a:schemeClr val="dk1"/>
              </a:solidFill>
              <a:effectLst/>
              <a:latin typeface="Arial" panose="020B0604020202020204" pitchFamily="34" charset="0"/>
              <a:cs typeface="Arial" panose="020B0604020202020204" pitchFamily="34" charset="0"/>
            </a:endParaRPr>
          </a:p>
          <a:p>
            <a:pPr lvl="0" algn="just">
              <a:lnSpc>
                <a:spcPct val="150000"/>
              </a:lnSpc>
            </a:pPr>
            <a:r>
              <a:rPr lang="en-US" sz="1800" kern="1200" baseline="0" dirty="0">
                <a:solidFill>
                  <a:schemeClr val="dk1"/>
                </a:solidFill>
                <a:effectLst/>
                <a:latin typeface="Arial" panose="020B0604020202020204" pitchFamily="34" charset="0"/>
                <a:cs typeface="Arial" panose="020B0604020202020204" pitchFamily="34" charset="0"/>
              </a:rPr>
              <a:t>The SIU recently held an engagement with AGSA in order to share notes and to assist the entity in their resistance reviews.</a:t>
            </a:r>
            <a:endParaRPr lang="en-US" sz="1800" kern="1200" dirty="0">
              <a:solidFill>
                <a:schemeClr val="dk1"/>
              </a:solidFill>
              <a:effectLst/>
              <a:latin typeface="Arial" panose="020B0604020202020204" pitchFamily="34" charset="0"/>
              <a:cs typeface="Arial" panose="020B0604020202020204" pitchFamily="34" charset="0"/>
            </a:endParaRPr>
          </a:p>
          <a:p>
            <a:pPr marL="461963" indent="-461963" algn="just">
              <a:lnSpc>
                <a:spcPct val="150000"/>
              </a:lnSpc>
              <a:spcBef>
                <a:spcPts val="0"/>
              </a:spcBef>
            </a:pPr>
            <a:endPar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spcBef>
                <a:spcPts val="0"/>
              </a:spcBef>
            </a:pPr>
            <a:endPar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spcBef>
                <a:spcPts val="0"/>
              </a:spcBef>
            </a:pPr>
            <a:endPar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0132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428" y="-20409"/>
            <a:ext cx="8915400" cy="1143000"/>
          </a:xfrm>
        </p:spPr>
        <p:txBody>
          <a:bodyPr>
            <a:normAutofit/>
          </a:bodyPr>
          <a:lstStyle/>
          <a:p>
            <a:r>
              <a:rPr lang="en-US" sz="2800" b="1" dirty="0">
                <a:latin typeface="Arial" panose="020B0604020202020204" pitchFamily="34" charset="0"/>
                <a:cs typeface="Arial" panose="020B0604020202020204" pitchFamily="34" charset="0"/>
              </a:rPr>
              <a:t> </a:t>
            </a:r>
            <a:r>
              <a:rPr lang="en-US" sz="2400" b="1" cap="all" dirty="0">
                <a:latin typeface="+mn-lt"/>
                <a:cs typeface="Calibri" panose="020F0502020204030204" pitchFamily="34" charset="0"/>
              </a:rPr>
              <a:t>Observations</a:t>
            </a:r>
          </a:p>
        </p:txBody>
      </p:sp>
      <p:sp>
        <p:nvSpPr>
          <p:cNvPr id="3" name="Content Placeholder 2"/>
          <p:cNvSpPr>
            <a:spLocks noGrp="1"/>
          </p:cNvSpPr>
          <p:nvPr>
            <p:ph idx="1"/>
          </p:nvPr>
        </p:nvSpPr>
        <p:spPr>
          <a:xfrm>
            <a:off x="375537" y="1742303"/>
            <a:ext cx="11440925" cy="4474060"/>
          </a:xfrm>
        </p:spPr>
        <p:txBody>
          <a:bodyPr>
            <a:normAutofit/>
          </a:bodyPr>
          <a:lstStyle/>
          <a:p>
            <a:pPr marL="457200" indent="-457200" algn="just">
              <a:lnSpc>
                <a:spcPct val="150000"/>
              </a:lnSpc>
              <a:spcBef>
                <a:spcPts val="600"/>
              </a:spcBef>
            </a:pPr>
            <a:r>
              <a:rPr lang="en-US" sz="1600" dirty="0">
                <a:solidFill>
                  <a:schemeClr val="dk1"/>
                </a:solidFill>
                <a:cs typeface="Arial" panose="020B0604020202020204" pitchFamily="34" charset="0"/>
              </a:rPr>
              <a:t>Due to State Capture, some members of the Accounting Authority including Ex-officio members failed in their fiduciary duties to properly manage the financial affairs of the institution.</a:t>
            </a:r>
            <a:endParaRPr lang="en-US" sz="1600" dirty="0">
              <a:cs typeface="Arial" panose="020B0604020202020204" pitchFamily="34" charset="0"/>
            </a:endParaRPr>
          </a:p>
          <a:p>
            <a:pPr marL="457200" indent="-457200" algn="just">
              <a:lnSpc>
                <a:spcPct val="150000"/>
              </a:lnSpc>
              <a:spcBef>
                <a:spcPts val="600"/>
              </a:spcBef>
            </a:pPr>
            <a:r>
              <a:rPr lang="en-US" sz="1600" dirty="0">
                <a:cs typeface="Arial" panose="020B0604020202020204" pitchFamily="34" charset="0"/>
              </a:rPr>
              <a:t>The Accounting Authority failed to defend Denel against litigation from VR Laser and other entities that were doing business with Denel.</a:t>
            </a:r>
          </a:p>
          <a:p>
            <a:pPr marL="457200" indent="-457200" algn="just">
              <a:lnSpc>
                <a:spcPct val="150000"/>
              </a:lnSpc>
              <a:spcBef>
                <a:spcPts val="600"/>
              </a:spcBef>
            </a:pPr>
            <a:r>
              <a:rPr lang="en-US" sz="1600" dirty="0">
                <a:effectLst/>
                <a:ea typeface="Calibri" panose="020F0502020204030204" pitchFamily="34" charset="0"/>
              </a:rPr>
              <a:t>Accounting Authority required to implement SIU recommendations</a:t>
            </a:r>
            <a:r>
              <a:rPr lang="en-US" sz="1600" dirty="0">
                <a:cs typeface="Arial" panose="020B0604020202020204" pitchFamily="34" charset="0"/>
              </a:rPr>
              <a:t>. </a:t>
            </a:r>
          </a:p>
          <a:p>
            <a:pPr marL="457200" indent="-457200" algn="just">
              <a:lnSpc>
                <a:spcPct val="150000"/>
              </a:lnSpc>
              <a:spcBef>
                <a:spcPts val="600"/>
              </a:spcBef>
            </a:pPr>
            <a:r>
              <a:rPr lang="en-US" sz="1600" dirty="0">
                <a:cs typeface="Arial" panose="020B0604020202020204" pitchFamily="34" charset="0"/>
              </a:rPr>
              <a:t>The investigation team is still going to cover aspects of maladministration and report on the same in greater detail. </a:t>
            </a:r>
          </a:p>
          <a:p>
            <a:pPr marL="457200" indent="-457200" algn="just">
              <a:lnSpc>
                <a:spcPct val="150000"/>
              </a:lnSpc>
              <a:spcBef>
                <a:spcPts val="600"/>
              </a:spcBef>
            </a:pPr>
            <a:r>
              <a:rPr lang="en-US" sz="1600" dirty="0">
                <a:cs typeface="Arial" panose="020B0604020202020204" pitchFamily="34" charset="0"/>
              </a:rPr>
              <a:t>Consequence management will be reviewed continuously in order to determine if Denel adheres to systemic recommendations for improvement. </a:t>
            </a:r>
          </a:p>
        </p:txBody>
      </p:sp>
      <p:sp>
        <p:nvSpPr>
          <p:cNvPr id="5" name="TextBox 4"/>
          <p:cNvSpPr txBox="1"/>
          <p:nvPr/>
        </p:nvSpPr>
        <p:spPr>
          <a:xfrm>
            <a:off x="3133926" y="6569560"/>
            <a:ext cx="7345830" cy="246221"/>
          </a:xfrm>
          <a:prstGeom prst="rect">
            <a:avLst/>
          </a:prstGeom>
          <a:noFill/>
        </p:spPr>
        <p:txBody>
          <a:bodyPr wrap="square" rtlCol="0">
            <a:spAutoFit/>
          </a:bodyPr>
          <a:lstStyle/>
          <a:p>
            <a:pPr defTabSz="457200">
              <a:defRPr/>
            </a:pPr>
            <a:r>
              <a:rPr lang="en-US" sz="1000" b="1" dirty="0">
                <a:solidFill>
                  <a:prstClr val="black"/>
                </a:solidFill>
                <a:latin typeface="Arial"/>
                <a:cs typeface="Arial"/>
              </a:rPr>
              <a:t>Hotline: 0800 037 774    |     Website: https://www.siu.org.za   |   E-mail: info@siu.org.za </a:t>
            </a:r>
          </a:p>
        </p:txBody>
      </p:sp>
    </p:spTree>
    <p:extLst>
      <p:ext uri="{BB962C8B-B14F-4D97-AF65-F5344CB8AC3E}">
        <p14:creationId xmlns:p14="http://schemas.microsoft.com/office/powerpoint/2010/main" val="4092217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1823306" y="274753"/>
            <a:ext cx="9344703"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PROJECT RISKS/ISSUES</a:t>
            </a:r>
          </a:p>
        </p:txBody>
      </p:sp>
      <p:graphicFrame>
        <p:nvGraphicFramePr>
          <p:cNvPr id="5" name="Table 4"/>
          <p:cNvGraphicFramePr>
            <a:graphicFrameLocks noGrp="1"/>
          </p:cNvGraphicFramePr>
          <p:nvPr>
            <p:extLst>
              <p:ext uri="{D42A27DB-BD31-4B8C-83A1-F6EECF244321}">
                <p14:modId xmlns:p14="http://schemas.microsoft.com/office/powerpoint/2010/main" val="2974731603"/>
              </p:ext>
            </p:extLst>
          </p:nvPr>
        </p:nvGraphicFramePr>
        <p:xfrm>
          <a:off x="185351" y="1698171"/>
          <a:ext cx="11751276" cy="3105843"/>
        </p:xfrm>
        <a:graphic>
          <a:graphicData uri="http://schemas.openxmlformats.org/drawingml/2006/table">
            <a:tbl>
              <a:tblPr firstRow="1" bandRow="1">
                <a:tableStyleId>{5202B0CA-FC54-4496-8BCA-5EF66A818D29}</a:tableStyleId>
              </a:tblPr>
              <a:tblGrid>
                <a:gridCol w="928338">
                  <a:extLst>
                    <a:ext uri="{9D8B030D-6E8A-4147-A177-3AD203B41FA5}">
                      <a16:colId xmlns:a16="http://schemas.microsoft.com/office/drawing/2014/main" val="2528982915"/>
                    </a:ext>
                  </a:extLst>
                </a:gridCol>
                <a:gridCol w="4879338">
                  <a:extLst>
                    <a:ext uri="{9D8B030D-6E8A-4147-A177-3AD203B41FA5}">
                      <a16:colId xmlns:a16="http://schemas.microsoft.com/office/drawing/2014/main" val="2257037568"/>
                    </a:ext>
                  </a:extLst>
                </a:gridCol>
                <a:gridCol w="5943600">
                  <a:extLst>
                    <a:ext uri="{9D8B030D-6E8A-4147-A177-3AD203B41FA5}">
                      <a16:colId xmlns:a16="http://schemas.microsoft.com/office/drawing/2014/main" val="1754676706"/>
                    </a:ext>
                  </a:extLst>
                </a:gridCol>
              </a:tblGrid>
              <a:tr h="480435">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No.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Project Risk/Issue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Mitigation Steps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27612893"/>
                  </a:ext>
                </a:extLst>
              </a:tr>
              <a:tr h="1154692">
                <a:tc>
                  <a:txBody>
                    <a:bodyPr/>
                    <a:lstStyle/>
                    <a:p>
                      <a:pPr marL="0" indent="0">
                        <a:buFont typeface="+mj-lt"/>
                        <a:buNone/>
                      </a:pPr>
                      <a:r>
                        <a:rPr lang="en-US" sz="1600" b="1" dirty="0">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600"/>
                        </a:spcBef>
                        <a:spcAft>
                          <a:spcPts val="0"/>
                        </a:spcAft>
                        <a:buClrTx/>
                        <a:buSzTx/>
                        <a:buFontTx/>
                        <a:buNone/>
                        <a:tabLst/>
                        <a:defRPr/>
                      </a:pPr>
                      <a:r>
                        <a:rPr lang="en-GB" sz="1600" kern="1200" baseline="0" dirty="0">
                          <a:solidFill>
                            <a:schemeClr val="dk1"/>
                          </a:solidFill>
                          <a:effectLst/>
                          <a:latin typeface="Arial" panose="020B0604020202020204" pitchFamily="34" charset="0"/>
                          <a:ea typeface="+mn-ea"/>
                          <a:cs typeface="Arial" panose="020B0604020202020204" pitchFamily="34" charset="0"/>
                        </a:rPr>
                        <a:t>Unavailability of DENEL personnel because most of Denel </a:t>
                      </a:r>
                      <a:r>
                        <a:rPr lang="en-US" sz="1600" kern="1200" baseline="0" dirty="0">
                          <a:solidFill>
                            <a:schemeClr val="dk1"/>
                          </a:solidFill>
                          <a:effectLst/>
                          <a:latin typeface="Arial" panose="020B0604020202020204" pitchFamily="34" charset="0"/>
                          <a:ea typeface="+mn-ea"/>
                          <a:cs typeface="Arial" panose="020B0604020202020204" pitchFamily="34" charset="0"/>
                        </a:rPr>
                        <a:t>staff members accepted voluntary packages, some resigned and some their contracts were terminated. </a:t>
                      </a:r>
                      <a:endParaRPr lang="en-GB" sz="1600" kern="1200" baseline="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The SIU is using the tracing mechanism available to it in order to track all the relevant individuals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2059478"/>
                  </a:ext>
                </a:extLst>
              </a:tr>
              <a:tr h="1044920">
                <a:tc>
                  <a:txBody>
                    <a:bodyPr/>
                    <a:lstStyle/>
                    <a:p>
                      <a:pPr marL="0" indent="0">
                        <a:buFont typeface="+mj-lt"/>
                        <a:buNone/>
                      </a:pPr>
                      <a:r>
                        <a:rPr lang="en-US" sz="1600" b="1"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tab pos="457200" algn="l"/>
                        </a:tabLst>
                        <a:defRPr/>
                      </a:pPr>
                      <a:r>
                        <a:rPr lang="en-GB" sz="1600" kern="1200" baseline="0" dirty="0">
                          <a:solidFill>
                            <a:schemeClr val="dk1"/>
                          </a:solidFill>
                          <a:effectLst/>
                          <a:latin typeface="Arial" panose="020B0604020202020204" pitchFamily="34" charset="0"/>
                          <a:ea typeface="+mn-ea"/>
                          <a:cs typeface="Arial" panose="020B0604020202020204" pitchFamily="34" charset="0"/>
                        </a:rPr>
                        <a:t>Delays in the submission of requested documents. </a:t>
                      </a:r>
                    </a:p>
                    <a:p>
                      <a:pPr marL="0" marR="0" lvl="0" indent="0">
                        <a:lnSpc>
                          <a:spcPct val="107000"/>
                        </a:lnSpc>
                        <a:spcBef>
                          <a:spcPts val="0"/>
                        </a:spcBef>
                        <a:spcAft>
                          <a:spcPts val="0"/>
                        </a:spcAft>
                        <a:buFont typeface="Arial" panose="020B0604020202020204" pitchFamily="34" charset="0"/>
                        <a:buNone/>
                        <a:tabLst>
                          <a:tab pos="457200" algn="l"/>
                        </a:tabLst>
                      </a:pPr>
                      <a:endParaRPr lang="en-US" sz="1600" kern="1200" baseline="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kern="1200" baseline="0" dirty="0">
                          <a:solidFill>
                            <a:schemeClr val="dk1"/>
                          </a:solidFill>
                          <a:effectLst/>
                          <a:latin typeface="Arial" panose="020B0604020202020204" pitchFamily="34" charset="0"/>
                          <a:ea typeface="+mn-ea"/>
                          <a:cs typeface="Arial" panose="020B0604020202020204" pitchFamily="34" charset="0"/>
                        </a:rPr>
                        <a:t>The SIU investigation is using its powers to retrieve information</a:t>
                      </a:r>
                    </a:p>
                    <a:p>
                      <a:pPr marL="0" marR="0">
                        <a:lnSpc>
                          <a:spcPct val="107000"/>
                        </a:lnSpc>
                        <a:spcBef>
                          <a:spcPts val="0"/>
                        </a:spcBef>
                        <a:spcAft>
                          <a:spcPts val="0"/>
                        </a:spcAft>
                      </a:pPr>
                      <a:r>
                        <a:rPr lang="en-US" sz="1600" kern="1200" baseline="0" dirty="0">
                          <a:solidFill>
                            <a:schemeClr val="dk1"/>
                          </a:solidFill>
                          <a:effectLst/>
                          <a:latin typeface="Arial" panose="020B0604020202020204" pitchFamily="34" charset="0"/>
                          <a:ea typeface="+mn-ea"/>
                          <a:cs typeface="Arial" panose="020B0604020202020204" pitchFamily="34" charset="0"/>
                        </a:rPr>
                        <a:t>In the same process, </a:t>
                      </a:r>
                      <a:r>
                        <a:rPr lang="en-GB" sz="1600" kern="1200" baseline="0" dirty="0">
                          <a:solidFill>
                            <a:schemeClr val="dk1"/>
                          </a:solidFill>
                          <a:effectLst/>
                          <a:latin typeface="Arial" panose="020B0604020202020204" pitchFamily="34" charset="0"/>
                          <a:ea typeface="+mn-ea"/>
                          <a:cs typeface="Arial" panose="020B0604020202020204" pitchFamily="34" charset="0"/>
                        </a:rPr>
                        <a:t>the SIU is identifying officials that are responsible for document/record keeping for possible disciplinary referrals</a:t>
                      </a:r>
                      <a:endParaRPr lang="en-US" sz="1600" kern="1200" baseline="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884776"/>
                  </a:ext>
                </a:extLst>
              </a:tr>
            </a:tbl>
          </a:graphicData>
        </a:graphic>
      </p:graphicFrame>
    </p:spTree>
    <p:extLst>
      <p:ext uri="{BB962C8B-B14F-4D97-AF65-F5344CB8AC3E}">
        <p14:creationId xmlns:p14="http://schemas.microsoft.com/office/powerpoint/2010/main" val="2120363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3926" y="6569560"/>
            <a:ext cx="7345830" cy="246221"/>
          </a:xfrm>
          <a:prstGeom prst="rect">
            <a:avLst/>
          </a:prstGeom>
          <a:noFill/>
        </p:spPr>
        <p:txBody>
          <a:bodyPr wrap="square" rtlCol="0">
            <a:spAutoFit/>
          </a:bodyPr>
          <a:lstStyle/>
          <a:p>
            <a:pPr defTabSz="457200">
              <a:defRPr/>
            </a:pPr>
            <a:r>
              <a:rPr lang="en-US" sz="1000" b="1" dirty="0">
                <a:solidFill>
                  <a:prstClr val="black"/>
                </a:solidFill>
                <a:latin typeface="Arial"/>
                <a:cs typeface="Arial"/>
              </a:rPr>
              <a:t>Hotline: 0800 037 774    |     Website: https://www.siu.org.za   |   E-mail: info@siu.org.za </a:t>
            </a:r>
          </a:p>
        </p:txBody>
      </p:sp>
      <p:sp>
        <p:nvSpPr>
          <p:cNvPr id="3" name="Rectangle 2"/>
          <p:cNvSpPr/>
          <p:nvPr/>
        </p:nvSpPr>
        <p:spPr>
          <a:xfrm>
            <a:off x="1428762" y="2084458"/>
            <a:ext cx="9611366" cy="1323439"/>
          </a:xfrm>
          <a:prstGeom prst="rect">
            <a:avLst/>
          </a:prstGeom>
        </p:spPr>
        <p:txBody>
          <a:bodyPr wrap="square">
            <a:spAutoFit/>
          </a:bodyPr>
          <a:lstStyle/>
          <a:p>
            <a:pPr algn="ctr" defTabSz="457200">
              <a:defRPr/>
            </a:pPr>
            <a:r>
              <a:rPr lang="en-US" sz="8000" b="1" dirty="0">
                <a:solidFill>
                  <a:prstClr val="black"/>
                </a:solidFill>
                <a:latin typeface="Arial" panose="020B0604020202020204" pitchFamily="34" charset="0"/>
                <a:cs typeface="Arial" panose="020B0604020202020204" pitchFamily="34" charset="0"/>
              </a:rPr>
              <a:t>THANK YOU</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6547" y="4538078"/>
            <a:ext cx="506576" cy="5072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8339" y="4518842"/>
            <a:ext cx="507226" cy="5072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276662" y="3973849"/>
            <a:ext cx="4061677" cy="830997"/>
          </a:xfrm>
          <a:prstGeom prst="rect">
            <a:avLst/>
          </a:prstGeom>
          <a:noFill/>
        </p:spPr>
        <p:txBody>
          <a:bodyPr wrap="square" rtlCol="0">
            <a:spAutoFit/>
          </a:bodyPr>
          <a:lstStyle/>
          <a:p>
            <a:pPr defTabSz="457200">
              <a:defRPr/>
            </a:pPr>
            <a:r>
              <a:rPr lang="en-US" sz="1600" dirty="0">
                <a:solidFill>
                  <a:prstClr val="black"/>
                </a:solidFill>
                <a:latin typeface="Arial"/>
                <a:cs typeface="Arial"/>
              </a:rPr>
              <a:t>Hotline: 0800 037 774    </a:t>
            </a:r>
          </a:p>
          <a:p>
            <a:pPr defTabSz="457200">
              <a:defRPr/>
            </a:pPr>
            <a:r>
              <a:rPr lang="en-US" sz="1600" dirty="0">
                <a:solidFill>
                  <a:prstClr val="black"/>
                </a:solidFill>
                <a:latin typeface="Arial"/>
                <a:cs typeface="Arial"/>
              </a:rPr>
              <a:t>Website: https://www.siu.org.za </a:t>
            </a:r>
          </a:p>
          <a:p>
            <a:pPr defTabSz="457200">
              <a:defRPr/>
            </a:pPr>
            <a:r>
              <a:rPr lang="en-US" sz="1600" dirty="0">
                <a:solidFill>
                  <a:prstClr val="black"/>
                </a:solidFill>
                <a:latin typeface="Arial"/>
                <a:cs typeface="Arial"/>
              </a:rPr>
              <a:t>E-mail: info@siu.org.za </a:t>
            </a:r>
          </a:p>
        </p:txBody>
      </p:sp>
      <p:sp>
        <p:nvSpPr>
          <p:cNvPr id="14" name="TextBox 13"/>
          <p:cNvSpPr txBox="1"/>
          <p:nvPr/>
        </p:nvSpPr>
        <p:spPr>
          <a:xfrm>
            <a:off x="7388357" y="3927682"/>
            <a:ext cx="1144766" cy="461665"/>
          </a:xfrm>
          <a:prstGeom prst="rect">
            <a:avLst/>
          </a:prstGeom>
          <a:noFill/>
        </p:spPr>
        <p:txBody>
          <a:bodyPr wrap="square" rtlCol="0">
            <a:spAutoFit/>
          </a:bodyPr>
          <a:lstStyle/>
          <a:p>
            <a:pPr defTabSz="457200">
              <a:defRPr/>
            </a:pPr>
            <a:r>
              <a:rPr lang="en-US" sz="1200" dirty="0">
                <a:solidFill>
                  <a:prstClr val="black"/>
                </a:solidFill>
                <a:latin typeface="Calibri"/>
              </a:rPr>
              <a:t>Follow Us</a:t>
            </a:r>
            <a:r>
              <a:rPr lang="en-US" sz="1200" b="1" dirty="0">
                <a:solidFill>
                  <a:prstClr val="black"/>
                </a:solidFill>
                <a:latin typeface="Calibri"/>
              </a:rPr>
              <a:t>@RSASIU</a:t>
            </a:r>
          </a:p>
        </p:txBody>
      </p:sp>
      <p:cxnSp>
        <p:nvCxnSpPr>
          <p:cNvPr id="13" name="Straight Connector 12"/>
          <p:cNvCxnSpPr/>
          <p:nvPr/>
        </p:nvCxnSpPr>
        <p:spPr>
          <a:xfrm>
            <a:off x="7845565" y="3040132"/>
            <a:ext cx="86854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7657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221" y="136526"/>
            <a:ext cx="9418081" cy="592524"/>
          </a:xfrm>
        </p:spPr>
        <p:txBody>
          <a:bodyPr>
            <a:normAutofit fontScale="90000"/>
          </a:bodyPr>
          <a:lstStyle/>
          <a:p>
            <a:pPr algn="ct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dirty="0"/>
          </a:p>
        </p:txBody>
      </p:sp>
      <p:graphicFrame>
        <p:nvGraphicFramePr>
          <p:cNvPr id="3" name="Content Placeholder 3"/>
          <p:cNvGraphicFramePr>
            <a:graphicFrameLocks/>
          </p:cNvGraphicFramePr>
          <p:nvPr>
            <p:extLst>
              <p:ext uri="{D42A27DB-BD31-4B8C-83A1-F6EECF244321}">
                <p14:modId xmlns:p14="http://schemas.microsoft.com/office/powerpoint/2010/main" val="2655850744"/>
              </p:ext>
            </p:extLst>
          </p:nvPr>
        </p:nvGraphicFramePr>
        <p:xfrm>
          <a:off x="160638" y="1767015"/>
          <a:ext cx="12031362" cy="3873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Left-Right Arrow 3"/>
          <p:cNvSpPr/>
          <p:nvPr/>
        </p:nvSpPr>
        <p:spPr>
          <a:xfrm>
            <a:off x="284205" y="4720281"/>
            <a:ext cx="11479427" cy="1544595"/>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SIU KEY SKILLS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744AB72-27C4-183C-2EAC-B137E1416E35}"/>
              </a:ext>
            </a:extLst>
          </p:cNvPr>
          <p:cNvSpPr txBox="1"/>
          <p:nvPr/>
        </p:nvSpPr>
        <p:spPr>
          <a:xfrm>
            <a:off x="1902941" y="174779"/>
            <a:ext cx="8760940" cy="480131"/>
          </a:xfrm>
          <a:prstGeom prst="rect">
            <a:avLst/>
          </a:prstGeom>
          <a:noFill/>
        </p:spPr>
        <p:txBody>
          <a:bodyPr wrap="square">
            <a:sp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SIU METHODOLOGY</a:t>
            </a:r>
          </a:p>
        </p:txBody>
      </p:sp>
    </p:spTree>
    <p:extLst>
      <p:ext uri="{BB962C8B-B14F-4D97-AF65-F5344CB8AC3E}">
        <p14:creationId xmlns:p14="http://schemas.microsoft.com/office/powerpoint/2010/main" val="1240403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3534"/>
            <a:ext cx="10515600" cy="933650"/>
          </a:xfrm>
        </p:spPr>
        <p:txBody>
          <a:bodyPr>
            <a:normAutofit/>
          </a:bodyPr>
          <a:lstStyle/>
          <a:p>
            <a:pPr algn="ctr"/>
            <a:r>
              <a:rPr lang="en-ZA" sz="2800" b="1" dirty="0">
                <a:latin typeface="Arial" panose="020B0604020202020204" pitchFamily="34" charset="0"/>
                <a:cs typeface="Arial" panose="020B0604020202020204" pitchFamily="34" charset="0"/>
              </a:rPr>
              <a:t/>
            </a:r>
            <a:br>
              <a:rPr lang="en-ZA" sz="2800" b="1" dirty="0">
                <a:latin typeface="Arial" panose="020B0604020202020204" pitchFamily="34" charset="0"/>
                <a:cs typeface="Arial" panose="020B0604020202020204" pitchFamily="34" charset="0"/>
              </a:rPr>
            </a:br>
            <a:r>
              <a:rPr lang="en-ZA" sz="2800" b="1" dirty="0">
                <a:latin typeface="Arial" panose="020B0604020202020204" pitchFamily="34" charset="0"/>
                <a:cs typeface="Arial" panose="020B0604020202020204" pitchFamily="34" charset="0"/>
              </a:rPr>
              <a:t>CONSEQUENCE MANAGEMENT</a:t>
            </a:r>
            <a:endParaRPr lang="en-US" sz="2800" dirty="0"/>
          </a:p>
        </p:txBody>
      </p:sp>
      <p:graphicFrame>
        <p:nvGraphicFramePr>
          <p:cNvPr id="4" name="Content Placeholder 3"/>
          <p:cNvGraphicFramePr>
            <a:graphicFrameLocks noGrp="1"/>
          </p:cNvGraphicFramePr>
          <p:nvPr>
            <p:ph idx="1"/>
          </p:nvPr>
        </p:nvGraphicFramePr>
        <p:xfrm>
          <a:off x="838200" y="2348564"/>
          <a:ext cx="10515600" cy="3118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1116875" y="5564776"/>
            <a:ext cx="9842862" cy="489857"/>
          </a:xfrm>
          <a:prstGeom prst="roundRect">
            <a:avLst/>
          </a:prstGeom>
          <a:solidFill>
            <a:sysClr val="windowText" lastClr="000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SYSTEMIC RECOMMENDATIONS</a:t>
            </a:r>
          </a:p>
        </p:txBody>
      </p:sp>
      <p:sp>
        <p:nvSpPr>
          <p:cNvPr id="3" name="Slide Number Placeholder 2"/>
          <p:cNvSpPr>
            <a:spLocks noGrp="1"/>
          </p:cNvSpPr>
          <p:nvPr>
            <p:ph type="sldNum" sz="quarter" idx="12"/>
          </p:nvPr>
        </p:nvSpPr>
        <p:spPr/>
        <p:txBody>
          <a:bodyPr/>
          <a:lstStyle/>
          <a:p>
            <a:fld id="{A9CDD504-248B-3749-98AD-45ADFBB8EDAD}" type="slidenum">
              <a:rPr lang="en-US" smtClean="0"/>
              <a:t>5</a:t>
            </a:fld>
            <a:endParaRPr lang="en-US" dirty="0"/>
          </a:p>
        </p:txBody>
      </p:sp>
      <p:sp>
        <p:nvSpPr>
          <p:cNvPr id="7" name="TextBox 6">
            <a:extLst>
              <a:ext uri="{FF2B5EF4-FFF2-40B4-BE49-F238E27FC236}">
                <a16:creationId xmlns:a16="http://schemas.microsoft.com/office/drawing/2014/main" id="{F0AB6240-152F-D9C5-2DA3-4AF928D348C2}"/>
              </a:ext>
            </a:extLst>
          </p:cNvPr>
          <p:cNvSpPr txBox="1"/>
          <p:nvPr/>
        </p:nvSpPr>
        <p:spPr>
          <a:xfrm>
            <a:off x="2024743" y="136525"/>
            <a:ext cx="7119257" cy="461665"/>
          </a:xfrm>
          <a:prstGeom prst="rect">
            <a:avLst/>
          </a:prstGeom>
          <a:noFill/>
        </p:spPr>
        <p:txBody>
          <a:bodyPr wrap="square">
            <a:spAutoFit/>
          </a:bodyPr>
          <a:lstStyle/>
          <a:p>
            <a:r>
              <a:rPr lang="en-ZA" sz="2400" b="1" dirty="0">
                <a:latin typeface="Arial" panose="020B0604020202020204" pitchFamily="34" charset="0"/>
                <a:cs typeface="Arial" panose="020B0604020202020204" pitchFamily="34" charset="0"/>
              </a:rPr>
              <a:t>SIU OUTCOMES</a:t>
            </a:r>
            <a:endParaRPr lang="en-GB" sz="2400" dirty="0"/>
          </a:p>
        </p:txBody>
      </p:sp>
    </p:spTree>
    <p:extLst>
      <p:ext uri="{BB962C8B-B14F-4D97-AF65-F5344CB8AC3E}">
        <p14:creationId xmlns:p14="http://schemas.microsoft.com/office/powerpoint/2010/main" val="798001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904" y="0"/>
            <a:ext cx="8548852" cy="1143000"/>
          </a:xfrm>
        </p:spPr>
        <p:txBody>
          <a:bodyPr>
            <a:normAutofit/>
          </a:bodyPr>
          <a:lstStyle/>
          <a:p>
            <a:r>
              <a:rPr lang="en-US" sz="2800" b="1" cap="all" dirty="0">
                <a:solidFill>
                  <a:prstClr val="black"/>
                </a:solidFill>
                <a:latin typeface="Calibri" panose="020F0502020204030204" pitchFamily="34" charset="0"/>
                <a:ea typeface="+mn-ea"/>
                <a:cs typeface="Calibri" panose="020F0502020204030204" pitchFamily="34" charset="0"/>
              </a:rPr>
              <a:t>BACKGROUND TO THE SIU INVESTIGATION</a:t>
            </a:r>
          </a:p>
        </p:txBody>
      </p:sp>
      <p:sp>
        <p:nvSpPr>
          <p:cNvPr id="5" name="TextBox 4"/>
          <p:cNvSpPr txBox="1"/>
          <p:nvPr/>
        </p:nvSpPr>
        <p:spPr>
          <a:xfrm>
            <a:off x="3133926" y="6569560"/>
            <a:ext cx="7345830" cy="246221"/>
          </a:xfrm>
          <a:prstGeom prst="rect">
            <a:avLst/>
          </a:prstGeom>
          <a:noFill/>
        </p:spPr>
        <p:txBody>
          <a:bodyPr wrap="square" rtlCol="0">
            <a:spAutoFit/>
          </a:bodyPr>
          <a:lstStyle/>
          <a:p>
            <a:r>
              <a:rPr lang="en-US" sz="1000" b="1" dirty="0">
                <a:latin typeface="Arial"/>
                <a:cs typeface="Arial"/>
              </a:rPr>
              <a:t>Hotline: 0800 037 774    |     Website: https://www.siu.org.za   |   E-mail: info@siu.org.za </a:t>
            </a:r>
          </a:p>
        </p:txBody>
      </p:sp>
      <p:sp>
        <p:nvSpPr>
          <p:cNvPr id="4" name="Slide Number Placeholder 3"/>
          <p:cNvSpPr>
            <a:spLocks noGrp="1"/>
          </p:cNvSpPr>
          <p:nvPr>
            <p:ph type="sldNum" sz="quarter" idx="12"/>
          </p:nvPr>
        </p:nvSpPr>
        <p:spPr/>
        <p:txBody>
          <a:bodyPr/>
          <a:lstStyle/>
          <a:p>
            <a:fld id="{40E4637F-1127-AF4D-B96F-F7789FFD66FF}" type="slidenum">
              <a:rPr lang="en-US" smtClean="0"/>
              <a:t>6</a:t>
            </a:fld>
            <a:endParaRPr lang="en-US" dirty="0"/>
          </a:p>
        </p:txBody>
      </p:sp>
      <p:sp>
        <p:nvSpPr>
          <p:cNvPr id="3" name="Content Placeholder 2"/>
          <p:cNvSpPr>
            <a:spLocks noGrp="1"/>
          </p:cNvSpPr>
          <p:nvPr>
            <p:ph idx="1"/>
          </p:nvPr>
        </p:nvSpPr>
        <p:spPr>
          <a:xfrm>
            <a:off x="196169" y="1353586"/>
            <a:ext cx="11901096" cy="5126581"/>
          </a:xfrm>
        </p:spPr>
        <p:txBody>
          <a:bodyPr>
            <a:noAutofit/>
          </a:bodyPr>
          <a:lstStyle/>
          <a:p>
            <a:pPr algn="just">
              <a:lnSpc>
                <a:spcPct val="150000"/>
              </a:lnSpc>
              <a:spcBef>
                <a:spcPts val="1200"/>
              </a:spcBef>
              <a:spcAft>
                <a:spcPts val="300"/>
              </a:spcAft>
            </a:pPr>
            <a:r>
              <a:rPr lang="en-US" sz="1750" dirty="0">
                <a:latin typeface="Calibri" panose="020F0502020204030204" pitchFamily="34" charset="0"/>
                <a:cs typeface="Calibri" panose="020F0502020204030204" pitchFamily="34" charset="0"/>
              </a:rPr>
              <a:t>This investigation emanates from a complaint received by the SIU</a:t>
            </a:r>
            <a:r>
              <a:rPr lang="en-GB" sz="1750" dirty="0">
                <a:latin typeface="Calibri" panose="020F0502020204030204" pitchFamily="34" charset="0"/>
                <a:cs typeface="Calibri" panose="020F0502020204030204" pitchFamily="34" charset="0"/>
              </a:rPr>
              <a:t> on or about October 2018. Some of the allegations emanated from the 2018/19 audit findings.</a:t>
            </a:r>
          </a:p>
          <a:p>
            <a:pPr algn="just">
              <a:lnSpc>
                <a:spcPct val="150000"/>
              </a:lnSpc>
              <a:spcBef>
                <a:spcPts val="1200"/>
              </a:spcBef>
              <a:spcAft>
                <a:spcPts val="300"/>
              </a:spcAft>
            </a:pPr>
            <a:r>
              <a:rPr lang="en-GB" sz="1750" dirty="0">
                <a:latin typeface="Calibri" panose="020F0502020204030204" pitchFamily="34" charset="0"/>
                <a:cs typeface="Calibri" panose="020F0502020204030204" pitchFamily="34" charset="0"/>
              </a:rPr>
              <a:t>Based on the allegations received, </a:t>
            </a:r>
            <a:r>
              <a:rPr lang="en-US" sz="1750" dirty="0">
                <a:solidFill>
                  <a:schemeClr val="dk1"/>
                </a:solidFill>
                <a:latin typeface="Calibri" panose="020F0502020204030204" pitchFamily="34" charset="0"/>
                <a:cs typeface="Calibri" panose="020F0502020204030204" pitchFamily="34" charset="0"/>
              </a:rPr>
              <a:t>a Motivation for a Proclamation was submitted to the office of the President.</a:t>
            </a:r>
            <a:endParaRPr lang="en-GB" sz="1750" dirty="0">
              <a:latin typeface="Calibri" panose="020F0502020204030204" pitchFamily="34" charset="0"/>
              <a:cs typeface="Calibri" panose="020F0502020204030204" pitchFamily="34" charset="0"/>
            </a:endParaRPr>
          </a:p>
          <a:p>
            <a:pPr algn="just">
              <a:lnSpc>
                <a:spcPct val="150000"/>
              </a:lnSpc>
              <a:spcBef>
                <a:spcPts val="600"/>
              </a:spcBef>
              <a:spcAft>
                <a:spcPts val="300"/>
              </a:spcAft>
            </a:pPr>
            <a:r>
              <a:rPr lang="en-GB" sz="1750" dirty="0">
                <a:latin typeface="Calibri" panose="020F0502020204030204" pitchFamily="34" charset="0"/>
                <a:cs typeface="Calibri" panose="020F0502020204030204" pitchFamily="34" charset="0"/>
              </a:rPr>
              <a:t>Proclamation R.32 of 2019 was published on 5 July 2019 authorising the SIU to investigate certain allegations in relation to the affairs of Denel SOC Ltd (“Denel”). </a:t>
            </a:r>
          </a:p>
          <a:p>
            <a:pPr algn="just">
              <a:lnSpc>
                <a:spcPct val="150000"/>
              </a:lnSpc>
              <a:spcBef>
                <a:spcPts val="600"/>
              </a:spcBef>
              <a:spcAft>
                <a:spcPts val="300"/>
              </a:spcAft>
            </a:pPr>
            <a:r>
              <a:rPr lang="en-GB" sz="1750" dirty="0">
                <a:latin typeface="Calibri" panose="020F0502020204030204" pitchFamily="34" charset="0"/>
                <a:cs typeface="Calibri" panose="020F0502020204030204" pitchFamily="34" charset="0"/>
              </a:rPr>
              <a:t>On 8 November 2019, Proclamation R.57 of 2019 was published extending the scope of investigation to include additional matters.</a:t>
            </a:r>
          </a:p>
          <a:p>
            <a:pPr algn="just">
              <a:lnSpc>
                <a:spcPct val="150000"/>
              </a:lnSpc>
              <a:spcBef>
                <a:spcPts val="600"/>
              </a:spcBef>
              <a:spcAft>
                <a:spcPts val="300"/>
              </a:spcAft>
            </a:pPr>
            <a:r>
              <a:rPr lang="en-GB" sz="1750" dirty="0">
                <a:latin typeface="Calibri" panose="020F0502020204030204" pitchFamily="34" charset="0"/>
                <a:cs typeface="Calibri" panose="020F0502020204030204" pitchFamily="34" charset="0"/>
              </a:rPr>
              <a:t>The SIU is authorised to </a:t>
            </a:r>
            <a:r>
              <a:rPr lang="en-ZA" sz="1750" dirty="0">
                <a:latin typeface="Calibri" panose="020F0502020204030204" pitchFamily="34" charset="0"/>
                <a:cs typeface="Calibri" panose="020F0502020204030204" pitchFamily="34" charset="0"/>
              </a:rPr>
              <a:t>investigate serious malpractices or maladministration relating to the affairs of Denel, which have taken place between 1 January 2015 and the date of publication of the Proclamation (8 November 2019) or which took place prior to 1 January 2015 or after 8 November 2019, but are connected with or incidental or ancillary to the matters mentioned in the Schedule or involve the same persons, entities investigated under authority of this Proclamation. </a:t>
            </a:r>
            <a:endParaRPr lang="en-US" sz="17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314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9681" y="-14437"/>
            <a:ext cx="8915400" cy="1143000"/>
          </a:xfrm>
        </p:spPr>
        <p:txBody>
          <a:bodyPr>
            <a:normAutofit/>
          </a:bodyPr>
          <a:lstStyle/>
          <a:p>
            <a:r>
              <a:rPr lang="en-US" sz="2800" b="1" cap="all" dirty="0">
                <a:solidFill>
                  <a:prstClr val="black"/>
                </a:solidFill>
                <a:latin typeface="Calibri" panose="020F0502020204030204" pitchFamily="34" charset="0"/>
                <a:ea typeface="+mn-ea"/>
                <a:cs typeface="Calibri" panose="020F0502020204030204" pitchFamily="34" charset="0"/>
              </a:rPr>
              <a:t>TERMS OF REFERENCE</a:t>
            </a:r>
          </a:p>
        </p:txBody>
      </p:sp>
      <p:sp>
        <p:nvSpPr>
          <p:cNvPr id="5" name="TextBox 4"/>
          <p:cNvSpPr txBox="1"/>
          <p:nvPr/>
        </p:nvSpPr>
        <p:spPr>
          <a:xfrm>
            <a:off x="3133926" y="6569560"/>
            <a:ext cx="7345830" cy="246221"/>
          </a:xfrm>
          <a:prstGeom prst="rect">
            <a:avLst/>
          </a:prstGeom>
          <a:noFill/>
        </p:spPr>
        <p:txBody>
          <a:bodyPr wrap="square" rtlCol="0">
            <a:spAutoFit/>
          </a:bodyPr>
          <a:lstStyle/>
          <a:p>
            <a:r>
              <a:rPr lang="en-US" sz="1000" b="1" dirty="0">
                <a:latin typeface="Arial"/>
                <a:cs typeface="Arial"/>
              </a:rPr>
              <a:t>Hotline: 0800 037 774    |     Website: https://www.siu.org.za   |   E-mail: info@siu.org.za </a:t>
            </a:r>
          </a:p>
        </p:txBody>
      </p:sp>
      <p:sp>
        <p:nvSpPr>
          <p:cNvPr id="4" name="Slide Number Placeholder 3"/>
          <p:cNvSpPr>
            <a:spLocks noGrp="1"/>
          </p:cNvSpPr>
          <p:nvPr>
            <p:ph type="sldNum" sz="quarter" idx="12"/>
          </p:nvPr>
        </p:nvSpPr>
        <p:spPr/>
        <p:txBody>
          <a:bodyPr/>
          <a:lstStyle/>
          <a:p>
            <a:fld id="{40E4637F-1127-AF4D-B96F-F7789FFD66FF}" type="slidenum">
              <a:rPr lang="en-US" smtClean="0"/>
              <a:t>7</a:t>
            </a:fld>
            <a:endParaRPr lang="en-US" dirty="0"/>
          </a:p>
        </p:txBody>
      </p:sp>
      <p:sp>
        <p:nvSpPr>
          <p:cNvPr id="3" name="Content Placeholder 2"/>
          <p:cNvSpPr>
            <a:spLocks noGrp="1"/>
          </p:cNvSpPr>
          <p:nvPr>
            <p:ph idx="1"/>
          </p:nvPr>
        </p:nvSpPr>
        <p:spPr>
          <a:xfrm>
            <a:off x="260814" y="1428599"/>
            <a:ext cx="11670372" cy="4735629"/>
          </a:xfrm>
        </p:spPr>
        <p:txBody>
          <a:bodyPr>
            <a:normAutofit fontScale="25000" lnSpcReduction="20000"/>
          </a:bodyPr>
          <a:lstStyle/>
          <a:p>
            <a:pPr marL="0" indent="0">
              <a:buNone/>
            </a:pPr>
            <a:endParaRPr lang="en-US" sz="900" dirty="0">
              <a:solidFill>
                <a:prstClr val="black"/>
              </a:solidFill>
            </a:endParaRPr>
          </a:p>
          <a:p>
            <a:pPr marL="0" indent="0">
              <a:lnSpc>
                <a:spcPct val="170000"/>
              </a:lnSpc>
              <a:spcBef>
                <a:spcPts val="600"/>
              </a:spcBef>
              <a:spcAft>
                <a:spcPts val="600"/>
              </a:spcAft>
              <a:buNone/>
            </a:pPr>
            <a:r>
              <a:rPr lang="en-US" sz="7200" dirty="0">
                <a:latin typeface="Calibri" panose="020F0502020204030204" pitchFamily="34" charset="0"/>
                <a:cs typeface="Calibri" panose="020F0502020204030204" pitchFamily="34" charset="0"/>
              </a:rPr>
              <a:t>In terms of the schedule to the Proclamation/s, the SIU investigation focuses on the following 6 key areas:</a:t>
            </a:r>
          </a:p>
          <a:p>
            <a:pPr marL="514350" indent="-514350" fontAlgn="t">
              <a:lnSpc>
                <a:spcPct val="170000"/>
              </a:lnSpc>
              <a:spcBef>
                <a:spcPts val="600"/>
              </a:spcBef>
              <a:spcAft>
                <a:spcPts val="600"/>
              </a:spcAft>
              <a:buFont typeface="+mj-lt"/>
              <a:buAutoNum type="alphaLcParenR"/>
            </a:pPr>
            <a:r>
              <a:rPr lang="en-ZA" sz="7200" dirty="0">
                <a:latin typeface="Calibri" panose="020F0502020204030204" pitchFamily="34" charset="0"/>
                <a:cs typeface="Calibri" panose="020F0502020204030204" pitchFamily="34" charset="0"/>
              </a:rPr>
              <a:t>The procurement of or contracting for Information Technology (“IT”) security assessment services;</a:t>
            </a:r>
            <a:endParaRPr lang="en-US" sz="7200" dirty="0">
              <a:latin typeface="Calibri" panose="020F0502020204030204" pitchFamily="34" charset="0"/>
              <a:cs typeface="Calibri" panose="020F0502020204030204" pitchFamily="34" charset="0"/>
            </a:endParaRPr>
          </a:p>
          <a:p>
            <a:pPr marL="514350" indent="-514350">
              <a:lnSpc>
                <a:spcPct val="170000"/>
              </a:lnSpc>
              <a:spcBef>
                <a:spcPts val="600"/>
              </a:spcBef>
              <a:spcAft>
                <a:spcPts val="600"/>
              </a:spcAft>
              <a:buFont typeface="+mj-lt"/>
              <a:buAutoNum type="alphaLcParenR"/>
            </a:pPr>
            <a:r>
              <a:rPr lang="en-ZA" sz="7200" dirty="0">
                <a:latin typeface="Calibri" panose="020F0502020204030204" pitchFamily="34" charset="0"/>
                <a:cs typeface="Calibri" panose="020F0502020204030204" pitchFamily="34" charset="0"/>
              </a:rPr>
              <a:t>The procurement of or contracting for services to develop a white paper;</a:t>
            </a:r>
          </a:p>
          <a:p>
            <a:pPr marL="514350" indent="-514350">
              <a:lnSpc>
                <a:spcPct val="170000"/>
              </a:lnSpc>
              <a:spcBef>
                <a:spcPts val="600"/>
              </a:spcBef>
              <a:spcAft>
                <a:spcPts val="600"/>
              </a:spcAft>
              <a:buFont typeface="+mj-lt"/>
              <a:buAutoNum type="alphaLcParenR"/>
            </a:pPr>
            <a:r>
              <a:rPr lang="en-ZA" sz="7200" dirty="0">
                <a:latin typeface="Calibri" panose="020F0502020204030204" pitchFamily="34" charset="0"/>
                <a:cs typeface="Calibri" panose="020F0502020204030204" pitchFamily="34" charset="0"/>
              </a:rPr>
              <a:t>The procurement of or contracting for legal services;</a:t>
            </a:r>
          </a:p>
          <a:p>
            <a:pPr marL="514350" indent="-514350">
              <a:lnSpc>
                <a:spcPct val="170000"/>
              </a:lnSpc>
              <a:spcBef>
                <a:spcPts val="600"/>
              </a:spcBef>
              <a:spcAft>
                <a:spcPts val="600"/>
              </a:spcAft>
              <a:buFont typeface="+mj-lt"/>
              <a:buAutoNum type="alphaLcParenR"/>
            </a:pPr>
            <a:r>
              <a:rPr lang="en-ZA" sz="7200" dirty="0">
                <a:latin typeface="Calibri" panose="020F0502020204030204" pitchFamily="34" charset="0"/>
                <a:cs typeface="Calibri" panose="020F0502020204030204" pitchFamily="34" charset="0"/>
              </a:rPr>
              <a:t>The procurement of or contracting for steel fabrication services and steel fabricated goods;</a:t>
            </a:r>
          </a:p>
          <a:p>
            <a:pPr marL="514350" indent="-514350">
              <a:lnSpc>
                <a:spcPct val="170000"/>
              </a:lnSpc>
              <a:spcBef>
                <a:spcPts val="600"/>
              </a:spcBef>
              <a:spcAft>
                <a:spcPts val="600"/>
              </a:spcAft>
              <a:buFont typeface="+mj-lt"/>
              <a:buAutoNum type="alphaLcParenR"/>
            </a:pPr>
            <a:r>
              <a:rPr lang="en-ZA" sz="7200" dirty="0">
                <a:latin typeface="Calibri" panose="020F0502020204030204" pitchFamily="34" charset="0"/>
                <a:cs typeface="Calibri" panose="020F0502020204030204" pitchFamily="34" charset="0"/>
              </a:rPr>
              <a:t>The awarding of bursaries by Denel; and</a:t>
            </a:r>
            <a:endParaRPr lang="en-US" sz="7200" dirty="0">
              <a:latin typeface="Calibri" panose="020F0502020204030204" pitchFamily="34" charset="0"/>
              <a:cs typeface="Calibri" panose="020F0502020204030204" pitchFamily="34" charset="0"/>
            </a:endParaRPr>
          </a:p>
          <a:p>
            <a:pPr marL="514350" indent="-514350" fontAlgn="t">
              <a:lnSpc>
                <a:spcPct val="170000"/>
              </a:lnSpc>
              <a:spcBef>
                <a:spcPts val="600"/>
              </a:spcBef>
              <a:spcAft>
                <a:spcPts val="600"/>
              </a:spcAft>
              <a:buFont typeface="+mj-lt"/>
              <a:buAutoNum type="alphaLcParenR"/>
            </a:pPr>
            <a:r>
              <a:rPr lang="en-US" sz="7200" dirty="0">
                <a:latin typeface="Calibri" panose="020F0502020204030204" pitchFamily="34" charset="0"/>
                <a:cs typeface="Calibri" panose="020F0502020204030204" pitchFamily="34" charset="0"/>
              </a:rPr>
              <a:t>Unlawful, irregular or unapproved measures or practices in relation to the misappropriation of proprietary and Intellectual Property rights in Denel’s Air-to Air Missiles, Stand-off Weapons, Surface Target Missiles, Air Defence and Unmanned Aerial Vehicle systems</a:t>
            </a:r>
            <a:r>
              <a:rPr lang="en-US" sz="4000" dirty="0">
                <a:latin typeface="Arial" panose="020B0604020202020204" pitchFamily="34" charset="0"/>
                <a:cs typeface="Arial" panose="020B0604020202020204" pitchFamily="34" charset="0"/>
              </a:rPr>
              <a:t>”</a:t>
            </a:r>
          </a:p>
          <a:p>
            <a:pPr marL="514350" indent="-514350">
              <a:lnSpc>
                <a:spcPct val="170000"/>
              </a:lnSpc>
              <a:spcBef>
                <a:spcPts val="600"/>
              </a:spcBef>
              <a:spcAft>
                <a:spcPts val="600"/>
              </a:spcAft>
              <a:buFont typeface="+mj-lt"/>
              <a:buAutoNum type="arabicPeriod"/>
            </a:pPr>
            <a:endParaRPr lang="en-US" sz="4000" dirty="0">
              <a:latin typeface="Arial" panose="020B0604020202020204" pitchFamily="34" charset="0"/>
              <a:cs typeface="Arial" panose="020B0604020202020204" pitchFamily="34" charset="0"/>
            </a:endParaRPr>
          </a:p>
          <a:p>
            <a:pPr marL="514350" indent="-514350">
              <a:lnSpc>
                <a:spcPct val="170000"/>
              </a:lnSpc>
              <a:spcBef>
                <a:spcPts val="600"/>
              </a:spcBef>
              <a:spcAft>
                <a:spcPts val="600"/>
              </a:spcAft>
              <a:buFont typeface="+mj-lt"/>
              <a:buAutoNum type="arabicPeriod"/>
            </a:pPr>
            <a:endParaRPr lang="en-US" dirty="0">
              <a:latin typeface="Arial" panose="020B0604020202020204" pitchFamily="34" charset="0"/>
              <a:cs typeface="Arial" panose="020B0604020202020204" pitchFamily="34" charset="0"/>
            </a:endParaRPr>
          </a:p>
          <a:p>
            <a:pPr>
              <a:lnSpc>
                <a:spcPct val="170000"/>
              </a:lnSpc>
            </a:pPr>
            <a:endParaRPr lang="en-US" dirty="0"/>
          </a:p>
        </p:txBody>
      </p:sp>
    </p:spTree>
    <p:extLst>
      <p:ext uri="{BB962C8B-B14F-4D97-AF65-F5344CB8AC3E}">
        <p14:creationId xmlns:p14="http://schemas.microsoft.com/office/powerpoint/2010/main" val="3181015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83F0528-1FF4-9C43-B192-630A1CC6E23F}"/>
              </a:ext>
            </a:extLst>
          </p:cNvPr>
          <p:cNvSpPr>
            <a:spLocks noGrp="1"/>
          </p:cNvSpPr>
          <p:nvPr>
            <p:ph type="title"/>
          </p:nvPr>
        </p:nvSpPr>
        <p:spPr/>
        <p:txBody>
          <a:bodyPr/>
          <a:lstStyle/>
          <a:p>
            <a:r>
              <a:rPr lang="en-ZA" sz="3200" b="1" dirty="0">
                <a:latin typeface="Arial" panose="020B0604020202020204" pitchFamily="34" charset="0"/>
                <a:ea typeface="Times" panose="02020603050405020304" pitchFamily="18" charset="0"/>
                <a:cs typeface="Arial" panose="020B0604020202020204" pitchFamily="34" charset="0"/>
              </a:rPr>
              <a:t>Background</a:t>
            </a:r>
            <a:r>
              <a:rPr lang="en-GB" b="1" dirty="0">
                <a:latin typeface="Arial" panose="020B0604020202020204" pitchFamily="34" charset="0"/>
                <a:ea typeface="Times" panose="02020603050405020304" pitchFamily="18" charset="0"/>
                <a:cs typeface="Times New Roman" panose="02020603050405020304" pitchFamily="18" charset="0"/>
              </a:rPr>
              <a:t/>
            </a:r>
            <a:br>
              <a:rPr lang="en-GB" b="1" dirty="0">
                <a:latin typeface="Arial" panose="020B0604020202020204" pitchFamily="34" charset="0"/>
                <a:ea typeface="Times" panose="02020603050405020304" pitchFamily="18" charset="0"/>
                <a:cs typeface="Times New Roman" panose="02020603050405020304" pitchFamily="18" charset="0"/>
              </a:rPr>
            </a:b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5403"/>
            <a:ext cx="12192000" cy="235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29449"/>
            <a:ext cx="12192000" cy="235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48862" y="3929449"/>
            <a:ext cx="9894276" cy="166847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PROCLAMATION R.32 &amp; </a:t>
            </a:r>
            <a:r>
              <a:rPr lang="en-US" sz="3600" b="1" dirty="0">
                <a:solidFill>
                  <a:prstClr val="black"/>
                </a:solidFill>
                <a:latin typeface="Calibri" panose="020F0502020204030204" pitchFamily="34" charset="0"/>
                <a:cs typeface="Calibri" panose="020F0502020204030204" pitchFamily="34" charset="0"/>
              </a:rPr>
              <a:t>R.57 OF 2019</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PROGRESS UPDATE</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37231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1977081" y="195081"/>
            <a:ext cx="10214919" cy="59419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SUMMARY OF PROGRESS - </a:t>
            </a:r>
            <a:r>
              <a:rPr lang="en-ZA" sz="2800" b="1" cap="all" dirty="0">
                <a:solidFill>
                  <a:prstClr val="black"/>
                </a:solidFill>
                <a:latin typeface="Calibri" panose="020F0502020204030204" pitchFamily="34" charset="0"/>
                <a:ea typeface="+mn-ea"/>
                <a:cs typeface="Calibri" panose="020F0502020204030204" pitchFamily="34" charset="0"/>
              </a:rPr>
              <a:t>PROCUREMENT OF IT security assessment services</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968510041"/>
              </p:ext>
            </p:extLst>
          </p:nvPr>
        </p:nvGraphicFramePr>
        <p:xfrm>
          <a:off x="0" y="1589314"/>
          <a:ext cx="12192000" cy="4793600"/>
        </p:xfrm>
        <a:graphic>
          <a:graphicData uri="http://schemas.openxmlformats.org/drawingml/2006/table">
            <a:tbl>
              <a:tblPr firstRow="1" bandRow="1">
                <a:tableStyleId>{5202B0CA-FC54-4496-8BCA-5EF66A818D29}</a:tableStyleId>
              </a:tblPr>
              <a:tblGrid>
                <a:gridCol w="704335">
                  <a:extLst>
                    <a:ext uri="{9D8B030D-6E8A-4147-A177-3AD203B41FA5}">
                      <a16:colId xmlns:a16="http://schemas.microsoft.com/office/drawing/2014/main" val="1533245512"/>
                    </a:ext>
                  </a:extLst>
                </a:gridCol>
                <a:gridCol w="3073008">
                  <a:extLst>
                    <a:ext uri="{9D8B030D-6E8A-4147-A177-3AD203B41FA5}">
                      <a16:colId xmlns:a16="http://schemas.microsoft.com/office/drawing/2014/main" val="2257037568"/>
                    </a:ext>
                  </a:extLst>
                </a:gridCol>
                <a:gridCol w="5725886">
                  <a:extLst>
                    <a:ext uri="{9D8B030D-6E8A-4147-A177-3AD203B41FA5}">
                      <a16:colId xmlns:a16="http://schemas.microsoft.com/office/drawing/2014/main" val="3727340076"/>
                    </a:ext>
                  </a:extLst>
                </a:gridCol>
                <a:gridCol w="2688771">
                  <a:extLst>
                    <a:ext uri="{9D8B030D-6E8A-4147-A177-3AD203B41FA5}">
                      <a16:colId xmlns:a16="http://schemas.microsoft.com/office/drawing/2014/main" val="1023898634"/>
                    </a:ext>
                  </a:extLst>
                </a:gridCol>
              </a:tblGrid>
              <a:tr h="556880">
                <a:tc>
                  <a:txBody>
                    <a:bodyPr/>
                    <a:lstStyle/>
                    <a:p>
                      <a:pPr algn="ctr"/>
                      <a:r>
                        <a:rPr lang="en-US" sz="1400" b="1" dirty="0">
                          <a:solidFill>
                            <a:schemeClr val="tx1"/>
                          </a:solidFill>
                          <a:latin typeface="Arial" panose="020B0604020202020204" pitchFamily="34" charset="0"/>
                          <a:cs typeface="Arial" panose="020B0604020202020204" pitchFamily="34" charset="0"/>
                        </a:rPr>
                        <a:t>Focus</a:t>
                      </a:r>
                      <a:r>
                        <a:rPr lang="en-US" sz="1400" b="1" baseline="0" dirty="0">
                          <a:solidFill>
                            <a:schemeClr val="tx1"/>
                          </a:solidFill>
                          <a:latin typeface="Arial" panose="020B0604020202020204" pitchFamily="34" charset="0"/>
                          <a:cs typeface="Arial" panose="020B0604020202020204" pitchFamily="34" charset="0"/>
                        </a:rPr>
                        <a:t> Area</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Description of Allegation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Progress/Finding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Outcomes (Actual / 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27612893"/>
                  </a:ext>
                </a:extLst>
              </a:tr>
              <a:tr h="4058664">
                <a:tc>
                  <a:txBody>
                    <a:bodyPr/>
                    <a:lstStyle/>
                    <a:p>
                      <a:pPr marL="0" indent="0" algn="ctr">
                        <a:buFont typeface="+mj-lt"/>
                        <a:buNone/>
                      </a:pPr>
                      <a:r>
                        <a:rPr lang="en-US" sz="1400" b="1" dirty="0">
                          <a:latin typeface="Arial" panose="020B0604020202020204" pitchFamily="34" charset="0"/>
                          <a:cs typeface="Arial" panose="020B0604020202020204" pitchFamily="34" charset="0"/>
                        </a:rPr>
                        <a:t>1.</a:t>
                      </a:r>
                    </a:p>
                    <a:p>
                      <a:pPr marL="0" indent="0" algn="ctr">
                        <a:buFont typeface="+mj-lt"/>
                        <a:buNone/>
                      </a:pPr>
                      <a:endParaRPr lang="en-US" sz="1400" b="1" dirty="0">
                        <a:latin typeface="Arial" panose="020B0604020202020204" pitchFamily="34" charset="0"/>
                        <a:cs typeface="Arial" panose="020B0604020202020204" pitchFamily="34" charset="0"/>
                      </a:endParaRPr>
                    </a:p>
                    <a:p>
                      <a:pPr marL="0" indent="0" algn="ctr">
                        <a:buFont typeface="+mj-lt"/>
                        <a:buNone/>
                      </a:pPr>
                      <a:endParaRPr lang="en-US" sz="1400" b="1" dirty="0">
                        <a:latin typeface="Arial" panose="020B0604020202020204" pitchFamily="34" charset="0"/>
                        <a:cs typeface="Arial" panose="020B0604020202020204" pitchFamily="34" charset="0"/>
                      </a:endParaRPr>
                    </a:p>
                    <a:p>
                      <a:pPr marL="0" indent="0" algn="ctr">
                        <a:buFont typeface="+mj-lt"/>
                        <a:buNone/>
                      </a:pPr>
                      <a:endParaRPr lang="en-US" sz="1400" b="1" dirty="0">
                        <a:latin typeface="Arial" panose="020B0604020202020204" pitchFamily="34" charset="0"/>
                        <a:cs typeface="Arial" panose="020B0604020202020204" pitchFamily="34" charset="0"/>
                      </a:endParaRPr>
                    </a:p>
                    <a:p>
                      <a:pPr marL="0" indent="0" algn="ctr">
                        <a:buFont typeface="+mj-lt"/>
                        <a:buNone/>
                      </a:pPr>
                      <a:endParaRPr lang="en-US" sz="1400" b="1" dirty="0">
                        <a:latin typeface="Arial" panose="020B0604020202020204" pitchFamily="34" charset="0"/>
                        <a:cs typeface="Arial" panose="020B0604020202020204" pitchFamily="34" charset="0"/>
                      </a:endParaRPr>
                    </a:p>
                    <a:p>
                      <a:pPr marL="0" indent="0" algn="ctr">
                        <a:buFont typeface="+mj-lt"/>
                        <a:buNone/>
                      </a:pPr>
                      <a:endParaRPr lang="en-US" sz="1400" b="1" dirty="0">
                        <a:latin typeface="Arial" panose="020B0604020202020204" pitchFamily="34" charset="0"/>
                        <a:cs typeface="Arial" panose="020B0604020202020204" pitchFamily="34" charset="0"/>
                      </a:endParaRPr>
                    </a:p>
                    <a:p>
                      <a:pPr marL="0" indent="0" algn="ctr">
                        <a:buFont typeface="+mj-lt"/>
                        <a:buNone/>
                      </a:pP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600" dirty="0">
                          <a:latin typeface="Arial" panose="020B0604020202020204" pitchFamily="34" charset="0"/>
                          <a:cs typeface="Arial" panose="020B0604020202020204" pitchFamily="34" charset="0"/>
                        </a:rPr>
                        <a:t>It was alleged that in the procurement of or contracting for IT security assessment services </a:t>
                      </a:r>
                    </a:p>
                    <a:p>
                      <a:pPr marL="173038" marR="0" lvl="0" indent="-173038"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a:latin typeface="Arial" panose="020B0604020202020204" pitchFamily="34" charset="0"/>
                          <a:cs typeface="Arial" panose="020B0604020202020204" pitchFamily="34" charset="0"/>
                        </a:rPr>
                        <a:t>Denel </a:t>
                      </a:r>
                      <a:r>
                        <a:rPr lang="en-ZA" sz="1600" kern="1200" dirty="0">
                          <a:solidFill>
                            <a:schemeClr val="dk1"/>
                          </a:solidFill>
                          <a:effectLst/>
                          <a:latin typeface="Arial" panose="020B0604020202020204" pitchFamily="34" charset="0"/>
                          <a:ea typeface="+mn-ea"/>
                          <a:cs typeface="Arial" panose="020B0604020202020204" pitchFamily="34" charset="0"/>
                        </a:rPr>
                        <a:t>did not follow any formal procurement and/or competitive bidding process prior to the conclusion of the IT assessment services.</a:t>
                      </a:r>
                    </a:p>
                    <a:p>
                      <a:pPr marL="173038" marR="0" lvl="0" indent="-173038"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600" kern="1200" dirty="0">
                        <a:solidFill>
                          <a:schemeClr val="dk1"/>
                        </a:solidFill>
                        <a:effectLst/>
                        <a:latin typeface="Arial" panose="020B0604020202020204" pitchFamily="34" charset="0"/>
                        <a:ea typeface="+mn-ea"/>
                        <a:cs typeface="Arial" panose="020B0604020202020204" pitchFamily="34" charset="0"/>
                      </a:endParaRPr>
                    </a:p>
                    <a:p>
                      <a:pPr marL="173038" marR="0" lvl="0" indent="-173038"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dk1"/>
                          </a:solidFill>
                          <a:effectLst/>
                          <a:latin typeface="Arial" panose="020B0604020202020204" pitchFamily="34" charset="0"/>
                          <a:ea typeface="+mn-ea"/>
                          <a:cs typeface="Arial" panose="020B0604020202020204" pitchFamily="34" charset="0"/>
                        </a:rPr>
                        <a:t>It was further alleged that Denel failed to follow its own  Supply Chain Management(SCM) 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457200" rtl="0" eaLnBrk="1" latinLnBrk="0" hangingPunct="1">
                        <a:buFontTx/>
                        <a:buNone/>
                      </a:pPr>
                      <a:r>
                        <a:rPr lang="en-US" sz="1600" kern="1200" dirty="0">
                          <a:solidFill>
                            <a:schemeClr val="dk1"/>
                          </a:solidFill>
                          <a:latin typeface="Arial" panose="020B0604020202020204" pitchFamily="34" charset="0"/>
                          <a:ea typeface="+mn-ea"/>
                          <a:cs typeface="Arial" panose="020B0604020202020204" pitchFamily="34" charset="0"/>
                        </a:rPr>
                        <a:t>The investigation is completed and key findings are:</a:t>
                      </a:r>
                    </a:p>
                    <a:p>
                      <a:pPr marL="285750" indent="-285750" algn="l" defTabSz="457200" rtl="0" eaLnBrk="1" latinLnBrk="0" hangingPunct="1">
                        <a:buFont typeface="Arial" panose="020B0604020202020204" pitchFamily="34" charset="0"/>
                        <a:buChar char="•"/>
                      </a:pPr>
                      <a:r>
                        <a:rPr lang="en-US" sz="1600" kern="1200" dirty="0">
                          <a:solidFill>
                            <a:schemeClr val="dk1"/>
                          </a:solidFill>
                          <a:latin typeface="Arial" panose="020B0604020202020204" pitchFamily="34" charset="0"/>
                          <a:ea typeface="+mn-ea"/>
                          <a:cs typeface="Arial" panose="020B0604020202020204" pitchFamily="34" charset="0"/>
                        </a:rPr>
                        <a:t>Irregular procurement process </a:t>
                      </a:r>
                    </a:p>
                    <a:p>
                      <a:pPr marL="285750" indent="-285750" algn="l" defTabSz="457200" rtl="0" eaLnBrk="1" latinLnBrk="0" hangingPunct="1">
                        <a:buFont typeface="Arial" panose="020B0604020202020204" pitchFamily="34" charset="0"/>
                        <a:buChar char="•"/>
                      </a:pPr>
                      <a:r>
                        <a:rPr lang="en-US" sz="1600" kern="1200" dirty="0">
                          <a:solidFill>
                            <a:schemeClr val="dk1"/>
                          </a:solidFill>
                          <a:latin typeface="Arial" panose="020B0604020202020204" pitchFamily="34" charset="0"/>
                          <a:ea typeface="+mn-ea"/>
                          <a:cs typeface="Arial" panose="020B0604020202020204" pitchFamily="34" charset="0"/>
                        </a:rPr>
                        <a:t>Denel made a 70% advance payment  (R4.6m) to service provider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latin typeface="Arial" panose="020B0604020202020204" pitchFamily="34" charset="0"/>
                          <a:ea typeface="+mn-ea"/>
                          <a:cs typeface="Arial" panose="020B0604020202020204" pitchFamily="34" charset="0"/>
                        </a:rPr>
                        <a:t>State Security Agency was not involved in the process</a:t>
                      </a:r>
                    </a:p>
                    <a:p>
                      <a:pPr marL="285750" indent="-285750" algn="l" defTabSz="457200" rtl="0" eaLnBrk="1" latinLnBrk="0" hangingPunct="1">
                        <a:buFont typeface="Arial" panose="020B0604020202020204" pitchFamily="34" charset="0"/>
                        <a:buChar char="•"/>
                      </a:pPr>
                      <a:r>
                        <a:rPr lang="en-US" sz="1600" kern="1200" dirty="0">
                          <a:solidFill>
                            <a:schemeClr val="dk1"/>
                          </a:solidFill>
                          <a:latin typeface="Arial" panose="020B0604020202020204" pitchFamily="34" charset="0"/>
                          <a:ea typeface="+mn-ea"/>
                          <a:cs typeface="Arial" panose="020B0604020202020204" pitchFamily="34" charset="0"/>
                        </a:rPr>
                        <a:t>Assessment report is still outstanding , however, the service provider presented the identified security threats to Denel. </a:t>
                      </a:r>
                    </a:p>
                    <a:p>
                      <a:pPr marL="285750" indent="-285750">
                        <a:buFont typeface="Arial" panose="020B0604020202020204" pitchFamily="34" charset="0"/>
                        <a:buChar char="•"/>
                      </a:pPr>
                      <a:r>
                        <a:rPr lang="en-US" sz="1600" kern="1200" dirty="0">
                          <a:solidFill>
                            <a:schemeClr val="dk1"/>
                          </a:solidFill>
                          <a:latin typeface="Arial" panose="020B0604020202020204" pitchFamily="34" charset="0"/>
                          <a:ea typeface="+mn-ea"/>
                          <a:cs typeface="Arial" panose="020B0604020202020204" pitchFamily="34" charset="0"/>
                        </a:rPr>
                        <a:t>Pending civil claim against Denel R1.9 m (30%)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latin typeface="Arial" panose="020B0604020202020204" pitchFamily="34" charset="0"/>
                          <a:ea typeface="+mn-ea"/>
                          <a:cs typeface="Arial" panose="020B0604020202020204" pitchFamily="34" charset="0"/>
                        </a:rPr>
                        <a:t>Denel defended the case and raised a special plea on jurisdictional issues (arbitration) and a counter claim which is supported by the SIU, but later abandoned this due to liquidity issues.</a:t>
                      </a:r>
                    </a:p>
                    <a:p>
                      <a:pPr marL="285750" indent="-285750">
                        <a:buFont typeface="Arial" panose="020B0604020202020204" pitchFamily="34" charset="0"/>
                        <a:buChar char="•"/>
                      </a:pPr>
                      <a:r>
                        <a:rPr lang="en-US" sz="1600" kern="1200" dirty="0">
                          <a:solidFill>
                            <a:schemeClr val="dk1"/>
                          </a:solidFill>
                          <a:latin typeface="Arial" panose="020B0604020202020204" pitchFamily="34" charset="0"/>
                          <a:ea typeface="+mn-ea"/>
                          <a:cs typeface="Arial" panose="020B0604020202020204" pitchFamily="34" charset="0"/>
                        </a:rPr>
                        <a:t>SIU team advised Denel to pursue the matter  matter through the office of the State Attorney.</a:t>
                      </a:r>
                    </a:p>
                    <a:p>
                      <a:pPr marL="285750" indent="-285750">
                        <a:buFont typeface="Arial" panose="020B0604020202020204" pitchFamily="34" charset="0"/>
                        <a:buChar char="•"/>
                      </a:pPr>
                      <a:r>
                        <a:rPr lang="en-US" sz="1600" kern="1200" dirty="0">
                          <a:solidFill>
                            <a:schemeClr val="dk1"/>
                          </a:solidFill>
                          <a:latin typeface="Arial" panose="020B0604020202020204" pitchFamily="34" charset="0"/>
                          <a:ea typeface="+mn-ea"/>
                          <a:cs typeface="Arial" panose="020B0604020202020204" pitchFamily="34" charset="0"/>
                        </a:rPr>
                        <a:t>Denel is in the process of re-instating the matter and the SIU will apply for a joinder at an appropriate stage.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Tx/>
                        <a:buNone/>
                      </a:pPr>
                      <a:r>
                        <a:rPr lang="en-US" sz="1600" b="1" dirty="0">
                          <a:latin typeface="Arial" panose="020B0604020202020204" pitchFamily="34" charset="0"/>
                          <a:cs typeface="Arial" panose="020B0604020202020204" pitchFamily="34" charset="0"/>
                        </a:rPr>
                        <a:t>Civil Recovery</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Possible saving </a:t>
                      </a:r>
                      <a:r>
                        <a:rPr lang="en-US" sz="1600" baseline="0" dirty="0">
                          <a:latin typeface="Arial" panose="020B0604020202020204" pitchFamily="34" charset="0"/>
                          <a:cs typeface="Arial" panose="020B0604020202020204" pitchFamily="34" charset="0"/>
                        </a:rPr>
                        <a:t>of R1.9m</a:t>
                      </a:r>
                    </a:p>
                    <a:p>
                      <a:pPr marL="285750" indent="-285750">
                        <a:buFont typeface="Arial" panose="020B0604020202020204" pitchFamily="34" charset="0"/>
                        <a:buChar char="•"/>
                      </a:pPr>
                      <a:r>
                        <a:rPr lang="en-US" sz="1600" baseline="0" dirty="0">
                          <a:latin typeface="Arial" panose="020B0604020202020204" pitchFamily="34" charset="0"/>
                          <a:cs typeface="Arial" panose="020B0604020202020204" pitchFamily="34" charset="0"/>
                        </a:rPr>
                        <a:t>Counter claim of R4.6 million by Denel</a:t>
                      </a:r>
                    </a:p>
                    <a:p>
                      <a:pPr marL="285750" indent="-285750">
                        <a:buFontTx/>
                        <a:buChar char="-"/>
                      </a:pPr>
                      <a:endParaRPr lang="en-US" sz="1600" baseline="0" dirty="0">
                        <a:latin typeface="Arial" panose="020B0604020202020204" pitchFamily="34" charset="0"/>
                        <a:cs typeface="Arial" panose="020B0604020202020204" pitchFamily="34" charset="0"/>
                      </a:endParaRPr>
                    </a:p>
                    <a:p>
                      <a:pPr marL="0" indent="0">
                        <a:buFontTx/>
                        <a:buNone/>
                      </a:pPr>
                      <a:r>
                        <a:rPr lang="en-US" sz="1600" b="1" baseline="0" dirty="0">
                          <a:latin typeface="Arial" panose="020B0604020202020204" pitchFamily="34" charset="0"/>
                          <a:cs typeface="Arial" panose="020B0604020202020204" pitchFamily="34" charset="0"/>
                        </a:rPr>
                        <a:t>Criminal Referral</a:t>
                      </a:r>
                    </a:p>
                    <a:p>
                      <a:pPr marL="0" indent="0">
                        <a:buFont typeface="Arial" panose="020B0604020202020204" pitchFamily="34" charset="0"/>
                        <a:buNone/>
                      </a:pPr>
                      <a:r>
                        <a:rPr lang="en-US" sz="1600" baseline="0" dirty="0">
                          <a:solidFill>
                            <a:schemeClr val="tx1"/>
                          </a:solidFill>
                          <a:latin typeface="Arial" panose="020B0604020202020204" pitchFamily="34" charset="0"/>
                          <a:cs typeface="Arial" panose="020B0604020202020204" pitchFamily="34" charset="0"/>
                        </a:rPr>
                        <a:t>None</a:t>
                      </a:r>
                    </a:p>
                    <a:p>
                      <a:pPr marL="0" indent="0">
                        <a:buFontTx/>
                        <a:buNone/>
                      </a:pPr>
                      <a:endParaRPr lang="en-US" sz="1600" baseline="0" dirty="0">
                        <a:latin typeface="Arial" panose="020B0604020202020204" pitchFamily="34" charset="0"/>
                        <a:cs typeface="Arial" panose="020B0604020202020204" pitchFamily="34" charset="0"/>
                      </a:endParaRPr>
                    </a:p>
                    <a:p>
                      <a:pPr marL="0" indent="0">
                        <a:buFontTx/>
                        <a:buNone/>
                      </a:pPr>
                      <a:r>
                        <a:rPr lang="en-US" sz="1600" b="1" baseline="0" dirty="0">
                          <a:latin typeface="Arial" panose="020B0604020202020204" pitchFamily="34" charset="0"/>
                          <a:cs typeface="Arial" panose="020B0604020202020204" pitchFamily="34" charset="0"/>
                        </a:rPr>
                        <a:t>Disciplinary Referral</a:t>
                      </a:r>
                    </a:p>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None. Implicated</a:t>
                      </a:r>
                      <a:r>
                        <a:rPr lang="en-US" sz="1600" baseline="0" dirty="0">
                          <a:latin typeface="Arial" panose="020B0604020202020204" pitchFamily="34" charset="0"/>
                          <a:cs typeface="Arial" panose="020B0604020202020204" pitchFamily="34" charset="0"/>
                        </a:rPr>
                        <a:t> officials left the employ of Denel</a:t>
                      </a:r>
                      <a:endParaRPr lang="en-US" sz="16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621096"/>
                  </a:ext>
                </a:extLst>
              </a:tr>
            </a:tbl>
          </a:graphicData>
        </a:graphic>
      </p:graphicFrame>
    </p:spTree>
    <p:extLst>
      <p:ext uri="{BB962C8B-B14F-4D97-AF65-F5344CB8AC3E}">
        <p14:creationId xmlns:p14="http://schemas.microsoft.com/office/powerpoint/2010/main" val="1121307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023C51125438419BB73EEC81C4C02C" ma:contentTypeVersion="9" ma:contentTypeDescription="Create a new document." ma:contentTypeScope="" ma:versionID="94bb763e7e4645d2baba17d928ce8861">
  <xsd:schema xmlns:xsd="http://www.w3.org/2001/XMLSchema" xmlns:xs="http://www.w3.org/2001/XMLSchema" xmlns:p="http://schemas.microsoft.com/office/2006/metadata/properties" xmlns:ns3="332ae95e-5d81-4a5b-8cc8-c85e5a72085b" targetNamespace="http://schemas.microsoft.com/office/2006/metadata/properties" ma:root="true" ma:fieldsID="ab8309dedc1f55c727848fb256c204fa" ns3:_="">
    <xsd:import namespace="332ae95e-5d81-4a5b-8cc8-c85e5a72085b"/>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2ae95e-5d81-4a5b-8cc8-c85e5a7208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4131FB-72DE-4469-A5A1-B3405FF042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2ae95e-5d81-4a5b-8cc8-c85e5a7208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B073D8-6485-4223-85DF-9EEC99F39995}">
  <ds:schemaRefs>
    <ds:schemaRef ds:uri="http://schemas.microsoft.com/sharepoint/v3/contenttype/forms"/>
  </ds:schemaRefs>
</ds:datastoreItem>
</file>

<file path=customXml/itemProps3.xml><?xml version="1.0" encoding="utf-8"?>
<ds:datastoreItem xmlns:ds="http://schemas.openxmlformats.org/officeDocument/2006/customXml" ds:itemID="{B066188B-FAEF-4C53-91D0-38CA599B50EF}">
  <ds:schemaRefs>
    <ds:schemaRef ds:uri="http://purl.org/dc/elements/1.1/"/>
    <ds:schemaRef ds:uri="http://schemas.microsoft.com/office/infopath/2007/PartnerControls"/>
    <ds:schemaRef ds:uri="http://purl.org/dc/dcmitype/"/>
    <ds:schemaRef ds:uri="http://schemas.microsoft.com/office/2006/metadata/properties"/>
    <ds:schemaRef ds:uri="http://purl.org/dc/terms/"/>
    <ds:schemaRef ds:uri="332ae95e-5d81-4a5b-8cc8-c85e5a72085b"/>
    <ds:schemaRef ds:uri="http://schemas.microsoft.com/office/2006/documentManagement/type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3279</TotalTime>
  <Words>6492</Words>
  <Application>Microsoft Office PowerPoint</Application>
  <PresentationFormat>Widescreen</PresentationFormat>
  <Paragraphs>744</Paragraphs>
  <Slides>38</Slides>
  <Notes>28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38</vt:i4>
      </vt:variant>
    </vt:vector>
  </HeadingPairs>
  <TitlesOfParts>
    <vt:vector size="51" baseType="lpstr">
      <vt:lpstr>Arial</vt:lpstr>
      <vt:lpstr>Calibri</vt:lpstr>
      <vt:lpstr>Calibri Light</vt:lpstr>
      <vt:lpstr>Courier New</vt:lpstr>
      <vt:lpstr>HelveticaNeue</vt:lpstr>
      <vt:lpstr>Times</vt:lpstr>
      <vt:lpstr>Times New Roman</vt:lpstr>
      <vt:lpstr>Verdana</vt:lpstr>
      <vt:lpstr>Wingdings</vt:lpstr>
      <vt:lpstr>Office Theme</vt:lpstr>
      <vt:lpstr>1_Office Theme</vt:lpstr>
      <vt:lpstr>2_Office Theme</vt:lpstr>
      <vt:lpstr>3_Office Theme</vt:lpstr>
      <vt:lpstr>PowerPoint Presentation</vt:lpstr>
      <vt:lpstr>PRESENTATION OUTLINE</vt:lpstr>
      <vt:lpstr> LEGISLATIVE MANDATE</vt:lpstr>
      <vt:lpstr> </vt:lpstr>
      <vt:lpstr> CONSEQUENCE MANAGEMENT</vt:lpstr>
      <vt:lpstr>BACKGROUND TO THE SIU INVESTIGATION</vt:lpstr>
      <vt:lpstr>TERMS OF REFERENCE</vt:lpstr>
      <vt:lpstr>Background </vt:lpstr>
      <vt:lpstr>PowerPoint Presentation</vt:lpstr>
      <vt:lpstr>PowerPoint Presentation</vt:lpstr>
      <vt:lpstr>PowerPoint Presentation</vt:lpstr>
      <vt:lpstr>SUMMARY OF PROGRESS – HULLS CONTRACT AND OTHER MoA’s </vt:lpstr>
      <vt:lpstr>SUMMARY OF PROGRESS - Value of contracts 2009-2017</vt:lpstr>
      <vt:lpstr>PowerPoint Presentation</vt:lpstr>
      <vt:lpstr>PowerPoint Presentation</vt:lpstr>
      <vt:lpstr>SUMMARY OF PROGRESS –THE CHAD CONTRACT</vt:lpstr>
      <vt:lpstr>PowerPoint Presentation</vt:lpstr>
      <vt:lpstr>PowerPoint Presentation</vt:lpstr>
      <vt:lpstr>PowerPoint Presentation</vt:lpstr>
      <vt:lpstr>SUMMARY OF PROGRESS –THE AWARDING OF PILOT’S BURSARY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PROGRESS - MALADMINISTRATION</vt:lpstr>
      <vt:lpstr>PowerPoint Presentation</vt:lpstr>
      <vt:lpstr>SUMMARY OF OUTCOMES </vt:lpstr>
      <vt:lpstr>Denel Income Statement for the period 2015/16 to 2019/20</vt:lpstr>
      <vt:lpstr>Denel Income Statement for the period 2015/16 to 2019/20</vt:lpstr>
      <vt:lpstr>Denel Balance Sheet as at the end of period 2015/16 to 2019/20</vt:lpstr>
      <vt:lpstr>Denel Balance Sheet as at the end of period 2015/16 to 2019/20</vt:lpstr>
      <vt:lpstr>Collaboration with other agencies</vt:lpstr>
      <vt:lpstr> Observations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Accounts IWW</dc:creator>
  <cp:lastModifiedBy>Faith Ndenze</cp:lastModifiedBy>
  <cp:revision>61</cp:revision>
  <dcterms:created xsi:type="dcterms:W3CDTF">2021-06-02T11:08:26Z</dcterms:created>
  <dcterms:modified xsi:type="dcterms:W3CDTF">2023-06-14T08:18:40Z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0x01010073023C51125438419BB73EEC81C4C02C</vt:lpwstr>
  </property>
</Properties>
</file>