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2" r:id="rId2"/>
  </p:sldMasterIdLst>
  <p:notesMasterIdLst>
    <p:notesMasterId r:id="rId35"/>
  </p:notesMasterIdLst>
  <p:handoutMasterIdLst>
    <p:handoutMasterId r:id="rId36"/>
  </p:handoutMasterIdLst>
  <p:sldIdLst>
    <p:sldId id="256" r:id="rId3"/>
    <p:sldId id="257" r:id="rId4"/>
    <p:sldId id="672" r:id="rId5"/>
    <p:sldId id="673" r:id="rId6"/>
    <p:sldId id="674" r:id="rId7"/>
    <p:sldId id="300" r:id="rId8"/>
    <p:sldId id="259" r:id="rId9"/>
    <p:sldId id="260" r:id="rId10"/>
    <p:sldId id="261" r:id="rId11"/>
    <p:sldId id="276" r:id="rId12"/>
    <p:sldId id="278" r:id="rId13"/>
    <p:sldId id="262" r:id="rId14"/>
    <p:sldId id="264" r:id="rId15"/>
    <p:sldId id="266" r:id="rId16"/>
    <p:sldId id="301" r:id="rId17"/>
    <p:sldId id="667" r:id="rId18"/>
    <p:sldId id="666" r:id="rId19"/>
    <p:sldId id="626" r:id="rId20"/>
    <p:sldId id="627" r:id="rId21"/>
    <p:sldId id="299" r:id="rId22"/>
    <p:sldId id="668" r:id="rId23"/>
    <p:sldId id="669" r:id="rId24"/>
    <p:sldId id="670" r:id="rId25"/>
    <p:sldId id="296" r:id="rId26"/>
    <p:sldId id="681" r:id="rId27"/>
    <p:sldId id="678" r:id="rId28"/>
    <p:sldId id="675" r:id="rId29"/>
    <p:sldId id="676" r:id="rId30"/>
    <p:sldId id="677" r:id="rId31"/>
    <p:sldId id="679" r:id="rId32"/>
    <p:sldId id="680" r:id="rId33"/>
    <p:sldId id="275" r:id="rId34"/>
  </p:sldIdLst>
  <p:sldSz cx="10801350" cy="7921625"/>
  <p:notesSz cx="6797675" cy="9926638"/>
  <p:embeddedFontLst>
    <p:embeddedFont>
      <p:font typeface="Helvetica Neue"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5">
          <p15:clr>
            <a:srgbClr val="A4A3A4"/>
          </p15:clr>
        </p15:guide>
        <p15:guide id="2" pos="340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gwzu+bc2JMBH5q7wnOHcIj68Hy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268" y="44"/>
      </p:cViewPr>
      <p:guideLst>
        <p:guide orient="horz" pos="2495"/>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6"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15.fntdata"/><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7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6961"/>
          </a:xfrm>
          <a:prstGeom prst="rect">
            <a:avLst/>
          </a:prstGeom>
        </p:spPr>
        <p:txBody>
          <a:bodyPr vert="horz" lIns="90443" tIns="45222" rIns="90443" bIns="45222" rtlCol="0"/>
          <a:lstStyle>
            <a:lvl1pPr algn="l">
              <a:defRPr sz="1200"/>
            </a:lvl1pPr>
          </a:lstStyle>
          <a:p>
            <a:endParaRPr lang="en-US" dirty="0"/>
          </a:p>
        </p:txBody>
      </p:sp>
      <p:sp>
        <p:nvSpPr>
          <p:cNvPr id="3" name="Date Placeholder 2"/>
          <p:cNvSpPr>
            <a:spLocks noGrp="1"/>
          </p:cNvSpPr>
          <p:nvPr>
            <p:ph type="dt" sz="quarter" idx="1"/>
          </p:nvPr>
        </p:nvSpPr>
        <p:spPr>
          <a:xfrm>
            <a:off x="3850815" y="0"/>
            <a:ext cx="2945293" cy="496961"/>
          </a:xfrm>
          <a:prstGeom prst="rect">
            <a:avLst/>
          </a:prstGeom>
        </p:spPr>
        <p:txBody>
          <a:bodyPr vert="horz" lIns="90443" tIns="45222" rIns="90443" bIns="45222" rtlCol="0"/>
          <a:lstStyle>
            <a:lvl1pPr algn="r">
              <a:defRPr sz="1200"/>
            </a:lvl1pPr>
          </a:lstStyle>
          <a:p>
            <a:fld id="{2819250B-B555-4BC9-B28A-7753D2909965}" type="datetimeFigureOut">
              <a:rPr lang="en-US" smtClean="0"/>
              <a:t>6/9/2023</a:t>
            </a:fld>
            <a:endParaRPr lang="en-US" dirty="0"/>
          </a:p>
        </p:txBody>
      </p:sp>
      <p:sp>
        <p:nvSpPr>
          <p:cNvPr id="4" name="Footer Placeholder 3"/>
          <p:cNvSpPr>
            <a:spLocks noGrp="1"/>
          </p:cNvSpPr>
          <p:nvPr>
            <p:ph type="ftr" sz="quarter" idx="2"/>
          </p:nvPr>
        </p:nvSpPr>
        <p:spPr>
          <a:xfrm>
            <a:off x="0" y="9429677"/>
            <a:ext cx="2945293" cy="496961"/>
          </a:xfrm>
          <a:prstGeom prst="rect">
            <a:avLst/>
          </a:prstGeom>
        </p:spPr>
        <p:txBody>
          <a:bodyPr vert="horz" lIns="90443" tIns="45222" rIns="90443" bIns="452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815" y="9429677"/>
            <a:ext cx="2945293" cy="496961"/>
          </a:xfrm>
          <a:prstGeom prst="rect">
            <a:avLst/>
          </a:prstGeom>
        </p:spPr>
        <p:txBody>
          <a:bodyPr vert="horz" lIns="90443" tIns="45222" rIns="90443" bIns="45222" rtlCol="0" anchor="b"/>
          <a:lstStyle>
            <a:lvl1pPr algn="r">
              <a:defRPr sz="1200"/>
            </a:lvl1pPr>
          </a:lstStyle>
          <a:p>
            <a:fld id="{CCB2537F-E143-4FC9-97DD-6C1896760DB9}" type="slidenum">
              <a:rPr lang="en-US" smtClean="0"/>
              <a:t>‹#›</a:t>
            </a:fld>
            <a:endParaRPr lang="en-US" dirty="0"/>
          </a:p>
        </p:txBody>
      </p:sp>
    </p:spTree>
    <p:extLst>
      <p:ext uri="{BB962C8B-B14F-4D97-AF65-F5344CB8AC3E}">
        <p14:creationId xmlns:p14="http://schemas.microsoft.com/office/powerpoint/2010/main" val="3074523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lvl1pPr marL="457200" marR="0" lvl="0"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0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849538541"/>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368935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6: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60455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6: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47259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7: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363266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9: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53412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25279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336083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9982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03466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59568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0450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2: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435796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32162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22671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4190813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906357" y="4715154"/>
            <a:ext cx="4984962" cy="4466987"/>
          </a:xfrm>
          <a:prstGeom prst="rect">
            <a:avLst/>
          </a:prstGeom>
        </p:spPr>
        <p:txBody>
          <a:bodyPr spcFirstLastPara="1" wrap="square" lIns="91418" tIns="45696" rIns="91418" bIns="45696" anchor="t" anchorCtr="0">
            <a:noAutofit/>
          </a:bodyPr>
          <a:lstStyle/>
          <a:p>
            <a:pPr marL="0" indent="0"/>
            <a:endParaRPr dirty="0"/>
          </a:p>
        </p:txBody>
      </p:sp>
      <p:sp>
        <p:nvSpPr>
          <p:cNvPr id="261" name="Google Shape;261;p20: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05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2: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4407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2: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18137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2: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45928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1: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36798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4: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265313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5: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87337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862013" y="744538"/>
            <a:ext cx="50736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6:notes"/>
          <p:cNvSpPr txBox="1">
            <a:spLocks noGrp="1"/>
          </p:cNvSpPr>
          <p:nvPr>
            <p:ph type="body" idx="1"/>
          </p:nvPr>
        </p:nvSpPr>
        <p:spPr>
          <a:xfrm>
            <a:off x="906357" y="4715154"/>
            <a:ext cx="4984962" cy="4466987"/>
          </a:xfrm>
          <a:prstGeom prst="rect">
            <a:avLst/>
          </a:prstGeom>
          <a:noFill/>
          <a:ln>
            <a:noFill/>
          </a:ln>
        </p:spPr>
        <p:txBody>
          <a:bodyPr spcFirstLastPara="1" wrap="square" lIns="91418" tIns="45696" rIns="91418" bIns="45696" anchor="t" anchorCtr="0">
            <a:noAutofit/>
          </a:bodyPr>
          <a:lstStyle/>
          <a:p>
            <a:pPr marL="0" indent="0"/>
            <a:endParaRPr dirty="0"/>
          </a:p>
        </p:txBody>
      </p:sp>
    </p:spTree>
    <p:extLst>
      <p:ext uri="{BB962C8B-B14F-4D97-AF65-F5344CB8AC3E}">
        <p14:creationId xmlns:p14="http://schemas.microsoft.com/office/powerpoint/2010/main" val="1156636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linkedin.com/company/zutari/" TargetMode="External"/><Relationship Id="rId7" Type="http://schemas.openxmlformats.org/officeDocument/2006/relationships/hyperlink" Target="https://www.youtube.com/channel/UClDjldd7d8kq_r6J95cL3cQ/featured" TargetMode="Externa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www.facebook.com/ZutariAfrica/" TargetMode="Externa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944697" y="0"/>
            <a:ext cx="4460204" cy="3522666"/>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sz="48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1" name="Google Shape;11;p22"/>
          <p:cNvSpPr txBox="1">
            <a:spLocks noGrp="1"/>
          </p:cNvSpPr>
          <p:nvPr>
            <p:ph type="body" idx="1"/>
          </p:nvPr>
        </p:nvSpPr>
        <p:spPr>
          <a:xfrm>
            <a:off x="944698" y="3933644"/>
            <a:ext cx="4460205" cy="3594961"/>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540"/>
              </a:spcBef>
              <a:spcAft>
                <a:spcPts val="0"/>
              </a:spcAft>
              <a:buClr>
                <a:srgbClr val="595959"/>
              </a:buClr>
              <a:buSzPts val="2100"/>
              <a:buFont typeface="Century Gothic"/>
              <a:buNone/>
              <a:defRPr sz="2100"/>
            </a:lvl1pPr>
            <a:lvl2pPr marL="914400" lvl="1" indent="-228600" algn="l">
              <a:lnSpc>
                <a:spcPct val="90000"/>
              </a:lnSpc>
              <a:spcBef>
                <a:spcPts val="540"/>
              </a:spcBef>
              <a:spcAft>
                <a:spcPts val="0"/>
              </a:spcAft>
              <a:buClr>
                <a:srgbClr val="595959"/>
              </a:buClr>
              <a:buSzPts val="2100"/>
              <a:buFont typeface="Century Gothic"/>
              <a:buNone/>
              <a:defRPr sz="2100"/>
            </a:lvl2pPr>
            <a:lvl3pPr marL="1371600" lvl="2" indent="-228600" algn="l">
              <a:lnSpc>
                <a:spcPct val="90000"/>
              </a:lnSpc>
              <a:spcBef>
                <a:spcPts val="540"/>
              </a:spcBef>
              <a:spcAft>
                <a:spcPts val="0"/>
              </a:spcAft>
              <a:buClr>
                <a:srgbClr val="595959"/>
              </a:buClr>
              <a:buSzPts val="2100"/>
              <a:buFont typeface="Century Gothic"/>
              <a:buNone/>
              <a:defRPr sz="2100"/>
            </a:lvl3pPr>
            <a:lvl4pPr marL="1828800" lvl="3" indent="-228600" algn="l">
              <a:lnSpc>
                <a:spcPct val="90000"/>
              </a:lnSpc>
              <a:spcBef>
                <a:spcPts val="540"/>
              </a:spcBef>
              <a:spcAft>
                <a:spcPts val="0"/>
              </a:spcAft>
              <a:buClr>
                <a:srgbClr val="595959"/>
              </a:buClr>
              <a:buSzPts val="2100"/>
              <a:buFont typeface="Century Gothic"/>
              <a:buNone/>
              <a:defRPr sz="2100"/>
            </a:lvl4pPr>
            <a:lvl5pPr marL="2286000" lvl="4" indent="-228600" algn="l">
              <a:lnSpc>
                <a:spcPct val="90000"/>
              </a:lnSpc>
              <a:spcBef>
                <a:spcPts val="540"/>
              </a:spcBef>
              <a:spcAft>
                <a:spcPts val="0"/>
              </a:spcAft>
              <a:buClr>
                <a:srgbClr val="595959"/>
              </a:buClr>
              <a:buSzPts val="2100"/>
              <a:buFont typeface="Century Gothic"/>
              <a:buNone/>
              <a:defRPr sz="2100"/>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12" name="Google Shape;12;p22"/>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_5">
  <p:cSld name="Divider_5">
    <p:spTree>
      <p:nvGrpSpPr>
        <p:cNvPr id="1" name="Shape 54"/>
        <p:cNvGrpSpPr/>
        <p:nvPr/>
      </p:nvGrpSpPr>
      <p:grpSpPr>
        <a:xfrm>
          <a:off x="0" y="0"/>
          <a:ext cx="0" cy="0"/>
          <a:chOff x="0" y="0"/>
          <a:chExt cx="0" cy="0"/>
        </a:xfrm>
      </p:grpSpPr>
      <p:pic>
        <p:nvPicPr>
          <p:cNvPr id="55" name="Google Shape;55;p31"/>
          <p:cNvPicPr preferRelativeResize="0"/>
          <p:nvPr/>
        </p:nvPicPr>
        <p:blipFill rotWithShape="1">
          <a:blip r:embed="rId2">
            <a:alphaModFix/>
          </a:blip>
          <a:srcRect/>
          <a:stretch/>
        </p:blipFill>
        <p:spPr>
          <a:xfrm rot="10800000">
            <a:off x="525" y="1"/>
            <a:ext cx="10800300" cy="7921624"/>
          </a:xfrm>
          <a:prstGeom prst="rect">
            <a:avLst/>
          </a:prstGeom>
          <a:noFill/>
          <a:ln>
            <a:noFill/>
          </a:ln>
        </p:spPr>
      </p:pic>
      <p:pic>
        <p:nvPicPr>
          <p:cNvPr id="56" name="Google Shape;56;p31"/>
          <p:cNvPicPr preferRelativeResize="0"/>
          <p:nvPr/>
        </p:nvPicPr>
        <p:blipFill rotWithShape="1">
          <a:blip r:embed="rId3">
            <a:alphaModFix/>
          </a:blip>
          <a:srcRect r="180"/>
          <a:stretch/>
        </p:blipFill>
        <p:spPr>
          <a:xfrm>
            <a:off x="-7607" y="1753103"/>
            <a:ext cx="10820345" cy="6168522"/>
          </a:xfrm>
          <a:prstGeom prst="rect">
            <a:avLst/>
          </a:prstGeom>
          <a:noFill/>
          <a:ln>
            <a:noFill/>
          </a:ln>
        </p:spPr>
      </p:pic>
      <p:pic>
        <p:nvPicPr>
          <p:cNvPr id="57" name="Google Shape;57;p31"/>
          <p:cNvPicPr preferRelativeResize="0"/>
          <p:nvPr/>
        </p:nvPicPr>
        <p:blipFill rotWithShape="1">
          <a:blip r:embed="rId4">
            <a:alphaModFix/>
          </a:blip>
          <a:srcRect/>
          <a:stretch/>
        </p:blipFill>
        <p:spPr>
          <a:xfrm rot="5400000">
            <a:off x="8543370" y="2276727"/>
            <a:ext cx="2728093" cy="1818265"/>
          </a:xfrm>
          <a:prstGeom prst="rect">
            <a:avLst/>
          </a:prstGeom>
          <a:noFill/>
          <a:ln>
            <a:noFill/>
          </a:ln>
        </p:spPr>
      </p:pic>
      <p:sp>
        <p:nvSpPr>
          <p:cNvPr id="58" name="Google Shape;58;p31"/>
          <p:cNvSpPr txBox="1">
            <a:spLocks noGrp="1"/>
          </p:cNvSpPr>
          <p:nvPr>
            <p:ph type="body" idx="1"/>
          </p:nvPr>
        </p:nvSpPr>
        <p:spPr>
          <a:xfrm>
            <a:off x="7148934" y="4875139"/>
            <a:ext cx="3503503" cy="1464968"/>
          </a:xfrm>
          <a:prstGeom prst="rect">
            <a:avLst/>
          </a:prstGeom>
          <a:noFill/>
          <a:ln>
            <a:noFill/>
          </a:ln>
        </p:spPr>
        <p:txBody>
          <a:bodyPr spcFirstLastPara="1" wrap="square" lIns="41100" tIns="41100" rIns="41100" bIns="41100" anchor="b" anchorCtr="0">
            <a:normAutofit/>
          </a:bodyPr>
          <a:lstStyle>
            <a:lvl1pPr marL="457200" lvl="0" indent="-228600" algn="r">
              <a:lnSpc>
                <a:spcPct val="100000"/>
              </a:lnSpc>
              <a:spcBef>
                <a:spcPts val="0"/>
              </a:spcBef>
              <a:spcAft>
                <a:spcPts val="0"/>
              </a:spcAft>
              <a:buSzPts val="2268"/>
              <a:buNone/>
              <a:defRPr sz="2835" b="1">
                <a:solidFill>
                  <a:srgbClr val="181C19"/>
                </a:solidFill>
                <a:latin typeface="Arial"/>
                <a:ea typeface="Arial"/>
                <a:cs typeface="Arial"/>
                <a:sym typeface="Arial"/>
              </a:defRPr>
            </a:lvl1pPr>
            <a:lvl2pPr marL="914400" lvl="1" indent="-228600" algn="r">
              <a:lnSpc>
                <a:spcPct val="90000"/>
              </a:lnSpc>
              <a:spcBef>
                <a:spcPts val="1619"/>
              </a:spcBef>
              <a:spcAft>
                <a:spcPts val="0"/>
              </a:spcAft>
              <a:buSzPts val="1134"/>
              <a:buNone/>
              <a:defRPr sz="1417" b="1">
                <a:latin typeface="Arial"/>
                <a:ea typeface="Arial"/>
                <a:cs typeface="Arial"/>
                <a:sym typeface="Arial"/>
              </a:defRPr>
            </a:lvl2pPr>
            <a:lvl3pPr marL="1371600" lvl="2" indent="-228600" algn="r">
              <a:lnSpc>
                <a:spcPct val="90000"/>
              </a:lnSpc>
              <a:spcBef>
                <a:spcPts val="1619"/>
              </a:spcBef>
              <a:spcAft>
                <a:spcPts val="0"/>
              </a:spcAft>
              <a:buSzPts val="1134"/>
              <a:buNone/>
              <a:defRPr sz="1417" b="1">
                <a:latin typeface="Arial"/>
                <a:ea typeface="Arial"/>
                <a:cs typeface="Arial"/>
                <a:sym typeface="Arial"/>
              </a:defRPr>
            </a:lvl3pPr>
            <a:lvl4pPr marL="1828800" lvl="3" indent="-228600" algn="r">
              <a:lnSpc>
                <a:spcPct val="90000"/>
              </a:lnSpc>
              <a:spcBef>
                <a:spcPts val="1619"/>
              </a:spcBef>
              <a:spcAft>
                <a:spcPts val="0"/>
              </a:spcAft>
              <a:buSzPts val="1134"/>
              <a:buNone/>
              <a:defRPr sz="1417" b="1">
                <a:latin typeface="Arial"/>
                <a:ea typeface="Arial"/>
                <a:cs typeface="Arial"/>
                <a:sym typeface="Arial"/>
              </a:defRPr>
            </a:lvl4pPr>
            <a:lvl5pPr marL="2286000" lvl="4" indent="-228600" algn="r">
              <a:lnSpc>
                <a:spcPct val="90000"/>
              </a:lnSpc>
              <a:spcBef>
                <a:spcPts val="1619"/>
              </a:spcBef>
              <a:spcAft>
                <a:spcPts val="0"/>
              </a:spcAft>
              <a:buSzPts val="1134"/>
              <a:buNone/>
              <a:defRPr sz="1417" b="1">
                <a:latin typeface="Arial"/>
                <a:ea typeface="Arial"/>
                <a:cs typeface="Arial"/>
                <a:sym typeface="Arial"/>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59" name="Google Shape;59;p31"/>
          <p:cNvSpPr txBox="1">
            <a:spLocks noGrp="1"/>
          </p:cNvSpPr>
          <p:nvPr>
            <p:ph type="body" idx="2"/>
          </p:nvPr>
        </p:nvSpPr>
        <p:spPr>
          <a:xfrm>
            <a:off x="5503678" y="6372074"/>
            <a:ext cx="5148759" cy="1360128"/>
          </a:xfrm>
          <a:prstGeom prst="rect">
            <a:avLst/>
          </a:prstGeom>
          <a:noFill/>
          <a:ln>
            <a:noFill/>
          </a:ln>
        </p:spPr>
        <p:txBody>
          <a:bodyPr spcFirstLastPara="1" wrap="square" lIns="41100" tIns="41100" rIns="41100" bIns="41100" anchor="t" anchorCtr="0">
            <a:normAutofit/>
          </a:bodyPr>
          <a:lstStyle>
            <a:lvl1pPr marL="457200" lvl="0" indent="-228600" algn="r">
              <a:lnSpc>
                <a:spcPct val="100000"/>
              </a:lnSpc>
              <a:spcBef>
                <a:spcPts val="0"/>
              </a:spcBef>
              <a:spcAft>
                <a:spcPts val="0"/>
              </a:spcAft>
              <a:buSzPts val="1134"/>
              <a:buNone/>
              <a:defRPr sz="1417">
                <a:solidFill>
                  <a:srgbClr val="181C19"/>
                </a:solidFill>
                <a:latin typeface="Arial"/>
                <a:ea typeface="Arial"/>
                <a:cs typeface="Arial"/>
                <a:sym typeface="Arial"/>
              </a:defRPr>
            </a:lvl1pPr>
            <a:lvl2pPr marL="914400" lvl="1" indent="-228600" algn="r">
              <a:lnSpc>
                <a:spcPct val="90000"/>
              </a:lnSpc>
              <a:spcBef>
                <a:spcPts val="1619"/>
              </a:spcBef>
              <a:spcAft>
                <a:spcPts val="0"/>
              </a:spcAft>
              <a:buSzPts val="850"/>
              <a:buNone/>
              <a:defRPr sz="1063">
                <a:latin typeface="Arial"/>
                <a:ea typeface="Arial"/>
                <a:cs typeface="Arial"/>
                <a:sym typeface="Arial"/>
              </a:defRPr>
            </a:lvl2pPr>
            <a:lvl3pPr marL="1371600" lvl="2" indent="-228600" algn="r">
              <a:lnSpc>
                <a:spcPct val="90000"/>
              </a:lnSpc>
              <a:spcBef>
                <a:spcPts val="1619"/>
              </a:spcBef>
              <a:spcAft>
                <a:spcPts val="0"/>
              </a:spcAft>
              <a:buSzPts val="850"/>
              <a:buNone/>
              <a:defRPr sz="1063">
                <a:latin typeface="Arial"/>
                <a:ea typeface="Arial"/>
                <a:cs typeface="Arial"/>
                <a:sym typeface="Arial"/>
              </a:defRPr>
            </a:lvl3pPr>
            <a:lvl4pPr marL="1828800" lvl="3" indent="-228600" algn="r">
              <a:lnSpc>
                <a:spcPct val="90000"/>
              </a:lnSpc>
              <a:spcBef>
                <a:spcPts val="1619"/>
              </a:spcBef>
              <a:spcAft>
                <a:spcPts val="0"/>
              </a:spcAft>
              <a:buSzPts val="850"/>
              <a:buNone/>
              <a:defRPr sz="1063">
                <a:latin typeface="Arial"/>
                <a:ea typeface="Arial"/>
                <a:cs typeface="Arial"/>
                <a:sym typeface="Arial"/>
              </a:defRPr>
            </a:lvl4pPr>
            <a:lvl5pPr marL="2286000" lvl="4" indent="-228600" algn="r">
              <a:lnSpc>
                <a:spcPct val="90000"/>
              </a:lnSpc>
              <a:spcBef>
                <a:spcPts val="1619"/>
              </a:spcBef>
              <a:spcAft>
                <a:spcPts val="0"/>
              </a:spcAft>
              <a:buSzPts val="850"/>
              <a:buNone/>
              <a:defRPr sz="1063">
                <a:latin typeface="Arial"/>
                <a:ea typeface="Arial"/>
                <a:cs typeface="Arial"/>
                <a:sym typeface="Arial"/>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rge image with text_1">
  <p:cSld name="Large image with text_1">
    <p:spTree>
      <p:nvGrpSpPr>
        <p:cNvPr id="1" name="Shape 60"/>
        <p:cNvGrpSpPr/>
        <p:nvPr/>
      </p:nvGrpSpPr>
      <p:grpSpPr>
        <a:xfrm>
          <a:off x="0" y="0"/>
          <a:ext cx="0" cy="0"/>
          <a:chOff x="0" y="0"/>
          <a:chExt cx="0" cy="0"/>
        </a:xfrm>
      </p:grpSpPr>
      <p:pic>
        <p:nvPicPr>
          <p:cNvPr id="61" name="Google Shape;61;p32" descr="ZUT030_triangle.emf"/>
          <p:cNvPicPr preferRelativeResize="0"/>
          <p:nvPr/>
        </p:nvPicPr>
        <p:blipFill rotWithShape="1">
          <a:blip r:embed="rId2">
            <a:alphaModFix/>
          </a:blip>
          <a:srcRect/>
          <a:stretch/>
        </p:blipFill>
        <p:spPr>
          <a:xfrm rot="10800000">
            <a:off x="0" y="856702"/>
            <a:ext cx="405524" cy="603628"/>
          </a:xfrm>
          <a:prstGeom prst="rect">
            <a:avLst/>
          </a:prstGeom>
          <a:noFill/>
          <a:ln>
            <a:noFill/>
          </a:ln>
        </p:spPr>
      </p:pic>
      <p:sp>
        <p:nvSpPr>
          <p:cNvPr id="62" name="Google Shape;62;p32"/>
          <p:cNvSpPr txBox="1">
            <a:spLocks noGrp="1"/>
          </p:cNvSpPr>
          <p:nvPr>
            <p:ph type="body" idx="1"/>
          </p:nvPr>
        </p:nvSpPr>
        <p:spPr>
          <a:xfrm>
            <a:off x="395626" y="934327"/>
            <a:ext cx="10082892" cy="619857"/>
          </a:xfrm>
          <a:prstGeom prst="rect">
            <a:avLst/>
          </a:prstGeom>
          <a:noFill/>
          <a:ln>
            <a:noFill/>
          </a:ln>
        </p:spPr>
        <p:txBody>
          <a:bodyPr spcFirstLastPara="1" wrap="square" lIns="0" tIns="41100" rIns="0" bIns="0" anchor="t" anchorCtr="0">
            <a:noAutofit/>
          </a:bodyPr>
          <a:lstStyle>
            <a:lvl1pPr marL="457200" lvl="0" indent="-228600" algn="l">
              <a:lnSpc>
                <a:spcPct val="100000"/>
              </a:lnSpc>
              <a:spcBef>
                <a:spcPts val="0"/>
              </a:spcBef>
              <a:spcAft>
                <a:spcPts val="0"/>
              </a:spcAft>
              <a:buSzPts val="1701"/>
              <a:buNone/>
              <a:defRPr sz="2126" b="1">
                <a:solidFill>
                  <a:schemeClr val="dk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63" name="Google Shape;63;p32"/>
          <p:cNvSpPr txBox="1">
            <a:spLocks noGrp="1"/>
          </p:cNvSpPr>
          <p:nvPr>
            <p:ph type="body" idx="2"/>
          </p:nvPr>
        </p:nvSpPr>
        <p:spPr>
          <a:xfrm>
            <a:off x="395626" y="1554183"/>
            <a:ext cx="10082908" cy="496906"/>
          </a:xfrm>
          <a:prstGeom prst="rect">
            <a:avLst/>
          </a:prstGeom>
          <a:noFill/>
          <a:ln>
            <a:noFill/>
          </a:ln>
        </p:spPr>
        <p:txBody>
          <a:bodyPr spcFirstLastPara="1" wrap="square" lIns="0" tIns="41100" rIns="0" bIns="41100" anchor="t" anchorCtr="0">
            <a:normAutofit/>
          </a:bodyPr>
          <a:lstStyle>
            <a:lvl1pPr marL="457200" lvl="0" indent="-228600" algn="l">
              <a:lnSpc>
                <a:spcPct val="100000"/>
              </a:lnSpc>
              <a:spcBef>
                <a:spcPts val="0"/>
              </a:spcBef>
              <a:spcAft>
                <a:spcPts val="0"/>
              </a:spcAft>
              <a:buSzPts val="1134"/>
              <a:buNone/>
              <a:defRPr sz="1417" b="0" i="0" cap="none">
                <a:solidFill>
                  <a:srgbClr val="006863"/>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grpSp>
        <p:nvGrpSpPr>
          <p:cNvPr id="64" name="Google Shape;64;p32"/>
          <p:cNvGrpSpPr/>
          <p:nvPr/>
        </p:nvGrpSpPr>
        <p:grpSpPr>
          <a:xfrm rot="10800000" flipH="1">
            <a:off x="9930312" y="6515458"/>
            <a:ext cx="566726" cy="794020"/>
            <a:chOff x="9509517" y="4830792"/>
            <a:chExt cx="2699751" cy="2901139"/>
          </a:xfrm>
        </p:grpSpPr>
        <p:sp>
          <p:nvSpPr>
            <p:cNvPr id="65" name="Google Shape;65;p32"/>
            <p:cNvSpPr/>
            <p:nvPr/>
          </p:nvSpPr>
          <p:spPr>
            <a:xfrm rot="-5400000">
              <a:off x="10067779" y="4272530"/>
              <a:ext cx="1574408" cy="2690931"/>
            </a:xfrm>
            <a:custGeom>
              <a:avLst/>
              <a:gdLst/>
              <a:ahLst/>
              <a:cxnLst/>
              <a:rect l="l" t="t" r="r" b="b"/>
              <a:pathLst>
                <a:path w="2080998" h="3556779" extrusionOk="0">
                  <a:moveTo>
                    <a:pt x="0" y="3556779"/>
                  </a:moveTo>
                  <a:cubicBezTo>
                    <a:pt x="1777" y="2371186"/>
                    <a:pt x="3553" y="1185593"/>
                    <a:pt x="5330" y="0"/>
                  </a:cubicBezTo>
                  <a:lnTo>
                    <a:pt x="2080998" y="3556779"/>
                  </a:lnTo>
                  <a:lnTo>
                    <a:pt x="0" y="355677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66" name="Google Shape;66;p32"/>
            <p:cNvSpPr/>
            <p:nvPr/>
          </p:nvSpPr>
          <p:spPr>
            <a:xfrm rot="-5400000">
              <a:off x="9621895" y="5144557"/>
              <a:ext cx="2782338" cy="2392409"/>
            </a:xfrm>
            <a:custGeom>
              <a:avLst/>
              <a:gdLst/>
              <a:ahLst/>
              <a:cxnLst/>
              <a:rect l="l" t="t" r="r" b="b"/>
              <a:pathLst>
                <a:path w="3795609" h="3263675" extrusionOk="0">
                  <a:moveTo>
                    <a:pt x="0" y="3263675"/>
                  </a:moveTo>
                  <a:lnTo>
                    <a:pt x="1887589" y="0"/>
                  </a:lnTo>
                  <a:lnTo>
                    <a:pt x="3795609" y="3263660"/>
                  </a:lnTo>
                  <a:lnTo>
                    <a:pt x="0" y="3263675"/>
                  </a:lnTo>
                  <a:close/>
                </a:path>
              </a:pathLst>
            </a:custGeom>
            <a:solidFill>
              <a:srgbClr val="6DC9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pic>
        <p:nvPicPr>
          <p:cNvPr id="67" name="Google Shape;67;p32" descr="zLogo.emf"/>
          <p:cNvPicPr preferRelativeResize="0"/>
          <p:nvPr/>
        </p:nvPicPr>
        <p:blipFill rotWithShape="1">
          <a:blip r:embed="rId3">
            <a:alphaModFix/>
          </a:blip>
          <a:srcRect/>
          <a:stretch/>
        </p:blipFill>
        <p:spPr>
          <a:xfrm>
            <a:off x="9330573" y="174301"/>
            <a:ext cx="1147946" cy="374176"/>
          </a:xfrm>
          <a:prstGeom prst="rect">
            <a:avLst/>
          </a:prstGeom>
          <a:noFill/>
          <a:ln>
            <a:noFill/>
          </a:ln>
        </p:spPr>
      </p:pic>
      <p:sp>
        <p:nvSpPr>
          <p:cNvPr id="68" name="Google Shape;68;p32"/>
          <p:cNvSpPr txBox="1">
            <a:spLocks noGrp="1"/>
          </p:cNvSpPr>
          <p:nvPr>
            <p:ph type="body" idx="3"/>
          </p:nvPr>
        </p:nvSpPr>
        <p:spPr>
          <a:xfrm>
            <a:off x="395624" y="2210434"/>
            <a:ext cx="2949794" cy="4694095"/>
          </a:xfrm>
          <a:prstGeom prst="rect">
            <a:avLst/>
          </a:prstGeom>
          <a:noFill/>
          <a:ln>
            <a:noFill/>
          </a:ln>
        </p:spPr>
        <p:txBody>
          <a:bodyPr spcFirstLastPara="1" wrap="square" lIns="41100" tIns="41100" rIns="41100" bIns="41100" anchor="t" anchorCtr="0">
            <a:normAutofit/>
          </a:bodyPr>
          <a:lstStyle>
            <a:lvl1pPr marL="457200" lvl="0" indent="-300583" algn="l">
              <a:lnSpc>
                <a:spcPct val="100000"/>
              </a:lnSpc>
              <a:spcBef>
                <a:spcPts val="1619"/>
              </a:spcBef>
              <a:spcAft>
                <a:spcPts val="0"/>
              </a:spcAft>
              <a:buSzPts val="1134"/>
              <a:buChar char="•"/>
              <a:defRPr sz="1417">
                <a:solidFill>
                  <a:srgbClr val="181C19"/>
                </a:solidFill>
                <a:latin typeface="Arial"/>
                <a:ea typeface="Arial"/>
                <a:cs typeface="Arial"/>
                <a:sym typeface="Arial"/>
              </a:defRPr>
            </a:lvl1pPr>
            <a:lvl2pPr marL="914400" lvl="1" indent="-291592" algn="l">
              <a:lnSpc>
                <a:spcPct val="100000"/>
              </a:lnSpc>
              <a:spcBef>
                <a:spcPts val="1619"/>
              </a:spcBef>
              <a:spcAft>
                <a:spcPts val="0"/>
              </a:spcAft>
              <a:buSzPts val="992"/>
              <a:buChar char="•"/>
              <a:defRPr sz="1240">
                <a:solidFill>
                  <a:srgbClr val="181C19"/>
                </a:solidFill>
                <a:latin typeface="Arial"/>
                <a:ea typeface="Arial"/>
                <a:cs typeface="Arial"/>
                <a:sym typeface="Arial"/>
              </a:defRPr>
            </a:lvl2pPr>
            <a:lvl3pPr marL="1371600" lvl="2" indent="-282600" algn="l">
              <a:lnSpc>
                <a:spcPct val="100000"/>
              </a:lnSpc>
              <a:spcBef>
                <a:spcPts val="1619"/>
              </a:spcBef>
              <a:spcAft>
                <a:spcPts val="0"/>
              </a:spcAft>
              <a:buSzPts val="850"/>
              <a:buChar char="•"/>
              <a:defRPr sz="1063">
                <a:solidFill>
                  <a:srgbClr val="181C19"/>
                </a:solidFill>
                <a:latin typeface="Arial"/>
                <a:ea typeface="Arial"/>
                <a:cs typeface="Arial"/>
                <a:sym typeface="Arial"/>
              </a:defRPr>
            </a:lvl3pPr>
            <a:lvl4pPr marL="1828800" lvl="3" indent="-278079" algn="l">
              <a:lnSpc>
                <a:spcPct val="100000"/>
              </a:lnSpc>
              <a:spcBef>
                <a:spcPts val="1619"/>
              </a:spcBef>
              <a:spcAft>
                <a:spcPts val="0"/>
              </a:spcAft>
              <a:buSzPts val="779"/>
              <a:buChar char="•"/>
              <a:defRPr sz="974">
                <a:solidFill>
                  <a:srgbClr val="181C19"/>
                </a:solidFill>
                <a:latin typeface="Arial"/>
                <a:ea typeface="Arial"/>
                <a:cs typeface="Arial"/>
                <a:sym typeface="Arial"/>
              </a:defRPr>
            </a:lvl4pPr>
            <a:lvl5pPr marL="2286000" lvl="4" indent="-278079" algn="l">
              <a:lnSpc>
                <a:spcPct val="100000"/>
              </a:lnSpc>
              <a:spcBef>
                <a:spcPts val="1619"/>
              </a:spcBef>
              <a:spcAft>
                <a:spcPts val="0"/>
              </a:spcAft>
              <a:buSzPts val="779"/>
              <a:buChar char="•"/>
              <a:defRPr sz="974">
                <a:solidFill>
                  <a:srgbClr val="181C19"/>
                </a:solidFill>
                <a:latin typeface="Arial"/>
                <a:ea typeface="Arial"/>
                <a:cs typeface="Arial"/>
                <a:sym typeface="Arial"/>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69" name="Google Shape;69;p32"/>
          <p:cNvSpPr>
            <a:spLocks noGrp="1"/>
          </p:cNvSpPr>
          <p:nvPr>
            <p:ph type="pic" idx="4"/>
          </p:nvPr>
        </p:nvSpPr>
        <p:spPr>
          <a:xfrm>
            <a:off x="3466660" y="2294999"/>
            <a:ext cx="7022762" cy="4609530"/>
          </a:xfrm>
          <a:prstGeom prst="rect">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act us_3">
  <p:cSld name="Contact us_3">
    <p:spTree>
      <p:nvGrpSpPr>
        <p:cNvPr id="1" name="Shape 70"/>
        <p:cNvGrpSpPr/>
        <p:nvPr/>
      </p:nvGrpSpPr>
      <p:grpSpPr>
        <a:xfrm>
          <a:off x="0" y="0"/>
          <a:ext cx="0" cy="0"/>
          <a:chOff x="0" y="0"/>
          <a:chExt cx="0" cy="0"/>
        </a:xfrm>
      </p:grpSpPr>
      <p:sp>
        <p:nvSpPr>
          <p:cNvPr id="71" name="Google Shape;71;p33"/>
          <p:cNvSpPr/>
          <p:nvPr/>
        </p:nvSpPr>
        <p:spPr>
          <a:xfrm>
            <a:off x="-1" y="0"/>
            <a:ext cx="10802400" cy="7922395"/>
          </a:xfrm>
          <a:prstGeom prst="rect">
            <a:avLst/>
          </a:prstGeom>
          <a:solidFill>
            <a:srgbClr val="181C16"/>
          </a:solidFill>
          <a:ln>
            <a:noFill/>
          </a:ln>
          <a:effectLst>
            <a:outerShdw blurRad="40000" dist="23000" dir="5400000" rotWithShape="0">
              <a:srgbClr val="000000">
                <a:alpha val="34509"/>
              </a:srgbClr>
            </a:outerShdw>
          </a:effectLst>
        </p:spPr>
        <p:txBody>
          <a:bodyPr spcFirstLastPara="1" wrap="square" lIns="80975" tIns="40475" rIns="80975" bIns="40475" anchor="ctr" anchorCtr="0">
            <a:noAutofit/>
          </a:bodyPr>
          <a:lstStyle/>
          <a:p>
            <a:pPr marL="0" marR="0" lvl="0" indent="0" algn="ctr" rtl="0">
              <a:spcBef>
                <a:spcPts val="0"/>
              </a:spcBef>
              <a:spcAft>
                <a:spcPts val="0"/>
              </a:spcAft>
              <a:buSzPts val="1595"/>
              <a:buFont typeface="Century Gothic"/>
              <a:buNone/>
            </a:pPr>
            <a:endParaRPr sz="1595" b="0" i="0" u="none" strike="noStrike" cap="none" dirty="0">
              <a:solidFill>
                <a:schemeClr val="lt1"/>
              </a:solidFill>
              <a:latin typeface="Calibri"/>
              <a:ea typeface="Calibri"/>
              <a:cs typeface="Calibri"/>
              <a:sym typeface="Calibri"/>
            </a:endParaRPr>
          </a:p>
        </p:txBody>
      </p:sp>
      <p:grpSp>
        <p:nvGrpSpPr>
          <p:cNvPr id="72" name="Google Shape;72;p33"/>
          <p:cNvGrpSpPr/>
          <p:nvPr/>
        </p:nvGrpSpPr>
        <p:grpSpPr>
          <a:xfrm>
            <a:off x="-372996" y="2191656"/>
            <a:ext cx="3476624" cy="6142777"/>
            <a:chOff x="-421019" y="1897385"/>
            <a:chExt cx="3924232" cy="5317995"/>
          </a:xfrm>
        </p:grpSpPr>
        <p:sp>
          <p:nvSpPr>
            <p:cNvPr id="73" name="Google Shape;73;p33"/>
            <p:cNvSpPr/>
            <p:nvPr/>
          </p:nvSpPr>
          <p:spPr>
            <a:xfrm rot="-5400000" flipH="1">
              <a:off x="-41659" y="3670509"/>
              <a:ext cx="3804350" cy="3285393"/>
            </a:xfrm>
            <a:prstGeom prst="triangle">
              <a:avLst>
                <a:gd name="adj" fmla="val 50000"/>
              </a:avLst>
            </a:prstGeom>
            <a:noFill/>
            <a:ln w="12700" cap="flat" cmpd="sng">
              <a:solidFill>
                <a:srgbClr val="CCC6B7">
                  <a:alpha val="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4" name="Google Shape;74;p33"/>
            <p:cNvSpPr/>
            <p:nvPr/>
          </p:nvSpPr>
          <p:spPr>
            <a:xfrm rot="5400000" flipH="1">
              <a:off x="-513552" y="3848632"/>
              <a:ext cx="1356665" cy="1171600"/>
            </a:xfrm>
            <a:prstGeom prst="triangle">
              <a:avLst>
                <a:gd name="adj" fmla="val 50000"/>
              </a:avLst>
            </a:prstGeom>
            <a:noFill/>
            <a:ln w="12700" cap="flat" cmpd="sng">
              <a:solidFill>
                <a:srgbClr val="CCC6B7">
                  <a:alpha val="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75" name="Google Shape;75;p33"/>
            <p:cNvSpPr/>
            <p:nvPr/>
          </p:nvSpPr>
          <p:spPr>
            <a:xfrm rot="5400000" flipH="1">
              <a:off x="1036520" y="2052992"/>
              <a:ext cx="2281432" cy="1970219"/>
            </a:xfrm>
            <a:prstGeom prst="triangle">
              <a:avLst>
                <a:gd name="adj" fmla="val 50000"/>
              </a:avLst>
            </a:prstGeom>
            <a:noFill/>
            <a:ln w="12700" cap="flat" cmpd="sng">
              <a:solidFill>
                <a:srgbClr val="CCC6B7">
                  <a:alpha val="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76" name="Google Shape;76;p33"/>
          <p:cNvSpPr txBox="1">
            <a:spLocks noGrp="1"/>
          </p:cNvSpPr>
          <p:nvPr>
            <p:ph type="body" idx="1"/>
          </p:nvPr>
        </p:nvSpPr>
        <p:spPr>
          <a:xfrm>
            <a:off x="6643849" y="264219"/>
            <a:ext cx="3700612" cy="335568"/>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992"/>
              <a:buNone/>
              <a:defRPr sz="1240" b="1">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77" name="Google Shape;77;p33"/>
          <p:cNvSpPr txBox="1">
            <a:spLocks noGrp="1"/>
          </p:cNvSpPr>
          <p:nvPr>
            <p:ph type="body" idx="2"/>
          </p:nvPr>
        </p:nvSpPr>
        <p:spPr>
          <a:xfrm>
            <a:off x="6643711" y="608040"/>
            <a:ext cx="3700751" cy="521346"/>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850"/>
              <a:buNone/>
              <a:defRPr sz="1063" b="0"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78" name="Google Shape;78;p33"/>
          <p:cNvSpPr txBox="1">
            <a:spLocks noGrp="1"/>
          </p:cNvSpPr>
          <p:nvPr>
            <p:ph type="body" idx="3"/>
          </p:nvPr>
        </p:nvSpPr>
        <p:spPr>
          <a:xfrm>
            <a:off x="6643710" y="1196995"/>
            <a:ext cx="366834" cy="1491555"/>
          </a:xfrm>
          <a:prstGeom prst="rect">
            <a:avLst/>
          </a:prstGeom>
          <a:noFill/>
          <a:ln>
            <a:noFill/>
          </a:ln>
        </p:spPr>
        <p:txBody>
          <a:bodyPr spcFirstLastPara="1" wrap="square" lIns="41100" tIns="41100" rIns="41100" bIns="41100" anchor="t" anchorCtr="0">
            <a:normAutofit/>
          </a:bodyPr>
          <a:lstStyle>
            <a:lvl1pPr marL="457200" lvl="0" indent="-228600" algn="l">
              <a:lnSpc>
                <a:spcPct val="100000"/>
              </a:lnSpc>
              <a:spcBef>
                <a:spcPts val="0"/>
              </a:spcBef>
              <a:spcAft>
                <a:spcPts val="0"/>
              </a:spcAft>
              <a:buSzPts val="992"/>
              <a:buNone/>
              <a:defRPr sz="1240" b="1"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79" name="Google Shape;79;p33"/>
          <p:cNvSpPr txBox="1">
            <a:spLocks noGrp="1"/>
          </p:cNvSpPr>
          <p:nvPr>
            <p:ph type="body" idx="4"/>
          </p:nvPr>
        </p:nvSpPr>
        <p:spPr>
          <a:xfrm>
            <a:off x="7010545" y="1196114"/>
            <a:ext cx="3333916" cy="1492436"/>
          </a:xfrm>
          <a:prstGeom prst="rect">
            <a:avLst/>
          </a:prstGeom>
          <a:noFill/>
          <a:ln>
            <a:noFill/>
          </a:ln>
        </p:spPr>
        <p:txBody>
          <a:bodyPr spcFirstLastPara="1" wrap="square" lIns="41100" tIns="41100" rIns="41100" bIns="41100" anchor="t" anchorCtr="0">
            <a:normAutofit/>
          </a:bodyPr>
          <a:lstStyle>
            <a:lvl1pPr marL="457200" marR="0" lvl="0" indent="-228600" algn="l">
              <a:lnSpc>
                <a:spcPct val="100000"/>
              </a:lnSpc>
              <a:spcBef>
                <a:spcPts val="0"/>
              </a:spcBef>
              <a:spcAft>
                <a:spcPts val="0"/>
              </a:spcAft>
              <a:buClr>
                <a:schemeClr val="lt1"/>
              </a:buClr>
              <a:buSzPts val="1240"/>
              <a:buFont typeface="Arial"/>
              <a:buNone/>
              <a:defRPr sz="1240" b="0">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0" name="Google Shape;80;p33"/>
          <p:cNvSpPr txBox="1">
            <a:spLocks noGrp="1"/>
          </p:cNvSpPr>
          <p:nvPr>
            <p:ph type="body" idx="5"/>
          </p:nvPr>
        </p:nvSpPr>
        <p:spPr>
          <a:xfrm>
            <a:off x="6623642" y="2872750"/>
            <a:ext cx="3700612" cy="335568"/>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992"/>
              <a:buNone/>
              <a:defRPr sz="1240" b="1">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1" name="Google Shape;81;p33"/>
          <p:cNvSpPr txBox="1">
            <a:spLocks noGrp="1"/>
          </p:cNvSpPr>
          <p:nvPr>
            <p:ph type="body" idx="6"/>
          </p:nvPr>
        </p:nvSpPr>
        <p:spPr>
          <a:xfrm>
            <a:off x="6623503" y="3216570"/>
            <a:ext cx="3700751" cy="521346"/>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850"/>
              <a:buNone/>
              <a:defRPr sz="1063" b="0"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2" name="Google Shape;82;p33"/>
          <p:cNvSpPr txBox="1">
            <a:spLocks noGrp="1"/>
          </p:cNvSpPr>
          <p:nvPr>
            <p:ph type="body" idx="7"/>
          </p:nvPr>
        </p:nvSpPr>
        <p:spPr>
          <a:xfrm>
            <a:off x="6623503" y="3805525"/>
            <a:ext cx="366834" cy="1491555"/>
          </a:xfrm>
          <a:prstGeom prst="rect">
            <a:avLst/>
          </a:prstGeom>
          <a:noFill/>
          <a:ln>
            <a:noFill/>
          </a:ln>
        </p:spPr>
        <p:txBody>
          <a:bodyPr spcFirstLastPara="1" wrap="square" lIns="41100" tIns="41100" rIns="41100" bIns="41100" anchor="t" anchorCtr="0">
            <a:normAutofit/>
          </a:bodyPr>
          <a:lstStyle>
            <a:lvl1pPr marL="457200" lvl="0" indent="-228600" algn="l">
              <a:lnSpc>
                <a:spcPct val="100000"/>
              </a:lnSpc>
              <a:spcBef>
                <a:spcPts val="0"/>
              </a:spcBef>
              <a:spcAft>
                <a:spcPts val="0"/>
              </a:spcAft>
              <a:buSzPts val="992"/>
              <a:buNone/>
              <a:defRPr sz="1240" b="1"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3" name="Google Shape;83;p33"/>
          <p:cNvSpPr txBox="1">
            <a:spLocks noGrp="1"/>
          </p:cNvSpPr>
          <p:nvPr>
            <p:ph type="body" idx="8"/>
          </p:nvPr>
        </p:nvSpPr>
        <p:spPr>
          <a:xfrm>
            <a:off x="6990337" y="3804645"/>
            <a:ext cx="3333916" cy="1492436"/>
          </a:xfrm>
          <a:prstGeom prst="rect">
            <a:avLst/>
          </a:prstGeom>
          <a:noFill/>
          <a:ln>
            <a:noFill/>
          </a:ln>
        </p:spPr>
        <p:txBody>
          <a:bodyPr spcFirstLastPara="1" wrap="square" lIns="41100" tIns="41100" rIns="41100" bIns="41100" anchor="t" anchorCtr="0">
            <a:normAutofit/>
          </a:bodyPr>
          <a:lstStyle>
            <a:lvl1pPr marL="457200" marR="0" lvl="0" indent="-228600" algn="l">
              <a:lnSpc>
                <a:spcPct val="100000"/>
              </a:lnSpc>
              <a:spcBef>
                <a:spcPts val="0"/>
              </a:spcBef>
              <a:spcAft>
                <a:spcPts val="0"/>
              </a:spcAft>
              <a:buClr>
                <a:schemeClr val="lt1"/>
              </a:buClr>
              <a:buSzPts val="1240"/>
              <a:buFont typeface="Arial"/>
              <a:buNone/>
              <a:defRPr sz="1240" b="0">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4" name="Google Shape;84;p33"/>
          <p:cNvSpPr txBox="1">
            <a:spLocks noGrp="1"/>
          </p:cNvSpPr>
          <p:nvPr>
            <p:ph type="body" idx="9"/>
          </p:nvPr>
        </p:nvSpPr>
        <p:spPr>
          <a:xfrm>
            <a:off x="6623642" y="5395171"/>
            <a:ext cx="3700612" cy="335568"/>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992"/>
              <a:buNone/>
              <a:defRPr sz="1240" b="1">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5" name="Google Shape;85;p33"/>
          <p:cNvSpPr txBox="1">
            <a:spLocks noGrp="1"/>
          </p:cNvSpPr>
          <p:nvPr>
            <p:ph type="body" idx="13"/>
          </p:nvPr>
        </p:nvSpPr>
        <p:spPr>
          <a:xfrm>
            <a:off x="6623503" y="5738991"/>
            <a:ext cx="3700751" cy="521346"/>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1619"/>
              </a:spcBef>
              <a:spcAft>
                <a:spcPts val="0"/>
              </a:spcAft>
              <a:buSzPts val="850"/>
              <a:buNone/>
              <a:defRPr sz="1063" b="0"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6" name="Google Shape;86;p33"/>
          <p:cNvSpPr txBox="1">
            <a:spLocks noGrp="1"/>
          </p:cNvSpPr>
          <p:nvPr>
            <p:ph type="body" idx="14"/>
          </p:nvPr>
        </p:nvSpPr>
        <p:spPr>
          <a:xfrm>
            <a:off x="6623503" y="6327946"/>
            <a:ext cx="366834" cy="1491555"/>
          </a:xfrm>
          <a:prstGeom prst="rect">
            <a:avLst/>
          </a:prstGeom>
          <a:noFill/>
          <a:ln>
            <a:noFill/>
          </a:ln>
        </p:spPr>
        <p:txBody>
          <a:bodyPr spcFirstLastPara="1" wrap="square" lIns="41100" tIns="41100" rIns="41100" bIns="41100" anchor="t" anchorCtr="0">
            <a:normAutofit/>
          </a:bodyPr>
          <a:lstStyle>
            <a:lvl1pPr marL="457200" lvl="0" indent="-228600" algn="l">
              <a:lnSpc>
                <a:spcPct val="100000"/>
              </a:lnSpc>
              <a:spcBef>
                <a:spcPts val="0"/>
              </a:spcBef>
              <a:spcAft>
                <a:spcPts val="0"/>
              </a:spcAft>
              <a:buSzPts val="992"/>
              <a:buNone/>
              <a:defRPr sz="1240" b="1" cap="none">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87" name="Google Shape;87;p33"/>
          <p:cNvSpPr txBox="1">
            <a:spLocks noGrp="1"/>
          </p:cNvSpPr>
          <p:nvPr>
            <p:ph type="body" idx="15"/>
          </p:nvPr>
        </p:nvSpPr>
        <p:spPr>
          <a:xfrm>
            <a:off x="6990337" y="6327065"/>
            <a:ext cx="3333916" cy="1492436"/>
          </a:xfrm>
          <a:prstGeom prst="rect">
            <a:avLst/>
          </a:prstGeom>
          <a:noFill/>
          <a:ln>
            <a:noFill/>
          </a:ln>
        </p:spPr>
        <p:txBody>
          <a:bodyPr spcFirstLastPara="1" wrap="square" lIns="41100" tIns="41100" rIns="41100" bIns="41100" anchor="t" anchorCtr="0">
            <a:normAutofit/>
          </a:bodyPr>
          <a:lstStyle>
            <a:lvl1pPr marL="457200" marR="0" lvl="0" indent="-228600" algn="l">
              <a:lnSpc>
                <a:spcPct val="100000"/>
              </a:lnSpc>
              <a:spcBef>
                <a:spcPts val="0"/>
              </a:spcBef>
              <a:spcAft>
                <a:spcPts val="0"/>
              </a:spcAft>
              <a:buClr>
                <a:schemeClr val="lt1"/>
              </a:buClr>
              <a:buSzPts val="1240"/>
              <a:buFont typeface="Arial"/>
              <a:buNone/>
              <a:defRPr sz="1240" b="0">
                <a:solidFill>
                  <a:schemeClr val="lt1"/>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grpSp>
        <p:nvGrpSpPr>
          <p:cNvPr id="88" name="Google Shape;88;p33"/>
          <p:cNvGrpSpPr/>
          <p:nvPr/>
        </p:nvGrpSpPr>
        <p:grpSpPr>
          <a:xfrm>
            <a:off x="-23551" y="-10777"/>
            <a:ext cx="4163930" cy="3676983"/>
            <a:chOff x="-17253" y="0"/>
            <a:chExt cx="4700028" cy="3183281"/>
          </a:xfrm>
        </p:grpSpPr>
        <p:sp>
          <p:nvSpPr>
            <p:cNvPr id="89" name="Google Shape;89;p33"/>
            <p:cNvSpPr/>
            <p:nvPr/>
          </p:nvSpPr>
          <p:spPr>
            <a:xfrm rot="5400000">
              <a:off x="746118" y="-753376"/>
              <a:ext cx="3183280" cy="4690033"/>
            </a:xfrm>
            <a:custGeom>
              <a:avLst/>
              <a:gdLst/>
              <a:ahLst/>
              <a:cxnLst/>
              <a:rect l="l" t="t" r="r" b="b"/>
              <a:pathLst>
                <a:path w="2251875" h="3263677" extrusionOk="0">
                  <a:moveTo>
                    <a:pt x="6075" y="3263677"/>
                  </a:moveTo>
                  <a:cubicBezTo>
                    <a:pt x="1764" y="2370082"/>
                    <a:pt x="4311" y="1476487"/>
                    <a:pt x="0" y="582892"/>
                  </a:cubicBezTo>
                  <a:lnTo>
                    <a:pt x="343855" y="0"/>
                  </a:lnTo>
                  <a:lnTo>
                    <a:pt x="2251875" y="3263660"/>
                  </a:lnTo>
                  <a:lnTo>
                    <a:pt x="6075" y="32636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90" name="Google Shape;90;p33"/>
            <p:cNvSpPr/>
            <p:nvPr/>
          </p:nvSpPr>
          <p:spPr>
            <a:xfrm rot="5400000">
              <a:off x="671094" y="-688347"/>
              <a:ext cx="3063974" cy="4440668"/>
            </a:xfrm>
            <a:custGeom>
              <a:avLst/>
              <a:gdLst/>
              <a:ahLst/>
              <a:cxnLst/>
              <a:rect l="l" t="t" r="r" b="b"/>
              <a:pathLst>
                <a:path w="2251875" h="3263677" extrusionOk="0">
                  <a:moveTo>
                    <a:pt x="6075" y="3263677"/>
                  </a:moveTo>
                  <a:cubicBezTo>
                    <a:pt x="1764" y="2370082"/>
                    <a:pt x="4311" y="1476487"/>
                    <a:pt x="0" y="582892"/>
                  </a:cubicBezTo>
                  <a:lnTo>
                    <a:pt x="343855" y="0"/>
                  </a:lnTo>
                  <a:lnTo>
                    <a:pt x="2251875" y="3263660"/>
                  </a:lnTo>
                  <a:lnTo>
                    <a:pt x="6075" y="3263677"/>
                  </a:lnTo>
                  <a:close/>
                </a:path>
              </a:pathLst>
            </a:custGeom>
            <a:solidFill>
              <a:srgbClr val="007E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sp>
        <p:nvSpPr>
          <p:cNvPr id="91" name="Google Shape;91;p33"/>
          <p:cNvSpPr txBox="1">
            <a:spLocks noGrp="1"/>
          </p:cNvSpPr>
          <p:nvPr>
            <p:ph type="title"/>
          </p:nvPr>
        </p:nvSpPr>
        <p:spPr>
          <a:xfrm>
            <a:off x="336269" y="388745"/>
            <a:ext cx="2392091" cy="966400"/>
          </a:xfrm>
          <a:prstGeom prst="rect">
            <a:avLst/>
          </a:prstGeom>
          <a:noFill/>
          <a:ln>
            <a:noFill/>
          </a:ln>
        </p:spPr>
        <p:txBody>
          <a:bodyPr spcFirstLastPara="1" wrap="square" lIns="91425" tIns="45700" rIns="91425" bIns="45700" anchor="t" anchorCtr="0">
            <a:noAutofit/>
          </a:bodyPr>
          <a:lstStyle>
            <a:lvl1pPr marR="0" lvl="0" algn="l">
              <a:lnSpc>
                <a:spcPct val="80000"/>
              </a:lnSpc>
              <a:spcBef>
                <a:spcPts val="0"/>
              </a:spcBef>
              <a:spcAft>
                <a:spcPts val="0"/>
              </a:spcAft>
              <a:buClr>
                <a:schemeClr val="lt2"/>
              </a:buClr>
              <a:buSzPts val="1400"/>
              <a:buFont typeface="Arial"/>
              <a:buNone/>
              <a:defRPr sz="2126" b="1" i="0" u="none" strike="noStrike" cap="none">
                <a:solidFill>
                  <a:schemeClr val="lt1"/>
                </a:solidFill>
                <a:latin typeface="Arial"/>
                <a:ea typeface="Arial"/>
                <a:cs typeface="Arial"/>
                <a:sym typeface="Arial"/>
              </a:defRPr>
            </a:lvl1pPr>
            <a:lvl2pPr lvl="1" algn="l">
              <a:lnSpc>
                <a:spcPct val="80000"/>
              </a:lnSpc>
              <a:spcBef>
                <a:spcPts val="0"/>
              </a:spcBef>
              <a:spcAft>
                <a:spcPts val="0"/>
              </a:spcAft>
              <a:buClr>
                <a:srgbClr val="FE8637"/>
              </a:buClr>
              <a:buSzPts val="1400"/>
              <a:buFont typeface="Century Gothic"/>
              <a:buNone/>
              <a:defRPr sz="1595"/>
            </a:lvl2pPr>
            <a:lvl3pPr lvl="2" algn="l">
              <a:lnSpc>
                <a:spcPct val="80000"/>
              </a:lnSpc>
              <a:spcBef>
                <a:spcPts val="0"/>
              </a:spcBef>
              <a:spcAft>
                <a:spcPts val="0"/>
              </a:spcAft>
              <a:buClr>
                <a:srgbClr val="FE8637"/>
              </a:buClr>
              <a:buSzPts val="1400"/>
              <a:buFont typeface="Century Gothic"/>
              <a:buNone/>
              <a:defRPr sz="1595"/>
            </a:lvl3pPr>
            <a:lvl4pPr lvl="3" algn="l">
              <a:lnSpc>
                <a:spcPct val="80000"/>
              </a:lnSpc>
              <a:spcBef>
                <a:spcPts val="0"/>
              </a:spcBef>
              <a:spcAft>
                <a:spcPts val="0"/>
              </a:spcAft>
              <a:buClr>
                <a:srgbClr val="FE8637"/>
              </a:buClr>
              <a:buSzPts val="1400"/>
              <a:buFont typeface="Century Gothic"/>
              <a:buNone/>
              <a:defRPr sz="1595"/>
            </a:lvl4pPr>
            <a:lvl5pPr lvl="4" algn="l">
              <a:lnSpc>
                <a:spcPct val="80000"/>
              </a:lnSpc>
              <a:spcBef>
                <a:spcPts val="0"/>
              </a:spcBef>
              <a:spcAft>
                <a:spcPts val="0"/>
              </a:spcAft>
              <a:buClr>
                <a:srgbClr val="FE8637"/>
              </a:buClr>
              <a:buSzPts val="1400"/>
              <a:buFont typeface="Century Gothic"/>
              <a:buNone/>
              <a:defRPr sz="1595"/>
            </a:lvl5pPr>
            <a:lvl6pPr lvl="5" algn="l">
              <a:lnSpc>
                <a:spcPct val="80000"/>
              </a:lnSpc>
              <a:spcBef>
                <a:spcPts val="0"/>
              </a:spcBef>
              <a:spcAft>
                <a:spcPts val="0"/>
              </a:spcAft>
              <a:buClr>
                <a:srgbClr val="FE8637"/>
              </a:buClr>
              <a:buSzPts val="1400"/>
              <a:buFont typeface="Century Gothic"/>
              <a:buNone/>
              <a:defRPr sz="1595"/>
            </a:lvl6pPr>
            <a:lvl7pPr lvl="6" algn="l">
              <a:lnSpc>
                <a:spcPct val="80000"/>
              </a:lnSpc>
              <a:spcBef>
                <a:spcPts val="0"/>
              </a:spcBef>
              <a:spcAft>
                <a:spcPts val="0"/>
              </a:spcAft>
              <a:buClr>
                <a:srgbClr val="FE8637"/>
              </a:buClr>
              <a:buSzPts val="1400"/>
              <a:buFont typeface="Century Gothic"/>
              <a:buNone/>
              <a:defRPr sz="1595"/>
            </a:lvl7pPr>
            <a:lvl8pPr lvl="7" algn="l">
              <a:lnSpc>
                <a:spcPct val="80000"/>
              </a:lnSpc>
              <a:spcBef>
                <a:spcPts val="0"/>
              </a:spcBef>
              <a:spcAft>
                <a:spcPts val="0"/>
              </a:spcAft>
              <a:buClr>
                <a:srgbClr val="FE8637"/>
              </a:buClr>
              <a:buSzPts val="1400"/>
              <a:buFont typeface="Century Gothic"/>
              <a:buNone/>
              <a:defRPr sz="1595"/>
            </a:lvl8pPr>
            <a:lvl9pPr lvl="8" algn="l">
              <a:lnSpc>
                <a:spcPct val="80000"/>
              </a:lnSpc>
              <a:spcBef>
                <a:spcPts val="0"/>
              </a:spcBef>
              <a:spcAft>
                <a:spcPts val="0"/>
              </a:spcAft>
              <a:buClr>
                <a:srgbClr val="FE8637"/>
              </a:buClr>
              <a:buSzPts val="1400"/>
              <a:buFont typeface="Century Gothic"/>
              <a:buNone/>
              <a:defRPr sz="1595"/>
            </a:lvl9pPr>
          </a:lstStyle>
          <a:p>
            <a:endParaRPr/>
          </a:p>
        </p:txBody>
      </p:sp>
      <p:pic>
        <p:nvPicPr>
          <p:cNvPr id="92" name="Google Shape;92;p33"/>
          <p:cNvPicPr preferRelativeResize="0"/>
          <p:nvPr/>
        </p:nvPicPr>
        <p:blipFill rotWithShape="1">
          <a:blip r:embed="rId2">
            <a:alphaModFix/>
          </a:blip>
          <a:srcRect/>
          <a:stretch/>
        </p:blipFill>
        <p:spPr>
          <a:xfrm>
            <a:off x="336269" y="7082876"/>
            <a:ext cx="2075884" cy="451093"/>
          </a:xfrm>
          <a:prstGeom prst="rect">
            <a:avLst/>
          </a:prstGeom>
          <a:noFill/>
          <a:ln>
            <a:noFill/>
          </a:ln>
        </p:spPr>
      </p:pic>
      <p:pic>
        <p:nvPicPr>
          <p:cNvPr id="93" name="Google Shape;93;p33">
            <a:hlinkClick r:id="rId3"/>
          </p:cNvPr>
          <p:cNvPicPr preferRelativeResize="0"/>
          <p:nvPr/>
        </p:nvPicPr>
        <p:blipFill rotWithShape="1">
          <a:blip r:embed="rId4">
            <a:alphaModFix/>
          </a:blip>
          <a:srcRect/>
          <a:stretch/>
        </p:blipFill>
        <p:spPr>
          <a:xfrm>
            <a:off x="1482351" y="7174615"/>
            <a:ext cx="207079" cy="269991"/>
          </a:xfrm>
          <a:prstGeom prst="rect">
            <a:avLst/>
          </a:prstGeom>
          <a:noFill/>
          <a:ln>
            <a:noFill/>
          </a:ln>
        </p:spPr>
      </p:pic>
      <p:pic>
        <p:nvPicPr>
          <p:cNvPr id="94" name="Google Shape;94;p33">
            <a:hlinkClick r:id="rId5"/>
          </p:cNvPr>
          <p:cNvPicPr preferRelativeResize="0"/>
          <p:nvPr/>
        </p:nvPicPr>
        <p:blipFill rotWithShape="1">
          <a:blip r:embed="rId6">
            <a:alphaModFix/>
          </a:blip>
          <a:srcRect/>
          <a:stretch/>
        </p:blipFill>
        <p:spPr>
          <a:xfrm>
            <a:off x="1831802" y="7174616"/>
            <a:ext cx="211786" cy="276128"/>
          </a:xfrm>
          <a:prstGeom prst="rect">
            <a:avLst/>
          </a:prstGeom>
          <a:noFill/>
          <a:ln>
            <a:noFill/>
          </a:ln>
        </p:spPr>
      </p:pic>
      <p:pic>
        <p:nvPicPr>
          <p:cNvPr id="95" name="Google Shape;95;p33">
            <a:hlinkClick r:id="rId7"/>
          </p:cNvPr>
          <p:cNvPicPr preferRelativeResize="0"/>
          <p:nvPr/>
        </p:nvPicPr>
        <p:blipFill rotWithShape="1">
          <a:blip r:embed="rId8">
            <a:alphaModFix/>
          </a:blip>
          <a:srcRect/>
          <a:stretch/>
        </p:blipFill>
        <p:spPr>
          <a:xfrm>
            <a:off x="2185960" y="7174616"/>
            <a:ext cx="211786" cy="2761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_1">
  <p:cSld name="End slide_1">
    <p:spTree>
      <p:nvGrpSpPr>
        <p:cNvPr id="1" name="Shape 96"/>
        <p:cNvGrpSpPr/>
        <p:nvPr/>
      </p:nvGrpSpPr>
      <p:grpSpPr>
        <a:xfrm>
          <a:off x="0" y="0"/>
          <a:ext cx="0" cy="0"/>
          <a:chOff x="0" y="0"/>
          <a:chExt cx="0" cy="0"/>
        </a:xfrm>
      </p:grpSpPr>
      <p:sp>
        <p:nvSpPr>
          <p:cNvPr id="97" name="Google Shape;97;p34"/>
          <p:cNvSpPr/>
          <p:nvPr/>
        </p:nvSpPr>
        <p:spPr>
          <a:xfrm>
            <a:off x="-1" y="0"/>
            <a:ext cx="10802400" cy="7922395"/>
          </a:xfrm>
          <a:prstGeom prst="rect">
            <a:avLst/>
          </a:prstGeom>
          <a:solidFill>
            <a:srgbClr val="181C19"/>
          </a:solidFill>
          <a:ln>
            <a:noFill/>
          </a:ln>
          <a:effectLst>
            <a:outerShdw blurRad="40000" dist="23000" dir="5400000" rotWithShape="0">
              <a:srgbClr val="000000">
                <a:alpha val="34509"/>
              </a:srgbClr>
            </a:outerShdw>
          </a:effectLst>
        </p:spPr>
        <p:txBody>
          <a:bodyPr spcFirstLastPara="1" wrap="square" lIns="80975" tIns="40475" rIns="80975" bIns="40475" anchor="ctr" anchorCtr="0">
            <a:noAutofit/>
          </a:bodyPr>
          <a:lstStyle/>
          <a:p>
            <a:pPr marL="0" marR="0" lvl="0" indent="0" algn="ctr" rtl="0">
              <a:spcBef>
                <a:spcPts val="0"/>
              </a:spcBef>
              <a:spcAft>
                <a:spcPts val="0"/>
              </a:spcAft>
              <a:buSzPts val="1595"/>
              <a:buFont typeface="Century Gothic"/>
              <a:buNone/>
            </a:pPr>
            <a:endParaRPr sz="1595" b="0" i="0" u="none" strike="noStrike" cap="none" dirty="0">
              <a:solidFill>
                <a:schemeClr val="lt1"/>
              </a:solidFill>
              <a:latin typeface="Calibri"/>
              <a:ea typeface="Calibri"/>
              <a:cs typeface="Calibri"/>
              <a:sym typeface="Calibri"/>
            </a:endParaRPr>
          </a:p>
        </p:txBody>
      </p:sp>
      <p:grpSp>
        <p:nvGrpSpPr>
          <p:cNvPr id="98" name="Google Shape;98;p34"/>
          <p:cNvGrpSpPr/>
          <p:nvPr/>
        </p:nvGrpSpPr>
        <p:grpSpPr>
          <a:xfrm>
            <a:off x="3055979" y="-770302"/>
            <a:ext cx="7432330" cy="9173670"/>
            <a:chOff x="3449430" y="-666875"/>
            <a:chExt cx="8389226" cy="7941935"/>
          </a:xfrm>
        </p:grpSpPr>
        <p:sp>
          <p:nvSpPr>
            <p:cNvPr id="99" name="Google Shape;99;p34"/>
            <p:cNvSpPr/>
            <p:nvPr/>
          </p:nvSpPr>
          <p:spPr>
            <a:xfrm>
              <a:off x="8142715" y="3648974"/>
              <a:ext cx="3695941" cy="3191772"/>
            </a:xfrm>
            <a:prstGeom prst="triangle">
              <a:avLst>
                <a:gd name="adj" fmla="val 50000"/>
              </a:avLst>
            </a:prstGeom>
            <a:noFill/>
            <a:ln w="12700" cap="flat" cmpd="sng">
              <a:solidFill>
                <a:srgbClr val="CCC6B7">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00" name="Google Shape;100;p34"/>
            <p:cNvSpPr/>
            <p:nvPr/>
          </p:nvSpPr>
          <p:spPr>
            <a:xfrm>
              <a:off x="7596377" y="-666875"/>
              <a:ext cx="1694272" cy="1463154"/>
            </a:xfrm>
            <a:prstGeom prst="triangle">
              <a:avLst>
                <a:gd name="adj" fmla="val 50000"/>
              </a:avLst>
            </a:prstGeom>
            <a:noFill/>
            <a:ln w="12700" cap="flat" cmpd="sng">
              <a:solidFill>
                <a:srgbClr val="CCC6B7">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01" name="Google Shape;101;p34"/>
            <p:cNvSpPr/>
            <p:nvPr/>
          </p:nvSpPr>
          <p:spPr>
            <a:xfrm rot="10800000">
              <a:off x="7866064" y="1340751"/>
              <a:ext cx="2849169" cy="2460510"/>
            </a:xfrm>
            <a:prstGeom prst="triangle">
              <a:avLst>
                <a:gd name="adj" fmla="val 50000"/>
              </a:avLst>
            </a:prstGeom>
            <a:noFill/>
            <a:ln w="12700" cap="flat" cmpd="sng">
              <a:solidFill>
                <a:srgbClr val="CCC6B7">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02" name="Google Shape;102;p34"/>
            <p:cNvSpPr/>
            <p:nvPr/>
          </p:nvSpPr>
          <p:spPr>
            <a:xfrm rot="10800000">
              <a:off x="3449430" y="-128615"/>
              <a:ext cx="2849169" cy="2460510"/>
            </a:xfrm>
            <a:prstGeom prst="triangle">
              <a:avLst>
                <a:gd name="adj" fmla="val 50000"/>
              </a:avLst>
            </a:prstGeom>
            <a:noFill/>
            <a:ln w="12700" cap="flat" cmpd="sng">
              <a:solidFill>
                <a:srgbClr val="CCC6B7">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103" name="Google Shape;103;p34"/>
            <p:cNvSpPr/>
            <p:nvPr/>
          </p:nvSpPr>
          <p:spPr>
            <a:xfrm rot="10800000">
              <a:off x="5818484" y="4814550"/>
              <a:ext cx="2849169" cy="2460510"/>
            </a:xfrm>
            <a:prstGeom prst="triangle">
              <a:avLst>
                <a:gd name="adj" fmla="val 50000"/>
              </a:avLst>
            </a:prstGeom>
            <a:noFill/>
            <a:ln w="12700" cap="flat" cmpd="sng">
              <a:solidFill>
                <a:srgbClr val="CCC6B7">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grpSp>
      <p:grpSp>
        <p:nvGrpSpPr>
          <p:cNvPr id="104" name="Google Shape;104;p34"/>
          <p:cNvGrpSpPr/>
          <p:nvPr/>
        </p:nvGrpSpPr>
        <p:grpSpPr>
          <a:xfrm>
            <a:off x="928093" y="3212204"/>
            <a:ext cx="4633783" cy="1531238"/>
            <a:chOff x="1047583" y="3214539"/>
            <a:chExt cx="5230372" cy="1325641"/>
          </a:xfrm>
        </p:grpSpPr>
        <p:sp>
          <p:nvSpPr>
            <p:cNvPr id="105" name="Google Shape;105;p34"/>
            <p:cNvSpPr txBox="1"/>
            <p:nvPr/>
          </p:nvSpPr>
          <p:spPr>
            <a:xfrm>
              <a:off x="1047583" y="4330460"/>
              <a:ext cx="4568212" cy="209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74" b="1" i="0" u="none" strike="noStrike" cap="none" dirty="0">
                  <a:solidFill>
                    <a:schemeClr val="lt1"/>
                  </a:solidFill>
                  <a:latin typeface="Roboto"/>
                  <a:ea typeface="Roboto"/>
                  <a:cs typeface="Roboto"/>
                  <a:sym typeface="Roboto"/>
                </a:rPr>
                <a:t>ELEANOR ROOSEVELT</a:t>
              </a:r>
              <a:endParaRPr sz="974" b="1" dirty="0">
                <a:solidFill>
                  <a:schemeClr val="lt1"/>
                </a:solidFill>
                <a:latin typeface="Roboto"/>
                <a:ea typeface="Roboto"/>
                <a:cs typeface="Roboto"/>
                <a:sym typeface="Roboto"/>
              </a:endParaRPr>
            </a:p>
          </p:txBody>
        </p:sp>
        <p:pic>
          <p:nvPicPr>
            <p:cNvPr id="106" name="Google Shape;106;p34"/>
            <p:cNvPicPr preferRelativeResize="0"/>
            <p:nvPr/>
          </p:nvPicPr>
          <p:blipFill rotWithShape="1">
            <a:blip r:embed="rId2">
              <a:alphaModFix/>
            </a:blip>
            <a:srcRect/>
            <a:stretch/>
          </p:blipFill>
          <p:spPr>
            <a:xfrm>
              <a:off x="1143865" y="3214539"/>
              <a:ext cx="5134090" cy="790347"/>
            </a:xfrm>
            <a:prstGeom prst="rect">
              <a:avLst/>
            </a:prstGeom>
            <a:noFill/>
            <a:ln>
              <a:noFill/>
            </a:ln>
          </p:spPr>
        </p:pic>
      </p:grpSp>
      <p:pic>
        <p:nvPicPr>
          <p:cNvPr id="107" name="Google Shape;107;p34" descr="ZUT030_PowerPoint_5-18.png"/>
          <p:cNvPicPr preferRelativeResize="0"/>
          <p:nvPr/>
        </p:nvPicPr>
        <p:blipFill rotWithShape="1">
          <a:blip r:embed="rId3">
            <a:alphaModFix/>
          </a:blip>
          <a:srcRect l="9011" t="72853" r="69765" b="12164"/>
          <a:stretch/>
        </p:blipFill>
        <p:spPr>
          <a:xfrm>
            <a:off x="973168" y="5771081"/>
            <a:ext cx="2292292" cy="11868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p:nvPr/>
        </p:nvSpPr>
        <p:spPr>
          <a:xfrm>
            <a:off x="2" y="1"/>
            <a:ext cx="10809799" cy="1684092"/>
          </a:xfrm>
          <a:prstGeom prst="rect">
            <a:avLst/>
          </a:prstGeom>
          <a:solidFill>
            <a:srgbClr val="FE8637"/>
          </a:solidFill>
          <a:ln w="12700">
            <a:miter lim="400000"/>
          </a:ln>
        </p:spPr>
        <p:txBody>
          <a:bodyPr lIns="0" tIns="0" rIns="0" bIns="0" anchor="ctr"/>
          <a:lstStyle/>
          <a:p>
            <a:pPr lvl="0" algn="ctr">
              <a:defRPr>
                <a:solidFill>
                  <a:srgbClr val="FFFFFF"/>
                </a:solidFill>
              </a:defRPr>
            </a:pPr>
            <a:endParaRPr dirty="0"/>
          </a:p>
        </p:txBody>
      </p:sp>
      <p:sp>
        <p:nvSpPr>
          <p:cNvPr id="11" name="Shape 11"/>
          <p:cNvSpPr/>
          <p:nvPr/>
        </p:nvSpPr>
        <p:spPr>
          <a:xfrm>
            <a:off x="0" y="3307710"/>
            <a:ext cx="4771344" cy="4618284"/>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
        <p:nvSpPr>
          <p:cNvPr id="12" name="Shape 12"/>
          <p:cNvSpPr>
            <a:spLocks noGrp="1"/>
          </p:cNvSpPr>
          <p:nvPr>
            <p:ph type="title"/>
          </p:nvPr>
        </p:nvSpPr>
        <p:spPr>
          <a:xfrm>
            <a:off x="653229" y="0"/>
            <a:ext cx="9988282" cy="1601882"/>
          </a:xfrm>
          <a:prstGeom prst="rect">
            <a:avLst/>
          </a:prstGeom>
        </p:spPr>
        <p:txBody>
          <a:bodyPr/>
          <a:lstStyle>
            <a:lvl1pPr>
              <a:defRPr>
                <a:solidFill>
                  <a:srgbClr val="FFFFFF"/>
                </a:solidFill>
              </a:defRPr>
            </a:lvl1pPr>
          </a:lstStyle>
          <a:p>
            <a:pPr lvl="0">
              <a:defRPr sz="1800">
                <a:solidFill>
                  <a:srgbClr val="000000"/>
                </a:solidFill>
              </a:defRPr>
            </a:pPr>
            <a:r>
              <a:rPr sz="4000">
                <a:solidFill>
                  <a:srgbClr val="FFFFFF"/>
                </a:solidFill>
              </a:rPr>
              <a:t>Title Text</a:t>
            </a:r>
          </a:p>
        </p:txBody>
      </p:sp>
      <p:sp>
        <p:nvSpPr>
          <p:cNvPr id="13" name="Shape 13"/>
          <p:cNvSpPr>
            <a:spLocks noGrp="1"/>
          </p:cNvSpPr>
          <p:nvPr>
            <p:ph type="body" idx="1"/>
          </p:nvPr>
        </p:nvSpPr>
        <p:spPr>
          <a:xfrm>
            <a:off x="998481" y="1866080"/>
            <a:ext cx="9068279" cy="6055545"/>
          </a:xfrm>
          <a:prstGeom prst="rect">
            <a:avLst/>
          </a:prstGeom>
        </p:spPr>
        <p:txBody>
          <a:bodyPr/>
          <a:lstStyle>
            <a:lvl2pPr marL="649610" indent="-321237">
              <a:buChar char="o"/>
            </a:lvl2pPr>
            <a:lvl3pPr marL="962281" indent="-321236"/>
            <a:lvl4pPr marL="962166" indent="-263157"/>
            <a:lvl5pPr marL="1060850" indent="-197367"/>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14" name="Shape 14"/>
          <p:cNvSpPr/>
          <p:nvPr/>
        </p:nvSpPr>
        <p:spPr>
          <a:xfrm>
            <a:off x="8572678" y="7090211"/>
            <a:ext cx="1081263" cy="220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600" b="1">
                <a:solidFill>
                  <a:srgbClr val="595959"/>
                </a:solidFill>
              </a:defRPr>
            </a:lvl1pPr>
          </a:lstStyle>
          <a:p>
            <a:pPr lvl="0">
              <a:defRPr sz="1800" b="0">
                <a:solidFill>
                  <a:srgbClr val="000000"/>
                </a:solidFill>
              </a:defRPr>
            </a:pPr>
            <a:r>
              <a:rPr sz="1400" b="1" dirty="0">
                <a:solidFill>
                  <a:srgbClr val="595959"/>
                </a:solidFill>
              </a:rPr>
              <a:t>‹#›</a:t>
            </a:r>
          </a:p>
        </p:txBody>
      </p:sp>
      <p:sp>
        <p:nvSpPr>
          <p:cNvPr id="15" name="Shape 15"/>
          <p:cNvSpPr/>
          <p:nvPr/>
        </p:nvSpPr>
        <p:spPr>
          <a:xfrm>
            <a:off x="0" y="3373239"/>
            <a:ext cx="526518" cy="1931610"/>
          </a:xfrm>
          <a:prstGeom prst="rect">
            <a:avLst/>
          </a:prstGeom>
          <a:solidFill>
            <a:srgbClr val="AEBAD5"/>
          </a:solidFill>
          <a:ln w="12700">
            <a:miter lim="400000"/>
          </a:ln>
        </p:spPr>
        <p:txBody>
          <a:bodyPr lIns="0" tIns="0" rIns="0" bIns="0" anchor="ctr"/>
          <a:lstStyle/>
          <a:p>
            <a:pPr lvl="0" algn="ctr">
              <a:defRPr>
                <a:solidFill>
                  <a:srgbClr val="FFFFFF"/>
                </a:solidFill>
              </a:defRPr>
            </a:pPr>
            <a:endParaRPr dirty="0"/>
          </a:p>
        </p:txBody>
      </p:sp>
      <p:pic>
        <p:nvPicPr>
          <p:cNvPr id="16" name="image3.png" descr="logo.png"/>
          <p:cNvPicPr/>
          <p:nvPr/>
        </p:nvPicPr>
        <p:blipFill>
          <a:blip r:embed="rId2"/>
          <a:stretch>
            <a:fillRect/>
          </a:stretch>
        </p:blipFill>
        <p:spPr>
          <a:xfrm>
            <a:off x="1029748" y="7133465"/>
            <a:ext cx="1387191" cy="545341"/>
          </a:xfrm>
          <a:prstGeom prst="rect">
            <a:avLst/>
          </a:prstGeom>
          <a:ln w="12700">
            <a:miter lim="400000"/>
          </a:ln>
        </p:spPr>
      </p:pic>
    </p:spTree>
    <p:extLst>
      <p:ext uri="{BB962C8B-B14F-4D97-AF65-F5344CB8AC3E}">
        <p14:creationId xmlns:p14="http://schemas.microsoft.com/office/powerpoint/2010/main" val="112201017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944697" y="2"/>
            <a:ext cx="7703988" cy="3258465"/>
          </a:xfrm>
          <a:prstGeom prst="rect">
            <a:avLst/>
          </a:prstGeom>
        </p:spPr>
        <p:txBody>
          <a:bodyPr/>
          <a:lstStyle>
            <a:lvl1pPr>
              <a:defRPr sz="4800" b="1"/>
            </a:lvl1pPr>
          </a:lstStyle>
          <a:p>
            <a:pPr lvl="0">
              <a:defRPr sz="1800" b="0">
                <a:solidFill>
                  <a:srgbClr val="000000"/>
                </a:solidFill>
              </a:defRPr>
            </a:pPr>
            <a:r>
              <a:rPr sz="4800" b="1">
                <a:solidFill>
                  <a:srgbClr val="FE8637"/>
                </a:solidFill>
              </a:rPr>
              <a:t>Title Text</a:t>
            </a:r>
          </a:p>
        </p:txBody>
      </p:sp>
      <p:sp>
        <p:nvSpPr>
          <p:cNvPr id="19" name="Shape 19"/>
          <p:cNvSpPr>
            <a:spLocks noGrp="1"/>
          </p:cNvSpPr>
          <p:nvPr>
            <p:ph type="body" idx="1"/>
          </p:nvPr>
        </p:nvSpPr>
        <p:spPr>
          <a:xfrm>
            <a:off x="944697" y="3610731"/>
            <a:ext cx="7703988" cy="3565607"/>
          </a:xfrm>
          <a:prstGeom prst="rect">
            <a:avLst/>
          </a:prstGeom>
        </p:spPr>
        <p:txBody>
          <a:bodyPr/>
          <a:lstStyle>
            <a:lvl1pPr marL="0" indent="0">
              <a:spcBef>
                <a:spcPts val="540"/>
              </a:spcBef>
              <a:buClrTx/>
              <a:buSzTx/>
              <a:buFontTx/>
              <a:buNone/>
              <a:defRPr sz="2100"/>
            </a:lvl1pPr>
            <a:lvl2pPr marL="0" indent="411182">
              <a:spcBef>
                <a:spcPts val="540"/>
              </a:spcBef>
              <a:buClrTx/>
              <a:buSzTx/>
              <a:buFontTx/>
              <a:buNone/>
              <a:defRPr sz="2100"/>
            </a:lvl2pPr>
            <a:lvl3pPr marL="0" indent="822364">
              <a:spcBef>
                <a:spcPts val="540"/>
              </a:spcBef>
              <a:buClrTx/>
              <a:buSzTx/>
              <a:buFontTx/>
              <a:buNone/>
              <a:defRPr sz="2100"/>
            </a:lvl3pPr>
            <a:lvl4pPr marL="0" indent="1233548">
              <a:spcBef>
                <a:spcPts val="540"/>
              </a:spcBef>
              <a:buClrTx/>
              <a:buSzTx/>
              <a:buFontTx/>
              <a:buNone/>
              <a:defRPr sz="2100"/>
            </a:lvl4pPr>
            <a:lvl5pPr marL="0" indent="1644730">
              <a:spcBef>
                <a:spcPts val="540"/>
              </a:spcBef>
              <a:buClrTx/>
              <a:buSzTx/>
              <a:buFontTx/>
              <a:buNone/>
              <a:defRPr sz="2100"/>
            </a:lvl5pPr>
          </a:lstStyle>
          <a:p>
            <a:pPr lvl="0">
              <a:defRPr sz="1800">
                <a:solidFill>
                  <a:srgbClr val="000000"/>
                </a:solidFill>
              </a:defRPr>
            </a:pPr>
            <a:r>
              <a:rPr sz="2100">
                <a:solidFill>
                  <a:srgbClr val="595959"/>
                </a:solidFill>
              </a:rPr>
              <a:t>Body Level One</a:t>
            </a:r>
          </a:p>
          <a:p>
            <a:pPr lvl="1">
              <a:defRPr sz="1800">
                <a:solidFill>
                  <a:srgbClr val="000000"/>
                </a:solidFill>
              </a:defRPr>
            </a:pPr>
            <a:r>
              <a:rPr sz="2100">
                <a:solidFill>
                  <a:srgbClr val="595959"/>
                </a:solidFill>
              </a:rPr>
              <a:t>Body Level Two</a:t>
            </a:r>
          </a:p>
          <a:p>
            <a:pPr lvl="2">
              <a:defRPr sz="1800">
                <a:solidFill>
                  <a:srgbClr val="000000"/>
                </a:solidFill>
              </a:defRPr>
            </a:pPr>
            <a:r>
              <a:rPr sz="2100">
                <a:solidFill>
                  <a:srgbClr val="595959"/>
                </a:solidFill>
              </a:rPr>
              <a:t>Body Level Three</a:t>
            </a:r>
          </a:p>
          <a:p>
            <a:pPr lvl="3">
              <a:defRPr sz="1800">
                <a:solidFill>
                  <a:srgbClr val="000000"/>
                </a:solidFill>
              </a:defRPr>
            </a:pPr>
            <a:r>
              <a:rPr sz="2100">
                <a:solidFill>
                  <a:srgbClr val="595959"/>
                </a:solidFill>
              </a:rPr>
              <a:t>Body Level Four</a:t>
            </a:r>
          </a:p>
          <a:p>
            <a:pPr lvl="4">
              <a:defRPr sz="1800">
                <a:solidFill>
                  <a:srgbClr val="000000"/>
                </a:solidFill>
              </a:defRPr>
            </a:pPr>
            <a:r>
              <a:rPr sz="2100">
                <a:solidFill>
                  <a:srgbClr val="595959"/>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35750688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23" name="Shape 23"/>
          <p:cNvSpPr>
            <a:spLocks noGrp="1"/>
          </p:cNvSpPr>
          <p:nvPr>
            <p:ph type="body" idx="1"/>
          </p:nvPr>
        </p:nvSpPr>
        <p:spPr>
          <a:xfrm>
            <a:off x="944695" y="2113599"/>
            <a:ext cx="3770899" cy="5808027"/>
          </a:xfrm>
          <a:prstGeom prst="rect">
            <a:avLst/>
          </a:prstGeom>
        </p:spPr>
        <p:txBody>
          <a:bodyPr/>
          <a:lstStyle>
            <a:lvl1pPr>
              <a:defRPr sz="1800"/>
            </a:lvl1pPr>
            <a:lvl2pPr marL="557380" indent="-228435">
              <a:defRPr sz="1800"/>
            </a:lvl2pPr>
            <a:lvl3pPr marL="740129" indent="-205591">
              <a:defRPr sz="1800"/>
            </a:lvl3pPr>
            <a:lvl4pPr marL="933971" indent="-234961">
              <a:defRPr sz="1800"/>
            </a:lvl4pPr>
            <a:lvl5pPr marL="1039703" indent="-176220">
              <a:defRPr sz="1800"/>
            </a:lvl5pPr>
          </a:lstStyle>
          <a:p>
            <a:pPr lvl="0">
              <a:defRPr sz="1800">
                <a:solidFill>
                  <a:srgbClr val="000000"/>
                </a:solidFill>
              </a:defRPr>
            </a:pPr>
            <a:r>
              <a:rPr sz="1800">
                <a:solidFill>
                  <a:srgbClr val="595959"/>
                </a:solidFill>
              </a:rPr>
              <a:t>Body Level One</a:t>
            </a:r>
          </a:p>
          <a:p>
            <a:pPr lvl="1">
              <a:defRPr sz="1800">
                <a:solidFill>
                  <a:srgbClr val="000000"/>
                </a:solidFill>
              </a:defRPr>
            </a:pPr>
            <a:r>
              <a:rPr sz="1800">
                <a:solidFill>
                  <a:srgbClr val="595959"/>
                </a:solidFill>
              </a:rPr>
              <a:t>Body Level Two</a:t>
            </a:r>
          </a:p>
          <a:p>
            <a:pPr lvl="2">
              <a:defRPr sz="1800">
                <a:solidFill>
                  <a:srgbClr val="000000"/>
                </a:solidFill>
              </a:defRPr>
            </a:pPr>
            <a:r>
              <a:rPr sz="1800">
                <a:solidFill>
                  <a:srgbClr val="595959"/>
                </a:solidFill>
              </a:rPr>
              <a:t>Body Level Three</a:t>
            </a:r>
          </a:p>
          <a:p>
            <a:pPr lvl="3">
              <a:defRPr sz="1800">
                <a:solidFill>
                  <a:srgbClr val="000000"/>
                </a:solidFill>
              </a:defRPr>
            </a:pPr>
            <a:r>
              <a:rPr sz="1800">
                <a:solidFill>
                  <a:srgbClr val="595959"/>
                </a:solidFill>
              </a:rPr>
              <a:t>Body Level Four</a:t>
            </a:r>
          </a:p>
          <a:p>
            <a:pPr lvl="4">
              <a:defRPr sz="1800">
                <a:solidFill>
                  <a:srgbClr val="000000"/>
                </a:solidFill>
              </a:defRPr>
            </a:pPr>
            <a:r>
              <a:rPr sz="1800">
                <a:solidFill>
                  <a:srgbClr val="595959"/>
                </a:solidFill>
              </a:rPr>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41469984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27" name="Shape 27"/>
          <p:cNvSpPr>
            <a:spLocks noGrp="1"/>
          </p:cNvSpPr>
          <p:nvPr>
            <p:ph type="body" idx="1"/>
          </p:nvPr>
        </p:nvSpPr>
        <p:spPr>
          <a:xfrm>
            <a:off x="944696" y="1849400"/>
            <a:ext cx="3770900" cy="1320998"/>
          </a:xfrm>
          <a:prstGeom prst="rect">
            <a:avLst/>
          </a:prstGeom>
        </p:spPr>
        <p:txBody>
          <a:bodyPr anchor="ctr"/>
          <a:lstStyle>
            <a:lvl1pPr marL="0" indent="0">
              <a:spcBef>
                <a:spcPts val="0"/>
              </a:spcBef>
              <a:buClrTx/>
              <a:buSzTx/>
              <a:buFontTx/>
              <a:buNone/>
              <a:defRPr sz="1800"/>
            </a:lvl1pPr>
            <a:lvl2pPr marL="0" indent="411182">
              <a:spcBef>
                <a:spcPts val="0"/>
              </a:spcBef>
              <a:buClrTx/>
              <a:buSzTx/>
              <a:buFontTx/>
              <a:buNone/>
              <a:defRPr sz="1800"/>
            </a:lvl2pPr>
            <a:lvl3pPr marL="0" indent="822364">
              <a:spcBef>
                <a:spcPts val="0"/>
              </a:spcBef>
              <a:buClrTx/>
              <a:buSzTx/>
              <a:buFontTx/>
              <a:buNone/>
              <a:defRPr sz="1800"/>
            </a:lvl3pPr>
            <a:lvl4pPr marL="0" indent="1233548">
              <a:spcBef>
                <a:spcPts val="0"/>
              </a:spcBef>
              <a:buClrTx/>
              <a:buSzTx/>
              <a:buFontTx/>
              <a:buNone/>
              <a:defRPr sz="1800"/>
            </a:lvl4pPr>
            <a:lvl5pPr marL="0" indent="1644730">
              <a:spcBef>
                <a:spcPts val="0"/>
              </a:spcBef>
              <a:buClrTx/>
              <a:buSzTx/>
              <a:buFontTx/>
              <a:buNone/>
              <a:defRPr sz="1800"/>
            </a:lvl5pPr>
          </a:lstStyle>
          <a:p>
            <a:pPr lvl="0">
              <a:defRPr sz="1800">
                <a:solidFill>
                  <a:srgbClr val="000000"/>
                </a:solidFill>
              </a:defRPr>
            </a:pPr>
            <a:r>
              <a:rPr sz="1800">
                <a:solidFill>
                  <a:srgbClr val="595959"/>
                </a:solidFill>
              </a:rPr>
              <a:t>Body Level One</a:t>
            </a:r>
          </a:p>
          <a:p>
            <a:pPr lvl="1">
              <a:defRPr sz="1800">
                <a:solidFill>
                  <a:srgbClr val="000000"/>
                </a:solidFill>
              </a:defRPr>
            </a:pPr>
            <a:r>
              <a:rPr sz="1800">
                <a:solidFill>
                  <a:srgbClr val="595959"/>
                </a:solidFill>
              </a:rPr>
              <a:t>Body Level Two</a:t>
            </a:r>
          </a:p>
          <a:p>
            <a:pPr lvl="2">
              <a:defRPr sz="1800">
                <a:solidFill>
                  <a:srgbClr val="000000"/>
                </a:solidFill>
              </a:defRPr>
            </a:pPr>
            <a:r>
              <a:rPr sz="1800">
                <a:solidFill>
                  <a:srgbClr val="595959"/>
                </a:solidFill>
              </a:rPr>
              <a:t>Body Level Three</a:t>
            </a:r>
          </a:p>
          <a:p>
            <a:pPr lvl="3">
              <a:defRPr sz="1800">
                <a:solidFill>
                  <a:srgbClr val="000000"/>
                </a:solidFill>
              </a:defRPr>
            </a:pPr>
            <a:r>
              <a:rPr sz="1800">
                <a:solidFill>
                  <a:srgbClr val="595959"/>
                </a:solidFill>
              </a:rPr>
              <a:t>Body Level Four</a:t>
            </a:r>
          </a:p>
          <a:p>
            <a:pPr lvl="4">
              <a:defRPr sz="1800">
                <a:solidFill>
                  <a:srgbClr val="000000"/>
                </a:solidFill>
              </a:defRPr>
            </a:pPr>
            <a:r>
              <a:rPr sz="1800">
                <a:solidFill>
                  <a:srgbClr val="595959"/>
                </a:solidFill>
              </a:rPr>
              <a:t>Body Level Five</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24805008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xfrm>
            <a:off x="944696" y="1"/>
            <a:ext cx="3649258" cy="2377798"/>
          </a:xfrm>
          <a:prstGeom prst="rect">
            <a:avLst/>
          </a:prstGeom>
        </p:spPr>
        <p:txBody>
          <a:bodyPr>
            <a:noAutofit/>
          </a:bodyPr>
          <a:lstStyle>
            <a:lvl1pPr>
              <a:defRPr sz="3300" b="1"/>
            </a:lvl1pPr>
          </a:lstStyle>
          <a:p>
            <a:pPr lvl="0">
              <a:defRPr sz="1800" b="0">
                <a:solidFill>
                  <a:srgbClr val="000000"/>
                </a:solidFill>
              </a:defRPr>
            </a:pPr>
            <a:r>
              <a:rPr sz="3300" b="1">
                <a:solidFill>
                  <a:srgbClr val="FE8637"/>
                </a:solidFill>
              </a:rPr>
              <a:t>Title Text</a:t>
            </a:r>
          </a:p>
        </p:txBody>
      </p:sp>
      <p:sp>
        <p:nvSpPr>
          <p:cNvPr id="40" name="Shape 40"/>
          <p:cNvSpPr>
            <a:spLocks noGrp="1"/>
          </p:cNvSpPr>
          <p:nvPr>
            <p:ph type="body" idx="1"/>
          </p:nvPr>
        </p:nvSpPr>
        <p:spPr>
          <a:xfrm>
            <a:off x="944696" y="2553932"/>
            <a:ext cx="3649258" cy="5367693"/>
          </a:xfrm>
          <a:prstGeom prst="rect">
            <a:avLst/>
          </a:prstGeom>
        </p:spPr>
        <p:txBody>
          <a:bodyPr/>
          <a:lstStyle>
            <a:lvl1pPr marL="0" indent="0">
              <a:lnSpc>
                <a:spcPct val="110000"/>
              </a:lnSpc>
              <a:spcBef>
                <a:spcPts val="540"/>
              </a:spcBef>
              <a:buClrTx/>
              <a:buSzTx/>
              <a:buFontTx/>
              <a:buNone/>
              <a:defRPr sz="1600"/>
            </a:lvl1pPr>
            <a:lvl2pPr marL="0" indent="411182">
              <a:lnSpc>
                <a:spcPct val="110000"/>
              </a:lnSpc>
              <a:spcBef>
                <a:spcPts val="540"/>
              </a:spcBef>
              <a:buClrTx/>
              <a:buSzTx/>
              <a:buFontTx/>
              <a:buNone/>
              <a:defRPr sz="1600"/>
            </a:lvl2pPr>
            <a:lvl3pPr marL="0" indent="822364">
              <a:lnSpc>
                <a:spcPct val="110000"/>
              </a:lnSpc>
              <a:spcBef>
                <a:spcPts val="540"/>
              </a:spcBef>
              <a:buClrTx/>
              <a:buSzTx/>
              <a:buFontTx/>
              <a:buNone/>
              <a:defRPr sz="1600"/>
            </a:lvl3pPr>
            <a:lvl4pPr marL="0" indent="1233548">
              <a:lnSpc>
                <a:spcPct val="110000"/>
              </a:lnSpc>
              <a:spcBef>
                <a:spcPts val="540"/>
              </a:spcBef>
              <a:buClrTx/>
              <a:buSzTx/>
              <a:buFontTx/>
              <a:buNone/>
              <a:defRPr sz="1600"/>
            </a:lvl4pPr>
            <a:lvl5pPr marL="0" indent="1644730">
              <a:lnSpc>
                <a:spcPct val="110000"/>
              </a:lnSpc>
              <a:spcBef>
                <a:spcPts val="540"/>
              </a:spcBef>
              <a:buClrTx/>
              <a:buSzTx/>
              <a:buFontTx/>
              <a:buNone/>
              <a:defRPr sz="16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extLst>
      <p:ext uri="{BB962C8B-B14F-4D97-AF65-F5344CB8AC3E}">
        <p14:creationId xmlns:p14="http://schemas.microsoft.com/office/powerpoint/2010/main" val="29983295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43" name="Shape 43"/>
          <p:cNvSpPr>
            <a:spLocks noGrp="1"/>
          </p:cNvSpPr>
          <p:nvPr>
            <p:ph type="body" idx="1"/>
          </p:nvPr>
        </p:nvSpPr>
        <p:spPr>
          <a:xfrm>
            <a:off x="944699" y="2113599"/>
            <a:ext cx="7703988" cy="5808027"/>
          </a:xfrm>
          <a:prstGeom prst="rect">
            <a:avLst/>
          </a:prstGeom>
        </p:spPr>
        <p:txBody>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11293540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23"/>
          <p:cNvSpPr/>
          <p:nvPr/>
        </p:nvSpPr>
        <p:spPr>
          <a:xfrm>
            <a:off x="2" y="1"/>
            <a:ext cx="10809799" cy="1684092"/>
          </a:xfrm>
          <a:prstGeom prst="rect">
            <a:avLst/>
          </a:prstGeom>
          <a:solidFill>
            <a:srgbClr val="FE8637"/>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dirty="0">
              <a:latin typeface="Century Gothic"/>
              <a:ea typeface="Century Gothic"/>
              <a:cs typeface="Century Gothic"/>
              <a:sym typeface="Century Gothic"/>
            </a:endParaRPr>
          </a:p>
        </p:txBody>
      </p:sp>
      <p:sp>
        <p:nvSpPr>
          <p:cNvPr id="15" name="Google Shape;15;p23"/>
          <p:cNvSpPr/>
          <p:nvPr/>
        </p:nvSpPr>
        <p:spPr>
          <a:xfrm>
            <a:off x="0" y="3307710"/>
            <a:ext cx="4771344" cy="4618284"/>
          </a:xfrm>
          <a:prstGeom prst="rect">
            <a:avLst/>
          </a:prstGeom>
          <a:solidFill>
            <a:srgbClr val="FFFFF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dirty="0">
              <a:latin typeface="Century Gothic"/>
              <a:ea typeface="Century Gothic"/>
              <a:cs typeface="Century Gothic"/>
              <a:sym typeface="Century Gothic"/>
            </a:endParaRPr>
          </a:p>
        </p:txBody>
      </p:sp>
      <p:sp>
        <p:nvSpPr>
          <p:cNvPr id="16" name="Google Shape;16;p23"/>
          <p:cNvSpPr txBox="1">
            <a:spLocks noGrp="1"/>
          </p:cNvSpPr>
          <p:nvPr>
            <p:ph type="title"/>
          </p:nvPr>
        </p:nvSpPr>
        <p:spPr>
          <a:xfrm>
            <a:off x="653229" y="0"/>
            <a:ext cx="9988282" cy="1601882"/>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998481" y="1866080"/>
            <a:ext cx="9068279" cy="6055545"/>
          </a:xfrm>
          <a:prstGeom prst="rect">
            <a:avLst/>
          </a:prstGeom>
          <a:noFill/>
          <a:ln>
            <a:noFill/>
          </a:ln>
        </p:spPr>
        <p:txBody>
          <a:bodyPr spcFirstLastPara="1" wrap="square" lIns="41100" tIns="41100" rIns="41100" bIns="41100" anchor="t" anchorCtr="0">
            <a:normAutofit/>
          </a:bodyPr>
          <a:lstStyle>
            <a:lvl1pPr marL="457200" lvl="0" indent="-320040" algn="l">
              <a:lnSpc>
                <a:spcPct val="90000"/>
              </a:lnSpc>
              <a:spcBef>
                <a:spcPts val="1619"/>
              </a:spcBef>
              <a:spcAft>
                <a:spcPts val="0"/>
              </a:spcAft>
              <a:buSzPts val="1440"/>
              <a:buChar char="•"/>
              <a:defRPr/>
            </a:lvl1pPr>
            <a:lvl2pPr marL="914400" lvl="1" indent="-320040" algn="l">
              <a:lnSpc>
                <a:spcPct val="90000"/>
              </a:lnSpc>
              <a:spcBef>
                <a:spcPts val="1619"/>
              </a:spcBef>
              <a:spcAft>
                <a:spcPts val="0"/>
              </a:spcAft>
              <a:buSzPts val="1440"/>
              <a:buChar char="o"/>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18" name="Google Shape;18;p23"/>
          <p:cNvSpPr/>
          <p:nvPr/>
        </p:nvSpPr>
        <p:spPr>
          <a:xfrm>
            <a:off x="8572678" y="7090211"/>
            <a:ext cx="1081263" cy="220830"/>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400" b="1" i="0" u="none" strike="noStrike" cap="none" dirty="0">
                <a:solidFill>
                  <a:srgbClr val="595959"/>
                </a:solidFill>
                <a:latin typeface="Century Gothic"/>
                <a:ea typeface="Century Gothic"/>
                <a:cs typeface="Century Gothic"/>
                <a:sym typeface="Century Gothic"/>
              </a:rPr>
              <a:t>‹#›</a:t>
            </a:r>
            <a:endParaRPr dirty="0"/>
          </a:p>
        </p:txBody>
      </p:sp>
      <p:sp>
        <p:nvSpPr>
          <p:cNvPr id="19" name="Google Shape;19;p23"/>
          <p:cNvSpPr/>
          <p:nvPr/>
        </p:nvSpPr>
        <p:spPr>
          <a:xfrm>
            <a:off x="0" y="3373239"/>
            <a:ext cx="526518" cy="1931610"/>
          </a:xfrm>
          <a:prstGeom prst="rect">
            <a:avLst/>
          </a:prstGeom>
          <a:solidFill>
            <a:srgbClr val="AEBAD5"/>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dirty="0">
              <a:latin typeface="Century Gothic"/>
              <a:ea typeface="Century Gothic"/>
              <a:cs typeface="Century Gothic"/>
              <a:sym typeface="Century Gothic"/>
            </a:endParaRPr>
          </a:p>
        </p:txBody>
      </p:sp>
      <p:pic>
        <p:nvPicPr>
          <p:cNvPr id="20" name="Google Shape;20;p23" descr="logo.png"/>
          <p:cNvPicPr preferRelativeResize="0"/>
          <p:nvPr/>
        </p:nvPicPr>
        <p:blipFill rotWithShape="1">
          <a:blip r:embed="rId2">
            <a:alphaModFix/>
          </a:blip>
          <a:srcRect/>
          <a:stretch/>
        </p:blipFill>
        <p:spPr>
          <a:xfrm>
            <a:off x="1029748" y="7133465"/>
            <a:ext cx="1387191" cy="54534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solidFill>
                  <a:srgbClr val="000000"/>
                </a:solidFill>
              </a:defRPr>
            </a:pPr>
            <a:r>
              <a:rPr sz="4000">
                <a:solidFill>
                  <a:srgbClr val="FE8637"/>
                </a:solidFill>
              </a:rPr>
              <a:t>Title Text</a:t>
            </a:r>
          </a:p>
        </p:txBody>
      </p:sp>
      <p:sp>
        <p:nvSpPr>
          <p:cNvPr id="47" name="Shape 47"/>
          <p:cNvSpPr>
            <a:spLocks noGrp="1"/>
          </p:cNvSpPr>
          <p:nvPr>
            <p:ph type="body" idx="1"/>
          </p:nvPr>
        </p:nvSpPr>
        <p:spPr>
          <a:prstGeom prst="rect">
            <a:avLst/>
          </a:prstGeom>
        </p:spPr>
        <p:txBody>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35710190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944697" y="2"/>
            <a:ext cx="7703988" cy="3258465"/>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sz="48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944697" y="3610731"/>
            <a:ext cx="7703988" cy="3565607"/>
          </a:xfrm>
          <a:prstGeom prst="rect">
            <a:avLst/>
          </a:prstGeom>
          <a:noFill/>
          <a:ln>
            <a:noFill/>
          </a:ln>
        </p:spPr>
        <p:txBody>
          <a:bodyPr spcFirstLastPara="1" wrap="square" lIns="41100" tIns="41100" rIns="41100" bIns="41100" anchor="t" anchorCtr="0">
            <a:normAutofit/>
          </a:bodyPr>
          <a:lstStyle>
            <a:lvl1pPr marL="457200" lvl="0" indent="-228600" algn="l">
              <a:lnSpc>
                <a:spcPct val="90000"/>
              </a:lnSpc>
              <a:spcBef>
                <a:spcPts val="540"/>
              </a:spcBef>
              <a:spcAft>
                <a:spcPts val="0"/>
              </a:spcAft>
              <a:buClr>
                <a:srgbClr val="595959"/>
              </a:buClr>
              <a:buSzPts val="2100"/>
              <a:buFont typeface="Century Gothic"/>
              <a:buNone/>
              <a:defRPr sz="2100"/>
            </a:lvl1pPr>
            <a:lvl2pPr marL="914400" lvl="1" indent="-228600" algn="l">
              <a:lnSpc>
                <a:spcPct val="90000"/>
              </a:lnSpc>
              <a:spcBef>
                <a:spcPts val="540"/>
              </a:spcBef>
              <a:spcAft>
                <a:spcPts val="0"/>
              </a:spcAft>
              <a:buClr>
                <a:srgbClr val="595959"/>
              </a:buClr>
              <a:buSzPts val="2100"/>
              <a:buFont typeface="Century Gothic"/>
              <a:buNone/>
              <a:defRPr sz="2100"/>
            </a:lvl2pPr>
            <a:lvl3pPr marL="1371600" lvl="2" indent="-228600" algn="l">
              <a:lnSpc>
                <a:spcPct val="90000"/>
              </a:lnSpc>
              <a:spcBef>
                <a:spcPts val="540"/>
              </a:spcBef>
              <a:spcAft>
                <a:spcPts val="0"/>
              </a:spcAft>
              <a:buClr>
                <a:srgbClr val="595959"/>
              </a:buClr>
              <a:buSzPts val="2100"/>
              <a:buFont typeface="Century Gothic"/>
              <a:buNone/>
              <a:defRPr sz="2100"/>
            </a:lvl3pPr>
            <a:lvl4pPr marL="1828800" lvl="3" indent="-228600" algn="l">
              <a:lnSpc>
                <a:spcPct val="90000"/>
              </a:lnSpc>
              <a:spcBef>
                <a:spcPts val="540"/>
              </a:spcBef>
              <a:spcAft>
                <a:spcPts val="0"/>
              </a:spcAft>
              <a:buClr>
                <a:srgbClr val="595959"/>
              </a:buClr>
              <a:buSzPts val="2100"/>
              <a:buFont typeface="Century Gothic"/>
              <a:buNone/>
              <a:defRPr sz="2100"/>
            </a:lvl4pPr>
            <a:lvl5pPr marL="2286000" lvl="4" indent="-228600" algn="l">
              <a:lnSpc>
                <a:spcPct val="90000"/>
              </a:lnSpc>
              <a:spcBef>
                <a:spcPts val="540"/>
              </a:spcBef>
              <a:spcAft>
                <a:spcPts val="0"/>
              </a:spcAft>
              <a:buClr>
                <a:srgbClr val="595959"/>
              </a:buClr>
              <a:buSzPts val="2100"/>
              <a:buFont typeface="Century Gothic"/>
              <a:buNone/>
              <a:defRPr sz="2100"/>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24" name="Google Shape;24;p24"/>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944699" y="0"/>
            <a:ext cx="7703988" cy="1849401"/>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944695" y="2113599"/>
            <a:ext cx="3770899" cy="5808027"/>
          </a:xfrm>
          <a:prstGeom prst="rect">
            <a:avLst/>
          </a:prstGeom>
          <a:noFill/>
          <a:ln>
            <a:noFill/>
          </a:ln>
        </p:spPr>
        <p:txBody>
          <a:bodyPr spcFirstLastPara="1" wrap="square" lIns="41100" tIns="41100" rIns="41100" bIns="41100" anchor="t" anchorCtr="0">
            <a:normAutofit/>
          </a:bodyPr>
          <a:lstStyle>
            <a:lvl1pPr marL="457200" lvl="0" indent="-320040" algn="l">
              <a:lnSpc>
                <a:spcPct val="90000"/>
              </a:lnSpc>
              <a:spcBef>
                <a:spcPts val="1619"/>
              </a:spcBef>
              <a:spcAft>
                <a:spcPts val="0"/>
              </a:spcAft>
              <a:buSzPts val="1440"/>
              <a:buChar char="•"/>
              <a:defRPr sz="1800"/>
            </a:lvl1pPr>
            <a:lvl2pPr marL="914400" lvl="1" indent="-320040" algn="l">
              <a:lnSpc>
                <a:spcPct val="90000"/>
              </a:lnSpc>
              <a:spcBef>
                <a:spcPts val="1619"/>
              </a:spcBef>
              <a:spcAft>
                <a:spcPts val="0"/>
              </a:spcAft>
              <a:buSzPts val="1440"/>
              <a:buChar char="•"/>
              <a:defRPr sz="1800"/>
            </a:lvl2pPr>
            <a:lvl3pPr marL="1371600" lvl="2" indent="-320039" algn="l">
              <a:lnSpc>
                <a:spcPct val="90000"/>
              </a:lnSpc>
              <a:spcBef>
                <a:spcPts val="1619"/>
              </a:spcBef>
              <a:spcAft>
                <a:spcPts val="0"/>
              </a:spcAft>
              <a:buSzPts val="1440"/>
              <a:buChar char="•"/>
              <a:defRPr sz="1800"/>
            </a:lvl3pPr>
            <a:lvl4pPr marL="1828800" lvl="3" indent="-320039" algn="l">
              <a:lnSpc>
                <a:spcPct val="90000"/>
              </a:lnSpc>
              <a:spcBef>
                <a:spcPts val="1619"/>
              </a:spcBef>
              <a:spcAft>
                <a:spcPts val="0"/>
              </a:spcAft>
              <a:buSzPts val="1440"/>
              <a:buChar char="•"/>
              <a:defRPr sz="1800"/>
            </a:lvl4pPr>
            <a:lvl5pPr marL="2286000" lvl="4" indent="-320039" algn="l">
              <a:lnSpc>
                <a:spcPct val="90000"/>
              </a:lnSpc>
              <a:spcBef>
                <a:spcPts val="1619"/>
              </a:spcBef>
              <a:spcAft>
                <a:spcPts val="0"/>
              </a:spcAft>
              <a:buSzPts val="1440"/>
              <a:buChar char="•"/>
              <a:defRPr sz="1800"/>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28" name="Google Shape;28;p25"/>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944699" y="0"/>
            <a:ext cx="7703988" cy="1849401"/>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944696" y="1849400"/>
            <a:ext cx="3770900" cy="1320998"/>
          </a:xfrm>
          <a:prstGeom prst="rect">
            <a:avLst/>
          </a:prstGeom>
          <a:noFill/>
          <a:ln>
            <a:noFill/>
          </a:ln>
        </p:spPr>
        <p:txBody>
          <a:bodyPr spcFirstLastPara="1" wrap="square" lIns="41100" tIns="41100" rIns="41100" bIns="41100" anchor="ctr" anchorCtr="0">
            <a:normAutofit/>
          </a:bodyPr>
          <a:lstStyle>
            <a:lvl1pPr marL="457200" lvl="0" indent="-228600" algn="l">
              <a:lnSpc>
                <a:spcPct val="90000"/>
              </a:lnSpc>
              <a:spcBef>
                <a:spcPts val="0"/>
              </a:spcBef>
              <a:spcAft>
                <a:spcPts val="0"/>
              </a:spcAft>
              <a:buClr>
                <a:srgbClr val="595959"/>
              </a:buClr>
              <a:buSzPts val="1800"/>
              <a:buFont typeface="Century Gothic"/>
              <a:buNone/>
              <a:defRPr sz="1800"/>
            </a:lvl1pPr>
            <a:lvl2pPr marL="914400" lvl="1" indent="-228600" algn="l">
              <a:lnSpc>
                <a:spcPct val="90000"/>
              </a:lnSpc>
              <a:spcBef>
                <a:spcPts val="0"/>
              </a:spcBef>
              <a:spcAft>
                <a:spcPts val="0"/>
              </a:spcAft>
              <a:buClr>
                <a:srgbClr val="595959"/>
              </a:buClr>
              <a:buSzPts val="1800"/>
              <a:buFont typeface="Century Gothic"/>
              <a:buNone/>
              <a:defRPr sz="1800"/>
            </a:lvl2pPr>
            <a:lvl3pPr marL="1371600" lvl="2" indent="-228600" algn="l">
              <a:lnSpc>
                <a:spcPct val="90000"/>
              </a:lnSpc>
              <a:spcBef>
                <a:spcPts val="0"/>
              </a:spcBef>
              <a:spcAft>
                <a:spcPts val="0"/>
              </a:spcAft>
              <a:buClr>
                <a:srgbClr val="595959"/>
              </a:buClr>
              <a:buSzPts val="1800"/>
              <a:buFont typeface="Century Gothic"/>
              <a:buNone/>
              <a:defRPr sz="1800"/>
            </a:lvl3pPr>
            <a:lvl4pPr marL="1828800" lvl="3" indent="-228600" algn="l">
              <a:lnSpc>
                <a:spcPct val="90000"/>
              </a:lnSpc>
              <a:spcBef>
                <a:spcPts val="0"/>
              </a:spcBef>
              <a:spcAft>
                <a:spcPts val="0"/>
              </a:spcAft>
              <a:buClr>
                <a:srgbClr val="595959"/>
              </a:buClr>
              <a:buSzPts val="1800"/>
              <a:buFont typeface="Century Gothic"/>
              <a:buNone/>
              <a:defRPr sz="1800"/>
            </a:lvl4pPr>
            <a:lvl5pPr marL="2286000" lvl="4" indent="-228600" algn="l">
              <a:lnSpc>
                <a:spcPct val="90000"/>
              </a:lnSpc>
              <a:spcBef>
                <a:spcPts val="0"/>
              </a:spcBef>
              <a:spcAft>
                <a:spcPts val="0"/>
              </a:spcAft>
              <a:buClr>
                <a:srgbClr val="595959"/>
              </a:buClr>
              <a:buSzPts val="1800"/>
              <a:buFont typeface="Century Gothic"/>
              <a:buNone/>
              <a:defRPr sz="1800"/>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32" name="Google Shape;32;p26"/>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944696" y="1"/>
            <a:ext cx="3649258" cy="2377798"/>
          </a:xfrm>
          <a:prstGeom prst="rect">
            <a:avLst/>
          </a:prstGeom>
          <a:noFill/>
          <a:ln>
            <a:noFill/>
          </a:ln>
        </p:spPr>
        <p:txBody>
          <a:bodyPr spcFirstLastPara="1" wrap="square" lIns="41100" tIns="41100" rIns="41100" bIns="41100" anchor="b" anchorCtr="0">
            <a:noAutofit/>
          </a:bodyPr>
          <a:lstStyle>
            <a:lvl1pPr lvl="0" algn="l">
              <a:lnSpc>
                <a:spcPct val="80000"/>
              </a:lnSpc>
              <a:spcBef>
                <a:spcPts val="0"/>
              </a:spcBef>
              <a:spcAft>
                <a:spcPts val="0"/>
              </a:spcAft>
              <a:buSzPts val="1400"/>
              <a:buNone/>
              <a:defRPr sz="33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944696" y="2553932"/>
            <a:ext cx="3649258" cy="5367693"/>
          </a:xfrm>
          <a:prstGeom prst="rect">
            <a:avLst/>
          </a:prstGeom>
          <a:noFill/>
          <a:ln>
            <a:noFill/>
          </a:ln>
        </p:spPr>
        <p:txBody>
          <a:bodyPr spcFirstLastPara="1" wrap="square" lIns="41100" tIns="41100" rIns="41100" bIns="41100" anchor="t" anchorCtr="0">
            <a:normAutofit/>
          </a:bodyPr>
          <a:lstStyle>
            <a:lvl1pPr marL="457200" lvl="0" indent="-228600" algn="l">
              <a:lnSpc>
                <a:spcPct val="110000"/>
              </a:lnSpc>
              <a:spcBef>
                <a:spcPts val="540"/>
              </a:spcBef>
              <a:spcAft>
                <a:spcPts val="0"/>
              </a:spcAft>
              <a:buClr>
                <a:srgbClr val="595959"/>
              </a:buClr>
              <a:buSzPts val="1600"/>
              <a:buFont typeface="Century Gothic"/>
              <a:buNone/>
              <a:defRPr sz="1600"/>
            </a:lvl1pPr>
            <a:lvl2pPr marL="914400" lvl="1" indent="-228600" algn="l">
              <a:lnSpc>
                <a:spcPct val="110000"/>
              </a:lnSpc>
              <a:spcBef>
                <a:spcPts val="540"/>
              </a:spcBef>
              <a:spcAft>
                <a:spcPts val="0"/>
              </a:spcAft>
              <a:buClr>
                <a:srgbClr val="595959"/>
              </a:buClr>
              <a:buSzPts val="1600"/>
              <a:buFont typeface="Century Gothic"/>
              <a:buNone/>
              <a:defRPr sz="1600"/>
            </a:lvl2pPr>
            <a:lvl3pPr marL="1371600" lvl="2" indent="-228600" algn="l">
              <a:lnSpc>
                <a:spcPct val="110000"/>
              </a:lnSpc>
              <a:spcBef>
                <a:spcPts val="540"/>
              </a:spcBef>
              <a:spcAft>
                <a:spcPts val="0"/>
              </a:spcAft>
              <a:buClr>
                <a:srgbClr val="595959"/>
              </a:buClr>
              <a:buSzPts val="1600"/>
              <a:buFont typeface="Century Gothic"/>
              <a:buNone/>
              <a:defRPr sz="1600"/>
            </a:lvl3pPr>
            <a:lvl4pPr marL="1828800" lvl="3" indent="-228600" algn="l">
              <a:lnSpc>
                <a:spcPct val="110000"/>
              </a:lnSpc>
              <a:spcBef>
                <a:spcPts val="540"/>
              </a:spcBef>
              <a:spcAft>
                <a:spcPts val="0"/>
              </a:spcAft>
              <a:buClr>
                <a:srgbClr val="595959"/>
              </a:buClr>
              <a:buSzPts val="1600"/>
              <a:buFont typeface="Century Gothic"/>
              <a:buNone/>
              <a:defRPr sz="1600"/>
            </a:lvl4pPr>
            <a:lvl5pPr marL="2286000" lvl="4" indent="-228600" algn="l">
              <a:lnSpc>
                <a:spcPct val="110000"/>
              </a:lnSpc>
              <a:spcBef>
                <a:spcPts val="540"/>
              </a:spcBef>
              <a:spcAft>
                <a:spcPts val="0"/>
              </a:spcAft>
              <a:buClr>
                <a:srgbClr val="595959"/>
              </a:buClr>
              <a:buSzPts val="1600"/>
              <a:buFont typeface="Century Gothic"/>
              <a:buNone/>
              <a:defRPr sz="1600"/>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944699" y="0"/>
            <a:ext cx="7703988" cy="1849401"/>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944699" y="2113599"/>
            <a:ext cx="7703988" cy="5808027"/>
          </a:xfrm>
          <a:prstGeom prst="rect">
            <a:avLst/>
          </a:prstGeom>
          <a:noFill/>
          <a:ln>
            <a:noFill/>
          </a:ln>
        </p:spPr>
        <p:txBody>
          <a:bodyPr spcFirstLastPara="1" wrap="square" lIns="41100" tIns="41100" rIns="41100" bIns="41100" anchor="t" anchorCtr="0">
            <a:normAutofit/>
          </a:bodyPr>
          <a:lstStyle>
            <a:lvl1pPr marL="457200" lvl="0" indent="-320040" algn="l">
              <a:lnSpc>
                <a:spcPct val="90000"/>
              </a:lnSpc>
              <a:spcBef>
                <a:spcPts val="1619"/>
              </a:spcBef>
              <a:spcAft>
                <a:spcPts val="0"/>
              </a:spcAft>
              <a:buSzPts val="1440"/>
              <a:buChar char="•"/>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39" name="Google Shape;39;p28"/>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770159" y="0"/>
            <a:ext cx="2094946" cy="6957262"/>
          </a:xfrm>
          <a:prstGeom prst="rect">
            <a:avLst/>
          </a:prstGeom>
          <a:noFill/>
          <a:ln>
            <a:noFill/>
          </a:ln>
        </p:spPr>
        <p:txBody>
          <a:bodyPr spcFirstLastPara="1" wrap="square" lIns="41100" tIns="41100" rIns="41100" bIns="41100" anchor="b"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944699" y="616466"/>
            <a:ext cx="6622727" cy="7305160"/>
          </a:xfrm>
          <a:prstGeom prst="rect">
            <a:avLst/>
          </a:prstGeom>
          <a:noFill/>
          <a:ln>
            <a:noFill/>
          </a:ln>
        </p:spPr>
        <p:txBody>
          <a:bodyPr spcFirstLastPara="1" wrap="square" lIns="41100" tIns="41100" rIns="41100" bIns="41100" anchor="t" anchorCtr="0">
            <a:normAutofit/>
          </a:bodyPr>
          <a:lstStyle>
            <a:lvl1pPr marL="457200" lvl="0" indent="-320040" algn="l">
              <a:lnSpc>
                <a:spcPct val="90000"/>
              </a:lnSpc>
              <a:spcBef>
                <a:spcPts val="1619"/>
              </a:spcBef>
              <a:spcAft>
                <a:spcPts val="0"/>
              </a:spcAft>
              <a:buSzPts val="1440"/>
              <a:buChar char="•"/>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43" name="Google Shape;43;p29"/>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lvl="0" indent="0" algn="r">
              <a:spcBef>
                <a:spcPts val="0"/>
              </a:spcBef>
              <a:buNone/>
              <a:defRPr sz="900">
                <a:solidFill>
                  <a:srgbClr val="595959"/>
                </a:solidFill>
              </a:defRPr>
            </a:lvl1pPr>
            <a:lvl2pPr marL="0" lvl="1" indent="0" algn="r">
              <a:spcBef>
                <a:spcPts val="0"/>
              </a:spcBef>
              <a:buNone/>
              <a:defRPr sz="900">
                <a:solidFill>
                  <a:srgbClr val="595959"/>
                </a:solidFill>
              </a:defRPr>
            </a:lvl2pPr>
            <a:lvl3pPr marL="0" lvl="2" indent="0" algn="r">
              <a:spcBef>
                <a:spcPts val="0"/>
              </a:spcBef>
              <a:buNone/>
              <a:defRPr sz="900">
                <a:solidFill>
                  <a:srgbClr val="595959"/>
                </a:solidFill>
              </a:defRPr>
            </a:lvl3pPr>
            <a:lvl4pPr marL="0" lvl="3" indent="0" algn="r">
              <a:spcBef>
                <a:spcPts val="0"/>
              </a:spcBef>
              <a:buNone/>
              <a:defRPr sz="900">
                <a:solidFill>
                  <a:srgbClr val="595959"/>
                </a:solidFill>
              </a:defRPr>
            </a:lvl4pPr>
            <a:lvl5pPr marL="0" lvl="4" indent="0" algn="r">
              <a:spcBef>
                <a:spcPts val="0"/>
              </a:spcBef>
              <a:buNone/>
              <a:defRPr sz="900">
                <a:solidFill>
                  <a:srgbClr val="595959"/>
                </a:solidFill>
              </a:defRPr>
            </a:lvl5pPr>
            <a:lvl6pPr marL="0" lvl="5" indent="0" algn="r">
              <a:spcBef>
                <a:spcPts val="0"/>
              </a:spcBef>
              <a:buNone/>
              <a:defRPr sz="900">
                <a:solidFill>
                  <a:srgbClr val="595959"/>
                </a:solidFill>
              </a:defRPr>
            </a:lvl6pPr>
            <a:lvl7pPr marL="0" lvl="6" indent="0" algn="r">
              <a:spcBef>
                <a:spcPts val="0"/>
              </a:spcBef>
              <a:buNone/>
              <a:defRPr sz="900">
                <a:solidFill>
                  <a:srgbClr val="595959"/>
                </a:solidFill>
              </a:defRPr>
            </a:lvl7pPr>
            <a:lvl8pPr marL="0" lvl="7" indent="0" algn="r">
              <a:spcBef>
                <a:spcPts val="0"/>
              </a:spcBef>
              <a:buNone/>
              <a:defRPr sz="900">
                <a:solidFill>
                  <a:srgbClr val="595959"/>
                </a:solidFill>
              </a:defRPr>
            </a:lvl8pPr>
            <a:lvl9pPr marL="0" lvl="8" indent="0" algn="r">
              <a:spcBef>
                <a:spcPts val="0"/>
              </a:spcBef>
              <a:buNone/>
              <a:defRPr sz="900">
                <a:solidFill>
                  <a:srgbClr val="595959"/>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x Column_1">
  <p:cSld name="1 x Column_1">
    <p:spTree>
      <p:nvGrpSpPr>
        <p:cNvPr id="1" name="Shape 44"/>
        <p:cNvGrpSpPr/>
        <p:nvPr/>
      </p:nvGrpSpPr>
      <p:grpSpPr>
        <a:xfrm>
          <a:off x="0" y="0"/>
          <a:ext cx="0" cy="0"/>
          <a:chOff x="0" y="0"/>
          <a:chExt cx="0" cy="0"/>
        </a:xfrm>
      </p:grpSpPr>
      <p:sp>
        <p:nvSpPr>
          <p:cNvPr id="45" name="Google Shape;45;p30"/>
          <p:cNvSpPr/>
          <p:nvPr/>
        </p:nvSpPr>
        <p:spPr>
          <a:xfrm>
            <a:off x="-7945" y="0"/>
            <a:ext cx="10801350" cy="7921625"/>
          </a:xfrm>
          <a:prstGeom prst="rect">
            <a:avLst/>
          </a:prstGeom>
          <a:solidFill>
            <a:srgbClr val="EFEEE9"/>
          </a:solidFill>
          <a:ln>
            <a:noFill/>
          </a:ln>
          <a:effectLst>
            <a:outerShdw blurRad="40000" dist="23000" dir="5400000" rotWithShape="0">
              <a:srgbClr val="000000">
                <a:alpha val="34509"/>
              </a:srgbClr>
            </a:outerShdw>
          </a:effectLst>
        </p:spPr>
        <p:txBody>
          <a:bodyPr spcFirstLastPara="1" wrap="square" lIns="80975" tIns="40475" rIns="80975" bIns="40475" anchor="ctr" anchorCtr="0">
            <a:noAutofit/>
          </a:bodyPr>
          <a:lstStyle/>
          <a:p>
            <a:pPr marL="0" marR="0" lvl="0" indent="0" algn="ctr" rtl="0">
              <a:spcBef>
                <a:spcPts val="0"/>
              </a:spcBef>
              <a:spcAft>
                <a:spcPts val="0"/>
              </a:spcAft>
              <a:buSzPts val="1595"/>
              <a:buFont typeface="Century Gothic"/>
              <a:buNone/>
            </a:pPr>
            <a:endParaRPr sz="1595" b="0" i="0" u="none" strike="noStrike" cap="none" dirty="0">
              <a:solidFill>
                <a:schemeClr val="lt1"/>
              </a:solidFill>
              <a:latin typeface="Calibri"/>
              <a:ea typeface="Calibri"/>
              <a:cs typeface="Calibri"/>
              <a:sym typeface="Calibri"/>
            </a:endParaRPr>
          </a:p>
        </p:txBody>
      </p:sp>
      <p:sp>
        <p:nvSpPr>
          <p:cNvPr id="46" name="Google Shape;46;p30"/>
          <p:cNvSpPr txBox="1">
            <a:spLocks noGrp="1"/>
          </p:cNvSpPr>
          <p:nvPr>
            <p:ph type="body" idx="1"/>
          </p:nvPr>
        </p:nvSpPr>
        <p:spPr>
          <a:xfrm>
            <a:off x="395625" y="934327"/>
            <a:ext cx="10082893" cy="536017"/>
          </a:xfrm>
          <a:prstGeom prst="rect">
            <a:avLst/>
          </a:prstGeom>
          <a:noFill/>
          <a:ln>
            <a:noFill/>
          </a:ln>
        </p:spPr>
        <p:txBody>
          <a:bodyPr spcFirstLastPara="1" wrap="square" lIns="0" tIns="41100" rIns="0" bIns="0" anchor="t" anchorCtr="0">
            <a:noAutofit/>
          </a:bodyPr>
          <a:lstStyle>
            <a:lvl1pPr marL="457200" lvl="0" indent="-228600" algn="l">
              <a:lnSpc>
                <a:spcPct val="100000"/>
              </a:lnSpc>
              <a:spcBef>
                <a:spcPts val="0"/>
              </a:spcBef>
              <a:spcAft>
                <a:spcPts val="0"/>
              </a:spcAft>
              <a:buSzPts val="1701"/>
              <a:buNone/>
              <a:defRPr sz="2126" b="1">
                <a:solidFill>
                  <a:srgbClr val="181C19"/>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47" name="Google Shape;47;p30"/>
          <p:cNvSpPr txBox="1">
            <a:spLocks noGrp="1"/>
          </p:cNvSpPr>
          <p:nvPr>
            <p:ph type="body" idx="2"/>
          </p:nvPr>
        </p:nvSpPr>
        <p:spPr>
          <a:xfrm>
            <a:off x="395626" y="1484487"/>
            <a:ext cx="10082893" cy="478590"/>
          </a:xfrm>
          <a:prstGeom prst="rect">
            <a:avLst/>
          </a:prstGeom>
          <a:noFill/>
          <a:ln>
            <a:noFill/>
          </a:ln>
        </p:spPr>
        <p:txBody>
          <a:bodyPr spcFirstLastPara="1" wrap="square" lIns="0" tIns="41100" rIns="0" bIns="41100" anchor="t" anchorCtr="0">
            <a:normAutofit/>
          </a:bodyPr>
          <a:lstStyle>
            <a:lvl1pPr marL="457200" lvl="0" indent="-228600" algn="l">
              <a:lnSpc>
                <a:spcPct val="100000"/>
              </a:lnSpc>
              <a:spcBef>
                <a:spcPts val="0"/>
              </a:spcBef>
              <a:spcAft>
                <a:spcPts val="0"/>
              </a:spcAft>
              <a:buSzPts val="1134"/>
              <a:buNone/>
              <a:defRPr sz="1417" b="0" i="0" cap="none">
                <a:solidFill>
                  <a:srgbClr val="00685F"/>
                </a:solidFill>
                <a:latin typeface="Arial"/>
                <a:ea typeface="Arial"/>
                <a:cs typeface="Arial"/>
                <a:sym typeface="Arial"/>
              </a:defRPr>
            </a:lvl1pPr>
            <a:lvl2pPr marL="914400" lvl="1" indent="-320040" algn="l">
              <a:lnSpc>
                <a:spcPct val="90000"/>
              </a:lnSpc>
              <a:spcBef>
                <a:spcPts val="1619"/>
              </a:spcBef>
              <a:spcAft>
                <a:spcPts val="0"/>
              </a:spcAft>
              <a:buSzPts val="1440"/>
              <a:buChar char="•"/>
              <a:defRPr/>
            </a:lvl2pPr>
            <a:lvl3pPr marL="1371600" lvl="2" indent="-320039" algn="l">
              <a:lnSpc>
                <a:spcPct val="90000"/>
              </a:lnSpc>
              <a:spcBef>
                <a:spcPts val="1619"/>
              </a:spcBef>
              <a:spcAft>
                <a:spcPts val="0"/>
              </a:spcAft>
              <a:buSzPts val="1440"/>
              <a:buChar char="•"/>
              <a:defRPr/>
            </a:lvl3pPr>
            <a:lvl4pPr marL="1828800" lvl="3" indent="-320039" algn="l">
              <a:lnSpc>
                <a:spcPct val="90000"/>
              </a:lnSpc>
              <a:spcBef>
                <a:spcPts val="1619"/>
              </a:spcBef>
              <a:spcAft>
                <a:spcPts val="0"/>
              </a:spcAft>
              <a:buSzPts val="1440"/>
              <a:buChar char="•"/>
              <a:defRPr/>
            </a:lvl4pPr>
            <a:lvl5pPr marL="2286000" lvl="4" indent="-320039" algn="l">
              <a:lnSpc>
                <a:spcPct val="90000"/>
              </a:lnSpc>
              <a:spcBef>
                <a:spcPts val="1619"/>
              </a:spcBef>
              <a:spcAft>
                <a:spcPts val="0"/>
              </a:spcAft>
              <a:buSzPts val="1440"/>
              <a:buChar char="•"/>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pic>
        <p:nvPicPr>
          <p:cNvPr id="48" name="Google Shape;48;p30" descr="zLogo.emf"/>
          <p:cNvPicPr preferRelativeResize="0"/>
          <p:nvPr/>
        </p:nvPicPr>
        <p:blipFill rotWithShape="1">
          <a:blip r:embed="rId2">
            <a:alphaModFix/>
          </a:blip>
          <a:srcRect/>
          <a:stretch/>
        </p:blipFill>
        <p:spPr>
          <a:xfrm>
            <a:off x="9330573" y="174301"/>
            <a:ext cx="1147946" cy="374176"/>
          </a:xfrm>
          <a:prstGeom prst="rect">
            <a:avLst/>
          </a:prstGeom>
          <a:noFill/>
          <a:ln>
            <a:noFill/>
          </a:ln>
        </p:spPr>
      </p:pic>
      <p:sp>
        <p:nvSpPr>
          <p:cNvPr id="49" name="Google Shape;49;p30"/>
          <p:cNvSpPr txBox="1">
            <a:spLocks noGrp="1"/>
          </p:cNvSpPr>
          <p:nvPr>
            <p:ph type="body" idx="3"/>
          </p:nvPr>
        </p:nvSpPr>
        <p:spPr>
          <a:xfrm>
            <a:off x="395624" y="2210433"/>
            <a:ext cx="9302664" cy="5427579"/>
          </a:xfrm>
          <a:prstGeom prst="rect">
            <a:avLst/>
          </a:prstGeom>
          <a:noFill/>
          <a:ln>
            <a:noFill/>
          </a:ln>
        </p:spPr>
        <p:txBody>
          <a:bodyPr spcFirstLastPara="1" wrap="square" lIns="41100" tIns="41100" rIns="41100" bIns="41100" anchor="t" anchorCtr="0">
            <a:normAutofit/>
          </a:bodyPr>
          <a:lstStyle>
            <a:lvl1pPr marL="457200" lvl="0" indent="-300583" algn="l">
              <a:lnSpc>
                <a:spcPct val="100000"/>
              </a:lnSpc>
              <a:spcBef>
                <a:spcPts val="1619"/>
              </a:spcBef>
              <a:spcAft>
                <a:spcPts val="0"/>
              </a:spcAft>
              <a:buSzPts val="1134"/>
              <a:buChar char="•"/>
              <a:defRPr sz="1417">
                <a:solidFill>
                  <a:srgbClr val="181C19"/>
                </a:solidFill>
                <a:latin typeface="Arial"/>
                <a:ea typeface="Arial"/>
                <a:cs typeface="Arial"/>
                <a:sym typeface="Arial"/>
              </a:defRPr>
            </a:lvl1pPr>
            <a:lvl2pPr marL="914400" lvl="1" indent="-291592" algn="l">
              <a:lnSpc>
                <a:spcPct val="100000"/>
              </a:lnSpc>
              <a:spcBef>
                <a:spcPts val="1619"/>
              </a:spcBef>
              <a:spcAft>
                <a:spcPts val="0"/>
              </a:spcAft>
              <a:buSzPts val="992"/>
              <a:buChar char="•"/>
              <a:defRPr sz="1240">
                <a:solidFill>
                  <a:srgbClr val="181C19"/>
                </a:solidFill>
                <a:latin typeface="Arial"/>
                <a:ea typeface="Arial"/>
                <a:cs typeface="Arial"/>
                <a:sym typeface="Arial"/>
              </a:defRPr>
            </a:lvl2pPr>
            <a:lvl3pPr marL="1371600" lvl="2" indent="-282600" algn="l">
              <a:lnSpc>
                <a:spcPct val="100000"/>
              </a:lnSpc>
              <a:spcBef>
                <a:spcPts val="1619"/>
              </a:spcBef>
              <a:spcAft>
                <a:spcPts val="0"/>
              </a:spcAft>
              <a:buSzPts val="850"/>
              <a:buChar char="•"/>
              <a:defRPr sz="1063">
                <a:solidFill>
                  <a:srgbClr val="181C19"/>
                </a:solidFill>
                <a:latin typeface="Arial"/>
                <a:ea typeface="Arial"/>
                <a:cs typeface="Arial"/>
                <a:sym typeface="Arial"/>
              </a:defRPr>
            </a:lvl3pPr>
            <a:lvl4pPr marL="1828800" lvl="3" indent="-278079" algn="l">
              <a:lnSpc>
                <a:spcPct val="100000"/>
              </a:lnSpc>
              <a:spcBef>
                <a:spcPts val="1619"/>
              </a:spcBef>
              <a:spcAft>
                <a:spcPts val="0"/>
              </a:spcAft>
              <a:buSzPts val="779"/>
              <a:buChar char="•"/>
              <a:defRPr sz="974">
                <a:solidFill>
                  <a:srgbClr val="181C19"/>
                </a:solidFill>
                <a:latin typeface="Arial"/>
                <a:ea typeface="Arial"/>
                <a:cs typeface="Arial"/>
                <a:sym typeface="Arial"/>
              </a:defRPr>
            </a:lvl4pPr>
            <a:lvl5pPr marL="2286000" lvl="4" indent="-278079" algn="l">
              <a:lnSpc>
                <a:spcPct val="100000"/>
              </a:lnSpc>
              <a:spcBef>
                <a:spcPts val="1619"/>
              </a:spcBef>
              <a:spcAft>
                <a:spcPts val="0"/>
              </a:spcAft>
              <a:buSzPts val="779"/>
              <a:buChar char="•"/>
              <a:defRPr sz="974">
                <a:solidFill>
                  <a:srgbClr val="181C19"/>
                </a:solidFill>
                <a:latin typeface="Arial"/>
                <a:ea typeface="Arial"/>
                <a:cs typeface="Arial"/>
                <a:sym typeface="Arial"/>
              </a:defRPr>
            </a:lvl5pPr>
            <a:lvl6pPr marL="2743200" lvl="5" indent="-320039" algn="l">
              <a:lnSpc>
                <a:spcPct val="90000"/>
              </a:lnSpc>
              <a:spcBef>
                <a:spcPts val="1619"/>
              </a:spcBef>
              <a:spcAft>
                <a:spcPts val="0"/>
              </a:spcAft>
              <a:buSzPts val="1440"/>
              <a:buChar char="•"/>
              <a:defRPr/>
            </a:lvl6pPr>
            <a:lvl7pPr marL="3200400" lvl="6" indent="-320039" algn="l">
              <a:lnSpc>
                <a:spcPct val="90000"/>
              </a:lnSpc>
              <a:spcBef>
                <a:spcPts val="1619"/>
              </a:spcBef>
              <a:spcAft>
                <a:spcPts val="0"/>
              </a:spcAft>
              <a:buSzPts val="1440"/>
              <a:buChar char="•"/>
              <a:defRPr/>
            </a:lvl7pPr>
            <a:lvl8pPr marL="3657600" lvl="7" indent="-320040" algn="l">
              <a:lnSpc>
                <a:spcPct val="90000"/>
              </a:lnSpc>
              <a:spcBef>
                <a:spcPts val="1619"/>
              </a:spcBef>
              <a:spcAft>
                <a:spcPts val="0"/>
              </a:spcAft>
              <a:buSzPts val="1440"/>
              <a:buChar char="•"/>
              <a:defRPr/>
            </a:lvl8pPr>
            <a:lvl9pPr marL="4114800" lvl="8" indent="-320040" algn="l">
              <a:lnSpc>
                <a:spcPct val="90000"/>
              </a:lnSpc>
              <a:spcBef>
                <a:spcPts val="1619"/>
              </a:spcBef>
              <a:spcAft>
                <a:spcPts val="0"/>
              </a:spcAft>
              <a:buSzPts val="1440"/>
              <a:buChar char="•"/>
              <a:defRPr/>
            </a:lvl9pPr>
          </a:lstStyle>
          <a:p>
            <a:endParaRPr/>
          </a:p>
        </p:txBody>
      </p:sp>
      <p:sp>
        <p:nvSpPr>
          <p:cNvPr id="50" name="Google Shape;50;p30"/>
          <p:cNvSpPr/>
          <p:nvPr/>
        </p:nvSpPr>
        <p:spPr>
          <a:xfrm rot="5400000">
            <a:off x="17440" y="-35053"/>
            <a:ext cx="1319217" cy="1384066"/>
          </a:xfrm>
          <a:custGeom>
            <a:avLst/>
            <a:gdLst/>
            <a:ahLst/>
            <a:cxnLst/>
            <a:rect l="l" t="t" r="r" b="b"/>
            <a:pathLst>
              <a:path w="2238812" h="3062464" extrusionOk="0">
                <a:moveTo>
                  <a:pt x="-1" y="3053158"/>
                </a:moveTo>
                <a:cubicBezTo>
                  <a:pt x="461" y="2241063"/>
                  <a:pt x="924" y="1630160"/>
                  <a:pt x="1386" y="818065"/>
                </a:cubicBezTo>
                <a:lnTo>
                  <a:pt x="440532" y="0"/>
                </a:lnTo>
                <a:lnTo>
                  <a:pt x="2238812" y="3062464"/>
                </a:lnTo>
                <a:lnTo>
                  <a:pt x="-1" y="305315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51" name="Google Shape;51;p30"/>
          <p:cNvSpPr/>
          <p:nvPr/>
        </p:nvSpPr>
        <p:spPr>
          <a:xfrm rot="5400000">
            <a:off x="-22808" y="-7282"/>
            <a:ext cx="1140337" cy="1140276"/>
          </a:xfrm>
          <a:custGeom>
            <a:avLst/>
            <a:gdLst/>
            <a:ahLst/>
            <a:cxnLst/>
            <a:rect l="l" t="t" r="r" b="b"/>
            <a:pathLst>
              <a:path w="2334102" h="3043055" extrusionOk="0">
                <a:moveTo>
                  <a:pt x="1" y="3021037"/>
                </a:moveTo>
                <a:cubicBezTo>
                  <a:pt x="3546" y="2222148"/>
                  <a:pt x="7086" y="1688421"/>
                  <a:pt x="10631" y="889532"/>
                </a:cubicBezTo>
                <a:lnTo>
                  <a:pt x="536384" y="0"/>
                </a:lnTo>
                <a:lnTo>
                  <a:pt x="2334101" y="3043056"/>
                </a:lnTo>
                <a:lnTo>
                  <a:pt x="1" y="3021037"/>
                </a:lnTo>
                <a:close/>
              </a:path>
            </a:pathLst>
          </a:custGeom>
          <a:solidFill>
            <a:srgbClr val="007E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52" name="Google Shape;52;p30"/>
          <p:cNvSpPr/>
          <p:nvPr/>
        </p:nvSpPr>
        <p:spPr>
          <a:xfrm rot="-5400000" flipH="1">
            <a:off x="9546865" y="4433679"/>
            <a:ext cx="1512275" cy="997340"/>
          </a:xfrm>
          <a:custGeom>
            <a:avLst/>
            <a:gdLst/>
            <a:ahLst/>
            <a:cxnLst/>
            <a:rect l="l" t="t" r="r" b="b"/>
            <a:pathLst>
              <a:path w="3795609" h="3263675" extrusionOk="0">
                <a:moveTo>
                  <a:pt x="0" y="3263675"/>
                </a:moveTo>
                <a:lnTo>
                  <a:pt x="1887589" y="0"/>
                </a:lnTo>
                <a:lnTo>
                  <a:pt x="3795609" y="3263660"/>
                </a:lnTo>
                <a:lnTo>
                  <a:pt x="0" y="32636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
        <p:nvSpPr>
          <p:cNvPr id="53" name="Google Shape;53;p30"/>
          <p:cNvSpPr/>
          <p:nvPr/>
        </p:nvSpPr>
        <p:spPr>
          <a:xfrm rot="-5400000" flipH="1">
            <a:off x="9858389" y="4543016"/>
            <a:ext cx="1136444" cy="749480"/>
          </a:xfrm>
          <a:custGeom>
            <a:avLst/>
            <a:gdLst/>
            <a:ahLst/>
            <a:cxnLst/>
            <a:rect l="l" t="t" r="r" b="b"/>
            <a:pathLst>
              <a:path w="3795609" h="3263675" extrusionOk="0">
                <a:moveTo>
                  <a:pt x="0" y="3263675"/>
                </a:moveTo>
                <a:lnTo>
                  <a:pt x="1887589" y="0"/>
                </a:lnTo>
                <a:lnTo>
                  <a:pt x="3795609" y="3263660"/>
                </a:lnTo>
                <a:lnTo>
                  <a:pt x="0" y="3263675"/>
                </a:lnTo>
                <a:close/>
              </a:path>
            </a:pathLst>
          </a:custGeom>
          <a:solidFill>
            <a:srgbClr val="7BCC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7770159" y="0"/>
            <a:ext cx="2094946" cy="6957262"/>
          </a:xfrm>
          <a:prstGeom prst="rect">
            <a:avLst/>
          </a:prstGeom>
          <a:noFill/>
          <a:ln>
            <a:noFill/>
          </a:ln>
        </p:spPr>
        <p:txBody>
          <a:bodyPr spcFirstLastPara="1" wrap="square" lIns="41100" tIns="41100" rIns="41100" bIns="41100" anchor="b" anchorCtr="0">
            <a:normAutofit/>
          </a:bodyPr>
          <a:lstStyle>
            <a:lvl1pPr marR="0" lvl="0"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1pPr>
            <a:lvl2pPr marR="0" lvl="1"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2pPr>
            <a:lvl3pPr marR="0" lvl="2"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3pPr>
            <a:lvl4pPr marR="0" lvl="3"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4pPr>
            <a:lvl5pPr marR="0" lvl="4"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5pPr>
            <a:lvl6pPr marR="0" lvl="5"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6pPr>
            <a:lvl7pPr marR="0" lvl="6"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7pPr>
            <a:lvl8pPr marR="0" lvl="7"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8pPr>
            <a:lvl9pPr marR="0" lvl="8" algn="l" rtl="0">
              <a:lnSpc>
                <a:spcPct val="80000"/>
              </a:lnSpc>
              <a:spcBef>
                <a:spcPts val="0"/>
              </a:spcBef>
              <a:spcAft>
                <a:spcPts val="0"/>
              </a:spcAft>
              <a:buSzPts val="1400"/>
              <a:buNone/>
              <a:defRPr sz="4000" b="0" i="0" u="none" strike="noStrike" cap="none">
                <a:solidFill>
                  <a:srgbClr val="FE8637"/>
                </a:solidFill>
                <a:latin typeface="Century Gothic"/>
                <a:ea typeface="Century Gothic"/>
                <a:cs typeface="Century Gothic"/>
                <a:sym typeface="Century Gothic"/>
              </a:defRPr>
            </a:lvl9pPr>
          </a:lstStyle>
          <a:p>
            <a:endParaRPr/>
          </a:p>
        </p:txBody>
      </p:sp>
      <p:sp>
        <p:nvSpPr>
          <p:cNvPr id="7" name="Google Shape;7;p21"/>
          <p:cNvSpPr txBox="1">
            <a:spLocks noGrp="1"/>
          </p:cNvSpPr>
          <p:nvPr>
            <p:ph type="body" idx="1"/>
          </p:nvPr>
        </p:nvSpPr>
        <p:spPr>
          <a:xfrm>
            <a:off x="944699" y="616466"/>
            <a:ext cx="6622727" cy="7305160"/>
          </a:xfrm>
          <a:prstGeom prst="rect">
            <a:avLst/>
          </a:prstGeom>
          <a:noFill/>
          <a:ln>
            <a:noFill/>
          </a:ln>
        </p:spPr>
        <p:txBody>
          <a:bodyPr spcFirstLastPara="1" wrap="square" lIns="41100" tIns="41100" rIns="41100" bIns="41100" anchor="t" anchorCtr="0">
            <a:normAutofit/>
          </a:bodyPr>
          <a:lstStyle>
            <a:lvl1pPr marL="457200" marR="0" lvl="0"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1pPr>
            <a:lvl2pPr marL="914400" marR="0" lvl="1" indent="-375919"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2pPr>
            <a:lvl3pPr marL="1371600" marR="0" lvl="2" indent="-375919"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3pPr>
            <a:lvl4pPr marL="1828800" marR="0" lvl="3" indent="-375919"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4pPr>
            <a:lvl5pPr marL="2286000" marR="0" lvl="4"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5pPr>
            <a:lvl6pPr marL="2743200" marR="0" lvl="5"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6pPr>
            <a:lvl7pPr marL="3200400" marR="0" lvl="6"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7pPr>
            <a:lvl8pPr marL="3657600" marR="0" lvl="7"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8pPr>
            <a:lvl9pPr marL="4114800" marR="0" lvl="8" indent="-375920" algn="l" rtl="0">
              <a:lnSpc>
                <a:spcPct val="90000"/>
              </a:lnSpc>
              <a:spcBef>
                <a:spcPts val="1619"/>
              </a:spcBef>
              <a:spcAft>
                <a:spcPts val="0"/>
              </a:spcAft>
              <a:buClr>
                <a:srgbClr val="595959"/>
              </a:buClr>
              <a:buSzPts val="2320"/>
              <a:buFont typeface="Arial"/>
              <a:buChar char="•"/>
              <a:defRPr sz="2900" b="0" i="0" u="none" strike="noStrike" cap="none">
                <a:solidFill>
                  <a:srgbClr val="595959"/>
                </a:solidFill>
                <a:latin typeface="Century Gothic"/>
                <a:ea typeface="Century Gothic"/>
                <a:cs typeface="Century Gothic"/>
                <a:sym typeface="Century Gothic"/>
              </a:defRPr>
            </a:lvl9pPr>
          </a:lstStyle>
          <a:p>
            <a:endParaRPr/>
          </a:p>
        </p:txBody>
      </p:sp>
      <p:sp>
        <p:nvSpPr>
          <p:cNvPr id="8" name="Google Shape;8;p21"/>
          <p:cNvSpPr txBox="1">
            <a:spLocks noGrp="1"/>
          </p:cNvSpPr>
          <p:nvPr>
            <p:ph type="sldNum" idx="12"/>
          </p:nvPr>
        </p:nvSpPr>
        <p:spPr>
          <a:xfrm>
            <a:off x="7567423" y="7160844"/>
            <a:ext cx="1081263" cy="221539"/>
          </a:xfrm>
          <a:prstGeom prst="rect">
            <a:avLst/>
          </a:prstGeom>
          <a:noFill/>
          <a:ln>
            <a:noFill/>
          </a:ln>
        </p:spPr>
        <p:txBody>
          <a:bodyPr spcFirstLastPara="1" wrap="square" lIns="41100" tIns="41100" rIns="41100" bIns="41100" anchor="ctr" anchorCtr="0">
            <a:spAutoFit/>
          </a:bodyPr>
          <a:lstStyle>
            <a:lvl1pPr marL="0" marR="0" lvl="0" indent="0" algn="r" rtl="0">
              <a:spcBef>
                <a:spcPts val="0"/>
              </a:spcBef>
              <a:buNone/>
              <a:defRPr sz="900" b="0" i="0" u="none" strike="noStrike" cap="none">
                <a:solidFill>
                  <a:srgbClr val="595959"/>
                </a:solidFill>
                <a:latin typeface="Century Gothic"/>
                <a:ea typeface="Century Gothic"/>
                <a:cs typeface="Century Gothic"/>
                <a:sym typeface="Century Gothic"/>
              </a:defRPr>
            </a:lvl1pPr>
            <a:lvl2pPr marL="0" marR="0" lvl="1" indent="0" algn="r" rtl="0">
              <a:spcBef>
                <a:spcPts val="0"/>
              </a:spcBef>
              <a:buNone/>
              <a:defRPr sz="900" b="0" i="0" u="none" strike="noStrike" cap="none">
                <a:solidFill>
                  <a:srgbClr val="595959"/>
                </a:solidFill>
                <a:latin typeface="Century Gothic"/>
                <a:ea typeface="Century Gothic"/>
                <a:cs typeface="Century Gothic"/>
                <a:sym typeface="Century Gothic"/>
              </a:defRPr>
            </a:lvl2pPr>
            <a:lvl3pPr marL="0" marR="0" lvl="2" indent="0" algn="r" rtl="0">
              <a:spcBef>
                <a:spcPts val="0"/>
              </a:spcBef>
              <a:buNone/>
              <a:defRPr sz="900" b="0" i="0" u="none" strike="noStrike" cap="none">
                <a:solidFill>
                  <a:srgbClr val="595959"/>
                </a:solidFill>
                <a:latin typeface="Century Gothic"/>
                <a:ea typeface="Century Gothic"/>
                <a:cs typeface="Century Gothic"/>
                <a:sym typeface="Century Gothic"/>
              </a:defRPr>
            </a:lvl3pPr>
            <a:lvl4pPr marL="0" marR="0" lvl="3" indent="0" algn="r" rtl="0">
              <a:spcBef>
                <a:spcPts val="0"/>
              </a:spcBef>
              <a:buNone/>
              <a:defRPr sz="900" b="0" i="0" u="none" strike="noStrike" cap="none">
                <a:solidFill>
                  <a:srgbClr val="595959"/>
                </a:solidFill>
                <a:latin typeface="Century Gothic"/>
                <a:ea typeface="Century Gothic"/>
                <a:cs typeface="Century Gothic"/>
                <a:sym typeface="Century Gothic"/>
              </a:defRPr>
            </a:lvl4pPr>
            <a:lvl5pPr marL="0" marR="0" lvl="4" indent="0" algn="r" rtl="0">
              <a:spcBef>
                <a:spcPts val="0"/>
              </a:spcBef>
              <a:buNone/>
              <a:defRPr sz="900" b="0" i="0" u="none" strike="noStrike" cap="none">
                <a:solidFill>
                  <a:srgbClr val="595959"/>
                </a:solidFill>
                <a:latin typeface="Century Gothic"/>
                <a:ea typeface="Century Gothic"/>
                <a:cs typeface="Century Gothic"/>
                <a:sym typeface="Century Gothic"/>
              </a:defRPr>
            </a:lvl5pPr>
            <a:lvl6pPr marL="0" marR="0" lvl="5" indent="0" algn="r" rtl="0">
              <a:spcBef>
                <a:spcPts val="0"/>
              </a:spcBef>
              <a:buNone/>
              <a:defRPr sz="900" b="0" i="0" u="none" strike="noStrike" cap="none">
                <a:solidFill>
                  <a:srgbClr val="595959"/>
                </a:solidFill>
                <a:latin typeface="Century Gothic"/>
                <a:ea typeface="Century Gothic"/>
                <a:cs typeface="Century Gothic"/>
                <a:sym typeface="Century Gothic"/>
              </a:defRPr>
            </a:lvl6pPr>
            <a:lvl7pPr marL="0" marR="0" lvl="6" indent="0" algn="r" rtl="0">
              <a:spcBef>
                <a:spcPts val="0"/>
              </a:spcBef>
              <a:buNone/>
              <a:defRPr sz="900" b="0" i="0" u="none" strike="noStrike" cap="none">
                <a:solidFill>
                  <a:srgbClr val="595959"/>
                </a:solidFill>
                <a:latin typeface="Century Gothic"/>
                <a:ea typeface="Century Gothic"/>
                <a:cs typeface="Century Gothic"/>
                <a:sym typeface="Century Gothic"/>
              </a:defRPr>
            </a:lvl7pPr>
            <a:lvl8pPr marL="0" marR="0" lvl="7" indent="0" algn="r" rtl="0">
              <a:spcBef>
                <a:spcPts val="0"/>
              </a:spcBef>
              <a:buNone/>
              <a:defRPr sz="900" b="0" i="0" u="none" strike="noStrike" cap="none">
                <a:solidFill>
                  <a:srgbClr val="595959"/>
                </a:solidFill>
                <a:latin typeface="Century Gothic"/>
                <a:ea typeface="Century Gothic"/>
                <a:cs typeface="Century Gothic"/>
                <a:sym typeface="Century Gothic"/>
              </a:defRPr>
            </a:lvl8pPr>
            <a:lvl9pPr marL="0" marR="0" lvl="8" indent="0" algn="r" rtl="0">
              <a:spcBef>
                <a:spcPts val="0"/>
              </a:spcBef>
              <a:buNone/>
              <a:defRPr sz="900" b="0" i="0" u="none" strike="noStrike" cap="none">
                <a:solidFill>
                  <a:srgbClr val="595959"/>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770159" y="0"/>
            <a:ext cx="2094946" cy="6957262"/>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chor="b">
            <a:normAutofit/>
          </a:bodyPr>
          <a:lstStyle/>
          <a:p>
            <a:pPr lvl="0">
              <a:defRPr sz="1800">
                <a:solidFill>
                  <a:srgbClr val="000000"/>
                </a:solidFill>
              </a:defRPr>
            </a:pPr>
            <a:r>
              <a:rPr sz="4000">
                <a:solidFill>
                  <a:srgbClr val="FE8637"/>
                </a:solidFill>
              </a:rPr>
              <a:t>Title Text</a:t>
            </a:r>
          </a:p>
        </p:txBody>
      </p:sp>
      <p:sp>
        <p:nvSpPr>
          <p:cNvPr id="3" name="Shape 3"/>
          <p:cNvSpPr>
            <a:spLocks noGrp="1"/>
          </p:cNvSpPr>
          <p:nvPr>
            <p:ph type="body" idx="1"/>
          </p:nvPr>
        </p:nvSpPr>
        <p:spPr>
          <a:xfrm>
            <a:off x="944699" y="616466"/>
            <a:ext cx="6622727" cy="7305160"/>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ormAutofit/>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 name="Shape 4"/>
          <p:cNvSpPr>
            <a:spLocks noGrp="1"/>
          </p:cNvSpPr>
          <p:nvPr>
            <p:ph type="sldNum" sz="quarter" idx="2"/>
          </p:nvPr>
        </p:nvSpPr>
        <p:spPr>
          <a:xfrm>
            <a:off x="7567423" y="7160844"/>
            <a:ext cx="1081263" cy="221539"/>
          </a:xfrm>
          <a:prstGeom prst="rect">
            <a:avLst/>
          </a:prstGeom>
          <a:ln w="12700">
            <a:miter lim="400000"/>
          </a:ln>
        </p:spPr>
        <p:txBody>
          <a:bodyPr lIns="41117" tIns="41118" rIns="41117" bIns="41118" anchor="ctr">
            <a:spAutoFit/>
          </a:bodyPr>
          <a:lstStyle>
            <a:lvl1pPr algn="r">
              <a:defRPr sz="900">
                <a:solidFill>
                  <a:srgbClr val="595959"/>
                </a:solidFill>
              </a:defRPr>
            </a:lvl1pPr>
          </a:lstStyle>
          <a:p>
            <a:pPr lvl="0"/>
            <a:fld id="{86CB4B4D-7CA3-9044-876B-883B54F8677D}" type="slidenum">
              <a:t>‹#›</a:t>
            </a:fld>
            <a:endParaRPr dirty="0"/>
          </a:p>
        </p:txBody>
      </p:sp>
    </p:spTree>
    <p:extLst>
      <p:ext uri="{BB962C8B-B14F-4D97-AF65-F5344CB8AC3E}">
        <p14:creationId xmlns:p14="http://schemas.microsoft.com/office/powerpoint/2010/main" val="19620935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spd="med"/>
  <p:hf sldNum="0" hdr="0" dt="0"/>
  <p:txStyles>
    <p:titleStyle>
      <a:lvl1pPr>
        <a:lnSpc>
          <a:spcPct val="80000"/>
        </a:lnSpc>
        <a:defRPr sz="4000">
          <a:solidFill>
            <a:srgbClr val="FE8637"/>
          </a:solidFill>
          <a:latin typeface="Century Gothic"/>
          <a:ea typeface="Century Gothic"/>
          <a:cs typeface="Century Gothic"/>
          <a:sym typeface="Century Gothic"/>
        </a:defRPr>
      </a:lvl1pPr>
      <a:lvl2pPr>
        <a:lnSpc>
          <a:spcPct val="80000"/>
        </a:lnSpc>
        <a:defRPr sz="4000">
          <a:solidFill>
            <a:srgbClr val="FE8637"/>
          </a:solidFill>
          <a:latin typeface="Century Gothic"/>
          <a:ea typeface="Century Gothic"/>
          <a:cs typeface="Century Gothic"/>
          <a:sym typeface="Century Gothic"/>
        </a:defRPr>
      </a:lvl2pPr>
      <a:lvl3pPr>
        <a:lnSpc>
          <a:spcPct val="80000"/>
        </a:lnSpc>
        <a:defRPr sz="4000">
          <a:solidFill>
            <a:srgbClr val="FE8637"/>
          </a:solidFill>
          <a:latin typeface="Century Gothic"/>
          <a:ea typeface="Century Gothic"/>
          <a:cs typeface="Century Gothic"/>
          <a:sym typeface="Century Gothic"/>
        </a:defRPr>
      </a:lvl3pPr>
      <a:lvl4pPr>
        <a:lnSpc>
          <a:spcPct val="80000"/>
        </a:lnSpc>
        <a:defRPr sz="4000">
          <a:solidFill>
            <a:srgbClr val="FE8637"/>
          </a:solidFill>
          <a:latin typeface="Century Gothic"/>
          <a:ea typeface="Century Gothic"/>
          <a:cs typeface="Century Gothic"/>
          <a:sym typeface="Century Gothic"/>
        </a:defRPr>
      </a:lvl4pPr>
      <a:lvl5pPr>
        <a:lnSpc>
          <a:spcPct val="80000"/>
        </a:lnSpc>
        <a:defRPr sz="4000">
          <a:solidFill>
            <a:srgbClr val="FE8637"/>
          </a:solidFill>
          <a:latin typeface="Century Gothic"/>
          <a:ea typeface="Century Gothic"/>
          <a:cs typeface="Century Gothic"/>
          <a:sym typeface="Century Gothic"/>
        </a:defRPr>
      </a:lvl5pPr>
      <a:lvl6pPr>
        <a:lnSpc>
          <a:spcPct val="80000"/>
        </a:lnSpc>
        <a:defRPr sz="4000">
          <a:solidFill>
            <a:srgbClr val="FE8637"/>
          </a:solidFill>
          <a:latin typeface="Century Gothic"/>
          <a:ea typeface="Century Gothic"/>
          <a:cs typeface="Century Gothic"/>
          <a:sym typeface="Century Gothic"/>
        </a:defRPr>
      </a:lvl6pPr>
      <a:lvl7pPr>
        <a:lnSpc>
          <a:spcPct val="80000"/>
        </a:lnSpc>
        <a:defRPr sz="4000">
          <a:solidFill>
            <a:srgbClr val="FE8637"/>
          </a:solidFill>
          <a:latin typeface="Century Gothic"/>
          <a:ea typeface="Century Gothic"/>
          <a:cs typeface="Century Gothic"/>
          <a:sym typeface="Century Gothic"/>
        </a:defRPr>
      </a:lvl7pPr>
      <a:lvl8pPr>
        <a:lnSpc>
          <a:spcPct val="80000"/>
        </a:lnSpc>
        <a:defRPr sz="4000">
          <a:solidFill>
            <a:srgbClr val="FE8637"/>
          </a:solidFill>
          <a:latin typeface="Century Gothic"/>
          <a:ea typeface="Century Gothic"/>
          <a:cs typeface="Century Gothic"/>
          <a:sym typeface="Century Gothic"/>
        </a:defRPr>
      </a:lvl8pPr>
      <a:lvl9pPr>
        <a:lnSpc>
          <a:spcPct val="80000"/>
        </a:lnSpc>
        <a:defRPr sz="4000">
          <a:solidFill>
            <a:srgbClr val="FE8637"/>
          </a:solidFill>
          <a:latin typeface="Century Gothic"/>
          <a:ea typeface="Century Gothic"/>
          <a:cs typeface="Century Gothic"/>
          <a:sym typeface="Century Gothic"/>
        </a:defRPr>
      </a:lvl9pPr>
    </p:titleStyle>
    <p:bodyStyle>
      <a:lvl1pPr marL="246710"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1pPr>
      <a:lvl2pPr marL="534537"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2pPr>
      <a:lvl3pPr marL="699010" indent="-164472">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3pPr>
      <a:lvl4pPr marL="863482" indent="-16447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4pPr>
      <a:lvl5pPr marL="986838" indent="-123354">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5pPr>
      <a:lvl6pPr marL="1268791"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6pPr>
      <a:lvl7pPr marL="1392146"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7pPr>
      <a:lvl8pPr marL="1515500"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8pPr>
      <a:lvl9pPr marL="1638855"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9pPr>
    </p:bodyStyle>
    <p:otherStyle>
      <a:lvl1pPr algn="r">
        <a:defRPr sz="900">
          <a:solidFill>
            <a:schemeClr val="tx1"/>
          </a:solidFill>
          <a:latin typeface="+mn-lt"/>
          <a:ea typeface="+mn-ea"/>
          <a:cs typeface="+mn-cs"/>
          <a:sym typeface="Century Gothic"/>
        </a:defRPr>
      </a:lvl1pPr>
      <a:lvl2pPr indent="411182" algn="r">
        <a:defRPr sz="900">
          <a:solidFill>
            <a:schemeClr val="tx1"/>
          </a:solidFill>
          <a:latin typeface="+mn-lt"/>
          <a:ea typeface="+mn-ea"/>
          <a:cs typeface="+mn-cs"/>
          <a:sym typeface="Century Gothic"/>
        </a:defRPr>
      </a:lvl2pPr>
      <a:lvl3pPr indent="822364" algn="r">
        <a:defRPr sz="900">
          <a:solidFill>
            <a:schemeClr val="tx1"/>
          </a:solidFill>
          <a:latin typeface="+mn-lt"/>
          <a:ea typeface="+mn-ea"/>
          <a:cs typeface="+mn-cs"/>
          <a:sym typeface="Century Gothic"/>
        </a:defRPr>
      </a:lvl3pPr>
      <a:lvl4pPr indent="1233548" algn="r">
        <a:defRPr sz="900">
          <a:solidFill>
            <a:schemeClr val="tx1"/>
          </a:solidFill>
          <a:latin typeface="+mn-lt"/>
          <a:ea typeface="+mn-ea"/>
          <a:cs typeface="+mn-cs"/>
          <a:sym typeface="Century Gothic"/>
        </a:defRPr>
      </a:lvl4pPr>
      <a:lvl5pPr indent="1644730" algn="r">
        <a:defRPr sz="900">
          <a:solidFill>
            <a:schemeClr val="tx1"/>
          </a:solidFill>
          <a:latin typeface="+mn-lt"/>
          <a:ea typeface="+mn-ea"/>
          <a:cs typeface="+mn-cs"/>
          <a:sym typeface="Century Gothic"/>
        </a:defRPr>
      </a:lvl5pPr>
      <a:lvl6pPr indent="2055912" algn="r">
        <a:defRPr sz="900">
          <a:solidFill>
            <a:schemeClr val="tx1"/>
          </a:solidFill>
          <a:latin typeface="+mn-lt"/>
          <a:ea typeface="+mn-ea"/>
          <a:cs typeface="+mn-cs"/>
          <a:sym typeface="Century Gothic"/>
        </a:defRPr>
      </a:lvl6pPr>
      <a:lvl7pPr indent="2467094" algn="r">
        <a:defRPr sz="900">
          <a:solidFill>
            <a:schemeClr val="tx1"/>
          </a:solidFill>
          <a:latin typeface="+mn-lt"/>
          <a:ea typeface="+mn-ea"/>
          <a:cs typeface="+mn-cs"/>
          <a:sym typeface="Century Gothic"/>
        </a:defRPr>
      </a:lvl7pPr>
      <a:lvl8pPr indent="2878276" algn="r">
        <a:defRPr sz="900">
          <a:solidFill>
            <a:schemeClr val="tx1"/>
          </a:solidFill>
          <a:latin typeface="+mn-lt"/>
          <a:ea typeface="+mn-ea"/>
          <a:cs typeface="+mn-cs"/>
          <a:sym typeface="Century Gothic"/>
        </a:defRPr>
      </a:lvl8pPr>
      <a:lvl9pPr indent="3289460" algn="r">
        <a:defRPr sz="9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_Worksheet1.xlsx"/><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835" y="6072274"/>
            <a:ext cx="10809799" cy="1849351"/>
          </a:xfrm>
          <a:prstGeom prst="rect">
            <a:avLst/>
          </a:prstGeom>
          <a:solidFill>
            <a:srgbClr val="FE8637"/>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i="0" u="none" strike="noStrike" cap="none" dirty="0">
                <a:solidFill>
                  <a:srgbClr val="FFFFFF"/>
                </a:solidFill>
                <a:latin typeface="Century Gothic"/>
                <a:ea typeface="Century Gothic"/>
                <a:cs typeface="Century Gothic"/>
                <a:sym typeface="Century Gothic"/>
              </a:rPr>
              <a:t>  </a:t>
            </a:r>
            <a:r>
              <a:rPr lang="en-US" sz="2800" b="1" i="0" u="none" strike="noStrike" cap="none" dirty="0">
                <a:solidFill>
                  <a:srgbClr val="FFFFFF"/>
                </a:solidFill>
                <a:latin typeface="+mn-lt"/>
                <a:ea typeface="Century Gothic"/>
                <a:cs typeface="Century Gothic"/>
                <a:sym typeface="Century Gothic"/>
              </a:rPr>
              <a:t>PRESENTER: DPW&amp;I</a:t>
            </a:r>
            <a:r>
              <a:rPr lang="en-US" sz="2800" b="1" i="0" u="none" strike="noStrike" cap="none" dirty="0">
                <a:solidFill>
                  <a:srgbClr val="FFFFFF"/>
                </a:solidFill>
                <a:latin typeface="Century Gothic"/>
                <a:ea typeface="Century Gothic"/>
                <a:cs typeface="Century Gothic"/>
                <a:sym typeface="Century Gothic"/>
              </a:rPr>
              <a:t> </a:t>
            </a:r>
            <a:endParaRPr dirty="0"/>
          </a:p>
        </p:txBody>
      </p:sp>
      <p:sp>
        <p:nvSpPr>
          <p:cNvPr id="113" name="Google Shape;113;p1"/>
          <p:cNvSpPr/>
          <p:nvPr/>
        </p:nvSpPr>
        <p:spPr>
          <a:xfrm>
            <a:off x="288106" y="6643873"/>
            <a:ext cx="10737792" cy="3847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endParaRPr sz="2500" b="1" i="0" u="none" strike="noStrike" cap="none" dirty="0">
              <a:solidFill>
                <a:srgbClr val="FFFFFF"/>
              </a:solidFill>
              <a:latin typeface="Century Gothic"/>
              <a:ea typeface="Century Gothic"/>
              <a:cs typeface="Century Gothic"/>
              <a:sym typeface="Century Gothic"/>
            </a:endParaRPr>
          </a:p>
        </p:txBody>
      </p:sp>
      <p:pic>
        <p:nvPicPr>
          <p:cNvPr id="114" name="Google Shape;114;p1" descr="Publi Works &amp; Infrastructure"/>
          <p:cNvPicPr preferRelativeResize="0"/>
          <p:nvPr/>
        </p:nvPicPr>
        <p:blipFill rotWithShape="1">
          <a:blip r:embed="rId3">
            <a:alphaModFix/>
          </a:blip>
          <a:srcRect/>
          <a:stretch/>
        </p:blipFill>
        <p:spPr>
          <a:xfrm>
            <a:off x="288107" y="34652"/>
            <a:ext cx="4553524" cy="1693912"/>
          </a:xfrm>
          <a:prstGeom prst="rect">
            <a:avLst/>
          </a:prstGeom>
          <a:noFill/>
          <a:ln>
            <a:noFill/>
          </a:ln>
        </p:spPr>
      </p:pic>
      <p:sp>
        <p:nvSpPr>
          <p:cNvPr id="115" name="Google Shape;115;p1"/>
          <p:cNvSpPr txBox="1"/>
          <p:nvPr/>
        </p:nvSpPr>
        <p:spPr>
          <a:xfrm>
            <a:off x="576713" y="3536138"/>
            <a:ext cx="5927059" cy="1021556"/>
          </a:xfrm>
          <a:prstGeom prst="rect">
            <a:avLst/>
          </a:prstGeom>
          <a:noFill/>
          <a:ln>
            <a:noFill/>
          </a:ln>
        </p:spPr>
        <p:txBody>
          <a:bodyPr spcFirstLastPara="1" wrap="square" lIns="41100" tIns="41100" rIns="41100" bIns="41100" anchor="b" anchorCtr="0">
            <a:normAutofit/>
          </a:bodyPr>
          <a:lstStyle/>
          <a:p>
            <a:pPr marL="0" marR="0" lvl="0" indent="0" algn="l" rtl="0">
              <a:lnSpc>
                <a:spcPct val="120000"/>
              </a:lnSpc>
              <a:spcBef>
                <a:spcPts val="0"/>
              </a:spcBef>
              <a:spcAft>
                <a:spcPts val="0"/>
              </a:spcAft>
              <a:buNone/>
            </a:pPr>
            <a:r>
              <a:rPr lang="en-US" sz="4800" b="0" i="0" u="none" strike="noStrike" cap="none" dirty="0">
                <a:solidFill>
                  <a:srgbClr val="FE8637"/>
                </a:solidFill>
                <a:latin typeface="Century Gothic"/>
                <a:ea typeface="Century Gothic"/>
                <a:cs typeface="Century Gothic"/>
                <a:sym typeface="Century Gothic"/>
              </a:rPr>
              <a:t> </a:t>
            </a:r>
            <a:endParaRPr sz="4800" b="0" i="0" u="none" strike="noStrike" cap="none" dirty="0">
              <a:solidFill>
                <a:srgbClr val="FE8637"/>
              </a:solidFill>
              <a:latin typeface="Century Gothic"/>
              <a:ea typeface="Century Gothic"/>
              <a:cs typeface="Century Gothic"/>
              <a:sym typeface="Century Gothic"/>
            </a:endParaRPr>
          </a:p>
        </p:txBody>
      </p:sp>
      <p:sp>
        <p:nvSpPr>
          <p:cNvPr id="116" name="Google Shape;116;p1"/>
          <p:cNvSpPr txBox="1">
            <a:spLocks noGrp="1"/>
          </p:cNvSpPr>
          <p:nvPr>
            <p:ph type="body" idx="1"/>
          </p:nvPr>
        </p:nvSpPr>
        <p:spPr>
          <a:xfrm>
            <a:off x="288106" y="2258570"/>
            <a:ext cx="8573984" cy="2362047"/>
          </a:xfrm>
          <a:prstGeom prst="rect">
            <a:avLst/>
          </a:prstGeom>
          <a:noFill/>
          <a:ln>
            <a:noFill/>
          </a:ln>
        </p:spPr>
        <p:txBody>
          <a:bodyPr spcFirstLastPara="1" wrap="square" lIns="41100" tIns="41100" rIns="41100" bIns="41100" anchor="t" anchorCtr="0">
            <a:noAutofit/>
          </a:bodyPr>
          <a:lstStyle/>
          <a:p>
            <a:pPr marL="0" lvl="0" indent="0" algn="ctr">
              <a:spcBef>
                <a:spcPts val="0"/>
              </a:spcBef>
              <a:buSzPts val="3600"/>
            </a:pPr>
            <a:r>
              <a:rPr lang="en-US" sz="3600" dirty="0" smtClean="0">
                <a:latin typeface="+mn-lt"/>
              </a:rPr>
              <a:t>PRESENTATION TO THE PORTFOLIO COMMITTEE ON PUBLIC WORKS AND INFRASTRUCTURE ON THE STATE OF THE PARLIAMENTARY </a:t>
            </a:r>
            <a:r>
              <a:rPr lang="en-US" sz="3600" dirty="0">
                <a:latin typeface="+mn-lt"/>
              </a:rPr>
              <a:t>VILLAGES</a:t>
            </a:r>
          </a:p>
          <a:p>
            <a:pPr marL="0" lvl="0" indent="0" algn="ctr">
              <a:spcBef>
                <a:spcPts val="0"/>
              </a:spcBef>
              <a:buSzPts val="3600"/>
            </a:pPr>
            <a:endParaRPr lang="en-US" sz="3600" b="0" dirty="0">
              <a:latin typeface="+mn-lt"/>
            </a:endParaRPr>
          </a:p>
          <a:p>
            <a:pPr marL="0" lvl="0" indent="0" algn="ctr">
              <a:spcBef>
                <a:spcPts val="0"/>
              </a:spcBef>
              <a:buSzPts val="3600"/>
            </a:pPr>
            <a:endParaRPr sz="3600" b="0" dirty="0">
              <a:latin typeface="+mn-lt"/>
            </a:endParaRPr>
          </a:p>
          <a:p>
            <a:pPr marL="0" lvl="0" indent="0" algn="ctr" rtl="0">
              <a:lnSpc>
                <a:spcPct val="90000"/>
              </a:lnSpc>
              <a:spcBef>
                <a:spcPts val="540"/>
              </a:spcBef>
              <a:spcAft>
                <a:spcPts val="0"/>
              </a:spcAft>
              <a:buClr>
                <a:srgbClr val="595959"/>
              </a:buClr>
              <a:buSzPts val="3600"/>
              <a:buFont typeface="Century Gothic"/>
              <a:buNone/>
            </a:pPr>
            <a:r>
              <a:rPr lang="en-US" sz="3600" dirty="0" smtClean="0">
                <a:latin typeface="+mn-lt"/>
              </a:rPr>
              <a:t>14 JUNE 2023</a:t>
            </a:r>
            <a:r>
              <a:rPr lang="en-US" sz="3600" dirty="0">
                <a:latin typeface="+mn-lt"/>
              </a:rPr>
              <a:t> </a:t>
            </a:r>
            <a:endParaRPr sz="3600" b="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body" idx="1"/>
          </p:nvPr>
        </p:nvSpPr>
        <p:spPr>
          <a:xfrm>
            <a:off x="416905" y="1872580"/>
            <a:ext cx="9967539" cy="4985420"/>
          </a:xfrm>
          <a:prstGeom prst="rect">
            <a:avLst/>
          </a:prstGeom>
          <a:noFill/>
          <a:ln>
            <a:noFill/>
          </a:ln>
        </p:spPr>
        <p:txBody>
          <a:bodyPr spcFirstLastPara="1" wrap="square" lIns="41100" tIns="41100" rIns="41100" bIns="41100" anchor="t" anchorCtr="0">
            <a:normAutofit/>
          </a:bodyPr>
          <a:lstStyle/>
          <a:p>
            <a:pPr marL="269875" indent="-230188" algn="just">
              <a:lnSpc>
                <a:spcPct val="100000"/>
              </a:lnSpc>
              <a:buSzPct val="80000"/>
              <a:tabLst>
                <a:tab pos="269875" algn="l"/>
              </a:tabLst>
            </a:pPr>
            <a:r>
              <a:rPr lang="en-US" sz="1800" dirty="0">
                <a:solidFill>
                  <a:schemeClr val="dk1"/>
                </a:solidFill>
                <a:latin typeface="Arial" panose="020B0604020202020204" pitchFamily="34" charset="0"/>
                <a:cs typeface="Arial" panose="020B0604020202020204" pitchFamily="34" charset="0"/>
              </a:rPr>
              <a:t>Work in </a:t>
            </a:r>
            <a:r>
              <a:rPr lang="en-US" sz="1800" b="1" dirty="0">
                <a:solidFill>
                  <a:schemeClr val="dk1"/>
                </a:solidFill>
                <a:latin typeface="Arial" panose="020B0604020202020204" pitchFamily="34" charset="0"/>
                <a:cs typeface="Arial" panose="020B0604020202020204" pitchFamily="34" charset="0"/>
              </a:rPr>
              <a:t>Section 2.1 </a:t>
            </a:r>
            <a:r>
              <a:rPr lang="en-US" sz="1800" dirty="0">
                <a:solidFill>
                  <a:schemeClr val="dk1"/>
                </a:solidFill>
                <a:latin typeface="Arial" panose="020B0604020202020204" pitchFamily="34" charset="0"/>
                <a:cs typeface="Arial" panose="020B0604020202020204" pitchFamily="34" charset="0"/>
              </a:rPr>
              <a:t>(28 units) of Laboria Park commenced in July 2022.</a:t>
            </a:r>
          </a:p>
          <a:p>
            <a:pPr marL="269875" indent="-230188" algn="just">
              <a:lnSpc>
                <a:spcPct val="100000"/>
              </a:lnSpc>
              <a:buSzPct val="80000"/>
              <a:tabLst>
                <a:tab pos="269875" algn="l"/>
              </a:tabLst>
            </a:pPr>
            <a:r>
              <a:rPr lang="en-US" sz="1800" b="1" dirty="0">
                <a:solidFill>
                  <a:schemeClr val="dk1"/>
                </a:solidFill>
                <a:latin typeface="Arial" panose="020B0604020202020204" pitchFamily="34" charset="0"/>
                <a:cs typeface="Arial" panose="020B0604020202020204" pitchFamily="34" charset="0"/>
              </a:rPr>
              <a:t>Section 2.1 </a:t>
            </a:r>
            <a:r>
              <a:rPr lang="en-US" sz="1800" dirty="0">
                <a:solidFill>
                  <a:schemeClr val="dk1"/>
                </a:solidFill>
                <a:latin typeface="Arial" panose="020B0604020202020204" pitchFamily="34" charset="0"/>
                <a:cs typeface="Arial" panose="020B0604020202020204" pitchFamily="34" charset="0"/>
              </a:rPr>
              <a:t>(28 units) achieved Practical Completion on 9 December 2022.</a:t>
            </a:r>
          </a:p>
          <a:p>
            <a:pPr marL="269875" indent="-230188" algn="just">
              <a:lnSpc>
                <a:spcPct val="100000"/>
              </a:lnSpc>
              <a:buSzPct val="80000"/>
              <a:tabLst>
                <a:tab pos="269875" algn="l"/>
              </a:tabLst>
            </a:pPr>
            <a:r>
              <a:rPr lang="en-US" sz="1800" b="1" dirty="0">
                <a:solidFill>
                  <a:schemeClr val="dk1"/>
                </a:solidFill>
                <a:latin typeface="Arial" panose="020B0604020202020204" pitchFamily="34" charset="0"/>
                <a:cs typeface="Arial" panose="020B0604020202020204" pitchFamily="34" charset="0"/>
              </a:rPr>
              <a:t>Section 2.1 </a:t>
            </a:r>
            <a:r>
              <a:rPr lang="en-US" sz="1800" dirty="0">
                <a:solidFill>
                  <a:schemeClr val="dk1"/>
                </a:solidFill>
                <a:latin typeface="Arial" panose="020B0604020202020204" pitchFamily="34" charset="0"/>
                <a:cs typeface="Arial" panose="020B0604020202020204" pitchFamily="34" charset="0"/>
              </a:rPr>
              <a:t>achieved Works Completion on 14 December 2022 and were handed over to the Client.</a:t>
            </a:r>
          </a:p>
          <a:p>
            <a:pPr marL="269875" indent="-230188" algn="just">
              <a:lnSpc>
                <a:spcPct val="100000"/>
              </a:lnSpc>
              <a:buSzPct val="80000"/>
              <a:tabLst>
                <a:tab pos="269875" algn="l"/>
              </a:tabLst>
            </a:pPr>
            <a:r>
              <a:rPr lang="en-US" sz="1800" dirty="0">
                <a:solidFill>
                  <a:schemeClr val="dk1"/>
                </a:solidFill>
                <a:latin typeface="Arial" panose="020B0604020202020204" pitchFamily="34" charset="0"/>
                <a:cs typeface="Arial" panose="020B0604020202020204" pitchFamily="34" charset="0"/>
              </a:rPr>
              <a:t>Members from </a:t>
            </a:r>
            <a:r>
              <a:rPr lang="en-US" sz="1800" b="1" dirty="0">
                <a:solidFill>
                  <a:schemeClr val="dk1"/>
                </a:solidFill>
                <a:latin typeface="Arial" panose="020B0604020202020204" pitchFamily="34" charset="0"/>
                <a:cs typeface="Arial" panose="020B0604020202020204" pitchFamily="34" charset="0"/>
              </a:rPr>
              <a:t>section 2.1 </a:t>
            </a:r>
            <a:r>
              <a:rPr lang="en-US" sz="1800" dirty="0">
                <a:solidFill>
                  <a:schemeClr val="dk1"/>
                </a:solidFill>
                <a:latin typeface="Arial" panose="020B0604020202020204" pitchFamily="34" charset="0"/>
                <a:cs typeface="Arial" panose="020B0604020202020204" pitchFamily="34" charset="0"/>
              </a:rPr>
              <a:t>have been moved back into their units from Acacia Park.</a:t>
            </a:r>
          </a:p>
          <a:p>
            <a:pPr marL="269875" indent="-228600" algn="just">
              <a:lnSpc>
                <a:spcPct val="100000"/>
              </a:lnSpc>
              <a:buSzPct val="80000"/>
            </a:pPr>
            <a:r>
              <a:rPr lang="en-US" sz="1800" b="1" dirty="0">
                <a:solidFill>
                  <a:schemeClr val="dk1"/>
                </a:solidFill>
                <a:latin typeface="Arial" panose="020B0604020202020204" pitchFamily="34" charset="0"/>
                <a:cs typeface="Arial" panose="020B0604020202020204" pitchFamily="34" charset="0"/>
              </a:rPr>
              <a:t>Section 2.2 </a:t>
            </a:r>
            <a:r>
              <a:rPr lang="en-US" sz="1800" dirty="0">
                <a:solidFill>
                  <a:schemeClr val="dk1"/>
                </a:solidFill>
                <a:latin typeface="Arial" panose="020B0604020202020204" pitchFamily="34" charset="0"/>
                <a:cs typeface="Arial" panose="020B0604020202020204" pitchFamily="34" charset="0"/>
              </a:rPr>
              <a:t>(27 units) of Laboria Park have all taken </a:t>
            </a:r>
            <a:r>
              <a:rPr lang="en-US" sz="1800" dirty="0" smtClean="0">
                <a:solidFill>
                  <a:schemeClr val="dk1"/>
                </a:solidFill>
                <a:latin typeface="Arial" panose="020B0604020202020204" pitchFamily="34" charset="0"/>
                <a:cs typeface="Arial" panose="020B0604020202020204" pitchFamily="34" charset="0"/>
              </a:rPr>
              <a:t>Practical Completion (PC</a:t>
            </a:r>
            <a:r>
              <a:rPr lang="en-US" sz="1800" dirty="0">
                <a:solidFill>
                  <a:schemeClr val="dk1"/>
                </a:solidFill>
                <a:latin typeface="Arial" panose="020B0604020202020204" pitchFamily="34" charset="0"/>
                <a:cs typeface="Arial" panose="020B0604020202020204" pitchFamily="34" charset="0"/>
              </a:rPr>
              <a:t>)</a:t>
            </a:r>
            <a:r>
              <a:rPr lang="en-US" sz="1800" dirty="0" smtClean="0">
                <a:solidFill>
                  <a:schemeClr val="dk1"/>
                </a:solidFill>
                <a:latin typeface="Arial" panose="020B0604020202020204" pitchFamily="34" charset="0"/>
                <a:cs typeface="Arial" panose="020B0604020202020204" pitchFamily="34" charset="0"/>
              </a:rPr>
              <a:t> </a:t>
            </a:r>
            <a:r>
              <a:rPr lang="en-US" sz="1800" dirty="0">
                <a:solidFill>
                  <a:schemeClr val="dk1"/>
                </a:solidFill>
                <a:latin typeface="Arial" panose="020B0604020202020204" pitchFamily="34" charset="0"/>
                <a:cs typeface="Arial" panose="020B0604020202020204" pitchFamily="34" charset="0"/>
              </a:rPr>
              <a:t>and were handed over to the Client in stages.</a:t>
            </a:r>
          </a:p>
          <a:p>
            <a:pPr marL="269875" indent="-228600" algn="just">
              <a:lnSpc>
                <a:spcPct val="100000"/>
              </a:lnSpc>
              <a:buSzPct val="80000"/>
            </a:pPr>
            <a:r>
              <a:rPr lang="en-US" sz="1800" dirty="0">
                <a:solidFill>
                  <a:schemeClr val="dk1"/>
                </a:solidFill>
                <a:latin typeface="Arial" panose="020B0604020202020204" pitchFamily="34" charset="0"/>
                <a:cs typeface="Arial" panose="020B0604020202020204" pitchFamily="34" charset="0"/>
              </a:rPr>
              <a:t>Logistics are underway to move Members from </a:t>
            </a:r>
            <a:r>
              <a:rPr lang="en-US" sz="1800" b="1" dirty="0">
                <a:solidFill>
                  <a:schemeClr val="dk1"/>
                </a:solidFill>
                <a:latin typeface="Arial" panose="020B0604020202020204" pitchFamily="34" charset="0"/>
                <a:cs typeface="Arial" panose="020B0604020202020204" pitchFamily="34" charset="0"/>
              </a:rPr>
              <a:t>section 2.2 </a:t>
            </a:r>
            <a:r>
              <a:rPr lang="en-US" sz="1800" dirty="0">
                <a:solidFill>
                  <a:schemeClr val="dk1"/>
                </a:solidFill>
                <a:latin typeface="Arial" panose="020B0604020202020204" pitchFamily="34" charset="0"/>
                <a:cs typeface="Arial" panose="020B0604020202020204" pitchFamily="34" charset="0"/>
              </a:rPr>
              <a:t>back to Laboria Park.</a:t>
            </a:r>
          </a:p>
          <a:p>
            <a:pPr marL="383540" indent="-342900" algn="just">
              <a:lnSpc>
                <a:spcPct val="100000"/>
              </a:lnSpc>
              <a:buSzPct val="80000"/>
            </a:pPr>
            <a:r>
              <a:rPr lang="en-US" sz="1800" dirty="0">
                <a:solidFill>
                  <a:schemeClr val="dk1"/>
                </a:solidFill>
                <a:latin typeface="Arial" panose="020B0604020202020204" pitchFamily="34" charset="0"/>
                <a:cs typeface="Arial" panose="020B0604020202020204" pitchFamily="34" charset="0"/>
              </a:rPr>
              <a:t>Snag inspections are ongoing on the last 4</a:t>
            </a:r>
            <a:r>
              <a:rPr lang="en-US" sz="1800" dirty="0" smtClean="0">
                <a:solidFill>
                  <a:schemeClr val="dk1"/>
                </a:solidFill>
                <a:latin typeface="Arial" panose="020B0604020202020204" pitchFamily="34" charset="0"/>
                <a:cs typeface="Arial" panose="020B0604020202020204" pitchFamily="34" charset="0"/>
              </a:rPr>
              <a:t> </a:t>
            </a:r>
            <a:r>
              <a:rPr lang="en-US" sz="1800" dirty="0">
                <a:solidFill>
                  <a:schemeClr val="dk1"/>
                </a:solidFill>
                <a:latin typeface="Arial" panose="020B0604020202020204" pitchFamily="34" charset="0"/>
                <a:cs typeface="Arial" panose="020B0604020202020204" pitchFamily="34" charset="0"/>
              </a:rPr>
              <a:t>units, after which Works </a:t>
            </a:r>
            <a:r>
              <a:rPr lang="en-US" sz="1800" dirty="0" smtClean="0">
                <a:solidFill>
                  <a:schemeClr val="dk1"/>
                </a:solidFill>
                <a:latin typeface="Arial" panose="020B0604020202020204" pitchFamily="34" charset="0"/>
                <a:cs typeface="Arial" panose="020B0604020202020204" pitchFamily="34" charset="0"/>
              </a:rPr>
              <a:t>Completion (WC)</a:t>
            </a:r>
            <a:r>
              <a:rPr lang="en-US" sz="1800" dirty="0" smtClean="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will be issued.</a:t>
            </a:r>
          </a:p>
          <a:p>
            <a:pPr marL="269875" indent="-228600" algn="just">
              <a:lnSpc>
                <a:spcPct val="100000"/>
              </a:lnSpc>
              <a:buSzPct val="80000"/>
            </a:pPr>
            <a:endParaRPr lang="en-US" sz="1800" dirty="0">
              <a:solidFill>
                <a:schemeClr val="dk1"/>
              </a:solidFill>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endParaRPr sz="1800" dirty="0">
              <a:solidFill>
                <a:schemeClr val="dk1"/>
              </a:solidFill>
              <a:latin typeface="Arial" panose="020B0604020202020204" pitchFamily="34" charset="0"/>
              <a:cs typeface="Arial" panose="020B0604020202020204" pitchFamily="34" charset="0"/>
            </a:endParaRPr>
          </a:p>
          <a:p>
            <a:pPr marL="40640" lvl="0" indent="0" algn="just" rtl="0">
              <a:lnSpc>
                <a:spcPct val="100000"/>
              </a:lnSpc>
              <a:spcBef>
                <a:spcPts val="1619"/>
              </a:spcBef>
              <a:spcAft>
                <a:spcPts val="0"/>
              </a:spcAft>
              <a:buSzPct val="80000"/>
              <a:buNone/>
            </a:pPr>
            <a:endParaRPr sz="1800" dirty="0">
              <a:solidFill>
                <a:schemeClr val="dk1"/>
              </a:solidFill>
              <a:latin typeface="Arial" panose="020B0604020202020204" pitchFamily="34" charset="0"/>
              <a:cs typeface="Arial" panose="020B0604020202020204" pitchFamily="34" charset="0"/>
            </a:endParaRPr>
          </a:p>
          <a:p>
            <a:pPr marL="246380" lvl="0" indent="-111125" algn="just" rtl="0">
              <a:lnSpc>
                <a:spcPct val="100000"/>
              </a:lnSpc>
              <a:spcBef>
                <a:spcPts val="1619"/>
              </a:spcBef>
              <a:spcAft>
                <a:spcPts val="0"/>
              </a:spcAft>
              <a:buSzPct val="80000"/>
              <a:buNone/>
            </a:pPr>
            <a:endParaRPr sz="1800" dirty="0">
              <a:solidFill>
                <a:schemeClr val="dk1"/>
              </a:solidFill>
            </a:endParaRPr>
          </a:p>
          <a:p>
            <a:pPr marL="40640" lvl="0" indent="0" algn="just" rtl="0">
              <a:lnSpc>
                <a:spcPct val="90000"/>
              </a:lnSpc>
              <a:spcBef>
                <a:spcPts val="1619"/>
              </a:spcBef>
              <a:spcAft>
                <a:spcPts val="0"/>
              </a:spcAft>
              <a:buSzPct val="80000"/>
              <a:buNone/>
            </a:pPr>
            <a:endParaRPr sz="1800" dirty="0"/>
          </a:p>
          <a:p>
            <a:pPr marL="40640" lvl="0" indent="0" algn="l" rtl="0">
              <a:lnSpc>
                <a:spcPct val="90000"/>
              </a:lnSpc>
              <a:spcBef>
                <a:spcPts val="1619"/>
              </a:spcBef>
              <a:spcAft>
                <a:spcPts val="0"/>
              </a:spcAft>
              <a:buSzPct val="80000"/>
              <a:buNone/>
            </a:pPr>
            <a:endParaRPr sz="1800" dirty="0"/>
          </a:p>
        </p:txBody>
      </p:sp>
      <p:sp>
        <p:nvSpPr>
          <p:cNvPr id="153" name="Google Shape;153;p6"/>
          <p:cNvSpPr txBox="1">
            <a:spLocks noGrp="1"/>
          </p:cNvSpPr>
          <p:nvPr>
            <p:ph type="title"/>
          </p:nvPr>
        </p:nvSpPr>
        <p:spPr>
          <a:xfrm>
            <a:off x="0" y="525538"/>
            <a:ext cx="10801350" cy="951869"/>
          </a:xfrm>
          <a:prstGeom prst="rect">
            <a:avLst/>
          </a:prstGeom>
          <a:noFill/>
          <a:ln>
            <a:noFill/>
          </a:ln>
        </p:spPr>
        <p:txBody>
          <a:bodyPr spcFirstLastPara="1" wrap="square" lIns="41100" tIns="41100" rIns="41100" bIns="41100" anchor="ctr" anchorCtr="0">
            <a:normAutofit/>
          </a:bodyPr>
          <a:lstStyle/>
          <a:p>
            <a:pPr marL="0" lvl="0" indent="0" algn="ctr" rtl="0">
              <a:lnSpc>
                <a:spcPct val="80000"/>
              </a:lnSpc>
              <a:spcBef>
                <a:spcPts val="0"/>
              </a:spcBef>
              <a:spcAft>
                <a:spcPts val="0"/>
              </a:spcAft>
              <a:buNone/>
            </a:pPr>
            <a:r>
              <a:rPr lang="en-US" sz="3600" b="1" dirty="0" smtClean="0">
                <a:solidFill>
                  <a:schemeClr val="lt1"/>
                </a:solidFill>
                <a:latin typeface="+mn-lt"/>
              </a:rPr>
              <a:t>PROGRESS </a:t>
            </a:r>
            <a:r>
              <a:rPr lang="en-US" sz="3600" b="1" dirty="0">
                <a:solidFill>
                  <a:schemeClr val="lt1"/>
                </a:solidFill>
                <a:latin typeface="+mn-lt"/>
              </a:rPr>
              <a:t>TO DATE (LABORIA PARK)  </a:t>
            </a:r>
            <a:endParaRPr sz="3600" b="1" dirty="0">
              <a:solidFill>
                <a:schemeClr val="lt1"/>
              </a:solidFill>
              <a:latin typeface="+mn-lt"/>
              <a:ea typeface="Helvetica Neue"/>
              <a:cs typeface="Helvetica Neue"/>
              <a:sym typeface="Helvetica Neue"/>
            </a:endParaRPr>
          </a:p>
        </p:txBody>
      </p:sp>
      <p:pic>
        <p:nvPicPr>
          <p:cNvPr id="154" name="Google Shape;154;p6"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409421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body" idx="1"/>
          </p:nvPr>
        </p:nvSpPr>
        <p:spPr>
          <a:xfrm>
            <a:off x="416905" y="1872580"/>
            <a:ext cx="9967539" cy="4985420"/>
          </a:xfrm>
          <a:prstGeom prst="rect">
            <a:avLst/>
          </a:prstGeom>
          <a:noFill/>
          <a:ln>
            <a:noFill/>
          </a:ln>
        </p:spPr>
        <p:txBody>
          <a:bodyPr spcFirstLastPara="1" wrap="square" lIns="41100" tIns="41100" rIns="41100" bIns="41100" anchor="t" anchorCtr="0">
            <a:normAutofit/>
          </a:bodyPr>
          <a:lstStyle/>
          <a:p>
            <a:pPr marL="269875" indent="-230188" algn="just">
              <a:lnSpc>
                <a:spcPct val="150000"/>
              </a:lnSpc>
              <a:buSzPct val="80000"/>
              <a:tabLst>
                <a:tab pos="269875" algn="l"/>
              </a:tabLst>
            </a:pPr>
            <a:r>
              <a:rPr lang="en-US" sz="1800" dirty="0">
                <a:solidFill>
                  <a:schemeClr val="dk1"/>
                </a:solidFill>
                <a:latin typeface="Arial" panose="020B0604020202020204" pitchFamily="34" charset="0"/>
                <a:cs typeface="Arial" panose="020B0604020202020204" pitchFamily="34" charset="0"/>
              </a:rPr>
              <a:t>A meeting was held with the Pelican Park Residence Committee on 5 April 2023. The purpose of the meeting was to introduce the project to the Members and start the logistical arrangements. </a:t>
            </a:r>
          </a:p>
          <a:p>
            <a:pPr marL="269875" indent="-230188" algn="just">
              <a:lnSpc>
                <a:spcPct val="100000"/>
              </a:lnSpc>
              <a:buSzPct val="80000"/>
              <a:tabLst>
                <a:tab pos="269875" algn="l"/>
              </a:tabLst>
            </a:pPr>
            <a:r>
              <a:rPr lang="en-US" sz="1800" dirty="0">
                <a:solidFill>
                  <a:srgbClr val="000000"/>
                </a:solidFill>
                <a:latin typeface="Arial" panose="020B0604020202020204" pitchFamily="34" charset="0"/>
                <a:cs typeface="Arial" panose="020B0604020202020204" pitchFamily="34" charset="0"/>
              </a:rPr>
              <a:t>Twenty </a:t>
            </a:r>
            <a:r>
              <a:rPr lang="en-US" sz="1800" dirty="0" smtClean="0">
                <a:solidFill>
                  <a:srgbClr val="000000"/>
                </a:solidFill>
                <a:latin typeface="Arial" panose="020B0604020202020204" pitchFamily="34" charset="0"/>
                <a:cs typeface="Arial" panose="020B0604020202020204" pitchFamily="34" charset="0"/>
              </a:rPr>
              <a:t>five </a:t>
            </a:r>
            <a:r>
              <a:rPr lang="en-US" sz="1800" dirty="0">
                <a:solidFill>
                  <a:srgbClr val="000000"/>
                </a:solidFill>
                <a:latin typeface="Arial" panose="020B0604020202020204" pitchFamily="34" charset="0"/>
                <a:cs typeface="Arial" panose="020B0604020202020204" pitchFamily="34" charset="0"/>
              </a:rPr>
              <a:t>units of </a:t>
            </a:r>
            <a:r>
              <a:rPr lang="en-US" sz="1800" b="1" dirty="0">
                <a:solidFill>
                  <a:srgbClr val="000000"/>
                </a:solidFill>
                <a:latin typeface="Arial" panose="020B0604020202020204" pitchFamily="34" charset="0"/>
                <a:cs typeface="Arial" panose="020B0604020202020204" pitchFamily="34" charset="0"/>
              </a:rPr>
              <a:t>section 3.1 </a:t>
            </a:r>
            <a:r>
              <a:rPr lang="en-US" sz="1800" dirty="0">
                <a:solidFill>
                  <a:srgbClr val="000000"/>
                </a:solidFill>
                <a:latin typeface="Arial" panose="020B0604020202020204" pitchFamily="34" charset="0"/>
                <a:cs typeface="Arial" panose="020B0604020202020204" pitchFamily="34" charset="0"/>
              </a:rPr>
              <a:t>(25 units) have been handed over to the contractor to commence work.</a:t>
            </a:r>
          </a:p>
          <a:p>
            <a:pPr marL="269875" indent="-230188" algn="just">
              <a:lnSpc>
                <a:spcPct val="100000"/>
              </a:lnSpc>
              <a:buSzPct val="80000"/>
              <a:tabLst>
                <a:tab pos="269875" algn="l"/>
              </a:tabLst>
            </a:pPr>
            <a:r>
              <a:rPr lang="en-US" sz="1800" dirty="0" smtClean="0">
                <a:solidFill>
                  <a:srgbClr val="000000"/>
                </a:solidFill>
                <a:latin typeface="Arial" panose="020B0604020202020204" pitchFamily="34" charset="0"/>
                <a:cs typeface="Arial" panose="020B0604020202020204" pitchFamily="34" charset="0"/>
              </a:rPr>
              <a:t>Work in Pelican Park commenced on 04 May 2023.</a:t>
            </a:r>
          </a:p>
          <a:p>
            <a:pPr marL="269875" indent="-230188" algn="just">
              <a:lnSpc>
                <a:spcPct val="100000"/>
              </a:lnSpc>
              <a:buSzPct val="80000"/>
              <a:tabLst>
                <a:tab pos="269875" algn="l"/>
              </a:tabLst>
            </a:pPr>
            <a:r>
              <a:rPr lang="en-US" sz="1800" dirty="0">
                <a:solidFill>
                  <a:srgbClr val="000000"/>
                </a:solidFill>
                <a:latin typeface="Arial" panose="020B0604020202020204" pitchFamily="34" charset="0"/>
                <a:cs typeface="Arial" panose="020B0604020202020204" pitchFamily="34" charset="0"/>
              </a:rPr>
              <a:t>Overall progress on the project is </a:t>
            </a:r>
            <a:r>
              <a:rPr lang="en-US" sz="1800" dirty="0" smtClean="0">
                <a:solidFill>
                  <a:srgbClr val="000000"/>
                </a:solidFill>
                <a:latin typeface="Arial" panose="020B0604020202020204" pitchFamily="34" charset="0"/>
                <a:cs typeface="Arial" panose="020B0604020202020204" pitchFamily="34" charset="0"/>
              </a:rPr>
              <a:t>82% </a:t>
            </a:r>
            <a:r>
              <a:rPr lang="en-US" sz="1800" dirty="0">
                <a:solidFill>
                  <a:srgbClr val="000000"/>
                </a:solidFill>
                <a:latin typeface="Arial" panose="020B0604020202020204" pitchFamily="34" charset="0"/>
                <a:cs typeface="Arial" panose="020B0604020202020204" pitchFamily="34" charset="0"/>
              </a:rPr>
              <a:t>as at end </a:t>
            </a:r>
            <a:r>
              <a:rPr lang="en-US" sz="1800" dirty="0" smtClean="0">
                <a:solidFill>
                  <a:srgbClr val="000000"/>
                </a:solidFill>
                <a:latin typeface="Arial" panose="020B0604020202020204" pitchFamily="34" charset="0"/>
                <a:cs typeface="Arial" panose="020B0604020202020204" pitchFamily="34" charset="0"/>
              </a:rPr>
              <a:t>May </a:t>
            </a:r>
            <a:r>
              <a:rPr lang="en-US" sz="1800" dirty="0">
                <a:solidFill>
                  <a:srgbClr val="000000"/>
                </a:solidFill>
                <a:latin typeface="Arial" panose="020B0604020202020204" pitchFamily="34" charset="0"/>
                <a:cs typeface="Arial" panose="020B0604020202020204" pitchFamily="34" charset="0"/>
              </a:rPr>
              <a:t>2023 (time lapsed </a:t>
            </a:r>
            <a:r>
              <a:rPr lang="en-US" sz="1800" dirty="0" smtClean="0">
                <a:solidFill>
                  <a:srgbClr val="000000"/>
                </a:solidFill>
                <a:latin typeface="Arial" panose="020B0604020202020204" pitchFamily="34" charset="0"/>
                <a:cs typeface="Arial" panose="020B0604020202020204" pitchFamily="34" charset="0"/>
              </a:rPr>
              <a:t>90%)</a:t>
            </a:r>
            <a:endParaRPr lang="en-US" sz="1800" dirty="0">
              <a:solidFill>
                <a:srgbClr val="000000"/>
              </a:solidFill>
              <a:latin typeface="Arial" panose="020B0604020202020204" pitchFamily="34" charset="0"/>
              <a:cs typeface="Arial" panose="020B0604020202020204" pitchFamily="34" charset="0"/>
            </a:endParaRPr>
          </a:p>
          <a:p>
            <a:pPr marL="269875" indent="-230188" algn="just">
              <a:lnSpc>
                <a:spcPct val="100000"/>
              </a:lnSpc>
              <a:buSzPct val="80000"/>
              <a:tabLst>
                <a:tab pos="269875" algn="l"/>
              </a:tabLst>
            </a:pPr>
            <a:r>
              <a:rPr lang="en-US" sz="1800" dirty="0" smtClean="0">
                <a:solidFill>
                  <a:srgbClr val="000000"/>
                </a:solidFill>
                <a:latin typeface="Arial" panose="020B0604020202020204" pitchFamily="34" charset="0"/>
                <a:cs typeface="Arial" panose="020B0604020202020204" pitchFamily="34" charset="0"/>
              </a:rPr>
              <a:t>Project </a:t>
            </a:r>
            <a:r>
              <a:rPr lang="en-US" sz="1800" dirty="0">
                <a:solidFill>
                  <a:srgbClr val="000000"/>
                </a:solidFill>
                <a:latin typeface="Arial" panose="020B0604020202020204" pitchFamily="34" charset="0"/>
                <a:cs typeface="Arial" panose="020B0604020202020204" pitchFamily="34" charset="0"/>
              </a:rPr>
              <a:t>completion is planned for </a:t>
            </a:r>
            <a:r>
              <a:rPr lang="en-US" sz="1800" dirty="0" smtClean="0">
                <a:solidFill>
                  <a:srgbClr val="000000"/>
                </a:solidFill>
                <a:latin typeface="Arial" panose="020B0604020202020204" pitchFamily="34" charset="0"/>
                <a:cs typeface="Arial" panose="020B0604020202020204" pitchFamily="34" charset="0"/>
              </a:rPr>
              <a:t>21 </a:t>
            </a:r>
            <a:r>
              <a:rPr lang="en-US" sz="1800" dirty="0">
                <a:solidFill>
                  <a:srgbClr val="000000"/>
                </a:solidFill>
                <a:latin typeface="Arial" panose="020B0604020202020204" pitchFamily="34" charset="0"/>
                <a:cs typeface="Arial" panose="020B0604020202020204" pitchFamily="34" charset="0"/>
              </a:rPr>
              <a:t>December 2023.</a:t>
            </a:r>
          </a:p>
          <a:p>
            <a:pPr marL="39687" indent="0" algn="just">
              <a:lnSpc>
                <a:spcPct val="100000"/>
              </a:lnSpc>
              <a:buSzPct val="80000"/>
              <a:buNone/>
              <a:tabLst>
                <a:tab pos="269875" algn="l"/>
              </a:tabLst>
            </a:pPr>
            <a:endParaRPr lang="en-US" sz="1800" dirty="0">
              <a:solidFill>
                <a:srgbClr val="000000"/>
              </a:solidFill>
              <a:latin typeface="Arial" panose="020B0604020202020204" pitchFamily="34" charset="0"/>
              <a:cs typeface="Arial" panose="020B0604020202020204" pitchFamily="34" charset="0"/>
            </a:endParaRPr>
          </a:p>
          <a:p>
            <a:pPr marL="269875" indent="-228600" algn="just">
              <a:lnSpc>
                <a:spcPct val="100000"/>
              </a:lnSpc>
              <a:buSzPct val="80000"/>
            </a:pPr>
            <a:endParaRPr lang="en-US" sz="2000" dirty="0">
              <a:solidFill>
                <a:schemeClr val="dk1"/>
              </a:solidFill>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endParaRPr sz="2000" dirty="0">
              <a:solidFill>
                <a:schemeClr val="dk1"/>
              </a:solidFill>
              <a:latin typeface="Arial" panose="020B0604020202020204" pitchFamily="34" charset="0"/>
              <a:cs typeface="Arial" panose="020B0604020202020204" pitchFamily="34" charset="0"/>
            </a:endParaRPr>
          </a:p>
          <a:p>
            <a:pPr marL="40640" lvl="0" indent="0" algn="just" rtl="0">
              <a:lnSpc>
                <a:spcPct val="100000"/>
              </a:lnSpc>
              <a:spcBef>
                <a:spcPts val="1619"/>
              </a:spcBef>
              <a:spcAft>
                <a:spcPts val="0"/>
              </a:spcAft>
              <a:buSzPct val="80000"/>
              <a:buNone/>
            </a:pPr>
            <a:endParaRPr sz="2000" dirty="0">
              <a:solidFill>
                <a:schemeClr val="dk1"/>
              </a:solidFill>
              <a:latin typeface="Arial" panose="020B0604020202020204" pitchFamily="34" charset="0"/>
              <a:cs typeface="Arial" panose="020B0604020202020204" pitchFamily="34" charset="0"/>
            </a:endParaRPr>
          </a:p>
          <a:p>
            <a:pPr marL="246380" lvl="0" indent="-111125" algn="just" rtl="0">
              <a:lnSpc>
                <a:spcPct val="100000"/>
              </a:lnSpc>
              <a:spcBef>
                <a:spcPts val="1619"/>
              </a:spcBef>
              <a:spcAft>
                <a:spcPts val="0"/>
              </a:spcAft>
              <a:buSzPct val="80000"/>
              <a:buNone/>
            </a:pPr>
            <a:endParaRPr sz="2000" dirty="0">
              <a:solidFill>
                <a:schemeClr val="dk1"/>
              </a:solidFill>
            </a:endParaRPr>
          </a:p>
          <a:p>
            <a:pPr marL="40640" lvl="0" indent="0" algn="just" rtl="0">
              <a:lnSpc>
                <a:spcPct val="90000"/>
              </a:lnSpc>
              <a:spcBef>
                <a:spcPts val="1619"/>
              </a:spcBef>
              <a:spcAft>
                <a:spcPts val="0"/>
              </a:spcAft>
              <a:buSzPct val="80000"/>
              <a:buNone/>
            </a:pPr>
            <a:endParaRPr sz="3200" dirty="0"/>
          </a:p>
          <a:p>
            <a:pPr marL="40640" lvl="0" indent="0" algn="l" rtl="0">
              <a:lnSpc>
                <a:spcPct val="90000"/>
              </a:lnSpc>
              <a:spcBef>
                <a:spcPts val="1619"/>
              </a:spcBef>
              <a:spcAft>
                <a:spcPts val="0"/>
              </a:spcAft>
              <a:buSzPct val="80000"/>
              <a:buNone/>
            </a:pPr>
            <a:endParaRPr sz="2400" dirty="0"/>
          </a:p>
        </p:txBody>
      </p:sp>
      <p:sp>
        <p:nvSpPr>
          <p:cNvPr id="153" name="Google Shape;153;p6"/>
          <p:cNvSpPr txBox="1">
            <a:spLocks noGrp="1"/>
          </p:cNvSpPr>
          <p:nvPr>
            <p:ph type="title"/>
          </p:nvPr>
        </p:nvSpPr>
        <p:spPr>
          <a:xfrm>
            <a:off x="0" y="525538"/>
            <a:ext cx="10801350" cy="951869"/>
          </a:xfrm>
          <a:prstGeom prst="rect">
            <a:avLst/>
          </a:prstGeom>
          <a:noFill/>
          <a:ln>
            <a:noFill/>
          </a:ln>
        </p:spPr>
        <p:txBody>
          <a:bodyPr spcFirstLastPara="1" wrap="square" lIns="41100" tIns="41100" rIns="41100" bIns="41100" anchor="ctr" anchorCtr="0">
            <a:normAutofit/>
          </a:bodyPr>
          <a:lstStyle/>
          <a:p>
            <a:pPr marL="0" lvl="0" indent="0" algn="ctr" rtl="0">
              <a:lnSpc>
                <a:spcPct val="80000"/>
              </a:lnSpc>
              <a:spcBef>
                <a:spcPts val="0"/>
              </a:spcBef>
              <a:spcAft>
                <a:spcPts val="0"/>
              </a:spcAft>
              <a:buNone/>
            </a:pPr>
            <a:r>
              <a:rPr lang="en-US" sz="3600" b="1" dirty="0" smtClean="0">
                <a:solidFill>
                  <a:schemeClr val="lt1"/>
                </a:solidFill>
                <a:latin typeface="+mn-lt"/>
              </a:rPr>
              <a:t>PROGRESS </a:t>
            </a:r>
            <a:r>
              <a:rPr lang="en-US" sz="3600" b="1" dirty="0">
                <a:solidFill>
                  <a:schemeClr val="lt1"/>
                </a:solidFill>
                <a:latin typeface="+mn-lt"/>
              </a:rPr>
              <a:t>TO DATE (PELICAN PARK)  </a:t>
            </a:r>
            <a:endParaRPr sz="3600" b="1" dirty="0">
              <a:solidFill>
                <a:schemeClr val="lt1"/>
              </a:solidFill>
              <a:latin typeface="+mn-lt"/>
              <a:ea typeface="Helvetica Neue"/>
              <a:cs typeface="Helvetica Neue"/>
              <a:sym typeface="Helvetica Neue"/>
            </a:endParaRPr>
          </a:p>
        </p:txBody>
      </p:sp>
      <p:pic>
        <p:nvPicPr>
          <p:cNvPr id="154" name="Google Shape;154;p6"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92116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0" y="0"/>
            <a:ext cx="10641511" cy="1214632"/>
          </a:xfrm>
          <a:prstGeom prst="rect">
            <a:avLst/>
          </a:prstGeom>
          <a:noFill/>
          <a:ln>
            <a:noFill/>
          </a:ln>
        </p:spPr>
        <p:txBody>
          <a:bodyPr spcFirstLastPara="1" wrap="square" lIns="41100" tIns="41100" rIns="41100" bIns="41100" anchor="b" anchorCtr="0">
            <a:normAutofit/>
          </a:bodyPr>
          <a:lstStyle/>
          <a:p>
            <a:pPr marL="0" lvl="0" indent="0" algn="ctr" rtl="0">
              <a:lnSpc>
                <a:spcPct val="80000"/>
              </a:lnSpc>
              <a:spcBef>
                <a:spcPts val="0"/>
              </a:spcBef>
              <a:spcAft>
                <a:spcPts val="0"/>
              </a:spcAft>
              <a:buNone/>
            </a:pPr>
            <a:r>
              <a:rPr lang="en-US" b="1" dirty="0" smtClean="0">
                <a:latin typeface="+mn-lt"/>
              </a:rPr>
              <a:t>CHALLENGES </a:t>
            </a:r>
            <a:r>
              <a:rPr lang="en-US" b="1" dirty="0">
                <a:latin typeface="+mn-lt"/>
              </a:rPr>
              <a:t>+ MITIGATION </a:t>
            </a:r>
            <a:endParaRPr b="1" dirty="0">
              <a:latin typeface="+mn-lt"/>
            </a:endParaRPr>
          </a:p>
        </p:txBody>
      </p:sp>
      <p:sp>
        <p:nvSpPr>
          <p:cNvPr id="160" name="Google Shape;160;p7"/>
          <p:cNvSpPr txBox="1">
            <a:spLocks noGrp="1"/>
          </p:cNvSpPr>
          <p:nvPr>
            <p:ph type="body" idx="1"/>
          </p:nvPr>
        </p:nvSpPr>
        <p:spPr>
          <a:xfrm>
            <a:off x="510639" y="1650380"/>
            <a:ext cx="9461447" cy="5021473"/>
          </a:xfrm>
          <a:prstGeom prst="rect">
            <a:avLst/>
          </a:prstGeom>
          <a:noFill/>
          <a:ln>
            <a:noFill/>
          </a:ln>
        </p:spPr>
        <p:txBody>
          <a:bodyPr spcFirstLastPara="1" wrap="square" lIns="41100" tIns="41100" rIns="41100" bIns="41100" numCol="2" anchor="t" anchorCtr="0">
            <a:normAutofit/>
          </a:bodyPr>
          <a:lstStyle/>
          <a:p>
            <a:pPr marL="41275" lvl="0" indent="0" algn="ctr" rtl="0">
              <a:lnSpc>
                <a:spcPct val="90000"/>
              </a:lnSpc>
              <a:spcBef>
                <a:spcPts val="1619"/>
              </a:spcBef>
              <a:spcAft>
                <a:spcPts val="0"/>
              </a:spcAft>
              <a:buSzPts val="1680"/>
              <a:buNone/>
            </a:pPr>
            <a:r>
              <a:rPr lang="en-US" sz="2000" b="1" dirty="0">
                <a:solidFill>
                  <a:schemeClr val="dk1"/>
                </a:solidFill>
                <a:latin typeface="Arial" panose="020B0604020202020204" pitchFamily="34" charset="0"/>
                <a:cs typeface="Arial" panose="020B0604020202020204" pitchFamily="34" charset="0"/>
              </a:rPr>
              <a:t>Challenges</a:t>
            </a:r>
          </a:p>
          <a:p>
            <a:pPr marL="246380" lvl="0" indent="-205105" algn="just" rtl="0">
              <a:lnSpc>
                <a:spcPct val="90000"/>
              </a:lnSpc>
              <a:spcBef>
                <a:spcPts val="1619"/>
              </a:spcBef>
              <a:spcAft>
                <a:spcPts val="0"/>
              </a:spcAft>
              <a:buSzPts val="1680"/>
              <a:buChar char="•"/>
            </a:pPr>
            <a:r>
              <a:rPr lang="en-US" sz="2000" dirty="0">
                <a:solidFill>
                  <a:schemeClr val="dk1"/>
                </a:solidFill>
                <a:latin typeface="Arial" panose="020B0604020202020204" pitchFamily="34" charset="0"/>
                <a:cs typeface="Arial" panose="020B0604020202020204" pitchFamily="34" charset="0"/>
              </a:rPr>
              <a:t>Surface beds in some of the units were found to not be structurally sound and have had to be removed. This unplanned work may result in extension of construction period and additional costs.</a:t>
            </a:r>
            <a:endParaRPr sz="2000" dirty="0">
              <a:latin typeface="Arial" panose="020B0604020202020204" pitchFamily="34" charset="0"/>
              <a:cs typeface="Arial" panose="020B0604020202020204" pitchFamily="34" charset="0"/>
            </a:endParaRPr>
          </a:p>
          <a:p>
            <a:pPr marL="246380" lvl="0" indent="-205105" algn="just" rtl="0">
              <a:lnSpc>
                <a:spcPct val="90000"/>
              </a:lnSpc>
              <a:spcBef>
                <a:spcPts val="1619"/>
              </a:spcBef>
              <a:spcAft>
                <a:spcPts val="0"/>
              </a:spcAft>
              <a:buSzPts val="1680"/>
              <a:buChar char="•"/>
            </a:pPr>
            <a:r>
              <a:rPr lang="en-US" sz="2000" dirty="0">
                <a:solidFill>
                  <a:schemeClr val="dk1"/>
                </a:solidFill>
                <a:latin typeface="Arial" panose="020B0604020202020204" pitchFamily="34" charset="0"/>
                <a:cs typeface="Arial" panose="020B0604020202020204" pitchFamily="34" charset="0"/>
              </a:rPr>
              <a:t>Tree roots were found to be affecting some of the units.</a:t>
            </a:r>
            <a:endParaRPr sz="2000" dirty="0">
              <a:latin typeface="Arial" panose="020B0604020202020204" pitchFamily="34" charset="0"/>
              <a:cs typeface="Arial" panose="020B0604020202020204" pitchFamily="34" charset="0"/>
            </a:endParaRPr>
          </a:p>
          <a:p>
            <a:pPr marL="40640" lvl="0" indent="0" algn="just" rtl="0">
              <a:lnSpc>
                <a:spcPct val="90000"/>
              </a:lnSpc>
              <a:spcBef>
                <a:spcPts val="1619"/>
              </a:spcBef>
              <a:spcAft>
                <a:spcPts val="0"/>
              </a:spcAft>
              <a:buSzPts val="1600"/>
              <a:buNone/>
            </a:pPr>
            <a:endParaRPr lang="en-US" sz="2000" dirty="0">
              <a:latin typeface="Arial" panose="020B0604020202020204" pitchFamily="34" charset="0"/>
              <a:cs typeface="Arial" panose="020B0604020202020204" pitchFamily="34" charset="0"/>
            </a:endParaRPr>
          </a:p>
          <a:p>
            <a:pPr marL="40640" lvl="0" indent="0" algn="just" rtl="0">
              <a:lnSpc>
                <a:spcPct val="90000"/>
              </a:lnSpc>
              <a:spcBef>
                <a:spcPts val="1619"/>
              </a:spcBef>
              <a:spcAft>
                <a:spcPts val="0"/>
              </a:spcAft>
              <a:buSzPts val="1600"/>
              <a:buNone/>
            </a:pPr>
            <a:endParaRPr lang="en-US" sz="2000" dirty="0">
              <a:latin typeface="Arial" panose="020B0604020202020204" pitchFamily="34" charset="0"/>
              <a:cs typeface="Arial" panose="020B0604020202020204" pitchFamily="34" charset="0"/>
            </a:endParaRPr>
          </a:p>
          <a:p>
            <a:pPr marL="40640" lvl="0" indent="0" algn="just" rtl="0">
              <a:lnSpc>
                <a:spcPct val="90000"/>
              </a:lnSpc>
              <a:spcBef>
                <a:spcPts val="1619"/>
              </a:spcBef>
              <a:spcAft>
                <a:spcPts val="0"/>
              </a:spcAft>
              <a:buSzPts val="1600"/>
              <a:buNone/>
            </a:pPr>
            <a:endParaRPr lang="en-US" sz="2000" dirty="0">
              <a:latin typeface="Arial" panose="020B0604020202020204" pitchFamily="34" charset="0"/>
              <a:cs typeface="Arial" panose="020B0604020202020204" pitchFamily="34" charset="0"/>
            </a:endParaRPr>
          </a:p>
          <a:p>
            <a:pPr marL="40640" lvl="0" indent="0" algn="ctr" rtl="0">
              <a:lnSpc>
                <a:spcPct val="90000"/>
              </a:lnSpc>
              <a:spcBef>
                <a:spcPts val="1619"/>
              </a:spcBef>
              <a:spcAft>
                <a:spcPts val="0"/>
              </a:spcAft>
              <a:buSzPts val="1600"/>
              <a:buNone/>
            </a:pPr>
            <a:r>
              <a:rPr lang="en-US" sz="2000" b="1" dirty="0">
                <a:solidFill>
                  <a:schemeClr val="dk1"/>
                </a:solidFill>
                <a:latin typeface="Arial" panose="020B0604020202020204" pitchFamily="34" charset="0"/>
                <a:cs typeface="Arial" panose="020B0604020202020204" pitchFamily="34" charset="0"/>
              </a:rPr>
              <a:t>Mitigation</a:t>
            </a:r>
          </a:p>
          <a:p>
            <a:pPr marL="246380" indent="-205105" algn="just">
              <a:buSzPts val="1680"/>
            </a:pPr>
            <a:r>
              <a:rPr lang="en-US" sz="2000" dirty="0">
                <a:solidFill>
                  <a:schemeClr val="dk1"/>
                </a:solidFill>
                <a:latin typeface="Arial" panose="020B0604020202020204" pitchFamily="34" charset="0"/>
                <a:cs typeface="Arial" panose="020B0604020202020204" pitchFamily="34" charset="0"/>
              </a:rPr>
              <a:t>The defective surface beds are being removed and replaced with new.</a:t>
            </a:r>
          </a:p>
          <a:p>
            <a:pPr marL="40640" indent="0" algn="just">
              <a:buSzPts val="1600"/>
              <a:buNone/>
            </a:pPr>
            <a:endParaRPr lang="en-US" sz="2000" dirty="0">
              <a:solidFill>
                <a:schemeClr val="dk1"/>
              </a:solidFill>
              <a:latin typeface="Arial" panose="020B0604020202020204" pitchFamily="34" charset="0"/>
              <a:cs typeface="Arial" panose="020B0604020202020204" pitchFamily="34" charset="0"/>
            </a:endParaRPr>
          </a:p>
          <a:p>
            <a:pPr marL="40640" indent="0" algn="just">
              <a:buSzPts val="1600"/>
              <a:buNone/>
            </a:pPr>
            <a:endParaRPr lang="en-US" sz="2000" dirty="0">
              <a:solidFill>
                <a:schemeClr val="dk1"/>
              </a:solidFill>
              <a:latin typeface="Arial" panose="020B0604020202020204" pitchFamily="34" charset="0"/>
              <a:cs typeface="Arial" panose="020B0604020202020204" pitchFamily="34" charset="0"/>
            </a:endParaRPr>
          </a:p>
          <a:p>
            <a:pPr marL="246380" indent="-205105" algn="just">
              <a:buSzPts val="1680"/>
            </a:pPr>
            <a:r>
              <a:rPr lang="en-US" sz="2000" dirty="0">
                <a:solidFill>
                  <a:schemeClr val="dk1"/>
                </a:solidFill>
                <a:latin typeface="Arial" panose="020B0604020202020204" pitchFamily="34" charset="0"/>
                <a:cs typeface="Arial" panose="020B0604020202020204" pitchFamily="34" charset="0"/>
              </a:rPr>
              <a:t>The FM contractor was instructed to remove the problematic roots and some trees in the Parks. Work on addressing the issue of the roots in ongoing.</a:t>
            </a:r>
          </a:p>
          <a:p>
            <a:pPr marL="383540" indent="-342900">
              <a:buSzPts val="1600"/>
            </a:pPr>
            <a:endParaRPr lang="en-US" sz="2000" dirty="0">
              <a:solidFill>
                <a:schemeClr val="dk1"/>
              </a:solidFill>
              <a:latin typeface="Arial" panose="020B0604020202020204" pitchFamily="34" charset="0"/>
              <a:cs typeface="Arial" panose="020B0604020202020204" pitchFamily="34" charset="0"/>
            </a:endParaRPr>
          </a:p>
        </p:txBody>
      </p:sp>
      <p:pic>
        <p:nvPicPr>
          <p:cNvPr id="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0" y="0"/>
            <a:ext cx="10641511" cy="1214632"/>
          </a:xfrm>
          <a:prstGeom prst="rect">
            <a:avLst/>
          </a:prstGeom>
          <a:noFill/>
          <a:ln>
            <a:noFill/>
          </a:ln>
        </p:spPr>
        <p:txBody>
          <a:bodyPr spcFirstLastPara="1" wrap="square" lIns="41100" tIns="41100" rIns="41100" bIns="41100" anchor="b" anchorCtr="0">
            <a:normAutofit/>
          </a:bodyPr>
          <a:lstStyle/>
          <a:p>
            <a:pPr marL="0" lvl="0" indent="0" algn="ctr" rtl="0">
              <a:lnSpc>
                <a:spcPct val="80000"/>
              </a:lnSpc>
              <a:spcBef>
                <a:spcPts val="0"/>
              </a:spcBef>
              <a:spcAft>
                <a:spcPts val="0"/>
              </a:spcAft>
              <a:buNone/>
            </a:pPr>
            <a:r>
              <a:rPr lang="en-US" sz="3600" b="1" dirty="0" smtClean="0">
                <a:latin typeface="Arial" panose="020B0604020202020204" pitchFamily="34" charset="0"/>
                <a:cs typeface="Arial" panose="020B0604020202020204" pitchFamily="34" charset="0"/>
              </a:rPr>
              <a:t>SOCIO </a:t>
            </a:r>
            <a:r>
              <a:rPr lang="en-US" sz="3600" b="1" dirty="0">
                <a:latin typeface="Arial" panose="020B0604020202020204" pitchFamily="34" charset="0"/>
                <a:cs typeface="Arial" panose="020B0604020202020204" pitchFamily="34" charset="0"/>
              </a:rPr>
              <a:t>ECONOMIC REPORT</a:t>
            </a:r>
            <a:r>
              <a:rPr lang="en-US" sz="3600" dirty="0"/>
              <a:t>  </a:t>
            </a:r>
            <a:endParaRPr sz="3600" dirty="0"/>
          </a:p>
        </p:txBody>
      </p:sp>
      <p:sp>
        <p:nvSpPr>
          <p:cNvPr id="174" name="Google Shape;174;p9"/>
          <p:cNvSpPr txBox="1">
            <a:spLocks noGrp="1"/>
          </p:cNvSpPr>
          <p:nvPr>
            <p:ph type="body" idx="1"/>
          </p:nvPr>
        </p:nvSpPr>
        <p:spPr>
          <a:xfrm>
            <a:off x="551804" y="1721922"/>
            <a:ext cx="9922232" cy="5334077"/>
          </a:xfrm>
          <a:prstGeom prst="rect">
            <a:avLst/>
          </a:prstGeom>
          <a:noFill/>
          <a:ln>
            <a:noFill/>
          </a:ln>
        </p:spPr>
        <p:txBody>
          <a:bodyPr spcFirstLastPara="1" wrap="square" lIns="41100" tIns="41100" rIns="41100" bIns="41100" anchor="t" anchorCtr="0">
            <a:normAutofit/>
          </a:bodyPr>
          <a:lstStyle/>
          <a:p>
            <a:pPr marL="40640" lvl="0" indent="0" algn="just" rtl="0">
              <a:lnSpc>
                <a:spcPct val="90000"/>
              </a:lnSpc>
              <a:spcBef>
                <a:spcPts val="0"/>
              </a:spcBef>
              <a:spcAft>
                <a:spcPts val="0"/>
              </a:spcAft>
              <a:buSzPts val="1920"/>
              <a:buNone/>
            </a:pPr>
            <a:r>
              <a:rPr lang="en-ZA" sz="1900" b="1" u="sng" dirty="0">
                <a:latin typeface="+mn-lt"/>
                <a:cs typeface="Arial" panose="020B0604020202020204" pitchFamily="34" charset="0"/>
              </a:rPr>
              <a:t>Employment Opportunities</a:t>
            </a:r>
            <a:endParaRPr sz="1900" u="sng" dirty="0">
              <a:latin typeface="+mn-lt"/>
              <a:cs typeface="Arial" panose="020B0604020202020204" pitchFamily="34" charset="0"/>
            </a:endParaRPr>
          </a:p>
          <a:p>
            <a:pPr marL="383540" lvl="0" indent="-342900" algn="just">
              <a:lnSpc>
                <a:spcPct val="120000"/>
              </a:lnSpc>
              <a:buSzPts val="1680"/>
            </a:pPr>
            <a:r>
              <a:rPr lang="en-US" sz="1900" dirty="0">
                <a:latin typeface="+mn-lt"/>
                <a:cs typeface="Arial" panose="020B0604020202020204" pitchFamily="34" charset="0"/>
              </a:rPr>
              <a:t>The project  has a target of 112 job opportunities for the current financial year and has created </a:t>
            </a:r>
            <a:r>
              <a:rPr lang="en-US" sz="1900" b="1" dirty="0">
                <a:latin typeface="+mn-lt"/>
                <a:cs typeface="Arial" panose="020B0604020202020204" pitchFamily="34" charset="0"/>
              </a:rPr>
              <a:t>206 </a:t>
            </a:r>
            <a:r>
              <a:rPr lang="en-US" sz="1900" dirty="0">
                <a:latin typeface="+mn-lt"/>
                <a:cs typeface="Arial" panose="020B0604020202020204" pitchFamily="34" charset="0"/>
              </a:rPr>
              <a:t>work opportunities.</a:t>
            </a:r>
          </a:p>
          <a:p>
            <a:pPr marL="383540" lvl="0" indent="-342900" algn="just" rtl="0">
              <a:lnSpc>
                <a:spcPct val="120000"/>
              </a:lnSpc>
              <a:spcBef>
                <a:spcPts val="1619"/>
              </a:spcBef>
              <a:spcAft>
                <a:spcPts val="0"/>
              </a:spcAft>
              <a:buSzPts val="1680"/>
              <a:buChar char="•"/>
            </a:pPr>
            <a:r>
              <a:rPr lang="en-US" sz="1900" dirty="0">
                <a:latin typeface="+mn-lt"/>
                <a:cs typeface="Arial" panose="020B0604020202020204" pitchFamily="34" charset="0"/>
              </a:rPr>
              <a:t>At the end of </a:t>
            </a:r>
            <a:r>
              <a:rPr lang="en-US" sz="1900" dirty="0" smtClean="0">
                <a:latin typeface="+mn-lt"/>
                <a:cs typeface="Arial" panose="020B0604020202020204" pitchFamily="34" charset="0"/>
              </a:rPr>
              <a:t>May </a:t>
            </a:r>
            <a:r>
              <a:rPr lang="en-US" sz="1900" dirty="0">
                <a:latin typeface="+mn-lt"/>
                <a:cs typeface="Arial" panose="020B0604020202020204" pitchFamily="34" charset="0"/>
              </a:rPr>
              <a:t>2023, the targeted jobs created by the project were as follows:</a:t>
            </a:r>
            <a:endParaRPr sz="1900" dirty="0">
              <a:latin typeface="+mn-lt"/>
              <a:cs typeface="Arial" panose="020B0604020202020204" pitchFamily="34" charset="0"/>
            </a:endParaRPr>
          </a:p>
          <a:p>
            <a:pPr marL="383540" lvl="0" indent="-342900" algn="just" rtl="0">
              <a:lnSpc>
                <a:spcPct val="120000"/>
              </a:lnSpc>
              <a:spcBef>
                <a:spcPts val="1619"/>
              </a:spcBef>
              <a:spcAft>
                <a:spcPts val="0"/>
              </a:spcAft>
              <a:buSzPts val="1680"/>
              <a:buChar char="•"/>
            </a:pPr>
            <a:r>
              <a:rPr lang="en-US" sz="1900" dirty="0">
                <a:latin typeface="+mn-lt"/>
                <a:cs typeface="Arial" panose="020B0604020202020204" pitchFamily="34" charset="0"/>
              </a:rPr>
              <a:t>Contractor's Permanent Staff  - </a:t>
            </a:r>
            <a:r>
              <a:rPr lang="en-US" sz="1900" b="1" dirty="0">
                <a:latin typeface="+mn-lt"/>
                <a:cs typeface="Arial" panose="020B0604020202020204" pitchFamily="34" charset="0"/>
              </a:rPr>
              <a:t>14</a:t>
            </a:r>
            <a:endParaRPr sz="1900" dirty="0">
              <a:latin typeface="+mn-lt"/>
              <a:cs typeface="Arial" panose="020B0604020202020204" pitchFamily="34" charset="0"/>
            </a:endParaRPr>
          </a:p>
          <a:p>
            <a:pPr marL="383540" lvl="0" indent="-342900" algn="just" rtl="0">
              <a:lnSpc>
                <a:spcPct val="120000"/>
              </a:lnSpc>
              <a:spcBef>
                <a:spcPts val="1619"/>
              </a:spcBef>
              <a:spcAft>
                <a:spcPts val="0"/>
              </a:spcAft>
              <a:buSzPts val="1680"/>
              <a:buChar char="•"/>
            </a:pPr>
            <a:r>
              <a:rPr lang="en-US" sz="1900" dirty="0">
                <a:latin typeface="+mn-lt"/>
                <a:cs typeface="Arial" panose="020B0604020202020204" pitchFamily="34" charset="0"/>
              </a:rPr>
              <a:t>Skilled - </a:t>
            </a:r>
            <a:r>
              <a:rPr lang="en-US" sz="1900" b="1" dirty="0">
                <a:latin typeface="+mn-lt"/>
                <a:cs typeface="Arial" panose="020B0604020202020204" pitchFamily="34" charset="0"/>
              </a:rPr>
              <a:t>61</a:t>
            </a:r>
            <a:endParaRPr sz="1900" b="1" dirty="0">
              <a:latin typeface="+mn-lt"/>
              <a:cs typeface="Arial" panose="020B0604020202020204" pitchFamily="34" charset="0"/>
            </a:endParaRPr>
          </a:p>
          <a:p>
            <a:pPr marL="383540" lvl="0" indent="-342900" algn="just" rtl="0">
              <a:lnSpc>
                <a:spcPct val="120000"/>
              </a:lnSpc>
              <a:spcBef>
                <a:spcPts val="1619"/>
              </a:spcBef>
              <a:spcAft>
                <a:spcPts val="0"/>
              </a:spcAft>
              <a:buSzPts val="1680"/>
              <a:buChar char="•"/>
            </a:pPr>
            <a:r>
              <a:rPr lang="en-US" sz="1900" dirty="0">
                <a:latin typeface="+mn-lt"/>
                <a:cs typeface="Arial" panose="020B0604020202020204" pitchFamily="34" charset="0"/>
              </a:rPr>
              <a:t>Semi-skilled - </a:t>
            </a:r>
            <a:r>
              <a:rPr lang="en-US" sz="1900" b="1" dirty="0">
                <a:latin typeface="+mn-lt"/>
                <a:cs typeface="Arial" panose="020B0604020202020204" pitchFamily="34" charset="0"/>
              </a:rPr>
              <a:t>26</a:t>
            </a:r>
            <a:endParaRPr sz="1900" b="1" dirty="0">
              <a:latin typeface="+mn-lt"/>
              <a:cs typeface="Arial" panose="020B0604020202020204" pitchFamily="34" charset="0"/>
            </a:endParaRPr>
          </a:p>
          <a:p>
            <a:pPr marL="383540" lvl="0" indent="-342900" algn="just" rtl="0">
              <a:lnSpc>
                <a:spcPct val="120000"/>
              </a:lnSpc>
              <a:spcBef>
                <a:spcPts val="1619"/>
              </a:spcBef>
              <a:spcAft>
                <a:spcPts val="0"/>
              </a:spcAft>
              <a:buSzPts val="1680"/>
              <a:buChar char="•"/>
            </a:pPr>
            <a:r>
              <a:rPr lang="en-US" sz="1900" dirty="0">
                <a:latin typeface="+mn-lt"/>
                <a:cs typeface="Arial" panose="020B0604020202020204" pitchFamily="34" charset="0"/>
              </a:rPr>
              <a:t>The highest number of </a:t>
            </a:r>
            <a:r>
              <a:rPr lang="en-US" sz="1900" dirty="0">
                <a:latin typeface="+mn-lt"/>
                <a:cs typeface="Arial" panose="020B0604020202020204" pitchFamily="34" charset="0"/>
              </a:rPr>
              <a:t>labour</a:t>
            </a:r>
            <a:r>
              <a:rPr lang="en-US" sz="1900" dirty="0">
                <a:latin typeface="+mn-lt"/>
                <a:cs typeface="Arial" panose="020B0604020202020204" pitchFamily="34" charset="0"/>
              </a:rPr>
              <a:t> employed at any one point in the project was </a:t>
            </a:r>
            <a:r>
              <a:rPr lang="en-US" sz="1900" b="1" dirty="0">
                <a:latin typeface="+mn-lt"/>
                <a:cs typeface="Arial" panose="020B0604020202020204" pitchFamily="34" charset="0"/>
              </a:rPr>
              <a:t>176</a:t>
            </a:r>
            <a:r>
              <a:rPr lang="en-US" sz="1900" dirty="0">
                <a:latin typeface="+mn-lt"/>
                <a:cs typeface="Arial" panose="020B0604020202020204" pitchFamily="34" charset="0"/>
              </a:rPr>
              <a:t> personnel in February 2021. </a:t>
            </a:r>
          </a:p>
          <a:p>
            <a:pPr marL="40640" lvl="0" indent="0">
              <a:spcBef>
                <a:spcPts val="0"/>
              </a:spcBef>
              <a:buSzPts val="1920"/>
              <a:buNone/>
            </a:pPr>
            <a:endParaRPr lang="en-US" b="1" dirty="0">
              <a:latin typeface="+mn-lt"/>
            </a:endParaRPr>
          </a:p>
          <a:p>
            <a:pPr marL="383540" lvl="0" indent="-342900" algn="l" rtl="0">
              <a:lnSpc>
                <a:spcPct val="90000"/>
              </a:lnSpc>
              <a:spcBef>
                <a:spcPts val="1619"/>
              </a:spcBef>
              <a:spcAft>
                <a:spcPts val="0"/>
              </a:spcAft>
              <a:buSzPts val="1680"/>
              <a:buChar char="•"/>
            </a:pPr>
            <a:endParaRPr dirty="0">
              <a:latin typeface="Arial" panose="020B0604020202020204" pitchFamily="34" charset="0"/>
              <a:cs typeface="Arial" panose="020B0604020202020204" pitchFamily="34" charset="0"/>
            </a:endParaRPr>
          </a:p>
        </p:txBody>
      </p:sp>
      <p:pic>
        <p:nvPicPr>
          <p:cNvPr id="4"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0" y="0"/>
            <a:ext cx="10641511" cy="1214632"/>
          </a:xfrm>
          <a:prstGeom prst="rect">
            <a:avLst/>
          </a:prstGeom>
          <a:noFill/>
          <a:ln>
            <a:noFill/>
          </a:ln>
        </p:spPr>
        <p:txBody>
          <a:bodyPr spcFirstLastPara="1" wrap="square" lIns="41100" tIns="41100" rIns="41100" bIns="41100" anchor="b" anchorCtr="0">
            <a:normAutofit/>
          </a:bodyPr>
          <a:lstStyle/>
          <a:p>
            <a:pPr lvl="0" algn="ctr"/>
            <a:r>
              <a:rPr lang="en-US" sz="3600" b="1" dirty="0" smtClean="0">
                <a:latin typeface="Arial" panose="020B0604020202020204" pitchFamily="34" charset="0"/>
                <a:cs typeface="Arial" panose="020B0604020202020204" pitchFamily="34" charset="0"/>
              </a:rPr>
              <a:t>SOCIO </a:t>
            </a:r>
            <a:r>
              <a:rPr lang="en-US" sz="3600" b="1" dirty="0">
                <a:latin typeface="Arial" panose="020B0604020202020204" pitchFamily="34" charset="0"/>
                <a:cs typeface="Arial" panose="020B0604020202020204" pitchFamily="34" charset="0"/>
              </a:rPr>
              <a:t>ECONOMIC </a:t>
            </a:r>
            <a:r>
              <a:rPr lang="en-US" sz="3600" b="1" dirty="0" smtClean="0">
                <a:latin typeface="Arial" panose="020B0604020202020204" pitchFamily="34" charset="0"/>
                <a:cs typeface="Arial" panose="020B0604020202020204" pitchFamily="34" charset="0"/>
              </a:rPr>
              <a:t>REPORT … cont.</a:t>
            </a:r>
            <a:endParaRPr sz="3600" dirty="0"/>
          </a:p>
        </p:txBody>
      </p:sp>
      <p:sp>
        <p:nvSpPr>
          <p:cNvPr id="186" name="Google Shape;186;p11"/>
          <p:cNvSpPr txBox="1">
            <a:spLocks noGrp="1"/>
          </p:cNvSpPr>
          <p:nvPr>
            <p:ph type="body" idx="1"/>
          </p:nvPr>
        </p:nvSpPr>
        <p:spPr>
          <a:xfrm>
            <a:off x="551804" y="1698171"/>
            <a:ext cx="9428537" cy="5170980"/>
          </a:xfrm>
          <a:prstGeom prst="rect">
            <a:avLst/>
          </a:prstGeom>
          <a:noFill/>
          <a:ln>
            <a:noFill/>
          </a:ln>
        </p:spPr>
        <p:txBody>
          <a:bodyPr spcFirstLastPara="1" wrap="square" lIns="41100" tIns="41100" rIns="41100" bIns="41100" anchor="t" anchorCtr="0">
            <a:normAutofit fontScale="55000" lnSpcReduction="20000"/>
          </a:bodyPr>
          <a:lstStyle/>
          <a:p>
            <a:pPr marL="40640" lvl="0" indent="0" algn="just">
              <a:spcBef>
                <a:spcPts val="0"/>
              </a:spcBef>
              <a:buSzPts val="1920"/>
              <a:buNone/>
            </a:pPr>
            <a:r>
              <a:rPr lang="en-US" sz="3300" b="1" u="sng" dirty="0">
                <a:latin typeface="Arial"/>
              </a:rPr>
              <a:t>SMME Participation</a:t>
            </a:r>
            <a:endParaRPr lang="en-US" sz="3300" u="sng" dirty="0">
              <a:latin typeface="Arial"/>
            </a:endParaRPr>
          </a:p>
          <a:p>
            <a:pPr marL="246380" lvl="0" indent="-205105" algn="just">
              <a:buSzPts val="1680"/>
            </a:pPr>
            <a:r>
              <a:rPr lang="en-US" sz="3300" dirty="0">
                <a:latin typeface="Arial"/>
              </a:rPr>
              <a:t>The target for participation of Small Medium Micro Enterprises (SMME’s) is 40% of the original contract value.</a:t>
            </a:r>
          </a:p>
          <a:p>
            <a:pPr marL="383540" lvl="0" indent="-342900" algn="just">
              <a:buSzPts val="1600"/>
            </a:pPr>
            <a:r>
              <a:rPr lang="en-US" sz="3300" dirty="0">
                <a:latin typeface="Arial"/>
              </a:rPr>
              <a:t>The project has appointed 25 SMMEs since it commenced.</a:t>
            </a:r>
          </a:p>
          <a:p>
            <a:pPr marL="383540" lvl="0" indent="-342900" algn="just">
              <a:buSzPts val="1600"/>
            </a:pPr>
            <a:r>
              <a:rPr lang="en-US" sz="3300" dirty="0">
                <a:latin typeface="Arial"/>
              </a:rPr>
              <a:t>As at end of </a:t>
            </a:r>
            <a:r>
              <a:rPr lang="en-US" sz="3300" dirty="0" smtClean="0">
                <a:latin typeface="Arial"/>
              </a:rPr>
              <a:t>May </a:t>
            </a:r>
            <a:r>
              <a:rPr lang="en-US" sz="3300" dirty="0">
                <a:latin typeface="Arial"/>
              </a:rPr>
              <a:t>2023, R35 342 724.43 had been paid to SMMEs.</a:t>
            </a:r>
          </a:p>
          <a:p>
            <a:pPr marL="383540" lvl="0" indent="-342900" algn="just">
              <a:buSzPts val="1600"/>
            </a:pPr>
            <a:r>
              <a:rPr lang="en-US" sz="3300" dirty="0">
                <a:latin typeface="Arial"/>
              </a:rPr>
              <a:t>The expenditure on the SMMEs accounts for 91% of the targeted 40%.</a:t>
            </a:r>
          </a:p>
          <a:p>
            <a:pPr marL="40640" lvl="0" indent="0" algn="just" rtl="0">
              <a:lnSpc>
                <a:spcPct val="90000"/>
              </a:lnSpc>
              <a:spcBef>
                <a:spcPts val="0"/>
              </a:spcBef>
              <a:spcAft>
                <a:spcPts val="0"/>
              </a:spcAft>
              <a:buSzPts val="1920"/>
              <a:buNone/>
            </a:pPr>
            <a:endParaRPr lang="en-US" sz="3300" b="1" u="sng" dirty="0">
              <a:latin typeface="+mn-lt"/>
            </a:endParaRPr>
          </a:p>
          <a:p>
            <a:pPr marL="40640" lvl="0" indent="0" algn="just" rtl="0">
              <a:lnSpc>
                <a:spcPct val="90000"/>
              </a:lnSpc>
              <a:spcBef>
                <a:spcPts val="0"/>
              </a:spcBef>
              <a:spcAft>
                <a:spcPts val="0"/>
              </a:spcAft>
              <a:buSzPts val="1920"/>
              <a:buNone/>
            </a:pPr>
            <a:r>
              <a:rPr lang="en-US" sz="3300" b="1" u="sng" dirty="0">
                <a:latin typeface="+mn-lt"/>
              </a:rPr>
              <a:t>EPWP National Youth Service</a:t>
            </a:r>
            <a:endParaRPr sz="3300" u="sng" dirty="0">
              <a:latin typeface="+mn-lt"/>
            </a:endParaRPr>
          </a:p>
          <a:p>
            <a:pPr marL="246380" lvl="0" indent="-205105" algn="just" rtl="0">
              <a:lnSpc>
                <a:spcPct val="90000"/>
              </a:lnSpc>
              <a:spcBef>
                <a:spcPts val="1619"/>
              </a:spcBef>
              <a:spcAft>
                <a:spcPts val="0"/>
              </a:spcAft>
              <a:buSzPts val="1680"/>
              <a:buChar char="•"/>
            </a:pPr>
            <a:r>
              <a:rPr lang="en-US" sz="3300" dirty="0">
                <a:latin typeface="+mn-lt"/>
              </a:rPr>
              <a:t>The Contract allows for the training of selected candidates as part of the EPWP National Youth Workers training initiative.</a:t>
            </a:r>
            <a:endParaRPr sz="3300" dirty="0">
              <a:latin typeface="+mn-lt"/>
            </a:endParaRPr>
          </a:p>
          <a:p>
            <a:pPr marL="246380" lvl="0" indent="-205105" algn="just" rtl="0">
              <a:lnSpc>
                <a:spcPct val="90000"/>
              </a:lnSpc>
              <a:spcBef>
                <a:spcPts val="1619"/>
              </a:spcBef>
              <a:spcAft>
                <a:spcPts val="0"/>
              </a:spcAft>
              <a:buSzPts val="1680"/>
              <a:buChar char="•"/>
            </a:pPr>
            <a:r>
              <a:rPr lang="en-US" sz="3300" dirty="0">
                <a:latin typeface="+mn-lt"/>
              </a:rPr>
              <a:t>There are currently thirty five (35) National Youth Service (NYS) learners enrolled for soft and hard skills training programme through the project.</a:t>
            </a:r>
            <a:endParaRPr sz="3300" dirty="0">
              <a:latin typeface="+mn-lt"/>
            </a:endParaRPr>
          </a:p>
          <a:p>
            <a:pPr marL="246380" lvl="0" indent="-205105" algn="just" rtl="0">
              <a:lnSpc>
                <a:spcPct val="90000"/>
              </a:lnSpc>
              <a:spcBef>
                <a:spcPts val="1619"/>
              </a:spcBef>
              <a:spcAft>
                <a:spcPts val="0"/>
              </a:spcAft>
              <a:buSzPts val="1680"/>
              <a:buChar char="•"/>
            </a:pPr>
            <a:r>
              <a:rPr lang="en-US" sz="3300" dirty="0">
                <a:latin typeface="+mn-lt"/>
              </a:rPr>
              <a:t>The project supports a further fifteen (15) youths with their technical and vocational training through TVET colleges.</a:t>
            </a:r>
          </a:p>
          <a:p>
            <a:pPr marL="246380" lvl="0" indent="-205105" algn="just">
              <a:buSzPts val="1680"/>
            </a:pPr>
            <a:r>
              <a:rPr lang="en-US" sz="3300" dirty="0">
                <a:latin typeface="+mn-lt"/>
              </a:rPr>
              <a:t>As at end of </a:t>
            </a:r>
            <a:r>
              <a:rPr lang="en-US" sz="3300" dirty="0" smtClean="0">
                <a:latin typeface="+mn-lt"/>
              </a:rPr>
              <a:t>May </a:t>
            </a:r>
            <a:r>
              <a:rPr lang="en-US" sz="3300" dirty="0">
                <a:latin typeface="+mn-lt"/>
              </a:rPr>
              <a:t>2023, R2 690 922,26 had been spent through the NYS programme.</a:t>
            </a:r>
          </a:p>
          <a:p>
            <a:pPr marL="246380" lvl="0" indent="-205105" algn="l" rtl="0">
              <a:lnSpc>
                <a:spcPct val="90000"/>
              </a:lnSpc>
              <a:spcBef>
                <a:spcPts val="1619"/>
              </a:spcBef>
              <a:spcAft>
                <a:spcPts val="0"/>
              </a:spcAft>
              <a:buSzPts val="1680"/>
              <a:buChar char="•"/>
            </a:pPr>
            <a:endParaRPr sz="2100" dirty="0">
              <a:latin typeface="+mn-lt"/>
            </a:endParaRPr>
          </a:p>
          <a:p>
            <a:pPr marL="246380" lvl="0" indent="-98425" algn="l" rtl="0">
              <a:lnSpc>
                <a:spcPct val="90000"/>
              </a:lnSpc>
              <a:spcBef>
                <a:spcPts val="1619"/>
              </a:spcBef>
              <a:spcAft>
                <a:spcPts val="0"/>
              </a:spcAft>
              <a:buSzPts val="1680"/>
              <a:buNone/>
            </a:pPr>
            <a:endParaRPr sz="2100" dirty="0"/>
          </a:p>
          <a:p>
            <a:pPr marL="246380" lvl="0" indent="-98425" algn="l" rtl="0">
              <a:lnSpc>
                <a:spcPct val="90000"/>
              </a:lnSpc>
              <a:spcBef>
                <a:spcPts val="1619"/>
              </a:spcBef>
              <a:spcAft>
                <a:spcPts val="0"/>
              </a:spcAft>
              <a:buSzPts val="1680"/>
              <a:buNone/>
            </a:pPr>
            <a:endParaRPr sz="2100" dirty="0"/>
          </a:p>
          <a:p>
            <a:pPr marL="383540" lvl="0" indent="-241300" algn="l" rtl="0">
              <a:lnSpc>
                <a:spcPct val="90000"/>
              </a:lnSpc>
              <a:spcBef>
                <a:spcPts val="1619"/>
              </a:spcBef>
              <a:spcAft>
                <a:spcPts val="0"/>
              </a:spcAft>
              <a:buSzPts val="1600"/>
              <a:buNone/>
            </a:pPr>
            <a:endParaRPr sz="2000" dirty="0"/>
          </a:p>
          <a:p>
            <a:pPr marL="383540" lvl="0" indent="-241300" algn="l" rtl="0">
              <a:lnSpc>
                <a:spcPct val="90000"/>
              </a:lnSpc>
              <a:spcBef>
                <a:spcPts val="1619"/>
              </a:spcBef>
              <a:spcAft>
                <a:spcPts val="0"/>
              </a:spcAft>
              <a:buSzPts val="1600"/>
              <a:buNone/>
            </a:pPr>
            <a:endParaRPr sz="2000" b="1" dirty="0"/>
          </a:p>
        </p:txBody>
      </p:sp>
      <p:pic>
        <p:nvPicPr>
          <p:cNvPr id="4"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835" y="6085721"/>
            <a:ext cx="10809799" cy="1849351"/>
          </a:xfrm>
          <a:prstGeom prst="rect">
            <a:avLst/>
          </a:prstGeom>
          <a:solidFill>
            <a:srgbClr val="FE8637"/>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13;p1"/>
          <p:cNvSpPr/>
          <p:nvPr/>
        </p:nvSpPr>
        <p:spPr>
          <a:xfrm>
            <a:off x="288106" y="6643873"/>
            <a:ext cx="10737792" cy="38472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5" name="Google Shape;115;p1"/>
          <p:cNvSpPr txBox="1"/>
          <p:nvPr/>
        </p:nvSpPr>
        <p:spPr>
          <a:xfrm>
            <a:off x="576713" y="3536138"/>
            <a:ext cx="5927059" cy="1021556"/>
          </a:xfrm>
          <a:prstGeom prst="rect">
            <a:avLst/>
          </a:prstGeom>
          <a:noFill/>
          <a:ln>
            <a:noFill/>
          </a:ln>
        </p:spPr>
        <p:txBody>
          <a:bodyPr spcFirstLastPara="1" wrap="square" lIns="41100" tIns="41100" rIns="41100" bIns="41100" anchor="b" anchorCtr="0">
            <a:norm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rPr>
              <a:t> </a:t>
            </a:r>
            <a:endParaRPr kumimoji="0"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endParaRPr>
          </a:p>
        </p:txBody>
      </p:sp>
      <p:sp>
        <p:nvSpPr>
          <p:cNvPr id="116" name="Google Shape;116;p1"/>
          <p:cNvSpPr txBox="1">
            <a:spLocks noGrp="1"/>
          </p:cNvSpPr>
          <p:nvPr>
            <p:ph type="body" idx="1"/>
          </p:nvPr>
        </p:nvSpPr>
        <p:spPr>
          <a:xfrm>
            <a:off x="1113683" y="1944622"/>
            <a:ext cx="8573984" cy="2362047"/>
          </a:xfrm>
          <a:prstGeom prst="rect">
            <a:avLst/>
          </a:prstGeom>
          <a:noFill/>
          <a:ln>
            <a:noFill/>
          </a:ln>
        </p:spPr>
        <p:txBody>
          <a:bodyPr spcFirstLastPara="1" wrap="square" lIns="41100" tIns="41100" rIns="41100" bIns="41100" anchor="t" anchorCtr="0">
            <a:noAutofit/>
          </a:bodyPr>
          <a:lstStyle/>
          <a:p>
            <a:pPr marL="0" lvl="0" indent="0" algn="ctr">
              <a:spcBef>
                <a:spcPts val="0"/>
              </a:spcBef>
              <a:buSzPts val="3600"/>
            </a:pPr>
            <a:r>
              <a:rPr lang="en-US" sz="3600" dirty="0">
                <a:latin typeface="+mn-lt"/>
              </a:rPr>
              <a:t>OFFICIAL RESIDENTIAL ACCOMODATION: PROVIDE INTEGRATED FM SERVICES FOR AFIVE YEAR PERIOD - 055121</a:t>
            </a:r>
          </a:p>
          <a:p>
            <a:pPr marL="0" lvl="0" indent="0" algn="ctr">
              <a:spcBef>
                <a:spcPts val="0"/>
              </a:spcBef>
              <a:buSzPts val="3600"/>
            </a:pPr>
            <a:endParaRPr lang="en-US" sz="3600" b="0" dirty="0"/>
          </a:p>
          <a:p>
            <a:pPr marL="0" lvl="0" indent="0">
              <a:spcBef>
                <a:spcPts val="0"/>
              </a:spcBef>
              <a:buSzPts val="3600"/>
            </a:pPr>
            <a:endParaRPr sz="3600" b="0" dirty="0"/>
          </a:p>
        </p:txBody>
      </p:sp>
    </p:spTree>
    <p:extLst>
      <p:ext uri="{BB962C8B-B14F-4D97-AF65-F5344CB8AC3E}">
        <p14:creationId xmlns:p14="http://schemas.microsoft.com/office/powerpoint/2010/main" val="375264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70102"/>
            <a:ext cx="10801350" cy="951869"/>
          </a:xfrm>
          <a:ln w="12700">
            <a:miter lim="400000"/>
          </a:ln>
        </p:spPr>
        <p:txBody>
          <a:bodyPr lIns="41117" tIns="41118" rIns="41117" bIns="41118" anchor="ctr" anchorCtr="0">
            <a:normAutofit/>
          </a:bodyPr>
          <a:lstStyle/>
          <a:p>
            <a:pPr algn="ctr"/>
            <a:r>
              <a:rPr lang="en-US" sz="3600" b="1" dirty="0" smtClean="0">
                <a:solidFill>
                  <a:schemeClr val="bg1"/>
                </a:solidFill>
                <a:latin typeface="Arial" panose="020B0604020202020204" pitchFamily="34" charset="0"/>
                <a:cs typeface="Arial" panose="020B0604020202020204" pitchFamily="34" charset="0"/>
              </a:rPr>
              <a:t>PROJECT INFORMATION</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fld id="{6FAEEA97-C277-4886-9EED-96A084A0282B}" type="slidenum">
              <a:rPr kumimoji="0" lang="en-US" sz="1800" b="1"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l" defTabSz="914400" rtl="0" eaLnBrk="1" fontAlgn="auto" latinLnBrk="1" hangingPunct="0">
                <a:lnSpc>
                  <a:spcPct val="100000"/>
                </a:lnSpc>
                <a:spcBef>
                  <a:spcPts val="0"/>
                </a:spcBef>
                <a:spcAft>
                  <a:spcPts val="0"/>
                </a:spcAft>
                <a:buClrTx/>
                <a:buSzTx/>
                <a:buFontTx/>
                <a:buNone/>
                <a:tabLst/>
                <a:defRPr/>
              </a:pPr>
              <a:t>16</a:t>
            </a:fld>
            <a:endParaRPr kumimoji="0" lang="en-US" sz="18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7"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96" y="7055999"/>
            <a:ext cx="2838747" cy="7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739180168"/>
              </p:ext>
            </p:extLst>
          </p:nvPr>
        </p:nvGraphicFramePr>
        <p:xfrm>
          <a:off x="897546" y="1783251"/>
          <a:ext cx="8809162" cy="5095178"/>
        </p:xfrm>
        <a:graphic>
          <a:graphicData uri="http://schemas.openxmlformats.org/drawingml/2006/table">
            <a:tbl>
              <a:tblPr firstRow="1" bandRow="1">
                <a:tableStyleId>{5C22544A-7EE6-4342-B048-85BDC9FD1C3A}</a:tableStyleId>
              </a:tblPr>
              <a:tblGrid>
                <a:gridCol w="4404581"/>
                <a:gridCol w="4404581"/>
              </a:tblGrid>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Main Contractor</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smtClean="0">
                          <a:solidFill>
                            <a:schemeClr val="dk1"/>
                          </a:solidFill>
                          <a:effectLst/>
                          <a:latin typeface="+mn-lt"/>
                          <a:ea typeface="+mn-ea"/>
                          <a:cs typeface="+mn-cs"/>
                          <a:sym typeface="Century Gothic"/>
                        </a:rPr>
                        <a:t>TEFLA GROUP</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Security provided by Contractor</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2.5% Variable Construction Guarantee</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Contract Commencement date</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8 March 2022</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Site Handover date</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9 March 2022</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Initial Completion date</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8 March 2027</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Initial Contract value (excl. VAT)</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R 443,970,109.85 </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Projected CPA (excl. VAT)</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R   48,776,109.95 </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VAT</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R   73,911,932.97</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Expected Contract Completion value (incl. CPA and VAT)</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R 566,658,152.80 </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Contract Period</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60 months</a:t>
                      </a:r>
                      <a:endParaRPr lang="en-US" sz="2000" dirty="0">
                        <a:solidFill>
                          <a:schemeClr val="dk1"/>
                        </a:solidFill>
                        <a:effectLst/>
                        <a:latin typeface="+mn-lt"/>
                        <a:ea typeface="+mn-ea"/>
                        <a:cs typeface="+mn-cs"/>
                        <a:sym typeface="Century Gothic"/>
                      </a:endParaRPr>
                    </a:p>
                  </a:txBody>
                  <a:tcPr marL="68580" marR="68580" marT="0" marB="0" anchor="ctr"/>
                </a:tc>
              </a:tr>
              <a:tr h="370840">
                <a:tc>
                  <a:txBody>
                    <a:bodyPr/>
                    <a:lstStyle/>
                    <a:p>
                      <a:pPr marL="547370" algn="l">
                        <a:lnSpc>
                          <a:spcPct val="120000"/>
                        </a:lnSpc>
                        <a:spcAft>
                          <a:spcPts val="0"/>
                        </a:spcAft>
                      </a:pPr>
                      <a:r>
                        <a:rPr lang="en-ZA" sz="2000" dirty="0">
                          <a:solidFill>
                            <a:schemeClr val="dk1"/>
                          </a:solidFill>
                          <a:effectLst/>
                          <a:latin typeface="+mn-lt"/>
                          <a:ea typeface="+mn-ea"/>
                          <a:cs typeface="+mn-cs"/>
                          <a:sym typeface="Century Gothic"/>
                        </a:rPr>
                        <a:t>Contract period lapsed to date </a:t>
                      </a:r>
                      <a:endParaRPr lang="en-US" sz="2000" dirty="0">
                        <a:solidFill>
                          <a:schemeClr val="dk1"/>
                        </a:solidFill>
                        <a:effectLst/>
                        <a:latin typeface="+mn-lt"/>
                        <a:ea typeface="+mn-ea"/>
                        <a:cs typeface="+mn-cs"/>
                        <a:sym typeface="Century Gothic"/>
                      </a:endParaRPr>
                    </a:p>
                    <a:p>
                      <a:pPr marL="547370" algn="l">
                        <a:lnSpc>
                          <a:spcPct val="120000"/>
                        </a:lnSpc>
                        <a:spcAft>
                          <a:spcPts val="0"/>
                        </a:spcAft>
                      </a:pPr>
                      <a:r>
                        <a:rPr lang="en-ZA" sz="2000" dirty="0">
                          <a:solidFill>
                            <a:schemeClr val="dk1"/>
                          </a:solidFill>
                          <a:effectLst/>
                          <a:latin typeface="+mn-lt"/>
                          <a:ea typeface="+mn-ea"/>
                          <a:cs typeface="+mn-cs"/>
                          <a:sym typeface="Century Gothic"/>
                        </a:rPr>
                        <a:t>(</a:t>
                      </a:r>
                      <a:r>
                        <a:rPr lang="en-ZA" sz="2000" dirty="0" smtClean="0">
                          <a:solidFill>
                            <a:schemeClr val="dk1"/>
                          </a:solidFill>
                          <a:effectLst/>
                          <a:latin typeface="+mn-lt"/>
                          <a:ea typeface="+mn-ea"/>
                          <a:cs typeface="+mn-cs"/>
                          <a:sym typeface="Century Gothic"/>
                        </a:rPr>
                        <a:t>30 May </a:t>
                      </a:r>
                      <a:r>
                        <a:rPr lang="en-ZA" sz="2000" dirty="0">
                          <a:solidFill>
                            <a:schemeClr val="dk1"/>
                          </a:solidFill>
                          <a:effectLst/>
                          <a:latin typeface="+mn-lt"/>
                          <a:ea typeface="+mn-ea"/>
                          <a:cs typeface="+mn-cs"/>
                          <a:sym typeface="Century Gothic"/>
                        </a:rPr>
                        <a:t>2023)</a:t>
                      </a:r>
                      <a:endParaRPr lang="en-US" sz="2000" dirty="0">
                        <a:solidFill>
                          <a:schemeClr val="dk1"/>
                        </a:solidFill>
                        <a:effectLst/>
                        <a:latin typeface="+mn-lt"/>
                        <a:ea typeface="+mn-ea"/>
                        <a:cs typeface="+mn-cs"/>
                        <a:sym typeface="Century Gothic"/>
                      </a:endParaRPr>
                    </a:p>
                  </a:txBody>
                  <a:tcPr marL="68580" marR="68580" marT="0" marB="0" anchor="ctr"/>
                </a:tc>
                <a:tc>
                  <a:txBody>
                    <a:bodyPr/>
                    <a:lstStyle/>
                    <a:p>
                      <a:pPr marL="547370" algn="l">
                        <a:lnSpc>
                          <a:spcPct val="120000"/>
                        </a:lnSpc>
                        <a:spcAft>
                          <a:spcPts val="0"/>
                        </a:spcAft>
                      </a:pPr>
                      <a:r>
                        <a:rPr lang="en-ZA" sz="2000" dirty="0" smtClean="0">
                          <a:solidFill>
                            <a:schemeClr val="dk1"/>
                          </a:solidFill>
                          <a:effectLst/>
                          <a:latin typeface="+mn-lt"/>
                          <a:ea typeface="+mn-ea"/>
                          <a:cs typeface="+mn-cs"/>
                          <a:sym typeface="Century Gothic"/>
                        </a:rPr>
                        <a:t>15</a:t>
                      </a:r>
                      <a:r>
                        <a:rPr lang="en-ZA" sz="2000" baseline="0" dirty="0" smtClean="0">
                          <a:solidFill>
                            <a:schemeClr val="dk1"/>
                          </a:solidFill>
                          <a:effectLst/>
                          <a:latin typeface="+mn-lt"/>
                          <a:ea typeface="+mn-ea"/>
                          <a:cs typeface="+mn-cs"/>
                          <a:sym typeface="Century Gothic"/>
                        </a:rPr>
                        <a:t> </a:t>
                      </a:r>
                      <a:r>
                        <a:rPr lang="en-ZA" sz="2000" dirty="0" smtClean="0">
                          <a:solidFill>
                            <a:schemeClr val="dk1"/>
                          </a:solidFill>
                          <a:effectLst/>
                          <a:latin typeface="+mn-lt"/>
                          <a:ea typeface="+mn-ea"/>
                          <a:cs typeface="+mn-cs"/>
                          <a:sym typeface="Century Gothic"/>
                        </a:rPr>
                        <a:t>Months </a:t>
                      </a:r>
                      <a:r>
                        <a:rPr lang="en-ZA" sz="2000" dirty="0">
                          <a:solidFill>
                            <a:schemeClr val="dk1"/>
                          </a:solidFill>
                          <a:effectLst/>
                          <a:latin typeface="+mn-lt"/>
                          <a:ea typeface="+mn-ea"/>
                          <a:cs typeface="+mn-cs"/>
                          <a:sym typeface="Century Gothic"/>
                        </a:rPr>
                        <a:t>(</a:t>
                      </a:r>
                      <a:r>
                        <a:rPr lang="en-ZA" sz="2000" dirty="0" smtClean="0">
                          <a:solidFill>
                            <a:schemeClr val="dk1"/>
                          </a:solidFill>
                          <a:effectLst/>
                          <a:latin typeface="+mn-lt"/>
                          <a:ea typeface="+mn-ea"/>
                          <a:cs typeface="+mn-cs"/>
                          <a:sym typeface="Century Gothic"/>
                        </a:rPr>
                        <a:t>25%)</a:t>
                      </a:r>
                      <a:endParaRPr lang="en-US" sz="2000" dirty="0">
                        <a:solidFill>
                          <a:schemeClr val="dk1"/>
                        </a:solidFill>
                        <a:effectLst/>
                        <a:latin typeface="+mn-lt"/>
                        <a:ea typeface="+mn-ea"/>
                        <a:cs typeface="+mn-cs"/>
                        <a:sym typeface="Century Gothic"/>
                      </a:endParaRPr>
                    </a:p>
                  </a:txBody>
                  <a:tcPr marL="68580" marR="68580" marT="0" marB="0" anchor="ctr"/>
                </a:tc>
              </a:tr>
            </a:tbl>
          </a:graphicData>
        </a:graphic>
      </p:graphicFrame>
    </p:spTree>
    <p:extLst>
      <p:ext uri="{BB962C8B-B14F-4D97-AF65-F5344CB8AC3E}">
        <p14:creationId xmlns:p14="http://schemas.microsoft.com/office/powerpoint/2010/main" val="28537801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70102"/>
            <a:ext cx="10801350" cy="951869"/>
          </a:xfrm>
          <a:ln w="12700">
            <a:miter lim="400000"/>
          </a:ln>
        </p:spPr>
        <p:txBody>
          <a:bodyPr lIns="41117" tIns="41118" rIns="41117" bIns="41118" anchor="ctr" anchorCtr="0">
            <a:normAutofit/>
          </a:bodyPr>
          <a:lstStyle/>
          <a:p>
            <a:pPr algn="ctr"/>
            <a:r>
              <a:rPr lang="en-US" sz="3600" b="1" dirty="0" smtClean="0">
                <a:solidFill>
                  <a:schemeClr val="bg1"/>
                </a:solidFill>
                <a:latin typeface="Arial" panose="020B0604020202020204" pitchFamily="34" charset="0"/>
                <a:cs typeface="Arial" panose="020B0604020202020204" pitchFamily="34" charset="0"/>
              </a:rPr>
              <a:t>FACILITIES</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fld id="{6FAEEA97-C277-4886-9EED-96A084A0282B}" type="slidenum">
              <a:rPr kumimoji="0" lang="en-US" sz="1800" b="1"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l" defTabSz="914400" rtl="0" eaLnBrk="1" fontAlgn="auto" latinLnBrk="1" hangingPunct="0">
                <a:lnSpc>
                  <a:spcPct val="100000"/>
                </a:lnSpc>
                <a:spcBef>
                  <a:spcPts val="0"/>
                </a:spcBef>
                <a:spcAft>
                  <a:spcPts val="0"/>
                </a:spcAft>
                <a:buClrTx/>
                <a:buSzTx/>
                <a:buFontTx/>
                <a:buNone/>
                <a:tabLst/>
                <a:defRPr/>
              </a:pPr>
              <a:t>17</a:t>
            </a:fld>
            <a:endParaRPr kumimoji="0" lang="en-US" sz="18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7" name="Picture 2" descr="Publi Works &amp; Infrastru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96" y="7055999"/>
            <a:ext cx="2838747" cy="7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a:extLst>
              <a:ext uri="{FF2B5EF4-FFF2-40B4-BE49-F238E27FC236}">
                <a16:creationId xmlns:a16="http://schemas.microsoft.com/office/drawing/2014/main" xmlns="" id="{22D6A90A-5A66-409B-ADE3-15C5463DF4B7}"/>
              </a:ext>
            </a:extLst>
          </p:cNvPr>
          <p:cNvGraphicFramePr>
            <a:graphicFrameLocks noChangeAspect="1"/>
          </p:cNvGraphicFramePr>
          <p:nvPr>
            <p:extLst>
              <p:ext uri="{D42A27DB-BD31-4B8C-83A1-F6EECF244321}">
                <p14:modId xmlns:p14="http://schemas.microsoft.com/office/powerpoint/2010/main" val="2320903127"/>
              </p:ext>
            </p:extLst>
          </p:nvPr>
        </p:nvGraphicFramePr>
        <p:xfrm>
          <a:off x="607120" y="2232802"/>
          <a:ext cx="9425083" cy="4176464"/>
        </p:xfrm>
        <a:graphic>
          <a:graphicData uri="http://schemas.openxmlformats.org/presentationml/2006/ole">
            <mc:AlternateContent xmlns:mc="http://schemas.openxmlformats.org/markup-compatibility/2006">
              <mc:Choice xmlns:v="urn:schemas-microsoft-com:vml" Requires="v">
                <p:oleObj spid="_x0000_s2070" name="Worksheet" r:id="rId5" imgW="7193138" imgH="2582991" progId="Excel.Sheet.12">
                  <p:embed/>
                </p:oleObj>
              </mc:Choice>
              <mc:Fallback>
                <p:oleObj name="Worksheet" r:id="rId5" imgW="7193138" imgH="2582991" progId="Excel.Sheet.12">
                  <p:embed/>
                  <p:pic>
                    <p:nvPicPr>
                      <p:cNvPr id="0" name=""/>
                      <p:cNvPicPr/>
                      <p:nvPr/>
                    </p:nvPicPr>
                    <p:blipFill>
                      <a:blip r:embed="rId6"/>
                      <a:stretch>
                        <a:fillRect/>
                      </a:stretch>
                    </p:blipFill>
                    <p:spPr>
                      <a:xfrm>
                        <a:off x="607120" y="2232802"/>
                        <a:ext cx="9425083" cy="4176464"/>
                      </a:xfrm>
                      <a:prstGeom prst="rect">
                        <a:avLst/>
                      </a:prstGeom>
                    </p:spPr>
                  </p:pic>
                </p:oleObj>
              </mc:Fallback>
            </mc:AlternateContent>
          </a:graphicData>
        </a:graphic>
      </p:graphicFrame>
    </p:spTree>
    <p:extLst>
      <p:ext uri="{BB962C8B-B14F-4D97-AF65-F5344CB8AC3E}">
        <p14:creationId xmlns:p14="http://schemas.microsoft.com/office/powerpoint/2010/main" val="10641846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04131" y="1800572"/>
            <a:ext cx="10297219" cy="5255428"/>
          </a:xfrm>
        </p:spPr>
        <p:txBody>
          <a:bodyPr>
            <a:normAutofit/>
          </a:bodyPr>
          <a:lstStyle/>
          <a:p>
            <a:pPr marL="41119" indent="0" algn="just">
              <a:lnSpc>
                <a:spcPct val="100000"/>
              </a:lnSpc>
              <a:buNone/>
            </a:pPr>
            <a:endParaRPr lang="en-US" sz="3200" dirty="0"/>
          </a:p>
          <a:p>
            <a:pPr algn="just"/>
            <a:endParaRPr lang="en-ZA" sz="3200" dirty="0"/>
          </a:p>
          <a:p>
            <a:endParaRPr lang="en-ZA" sz="2400" dirty="0"/>
          </a:p>
        </p:txBody>
      </p:sp>
      <p:sp>
        <p:nvSpPr>
          <p:cNvPr id="6" name="Title 1"/>
          <p:cNvSpPr>
            <a:spLocks noGrp="1"/>
          </p:cNvSpPr>
          <p:nvPr>
            <p:ph type="title"/>
          </p:nvPr>
        </p:nvSpPr>
        <p:spPr>
          <a:xfrm>
            <a:off x="0" y="281677"/>
            <a:ext cx="10801350" cy="951869"/>
          </a:xfrm>
          <a:ln w="12700">
            <a:miter lim="400000"/>
          </a:ln>
        </p:spPr>
        <p:txBody>
          <a:bodyPr lIns="41117" tIns="41118" rIns="41117" bIns="41118" anchor="ctr" anchorCtr="0">
            <a:noAutofit/>
          </a:bodyPr>
          <a:lstStyle/>
          <a:p>
            <a:pPr algn="ctr"/>
            <a:r>
              <a:rPr lang="en-US" sz="3600" b="1" dirty="0" smtClean="0">
                <a:solidFill>
                  <a:schemeClr val="bg1"/>
                </a:solidFill>
                <a:latin typeface="Arial" panose="020B0604020202020204" pitchFamily="34" charset="0"/>
                <a:cs typeface="Arial" panose="020B0604020202020204" pitchFamily="34" charset="0"/>
              </a:rPr>
              <a:t>SCOPE </a:t>
            </a:r>
            <a:r>
              <a:rPr lang="en-US" sz="3600" b="1" dirty="0">
                <a:solidFill>
                  <a:schemeClr val="bg1"/>
                </a:solidFill>
                <a:latin typeface="Arial" panose="020B0604020202020204" pitchFamily="34" charset="0"/>
                <a:cs typeface="Arial" panose="020B0604020202020204" pitchFamily="34" charset="0"/>
              </a:rPr>
              <a:t>&amp; METHODOLOGY</a:t>
            </a: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fld id="{6FAEEA97-C277-4886-9EED-96A084A0282B}" type="slidenum">
              <a:rPr kumimoji="0" lang="en-US" sz="1800" b="1"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l" defTabSz="914400" rtl="0" eaLnBrk="1" fontAlgn="auto" latinLnBrk="1" hangingPunct="0">
                <a:lnSpc>
                  <a:spcPct val="100000"/>
                </a:lnSpc>
                <a:spcBef>
                  <a:spcPts val="0"/>
                </a:spcBef>
                <a:spcAft>
                  <a:spcPts val="0"/>
                </a:spcAft>
                <a:buClrTx/>
                <a:buSzTx/>
                <a:buFontTx/>
                <a:buNone/>
                <a:tabLst/>
                <a:defRPr/>
              </a:pPr>
              <a:t>18</a:t>
            </a:fld>
            <a:endParaRPr kumimoji="0" lang="en-US" sz="18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7"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96" y="7055999"/>
            <a:ext cx="2838747" cy="7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504131" y="1656556"/>
            <a:ext cx="9737848" cy="5544616"/>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oAutofit/>
          </a:bodyPr>
          <a:lstStyle>
            <a:lvl1pPr marL="246710"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1pPr>
            <a:lvl2pPr marL="649610" indent="-321237">
              <a:lnSpc>
                <a:spcPct val="90000"/>
              </a:lnSpc>
              <a:spcBef>
                <a:spcPts val="1619"/>
              </a:spcBef>
              <a:buClr>
                <a:srgbClr val="595959"/>
              </a:buClr>
              <a:buSzPct val="80000"/>
              <a:buFont typeface="Arial"/>
              <a:buChar char="o"/>
              <a:defRPr sz="2900">
                <a:solidFill>
                  <a:srgbClr val="595959"/>
                </a:solidFill>
                <a:latin typeface="Century Gothic"/>
                <a:ea typeface="Century Gothic"/>
                <a:cs typeface="Century Gothic"/>
                <a:sym typeface="Century Gothic"/>
              </a:defRPr>
            </a:lvl2pPr>
            <a:lvl3pPr marL="962281" indent="-321236">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3pPr>
            <a:lvl4pPr marL="962166" indent="-26315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4pPr>
            <a:lvl5pPr marL="1060850" indent="-19736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5pPr>
            <a:lvl6pPr marL="1268791"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6pPr>
            <a:lvl7pPr marL="1392146"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7pPr>
            <a:lvl8pPr marL="1515500"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8pPr>
            <a:lvl9pPr marL="1638855"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9pPr>
          </a:lstStyle>
          <a:p>
            <a:pPr marL="649610" marR="0" lvl="1" indent="-321237" algn="just" defTabSz="914400" eaLnBrk="1" fontAlgn="auto" latinLnBrk="0" hangingPunct="1">
              <a:lnSpc>
                <a:spcPct val="120000"/>
              </a:lnSpc>
              <a:spcBef>
                <a:spcPts val="0"/>
              </a:spcBef>
              <a:spcAft>
                <a:spcPts val="0"/>
              </a:spcAft>
              <a:buClr>
                <a:srgbClr val="595959"/>
              </a:buClr>
              <a:buSzPct val="80000"/>
              <a:buFontTx/>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The proposal accepted by the client is a hybrid model which includes:</a:t>
            </a:r>
          </a:p>
          <a:p>
            <a:pPr marL="649610" marR="0" lvl="1" indent="-321237" algn="just" defTabSz="914400" eaLnBrk="1" fontAlgn="auto" latinLnBrk="0" hangingPunct="1">
              <a:lnSpc>
                <a:spcPct val="120000"/>
              </a:lnSpc>
              <a:spcBef>
                <a:spcPts val="0"/>
              </a:spcBef>
              <a:spcAft>
                <a:spcPts val="0"/>
              </a:spcAft>
              <a:buClr>
                <a:srgbClr val="595959"/>
              </a:buClr>
              <a:buSzPct val="80000"/>
              <a:buFontTx/>
              <a:buNone/>
              <a:tabLst/>
              <a:defRPr/>
            </a:pPr>
            <a:endPar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649610" marR="0" lvl="1" indent="-321237" algn="just" defTabSz="914400" eaLnBrk="1" fontAlgn="auto" latinLnBrk="0" hangingPunct="1">
              <a:lnSpc>
                <a:spcPct val="120000"/>
              </a:lnSpc>
              <a:spcBef>
                <a:spcPts val="0"/>
              </a:spcBef>
              <a:spcAft>
                <a:spcPts val="0"/>
              </a:spcAft>
              <a:buClr>
                <a:srgbClr val="595959"/>
              </a:buClr>
              <a:buSzPct val="80000"/>
              <a:buFontTx/>
              <a:buNone/>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Preventative Maintenance</a:t>
            </a:r>
          </a:p>
          <a:p>
            <a:pPr marL="344488" marR="0" lvl="1" indent="-15875" algn="just" defTabSz="914400" eaLnBrk="1" fontAlgn="auto" latinLnBrk="0" hangingPunct="1">
              <a:lnSpc>
                <a:spcPct val="120000"/>
              </a:lnSpc>
              <a:spcBef>
                <a:spcPts val="0"/>
              </a:spcBef>
              <a:spcAft>
                <a:spcPts val="0"/>
              </a:spcAft>
              <a:buClr>
                <a:srgbClr val="595959"/>
              </a:buClr>
              <a:buSzPct val="80000"/>
              <a:buFont typeface="Arial"/>
              <a:buNone/>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344488" marR="0" lvl="1" indent="-15875" algn="just" defTabSz="914400" eaLnBrk="1" fontAlgn="auto" latinLnBrk="0" hangingPunct="1">
              <a:lnSpc>
                <a:spcPct val="120000"/>
              </a:lnSpc>
              <a:spcBef>
                <a:spcPts val="0"/>
              </a:spcBef>
              <a:spcAft>
                <a:spcPts val="0"/>
              </a:spcAft>
              <a:buClr>
                <a:srgbClr val="595959"/>
              </a:buClr>
              <a:buSzPct val="80000"/>
              <a:buFont typeface="Arial"/>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This entails the rendering of services and servicing of equipment according to a predetermined maintenance control plan to:</a:t>
            </a:r>
          </a:p>
          <a:p>
            <a:pPr marL="623888" marR="0" lvl="1" indent="-279400" algn="just"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Maintain and service components of equipment</a:t>
            </a:r>
          </a:p>
          <a:p>
            <a:pPr marL="623888" marR="0" lvl="1" indent="-279400" algn="just"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Readjust, reset, clean, corrosion protect all components of equipment</a:t>
            </a:r>
          </a:p>
          <a:p>
            <a:pPr marL="623888" marR="0" lvl="1" indent="-279400" algn="just"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Carry out all implied actions to maintain installations in their present functional condition</a:t>
            </a:r>
          </a:p>
          <a:p>
            <a:pPr marL="344488" marR="0" lvl="1" indent="-15875" algn="just" defTabSz="914400" eaLnBrk="1" fontAlgn="auto" latinLnBrk="0" hangingPunct="1">
              <a:lnSpc>
                <a:spcPct val="120000"/>
              </a:lnSpc>
              <a:spcBef>
                <a:spcPts val="0"/>
              </a:spcBef>
              <a:spcAft>
                <a:spcPts val="0"/>
              </a:spcAft>
              <a:buClr>
                <a:srgbClr val="595959"/>
              </a:buClr>
              <a:buSzPct val="80000"/>
              <a:buFont typeface="Arial"/>
              <a:buNone/>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344488" marR="0" lvl="1" indent="-15875" algn="just" defTabSz="914400" eaLnBrk="1" fontAlgn="auto" latinLnBrk="0" hangingPunct="1">
              <a:lnSpc>
                <a:spcPct val="120000"/>
              </a:lnSpc>
              <a:spcBef>
                <a:spcPts val="0"/>
              </a:spcBef>
              <a:spcAft>
                <a:spcPts val="0"/>
              </a:spcAft>
              <a:buClr>
                <a:srgbClr val="595959"/>
              </a:buClr>
              <a:buSzPct val="80000"/>
              <a:buFont typeface="Arial"/>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Preventative maintenance </a:t>
            </a:r>
            <a:r>
              <a:rPr lang="en-ZA" altLang="en-US" sz="1800" dirty="0">
                <a:solidFill>
                  <a:srgbClr val="000000"/>
                </a:solidFill>
                <a:latin typeface="Arial" panose="020B0604020202020204" pitchFamily="34" charset="0"/>
                <a:cs typeface="Arial" panose="020B0604020202020204" pitchFamily="34" charset="0"/>
              </a:rPr>
              <a:t>is </a:t>
            </a: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aimed at minimisation of breakdowns and will be done on a 24/7/365 days basis.</a:t>
            </a:r>
          </a:p>
          <a:p>
            <a:pPr marL="344488" marR="0" lvl="1" indent="-15875" algn="just" defTabSz="914400" eaLnBrk="1" fontAlgn="auto" latinLnBrk="0" hangingPunct="1">
              <a:lnSpc>
                <a:spcPct val="120000"/>
              </a:lnSpc>
              <a:spcBef>
                <a:spcPts val="0"/>
              </a:spcBef>
              <a:spcAft>
                <a:spcPts val="0"/>
              </a:spcAft>
              <a:buClr>
                <a:srgbClr val="595959"/>
              </a:buClr>
              <a:buSzPct val="80000"/>
              <a:buFont typeface="Arial"/>
              <a:buNone/>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290513" marR="0" lvl="1" indent="38100" defTabSz="914400" eaLnBrk="1" fontAlgn="auto" latinLnBrk="0" hangingPunct="1">
              <a:lnSpc>
                <a:spcPct val="90000"/>
              </a:lnSpc>
              <a:spcBef>
                <a:spcPts val="1619"/>
              </a:spcBef>
              <a:spcAft>
                <a:spcPts val="0"/>
              </a:spcAft>
              <a:buClr>
                <a:srgbClr val="595959"/>
              </a:buClr>
              <a:buSzPct val="80000"/>
              <a:buFont typeface="Arial"/>
              <a:buNone/>
              <a:tabLst/>
              <a:defRPr/>
            </a:pP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sym typeface="Century Gothic"/>
            </a:endParaRPr>
          </a:p>
          <a:p>
            <a:pPr marL="246710" marR="0" lvl="0" indent="-205591" defTabSz="914400" eaLnBrk="1" fontAlgn="auto" latinLnBrk="0" hangingPunct="1">
              <a:lnSpc>
                <a:spcPct val="90000"/>
              </a:lnSpc>
              <a:spcBef>
                <a:spcPts val="1619"/>
              </a:spcBef>
              <a:spcAft>
                <a:spcPts val="0"/>
              </a:spcAft>
              <a:buClr>
                <a:srgbClr val="595959"/>
              </a:buClr>
              <a:buSzPct val="80000"/>
              <a:buFont typeface="Arial"/>
              <a:buChar char="•"/>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246710" marR="0" lvl="0" indent="-205591" defTabSz="914400" eaLnBrk="1" fontAlgn="auto" latinLnBrk="0" hangingPunct="1">
              <a:lnSpc>
                <a:spcPct val="90000"/>
              </a:lnSpc>
              <a:spcBef>
                <a:spcPts val="1619"/>
              </a:spcBef>
              <a:spcAft>
                <a:spcPts val="0"/>
              </a:spcAft>
              <a:buClr>
                <a:srgbClr val="595959"/>
              </a:buClr>
              <a:buSzPct val="80000"/>
              <a:buFont typeface="Arial"/>
              <a:buChar char="•"/>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p:txBody>
      </p:sp>
    </p:spTree>
    <p:extLst>
      <p:ext uri="{BB962C8B-B14F-4D97-AF65-F5344CB8AC3E}">
        <p14:creationId xmlns:p14="http://schemas.microsoft.com/office/powerpoint/2010/main" val="1953250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04131" y="1800572"/>
            <a:ext cx="10297219" cy="5255428"/>
          </a:xfrm>
        </p:spPr>
        <p:txBody>
          <a:bodyPr>
            <a:normAutofit/>
          </a:bodyPr>
          <a:lstStyle/>
          <a:p>
            <a:pPr marL="41119" indent="0" algn="just">
              <a:lnSpc>
                <a:spcPct val="100000"/>
              </a:lnSpc>
              <a:buNone/>
            </a:pPr>
            <a:endParaRPr lang="en-US" sz="3200" dirty="0"/>
          </a:p>
          <a:p>
            <a:pPr algn="just"/>
            <a:endParaRPr lang="en-ZA" sz="3200" dirty="0"/>
          </a:p>
          <a:p>
            <a:endParaRPr lang="en-ZA" sz="2400" dirty="0"/>
          </a:p>
        </p:txBody>
      </p:sp>
      <p:sp>
        <p:nvSpPr>
          <p:cNvPr id="6" name="Title 1"/>
          <p:cNvSpPr>
            <a:spLocks noGrp="1"/>
          </p:cNvSpPr>
          <p:nvPr>
            <p:ph type="title"/>
          </p:nvPr>
        </p:nvSpPr>
        <p:spPr>
          <a:xfrm>
            <a:off x="0" y="281677"/>
            <a:ext cx="10801350" cy="951869"/>
          </a:xfrm>
          <a:ln w="12700">
            <a:miter lim="400000"/>
          </a:ln>
        </p:spPr>
        <p:txBody>
          <a:bodyPr lIns="41117" tIns="41118" rIns="41117" bIns="41118" anchor="ctr" anchorCtr="0">
            <a:noAutofit/>
          </a:bodyPr>
          <a:lstStyle/>
          <a:p>
            <a:pPr algn="ctr"/>
            <a:r>
              <a:rPr lang="en-US" sz="3600" b="1" dirty="0" smtClean="0">
                <a:solidFill>
                  <a:schemeClr val="bg1"/>
                </a:solidFill>
                <a:latin typeface="Arial" panose="020B0604020202020204" pitchFamily="34" charset="0"/>
                <a:cs typeface="Arial" panose="020B0604020202020204" pitchFamily="34" charset="0"/>
              </a:rPr>
              <a:t>SCOPE </a:t>
            </a:r>
            <a:r>
              <a:rPr lang="en-US" sz="3600" b="1" dirty="0">
                <a:solidFill>
                  <a:schemeClr val="bg1"/>
                </a:solidFill>
                <a:latin typeface="Arial" panose="020B0604020202020204" pitchFamily="34" charset="0"/>
                <a:cs typeface="Arial" panose="020B0604020202020204" pitchFamily="34" charset="0"/>
              </a:rPr>
              <a:t>&amp; </a:t>
            </a:r>
            <a:r>
              <a:rPr lang="en-US" sz="3600" b="1" dirty="0" smtClean="0">
                <a:solidFill>
                  <a:schemeClr val="bg1"/>
                </a:solidFill>
                <a:latin typeface="Arial" panose="020B0604020202020204" pitchFamily="34" charset="0"/>
                <a:cs typeface="Arial" panose="020B0604020202020204" pitchFamily="34" charset="0"/>
              </a:rPr>
              <a:t>METHODOLOGY … cont.</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fld id="{6FAEEA97-C277-4886-9EED-96A084A0282B}" type="slidenum">
              <a:rPr kumimoji="0" lang="en-US" sz="1800" b="1"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l" defTabSz="914400" rtl="0" eaLnBrk="1" fontAlgn="auto" latinLnBrk="1" hangingPunct="0">
                <a:lnSpc>
                  <a:spcPct val="100000"/>
                </a:lnSpc>
                <a:spcBef>
                  <a:spcPts val="0"/>
                </a:spcBef>
                <a:spcAft>
                  <a:spcPts val="0"/>
                </a:spcAft>
                <a:buClrTx/>
                <a:buSzTx/>
                <a:buFontTx/>
                <a:buNone/>
                <a:tabLst/>
                <a:defRPr/>
              </a:pPr>
              <a:t>19</a:t>
            </a:fld>
            <a:endParaRPr kumimoji="0" lang="en-US" sz="18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7"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96" y="7055999"/>
            <a:ext cx="2838747" cy="7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504131" y="1706746"/>
            <a:ext cx="9737848" cy="4918362"/>
          </a:xfrm>
          <a:prstGeom prst="rect">
            <a:avLst/>
          </a:prstGeom>
          <a:ln w="12700">
            <a:miter lim="400000"/>
          </a:ln>
          <a:extLst>
            <a:ext uri="{C572A759-6A51-4108-AA02-DFA0A04FC94B}">
              <ma14:wrappingTextBoxFlag xmlns:ma14="http://schemas.microsoft.com/office/mac/drawingml/2011/main" xmlns="" val="1"/>
            </a:ext>
          </a:extLst>
        </p:spPr>
        <p:txBody>
          <a:bodyPr lIns="41117" tIns="41118" rIns="41117" bIns="41118">
            <a:noAutofit/>
          </a:bodyPr>
          <a:lstStyle>
            <a:lvl1pPr marL="246710"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1pPr>
            <a:lvl2pPr marL="649610" indent="-321237">
              <a:lnSpc>
                <a:spcPct val="90000"/>
              </a:lnSpc>
              <a:spcBef>
                <a:spcPts val="1619"/>
              </a:spcBef>
              <a:buClr>
                <a:srgbClr val="595959"/>
              </a:buClr>
              <a:buSzPct val="80000"/>
              <a:buFont typeface="Arial"/>
              <a:buChar char="o"/>
              <a:defRPr sz="2900">
                <a:solidFill>
                  <a:srgbClr val="595959"/>
                </a:solidFill>
                <a:latin typeface="Century Gothic"/>
                <a:ea typeface="Century Gothic"/>
                <a:cs typeface="Century Gothic"/>
                <a:sym typeface="Century Gothic"/>
              </a:defRPr>
            </a:lvl2pPr>
            <a:lvl3pPr marL="962281" indent="-321236">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3pPr>
            <a:lvl4pPr marL="962166" indent="-26315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4pPr>
            <a:lvl5pPr marL="1060850" indent="-19736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5pPr>
            <a:lvl6pPr marL="1268791"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6pPr>
            <a:lvl7pPr marL="1392146"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7pPr>
            <a:lvl8pPr marL="1515500"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8pPr>
            <a:lvl9pPr marL="1638855"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9pPr>
          </a:lstStyle>
          <a:p>
            <a:pPr marL="649610" marR="0" lvl="1" indent="-321237" defTabSz="914400" eaLnBrk="1" fontAlgn="auto" latinLnBrk="0" hangingPunct="1">
              <a:lnSpc>
                <a:spcPct val="120000"/>
              </a:lnSpc>
              <a:spcBef>
                <a:spcPts val="0"/>
              </a:spcBef>
              <a:spcAft>
                <a:spcPts val="0"/>
              </a:spcAft>
              <a:buClr>
                <a:srgbClr val="595959"/>
              </a:buClr>
              <a:buSzPct val="80000"/>
              <a:buFontTx/>
              <a:buNone/>
              <a:tabLst/>
              <a:defRPr/>
            </a:pPr>
            <a:r>
              <a:rPr kumimoji="0" lang="en-ZA" altLang="en-US"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Corrective Maintenance</a:t>
            </a:r>
          </a:p>
          <a:p>
            <a:pPr marL="344488" marR="0" lvl="1" indent="-15875" defTabSz="914400" eaLnBrk="1" fontAlgn="auto" latinLnBrk="0" hangingPunct="1">
              <a:lnSpc>
                <a:spcPct val="120000"/>
              </a:lnSpc>
              <a:spcBef>
                <a:spcPts val="0"/>
              </a:spcBef>
              <a:spcAft>
                <a:spcPts val="0"/>
              </a:spcAft>
              <a:buClr>
                <a:srgbClr val="595959"/>
              </a:buClr>
              <a:buSzPct val="80000"/>
              <a:buFont typeface="Arial"/>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Corrective maintenance can be defined as equipment that is identified where repair work / replacement of the equipment will be required to restore the condition of infrastructure to a maintainable condition.</a:t>
            </a:r>
          </a:p>
          <a:p>
            <a:pPr marL="538163" marR="0" lvl="1" indent="0" defTabSz="914400" eaLnBrk="1" fontAlgn="auto" latinLnBrk="0" hangingPunct="1">
              <a:lnSpc>
                <a:spcPct val="120000"/>
              </a:lnSpc>
              <a:spcBef>
                <a:spcPts val="0"/>
              </a:spcBef>
              <a:spcAft>
                <a:spcPts val="0"/>
              </a:spcAft>
              <a:buClr>
                <a:srgbClr val="595959"/>
              </a:buClr>
              <a:buSzPct val="80000"/>
              <a:buFontTx/>
              <a:buNone/>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344488" marR="0" lvl="1" indent="-15875" defTabSz="914400" eaLnBrk="1" fontAlgn="auto" latinLnBrk="0" hangingPunct="1">
              <a:lnSpc>
                <a:spcPct val="120000"/>
              </a:lnSpc>
              <a:spcBef>
                <a:spcPts val="0"/>
              </a:spcBef>
              <a:spcAft>
                <a:spcPts val="0"/>
              </a:spcAft>
              <a:buClr>
                <a:srgbClr val="595959"/>
              </a:buClr>
              <a:buSzPct val="80000"/>
              <a:buFont typeface="Arial"/>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The corrective maintenance includes:</a:t>
            </a:r>
          </a:p>
          <a:p>
            <a:pPr marL="892175" marR="0" lvl="1" indent="-547688"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Replacement of irreparable / dysfunctional items</a:t>
            </a:r>
          </a:p>
          <a:p>
            <a:pPr marL="892175" marR="0" lvl="1" indent="-547688"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Repairs to equipment facility will only be implemented where the equipment will be able to achieve its full functionality upon repairs and will only be done on the instruction of the consultant.</a:t>
            </a:r>
          </a:p>
          <a:p>
            <a:pPr marL="538162" marR="0" lvl="1" indent="0" defTabSz="914400" eaLnBrk="1" fontAlgn="auto" latinLnBrk="0" hangingPunct="1">
              <a:lnSpc>
                <a:spcPct val="120000"/>
              </a:lnSpc>
              <a:spcBef>
                <a:spcPts val="0"/>
              </a:spcBef>
              <a:spcAft>
                <a:spcPts val="0"/>
              </a:spcAft>
              <a:buClr>
                <a:srgbClr val="595959"/>
              </a:buClr>
              <a:buSzPct val="80000"/>
              <a:buFont typeface="Arial"/>
              <a:buNone/>
              <a:tabLst/>
              <a:defRPr/>
            </a:pPr>
            <a:endPar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endParaRPr>
          </a:p>
          <a:p>
            <a:pPr marL="344488" marR="0" lvl="1" indent="-15875" defTabSz="914400" eaLnBrk="1" fontAlgn="auto" latinLnBrk="0" hangingPunct="1">
              <a:lnSpc>
                <a:spcPct val="120000"/>
              </a:lnSpc>
              <a:spcBef>
                <a:spcPts val="0"/>
              </a:spcBef>
              <a:spcAft>
                <a:spcPts val="0"/>
              </a:spcAft>
              <a:buClr>
                <a:srgbClr val="595959"/>
              </a:buClr>
              <a:buSzPct val="80000"/>
              <a:buFont typeface="Arial"/>
              <a:buNone/>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Benefits of this methodology:</a:t>
            </a:r>
          </a:p>
          <a:p>
            <a:pPr marL="892175" marR="0" lvl="1" indent="-547688" defTabSz="914400" eaLnBrk="1" fontAlgn="auto" latinLnBrk="0" hangingPunct="1">
              <a:lnSpc>
                <a:spcPct val="120000"/>
              </a:lnSpc>
              <a:spcBef>
                <a:spcPts val="0"/>
              </a:spcBef>
              <a:spcAft>
                <a:spcPts val="0"/>
              </a:spcAft>
              <a:buClr>
                <a:srgbClr val="595959"/>
              </a:buClr>
              <a:buSzPct val="80000"/>
              <a:buFont typeface="+mj-lt"/>
              <a:buAutoNum type="arabicPeriod"/>
              <a:tabLst/>
              <a:defRPr/>
            </a:pPr>
            <a:r>
              <a:rPr kumimoji="0" lang="en-ZA" alt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Gothic"/>
              </a:rPr>
              <a:t>CM work are based on the conditional assessments and can be prioritised accordingly as well as the Annual Building Plan (ABP).</a:t>
            </a:r>
          </a:p>
          <a:p>
            <a:pPr marL="649610" marR="0" lvl="1" indent="-321237" defTabSz="914400" eaLnBrk="1" fontAlgn="auto" latinLnBrk="0" hangingPunct="1">
              <a:lnSpc>
                <a:spcPct val="90000"/>
              </a:lnSpc>
              <a:spcBef>
                <a:spcPts val="1619"/>
              </a:spcBef>
              <a:spcAft>
                <a:spcPts val="0"/>
              </a:spcAft>
              <a:buClr>
                <a:srgbClr val="595959"/>
              </a:buClr>
              <a:buSzPct val="80000"/>
              <a:buFont typeface="Arial"/>
              <a:buNone/>
              <a:tabLst/>
              <a:defRPr/>
            </a:pPr>
            <a:endParaRPr kumimoji="0" lang="en-ZA" altLang="en-US" sz="1800" b="0" i="0" u="none" strike="noStrike" kern="0" cap="none" spc="0" normalizeH="0" baseline="0" noProof="0" dirty="0">
              <a:ln>
                <a:noFill/>
              </a:ln>
              <a:solidFill>
                <a:srgbClr val="000000"/>
              </a:solidFill>
              <a:effectLst/>
              <a:uLnTx/>
              <a:uFillTx/>
              <a:latin typeface="Century Gothic" panose="020B0502020202020204" pitchFamily="34" charset="0"/>
              <a:sym typeface="Century Gothic"/>
            </a:endParaRPr>
          </a:p>
          <a:p>
            <a:pPr marL="246710" marR="0" lvl="0" indent="-205591" defTabSz="914400" eaLnBrk="1" fontAlgn="auto" latinLnBrk="0" hangingPunct="1">
              <a:lnSpc>
                <a:spcPct val="90000"/>
              </a:lnSpc>
              <a:spcBef>
                <a:spcPts val="1619"/>
              </a:spcBef>
              <a:spcAft>
                <a:spcPts val="0"/>
              </a:spcAft>
              <a:buClr>
                <a:srgbClr val="595959"/>
              </a:buClr>
              <a:buSzPct val="80000"/>
              <a:buFont typeface="Arial"/>
              <a:buChar char="•"/>
              <a:tabLst/>
              <a:defRPr/>
            </a:pPr>
            <a:endParaRPr kumimoji="0" lang="en-US" sz="1400" b="0" i="0" u="none" strike="noStrike" kern="0" cap="none" spc="0" normalizeH="0" baseline="0" noProof="0" dirty="0">
              <a:ln>
                <a:noFill/>
              </a:ln>
              <a:solidFill>
                <a:srgbClr val="000000"/>
              </a:solidFill>
              <a:effectLst/>
              <a:uLnTx/>
              <a:uFillTx/>
              <a:latin typeface="Century Gothic"/>
              <a:sym typeface="Century Gothic"/>
            </a:endParaRPr>
          </a:p>
          <a:p>
            <a:pPr marL="246710" marR="0" lvl="0" indent="-205591" defTabSz="914400" eaLnBrk="1" fontAlgn="auto" latinLnBrk="0" hangingPunct="1">
              <a:lnSpc>
                <a:spcPct val="90000"/>
              </a:lnSpc>
              <a:spcBef>
                <a:spcPts val="1619"/>
              </a:spcBef>
              <a:spcAft>
                <a:spcPts val="0"/>
              </a:spcAft>
              <a:buClr>
                <a:srgbClr val="595959"/>
              </a:buClr>
              <a:buSzPct val="80000"/>
              <a:buFont typeface="Arial"/>
              <a:buChar char="•"/>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a:p>
            <a:pPr marL="649610" marR="0" lvl="1" indent="-321237" defTabSz="914400" eaLnBrk="1" fontAlgn="auto" latinLnBrk="0" hangingPunct="1">
              <a:lnSpc>
                <a:spcPct val="90000"/>
              </a:lnSpc>
              <a:spcBef>
                <a:spcPts val="1619"/>
              </a:spcBef>
              <a:spcAft>
                <a:spcPts val="0"/>
              </a:spcAft>
              <a:buClr>
                <a:srgbClr val="595959"/>
              </a:buClr>
              <a:buSzPct val="80000"/>
              <a:buFont typeface="Arial"/>
              <a:buChar char="o"/>
              <a:tabLst/>
              <a:defRPr/>
            </a:pPr>
            <a:endParaRPr kumimoji="0" lang="en-US" sz="1400" b="0" i="0" u="none" strike="noStrike" kern="0" cap="none" spc="0" normalizeH="0" baseline="0" noProof="0" dirty="0">
              <a:ln>
                <a:noFill/>
              </a:ln>
              <a:solidFill>
                <a:srgbClr val="595959"/>
              </a:solidFill>
              <a:effectLst/>
              <a:uLnTx/>
              <a:uFillTx/>
              <a:latin typeface="Century Gothic"/>
              <a:sym typeface="Century Gothic"/>
            </a:endParaRPr>
          </a:p>
        </p:txBody>
      </p:sp>
    </p:spTree>
    <p:extLst>
      <p:ext uri="{BB962C8B-B14F-4D97-AF65-F5344CB8AC3E}">
        <p14:creationId xmlns:p14="http://schemas.microsoft.com/office/powerpoint/2010/main" val="3908383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body" idx="1"/>
          </p:nvPr>
        </p:nvSpPr>
        <p:spPr>
          <a:xfrm>
            <a:off x="504131" y="1800572"/>
            <a:ext cx="10297219" cy="5255428"/>
          </a:xfrm>
          <a:prstGeom prst="rect">
            <a:avLst/>
          </a:prstGeom>
          <a:noFill/>
          <a:ln>
            <a:noFill/>
          </a:ln>
        </p:spPr>
        <p:txBody>
          <a:bodyPr spcFirstLastPara="1" wrap="square" lIns="41100" tIns="41100" rIns="41100" bIns="41100" anchor="t" anchorCtr="0">
            <a:normAutofit/>
          </a:bodyPr>
          <a:lstStyle/>
          <a:p>
            <a:pPr marL="41119" lvl="0" indent="0" algn="just" rtl="0">
              <a:lnSpc>
                <a:spcPct val="100000"/>
              </a:lnSpc>
              <a:spcBef>
                <a:spcPts val="0"/>
              </a:spcBef>
              <a:spcAft>
                <a:spcPts val="0"/>
              </a:spcAft>
              <a:buSzPts val="2560"/>
              <a:buNone/>
            </a:pPr>
            <a:endParaRPr sz="3200" dirty="0"/>
          </a:p>
          <a:p>
            <a:pPr marL="246709" lvl="0" indent="-43030" algn="just" rtl="0">
              <a:lnSpc>
                <a:spcPct val="90000"/>
              </a:lnSpc>
              <a:spcBef>
                <a:spcPts val="1619"/>
              </a:spcBef>
              <a:spcAft>
                <a:spcPts val="0"/>
              </a:spcAft>
              <a:buSzPts val="2560"/>
              <a:buNone/>
            </a:pPr>
            <a:endParaRPr sz="3200" dirty="0"/>
          </a:p>
          <a:p>
            <a:pPr marL="246709" lvl="0" indent="-83670" algn="l" rtl="0">
              <a:lnSpc>
                <a:spcPct val="90000"/>
              </a:lnSpc>
              <a:spcBef>
                <a:spcPts val="1619"/>
              </a:spcBef>
              <a:spcAft>
                <a:spcPts val="0"/>
              </a:spcAft>
              <a:buSzPts val="1920"/>
              <a:buNone/>
            </a:pPr>
            <a:endParaRPr sz="2400" dirty="0"/>
          </a:p>
          <a:p>
            <a:pPr marL="246709" lvl="0" indent="-83670" algn="l" rtl="0">
              <a:lnSpc>
                <a:spcPct val="90000"/>
              </a:lnSpc>
              <a:spcBef>
                <a:spcPts val="1619"/>
              </a:spcBef>
              <a:spcAft>
                <a:spcPts val="0"/>
              </a:spcAft>
              <a:buSzPts val="1920"/>
              <a:buNone/>
            </a:pPr>
            <a:endParaRPr sz="2400" dirty="0"/>
          </a:p>
        </p:txBody>
      </p:sp>
      <p:sp>
        <p:nvSpPr>
          <p:cNvPr id="124" name="Google Shape;124;p2"/>
          <p:cNvSpPr txBox="1">
            <a:spLocks noGrp="1"/>
          </p:cNvSpPr>
          <p:nvPr>
            <p:ph type="title"/>
          </p:nvPr>
        </p:nvSpPr>
        <p:spPr>
          <a:xfrm>
            <a:off x="0" y="281677"/>
            <a:ext cx="10801350" cy="951869"/>
          </a:xfrm>
          <a:prstGeom prst="rect">
            <a:avLst/>
          </a:prstGeom>
          <a:noFill/>
          <a:ln>
            <a:noFill/>
          </a:ln>
        </p:spPr>
        <p:txBody>
          <a:bodyPr spcFirstLastPara="1" wrap="square" lIns="41100" tIns="41100" rIns="41100" bIns="41100" anchor="ctr" anchorCtr="0">
            <a:normAutofit/>
          </a:bodyPr>
          <a:lstStyle/>
          <a:p>
            <a:pPr marL="0" lvl="0" indent="0" rtl="0">
              <a:lnSpc>
                <a:spcPct val="80000"/>
              </a:lnSpc>
              <a:spcBef>
                <a:spcPts val="0"/>
              </a:spcBef>
              <a:spcAft>
                <a:spcPts val="0"/>
              </a:spcAft>
              <a:buNone/>
            </a:pPr>
            <a:r>
              <a:rPr lang="en-US" sz="3600" b="1" dirty="0">
                <a:solidFill>
                  <a:schemeClr val="lt1"/>
                </a:solidFill>
                <a:latin typeface="+mn-lt"/>
              </a:rPr>
              <a:t>TABLE OF </a:t>
            </a:r>
            <a:r>
              <a:rPr lang="en-US" sz="3600" b="1" dirty="0" smtClean="0">
                <a:solidFill>
                  <a:schemeClr val="lt1"/>
                </a:solidFill>
                <a:latin typeface="+mn-lt"/>
              </a:rPr>
              <a:t>CONTENT</a:t>
            </a:r>
            <a:r>
              <a:rPr lang="en-ZA" sz="3600" b="1" dirty="0" smtClean="0">
                <a:solidFill>
                  <a:schemeClr val="lt1"/>
                </a:solidFill>
                <a:latin typeface="+mn-lt"/>
              </a:rPr>
              <a:t>S</a:t>
            </a:r>
            <a:endParaRPr sz="3600" b="1" dirty="0">
              <a:solidFill>
                <a:schemeClr val="lt1"/>
              </a:solidFill>
              <a:latin typeface="+mn-lt"/>
              <a:ea typeface="Helvetica Neue"/>
              <a:cs typeface="Helvetica Neue"/>
              <a:sym typeface="Helvetica Neue"/>
            </a:endParaRPr>
          </a:p>
        </p:txBody>
      </p:sp>
      <p:pic>
        <p:nvPicPr>
          <p:cNvPr id="12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
        <p:nvSpPr>
          <p:cNvPr id="126" name="Google Shape;126;p2"/>
          <p:cNvSpPr/>
          <p:nvPr/>
        </p:nvSpPr>
        <p:spPr>
          <a:xfrm>
            <a:off x="504131" y="1661118"/>
            <a:ext cx="9818964" cy="5355272"/>
          </a:xfrm>
          <a:prstGeom prst="rect">
            <a:avLst/>
          </a:prstGeom>
          <a:noFill/>
          <a:ln>
            <a:noFill/>
          </a:ln>
        </p:spPr>
        <p:txBody>
          <a:bodyPr spcFirstLastPara="1" wrap="square" lIns="91425" tIns="45700" rIns="91425" bIns="45700" anchor="t" anchorCtr="0">
            <a:spAutoFit/>
          </a:bodyPr>
          <a:lstStyle/>
          <a:p>
            <a:pPr marL="457200" lvl="0" indent="-457200" algn="just">
              <a:buSzPts val="2000"/>
              <a:buFont typeface="Century Gothic"/>
              <a:buAutoNum type="arabicPeriod"/>
            </a:pPr>
            <a:r>
              <a:rPr lang="en-US" sz="1800" b="1" dirty="0" smtClean="0">
                <a:latin typeface="+mn-lt"/>
                <a:ea typeface="Century Gothic"/>
                <a:cs typeface="Century Gothic"/>
                <a:sym typeface="Century Gothic"/>
              </a:rPr>
              <a:t>OVERVIEW OF ACCOMMODATION AND SERVICES IN THE PARLIAMENTARY VILLAGES:</a:t>
            </a:r>
          </a:p>
          <a:p>
            <a:pPr marL="457200" lvl="0" indent="-457200" algn="just">
              <a:buSzPts val="2000"/>
              <a:buFont typeface="Century Gothic"/>
              <a:buAutoNum type="arabicPeriod"/>
            </a:pPr>
            <a:endParaRPr lang="en-US" sz="1800" b="1" dirty="0" smtClean="0">
              <a:latin typeface="+mn-lt"/>
              <a:ea typeface="Century Gothic"/>
              <a:cs typeface="Century Gothic"/>
              <a:sym typeface="Century Gothic"/>
            </a:endParaRPr>
          </a:p>
          <a:p>
            <a:pPr lvl="0" algn="just">
              <a:buSzPts val="2000"/>
            </a:pPr>
            <a:r>
              <a:rPr lang="en-US" sz="1800" b="1" dirty="0">
                <a:latin typeface="+mn-lt"/>
                <a:ea typeface="Century Gothic"/>
                <a:cs typeface="Century Gothic"/>
                <a:sym typeface="Century Gothic"/>
              </a:rPr>
              <a:t>	</a:t>
            </a:r>
            <a:r>
              <a:rPr lang="en-US" sz="1800" b="1" dirty="0" smtClean="0">
                <a:latin typeface="+mn-lt"/>
                <a:ea typeface="Century Gothic"/>
                <a:cs typeface="Century Gothic"/>
                <a:sym typeface="Century Gothic"/>
              </a:rPr>
              <a:t>1.1	ACCOMMODATION AT THE PARLIAMENTARY VILLAGES</a:t>
            </a:r>
          </a:p>
          <a:p>
            <a:pPr lvl="0" algn="just">
              <a:buSzPts val="2000"/>
            </a:pPr>
            <a:r>
              <a:rPr lang="en-US" sz="1800" b="1" dirty="0">
                <a:latin typeface="+mn-lt"/>
                <a:ea typeface="Century Gothic"/>
                <a:cs typeface="Century Gothic"/>
                <a:sym typeface="Century Gothic"/>
              </a:rPr>
              <a:t>	</a:t>
            </a:r>
            <a:r>
              <a:rPr lang="en-US" sz="1800" b="1" dirty="0" smtClean="0">
                <a:latin typeface="+mn-lt"/>
                <a:ea typeface="Century Gothic"/>
                <a:cs typeface="Century Gothic"/>
                <a:sym typeface="Century Gothic"/>
              </a:rPr>
              <a:t>1.2	MAINTENANCE AT THE PARLIAMENTARY VILLAGES</a:t>
            </a:r>
          </a:p>
          <a:p>
            <a:pPr lvl="0" algn="just">
              <a:buSzPts val="2000"/>
            </a:pPr>
            <a:r>
              <a:rPr lang="en-US" sz="1800" b="1" dirty="0">
                <a:latin typeface="+mn-lt"/>
                <a:ea typeface="Century Gothic"/>
                <a:cs typeface="Century Gothic"/>
                <a:sym typeface="Century Gothic"/>
              </a:rPr>
              <a:t>	</a:t>
            </a:r>
            <a:r>
              <a:rPr lang="en-US" sz="1800" b="1" dirty="0" smtClean="0">
                <a:latin typeface="+mn-lt"/>
                <a:ea typeface="Century Gothic"/>
                <a:cs typeface="Century Gothic"/>
                <a:sym typeface="Century Gothic"/>
              </a:rPr>
              <a:t>1.3	ACCESS CONTROL AT THE PARLIAMENTARY VILLAGES</a:t>
            </a:r>
          </a:p>
          <a:p>
            <a:pPr lvl="0" algn="just">
              <a:buSzPts val="2000"/>
            </a:pPr>
            <a:r>
              <a:rPr lang="en-US" sz="1800" b="1" dirty="0">
                <a:latin typeface="+mn-lt"/>
                <a:ea typeface="Century Gothic"/>
                <a:cs typeface="Century Gothic"/>
                <a:sym typeface="Century Gothic"/>
              </a:rPr>
              <a:t>	</a:t>
            </a:r>
            <a:r>
              <a:rPr lang="en-US" sz="1800" b="1" dirty="0" smtClean="0">
                <a:latin typeface="+mn-lt"/>
                <a:ea typeface="Century Gothic"/>
                <a:cs typeface="Century Gothic"/>
                <a:sym typeface="Century Gothic"/>
              </a:rPr>
              <a:t>1.4	TRANSPORT SERVICES AT THE PARLIAMENTARY VILLAGES</a:t>
            </a:r>
          </a:p>
          <a:p>
            <a:pPr lvl="0" algn="just">
              <a:buSzPts val="2000"/>
            </a:pPr>
            <a:endParaRPr lang="en-US" sz="1800" b="1" dirty="0" smtClean="0">
              <a:latin typeface="+mn-lt"/>
              <a:ea typeface="Century Gothic"/>
              <a:cs typeface="Century Gothic"/>
              <a:sym typeface="Century Gothic"/>
            </a:endParaRPr>
          </a:p>
          <a:p>
            <a:pPr marL="342900" lvl="0" indent="-342900" algn="just">
              <a:buSzPts val="2000"/>
              <a:buAutoNum type="arabicPeriod" startAt="2"/>
              <a:tabLst>
                <a:tab pos="444500" algn="l"/>
              </a:tabLst>
            </a:pPr>
            <a:r>
              <a:rPr lang="en-US" sz="1800" b="1" dirty="0" smtClean="0">
                <a:latin typeface="+mn-lt"/>
                <a:ea typeface="Century Gothic"/>
                <a:cs typeface="Century Gothic"/>
                <a:sym typeface="Century Gothic"/>
              </a:rPr>
              <a:t>PROJECTS IN THE PARLIAMENTARY VILLAGES:</a:t>
            </a:r>
          </a:p>
          <a:p>
            <a:pPr marL="342900" lvl="0" indent="-342900" algn="just">
              <a:buSzPts val="2000"/>
              <a:buAutoNum type="arabicPeriod" startAt="2"/>
              <a:tabLst>
                <a:tab pos="444500" algn="l"/>
              </a:tabLst>
            </a:pPr>
            <a:endParaRPr lang="en-US" sz="1800" b="1" dirty="0" smtClean="0">
              <a:latin typeface="+mn-lt"/>
              <a:ea typeface="Century Gothic"/>
              <a:cs typeface="Century Gothic"/>
              <a:sym typeface="Century Gothic"/>
            </a:endParaRPr>
          </a:p>
          <a:p>
            <a:pPr marL="901700" lvl="0" indent="-457200" algn="just">
              <a:buSzPts val="2000"/>
            </a:pPr>
            <a:r>
              <a:rPr lang="en-US" sz="1800" b="1" dirty="0" smtClean="0">
                <a:latin typeface="+mn-lt"/>
                <a:ea typeface="Century Gothic"/>
                <a:cs typeface="Century Gothic"/>
                <a:sym typeface="Century Gothic"/>
              </a:rPr>
              <a:t>2.1	SUSTAINABLE </a:t>
            </a:r>
            <a:r>
              <a:rPr lang="en-US" sz="1800" b="1" dirty="0">
                <a:latin typeface="+mn-lt"/>
                <a:ea typeface="Century Gothic"/>
                <a:cs typeface="Century Gothic"/>
                <a:sym typeface="Century Gothic"/>
              </a:rPr>
              <a:t>MAINTENANCE AND MINOR UPGRADES TO RESIDENTIAL UNITS IN THE THREE PARLIAMENTARY VILLAGES </a:t>
            </a:r>
            <a:r>
              <a:rPr lang="en-US" sz="1800" b="1" dirty="0" smtClean="0">
                <a:latin typeface="+mn-lt"/>
                <a:ea typeface="Century Gothic"/>
                <a:cs typeface="Century Gothic"/>
                <a:sym typeface="Century Gothic"/>
              </a:rPr>
              <a:t>– 046748</a:t>
            </a:r>
          </a:p>
          <a:p>
            <a:pPr marL="901700" lvl="0" indent="-457200" algn="just">
              <a:buSzPts val="2000"/>
            </a:pPr>
            <a:r>
              <a:rPr lang="en-US" sz="1800" b="1" dirty="0">
                <a:latin typeface="+mn-lt"/>
                <a:ea typeface="Century Gothic"/>
                <a:cs typeface="Century Gothic"/>
                <a:sym typeface="Century Gothic"/>
              </a:rPr>
              <a:t>2</a:t>
            </a:r>
            <a:r>
              <a:rPr lang="en-US" sz="1800" b="1" dirty="0" smtClean="0">
                <a:latin typeface="+mn-lt"/>
                <a:ea typeface="Century Gothic"/>
                <a:cs typeface="Century Gothic"/>
                <a:sym typeface="Century Gothic"/>
              </a:rPr>
              <a:t>.2	OFFICIAL </a:t>
            </a:r>
            <a:r>
              <a:rPr lang="en-US" sz="1800" b="1" dirty="0">
                <a:latin typeface="+mn-lt"/>
                <a:ea typeface="Century Gothic"/>
                <a:cs typeface="Century Gothic"/>
                <a:sym typeface="Century Gothic"/>
              </a:rPr>
              <a:t>RESIDENTIAL ACCOMODATION: PROVIDE INTEGRATED FM SERVICES FOR </a:t>
            </a:r>
            <a:r>
              <a:rPr lang="en-US" sz="1800" b="1" dirty="0" smtClean="0">
                <a:latin typeface="+mn-lt"/>
                <a:ea typeface="Century Gothic"/>
                <a:cs typeface="Century Gothic"/>
                <a:sym typeface="Century Gothic"/>
              </a:rPr>
              <a:t>A FIVE </a:t>
            </a:r>
            <a:r>
              <a:rPr lang="en-US" sz="1800" b="1" dirty="0">
                <a:latin typeface="+mn-lt"/>
                <a:ea typeface="Century Gothic"/>
                <a:cs typeface="Century Gothic"/>
                <a:sym typeface="Century Gothic"/>
              </a:rPr>
              <a:t>YEAR PERIOD </a:t>
            </a:r>
            <a:r>
              <a:rPr lang="en-US" sz="1800" b="1" dirty="0" smtClean="0">
                <a:latin typeface="+mn-lt"/>
                <a:ea typeface="Century Gothic"/>
                <a:cs typeface="Century Gothic"/>
                <a:sym typeface="Century Gothic"/>
              </a:rPr>
              <a:t>– 055121</a:t>
            </a:r>
          </a:p>
          <a:p>
            <a:pPr marL="901700" lvl="0" indent="-457200" algn="just">
              <a:buSzPts val="2000"/>
            </a:pPr>
            <a:r>
              <a:rPr lang="en-US" sz="1800" b="1" dirty="0">
                <a:latin typeface="+mn-lt"/>
                <a:ea typeface="Century Gothic"/>
                <a:cs typeface="Century Gothic"/>
                <a:sym typeface="Century Gothic"/>
              </a:rPr>
              <a:t>2</a:t>
            </a:r>
            <a:r>
              <a:rPr lang="en-US" sz="1800" b="1" dirty="0" smtClean="0">
                <a:latin typeface="+mn-lt"/>
                <a:ea typeface="Century Gothic"/>
                <a:cs typeface="Century Gothic"/>
                <a:sym typeface="Century Gothic"/>
              </a:rPr>
              <a:t>.3	ACACIA </a:t>
            </a:r>
            <a:r>
              <a:rPr lang="en-US" sz="1800" b="1" dirty="0">
                <a:latin typeface="+mn-lt"/>
                <a:ea typeface="Century Gothic"/>
                <a:cs typeface="Century Gothic"/>
                <a:sym typeface="Century Gothic"/>
              </a:rPr>
              <a:t>PARK: WCS 045142: DEMOLITION OF 112 PREFAB HOUSES AND ERECTING OF 113 3 BED BRICK HOUSES AND ASSOCIATED INFRASTRUCURE- </a:t>
            </a:r>
            <a:r>
              <a:rPr lang="en-US" sz="1800" b="1" dirty="0" smtClean="0">
                <a:latin typeface="+mn-lt"/>
                <a:ea typeface="Century Gothic"/>
                <a:cs typeface="Century Gothic"/>
                <a:sym typeface="Century Gothic"/>
              </a:rPr>
              <a:t>045142</a:t>
            </a:r>
            <a:endParaRPr lang="en-US" sz="1800" b="1" dirty="0">
              <a:latin typeface="+mn-lt"/>
              <a:ea typeface="Century Gothic"/>
              <a:cs typeface="Century Gothic"/>
              <a:sym typeface="Century Gothic"/>
            </a:endParaRPr>
          </a:p>
          <a:p>
            <a:pPr marL="901700" lvl="0" indent="-457200" algn="just">
              <a:buSzPts val="2000"/>
            </a:pPr>
            <a:endParaRPr lang="en-US" sz="1800" b="1" dirty="0" smtClean="0">
              <a:latin typeface="+mn-lt"/>
              <a:ea typeface="Century Gothic"/>
              <a:cs typeface="Century Gothic"/>
              <a:sym typeface="Century Gothic"/>
            </a:endParaRPr>
          </a:p>
          <a:p>
            <a:pPr marL="360363" lvl="0" indent="-360363" algn="just">
              <a:buSzPts val="2000"/>
            </a:pPr>
            <a:r>
              <a:rPr lang="en-US" sz="1800" b="1" dirty="0" smtClean="0">
                <a:latin typeface="+mn-lt"/>
                <a:ea typeface="Century Gothic"/>
                <a:cs typeface="Century Gothic"/>
                <a:sym typeface="Century Gothic"/>
              </a:rPr>
              <a:t>3.	PARLIAMENTARY VILLAGES MANAGEMENT BOARD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E3FDF-6098-CA15-A5F8-D803124A7F83}"/>
              </a:ext>
            </a:extLst>
          </p:cNvPr>
          <p:cNvSpPr>
            <a:spLocks noGrp="1"/>
          </p:cNvSpPr>
          <p:nvPr>
            <p:ph type="title"/>
          </p:nvPr>
        </p:nvSpPr>
        <p:spPr>
          <a:xfrm>
            <a:off x="653229" y="-35169"/>
            <a:ext cx="9988282" cy="1601882"/>
          </a:xfrm>
        </p:spPr>
        <p:txBody>
          <a:bodyPr anchor="ctr"/>
          <a:lstStyle/>
          <a:p>
            <a:pPr algn="ctr"/>
            <a:r>
              <a:rPr lang="en-US" sz="3600" b="1" dirty="0" smtClean="0">
                <a:latin typeface="Arial" panose="020B0604020202020204" pitchFamily="34" charset="0"/>
                <a:cs typeface="Arial" panose="020B0604020202020204" pitchFamily="34" charset="0"/>
              </a:rPr>
              <a:t>PROGRESS </a:t>
            </a:r>
            <a:r>
              <a:rPr lang="en-US" sz="3600" b="1" dirty="0">
                <a:latin typeface="Arial" panose="020B0604020202020204" pitchFamily="34" charset="0"/>
                <a:cs typeface="Arial" panose="020B0604020202020204" pitchFamily="34" charset="0"/>
              </a:rPr>
              <a:t>SUMMARY (CONSTRUCTION)</a:t>
            </a:r>
          </a:p>
        </p:txBody>
      </p:sp>
      <p:sp>
        <p:nvSpPr>
          <p:cNvPr id="3" name="Text Placeholder 2">
            <a:extLst>
              <a:ext uri="{FF2B5EF4-FFF2-40B4-BE49-F238E27FC236}">
                <a16:creationId xmlns:a16="http://schemas.microsoft.com/office/drawing/2014/main" xmlns="" id="{B3460697-A476-CFFE-4487-160AF858D955}"/>
              </a:ext>
            </a:extLst>
          </p:cNvPr>
          <p:cNvSpPr>
            <a:spLocks noGrp="1"/>
          </p:cNvSpPr>
          <p:nvPr>
            <p:ph type="body" idx="1"/>
          </p:nvPr>
        </p:nvSpPr>
        <p:spPr/>
        <p:txBody>
          <a:bodyPr>
            <a:noAutofit/>
          </a:bodyPr>
          <a:lstStyle/>
          <a:p>
            <a:pPr fontAlgn="ctr"/>
            <a:r>
              <a:rPr lang="en-ZA" sz="1800" dirty="0">
                <a:solidFill>
                  <a:srgbClr val="000000"/>
                </a:solidFill>
                <a:latin typeface="+mn-lt"/>
              </a:rPr>
              <a:t>Amount claimed including MOS / CPA </a:t>
            </a:r>
            <a:r>
              <a:rPr lang="en-US" sz="1800" dirty="0">
                <a:solidFill>
                  <a:srgbClr val="000000"/>
                </a:solidFill>
                <a:latin typeface="+mn-lt"/>
              </a:rPr>
              <a:t>- </a:t>
            </a:r>
            <a:r>
              <a:rPr lang="en-ZA" sz="1800" b="1" dirty="0" smtClean="0">
                <a:solidFill>
                  <a:srgbClr val="000000"/>
                </a:solidFill>
                <a:latin typeface="+mn-lt"/>
              </a:rPr>
              <a:t>R69 </a:t>
            </a:r>
            <a:r>
              <a:rPr lang="en-ZA" sz="1800" b="1" dirty="0">
                <a:solidFill>
                  <a:srgbClr val="000000"/>
                </a:solidFill>
                <a:latin typeface="+mn-lt"/>
              </a:rPr>
              <a:t>683 </a:t>
            </a:r>
            <a:r>
              <a:rPr lang="en-ZA" sz="1800" b="1" dirty="0" smtClean="0">
                <a:solidFill>
                  <a:srgbClr val="000000"/>
                </a:solidFill>
                <a:latin typeface="+mn-lt"/>
              </a:rPr>
              <a:t>297,52 </a:t>
            </a:r>
            <a:r>
              <a:rPr lang="en-ZA" sz="1800" dirty="0" smtClean="0">
                <a:solidFill>
                  <a:srgbClr val="000000"/>
                </a:solidFill>
                <a:latin typeface="+mn-lt"/>
              </a:rPr>
              <a:t>Incl</a:t>
            </a:r>
            <a:r>
              <a:rPr lang="en-ZA" sz="1800" dirty="0">
                <a:solidFill>
                  <a:srgbClr val="000000"/>
                </a:solidFill>
                <a:latin typeface="+mn-lt"/>
              </a:rPr>
              <a:t>. VAT </a:t>
            </a:r>
            <a:endParaRPr lang="en-ZA" sz="1800" dirty="0" smtClean="0">
              <a:solidFill>
                <a:srgbClr val="000000"/>
              </a:solidFill>
              <a:latin typeface="+mn-lt"/>
            </a:endParaRPr>
          </a:p>
          <a:p>
            <a:pPr fontAlgn="ctr"/>
            <a:r>
              <a:rPr lang="en-US" sz="1800" dirty="0" smtClean="0">
                <a:solidFill>
                  <a:srgbClr val="000000"/>
                </a:solidFill>
                <a:latin typeface="+mn-lt"/>
              </a:rPr>
              <a:t>The </a:t>
            </a:r>
            <a:r>
              <a:rPr lang="en-US" sz="1800" dirty="0">
                <a:solidFill>
                  <a:srgbClr val="000000"/>
                </a:solidFill>
                <a:latin typeface="+mn-lt"/>
              </a:rPr>
              <a:t>below provides a summary of the Calls logged, Work Packages and Work Instruction provided to Tefla</a:t>
            </a:r>
            <a:r>
              <a:rPr lang="en-US" sz="1800" dirty="0" smtClean="0">
                <a:solidFill>
                  <a:srgbClr val="000000"/>
                </a:solidFill>
                <a:latin typeface="+mn-lt"/>
              </a:rPr>
              <a:t>:</a:t>
            </a:r>
          </a:p>
          <a:p>
            <a:pPr marL="137160" indent="0">
              <a:buNone/>
            </a:pPr>
            <a:r>
              <a:rPr lang="en-US" sz="1800" dirty="0" smtClean="0">
                <a:solidFill>
                  <a:srgbClr val="000000"/>
                </a:solidFill>
                <a:latin typeface="+mn-lt"/>
              </a:rPr>
              <a:t>   5.1 CALL </a:t>
            </a:r>
            <a:r>
              <a:rPr lang="en-US" sz="1800" dirty="0">
                <a:solidFill>
                  <a:srgbClr val="000000"/>
                </a:solidFill>
                <a:latin typeface="+mn-lt"/>
              </a:rPr>
              <a:t>CENTRE </a:t>
            </a:r>
          </a:p>
          <a:p>
            <a:r>
              <a:rPr lang="en-US" sz="1800" dirty="0">
                <a:solidFill>
                  <a:srgbClr val="000000"/>
                </a:solidFill>
                <a:latin typeface="+mn-lt"/>
              </a:rPr>
              <a:t>The below table highlights the calls logged for the duration of the project</a:t>
            </a:r>
            <a:r>
              <a:rPr lang="en-US" sz="2000" dirty="0" smtClean="0">
                <a:solidFill>
                  <a:srgbClr val="000000"/>
                </a:solidFill>
                <a:latin typeface="+mn-lt"/>
              </a:rPr>
              <a:t>.</a:t>
            </a:r>
            <a:endParaRPr lang="en-US" sz="2000" dirty="0">
              <a:solidFill>
                <a:srgbClr val="000000"/>
              </a:solidFill>
              <a:latin typeface="+mn-lt"/>
            </a:endParaRPr>
          </a:p>
          <a:p>
            <a:endParaRPr lang="en-ZA" sz="2000" dirty="0" smtClean="0">
              <a:latin typeface="+mn-lt"/>
            </a:endParaRPr>
          </a:p>
          <a:p>
            <a:pPr marL="137160" indent="0">
              <a:buNone/>
            </a:pPr>
            <a:endParaRPr lang="en-ZA" sz="2000" dirty="0">
              <a:latin typeface="+mn-lt"/>
            </a:endParaRPr>
          </a:p>
          <a:p>
            <a:r>
              <a:rPr lang="en-US" sz="1800" dirty="0">
                <a:solidFill>
                  <a:srgbClr val="000000"/>
                </a:solidFill>
                <a:latin typeface="+mn-lt"/>
              </a:rPr>
              <a:t>The below table highlights the work packages provided for the duration of the project</a:t>
            </a:r>
          </a:p>
          <a:p>
            <a:endParaRPr lang="en-ZA" sz="1800" dirty="0"/>
          </a:p>
        </p:txBody>
      </p:sp>
      <p:graphicFrame>
        <p:nvGraphicFramePr>
          <p:cNvPr id="6" name="Table 5"/>
          <p:cNvGraphicFramePr>
            <a:graphicFrameLocks noGrp="1"/>
          </p:cNvGraphicFramePr>
          <p:nvPr>
            <p:extLst>
              <p:ext uri="{D42A27DB-BD31-4B8C-83A1-F6EECF244321}">
                <p14:modId xmlns:p14="http://schemas.microsoft.com/office/powerpoint/2010/main" val="1657997574"/>
              </p:ext>
            </p:extLst>
          </p:nvPr>
        </p:nvGraphicFramePr>
        <p:xfrm>
          <a:off x="868641" y="4023126"/>
          <a:ext cx="9459390" cy="987552"/>
        </p:xfrm>
        <a:graphic>
          <a:graphicData uri="http://schemas.openxmlformats.org/drawingml/2006/table">
            <a:tbl>
              <a:tblPr firstRow="1" firstCol="1" bandRow="1"/>
              <a:tblGrid>
                <a:gridCol w="1588101"/>
                <a:gridCol w="1570892"/>
                <a:gridCol w="1828800"/>
                <a:gridCol w="1805354"/>
                <a:gridCol w="1195754"/>
                <a:gridCol w="1470489"/>
              </a:tblGrid>
              <a:tr h="535305">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Number of Calls</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Closed</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No Access to Site</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Cancelled Calls</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On Hold</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Current</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66658">
                <a:tc>
                  <a:txBody>
                    <a:bodyPr/>
                    <a:lstStyle/>
                    <a:p>
                      <a:pPr marL="547370" algn="ctr">
                        <a:lnSpc>
                          <a:spcPct val="120000"/>
                        </a:lnSpc>
                        <a:spcAft>
                          <a:spcPts val="0"/>
                        </a:spcAft>
                      </a:pPr>
                      <a:r>
                        <a:rPr lang="en-ZA" sz="1800" b="0" dirty="0" smtClean="0">
                          <a:effectLst/>
                          <a:latin typeface="Arial" panose="020B0604020202020204" pitchFamily="34" charset="0"/>
                          <a:ea typeface="Calibri" panose="020F0502020204030204" pitchFamily="34" charset="0"/>
                          <a:cs typeface="Arial" panose="020B0604020202020204" pitchFamily="34" charset="0"/>
                        </a:rPr>
                        <a:t>3938</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dirty="0" smtClean="0">
                          <a:effectLst/>
                          <a:latin typeface="Arial" panose="020B0604020202020204" pitchFamily="34" charset="0"/>
                          <a:ea typeface="Calibri" panose="020F0502020204030204" pitchFamily="34" charset="0"/>
                          <a:cs typeface="Arial" panose="020B0604020202020204" pitchFamily="34" charset="0"/>
                        </a:rPr>
                        <a:t>3878</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3</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37</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dirty="0" smtClean="0">
                          <a:effectLst/>
                          <a:latin typeface="Arial" panose="020B0604020202020204" pitchFamily="34" charset="0"/>
                          <a:ea typeface="Calibri" panose="020F0502020204030204" pitchFamily="34" charset="0"/>
                          <a:cs typeface="Arial" panose="020B0604020202020204" pitchFamily="34" charset="0"/>
                        </a:rPr>
                        <a:t>6</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dirty="0" smtClean="0">
                          <a:effectLst/>
                          <a:latin typeface="Arial" panose="020B0604020202020204" pitchFamily="34" charset="0"/>
                          <a:ea typeface="Calibri" panose="020F0502020204030204" pitchFamily="34" charset="0"/>
                          <a:cs typeface="Arial" panose="020B0604020202020204" pitchFamily="34" charset="0"/>
                        </a:rPr>
                        <a:t>14</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77628053"/>
              </p:ext>
            </p:extLst>
          </p:nvPr>
        </p:nvGraphicFramePr>
        <p:xfrm>
          <a:off x="1434539" y="5731411"/>
          <a:ext cx="8260445" cy="987552"/>
        </p:xfrm>
        <a:graphic>
          <a:graphicData uri="http://schemas.openxmlformats.org/drawingml/2006/table">
            <a:tbl>
              <a:tblPr firstRow="1" firstCol="1" bandRow="1"/>
              <a:tblGrid>
                <a:gridCol w="2844384"/>
                <a:gridCol w="2719754"/>
                <a:gridCol w="2696307"/>
              </a:tblGrid>
              <a:tr h="535305">
                <a:tc>
                  <a:txBody>
                    <a:bodyPr/>
                    <a:lstStyle/>
                    <a:p>
                      <a:pPr marL="547370" marR="0" algn="ctr" rtl="0">
                        <a:lnSpc>
                          <a:spcPct val="120000"/>
                        </a:lnSpc>
                        <a:spcBef>
                          <a:spcPts val="0"/>
                        </a:spcBef>
                        <a:spcAft>
                          <a:spcPts val="0"/>
                        </a:spcAft>
                        <a:buClr>
                          <a:srgbClr val="000000"/>
                        </a:buClr>
                        <a:buFont typeface="Arial"/>
                      </a:pPr>
                      <a:r>
                        <a:rPr lang="en-ZA"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Number of Work Packages</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marR="0" algn="ctr" rtl="0">
                        <a:lnSpc>
                          <a:spcPct val="120000"/>
                        </a:lnSpc>
                        <a:spcBef>
                          <a:spcPts val="0"/>
                        </a:spcBef>
                        <a:spcAft>
                          <a:spcPts val="0"/>
                        </a:spcAft>
                        <a:buClr>
                          <a:srgbClr val="000000"/>
                        </a:buClr>
                        <a:buFont typeface="Arial"/>
                      </a:pPr>
                      <a:r>
                        <a:rPr lang="en-ZA"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Completed</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marR="0" algn="ctr" rtl="0">
                        <a:lnSpc>
                          <a:spcPct val="120000"/>
                        </a:lnSpc>
                        <a:spcBef>
                          <a:spcPts val="0"/>
                        </a:spcBef>
                        <a:spcAft>
                          <a:spcPts val="0"/>
                        </a:spcAft>
                        <a:buClr>
                          <a:srgbClr val="000000"/>
                        </a:buClr>
                        <a:buFont typeface="Arial"/>
                      </a:pPr>
                      <a:r>
                        <a:rPr lang="en-ZA"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Current</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77495">
                <a:tc>
                  <a:txBody>
                    <a:bodyPr/>
                    <a:lstStyle/>
                    <a:p>
                      <a:pPr marL="547370" algn="ctr">
                        <a:lnSpc>
                          <a:spcPct val="120000"/>
                        </a:lnSpc>
                        <a:spcAft>
                          <a:spcPts val="0"/>
                        </a:spcAft>
                      </a:pPr>
                      <a:r>
                        <a:rPr lang="en-ZA" sz="1800" b="0" i="0" u="none" strike="noStrike" cap="non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31</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12</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b="0" i="0" u="none" strike="noStrike" cap="non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19</a:t>
                      </a:r>
                      <a:endParaRPr lang="en-US" sz="1800" b="0" i="0" u="none" strike="noStrike" cap="none"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413546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E3FDF-6098-CA15-A5F8-D803124A7F83}"/>
              </a:ext>
            </a:extLst>
          </p:cNvPr>
          <p:cNvSpPr>
            <a:spLocks noGrp="1"/>
          </p:cNvSpPr>
          <p:nvPr>
            <p:ph type="title"/>
          </p:nvPr>
        </p:nvSpPr>
        <p:spPr>
          <a:xfrm>
            <a:off x="653229" y="-35169"/>
            <a:ext cx="9988282" cy="1601882"/>
          </a:xfrm>
        </p:spPr>
        <p:txBody>
          <a:bodyPr anchor="ctr"/>
          <a:lstStyle/>
          <a:p>
            <a:pPr algn="ctr"/>
            <a:r>
              <a:rPr lang="en-US" sz="3600" b="1" dirty="0" smtClean="0">
                <a:latin typeface="+mn-lt"/>
              </a:rPr>
              <a:t>PROGRESS </a:t>
            </a:r>
            <a:r>
              <a:rPr lang="en-US" sz="3600" b="1" dirty="0">
                <a:latin typeface="+mn-lt"/>
              </a:rPr>
              <a:t>SUMMARY (CONSTRUCTION</a:t>
            </a:r>
            <a:r>
              <a:rPr lang="en-US" sz="3600" b="1" dirty="0" smtClean="0">
                <a:latin typeface="+mn-lt"/>
              </a:rPr>
              <a:t>) … cont.</a:t>
            </a:r>
            <a:endParaRPr lang="en-US" sz="3600" b="1" dirty="0">
              <a:latin typeface="+mn-lt"/>
            </a:endParaRPr>
          </a:p>
        </p:txBody>
      </p:sp>
      <p:sp>
        <p:nvSpPr>
          <p:cNvPr id="3" name="Text Placeholder 2">
            <a:extLst>
              <a:ext uri="{FF2B5EF4-FFF2-40B4-BE49-F238E27FC236}">
                <a16:creationId xmlns:a16="http://schemas.microsoft.com/office/drawing/2014/main" xmlns="" id="{B3460697-A476-CFFE-4487-160AF858D955}"/>
              </a:ext>
            </a:extLst>
          </p:cNvPr>
          <p:cNvSpPr>
            <a:spLocks noGrp="1"/>
          </p:cNvSpPr>
          <p:nvPr>
            <p:ph type="body" idx="1"/>
          </p:nvPr>
        </p:nvSpPr>
        <p:spPr/>
        <p:txBody>
          <a:bodyPr>
            <a:noAutofit/>
          </a:bodyPr>
          <a:lstStyle/>
          <a:p>
            <a:r>
              <a:rPr lang="en-US" sz="1800" dirty="0" smtClean="0">
                <a:solidFill>
                  <a:srgbClr val="000000"/>
                </a:solidFill>
                <a:latin typeface="+mn-lt"/>
              </a:rPr>
              <a:t>The </a:t>
            </a:r>
            <a:r>
              <a:rPr lang="en-US" sz="1800" dirty="0">
                <a:solidFill>
                  <a:srgbClr val="000000"/>
                </a:solidFill>
                <a:latin typeface="+mn-lt"/>
              </a:rPr>
              <a:t>below table highlights the work packages provided for the duration of the project</a:t>
            </a:r>
          </a:p>
          <a:p>
            <a:pPr marL="137160" indent="0">
              <a:buNone/>
            </a:pPr>
            <a:endParaRPr lang="en-ZA" sz="1800" dirty="0"/>
          </a:p>
        </p:txBody>
      </p:sp>
      <p:graphicFrame>
        <p:nvGraphicFramePr>
          <p:cNvPr id="7" name="Table 6"/>
          <p:cNvGraphicFramePr>
            <a:graphicFrameLocks noGrp="1"/>
          </p:cNvGraphicFramePr>
          <p:nvPr>
            <p:extLst>
              <p:ext uri="{D42A27DB-BD31-4B8C-83A1-F6EECF244321}">
                <p14:modId xmlns:p14="http://schemas.microsoft.com/office/powerpoint/2010/main" val="259015130"/>
              </p:ext>
            </p:extLst>
          </p:nvPr>
        </p:nvGraphicFramePr>
        <p:xfrm>
          <a:off x="1516601" y="2859259"/>
          <a:ext cx="8260445" cy="927100"/>
        </p:xfrm>
        <a:graphic>
          <a:graphicData uri="http://schemas.openxmlformats.org/drawingml/2006/table">
            <a:tbl>
              <a:tblPr firstRow="1" firstCol="1" bandRow="1"/>
              <a:tblGrid>
                <a:gridCol w="3114014"/>
                <a:gridCol w="2450124"/>
                <a:gridCol w="2696307"/>
              </a:tblGrid>
              <a:tr h="535305">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Number of Work Instructions</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Completed</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47370" algn="ctr">
                        <a:lnSpc>
                          <a:spcPct val="120000"/>
                        </a:lnSpc>
                        <a:spcAft>
                          <a:spcPts val="0"/>
                        </a:spcAft>
                      </a:pPr>
                      <a:r>
                        <a:rPr lang="en-ZA" sz="1800" b="0" dirty="0">
                          <a:effectLst/>
                          <a:latin typeface="Arial" panose="020B0604020202020204" pitchFamily="34" charset="0"/>
                          <a:ea typeface="Calibri" panose="020F0502020204030204" pitchFamily="34" charset="0"/>
                          <a:cs typeface="Arial" panose="020B0604020202020204" pitchFamily="34" charset="0"/>
                        </a:rPr>
                        <a:t>Current</a:t>
                      </a: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77495">
                <a:tc>
                  <a:txBody>
                    <a:bodyPr/>
                    <a:lstStyle/>
                    <a:p>
                      <a:pPr marL="547370" algn="ctr">
                        <a:lnSpc>
                          <a:spcPct val="120000"/>
                        </a:lnSpc>
                        <a:spcAft>
                          <a:spcPts val="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492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402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algn="ctr">
                        <a:lnSpc>
                          <a:spcPct val="120000"/>
                        </a:lnSpc>
                        <a:spcAft>
                          <a:spcPts val="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90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502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0" y="0"/>
            <a:ext cx="10641511" cy="1214632"/>
          </a:xfrm>
          <a:prstGeom prst="rect">
            <a:avLst/>
          </a:prstGeom>
          <a:noFill/>
          <a:ln>
            <a:noFill/>
          </a:ln>
        </p:spPr>
        <p:txBody>
          <a:bodyPr spcFirstLastPara="1" wrap="square" lIns="41100" tIns="41100" rIns="41100" bIns="41100" anchor="b" anchorCtr="0">
            <a:normAutofit/>
          </a:bodyPr>
          <a:lstStyle/>
          <a:p>
            <a:pPr lvl="0" algn="ctr"/>
            <a:r>
              <a:rPr lang="en-US" sz="3600" b="1" dirty="0" smtClean="0">
                <a:latin typeface="Arial" panose="020B0604020202020204" pitchFamily="34" charset="0"/>
                <a:cs typeface="Arial" panose="020B0604020202020204" pitchFamily="34" charset="0"/>
              </a:rPr>
              <a:t>SOCIO </a:t>
            </a:r>
            <a:r>
              <a:rPr lang="en-US" sz="3600" b="1" dirty="0">
                <a:latin typeface="Arial" panose="020B0604020202020204" pitchFamily="34" charset="0"/>
                <a:cs typeface="Arial" panose="020B0604020202020204" pitchFamily="34" charset="0"/>
              </a:rPr>
              <a:t>ECONOMIC REPORT </a:t>
            </a:r>
            <a:r>
              <a:rPr lang="en-US" sz="3600" dirty="0"/>
              <a:t>  </a:t>
            </a:r>
            <a:endParaRPr sz="3600" dirty="0"/>
          </a:p>
        </p:txBody>
      </p:sp>
      <p:sp>
        <p:nvSpPr>
          <p:cNvPr id="186" name="Google Shape;186;p11"/>
          <p:cNvSpPr txBox="1">
            <a:spLocks noGrp="1"/>
          </p:cNvSpPr>
          <p:nvPr>
            <p:ph type="body" idx="1"/>
          </p:nvPr>
        </p:nvSpPr>
        <p:spPr>
          <a:xfrm>
            <a:off x="551804" y="1698171"/>
            <a:ext cx="9428537" cy="5170980"/>
          </a:xfrm>
          <a:prstGeom prst="rect">
            <a:avLst/>
          </a:prstGeom>
          <a:noFill/>
          <a:ln>
            <a:noFill/>
          </a:ln>
        </p:spPr>
        <p:txBody>
          <a:bodyPr spcFirstLastPara="1" wrap="square" lIns="41100" tIns="41100" rIns="41100" bIns="41100" anchor="t" anchorCtr="0">
            <a:normAutofit/>
          </a:bodyPr>
          <a:lstStyle/>
          <a:p>
            <a:pPr marL="40640" lvl="0" indent="0" algn="just">
              <a:spcBef>
                <a:spcPts val="0"/>
              </a:spcBef>
              <a:buSzPts val="1920"/>
              <a:buNone/>
            </a:pPr>
            <a:r>
              <a:rPr lang="en-US" sz="1800" b="1" u="sng" dirty="0">
                <a:latin typeface="Arial"/>
              </a:rPr>
              <a:t>SMME Participation</a:t>
            </a:r>
            <a:endParaRPr lang="en-US" sz="1800" u="sng" dirty="0">
              <a:latin typeface="Arial"/>
            </a:endParaRPr>
          </a:p>
          <a:p>
            <a:pPr marL="246380" lvl="0" indent="-205105" algn="just">
              <a:buSzPts val="1680"/>
            </a:pPr>
            <a:r>
              <a:rPr lang="en-US" sz="1800" dirty="0">
                <a:latin typeface="Arial"/>
              </a:rPr>
              <a:t>The target for participation of Small Medium Micro Enterprises (SMME’s) </a:t>
            </a:r>
            <a:r>
              <a:rPr lang="en-US" sz="1800" dirty="0" smtClean="0">
                <a:latin typeface="Arial"/>
              </a:rPr>
              <a:t>is 30</a:t>
            </a:r>
            <a:r>
              <a:rPr lang="en-US" sz="1800" dirty="0">
                <a:latin typeface="Arial"/>
              </a:rPr>
              <a:t>% of the original contract value</a:t>
            </a:r>
            <a:r>
              <a:rPr lang="en-US" sz="1800" dirty="0" smtClean="0">
                <a:latin typeface="Arial"/>
              </a:rPr>
              <a:t>.</a:t>
            </a:r>
          </a:p>
          <a:p>
            <a:pPr marL="246380" indent="-205105" algn="just">
              <a:buSzPts val="1680"/>
            </a:pPr>
            <a:r>
              <a:rPr lang="en-US" sz="1800" dirty="0">
                <a:latin typeface="Arial"/>
              </a:rPr>
              <a:t>As at end </a:t>
            </a:r>
            <a:r>
              <a:rPr lang="en-US" sz="1800" dirty="0" smtClean="0">
                <a:latin typeface="Arial"/>
              </a:rPr>
              <a:t>of May </a:t>
            </a:r>
            <a:r>
              <a:rPr lang="en-US" sz="1800" dirty="0">
                <a:latin typeface="Arial"/>
              </a:rPr>
              <a:t>2023, </a:t>
            </a:r>
            <a:r>
              <a:rPr lang="en-US" sz="1800" dirty="0" smtClean="0">
                <a:latin typeface="Arial"/>
              </a:rPr>
              <a:t>R2 843 963,16 had </a:t>
            </a:r>
            <a:r>
              <a:rPr lang="en-US" sz="1800" dirty="0">
                <a:latin typeface="Arial"/>
              </a:rPr>
              <a:t>been paid to SMMEs.</a:t>
            </a:r>
          </a:p>
          <a:p>
            <a:pPr marL="41275" lvl="0" indent="0" algn="just">
              <a:buSzPts val="1680"/>
              <a:buNone/>
            </a:pPr>
            <a:endParaRPr lang="en-US" sz="1800" dirty="0">
              <a:latin typeface="Arial"/>
            </a:endParaRPr>
          </a:p>
          <a:p>
            <a:pPr marL="40640" lvl="0" indent="0" algn="just" rtl="0">
              <a:lnSpc>
                <a:spcPct val="90000"/>
              </a:lnSpc>
              <a:spcBef>
                <a:spcPts val="0"/>
              </a:spcBef>
              <a:spcAft>
                <a:spcPts val="0"/>
              </a:spcAft>
              <a:buSzPts val="1920"/>
              <a:buNone/>
            </a:pPr>
            <a:r>
              <a:rPr lang="en-US" sz="1800" b="1" u="sng" dirty="0" smtClean="0">
                <a:latin typeface="+mn-lt"/>
              </a:rPr>
              <a:t>EPWP </a:t>
            </a:r>
            <a:r>
              <a:rPr lang="en-US" sz="1800" b="1" u="sng" dirty="0">
                <a:latin typeface="+mn-lt"/>
              </a:rPr>
              <a:t>National Youth Service</a:t>
            </a:r>
            <a:endParaRPr sz="1800" u="sng" dirty="0">
              <a:latin typeface="+mn-lt"/>
            </a:endParaRPr>
          </a:p>
          <a:p>
            <a:pPr marL="246380" lvl="0" indent="-205105" algn="just" rtl="0">
              <a:lnSpc>
                <a:spcPct val="90000"/>
              </a:lnSpc>
              <a:spcBef>
                <a:spcPts val="1619"/>
              </a:spcBef>
              <a:spcAft>
                <a:spcPts val="0"/>
              </a:spcAft>
              <a:buSzPts val="1680"/>
              <a:buChar char="•"/>
            </a:pPr>
            <a:r>
              <a:rPr lang="en-US" sz="1800" dirty="0">
                <a:latin typeface="+mn-lt"/>
              </a:rPr>
              <a:t>The Contract allows for the training of selected candidates as part of the EPWP National Youth Workers training initiative.</a:t>
            </a:r>
            <a:endParaRPr sz="1800" dirty="0">
              <a:latin typeface="+mn-lt"/>
            </a:endParaRPr>
          </a:p>
          <a:p>
            <a:pPr marL="246380" lvl="0" indent="-205105" algn="just" rtl="0">
              <a:lnSpc>
                <a:spcPct val="90000"/>
              </a:lnSpc>
              <a:spcBef>
                <a:spcPts val="1619"/>
              </a:spcBef>
              <a:spcAft>
                <a:spcPts val="0"/>
              </a:spcAft>
              <a:buSzPts val="1680"/>
              <a:buChar char="•"/>
            </a:pPr>
            <a:r>
              <a:rPr lang="en-US" sz="1800" dirty="0">
                <a:latin typeface="+mn-lt"/>
              </a:rPr>
              <a:t>There are currently thirty </a:t>
            </a:r>
            <a:r>
              <a:rPr lang="en-US" sz="1800" dirty="0" smtClean="0">
                <a:latin typeface="+mn-lt"/>
              </a:rPr>
              <a:t>six </a:t>
            </a:r>
            <a:r>
              <a:rPr lang="en-US" sz="1800" dirty="0">
                <a:latin typeface="+mn-lt"/>
              </a:rPr>
              <a:t>(</a:t>
            </a:r>
            <a:r>
              <a:rPr lang="en-US" sz="1800" dirty="0" smtClean="0">
                <a:latin typeface="+mn-lt"/>
              </a:rPr>
              <a:t>36) </a:t>
            </a:r>
            <a:r>
              <a:rPr lang="en-US" sz="1800" dirty="0">
                <a:latin typeface="+mn-lt"/>
              </a:rPr>
              <a:t>National Youth Service (NYS) learners enrolled for soft and hard skills training programme through the project.</a:t>
            </a:r>
            <a:endParaRPr sz="1800" dirty="0">
              <a:latin typeface="+mn-lt"/>
            </a:endParaRPr>
          </a:p>
          <a:p>
            <a:pPr marL="246380" lvl="0" indent="-205105" algn="just" rtl="0">
              <a:lnSpc>
                <a:spcPct val="90000"/>
              </a:lnSpc>
              <a:spcBef>
                <a:spcPts val="1619"/>
              </a:spcBef>
              <a:spcAft>
                <a:spcPts val="0"/>
              </a:spcAft>
              <a:buSzPts val="1680"/>
              <a:buChar char="•"/>
            </a:pPr>
            <a:endParaRPr sz="1800" dirty="0">
              <a:latin typeface="+mn-lt"/>
            </a:endParaRPr>
          </a:p>
          <a:p>
            <a:pPr marL="246380" lvl="0" indent="-98425" algn="just" rtl="0">
              <a:lnSpc>
                <a:spcPct val="90000"/>
              </a:lnSpc>
              <a:spcBef>
                <a:spcPts val="1619"/>
              </a:spcBef>
              <a:spcAft>
                <a:spcPts val="0"/>
              </a:spcAft>
              <a:buSzPts val="1680"/>
              <a:buNone/>
            </a:pPr>
            <a:endParaRPr sz="1800" dirty="0"/>
          </a:p>
          <a:p>
            <a:pPr marL="246380" lvl="0" indent="-98425" algn="l" rtl="0">
              <a:lnSpc>
                <a:spcPct val="90000"/>
              </a:lnSpc>
              <a:spcBef>
                <a:spcPts val="1619"/>
              </a:spcBef>
              <a:spcAft>
                <a:spcPts val="0"/>
              </a:spcAft>
              <a:buSzPts val="1680"/>
              <a:buNone/>
            </a:pPr>
            <a:endParaRPr sz="2100" dirty="0"/>
          </a:p>
          <a:p>
            <a:pPr marL="383540" lvl="0" indent="-241300" algn="l" rtl="0">
              <a:lnSpc>
                <a:spcPct val="90000"/>
              </a:lnSpc>
              <a:spcBef>
                <a:spcPts val="1619"/>
              </a:spcBef>
              <a:spcAft>
                <a:spcPts val="0"/>
              </a:spcAft>
              <a:buSzPts val="1600"/>
              <a:buNone/>
            </a:pPr>
            <a:endParaRPr sz="2000" dirty="0"/>
          </a:p>
          <a:p>
            <a:pPr marL="383540" lvl="0" indent="-241300" algn="l" rtl="0">
              <a:lnSpc>
                <a:spcPct val="90000"/>
              </a:lnSpc>
              <a:spcBef>
                <a:spcPts val="1619"/>
              </a:spcBef>
              <a:spcAft>
                <a:spcPts val="0"/>
              </a:spcAft>
              <a:buSzPts val="1600"/>
              <a:buNone/>
            </a:pPr>
            <a:endParaRPr sz="2000" b="1" dirty="0"/>
          </a:p>
        </p:txBody>
      </p:sp>
      <p:pic>
        <p:nvPicPr>
          <p:cNvPr id="4"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9938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835" y="6072274"/>
            <a:ext cx="10809799" cy="1849351"/>
          </a:xfrm>
          <a:prstGeom prst="rect">
            <a:avLst/>
          </a:prstGeom>
          <a:solidFill>
            <a:srgbClr val="FE8637"/>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13;p1"/>
          <p:cNvSpPr/>
          <p:nvPr/>
        </p:nvSpPr>
        <p:spPr>
          <a:xfrm>
            <a:off x="288106" y="6643873"/>
            <a:ext cx="10737792" cy="38472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5" name="Google Shape;115;p1"/>
          <p:cNvSpPr txBox="1"/>
          <p:nvPr/>
        </p:nvSpPr>
        <p:spPr>
          <a:xfrm>
            <a:off x="576713" y="3536138"/>
            <a:ext cx="5927059" cy="1021556"/>
          </a:xfrm>
          <a:prstGeom prst="rect">
            <a:avLst/>
          </a:prstGeom>
          <a:noFill/>
          <a:ln>
            <a:noFill/>
          </a:ln>
        </p:spPr>
        <p:txBody>
          <a:bodyPr spcFirstLastPara="1" wrap="square" lIns="41100" tIns="41100" rIns="41100" bIns="41100" anchor="b" anchorCtr="0">
            <a:norm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rPr>
              <a:t> </a:t>
            </a:r>
            <a:endParaRPr kumimoji="0"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endParaRPr>
          </a:p>
        </p:txBody>
      </p:sp>
      <p:sp>
        <p:nvSpPr>
          <p:cNvPr id="116" name="Google Shape;116;p1"/>
          <p:cNvSpPr txBox="1">
            <a:spLocks noGrp="1"/>
          </p:cNvSpPr>
          <p:nvPr>
            <p:ph type="body" idx="1"/>
          </p:nvPr>
        </p:nvSpPr>
        <p:spPr>
          <a:xfrm>
            <a:off x="1113683" y="1944622"/>
            <a:ext cx="8573984" cy="2362047"/>
          </a:xfrm>
          <a:prstGeom prst="rect">
            <a:avLst/>
          </a:prstGeom>
          <a:noFill/>
          <a:ln>
            <a:noFill/>
          </a:ln>
        </p:spPr>
        <p:txBody>
          <a:bodyPr spcFirstLastPara="1" wrap="square" lIns="41100" tIns="41100" rIns="41100" bIns="41100" anchor="t" anchorCtr="0">
            <a:noAutofit/>
          </a:bodyPr>
          <a:lstStyle/>
          <a:p>
            <a:pPr marL="0" lvl="0" indent="0" algn="ctr">
              <a:spcBef>
                <a:spcPts val="0"/>
              </a:spcBef>
              <a:buSzPts val="3600"/>
            </a:pPr>
            <a:r>
              <a:rPr lang="en-US" sz="3600" dirty="0">
                <a:latin typeface="+mn-lt"/>
              </a:rPr>
              <a:t>ACACIA PARK: WCS 045142: DEMOLITION OF 112 PREFAB HOUSES AND ERECTING OF 113 3 BED BRICK HOUSES AND ASSOCIATED INFRASTRUCURE- </a:t>
            </a:r>
            <a:r>
              <a:rPr lang="en-US" sz="3600" dirty="0" smtClean="0">
                <a:latin typeface="+mn-lt"/>
              </a:rPr>
              <a:t>045142</a:t>
            </a:r>
            <a:endParaRPr lang="en-US" sz="3600" dirty="0">
              <a:latin typeface="+mn-lt"/>
            </a:endParaRPr>
          </a:p>
          <a:p>
            <a:pPr marL="0" lvl="0" indent="0" algn="ctr">
              <a:spcBef>
                <a:spcPts val="0"/>
              </a:spcBef>
              <a:buSzPts val="3600"/>
            </a:pPr>
            <a:endParaRPr lang="en-US" sz="3600" b="0" dirty="0"/>
          </a:p>
          <a:p>
            <a:pPr marL="0" lvl="0" indent="0">
              <a:spcBef>
                <a:spcPts val="0"/>
              </a:spcBef>
              <a:buSzPts val="3600"/>
            </a:pPr>
            <a:endParaRPr sz="3600" b="0" dirty="0"/>
          </a:p>
        </p:txBody>
      </p:sp>
    </p:spTree>
    <p:extLst>
      <p:ext uri="{BB962C8B-B14F-4D97-AF65-F5344CB8AC3E}">
        <p14:creationId xmlns:p14="http://schemas.microsoft.com/office/powerpoint/2010/main" val="127816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94A8D-B523-E852-94F2-57D478EC4290}"/>
              </a:ext>
            </a:extLst>
          </p:cNvPr>
          <p:cNvSpPr>
            <a:spLocks noGrp="1"/>
          </p:cNvSpPr>
          <p:nvPr>
            <p:ph type="title"/>
          </p:nvPr>
        </p:nvSpPr>
        <p:spPr/>
        <p:txBody>
          <a:bodyPr>
            <a:normAutofit/>
          </a:bodyPr>
          <a:lstStyle/>
          <a:p>
            <a:pPr algn="ctr"/>
            <a:r>
              <a:rPr lang="en-ZA" sz="3600" b="1" dirty="0" smtClean="0">
                <a:latin typeface="+mn-lt"/>
              </a:rPr>
              <a:t>PROJECT DETAILS</a:t>
            </a:r>
            <a:endParaRPr lang="en-ZA" sz="3600" b="1" dirty="0">
              <a:latin typeface="+mn-lt"/>
            </a:endParaRPr>
          </a:p>
        </p:txBody>
      </p:sp>
      <p:sp>
        <p:nvSpPr>
          <p:cNvPr id="3" name="Text Placeholder 2">
            <a:extLst>
              <a:ext uri="{FF2B5EF4-FFF2-40B4-BE49-F238E27FC236}">
                <a16:creationId xmlns:a16="http://schemas.microsoft.com/office/drawing/2014/main" xmlns="" id="{B330473D-F645-D756-DFBB-B227F75FF1B0}"/>
              </a:ext>
            </a:extLst>
          </p:cNvPr>
          <p:cNvSpPr>
            <a:spLocks noGrp="1"/>
          </p:cNvSpPr>
          <p:nvPr>
            <p:ph type="body" idx="1"/>
          </p:nvPr>
        </p:nvSpPr>
        <p:spPr>
          <a:xfrm>
            <a:off x="653229" y="1737126"/>
            <a:ext cx="9068279" cy="6055545"/>
          </a:xfrm>
        </p:spPr>
        <p:txBody>
          <a:bodyPr>
            <a:normAutofit/>
          </a:bodyPr>
          <a:lstStyle/>
          <a:p>
            <a:pPr marL="809625" indent="-715963" algn="just">
              <a:lnSpc>
                <a:spcPct val="100000"/>
              </a:lnSpc>
              <a:buNone/>
            </a:pPr>
            <a:r>
              <a:rPr lang="en-US" sz="1800" dirty="0" smtClean="0">
                <a:latin typeface="+mn-lt"/>
              </a:rPr>
              <a:t>1.1  </a:t>
            </a:r>
            <a:r>
              <a:rPr lang="en-US" sz="1800" dirty="0">
                <a:latin typeface="+mn-lt"/>
              </a:rPr>
              <a:t>The project will be implemented in phases due to the large number of units affected by the project. Priority will be given to the 112 prefabricated residences including 16 residential units situated under the Eskom servitude, which needs to be demolished and 113 housing units to be rebuilt.</a:t>
            </a:r>
          </a:p>
          <a:p>
            <a:pPr marL="809625" indent="-715963" algn="just">
              <a:lnSpc>
                <a:spcPct val="100000"/>
              </a:lnSpc>
              <a:buNone/>
            </a:pPr>
            <a:r>
              <a:rPr lang="en-US" sz="1800" dirty="0">
                <a:latin typeface="+mn-lt"/>
              </a:rPr>
              <a:t>1.2  The construction period for the various phases will vary depending on the number of units demolished per phase. </a:t>
            </a:r>
          </a:p>
          <a:p>
            <a:pPr marL="809625" indent="-715963" algn="just">
              <a:lnSpc>
                <a:spcPct val="100000"/>
              </a:lnSpc>
              <a:buNone/>
            </a:pPr>
            <a:r>
              <a:rPr lang="en-US" sz="1800" dirty="0">
                <a:latin typeface="+mn-lt"/>
              </a:rPr>
              <a:t>1.3  The project has been allocated funds and added to the 2023/24 procurement plan for implementation.</a:t>
            </a:r>
          </a:p>
          <a:p>
            <a:pPr marL="809625" indent="-715963" algn="just">
              <a:lnSpc>
                <a:spcPct val="100000"/>
              </a:lnSpc>
              <a:buNone/>
            </a:pPr>
            <a:r>
              <a:rPr lang="en-US" sz="1800" dirty="0">
                <a:latin typeface="+mn-lt"/>
              </a:rPr>
              <a:t>1.4  A submission has been made to Head Office to allocate the project to an implementing agent and will be reviewed by the NBAC on 14 June2023.</a:t>
            </a:r>
          </a:p>
          <a:p>
            <a:pPr marL="809625" indent="-715963" algn="just">
              <a:lnSpc>
                <a:spcPct val="100000"/>
              </a:lnSpc>
              <a:buNone/>
            </a:pPr>
            <a:endParaRPr lang="en-US" sz="1800" dirty="0">
              <a:latin typeface="+mn-lt"/>
            </a:endParaRPr>
          </a:p>
        </p:txBody>
      </p:sp>
      <p:pic>
        <p:nvPicPr>
          <p:cNvPr id="4"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260112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94A8D-B523-E852-94F2-57D478EC4290}"/>
              </a:ext>
            </a:extLst>
          </p:cNvPr>
          <p:cNvSpPr>
            <a:spLocks noGrp="1"/>
          </p:cNvSpPr>
          <p:nvPr>
            <p:ph type="title"/>
          </p:nvPr>
        </p:nvSpPr>
        <p:spPr/>
        <p:txBody>
          <a:bodyPr>
            <a:normAutofit/>
          </a:bodyPr>
          <a:lstStyle/>
          <a:p>
            <a:pPr algn="ctr"/>
            <a:r>
              <a:rPr lang="en-ZA" sz="3600" b="1" dirty="0" smtClean="0">
                <a:latin typeface="+mn-lt"/>
              </a:rPr>
              <a:t>PROJECT INDICATIVE PROGRAMME</a:t>
            </a:r>
            <a:endParaRPr lang="en-ZA" sz="36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996682108"/>
              </p:ext>
            </p:extLst>
          </p:nvPr>
        </p:nvGraphicFramePr>
        <p:xfrm>
          <a:off x="749690" y="2171466"/>
          <a:ext cx="9566031" cy="3902064"/>
        </p:xfrm>
        <a:graphic>
          <a:graphicData uri="http://schemas.openxmlformats.org/drawingml/2006/table">
            <a:tbl>
              <a:tblPr/>
              <a:tblGrid>
                <a:gridCol w="2203939"/>
                <a:gridCol w="1676399"/>
                <a:gridCol w="1512277"/>
                <a:gridCol w="4173416"/>
              </a:tblGrid>
              <a:tr h="305112">
                <a:tc>
                  <a:txBody>
                    <a:bodyPr/>
                    <a:lstStyle/>
                    <a:p>
                      <a:pPr algn="l" fontAlgn="ctr"/>
                      <a:r>
                        <a:rPr lang="en-US" sz="1800" b="0" i="0" u="none" strike="noStrike" dirty="0">
                          <a:solidFill>
                            <a:srgbClr val="FFFFFF"/>
                          </a:solidFill>
                          <a:effectLst/>
                          <a:latin typeface="+mn-lt"/>
                        </a:rPr>
                        <a:t>ACTIVITY</a:t>
                      </a:r>
                    </a:p>
                  </a:txBody>
                  <a:tcPr marL="65102" marR="0" marT="0" marB="0" anchor="ctr">
                    <a:lnL>
                      <a:noFill/>
                    </a:lnL>
                    <a:lnR>
                      <a:noFill/>
                    </a:lnR>
                    <a:lnT>
                      <a:noFill/>
                    </a:lnT>
                    <a:lnB>
                      <a:noFill/>
                    </a:lnB>
                    <a:solidFill>
                      <a:srgbClr val="37464D"/>
                    </a:solidFill>
                  </a:tcPr>
                </a:tc>
                <a:tc>
                  <a:txBody>
                    <a:bodyPr/>
                    <a:lstStyle/>
                    <a:p>
                      <a:pPr algn="l" fontAlgn="ctr"/>
                      <a:r>
                        <a:rPr lang="en-US" sz="1800" b="0" i="0" u="none" strike="noStrike" dirty="0">
                          <a:solidFill>
                            <a:srgbClr val="FFFFFF"/>
                          </a:solidFill>
                          <a:effectLst/>
                          <a:latin typeface="+mn-lt"/>
                        </a:rPr>
                        <a:t>START</a:t>
                      </a:r>
                    </a:p>
                  </a:txBody>
                  <a:tcPr marL="65102" marR="0" marT="0" marB="0" anchor="ctr">
                    <a:lnL>
                      <a:noFill/>
                    </a:lnL>
                    <a:lnR>
                      <a:noFill/>
                    </a:lnR>
                    <a:lnT>
                      <a:noFill/>
                    </a:lnT>
                    <a:lnB>
                      <a:noFill/>
                    </a:lnB>
                    <a:solidFill>
                      <a:srgbClr val="37464D"/>
                    </a:solidFill>
                  </a:tcPr>
                </a:tc>
                <a:tc>
                  <a:txBody>
                    <a:bodyPr/>
                    <a:lstStyle/>
                    <a:p>
                      <a:pPr algn="l" fontAlgn="ctr"/>
                      <a:r>
                        <a:rPr lang="en-US" sz="1800" b="0" i="0" u="none" strike="noStrike" dirty="0">
                          <a:solidFill>
                            <a:srgbClr val="FFFFFF"/>
                          </a:solidFill>
                          <a:effectLst/>
                          <a:latin typeface="+mn-lt"/>
                        </a:rPr>
                        <a:t>END</a:t>
                      </a:r>
                    </a:p>
                  </a:txBody>
                  <a:tcPr marL="65102" marR="0" marT="0" marB="0" anchor="ctr">
                    <a:lnL>
                      <a:noFill/>
                    </a:lnL>
                    <a:lnR>
                      <a:noFill/>
                    </a:lnR>
                    <a:lnT>
                      <a:noFill/>
                    </a:lnT>
                    <a:lnB>
                      <a:noFill/>
                    </a:lnB>
                    <a:solidFill>
                      <a:srgbClr val="37464D"/>
                    </a:solidFill>
                  </a:tcPr>
                </a:tc>
                <a:tc>
                  <a:txBody>
                    <a:bodyPr/>
                    <a:lstStyle/>
                    <a:p>
                      <a:pPr algn="l" fontAlgn="ctr"/>
                      <a:r>
                        <a:rPr lang="en-US" sz="1800" b="0" i="0" u="none" strike="noStrike" dirty="0">
                          <a:solidFill>
                            <a:srgbClr val="FFFFFF"/>
                          </a:solidFill>
                          <a:effectLst/>
                          <a:latin typeface="+mn-lt"/>
                        </a:rPr>
                        <a:t>NOTES</a:t>
                      </a:r>
                    </a:p>
                  </a:txBody>
                  <a:tcPr marL="65102" marR="0" marT="0" marB="0" anchor="ctr">
                    <a:lnL>
                      <a:noFill/>
                    </a:lnL>
                    <a:lnR>
                      <a:noFill/>
                    </a:lnR>
                    <a:lnT>
                      <a:noFill/>
                    </a:lnT>
                    <a:lnB>
                      <a:noFill/>
                    </a:lnB>
                    <a:solidFill>
                      <a:srgbClr val="37464D"/>
                    </a:solidFill>
                  </a:tcPr>
                </a:tc>
              </a:tr>
              <a:tr h="251728">
                <a:tc>
                  <a:txBody>
                    <a:bodyPr/>
                    <a:lstStyle/>
                    <a:p>
                      <a:pPr algn="l" fontAlgn="ctr"/>
                      <a:r>
                        <a:rPr lang="en-US" sz="1800" b="0" i="0" u="none" strike="noStrike" dirty="0">
                          <a:solidFill>
                            <a:srgbClr val="37464D"/>
                          </a:solidFill>
                          <a:effectLst/>
                          <a:latin typeface="+mn-lt"/>
                          <a:cs typeface="Calibri" panose="020F0502020204030204" pitchFamily="34" charset="0"/>
                        </a:rPr>
                        <a:t>Appointment of Implementing Agent</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dirty="0">
                          <a:solidFill>
                            <a:srgbClr val="37464D"/>
                          </a:solidFill>
                          <a:effectLst/>
                          <a:latin typeface="+mn-lt"/>
                          <a:cs typeface="Calibri" panose="020F0502020204030204" pitchFamily="34" charset="0"/>
                        </a:rPr>
                        <a:t>26-June-2023</a:t>
                      </a:r>
                    </a:p>
                  </a:txBody>
                  <a:tcPr marL="65102"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dirty="0">
                          <a:solidFill>
                            <a:srgbClr val="37464D"/>
                          </a:solidFill>
                          <a:effectLst/>
                          <a:latin typeface="+mn-lt"/>
                          <a:cs typeface="Calibri" panose="020F0502020204030204" pitchFamily="34" charset="0"/>
                        </a:rPr>
                        <a:t>26-June-2023</a:t>
                      </a:r>
                    </a:p>
                  </a:txBody>
                  <a:tcPr marL="65102"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endParaRPr lang="en-US" sz="1800" b="0" i="0" u="none" strike="noStrike" dirty="0">
                        <a:solidFill>
                          <a:srgbClr val="37464D"/>
                        </a:solidFill>
                        <a:effectLst/>
                        <a:latin typeface="+mn-lt"/>
                        <a:cs typeface="Calibri" panose="020F0502020204030204" pitchFamily="34" charset="0"/>
                      </a:endParaRPr>
                    </a:p>
                  </a:txBody>
                  <a:tcPr marL="65102" marR="0" marT="0" marB="0" anchor="ctr">
                    <a:lnL w="6350" cap="flat" cmpd="sng" algn="ctr">
                      <a:solidFill>
                        <a:srgbClr val="A6B7BF"/>
                      </a:solidFill>
                      <a:prstDash val="solid"/>
                      <a:round/>
                      <a:headEnd type="none" w="med" len="med"/>
                      <a:tailEnd type="none" w="med" len="med"/>
                    </a:lnL>
                    <a:lnR>
                      <a:noFill/>
                    </a:lnR>
                    <a:lnT>
                      <a:noFill/>
                    </a:lnT>
                    <a:lnB>
                      <a:noFill/>
                    </a:lnB>
                  </a:tcPr>
                </a:tc>
              </a:tr>
              <a:tr h="251728">
                <a:tc>
                  <a:txBody>
                    <a:bodyPr/>
                    <a:lstStyle/>
                    <a:p>
                      <a:pPr algn="l" fontAlgn="ctr"/>
                      <a:r>
                        <a:rPr lang="en-US" sz="1800" b="0" i="0" u="none" strike="noStrike" dirty="0">
                          <a:solidFill>
                            <a:srgbClr val="37464D"/>
                          </a:solidFill>
                          <a:effectLst/>
                          <a:latin typeface="+mn-lt"/>
                          <a:cs typeface="Calibri" panose="020F0502020204030204" pitchFamily="34" charset="0"/>
                        </a:rPr>
                        <a:t>Assessments</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dirty="0">
                          <a:solidFill>
                            <a:srgbClr val="37464D"/>
                          </a:solidFill>
                          <a:effectLst/>
                          <a:latin typeface="+mn-lt"/>
                          <a:cs typeface="Calibri" panose="020F0502020204030204" pitchFamily="34" charset="0"/>
                        </a:rPr>
                        <a:t>03-July-2023</a:t>
                      </a:r>
                    </a:p>
                  </a:txBody>
                  <a:tcPr marL="65102"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dirty="0">
                          <a:solidFill>
                            <a:srgbClr val="37464D"/>
                          </a:solidFill>
                          <a:effectLst/>
                          <a:latin typeface="+mn-lt"/>
                          <a:cs typeface="Calibri" panose="020F0502020204030204" pitchFamily="34" charset="0"/>
                        </a:rPr>
                        <a:t>14-July-2023</a:t>
                      </a:r>
                    </a:p>
                  </a:txBody>
                  <a:tcPr marL="65102"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dirty="0">
                          <a:solidFill>
                            <a:srgbClr val="37464D"/>
                          </a:solidFill>
                          <a:effectLst/>
                          <a:latin typeface="+mn-lt"/>
                          <a:cs typeface="Calibri" panose="020F0502020204030204" pitchFamily="34" charset="0"/>
                        </a:rPr>
                        <a:t>Within 2 weeks - Site assessment and determination of required consultants.</a:t>
                      </a:r>
                    </a:p>
                  </a:txBody>
                  <a:tcPr marL="65102" marR="0" marT="0" marB="0" anchor="ctr">
                    <a:lnL w="6350" cap="flat" cmpd="sng" algn="ctr">
                      <a:solidFill>
                        <a:srgbClr val="A6B7BF"/>
                      </a:solidFill>
                      <a:prstDash val="solid"/>
                      <a:round/>
                      <a:headEnd type="none" w="med" len="med"/>
                      <a:tailEnd type="none" w="med" len="med"/>
                    </a:lnL>
                    <a:lnR>
                      <a:noFill/>
                    </a:lnR>
                    <a:lnT>
                      <a:noFill/>
                    </a:lnT>
                    <a:lnB>
                      <a:noFill/>
                    </a:lnB>
                    <a:solidFill>
                      <a:srgbClr val="F0ECEB"/>
                    </a:solidFill>
                  </a:tcPr>
                </a:tc>
              </a:tr>
              <a:tr h="125864">
                <a:tc>
                  <a:txBody>
                    <a:bodyPr/>
                    <a:lstStyle/>
                    <a:p>
                      <a:pPr algn="l" fontAlgn="ctr"/>
                      <a:r>
                        <a:rPr lang="en-US" sz="1800" b="0" i="0" u="none" strike="noStrike" dirty="0">
                          <a:solidFill>
                            <a:srgbClr val="37464D"/>
                          </a:solidFill>
                          <a:effectLst/>
                          <a:latin typeface="+mn-lt"/>
                          <a:cs typeface="Calibri" panose="020F0502020204030204" pitchFamily="34" charset="0"/>
                        </a:rPr>
                        <a:t>Project planning (IA)</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17-July-2023</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17-October-2023</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dirty="0">
                          <a:solidFill>
                            <a:srgbClr val="37464D"/>
                          </a:solidFill>
                          <a:effectLst/>
                          <a:latin typeface="+mn-lt"/>
                          <a:cs typeface="Calibri" panose="020F0502020204030204" pitchFamily="34" charset="0"/>
                        </a:rPr>
                        <a:t>Within 3 months</a:t>
                      </a:r>
                    </a:p>
                  </a:txBody>
                  <a:tcPr marL="65102" marR="0" marT="0" marB="0" anchor="ctr">
                    <a:lnL w="6350" cap="flat" cmpd="sng" algn="ctr">
                      <a:solidFill>
                        <a:srgbClr val="A6B7BF"/>
                      </a:solidFill>
                      <a:prstDash val="solid"/>
                      <a:round/>
                      <a:headEnd type="none" w="med" len="med"/>
                      <a:tailEnd type="none" w="med" len="med"/>
                    </a:lnL>
                    <a:lnR>
                      <a:noFill/>
                    </a:lnR>
                    <a:lnT>
                      <a:noFill/>
                    </a:lnT>
                    <a:lnB>
                      <a:noFill/>
                    </a:lnB>
                  </a:tcPr>
                </a:tc>
              </a:tr>
              <a:tr h="305112">
                <a:tc>
                  <a:txBody>
                    <a:bodyPr/>
                    <a:lstStyle/>
                    <a:p>
                      <a:pPr algn="l" fontAlgn="ctr"/>
                      <a:r>
                        <a:rPr lang="en-US" sz="1800" b="0" i="0" u="none" strike="noStrike" dirty="0">
                          <a:solidFill>
                            <a:srgbClr val="37464D"/>
                          </a:solidFill>
                          <a:effectLst/>
                          <a:latin typeface="+mn-lt"/>
                          <a:cs typeface="Calibri" panose="020F0502020204030204" pitchFamily="34" charset="0"/>
                        </a:rPr>
                        <a:t>Procurement</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20-October-2023</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20-January-2024</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dirty="0">
                          <a:solidFill>
                            <a:srgbClr val="37464D"/>
                          </a:solidFill>
                          <a:effectLst/>
                          <a:latin typeface="+mn-lt"/>
                          <a:cs typeface="Calibri" panose="020F0502020204030204" pitchFamily="34" charset="0"/>
                        </a:rPr>
                        <a:t>Within 3 months - Advertising and appointment of contractor</a:t>
                      </a:r>
                    </a:p>
                  </a:txBody>
                  <a:tcPr marL="65102" marR="0" marT="0" marB="0" anchor="ctr">
                    <a:lnL w="6350" cap="flat" cmpd="sng" algn="ctr">
                      <a:solidFill>
                        <a:srgbClr val="A6B7BF"/>
                      </a:solidFill>
                      <a:prstDash val="solid"/>
                      <a:round/>
                      <a:headEnd type="none" w="med" len="med"/>
                      <a:tailEnd type="none" w="med" len="med"/>
                    </a:lnL>
                    <a:lnR>
                      <a:noFill/>
                    </a:lnR>
                    <a:lnT>
                      <a:noFill/>
                    </a:lnT>
                    <a:lnB>
                      <a:noFill/>
                    </a:lnB>
                    <a:solidFill>
                      <a:srgbClr val="F0ECEB"/>
                    </a:solidFill>
                  </a:tcPr>
                </a:tc>
              </a:tr>
              <a:tr h="305112">
                <a:tc>
                  <a:txBody>
                    <a:bodyPr/>
                    <a:lstStyle/>
                    <a:p>
                      <a:pPr algn="l" fontAlgn="ctr"/>
                      <a:r>
                        <a:rPr lang="en-US" sz="1800" b="0" i="0" u="none" strike="noStrike" dirty="0">
                          <a:solidFill>
                            <a:srgbClr val="37464D"/>
                          </a:solidFill>
                          <a:effectLst/>
                          <a:latin typeface="+mn-lt"/>
                          <a:cs typeface="Calibri" panose="020F0502020204030204" pitchFamily="34" charset="0"/>
                        </a:rPr>
                        <a:t>Project planning with full team</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25-January-2024</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cap="none" dirty="0">
                          <a:solidFill>
                            <a:srgbClr val="37464D"/>
                          </a:solidFill>
                          <a:effectLst/>
                          <a:latin typeface="+mn-lt"/>
                          <a:ea typeface="+mn-ea"/>
                          <a:cs typeface="Calibri" panose="020F0502020204030204" pitchFamily="34" charset="0"/>
                          <a:sym typeface="Arial"/>
                        </a:rPr>
                        <a:t>26-April-2024</a:t>
                      </a: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tcPr>
                </a:tc>
                <a:tc>
                  <a:txBody>
                    <a:bodyPr/>
                    <a:lstStyle/>
                    <a:p>
                      <a:pPr algn="l" fontAlgn="ctr"/>
                      <a:r>
                        <a:rPr lang="en-US" sz="1800" b="0" i="0" u="none" strike="noStrike" dirty="0">
                          <a:solidFill>
                            <a:srgbClr val="37464D"/>
                          </a:solidFill>
                          <a:effectLst/>
                          <a:latin typeface="+mn-lt"/>
                          <a:cs typeface="Calibri" panose="020F0502020204030204" pitchFamily="34" charset="0"/>
                        </a:rPr>
                        <a:t>Within 3 months</a:t>
                      </a:r>
                    </a:p>
                  </a:txBody>
                  <a:tcPr marL="65102" marR="0" marT="0" marB="0" anchor="ctr">
                    <a:lnL w="6350" cap="flat" cmpd="sng" algn="ctr">
                      <a:solidFill>
                        <a:srgbClr val="A6B7BF"/>
                      </a:solidFill>
                      <a:prstDash val="solid"/>
                      <a:round/>
                      <a:headEnd type="none" w="med" len="med"/>
                      <a:tailEnd type="none" w="med" len="med"/>
                    </a:lnL>
                    <a:lnR>
                      <a:noFill/>
                    </a:lnR>
                    <a:lnT>
                      <a:noFill/>
                    </a:lnT>
                    <a:lnB>
                      <a:noFill/>
                    </a:lnB>
                  </a:tcPr>
                </a:tc>
              </a:tr>
              <a:tr h="305112">
                <a:tc>
                  <a:txBody>
                    <a:bodyPr/>
                    <a:lstStyle/>
                    <a:p>
                      <a:pPr algn="l" fontAlgn="ctr"/>
                      <a:r>
                        <a:rPr lang="en-US" sz="1800" b="0" i="0" u="none" strike="noStrike" dirty="0">
                          <a:solidFill>
                            <a:srgbClr val="37464D"/>
                          </a:solidFill>
                          <a:effectLst/>
                          <a:latin typeface="+mn-lt"/>
                          <a:cs typeface="Calibri" panose="020F0502020204030204" pitchFamily="34" charset="0"/>
                        </a:rPr>
                        <a:t>Construction</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cap="none" dirty="0" smtClean="0">
                          <a:solidFill>
                            <a:srgbClr val="37464D"/>
                          </a:solidFill>
                          <a:effectLst/>
                          <a:latin typeface="+mn-lt"/>
                          <a:ea typeface="+mn-ea"/>
                          <a:cs typeface="Calibri" panose="020F0502020204030204" pitchFamily="34" charset="0"/>
                          <a:sym typeface="Arial"/>
                        </a:rPr>
                        <a:t>TBC</a:t>
                      </a:r>
                      <a:endParaRPr lang="en-US" sz="1800" b="0" i="0" u="none" strike="noStrike" cap="none" dirty="0">
                        <a:solidFill>
                          <a:srgbClr val="37464D"/>
                        </a:solidFill>
                        <a:effectLst/>
                        <a:latin typeface="+mn-lt"/>
                        <a:ea typeface="+mn-ea"/>
                        <a:cs typeface="Calibri" panose="020F0502020204030204" pitchFamily="34" charset="0"/>
                        <a:sym typeface="Arial"/>
                      </a:endParaRP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cap="none" dirty="0" smtClean="0">
                          <a:solidFill>
                            <a:srgbClr val="37464D"/>
                          </a:solidFill>
                          <a:effectLst/>
                          <a:latin typeface="+mn-lt"/>
                          <a:ea typeface="+mn-ea"/>
                          <a:cs typeface="Calibri" panose="020F0502020204030204" pitchFamily="34" charset="0"/>
                          <a:sym typeface="Arial"/>
                        </a:rPr>
                        <a:t>TBC</a:t>
                      </a:r>
                      <a:endParaRPr lang="en-US" sz="1800" b="0" i="0" u="none" strike="noStrike" cap="none" dirty="0">
                        <a:solidFill>
                          <a:srgbClr val="37464D"/>
                        </a:solidFill>
                        <a:effectLst/>
                        <a:latin typeface="+mn-lt"/>
                        <a:ea typeface="+mn-ea"/>
                        <a:cs typeface="Calibri" panose="020F0502020204030204" pitchFamily="34" charset="0"/>
                        <a:sym typeface="Arial"/>
                      </a:endParaRP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F0ECEB"/>
                    </a:solidFill>
                  </a:tcPr>
                </a:tc>
                <a:tc>
                  <a:txBody>
                    <a:bodyPr/>
                    <a:lstStyle/>
                    <a:p>
                      <a:pPr algn="l" fontAlgn="ctr"/>
                      <a:r>
                        <a:rPr lang="en-US" sz="1800" b="0" i="0" u="none" strike="noStrike" dirty="0" smtClean="0">
                          <a:solidFill>
                            <a:srgbClr val="37464D"/>
                          </a:solidFill>
                          <a:effectLst/>
                          <a:latin typeface="+mn-lt"/>
                          <a:cs typeface="Calibri" panose="020F0502020204030204" pitchFamily="34" charset="0"/>
                        </a:rPr>
                        <a:t>TBC</a:t>
                      </a:r>
                      <a:endParaRPr lang="en-US" sz="1800" b="0" i="0" u="none" strike="noStrike" dirty="0">
                        <a:solidFill>
                          <a:srgbClr val="37464D"/>
                        </a:solidFill>
                        <a:effectLst/>
                        <a:latin typeface="+mn-lt"/>
                        <a:cs typeface="Calibri" panose="020F0502020204030204" pitchFamily="34" charset="0"/>
                      </a:endParaRPr>
                    </a:p>
                  </a:txBody>
                  <a:tcPr marL="65102" marR="0" marT="0" marB="0" anchor="ctr">
                    <a:lnL w="6350" cap="flat" cmpd="sng" algn="ctr">
                      <a:solidFill>
                        <a:srgbClr val="A6B7BF"/>
                      </a:solidFill>
                      <a:prstDash val="solid"/>
                      <a:round/>
                      <a:headEnd type="none" w="med" len="med"/>
                      <a:tailEnd type="none" w="med" len="med"/>
                    </a:lnL>
                    <a:lnR>
                      <a:noFill/>
                    </a:lnR>
                    <a:lnT>
                      <a:noFill/>
                    </a:lnT>
                    <a:lnB>
                      <a:noFill/>
                    </a:lnB>
                    <a:solidFill>
                      <a:srgbClr val="F0ECEB"/>
                    </a:solidFill>
                  </a:tcPr>
                </a:tc>
              </a:tr>
              <a:tr h="305112">
                <a:tc>
                  <a:txBody>
                    <a:bodyPr/>
                    <a:lstStyle/>
                    <a:p>
                      <a:pPr algn="l" fontAlgn="ctr"/>
                      <a:r>
                        <a:rPr lang="en-US" sz="1800" b="1" i="0" u="none" strike="noStrike" dirty="0">
                          <a:solidFill>
                            <a:srgbClr val="37464D"/>
                          </a:solidFill>
                          <a:effectLst/>
                          <a:latin typeface="+mn-lt"/>
                          <a:cs typeface="Calibri" panose="020F0502020204030204" pitchFamily="34" charset="0"/>
                        </a:rPr>
                        <a:t>Practical Completion</a:t>
                      </a:r>
                    </a:p>
                  </a:txBody>
                  <a:tcPr marL="65102" marR="0" marT="0" marB="0" anchor="ctr">
                    <a:lnL w="6350" cap="flat" cmpd="sng" algn="ctr">
                      <a:solidFill>
                        <a:srgbClr val="097C95"/>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00B0F0"/>
                    </a:solidFill>
                  </a:tcPr>
                </a:tc>
                <a:tc>
                  <a:txBody>
                    <a:bodyPr/>
                    <a:lstStyle/>
                    <a:p>
                      <a:r>
                        <a:rPr lang="en-US" dirty="0" smtClean="0">
                          <a:latin typeface="+mn-lt"/>
                        </a:rPr>
                        <a:t>TBC</a:t>
                      </a:r>
                      <a:endParaRPr lang="en-ZA" dirty="0">
                        <a:latin typeface="+mn-lt"/>
                      </a:endParaRP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00B0F0"/>
                    </a:solidFill>
                  </a:tcPr>
                </a:tc>
                <a:tc>
                  <a:txBody>
                    <a:bodyPr/>
                    <a:lstStyle/>
                    <a:p>
                      <a:r>
                        <a:rPr lang="en-US" dirty="0" smtClean="0">
                          <a:latin typeface="+mn-lt"/>
                        </a:rPr>
                        <a:t>TBC</a:t>
                      </a:r>
                      <a:endParaRPr lang="en-ZA" dirty="0">
                        <a:latin typeface="+mn-lt"/>
                      </a:endParaRPr>
                    </a:p>
                  </a:txBody>
                  <a:tcPr marL="95250" marR="0" marT="0" marB="0" anchor="ctr">
                    <a:lnL w="6350" cap="flat" cmpd="sng" algn="ctr">
                      <a:solidFill>
                        <a:srgbClr val="A6B7BF"/>
                      </a:solidFill>
                      <a:prstDash val="solid"/>
                      <a:round/>
                      <a:headEnd type="none" w="med" len="med"/>
                      <a:tailEnd type="none" w="med" len="med"/>
                    </a:lnL>
                    <a:lnR w="6350" cap="flat" cmpd="sng" algn="ctr">
                      <a:solidFill>
                        <a:srgbClr val="A6B7BF"/>
                      </a:solidFill>
                      <a:prstDash val="solid"/>
                      <a:round/>
                      <a:headEnd type="none" w="med" len="med"/>
                      <a:tailEnd type="none" w="med" len="med"/>
                    </a:lnR>
                    <a:lnT>
                      <a:noFill/>
                    </a:lnT>
                    <a:lnB>
                      <a:noFill/>
                    </a:lnB>
                    <a:solidFill>
                      <a:srgbClr val="00B0F0"/>
                    </a:solidFill>
                  </a:tcPr>
                </a:tc>
                <a:tc>
                  <a:txBody>
                    <a:bodyPr/>
                    <a:lstStyle/>
                    <a:p>
                      <a:pPr algn="l" fontAlgn="ctr"/>
                      <a:r>
                        <a:rPr lang="en-US" sz="1800" b="1" i="0" u="none" strike="noStrike" dirty="0">
                          <a:solidFill>
                            <a:srgbClr val="37464D"/>
                          </a:solidFill>
                          <a:effectLst/>
                          <a:latin typeface="+mn-lt"/>
                          <a:cs typeface="Calibri" panose="020F0502020204030204" pitchFamily="34" charset="0"/>
                        </a:rPr>
                        <a:t>Handover</a:t>
                      </a:r>
                    </a:p>
                  </a:txBody>
                  <a:tcPr marL="65102" marR="0" marT="0" marB="0" anchor="ctr">
                    <a:lnL w="6350" cap="flat" cmpd="sng" algn="ctr">
                      <a:solidFill>
                        <a:srgbClr val="A6B7BF"/>
                      </a:solidFill>
                      <a:prstDash val="solid"/>
                      <a:round/>
                      <a:headEnd type="none" w="med" len="med"/>
                      <a:tailEnd type="none" w="med" len="med"/>
                    </a:lnL>
                    <a:lnR>
                      <a:noFill/>
                    </a:lnR>
                    <a:lnT>
                      <a:noFill/>
                    </a:lnT>
                    <a:lnB>
                      <a:noFill/>
                    </a:lnB>
                    <a:solidFill>
                      <a:srgbClr val="00B0F0"/>
                    </a:solidFill>
                  </a:tcPr>
                </a:tc>
              </a:tr>
            </a:tbl>
          </a:graphicData>
        </a:graphic>
      </p:graphicFrame>
      <p:pic>
        <p:nvPicPr>
          <p:cNvPr id="5"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82576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835" y="6072274"/>
            <a:ext cx="10809799" cy="1849351"/>
          </a:xfrm>
          <a:prstGeom prst="rect">
            <a:avLst/>
          </a:prstGeom>
          <a:solidFill>
            <a:srgbClr val="FE8637"/>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13;p1"/>
          <p:cNvSpPr/>
          <p:nvPr/>
        </p:nvSpPr>
        <p:spPr>
          <a:xfrm>
            <a:off x="288106" y="6643873"/>
            <a:ext cx="10737792" cy="38472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5" name="Google Shape;115;p1"/>
          <p:cNvSpPr txBox="1"/>
          <p:nvPr/>
        </p:nvSpPr>
        <p:spPr>
          <a:xfrm>
            <a:off x="576713" y="3536138"/>
            <a:ext cx="5927059" cy="1021556"/>
          </a:xfrm>
          <a:prstGeom prst="rect">
            <a:avLst/>
          </a:prstGeom>
          <a:noFill/>
          <a:ln>
            <a:noFill/>
          </a:ln>
        </p:spPr>
        <p:txBody>
          <a:bodyPr spcFirstLastPara="1" wrap="square" lIns="41100" tIns="41100" rIns="41100" bIns="41100" anchor="b" anchorCtr="0">
            <a:norm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rPr>
              <a:t> </a:t>
            </a:r>
            <a:endParaRPr kumimoji="0" sz="4800" b="0" i="0" u="none" strike="noStrike" kern="0" cap="none" spc="0" normalizeH="0" baseline="0" noProof="0" dirty="0">
              <a:ln>
                <a:noFill/>
              </a:ln>
              <a:solidFill>
                <a:srgbClr val="FE8637"/>
              </a:solidFill>
              <a:effectLst/>
              <a:uLnTx/>
              <a:uFillTx/>
              <a:latin typeface="Century Gothic"/>
              <a:ea typeface="Century Gothic"/>
              <a:cs typeface="Century Gothic"/>
              <a:sym typeface="Century Gothic"/>
            </a:endParaRPr>
          </a:p>
        </p:txBody>
      </p:sp>
      <p:sp>
        <p:nvSpPr>
          <p:cNvPr id="116" name="Google Shape;116;p1"/>
          <p:cNvSpPr txBox="1">
            <a:spLocks noGrp="1"/>
          </p:cNvSpPr>
          <p:nvPr>
            <p:ph type="body" idx="1"/>
          </p:nvPr>
        </p:nvSpPr>
        <p:spPr>
          <a:xfrm>
            <a:off x="1113683" y="1944622"/>
            <a:ext cx="8573984" cy="2362047"/>
          </a:xfrm>
          <a:prstGeom prst="rect">
            <a:avLst/>
          </a:prstGeom>
          <a:noFill/>
          <a:ln>
            <a:noFill/>
          </a:ln>
        </p:spPr>
        <p:txBody>
          <a:bodyPr spcFirstLastPara="1" wrap="square" lIns="41100" tIns="41100" rIns="41100" bIns="41100" anchor="t" anchorCtr="0">
            <a:noAutofit/>
          </a:bodyPr>
          <a:lstStyle/>
          <a:p>
            <a:pPr marL="0" lvl="0" indent="0" algn="ctr">
              <a:spcBef>
                <a:spcPts val="0"/>
              </a:spcBef>
              <a:buSzPts val="3600"/>
            </a:pPr>
            <a:r>
              <a:rPr lang="en-US" sz="3600" dirty="0">
                <a:latin typeface="+mn-lt"/>
              </a:rPr>
              <a:t>THE ROLES AND FUNCTIONS OF THE RESIDENTS COMMITTEE’S AND THE PARLIAMENTARY VILLAGES MANAGEMENT BOARD</a:t>
            </a:r>
          </a:p>
          <a:p>
            <a:pPr marL="0" lvl="0" indent="0" algn="ctr">
              <a:spcBef>
                <a:spcPts val="0"/>
              </a:spcBef>
              <a:buSzPts val="3600"/>
            </a:pPr>
            <a:endParaRPr lang="en-US" sz="3600" b="0" dirty="0"/>
          </a:p>
          <a:p>
            <a:pPr marL="0" lvl="0" indent="0">
              <a:spcBef>
                <a:spcPts val="0"/>
              </a:spcBef>
              <a:buSzPts val="3600"/>
            </a:pPr>
            <a:endParaRPr sz="3600" b="0" dirty="0"/>
          </a:p>
        </p:txBody>
      </p:sp>
    </p:spTree>
    <p:extLst>
      <p:ext uri="{BB962C8B-B14F-4D97-AF65-F5344CB8AC3E}">
        <p14:creationId xmlns:p14="http://schemas.microsoft.com/office/powerpoint/2010/main" val="4229357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FUNCTIONS OF THE RESIDENCE COMMITTEE’S</a:t>
            </a:r>
            <a:endParaRPr lang="en-ZA" sz="3600" b="1" dirty="0">
              <a:latin typeface="+mn-lt"/>
            </a:endParaRPr>
          </a:p>
        </p:txBody>
      </p:sp>
      <p:sp>
        <p:nvSpPr>
          <p:cNvPr id="3" name="Text Placeholder 2"/>
          <p:cNvSpPr>
            <a:spLocks noGrp="1"/>
          </p:cNvSpPr>
          <p:nvPr>
            <p:ph type="body" idx="1"/>
          </p:nvPr>
        </p:nvSpPr>
        <p:spPr>
          <a:xfrm>
            <a:off x="998481" y="1879527"/>
            <a:ext cx="9068279" cy="6055545"/>
          </a:xfrm>
        </p:spPr>
        <p:txBody>
          <a:bodyPr>
            <a:normAutofit/>
          </a:bodyPr>
          <a:lstStyle/>
          <a:p>
            <a:pPr algn="ctr"/>
            <a:endParaRPr lang="en-US" sz="3600" dirty="0" smtClean="0">
              <a:latin typeface="+mn-lt"/>
            </a:endParaRPr>
          </a:p>
          <a:p>
            <a:pPr algn="ctr"/>
            <a:endParaRPr lang="en-US" sz="3600" dirty="0">
              <a:latin typeface="+mn-lt"/>
            </a:endParaRPr>
          </a:p>
        </p:txBody>
      </p:sp>
      <p:sp>
        <p:nvSpPr>
          <p:cNvPr id="8" name="Rectangle 7"/>
          <p:cNvSpPr/>
          <p:nvPr/>
        </p:nvSpPr>
        <p:spPr>
          <a:xfrm>
            <a:off x="998481" y="1867933"/>
            <a:ext cx="8710295" cy="5078313"/>
          </a:xfrm>
          <a:prstGeom prst="rect">
            <a:avLst/>
          </a:prstGeom>
        </p:spPr>
        <p:txBody>
          <a:bodyPr wrap="square">
            <a:spAutoFit/>
          </a:bodyPr>
          <a:lstStyle/>
          <a:p>
            <a:pPr marL="285750" indent="-285750" algn="just">
              <a:buFont typeface="Arial" panose="020B0604020202020204" pitchFamily="34" charset="0"/>
              <a:buChar char="•"/>
            </a:pPr>
            <a:r>
              <a:rPr lang="en-US" sz="1800" dirty="0">
                <a:latin typeface="+mn-lt"/>
              </a:rPr>
              <a:t>According to the Parliamentary Villages rules, conditions and general information “ A Residents Committee for each of the Parliamentary Villages is elected annually by tenants during a general meeting. As the name indicates, it is a body that represents the residents and liaises with the Department on matters pertaining to the needs of tenants in the respective Parliamentary Villages</a:t>
            </a:r>
            <a:r>
              <a:rPr lang="en-US" sz="1800" dirty="0" smtClean="0">
                <a:latin typeface="+mn-lt"/>
              </a:rPr>
              <a:t>”.</a:t>
            </a:r>
          </a:p>
          <a:p>
            <a:pPr algn="just"/>
            <a:endParaRPr lang="en-US" sz="1800" dirty="0">
              <a:latin typeface="+mn-lt"/>
            </a:endParaRPr>
          </a:p>
          <a:p>
            <a:pPr marL="285750" indent="-285750" algn="just">
              <a:buFont typeface="Arial" panose="020B0604020202020204" pitchFamily="34" charset="0"/>
              <a:buChar char="•"/>
            </a:pPr>
            <a:r>
              <a:rPr lang="en-US" sz="1800" dirty="0" smtClean="0">
                <a:latin typeface="+mn-lt"/>
              </a:rPr>
              <a:t>DPWI </a:t>
            </a:r>
            <a:r>
              <a:rPr lang="en-US" sz="1800" dirty="0">
                <a:latin typeface="+mn-lt"/>
              </a:rPr>
              <a:t>from time to time engages the residents committee for approval of booking requests for facilities in the villages. </a:t>
            </a:r>
            <a:endParaRPr lang="en-US" sz="1800" dirty="0" smtClean="0">
              <a:latin typeface="+mn-lt"/>
            </a:endParaRP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 Furthermore incidents of unbecoming/unruly behaviour by tenants and or their dependents are referred to the residents for investigation. After investigation the may refer matters to the DG of DPWI who may cancel the tenants lease  and evict such resident if the resident's behaviour is such that cancelling the lease is the only reasonable option</a:t>
            </a:r>
            <a:r>
              <a:rPr lang="en-US" sz="1800" dirty="0" smtClean="0">
                <a:latin typeface="+mn-lt"/>
              </a:rPr>
              <a:t>.</a:t>
            </a:r>
          </a:p>
          <a:p>
            <a:pPr algn="just"/>
            <a:endParaRPr lang="en-US" sz="1800" dirty="0">
              <a:latin typeface="+mn-lt"/>
            </a:endParaRPr>
          </a:p>
          <a:p>
            <a:pPr marL="285750" indent="-285750" algn="just">
              <a:buFont typeface="Arial" panose="020B0604020202020204" pitchFamily="34" charset="0"/>
              <a:buChar char="•"/>
            </a:pPr>
            <a:r>
              <a:rPr lang="en-US" sz="1800" dirty="0">
                <a:latin typeface="+mn-lt"/>
              </a:rPr>
              <a:t>The Committee may propose amendments to the rules to the Director General: Public Works. The amendments form part of the terms of lease for the ensuing year, if the Director General, after consulting the Committee, approves them</a:t>
            </a:r>
            <a:r>
              <a:rPr lang="en-US" sz="1800" dirty="0" smtClean="0">
                <a:latin typeface="+mn-lt"/>
              </a:rPr>
              <a:t>.</a:t>
            </a:r>
            <a:endParaRPr lang="en-US" sz="1800" dirty="0">
              <a:latin typeface="+mn-lt"/>
            </a:endParaRPr>
          </a:p>
        </p:txBody>
      </p:sp>
      <p:pic>
        <p:nvPicPr>
          <p:cNvPr id="9"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04025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ESTALISHMENT OF THE PARLIAMENTARY VILLAGES  MANAGEMENT BOARD</a:t>
            </a:r>
            <a:endParaRPr lang="en-ZA" sz="3600" b="1" dirty="0">
              <a:latin typeface="+mn-lt"/>
            </a:endParaRPr>
          </a:p>
        </p:txBody>
      </p:sp>
      <p:sp>
        <p:nvSpPr>
          <p:cNvPr id="3" name="Text Placeholder 2"/>
          <p:cNvSpPr>
            <a:spLocks noGrp="1"/>
          </p:cNvSpPr>
          <p:nvPr>
            <p:ph type="body" idx="1"/>
          </p:nvPr>
        </p:nvSpPr>
        <p:spPr/>
        <p:txBody>
          <a:bodyPr>
            <a:normAutofit/>
          </a:bodyPr>
          <a:lstStyle/>
          <a:p>
            <a:pPr algn="just"/>
            <a:r>
              <a:rPr lang="en-US" sz="1800" dirty="0">
                <a:latin typeface="+mn-lt"/>
              </a:rPr>
              <a:t>Section 2 of the PVMB Act establishes the Parliamentary Villages Management Board as a juristic person and requires the Minister to appoint as members of the Board-</a:t>
            </a:r>
          </a:p>
          <a:p>
            <a:pPr algn="just"/>
            <a:r>
              <a:rPr lang="en-US" sz="1800" dirty="0">
                <a:latin typeface="+mn-lt"/>
              </a:rPr>
              <a:t>(a) the Director-General of Public Works, who shall be the chairperson of the Board;</a:t>
            </a:r>
          </a:p>
          <a:p>
            <a:pPr algn="just"/>
            <a:r>
              <a:rPr lang="en-US" sz="1800" dirty="0">
                <a:latin typeface="+mn-lt"/>
              </a:rPr>
              <a:t>(b) three resident, of whom two shall be parliamentarians and one shall be a sessional official, from every place of accommodation contemplated in the definition of “parliamentary villages’, elected annually by the residents committee of the place in question; and</a:t>
            </a:r>
          </a:p>
          <a:p>
            <a:pPr algn="just"/>
            <a:r>
              <a:rPr lang="en-US" sz="1800" dirty="0">
                <a:latin typeface="+mn-lt"/>
              </a:rPr>
              <a:t>(c)  the chairperson of the residents committee of every place of accommodation contemplated in the definition of parliamentary villages”</a:t>
            </a:r>
          </a:p>
          <a:p>
            <a:endParaRPr lang="en-ZA" dirty="0"/>
          </a:p>
        </p:txBody>
      </p:sp>
      <p:pic>
        <p:nvPicPr>
          <p:cNvPr id="5"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188330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FUNCTIONS OF THE PARLIAMENTARY VILLAGES MANAGEMENT BOARD</a:t>
            </a:r>
            <a:endParaRPr lang="en-ZA" sz="3600" b="1" dirty="0">
              <a:latin typeface="+mn-lt"/>
            </a:endParaRPr>
          </a:p>
        </p:txBody>
      </p:sp>
      <p:sp>
        <p:nvSpPr>
          <p:cNvPr id="3" name="Text Placeholder 2"/>
          <p:cNvSpPr>
            <a:spLocks noGrp="1"/>
          </p:cNvSpPr>
          <p:nvPr>
            <p:ph type="body" idx="1"/>
          </p:nvPr>
        </p:nvSpPr>
        <p:spPr/>
        <p:txBody>
          <a:bodyPr>
            <a:normAutofit/>
          </a:bodyPr>
          <a:lstStyle/>
          <a:p>
            <a:pPr algn="just"/>
            <a:r>
              <a:rPr lang="en-US" sz="1800" dirty="0">
                <a:latin typeface="+mn-lt"/>
              </a:rPr>
              <a:t>According to the Parliamentary Villages Management Board Act, Section 3(1)(a) the Board shall provide transport from and to parliamentary villages for residents who are in Cape Town, 3(1)(b) stipulates that the Board shall observe any tariff fixed by the Minister with the concurrence of the Minister of Finance and Minister of Transport in respect of any service referred in paragraph(a) and shall be subjected to such direction as the Minister may issue after consultation with the Board and (c) Perform such duties the Minister may determine.</a:t>
            </a:r>
          </a:p>
          <a:p>
            <a:pPr algn="just"/>
            <a:r>
              <a:rPr lang="en-US" sz="1800" dirty="0">
                <a:latin typeface="+mn-lt"/>
              </a:rPr>
              <a:t>Section 2(a) stipulates that the Board may takes the steps necessary to provide for all the needs of the residents of the parliamentary villages, (b) liaise with the South African Police Service regarding entry into and safety in parliamentary villages and the investigation of crimes committed in the parliamentary villages and (c) make recommendations with regards to any matter contemplated in paragraph (b) to the Minister for State and Security.</a:t>
            </a:r>
          </a:p>
          <a:p>
            <a:endParaRPr lang="en-ZA" dirty="0"/>
          </a:p>
        </p:txBody>
      </p:sp>
      <p:pic>
        <p:nvPicPr>
          <p:cNvPr id="4"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33478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body" idx="1"/>
          </p:nvPr>
        </p:nvSpPr>
        <p:spPr>
          <a:xfrm>
            <a:off x="504131" y="1800572"/>
            <a:ext cx="10297219" cy="5255428"/>
          </a:xfrm>
          <a:prstGeom prst="rect">
            <a:avLst/>
          </a:prstGeom>
          <a:noFill/>
          <a:ln>
            <a:noFill/>
          </a:ln>
        </p:spPr>
        <p:txBody>
          <a:bodyPr spcFirstLastPara="1" wrap="square" lIns="41100" tIns="41100" rIns="41100" bIns="41100" anchor="t" anchorCtr="0">
            <a:normAutofit/>
          </a:bodyPr>
          <a:lstStyle/>
          <a:p>
            <a:pPr marL="41119" lvl="0" indent="0" algn="just" rtl="0">
              <a:lnSpc>
                <a:spcPct val="100000"/>
              </a:lnSpc>
              <a:spcBef>
                <a:spcPts val="0"/>
              </a:spcBef>
              <a:spcAft>
                <a:spcPts val="0"/>
              </a:spcAft>
              <a:buSzPts val="2560"/>
              <a:buNone/>
            </a:pPr>
            <a:endParaRPr sz="3200" dirty="0"/>
          </a:p>
          <a:p>
            <a:pPr marL="246709" lvl="0" indent="-43030" algn="just" rtl="0">
              <a:lnSpc>
                <a:spcPct val="90000"/>
              </a:lnSpc>
              <a:spcBef>
                <a:spcPts val="1619"/>
              </a:spcBef>
              <a:spcAft>
                <a:spcPts val="0"/>
              </a:spcAft>
              <a:buSzPts val="2560"/>
              <a:buNone/>
            </a:pPr>
            <a:endParaRPr sz="3200" dirty="0"/>
          </a:p>
          <a:p>
            <a:pPr marL="246709" lvl="0" indent="-83670" algn="l" rtl="0">
              <a:lnSpc>
                <a:spcPct val="90000"/>
              </a:lnSpc>
              <a:spcBef>
                <a:spcPts val="1619"/>
              </a:spcBef>
              <a:spcAft>
                <a:spcPts val="0"/>
              </a:spcAft>
              <a:buSzPts val="1920"/>
              <a:buNone/>
            </a:pPr>
            <a:endParaRPr sz="2400" dirty="0"/>
          </a:p>
          <a:p>
            <a:pPr marL="246709" lvl="0" indent="-83670" algn="l" rtl="0">
              <a:lnSpc>
                <a:spcPct val="90000"/>
              </a:lnSpc>
              <a:spcBef>
                <a:spcPts val="1619"/>
              </a:spcBef>
              <a:spcAft>
                <a:spcPts val="0"/>
              </a:spcAft>
              <a:buSzPts val="1920"/>
              <a:buNone/>
            </a:pPr>
            <a:endParaRPr sz="2400" dirty="0"/>
          </a:p>
        </p:txBody>
      </p:sp>
      <p:sp>
        <p:nvSpPr>
          <p:cNvPr id="124" name="Google Shape;124;p2"/>
          <p:cNvSpPr txBox="1">
            <a:spLocks noGrp="1"/>
          </p:cNvSpPr>
          <p:nvPr>
            <p:ph type="title"/>
          </p:nvPr>
        </p:nvSpPr>
        <p:spPr>
          <a:xfrm>
            <a:off x="0" y="281677"/>
            <a:ext cx="10801350" cy="951869"/>
          </a:xfrm>
          <a:prstGeom prst="rect">
            <a:avLst/>
          </a:prstGeom>
          <a:noFill/>
          <a:ln>
            <a:noFill/>
          </a:ln>
        </p:spPr>
        <p:txBody>
          <a:bodyPr spcFirstLastPara="1" wrap="square" lIns="41100" tIns="41100" rIns="41100" bIns="41100" anchor="ctr" anchorCtr="0">
            <a:noAutofit/>
          </a:bodyPr>
          <a:lstStyle/>
          <a:p>
            <a:pPr marL="0" lvl="0" indent="0" rtl="0">
              <a:lnSpc>
                <a:spcPct val="80000"/>
              </a:lnSpc>
              <a:spcBef>
                <a:spcPts val="0"/>
              </a:spcBef>
              <a:spcAft>
                <a:spcPts val="0"/>
              </a:spcAft>
              <a:buNone/>
              <a:tabLst>
                <a:tab pos="625475" algn="l"/>
              </a:tabLst>
            </a:pPr>
            <a:r>
              <a:rPr lang="en-US" sz="3600" b="1" dirty="0" smtClean="0">
                <a:solidFill>
                  <a:schemeClr val="lt1"/>
                </a:solidFill>
                <a:latin typeface="+mn-lt"/>
              </a:rPr>
              <a:t>1.  OVERVIEW OF ACCOMMODATION AND SERVICES IN THE PARLIAMENTARY VILLAGES</a:t>
            </a:r>
            <a:endParaRPr sz="3600" b="1" dirty="0">
              <a:solidFill>
                <a:schemeClr val="lt1"/>
              </a:solidFill>
              <a:latin typeface="+mn-lt"/>
              <a:ea typeface="Helvetica Neue"/>
              <a:cs typeface="Helvetica Neue"/>
              <a:sym typeface="Helvetica Neue"/>
            </a:endParaRPr>
          </a:p>
        </p:txBody>
      </p:sp>
      <p:pic>
        <p:nvPicPr>
          <p:cNvPr id="12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
        <p:nvSpPr>
          <p:cNvPr id="126" name="Google Shape;126;p2"/>
          <p:cNvSpPr/>
          <p:nvPr/>
        </p:nvSpPr>
        <p:spPr>
          <a:xfrm>
            <a:off x="504130" y="1661118"/>
            <a:ext cx="9710681" cy="5493771"/>
          </a:xfrm>
          <a:prstGeom prst="rect">
            <a:avLst/>
          </a:prstGeom>
          <a:noFill/>
          <a:ln>
            <a:noFill/>
          </a:ln>
        </p:spPr>
        <p:txBody>
          <a:bodyPr spcFirstLastPara="1" wrap="square" lIns="91425" tIns="45700" rIns="91425" bIns="45700" anchor="t" anchorCtr="0">
            <a:spAutoFit/>
          </a:bodyPr>
          <a:lstStyle/>
          <a:p>
            <a:pPr lvl="0" algn="just">
              <a:lnSpc>
                <a:spcPct val="150000"/>
              </a:lnSpc>
              <a:buSzPts val="2000"/>
            </a:pPr>
            <a:r>
              <a:rPr lang="en-US" sz="1800" dirty="0" smtClean="0">
                <a:latin typeface="+mn-lt"/>
                <a:ea typeface="Century Gothic"/>
                <a:cs typeface="Century Gothic"/>
                <a:sym typeface="Century Gothic"/>
              </a:rPr>
              <a:t>1.1</a:t>
            </a:r>
            <a:r>
              <a:rPr lang="en-US" sz="1800" dirty="0">
                <a:latin typeface="+mn-lt"/>
                <a:ea typeface="Century Gothic"/>
                <a:cs typeface="Century Gothic"/>
                <a:sym typeface="Century Gothic"/>
              </a:rPr>
              <a:t>	</a:t>
            </a:r>
            <a:r>
              <a:rPr lang="en-US" sz="1800" b="1" u="sng" dirty="0" smtClean="0">
                <a:latin typeface="+mn-lt"/>
                <a:ea typeface="Century Gothic"/>
                <a:cs typeface="Century Gothic"/>
                <a:sym typeface="Century Gothic"/>
              </a:rPr>
              <a:t>Accommodation at the Parliamentary Villages</a:t>
            </a:r>
          </a:p>
          <a:p>
            <a:pPr marL="1431925" lvl="0" indent="-530225"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The Parliamentary Villages comprises 666 residential units, Acacia Park comprising 493 residential units, Pelican Park comprising 108 residential units and Laboria Park comprising 65 residential units.</a:t>
            </a:r>
          </a:p>
          <a:p>
            <a:pPr marL="1431925" lvl="0" indent="-530225"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The following categories of persons are accommodated at the Parliamentary Villages:  Members of Parliament, Sessional Officials, Support Staff to Disabled MP’s, Party Political and Parliamentary Staff and DPWI Officials performing standby duties.</a:t>
            </a:r>
          </a:p>
          <a:p>
            <a:pPr marL="901700" lvl="0" algn="just">
              <a:lnSpc>
                <a:spcPct val="150000"/>
              </a:lnSpc>
              <a:buSzPts val="2000"/>
            </a:pPr>
            <a:endParaRPr lang="en-US" sz="1800" dirty="0" smtClean="0">
              <a:latin typeface="+mn-lt"/>
              <a:ea typeface="Century Gothic"/>
              <a:cs typeface="Century Gothic"/>
              <a:sym typeface="Century Gothic"/>
            </a:endParaRPr>
          </a:p>
          <a:p>
            <a:pPr lvl="0" algn="just">
              <a:lnSpc>
                <a:spcPct val="150000"/>
              </a:lnSpc>
              <a:buSzPts val="2000"/>
            </a:pPr>
            <a:r>
              <a:rPr lang="en-US" sz="1800" dirty="0" smtClean="0">
                <a:latin typeface="+mn-lt"/>
                <a:ea typeface="Century Gothic"/>
                <a:cs typeface="Century Gothic"/>
                <a:sym typeface="Century Gothic"/>
              </a:rPr>
              <a:t>1.2	</a:t>
            </a:r>
            <a:r>
              <a:rPr lang="en-US" sz="1800" b="1" u="sng" dirty="0" smtClean="0">
                <a:latin typeface="+mn-lt"/>
                <a:ea typeface="Century Gothic"/>
                <a:cs typeface="Century Gothic"/>
                <a:sym typeface="Century Gothic"/>
              </a:rPr>
              <a:t>Maintenance at the Parliamentary Villages</a:t>
            </a:r>
          </a:p>
          <a:p>
            <a:pPr marL="1431925" lvl="0" indent="-530225"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The Tefla Group has been appointed as the Facilities Management Contractor to attend to the maintenance at the Parliamentary Villages (Corrective and Preventative Maintenance) since 8 April 2022, for a 5 year period.</a:t>
            </a:r>
          </a:p>
        </p:txBody>
      </p:sp>
    </p:spTree>
    <p:extLst>
      <p:ext uri="{BB962C8B-B14F-4D97-AF65-F5344CB8AC3E}">
        <p14:creationId xmlns:p14="http://schemas.microsoft.com/office/powerpoint/2010/main" val="289895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CURRENT STATUS OF THE </a:t>
            </a:r>
            <a:r>
              <a:rPr lang="en-US" sz="3600" b="1" dirty="0" smtClean="0">
                <a:latin typeface="+mn-lt"/>
              </a:rPr>
              <a:t>BOARD</a:t>
            </a:r>
            <a:endParaRPr lang="en-ZA" sz="3600" b="1" dirty="0">
              <a:latin typeface="+mn-lt"/>
            </a:endParaRPr>
          </a:p>
        </p:txBody>
      </p:sp>
      <p:sp>
        <p:nvSpPr>
          <p:cNvPr id="3" name="Text Placeholder 2"/>
          <p:cNvSpPr>
            <a:spLocks noGrp="1"/>
          </p:cNvSpPr>
          <p:nvPr>
            <p:ph type="body" idx="1"/>
          </p:nvPr>
        </p:nvSpPr>
        <p:spPr/>
        <p:txBody>
          <a:bodyPr>
            <a:normAutofit/>
          </a:bodyPr>
          <a:lstStyle/>
          <a:p>
            <a:pPr algn="just"/>
            <a:r>
              <a:rPr lang="en-US" sz="1800" dirty="0" smtClean="0">
                <a:latin typeface="+mn-lt"/>
              </a:rPr>
              <a:t>Currently </a:t>
            </a:r>
            <a:r>
              <a:rPr lang="en-US" sz="1800" dirty="0">
                <a:latin typeface="+mn-lt"/>
              </a:rPr>
              <a:t>there is not functional villages Board as the term of the previous Board lapsed on the 20th November 2022.</a:t>
            </a:r>
          </a:p>
          <a:p>
            <a:pPr algn="just"/>
            <a:r>
              <a:rPr lang="en-US" sz="1800" dirty="0">
                <a:latin typeface="+mn-lt"/>
              </a:rPr>
              <a:t>The tenure of the Board is interlinked with the term of the residents committee’s and like that of the Board it has also lapsed.</a:t>
            </a:r>
          </a:p>
          <a:p>
            <a:pPr algn="just"/>
            <a:r>
              <a:rPr lang="en-US" sz="1800" dirty="0">
                <a:latin typeface="+mn-lt"/>
              </a:rPr>
              <a:t>Attempts were made to convene residents annual general meetings with a view to elect new residents committees as Board Members are appointed from the residents committee's, the first attempt which was poorly attended was on the 23rd November 2022 and it was agreed by those in attendance that we should try to convene another meeting  early 2023.</a:t>
            </a:r>
          </a:p>
          <a:p>
            <a:pPr algn="just"/>
            <a:r>
              <a:rPr lang="en-US" sz="1800" dirty="0">
                <a:latin typeface="+mn-lt"/>
              </a:rPr>
              <a:t>Convening the annual general meetings has proven to be a difficult task owing to the availability of Members of Parliament and Sessional Officials owing to the Parliamentary programme and what further exacerbated the matter is the current MP refurbishment project. The project requires that Members of Parliament relocates to Acacia Park for three months when their houses are being refurbished.</a:t>
            </a:r>
          </a:p>
          <a:p>
            <a:pPr algn="just"/>
            <a:r>
              <a:rPr lang="en-US" sz="1800" dirty="0">
                <a:latin typeface="+mn-lt"/>
              </a:rPr>
              <a:t>The Department is in the process of seeking assistance from the Members Support Forum in communicating with Members of Parliament on the dates of AGM’s</a:t>
            </a:r>
            <a:r>
              <a:rPr lang="en-US" sz="1800" dirty="0" smtClean="0">
                <a:latin typeface="+mn-lt"/>
              </a:rPr>
              <a:t>.</a:t>
            </a:r>
            <a:endParaRPr lang="en-ZA" dirty="0"/>
          </a:p>
        </p:txBody>
      </p:sp>
      <p:pic>
        <p:nvPicPr>
          <p:cNvPr id="4" name="Google Shape;125;p2" descr="Publi Works &amp; Infrastructure"/>
          <p:cNvPicPr preferRelativeResize="0"/>
          <p:nvPr/>
        </p:nvPicPr>
        <p:blipFill rotWithShape="1">
          <a:blip r:embed="rId2">
            <a:alphaModFix/>
          </a:blip>
          <a:srcRect/>
          <a:stretch/>
        </p:blipFill>
        <p:spPr>
          <a:xfrm>
            <a:off x="473696" y="7055999"/>
            <a:ext cx="2838747" cy="763839"/>
          </a:xfrm>
          <a:prstGeom prst="rect">
            <a:avLst/>
          </a:prstGeom>
          <a:noFill/>
          <a:ln>
            <a:noFill/>
          </a:ln>
        </p:spPr>
      </p:pic>
    </p:spTree>
    <p:extLst>
      <p:ext uri="{BB962C8B-B14F-4D97-AF65-F5344CB8AC3E}">
        <p14:creationId xmlns:p14="http://schemas.microsoft.com/office/powerpoint/2010/main" val="3732383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MATTERS </a:t>
            </a:r>
            <a:r>
              <a:rPr lang="en-US" sz="3600" b="1" dirty="0">
                <a:latin typeface="+mn-lt"/>
              </a:rPr>
              <a:t>LEFT UNRESOLVED BY THE PREVIOUS </a:t>
            </a:r>
            <a:r>
              <a:rPr lang="en-US" sz="3600" b="1" dirty="0" smtClean="0">
                <a:latin typeface="+mn-lt"/>
              </a:rPr>
              <a:t>BOARD</a:t>
            </a:r>
            <a:endParaRPr lang="en-ZA" sz="3600" b="1" dirty="0">
              <a:latin typeface="+mn-lt"/>
            </a:endParaRPr>
          </a:p>
        </p:txBody>
      </p:sp>
      <p:sp>
        <p:nvSpPr>
          <p:cNvPr id="3" name="Text Placeholder 2"/>
          <p:cNvSpPr>
            <a:spLocks noGrp="1"/>
          </p:cNvSpPr>
          <p:nvPr>
            <p:ph type="body" idx="1"/>
          </p:nvPr>
        </p:nvSpPr>
        <p:spPr>
          <a:xfrm>
            <a:off x="931245" y="1718163"/>
            <a:ext cx="9068279" cy="6055545"/>
          </a:xfrm>
        </p:spPr>
        <p:txBody>
          <a:bodyPr>
            <a:normAutofit/>
          </a:bodyPr>
          <a:lstStyle/>
          <a:p>
            <a:pPr algn="just"/>
            <a:r>
              <a:rPr lang="en-US" sz="1800" dirty="0">
                <a:latin typeface="+mn-lt"/>
              </a:rPr>
              <a:t>The previous Board unlike its precursors managed to meat  its quota of meetings and met meeting quorums, however, it could not resolved the two contentious issues namely provision of the gym equipment and provision of fibre to the villages.</a:t>
            </a:r>
          </a:p>
          <a:p>
            <a:pPr algn="just"/>
            <a:r>
              <a:rPr lang="en-US" sz="1800" dirty="0">
                <a:latin typeface="+mn-lt"/>
              </a:rPr>
              <a:t>The Quarterly Consultative Forum a front runner to the Members Support Forum in 2014 requested the Department to provide infrastructure for gym facilities in the villages and it undertook to provide equipment. The Department fulfilled its role but to date Parliament is dragging its feet.</a:t>
            </a:r>
          </a:p>
          <a:p>
            <a:pPr algn="just"/>
            <a:r>
              <a:rPr lang="en-US" sz="1800" dirty="0">
                <a:latin typeface="+mn-lt"/>
              </a:rPr>
              <a:t>With regards to the provision of optic fibre the project was supported by the National Treasury, however, the Directorate: Supply Chain Management to date has failed to start the </a:t>
            </a:r>
            <a:r>
              <a:rPr lang="en-US" sz="1800" dirty="0" smtClean="0">
                <a:latin typeface="+mn-lt"/>
              </a:rPr>
              <a:t>process. Following a bilateral meeting between officials from Parliament and Public Works it was resolved that Prestige must engage Supply Chain Management with a view to find an amicably solution and resuscitate the project.</a:t>
            </a:r>
            <a:endParaRPr lang="en-US" sz="1800" dirty="0">
              <a:latin typeface="+mn-lt"/>
            </a:endParaRPr>
          </a:p>
        </p:txBody>
      </p:sp>
      <p:pic>
        <p:nvPicPr>
          <p:cNvPr id="4" name="Google Shape;125;p2" descr="Publi Works &amp; Infrastructure"/>
          <p:cNvPicPr preferRelativeResize="0"/>
          <p:nvPr/>
        </p:nvPicPr>
        <p:blipFill rotWithShape="1">
          <a:blip r:embed="rId2">
            <a:alphaModFix/>
          </a:blip>
          <a:srcRect/>
          <a:stretch/>
        </p:blipFill>
        <p:spPr>
          <a:xfrm>
            <a:off x="554379" y="7009869"/>
            <a:ext cx="2838747" cy="763839"/>
          </a:xfrm>
          <a:prstGeom prst="rect">
            <a:avLst/>
          </a:prstGeom>
          <a:noFill/>
          <a:ln>
            <a:noFill/>
          </a:ln>
        </p:spPr>
      </p:pic>
    </p:spTree>
    <p:extLst>
      <p:ext uri="{BB962C8B-B14F-4D97-AF65-F5344CB8AC3E}">
        <p14:creationId xmlns:p14="http://schemas.microsoft.com/office/powerpoint/2010/main" val="4243306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616166" y="144388"/>
            <a:ext cx="9832908" cy="1025446"/>
          </a:xfrm>
          <a:prstGeom prst="rect">
            <a:avLst/>
          </a:prstGeom>
          <a:noFill/>
          <a:ln>
            <a:noFill/>
          </a:ln>
        </p:spPr>
        <p:txBody>
          <a:bodyPr spcFirstLastPara="1" wrap="square" lIns="41100" tIns="41100" rIns="41100" bIns="41100" anchor="b" anchorCtr="0">
            <a:normAutofit/>
          </a:bodyPr>
          <a:lstStyle/>
          <a:p>
            <a:pPr marL="0" lvl="0" indent="0" algn="ctr" rtl="0">
              <a:lnSpc>
                <a:spcPct val="80000"/>
              </a:lnSpc>
              <a:spcBef>
                <a:spcPts val="0"/>
              </a:spcBef>
              <a:spcAft>
                <a:spcPts val="0"/>
              </a:spcAft>
              <a:buNone/>
            </a:pPr>
            <a:r>
              <a:rPr lang="en-US" sz="3600" b="1" dirty="0">
                <a:latin typeface="Arial" panose="020B0604020202020204" pitchFamily="34" charset="0"/>
                <a:cs typeface="Arial" panose="020B0604020202020204" pitchFamily="34" charset="0"/>
              </a:rPr>
              <a:t>THE END</a:t>
            </a:r>
            <a:endParaRPr sz="3600" b="1" dirty="0">
              <a:latin typeface="Arial" panose="020B0604020202020204" pitchFamily="34" charset="0"/>
              <a:cs typeface="Arial" panose="020B0604020202020204" pitchFamily="34" charset="0"/>
            </a:endParaRPr>
          </a:p>
        </p:txBody>
      </p:sp>
      <p:sp>
        <p:nvSpPr>
          <p:cNvPr id="264" name="Google Shape;264;p20"/>
          <p:cNvSpPr txBox="1">
            <a:spLocks noGrp="1"/>
          </p:cNvSpPr>
          <p:nvPr>
            <p:ph type="body" idx="1"/>
          </p:nvPr>
        </p:nvSpPr>
        <p:spPr>
          <a:xfrm>
            <a:off x="998481" y="1854744"/>
            <a:ext cx="9068279" cy="6055545"/>
          </a:xfrm>
          <a:prstGeom prst="rect">
            <a:avLst/>
          </a:prstGeom>
          <a:noFill/>
          <a:ln>
            <a:noFill/>
          </a:ln>
        </p:spPr>
        <p:txBody>
          <a:bodyPr spcFirstLastPara="1" wrap="square" lIns="41100" tIns="41100" rIns="41100" bIns="41100" anchor="t" anchorCtr="0">
            <a:normAutofit/>
          </a:bodyPr>
          <a:lstStyle/>
          <a:p>
            <a:pPr marL="41119" lvl="0" indent="0" algn="ctr" rtl="0">
              <a:lnSpc>
                <a:spcPct val="90000"/>
              </a:lnSpc>
              <a:spcBef>
                <a:spcPts val="0"/>
              </a:spcBef>
              <a:spcAft>
                <a:spcPts val="0"/>
              </a:spcAft>
              <a:buSzPts val="5280"/>
              <a:buNone/>
            </a:pPr>
            <a:endParaRPr sz="6600" dirty="0"/>
          </a:p>
          <a:p>
            <a:pPr marL="41119" lvl="0" indent="0" algn="ctr" rtl="0">
              <a:lnSpc>
                <a:spcPct val="90000"/>
              </a:lnSpc>
              <a:spcBef>
                <a:spcPts val="1619"/>
              </a:spcBef>
              <a:spcAft>
                <a:spcPts val="0"/>
              </a:spcAft>
              <a:buSzPts val="5280"/>
              <a:buNone/>
            </a:pPr>
            <a:r>
              <a:rPr lang="en-US" sz="3600" dirty="0">
                <a:latin typeface="Arial" panose="020B0604020202020204" pitchFamily="34" charset="0"/>
                <a:cs typeface="Arial" panose="020B0604020202020204" pitchFamily="34" charset="0"/>
              </a:rPr>
              <a:t>THANK YOU</a:t>
            </a:r>
          </a:p>
          <a:p>
            <a:pPr marL="137160" indent="0" algn="ctr">
              <a:spcBef>
                <a:spcPts val="1000"/>
              </a:spcBef>
              <a:buNone/>
            </a:pPr>
            <a:r>
              <a:rPr lang="en-GB" sz="1600" dirty="0">
                <a:latin typeface="Calibri" panose="020F0502020204030204" pitchFamily="34" charset="0"/>
                <a:cs typeface="Calibri" panose="020F0502020204030204" pitchFamily="34" charset="0"/>
              </a:rPr>
              <a:t>Department of Public Works and Infrastructure</a:t>
            </a:r>
          </a:p>
          <a:p>
            <a:pPr marL="137160" indent="0" algn="ctr">
              <a:spcBef>
                <a:spcPts val="1000"/>
              </a:spcBef>
              <a:buNone/>
            </a:pPr>
            <a:r>
              <a:rPr lang="en-GB" sz="1600" dirty="0">
                <a:latin typeface="Calibri" panose="020F0502020204030204" pitchFamily="34" charset="0"/>
                <a:cs typeface="Calibri" panose="020F0502020204030204" pitchFamily="34" charset="0"/>
              </a:rPr>
              <a:t>Head Office</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CGO Building</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Cnr</a:t>
            </a:r>
            <a:r>
              <a:rPr lang="en-GB" sz="1600" dirty="0">
                <a:latin typeface="Calibri" panose="020F0502020204030204" pitchFamily="34" charset="0"/>
                <a:cs typeface="Calibri" panose="020F0502020204030204" pitchFamily="34" charset="0"/>
              </a:rPr>
              <a:t> Bosman and Madiba</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Pretoria Central</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Private Bag X65</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Pretoria</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0001</a:t>
            </a:r>
          </a:p>
          <a:p>
            <a:pPr marL="137160" indent="0" algn="ctr">
              <a:spcBef>
                <a:spcPts val="1000"/>
              </a:spcBef>
              <a:buNone/>
            </a:pPr>
            <a:r>
              <a:rPr lang="en-GB" sz="1600" dirty="0">
                <a:latin typeface="Calibri" panose="020F0502020204030204" pitchFamily="34" charset="0"/>
                <a:cs typeface="Calibri" panose="020F0502020204030204" pitchFamily="34" charset="0"/>
              </a:rPr>
              <a:t>Website: http://www.publicworks.gov.za </a:t>
            </a:r>
          </a:p>
          <a:p>
            <a:pPr marL="41119" lvl="0" indent="0" algn="ctr" rtl="0">
              <a:lnSpc>
                <a:spcPct val="90000"/>
              </a:lnSpc>
              <a:spcBef>
                <a:spcPts val="1619"/>
              </a:spcBef>
              <a:spcAft>
                <a:spcPts val="0"/>
              </a:spcAft>
              <a:buSzPts val="5280"/>
              <a:buNone/>
            </a:pPr>
            <a:endParaRPr dirty="0"/>
          </a:p>
        </p:txBody>
      </p:sp>
      <p:pic>
        <p:nvPicPr>
          <p:cNvPr id="4"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body" idx="1"/>
          </p:nvPr>
        </p:nvSpPr>
        <p:spPr>
          <a:xfrm>
            <a:off x="504131" y="1800572"/>
            <a:ext cx="10297219" cy="5255428"/>
          </a:xfrm>
          <a:prstGeom prst="rect">
            <a:avLst/>
          </a:prstGeom>
          <a:noFill/>
          <a:ln>
            <a:noFill/>
          </a:ln>
        </p:spPr>
        <p:txBody>
          <a:bodyPr spcFirstLastPara="1" wrap="square" lIns="41100" tIns="41100" rIns="41100" bIns="41100" anchor="t" anchorCtr="0">
            <a:normAutofit/>
          </a:bodyPr>
          <a:lstStyle/>
          <a:p>
            <a:pPr marL="41119" lvl="0" indent="0" algn="just" rtl="0">
              <a:lnSpc>
                <a:spcPct val="100000"/>
              </a:lnSpc>
              <a:spcBef>
                <a:spcPts val="0"/>
              </a:spcBef>
              <a:spcAft>
                <a:spcPts val="0"/>
              </a:spcAft>
              <a:buSzPts val="2560"/>
              <a:buNone/>
            </a:pPr>
            <a:endParaRPr sz="3200" dirty="0"/>
          </a:p>
          <a:p>
            <a:pPr marL="246709" lvl="0" indent="-43030" algn="just" rtl="0">
              <a:lnSpc>
                <a:spcPct val="90000"/>
              </a:lnSpc>
              <a:spcBef>
                <a:spcPts val="1619"/>
              </a:spcBef>
              <a:spcAft>
                <a:spcPts val="0"/>
              </a:spcAft>
              <a:buSzPts val="2560"/>
              <a:buNone/>
            </a:pPr>
            <a:endParaRPr sz="3200" dirty="0"/>
          </a:p>
          <a:p>
            <a:pPr marL="246709" lvl="0" indent="-83670" algn="l" rtl="0">
              <a:lnSpc>
                <a:spcPct val="90000"/>
              </a:lnSpc>
              <a:spcBef>
                <a:spcPts val="1619"/>
              </a:spcBef>
              <a:spcAft>
                <a:spcPts val="0"/>
              </a:spcAft>
              <a:buSzPts val="1920"/>
              <a:buNone/>
            </a:pPr>
            <a:endParaRPr sz="2400" dirty="0"/>
          </a:p>
          <a:p>
            <a:pPr marL="246709" lvl="0" indent="-83670" algn="l" rtl="0">
              <a:lnSpc>
                <a:spcPct val="90000"/>
              </a:lnSpc>
              <a:spcBef>
                <a:spcPts val="1619"/>
              </a:spcBef>
              <a:spcAft>
                <a:spcPts val="0"/>
              </a:spcAft>
              <a:buSzPts val="1920"/>
              <a:buNone/>
            </a:pPr>
            <a:endParaRPr sz="2400" dirty="0"/>
          </a:p>
        </p:txBody>
      </p:sp>
      <p:sp>
        <p:nvSpPr>
          <p:cNvPr id="124" name="Google Shape;124;p2"/>
          <p:cNvSpPr txBox="1">
            <a:spLocks noGrp="1"/>
          </p:cNvSpPr>
          <p:nvPr>
            <p:ph type="title"/>
          </p:nvPr>
        </p:nvSpPr>
        <p:spPr>
          <a:xfrm>
            <a:off x="0" y="281677"/>
            <a:ext cx="10801350" cy="951869"/>
          </a:xfrm>
          <a:prstGeom prst="rect">
            <a:avLst/>
          </a:prstGeom>
          <a:noFill/>
          <a:ln>
            <a:noFill/>
          </a:ln>
        </p:spPr>
        <p:txBody>
          <a:bodyPr spcFirstLastPara="1" wrap="square" lIns="41100" tIns="41100" rIns="41100" bIns="41100" anchor="ctr" anchorCtr="0">
            <a:noAutofit/>
          </a:bodyPr>
          <a:lstStyle/>
          <a:p>
            <a:pPr marL="0" lvl="0" indent="0" rtl="0">
              <a:lnSpc>
                <a:spcPct val="80000"/>
              </a:lnSpc>
              <a:spcBef>
                <a:spcPts val="0"/>
              </a:spcBef>
              <a:spcAft>
                <a:spcPts val="0"/>
              </a:spcAft>
              <a:buNone/>
              <a:tabLst>
                <a:tab pos="625475" algn="l"/>
              </a:tabLst>
            </a:pPr>
            <a:r>
              <a:rPr lang="en-US" sz="3600" b="1" dirty="0" smtClean="0">
                <a:solidFill>
                  <a:schemeClr val="lt1"/>
                </a:solidFill>
                <a:latin typeface="+mn-lt"/>
              </a:rPr>
              <a:t>1.  OVERVIEW OF ACCOMMODATION AND SERVICES IN THE PARLIAMENTARY VILLAGES … cont.</a:t>
            </a:r>
            <a:endParaRPr sz="3600" b="1" dirty="0">
              <a:solidFill>
                <a:schemeClr val="lt1"/>
              </a:solidFill>
              <a:latin typeface="+mn-lt"/>
              <a:ea typeface="Helvetica Neue"/>
              <a:cs typeface="Helvetica Neue"/>
              <a:sym typeface="Helvetica Neue"/>
            </a:endParaRPr>
          </a:p>
        </p:txBody>
      </p:sp>
      <p:pic>
        <p:nvPicPr>
          <p:cNvPr id="12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
        <p:nvSpPr>
          <p:cNvPr id="126" name="Google Shape;126;p2"/>
          <p:cNvSpPr/>
          <p:nvPr/>
        </p:nvSpPr>
        <p:spPr>
          <a:xfrm>
            <a:off x="504130" y="1661118"/>
            <a:ext cx="9710681" cy="6740266"/>
          </a:xfrm>
          <a:prstGeom prst="rect">
            <a:avLst/>
          </a:prstGeom>
          <a:noFill/>
          <a:ln>
            <a:noFill/>
          </a:ln>
        </p:spPr>
        <p:txBody>
          <a:bodyPr spcFirstLastPara="1" wrap="square" lIns="91425" tIns="45700" rIns="91425" bIns="45700" anchor="t" anchorCtr="0">
            <a:spAutoFit/>
          </a:bodyPr>
          <a:lstStyle/>
          <a:p>
            <a:pPr lvl="0" algn="just">
              <a:lnSpc>
                <a:spcPct val="150000"/>
              </a:lnSpc>
              <a:buSzPts val="2000"/>
            </a:pPr>
            <a:r>
              <a:rPr lang="en-US" sz="1800" dirty="0" smtClean="0">
                <a:latin typeface="+mn-lt"/>
                <a:ea typeface="Century Gothic"/>
                <a:cs typeface="Century Gothic"/>
                <a:sym typeface="Century Gothic"/>
              </a:rPr>
              <a:t>1.3	</a:t>
            </a:r>
            <a:r>
              <a:rPr lang="en-US" sz="1800" b="1" u="sng" dirty="0" smtClean="0">
                <a:latin typeface="+mn-lt"/>
                <a:ea typeface="Century Gothic"/>
                <a:cs typeface="Century Gothic"/>
                <a:sym typeface="Century Gothic"/>
              </a:rPr>
              <a:t>Access Control at the Parliamentary Villages</a:t>
            </a:r>
            <a:r>
              <a:rPr lang="en-US" sz="1800" dirty="0" smtClean="0">
                <a:latin typeface="+mn-lt"/>
                <a:ea typeface="Century Gothic"/>
                <a:cs typeface="Century Gothic"/>
                <a:sym typeface="Century Gothic"/>
              </a:rPr>
              <a:t> </a:t>
            </a:r>
          </a:p>
          <a:p>
            <a:pPr marL="1347788" indent="-446088">
              <a:lnSpc>
                <a:spcPct val="150000"/>
              </a:lnSpc>
              <a:buFont typeface="Arial" panose="020B0604020202020204" pitchFamily="34" charset="0"/>
              <a:buChar char="•"/>
            </a:pPr>
            <a:r>
              <a:rPr lang="en-US" sz="1800" dirty="0" smtClean="0"/>
              <a:t>The </a:t>
            </a:r>
            <a:r>
              <a:rPr lang="en-US" sz="1800" dirty="0"/>
              <a:t>access control in the Parliamentary Villages is monitored by the South African Police </a:t>
            </a:r>
            <a:r>
              <a:rPr lang="en-US" sz="1800" dirty="0" smtClean="0"/>
              <a:t>Service (SAPS) 24 hours a day.</a:t>
            </a:r>
          </a:p>
          <a:p>
            <a:pPr marL="1347788" indent="-446088">
              <a:lnSpc>
                <a:spcPct val="150000"/>
              </a:lnSpc>
              <a:buFont typeface="Arial" panose="020B0604020202020204" pitchFamily="34" charset="0"/>
              <a:buChar char="•"/>
            </a:pPr>
            <a:r>
              <a:rPr lang="en-US" sz="1800" dirty="0" smtClean="0"/>
              <a:t>The access control system, </a:t>
            </a:r>
            <a:r>
              <a:rPr lang="en-US" sz="1800" dirty="0" smtClean="0"/>
              <a:t>i.e.. </a:t>
            </a:r>
            <a:r>
              <a:rPr lang="en-US" sz="1800" dirty="0" smtClean="0"/>
              <a:t>Perimeter beams, perimeter cameras, intercom system and alarm system is maintained by DPWI through the Facilities Management contractor, Tefla.</a:t>
            </a:r>
          </a:p>
          <a:p>
            <a:pPr marL="1347788" indent="-446088">
              <a:lnSpc>
                <a:spcPct val="150000"/>
              </a:lnSpc>
              <a:buFont typeface="Arial" panose="020B0604020202020204" pitchFamily="34" charset="0"/>
              <a:buChar char="•"/>
            </a:pPr>
            <a:endParaRPr lang="en-US" sz="1800" dirty="0">
              <a:latin typeface="+mn-lt"/>
              <a:ea typeface="Century Gothic"/>
              <a:cs typeface="Century Gothic"/>
              <a:sym typeface="Century Gothic"/>
            </a:endParaRPr>
          </a:p>
          <a:p>
            <a:pPr lvl="0" algn="just">
              <a:lnSpc>
                <a:spcPct val="150000"/>
              </a:lnSpc>
              <a:buSzPts val="2000"/>
            </a:pPr>
            <a:r>
              <a:rPr lang="en-US" sz="1800" dirty="0" smtClean="0">
                <a:latin typeface="+mn-lt"/>
                <a:ea typeface="Century Gothic"/>
                <a:cs typeface="Century Gothic"/>
                <a:sym typeface="Century Gothic"/>
              </a:rPr>
              <a:t>1.4	</a:t>
            </a:r>
            <a:r>
              <a:rPr lang="en-US" sz="1800" b="1" u="sng" dirty="0" smtClean="0">
                <a:latin typeface="+mn-lt"/>
                <a:ea typeface="Century Gothic"/>
                <a:cs typeface="Century Gothic"/>
                <a:sym typeface="Century Gothic"/>
              </a:rPr>
              <a:t>Transport Services at the Parliamentary Villages</a:t>
            </a:r>
          </a:p>
          <a:p>
            <a:pPr marL="1347788" lvl="0" indent="-446088"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The transport service for Members of Parliament and Sessional Officials is rendered by </a:t>
            </a:r>
            <a:r>
              <a:rPr lang="en-US" sz="1800" dirty="0" smtClean="0">
                <a:latin typeface="+mn-lt"/>
                <a:ea typeface="Century Gothic"/>
                <a:cs typeface="Century Gothic"/>
                <a:sym typeface="Century Gothic"/>
              </a:rPr>
              <a:t>. </a:t>
            </a:r>
            <a:r>
              <a:rPr lang="en-US" sz="1800" dirty="0" smtClean="0">
                <a:latin typeface="+mn-lt"/>
                <a:ea typeface="Century Gothic"/>
                <a:cs typeface="Century Gothic"/>
                <a:sym typeface="Century Gothic"/>
              </a:rPr>
              <a:t>Transport, a 2 year contract, which concludes on 29 February 2024</a:t>
            </a:r>
          </a:p>
          <a:p>
            <a:pPr marL="1347788" lvl="0" indent="-446088"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The transport service for learners of Members of Parliament and Sessional Officials is rendered by Top n No’s, a 2 year contract, which concludes on 11 April 2024.</a:t>
            </a:r>
            <a:endParaRPr lang="en-US" sz="1800" dirty="0">
              <a:latin typeface="+mn-lt"/>
              <a:ea typeface="Century Gothic"/>
              <a:cs typeface="Century Gothic"/>
              <a:sym typeface="Century Gothic"/>
            </a:endParaRPr>
          </a:p>
          <a:p>
            <a:pPr lvl="0" algn="just">
              <a:lnSpc>
                <a:spcPct val="150000"/>
              </a:lnSpc>
              <a:buSzPts val="2000"/>
            </a:pPr>
            <a:endParaRPr lang="en-US" sz="1800" dirty="0" smtClean="0">
              <a:latin typeface="+mn-lt"/>
              <a:ea typeface="Century Gothic"/>
              <a:cs typeface="Century Gothic"/>
              <a:sym typeface="Century Gothic"/>
            </a:endParaRPr>
          </a:p>
          <a:p>
            <a:pPr lvl="0" algn="just">
              <a:lnSpc>
                <a:spcPct val="150000"/>
              </a:lnSpc>
              <a:buSzPts val="2000"/>
            </a:pPr>
            <a:endParaRPr lang="en-US" sz="1800" dirty="0">
              <a:latin typeface="+mn-lt"/>
              <a:ea typeface="Century Gothic"/>
              <a:cs typeface="Century Gothic"/>
              <a:sym typeface="Century Gothic"/>
            </a:endParaRPr>
          </a:p>
        </p:txBody>
      </p:sp>
    </p:spTree>
    <p:extLst>
      <p:ext uri="{BB962C8B-B14F-4D97-AF65-F5344CB8AC3E}">
        <p14:creationId xmlns:p14="http://schemas.microsoft.com/office/powerpoint/2010/main" val="85007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body" idx="1"/>
          </p:nvPr>
        </p:nvSpPr>
        <p:spPr>
          <a:xfrm>
            <a:off x="504131" y="1800572"/>
            <a:ext cx="10297219" cy="5255428"/>
          </a:xfrm>
          <a:prstGeom prst="rect">
            <a:avLst/>
          </a:prstGeom>
          <a:noFill/>
          <a:ln>
            <a:noFill/>
          </a:ln>
        </p:spPr>
        <p:txBody>
          <a:bodyPr spcFirstLastPara="1" wrap="square" lIns="41100" tIns="41100" rIns="41100" bIns="41100" anchor="t" anchorCtr="0">
            <a:normAutofit/>
          </a:bodyPr>
          <a:lstStyle/>
          <a:p>
            <a:pPr marL="41119" lvl="0" indent="0" algn="just" rtl="0">
              <a:lnSpc>
                <a:spcPct val="100000"/>
              </a:lnSpc>
              <a:spcBef>
                <a:spcPts val="0"/>
              </a:spcBef>
              <a:spcAft>
                <a:spcPts val="0"/>
              </a:spcAft>
              <a:buSzPts val="2560"/>
              <a:buNone/>
            </a:pPr>
            <a:endParaRPr sz="3200" dirty="0"/>
          </a:p>
          <a:p>
            <a:pPr marL="246709" lvl="0" indent="-43030" algn="just" rtl="0">
              <a:lnSpc>
                <a:spcPct val="90000"/>
              </a:lnSpc>
              <a:spcBef>
                <a:spcPts val="1619"/>
              </a:spcBef>
              <a:spcAft>
                <a:spcPts val="0"/>
              </a:spcAft>
              <a:buSzPts val="2560"/>
              <a:buNone/>
            </a:pPr>
            <a:endParaRPr sz="3200" dirty="0"/>
          </a:p>
          <a:p>
            <a:pPr marL="246709" lvl="0" indent="-83670" algn="l" rtl="0">
              <a:lnSpc>
                <a:spcPct val="90000"/>
              </a:lnSpc>
              <a:spcBef>
                <a:spcPts val="1619"/>
              </a:spcBef>
              <a:spcAft>
                <a:spcPts val="0"/>
              </a:spcAft>
              <a:buSzPts val="1920"/>
              <a:buNone/>
            </a:pPr>
            <a:endParaRPr sz="2400" dirty="0"/>
          </a:p>
          <a:p>
            <a:pPr marL="246709" lvl="0" indent="-83670" algn="l" rtl="0">
              <a:lnSpc>
                <a:spcPct val="90000"/>
              </a:lnSpc>
              <a:spcBef>
                <a:spcPts val="1619"/>
              </a:spcBef>
              <a:spcAft>
                <a:spcPts val="0"/>
              </a:spcAft>
              <a:buSzPts val="1920"/>
              <a:buNone/>
            </a:pPr>
            <a:endParaRPr sz="2400" dirty="0"/>
          </a:p>
        </p:txBody>
      </p:sp>
      <p:sp>
        <p:nvSpPr>
          <p:cNvPr id="124" name="Google Shape;124;p2"/>
          <p:cNvSpPr txBox="1">
            <a:spLocks noGrp="1"/>
          </p:cNvSpPr>
          <p:nvPr>
            <p:ph type="title"/>
          </p:nvPr>
        </p:nvSpPr>
        <p:spPr>
          <a:xfrm>
            <a:off x="0" y="281677"/>
            <a:ext cx="10801350" cy="951869"/>
          </a:xfrm>
          <a:prstGeom prst="rect">
            <a:avLst/>
          </a:prstGeom>
          <a:noFill/>
          <a:ln>
            <a:noFill/>
          </a:ln>
        </p:spPr>
        <p:txBody>
          <a:bodyPr spcFirstLastPara="1" wrap="square" lIns="41100" tIns="41100" rIns="41100" bIns="41100" anchor="ctr" anchorCtr="0">
            <a:noAutofit/>
          </a:bodyPr>
          <a:lstStyle/>
          <a:p>
            <a:pPr marL="0" lvl="0" indent="0" rtl="0">
              <a:lnSpc>
                <a:spcPct val="80000"/>
              </a:lnSpc>
              <a:spcBef>
                <a:spcPts val="0"/>
              </a:spcBef>
              <a:spcAft>
                <a:spcPts val="0"/>
              </a:spcAft>
              <a:buNone/>
              <a:tabLst>
                <a:tab pos="625475" algn="l"/>
              </a:tabLst>
            </a:pPr>
            <a:r>
              <a:rPr lang="en-US" sz="3600" b="1" dirty="0">
                <a:solidFill>
                  <a:schemeClr val="lt1"/>
                </a:solidFill>
                <a:latin typeface="+mn-lt"/>
              </a:rPr>
              <a:t>2</a:t>
            </a:r>
            <a:r>
              <a:rPr lang="en-US" sz="3600" b="1" dirty="0" smtClean="0">
                <a:solidFill>
                  <a:schemeClr val="lt1"/>
                </a:solidFill>
                <a:latin typeface="+mn-lt"/>
              </a:rPr>
              <a:t>.  PROJECTS IN THE PALRIAMENTARY VILLAGES</a:t>
            </a:r>
            <a:endParaRPr sz="3600" b="1" dirty="0">
              <a:solidFill>
                <a:schemeClr val="lt1"/>
              </a:solidFill>
              <a:latin typeface="+mn-lt"/>
              <a:ea typeface="Helvetica Neue"/>
              <a:cs typeface="Helvetica Neue"/>
              <a:sym typeface="Helvetica Neue"/>
            </a:endParaRPr>
          </a:p>
        </p:txBody>
      </p:sp>
      <p:pic>
        <p:nvPicPr>
          <p:cNvPr id="12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
        <p:nvSpPr>
          <p:cNvPr id="126" name="Google Shape;126;p2"/>
          <p:cNvSpPr/>
          <p:nvPr/>
        </p:nvSpPr>
        <p:spPr>
          <a:xfrm>
            <a:off x="504130" y="1661118"/>
            <a:ext cx="9710681" cy="5909270"/>
          </a:xfrm>
          <a:prstGeom prst="rect">
            <a:avLst/>
          </a:prstGeom>
          <a:noFill/>
          <a:ln>
            <a:noFill/>
          </a:ln>
        </p:spPr>
        <p:txBody>
          <a:bodyPr spcFirstLastPara="1" wrap="square" lIns="91425" tIns="45700" rIns="91425" bIns="45700" anchor="t" anchorCtr="0">
            <a:spAutoFit/>
          </a:bodyPr>
          <a:lstStyle/>
          <a:p>
            <a:pPr lvl="0" algn="just">
              <a:lnSpc>
                <a:spcPct val="150000"/>
              </a:lnSpc>
              <a:buSzPts val="2000"/>
            </a:pPr>
            <a:r>
              <a:rPr lang="en-US" sz="1800" dirty="0" smtClean="0">
                <a:latin typeface="+mn-lt"/>
                <a:ea typeface="Century Gothic"/>
                <a:cs typeface="Century Gothic"/>
                <a:sym typeface="Century Gothic"/>
              </a:rPr>
              <a:t>The below slides contain information on the three projects at the Parliamentary Villages, as follows:</a:t>
            </a:r>
          </a:p>
          <a:p>
            <a:pPr lvl="0" algn="just">
              <a:lnSpc>
                <a:spcPct val="150000"/>
              </a:lnSpc>
              <a:buSzPts val="2000"/>
            </a:pPr>
            <a:endParaRPr lang="en-US" sz="1800" dirty="0">
              <a:latin typeface="+mn-lt"/>
              <a:ea typeface="Century Gothic"/>
              <a:cs typeface="Century Gothic"/>
              <a:sym typeface="Century Gothic"/>
            </a:endParaRPr>
          </a:p>
          <a:p>
            <a:pPr marL="285750" lvl="0" indent="-285750"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Sustainable Maintenance and Minor Upgrades to Residential Units in the Three Parliamentary Villages (WCS 046748) – this project includes all brick residences currently occupied by Members of Parliament;</a:t>
            </a:r>
          </a:p>
          <a:p>
            <a:pPr marL="285750" lvl="0" indent="-285750"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Official Residential Accommodation:  Provide Integrated Facilities Management Services for a Five Year Period (WCS 055121) – this project includes the maintenance, corrective and preventative, at the three Parliamentary Villages;  and</a:t>
            </a:r>
          </a:p>
          <a:p>
            <a:pPr marL="285750" lvl="0" indent="-285750" algn="just">
              <a:lnSpc>
                <a:spcPct val="150000"/>
              </a:lnSpc>
              <a:buSzPts val="2000"/>
              <a:buFont typeface="Arial" panose="020B0604020202020204" pitchFamily="34" charset="0"/>
              <a:buChar char="•"/>
            </a:pPr>
            <a:r>
              <a:rPr lang="en-US" sz="1800" dirty="0" smtClean="0">
                <a:latin typeface="+mn-lt"/>
                <a:ea typeface="Century Gothic"/>
                <a:cs typeface="Century Gothic"/>
                <a:sym typeface="Century Gothic"/>
              </a:rPr>
              <a:t>Acacia Park: Demolition of 112 Prefabricated House and Erecting of 112 three (3) bedroom brick houses and associated infrastructure (WCS 045142) – this project will address the concerns of MP’s on the deterioration and associated risks of the prefabricated residences in Acacia Park.</a:t>
            </a:r>
            <a:endParaRPr lang="en-US" sz="1800" dirty="0">
              <a:latin typeface="+mn-lt"/>
              <a:ea typeface="Century Gothic"/>
              <a:cs typeface="Century Gothic"/>
              <a:sym typeface="Century Gothic"/>
            </a:endParaRPr>
          </a:p>
          <a:p>
            <a:pPr lvl="0" algn="just">
              <a:lnSpc>
                <a:spcPct val="150000"/>
              </a:lnSpc>
              <a:buSzPts val="2000"/>
            </a:pPr>
            <a:endParaRPr lang="en-US" sz="1800" dirty="0">
              <a:latin typeface="+mn-lt"/>
              <a:ea typeface="Century Gothic"/>
              <a:cs typeface="Century Gothic"/>
              <a:sym typeface="Century Gothic"/>
            </a:endParaRPr>
          </a:p>
        </p:txBody>
      </p:sp>
    </p:spTree>
    <p:extLst>
      <p:ext uri="{BB962C8B-B14F-4D97-AF65-F5344CB8AC3E}">
        <p14:creationId xmlns:p14="http://schemas.microsoft.com/office/powerpoint/2010/main" val="194321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p:nvPr/>
        </p:nvSpPr>
        <p:spPr>
          <a:xfrm>
            <a:off x="15835" y="6072274"/>
            <a:ext cx="10809799" cy="1849351"/>
          </a:xfrm>
          <a:prstGeom prst="rect">
            <a:avLst/>
          </a:prstGeom>
          <a:solidFill>
            <a:srgbClr val="FE863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dirty="0"/>
          </a:p>
        </p:txBody>
      </p:sp>
      <p:sp>
        <p:nvSpPr>
          <p:cNvPr id="113" name="Google Shape;113;p1"/>
          <p:cNvSpPr/>
          <p:nvPr/>
        </p:nvSpPr>
        <p:spPr>
          <a:xfrm>
            <a:off x="288106" y="6643873"/>
            <a:ext cx="10737792" cy="3847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endParaRPr sz="2500" b="1" i="0" u="none" strike="noStrike" cap="none" dirty="0">
              <a:solidFill>
                <a:srgbClr val="FFFFFF"/>
              </a:solidFill>
              <a:latin typeface="Century Gothic"/>
              <a:ea typeface="Century Gothic"/>
              <a:cs typeface="Century Gothic"/>
              <a:sym typeface="Century Gothic"/>
            </a:endParaRPr>
          </a:p>
        </p:txBody>
      </p:sp>
      <p:sp>
        <p:nvSpPr>
          <p:cNvPr id="115" name="Google Shape;115;p1"/>
          <p:cNvSpPr txBox="1"/>
          <p:nvPr/>
        </p:nvSpPr>
        <p:spPr>
          <a:xfrm>
            <a:off x="576713" y="3536138"/>
            <a:ext cx="5927059" cy="1021556"/>
          </a:xfrm>
          <a:prstGeom prst="rect">
            <a:avLst/>
          </a:prstGeom>
          <a:noFill/>
          <a:ln>
            <a:noFill/>
          </a:ln>
        </p:spPr>
        <p:txBody>
          <a:bodyPr spcFirstLastPara="1" wrap="square" lIns="41100" tIns="41100" rIns="41100" bIns="41100" anchor="b" anchorCtr="0">
            <a:normAutofit/>
          </a:bodyPr>
          <a:lstStyle/>
          <a:p>
            <a:pPr marL="0" marR="0" lvl="0" indent="0" algn="l" rtl="0">
              <a:lnSpc>
                <a:spcPct val="120000"/>
              </a:lnSpc>
              <a:spcBef>
                <a:spcPts val="0"/>
              </a:spcBef>
              <a:spcAft>
                <a:spcPts val="0"/>
              </a:spcAft>
              <a:buNone/>
            </a:pPr>
            <a:r>
              <a:rPr lang="en-US" sz="4800" b="0" i="0" u="none" strike="noStrike" cap="none" dirty="0">
                <a:solidFill>
                  <a:srgbClr val="FE8637"/>
                </a:solidFill>
                <a:latin typeface="Century Gothic"/>
                <a:ea typeface="Century Gothic"/>
                <a:cs typeface="Century Gothic"/>
                <a:sym typeface="Century Gothic"/>
              </a:rPr>
              <a:t> </a:t>
            </a:r>
            <a:endParaRPr sz="4800" b="0" i="0" u="none" strike="noStrike" cap="none" dirty="0">
              <a:solidFill>
                <a:srgbClr val="FE8637"/>
              </a:solidFill>
              <a:latin typeface="Century Gothic"/>
              <a:ea typeface="Century Gothic"/>
              <a:cs typeface="Century Gothic"/>
              <a:sym typeface="Century Gothic"/>
            </a:endParaRPr>
          </a:p>
        </p:txBody>
      </p:sp>
      <p:sp>
        <p:nvSpPr>
          <p:cNvPr id="116" name="Google Shape;116;p1"/>
          <p:cNvSpPr txBox="1">
            <a:spLocks noGrp="1"/>
          </p:cNvSpPr>
          <p:nvPr>
            <p:ph type="body" idx="1"/>
          </p:nvPr>
        </p:nvSpPr>
        <p:spPr>
          <a:xfrm>
            <a:off x="1113683" y="1944622"/>
            <a:ext cx="8573984" cy="2362047"/>
          </a:xfrm>
          <a:prstGeom prst="rect">
            <a:avLst/>
          </a:prstGeom>
          <a:noFill/>
          <a:ln>
            <a:noFill/>
          </a:ln>
        </p:spPr>
        <p:txBody>
          <a:bodyPr spcFirstLastPara="1" wrap="square" lIns="41100" tIns="41100" rIns="41100" bIns="41100" anchor="t" anchorCtr="0">
            <a:noAutofit/>
          </a:bodyPr>
          <a:lstStyle/>
          <a:p>
            <a:pPr marL="0" lvl="0" indent="0" algn="ctr">
              <a:spcBef>
                <a:spcPts val="0"/>
              </a:spcBef>
              <a:buSzPts val="3600"/>
            </a:pPr>
            <a:r>
              <a:rPr lang="en-US" sz="3600" dirty="0">
                <a:latin typeface="+mn-lt"/>
              </a:rPr>
              <a:t>SUSTAINABLE MAINTENANCE AND MINOR UPGRADES TO RESIDENTIAL UNITS IN THE THREE PARLIAMENTARY VILLAGES - 046748</a:t>
            </a:r>
          </a:p>
          <a:p>
            <a:pPr marL="0" lvl="0" indent="0" algn="ctr">
              <a:spcBef>
                <a:spcPts val="0"/>
              </a:spcBef>
              <a:buSzPts val="3600"/>
            </a:pPr>
            <a:endParaRPr lang="en-US" sz="3600" b="0" dirty="0"/>
          </a:p>
          <a:p>
            <a:pPr marL="0" lvl="0" indent="0">
              <a:spcBef>
                <a:spcPts val="0"/>
              </a:spcBef>
              <a:buSzPts val="3600"/>
            </a:pPr>
            <a:endParaRPr sz="3600" b="0" dirty="0"/>
          </a:p>
        </p:txBody>
      </p:sp>
    </p:spTree>
    <p:extLst>
      <p:ext uri="{BB962C8B-B14F-4D97-AF65-F5344CB8AC3E}">
        <p14:creationId xmlns:p14="http://schemas.microsoft.com/office/powerpoint/2010/main" val="301037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0" y="0"/>
            <a:ext cx="10641511" cy="1214632"/>
          </a:xfrm>
          <a:prstGeom prst="rect">
            <a:avLst/>
          </a:prstGeom>
          <a:noFill/>
          <a:ln>
            <a:noFill/>
          </a:ln>
        </p:spPr>
        <p:txBody>
          <a:bodyPr spcFirstLastPara="1" wrap="square" lIns="41100" tIns="41100" rIns="41100" bIns="41100" anchor="b" anchorCtr="0">
            <a:normAutofit/>
          </a:bodyPr>
          <a:lstStyle/>
          <a:p>
            <a:pPr marL="0" lvl="0" indent="0" algn="ctr" rtl="0">
              <a:lnSpc>
                <a:spcPct val="80000"/>
              </a:lnSpc>
              <a:spcBef>
                <a:spcPts val="0"/>
              </a:spcBef>
              <a:spcAft>
                <a:spcPts val="0"/>
              </a:spcAft>
              <a:buNone/>
            </a:pPr>
            <a:r>
              <a:rPr lang="en-US" sz="3600" b="1" dirty="0" smtClean="0">
                <a:latin typeface="+mn-lt"/>
              </a:rPr>
              <a:t>PROJECT </a:t>
            </a:r>
            <a:r>
              <a:rPr lang="en-US" sz="3600" b="1" dirty="0">
                <a:latin typeface="+mn-lt"/>
              </a:rPr>
              <a:t>REQUIREMENTS</a:t>
            </a:r>
            <a:endParaRPr sz="3600" b="1" dirty="0">
              <a:latin typeface="+mn-lt"/>
            </a:endParaRPr>
          </a:p>
        </p:txBody>
      </p:sp>
      <p:sp>
        <p:nvSpPr>
          <p:cNvPr id="139" name="Google Shape;139;p4"/>
          <p:cNvSpPr txBox="1">
            <a:spLocks noGrp="1"/>
          </p:cNvSpPr>
          <p:nvPr>
            <p:ph type="body" idx="1"/>
          </p:nvPr>
        </p:nvSpPr>
        <p:spPr>
          <a:xfrm>
            <a:off x="492049" y="1656556"/>
            <a:ext cx="9480038" cy="5380851"/>
          </a:xfrm>
          <a:prstGeom prst="rect">
            <a:avLst/>
          </a:prstGeom>
          <a:noFill/>
          <a:ln>
            <a:noFill/>
          </a:ln>
        </p:spPr>
        <p:txBody>
          <a:bodyPr spcFirstLastPara="1" wrap="square" lIns="41100" tIns="41100" rIns="41100" bIns="41100" anchor="t" anchorCtr="0">
            <a:normAutofit fontScale="77500" lnSpcReduction="20000"/>
          </a:bodyPr>
          <a:lstStyle/>
          <a:p>
            <a:pPr marL="40640" lvl="0" indent="0" algn="l" rtl="0">
              <a:lnSpc>
                <a:spcPct val="90000"/>
              </a:lnSpc>
              <a:spcBef>
                <a:spcPts val="0"/>
              </a:spcBef>
              <a:spcAft>
                <a:spcPts val="0"/>
              </a:spcAft>
              <a:buSzPts val="1600"/>
              <a:buNone/>
            </a:pPr>
            <a:r>
              <a:rPr lang="en-US" sz="2000" b="1" dirty="0"/>
              <a:t>	</a:t>
            </a:r>
            <a:endParaRPr dirty="0"/>
          </a:p>
          <a:p>
            <a:pPr marL="40640" lvl="0" indent="0" algn="just" rtl="0">
              <a:lnSpc>
                <a:spcPct val="90000"/>
              </a:lnSpc>
              <a:spcBef>
                <a:spcPts val="1619"/>
              </a:spcBef>
              <a:spcAft>
                <a:spcPts val="0"/>
              </a:spcAft>
              <a:buSzPts val="1600"/>
              <a:buNone/>
            </a:pPr>
            <a:r>
              <a:rPr lang="en-US" sz="2300" b="1" u="sng" dirty="0">
                <a:solidFill>
                  <a:schemeClr val="dk1"/>
                </a:solidFill>
                <a:latin typeface="+mn-lt"/>
              </a:rPr>
              <a:t>NUMBER OF UNITS INCLUDED IN THE PROJECT</a:t>
            </a:r>
          </a:p>
          <a:p>
            <a:pPr marL="40640" lvl="0" indent="0" algn="just" rtl="0">
              <a:lnSpc>
                <a:spcPct val="90000"/>
              </a:lnSpc>
              <a:spcBef>
                <a:spcPts val="1619"/>
              </a:spcBef>
              <a:spcAft>
                <a:spcPts val="0"/>
              </a:spcAft>
              <a:buSzPts val="1600"/>
              <a:buNone/>
            </a:pPr>
            <a:r>
              <a:rPr lang="en-US" sz="2300" dirty="0">
                <a:solidFill>
                  <a:schemeClr val="dk1"/>
                </a:solidFill>
                <a:latin typeface="+mn-lt"/>
              </a:rPr>
              <a:t>The project is renovating 245 Units across the three villages broken down as follows</a:t>
            </a:r>
            <a:r>
              <a:rPr lang="en-US" sz="2300" b="1" dirty="0">
                <a:solidFill>
                  <a:schemeClr val="dk1"/>
                </a:solidFill>
                <a:latin typeface="+mn-lt"/>
              </a:rPr>
              <a:t>:</a:t>
            </a:r>
            <a:endParaRPr sz="2300" dirty="0">
              <a:latin typeface="+mn-lt"/>
            </a:endParaRPr>
          </a:p>
          <a:p>
            <a:pPr marL="1169035" lvl="2" indent="-342900" algn="just" rtl="0">
              <a:lnSpc>
                <a:spcPct val="90000"/>
              </a:lnSpc>
              <a:spcBef>
                <a:spcPts val="1619"/>
              </a:spcBef>
              <a:spcAft>
                <a:spcPts val="0"/>
              </a:spcAft>
              <a:buSzPts val="1600"/>
              <a:buFont typeface="Noto Sans Symbols"/>
              <a:buChar char="✔"/>
            </a:pPr>
            <a:r>
              <a:rPr lang="en-US" sz="2300" dirty="0">
                <a:solidFill>
                  <a:schemeClr val="dk1"/>
                </a:solidFill>
                <a:latin typeface="+mn-lt"/>
                <a:ea typeface="Arial"/>
                <a:cs typeface="Arial"/>
                <a:sym typeface="Arial"/>
              </a:rPr>
              <a:t>The refurbishment of 121 Members of Parliament units in Acacia Park (Goodwood)</a:t>
            </a:r>
            <a:endParaRPr sz="2300" dirty="0">
              <a:latin typeface="+mn-lt"/>
            </a:endParaRPr>
          </a:p>
          <a:p>
            <a:pPr marL="1169035" lvl="2" indent="-342900" algn="just" rtl="0">
              <a:lnSpc>
                <a:spcPct val="90000"/>
              </a:lnSpc>
              <a:spcBef>
                <a:spcPts val="1619"/>
              </a:spcBef>
              <a:spcAft>
                <a:spcPts val="0"/>
              </a:spcAft>
              <a:buSzPts val="1600"/>
              <a:buFont typeface="Noto Sans Symbols"/>
              <a:buChar char="✔"/>
            </a:pPr>
            <a:r>
              <a:rPr lang="en-US" sz="2300" dirty="0">
                <a:solidFill>
                  <a:schemeClr val="dk1"/>
                </a:solidFill>
                <a:latin typeface="+mn-lt"/>
                <a:ea typeface="Arial"/>
                <a:cs typeface="Arial"/>
                <a:sym typeface="Arial"/>
              </a:rPr>
              <a:t>The refurbishment of 56 Members of Parliament units in Laboria Park (Belhar)</a:t>
            </a:r>
            <a:endParaRPr sz="2300" dirty="0">
              <a:latin typeface="+mn-lt"/>
            </a:endParaRPr>
          </a:p>
          <a:p>
            <a:pPr marL="1169035" lvl="2" indent="-342900" algn="just" rtl="0">
              <a:lnSpc>
                <a:spcPct val="90000"/>
              </a:lnSpc>
              <a:spcBef>
                <a:spcPts val="1619"/>
              </a:spcBef>
              <a:spcAft>
                <a:spcPts val="0"/>
              </a:spcAft>
              <a:buSzPts val="1600"/>
              <a:buFont typeface="Noto Sans Symbols"/>
              <a:buChar char="✔"/>
            </a:pPr>
            <a:r>
              <a:rPr lang="en-US" sz="2300" dirty="0">
                <a:solidFill>
                  <a:schemeClr val="dk1"/>
                </a:solidFill>
                <a:latin typeface="+mn-lt"/>
                <a:ea typeface="Arial"/>
                <a:cs typeface="Arial"/>
                <a:sym typeface="Arial"/>
              </a:rPr>
              <a:t>The refurbishment of 69 Members of Parliament units in Pelican Park (Pelican Park)</a:t>
            </a:r>
          </a:p>
          <a:p>
            <a:pPr marL="1169035" lvl="2" indent="-342900" algn="just" rtl="0">
              <a:lnSpc>
                <a:spcPct val="90000"/>
              </a:lnSpc>
              <a:spcBef>
                <a:spcPts val="1619"/>
              </a:spcBef>
              <a:spcAft>
                <a:spcPts val="0"/>
              </a:spcAft>
              <a:buSzPts val="1600"/>
              <a:buFont typeface="Noto Sans Symbols"/>
              <a:buChar char="✔"/>
            </a:pPr>
            <a:endParaRPr sz="2300" dirty="0">
              <a:latin typeface="+mn-lt"/>
            </a:endParaRPr>
          </a:p>
          <a:p>
            <a:pPr marL="111125" lvl="0" indent="0" algn="just" rtl="0">
              <a:lnSpc>
                <a:spcPct val="90000"/>
              </a:lnSpc>
              <a:spcBef>
                <a:spcPts val="1619"/>
              </a:spcBef>
              <a:spcAft>
                <a:spcPts val="0"/>
              </a:spcAft>
              <a:buSzPts val="1600"/>
              <a:buNone/>
            </a:pPr>
            <a:r>
              <a:rPr lang="en-US" sz="2300" b="1" u="sng" dirty="0">
                <a:solidFill>
                  <a:schemeClr val="dk1"/>
                </a:solidFill>
                <a:latin typeface="+mn-lt"/>
                <a:ea typeface="Arial"/>
                <a:cs typeface="Arial"/>
                <a:sym typeface="Arial"/>
              </a:rPr>
              <a:t>THE HIGH LEVEL SCOPE OF WORKS</a:t>
            </a:r>
          </a:p>
          <a:p>
            <a:pPr marL="1156970" lvl="4" indent="-342900" algn="just" rtl="0">
              <a:lnSpc>
                <a:spcPct val="150000"/>
              </a:lnSpc>
              <a:spcBef>
                <a:spcPts val="0"/>
              </a:spcBef>
              <a:spcAft>
                <a:spcPts val="0"/>
              </a:spcAft>
              <a:buSzPts val="1600"/>
              <a:buFont typeface="Noto Sans Symbols"/>
              <a:buChar char="✔"/>
            </a:pPr>
            <a:r>
              <a:rPr lang="en-US" sz="2300" dirty="0">
                <a:solidFill>
                  <a:schemeClr val="dk1"/>
                </a:solidFill>
                <a:latin typeface="+mn-lt"/>
                <a:ea typeface="Arial"/>
                <a:cs typeface="Arial"/>
                <a:sym typeface="Arial"/>
              </a:rPr>
              <a:t>General building renovations including aprons, painting, </a:t>
            </a:r>
            <a:r>
              <a:rPr lang="en-US" sz="2300" dirty="0" smtClean="0">
                <a:solidFill>
                  <a:schemeClr val="dk1"/>
                </a:solidFill>
                <a:latin typeface="+mn-lt"/>
                <a:ea typeface="Arial"/>
                <a:cs typeface="Arial"/>
                <a:sym typeface="Arial"/>
              </a:rPr>
              <a:t>etc.;</a:t>
            </a:r>
            <a:r>
              <a:rPr lang="en-US" sz="2300" dirty="0">
                <a:solidFill>
                  <a:schemeClr val="dk1"/>
                </a:solidFill>
                <a:latin typeface="+mn-lt"/>
                <a:ea typeface="Arial"/>
                <a:cs typeface="Arial"/>
                <a:sym typeface="Arial"/>
              </a:rPr>
              <a:t> </a:t>
            </a:r>
            <a:endParaRPr sz="2300" dirty="0">
              <a:solidFill>
                <a:schemeClr val="dk1"/>
              </a:solidFill>
              <a:latin typeface="+mn-lt"/>
              <a:ea typeface="Arial"/>
              <a:cs typeface="Arial"/>
              <a:sym typeface="Arial"/>
            </a:endParaRPr>
          </a:p>
          <a:p>
            <a:pPr marL="1156970" lvl="4" indent="-342900" algn="just" rtl="0">
              <a:lnSpc>
                <a:spcPct val="150000"/>
              </a:lnSpc>
              <a:spcBef>
                <a:spcPts val="0"/>
              </a:spcBef>
              <a:spcAft>
                <a:spcPts val="0"/>
              </a:spcAft>
              <a:buSzPts val="1600"/>
              <a:buFont typeface="Noto Sans Symbols"/>
              <a:buChar char="✔"/>
            </a:pPr>
            <a:r>
              <a:rPr lang="en-US" sz="2300" dirty="0">
                <a:solidFill>
                  <a:schemeClr val="dk1"/>
                </a:solidFill>
                <a:latin typeface="+mn-lt"/>
                <a:ea typeface="Arial"/>
                <a:cs typeface="Arial"/>
                <a:sym typeface="Arial"/>
              </a:rPr>
              <a:t>Refurbishment of kitchen and bathrooms;</a:t>
            </a:r>
            <a:endParaRPr sz="2300" dirty="0">
              <a:solidFill>
                <a:schemeClr val="dk1"/>
              </a:solidFill>
              <a:latin typeface="+mn-lt"/>
              <a:ea typeface="Arial"/>
              <a:cs typeface="Arial"/>
              <a:sym typeface="Arial"/>
            </a:endParaRPr>
          </a:p>
          <a:p>
            <a:pPr marL="1156970" lvl="4" indent="-342900" algn="just" rtl="0">
              <a:lnSpc>
                <a:spcPct val="150000"/>
              </a:lnSpc>
              <a:spcBef>
                <a:spcPts val="0"/>
              </a:spcBef>
              <a:spcAft>
                <a:spcPts val="0"/>
              </a:spcAft>
              <a:buSzPts val="1600"/>
              <a:buFont typeface="Noto Sans Symbols"/>
              <a:buChar char="✔"/>
            </a:pPr>
            <a:r>
              <a:rPr lang="en-US" sz="2300" dirty="0">
                <a:solidFill>
                  <a:schemeClr val="dk1"/>
                </a:solidFill>
                <a:latin typeface="+mn-lt"/>
                <a:ea typeface="Arial"/>
                <a:cs typeface="Arial"/>
                <a:sym typeface="Arial"/>
              </a:rPr>
              <a:t>Electrical, Electronic services upgrading; and</a:t>
            </a:r>
            <a:endParaRPr sz="2300" dirty="0">
              <a:solidFill>
                <a:schemeClr val="dk1"/>
              </a:solidFill>
              <a:latin typeface="+mn-lt"/>
              <a:ea typeface="Arial"/>
              <a:cs typeface="Arial"/>
              <a:sym typeface="Arial"/>
            </a:endParaRPr>
          </a:p>
          <a:p>
            <a:pPr marL="1156970" lvl="4" indent="-342900" algn="just" rtl="0">
              <a:lnSpc>
                <a:spcPct val="150000"/>
              </a:lnSpc>
              <a:spcBef>
                <a:spcPts val="0"/>
              </a:spcBef>
              <a:spcAft>
                <a:spcPts val="0"/>
              </a:spcAft>
              <a:buSzPts val="1600"/>
              <a:buFont typeface="Noto Sans Symbols"/>
              <a:buChar char="✔"/>
            </a:pPr>
            <a:r>
              <a:rPr lang="en-US" sz="2300" dirty="0">
                <a:solidFill>
                  <a:schemeClr val="dk1"/>
                </a:solidFill>
                <a:latin typeface="+mn-lt"/>
                <a:ea typeface="Arial"/>
                <a:cs typeface="Arial"/>
                <a:sym typeface="Arial"/>
              </a:rPr>
              <a:t>Structural work where necessary.</a:t>
            </a:r>
            <a:endParaRPr sz="2300" dirty="0">
              <a:solidFill>
                <a:schemeClr val="dk1"/>
              </a:solidFill>
              <a:latin typeface="+mn-lt"/>
              <a:ea typeface="Arial"/>
              <a:cs typeface="Arial"/>
              <a:sym typeface="Arial"/>
            </a:endParaRPr>
          </a:p>
          <a:p>
            <a:pPr marL="111125" lvl="0" indent="0" algn="just" rtl="0">
              <a:lnSpc>
                <a:spcPct val="90000"/>
              </a:lnSpc>
              <a:spcBef>
                <a:spcPts val="1619"/>
              </a:spcBef>
              <a:spcAft>
                <a:spcPts val="0"/>
              </a:spcAft>
              <a:buSzPts val="1600"/>
              <a:buNone/>
            </a:pPr>
            <a:endParaRPr sz="2300" b="1" dirty="0">
              <a:solidFill>
                <a:schemeClr val="dk1"/>
              </a:solidFill>
            </a:endParaRPr>
          </a:p>
        </p:txBody>
      </p:sp>
      <p:pic>
        <p:nvPicPr>
          <p:cNvPr id="5" name="Google Shape;125;p2"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body" idx="1"/>
          </p:nvPr>
        </p:nvSpPr>
        <p:spPr>
          <a:xfrm>
            <a:off x="473696" y="1674421"/>
            <a:ext cx="9741115" cy="4968807"/>
          </a:xfrm>
          <a:prstGeom prst="rect">
            <a:avLst/>
          </a:prstGeom>
          <a:noFill/>
          <a:ln>
            <a:noFill/>
          </a:ln>
        </p:spPr>
        <p:txBody>
          <a:bodyPr spcFirstLastPara="1" wrap="square" lIns="41100" tIns="41100" rIns="41100" bIns="41100" anchor="t" anchorCtr="0">
            <a:noAutofit/>
          </a:bodyPr>
          <a:lstStyle/>
          <a:p>
            <a:pPr marL="41275" lvl="0" indent="0" algn="just" rtl="0">
              <a:lnSpc>
                <a:spcPct val="100000"/>
              </a:lnSpc>
              <a:spcBef>
                <a:spcPts val="0"/>
              </a:spcBef>
              <a:spcAft>
                <a:spcPts val="0"/>
              </a:spcAft>
              <a:buSzPts val="1600"/>
              <a:buNone/>
            </a:pPr>
            <a:r>
              <a:rPr lang="en-US" sz="1800" dirty="0">
                <a:solidFill>
                  <a:schemeClr val="tx1"/>
                </a:solidFill>
                <a:latin typeface="+mn-lt"/>
                <a:cs typeface="Arial" panose="020B0604020202020204" pitchFamily="34" charset="0"/>
              </a:rPr>
              <a:t>The overall expenditure of the project is broken down into the following financial years:</a:t>
            </a:r>
          </a:p>
          <a:p>
            <a:pPr marL="246380" lvl="0" indent="-205105" algn="just" rtl="0">
              <a:lnSpc>
                <a:spcPct val="100000"/>
              </a:lnSpc>
              <a:spcBef>
                <a:spcPts val="0"/>
              </a:spcBef>
              <a:spcAft>
                <a:spcPts val="0"/>
              </a:spcAft>
              <a:buSzPts val="1600"/>
              <a:buChar char="•"/>
            </a:pPr>
            <a:endParaRPr lang="en-US" sz="1800" dirty="0">
              <a:solidFill>
                <a:schemeClr val="tx1"/>
              </a:solidFill>
              <a:latin typeface="+mn-lt"/>
              <a:cs typeface="Arial" panose="020B0604020202020204" pitchFamily="34" charset="0"/>
            </a:endParaRPr>
          </a:p>
          <a:p>
            <a:pPr marL="246380" lvl="0" indent="-205105" algn="just" rtl="0">
              <a:lnSpc>
                <a:spcPct val="100000"/>
              </a:lnSpc>
              <a:spcBef>
                <a:spcPts val="1619"/>
              </a:spcBef>
              <a:spcAft>
                <a:spcPts val="0"/>
              </a:spcAft>
              <a:buSzPts val="1600"/>
              <a:buChar char="•"/>
            </a:pPr>
            <a:r>
              <a:rPr lang="en-US" sz="1800" dirty="0">
                <a:solidFill>
                  <a:schemeClr val="tx1"/>
                </a:solidFill>
                <a:latin typeface="+mn-lt"/>
                <a:cs typeface="Arial" panose="020B0604020202020204" pitchFamily="34" charset="0"/>
              </a:rPr>
              <a:t>In the Financial Year 2020-21, the project expenditure was R7 465 285,81. Expenditure was derived from Six (6) months of construction works. </a:t>
            </a:r>
            <a:endParaRPr sz="1800" dirty="0">
              <a:solidFill>
                <a:schemeClr val="tx1"/>
              </a:solidFill>
              <a:latin typeface="+mn-lt"/>
              <a:cs typeface="Arial" panose="020B0604020202020204" pitchFamily="34" charset="0"/>
            </a:endParaRPr>
          </a:p>
          <a:p>
            <a:pPr marL="246380" lvl="0" indent="-205105" algn="just" rtl="0">
              <a:lnSpc>
                <a:spcPct val="100000"/>
              </a:lnSpc>
              <a:spcBef>
                <a:spcPts val="1619"/>
              </a:spcBef>
              <a:spcAft>
                <a:spcPts val="0"/>
              </a:spcAft>
              <a:buSzPts val="1600"/>
              <a:buChar char="•"/>
            </a:pPr>
            <a:r>
              <a:rPr lang="en-US" sz="1800" dirty="0">
                <a:solidFill>
                  <a:schemeClr val="tx1"/>
                </a:solidFill>
                <a:latin typeface="+mn-lt"/>
                <a:cs typeface="Arial" panose="020B0604020202020204" pitchFamily="34" charset="0"/>
              </a:rPr>
              <a:t>In the Financial Year 2021-22, the project expenditure was R31 334 382,96. Expenditure was derived from construction works.</a:t>
            </a:r>
          </a:p>
          <a:p>
            <a:pPr marL="246380" lvl="0" indent="-205105" algn="just">
              <a:lnSpc>
                <a:spcPct val="100000"/>
              </a:lnSpc>
              <a:buSzPts val="1600"/>
            </a:pPr>
            <a:r>
              <a:rPr lang="en-US" sz="1800" dirty="0">
                <a:solidFill>
                  <a:schemeClr val="tx1"/>
                </a:solidFill>
                <a:latin typeface="+mn-lt"/>
                <a:cs typeface="Arial" panose="020B0604020202020204" pitchFamily="34" charset="0"/>
              </a:rPr>
              <a:t>In the Financial Year 2022-23, the project expenditure was R27 557 798,50. Expenditure was derived from construction works.</a:t>
            </a:r>
          </a:p>
          <a:p>
            <a:pPr marL="246380" lvl="0" indent="-205105" algn="just">
              <a:lnSpc>
                <a:spcPct val="100000"/>
              </a:lnSpc>
              <a:buSzPts val="1600"/>
            </a:pPr>
            <a:r>
              <a:rPr lang="en-US" sz="1800" dirty="0">
                <a:solidFill>
                  <a:schemeClr val="tx1"/>
                </a:solidFill>
                <a:latin typeface="+mn-lt"/>
                <a:cs typeface="Arial" panose="020B0604020202020204" pitchFamily="34" charset="0"/>
              </a:rPr>
              <a:t>Total expenditure on the project currently stands at R66 357 467,27 of the budgeted R88 997 040,00.</a:t>
            </a:r>
            <a:endParaRPr sz="1800" dirty="0">
              <a:solidFill>
                <a:schemeClr val="tx1"/>
              </a:solidFill>
              <a:latin typeface="+mn-lt"/>
              <a:cs typeface="Arial" panose="020B0604020202020204" pitchFamily="34" charset="0"/>
            </a:endParaRPr>
          </a:p>
          <a:p>
            <a:pPr marL="40640" lvl="0" indent="0" algn="just" rtl="0">
              <a:lnSpc>
                <a:spcPct val="100000"/>
              </a:lnSpc>
              <a:spcBef>
                <a:spcPts val="1619"/>
              </a:spcBef>
              <a:spcAft>
                <a:spcPts val="0"/>
              </a:spcAft>
              <a:buSzPts val="1440"/>
              <a:buNone/>
            </a:pPr>
            <a:endParaRPr sz="1800" dirty="0">
              <a:latin typeface="Arial"/>
              <a:ea typeface="Arial"/>
              <a:cs typeface="Arial"/>
              <a:sym typeface="Arial"/>
            </a:endParaRPr>
          </a:p>
          <a:p>
            <a:pPr marL="40640" lvl="0" indent="0" algn="just" rtl="0">
              <a:lnSpc>
                <a:spcPct val="100000"/>
              </a:lnSpc>
              <a:spcBef>
                <a:spcPts val="1619"/>
              </a:spcBef>
              <a:spcAft>
                <a:spcPts val="0"/>
              </a:spcAft>
              <a:buSzPts val="1600"/>
              <a:buNone/>
            </a:pPr>
            <a:endParaRPr sz="2000" dirty="0">
              <a:solidFill>
                <a:schemeClr val="dk1"/>
              </a:solidFill>
            </a:endParaRPr>
          </a:p>
          <a:p>
            <a:pPr marL="40640" lvl="0" indent="0" algn="just" rtl="0">
              <a:lnSpc>
                <a:spcPct val="100000"/>
              </a:lnSpc>
              <a:spcBef>
                <a:spcPts val="1619"/>
              </a:spcBef>
              <a:spcAft>
                <a:spcPts val="0"/>
              </a:spcAft>
              <a:buSzPts val="1600"/>
              <a:buNone/>
            </a:pPr>
            <a:endParaRPr sz="2000" dirty="0">
              <a:solidFill>
                <a:schemeClr val="dk1"/>
              </a:solidFill>
            </a:endParaRPr>
          </a:p>
          <a:p>
            <a:pPr marL="246380" lvl="0" indent="-103504" algn="just" rtl="0">
              <a:lnSpc>
                <a:spcPct val="100000"/>
              </a:lnSpc>
              <a:spcBef>
                <a:spcPts val="1619"/>
              </a:spcBef>
              <a:spcAft>
                <a:spcPts val="0"/>
              </a:spcAft>
              <a:buSzPts val="1600"/>
              <a:buNone/>
            </a:pPr>
            <a:endParaRPr sz="2000" dirty="0">
              <a:solidFill>
                <a:schemeClr val="dk1"/>
              </a:solidFill>
            </a:endParaRPr>
          </a:p>
          <a:p>
            <a:pPr marL="40640" lvl="0" indent="0" algn="just" rtl="0">
              <a:lnSpc>
                <a:spcPct val="90000"/>
              </a:lnSpc>
              <a:spcBef>
                <a:spcPts val="1619"/>
              </a:spcBef>
              <a:spcAft>
                <a:spcPts val="0"/>
              </a:spcAft>
              <a:buSzPts val="2560"/>
              <a:buNone/>
            </a:pPr>
            <a:endParaRPr sz="3200" dirty="0"/>
          </a:p>
          <a:p>
            <a:pPr marL="40640" lvl="0" indent="0" algn="l" rtl="0">
              <a:lnSpc>
                <a:spcPct val="90000"/>
              </a:lnSpc>
              <a:spcBef>
                <a:spcPts val="1619"/>
              </a:spcBef>
              <a:spcAft>
                <a:spcPts val="0"/>
              </a:spcAft>
              <a:buSzPts val="1920"/>
              <a:buNone/>
            </a:pPr>
            <a:endParaRPr sz="2400" dirty="0"/>
          </a:p>
        </p:txBody>
      </p:sp>
      <p:sp>
        <p:nvSpPr>
          <p:cNvPr id="146" name="Google Shape;146;p5"/>
          <p:cNvSpPr txBox="1">
            <a:spLocks noGrp="1"/>
          </p:cNvSpPr>
          <p:nvPr>
            <p:ph type="title"/>
          </p:nvPr>
        </p:nvSpPr>
        <p:spPr>
          <a:xfrm>
            <a:off x="0" y="525538"/>
            <a:ext cx="10801350" cy="951869"/>
          </a:xfrm>
          <a:prstGeom prst="rect">
            <a:avLst/>
          </a:prstGeom>
          <a:noFill/>
          <a:ln>
            <a:noFill/>
          </a:ln>
        </p:spPr>
        <p:txBody>
          <a:bodyPr spcFirstLastPara="1" wrap="square" lIns="41100" tIns="41100" rIns="41100" bIns="41100" anchor="ctr" anchorCtr="0">
            <a:normAutofit/>
          </a:bodyPr>
          <a:lstStyle/>
          <a:p>
            <a:pPr marL="0" lvl="0" indent="0" algn="ctr" rtl="0">
              <a:lnSpc>
                <a:spcPct val="80000"/>
              </a:lnSpc>
              <a:spcBef>
                <a:spcPts val="0"/>
              </a:spcBef>
              <a:spcAft>
                <a:spcPts val="0"/>
              </a:spcAft>
              <a:buNone/>
            </a:pPr>
            <a:r>
              <a:rPr lang="en-US" sz="3600" b="1" dirty="0" smtClean="0">
                <a:solidFill>
                  <a:schemeClr val="lt1"/>
                </a:solidFill>
                <a:latin typeface="+mn-lt"/>
              </a:rPr>
              <a:t>PROJECT </a:t>
            </a:r>
            <a:r>
              <a:rPr lang="en-US" sz="3600" b="1" dirty="0">
                <a:solidFill>
                  <a:schemeClr val="lt1"/>
                </a:solidFill>
                <a:latin typeface="+mn-lt"/>
              </a:rPr>
              <a:t>EXPENDITURE </a:t>
            </a:r>
            <a:endParaRPr sz="3600" b="1" dirty="0">
              <a:solidFill>
                <a:schemeClr val="lt1"/>
              </a:solidFill>
              <a:latin typeface="+mn-lt"/>
              <a:ea typeface="Helvetica Neue"/>
              <a:cs typeface="Helvetica Neue"/>
              <a:sym typeface="Helvetica Neue"/>
            </a:endParaRPr>
          </a:p>
        </p:txBody>
      </p:sp>
      <p:pic>
        <p:nvPicPr>
          <p:cNvPr id="147" name="Google Shape;147;p5"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body" idx="1"/>
          </p:nvPr>
        </p:nvSpPr>
        <p:spPr>
          <a:xfrm>
            <a:off x="416905" y="1872580"/>
            <a:ext cx="9967539" cy="4796209"/>
          </a:xfrm>
          <a:prstGeom prst="rect">
            <a:avLst/>
          </a:prstGeom>
          <a:noFill/>
          <a:ln>
            <a:noFill/>
          </a:ln>
        </p:spPr>
        <p:txBody>
          <a:bodyPr spcFirstLastPara="1" wrap="square" lIns="41100" tIns="41100" rIns="41100" bIns="41100" anchor="t" anchorCtr="0">
            <a:normAutofit/>
          </a:bodyPr>
          <a:lstStyle/>
          <a:p>
            <a:pPr marL="40640" lvl="0" indent="0" algn="just" rtl="0">
              <a:lnSpc>
                <a:spcPct val="100000"/>
              </a:lnSpc>
              <a:spcBef>
                <a:spcPts val="1619"/>
              </a:spcBef>
              <a:spcAft>
                <a:spcPts val="0"/>
              </a:spcAft>
              <a:buSzPct val="80000"/>
              <a:buNone/>
            </a:pPr>
            <a:r>
              <a:rPr lang="en-US" sz="1800" b="1" dirty="0" smtClean="0">
                <a:solidFill>
                  <a:schemeClr val="dk1"/>
                </a:solidFill>
                <a:latin typeface="Arial" panose="020B0604020202020204" pitchFamily="34" charset="0"/>
                <a:cs typeface="Arial" panose="020B0604020202020204" pitchFamily="34" charset="0"/>
              </a:rPr>
              <a:t>Work </a:t>
            </a:r>
            <a:r>
              <a:rPr lang="en-US" sz="1800" b="1" dirty="0">
                <a:solidFill>
                  <a:schemeClr val="dk1"/>
                </a:solidFill>
                <a:latin typeface="Arial" panose="020B0604020202020204" pitchFamily="34" charset="0"/>
                <a:cs typeface="Arial" panose="020B0604020202020204" pitchFamily="34" charset="0"/>
              </a:rPr>
              <a:t>in Acacia Park completed on 01 September </a:t>
            </a:r>
            <a:r>
              <a:rPr lang="en-US" sz="1800" b="1" dirty="0" smtClean="0">
                <a:solidFill>
                  <a:schemeClr val="dk1"/>
                </a:solidFill>
                <a:latin typeface="Arial" panose="020B0604020202020204" pitchFamily="34" charset="0"/>
                <a:cs typeface="Arial" panose="020B0604020202020204" pitchFamily="34" charset="0"/>
              </a:rPr>
              <a:t>2022</a:t>
            </a:r>
            <a:endParaRPr lang="en-US" sz="1800" b="1" dirty="0">
              <a:solidFill>
                <a:schemeClr val="dk1"/>
              </a:solidFill>
              <a:latin typeface="Arial" panose="020B0604020202020204" pitchFamily="34" charset="0"/>
              <a:cs typeface="Arial" panose="020B0604020202020204" pitchFamily="34" charset="0"/>
            </a:endParaRPr>
          </a:p>
          <a:p>
            <a:pPr marL="40640" lvl="0" indent="0" algn="just" rtl="0">
              <a:lnSpc>
                <a:spcPct val="100000"/>
              </a:lnSpc>
              <a:spcBef>
                <a:spcPts val="1619"/>
              </a:spcBef>
              <a:spcAft>
                <a:spcPts val="0"/>
              </a:spcAft>
              <a:buSzPct val="80000"/>
              <a:buNone/>
            </a:pPr>
            <a:endParaRPr sz="1800" dirty="0">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r>
              <a:rPr lang="en-US" sz="1800" b="1" dirty="0">
                <a:solidFill>
                  <a:schemeClr val="dk1"/>
                </a:solidFill>
                <a:latin typeface="Arial" panose="020B0604020202020204" pitchFamily="34" charset="0"/>
                <a:cs typeface="Arial" panose="020B0604020202020204" pitchFamily="34" charset="0"/>
              </a:rPr>
              <a:t>Section 1.1 </a:t>
            </a:r>
            <a:r>
              <a:rPr lang="en-US" sz="1800" dirty="0">
                <a:solidFill>
                  <a:schemeClr val="dk1"/>
                </a:solidFill>
                <a:latin typeface="Arial" panose="020B0604020202020204" pitchFamily="34" charset="0"/>
                <a:cs typeface="Arial" panose="020B0604020202020204" pitchFamily="34" charset="0"/>
              </a:rPr>
              <a:t>50 units completed 11</a:t>
            </a:r>
            <a:r>
              <a:rPr lang="en-US" sz="1800" baseline="30000" dirty="0">
                <a:solidFill>
                  <a:schemeClr val="dk1"/>
                </a:solidFill>
                <a:latin typeface="Arial" panose="020B0604020202020204" pitchFamily="34" charset="0"/>
                <a:cs typeface="Arial" panose="020B0604020202020204" pitchFamily="34" charset="0"/>
              </a:rPr>
              <a:t>th</a:t>
            </a:r>
            <a:r>
              <a:rPr lang="en-US" sz="1800" dirty="0">
                <a:solidFill>
                  <a:schemeClr val="dk1"/>
                </a:solidFill>
                <a:latin typeface="Arial" panose="020B0604020202020204" pitchFamily="34" charset="0"/>
                <a:cs typeface="Arial" panose="020B0604020202020204" pitchFamily="34" charset="0"/>
              </a:rPr>
              <a:t> July 2021</a:t>
            </a:r>
            <a:endParaRPr sz="1800" dirty="0">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r>
              <a:rPr lang="en-US" sz="1800" dirty="0">
                <a:solidFill>
                  <a:schemeClr val="dk1"/>
                </a:solidFill>
                <a:latin typeface="Arial" panose="020B0604020202020204" pitchFamily="34" charset="0"/>
                <a:cs typeface="Arial" panose="020B0604020202020204" pitchFamily="34" charset="0"/>
              </a:rPr>
              <a:t>Pause period from end July 2021 to end August 2021</a:t>
            </a:r>
            <a:endParaRPr sz="1800" dirty="0">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r>
              <a:rPr lang="en-US" sz="1800" b="1" dirty="0">
                <a:solidFill>
                  <a:schemeClr val="dk1"/>
                </a:solidFill>
                <a:latin typeface="Arial" panose="020B0604020202020204" pitchFamily="34" charset="0"/>
                <a:cs typeface="Arial" panose="020B0604020202020204" pitchFamily="34" charset="0"/>
              </a:rPr>
              <a:t>Section 1.2 </a:t>
            </a:r>
            <a:r>
              <a:rPr lang="en-US" sz="1800" dirty="0">
                <a:solidFill>
                  <a:schemeClr val="dk1"/>
                </a:solidFill>
                <a:latin typeface="Arial" panose="020B0604020202020204" pitchFamily="34" charset="0"/>
                <a:cs typeface="Arial" panose="020B0604020202020204" pitchFamily="34" charset="0"/>
              </a:rPr>
              <a:t>24 units completed on 25</a:t>
            </a:r>
            <a:r>
              <a:rPr lang="en-US" sz="1800" baseline="30000" dirty="0">
                <a:solidFill>
                  <a:schemeClr val="dk1"/>
                </a:solidFill>
                <a:latin typeface="Arial" panose="020B0604020202020204" pitchFamily="34" charset="0"/>
                <a:cs typeface="Arial" panose="020B0604020202020204" pitchFamily="34" charset="0"/>
              </a:rPr>
              <a:t>th</a:t>
            </a:r>
            <a:r>
              <a:rPr lang="en-US" sz="1800" dirty="0">
                <a:solidFill>
                  <a:schemeClr val="dk1"/>
                </a:solidFill>
                <a:latin typeface="Arial" panose="020B0604020202020204" pitchFamily="34" charset="0"/>
                <a:cs typeface="Arial" panose="020B0604020202020204" pitchFamily="34" charset="0"/>
              </a:rPr>
              <a:t>  of January 2022</a:t>
            </a:r>
            <a:endParaRPr sz="1800" dirty="0">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r>
              <a:rPr lang="en-US" sz="1800" b="1" dirty="0">
                <a:solidFill>
                  <a:schemeClr val="dk1"/>
                </a:solidFill>
                <a:latin typeface="Arial" panose="020B0604020202020204" pitchFamily="34" charset="0"/>
                <a:cs typeface="Arial" panose="020B0604020202020204" pitchFamily="34" charset="0"/>
              </a:rPr>
              <a:t>Section 1.3 </a:t>
            </a:r>
            <a:r>
              <a:rPr lang="en-US" sz="1800" dirty="0">
                <a:solidFill>
                  <a:schemeClr val="dk1"/>
                </a:solidFill>
                <a:latin typeface="Arial" panose="020B0604020202020204" pitchFamily="34" charset="0"/>
                <a:cs typeface="Arial" panose="020B0604020202020204" pitchFamily="34" charset="0"/>
              </a:rPr>
              <a:t>22 units completed on 6</a:t>
            </a:r>
            <a:r>
              <a:rPr lang="en-US" sz="1800" baseline="30000" dirty="0">
                <a:solidFill>
                  <a:schemeClr val="dk1"/>
                </a:solidFill>
                <a:latin typeface="Arial" panose="020B0604020202020204" pitchFamily="34" charset="0"/>
                <a:cs typeface="Arial" panose="020B0604020202020204" pitchFamily="34" charset="0"/>
              </a:rPr>
              <a:t>th</a:t>
            </a:r>
            <a:r>
              <a:rPr lang="en-US" sz="1800" dirty="0">
                <a:solidFill>
                  <a:schemeClr val="dk1"/>
                </a:solidFill>
                <a:latin typeface="Arial" panose="020B0604020202020204" pitchFamily="34" charset="0"/>
                <a:cs typeface="Arial" panose="020B0604020202020204" pitchFamily="34" charset="0"/>
              </a:rPr>
              <a:t> of May 2022</a:t>
            </a:r>
            <a:endParaRPr sz="1800" b="1" dirty="0">
              <a:solidFill>
                <a:schemeClr val="dk1"/>
              </a:solidFill>
              <a:latin typeface="Arial" panose="020B0604020202020204" pitchFamily="34" charset="0"/>
              <a:cs typeface="Arial" panose="020B0604020202020204" pitchFamily="34" charset="0"/>
            </a:endParaRPr>
          </a:p>
          <a:p>
            <a:pPr marL="246380" lvl="0" indent="-205105" algn="just" rtl="0">
              <a:lnSpc>
                <a:spcPct val="100000"/>
              </a:lnSpc>
              <a:spcBef>
                <a:spcPts val="1619"/>
              </a:spcBef>
              <a:spcAft>
                <a:spcPts val="0"/>
              </a:spcAft>
              <a:buSzPct val="80000"/>
              <a:buChar char="•"/>
            </a:pPr>
            <a:r>
              <a:rPr lang="en-US" sz="1800" b="1" dirty="0">
                <a:solidFill>
                  <a:schemeClr val="dk1"/>
                </a:solidFill>
                <a:latin typeface="Arial" panose="020B0604020202020204" pitchFamily="34" charset="0"/>
                <a:cs typeface="Arial" panose="020B0604020202020204" pitchFamily="34" charset="0"/>
              </a:rPr>
              <a:t>Section 1.4 </a:t>
            </a:r>
            <a:r>
              <a:rPr lang="en-US" sz="1800" dirty="0">
                <a:solidFill>
                  <a:schemeClr val="dk1"/>
                </a:solidFill>
                <a:latin typeface="Arial" panose="020B0604020202020204" pitchFamily="34" charset="0"/>
                <a:cs typeface="Arial" panose="020B0604020202020204" pitchFamily="34" charset="0"/>
              </a:rPr>
              <a:t>24 units completed on 01</a:t>
            </a:r>
            <a:r>
              <a:rPr lang="en-US" sz="1800" baseline="30000" dirty="0">
                <a:solidFill>
                  <a:schemeClr val="dk1"/>
                </a:solidFill>
                <a:latin typeface="Arial" panose="020B0604020202020204" pitchFamily="34" charset="0"/>
                <a:cs typeface="Arial" panose="020B0604020202020204" pitchFamily="34" charset="0"/>
              </a:rPr>
              <a:t>st</a:t>
            </a:r>
            <a:r>
              <a:rPr lang="en-US" sz="1800" dirty="0">
                <a:solidFill>
                  <a:schemeClr val="dk1"/>
                </a:solidFill>
                <a:latin typeface="Arial" panose="020B0604020202020204" pitchFamily="34" charset="0"/>
                <a:cs typeface="Arial" panose="020B0604020202020204" pitchFamily="34" charset="0"/>
              </a:rPr>
              <a:t> September 2022</a:t>
            </a:r>
            <a:endParaRPr sz="1800" dirty="0">
              <a:latin typeface="Arial" panose="020B0604020202020204" pitchFamily="34" charset="0"/>
              <a:cs typeface="Arial" panose="020B0604020202020204" pitchFamily="34" charset="0"/>
            </a:endParaRPr>
          </a:p>
          <a:p>
            <a:pPr marL="40640" lvl="0" indent="0" algn="just" rtl="0">
              <a:lnSpc>
                <a:spcPct val="100000"/>
              </a:lnSpc>
              <a:spcBef>
                <a:spcPts val="1619"/>
              </a:spcBef>
              <a:spcAft>
                <a:spcPts val="0"/>
              </a:spcAft>
              <a:buSzPct val="80000"/>
              <a:buNone/>
            </a:pPr>
            <a:endParaRPr sz="1800" dirty="0">
              <a:solidFill>
                <a:schemeClr val="dk1"/>
              </a:solidFill>
              <a:latin typeface="Arial" panose="020B0604020202020204" pitchFamily="34" charset="0"/>
              <a:cs typeface="Arial" panose="020B0604020202020204" pitchFamily="34" charset="0"/>
            </a:endParaRPr>
          </a:p>
          <a:p>
            <a:pPr marL="246380" lvl="0" indent="-111125" algn="just" rtl="0">
              <a:lnSpc>
                <a:spcPct val="100000"/>
              </a:lnSpc>
              <a:spcBef>
                <a:spcPts val="1619"/>
              </a:spcBef>
              <a:spcAft>
                <a:spcPts val="0"/>
              </a:spcAft>
              <a:buSzPct val="80000"/>
              <a:buNone/>
            </a:pPr>
            <a:endParaRPr sz="2000" dirty="0">
              <a:solidFill>
                <a:schemeClr val="dk1"/>
              </a:solidFill>
            </a:endParaRPr>
          </a:p>
          <a:p>
            <a:pPr marL="40640" lvl="0" indent="0" algn="just" rtl="0">
              <a:lnSpc>
                <a:spcPct val="90000"/>
              </a:lnSpc>
              <a:spcBef>
                <a:spcPts val="1619"/>
              </a:spcBef>
              <a:spcAft>
                <a:spcPts val="0"/>
              </a:spcAft>
              <a:buSzPct val="80000"/>
              <a:buNone/>
            </a:pPr>
            <a:endParaRPr sz="3200" dirty="0"/>
          </a:p>
          <a:p>
            <a:pPr marL="40640" lvl="0" indent="0" algn="l" rtl="0">
              <a:lnSpc>
                <a:spcPct val="90000"/>
              </a:lnSpc>
              <a:spcBef>
                <a:spcPts val="1619"/>
              </a:spcBef>
              <a:spcAft>
                <a:spcPts val="0"/>
              </a:spcAft>
              <a:buSzPct val="80000"/>
              <a:buNone/>
            </a:pPr>
            <a:endParaRPr sz="2400" dirty="0"/>
          </a:p>
        </p:txBody>
      </p:sp>
      <p:sp>
        <p:nvSpPr>
          <p:cNvPr id="153" name="Google Shape;153;p6"/>
          <p:cNvSpPr txBox="1">
            <a:spLocks noGrp="1"/>
          </p:cNvSpPr>
          <p:nvPr>
            <p:ph type="title"/>
          </p:nvPr>
        </p:nvSpPr>
        <p:spPr>
          <a:xfrm>
            <a:off x="0" y="525538"/>
            <a:ext cx="10801350" cy="951869"/>
          </a:xfrm>
          <a:prstGeom prst="rect">
            <a:avLst/>
          </a:prstGeom>
          <a:noFill/>
          <a:ln>
            <a:noFill/>
          </a:ln>
        </p:spPr>
        <p:txBody>
          <a:bodyPr spcFirstLastPara="1" wrap="square" lIns="41100" tIns="41100" rIns="41100" bIns="41100" anchor="ctr" anchorCtr="0">
            <a:normAutofit/>
          </a:bodyPr>
          <a:lstStyle/>
          <a:p>
            <a:pPr marL="0" lvl="0" indent="0" algn="ctr" rtl="0">
              <a:lnSpc>
                <a:spcPct val="80000"/>
              </a:lnSpc>
              <a:spcBef>
                <a:spcPts val="0"/>
              </a:spcBef>
              <a:spcAft>
                <a:spcPts val="0"/>
              </a:spcAft>
              <a:buNone/>
            </a:pPr>
            <a:r>
              <a:rPr lang="en-US" sz="3600" b="1" dirty="0" smtClean="0">
                <a:solidFill>
                  <a:schemeClr val="lt1"/>
                </a:solidFill>
                <a:latin typeface="+mn-lt"/>
              </a:rPr>
              <a:t>PROGRESS </a:t>
            </a:r>
            <a:r>
              <a:rPr lang="en-US" sz="3600" b="1" dirty="0">
                <a:solidFill>
                  <a:schemeClr val="lt1"/>
                </a:solidFill>
                <a:latin typeface="+mn-lt"/>
              </a:rPr>
              <a:t>TO DATE (ACACIA PARK)  </a:t>
            </a:r>
            <a:endParaRPr sz="3600" b="1" dirty="0">
              <a:solidFill>
                <a:schemeClr val="lt1"/>
              </a:solidFill>
              <a:latin typeface="+mn-lt"/>
              <a:ea typeface="Helvetica Neue"/>
              <a:cs typeface="Helvetica Neue"/>
              <a:sym typeface="Helvetica Neue"/>
            </a:endParaRPr>
          </a:p>
        </p:txBody>
      </p:sp>
      <p:pic>
        <p:nvPicPr>
          <p:cNvPr id="154" name="Google Shape;154;p6" descr="Publi Works &amp; Infrastructure"/>
          <p:cNvPicPr preferRelativeResize="0"/>
          <p:nvPr/>
        </p:nvPicPr>
        <p:blipFill rotWithShape="1">
          <a:blip r:embed="rId3">
            <a:alphaModFix/>
          </a:blip>
          <a:srcRect/>
          <a:stretch/>
        </p:blipFill>
        <p:spPr>
          <a:xfrm>
            <a:off x="473696" y="7055999"/>
            <a:ext cx="2838747" cy="763839"/>
          </a:xfrm>
          <a:prstGeom prst="rect">
            <a:avLst/>
          </a:prstGeom>
          <a:noFill/>
          <a:ln>
            <a:noFill/>
          </a:ln>
        </p:spPr>
      </p:pic>
    </p:spTree>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FE8637"/>
      </a:accent1>
      <a:accent2>
        <a:srgbClr val="7598D9"/>
      </a:accent2>
      <a:accent3>
        <a:srgbClr val="B32C16"/>
      </a:accent3>
      <a:accent4>
        <a:srgbClr val="F5CD2D"/>
      </a:accent4>
      <a:accent5>
        <a:srgbClr val="AEBAD5"/>
      </a:accent5>
      <a:accent6>
        <a:srgbClr val="777C8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FE8637"/>
      </a:accent1>
      <a:accent2>
        <a:srgbClr val="7598D9"/>
      </a:accent2>
      <a:accent3>
        <a:srgbClr val="B32C16"/>
      </a:accent3>
      <a:accent4>
        <a:srgbClr val="F5CD2D"/>
      </a:accent4>
      <a:accent5>
        <a:srgbClr val="AEBAD5"/>
      </a:accent5>
      <a:accent6>
        <a:srgbClr val="777C8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FE8637"/>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E8637"/>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E8637"/>
      </a:accent1>
      <a:accent2>
        <a:srgbClr val="7598D9"/>
      </a:accent2>
      <a:accent3>
        <a:srgbClr val="B32C16"/>
      </a:accent3>
      <a:accent4>
        <a:srgbClr val="F5CD2D"/>
      </a:accent4>
      <a:accent5>
        <a:srgbClr val="AEBAD5"/>
      </a:accent5>
      <a:accent6>
        <a:srgbClr val="777C8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2262</Words>
  <Application>Microsoft Office PowerPoint</Application>
  <PresentationFormat>Custom</PresentationFormat>
  <Paragraphs>325</Paragraphs>
  <Slides>32</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Times New Roman</vt:lpstr>
      <vt:lpstr>Helvetica Neue</vt:lpstr>
      <vt:lpstr>Arial</vt:lpstr>
      <vt:lpstr>Noto Sans Symbols</vt:lpstr>
      <vt:lpstr>Roboto</vt:lpstr>
      <vt:lpstr>Century Gothic</vt:lpstr>
      <vt:lpstr>Calibri</vt:lpstr>
      <vt:lpstr>Default</vt:lpstr>
      <vt:lpstr>1_Default</vt:lpstr>
      <vt:lpstr>Worksheet</vt:lpstr>
      <vt:lpstr>PowerPoint Presentation</vt:lpstr>
      <vt:lpstr>TABLE OF CONTENTS</vt:lpstr>
      <vt:lpstr>1.  OVERVIEW OF ACCOMMODATION AND SERVICES IN THE PARLIAMENTARY VILLAGES</vt:lpstr>
      <vt:lpstr>1.  OVERVIEW OF ACCOMMODATION AND SERVICES IN THE PARLIAMENTARY VILLAGES … cont.</vt:lpstr>
      <vt:lpstr>2.  PROJECTS IN THE PALRIAMENTARY VILLAGES</vt:lpstr>
      <vt:lpstr>PowerPoint Presentation</vt:lpstr>
      <vt:lpstr>PROJECT REQUIREMENTS</vt:lpstr>
      <vt:lpstr>PROJECT EXPENDITURE </vt:lpstr>
      <vt:lpstr>PROGRESS TO DATE (ACACIA PARK)  </vt:lpstr>
      <vt:lpstr>PROGRESS TO DATE (LABORIA PARK)  </vt:lpstr>
      <vt:lpstr>PROGRESS TO DATE (PELICAN PARK)  </vt:lpstr>
      <vt:lpstr>CHALLENGES + MITIGATION </vt:lpstr>
      <vt:lpstr>SOCIO ECONOMIC REPORT  </vt:lpstr>
      <vt:lpstr>SOCIO ECONOMIC REPORT … cont.</vt:lpstr>
      <vt:lpstr>PowerPoint Presentation</vt:lpstr>
      <vt:lpstr>PROJECT INFORMATION</vt:lpstr>
      <vt:lpstr>FACILITIES</vt:lpstr>
      <vt:lpstr>SCOPE &amp; METHODOLOGY</vt:lpstr>
      <vt:lpstr>SCOPE &amp; METHODOLOGY … cont.</vt:lpstr>
      <vt:lpstr>PROGRESS SUMMARY (CONSTRUCTION)</vt:lpstr>
      <vt:lpstr>PROGRESS SUMMARY (CONSTRUCTION) … cont.</vt:lpstr>
      <vt:lpstr>SOCIO ECONOMIC REPORT   </vt:lpstr>
      <vt:lpstr>PowerPoint Presentation</vt:lpstr>
      <vt:lpstr>PROJECT DETAILS</vt:lpstr>
      <vt:lpstr>PROJECT INDICATIVE PROGRAMME</vt:lpstr>
      <vt:lpstr>PowerPoint Presentation</vt:lpstr>
      <vt:lpstr>FUNCTIONS OF THE RESIDENCE COMMITTEE’S</vt:lpstr>
      <vt:lpstr>ESTALISHMENT OF THE PARLIAMENTARY VILLAGES  MANAGEMENT BOARD</vt:lpstr>
      <vt:lpstr>FUNCTIONS OF THE PARLIAMENTARY VILLAGES MANAGEMENT BOARD</vt:lpstr>
      <vt:lpstr>CURRENT STATUS OF THE BOARD</vt:lpstr>
      <vt:lpstr>MATTERS LEFT UNRESOLVED BY THE PREVIOUS BOARD</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Rollo van der Spuy</dc:creator>
  <cp:lastModifiedBy>Bathabile Malope</cp:lastModifiedBy>
  <cp:revision>98</cp:revision>
  <cp:lastPrinted>2023-06-09T13:40:39Z</cp:lastPrinted>
  <dcterms:modified xsi:type="dcterms:W3CDTF">2023-06-09T14:47:31Z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0x0101005537B936F0C85541BFA416ED8D6E6BDC</vt:lpwstr>
  </property>
</Properties>
</file>