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73" r:id="rId2"/>
  </p:sldMasterIdLst>
  <p:notesMasterIdLst>
    <p:notesMasterId r:id="rId15"/>
  </p:notesMasterIdLst>
  <p:handoutMasterIdLst>
    <p:handoutMasterId r:id="rId16"/>
  </p:handoutMasterIdLst>
  <p:sldIdLst>
    <p:sldId id="304" r:id="rId3"/>
    <p:sldId id="458" r:id="rId4"/>
    <p:sldId id="2821" r:id="rId5"/>
    <p:sldId id="465" r:id="rId6"/>
    <p:sldId id="446" r:id="rId7"/>
    <p:sldId id="398" r:id="rId8"/>
    <p:sldId id="2822" r:id="rId9"/>
    <p:sldId id="2456" r:id="rId10"/>
    <p:sldId id="2495" r:id="rId11"/>
    <p:sldId id="2457" r:id="rId12"/>
    <p:sldId id="2496" r:id="rId13"/>
    <p:sldId id="421" r:id="rId14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tta van Staden" initials="LvS" lastIdx="0" clrIdx="0">
    <p:extLst>
      <p:ext uri="{19B8F6BF-5375-455C-9EA6-DF929625EA0E}">
        <p15:presenceInfo xmlns:p15="http://schemas.microsoft.com/office/powerpoint/2012/main" xmlns="" userId="S-1-5-21-4089790296-1282264166-2492314442-62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BF1DE"/>
    <a:srgbClr val="000000"/>
    <a:srgbClr val="FFEEB7"/>
    <a:srgbClr val="D8E4BC"/>
    <a:srgbClr val="FA8348"/>
    <a:srgbClr val="CBA9E5"/>
    <a:srgbClr val="768EA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039" autoAdjust="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274" y="-114"/>
      </p:cViewPr>
      <p:guideLst>
        <p:guide orient="horz" pos="2929"/>
        <p:guide pos="220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7840" cy="464820"/>
          </a:xfrm>
          <a:prstGeom prst="rect">
            <a:avLst/>
          </a:prstGeom>
        </p:spPr>
        <p:txBody>
          <a:bodyPr vert="horz" lIns="90019" tIns="45009" rIns="90019" bIns="4500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2"/>
            <a:ext cx="3037840" cy="464820"/>
          </a:xfrm>
          <a:prstGeom prst="rect">
            <a:avLst/>
          </a:prstGeom>
        </p:spPr>
        <p:txBody>
          <a:bodyPr vert="horz" lIns="90019" tIns="45009" rIns="90019" bIns="45009" rtlCol="0"/>
          <a:lstStyle>
            <a:lvl1pPr algn="r">
              <a:defRPr sz="1200"/>
            </a:lvl1pPr>
          </a:lstStyle>
          <a:p>
            <a:fld id="{AF14D5C0-49C2-47A3-9396-DCA663C2416C}" type="datetimeFigureOut">
              <a:rPr lang="en-GB" smtClean="0"/>
              <a:pPr/>
              <a:t>13/06/2023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9"/>
            <a:ext cx="3037840" cy="464820"/>
          </a:xfrm>
          <a:prstGeom prst="rect">
            <a:avLst/>
          </a:prstGeom>
        </p:spPr>
        <p:txBody>
          <a:bodyPr vert="horz" lIns="90019" tIns="45009" rIns="90019" bIns="4500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9"/>
            <a:ext cx="3037840" cy="464820"/>
          </a:xfrm>
          <a:prstGeom prst="rect">
            <a:avLst/>
          </a:prstGeom>
        </p:spPr>
        <p:txBody>
          <a:bodyPr vert="horz" lIns="90019" tIns="45009" rIns="90019" bIns="45009" rtlCol="0" anchor="b"/>
          <a:lstStyle>
            <a:lvl1pPr algn="r">
              <a:defRPr sz="1200"/>
            </a:lvl1pPr>
          </a:lstStyle>
          <a:p>
            <a:fld id="{C1C1A35A-2F85-44E6-9053-72D4C29FBC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96458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7840" cy="464820"/>
          </a:xfrm>
          <a:prstGeom prst="rect">
            <a:avLst/>
          </a:prstGeom>
        </p:spPr>
        <p:txBody>
          <a:bodyPr vert="horz" lIns="90019" tIns="45009" rIns="90019" bIns="4500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2"/>
            <a:ext cx="3037840" cy="464820"/>
          </a:xfrm>
          <a:prstGeom prst="rect">
            <a:avLst/>
          </a:prstGeom>
        </p:spPr>
        <p:txBody>
          <a:bodyPr vert="horz" lIns="90019" tIns="45009" rIns="90019" bIns="45009" rtlCol="0"/>
          <a:lstStyle>
            <a:lvl1pPr algn="r">
              <a:defRPr sz="1200"/>
            </a:lvl1pPr>
          </a:lstStyle>
          <a:p>
            <a:fld id="{B17693D3-2A68-473A-AD26-797D9247727A}" type="datetimeFigureOut">
              <a:rPr lang="en-GB" smtClean="0"/>
              <a:pPr/>
              <a:t>13/06/2023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6913"/>
            <a:ext cx="6203950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19" tIns="45009" rIns="90019" bIns="4500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2"/>
            <a:ext cx="5608320" cy="4183380"/>
          </a:xfrm>
          <a:prstGeom prst="rect">
            <a:avLst/>
          </a:prstGeom>
        </p:spPr>
        <p:txBody>
          <a:bodyPr vert="horz" lIns="90019" tIns="45009" rIns="90019" bIns="450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9"/>
            <a:ext cx="3037840" cy="464820"/>
          </a:xfrm>
          <a:prstGeom prst="rect">
            <a:avLst/>
          </a:prstGeom>
        </p:spPr>
        <p:txBody>
          <a:bodyPr vert="horz" lIns="90019" tIns="45009" rIns="90019" bIns="4500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9"/>
            <a:ext cx="3037840" cy="464820"/>
          </a:xfrm>
          <a:prstGeom prst="rect">
            <a:avLst/>
          </a:prstGeom>
        </p:spPr>
        <p:txBody>
          <a:bodyPr vert="horz" lIns="90019" tIns="45009" rIns="90019" bIns="45009" rtlCol="0" anchor="b"/>
          <a:lstStyle>
            <a:lvl1pPr algn="r">
              <a:defRPr sz="1200"/>
            </a:lvl1pPr>
          </a:lstStyle>
          <a:p>
            <a:fld id="{2D7160B8-5E1D-4662-ACA2-0E0AEBFDAD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1458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160B8-5E1D-4662-ACA2-0E0AEBFDAD6E}" type="slidenum">
              <a:rPr lang="en-GB" smtClean="0"/>
              <a:pPr/>
              <a:t>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40589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1405" indent="-2813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5239" indent="-22504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5334" indent="-22504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5429" indent="-22504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5525" indent="-2250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5621" indent="-2250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5716" indent="-2250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25812" indent="-2250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9BD8E0-70C2-4973-B7C6-1AEE8EE2BBEF}" type="slidenum">
              <a:rPr lang="en-US" altLang="en-US" smtClean="0"/>
              <a:pPr eaLnBrk="1" hangingPunct="1"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81172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1405" indent="-2813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5239" indent="-22504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5334" indent="-22504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5429" indent="-22504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5525" indent="-2250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5621" indent="-2250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5716" indent="-2250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25812" indent="-2250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9BD8E0-70C2-4973-B7C6-1AEE8EE2BBEF}" type="slidenum">
              <a:rPr lang="en-US" altLang="en-US" smtClean="0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36488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1405" indent="-2813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5239" indent="-22504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5334" indent="-22504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5429" indent="-22504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5525" indent="-2250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5621" indent="-2250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5716" indent="-2250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25812" indent="-2250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9BD8E0-70C2-4973-B7C6-1AEE8EE2BBEF}" type="slidenum">
              <a:rPr lang="en-US" altLang="en-US" smtClean="0"/>
              <a:pPr eaLnBrk="1" hangingPunct="1"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67D637-3C0A-4DC5-9F9F-0BB3B2428D89}" type="slidenum">
              <a:rPr lang="en-US" altLang="en-US" smtClean="0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62747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67D637-3C0A-4DC5-9F9F-0BB3B2428D89}" type="slidenum">
              <a:rPr lang="en-US" altLang="en-US" smtClean="0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24288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67D637-3C0A-4DC5-9F9F-0BB3B2428D89}" type="slidenum">
              <a:rPr lang="en-US" altLang="en-US" smtClean="0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98038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67D637-3C0A-4DC5-9F9F-0BB3B2428D89}" type="slidenum">
              <a:rPr lang="en-US" altLang="en-US" smtClean="0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34053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6CB113-E424-4603-9A44-EB04BC756B00}" type="slidenum">
              <a:rPr lang="en-US" altLang="en-US" smtClean="0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3712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3579862"/>
            <a:ext cx="7772400" cy="1102519"/>
          </a:xfrm>
          <a:prstGeom prst="rect">
            <a:avLst/>
          </a:prstGeo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Title of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1817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598700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heading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6216" y="19548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68407B-6BC4-4060-AA7E-47814C7A9BB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3884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339502"/>
            <a:ext cx="6995120" cy="4255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4368" y="195486"/>
            <a:ext cx="7654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68407B-6BC4-4060-AA7E-47814C7A9BB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2804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3579862"/>
            <a:ext cx="7772400" cy="1102519"/>
          </a:xfrm>
          <a:prstGeom prst="rect">
            <a:avLst/>
          </a:prstGeo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Title of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8164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598700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heading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6216" y="19548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68407B-6BC4-4060-AA7E-47814C7A9BBB}" type="slidenum">
              <a:rPr lang="en-GB" smtClean="0">
                <a:solidFill>
                  <a:srgbClr val="75C044"/>
                </a:solidFill>
              </a:rPr>
              <a:pPr/>
              <a:t>‹#›</a:t>
            </a:fld>
            <a:endParaRPr lang="en-GB" dirty="0">
              <a:solidFill>
                <a:srgbClr val="75C0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80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339502"/>
            <a:ext cx="6995120" cy="4255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4368" y="195486"/>
            <a:ext cx="7654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68407B-6BC4-4060-AA7E-47814C7A9BBB}" type="slidenum">
              <a:rPr lang="en-GB" smtClean="0">
                <a:solidFill>
                  <a:srgbClr val="75C044"/>
                </a:solidFill>
              </a:rPr>
              <a:pPr/>
              <a:t>‹#›</a:t>
            </a:fld>
            <a:endParaRPr lang="en-GB" dirty="0">
              <a:solidFill>
                <a:srgbClr val="75C0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96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598700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heading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6216" y="19548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68407B-6BC4-4060-AA7E-47814C7A9B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57200" y="1203598"/>
            <a:ext cx="6995120" cy="3391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8918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598700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heading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699512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16216" y="19548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68407B-6BC4-4060-AA7E-47814C7A9BB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5838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5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i="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 baseline="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598700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heading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699512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16216" y="19548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68407B-6BC4-4060-AA7E-47814C7A9BBB}" type="slidenum">
              <a:rPr lang="en-GB" smtClean="0">
                <a:solidFill>
                  <a:srgbClr val="75C044"/>
                </a:solidFill>
              </a:rPr>
              <a:pPr/>
              <a:t>‹#›</a:t>
            </a:fld>
            <a:endParaRPr lang="en-GB" dirty="0">
              <a:solidFill>
                <a:srgbClr val="75C0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47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9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i="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 baseline="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107504" y="3867894"/>
            <a:ext cx="8568952" cy="936104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en-ZA" altLang="en-US" sz="1400" dirty="0">
                <a:latin typeface="+mn-lt"/>
              </a:rPr>
              <a:t>2022/2023 APP targets and performance REPORTING FOR QUARTER 3 AND QUARTER 4</a:t>
            </a:r>
            <a:br>
              <a:rPr lang="en-ZA" altLang="en-US" sz="1400" dirty="0">
                <a:latin typeface="+mn-lt"/>
              </a:rPr>
            </a:br>
            <a:r>
              <a:rPr lang="en-ZA" altLang="en-US" sz="1400" dirty="0">
                <a:latin typeface="+mn-lt"/>
              </a:rPr>
              <a:t/>
            </a:r>
            <a:br>
              <a:rPr lang="en-ZA" altLang="en-US" sz="1400" dirty="0">
                <a:latin typeface="+mn-lt"/>
              </a:rPr>
            </a:br>
            <a:r>
              <a:rPr lang="en-ZA" altLang="en-US" sz="1400" dirty="0">
                <a:latin typeface="+mn-lt"/>
              </a:rPr>
              <a:t>presentation to the portfolio committee on agriculture, land reform and rural development</a:t>
            </a:r>
            <a:br>
              <a:rPr lang="en-ZA" altLang="en-US" sz="1400" dirty="0">
                <a:latin typeface="+mn-lt"/>
              </a:rPr>
            </a:br>
            <a:r>
              <a:rPr lang="en-ZA" altLang="en-US" sz="1400" dirty="0">
                <a:latin typeface="+mn-lt"/>
              </a:rPr>
              <a:t/>
            </a:r>
            <a:br>
              <a:rPr lang="en-ZA" altLang="en-US" sz="1400" dirty="0">
                <a:latin typeface="+mn-lt"/>
              </a:rPr>
            </a:br>
            <a:r>
              <a:rPr lang="en-ZA" altLang="en-US" sz="1400" dirty="0">
                <a:latin typeface="+mn-lt"/>
              </a:rPr>
              <a:t>13 June 2023</a:t>
            </a:r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1975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304147" y="316323"/>
            <a:ext cx="7436205" cy="646330"/>
          </a:xfr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>restitution 2022- 2023 FINANCIAL PERFORMANCE </a:t>
            </a:r>
            <a:br>
              <a:rPr lang="en-GB" sz="1800" dirty="0"/>
            </a:br>
            <a:r>
              <a:rPr lang="en-GB" sz="1800" dirty="0"/>
              <a:t>AS AT 31 march 2023 </a:t>
            </a:r>
            <a:br>
              <a:rPr lang="en-GB" sz="1800" dirty="0"/>
            </a:br>
            <a:endParaRPr lang="en-ZA" altLang="en-US" sz="1800" b="1" dirty="0">
              <a:latin typeface="Candar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1452" y="865723"/>
            <a:ext cx="7598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dirty="0"/>
          </a:p>
          <a:p>
            <a:endParaRPr lang="en-Z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A8A8660-DA1D-4358-9BD3-B188CB3685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32718133"/>
              </p:ext>
            </p:extLst>
          </p:nvPr>
        </p:nvGraphicFramePr>
        <p:xfrm>
          <a:off x="304146" y="1169685"/>
          <a:ext cx="7436206" cy="32429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7614">
                  <a:extLst>
                    <a:ext uri="{9D8B030D-6E8A-4147-A177-3AD203B41FA5}">
                      <a16:colId xmlns:a16="http://schemas.microsoft.com/office/drawing/2014/main" xmlns="" val="3564987694"/>
                    </a:ext>
                  </a:extLst>
                </a:gridCol>
                <a:gridCol w="1439759">
                  <a:extLst>
                    <a:ext uri="{9D8B030D-6E8A-4147-A177-3AD203B41FA5}">
                      <a16:colId xmlns:a16="http://schemas.microsoft.com/office/drawing/2014/main" xmlns="" val="3980167828"/>
                    </a:ext>
                  </a:extLst>
                </a:gridCol>
                <a:gridCol w="1574502">
                  <a:extLst>
                    <a:ext uri="{9D8B030D-6E8A-4147-A177-3AD203B41FA5}">
                      <a16:colId xmlns:a16="http://schemas.microsoft.com/office/drawing/2014/main" xmlns="" val="2861659823"/>
                    </a:ext>
                  </a:extLst>
                </a:gridCol>
                <a:gridCol w="1555534">
                  <a:extLst>
                    <a:ext uri="{9D8B030D-6E8A-4147-A177-3AD203B41FA5}">
                      <a16:colId xmlns:a16="http://schemas.microsoft.com/office/drawing/2014/main" xmlns="" val="2270038219"/>
                    </a:ext>
                  </a:extLst>
                </a:gridCol>
                <a:gridCol w="758797">
                  <a:extLst>
                    <a:ext uri="{9D8B030D-6E8A-4147-A177-3AD203B41FA5}">
                      <a16:colId xmlns:a16="http://schemas.microsoft.com/office/drawing/2014/main" xmlns="" val="2836813476"/>
                    </a:ext>
                  </a:extLst>
                </a:gridCol>
              </a:tblGrid>
              <a:tr h="38496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>
                          <a:effectLst/>
                        </a:rPr>
                        <a:t>TOTAL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>
                          <a:effectLst/>
                        </a:rPr>
                        <a:t>BUDGET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>
                          <a:effectLst/>
                        </a:rPr>
                        <a:t>EXPENDITURE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>
                          <a:effectLst/>
                        </a:rPr>
                        <a:t>AVAILABLE BUDGET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>
                          <a:effectLst/>
                        </a:rPr>
                        <a:t>% EXP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3875599"/>
                  </a:ext>
                </a:extLst>
              </a:tr>
              <a:tr h="36745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Compensation of Employees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410 337 000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395 285 914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15 051 086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60567910"/>
                  </a:ext>
                </a:extLst>
              </a:tr>
              <a:tr h="20859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Goods and Services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193 972 000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233 574 209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-58 974 618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12254352"/>
                  </a:ext>
                </a:extLst>
              </a:tr>
              <a:tr h="22819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Theft and losses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1 250 122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-1 250 122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35566900"/>
                  </a:ext>
                </a:extLst>
              </a:tr>
              <a:tr h="22819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Municipality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7 732 000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5 122 861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2 609 139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36973054"/>
                  </a:ext>
                </a:extLst>
              </a:tr>
              <a:tr h="22819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Social Benefits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1 248 000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899 849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348 151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22552619"/>
                  </a:ext>
                </a:extLst>
              </a:tr>
              <a:tr h="22819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Capital Assets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20 708 000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14 374 526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4 752 000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20345147"/>
                  </a:ext>
                </a:extLst>
              </a:tr>
              <a:tr h="22819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Interest on land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9 587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6 413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37690306"/>
                  </a:ext>
                </a:extLst>
              </a:tr>
              <a:tr h="22819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Sub Total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634 013 000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650 562 861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-37 457 952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77677006"/>
                  </a:ext>
                </a:extLst>
              </a:tr>
              <a:tr h="22819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Land and sub soil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732 136 000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1 243 750 001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-511 614 001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8404082"/>
                  </a:ext>
                </a:extLst>
              </a:tr>
              <a:tr h="22819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Households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2 418 914 000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2 008 228 153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410 682 677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24588308"/>
                  </a:ext>
                </a:extLst>
              </a:tr>
              <a:tr h="22819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Subtotal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3 151 050 000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3 251 978 154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-100 931 324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86969138"/>
                  </a:ext>
                </a:extLst>
              </a:tr>
              <a:tr h="22819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>
                          <a:effectLst/>
                        </a:rPr>
                        <a:t>Total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3 785 063 000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3 902 541 015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-138 389 276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63854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47605125"/>
      </p:ext>
    </p:extLst>
  </p:cSld>
  <p:clrMapOvr>
    <a:masterClrMapping/>
  </p:clrMapOvr>
  <p:transition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304147" y="316323"/>
            <a:ext cx="7436205" cy="646330"/>
          </a:xfr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>restitution 2022- 2023 FINANCIAL PERFORMANCE </a:t>
            </a:r>
            <a:br>
              <a:rPr lang="en-GB" sz="1800" dirty="0"/>
            </a:br>
            <a:r>
              <a:rPr lang="en-GB" sz="1800" dirty="0"/>
              <a:t>AS AT 31 MARCH 2023  (household/projects)</a:t>
            </a:r>
            <a:br>
              <a:rPr lang="en-GB" sz="1800" dirty="0"/>
            </a:br>
            <a:endParaRPr lang="en-ZA" altLang="en-US" sz="1800" b="1" dirty="0">
              <a:latin typeface="Candar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1452" y="865723"/>
            <a:ext cx="7598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dirty="0"/>
          </a:p>
          <a:p>
            <a:endParaRPr lang="en-Z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A8A8660-DA1D-4358-9BD3-B188CB3685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62864023"/>
              </p:ext>
            </p:extLst>
          </p:nvPr>
        </p:nvGraphicFramePr>
        <p:xfrm>
          <a:off x="304146" y="1275606"/>
          <a:ext cx="7436206" cy="2761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7614">
                  <a:extLst>
                    <a:ext uri="{9D8B030D-6E8A-4147-A177-3AD203B41FA5}">
                      <a16:colId xmlns:a16="http://schemas.microsoft.com/office/drawing/2014/main" xmlns="" val="3564987694"/>
                    </a:ext>
                  </a:extLst>
                </a:gridCol>
                <a:gridCol w="1439759">
                  <a:extLst>
                    <a:ext uri="{9D8B030D-6E8A-4147-A177-3AD203B41FA5}">
                      <a16:colId xmlns:a16="http://schemas.microsoft.com/office/drawing/2014/main" xmlns="" val="3980167828"/>
                    </a:ext>
                  </a:extLst>
                </a:gridCol>
                <a:gridCol w="1574502">
                  <a:extLst>
                    <a:ext uri="{9D8B030D-6E8A-4147-A177-3AD203B41FA5}">
                      <a16:colId xmlns:a16="http://schemas.microsoft.com/office/drawing/2014/main" xmlns="" val="2861659823"/>
                    </a:ext>
                  </a:extLst>
                </a:gridCol>
                <a:gridCol w="1555534">
                  <a:extLst>
                    <a:ext uri="{9D8B030D-6E8A-4147-A177-3AD203B41FA5}">
                      <a16:colId xmlns:a16="http://schemas.microsoft.com/office/drawing/2014/main" xmlns="" val="2270038219"/>
                    </a:ext>
                  </a:extLst>
                </a:gridCol>
                <a:gridCol w="758797">
                  <a:extLst>
                    <a:ext uri="{9D8B030D-6E8A-4147-A177-3AD203B41FA5}">
                      <a16:colId xmlns:a16="http://schemas.microsoft.com/office/drawing/2014/main" xmlns="" val="2836813476"/>
                    </a:ext>
                  </a:extLst>
                </a:gridCol>
              </a:tblGrid>
              <a:tr h="38496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>
                          <a:effectLst/>
                        </a:rPr>
                        <a:t>TOTAL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>
                          <a:effectLst/>
                        </a:rPr>
                        <a:t>BUDGET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>
                          <a:effectLst/>
                        </a:rPr>
                        <a:t>EXPENDITURE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>
                          <a:effectLst/>
                        </a:rPr>
                        <a:t>AVAILABLE BUDGET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>
                          <a:effectLst/>
                        </a:rPr>
                        <a:t>% EXP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3875599"/>
                  </a:ext>
                </a:extLst>
              </a:tr>
              <a:tr h="367452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Eastern Cape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761 465 000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897 333 266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-135 868 266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60567910"/>
                  </a:ext>
                </a:extLst>
              </a:tr>
              <a:tr h="208594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Free State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4 532 000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1 673 495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2 858 505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12254352"/>
                  </a:ext>
                </a:extLst>
              </a:tr>
              <a:tr h="228198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Gauteng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42 769 000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42 926 271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-157 271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35566900"/>
                  </a:ext>
                </a:extLst>
              </a:tr>
              <a:tr h="228198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KwaZulu Natal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775 519 000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859 541 164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-84 022 164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36973054"/>
                  </a:ext>
                </a:extLst>
              </a:tr>
              <a:tr h="228198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Limpopo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618 845 000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630 763 906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-11 918 906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22552619"/>
                  </a:ext>
                </a:extLst>
              </a:tr>
              <a:tr h="228198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Mpumalanga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334 457 000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315 562 008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18 894 992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20345147"/>
                  </a:ext>
                </a:extLst>
              </a:tr>
              <a:tr h="228198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North West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399 279 000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412 542 225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-13 266 395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103%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37690306"/>
                  </a:ext>
                </a:extLst>
              </a:tr>
              <a:tr h="228198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Northern Cape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85 916 000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47 603 694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38 312 306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77677006"/>
                  </a:ext>
                </a:extLst>
              </a:tr>
              <a:tr h="228198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Western Cape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128 268 000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44 032 124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84 235 876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8404082"/>
                  </a:ext>
                </a:extLst>
              </a:tr>
              <a:tr h="20283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>
                          <a:effectLst/>
                        </a:rPr>
                        <a:t>Total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3 151 050 000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3 251 978 154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-100 931 324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63854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20313904"/>
      </p:ext>
    </p:extLst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D:\K-13038 CRLR Corporate Identity Guide\Dev\Stationary\Letterhead\K-13038 CRLR Corporate Identity Guide-Letterhead-header_Dev_V1.jpg">
            <a:extLst>
              <a:ext uri="{FF2B5EF4-FFF2-40B4-BE49-F238E27FC236}">
                <a16:creationId xmlns:a16="http://schemas.microsoft.com/office/drawing/2014/main" xmlns="" id="{7456AC13-499E-45E5-AFE9-692FC1491642}"/>
              </a:ext>
            </a:extLst>
          </p:cNvPr>
          <p:cNvPicPr/>
          <p:nvPr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01" r="34595"/>
          <a:stretch/>
        </p:blipFill>
        <p:spPr bwMode="auto">
          <a:xfrm>
            <a:off x="0" y="10"/>
            <a:ext cx="6337717" cy="5143490"/>
          </a:xfrm>
          <a:prstGeom prst="rect">
            <a:avLst/>
          </a:prstGeom>
          <a:noFill/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xmlns="" id="{684279B0-E056-4C65-A591-C50296A09945}"/>
              </a:ext>
            </a:extLst>
          </p:cNvPr>
          <p:cNvSpPr txBox="1">
            <a:spLocks/>
          </p:cNvSpPr>
          <p:nvPr/>
        </p:nvSpPr>
        <p:spPr>
          <a:xfrm>
            <a:off x="744382" y="699542"/>
            <a:ext cx="4663513" cy="1220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en-US" sz="4400" dirty="0">
                <a:solidFill>
                  <a:srgbClr val="00B050"/>
                </a:solidFill>
                <a:latin typeface="+mj-lt"/>
              </a:rPr>
              <a:t>THANK YOU</a:t>
            </a:r>
            <a:endParaRPr lang="en-US" altLang="en-US" sz="4400" kern="1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4825" name="Content Placeholder 2"/>
          <p:cNvSpPr>
            <a:spLocks noGrp="1"/>
          </p:cNvSpPr>
          <p:nvPr>
            <p:ph idx="4294967295"/>
          </p:nvPr>
        </p:nvSpPr>
        <p:spPr>
          <a:xfrm>
            <a:off x="628650" y="1664838"/>
            <a:ext cx="3464715" cy="29678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500" b="1" dirty="0">
              <a:solidFill>
                <a:srgbClr val="FFFFFF"/>
              </a:solidFill>
              <a:latin typeface="+mn-lt"/>
            </a:endParaRP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500" b="1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7B7FC4-3EF3-4D3A-B51E-A3BC97DE76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04" r="1" b="1"/>
          <a:stretch/>
        </p:blipFill>
        <p:spPr>
          <a:xfrm>
            <a:off x="4669497" y="10"/>
            <a:ext cx="4472089" cy="51434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414458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11560" y="2211710"/>
            <a:ext cx="7992888" cy="51435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n-ZA" altLang="en-US" sz="1400" dirty="0"/>
              <a:t>2022/2023 APP targets and performance REPORTING FOR QUARTER 3 AND QUARTER 4</a:t>
            </a:r>
            <a:endParaRPr lang="en-ZA" altLang="en-US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403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2"/>
          <p:cNvSpPr>
            <a:spLocks noGrp="1"/>
          </p:cNvSpPr>
          <p:nvPr>
            <p:ph type="title"/>
          </p:nvPr>
        </p:nvSpPr>
        <p:spPr>
          <a:xfrm>
            <a:off x="107504" y="114300"/>
            <a:ext cx="8352928" cy="51435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en-ZA" altLang="en-US" sz="1200" dirty="0">
                <a:solidFill>
                  <a:prstClr val="black"/>
                </a:solidFill>
              </a:rPr>
              <a:t>ACHIEVEMENT  AGAINST 2022/2023 APP TARGETS: PER QUARTER</a:t>
            </a:r>
            <a:br>
              <a:rPr lang="en-ZA" altLang="en-US" sz="1200" dirty="0">
                <a:solidFill>
                  <a:prstClr val="black"/>
                </a:solidFill>
              </a:rPr>
            </a:br>
            <a:r>
              <a:rPr lang="en-ZA" altLang="en-US" sz="1200" dirty="0">
                <a:solidFill>
                  <a:prstClr val="black"/>
                </a:solidFill>
              </a:rPr>
              <a:t> 01 OCTOBER 2022 TO 31 MARCH 2023</a:t>
            </a:r>
            <a:endParaRPr lang="en-ZA" altLang="en-US" sz="1200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472A4A41-3845-40C7-AD98-0DD3C15E1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5911464"/>
              </p:ext>
            </p:extLst>
          </p:nvPr>
        </p:nvGraphicFramePr>
        <p:xfrm>
          <a:off x="107505" y="699542"/>
          <a:ext cx="8352929" cy="3317715"/>
        </p:xfrm>
        <a:graphic>
          <a:graphicData uri="http://schemas.openxmlformats.org/drawingml/2006/table">
            <a:tbl>
              <a:tblPr/>
              <a:tblGrid>
                <a:gridCol w="827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89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34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55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64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6028">
                  <a:extLst>
                    <a:ext uri="{9D8B030D-6E8A-4147-A177-3AD203B41FA5}">
                      <a16:colId xmlns:a16="http://schemas.microsoft.com/office/drawing/2014/main" xmlns="" val="3136973399"/>
                    </a:ext>
                  </a:extLst>
                </a:gridCol>
                <a:gridCol w="616411">
                  <a:extLst>
                    <a:ext uri="{9D8B030D-6E8A-4147-A177-3AD203B41FA5}">
                      <a16:colId xmlns:a16="http://schemas.microsoft.com/office/drawing/2014/main" xmlns="" val="316832117"/>
                    </a:ext>
                  </a:extLst>
                </a:gridCol>
                <a:gridCol w="578839">
                  <a:extLst>
                    <a:ext uri="{9D8B030D-6E8A-4147-A177-3AD203B41FA5}">
                      <a16:colId xmlns:a16="http://schemas.microsoft.com/office/drawing/2014/main" xmlns="" val="3163612538"/>
                    </a:ext>
                  </a:extLst>
                </a:gridCol>
                <a:gridCol w="578839">
                  <a:extLst>
                    <a:ext uri="{9D8B030D-6E8A-4147-A177-3AD203B41FA5}">
                      <a16:colId xmlns:a16="http://schemas.microsoft.com/office/drawing/2014/main" xmlns="" val="2213955288"/>
                    </a:ext>
                  </a:extLst>
                </a:gridCol>
                <a:gridCol w="806028">
                  <a:extLst>
                    <a:ext uri="{9D8B030D-6E8A-4147-A177-3AD203B41FA5}">
                      <a16:colId xmlns:a16="http://schemas.microsoft.com/office/drawing/2014/main" xmlns="" val="3357328047"/>
                    </a:ext>
                  </a:extLst>
                </a:gridCol>
                <a:gridCol w="616411">
                  <a:extLst>
                    <a:ext uri="{9D8B030D-6E8A-4147-A177-3AD203B41FA5}">
                      <a16:colId xmlns:a16="http://schemas.microsoft.com/office/drawing/2014/main" xmlns="" val="253503501"/>
                    </a:ext>
                  </a:extLst>
                </a:gridCol>
                <a:gridCol w="578839">
                  <a:extLst>
                    <a:ext uri="{9D8B030D-6E8A-4147-A177-3AD203B41FA5}">
                      <a16:colId xmlns:a16="http://schemas.microsoft.com/office/drawing/2014/main" xmlns="" val="3930711153"/>
                    </a:ext>
                  </a:extLst>
                </a:gridCol>
              </a:tblGrid>
              <a:tr h="33201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Performance </a:t>
                      </a:r>
                    </a:p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indicator</a:t>
                      </a:r>
                      <a:r>
                        <a:rPr lang="en-Z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Annual </a:t>
                      </a:r>
                    </a:p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Target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 Against </a:t>
                      </a:r>
                    </a:p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Annual Target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</a:t>
                      </a:r>
                    </a:p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Achieved </a:t>
                      </a:r>
                    </a:p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against Annual </a:t>
                      </a:r>
                    </a:p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Target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Variance</a:t>
                      </a:r>
                    </a:p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on Annual </a:t>
                      </a:r>
                    </a:p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Target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7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7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6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6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6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55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Actual </a:t>
                      </a:r>
                    </a:p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Achieved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Variance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Target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Actual </a:t>
                      </a:r>
                    </a:p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Achieved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Variance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145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Number of </a:t>
                      </a:r>
                      <a:r>
                        <a:rPr lang="en-ZA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land claims settled </a:t>
                      </a:r>
                    </a:p>
                    <a:p>
                      <a:pPr algn="l" rtl="0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ZA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ZA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ZA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ZA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+19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ZA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ZA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ZA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ZA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ZA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endParaRPr lang="en-ZA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endParaRPr lang="en-ZA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endParaRPr lang="en-ZA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ZA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200 </a:t>
                      </a:r>
                    </a:p>
                    <a:p>
                      <a:pPr marL="0" algn="ctr" defTabSz="914400" rtl="0" eaLnBrk="1" fontAlgn="ctr" latinLnBrk="0" hangingPunct="1"/>
                      <a:endParaRPr lang="en-Z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endParaRPr lang="en-Z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ZA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(199 Actual plus 1 Adjustment)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ZA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ZA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+99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74341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Number of land claims finalised </a:t>
                      </a:r>
                      <a:endParaRPr lang="en-ZA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ZA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ZA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ZA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+57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ZA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ZA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endParaRPr lang="en-ZA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endParaRPr lang="en-ZA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endParaRPr lang="en-ZA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endParaRPr lang="en-ZA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ZA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197 </a:t>
                      </a:r>
                    </a:p>
                    <a:p>
                      <a:pPr marL="0" algn="ctr" defTabSz="914400" rtl="0" eaLnBrk="1" fontAlgn="ctr" latinLnBrk="0" hangingPunct="1"/>
                      <a:endParaRPr lang="en-ZA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(187 Actual plus 10 Adjustments) </a:t>
                      </a:r>
                    </a:p>
                    <a:p>
                      <a:pPr marL="0" algn="ctr" defTabSz="914400" rtl="0" eaLnBrk="1" fontAlgn="ctr" latinLnBrk="0" hangingPunct="1"/>
                      <a:endParaRPr lang="en-ZA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ZA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ZA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+96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12567064"/>
      </p:ext>
    </p:extLst>
  </p:cSld>
  <p:clrMapOvr>
    <a:masterClrMapping/>
  </p:clrMapOvr>
  <p:transition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11560" y="2211710"/>
            <a:ext cx="7992888" cy="51435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ZA" altLang="en-US" sz="1400" dirty="0">
                <a:solidFill>
                  <a:prstClr val="black"/>
                </a:solidFill>
              </a:rPr>
              <a:t>Reporting from 01 October 2022 to 31 march 2023</a:t>
            </a:r>
            <a:endParaRPr lang="en-ZA" altLang="en-US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499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2"/>
          <p:cNvSpPr>
            <a:spLocks noGrp="1"/>
          </p:cNvSpPr>
          <p:nvPr>
            <p:ph type="title"/>
          </p:nvPr>
        </p:nvSpPr>
        <p:spPr>
          <a:xfrm>
            <a:off x="107504" y="114300"/>
            <a:ext cx="8280920" cy="585242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ZA" altLang="en-US" sz="1200" b="1" dirty="0"/>
              <a:t>SUMMARY PROVINCIAL BREAKDOWN: </a:t>
            </a:r>
            <a:br>
              <a:rPr lang="en-ZA" altLang="en-US" sz="1200" b="1" dirty="0"/>
            </a:br>
            <a:r>
              <a:rPr lang="en-ZA" altLang="en-US" sz="1200" b="1" dirty="0"/>
              <a:t>NUMBER  OF  LAND CLAIMS SETTLED:   01 </a:t>
            </a:r>
            <a:r>
              <a:rPr lang="en-ZA" altLang="en-US" sz="1200" dirty="0" err="1"/>
              <a:t>october</a:t>
            </a:r>
            <a:r>
              <a:rPr lang="en-ZA" altLang="en-US" sz="1200" dirty="0"/>
              <a:t> 2022 – 31 MARCH 2023</a:t>
            </a:r>
            <a:endParaRPr lang="en-ZA" altLang="en-US" sz="1200" b="1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D188D36B-9E92-6A91-ED61-4718A83B8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2528276"/>
              </p:ext>
            </p:extLst>
          </p:nvPr>
        </p:nvGraphicFramePr>
        <p:xfrm>
          <a:off x="107504" y="771550"/>
          <a:ext cx="8280920" cy="3456384"/>
        </p:xfrm>
        <a:graphic>
          <a:graphicData uri="http://schemas.openxmlformats.org/drawingml/2006/table">
            <a:tbl>
              <a:tblPr/>
              <a:tblGrid>
                <a:gridCol w="685691">
                  <a:extLst>
                    <a:ext uri="{9D8B030D-6E8A-4147-A177-3AD203B41FA5}">
                      <a16:colId xmlns:a16="http://schemas.microsoft.com/office/drawing/2014/main" xmlns="" val="3027436964"/>
                    </a:ext>
                  </a:extLst>
                </a:gridCol>
                <a:gridCol w="682932">
                  <a:extLst>
                    <a:ext uri="{9D8B030D-6E8A-4147-A177-3AD203B41FA5}">
                      <a16:colId xmlns:a16="http://schemas.microsoft.com/office/drawing/2014/main" xmlns="" val="933571013"/>
                    </a:ext>
                  </a:extLst>
                </a:gridCol>
                <a:gridCol w="766673">
                  <a:extLst>
                    <a:ext uri="{9D8B030D-6E8A-4147-A177-3AD203B41FA5}">
                      <a16:colId xmlns:a16="http://schemas.microsoft.com/office/drawing/2014/main" xmlns="" val="3206814784"/>
                    </a:ext>
                  </a:extLst>
                </a:gridCol>
                <a:gridCol w="711767">
                  <a:extLst>
                    <a:ext uri="{9D8B030D-6E8A-4147-A177-3AD203B41FA5}">
                      <a16:colId xmlns:a16="http://schemas.microsoft.com/office/drawing/2014/main" xmlns="" val="1473151838"/>
                    </a:ext>
                  </a:extLst>
                </a:gridCol>
                <a:gridCol w="711767">
                  <a:extLst>
                    <a:ext uri="{9D8B030D-6E8A-4147-A177-3AD203B41FA5}">
                      <a16:colId xmlns:a16="http://schemas.microsoft.com/office/drawing/2014/main" xmlns="" val="2486486822"/>
                    </a:ext>
                  </a:extLst>
                </a:gridCol>
                <a:gridCol w="782073">
                  <a:extLst>
                    <a:ext uri="{9D8B030D-6E8A-4147-A177-3AD203B41FA5}">
                      <a16:colId xmlns:a16="http://schemas.microsoft.com/office/drawing/2014/main" xmlns="" val="2678113242"/>
                    </a:ext>
                  </a:extLst>
                </a:gridCol>
                <a:gridCol w="653704">
                  <a:extLst>
                    <a:ext uri="{9D8B030D-6E8A-4147-A177-3AD203B41FA5}">
                      <a16:colId xmlns:a16="http://schemas.microsoft.com/office/drawing/2014/main" xmlns="" val="1721651525"/>
                    </a:ext>
                  </a:extLst>
                </a:gridCol>
                <a:gridCol w="528727">
                  <a:extLst>
                    <a:ext uri="{9D8B030D-6E8A-4147-A177-3AD203B41FA5}">
                      <a16:colId xmlns:a16="http://schemas.microsoft.com/office/drawing/2014/main" xmlns="" val="3228801473"/>
                    </a:ext>
                  </a:extLst>
                </a:gridCol>
                <a:gridCol w="528727">
                  <a:extLst>
                    <a:ext uri="{9D8B030D-6E8A-4147-A177-3AD203B41FA5}">
                      <a16:colId xmlns:a16="http://schemas.microsoft.com/office/drawing/2014/main" xmlns="" val="2161175643"/>
                    </a:ext>
                  </a:extLst>
                </a:gridCol>
                <a:gridCol w="528727">
                  <a:extLst>
                    <a:ext uri="{9D8B030D-6E8A-4147-A177-3AD203B41FA5}">
                      <a16:colId xmlns:a16="http://schemas.microsoft.com/office/drawing/2014/main" xmlns="" val="2032686170"/>
                    </a:ext>
                  </a:extLst>
                </a:gridCol>
                <a:gridCol w="576527">
                  <a:extLst>
                    <a:ext uri="{9D8B030D-6E8A-4147-A177-3AD203B41FA5}">
                      <a16:colId xmlns:a16="http://schemas.microsoft.com/office/drawing/2014/main" xmlns="" val="2930506352"/>
                    </a:ext>
                  </a:extLst>
                </a:gridCol>
                <a:gridCol w="563743">
                  <a:extLst>
                    <a:ext uri="{9D8B030D-6E8A-4147-A177-3AD203B41FA5}">
                      <a16:colId xmlns:a16="http://schemas.microsoft.com/office/drawing/2014/main" xmlns="" val="3874659771"/>
                    </a:ext>
                  </a:extLst>
                </a:gridCol>
                <a:gridCol w="559862">
                  <a:extLst>
                    <a:ext uri="{9D8B030D-6E8A-4147-A177-3AD203B41FA5}">
                      <a16:colId xmlns:a16="http://schemas.microsoft.com/office/drawing/2014/main" xmlns="" val="2101984403"/>
                    </a:ext>
                  </a:extLst>
                </a:gridCol>
              </a:tblGrid>
              <a:tr h="56763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</a:t>
                      </a:r>
                    </a:p>
                  </a:txBody>
                  <a:tcPr marL="3079" marR="3079" marT="30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</a:t>
                      </a:r>
                    </a:p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Performance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 Percentage </a:t>
                      </a:r>
                      <a:b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Variance</a:t>
                      </a:r>
                    </a:p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on Annual Target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en-ZA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2022/23 ACTUAL PERFORMANCE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079" marR="3079" marT="30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ZA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79" marR="3079" marT="307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ZA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79" marR="3079" marT="307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en-ZA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ZA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79" marR="3079" marT="307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8108717"/>
                  </a:ext>
                </a:extLst>
              </a:tr>
              <a:tr h="33357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3079" marR="3079" marT="30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 </a:t>
                      </a:r>
                    </a:p>
                  </a:txBody>
                  <a:tcPr marL="3079" marR="3079" marT="30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9014735"/>
                  </a:ext>
                </a:extLst>
              </a:tr>
              <a:tr h="23400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</a:t>
                      </a:r>
                    </a:p>
                  </a:txBody>
                  <a:tcPr marL="3079" marR="3079" marT="30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Achieved  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Variance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</a:t>
                      </a:r>
                    </a:p>
                  </a:txBody>
                  <a:tcPr marL="3079" marR="3079" marT="30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Achieved  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Variance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8513422"/>
                  </a:ext>
                </a:extLst>
              </a:tr>
              <a:tr h="2306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3079" marR="3079" marT="30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079" marR="3079" marT="30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3079" marR="3079" marT="3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3357199"/>
                  </a:ext>
                </a:extLst>
              </a:tr>
              <a:tr h="2230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 State</a:t>
                      </a:r>
                    </a:p>
                  </a:txBody>
                  <a:tcPr marL="3079" marR="3079" marT="30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079" marR="3079" marT="30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079" marR="3079" marT="3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6053211"/>
                  </a:ext>
                </a:extLst>
              </a:tr>
              <a:tr h="2249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3079" marR="3079" marT="30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079" marR="3079" marT="30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079" marR="3079" marT="3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9972665"/>
                  </a:ext>
                </a:extLst>
              </a:tr>
              <a:tr h="2306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KwaZulu-Natal</a:t>
                      </a:r>
                    </a:p>
                  </a:txBody>
                  <a:tcPr marL="3079" marR="3079" marT="30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3079" marR="3079" marT="30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079" marR="3079" marT="3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4395199"/>
                  </a:ext>
                </a:extLst>
              </a:tr>
              <a:tr h="2362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Limpopo</a:t>
                      </a:r>
                    </a:p>
                  </a:txBody>
                  <a:tcPr marL="3079" marR="3079" marT="30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079" marR="3079" marT="30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079" marR="3079" marT="3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1388556"/>
                  </a:ext>
                </a:extLst>
              </a:tr>
              <a:tr h="2306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Mpumalanga</a:t>
                      </a:r>
                    </a:p>
                  </a:txBody>
                  <a:tcPr marL="3079" marR="3079" marT="30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079" marR="3079" marT="30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079" marR="3079" marT="3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2176177"/>
                  </a:ext>
                </a:extLst>
              </a:tr>
              <a:tr h="2362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West</a:t>
                      </a:r>
                    </a:p>
                  </a:txBody>
                  <a:tcPr marL="3079" marR="3079" marT="30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079" marR="3079" marT="30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079" marR="3079" marT="3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7420904"/>
                  </a:ext>
                </a:extLst>
              </a:tr>
              <a:tr h="2362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Cape</a:t>
                      </a:r>
                    </a:p>
                  </a:txBody>
                  <a:tcPr marL="3079" marR="3079" marT="30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079" marR="3079" marT="30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200%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079" marR="3079" marT="3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9833322"/>
                  </a:ext>
                </a:extLst>
              </a:tr>
              <a:tr h="2362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3079" marR="3079" marT="30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079" marR="3079" marT="3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079" marR="3079" marT="3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4564549"/>
                  </a:ext>
                </a:extLst>
              </a:tr>
              <a:tr h="2362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3079" marR="3079" marT="30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3079" marR="3079" marT="3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3079" marR="3079" marT="3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3079" marR="3079" marT="3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203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06412829"/>
      </p:ext>
    </p:extLst>
  </p:cSld>
  <p:clrMapOvr>
    <a:masterClrMapping/>
  </p:clrMapOvr>
  <p:transition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2"/>
          <p:cNvSpPr>
            <a:spLocks noGrp="1"/>
          </p:cNvSpPr>
          <p:nvPr>
            <p:ph type="title"/>
          </p:nvPr>
        </p:nvSpPr>
        <p:spPr>
          <a:xfrm>
            <a:off x="143158" y="114300"/>
            <a:ext cx="8228099" cy="51323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ZA" altLang="en-US" sz="1200" b="1" dirty="0"/>
              <a:t>SUMMARY PROVINCIAL BREAKDOWN: </a:t>
            </a:r>
            <a:br>
              <a:rPr lang="en-ZA" altLang="en-US" sz="1200" b="1" dirty="0"/>
            </a:br>
            <a:r>
              <a:rPr lang="en-ZA" altLang="en-US" sz="1200" b="1" dirty="0"/>
              <a:t>NUMBER  OF  LAND CLAIMS finalised:   01 </a:t>
            </a:r>
            <a:r>
              <a:rPr lang="en-ZA" altLang="en-US" sz="1200" dirty="0"/>
              <a:t> OCTOBER 2022 – 31 MARCH 2023</a:t>
            </a:r>
            <a:endParaRPr lang="en-ZA" altLang="en-US" sz="1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9B5D70A-53B7-CD56-A77C-F4DC105EC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0705689"/>
              </p:ext>
            </p:extLst>
          </p:nvPr>
        </p:nvGraphicFramePr>
        <p:xfrm>
          <a:off x="143158" y="705058"/>
          <a:ext cx="8228099" cy="3018820"/>
        </p:xfrm>
        <a:graphic>
          <a:graphicData uri="http://schemas.openxmlformats.org/drawingml/2006/table">
            <a:tbl>
              <a:tblPr/>
              <a:tblGrid>
                <a:gridCol w="858904">
                  <a:extLst>
                    <a:ext uri="{9D8B030D-6E8A-4147-A177-3AD203B41FA5}">
                      <a16:colId xmlns:a16="http://schemas.microsoft.com/office/drawing/2014/main" xmlns="" val="602884951"/>
                    </a:ext>
                  </a:extLst>
                </a:gridCol>
                <a:gridCol w="572603">
                  <a:extLst>
                    <a:ext uri="{9D8B030D-6E8A-4147-A177-3AD203B41FA5}">
                      <a16:colId xmlns:a16="http://schemas.microsoft.com/office/drawing/2014/main" xmlns="" val="730854403"/>
                    </a:ext>
                  </a:extLst>
                </a:gridCol>
                <a:gridCol w="715762">
                  <a:extLst>
                    <a:ext uri="{9D8B030D-6E8A-4147-A177-3AD203B41FA5}">
                      <a16:colId xmlns:a16="http://schemas.microsoft.com/office/drawing/2014/main" xmlns="" val="1888545665"/>
                    </a:ext>
                  </a:extLst>
                </a:gridCol>
                <a:gridCol w="770623">
                  <a:extLst>
                    <a:ext uri="{9D8B030D-6E8A-4147-A177-3AD203B41FA5}">
                      <a16:colId xmlns:a16="http://schemas.microsoft.com/office/drawing/2014/main" xmlns="" val="572092976"/>
                    </a:ext>
                  </a:extLst>
                </a:gridCol>
                <a:gridCol w="550445">
                  <a:extLst>
                    <a:ext uri="{9D8B030D-6E8A-4147-A177-3AD203B41FA5}">
                      <a16:colId xmlns:a16="http://schemas.microsoft.com/office/drawing/2014/main" xmlns="" val="3256755071"/>
                    </a:ext>
                  </a:extLst>
                </a:gridCol>
                <a:gridCol w="572603">
                  <a:extLst>
                    <a:ext uri="{9D8B030D-6E8A-4147-A177-3AD203B41FA5}">
                      <a16:colId xmlns:a16="http://schemas.microsoft.com/office/drawing/2014/main" xmlns="" val="1769314157"/>
                    </a:ext>
                  </a:extLst>
                </a:gridCol>
                <a:gridCol w="632249">
                  <a:extLst>
                    <a:ext uri="{9D8B030D-6E8A-4147-A177-3AD203B41FA5}">
                      <a16:colId xmlns:a16="http://schemas.microsoft.com/office/drawing/2014/main" xmlns="" val="3803539289"/>
                    </a:ext>
                  </a:extLst>
                </a:gridCol>
                <a:gridCol w="632249">
                  <a:extLst>
                    <a:ext uri="{9D8B030D-6E8A-4147-A177-3AD203B41FA5}">
                      <a16:colId xmlns:a16="http://schemas.microsoft.com/office/drawing/2014/main" xmlns="" val="3390331669"/>
                    </a:ext>
                  </a:extLst>
                </a:gridCol>
                <a:gridCol w="632249">
                  <a:extLst>
                    <a:ext uri="{9D8B030D-6E8A-4147-A177-3AD203B41FA5}">
                      <a16:colId xmlns:a16="http://schemas.microsoft.com/office/drawing/2014/main" xmlns="" val="2695622732"/>
                    </a:ext>
                  </a:extLst>
                </a:gridCol>
                <a:gridCol w="572603">
                  <a:extLst>
                    <a:ext uri="{9D8B030D-6E8A-4147-A177-3AD203B41FA5}">
                      <a16:colId xmlns:a16="http://schemas.microsoft.com/office/drawing/2014/main" xmlns="" val="2477769895"/>
                    </a:ext>
                  </a:extLst>
                </a:gridCol>
                <a:gridCol w="572603">
                  <a:extLst>
                    <a:ext uri="{9D8B030D-6E8A-4147-A177-3AD203B41FA5}">
                      <a16:colId xmlns:a16="http://schemas.microsoft.com/office/drawing/2014/main" xmlns="" val="4046169006"/>
                    </a:ext>
                  </a:extLst>
                </a:gridCol>
                <a:gridCol w="572603">
                  <a:extLst>
                    <a:ext uri="{9D8B030D-6E8A-4147-A177-3AD203B41FA5}">
                      <a16:colId xmlns:a16="http://schemas.microsoft.com/office/drawing/2014/main" xmlns="" val="215718752"/>
                    </a:ext>
                  </a:extLst>
                </a:gridCol>
                <a:gridCol w="572603">
                  <a:extLst>
                    <a:ext uri="{9D8B030D-6E8A-4147-A177-3AD203B41FA5}">
                      <a16:colId xmlns:a16="http://schemas.microsoft.com/office/drawing/2014/main" xmlns="" val="51212979"/>
                    </a:ext>
                  </a:extLst>
                </a:gridCol>
              </a:tblGrid>
              <a:tr h="46273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Province</a:t>
                      </a: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Total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Performance 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 Percentage</a:t>
                      </a:r>
                    </a:p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Variance on Annual Target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kumimoji="0" lang="en-ZA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2022/23 ACTUAL PERFORMANCE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ZA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56" marR="3156" marT="31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ZA" sz="6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56" marR="3156" marT="31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ZA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56" marR="3156" marT="31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ZA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ZA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56" marR="3156" marT="31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ZA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56" marR="3156" marT="31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ZA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56" marR="3156" marT="31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74153"/>
                  </a:ext>
                </a:extLst>
              </a:tr>
              <a:tr h="20855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 </a:t>
                      </a: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5579221"/>
                  </a:ext>
                </a:extLst>
              </a:tr>
              <a:tr h="2306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Achieved 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Variance 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Achieved 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Variance 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264403"/>
                  </a:ext>
                </a:extLst>
              </a:tr>
              <a:tr h="2085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7355724"/>
                  </a:ext>
                </a:extLst>
              </a:tr>
              <a:tr h="2398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 State</a:t>
                      </a: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4689042"/>
                  </a:ext>
                </a:extLst>
              </a:tr>
              <a:tr h="2085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3214454"/>
                  </a:ext>
                </a:extLst>
              </a:tr>
              <a:tr h="2189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KwaZulu-Natal</a:t>
                      </a: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4904567"/>
                  </a:ext>
                </a:extLst>
              </a:tr>
              <a:tr h="1772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Limpopo</a:t>
                      </a: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133%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0492043"/>
                  </a:ext>
                </a:extLst>
              </a:tr>
              <a:tr h="2085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Mpumalanga</a:t>
                      </a: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3394417"/>
                  </a:ext>
                </a:extLst>
              </a:tr>
              <a:tr h="2085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West</a:t>
                      </a: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+13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750%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9992055"/>
                  </a:ext>
                </a:extLst>
              </a:tr>
              <a:tr h="1981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Cape</a:t>
                      </a: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2660656"/>
                  </a:ext>
                </a:extLst>
              </a:tr>
              <a:tr h="2294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3672540"/>
                  </a:ext>
                </a:extLst>
              </a:tr>
              <a:tr h="2189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ZA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ZA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ZA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-39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ZA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3156" marR="3156" marT="31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ZA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3156" marR="3156" marT="31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0514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80834350"/>
      </p:ext>
    </p:extLst>
  </p:cSld>
  <p:clrMapOvr>
    <a:masterClrMapping/>
  </p:clrMapOvr>
  <p:transition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11560" y="2211710"/>
            <a:ext cx="7992888" cy="51435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ZA" altLang="en-US" sz="1400" dirty="0"/>
              <a:t>2022/2023 </a:t>
            </a:r>
            <a:r>
              <a:rPr lang="en-ZA" altLang="en-US" sz="1400" dirty="0">
                <a:solidFill>
                  <a:prstClr val="black"/>
                </a:solidFill>
              </a:rPr>
              <a:t>EXPENDITURE PERFORMANCE </a:t>
            </a:r>
            <a:r>
              <a:rPr lang="en-ZA" altLang="en-US" sz="1400" dirty="0"/>
              <a:t>FOR QUARTER 3 AND QUARTER 4</a:t>
            </a:r>
            <a:r>
              <a:rPr lang="en-ZA" altLang="en-US" sz="1400" dirty="0">
                <a:solidFill>
                  <a:prstClr val="black"/>
                </a:solidFill>
              </a:rPr>
              <a:t> </a:t>
            </a:r>
            <a:endParaRPr lang="en-ZA" altLang="en-US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056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304147" y="316323"/>
            <a:ext cx="7436205" cy="646330"/>
          </a:xfr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>restitution 2022- 2023 FINANCIAL PERFORMANCE </a:t>
            </a:r>
            <a:br>
              <a:rPr lang="en-GB" sz="1800" dirty="0"/>
            </a:br>
            <a:r>
              <a:rPr lang="en-GB" sz="1800" dirty="0"/>
              <a:t>AS AT 31 DECEMBER 2022 </a:t>
            </a:r>
            <a:br>
              <a:rPr lang="en-GB" sz="1800" dirty="0"/>
            </a:br>
            <a:endParaRPr lang="en-ZA" altLang="en-US" sz="1800" b="1" dirty="0">
              <a:latin typeface="Candar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1452" y="865723"/>
            <a:ext cx="7598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dirty="0"/>
          </a:p>
          <a:p>
            <a:endParaRPr lang="en-Z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A8A8660-DA1D-4358-9BD3-B188CB3685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65314645"/>
              </p:ext>
            </p:extLst>
          </p:nvPr>
        </p:nvGraphicFramePr>
        <p:xfrm>
          <a:off x="304147" y="1275606"/>
          <a:ext cx="7436206" cy="32429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7614">
                  <a:extLst>
                    <a:ext uri="{9D8B030D-6E8A-4147-A177-3AD203B41FA5}">
                      <a16:colId xmlns:a16="http://schemas.microsoft.com/office/drawing/2014/main" xmlns="" val="3564987694"/>
                    </a:ext>
                  </a:extLst>
                </a:gridCol>
                <a:gridCol w="1439759">
                  <a:extLst>
                    <a:ext uri="{9D8B030D-6E8A-4147-A177-3AD203B41FA5}">
                      <a16:colId xmlns:a16="http://schemas.microsoft.com/office/drawing/2014/main" xmlns="" val="3980167828"/>
                    </a:ext>
                  </a:extLst>
                </a:gridCol>
                <a:gridCol w="1574502">
                  <a:extLst>
                    <a:ext uri="{9D8B030D-6E8A-4147-A177-3AD203B41FA5}">
                      <a16:colId xmlns:a16="http://schemas.microsoft.com/office/drawing/2014/main" xmlns="" val="2861659823"/>
                    </a:ext>
                  </a:extLst>
                </a:gridCol>
                <a:gridCol w="1555534">
                  <a:extLst>
                    <a:ext uri="{9D8B030D-6E8A-4147-A177-3AD203B41FA5}">
                      <a16:colId xmlns:a16="http://schemas.microsoft.com/office/drawing/2014/main" xmlns="" val="2270038219"/>
                    </a:ext>
                  </a:extLst>
                </a:gridCol>
                <a:gridCol w="758797">
                  <a:extLst>
                    <a:ext uri="{9D8B030D-6E8A-4147-A177-3AD203B41FA5}">
                      <a16:colId xmlns:a16="http://schemas.microsoft.com/office/drawing/2014/main" xmlns="" val="2836813476"/>
                    </a:ext>
                  </a:extLst>
                </a:gridCol>
              </a:tblGrid>
              <a:tr h="38496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>
                          <a:effectLst/>
                        </a:rPr>
                        <a:t>TOTAL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>
                          <a:effectLst/>
                        </a:rPr>
                        <a:t>BUDGET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>
                          <a:effectLst/>
                        </a:rPr>
                        <a:t>EXPENDITURE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>
                          <a:effectLst/>
                        </a:rPr>
                        <a:t>AVAILABLE BUDGET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>
                          <a:effectLst/>
                        </a:rPr>
                        <a:t>% EXP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3875599"/>
                  </a:ext>
                </a:extLst>
              </a:tr>
              <a:tr h="367452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Compensation of Employees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410 337 000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295 121 493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115 215 507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60567910"/>
                  </a:ext>
                </a:extLst>
              </a:tr>
              <a:tr h="20859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Goods and Services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200 332 000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171 137 086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-15 581 921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12254352"/>
                  </a:ext>
                </a:extLst>
              </a:tr>
              <a:tr h="22819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Theft and losses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35566900"/>
                  </a:ext>
                </a:extLst>
              </a:tr>
              <a:tr h="22819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Municipality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7 732 000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5 045 730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2 686 270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36973054"/>
                  </a:ext>
                </a:extLst>
              </a:tr>
              <a:tr h="22819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Social Benefits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632 946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327 055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22552619"/>
                  </a:ext>
                </a:extLst>
              </a:tr>
              <a:tr h="22819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Capital Assets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14 459 000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12 733 619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-6 954 722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20345147"/>
                  </a:ext>
                </a:extLst>
              </a:tr>
              <a:tr h="22819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Interest on land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15 258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-15 258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37690306"/>
                  </a:ext>
                </a:extLst>
              </a:tr>
              <a:tr h="22819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Sub Total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633 820 000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484 724 106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95 676 929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77677006"/>
                  </a:ext>
                </a:extLst>
              </a:tr>
              <a:tr h="22819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Land and sub soil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732 136 000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621 747 115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110 388 885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8404082"/>
                  </a:ext>
                </a:extLst>
              </a:tr>
              <a:tr h="22819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Households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2 419 107 000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1 124 392 982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1 296 625 931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24588308"/>
                  </a:ext>
                </a:extLst>
              </a:tr>
              <a:tr h="22819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Subtotal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3 151 243 000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1 746 140 097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1 407 034 816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86969138"/>
                  </a:ext>
                </a:extLst>
              </a:tr>
              <a:tr h="22819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>
                          <a:effectLst/>
                        </a:rPr>
                        <a:t>Total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3 785 063 000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2 230 864 203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1 502 711 745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63854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78739554"/>
      </p:ext>
    </p:extLst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304147" y="316323"/>
            <a:ext cx="7436205" cy="646330"/>
          </a:xfr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>restitution 2022- 2023 FINANCIAL PERFORMANCE </a:t>
            </a:r>
            <a:br>
              <a:rPr lang="en-GB" sz="1800" dirty="0"/>
            </a:br>
            <a:r>
              <a:rPr lang="en-GB" sz="1800" dirty="0"/>
              <a:t>AS AT 31 DECEMBER 2022  (household/projects)</a:t>
            </a:r>
            <a:br>
              <a:rPr lang="en-GB" sz="1800" dirty="0"/>
            </a:br>
            <a:endParaRPr lang="en-ZA" altLang="en-US" sz="1800" b="1" dirty="0">
              <a:latin typeface="Candar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1452" y="865723"/>
            <a:ext cx="7598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dirty="0"/>
          </a:p>
          <a:p>
            <a:endParaRPr lang="en-Z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A8A8660-DA1D-4358-9BD3-B188CB3685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1110450"/>
              </p:ext>
            </p:extLst>
          </p:nvPr>
        </p:nvGraphicFramePr>
        <p:xfrm>
          <a:off x="304146" y="1275606"/>
          <a:ext cx="7436206" cy="27865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7614">
                  <a:extLst>
                    <a:ext uri="{9D8B030D-6E8A-4147-A177-3AD203B41FA5}">
                      <a16:colId xmlns:a16="http://schemas.microsoft.com/office/drawing/2014/main" xmlns="" val="3564987694"/>
                    </a:ext>
                  </a:extLst>
                </a:gridCol>
                <a:gridCol w="1439759">
                  <a:extLst>
                    <a:ext uri="{9D8B030D-6E8A-4147-A177-3AD203B41FA5}">
                      <a16:colId xmlns:a16="http://schemas.microsoft.com/office/drawing/2014/main" xmlns="" val="3980167828"/>
                    </a:ext>
                  </a:extLst>
                </a:gridCol>
                <a:gridCol w="1574502">
                  <a:extLst>
                    <a:ext uri="{9D8B030D-6E8A-4147-A177-3AD203B41FA5}">
                      <a16:colId xmlns:a16="http://schemas.microsoft.com/office/drawing/2014/main" xmlns="" val="2861659823"/>
                    </a:ext>
                  </a:extLst>
                </a:gridCol>
                <a:gridCol w="1555534">
                  <a:extLst>
                    <a:ext uri="{9D8B030D-6E8A-4147-A177-3AD203B41FA5}">
                      <a16:colId xmlns:a16="http://schemas.microsoft.com/office/drawing/2014/main" xmlns="" val="2270038219"/>
                    </a:ext>
                  </a:extLst>
                </a:gridCol>
                <a:gridCol w="758797">
                  <a:extLst>
                    <a:ext uri="{9D8B030D-6E8A-4147-A177-3AD203B41FA5}">
                      <a16:colId xmlns:a16="http://schemas.microsoft.com/office/drawing/2014/main" xmlns="" val="2836813476"/>
                    </a:ext>
                  </a:extLst>
                </a:gridCol>
              </a:tblGrid>
              <a:tr h="38496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>
                          <a:effectLst/>
                        </a:rPr>
                        <a:t>TOTAL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>
                          <a:effectLst/>
                        </a:rPr>
                        <a:t>BUDGET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>
                          <a:effectLst/>
                        </a:rPr>
                        <a:t>EXPENDITURE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>
                          <a:effectLst/>
                        </a:rPr>
                        <a:t>AVAILABLE BUDGET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>
                          <a:effectLst/>
                        </a:rPr>
                        <a:t>% EXP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3875599"/>
                  </a:ext>
                </a:extLst>
              </a:tr>
              <a:tr h="367452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Eastern Cape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761 465 000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446 863 733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316 513 180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60567910"/>
                  </a:ext>
                </a:extLst>
              </a:tr>
              <a:tr h="208594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Free State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4 725 000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1 645 457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3 079 543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12254352"/>
                  </a:ext>
                </a:extLst>
              </a:tr>
              <a:tr h="228198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Gauteng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42 769 000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29 228 640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13 540 360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35566900"/>
                  </a:ext>
                </a:extLst>
              </a:tr>
              <a:tr h="228198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KwaZulu Natal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775 519 000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267 806 811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507 712 189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36973054"/>
                  </a:ext>
                </a:extLst>
              </a:tr>
              <a:tr h="228198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Limpopo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618 845 000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383 050 954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235 794 046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22552619"/>
                  </a:ext>
                </a:extLst>
              </a:tr>
              <a:tr h="228198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Mpumalanga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334 457 000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146 531 956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187 925 044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20345147"/>
                  </a:ext>
                </a:extLst>
              </a:tr>
              <a:tr h="228198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North West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399 279 000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397 849 985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1 429 015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37690306"/>
                  </a:ext>
                </a:extLst>
              </a:tr>
              <a:tr h="228198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Northern Cape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85 916 000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41 311 770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44 604 230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77677006"/>
                  </a:ext>
                </a:extLst>
              </a:tr>
              <a:tr h="228198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effectLst/>
                          <a:latin typeface="Arial" panose="020B0604020202020204" pitchFamily="34" charset="0"/>
                        </a:rPr>
                        <a:t>Western Cape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128 268 000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31 850 791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96 417 209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8404082"/>
                  </a:ext>
                </a:extLst>
              </a:tr>
              <a:tr h="228198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>
                          <a:effectLst/>
                        </a:rPr>
                        <a:t>Total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3 151 243 000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1 746 140 097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1 407 014 816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63854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23682573"/>
      </p:ext>
    </p:extLst>
  </p:cSld>
  <p:clrMapOvr>
    <a:masterClrMapping/>
  </p:clrMapOvr>
  <p:transition>
    <p:strips dir="rd"/>
  </p:transition>
</p:sld>
</file>

<file path=ppt/theme/theme1.xml><?xml version="1.0" encoding="utf-8"?>
<a:theme xmlns:a="http://schemas.openxmlformats.org/drawingml/2006/main" name="Office Theme">
  <a:themeElements>
    <a:clrScheme name="Commission on Restitution of land rights">
      <a:dk1>
        <a:sysClr val="windowText" lastClr="000000"/>
      </a:dk1>
      <a:lt1>
        <a:srgbClr val="7F7F7F"/>
      </a:lt1>
      <a:dk2>
        <a:srgbClr val="00A94F"/>
      </a:dk2>
      <a:lt2>
        <a:srgbClr val="75C044"/>
      </a:lt2>
      <a:accent1>
        <a:srgbClr val="FFD400"/>
      </a:accent1>
      <a:accent2>
        <a:srgbClr val="F9671C"/>
      </a:accent2>
      <a:accent3>
        <a:srgbClr val="825B32"/>
      </a:accent3>
      <a:accent4>
        <a:srgbClr val="BB8F53"/>
      </a:accent4>
      <a:accent5>
        <a:srgbClr val="ECEDEF"/>
      </a:accent5>
      <a:accent6>
        <a:srgbClr val="E1E31A"/>
      </a:accent6>
      <a:hlink>
        <a:srgbClr val="F9671C"/>
      </a:hlink>
      <a:folHlink>
        <a:srgbClr val="825B32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ommission on Restitution of land rights">
      <a:dk1>
        <a:sysClr val="windowText" lastClr="000000"/>
      </a:dk1>
      <a:lt1>
        <a:srgbClr val="7F7F7F"/>
      </a:lt1>
      <a:dk2>
        <a:srgbClr val="00A94F"/>
      </a:dk2>
      <a:lt2>
        <a:srgbClr val="75C044"/>
      </a:lt2>
      <a:accent1>
        <a:srgbClr val="FFD400"/>
      </a:accent1>
      <a:accent2>
        <a:srgbClr val="F9671C"/>
      </a:accent2>
      <a:accent3>
        <a:srgbClr val="825B32"/>
      </a:accent3>
      <a:accent4>
        <a:srgbClr val="BB8F53"/>
      </a:accent4>
      <a:accent5>
        <a:srgbClr val="ECEDEF"/>
      </a:accent5>
      <a:accent6>
        <a:srgbClr val="E1E31A"/>
      </a:accent6>
      <a:hlink>
        <a:srgbClr val="F9671C"/>
      </a:hlink>
      <a:folHlink>
        <a:srgbClr val="825B32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1197</Words>
  <Application>Microsoft Office PowerPoint</Application>
  <PresentationFormat>On-screen Show (16:9)</PresentationFormat>
  <Paragraphs>624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2_Office Theme</vt:lpstr>
      <vt:lpstr>2022/2023 APP targets and performance REPORTING FOR QUARTER 3 AND QUARTER 4  presentation to the portfolio committee on agriculture, land reform and rural development  13 June 2023</vt:lpstr>
      <vt:lpstr>2022/2023 APP targets and performance REPORTING FOR QUARTER 3 AND QUARTER 4</vt:lpstr>
      <vt:lpstr>ACHIEVEMENT  AGAINST 2022/2023 APP TARGETS: PER QUARTER  01 OCTOBER 2022 TO 31 MARCH 2023</vt:lpstr>
      <vt:lpstr>Reporting from 01 October 2022 to 31 march 2023</vt:lpstr>
      <vt:lpstr>SUMMARY PROVINCIAL BREAKDOWN:  NUMBER  OF  LAND CLAIMS SETTLED:   01 october 2022 – 31 MARCH 2023</vt:lpstr>
      <vt:lpstr>SUMMARY PROVINCIAL BREAKDOWN:  NUMBER  OF  LAND CLAIMS finalised:   01  OCTOBER 2022 – 31 MARCH 2023</vt:lpstr>
      <vt:lpstr>2022/2023 EXPENDITURE PERFORMANCE FOR QUARTER 3 AND QUARTER 4 </vt:lpstr>
      <vt:lpstr> restitution 2022- 2023 FINANCIAL PERFORMANCE  AS AT 31 DECEMBER 2022  </vt:lpstr>
      <vt:lpstr> restitution 2022- 2023 FINANCIAL PERFORMANCE  AS AT 31 DECEMBER 2022  (household/projects) </vt:lpstr>
      <vt:lpstr> restitution 2022- 2023 FINANCIAL PERFORMANCE  AS AT 31 march 2023  </vt:lpstr>
      <vt:lpstr> restitution 2022- 2023 FINANCIAL PERFORMANCE  AS AT 31 MARCH 2023  (household/projects) 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Designer 2</dc:creator>
  <cp:lastModifiedBy>USER</cp:lastModifiedBy>
  <cp:revision>5712</cp:revision>
  <cp:lastPrinted>2023-06-05T12:28:58Z</cp:lastPrinted>
  <dcterms:created xsi:type="dcterms:W3CDTF">2016-03-17T15:10:28Z</dcterms:created>
  <dcterms:modified xsi:type="dcterms:W3CDTF">2023-06-13T13:13:38Z</dcterms:modified>
</cp:coreProperties>
</file>