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 id="2147483672" r:id="rId2"/>
    <p:sldMasterId id="2147483684" r:id="rId3"/>
    <p:sldMasterId id="2147483696" r:id="rId4"/>
  </p:sldMasterIdLst>
  <p:notesMasterIdLst>
    <p:notesMasterId r:id="rId20"/>
  </p:notesMasterIdLst>
  <p:handoutMasterIdLst>
    <p:handoutMasterId r:id="rId21"/>
  </p:handoutMasterIdLst>
  <p:sldIdLst>
    <p:sldId id="256" r:id="rId5"/>
    <p:sldId id="384" r:id="rId6"/>
    <p:sldId id="469" r:id="rId7"/>
    <p:sldId id="489" r:id="rId8"/>
    <p:sldId id="490" r:id="rId9"/>
    <p:sldId id="491" r:id="rId10"/>
    <p:sldId id="502" r:id="rId11"/>
    <p:sldId id="503" r:id="rId12"/>
    <p:sldId id="493" r:id="rId13"/>
    <p:sldId id="494" r:id="rId14"/>
    <p:sldId id="495" r:id="rId15"/>
    <p:sldId id="496" r:id="rId16"/>
    <p:sldId id="501" r:id="rId17"/>
    <p:sldId id="500" r:id="rId18"/>
    <p:sldId id="437"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3660F-0B7D-4E1E-92BC-DBBC5904AA7D}" v="37" dt="2023-06-05T10:30:18.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8272" autoAdjust="0"/>
  </p:normalViewPr>
  <p:slideViewPr>
    <p:cSldViewPr snapToGrid="0" snapToObjects="1">
      <p:cViewPr varScale="1">
        <p:scale>
          <a:sx n="64" d="100"/>
          <a:sy n="64" d="100"/>
        </p:scale>
        <p:origin x="-1962" y="-102"/>
      </p:cViewPr>
      <p:guideLst>
        <p:guide orient="horz" pos="2160"/>
        <p:guide pos="2880"/>
      </p:guideLst>
    </p:cSldViewPr>
  </p:slideViewPr>
  <p:outlineViewPr>
    <p:cViewPr>
      <p:scale>
        <a:sx n="33" d="100"/>
        <a:sy n="33" d="100"/>
      </p:scale>
      <p:origin x="0" y="39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62" tIns="47782" rIns="95562" bIns="47782" rtlCol="0"/>
          <a:lstStyle>
            <a:lvl1pPr algn="l">
              <a:defRPr sz="1300"/>
            </a:lvl1pPr>
          </a:lstStyle>
          <a:p>
            <a:endParaRPr lang="en-US"/>
          </a:p>
        </p:txBody>
      </p:sp>
      <p:sp>
        <p:nvSpPr>
          <p:cNvPr id="3" name="Date Placeholder 2"/>
          <p:cNvSpPr>
            <a:spLocks noGrp="1"/>
          </p:cNvSpPr>
          <p:nvPr>
            <p:ph type="dt" sz="quarter" idx="1"/>
          </p:nvPr>
        </p:nvSpPr>
        <p:spPr>
          <a:xfrm>
            <a:off x="3850445" y="0"/>
            <a:ext cx="2945659" cy="496332"/>
          </a:xfrm>
          <a:prstGeom prst="rect">
            <a:avLst/>
          </a:prstGeom>
        </p:spPr>
        <p:txBody>
          <a:bodyPr vert="horz" lIns="95562" tIns="47782" rIns="95562" bIns="47782" rtlCol="0"/>
          <a:lstStyle>
            <a:lvl1pPr algn="r">
              <a:defRPr sz="1300"/>
            </a:lvl1pPr>
          </a:lstStyle>
          <a:p>
            <a:fld id="{451D4174-2CC8-8F44-A942-2E7C82DE6BAF}" type="datetime1">
              <a:rPr lang="en-ZA" smtClean="0"/>
              <a:pPr/>
              <a:t>2023/06/13</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5562" tIns="47782" rIns="95562"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5562" tIns="47782" rIns="95562" bIns="47782" rtlCol="0" anchor="b"/>
          <a:lstStyle>
            <a:lvl1pPr algn="r">
              <a:defRPr sz="1300"/>
            </a:lvl1pPr>
          </a:lstStyle>
          <a:p>
            <a:fld id="{6FAD2927-A652-A541-99D2-A8010AE23865}" type="slidenum">
              <a:rPr lang="en-US" smtClean="0"/>
              <a:pPr/>
              <a:t>‹#›</a:t>
            </a:fld>
            <a:endParaRPr lang="en-US"/>
          </a:p>
        </p:txBody>
      </p:sp>
    </p:spTree>
    <p:extLst>
      <p:ext uri="{BB962C8B-B14F-4D97-AF65-F5344CB8AC3E}">
        <p14:creationId xmlns:p14="http://schemas.microsoft.com/office/powerpoint/2010/main" xmlns="" val="3512841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62" tIns="47782" rIns="95562" bIns="47782" rtlCol="0"/>
          <a:lstStyle>
            <a:lvl1pPr algn="l">
              <a:defRPr sz="13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5562" tIns="47782" rIns="95562" bIns="47782" rtlCol="0"/>
          <a:lstStyle>
            <a:lvl1pPr algn="r">
              <a:defRPr sz="1300"/>
            </a:lvl1pPr>
          </a:lstStyle>
          <a:p>
            <a:fld id="{D119015C-87EB-D247-94B7-91D03DB64BF5}" type="datetime1">
              <a:rPr lang="en-ZA" smtClean="0"/>
              <a:pPr/>
              <a:t>2023/06/13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2" rIns="95562" bIns="47782" rtlCol="0" anchor="ctr"/>
          <a:lstStyle/>
          <a:p>
            <a:endParaRPr lang="en-US"/>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5562" tIns="47782" rIns="95562"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5562" tIns="47782" rIns="95562" bIns="47782" rtlCol="0" anchor="b"/>
          <a:lstStyle>
            <a:lvl1pPr algn="l">
              <a:defRPr sz="1300"/>
            </a:lvl1pPr>
          </a:lstStyle>
          <a:p>
            <a:endParaRPr lang="en-US"/>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5562" tIns="47782" rIns="95562" bIns="47782" rtlCol="0" anchor="b"/>
          <a:lstStyle>
            <a:lvl1pPr algn="r">
              <a:defRPr sz="1300"/>
            </a:lvl1pPr>
          </a:lstStyle>
          <a:p>
            <a:fld id="{BF1ED483-D731-A442-957C-1BCB4EBAF4BB}" type="slidenum">
              <a:rPr lang="en-US" smtClean="0"/>
              <a:pPr/>
              <a:t>‹#›</a:t>
            </a:fld>
            <a:endParaRPr lang="en-US"/>
          </a:p>
        </p:txBody>
      </p:sp>
    </p:spTree>
    <p:extLst>
      <p:ext uri="{BB962C8B-B14F-4D97-AF65-F5344CB8AC3E}">
        <p14:creationId xmlns:p14="http://schemas.microsoft.com/office/powerpoint/2010/main" xmlns="" val="29646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44EA22-89A4-B246-8FC1-1022FD3B9110}" type="datetime1">
              <a:rPr lang="en-ZA" smtClean="0"/>
              <a:pPr/>
              <a:t>2023/06/13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5B051-59C1-CD49-874A-140B5D6CCACE}" type="datetime1">
              <a:rPr lang="en-ZA" smtClean="0"/>
              <a:pPr/>
              <a:t>2023/06/13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56DDB-CE1A-C64F-88F3-4356338852A3}" type="datetime1">
              <a:rPr lang="en-ZA" smtClean="0"/>
              <a:pPr/>
              <a:t>2023/06/13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5815C-9147-6945-8329-AFE98E03618D}" type="datetime1">
              <a:rPr lang="en-ZA" smtClean="0"/>
              <a:pPr/>
              <a:t>2023/06/13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0DEC93-19AF-6E40-A481-4E9AF2673FF6}"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623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10152-1A12-7847-945D-5924BB3F2461}"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41967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317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CC2E6-5873-7343-A116-F2FC4E339C54}"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6569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44FD9-F93F-DF4C-AB3A-E3F128840487}" type="datetime1">
              <a:rPr lang="en-ZA" smtClean="0"/>
              <a:pPr/>
              <a:t>2023/06/13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945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84459A-9479-7A48-A87F-EE508C31AB98}" type="datetime1">
              <a:rPr lang="en-ZA" smtClean="0"/>
              <a:pPr/>
              <a:t>2023/06/13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5203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2023/06/13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63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ADC78-EE2F-2448-88D1-0F53BF9E156D}" type="datetime1">
              <a:rPr lang="en-ZA" smtClean="0"/>
              <a:pPr/>
              <a:t>2023/06/13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50434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8513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8627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332B6-ECCA-4A46-B451-4D88B0C651D4}"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16249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1FEFC-640A-CD4E-9C84-591F78466410}"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06675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A0EA05-77D4-E749-9C01-A88752CADC60}"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CBCA1-77DF-3344-8DA2-531ECAA633F7}"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57349-A381-8F45-93E4-9A2293BFA051}"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BE441-A521-5A4F-9399-912C320B114C}" type="datetime1">
              <a:rPr lang="en-ZA" smtClean="0"/>
              <a:pPr/>
              <a:t>2023/06/13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3CFD4E-1E02-CF4F-80B5-393C6C2C4A40}" type="datetime1">
              <a:rPr lang="en-ZA" smtClean="0"/>
              <a:pPr/>
              <a:t>2023/06/13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51857"/>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lvl1pPr>
              <a:defRPr sz="4000">
                <a:solidFill>
                  <a:schemeClr val="bg1"/>
                </a:solidFill>
                <a:latin typeface="Montserrat"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3">
                    <a:lumMod val="50000"/>
                  </a:schemeClr>
                </a:solidFill>
                <a:latin typeface="Montserrat" pitchFamily="2" charset="0"/>
              </a:defRPr>
            </a:lvl1pPr>
            <a:lvl2pPr>
              <a:defRPr>
                <a:solidFill>
                  <a:schemeClr val="accent3">
                    <a:lumMod val="50000"/>
                  </a:schemeClr>
                </a:solidFill>
                <a:latin typeface="Montserrat" pitchFamily="2" charset="0"/>
              </a:defRPr>
            </a:lvl2pPr>
            <a:lvl3pPr>
              <a:defRPr>
                <a:solidFill>
                  <a:schemeClr val="accent3">
                    <a:lumMod val="50000"/>
                  </a:schemeClr>
                </a:solidFill>
                <a:latin typeface="Montserrat" pitchFamily="2" charset="0"/>
              </a:defRPr>
            </a:lvl3pPr>
            <a:lvl4pPr>
              <a:defRPr>
                <a:solidFill>
                  <a:schemeClr val="accent3">
                    <a:lumMod val="50000"/>
                  </a:schemeClr>
                </a:solidFill>
                <a:latin typeface="Montserrat" pitchFamily="2" charset="0"/>
              </a:defRPr>
            </a:lvl4pPr>
            <a:lvl5pPr>
              <a:defRPr>
                <a:solidFill>
                  <a:schemeClr val="accent3">
                    <a:lumMod val="50000"/>
                  </a:schemeClr>
                </a:solidFill>
                <a:latin typeface="Montserra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950223" y="92075"/>
            <a:ext cx="956718" cy="365125"/>
          </a:xfrm>
        </p:spPr>
        <p:txBody>
          <a:bodyPr/>
          <a:lstStyle/>
          <a:p>
            <a:fld id="{17ACF643-C079-204A-ADEF-731233C868D6}" type="datetime1">
              <a:rPr lang="en-ZA" smtClean="0"/>
              <a:pPr/>
              <a:t>2023/06/13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94718" y="6389008"/>
            <a:ext cx="2133600" cy="365125"/>
          </a:xfrm>
        </p:spPr>
        <p:txBody>
          <a:bodyPr/>
          <a:lstStyle>
            <a:lvl1pPr>
              <a:defRPr sz="1400" b="1">
                <a:solidFill>
                  <a:schemeClr val="bg1"/>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2023/06/13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BC50D-03C7-5E47-9517-33251A0958A4}"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C0458-F013-9348-99E0-4BFCFC197D44}"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C2D119-BFC1-D64F-9974-3C0293D29111}"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515F-9247-EA40-B3B0-094E5E1695C7}"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6DB1-89CB-AF4A-81EE-420E32A023FD}"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E6A32-D425-8243-8E1B-7646BEEAECE6}" type="datetime1">
              <a:rPr lang="en-ZA" smtClean="0"/>
              <a:pPr/>
              <a:t>2023/06/13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2E9FC6-C7AB-8F4C-9BD6-EBF42EF32B49}" type="datetime1">
              <a:rPr lang="en-ZA" smtClean="0"/>
              <a:pPr/>
              <a:t>2023/06/13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C3601E-7CEC-4444-AC80-661ABF00A6B1}" type="datetime1">
              <a:rPr lang="en-ZA" smtClean="0"/>
              <a:pPr/>
              <a:t>2023/06/13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2023/06/13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2023/06/13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5501C-4E77-1B4C-9440-3232926FAB04}"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20EE1-D9B2-4548-95F8-BDB912BCE4A0}" type="datetime1">
              <a:rPr lang="en-ZA" smtClean="0"/>
              <a:pPr/>
              <a:t>2023/06/13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265FF-EE25-704C-B84C-E24175F4BB08}" type="datetime1">
              <a:rPr lang="en-ZA" smtClean="0"/>
              <a:pPr/>
              <a:t>2023/06/13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3BD304-D281-A24F-85DD-CB6267202B7B}" type="datetime1">
              <a:rPr lang="en-ZA" smtClean="0"/>
              <a:pPr/>
              <a:t>2023/06/13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3CF4AE-0D66-6040-B4B7-E3D3D1AE0F27}" type="datetime1">
              <a:rPr lang="en-ZA" smtClean="0"/>
              <a:pPr/>
              <a:t>2023/06/13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3402-0B96-1D4A-9C06-70404A4BC348}" type="datetime1">
              <a:rPr lang="en-ZA" smtClean="0"/>
              <a:pPr/>
              <a:t>2023/06/13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51F760-4621-7C4E-98E6-68DAEBD199B9}" type="datetime1">
              <a:rPr lang="en-ZA" smtClean="0"/>
              <a:pPr/>
              <a:t>2023/06/13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84A7B-B06B-3042-972D-425F55DE3231}" type="datetime1">
              <a:rPr lang="en-ZA" smtClean="0"/>
              <a:pPr/>
              <a:t>2023/06/13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2023/06/13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2023/06/13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2023/06/13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9135"/>
            <a:ext cx="8695928" cy="5433518"/>
          </a:xfrm>
        </p:spPr>
        <p:txBody>
          <a:bodyPr>
            <a:noAutofit/>
          </a:bodyPr>
          <a:lstStyle/>
          <a:p>
            <a:r>
              <a:rPr lang="en-US" sz="4800" dirty="0">
                <a:ln w="17780" cmpd="sng">
                  <a:solidFill>
                    <a:srgbClr val="FFFFFF"/>
                  </a:solidFill>
                  <a:prstDash val="solid"/>
                  <a:miter lim="800000"/>
                </a:ln>
                <a:solidFill>
                  <a:schemeClr val="bg1"/>
                </a:solidFill>
                <a:latin typeface="Montserrat" pitchFamily="2" charset="0"/>
              </a:rPr>
              <a:t>KwaZulu Natal Ingonyama Trust Board</a:t>
            </a:r>
          </a:p>
          <a:p>
            <a:r>
              <a:rPr lang="en-US" sz="2800" dirty="0">
                <a:ln w="17780" cmpd="sng">
                  <a:solidFill>
                    <a:srgbClr val="FFFFFF"/>
                  </a:solidFill>
                  <a:prstDash val="solid"/>
                  <a:miter lim="800000"/>
                </a:ln>
                <a:solidFill>
                  <a:schemeClr val="bg1"/>
                </a:solidFill>
                <a:latin typeface="Montserrat" pitchFamily="2" charset="0"/>
              </a:rPr>
              <a:t>2022/2023</a:t>
            </a:r>
          </a:p>
          <a:p>
            <a:r>
              <a:rPr lang="en-US" sz="2800" dirty="0">
                <a:ln w="17780" cmpd="sng">
                  <a:solidFill>
                    <a:srgbClr val="FFFFFF"/>
                  </a:solidFill>
                  <a:prstDash val="solid"/>
                  <a:miter lim="800000"/>
                </a:ln>
                <a:solidFill>
                  <a:schemeClr val="bg1"/>
                </a:solidFill>
                <a:latin typeface="Montserrat" pitchFamily="2" charset="0"/>
              </a:rPr>
              <a:t>Quarter 3 and 4 </a:t>
            </a:r>
          </a:p>
          <a:p>
            <a:r>
              <a:rPr lang="en-US" sz="2800" dirty="0">
                <a:ln w="17780" cmpd="sng">
                  <a:solidFill>
                    <a:srgbClr val="FFFFFF"/>
                  </a:solidFill>
                  <a:prstDash val="solid"/>
                  <a:miter lim="800000"/>
                </a:ln>
                <a:solidFill>
                  <a:schemeClr val="bg1"/>
                </a:solidFill>
                <a:latin typeface="Montserrat" pitchFamily="2" charset="0"/>
              </a:rPr>
              <a:t>Performance and expenditure </a:t>
            </a:r>
          </a:p>
          <a:p>
            <a:endParaRPr lang="en-US" sz="2800" dirty="0">
              <a:ln w="17780" cmpd="sng">
                <a:solidFill>
                  <a:srgbClr val="FFFFFF"/>
                </a:solidFill>
                <a:prstDash val="solid"/>
                <a:miter lim="800000"/>
              </a:ln>
              <a:solidFill>
                <a:schemeClr val="bg1"/>
              </a:solidFill>
              <a:latin typeface="Montserrat" pitchFamily="2" charset="0"/>
            </a:endParaRPr>
          </a:p>
          <a:p>
            <a:r>
              <a:rPr lang="en-US" sz="2800" dirty="0">
                <a:ln w="17780" cmpd="sng">
                  <a:solidFill>
                    <a:srgbClr val="FFFFFF"/>
                  </a:solidFill>
                  <a:prstDash val="solid"/>
                  <a:miter lim="800000"/>
                </a:ln>
                <a:solidFill>
                  <a:schemeClr val="bg1"/>
                </a:solidFill>
                <a:latin typeface="Montserrat" pitchFamily="2" charset="0"/>
              </a:rPr>
              <a:t> Portfolio Committee on Agriculture, Land Reform and Rural Development </a:t>
            </a:r>
          </a:p>
          <a:p>
            <a:r>
              <a:rPr lang="en-US" sz="2800" dirty="0">
                <a:ln w="17780" cmpd="sng">
                  <a:solidFill>
                    <a:srgbClr val="FFFFFF"/>
                  </a:solidFill>
                  <a:prstDash val="solid"/>
                  <a:miter lim="800000"/>
                </a:ln>
                <a:solidFill>
                  <a:schemeClr val="bg1"/>
                </a:solidFill>
                <a:latin typeface="Montserrat" pitchFamily="2" charset="0"/>
              </a:rPr>
              <a:t>13 June 2023</a:t>
            </a:r>
          </a:p>
          <a:p>
            <a:endParaRPr lang="en-US" sz="2800" dirty="0">
              <a:ln w="17780" cmpd="sng">
                <a:solidFill>
                  <a:srgbClr val="FFFFFF"/>
                </a:solidFill>
                <a:prstDash val="solid"/>
                <a:miter lim="800000"/>
              </a:ln>
              <a:solidFill>
                <a:schemeClr val="bg1"/>
              </a:solidFill>
              <a:latin typeface="Montserrat" pitchFamily="2" charset="0"/>
            </a:endParaRPr>
          </a:p>
        </p:txBody>
      </p:sp>
    </p:spTree>
    <p:extLst>
      <p:ext uri="{BB962C8B-B14F-4D97-AF65-F5344CB8AC3E}">
        <p14:creationId xmlns:p14="http://schemas.microsoft.com/office/powerpoint/2010/main" xmlns="" val="242240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4EE24-A822-9F31-8BE4-F756A3898C79}"/>
              </a:ext>
            </a:extLst>
          </p:cNvPr>
          <p:cNvSpPr>
            <a:spLocks noGrp="1"/>
          </p:cNvSpPr>
          <p:nvPr>
            <p:ph type="title"/>
          </p:nvPr>
        </p:nvSpPr>
        <p:spPr/>
        <p:txBody>
          <a:bodyPr/>
          <a:lstStyle/>
          <a:p>
            <a:r>
              <a:rPr lang="en-US" dirty="0"/>
              <a:t>ADMINISTRATION</a:t>
            </a:r>
            <a:endParaRPr lang="en-ZA" dirty="0"/>
          </a:p>
        </p:txBody>
      </p:sp>
      <p:sp>
        <p:nvSpPr>
          <p:cNvPr id="4" name="Date Placeholder 3">
            <a:extLst>
              <a:ext uri="{FF2B5EF4-FFF2-40B4-BE49-F238E27FC236}">
                <a16:creationId xmlns:a16="http://schemas.microsoft.com/office/drawing/2014/main" xmlns="" id="{5DB105DF-A19E-F6CE-61EA-DFEC08CA1611}"/>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F90E25D7-F562-CA80-0C68-23DDD91A1019}"/>
              </a:ext>
            </a:extLst>
          </p:cNvPr>
          <p:cNvSpPr>
            <a:spLocks noGrp="1"/>
          </p:cNvSpPr>
          <p:nvPr>
            <p:ph type="sldNum" sz="quarter" idx="12"/>
          </p:nvPr>
        </p:nvSpPr>
        <p:spPr/>
        <p:txBody>
          <a:bodyPr/>
          <a:lstStyle/>
          <a:p>
            <a:fld id="{42DB2815-CB53-8043-BC2D-666FA1CCBE3F}" type="slidenum">
              <a:rPr lang="en-US" smtClean="0"/>
              <a:pPr/>
              <a:t>10</a:t>
            </a:fld>
            <a:endParaRPr lang="en-US" dirty="0"/>
          </a:p>
        </p:txBody>
      </p:sp>
      <p:graphicFrame>
        <p:nvGraphicFramePr>
          <p:cNvPr id="9" name="Content Placeholder 8">
            <a:extLst>
              <a:ext uri="{FF2B5EF4-FFF2-40B4-BE49-F238E27FC236}">
                <a16:creationId xmlns:a16="http://schemas.microsoft.com/office/drawing/2014/main" xmlns="" id="{C50921D8-9DCE-B93B-58A8-6ECB28A329BD}"/>
              </a:ext>
            </a:extLst>
          </p:cNvPr>
          <p:cNvGraphicFramePr>
            <a:graphicFrameLocks noGrp="1"/>
          </p:cNvGraphicFramePr>
          <p:nvPr>
            <p:ph idx="1"/>
            <p:extLst>
              <p:ext uri="{D42A27DB-BD31-4B8C-83A1-F6EECF244321}">
                <p14:modId xmlns:p14="http://schemas.microsoft.com/office/powerpoint/2010/main" xmlns="" val="2179705225"/>
              </p:ext>
            </p:extLst>
          </p:nvPr>
        </p:nvGraphicFramePr>
        <p:xfrm>
          <a:off x="457200" y="1417638"/>
          <a:ext cx="8229599" cy="4734070"/>
        </p:xfrm>
        <a:graphic>
          <a:graphicData uri="http://schemas.openxmlformats.org/drawingml/2006/table">
            <a:tbl>
              <a:tblPr firstRow="1" firstCol="1" bandRow="1">
                <a:tableStyleId>{5C22544A-7EE6-4342-B048-85BDC9FD1C3A}</a:tableStyleId>
              </a:tblPr>
              <a:tblGrid>
                <a:gridCol w="1175657">
                  <a:extLst>
                    <a:ext uri="{9D8B030D-6E8A-4147-A177-3AD203B41FA5}">
                      <a16:colId xmlns:a16="http://schemas.microsoft.com/office/drawing/2014/main" xmlns="" val="796276787"/>
                    </a:ext>
                  </a:extLst>
                </a:gridCol>
                <a:gridCol w="1175657">
                  <a:extLst>
                    <a:ext uri="{9D8B030D-6E8A-4147-A177-3AD203B41FA5}">
                      <a16:colId xmlns:a16="http://schemas.microsoft.com/office/drawing/2014/main" xmlns="" val="3388237240"/>
                    </a:ext>
                  </a:extLst>
                </a:gridCol>
                <a:gridCol w="1175657">
                  <a:extLst>
                    <a:ext uri="{9D8B030D-6E8A-4147-A177-3AD203B41FA5}">
                      <a16:colId xmlns:a16="http://schemas.microsoft.com/office/drawing/2014/main" xmlns="" val="4056567829"/>
                    </a:ext>
                  </a:extLst>
                </a:gridCol>
                <a:gridCol w="1175657">
                  <a:extLst>
                    <a:ext uri="{9D8B030D-6E8A-4147-A177-3AD203B41FA5}">
                      <a16:colId xmlns:a16="http://schemas.microsoft.com/office/drawing/2014/main" xmlns="" val="3251611698"/>
                    </a:ext>
                  </a:extLst>
                </a:gridCol>
                <a:gridCol w="1175657">
                  <a:extLst>
                    <a:ext uri="{9D8B030D-6E8A-4147-A177-3AD203B41FA5}">
                      <a16:colId xmlns:a16="http://schemas.microsoft.com/office/drawing/2014/main" xmlns="" val="2255234877"/>
                    </a:ext>
                  </a:extLst>
                </a:gridCol>
                <a:gridCol w="1175657">
                  <a:extLst>
                    <a:ext uri="{9D8B030D-6E8A-4147-A177-3AD203B41FA5}">
                      <a16:colId xmlns:a16="http://schemas.microsoft.com/office/drawing/2014/main" xmlns="" val="830498018"/>
                    </a:ext>
                  </a:extLst>
                </a:gridCol>
                <a:gridCol w="1175657">
                  <a:extLst>
                    <a:ext uri="{9D8B030D-6E8A-4147-A177-3AD203B41FA5}">
                      <a16:colId xmlns:a16="http://schemas.microsoft.com/office/drawing/2014/main" xmlns="" val="1558791577"/>
                    </a:ext>
                  </a:extLst>
                </a:gridCol>
              </a:tblGrid>
              <a:tr h="271182">
                <a:tc>
                  <a:txBody>
                    <a:bodyPr/>
                    <a:lstStyle/>
                    <a:p>
                      <a:pPr algn="ctr"/>
                      <a:r>
                        <a:rPr lang="en-ZA" sz="800">
                          <a:effectLst/>
                          <a:latin typeface="Arial" panose="020B0604020202020204" pitchFamily="34" charset="0"/>
                          <a:cs typeface="Arial" panose="020B0604020202020204" pitchFamily="34" charset="0"/>
                        </a:rPr>
                        <a:t>Output indicators</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Estimated Performance 2022/2023</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Quarter 4 Target</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Quarter 4 Achievement</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Variance</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Reasons for variance</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dirty="0">
                          <a:effectLst/>
                          <a:latin typeface="Arial" panose="020B0604020202020204" pitchFamily="34" charset="0"/>
                          <a:cs typeface="Arial" panose="020B0604020202020204" pitchFamily="34" charset="0"/>
                        </a:rPr>
                        <a:t>Mitigation plan</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extLst>
                  <a:ext uri="{0D108BD9-81ED-4DB2-BD59-A6C34878D82A}">
                    <a16:rowId xmlns:a16="http://schemas.microsoft.com/office/drawing/2014/main" xmlns="" val="4142907511"/>
                  </a:ext>
                </a:extLst>
              </a:tr>
              <a:tr h="1600238">
                <a:tc>
                  <a:txBody>
                    <a:bodyPr/>
                    <a:lstStyle/>
                    <a:p>
                      <a:r>
                        <a:rPr lang="en-US" sz="800">
                          <a:effectLst/>
                          <a:latin typeface="Arial" panose="020B0604020202020204" pitchFamily="34" charset="0"/>
                          <a:cs typeface="Arial" panose="020B0604020202020204" pitchFamily="34" charset="0"/>
                        </a:rPr>
                        <a:t>% of external audits management action plan implemented. </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10</a:t>
                      </a:r>
                      <a:r>
                        <a:rPr lang="en-US" sz="800">
                          <a:effectLst/>
                          <a:latin typeface="Arial" panose="020B0604020202020204" pitchFamily="34" charset="0"/>
                          <a:cs typeface="Arial" panose="020B0604020202020204" pitchFamily="34" charset="0"/>
                        </a:rPr>
                        <a:t>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100%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42%</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-58%</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r>
                        <a:rPr lang="en-US" sz="800">
                          <a:effectLst/>
                          <a:latin typeface="Arial" panose="020B0604020202020204" pitchFamily="34" charset="0"/>
                          <a:cs typeface="Arial" panose="020B0604020202020204" pitchFamily="34" charset="0"/>
                        </a:rPr>
                        <a:t>The resolution of capacity related issues in HRM, SCM and ICT require a decision from the Board . However, the Ingonyama Trust has been without a Board since  December 2022, which has made it challenging to address the 12 capacity related findings.</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tabLst>
                          <a:tab pos="457200" algn="l"/>
                        </a:tabLst>
                      </a:pPr>
                      <a:r>
                        <a:rPr lang="en-ZA" sz="800" dirty="0">
                          <a:effectLst/>
                          <a:latin typeface="Arial" panose="020B0604020202020204" pitchFamily="34" charset="0"/>
                          <a:cs typeface="Arial" panose="020B0604020202020204" pitchFamily="34" charset="0"/>
                        </a:rPr>
                        <a:t>The resolution of find</a:t>
                      </a:r>
                      <a:r>
                        <a:rPr lang="en-US" sz="800" dirty="0" err="1">
                          <a:effectLst/>
                          <a:latin typeface="Arial" panose="020B0604020202020204" pitchFamily="34" charset="0"/>
                          <a:cs typeface="Arial" panose="020B0604020202020204" pitchFamily="34" charset="0"/>
                        </a:rPr>
                        <a:t>i</a:t>
                      </a:r>
                      <a:r>
                        <a:rPr lang="en-ZA" sz="800" dirty="0">
                          <a:effectLst/>
                          <a:latin typeface="Arial" panose="020B0604020202020204" pitchFamily="34" charset="0"/>
                          <a:cs typeface="Arial" panose="020B0604020202020204" pitchFamily="34" charset="0"/>
                        </a:rPr>
                        <a:t>n</a:t>
                      </a:r>
                      <a:r>
                        <a:rPr lang="en-US" sz="800" dirty="0">
                          <a:effectLst/>
                          <a:latin typeface="Arial" panose="020B0604020202020204" pitchFamily="34" charset="0"/>
                          <a:cs typeface="Arial" panose="020B0604020202020204" pitchFamily="34" charset="0"/>
                        </a:rPr>
                        <a:t>g</a:t>
                      </a:r>
                      <a:r>
                        <a:rPr lang="en-ZA" sz="800" dirty="0">
                          <a:effectLst/>
                          <a:latin typeface="Arial" panose="020B0604020202020204" pitchFamily="34" charset="0"/>
                          <a:cs typeface="Arial" panose="020B0604020202020204" pitchFamily="34" charset="0"/>
                        </a:rPr>
                        <a:t>s relating to HRM, SCM and IT </a:t>
                      </a:r>
                      <a:r>
                        <a:rPr lang="en-US" sz="800" dirty="0">
                          <a:effectLst/>
                          <a:latin typeface="Arial" panose="020B0604020202020204" pitchFamily="34" charset="0"/>
                          <a:cs typeface="Arial" panose="020B0604020202020204" pitchFamily="34" charset="0"/>
                        </a:rPr>
                        <a:t>will be presented to the Board, once it starts convening.</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extLst>
                  <a:ext uri="{0D108BD9-81ED-4DB2-BD59-A6C34878D82A}">
                    <a16:rowId xmlns:a16="http://schemas.microsoft.com/office/drawing/2014/main" xmlns="" val="1326852758"/>
                  </a:ext>
                </a:extLst>
              </a:tr>
              <a:tr h="1600238">
                <a:tc>
                  <a:txBody>
                    <a:bodyPr/>
                    <a:lstStyle/>
                    <a:p>
                      <a:r>
                        <a:rPr lang="en-US" sz="800">
                          <a:effectLst/>
                          <a:latin typeface="Arial" panose="020B0604020202020204" pitchFamily="34" charset="0"/>
                          <a:cs typeface="Arial" panose="020B0604020202020204" pitchFamily="34" charset="0"/>
                        </a:rPr>
                        <a:t>% of internal audits management action plan implemented.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10</a:t>
                      </a:r>
                      <a:r>
                        <a:rPr lang="en-US" sz="800">
                          <a:effectLst/>
                          <a:latin typeface="Arial" panose="020B0604020202020204" pitchFamily="34" charset="0"/>
                          <a:cs typeface="Arial" panose="020B0604020202020204" pitchFamily="34" charset="0"/>
                        </a:rPr>
                        <a:t>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100%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-100%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r>
                        <a:rPr lang="en-ZA" sz="800">
                          <a:effectLst/>
                          <a:latin typeface="Arial" panose="020B0604020202020204" pitchFamily="34" charset="0"/>
                          <a:cs typeface="Arial" panose="020B0604020202020204" pitchFamily="34" charset="0"/>
                        </a:rPr>
                        <a:t>The entity does not have an internal audit unit/ service provider. The internal audit contract expired in the prior year. </a:t>
                      </a:r>
                    </a:p>
                    <a:p>
                      <a:r>
                        <a:rPr lang="en-ZA" sz="800">
                          <a:effectLst/>
                          <a:latin typeface="Arial" panose="020B0604020202020204" pitchFamily="34" charset="0"/>
                          <a:cs typeface="Arial" panose="020B0604020202020204" pitchFamily="34" charset="0"/>
                        </a:rPr>
                        <a:t>The procurement process was halted as there was no Board to approve the appointment of a service provider since December 2022.</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r>
                        <a:rPr lang="en-US" sz="800" dirty="0">
                          <a:effectLst/>
                          <a:latin typeface="Arial" panose="020B0604020202020204" pitchFamily="34" charset="0"/>
                          <a:cs typeface="Arial" panose="020B0604020202020204" pitchFamily="34" charset="0"/>
                        </a:rPr>
                        <a:t> </a:t>
                      </a:r>
                      <a:endParaRPr lang="en-ZA" sz="800" dirty="0">
                        <a:effectLst/>
                        <a:latin typeface="Arial" panose="020B0604020202020204" pitchFamily="34" charset="0"/>
                        <a:cs typeface="Arial" panose="020B0604020202020204" pitchFamily="34" charset="0"/>
                      </a:endParaRPr>
                    </a:p>
                    <a:p>
                      <a:r>
                        <a:rPr lang="en-US" sz="800" dirty="0">
                          <a:effectLst/>
                          <a:latin typeface="Arial" panose="020B0604020202020204" pitchFamily="34" charset="0"/>
                          <a:cs typeface="Arial" panose="020B0604020202020204" pitchFamily="34" charset="0"/>
                        </a:rPr>
                        <a:t>Approval will be </a:t>
                      </a:r>
                      <a:r>
                        <a:rPr lang="en-ZA" sz="800" dirty="0">
                          <a:effectLst/>
                          <a:latin typeface="Arial" panose="020B0604020202020204" pitchFamily="34" charset="0"/>
                          <a:cs typeface="Arial" panose="020B0604020202020204" pitchFamily="34" charset="0"/>
                        </a:rPr>
                        <a:t>sought</a:t>
                      </a:r>
                      <a:r>
                        <a:rPr lang="en-US" sz="800" dirty="0">
                          <a:effectLst/>
                          <a:latin typeface="Arial" panose="020B0604020202020204" pitchFamily="34" charset="0"/>
                          <a:cs typeface="Arial" panose="020B0604020202020204" pitchFamily="34" charset="0"/>
                        </a:rPr>
                        <a:t> at the next Board meeting.</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extLst>
                  <a:ext uri="{0D108BD9-81ED-4DB2-BD59-A6C34878D82A}">
                    <a16:rowId xmlns:a16="http://schemas.microsoft.com/office/drawing/2014/main" xmlns="" val="1710881022"/>
                  </a:ext>
                </a:extLst>
              </a:tr>
              <a:tr h="271182">
                <a:tc>
                  <a:txBody>
                    <a:bodyPr/>
                    <a:lstStyle/>
                    <a:p>
                      <a:r>
                        <a:rPr lang="en-ZA" sz="800">
                          <a:effectLst/>
                          <a:latin typeface="Arial" panose="020B0604020202020204" pitchFamily="34" charset="0"/>
                          <a:cs typeface="Arial" panose="020B0604020202020204" pitchFamily="34" charset="0"/>
                        </a:rPr>
                        <a:t>Unqualified</a:t>
                      </a:r>
                      <a:r>
                        <a:rPr lang="en-US" sz="800">
                          <a:effectLst/>
                          <a:latin typeface="Arial" panose="020B0604020202020204" pitchFamily="34" charset="0"/>
                          <a:cs typeface="Arial" panose="020B0604020202020204" pitchFamily="34" charset="0"/>
                        </a:rPr>
                        <a:t> external</a:t>
                      </a:r>
                      <a:r>
                        <a:rPr lang="en-ZA" sz="800">
                          <a:effectLst/>
                          <a:latin typeface="Arial" panose="020B0604020202020204" pitchFamily="34" charset="0"/>
                          <a:cs typeface="Arial" panose="020B0604020202020204" pitchFamily="34" charset="0"/>
                        </a:rPr>
                        <a:t> audit opinion</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ZA" sz="800">
                          <a:effectLst/>
                          <a:latin typeface="Arial" panose="020B0604020202020204" pitchFamily="34" charset="0"/>
                          <a:cs typeface="Arial" panose="020B0604020202020204" pitchFamily="34" charset="0"/>
                        </a:rPr>
                        <a:t>Unqualified</a:t>
                      </a:r>
                      <a:r>
                        <a:rPr lang="en-US" sz="800">
                          <a:effectLst/>
                          <a:latin typeface="Arial" panose="020B0604020202020204" pitchFamily="34" charset="0"/>
                          <a:cs typeface="Arial" panose="020B0604020202020204" pitchFamily="34" charset="0"/>
                        </a:rPr>
                        <a:t> external</a:t>
                      </a:r>
                      <a:r>
                        <a:rPr lang="en-ZA" sz="800">
                          <a:effectLst/>
                          <a:latin typeface="Arial" panose="020B0604020202020204" pitchFamily="34" charset="0"/>
                          <a:cs typeface="Arial" panose="020B0604020202020204" pitchFamily="34" charset="0"/>
                        </a:rPr>
                        <a:t> audit opinion</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endParaRPr lang="en-ZA" sz="800" dirty="0">
                        <a:effectLst/>
                        <a:latin typeface="Arial" panose="020B0604020202020204" pitchFamily="34" charset="0"/>
                        <a:cs typeface="Arial" panose="020B0604020202020204" pitchFamily="34" charset="0"/>
                      </a:endParaRPr>
                    </a:p>
                  </a:txBody>
                  <a:tcPr marL="35400" marR="35400" marT="2622" marB="2622"/>
                </a:tc>
                <a:extLst>
                  <a:ext uri="{0D108BD9-81ED-4DB2-BD59-A6C34878D82A}">
                    <a16:rowId xmlns:a16="http://schemas.microsoft.com/office/drawing/2014/main" xmlns="" val="3300717227"/>
                  </a:ext>
                </a:extLst>
              </a:tr>
              <a:tr h="891408">
                <a:tc>
                  <a:txBody>
                    <a:bodyPr/>
                    <a:lstStyle/>
                    <a:p>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NIL</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pPr algn="ctr"/>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r>
                        <a:rPr lang="en-ZA" sz="800">
                          <a:effectLst/>
                          <a:latin typeface="Arial" panose="020B0604020202020204" pitchFamily="34" charset="0"/>
                          <a:cs typeface="Arial" panose="020B0604020202020204" pitchFamily="34" charset="0"/>
                        </a:rPr>
                        <a:t>Stakeholder engagement strategy has been drafted but could not be approved as there was no Board to consider and approve it.</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tc>
                  <a:txBody>
                    <a:bodyPr/>
                    <a:lstStyle/>
                    <a:p>
                      <a:r>
                        <a:rPr lang="en-ZA" sz="800" dirty="0">
                          <a:effectLst/>
                          <a:latin typeface="Arial" panose="020B0604020202020204" pitchFamily="34" charset="0"/>
                          <a:cs typeface="Arial" panose="020B0604020202020204" pitchFamily="34" charset="0"/>
                        </a:rPr>
                        <a:t>Approval will be sought </a:t>
                      </a:r>
                      <a:r>
                        <a:rPr lang="en-US" sz="800" dirty="0">
                          <a:effectLst/>
                          <a:latin typeface="Arial" panose="020B0604020202020204" pitchFamily="34" charset="0"/>
                          <a:cs typeface="Arial" panose="020B0604020202020204" pitchFamily="34" charset="0"/>
                        </a:rPr>
                        <a:t>once the Board starts convening.</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5400" marR="35400" marT="2622" marB="2622"/>
                </a:tc>
                <a:extLst>
                  <a:ext uri="{0D108BD9-81ED-4DB2-BD59-A6C34878D82A}">
                    <a16:rowId xmlns:a16="http://schemas.microsoft.com/office/drawing/2014/main" xmlns="" val="371671264"/>
                  </a:ext>
                </a:extLst>
              </a:tr>
            </a:tbl>
          </a:graphicData>
        </a:graphic>
      </p:graphicFrame>
    </p:spTree>
    <p:extLst>
      <p:ext uri="{BB962C8B-B14F-4D97-AF65-F5344CB8AC3E}">
        <p14:creationId xmlns:p14="http://schemas.microsoft.com/office/powerpoint/2010/main" xmlns="" val="108503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C974-D11D-820C-3CF6-0F0982FB4322}"/>
              </a:ext>
            </a:extLst>
          </p:cNvPr>
          <p:cNvSpPr>
            <a:spLocks noGrp="1"/>
          </p:cNvSpPr>
          <p:nvPr>
            <p:ph type="title"/>
          </p:nvPr>
        </p:nvSpPr>
        <p:spPr/>
        <p:txBody>
          <a:bodyPr>
            <a:normAutofit fontScale="90000"/>
          </a:bodyPr>
          <a:lstStyle/>
          <a:p>
            <a:r>
              <a:rPr lang="en-US" dirty="0"/>
              <a:t>LAND AND TENURE MANAGEMENT</a:t>
            </a:r>
            <a:endParaRPr lang="en-ZA" dirty="0"/>
          </a:p>
        </p:txBody>
      </p:sp>
      <p:graphicFrame>
        <p:nvGraphicFramePr>
          <p:cNvPr id="6" name="Content Placeholder 5">
            <a:extLst>
              <a:ext uri="{FF2B5EF4-FFF2-40B4-BE49-F238E27FC236}">
                <a16:creationId xmlns:a16="http://schemas.microsoft.com/office/drawing/2014/main" xmlns="" id="{A59D2C57-FF80-4D41-66F9-7B0E1C0AB120}"/>
              </a:ext>
            </a:extLst>
          </p:cNvPr>
          <p:cNvGraphicFramePr>
            <a:graphicFrameLocks noGrp="1"/>
          </p:cNvGraphicFramePr>
          <p:nvPr>
            <p:ph idx="1"/>
            <p:extLst>
              <p:ext uri="{D42A27DB-BD31-4B8C-83A1-F6EECF244321}">
                <p14:modId xmlns:p14="http://schemas.microsoft.com/office/powerpoint/2010/main" xmlns="" val="3311952797"/>
              </p:ext>
            </p:extLst>
          </p:nvPr>
        </p:nvGraphicFramePr>
        <p:xfrm>
          <a:off x="457200" y="1515980"/>
          <a:ext cx="8229600" cy="4535908"/>
        </p:xfrm>
        <a:graphic>
          <a:graphicData uri="http://schemas.openxmlformats.org/drawingml/2006/table">
            <a:tbl>
              <a:tblPr firstRow="1" firstCol="1" bandRow="1">
                <a:tableStyleId>{5C22544A-7EE6-4342-B048-85BDC9FD1C3A}</a:tableStyleId>
              </a:tblPr>
              <a:tblGrid>
                <a:gridCol w="1231148">
                  <a:extLst>
                    <a:ext uri="{9D8B030D-6E8A-4147-A177-3AD203B41FA5}">
                      <a16:colId xmlns:a16="http://schemas.microsoft.com/office/drawing/2014/main" xmlns="" val="4081616040"/>
                    </a:ext>
                  </a:extLst>
                </a:gridCol>
                <a:gridCol w="925007">
                  <a:extLst>
                    <a:ext uri="{9D8B030D-6E8A-4147-A177-3AD203B41FA5}">
                      <a16:colId xmlns:a16="http://schemas.microsoft.com/office/drawing/2014/main" xmlns="" val="3106254759"/>
                    </a:ext>
                  </a:extLst>
                </a:gridCol>
                <a:gridCol w="562905">
                  <a:extLst>
                    <a:ext uri="{9D8B030D-6E8A-4147-A177-3AD203B41FA5}">
                      <a16:colId xmlns:a16="http://schemas.microsoft.com/office/drawing/2014/main" xmlns="" val="1125560350"/>
                    </a:ext>
                  </a:extLst>
                </a:gridCol>
                <a:gridCol w="834481">
                  <a:extLst>
                    <a:ext uri="{9D8B030D-6E8A-4147-A177-3AD203B41FA5}">
                      <a16:colId xmlns:a16="http://schemas.microsoft.com/office/drawing/2014/main" xmlns="" val="2724783181"/>
                    </a:ext>
                  </a:extLst>
                </a:gridCol>
                <a:gridCol w="539862">
                  <a:extLst>
                    <a:ext uri="{9D8B030D-6E8A-4147-A177-3AD203B41FA5}">
                      <a16:colId xmlns:a16="http://schemas.microsoft.com/office/drawing/2014/main" xmlns="" val="2867585330"/>
                    </a:ext>
                  </a:extLst>
                </a:gridCol>
                <a:gridCol w="1680484">
                  <a:extLst>
                    <a:ext uri="{9D8B030D-6E8A-4147-A177-3AD203B41FA5}">
                      <a16:colId xmlns:a16="http://schemas.microsoft.com/office/drawing/2014/main" xmlns="" val="261161280"/>
                    </a:ext>
                  </a:extLst>
                </a:gridCol>
                <a:gridCol w="2455713">
                  <a:extLst>
                    <a:ext uri="{9D8B030D-6E8A-4147-A177-3AD203B41FA5}">
                      <a16:colId xmlns:a16="http://schemas.microsoft.com/office/drawing/2014/main" xmlns="" val="4172906468"/>
                    </a:ext>
                  </a:extLst>
                </a:gridCol>
              </a:tblGrid>
              <a:tr h="651674">
                <a:tc>
                  <a:txBody>
                    <a:bodyPr/>
                    <a:lstStyle/>
                    <a:p>
                      <a:pPr algn="ctr"/>
                      <a:r>
                        <a:rPr lang="en-ZA" sz="1100">
                          <a:effectLst/>
                        </a:rPr>
                        <a:t>Output indicators</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Estimated Performance 2022/2023</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Quarter </a:t>
                      </a:r>
                      <a:r>
                        <a:rPr lang="en-US" sz="1100">
                          <a:effectLst/>
                        </a:rPr>
                        <a:t>4</a:t>
                      </a:r>
                      <a:r>
                        <a:rPr lang="en-ZA" sz="1100">
                          <a:effectLst/>
                        </a:rPr>
                        <a:t> Target</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Quarter </a:t>
                      </a:r>
                      <a:r>
                        <a:rPr lang="en-US" sz="1100">
                          <a:effectLst/>
                        </a:rPr>
                        <a:t>4 </a:t>
                      </a:r>
                      <a:r>
                        <a:rPr lang="en-ZA" sz="1100">
                          <a:effectLst/>
                        </a:rPr>
                        <a:t>Achievement</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Variance</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Reasons for variance</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Mitigation plan</a:t>
                      </a:r>
                      <a:endParaRPr lang="en-ZA" sz="1100">
                        <a:effectLst/>
                        <a:latin typeface="Arial" panose="020B0604020202020204" pitchFamily="34" charset="0"/>
                        <a:ea typeface="Arial" panose="020B0604020202020204" pitchFamily="34" charset="0"/>
                      </a:endParaRPr>
                    </a:p>
                  </a:txBody>
                  <a:tcPr marL="68580" marR="68580" marT="5080" marB="5080"/>
                </a:tc>
                <a:extLst>
                  <a:ext uri="{0D108BD9-81ED-4DB2-BD59-A6C34878D82A}">
                    <a16:rowId xmlns:a16="http://schemas.microsoft.com/office/drawing/2014/main" xmlns="" val="612560753"/>
                  </a:ext>
                </a:extLst>
              </a:tr>
              <a:tr h="1077520">
                <a:tc>
                  <a:txBody>
                    <a:bodyPr/>
                    <a:lstStyle/>
                    <a:p>
                      <a:r>
                        <a:rPr lang="en-ZA" sz="1100">
                          <a:effectLst/>
                        </a:rPr>
                        <a:t>Number of land tenure rights approved by the Board</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800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200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-200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Tenure Board meetings did not take place.</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tabLst>
                          <a:tab pos="20955" algn="l"/>
                        </a:tabLst>
                      </a:pPr>
                      <a:r>
                        <a:rPr lang="en-ZA" sz="1100" kern="1200">
                          <a:effectLst/>
                        </a:rPr>
                        <a:t>All applications that were packaged but not presented to the Tenure Board for 2022/2023 shall be presented in the first Tenure Board meeting of the 2023/2024 Financial Year.</a:t>
                      </a:r>
                      <a:endParaRPr lang="en-ZA" sz="1100">
                        <a:effectLst/>
                        <a:latin typeface="Arial" panose="020B0604020202020204" pitchFamily="34" charset="0"/>
                        <a:ea typeface="Arial" panose="020B0604020202020204" pitchFamily="34" charset="0"/>
                      </a:endParaRPr>
                    </a:p>
                  </a:txBody>
                  <a:tcPr marL="68580" marR="68580" marT="5080" marB="5080"/>
                </a:tc>
                <a:extLst>
                  <a:ext uri="{0D108BD9-81ED-4DB2-BD59-A6C34878D82A}">
                    <a16:rowId xmlns:a16="http://schemas.microsoft.com/office/drawing/2014/main" xmlns="" val="3286292134"/>
                  </a:ext>
                </a:extLst>
              </a:tr>
              <a:tr h="864597">
                <a:tc>
                  <a:txBody>
                    <a:bodyPr/>
                    <a:lstStyle/>
                    <a:p>
                      <a:r>
                        <a:rPr lang="en-ZA" sz="1100">
                          <a:effectLst/>
                        </a:rPr>
                        <a:t>Number of quarterly updates of the Immovable Asset register</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4</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1</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1</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 </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r>
                        <a:rPr lang="en-ZA" sz="1100" kern="1200">
                          <a:effectLst/>
                        </a:rPr>
                        <a:t> </a:t>
                      </a:r>
                      <a:endParaRPr lang="en-ZA" sz="1100">
                        <a:effectLst/>
                        <a:latin typeface="Arial" panose="020B0604020202020204" pitchFamily="34" charset="0"/>
                        <a:ea typeface="Arial" panose="020B0604020202020204" pitchFamily="34" charset="0"/>
                      </a:endParaRPr>
                    </a:p>
                  </a:txBody>
                  <a:tcPr marL="68580" marR="68580" marT="5080" marB="5080"/>
                </a:tc>
                <a:extLst>
                  <a:ext uri="{0D108BD9-81ED-4DB2-BD59-A6C34878D82A}">
                    <a16:rowId xmlns:a16="http://schemas.microsoft.com/office/drawing/2014/main" xmlns="" val="1130556433"/>
                  </a:ext>
                </a:extLst>
              </a:tr>
              <a:tr h="1077520">
                <a:tc>
                  <a:txBody>
                    <a:bodyPr/>
                    <a:lstStyle/>
                    <a:p>
                      <a:r>
                        <a:rPr lang="en-ZA" sz="1100">
                          <a:effectLst/>
                        </a:rPr>
                        <a:t>Number of Traditional Councils exposed to capacity building</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24</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4</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7</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+3</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To make up for one (1) TC that could not be trained in Q3, the team intended to do beyond what was expected for the Q4.</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r>
                        <a:rPr lang="en-ZA" sz="1100" kern="1200">
                          <a:effectLst/>
                        </a:rPr>
                        <a:t> </a:t>
                      </a:r>
                      <a:endParaRPr lang="en-ZA" sz="1100">
                        <a:effectLst/>
                        <a:latin typeface="Arial" panose="020B0604020202020204" pitchFamily="34" charset="0"/>
                        <a:ea typeface="Arial" panose="020B0604020202020204" pitchFamily="34" charset="0"/>
                      </a:endParaRPr>
                    </a:p>
                  </a:txBody>
                  <a:tcPr marL="68580" marR="68580" marT="5080" marB="5080"/>
                </a:tc>
                <a:extLst>
                  <a:ext uri="{0D108BD9-81ED-4DB2-BD59-A6C34878D82A}">
                    <a16:rowId xmlns:a16="http://schemas.microsoft.com/office/drawing/2014/main" xmlns="" val="1313430069"/>
                  </a:ext>
                </a:extLst>
              </a:tr>
              <a:tr h="864597">
                <a:tc>
                  <a:txBody>
                    <a:bodyPr/>
                    <a:lstStyle/>
                    <a:p>
                      <a:r>
                        <a:rPr lang="en-ZA" sz="1100">
                          <a:effectLst/>
                        </a:rPr>
                        <a:t>Number of </a:t>
                      </a:r>
                      <a:r>
                        <a:rPr lang="en-US" sz="1100">
                          <a:effectLst/>
                        </a:rPr>
                        <a:t>human settlement plans approved by the Board</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6</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US" sz="1100">
                          <a:effectLst/>
                        </a:rPr>
                        <a:t>1</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0</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-1</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pPr algn="ctr"/>
                      <a:r>
                        <a:rPr lang="en-ZA" sz="1100">
                          <a:effectLst/>
                        </a:rPr>
                        <a:t>Tenure Board meetings did not take place</a:t>
                      </a:r>
                      <a:endParaRPr lang="en-ZA" sz="1100">
                        <a:effectLst/>
                        <a:latin typeface="Arial" panose="020B0604020202020204" pitchFamily="34" charset="0"/>
                        <a:ea typeface="Arial" panose="020B0604020202020204" pitchFamily="34" charset="0"/>
                      </a:endParaRPr>
                    </a:p>
                  </a:txBody>
                  <a:tcPr marL="68580" marR="68580" marT="5080" marB="5080"/>
                </a:tc>
                <a:tc>
                  <a:txBody>
                    <a:bodyPr/>
                    <a:lstStyle/>
                    <a:p>
                      <a:r>
                        <a:rPr lang="en-ZA" sz="1100" dirty="0">
                          <a:effectLst/>
                        </a:rPr>
                        <a:t>The draft human settlement plans will be presented in the earliest possible </a:t>
                      </a:r>
                      <a:r>
                        <a:rPr lang="en-ZA" sz="1100" kern="1200" dirty="0">
                          <a:effectLst/>
                        </a:rPr>
                        <a:t>Tenure Board meeting of the 2023/2024 Financial Year</a:t>
                      </a:r>
                      <a:r>
                        <a:rPr lang="en-ZA" sz="1100" dirty="0">
                          <a:effectLst/>
                        </a:rPr>
                        <a:t>.</a:t>
                      </a:r>
                      <a:endParaRPr lang="en-ZA" sz="1100" dirty="0">
                        <a:effectLst/>
                        <a:latin typeface="Arial" panose="020B0604020202020204" pitchFamily="34" charset="0"/>
                        <a:ea typeface="Arial" panose="020B0604020202020204" pitchFamily="34" charset="0"/>
                      </a:endParaRPr>
                    </a:p>
                  </a:txBody>
                  <a:tcPr marL="68580" marR="68580" marT="5080" marB="5080"/>
                </a:tc>
                <a:extLst>
                  <a:ext uri="{0D108BD9-81ED-4DB2-BD59-A6C34878D82A}">
                    <a16:rowId xmlns:a16="http://schemas.microsoft.com/office/drawing/2014/main" xmlns="" val="3393205690"/>
                  </a:ext>
                </a:extLst>
              </a:tr>
            </a:tbl>
          </a:graphicData>
        </a:graphic>
      </p:graphicFrame>
      <p:sp>
        <p:nvSpPr>
          <p:cNvPr id="4" name="Date Placeholder 3">
            <a:extLst>
              <a:ext uri="{FF2B5EF4-FFF2-40B4-BE49-F238E27FC236}">
                <a16:creationId xmlns:a16="http://schemas.microsoft.com/office/drawing/2014/main" xmlns="" id="{A690B483-E17D-AEF4-25D8-A2645EFE5071}"/>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83FAFCCB-EA69-8ED2-EEE6-22A3A5CDA072}"/>
              </a:ext>
            </a:extLst>
          </p:cNvPr>
          <p:cNvSpPr>
            <a:spLocks noGrp="1"/>
          </p:cNvSpPr>
          <p:nvPr>
            <p:ph type="sldNum" sz="quarter" idx="12"/>
          </p:nvPr>
        </p:nvSpPr>
        <p:spPr/>
        <p:txBody>
          <a:bodyPr/>
          <a:lstStyle/>
          <a:p>
            <a:fld id="{42DB2815-CB53-8043-BC2D-666FA1CCBE3F}" type="slidenum">
              <a:rPr lang="en-US" smtClean="0"/>
              <a:pPr/>
              <a:t>11</a:t>
            </a:fld>
            <a:endParaRPr lang="en-US" dirty="0"/>
          </a:p>
        </p:txBody>
      </p:sp>
    </p:spTree>
    <p:extLst>
      <p:ext uri="{BB962C8B-B14F-4D97-AF65-F5344CB8AC3E}">
        <p14:creationId xmlns:p14="http://schemas.microsoft.com/office/powerpoint/2010/main" xmlns="" val="47670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393C0-E053-B549-E036-238C1F1E90C4}"/>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xmlns="" id="{57BFFF3D-92C0-95B5-57AD-BB45875899D2}"/>
              </a:ext>
            </a:extLst>
          </p:cNvPr>
          <p:cNvSpPr>
            <a:spLocks noGrp="1"/>
          </p:cNvSpPr>
          <p:nvPr>
            <p:ph idx="1"/>
          </p:nvPr>
        </p:nvSpPr>
        <p:spPr/>
        <p:txBody>
          <a:bodyPr/>
          <a:lstStyle/>
          <a:p>
            <a:pPr marL="0" indent="0">
              <a:buNone/>
            </a:pPr>
            <a:endParaRPr lang="en-US" b="1" dirty="0"/>
          </a:p>
          <a:p>
            <a:pPr marL="0" indent="0" algn="ctr">
              <a:buNone/>
            </a:pPr>
            <a:endParaRPr lang="en-US" b="1" dirty="0"/>
          </a:p>
          <a:p>
            <a:pPr marL="0" indent="0" algn="ctr">
              <a:buNone/>
            </a:pPr>
            <a:endParaRPr lang="en-US" b="1" dirty="0"/>
          </a:p>
          <a:p>
            <a:pPr marL="0" indent="0" algn="ctr">
              <a:buNone/>
            </a:pPr>
            <a:r>
              <a:rPr lang="en-US" b="1" dirty="0"/>
              <a:t>4</a:t>
            </a:r>
            <a:r>
              <a:rPr lang="en-US" b="1" baseline="30000" dirty="0"/>
              <a:t>TH</a:t>
            </a:r>
            <a:r>
              <a:rPr lang="en-US" b="1" dirty="0"/>
              <a:t> QUARTER FINANCIAL REPORT</a:t>
            </a:r>
            <a:endParaRPr lang="en-ZA" b="1" dirty="0"/>
          </a:p>
          <a:p>
            <a:endParaRPr lang="en-ZA" dirty="0"/>
          </a:p>
        </p:txBody>
      </p:sp>
      <p:sp>
        <p:nvSpPr>
          <p:cNvPr id="4" name="Date Placeholder 3">
            <a:extLst>
              <a:ext uri="{FF2B5EF4-FFF2-40B4-BE49-F238E27FC236}">
                <a16:creationId xmlns:a16="http://schemas.microsoft.com/office/drawing/2014/main" xmlns="" id="{7D9F9DF4-94D4-F373-EBC4-D959AB4F3743}"/>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8ACC7683-C558-A9FC-CB99-9303D79C1855}"/>
              </a:ext>
            </a:extLst>
          </p:cNvPr>
          <p:cNvSpPr>
            <a:spLocks noGrp="1"/>
          </p:cNvSpPr>
          <p:nvPr>
            <p:ph type="sldNum" sz="quarter" idx="12"/>
          </p:nvPr>
        </p:nvSpPr>
        <p:spPr/>
        <p:txBody>
          <a:bodyPr/>
          <a:lstStyle/>
          <a:p>
            <a:fld id="{42DB2815-CB53-8043-BC2D-666FA1CCBE3F}" type="slidenum">
              <a:rPr lang="en-US" smtClean="0"/>
              <a:pPr/>
              <a:t>12</a:t>
            </a:fld>
            <a:endParaRPr lang="en-US" dirty="0"/>
          </a:p>
        </p:txBody>
      </p:sp>
    </p:spTree>
    <p:extLst>
      <p:ext uri="{BB962C8B-B14F-4D97-AF65-F5344CB8AC3E}">
        <p14:creationId xmlns:p14="http://schemas.microsoft.com/office/powerpoint/2010/main" xmlns="" val="234204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0008A-14DB-22C5-B2F8-F69CE2AF8665}"/>
              </a:ext>
            </a:extLst>
          </p:cNvPr>
          <p:cNvSpPr>
            <a:spLocks noGrp="1"/>
          </p:cNvSpPr>
          <p:nvPr>
            <p:ph type="title"/>
          </p:nvPr>
        </p:nvSpPr>
        <p:spPr/>
        <p:txBody>
          <a:bodyPr/>
          <a:lstStyle/>
          <a:p>
            <a:r>
              <a:rPr lang="en-US" dirty="0"/>
              <a:t>INGONYAMA TRUST BOARD</a:t>
            </a:r>
            <a:endParaRPr lang="en-ZA" dirty="0"/>
          </a:p>
        </p:txBody>
      </p:sp>
      <p:pic>
        <p:nvPicPr>
          <p:cNvPr id="6" name="Content Placeholder 5">
            <a:extLst>
              <a:ext uri="{FF2B5EF4-FFF2-40B4-BE49-F238E27FC236}">
                <a16:creationId xmlns:a16="http://schemas.microsoft.com/office/drawing/2014/main" xmlns="" id="{BC0A60E0-0D95-A205-E2A6-C9C786993188}"/>
              </a:ext>
            </a:extLst>
          </p:cNvPr>
          <p:cNvPicPr>
            <a:picLocks noGrp="1" noChangeAspect="1"/>
          </p:cNvPicPr>
          <p:nvPr>
            <p:ph idx="1"/>
          </p:nvPr>
        </p:nvPicPr>
        <p:blipFill>
          <a:blip r:embed="rId2"/>
          <a:stretch>
            <a:fillRect/>
          </a:stretch>
        </p:blipFill>
        <p:spPr>
          <a:xfrm>
            <a:off x="457200" y="1705487"/>
            <a:ext cx="8449741" cy="4395671"/>
          </a:xfrm>
          <a:prstGeom prst="rect">
            <a:avLst/>
          </a:prstGeom>
        </p:spPr>
      </p:pic>
      <p:sp>
        <p:nvSpPr>
          <p:cNvPr id="4" name="Date Placeholder 3">
            <a:extLst>
              <a:ext uri="{FF2B5EF4-FFF2-40B4-BE49-F238E27FC236}">
                <a16:creationId xmlns:a16="http://schemas.microsoft.com/office/drawing/2014/main" xmlns="" id="{448EEB48-07F2-3BE2-CEDD-4E4E89F024A7}"/>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7AC6ACA3-D084-75F8-56A4-FB61111C1D1B}"/>
              </a:ext>
            </a:extLst>
          </p:cNvPr>
          <p:cNvSpPr>
            <a:spLocks noGrp="1"/>
          </p:cNvSpPr>
          <p:nvPr>
            <p:ph type="sldNum" sz="quarter" idx="12"/>
          </p:nvPr>
        </p:nvSpPr>
        <p:spPr/>
        <p:txBody>
          <a:bodyPr/>
          <a:lstStyle/>
          <a:p>
            <a:fld id="{42DB2815-CB53-8043-BC2D-666FA1CCBE3F}" type="slidenum">
              <a:rPr lang="en-US" smtClean="0"/>
              <a:pPr/>
              <a:t>13</a:t>
            </a:fld>
            <a:endParaRPr lang="en-US" dirty="0"/>
          </a:p>
        </p:txBody>
      </p:sp>
    </p:spTree>
    <p:extLst>
      <p:ext uri="{BB962C8B-B14F-4D97-AF65-F5344CB8AC3E}">
        <p14:creationId xmlns:p14="http://schemas.microsoft.com/office/powerpoint/2010/main" xmlns="" val="418677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3C269-BD2C-9B4D-89CE-E994D0C16DAF}"/>
              </a:ext>
            </a:extLst>
          </p:cNvPr>
          <p:cNvSpPr>
            <a:spLocks noGrp="1"/>
          </p:cNvSpPr>
          <p:nvPr>
            <p:ph type="title"/>
          </p:nvPr>
        </p:nvSpPr>
        <p:spPr/>
        <p:txBody>
          <a:bodyPr/>
          <a:lstStyle/>
          <a:p>
            <a:r>
              <a:rPr lang="en-US" dirty="0"/>
              <a:t>INGONYAMA TRUST</a:t>
            </a:r>
            <a:endParaRPr lang="en-ZA" dirty="0"/>
          </a:p>
        </p:txBody>
      </p:sp>
      <p:pic>
        <p:nvPicPr>
          <p:cNvPr id="6" name="Content Placeholder 5">
            <a:extLst>
              <a:ext uri="{FF2B5EF4-FFF2-40B4-BE49-F238E27FC236}">
                <a16:creationId xmlns:a16="http://schemas.microsoft.com/office/drawing/2014/main" xmlns="" id="{65F3A743-48F8-9DE5-5313-F033B164BCEC}"/>
              </a:ext>
            </a:extLst>
          </p:cNvPr>
          <p:cNvPicPr>
            <a:picLocks noGrp="1" noChangeAspect="1"/>
          </p:cNvPicPr>
          <p:nvPr>
            <p:ph idx="1"/>
          </p:nvPr>
        </p:nvPicPr>
        <p:blipFill>
          <a:blip r:embed="rId2"/>
          <a:stretch>
            <a:fillRect/>
          </a:stretch>
        </p:blipFill>
        <p:spPr>
          <a:xfrm>
            <a:off x="457200" y="1640341"/>
            <a:ext cx="8554452" cy="4525963"/>
          </a:xfrm>
          <a:prstGeom prst="rect">
            <a:avLst/>
          </a:prstGeom>
        </p:spPr>
      </p:pic>
      <p:sp>
        <p:nvSpPr>
          <p:cNvPr id="4" name="Date Placeholder 3">
            <a:extLst>
              <a:ext uri="{FF2B5EF4-FFF2-40B4-BE49-F238E27FC236}">
                <a16:creationId xmlns:a16="http://schemas.microsoft.com/office/drawing/2014/main" xmlns="" id="{875D5A20-9FF1-8C00-B0E2-36AD7BF25936}"/>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5997E262-FFCE-E0CC-66A1-2B2FE9433BB1}"/>
              </a:ext>
            </a:extLst>
          </p:cNvPr>
          <p:cNvSpPr>
            <a:spLocks noGrp="1"/>
          </p:cNvSpPr>
          <p:nvPr>
            <p:ph type="sldNum" sz="quarter" idx="12"/>
          </p:nvPr>
        </p:nvSpPr>
        <p:spPr/>
        <p:txBody>
          <a:bodyPr/>
          <a:lstStyle/>
          <a:p>
            <a:fld id="{42DB2815-CB53-8043-BC2D-666FA1CCBE3F}" type="slidenum">
              <a:rPr lang="en-US" smtClean="0"/>
              <a:pPr/>
              <a:t>14</a:t>
            </a:fld>
            <a:endParaRPr lang="en-US" dirty="0"/>
          </a:p>
        </p:txBody>
      </p:sp>
    </p:spTree>
    <p:extLst>
      <p:ext uri="{BB962C8B-B14F-4D97-AF65-F5344CB8AC3E}">
        <p14:creationId xmlns:p14="http://schemas.microsoft.com/office/powerpoint/2010/main" xmlns="" val="319604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15</a:t>
            </a:fld>
            <a:endParaRPr lang="en-US" dirty="0"/>
          </a:p>
        </p:txBody>
      </p:sp>
      <p:sp>
        <p:nvSpPr>
          <p:cNvPr id="6" name="TextBox 5"/>
          <p:cNvSpPr txBox="1"/>
          <p:nvPr/>
        </p:nvSpPr>
        <p:spPr>
          <a:xfrm>
            <a:off x="247648" y="2875002"/>
            <a:ext cx="8620125" cy="1107996"/>
          </a:xfrm>
          <a:prstGeom prst="rect">
            <a:avLst/>
          </a:prstGeom>
          <a:noFill/>
        </p:spPr>
        <p:txBody>
          <a:bodyPr wrap="square" rtlCol="0">
            <a:spAutoFit/>
          </a:bodyPr>
          <a:lstStyle/>
          <a:p>
            <a:pPr algn="ctr"/>
            <a:r>
              <a:rPr lang="en-ZA" sz="6600" dirty="0">
                <a:solidFill>
                  <a:schemeClr val="accent3">
                    <a:lumMod val="50000"/>
                  </a:schemeClr>
                </a:solidFill>
                <a:latin typeface="Montserrat" pitchFamily="2" charset="0"/>
              </a:rPr>
              <a:t>Thank You</a:t>
            </a:r>
            <a:endParaRPr lang="en-ZA" sz="3200" dirty="0">
              <a:solidFill>
                <a:schemeClr val="accent3">
                  <a:lumMod val="50000"/>
                </a:schemeClr>
              </a:solidFill>
              <a:latin typeface="Montserrat" pitchFamily="2" charset="0"/>
            </a:endParaRPr>
          </a:p>
        </p:txBody>
      </p:sp>
    </p:spTree>
    <p:extLst>
      <p:ext uri="{BB962C8B-B14F-4D97-AF65-F5344CB8AC3E}">
        <p14:creationId xmlns:p14="http://schemas.microsoft.com/office/powerpoint/2010/main" xmlns="" val="400537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1468665"/>
            <a:ext cx="8667455" cy="4920343"/>
          </a:xfrm>
        </p:spPr>
        <p:txBody>
          <a:bodyPr>
            <a:noAutofit/>
          </a:bodyPr>
          <a:lstStyle/>
          <a:p>
            <a:pPr marL="514350" indent="-514350">
              <a:lnSpc>
                <a:spcPct val="200000"/>
              </a:lnSpc>
              <a:spcBef>
                <a:spcPts val="0"/>
              </a:spcBef>
              <a:buFont typeface="+mj-lt"/>
              <a:buAutoNum type="arabicPeriod"/>
            </a:pPr>
            <a:r>
              <a:rPr lang="en-US" sz="1800" cap="small" dirty="0">
                <a:latin typeface="Arial" panose="020B0604020202020204" pitchFamily="34" charset="0"/>
                <a:cs typeface="Arial" panose="020B0604020202020204" pitchFamily="34" charset="0"/>
              </a:rPr>
              <a:t>3</a:t>
            </a:r>
            <a:r>
              <a:rPr lang="en-US" sz="1800" cap="small" baseline="30000" dirty="0">
                <a:latin typeface="Arial" panose="020B0604020202020204" pitchFamily="34" charset="0"/>
                <a:cs typeface="Arial" panose="020B0604020202020204" pitchFamily="34" charset="0"/>
              </a:rPr>
              <a:t>rd</a:t>
            </a:r>
            <a:r>
              <a:rPr lang="en-US" sz="1800" cap="small" dirty="0">
                <a:latin typeface="Arial" panose="020B0604020202020204" pitchFamily="34" charset="0"/>
                <a:cs typeface="Arial" panose="020B0604020202020204" pitchFamily="34" charset="0"/>
              </a:rPr>
              <a:t> quarter report</a:t>
            </a:r>
          </a:p>
          <a:p>
            <a:pPr marL="895350" lvl="1" indent="-354013">
              <a:lnSpc>
                <a:spcPct val="200000"/>
              </a:lnSpc>
              <a:spcBef>
                <a:spcPts val="0"/>
              </a:spcBef>
              <a:buFont typeface="Courier New" panose="02070309020205020404" pitchFamily="49" charset="0"/>
              <a:buChar char="o"/>
            </a:pPr>
            <a:r>
              <a:rPr lang="en-US" sz="1400" dirty="0">
                <a:latin typeface="Arial" panose="020B0604020202020204" pitchFamily="34" charset="0"/>
                <a:cs typeface="Arial" panose="020B0604020202020204" pitchFamily="34" charset="0"/>
              </a:rPr>
              <a:t>Nonfinancial and financial </a:t>
            </a:r>
          </a:p>
          <a:p>
            <a:pPr marL="541337" lvl="1" indent="0">
              <a:lnSpc>
                <a:spcPct val="200000"/>
              </a:lnSpc>
              <a:spcBef>
                <a:spcPts val="0"/>
              </a:spcBef>
              <a:buNone/>
            </a:pPr>
            <a:endParaRPr lang="en-US" sz="1400" dirty="0">
              <a:latin typeface="Arial" panose="020B0604020202020204" pitchFamily="34" charset="0"/>
              <a:cs typeface="Arial" panose="020B0604020202020204" pitchFamily="34" charset="0"/>
            </a:endParaRPr>
          </a:p>
          <a:p>
            <a:pPr marL="514350" indent="-514350">
              <a:lnSpc>
                <a:spcPct val="200000"/>
              </a:lnSpc>
              <a:spcBef>
                <a:spcPts val="0"/>
              </a:spcBef>
              <a:buFont typeface="+mj-lt"/>
              <a:buAutoNum type="arabicPeriod"/>
            </a:pPr>
            <a:r>
              <a:rPr lang="en-US" sz="1800" cap="small" dirty="0">
                <a:latin typeface="Arial" panose="020B0604020202020204" pitchFamily="34" charset="0"/>
                <a:cs typeface="Arial" panose="020B0604020202020204" pitchFamily="34" charset="0"/>
              </a:rPr>
              <a:t>4</a:t>
            </a:r>
            <a:r>
              <a:rPr lang="en-US" sz="1800" cap="small" baseline="30000" dirty="0">
                <a:latin typeface="Arial" panose="020B0604020202020204" pitchFamily="34" charset="0"/>
                <a:cs typeface="Arial" panose="020B0604020202020204" pitchFamily="34" charset="0"/>
              </a:rPr>
              <a:t>th</a:t>
            </a:r>
            <a:r>
              <a:rPr lang="en-US" sz="1800" cap="small" dirty="0">
                <a:latin typeface="Arial" panose="020B0604020202020204" pitchFamily="34" charset="0"/>
                <a:cs typeface="Arial" panose="020B0604020202020204" pitchFamily="34" charset="0"/>
              </a:rPr>
              <a:t> quarter report </a:t>
            </a:r>
          </a:p>
          <a:p>
            <a:pPr marL="895350" lvl="1" indent="-354013">
              <a:lnSpc>
                <a:spcPct val="200000"/>
              </a:lnSpc>
              <a:spcBef>
                <a:spcPts val="0"/>
              </a:spcBef>
              <a:buFont typeface="Courier New" panose="02070309020205020404" pitchFamily="49" charset="0"/>
              <a:buChar char="o"/>
            </a:pPr>
            <a:r>
              <a:rPr lang="en-US" sz="1400" dirty="0">
                <a:latin typeface="Arial" panose="020B0604020202020204" pitchFamily="34" charset="0"/>
                <a:cs typeface="Arial" panose="020B0604020202020204" pitchFamily="34" charset="0"/>
              </a:rPr>
              <a:t>Nonfinancial and financial </a:t>
            </a:r>
          </a:p>
          <a:p>
            <a:pPr marL="0" indent="0">
              <a:buNone/>
            </a:pPr>
            <a:endParaRPr lang="en-ZA"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2DB2815-CB53-8043-BC2D-666FA1CCBE3F}" type="slidenum">
              <a:rPr lang="en-US" smtClean="0"/>
              <a:pPr/>
              <a:t>2</a:t>
            </a:fld>
            <a:endParaRPr lang="en-US"/>
          </a:p>
        </p:txBody>
      </p:sp>
      <p:sp>
        <p:nvSpPr>
          <p:cNvPr id="6" name="Title 1"/>
          <p:cNvSpPr>
            <a:spLocks noGrp="1"/>
          </p:cNvSpPr>
          <p:nvPr>
            <p:ph type="title"/>
          </p:nvPr>
        </p:nvSpPr>
        <p:spPr>
          <a:xfrm>
            <a:off x="457200" y="209322"/>
            <a:ext cx="8229600" cy="1143000"/>
          </a:xfrm>
        </p:spPr>
        <p:txBody>
          <a:bodyPr>
            <a:normAutofit/>
          </a:bodyPr>
          <a:lstStyle/>
          <a:p>
            <a:r>
              <a:rPr lang="en-ZA" sz="3200" dirty="0"/>
              <a:t>CONTENTS</a:t>
            </a:r>
          </a:p>
        </p:txBody>
      </p:sp>
    </p:spTree>
    <p:extLst>
      <p:ext uri="{BB962C8B-B14F-4D97-AF65-F5344CB8AC3E}">
        <p14:creationId xmlns:p14="http://schemas.microsoft.com/office/powerpoint/2010/main" xmlns="" val="389402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3</a:t>
            </a:fld>
            <a:endParaRPr lang="en-US" dirty="0"/>
          </a:p>
        </p:txBody>
      </p:sp>
      <p:sp>
        <p:nvSpPr>
          <p:cNvPr id="6" name="TextBox 5"/>
          <p:cNvSpPr txBox="1"/>
          <p:nvPr/>
        </p:nvSpPr>
        <p:spPr>
          <a:xfrm>
            <a:off x="385011" y="2983286"/>
            <a:ext cx="8620125" cy="584775"/>
          </a:xfrm>
          <a:prstGeom prst="rect">
            <a:avLst/>
          </a:prstGeom>
          <a:noFill/>
        </p:spPr>
        <p:txBody>
          <a:bodyPr wrap="square" rtlCol="0">
            <a:spAutoFit/>
          </a:bodyPr>
          <a:lstStyle/>
          <a:p>
            <a:pPr algn="ctr"/>
            <a:r>
              <a:rPr lang="en-US" sz="3200" b="1" dirty="0">
                <a:solidFill>
                  <a:schemeClr val="accent3">
                    <a:lumMod val="50000"/>
                  </a:schemeClr>
                </a:solidFill>
                <a:latin typeface="Montserrat" pitchFamily="2" charset="0"/>
              </a:rPr>
              <a:t>QUARTER 3 NON-FINANCIAL REPORT</a:t>
            </a:r>
            <a:endParaRPr lang="en-ZA" sz="3200" b="1" dirty="0">
              <a:solidFill>
                <a:schemeClr val="accent3">
                  <a:lumMod val="50000"/>
                </a:schemeClr>
              </a:solidFill>
              <a:latin typeface="Montserrat" pitchFamily="2" charset="0"/>
            </a:endParaRPr>
          </a:p>
        </p:txBody>
      </p:sp>
    </p:spTree>
    <p:extLst>
      <p:ext uri="{BB962C8B-B14F-4D97-AF65-F5344CB8AC3E}">
        <p14:creationId xmlns:p14="http://schemas.microsoft.com/office/powerpoint/2010/main" xmlns="" val="382990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E4010-D750-5FE3-E88A-525929DA9721}"/>
              </a:ext>
            </a:extLst>
          </p:cNvPr>
          <p:cNvSpPr>
            <a:spLocks noGrp="1"/>
          </p:cNvSpPr>
          <p:nvPr>
            <p:ph type="title"/>
          </p:nvPr>
        </p:nvSpPr>
        <p:spPr/>
        <p:txBody>
          <a:bodyPr/>
          <a:lstStyle/>
          <a:p>
            <a:r>
              <a:rPr lang="en-US" dirty="0"/>
              <a:t>ADMINISTRATION</a:t>
            </a:r>
            <a:endParaRPr lang="en-ZA" dirty="0"/>
          </a:p>
        </p:txBody>
      </p:sp>
      <p:graphicFrame>
        <p:nvGraphicFramePr>
          <p:cNvPr id="6" name="Content Placeholder 5">
            <a:extLst>
              <a:ext uri="{FF2B5EF4-FFF2-40B4-BE49-F238E27FC236}">
                <a16:creationId xmlns:a16="http://schemas.microsoft.com/office/drawing/2014/main" xmlns="" id="{61AFDFB4-C074-95B9-987A-61ACC1772C61}"/>
              </a:ext>
            </a:extLst>
          </p:cNvPr>
          <p:cNvGraphicFramePr>
            <a:graphicFrameLocks noGrp="1"/>
          </p:cNvGraphicFramePr>
          <p:nvPr>
            <p:ph idx="1"/>
            <p:extLst>
              <p:ext uri="{D42A27DB-BD31-4B8C-83A1-F6EECF244321}">
                <p14:modId xmlns:p14="http://schemas.microsoft.com/office/powerpoint/2010/main" xmlns="" val="3426896951"/>
              </p:ext>
            </p:extLst>
          </p:nvPr>
        </p:nvGraphicFramePr>
        <p:xfrm>
          <a:off x="157317" y="1252006"/>
          <a:ext cx="8529483" cy="4543160"/>
        </p:xfrm>
        <a:graphic>
          <a:graphicData uri="http://schemas.openxmlformats.org/drawingml/2006/table">
            <a:tbl>
              <a:tblPr firstRow="1" firstCol="1" bandRow="1">
                <a:tableStyleId>{5C22544A-7EE6-4342-B048-85BDC9FD1C3A}</a:tableStyleId>
              </a:tblPr>
              <a:tblGrid>
                <a:gridCol w="1475541">
                  <a:extLst>
                    <a:ext uri="{9D8B030D-6E8A-4147-A177-3AD203B41FA5}">
                      <a16:colId xmlns:a16="http://schemas.microsoft.com/office/drawing/2014/main" xmlns="" val="610024458"/>
                    </a:ext>
                  </a:extLst>
                </a:gridCol>
                <a:gridCol w="1175657">
                  <a:extLst>
                    <a:ext uri="{9D8B030D-6E8A-4147-A177-3AD203B41FA5}">
                      <a16:colId xmlns:a16="http://schemas.microsoft.com/office/drawing/2014/main" xmlns="" val="1883637670"/>
                    </a:ext>
                  </a:extLst>
                </a:gridCol>
                <a:gridCol w="1175657">
                  <a:extLst>
                    <a:ext uri="{9D8B030D-6E8A-4147-A177-3AD203B41FA5}">
                      <a16:colId xmlns:a16="http://schemas.microsoft.com/office/drawing/2014/main" xmlns="" val="2056435209"/>
                    </a:ext>
                  </a:extLst>
                </a:gridCol>
                <a:gridCol w="1175657">
                  <a:extLst>
                    <a:ext uri="{9D8B030D-6E8A-4147-A177-3AD203B41FA5}">
                      <a16:colId xmlns:a16="http://schemas.microsoft.com/office/drawing/2014/main" xmlns="" val="1431610652"/>
                    </a:ext>
                  </a:extLst>
                </a:gridCol>
                <a:gridCol w="1175657">
                  <a:extLst>
                    <a:ext uri="{9D8B030D-6E8A-4147-A177-3AD203B41FA5}">
                      <a16:colId xmlns:a16="http://schemas.microsoft.com/office/drawing/2014/main" xmlns="" val="2160431347"/>
                    </a:ext>
                  </a:extLst>
                </a:gridCol>
                <a:gridCol w="1175657">
                  <a:extLst>
                    <a:ext uri="{9D8B030D-6E8A-4147-A177-3AD203B41FA5}">
                      <a16:colId xmlns:a16="http://schemas.microsoft.com/office/drawing/2014/main" xmlns="" val="1537263566"/>
                    </a:ext>
                  </a:extLst>
                </a:gridCol>
                <a:gridCol w="1175657">
                  <a:extLst>
                    <a:ext uri="{9D8B030D-6E8A-4147-A177-3AD203B41FA5}">
                      <a16:colId xmlns:a16="http://schemas.microsoft.com/office/drawing/2014/main" xmlns="" val="1708789877"/>
                    </a:ext>
                  </a:extLst>
                </a:gridCol>
              </a:tblGrid>
              <a:tr h="270534">
                <a:tc>
                  <a:txBody>
                    <a:bodyPr/>
                    <a:lstStyle/>
                    <a:p>
                      <a:pPr algn="ctr">
                        <a:spcBef>
                          <a:spcPts val="600"/>
                        </a:spcBef>
                      </a:pPr>
                      <a:r>
                        <a:rPr lang="en-ZA" sz="800" dirty="0">
                          <a:effectLst/>
                          <a:latin typeface="Arial" panose="020B0604020202020204" pitchFamily="34" charset="0"/>
                          <a:cs typeface="Arial" panose="020B0604020202020204" pitchFamily="34" charset="0"/>
                        </a:rPr>
                        <a:t>Output indicators</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Estimated Performance 2022/2023</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Quarter </a:t>
                      </a:r>
                      <a:r>
                        <a:rPr lang="en-US" sz="800">
                          <a:effectLst/>
                          <a:latin typeface="Arial" panose="020B0604020202020204" pitchFamily="34" charset="0"/>
                          <a:cs typeface="Arial" panose="020B0604020202020204" pitchFamily="34" charset="0"/>
                        </a:rPr>
                        <a:t>3</a:t>
                      </a:r>
                      <a:r>
                        <a:rPr lang="en-ZA" sz="800">
                          <a:effectLst/>
                          <a:latin typeface="Arial" panose="020B0604020202020204" pitchFamily="34" charset="0"/>
                          <a:cs typeface="Arial" panose="020B0604020202020204" pitchFamily="34" charset="0"/>
                        </a:rPr>
                        <a:t> Target</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Quarter </a:t>
                      </a:r>
                      <a:r>
                        <a:rPr lang="en-US" sz="800">
                          <a:effectLst/>
                          <a:latin typeface="Arial" panose="020B0604020202020204" pitchFamily="34" charset="0"/>
                          <a:cs typeface="Arial" panose="020B0604020202020204" pitchFamily="34" charset="0"/>
                        </a:rPr>
                        <a:t>3</a:t>
                      </a:r>
                      <a:r>
                        <a:rPr lang="en-ZA" sz="800">
                          <a:effectLst/>
                          <a:latin typeface="Arial" panose="020B0604020202020204" pitchFamily="34" charset="0"/>
                          <a:cs typeface="Arial" panose="020B0604020202020204" pitchFamily="34" charset="0"/>
                        </a:rPr>
                        <a:t> Achievement</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Variance</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Reasons for variance</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Mitigation plan</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extLst>
                  <a:ext uri="{0D108BD9-81ED-4DB2-BD59-A6C34878D82A}">
                    <a16:rowId xmlns:a16="http://schemas.microsoft.com/office/drawing/2014/main" xmlns="" val="2779339881"/>
                  </a:ext>
                </a:extLst>
              </a:tr>
              <a:tr h="1751602">
                <a:tc>
                  <a:txBody>
                    <a:bodyPr/>
                    <a:lstStyle/>
                    <a:p>
                      <a:pPr>
                        <a:spcBef>
                          <a:spcPts val="600"/>
                        </a:spcBef>
                      </a:pPr>
                      <a:r>
                        <a:rPr lang="en-US" sz="800">
                          <a:effectLst/>
                          <a:latin typeface="Arial" panose="020B0604020202020204" pitchFamily="34" charset="0"/>
                          <a:cs typeface="Arial" panose="020B0604020202020204" pitchFamily="34" charset="0"/>
                        </a:rPr>
                        <a:t>% of external audits management action plan implemented. </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dirty="0">
                          <a:effectLst/>
                          <a:latin typeface="Arial" panose="020B0604020202020204" pitchFamily="34" charset="0"/>
                          <a:cs typeface="Arial" panose="020B0604020202020204" pitchFamily="34" charset="0"/>
                        </a:rPr>
                        <a:t>10</a:t>
                      </a:r>
                      <a:r>
                        <a:rPr lang="en-US" sz="800" dirty="0">
                          <a:effectLst/>
                          <a:latin typeface="Arial" panose="020B0604020202020204" pitchFamily="34" charset="0"/>
                          <a:cs typeface="Arial" panose="020B0604020202020204" pitchFamily="34" charset="0"/>
                        </a:rPr>
                        <a:t>0%</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dirty="0">
                          <a:effectLst/>
                          <a:latin typeface="Arial" panose="020B0604020202020204" pitchFamily="34" charset="0"/>
                          <a:cs typeface="Arial" panose="020B0604020202020204" pitchFamily="34" charset="0"/>
                        </a:rPr>
                        <a:t>100%</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dirty="0">
                          <a:effectLst/>
                          <a:latin typeface="Arial" panose="020B0604020202020204" pitchFamily="34" charset="0"/>
                          <a:cs typeface="Arial" panose="020B0604020202020204" pitchFamily="34" charset="0"/>
                        </a:rPr>
                        <a:t>0</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dirty="0">
                          <a:effectLst/>
                          <a:latin typeface="Arial" panose="020B0604020202020204" pitchFamily="34" charset="0"/>
                          <a:cs typeface="Arial" panose="020B0604020202020204" pitchFamily="34" charset="0"/>
                        </a:rPr>
                        <a:t>-100%</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spcBef>
                          <a:spcPts val="600"/>
                        </a:spcBef>
                      </a:pPr>
                      <a:r>
                        <a:rPr lang="en-ZA" sz="800" dirty="0">
                          <a:effectLst/>
                          <a:latin typeface="Arial" panose="020B0604020202020204" pitchFamily="34" charset="0"/>
                          <a:cs typeface="Arial" panose="020B0604020202020204" pitchFamily="34" charset="0"/>
                        </a:rPr>
                        <a:t>2 findings relating to consequences management and irregular expenditure due to overspending of the budget are partially achieved.</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spcBef>
                          <a:spcPts val="600"/>
                        </a:spcBef>
                        <a:tabLst>
                          <a:tab pos="457200" algn="l"/>
                        </a:tabLst>
                      </a:pPr>
                      <a:r>
                        <a:rPr lang="en-ZA" sz="800" dirty="0">
                          <a:effectLst/>
                          <a:latin typeface="Arial" panose="020B0604020202020204" pitchFamily="34" charset="0"/>
                          <a:cs typeface="Arial" panose="020B0604020202020204" pitchFamily="34" charset="0"/>
                        </a:rPr>
                        <a:t>Although the budget for 2023/2024 has been amended to remove the effect of overspending as approved by the Board on 30 September 2022, the cost drivers that result in overspending remain as active as they were at approval of the budget except for termination of contract workers.</a:t>
                      </a:r>
                    </a:p>
                    <a:p>
                      <a:pPr>
                        <a:spcBef>
                          <a:spcPts val="600"/>
                        </a:spcBef>
                        <a:tabLst>
                          <a:tab pos="457200" algn="l"/>
                        </a:tabLst>
                      </a:pPr>
                      <a:r>
                        <a:rPr lang="en-ZA" sz="800" dirty="0">
                          <a:effectLst/>
                          <a:latin typeface="Arial" panose="020B0604020202020204" pitchFamily="34" charset="0"/>
                          <a:cs typeface="Arial" panose="020B0604020202020204" pitchFamily="34" charset="0"/>
                        </a:rPr>
                        <a:t>Overspending is because of these cost drivers and consequence management cannot be instituted until the irregular expenditure is no longer occurring.</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extLst>
                  <a:ext uri="{0D108BD9-81ED-4DB2-BD59-A6C34878D82A}">
                    <a16:rowId xmlns:a16="http://schemas.microsoft.com/office/drawing/2014/main" xmlns="" val="3909745641"/>
                  </a:ext>
                </a:extLst>
              </a:tr>
              <a:tr h="889280">
                <a:tc>
                  <a:txBody>
                    <a:bodyPr/>
                    <a:lstStyle/>
                    <a:p>
                      <a:pPr>
                        <a:spcBef>
                          <a:spcPts val="600"/>
                        </a:spcBef>
                      </a:pPr>
                      <a:r>
                        <a:rPr lang="en-US" sz="800">
                          <a:effectLst/>
                          <a:latin typeface="Arial" panose="020B0604020202020204" pitchFamily="34" charset="0"/>
                          <a:cs typeface="Arial" panose="020B0604020202020204" pitchFamily="34" charset="0"/>
                        </a:rPr>
                        <a:t>% of internal audits management action plan implemented.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10</a:t>
                      </a:r>
                      <a:r>
                        <a:rPr lang="en-US" sz="800">
                          <a:effectLst/>
                          <a:latin typeface="Arial" panose="020B0604020202020204" pitchFamily="34" charset="0"/>
                          <a:cs typeface="Arial" panose="020B0604020202020204" pitchFamily="34" charset="0"/>
                        </a:rPr>
                        <a:t>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100%</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spcBef>
                          <a:spcPts val="600"/>
                        </a:spcBef>
                      </a:pPr>
                      <a:r>
                        <a:rPr lang="en-ZA" sz="800" dirty="0">
                          <a:effectLst/>
                          <a:latin typeface="Arial" panose="020B0604020202020204" pitchFamily="34" charset="0"/>
                          <a:cs typeface="Arial" panose="020B0604020202020204" pitchFamily="34" charset="0"/>
                        </a:rPr>
                        <a:t>The entity does not have an internal audit unit. </a:t>
                      </a:r>
                      <a:r>
                        <a:rPr lang="en-US" sz="800" dirty="0">
                          <a:effectLst/>
                          <a:latin typeface="Arial" panose="020B0604020202020204" pitchFamily="34" charset="0"/>
                          <a:cs typeface="Arial" panose="020B0604020202020204" pitchFamily="34" charset="0"/>
                        </a:rPr>
                        <a:t>The procurement of an internal audit service provider is expected to be finalized in the 4</a:t>
                      </a:r>
                      <a:r>
                        <a:rPr lang="en-US" sz="800" baseline="30000" dirty="0">
                          <a:effectLst/>
                          <a:latin typeface="Arial" panose="020B0604020202020204" pitchFamily="34" charset="0"/>
                          <a:cs typeface="Arial" panose="020B0604020202020204" pitchFamily="34" charset="0"/>
                        </a:rPr>
                        <a:t>th</a:t>
                      </a:r>
                      <a:r>
                        <a:rPr lang="en-US" sz="800" dirty="0">
                          <a:effectLst/>
                          <a:latin typeface="Arial" panose="020B0604020202020204" pitchFamily="34" charset="0"/>
                          <a:cs typeface="Arial" panose="020B0604020202020204" pitchFamily="34" charset="0"/>
                        </a:rPr>
                        <a:t> Quarter.</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extLst>
                  <a:ext uri="{0D108BD9-81ED-4DB2-BD59-A6C34878D82A}">
                    <a16:rowId xmlns:a16="http://schemas.microsoft.com/office/drawing/2014/main" xmlns="" val="3034844267"/>
                  </a:ext>
                </a:extLst>
              </a:tr>
              <a:tr h="270534">
                <a:tc>
                  <a:txBody>
                    <a:bodyPr/>
                    <a:lstStyle/>
                    <a:p>
                      <a:pPr>
                        <a:spcBef>
                          <a:spcPts val="600"/>
                        </a:spcBef>
                      </a:pPr>
                      <a:r>
                        <a:rPr lang="en-ZA" sz="800">
                          <a:effectLst/>
                          <a:latin typeface="Arial" panose="020B0604020202020204" pitchFamily="34" charset="0"/>
                          <a:cs typeface="Arial" panose="020B0604020202020204" pitchFamily="34" charset="0"/>
                        </a:rPr>
                        <a:t>Unqualified</a:t>
                      </a:r>
                      <a:r>
                        <a:rPr lang="en-US" sz="800">
                          <a:effectLst/>
                          <a:latin typeface="Arial" panose="020B0604020202020204" pitchFamily="34" charset="0"/>
                          <a:cs typeface="Arial" panose="020B0604020202020204" pitchFamily="34" charset="0"/>
                        </a:rPr>
                        <a:t> external</a:t>
                      </a:r>
                      <a:r>
                        <a:rPr lang="en-ZA" sz="800">
                          <a:effectLst/>
                          <a:latin typeface="Arial" panose="020B0604020202020204" pitchFamily="34" charset="0"/>
                          <a:cs typeface="Arial" panose="020B0604020202020204" pitchFamily="34" charset="0"/>
                        </a:rPr>
                        <a:t> audit opinion</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ZA" sz="800">
                          <a:effectLst/>
                          <a:latin typeface="Arial" panose="020B0604020202020204" pitchFamily="34" charset="0"/>
                          <a:cs typeface="Arial" panose="020B0604020202020204" pitchFamily="34" charset="0"/>
                        </a:rPr>
                        <a:t>Unqualified</a:t>
                      </a:r>
                      <a:r>
                        <a:rPr lang="en-US" sz="800">
                          <a:effectLst/>
                          <a:latin typeface="Arial" panose="020B0604020202020204" pitchFamily="34" charset="0"/>
                          <a:cs typeface="Arial" panose="020B0604020202020204" pitchFamily="34" charset="0"/>
                        </a:rPr>
                        <a:t> external</a:t>
                      </a:r>
                      <a:r>
                        <a:rPr lang="en-ZA" sz="800">
                          <a:effectLst/>
                          <a:latin typeface="Arial" panose="020B0604020202020204" pitchFamily="34" charset="0"/>
                          <a:cs typeface="Arial" panose="020B0604020202020204" pitchFamily="34" charset="0"/>
                        </a:rPr>
                        <a:t> audit opinion</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dirty="0">
                          <a:effectLst/>
                          <a:latin typeface="Arial" panose="020B0604020202020204" pitchFamily="34" charset="0"/>
                          <a:cs typeface="Arial" panose="020B0604020202020204" pitchFamily="34" charset="0"/>
                        </a:rPr>
                        <a:t>N/A</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extLst>
                  <a:ext uri="{0D108BD9-81ED-4DB2-BD59-A6C34878D82A}">
                    <a16:rowId xmlns:a16="http://schemas.microsoft.com/office/drawing/2014/main" xmlns="" val="4008672814"/>
                  </a:ext>
                </a:extLst>
              </a:tr>
              <a:tr h="358926">
                <a:tc>
                  <a:txBody>
                    <a:bodyPr/>
                    <a:lstStyle/>
                    <a:p>
                      <a:pPr>
                        <a:spcBef>
                          <a:spcPts val="600"/>
                        </a:spcBef>
                      </a:pPr>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Stakeholder engagement strategy approved</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Draft stakeholder engagement strategy.</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Draft stakeholder engagement strategy</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a:effectLst/>
                          <a:latin typeface="Arial" panose="020B0604020202020204" pitchFamily="34" charset="0"/>
                          <a:cs typeface="Arial" panose="020B0604020202020204" pitchFamily="34" charset="0"/>
                        </a:rPr>
                        <a:t>N/A</a:t>
                      </a:r>
                      <a:endParaRPr lang="en-ZA" sz="80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tc>
                  <a:txBody>
                    <a:bodyPr/>
                    <a:lstStyle/>
                    <a:p>
                      <a:pPr algn="ctr">
                        <a:spcBef>
                          <a:spcPts val="600"/>
                        </a:spcBef>
                      </a:pPr>
                      <a:r>
                        <a:rPr lang="en-US" sz="800" dirty="0">
                          <a:effectLst/>
                          <a:latin typeface="Arial" panose="020B0604020202020204" pitchFamily="34" charset="0"/>
                          <a:cs typeface="Arial" panose="020B0604020202020204" pitchFamily="34" charset="0"/>
                        </a:rPr>
                        <a:t>N/A</a:t>
                      </a:r>
                      <a:endParaRPr lang="en-ZA" sz="800" dirty="0">
                        <a:effectLst/>
                        <a:latin typeface="Arial" panose="020B0604020202020204" pitchFamily="34" charset="0"/>
                        <a:ea typeface="Arial" panose="020B0604020202020204" pitchFamily="34" charset="0"/>
                        <a:cs typeface="Arial" panose="020B0604020202020204" pitchFamily="34" charset="0"/>
                      </a:endParaRPr>
                    </a:p>
                  </a:txBody>
                  <a:tcPr marL="34442" marR="34442" marT="2551" marB="2551"/>
                </a:tc>
                <a:extLst>
                  <a:ext uri="{0D108BD9-81ED-4DB2-BD59-A6C34878D82A}">
                    <a16:rowId xmlns:a16="http://schemas.microsoft.com/office/drawing/2014/main" xmlns="" val="4087840383"/>
                  </a:ext>
                </a:extLst>
              </a:tr>
            </a:tbl>
          </a:graphicData>
        </a:graphic>
      </p:graphicFrame>
      <p:sp>
        <p:nvSpPr>
          <p:cNvPr id="4" name="Date Placeholder 3">
            <a:extLst>
              <a:ext uri="{FF2B5EF4-FFF2-40B4-BE49-F238E27FC236}">
                <a16:creationId xmlns:a16="http://schemas.microsoft.com/office/drawing/2014/main" xmlns="" id="{6AB277FD-D1F4-5DFC-BED9-0BB24E1CEA5D}"/>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7CC42375-6CAA-978B-86E3-CC0159EB82FC}"/>
              </a:ext>
            </a:extLst>
          </p:cNvPr>
          <p:cNvSpPr>
            <a:spLocks noGrp="1"/>
          </p:cNvSpPr>
          <p:nvPr>
            <p:ph type="sldNum" sz="quarter" idx="12"/>
          </p:nvPr>
        </p:nvSpPr>
        <p:spPr/>
        <p:txBody>
          <a:bodyPr/>
          <a:lstStyle/>
          <a:p>
            <a:fld id="{42DB2815-CB53-8043-BC2D-666FA1CCBE3F}" type="slidenum">
              <a:rPr lang="en-US" smtClean="0"/>
              <a:pPr/>
              <a:t>4</a:t>
            </a:fld>
            <a:endParaRPr lang="en-US" dirty="0"/>
          </a:p>
        </p:txBody>
      </p:sp>
    </p:spTree>
    <p:extLst>
      <p:ext uri="{BB962C8B-B14F-4D97-AF65-F5344CB8AC3E}">
        <p14:creationId xmlns:p14="http://schemas.microsoft.com/office/powerpoint/2010/main" xmlns="" val="177213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700E4-A694-C5BF-BAAD-C9A899858B85}"/>
              </a:ext>
            </a:extLst>
          </p:cNvPr>
          <p:cNvSpPr>
            <a:spLocks noGrp="1"/>
          </p:cNvSpPr>
          <p:nvPr>
            <p:ph type="title"/>
          </p:nvPr>
        </p:nvSpPr>
        <p:spPr/>
        <p:txBody>
          <a:bodyPr>
            <a:normAutofit fontScale="90000"/>
          </a:bodyPr>
          <a:lstStyle/>
          <a:p>
            <a:r>
              <a:rPr lang="en-US" dirty="0"/>
              <a:t>LAND AND TENURE MANAGEMENT</a:t>
            </a:r>
            <a:endParaRPr lang="en-ZA" dirty="0"/>
          </a:p>
        </p:txBody>
      </p:sp>
      <p:graphicFrame>
        <p:nvGraphicFramePr>
          <p:cNvPr id="6" name="Content Placeholder 5">
            <a:extLst>
              <a:ext uri="{FF2B5EF4-FFF2-40B4-BE49-F238E27FC236}">
                <a16:creationId xmlns:a16="http://schemas.microsoft.com/office/drawing/2014/main" xmlns="" id="{005C2EF2-11EC-E128-4EBB-6FFF388D94C9}"/>
              </a:ext>
            </a:extLst>
          </p:cNvPr>
          <p:cNvGraphicFramePr>
            <a:graphicFrameLocks noGrp="1"/>
          </p:cNvGraphicFramePr>
          <p:nvPr>
            <p:ph idx="1"/>
            <p:extLst>
              <p:ext uri="{D42A27DB-BD31-4B8C-83A1-F6EECF244321}">
                <p14:modId xmlns:p14="http://schemas.microsoft.com/office/powerpoint/2010/main" xmlns="" val="2713181285"/>
              </p:ext>
            </p:extLst>
          </p:nvPr>
        </p:nvGraphicFramePr>
        <p:xfrm>
          <a:off x="457200" y="1600202"/>
          <a:ext cx="8229600" cy="4302918"/>
        </p:xfrm>
        <a:graphic>
          <a:graphicData uri="http://schemas.openxmlformats.org/drawingml/2006/table">
            <a:tbl>
              <a:tblPr firstRow="1" firstCol="1" bandRow="1">
                <a:tableStyleId>{5C22544A-7EE6-4342-B048-85BDC9FD1C3A}</a:tableStyleId>
              </a:tblPr>
              <a:tblGrid>
                <a:gridCol w="1231148">
                  <a:extLst>
                    <a:ext uri="{9D8B030D-6E8A-4147-A177-3AD203B41FA5}">
                      <a16:colId xmlns:a16="http://schemas.microsoft.com/office/drawing/2014/main" xmlns="" val="3408848308"/>
                    </a:ext>
                  </a:extLst>
                </a:gridCol>
                <a:gridCol w="925007">
                  <a:extLst>
                    <a:ext uri="{9D8B030D-6E8A-4147-A177-3AD203B41FA5}">
                      <a16:colId xmlns:a16="http://schemas.microsoft.com/office/drawing/2014/main" xmlns="" val="190470386"/>
                    </a:ext>
                  </a:extLst>
                </a:gridCol>
                <a:gridCol w="562905">
                  <a:extLst>
                    <a:ext uri="{9D8B030D-6E8A-4147-A177-3AD203B41FA5}">
                      <a16:colId xmlns:a16="http://schemas.microsoft.com/office/drawing/2014/main" xmlns="" val="1511270487"/>
                    </a:ext>
                  </a:extLst>
                </a:gridCol>
                <a:gridCol w="834481">
                  <a:extLst>
                    <a:ext uri="{9D8B030D-6E8A-4147-A177-3AD203B41FA5}">
                      <a16:colId xmlns:a16="http://schemas.microsoft.com/office/drawing/2014/main" xmlns="" val="2654789045"/>
                    </a:ext>
                  </a:extLst>
                </a:gridCol>
                <a:gridCol w="539862">
                  <a:extLst>
                    <a:ext uri="{9D8B030D-6E8A-4147-A177-3AD203B41FA5}">
                      <a16:colId xmlns:a16="http://schemas.microsoft.com/office/drawing/2014/main" xmlns="" val="1210276016"/>
                    </a:ext>
                  </a:extLst>
                </a:gridCol>
                <a:gridCol w="1680484">
                  <a:extLst>
                    <a:ext uri="{9D8B030D-6E8A-4147-A177-3AD203B41FA5}">
                      <a16:colId xmlns:a16="http://schemas.microsoft.com/office/drawing/2014/main" xmlns="" val="2606817816"/>
                    </a:ext>
                  </a:extLst>
                </a:gridCol>
                <a:gridCol w="2455713">
                  <a:extLst>
                    <a:ext uri="{9D8B030D-6E8A-4147-A177-3AD203B41FA5}">
                      <a16:colId xmlns:a16="http://schemas.microsoft.com/office/drawing/2014/main" xmlns="" val="648197906"/>
                    </a:ext>
                  </a:extLst>
                </a:gridCol>
              </a:tblGrid>
              <a:tr h="525562">
                <a:tc>
                  <a:txBody>
                    <a:bodyPr/>
                    <a:lstStyle/>
                    <a:p>
                      <a:pPr algn="ctr">
                        <a:spcBef>
                          <a:spcPts val="600"/>
                        </a:spcBef>
                      </a:pPr>
                      <a:r>
                        <a:rPr lang="en-ZA" sz="1000">
                          <a:effectLst/>
                          <a:latin typeface="Arial" panose="020B0604020202020204" pitchFamily="34" charset="0"/>
                          <a:cs typeface="Arial" panose="020B0604020202020204" pitchFamily="34" charset="0"/>
                        </a:rPr>
                        <a:t>Output indicators</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Estimated Performance 2022/2023</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Quarter 3 Target</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Quarter 3 Achievement</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Variance</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Reasons for variance</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dirty="0">
                          <a:effectLst/>
                          <a:latin typeface="Arial" panose="020B0604020202020204" pitchFamily="34" charset="0"/>
                          <a:cs typeface="Arial" panose="020B0604020202020204" pitchFamily="34" charset="0"/>
                        </a:rPr>
                        <a:t>Mitigation plan</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extLst>
                  <a:ext uri="{0D108BD9-81ED-4DB2-BD59-A6C34878D82A}">
                    <a16:rowId xmlns:a16="http://schemas.microsoft.com/office/drawing/2014/main" xmlns="" val="1644511476"/>
                  </a:ext>
                </a:extLst>
              </a:tr>
              <a:tr h="1199079">
                <a:tc>
                  <a:txBody>
                    <a:bodyPr/>
                    <a:lstStyle/>
                    <a:p>
                      <a:pPr>
                        <a:spcBef>
                          <a:spcPts val="600"/>
                        </a:spcBef>
                      </a:pPr>
                      <a:r>
                        <a:rPr lang="en-ZA" sz="1000">
                          <a:effectLst/>
                          <a:latin typeface="Arial" panose="020B0604020202020204" pitchFamily="34" charset="0"/>
                          <a:cs typeface="Arial" panose="020B0604020202020204" pitchFamily="34" charset="0"/>
                        </a:rPr>
                        <a:t>Number of land tenure rights approved by the Board</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800</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200</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7</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-193</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spcBef>
                          <a:spcPts val="600"/>
                        </a:spcBef>
                      </a:pPr>
                      <a:r>
                        <a:rPr lang="en-ZA" sz="1000" dirty="0">
                          <a:effectLst/>
                          <a:latin typeface="Arial" panose="020B0604020202020204" pitchFamily="34" charset="0"/>
                          <a:cs typeface="Arial" panose="020B0604020202020204" pitchFamily="34" charset="0"/>
                        </a:rPr>
                        <a:t>There was an insufficient number of applications in the system to process.</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just">
                        <a:spcBef>
                          <a:spcPts val="600"/>
                        </a:spcBef>
                        <a:tabLst>
                          <a:tab pos="-16510" algn="l"/>
                        </a:tabLst>
                      </a:pPr>
                      <a:r>
                        <a:rPr lang="en-ZA" sz="1000" kern="1200" dirty="0">
                          <a:effectLst/>
                          <a:latin typeface="Arial" panose="020B0604020202020204" pitchFamily="34" charset="0"/>
                          <a:cs typeface="Arial" panose="020B0604020202020204" pitchFamily="34" charset="0"/>
                        </a:rPr>
                        <a:t>There are only 68 land tenure rights applications that are ready for the Board’s consideration in its next meeting. All other applications received in the 3</a:t>
                      </a:r>
                      <a:r>
                        <a:rPr lang="en-ZA" sz="1000" kern="1200" baseline="30000" dirty="0">
                          <a:effectLst/>
                          <a:latin typeface="Arial" panose="020B0604020202020204" pitchFamily="34" charset="0"/>
                          <a:cs typeface="Arial" panose="020B0604020202020204" pitchFamily="34" charset="0"/>
                        </a:rPr>
                        <a:t>rd</a:t>
                      </a:r>
                      <a:r>
                        <a:rPr lang="en-ZA" sz="1000" kern="1200" dirty="0">
                          <a:effectLst/>
                          <a:latin typeface="Arial" panose="020B0604020202020204" pitchFamily="34" charset="0"/>
                          <a:cs typeface="Arial" panose="020B0604020202020204" pitchFamily="34" charset="0"/>
                        </a:rPr>
                        <a:t> Quarter are being processed for the Board’s consideration in the 4</a:t>
                      </a:r>
                      <a:r>
                        <a:rPr lang="en-ZA" sz="1000" kern="1200" baseline="30000" dirty="0">
                          <a:effectLst/>
                          <a:latin typeface="Arial" panose="020B0604020202020204" pitchFamily="34" charset="0"/>
                          <a:cs typeface="Arial" panose="020B0604020202020204" pitchFamily="34" charset="0"/>
                        </a:rPr>
                        <a:t>th</a:t>
                      </a:r>
                      <a:r>
                        <a:rPr lang="en-ZA" sz="1000" kern="1200" dirty="0">
                          <a:effectLst/>
                          <a:latin typeface="Arial" panose="020B0604020202020204" pitchFamily="34" charset="0"/>
                          <a:cs typeface="Arial" panose="020B0604020202020204" pitchFamily="34" charset="0"/>
                        </a:rPr>
                        <a:t> Quarter.</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extLst>
                  <a:ext uri="{0D108BD9-81ED-4DB2-BD59-A6C34878D82A}">
                    <a16:rowId xmlns:a16="http://schemas.microsoft.com/office/drawing/2014/main" xmlns="" val="1660270062"/>
                  </a:ext>
                </a:extLst>
              </a:tr>
              <a:tr h="689599">
                <a:tc>
                  <a:txBody>
                    <a:bodyPr/>
                    <a:lstStyle/>
                    <a:p>
                      <a:pPr>
                        <a:spcBef>
                          <a:spcPts val="600"/>
                        </a:spcBef>
                      </a:pPr>
                      <a:r>
                        <a:rPr lang="en-ZA" sz="1000">
                          <a:effectLst/>
                          <a:latin typeface="Arial" panose="020B0604020202020204" pitchFamily="34" charset="0"/>
                          <a:cs typeface="Arial" panose="020B0604020202020204" pitchFamily="34" charset="0"/>
                        </a:rPr>
                        <a:t>Number of quarterly updates of the Immovable Asset register</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4</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1</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1</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N/A</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kern="1200" dirty="0">
                          <a:effectLst/>
                          <a:latin typeface="Arial" panose="020B0604020202020204" pitchFamily="34" charset="0"/>
                          <a:cs typeface="Arial" panose="020B0604020202020204" pitchFamily="34" charset="0"/>
                        </a:rPr>
                        <a:t>N/A</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extLst>
                  <a:ext uri="{0D108BD9-81ED-4DB2-BD59-A6C34878D82A}">
                    <a16:rowId xmlns:a16="http://schemas.microsoft.com/office/drawing/2014/main" xmlns="" val="413117746"/>
                  </a:ext>
                </a:extLst>
              </a:tr>
              <a:tr h="859426">
                <a:tc>
                  <a:txBody>
                    <a:bodyPr/>
                    <a:lstStyle/>
                    <a:p>
                      <a:pPr>
                        <a:spcBef>
                          <a:spcPts val="600"/>
                        </a:spcBef>
                      </a:pPr>
                      <a:r>
                        <a:rPr lang="en-ZA" sz="1000">
                          <a:effectLst/>
                          <a:latin typeface="Arial" panose="020B0604020202020204" pitchFamily="34" charset="0"/>
                          <a:cs typeface="Arial" panose="020B0604020202020204" pitchFamily="34" charset="0"/>
                        </a:rPr>
                        <a:t>Number of Traditional Councils exposed to capacity building</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24</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8</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7</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-1</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spcBef>
                          <a:spcPts val="600"/>
                        </a:spcBef>
                      </a:pPr>
                      <a:r>
                        <a:rPr lang="en-US" sz="1000">
                          <a:effectLst/>
                          <a:latin typeface="Arial" panose="020B0604020202020204" pitchFamily="34" charset="0"/>
                          <a:cs typeface="Arial" panose="020B0604020202020204" pitchFamily="34" charset="0"/>
                        </a:rPr>
                        <a:t>Mhlane TC cancelled too late to replace them with another TC.</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just">
                        <a:spcBef>
                          <a:spcPts val="600"/>
                        </a:spcBef>
                      </a:pPr>
                      <a:r>
                        <a:rPr lang="en-ZA" sz="1000" kern="1200" dirty="0">
                          <a:effectLst/>
                          <a:latin typeface="Arial" panose="020B0604020202020204" pitchFamily="34" charset="0"/>
                          <a:cs typeface="Arial" panose="020B0604020202020204" pitchFamily="34" charset="0"/>
                        </a:rPr>
                        <a:t>Instead of 8 TCs to be trained in the 4</a:t>
                      </a:r>
                      <a:r>
                        <a:rPr lang="en-ZA" sz="1000" kern="1200" baseline="30000" dirty="0">
                          <a:effectLst/>
                          <a:latin typeface="Arial" panose="020B0604020202020204" pitchFamily="34" charset="0"/>
                          <a:cs typeface="Arial" panose="020B0604020202020204" pitchFamily="34" charset="0"/>
                        </a:rPr>
                        <a:t>th</a:t>
                      </a:r>
                      <a:r>
                        <a:rPr lang="en-ZA" sz="1000" kern="1200" dirty="0">
                          <a:effectLst/>
                          <a:latin typeface="Arial" panose="020B0604020202020204" pitchFamily="34" charset="0"/>
                          <a:cs typeface="Arial" panose="020B0604020202020204" pitchFamily="34" charset="0"/>
                        </a:rPr>
                        <a:t> Quarter, 10 have been scheduled so as to make up for the shortfall.</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extLst>
                  <a:ext uri="{0D108BD9-81ED-4DB2-BD59-A6C34878D82A}">
                    <a16:rowId xmlns:a16="http://schemas.microsoft.com/office/drawing/2014/main" xmlns="" val="4017912566"/>
                  </a:ext>
                </a:extLst>
              </a:tr>
              <a:tr h="1029252">
                <a:tc>
                  <a:txBody>
                    <a:bodyPr/>
                    <a:lstStyle/>
                    <a:p>
                      <a:pPr>
                        <a:spcBef>
                          <a:spcPts val="600"/>
                        </a:spcBef>
                      </a:pPr>
                      <a:r>
                        <a:rPr lang="en-ZA" sz="1000">
                          <a:effectLst/>
                          <a:latin typeface="Arial" panose="020B0604020202020204" pitchFamily="34" charset="0"/>
                          <a:cs typeface="Arial" panose="020B0604020202020204" pitchFamily="34" charset="0"/>
                        </a:rPr>
                        <a:t>Number of </a:t>
                      </a:r>
                      <a:r>
                        <a:rPr lang="en-US" sz="1000">
                          <a:effectLst/>
                          <a:latin typeface="Arial" panose="020B0604020202020204" pitchFamily="34" charset="0"/>
                          <a:cs typeface="Arial" panose="020B0604020202020204" pitchFamily="34" charset="0"/>
                        </a:rPr>
                        <a:t>human settlement plans approved by the Board</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6</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2</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0</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ZA" sz="1000">
                          <a:effectLst/>
                          <a:latin typeface="Arial" panose="020B0604020202020204" pitchFamily="34" charset="0"/>
                          <a:cs typeface="Arial" panose="020B0604020202020204" pitchFamily="34" charset="0"/>
                        </a:rPr>
                        <a:t>-2</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ctr">
                        <a:spcBef>
                          <a:spcPts val="600"/>
                        </a:spcBef>
                      </a:pPr>
                      <a:r>
                        <a:rPr lang="en-US" sz="1000">
                          <a:effectLst/>
                          <a:latin typeface="Arial" panose="020B0604020202020204" pitchFamily="34" charset="0"/>
                          <a:cs typeface="Arial" panose="020B0604020202020204" pitchFamily="34" charset="0"/>
                        </a:rPr>
                        <a:t>As indicated in the 2</a:t>
                      </a:r>
                      <a:r>
                        <a:rPr lang="en-US" sz="1000" baseline="30000">
                          <a:effectLst/>
                          <a:latin typeface="Arial" panose="020B0604020202020204" pitchFamily="34" charset="0"/>
                          <a:cs typeface="Arial" panose="020B0604020202020204" pitchFamily="34" charset="0"/>
                        </a:rPr>
                        <a:t>nd</a:t>
                      </a:r>
                      <a:r>
                        <a:rPr lang="en-US" sz="1000">
                          <a:effectLst/>
                          <a:latin typeface="Arial" panose="020B0604020202020204" pitchFamily="34" charset="0"/>
                          <a:cs typeface="Arial" panose="020B0604020202020204" pitchFamily="34" charset="0"/>
                        </a:rPr>
                        <a:t> Quarterly Report, the execution of this indicator was moved to the last quarter due to a need for more consultations.</a:t>
                      </a:r>
                      <a:endParaRPr lang="en-ZA" sz="100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tc>
                  <a:txBody>
                    <a:bodyPr/>
                    <a:lstStyle/>
                    <a:p>
                      <a:pPr algn="just">
                        <a:spcBef>
                          <a:spcPts val="600"/>
                        </a:spcBef>
                      </a:pPr>
                      <a:r>
                        <a:rPr lang="en-ZA" sz="1000" dirty="0">
                          <a:effectLst/>
                          <a:latin typeface="Arial" panose="020B0604020202020204" pitchFamily="34" charset="0"/>
                          <a:cs typeface="Arial" panose="020B0604020202020204" pitchFamily="34" charset="0"/>
                        </a:rPr>
                        <a:t>Two plans are ready for the Board’s consideration and one more will be ready before the end of the 4</a:t>
                      </a:r>
                      <a:r>
                        <a:rPr lang="en-ZA" sz="1000" baseline="30000" dirty="0">
                          <a:effectLst/>
                          <a:latin typeface="Arial" panose="020B0604020202020204" pitchFamily="34" charset="0"/>
                          <a:cs typeface="Arial" panose="020B0604020202020204" pitchFamily="34" charset="0"/>
                        </a:rPr>
                        <a:t>th</a:t>
                      </a:r>
                      <a:r>
                        <a:rPr lang="en-ZA" sz="1000" dirty="0">
                          <a:effectLst/>
                          <a:latin typeface="Arial" panose="020B0604020202020204" pitchFamily="34" charset="0"/>
                          <a:cs typeface="Arial" panose="020B0604020202020204" pitchFamily="34" charset="0"/>
                        </a:rPr>
                        <a:t> Quarter.</a:t>
                      </a:r>
                      <a:endParaRPr lang="en-ZA" sz="1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5080" marB="5080"/>
                </a:tc>
                <a:extLst>
                  <a:ext uri="{0D108BD9-81ED-4DB2-BD59-A6C34878D82A}">
                    <a16:rowId xmlns:a16="http://schemas.microsoft.com/office/drawing/2014/main" xmlns="" val="4137901409"/>
                  </a:ext>
                </a:extLst>
              </a:tr>
            </a:tbl>
          </a:graphicData>
        </a:graphic>
      </p:graphicFrame>
      <p:sp>
        <p:nvSpPr>
          <p:cNvPr id="4" name="Date Placeholder 3">
            <a:extLst>
              <a:ext uri="{FF2B5EF4-FFF2-40B4-BE49-F238E27FC236}">
                <a16:creationId xmlns:a16="http://schemas.microsoft.com/office/drawing/2014/main" xmlns="" id="{733A3149-E2CD-FC04-0A68-671C712BC273}"/>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E771BFDE-93C3-C46F-A626-8DFA96099AE8}"/>
              </a:ext>
            </a:extLst>
          </p:cNvPr>
          <p:cNvSpPr>
            <a:spLocks noGrp="1"/>
          </p:cNvSpPr>
          <p:nvPr>
            <p:ph type="sldNum" sz="quarter" idx="12"/>
          </p:nvPr>
        </p:nvSpPr>
        <p:spPr/>
        <p:txBody>
          <a:bodyPr/>
          <a:lstStyle/>
          <a:p>
            <a:fld id="{42DB2815-CB53-8043-BC2D-666FA1CCBE3F}" type="slidenum">
              <a:rPr lang="en-US" smtClean="0"/>
              <a:pPr/>
              <a:t>5</a:t>
            </a:fld>
            <a:endParaRPr lang="en-US" dirty="0"/>
          </a:p>
        </p:txBody>
      </p:sp>
    </p:spTree>
    <p:extLst>
      <p:ext uri="{BB962C8B-B14F-4D97-AF65-F5344CB8AC3E}">
        <p14:creationId xmlns:p14="http://schemas.microsoft.com/office/powerpoint/2010/main" xmlns="" val="110009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2458D-1D9B-45DD-C36E-354CDD88D82D}"/>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xmlns="" id="{4579058E-E078-8011-0ECA-675C127E4E79}"/>
              </a:ext>
            </a:extLst>
          </p:cNvPr>
          <p:cNvSpPr>
            <a:spLocks noGrp="1"/>
          </p:cNvSpPr>
          <p:nvPr>
            <p:ph idx="1"/>
          </p:nvPr>
        </p:nvSpPr>
        <p:spPr/>
        <p:txBody>
          <a:bodyPr/>
          <a:lstStyle/>
          <a:p>
            <a:pPr algn="ctr"/>
            <a:endParaRPr lang="en-US" dirty="0"/>
          </a:p>
          <a:p>
            <a:pPr algn="ctr"/>
            <a:endParaRPr lang="en-US" dirty="0"/>
          </a:p>
          <a:p>
            <a:pPr marL="0" indent="0" algn="ctr">
              <a:buNone/>
            </a:pPr>
            <a:endParaRPr lang="en-US" dirty="0"/>
          </a:p>
          <a:p>
            <a:pPr marL="0" indent="0" algn="ctr">
              <a:buNone/>
            </a:pPr>
            <a:r>
              <a:rPr lang="en-US" b="1" dirty="0"/>
              <a:t>QUARTER</a:t>
            </a:r>
            <a:r>
              <a:rPr lang="en-US" dirty="0"/>
              <a:t> </a:t>
            </a:r>
            <a:r>
              <a:rPr lang="en-US" b="1" dirty="0"/>
              <a:t>3 FINANCIAL REPORT</a:t>
            </a:r>
            <a:endParaRPr lang="en-ZA" b="1" dirty="0"/>
          </a:p>
        </p:txBody>
      </p:sp>
      <p:sp>
        <p:nvSpPr>
          <p:cNvPr id="4" name="Date Placeholder 3">
            <a:extLst>
              <a:ext uri="{FF2B5EF4-FFF2-40B4-BE49-F238E27FC236}">
                <a16:creationId xmlns:a16="http://schemas.microsoft.com/office/drawing/2014/main" xmlns="" id="{8D42A946-47CC-3765-66B6-04E56AE9A3B0}"/>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7A3E59BC-2A61-E175-DC4C-1CE68F6D471E}"/>
              </a:ext>
            </a:extLst>
          </p:cNvPr>
          <p:cNvSpPr>
            <a:spLocks noGrp="1"/>
          </p:cNvSpPr>
          <p:nvPr>
            <p:ph type="sldNum" sz="quarter" idx="12"/>
          </p:nvPr>
        </p:nvSpPr>
        <p:spPr/>
        <p:txBody>
          <a:bodyPr/>
          <a:lstStyle/>
          <a:p>
            <a:fld id="{42DB2815-CB53-8043-BC2D-666FA1CCBE3F}" type="slidenum">
              <a:rPr lang="en-US" smtClean="0"/>
              <a:pPr/>
              <a:t>6</a:t>
            </a:fld>
            <a:endParaRPr lang="en-US" dirty="0"/>
          </a:p>
        </p:txBody>
      </p:sp>
    </p:spTree>
    <p:extLst>
      <p:ext uri="{BB962C8B-B14F-4D97-AF65-F5344CB8AC3E}">
        <p14:creationId xmlns:p14="http://schemas.microsoft.com/office/powerpoint/2010/main" xmlns="" val="268176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276E0-84C9-4E2E-47CF-53A773F0C398}"/>
              </a:ext>
            </a:extLst>
          </p:cNvPr>
          <p:cNvSpPr>
            <a:spLocks noGrp="1"/>
          </p:cNvSpPr>
          <p:nvPr>
            <p:ph type="title"/>
          </p:nvPr>
        </p:nvSpPr>
        <p:spPr/>
        <p:txBody>
          <a:bodyPr/>
          <a:lstStyle/>
          <a:p>
            <a:r>
              <a:rPr lang="en-US" dirty="0"/>
              <a:t>	INGONYAMA TRUST BOARD</a:t>
            </a:r>
            <a:endParaRPr lang="en-ZA" dirty="0"/>
          </a:p>
        </p:txBody>
      </p:sp>
      <p:pic>
        <p:nvPicPr>
          <p:cNvPr id="6" name="Content Placeholder 5">
            <a:extLst>
              <a:ext uri="{FF2B5EF4-FFF2-40B4-BE49-F238E27FC236}">
                <a16:creationId xmlns:a16="http://schemas.microsoft.com/office/drawing/2014/main" xmlns="" id="{63DF0388-177E-4802-432C-B487A1D42B03}"/>
              </a:ext>
            </a:extLst>
          </p:cNvPr>
          <p:cNvPicPr>
            <a:picLocks noGrp="1" noChangeAspect="1"/>
          </p:cNvPicPr>
          <p:nvPr>
            <p:ph idx="1"/>
          </p:nvPr>
        </p:nvPicPr>
        <p:blipFill>
          <a:blip r:embed="rId2"/>
          <a:stretch>
            <a:fillRect/>
          </a:stretch>
        </p:blipFill>
        <p:spPr>
          <a:xfrm>
            <a:off x="457200" y="1654962"/>
            <a:ext cx="8449741" cy="4496722"/>
          </a:xfrm>
          <a:prstGeom prst="rect">
            <a:avLst/>
          </a:prstGeom>
        </p:spPr>
      </p:pic>
      <p:sp>
        <p:nvSpPr>
          <p:cNvPr id="4" name="Date Placeholder 3">
            <a:extLst>
              <a:ext uri="{FF2B5EF4-FFF2-40B4-BE49-F238E27FC236}">
                <a16:creationId xmlns:a16="http://schemas.microsoft.com/office/drawing/2014/main" xmlns="" id="{C5E16639-0F53-9E94-7A10-2CC2E53F77D5}"/>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8FD958DD-87FE-3A53-4AD7-51B13892BED9}"/>
              </a:ext>
            </a:extLst>
          </p:cNvPr>
          <p:cNvSpPr>
            <a:spLocks noGrp="1"/>
          </p:cNvSpPr>
          <p:nvPr>
            <p:ph type="sldNum" sz="quarter" idx="12"/>
          </p:nvPr>
        </p:nvSpPr>
        <p:spPr/>
        <p:txBody>
          <a:bodyPr/>
          <a:lstStyle/>
          <a:p>
            <a:fld id="{42DB2815-CB53-8043-BC2D-666FA1CCBE3F}" type="slidenum">
              <a:rPr lang="en-US" smtClean="0"/>
              <a:pPr/>
              <a:t>7</a:t>
            </a:fld>
            <a:endParaRPr lang="en-US" dirty="0"/>
          </a:p>
        </p:txBody>
      </p:sp>
    </p:spTree>
    <p:extLst>
      <p:ext uri="{BB962C8B-B14F-4D97-AF65-F5344CB8AC3E}">
        <p14:creationId xmlns:p14="http://schemas.microsoft.com/office/powerpoint/2010/main" xmlns="" val="332783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C6298-1FEB-F0AF-8428-C63E62B7ECF7}"/>
              </a:ext>
            </a:extLst>
          </p:cNvPr>
          <p:cNvSpPr>
            <a:spLocks noGrp="1"/>
          </p:cNvSpPr>
          <p:nvPr>
            <p:ph type="title"/>
          </p:nvPr>
        </p:nvSpPr>
        <p:spPr/>
        <p:txBody>
          <a:bodyPr/>
          <a:lstStyle/>
          <a:p>
            <a:r>
              <a:rPr lang="en-US" dirty="0"/>
              <a:t>INGONYAMA TRUST</a:t>
            </a:r>
            <a:endParaRPr lang="en-ZA" dirty="0"/>
          </a:p>
        </p:txBody>
      </p:sp>
      <p:pic>
        <p:nvPicPr>
          <p:cNvPr id="6" name="Content Placeholder 5">
            <a:extLst>
              <a:ext uri="{FF2B5EF4-FFF2-40B4-BE49-F238E27FC236}">
                <a16:creationId xmlns:a16="http://schemas.microsoft.com/office/drawing/2014/main" xmlns="" id="{CAC13AA2-3569-FAB8-E496-E6EA70CEEDC0}"/>
              </a:ext>
            </a:extLst>
          </p:cNvPr>
          <p:cNvPicPr>
            <a:picLocks noGrp="1" noChangeAspect="1"/>
          </p:cNvPicPr>
          <p:nvPr>
            <p:ph idx="1"/>
          </p:nvPr>
        </p:nvPicPr>
        <p:blipFill>
          <a:blip r:embed="rId2"/>
          <a:stretch>
            <a:fillRect/>
          </a:stretch>
        </p:blipFill>
        <p:spPr>
          <a:xfrm>
            <a:off x="457200" y="1600200"/>
            <a:ext cx="8449741" cy="4525963"/>
          </a:xfrm>
          <a:prstGeom prst="rect">
            <a:avLst/>
          </a:prstGeom>
        </p:spPr>
      </p:pic>
      <p:sp>
        <p:nvSpPr>
          <p:cNvPr id="4" name="Date Placeholder 3">
            <a:extLst>
              <a:ext uri="{FF2B5EF4-FFF2-40B4-BE49-F238E27FC236}">
                <a16:creationId xmlns:a16="http://schemas.microsoft.com/office/drawing/2014/main" xmlns="" id="{86F47042-B068-8D37-C8E1-C4660D1F306C}"/>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25E598FB-E684-A7B7-386D-BB539E6D8CCE}"/>
              </a:ext>
            </a:extLst>
          </p:cNvPr>
          <p:cNvSpPr>
            <a:spLocks noGrp="1"/>
          </p:cNvSpPr>
          <p:nvPr>
            <p:ph type="sldNum" sz="quarter" idx="12"/>
          </p:nvPr>
        </p:nvSpPr>
        <p:spPr/>
        <p:txBody>
          <a:bodyPr/>
          <a:lstStyle/>
          <a:p>
            <a:fld id="{42DB2815-CB53-8043-BC2D-666FA1CCBE3F}" type="slidenum">
              <a:rPr lang="en-US" smtClean="0"/>
              <a:pPr/>
              <a:t>8</a:t>
            </a:fld>
            <a:endParaRPr lang="en-US" dirty="0"/>
          </a:p>
        </p:txBody>
      </p:sp>
    </p:spTree>
    <p:extLst>
      <p:ext uri="{BB962C8B-B14F-4D97-AF65-F5344CB8AC3E}">
        <p14:creationId xmlns:p14="http://schemas.microsoft.com/office/powerpoint/2010/main" xmlns="" val="68714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2A9FA-417E-C380-AEA1-1B2DF80FC043}"/>
              </a:ext>
            </a:extLst>
          </p:cNvPr>
          <p:cNvSpPr>
            <a:spLocks noGrp="1"/>
          </p:cNvSpPr>
          <p:nvPr>
            <p:ph type="title"/>
          </p:nvPr>
        </p:nvSpPr>
        <p:spPr/>
        <p:txBody>
          <a:bodyPr/>
          <a:lstStyle/>
          <a:p>
            <a:r>
              <a:rPr lang="en-US" dirty="0"/>
              <a:t>QUARTER 4</a:t>
            </a:r>
            <a:endParaRPr lang="en-ZA" dirty="0"/>
          </a:p>
        </p:txBody>
      </p:sp>
      <p:sp>
        <p:nvSpPr>
          <p:cNvPr id="3" name="Content Placeholder 2">
            <a:extLst>
              <a:ext uri="{FF2B5EF4-FFF2-40B4-BE49-F238E27FC236}">
                <a16:creationId xmlns:a16="http://schemas.microsoft.com/office/drawing/2014/main" xmlns="" id="{7A1DABD2-4868-02D1-433F-B7B2B3EEC609}"/>
              </a:ext>
            </a:extLst>
          </p:cNvPr>
          <p:cNvSpPr>
            <a:spLocks noGrp="1"/>
          </p:cNvSpPr>
          <p:nvPr>
            <p:ph idx="1"/>
          </p:nvPr>
        </p:nvSpPr>
        <p:spPr/>
        <p:txBody>
          <a:bodyPr/>
          <a:lstStyle/>
          <a:p>
            <a:endParaRPr lang="en-US" dirty="0"/>
          </a:p>
          <a:p>
            <a:endParaRPr lang="en-US" dirty="0"/>
          </a:p>
          <a:p>
            <a:pPr marL="0" indent="0" algn="ctr">
              <a:buNone/>
            </a:pPr>
            <a:r>
              <a:rPr lang="en-US" b="1" dirty="0"/>
              <a:t>4</a:t>
            </a:r>
            <a:r>
              <a:rPr lang="en-US" b="1" baseline="30000" dirty="0"/>
              <a:t>TH</a:t>
            </a:r>
            <a:r>
              <a:rPr lang="en-US" b="1" dirty="0"/>
              <a:t> QUARTER NON-FINANCIAL REPORT</a:t>
            </a:r>
            <a:endParaRPr lang="en-ZA" b="1" dirty="0"/>
          </a:p>
        </p:txBody>
      </p:sp>
      <p:sp>
        <p:nvSpPr>
          <p:cNvPr id="4" name="Date Placeholder 3">
            <a:extLst>
              <a:ext uri="{FF2B5EF4-FFF2-40B4-BE49-F238E27FC236}">
                <a16:creationId xmlns:a16="http://schemas.microsoft.com/office/drawing/2014/main" xmlns="" id="{7A319935-42A9-9B29-23C7-048129157D99}"/>
              </a:ext>
            </a:extLst>
          </p:cNvPr>
          <p:cNvSpPr>
            <a:spLocks noGrp="1"/>
          </p:cNvSpPr>
          <p:nvPr>
            <p:ph type="dt" sz="half" idx="10"/>
          </p:nvPr>
        </p:nvSpPr>
        <p:spPr/>
        <p:txBody>
          <a:bodyPr/>
          <a:lstStyle/>
          <a:p>
            <a:fld id="{17ACF643-C079-204A-ADEF-731233C868D6}" type="datetime1">
              <a:rPr lang="en-ZA" smtClean="0"/>
              <a:pPr/>
              <a:t>2023/06/13</a:t>
            </a:fld>
            <a:endParaRPr lang="en-US"/>
          </a:p>
        </p:txBody>
      </p:sp>
      <p:sp>
        <p:nvSpPr>
          <p:cNvPr id="5" name="Slide Number Placeholder 4">
            <a:extLst>
              <a:ext uri="{FF2B5EF4-FFF2-40B4-BE49-F238E27FC236}">
                <a16:creationId xmlns:a16="http://schemas.microsoft.com/office/drawing/2014/main" xmlns="" id="{842AFCEA-4693-F8A7-A226-98CE95671982}"/>
              </a:ext>
            </a:extLst>
          </p:cNvPr>
          <p:cNvSpPr>
            <a:spLocks noGrp="1"/>
          </p:cNvSpPr>
          <p:nvPr>
            <p:ph type="sldNum" sz="quarter" idx="12"/>
          </p:nvPr>
        </p:nvSpPr>
        <p:spPr/>
        <p:txBody>
          <a:bodyPr/>
          <a:lstStyle/>
          <a:p>
            <a:fld id="{42DB2815-CB53-8043-BC2D-666FA1CCBE3F}" type="slidenum">
              <a:rPr lang="en-US" smtClean="0"/>
              <a:pPr/>
              <a:t>9</a:t>
            </a:fld>
            <a:endParaRPr lang="en-US" dirty="0"/>
          </a:p>
        </p:txBody>
      </p:sp>
    </p:spTree>
    <p:extLst>
      <p:ext uri="{BB962C8B-B14F-4D97-AF65-F5344CB8AC3E}">
        <p14:creationId xmlns:p14="http://schemas.microsoft.com/office/powerpoint/2010/main" xmlns="" val="42233834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917</Words>
  <Application>Microsoft Office PowerPoint</Application>
  <PresentationFormat>On-screen Show (4:3)</PresentationFormat>
  <Paragraphs>202</Paragraphs>
  <Slides>15</Slides>
  <Notes>0</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Custom Design</vt:lpstr>
      <vt:lpstr>Theme3</vt:lpstr>
      <vt:lpstr>1_Custom Design</vt:lpstr>
      <vt:lpstr>2_Custom Design</vt:lpstr>
      <vt:lpstr>Slide 1</vt:lpstr>
      <vt:lpstr>CONTENTS</vt:lpstr>
      <vt:lpstr>Slide 3</vt:lpstr>
      <vt:lpstr>ADMINISTRATION</vt:lpstr>
      <vt:lpstr>LAND AND TENURE MANAGEMENT</vt:lpstr>
      <vt:lpstr>Slide 6</vt:lpstr>
      <vt:lpstr> INGONYAMA TRUST BOARD</vt:lpstr>
      <vt:lpstr>INGONYAMA TRUST</vt:lpstr>
      <vt:lpstr>QUARTER 4</vt:lpstr>
      <vt:lpstr>ADMINISTRATION</vt:lpstr>
      <vt:lpstr>LAND AND TENURE MANAGEMENT</vt:lpstr>
      <vt:lpstr>Slide 12</vt:lpstr>
      <vt:lpstr>INGONYAMA TRUST BOARD</vt:lpstr>
      <vt:lpstr>INGONYAMA TRUST</vt:lpstr>
      <vt:lpstr>Slide 15</vt:lpstr>
    </vt:vector>
  </TitlesOfParts>
  <Company>Ingonyama Trust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Simpiwe Mxakaza</dc:creator>
  <cp:lastModifiedBy>USER</cp:lastModifiedBy>
  <cp:revision>271</cp:revision>
  <cp:lastPrinted>2021-04-26T07:30:20Z</cp:lastPrinted>
  <dcterms:created xsi:type="dcterms:W3CDTF">2014-12-18T06:40:47Z</dcterms:created>
  <dcterms:modified xsi:type="dcterms:W3CDTF">2023-06-13T13:14:07Z</dcterms:modified>
</cp:coreProperties>
</file>