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vsdx" ContentType="application/vnd.ms-visio.drawing"/>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1170" r:id="rId5"/>
    <p:sldId id="887" r:id="rId6"/>
    <p:sldId id="1236" r:id="rId7"/>
    <p:sldId id="1239" r:id="rId8"/>
    <p:sldId id="859" r:id="rId9"/>
    <p:sldId id="1238" r:id="rId10"/>
    <p:sldId id="1171" r:id="rId11"/>
    <p:sldId id="1221" r:id="rId12"/>
    <p:sldId id="1240" r:id="rId13"/>
    <p:sldId id="1237" r:id="rId14"/>
    <p:sldId id="1220" r:id="rId15"/>
    <p:sldId id="1222" r:id="rId16"/>
    <p:sldId id="931" r:id="rId17"/>
    <p:sldId id="1154" r:id="rId18"/>
    <p:sldId id="1241" r:id="rId19"/>
    <p:sldId id="1128" r:id="rId20"/>
    <p:sldId id="1161" r:id="rId21"/>
    <p:sldId id="1150" r:id="rId22"/>
    <p:sldId id="1242" r:id="rId23"/>
    <p:sldId id="1172" r:id="rId24"/>
    <p:sldId id="1156" r:id="rId25"/>
    <p:sldId id="1244" r:id="rId26"/>
    <p:sldId id="1245" r:id="rId27"/>
    <p:sldId id="1243" r:id="rId28"/>
    <p:sldId id="927" r:id="rId29"/>
    <p:sldId id="1225" r:id="rId30"/>
    <p:sldId id="1226" r:id="rId31"/>
    <p:sldId id="1232" r:id="rId32"/>
    <p:sldId id="1227" r:id="rId33"/>
    <p:sldId id="1228" r:id="rId34"/>
    <p:sldId id="1229" r:id="rId35"/>
    <p:sldId id="1230" r:id="rId36"/>
    <p:sldId id="1085" r:id="rId37"/>
    <p:sldId id="1153" r:id="rId38"/>
    <p:sldId id="1127" r:id="rId39"/>
    <p:sldId id="1160" r:id="rId40"/>
    <p:sldId id="1152" r:id="rId41"/>
    <p:sldId id="886" r:id="rId42"/>
    <p:sldId id="838"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p15:clr>
            <a:srgbClr val="A4A3A4"/>
          </p15:clr>
        </p15:guide>
        <p15:guide id="3" orient="horz" pos="2137" userDrawn="1">
          <p15:clr>
            <a:srgbClr val="A4A3A4"/>
          </p15:clr>
        </p15:guide>
        <p15:guide id="4" orient="horz" pos="1729" userDrawn="1">
          <p15:clr>
            <a:srgbClr val="A4A3A4"/>
          </p15:clr>
        </p15:guide>
        <p15:guide id="5" orient="horz" pos="3090" userDrawn="1">
          <p15:clr>
            <a:srgbClr val="A4A3A4"/>
          </p15:clr>
        </p15:guide>
        <p15:guide id="6" orient="horz" pos="1434" userDrawn="1">
          <p15:clr>
            <a:srgbClr val="A4A3A4"/>
          </p15:clr>
        </p15:guide>
        <p15:guide id="7" pos="5265"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a Pinto Taylor" initials="CPT" lastIdx="2" clrIdx="0"/>
  <p:cmAuthor id="2" name="Niraj Naamdhew" initials="NN" lastIdx="3" clrIdx="1">
    <p:extLst>
      <p:ext uri="{19B8F6BF-5375-455C-9EA6-DF929625EA0E}">
        <p15:presenceInfo xmlns:p15="http://schemas.microsoft.com/office/powerpoint/2012/main" xmlns="" userId="S::NirajN@dbsa.org::449f5f27-ff7b-4d02-aa89-4656801d3f60" providerId="AD"/>
      </p:ext>
    </p:extLst>
  </p:cmAuthor>
  <p:cmAuthor id="3" name="Thulani Nxumalo" initials="TN" lastIdx="1" clrIdx="2">
    <p:extLst>
      <p:ext uri="{19B8F6BF-5375-455C-9EA6-DF929625EA0E}">
        <p15:presenceInfo xmlns:p15="http://schemas.microsoft.com/office/powerpoint/2012/main" xmlns="" userId="S::ThulaniN@dbsa.org::7b158fa2-3303-4a38-87d2-68229dfacb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B040"/>
    <a:srgbClr val="6699FF"/>
    <a:srgbClr val="402020"/>
    <a:srgbClr val="990000"/>
    <a:srgbClr val="F6F8A2"/>
    <a:srgbClr val="5DDFFD"/>
    <a:srgbClr val="9DFDFD"/>
    <a:srgbClr val="7ED8EA"/>
    <a:srgbClr val="FFD653"/>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2" autoAdjust="0"/>
  </p:normalViewPr>
  <p:slideViewPr>
    <p:cSldViewPr snapToGrid="0">
      <p:cViewPr varScale="1">
        <p:scale>
          <a:sx n="67" d="100"/>
          <a:sy n="67" d="100"/>
        </p:scale>
        <p:origin x="-840" y="-102"/>
      </p:cViewPr>
      <p:guideLst>
        <p:guide orient="horz" pos="2137"/>
        <p:guide orient="horz" pos="1729"/>
        <p:guide orient="horz" pos="3090"/>
        <p:guide orient="horz" pos="1434"/>
        <p:guide pos="3840"/>
        <p:guide pos="52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1189213309916"/>
          <c:y val="1.8234543605846195E-2"/>
          <c:w val="0.53469572001867682"/>
          <c:h val="0.82089836046146658"/>
        </c:manualLayout>
      </c:layout>
      <c:pieChart>
        <c:varyColors val="1"/>
        <c:ser>
          <c:idx val="0"/>
          <c:order val="0"/>
          <c:explosion val="3"/>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5B7-4C11-9447-F884B780B376}"/>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5B7-4C11-9447-F884B780B376}"/>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5B7-4C11-9447-F884B780B376}"/>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5B7-4C11-9447-F884B780B376}"/>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15B7-4C11-9447-F884B780B376}"/>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15B7-4C11-9447-F884B780B376}"/>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15B7-4C11-9447-F884B780B376}"/>
              </c:ext>
            </c:extLst>
          </c:dPt>
          <c:dPt>
            <c:idx val="7"/>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15B7-4C11-9447-F884B780B376}"/>
              </c:ext>
            </c:extLst>
          </c:dPt>
          <c:dPt>
            <c:idx val="8"/>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15B7-4C11-9447-F884B780B376}"/>
              </c:ext>
            </c:extLst>
          </c:dPt>
          <c:dPt>
            <c:idx val="9"/>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3-15B7-4C11-9447-F884B780B376}"/>
              </c:ext>
            </c:extLst>
          </c:dPt>
          <c:dPt>
            <c:idx val="10"/>
            <c:explosion val="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5-15B7-4C11-9447-F884B780B376}"/>
              </c:ext>
            </c:extLst>
          </c:dPt>
          <c:dPt>
            <c:idx val="11"/>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7-15B7-4C11-9447-F884B780B376}"/>
              </c:ext>
            </c:extLst>
          </c:dPt>
          <c:dPt>
            <c:idx val="12"/>
            <c:spPr>
              <a:solidFill>
                <a:schemeClr val="accent1">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9-15B7-4C11-9447-F884B780B376}"/>
              </c:ext>
            </c:extLst>
          </c:dPt>
          <c:dLbls>
            <c:dLbl>
              <c:idx val="0"/>
              <c:layout>
                <c:manualLayout>
                  <c:x val="-2.3444061126532474E-2"/>
                  <c:y val="0.16429264744989308"/>
                </c:manualLayout>
              </c:layout>
              <c:spPr>
                <a:solidFill>
                  <a:sysClr val="windowText" lastClr="000000">
                    <a:lumMod val="75000"/>
                    <a:lumOff val="25000"/>
                  </a:sys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bestFit"/>
              <c:showVal val="1"/>
              <c:showCatName val="1"/>
              <c:extLst xmlns:c16r2="http://schemas.microsoft.com/office/drawing/2015/06/chart">
                <c:ext xmlns:c15="http://schemas.microsoft.com/office/drawing/2012/chart" uri="{CE6537A1-D6FC-4f65-9D91-7224C49458BB}">
                  <c15:layout>
                    <c:manualLayout>
                      <c:w val="0.16595402032133"/>
                      <c:h val="5.1085494097485577E-2"/>
                    </c:manualLayout>
                  </c15:layout>
                </c:ext>
                <c:ext xmlns:c16="http://schemas.microsoft.com/office/drawing/2014/chart" uri="{C3380CC4-5D6E-409C-BE32-E72D297353CC}">
                  <c16:uniqueId val="{00000001-15B7-4C11-9447-F884B780B376}"/>
                </c:ext>
              </c:extLst>
            </c:dLbl>
            <c:dLbl>
              <c:idx val="1"/>
              <c:layout>
                <c:manualLayout>
                  <c:x val="1.9295666121135608E-3"/>
                  <c:y val="-0.2097342004255833"/>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5B7-4C11-9447-F884B780B376}"/>
                </c:ext>
              </c:extLst>
            </c:dLbl>
            <c:dLbl>
              <c:idx val="2"/>
              <c:layout>
                <c:manualLayout>
                  <c:x val="5.2206988208314029E-2"/>
                  <c:y val="-7.3691726375891831E-2"/>
                </c:manualLayout>
              </c:layout>
              <c:spPr>
                <a:solidFill>
                  <a:sysClr val="windowText" lastClr="000000">
                    <a:lumMod val="75000"/>
                    <a:lumOff val="25000"/>
                  </a:sys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bestFit"/>
              <c:showVal val="1"/>
              <c:showCatName val="1"/>
              <c:extLst xmlns:c16r2="http://schemas.microsoft.com/office/drawing/2015/06/chart">
                <c:ext xmlns:c15="http://schemas.microsoft.com/office/drawing/2012/chart" uri="{CE6537A1-D6FC-4f65-9D91-7224C49458BB}">
                  <c15:layout>
                    <c:manualLayout>
                      <c:w val="0.12815544297870943"/>
                      <c:h val="5.1085494097485577E-2"/>
                    </c:manualLayout>
                  </c15:layout>
                </c:ext>
                <c:ext xmlns:c16="http://schemas.microsoft.com/office/drawing/2014/chart" uri="{C3380CC4-5D6E-409C-BE32-E72D297353CC}">
                  <c16:uniqueId val="{00000005-15B7-4C11-9447-F884B780B376}"/>
                </c:ext>
              </c:extLst>
            </c:dLbl>
            <c:dLbl>
              <c:idx val="3"/>
              <c:layout>
                <c:manualLayout>
                  <c:x val="2.1906940352686574E-2"/>
                  <c:y val="-6.76016093662162E-3"/>
                </c:manualLayout>
              </c:layout>
              <c:spPr>
                <a:solidFill>
                  <a:sysClr val="windowText" lastClr="000000">
                    <a:lumMod val="75000"/>
                    <a:lumOff val="25000"/>
                  </a:sys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bestFit"/>
              <c:showVal val="1"/>
              <c:showCatName val="1"/>
              <c:extLst xmlns:c16r2="http://schemas.microsoft.com/office/drawing/2015/06/chart">
                <c:ext xmlns:c15="http://schemas.microsoft.com/office/drawing/2012/chart" uri="{CE6537A1-D6FC-4f65-9D91-7224C49458BB}">
                  <c15:layout>
                    <c:manualLayout>
                      <c:w val="0.17432983563299337"/>
                      <c:h val="3.3111683001372107E-2"/>
                    </c:manualLayout>
                  </c15:layout>
                </c:ext>
                <c:ext xmlns:c16="http://schemas.microsoft.com/office/drawing/2014/chart" uri="{C3380CC4-5D6E-409C-BE32-E72D297353CC}">
                  <c16:uniqueId val="{00000007-15B7-4C11-9447-F884B780B376}"/>
                </c:ext>
              </c:extLst>
            </c:dLbl>
            <c:dLbl>
              <c:idx val="4"/>
              <c:layout>
                <c:manualLayout>
                  <c:x val="-5.7738532094200878E-3"/>
                  <c:y val="5.0261340356601403E-2"/>
                </c:manualLayout>
              </c:layout>
              <c:spPr>
                <a:solidFill>
                  <a:sysClr val="windowText" lastClr="000000">
                    <a:lumMod val="75000"/>
                    <a:lumOff val="25000"/>
                  </a:sys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bestFit"/>
              <c:showVal val="1"/>
              <c:showCatName val="1"/>
              <c:extLst xmlns:c16r2="http://schemas.microsoft.com/office/drawing/2015/06/chart">
                <c:ext xmlns:c15="http://schemas.microsoft.com/office/drawing/2012/chart" uri="{CE6537A1-D6FC-4f65-9D91-7224C49458BB}">
                  <c15:layout>
                    <c:manualLayout>
                      <c:w val="0.15627414035500128"/>
                      <c:h val="3.5372581220447452E-2"/>
                    </c:manualLayout>
                  </c15:layout>
                </c:ext>
                <c:ext xmlns:c16="http://schemas.microsoft.com/office/drawing/2014/chart" uri="{C3380CC4-5D6E-409C-BE32-E72D297353CC}">
                  <c16:uniqueId val="{00000009-15B7-4C11-9447-F884B780B376}"/>
                </c:ext>
              </c:extLst>
            </c:dLbl>
            <c:dLbl>
              <c:idx val="5"/>
              <c:layout>
                <c:manualLayout>
                  <c:x val="-0.16637185135123336"/>
                  <c:y val="-1.5508401099193998E-2"/>
                </c:manualLayout>
              </c:layout>
              <c:spPr>
                <a:solidFill>
                  <a:sysClr val="windowText" lastClr="000000">
                    <a:lumMod val="75000"/>
                    <a:lumOff val="25000"/>
                  </a:sys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bestFit"/>
              <c:showVal val="1"/>
              <c:showCatName val="1"/>
              <c:extLst xmlns:c16r2="http://schemas.microsoft.com/office/drawing/2015/06/chart">
                <c:ext xmlns:c15="http://schemas.microsoft.com/office/drawing/2012/chart" uri="{CE6537A1-D6FC-4f65-9D91-7224C49458BB}">
                  <c15:layout>
                    <c:manualLayout>
                      <c:w val="0.1402639709143777"/>
                      <c:h val="6.014729527073763E-2"/>
                    </c:manualLayout>
                  </c15:layout>
                </c:ext>
                <c:ext xmlns:c16="http://schemas.microsoft.com/office/drawing/2014/chart" uri="{C3380CC4-5D6E-409C-BE32-E72D297353CC}">
                  <c16:uniqueId val="{0000000B-15B7-4C11-9447-F884B780B376}"/>
                </c:ext>
              </c:extLst>
            </c:dLbl>
            <c:dLbl>
              <c:idx val="6"/>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5B7-4C11-9447-F884B780B376}"/>
                </c:ext>
              </c:extLst>
            </c:dLbl>
            <c:dLbl>
              <c:idx val="7"/>
              <c:layout>
                <c:manualLayout>
                  <c:x val="1.7527940536503195E-2"/>
                  <c:y val="-1.7639336220243263E-2"/>
                </c:manualLayout>
              </c:layou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5B7-4C11-9447-F884B780B376}"/>
                </c:ext>
              </c:extLst>
            </c:dLbl>
            <c:dLbl>
              <c:idx val="8"/>
              <c:layout>
                <c:manualLayout>
                  <c:x val="3.6519899098595786E-2"/>
                  <c:y val="3.0196745325624434E-2"/>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5B7-4C11-9447-F884B780B376}"/>
                </c:ext>
              </c:extLst>
            </c:dLbl>
            <c:dLbl>
              <c:idx val="9"/>
              <c:layout>
                <c:manualLayout>
                  <c:x val="-1.1990084429486856E-2"/>
                  <c:y val="-1.0894406873924753E-2"/>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5B7-4C11-9447-F884B780B376}"/>
                </c:ext>
              </c:extLst>
            </c:dLbl>
            <c:dLbl>
              <c:idx val="10"/>
              <c:layout>
                <c:manualLayout>
                  <c:x val="5.2624611451401265E-2"/>
                  <c:y val="0.17404187782838085"/>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5B7-4C11-9447-F884B780B376}"/>
                </c:ext>
              </c:extLst>
            </c:dLbl>
            <c:dLbl>
              <c:idx val="11"/>
              <c:layout>
                <c:manualLayout>
                  <c:x val="-0.13288894079709562"/>
                  <c:y val="4.73045372043591E-2"/>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5B7-4C11-9447-F884B780B376}"/>
                </c:ext>
              </c:extLst>
            </c:dLbl>
            <c:dLbl>
              <c:idx val="12"/>
              <c:layout>
                <c:manualLayout>
                  <c:x val="-5.6935475222919529E-2"/>
                  <c:y val="-0.2757661152021908"/>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5B7-4C11-9447-F884B780B376}"/>
                </c:ext>
              </c:extLst>
            </c:dLbl>
            <c:spPr>
              <a:solidFill>
                <a:sysClr val="windowText" lastClr="000000">
                  <a:lumMod val="75000"/>
                  <a:lumOff val="25000"/>
                </a:sys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Segoe UI" panose="020B0502040204020203" pitchFamily="34" charset="0"/>
                    <a:ea typeface="+mn-ea"/>
                    <a:cs typeface="Segoe UI" panose="020B0502040204020203" pitchFamily="34" charset="0"/>
                  </a:defRPr>
                </a:pPr>
                <a:endParaRPr lang="en-US"/>
              </a:p>
            </c:txPr>
            <c:dLblPos val="bestFit"/>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'Portfolio Overview (2)'!$F$3:$R$3</c:f>
              <c:strCache>
                <c:ptCount val="13"/>
                <c:pt idx="0">
                  <c:v>Bid Spec Approval</c:v>
                </c:pt>
                <c:pt idx="1">
                  <c:v>Tender/Re-Tender</c:v>
                </c:pt>
                <c:pt idx="2">
                  <c:v>PSP Evaluation</c:v>
                </c:pt>
                <c:pt idx="3">
                  <c:v>PSP Tender Awarded</c:v>
                </c:pt>
                <c:pt idx="4">
                  <c:v>Inception</c:v>
                </c:pt>
                <c:pt idx="5">
                  <c:v>Concept Design</c:v>
                </c:pt>
                <c:pt idx="6">
                  <c:v>Detail Design</c:v>
                </c:pt>
                <c:pt idx="7">
                  <c:v>Contractor Tender</c:v>
                </c:pt>
                <c:pt idx="8">
                  <c:v>Contractor Evaluation</c:v>
                </c:pt>
                <c:pt idx="9">
                  <c:v>Concurrence</c:v>
                </c:pt>
                <c:pt idx="10">
                  <c:v>Construction</c:v>
                </c:pt>
                <c:pt idx="11">
                  <c:v>Cancelled</c:v>
                </c:pt>
                <c:pt idx="12">
                  <c:v>Completion/Close Out</c:v>
                </c:pt>
              </c:strCache>
            </c:strRef>
          </c:cat>
          <c:val>
            <c:numRef>
              <c:f>'Portfolio Overview (2)'!$F$11:$R$11</c:f>
              <c:numCache>
                <c:formatCode>General</c:formatCode>
                <c:ptCount val="13"/>
                <c:pt idx="0">
                  <c:v>0</c:v>
                </c:pt>
                <c:pt idx="1">
                  <c:v>0</c:v>
                </c:pt>
                <c:pt idx="2">
                  <c:v>1</c:v>
                </c:pt>
                <c:pt idx="3">
                  <c:v>0</c:v>
                </c:pt>
                <c:pt idx="4">
                  <c:v>0</c:v>
                </c:pt>
                <c:pt idx="5">
                  <c:v>5</c:v>
                </c:pt>
                <c:pt idx="6">
                  <c:v>8</c:v>
                </c:pt>
                <c:pt idx="7">
                  <c:v>4</c:v>
                </c:pt>
                <c:pt idx="8">
                  <c:v>1</c:v>
                </c:pt>
                <c:pt idx="9">
                  <c:v>2</c:v>
                </c:pt>
                <c:pt idx="10">
                  <c:v>49</c:v>
                </c:pt>
                <c:pt idx="11">
                  <c:v>0</c:v>
                </c:pt>
                <c:pt idx="12">
                  <c:v>0</c:v>
                </c:pt>
              </c:numCache>
            </c:numRef>
          </c:val>
          <c:extLst xmlns:c16r2="http://schemas.microsoft.com/office/drawing/2015/06/chart">
            <c:ext xmlns:c16="http://schemas.microsoft.com/office/drawing/2014/chart" uri="{C3380CC4-5D6E-409C-BE32-E72D297353CC}">
              <c16:uniqueId val="{0000001A-15B7-4C11-9447-F884B780B376}"/>
            </c:ext>
          </c:extLst>
        </c:ser>
        <c:dLbls>
          <c:showVal val="1"/>
        </c:dLbls>
        <c:firstSliceAng val="86"/>
      </c:pieChart>
      <c:spPr>
        <a:noFill/>
        <a:ln>
          <a:noFill/>
        </a:ln>
        <a:effectLst/>
      </c:spPr>
    </c:plotArea>
    <c:legend>
      <c:legendPos val="r"/>
      <c:layout>
        <c:manualLayout>
          <c:xMode val="edge"/>
          <c:yMode val="edge"/>
          <c:x val="0.8498199165792677"/>
          <c:y val="0.34531459339511605"/>
          <c:w val="0.15018008342073258"/>
          <c:h val="0.63749157086818276"/>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006A63-FF5F-4891-9E61-0B9A445D014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4E60994D-F9ED-41CC-872A-C8E8A58A873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3841FAA-0DE7-44A9-A811-9F2BA88BDE4D}" type="datetimeFigureOut">
              <a:rPr lang="en-ZA" smtClean="0"/>
              <a:pPr/>
              <a:t>2023/06/14</a:t>
            </a:fld>
            <a:endParaRPr lang="en-ZA"/>
          </a:p>
        </p:txBody>
      </p:sp>
      <p:sp>
        <p:nvSpPr>
          <p:cNvPr id="4" name="Footer Placeholder 3">
            <a:extLst>
              <a:ext uri="{FF2B5EF4-FFF2-40B4-BE49-F238E27FC236}">
                <a16:creationId xmlns:a16="http://schemas.microsoft.com/office/drawing/2014/main" xmlns="" id="{A2B0FEA8-25DF-4273-ADEF-B0101AB07D3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76CFB541-702C-43F8-BD62-71BA78BC910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D18BE4D-6E48-4A18-AED1-9C6402B0D8B7}" type="slidenum">
              <a:rPr lang="en-ZA" smtClean="0"/>
              <a:pPr/>
              <a:t>‹#›</a:t>
            </a:fld>
            <a:endParaRPr lang="en-ZA"/>
          </a:p>
        </p:txBody>
      </p:sp>
    </p:spTree>
    <p:extLst>
      <p:ext uri="{BB962C8B-B14F-4D97-AF65-F5344CB8AC3E}">
        <p14:creationId xmlns:p14="http://schemas.microsoft.com/office/powerpoint/2010/main" xmlns="" val="59660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3EE076-885C-9E4C-B1B4-BA818F699C90}" type="datetimeFigureOut">
              <a:rPr lang="en-US" smtClean="0"/>
              <a:pPr/>
              <a:t>6/14/2023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1E5D0C-BB67-3846-ABCD-0297B66574FD}" type="slidenum">
              <a:rPr lang="en-US" smtClean="0"/>
              <a:pPr/>
              <a:t>‹#›</a:t>
            </a:fld>
            <a:endParaRPr lang="en-US"/>
          </a:p>
        </p:txBody>
      </p:sp>
    </p:spTree>
    <p:extLst>
      <p:ext uri="{BB962C8B-B14F-4D97-AF65-F5344CB8AC3E}">
        <p14:creationId xmlns:p14="http://schemas.microsoft.com/office/powerpoint/2010/main" xmlns="" val="197416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E5D0C-BB67-3846-ABCD-0297B66574FD}" type="slidenum">
              <a:rPr lang="en-US" smtClean="0"/>
              <a:pPr/>
              <a:t>10</a:t>
            </a:fld>
            <a:endParaRPr lang="en-US"/>
          </a:p>
        </p:txBody>
      </p:sp>
    </p:spTree>
    <p:extLst>
      <p:ext uri="{BB962C8B-B14F-4D97-AF65-F5344CB8AC3E}">
        <p14:creationId xmlns:p14="http://schemas.microsoft.com/office/powerpoint/2010/main" xmlns="" val="344158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315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4778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874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1E5D0C-BB67-3846-ABCD-0297B66574FD}" type="slidenum">
              <a:rPr lang="en-US" smtClean="0"/>
              <a:pPr/>
              <a:t>39</a:t>
            </a:fld>
            <a:endParaRPr lang="en-US"/>
          </a:p>
        </p:txBody>
      </p:sp>
    </p:spTree>
    <p:extLst>
      <p:ext uri="{BB962C8B-B14F-4D97-AF65-F5344CB8AC3E}">
        <p14:creationId xmlns:p14="http://schemas.microsoft.com/office/powerpoint/2010/main" xmlns="" val="403163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2118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6282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4531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1765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8581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9197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0030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E5D0C-BB67-3846-ABCD-0297B66574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90547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7215" name="Picture Placeholder 7214">
            <a:extLst>
              <a:ext uri="{FF2B5EF4-FFF2-40B4-BE49-F238E27FC236}">
                <a16:creationId xmlns:a16="http://schemas.microsoft.com/office/drawing/2014/main" xmlns="" id="{D114D96A-9FFF-4C12-89E6-CFA283F7BE55}"/>
              </a:ext>
            </a:extLst>
          </p:cNvPr>
          <p:cNvSpPr>
            <a:spLocks noGrp="1"/>
          </p:cNvSpPr>
          <p:nvPr>
            <p:ph type="pic" sz="quarter" idx="10"/>
          </p:nvPr>
        </p:nvSpPr>
        <p:spPr>
          <a:xfrm>
            <a:off x="0" y="1989139"/>
            <a:ext cx="12192000" cy="4868862"/>
          </a:xfrm>
          <a:solidFill>
            <a:schemeClr val="tx1">
              <a:lumMod val="50000"/>
              <a:lumOff val="50000"/>
            </a:schemeClr>
          </a:solidFill>
        </p:spPr>
        <p:txBody>
          <a:bodyPr anchor="ctr"/>
          <a:lstStyle>
            <a:lvl1pPr marL="0" indent="0" algn="ctr">
              <a:buNone/>
              <a:defRPr/>
            </a:lvl1pPr>
          </a:lstStyle>
          <a:p>
            <a:endParaRPr lang="en-ZA"/>
          </a:p>
        </p:txBody>
      </p:sp>
      <p:sp>
        <p:nvSpPr>
          <p:cNvPr id="20" name="Title 1">
            <a:extLst>
              <a:ext uri="{FF2B5EF4-FFF2-40B4-BE49-F238E27FC236}">
                <a16:creationId xmlns:a16="http://schemas.microsoft.com/office/drawing/2014/main" xmlns="" id="{D0B29E09-B633-4294-8360-AE355F6F78EC}"/>
              </a:ext>
            </a:extLst>
          </p:cNvPr>
          <p:cNvSpPr>
            <a:spLocks noGrp="1"/>
          </p:cNvSpPr>
          <p:nvPr>
            <p:ph type="title" hasCustomPrompt="1"/>
          </p:nvPr>
        </p:nvSpPr>
        <p:spPr>
          <a:xfrm>
            <a:off x="561079" y="478312"/>
            <a:ext cx="9180000" cy="1028216"/>
          </a:xfrm>
        </p:spPr>
        <p:txBody>
          <a:bodyPr anchor="b">
            <a:normAutofit/>
          </a:bodyPr>
          <a:lstStyle>
            <a:lvl1pPr algn="l">
              <a:defRPr sz="4000">
                <a:solidFill>
                  <a:schemeClr val="accent1"/>
                </a:solidFill>
              </a:defRPr>
            </a:lvl1pPr>
          </a:lstStyle>
          <a:p>
            <a:r>
              <a:rPr lang="en-US"/>
              <a:t>Presentation title</a:t>
            </a:r>
          </a:p>
        </p:txBody>
      </p:sp>
      <p:sp>
        <p:nvSpPr>
          <p:cNvPr id="21" name="Text Placeholder 2">
            <a:extLst>
              <a:ext uri="{FF2B5EF4-FFF2-40B4-BE49-F238E27FC236}">
                <a16:creationId xmlns:a16="http://schemas.microsoft.com/office/drawing/2014/main" xmlns="" id="{116DB179-B096-4879-856B-F41FDE5FDF46}"/>
              </a:ext>
            </a:extLst>
          </p:cNvPr>
          <p:cNvSpPr>
            <a:spLocks noGrp="1"/>
          </p:cNvSpPr>
          <p:nvPr>
            <p:ph type="body" idx="1"/>
          </p:nvPr>
        </p:nvSpPr>
        <p:spPr>
          <a:xfrm>
            <a:off x="561079" y="1520825"/>
            <a:ext cx="9180000" cy="587589"/>
          </a:xfrm>
          <a:prstGeom prst="rect">
            <a:avLst/>
          </a:prstGeo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xmlns="" id="{F5EB034C-201A-2043-804D-5324BFEEEC56}"/>
              </a:ext>
            </a:extLst>
          </p:cNvPr>
          <p:cNvPicPr>
            <a:picLocks noChangeAspect="1"/>
          </p:cNvPicPr>
          <p:nvPr userDrawn="1"/>
        </p:nvPicPr>
        <p:blipFill>
          <a:blip r:embed="rId2"/>
          <a:stretch>
            <a:fillRect/>
          </a:stretch>
        </p:blipFill>
        <p:spPr>
          <a:xfrm>
            <a:off x="9228793" y="155461"/>
            <a:ext cx="2984923" cy="1564678"/>
          </a:xfrm>
          <a:prstGeom prst="rect">
            <a:avLst/>
          </a:prstGeom>
        </p:spPr>
      </p:pic>
    </p:spTree>
    <p:extLst>
      <p:ext uri="{BB962C8B-B14F-4D97-AF65-F5344CB8AC3E}">
        <p14:creationId xmlns:p14="http://schemas.microsoft.com/office/powerpoint/2010/main" xmlns="" val="5103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2" name="Title 1">
            <a:extLst>
              <a:ext uri="{FF2B5EF4-FFF2-40B4-BE49-F238E27FC236}">
                <a16:creationId xmlns:a16="http://schemas.microsoft.com/office/drawing/2014/main" xmlns="" id="{FFA4F5D1-E843-495A-9693-0BDE40323266}"/>
              </a:ext>
            </a:extLst>
          </p:cNvPr>
          <p:cNvSpPr>
            <a:spLocks noGrp="1"/>
          </p:cNvSpPr>
          <p:nvPr>
            <p:ph type="title"/>
          </p:nvPr>
        </p:nvSpPr>
        <p:spPr/>
        <p:txBody>
          <a:bodyPr/>
          <a:lstStyle/>
          <a:p>
            <a:r>
              <a:rPr lang="en-US"/>
              <a:t>Click to edit Master title style</a:t>
            </a:r>
            <a:endParaRPr lang="en-ZA"/>
          </a:p>
        </p:txBody>
      </p:sp>
      <p:sp>
        <p:nvSpPr>
          <p:cNvPr id="15" name="Content Placeholder 2">
            <a:extLst>
              <a:ext uri="{FF2B5EF4-FFF2-40B4-BE49-F238E27FC236}">
                <a16:creationId xmlns:a16="http://schemas.microsoft.com/office/drawing/2014/main" xmlns="" id="{448D1A80-35AF-4F31-9694-F91E515C35AD}"/>
              </a:ext>
            </a:extLst>
          </p:cNvPr>
          <p:cNvSpPr>
            <a:spLocks noGrp="1"/>
          </p:cNvSpPr>
          <p:nvPr>
            <p:ph sz="quarter" idx="17"/>
          </p:nvPr>
        </p:nvSpPr>
        <p:spPr>
          <a:xfrm>
            <a:off x="576000" y="1512000"/>
            <a:ext cx="529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0" name="Content Placeholder 2">
            <a:extLst>
              <a:ext uri="{FF2B5EF4-FFF2-40B4-BE49-F238E27FC236}">
                <a16:creationId xmlns:a16="http://schemas.microsoft.com/office/drawing/2014/main" xmlns="" id="{9E4EF01F-E801-42C9-9D0F-0E91730AFDF1}"/>
              </a:ext>
            </a:extLst>
          </p:cNvPr>
          <p:cNvSpPr>
            <a:spLocks noGrp="1"/>
          </p:cNvSpPr>
          <p:nvPr>
            <p:ph sz="quarter" idx="18"/>
          </p:nvPr>
        </p:nvSpPr>
        <p:spPr>
          <a:xfrm>
            <a:off x="576000" y="3924000"/>
            <a:ext cx="529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3" name="Content Placeholder 2">
            <a:extLst>
              <a:ext uri="{FF2B5EF4-FFF2-40B4-BE49-F238E27FC236}">
                <a16:creationId xmlns:a16="http://schemas.microsoft.com/office/drawing/2014/main" xmlns="" id="{5A706D89-4D2F-40B5-83D3-1342AB8C3B1E}"/>
              </a:ext>
            </a:extLst>
          </p:cNvPr>
          <p:cNvSpPr>
            <a:spLocks noGrp="1"/>
          </p:cNvSpPr>
          <p:nvPr>
            <p:ph sz="quarter" idx="19"/>
          </p:nvPr>
        </p:nvSpPr>
        <p:spPr>
          <a:xfrm>
            <a:off x="6336000" y="1512000"/>
            <a:ext cx="529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4" name="Content Placeholder 2">
            <a:extLst>
              <a:ext uri="{FF2B5EF4-FFF2-40B4-BE49-F238E27FC236}">
                <a16:creationId xmlns:a16="http://schemas.microsoft.com/office/drawing/2014/main" xmlns="" id="{92E91344-719D-4AED-8904-B406D9982AB1}"/>
              </a:ext>
            </a:extLst>
          </p:cNvPr>
          <p:cNvSpPr>
            <a:spLocks noGrp="1"/>
          </p:cNvSpPr>
          <p:nvPr>
            <p:ph sz="quarter" idx="20"/>
          </p:nvPr>
        </p:nvSpPr>
        <p:spPr>
          <a:xfrm>
            <a:off x="6336000" y="3924000"/>
            <a:ext cx="529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ext Placeholder 2">
            <a:extLst>
              <a:ext uri="{FF2B5EF4-FFF2-40B4-BE49-F238E27FC236}">
                <a16:creationId xmlns:a16="http://schemas.microsoft.com/office/drawing/2014/main" xmlns="" id="{47DD2AC0-5160-42CA-A94E-EAE019CFA07E}"/>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316259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0E4E31E-D0ED-BF4C-8F01-169C699EAC38}"/>
              </a:ext>
            </a:extLst>
          </p:cNvPr>
          <p:cNvSpPr>
            <a:spLocks noGrp="1"/>
          </p:cNvSpPr>
          <p:nvPr>
            <p:ph type="body" idx="1"/>
          </p:nvPr>
        </p:nvSpPr>
        <p:spPr>
          <a:xfrm>
            <a:off x="577300" y="1512000"/>
            <a:ext cx="5292000" cy="467420"/>
          </a:xfrm>
          <a:prstGeom prst="rect">
            <a:avLst/>
          </a:prstGeom>
          <a:solidFill>
            <a:schemeClr val="accent2"/>
          </a:solidFill>
        </p:spPr>
        <p:txBody>
          <a:bodyPr anchor="b">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xmlns="" id="{974DFBD0-877C-964D-B4B3-D6642782E90A}"/>
              </a:ext>
            </a:extLst>
          </p:cNvPr>
          <p:cNvSpPr>
            <a:spLocks noGrp="1"/>
          </p:cNvSpPr>
          <p:nvPr>
            <p:ph type="body" sz="quarter" idx="3"/>
          </p:nvPr>
        </p:nvSpPr>
        <p:spPr>
          <a:xfrm>
            <a:off x="6336000" y="1512000"/>
            <a:ext cx="5292000" cy="467420"/>
          </a:xfrm>
          <a:prstGeom prst="rect">
            <a:avLst/>
          </a:prstGeom>
          <a:solidFill>
            <a:schemeClr val="accent2"/>
          </a:solidFill>
        </p:spPr>
        <p:txBody>
          <a:bodyPr anchor="b">
            <a:normAutofit/>
          </a:bodyPr>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Footer Placeholder 7">
            <a:extLst>
              <a:ext uri="{FF2B5EF4-FFF2-40B4-BE49-F238E27FC236}">
                <a16:creationId xmlns:a16="http://schemas.microsoft.com/office/drawing/2014/main" xmlns="" id="{6CA4E034-E54E-314D-89F7-FEAA3C7414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77E23B-89B3-4148-8651-94BDEFFB0394}"/>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10" name="Content Placeholder 3">
            <a:extLst>
              <a:ext uri="{FF2B5EF4-FFF2-40B4-BE49-F238E27FC236}">
                <a16:creationId xmlns:a16="http://schemas.microsoft.com/office/drawing/2014/main" xmlns="" id="{98C9B3A0-57E2-4ABF-AB01-31A52F9A09AF}"/>
              </a:ext>
            </a:extLst>
          </p:cNvPr>
          <p:cNvSpPr>
            <a:spLocks noGrp="1"/>
          </p:cNvSpPr>
          <p:nvPr>
            <p:ph sz="quarter" idx="20"/>
          </p:nvPr>
        </p:nvSpPr>
        <p:spPr>
          <a:xfrm>
            <a:off x="577300" y="1980000"/>
            <a:ext cx="5292000"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Content Placeholder 3">
            <a:extLst>
              <a:ext uri="{FF2B5EF4-FFF2-40B4-BE49-F238E27FC236}">
                <a16:creationId xmlns:a16="http://schemas.microsoft.com/office/drawing/2014/main" xmlns="" id="{2849CC09-F5A9-4D08-8B66-4D52A84EE201}"/>
              </a:ext>
            </a:extLst>
          </p:cNvPr>
          <p:cNvSpPr>
            <a:spLocks noGrp="1"/>
          </p:cNvSpPr>
          <p:nvPr>
            <p:ph sz="quarter" idx="21"/>
          </p:nvPr>
        </p:nvSpPr>
        <p:spPr>
          <a:xfrm>
            <a:off x="6336000" y="1980000"/>
            <a:ext cx="5292000"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xmlns="" id="{9752805D-9AB0-4DB9-9468-DED7F5831C07}"/>
              </a:ext>
            </a:extLst>
          </p:cNvPr>
          <p:cNvSpPr>
            <a:spLocks noGrp="1"/>
          </p:cNvSpPr>
          <p:nvPr>
            <p:ph type="title"/>
          </p:nvPr>
        </p:nvSpPr>
        <p:spPr/>
        <p:txBody>
          <a:bodyPr/>
          <a:lstStyle/>
          <a:p>
            <a:r>
              <a:rPr lang="en-US"/>
              <a:t>Click to edit Master title style</a:t>
            </a:r>
            <a:endParaRPr lang="en-ZA"/>
          </a:p>
        </p:txBody>
      </p:sp>
      <p:sp>
        <p:nvSpPr>
          <p:cNvPr id="13" name="Text Placeholder 2">
            <a:extLst>
              <a:ext uri="{FF2B5EF4-FFF2-40B4-BE49-F238E27FC236}">
                <a16:creationId xmlns:a16="http://schemas.microsoft.com/office/drawing/2014/main" xmlns="" id="{D1EAB735-A20A-42E5-8A38-FB0C25EC9F2A}"/>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104161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2" name="Title 1">
            <a:extLst>
              <a:ext uri="{FF2B5EF4-FFF2-40B4-BE49-F238E27FC236}">
                <a16:creationId xmlns:a16="http://schemas.microsoft.com/office/drawing/2014/main" xmlns="" id="{F7B9F275-7CAB-47A5-9BF5-7B7AE11E0DDF}"/>
              </a:ext>
            </a:extLst>
          </p:cNvPr>
          <p:cNvSpPr>
            <a:spLocks noGrp="1"/>
          </p:cNvSpPr>
          <p:nvPr>
            <p:ph type="title"/>
          </p:nvPr>
        </p:nvSpPr>
        <p:spPr/>
        <p:txBody>
          <a:bodyPr/>
          <a:lstStyle/>
          <a:p>
            <a:r>
              <a:rPr lang="en-US"/>
              <a:t>Click to edit Master title style</a:t>
            </a:r>
            <a:endParaRPr lang="en-ZA"/>
          </a:p>
        </p:txBody>
      </p:sp>
      <p:sp>
        <p:nvSpPr>
          <p:cNvPr id="9" name="Content Placeholder 3">
            <a:extLst>
              <a:ext uri="{FF2B5EF4-FFF2-40B4-BE49-F238E27FC236}">
                <a16:creationId xmlns:a16="http://schemas.microsoft.com/office/drawing/2014/main" xmlns="" id="{7ADAF637-30A9-4E85-864E-2F0297D87097}"/>
              </a:ext>
            </a:extLst>
          </p:cNvPr>
          <p:cNvSpPr>
            <a:spLocks noGrp="1"/>
          </p:cNvSpPr>
          <p:nvPr>
            <p:ph sz="quarter" idx="20"/>
          </p:nvPr>
        </p:nvSpPr>
        <p:spPr>
          <a:xfrm>
            <a:off x="575999" y="1512000"/>
            <a:ext cx="5292000"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2">
            <a:extLst>
              <a:ext uri="{FF2B5EF4-FFF2-40B4-BE49-F238E27FC236}">
                <a16:creationId xmlns:a16="http://schemas.microsoft.com/office/drawing/2014/main" xmlns="" id="{5C7535C6-94EA-4293-9862-78C3F50FA03A}"/>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Picture Placeholder 3">
            <a:extLst>
              <a:ext uri="{FF2B5EF4-FFF2-40B4-BE49-F238E27FC236}">
                <a16:creationId xmlns:a16="http://schemas.microsoft.com/office/drawing/2014/main" xmlns="" id="{91F72201-EFA6-4A51-8095-D35577CC4512}"/>
              </a:ext>
            </a:extLst>
          </p:cNvPr>
          <p:cNvSpPr>
            <a:spLocks noGrp="1"/>
          </p:cNvSpPr>
          <p:nvPr>
            <p:ph type="pic" sz="quarter" idx="21" hasCustomPrompt="1"/>
          </p:nvPr>
        </p:nvSpPr>
        <p:spPr>
          <a:xfrm>
            <a:off x="6324002" y="1319213"/>
            <a:ext cx="5867997" cy="5538787"/>
          </a:xfrm>
          <a:solidFill>
            <a:schemeClr val="accent3"/>
          </a:solidFill>
        </p:spPr>
        <p:txBody>
          <a:bodyPr anchor="ctr"/>
          <a:lstStyle>
            <a:lvl1pPr marL="0" indent="0" algn="ctr">
              <a:buNone/>
              <a:defRPr>
                <a:solidFill>
                  <a:schemeClr val="bg1"/>
                </a:solidFill>
              </a:defRPr>
            </a:lvl1pPr>
          </a:lstStyle>
          <a:p>
            <a:r>
              <a:rPr lang="en-ZA"/>
              <a:t>Photo to go here</a:t>
            </a:r>
          </a:p>
        </p:txBody>
      </p:sp>
    </p:spTree>
    <p:extLst>
      <p:ext uri="{BB962C8B-B14F-4D97-AF65-F5344CB8AC3E}">
        <p14:creationId xmlns:p14="http://schemas.microsoft.com/office/powerpoint/2010/main" xmlns="" val="99788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2" name="Title 1">
            <a:extLst>
              <a:ext uri="{FF2B5EF4-FFF2-40B4-BE49-F238E27FC236}">
                <a16:creationId xmlns:a16="http://schemas.microsoft.com/office/drawing/2014/main" xmlns="" id="{FFA4F5D1-E843-495A-9693-0BDE40323266}"/>
              </a:ext>
            </a:extLst>
          </p:cNvPr>
          <p:cNvSpPr>
            <a:spLocks noGrp="1"/>
          </p:cNvSpPr>
          <p:nvPr>
            <p:ph type="title"/>
          </p:nvPr>
        </p:nvSpPr>
        <p:spPr/>
        <p:txBody>
          <a:bodyPr/>
          <a:lstStyle/>
          <a:p>
            <a:r>
              <a:rPr lang="en-US"/>
              <a:t>Click to edit Master title style</a:t>
            </a:r>
            <a:endParaRPr lang="en-ZA"/>
          </a:p>
        </p:txBody>
      </p:sp>
      <p:sp>
        <p:nvSpPr>
          <p:cNvPr id="15" name="Content Placeholder 2">
            <a:extLst>
              <a:ext uri="{FF2B5EF4-FFF2-40B4-BE49-F238E27FC236}">
                <a16:creationId xmlns:a16="http://schemas.microsoft.com/office/drawing/2014/main" xmlns="" id="{448D1A80-35AF-4F31-9694-F91E515C35AD}"/>
              </a:ext>
            </a:extLst>
          </p:cNvPr>
          <p:cNvSpPr>
            <a:spLocks noGrp="1"/>
          </p:cNvSpPr>
          <p:nvPr>
            <p:ph sz="quarter" idx="17"/>
          </p:nvPr>
        </p:nvSpPr>
        <p:spPr>
          <a:xfrm>
            <a:off x="576000" y="1512000"/>
            <a:ext cx="529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0" name="Content Placeholder 2">
            <a:extLst>
              <a:ext uri="{FF2B5EF4-FFF2-40B4-BE49-F238E27FC236}">
                <a16:creationId xmlns:a16="http://schemas.microsoft.com/office/drawing/2014/main" xmlns="" id="{9E4EF01F-E801-42C9-9D0F-0E91730AFDF1}"/>
              </a:ext>
            </a:extLst>
          </p:cNvPr>
          <p:cNvSpPr>
            <a:spLocks noGrp="1"/>
          </p:cNvSpPr>
          <p:nvPr>
            <p:ph sz="quarter" idx="18"/>
          </p:nvPr>
        </p:nvSpPr>
        <p:spPr>
          <a:xfrm>
            <a:off x="576000" y="3924000"/>
            <a:ext cx="529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ext Placeholder 2">
            <a:extLst>
              <a:ext uri="{FF2B5EF4-FFF2-40B4-BE49-F238E27FC236}">
                <a16:creationId xmlns:a16="http://schemas.microsoft.com/office/drawing/2014/main" xmlns="" id="{47DD2AC0-5160-42CA-A94E-EAE019CFA07E}"/>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3">
            <a:extLst>
              <a:ext uri="{FF2B5EF4-FFF2-40B4-BE49-F238E27FC236}">
                <a16:creationId xmlns:a16="http://schemas.microsoft.com/office/drawing/2014/main" xmlns="" id="{62E8B2A9-C43D-47E5-AE16-448D85A64A4B}"/>
              </a:ext>
            </a:extLst>
          </p:cNvPr>
          <p:cNvSpPr>
            <a:spLocks noGrp="1"/>
          </p:cNvSpPr>
          <p:nvPr>
            <p:ph type="pic" sz="quarter" idx="21" hasCustomPrompt="1"/>
          </p:nvPr>
        </p:nvSpPr>
        <p:spPr>
          <a:xfrm>
            <a:off x="6324002" y="1319213"/>
            <a:ext cx="5867997" cy="5538787"/>
          </a:xfrm>
          <a:solidFill>
            <a:schemeClr val="accent3"/>
          </a:solidFill>
        </p:spPr>
        <p:txBody>
          <a:bodyPr anchor="ctr"/>
          <a:lstStyle>
            <a:lvl1pPr marL="0" indent="0" algn="ctr">
              <a:buNone/>
              <a:defRPr>
                <a:solidFill>
                  <a:schemeClr val="bg1"/>
                </a:solidFill>
              </a:defRPr>
            </a:lvl1pPr>
          </a:lstStyle>
          <a:p>
            <a:r>
              <a:rPr lang="en-ZA"/>
              <a:t>Photo to go here</a:t>
            </a:r>
          </a:p>
        </p:txBody>
      </p:sp>
    </p:spTree>
    <p:extLst>
      <p:ext uri="{BB962C8B-B14F-4D97-AF65-F5344CB8AC3E}">
        <p14:creationId xmlns:p14="http://schemas.microsoft.com/office/powerpoint/2010/main" xmlns="" val="3531384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574B3074-141B-5946-B9E1-42EFC0E7DCA6}"/>
              </a:ext>
            </a:extLst>
          </p:cNvPr>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xmlns="" id="{0C490977-A34B-46F3-BFA4-BAEDD7BCAFE0}"/>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Title 2">
            <a:extLst>
              <a:ext uri="{FF2B5EF4-FFF2-40B4-BE49-F238E27FC236}">
                <a16:creationId xmlns:a16="http://schemas.microsoft.com/office/drawing/2014/main" xmlns="" id="{F53B72F2-15DE-42CC-9B95-02B569D4C26F}"/>
              </a:ext>
            </a:extLst>
          </p:cNvPr>
          <p:cNvSpPr>
            <a:spLocks noGrp="1"/>
          </p:cNvSpPr>
          <p:nvPr>
            <p:ph type="title"/>
          </p:nvPr>
        </p:nvSpPr>
        <p:spPr/>
        <p:txBody>
          <a:bodyPr/>
          <a:lstStyle/>
          <a:p>
            <a:r>
              <a:rPr lang="en-US"/>
              <a:t>Click to edit Master title style</a:t>
            </a:r>
            <a:endParaRPr lang="en-ZA"/>
          </a:p>
        </p:txBody>
      </p:sp>
      <p:sp>
        <p:nvSpPr>
          <p:cNvPr id="6" name="Slide Number Placeholder 8">
            <a:extLst>
              <a:ext uri="{FF2B5EF4-FFF2-40B4-BE49-F238E27FC236}">
                <a16:creationId xmlns:a16="http://schemas.microsoft.com/office/drawing/2014/main" xmlns="" id="{5CBB275C-4CF8-42F7-9D0E-C5AFE1825E2B}"/>
              </a:ext>
            </a:extLst>
          </p:cNvPr>
          <p:cNvSpPr>
            <a:spLocks noGrp="1"/>
          </p:cNvSpPr>
          <p:nvPr>
            <p:ph type="sldNum" sz="quarter" idx="12"/>
          </p:nvPr>
        </p:nvSpPr>
        <p:spPr>
          <a:xfrm>
            <a:off x="0" y="6348712"/>
            <a:ext cx="1104181" cy="365125"/>
          </a:xfrm>
        </p:spPr>
        <p:txBody>
          <a:bodyPr/>
          <a:lstStyle/>
          <a:p>
            <a:fld id="{0D712AE6-0A2C-8540-9ACB-1C6BCF181E53}" type="slidenum">
              <a:rPr lang="en-US" smtClean="0"/>
              <a:pPr/>
              <a:t>‹#›</a:t>
            </a:fld>
            <a:endParaRPr lang="en-US"/>
          </a:p>
        </p:txBody>
      </p:sp>
    </p:spTree>
    <p:extLst>
      <p:ext uri="{BB962C8B-B14F-4D97-AF65-F5344CB8AC3E}">
        <p14:creationId xmlns:p14="http://schemas.microsoft.com/office/powerpoint/2010/main" xmlns="" val="186461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D052CACB-6AD7-3849-BEF7-AA83DC15D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D30D635-7FEF-9042-9D92-ECDCC61E31D0}"/>
              </a:ext>
            </a:extLst>
          </p:cNvPr>
          <p:cNvSpPr>
            <a:spLocks noGrp="1"/>
          </p:cNvSpPr>
          <p:nvPr>
            <p:ph type="sldNum" sz="quarter" idx="12"/>
          </p:nvPr>
        </p:nvSpPr>
        <p:spPr/>
        <p:txBody>
          <a:bodyPr/>
          <a:lstStyle/>
          <a:p>
            <a:fld id="{0D712AE6-0A2C-8540-9ACB-1C6BCF181E53}" type="slidenum">
              <a:rPr lang="en-US" smtClean="0"/>
              <a:pPr/>
              <a:t>‹#›</a:t>
            </a:fld>
            <a:endParaRPr lang="en-US"/>
          </a:p>
        </p:txBody>
      </p:sp>
    </p:spTree>
    <p:extLst>
      <p:ext uri="{BB962C8B-B14F-4D97-AF65-F5344CB8AC3E}">
        <p14:creationId xmlns:p14="http://schemas.microsoft.com/office/powerpoint/2010/main" xmlns="" val="177209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7215" name="Picture Placeholder 7214">
            <a:extLst>
              <a:ext uri="{FF2B5EF4-FFF2-40B4-BE49-F238E27FC236}">
                <a16:creationId xmlns:a16="http://schemas.microsoft.com/office/drawing/2014/main" xmlns="" id="{D114D96A-9FFF-4C12-89E6-CFA283F7BE55}"/>
              </a:ext>
            </a:extLst>
          </p:cNvPr>
          <p:cNvSpPr>
            <a:spLocks noGrp="1"/>
          </p:cNvSpPr>
          <p:nvPr>
            <p:ph type="pic" sz="quarter" idx="10"/>
          </p:nvPr>
        </p:nvSpPr>
        <p:spPr>
          <a:xfrm>
            <a:off x="0" y="0"/>
            <a:ext cx="12192000" cy="4870800"/>
          </a:xfrm>
          <a:solidFill>
            <a:schemeClr val="tx1">
              <a:lumMod val="50000"/>
              <a:lumOff val="50000"/>
            </a:schemeClr>
          </a:solidFill>
        </p:spPr>
        <p:txBody>
          <a:bodyPr anchor="ctr"/>
          <a:lstStyle>
            <a:lvl1pPr marL="0" indent="0" algn="ctr">
              <a:buNone/>
              <a:defRPr/>
            </a:lvl1pPr>
          </a:lstStyle>
          <a:p>
            <a:endParaRPr lang="en-ZA"/>
          </a:p>
        </p:txBody>
      </p:sp>
      <p:sp>
        <p:nvSpPr>
          <p:cNvPr id="20" name="Title 1">
            <a:extLst>
              <a:ext uri="{FF2B5EF4-FFF2-40B4-BE49-F238E27FC236}">
                <a16:creationId xmlns:a16="http://schemas.microsoft.com/office/drawing/2014/main" xmlns="" id="{D0B29E09-B633-4294-8360-AE355F6F78EC}"/>
              </a:ext>
            </a:extLst>
          </p:cNvPr>
          <p:cNvSpPr>
            <a:spLocks noGrp="1"/>
          </p:cNvSpPr>
          <p:nvPr>
            <p:ph type="title" hasCustomPrompt="1"/>
          </p:nvPr>
        </p:nvSpPr>
        <p:spPr>
          <a:xfrm>
            <a:off x="466192" y="5017448"/>
            <a:ext cx="11093203" cy="594789"/>
          </a:xfrm>
        </p:spPr>
        <p:txBody>
          <a:bodyPr anchor="t">
            <a:normAutofit/>
          </a:bodyPr>
          <a:lstStyle>
            <a:lvl1pPr algn="l">
              <a:defRPr sz="3600">
                <a:solidFill>
                  <a:schemeClr val="accent1"/>
                </a:solidFill>
              </a:defRPr>
            </a:lvl1pPr>
          </a:lstStyle>
          <a:p>
            <a:r>
              <a:rPr lang="en-US"/>
              <a:t>Divider slide title</a:t>
            </a:r>
          </a:p>
        </p:txBody>
      </p:sp>
      <p:sp>
        <p:nvSpPr>
          <p:cNvPr id="21" name="Text Placeholder 2">
            <a:extLst>
              <a:ext uri="{FF2B5EF4-FFF2-40B4-BE49-F238E27FC236}">
                <a16:creationId xmlns:a16="http://schemas.microsoft.com/office/drawing/2014/main" xmlns="" id="{116DB179-B096-4879-856B-F41FDE5FDF46}"/>
              </a:ext>
            </a:extLst>
          </p:cNvPr>
          <p:cNvSpPr>
            <a:spLocks noGrp="1"/>
          </p:cNvSpPr>
          <p:nvPr>
            <p:ph type="body" idx="1"/>
          </p:nvPr>
        </p:nvSpPr>
        <p:spPr>
          <a:xfrm>
            <a:off x="466192" y="5612237"/>
            <a:ext cx="11093203" cy="503891"/>
          </a:xfrm>
          <a:prstGeom prst="rect">
            <a:avLst/>
          </a:prstGeom>
        </p:spPr>
        <p:txBody>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50849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9E1DAAD0-3C86-4AD8-81D7-994BBF7E5EE9}"/>
              </a:ext>
            </a:extLst>
          </p:cNvPr>
          <p:cNvSpPr>
            <a:spLocks noGrp="1"/>
          </p:cNvSpPr>
          <p:nvPr>
            <p:ph type="ftr" sz="quarter" idx="13"/>
          </p:nvPr>
        </p:nvSpPr>
        <p:spPr/>
        <p:txBody>
          <a:bodyPr/>
          <a:lstStyle/>
          <a:p>
            <a:endParaRPr lang="en-US"/>
          </a:p>
        </p:txBody>
      </p:sp>
      <p:sp>
        <p:nvSpPr>
          <p:cNvPr id="15" name="Content Placeholder 14">
            <a:extLst>
              <a:ext uri="{FF2B5EF4-FFF2-40B4-BE49-F238E27FC236}">
                <a16:creationId xmlns:a16="http://schemas.microsoft.com/office/drawing/2014/main" xmlns="" id="{03E435F5-DD78-4D34-957C-ED71A2B56478}"/>
              </a:ext>
            </a:extLst>
          </p:cNvPr>
          <p:cNvSpPr>
            <a:spLocks noGrp="1"/>
          </p:cNvSpPr>
          <p:nvPr>
            <p:ph sz="quarter" idx="14"/>
          </p:nvPr>
        </p:nvSpPr>
        <p:spPr>
          <a:xfrm>
            <a:off x="576000" y="1512000"/>
            <a:ext cx="11052000" cy="4176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xmlns="" id="{3DB1D079-E8F8-4C7E-9D24-B5E59D145142}"/>
              </a:ext>
            </a:extLst>
          </p:cNvPr>
          <p:cNvSpPr>
            <a:spLocks noGrp="1"/>
          </p:cNvSpPr>
          <p:nvPr>
            <p:ph type="title"/>
          </p:nvPr>
        </p:nvSpPr>
        <p:spPr/>
        <p:txBody>
          <a:bodyPr/>
          <a:lstStyle/>
          <a:p>
            <a:r>
              <a:rPr lang="en-US"/>
              <a:t>Click to edit Master title style</a:t>
            </a:r>
            <a:endParaRPr lang="en-ZA"/>
          </a:p>
        </p:txBody>
      </p:sp>
      <p:sp>
        <p:nvSpPr>
          <p:cNvPr id="8" name="Text Placeholder 2">
            <a:extLst>
              <a:ext uri="{FF2B5EF4-FFF2-40B4-BE49-F238E27FC236}">
                <a16:creationId xmlns:a16="http://schemas.microsoft.com/office/drawing/2014/main" xmlns="" id="{6AB60BAD-8580-4CDA-8169-9ADAD9749AA4}"/>
              </a:ext>
            </a:extLst>
          </p:cNvPr>
          <p:cNvSpPr>
            <a:spLocks noGrp="1"/>
          </p:cNvSpPr>
          <p:nvPr>
            <p:ph type="body" idx="15"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xmlns="" id="{B846E9F3-1A7B-4387-B05A-AB2A0F623A1F}"/>
              </a:ext>
            </a:extLst>
          </p:cNvPr>
          <p:cNvSpPr>
            <a:spLocks noGrp="1"/>
          </p:cNvSpPr>
          <p:nvPr>
            <p:ph type="sldNum" sz="quarter" idx="4"/>
          </p:nvPr>
        </p:nvSpPr>
        <p:spPr>
          <a:xfrm>
            <a:off x="0" y="6348712"/>
            <a:ext cx="1104181" cy="365125"/>
          </a:xfrm>
          <a:prstGeom prst="rect">
            <a:avLst/>
          </a:prstGeom>
          <a:noFill/>
        </p:spPr>
        <p:txBody>
          <a:bodyPr vert="horz" lIns="504000" tIns="45720" rIns="252000" bIns="45720" rtlCol="0" anchor="ctr"/>
          <a:lstStyle>
            <a:lvl1pPr algn="l">
              <a:defRPr sz="1050" b="0" i="0">
                <a:solidFill>
                  <a:schemeClr val="accent1"/>
                </a:solidFill>
                <a:latin typeface="Arial" panose="020B0604020202020204" pitchFamily="34" charset="0"/>
              </a:defRPr>
            </a:lvl1pPr>
          </a:lstStyle>
          <a:p>
            <a:fld id="{0D712AE6-0A2C-8540-9ACB-1C6BCF181E53}" type="slidenum">
              <a:rPr lang="en-US" smtClean="0"/>
              <a:pPr/>
              <a:t>‹#›</a:t>
            </a:fld>
            <a:endParaRPr lang="en-US"/>
          </a:p>
        </p:txBody>
      </p:sp>
    </p:spTree>
    <p:extLst>
      <p:ext uri="{BB962C8B-B14F-4D97-AF65-F5344CB8AC3E}">
        <p14:creationId xmlns:p14="http://schemas.microsoft.com/office/powerpoint/2010/main" xmlns="" val="150049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7D2F30-9801-45FE-8097-7423AA67A5F7}"/>
              </a:ext>
            </a:extLst>
          </p:cNvPr>
          <p:cNvSpPr>
            <a:spLocks noGrp="1"/>
          </p:cNvSpPr>
          <p:nvPr>
            <p:ph sz="quarter" idx="17"/>
          </p:nvPr>
        </p:nvSpPr>
        <p:spPr>
          <a:xfrm>
            <a:off x="576000" y="1512000"/>
            <a:ext cx="1105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xmlns="" id="{9E1DAAD0-3C86-4AD8-81D7-994BBF7E5EE9}"/>
              </a:ext>
            </a:extLst>
          </p:cNvPr>
          <p:cNvSpPr>
            <a:spLocks noGrp="1"/>
          </p:cNvSpPr>
          <p:nvPr>
            <p:ph type="ftr" sz="quarter" idx="13"/>
          </p:nvPr>
        </p:nvSpPr>
        <p:spPr/>
        <p:txBody>
          <a:bodyPr/>
          <a:lstStyle/>
          <a:p>
            <a:endParaRPr lang="en-US"/>
          </a:p>
        </p:txBody>
      </p:sp>
      <p:sp>
        <p:nvSpPr>
          <p:cNvPr id="13" name="Content Placeholder 2">
            <a:extLst>
              <a:ext uri="{FF2B5EF4-FFF2-40B4-BE49-F238E27FC236}">
                <a16:creationId xmlns:a16="http://schemas.microsoft.com/office/drawing/2014/main" xmlns="" id="{2B45D345-C6F5-486A-9688-2850A3478A33}"/>
              </a:ext>
            </a:extLst>
          </p:cNvPr>
          <p:cNvSpPr>
            <a:spLocks noGrp="1"/>
          </p:cNvSpPr>
          <p:nvPr>
            <p:ph sz="quarter" idx="18"/>
          </p:nvPr>
        </p:nvSpPr>
        <p:spPr>
          <a:xfrm>
            <a:off x="576000" y="3924000"/>
            <a:ext cx="11052000" cy="22320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xmlns="" id="{8EF5204B-5A82-4C86-80F8-21481DBB8F4D}"/>
              </a:ext>
            </a:extLst>
          </p:cNvPr>
          <p:cNvSpPr>
            <a:spLocks noGrp="1"/>
          </p:cNvSpPr>
          <p:nvPr>
            <p:ph type="title"/>
          </p:nvPr>
        </p:nvSpPr>
        <p:spPr/>
        <p:txBody>
          <a:bodyPr/>
          <a:lstStyle/>
          <a:p>
            <a:r>
              <a:rPr lang="en-US"/>
              <a:t>Click to edit Master title style</a:t>
            </a:r>
            <a:endParaRPr lang="en-ZA"/>
          </a:p>
        </p:txBody>
      </p:sp>
      <p:sp>
        <p:nvSpPr>
          <p:cNvPr id="8" name="Text Placeholder 2">
            <a:extLst>
              <a:ext uri="{FF2B5EF4-FFF2-40B4-BE49-F238E27FC236}">
                <a16:creationId xmlns:a16="http://schemas.microsoft.com/office/drawing/2014/main" xmlns="" id="{53585F59-2A24-47B4-AC6F-0F3B7B892D70}"/>
              </a:ext>
            </a:extLst>
          </p:cNvPr>
          <p:cNvSpPr>
            <a:spLocks noGrp="1"/>
          </p:cNvSpPr>
          <p:nvPr>
            <p:ph type="body" idx="19"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3">
            <a:extLst>
              <a:ext uri="{FF2B5EF4-FFF2-40B4-BE49-F238E27FC236}">
                <a16:creationId xmlns:a16="http://schemas.microsoft.com/office/drawing/2014/main" xmlns="" id="{6CA32DF0-19AF-47FE-ACEA-DD1400345A35}"/>
              </a:ext>
            </a:extLst>
          </p:cNvPr>
          <p:cNvSpPr>
            <a:spLocks noGrp="1"/>
          </p:cNvSpPr>
          <p:nvPr>
            <p:ph type="sldNum" sz="quarter" idx="20"/>
          </p:nvPr>
        </p:nvSpPr>
        <p:spPr/>
        <p:txBody>
          <a:bodyPr/>
          <a:lstStyle/>
          <a:p>
            <a:fld id="{0D712AE6-0A2C-8540-9ACB-1C6BCF181E53}" type="slidenum">
              <a:rPr lang="en-US" smtClean="0"/>
              <a:pPr/>
              <a:t>‹#›</a:t>
            </a:fld>
            <a:endParaRPr lang="en-US"/>
          </a:p>
        </p:txBody>
      </p:sp>
    </p:spTree>
    <p:extLst>
      <p:ext uri="{BB962C8B-B14F-4D97-AF65-F5344CB8AC3E}">
        <p14:creationId xmlns:p14="http://schemas.microsoft.com/office/powerpoint/2010/main" xmlns="" val="142140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2" name="Title 1">
            <a:extLst>
              <a:ext uri="{FF2B5EF4-FFF2-40B4-BE49-F238E27FC236}">
                <a16:creationId xmlns:a16="http://schemas.microsoft.com/office/drawing/2014/main" xmlns="" id="{F7B9F275-7CAB-47A5-9BF5-7B7AE11E0DDF}"/>
              </a:ext>
            </a:extLst>
          </p:cNvPr>
          <p:cNvSpPr>
            <a:spLocks noGrp="1"/>
          </p:cNvSpPr>
          <p:nvPr>
            <p:ph type="title"/>
          </p:nvPr>
        </p:nvSpPr>
        <p:spPr/>
        <p:txBody>
          <a:bodyPr/>
          <a:lstStyle/>
          <a:p>
            <a:r>
              <a:rPr lang="en-US"/>
              <a:t>Click to edit Master title style</a:t>
            </a:r>
            <a:endParaRPr lang="en-ZA"/>
          </a:p>
        </p:txBody>
      </p:sp>
      <p:sp>
        <p:nvSpPr>
          <p:cNvPr id="9" name="Content Placeholder 3">
            <a:extLst>
              <a:ext uri="{FF2B5EF4-FFF2-40B4-BE49-F238E27FC236}">
                <a16:creationId xmlns:a16="http://schemas.microsoft.com/office/drawing/2014/main" xmlns="" id="{7ADAF637-30A9-4E85-864E-2F0297D87097}"/>
              </a:ext>
            </a:extLst>
          </p:cNvPr>
          <p:cNvSpPr>
            <a:spLocks noGrp="1"/>
          </p:cNvSpPr>
          <p:nvPr>
            <p:ph sz="quarter" idx="20"/>
          </p:nvPr>
        </p:nvSpPr>
        <p:spPr>
          <a:xfrm>
            <a:off x="575999" y="1512000"/>
            <a:ext cx="5292000"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Content Placeholder 3">
            <a:extLst>
              <a:ext uri="{FF2B5EF4-FFF2-40B4-BE49-F238E27FC236}">
                <a16:creationId xmlns:a16="http://schemas.microsoft.com/office/drawing/2014/main" xmlns="" id="{A4BF37B5-A4FD-4AD7-8C70-11EBDFE6F669}"/>
              </a:ext>
            </a:extLst>
          </p:cNvPr>
          <p:cNvSpPr>
            <a:spLocks noGrp="1"/>
          </p:cNvSpPr>
          <p:nvPr>
            <p:ph sz="quarter" idx="21"/>
          </p:nvPr>
        </p:nvSpPr>
        <p:spPr>
          <a:xfrm>
            <a:off x="6336000" y="1512000"/>
            <a:ext cx="5292000" cy="465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2">
            <a:extLst>
              <a:ext uri="{FF2B5EF4-FFF2-40B4-BE49-F238E27FC236}">
                <a16:creationId xmlns:a16="http://schemas.microsoft.com/office/drawing/2014/main" xmlns="" id="{5C7535C6-94EA-4293-9862-78C3F50FA03A}"/>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134513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4" name="Content Placeholder 3">
            <a:extLst>
              <a:ext uri="{FF2B5EF4-FFF2-40B4-BE49-F238E27FC236}">
                <a16:creationId xmlns:a16="http://schemas.microsoft.com/office/drawing/2014/main" xmlns="" id="{472F6E8B-0EB5-4C4B-9D11-72FE48F41C68}"/>
              </a:ext>
            </a:extLst>
          </p:cNvPr>
          <p:cNvSpPr>
            <a:spLocks noGrp="1"/>
          </p:cNvSpPr>
          <p:nvPr>
            <p:ph sz="quarter" idx="15"/>
          </p:nvPr>
        </p:nvSpPr>
        <p:spPr>
          <a:xfrm>
            <a:off x="550863" y="1512000"/>
            <a:ext cx="3528000" cy="463133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6" name="Content Placeholder 3">
            <a:extLst>
              <a:ext uri="{FF2B5EF4-FFF2-40B4-BE49-F238E27FC236}">
                <a16:creationId xmlns:a16="http://schemas.microsoft.com/office/drawing/2014/main" xmlns="" id="{C08D098C-6017-499A-B0D9-AC2E8C893355}"/>
              </a:ext>
            </a:extLst>
          </p:cNvPr>
          <p:cNvSpPr>
            <a:spLocks noGrp="1"/>
          </p:cNvSpPr>
          <p:nvPr>
            <p:ph sz="quarter" idx="16"/>
          </p:nvPr>
        </p:nvSpPr>
        <p:spPr>
          <a:xfrm>
            <a:off x="8111603" y="1512000"/>
            <a:ext cx="3528000" cy="463133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7" name="Content Placeholder 3">
            <a:extLst>
              <a:ext uri="{FF2B5EF4-FFF2-40B4-BE49-F238E27FC236}">
                <a16:creationId xmlns:a16="http://schemas.microsoft.com/office/drawing/2014/main" xmlns="" id="{01C018B9-3C06-4742-A5AC-E8210F3296A7}"/>
              </a:ext>
            </a:extLst>
          </p:cNvPr>
          <p:cNvSpPr>
            <a:spLocks noGrp="1"/>
          </p:cNvSpPr>
          <p:nvPr>
            <p:ph sz="quarter" idx="17"/>
          </p:nvPr>
        </p:nvSpPr>
        <p:spPr>
          <a:xfrm>
            <a:off x="4332000" y="1512000"/>
            <a:ext cx="3528000" cy="4645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xmlns="" id="{086FC491-B8CC-4E13-968E-518AC8CB3BD2}"/>
              </a:ext>
            </a:extLst>
          </p:cNvPr>
          <p:cNvSpPr>
            <a:spLocks noGrp="1"/>
          </p:cNvSpPr>
          <p:nvPr>
            <p:ph type="title"/>
          </p:nvPr>
        </p:nvSpPr>
        <p:spPr/>
        <p:txBody>
          <a:bodyPr/>
          <a:lstStyle/>
          <a:p>
            <a:r>
              <a:rPr lang="en-US"/>
              <a:t>Click to edit Master title style</a:t>
            </a:r>
            <a:endParaRPr lang="en-ZA"/>
          </a:p>
        </p:txBody>
      </p:sp>
      <p:sp>
        <p:nvSpPr>
          <p:cNvPr id="9" name="Text Placeholder 2">
            <a:extLst>
              <a:ext uri="{FF2B5EF4-FFF2-40B4-BE49-F238E27FC236}">
                <a16:creationId xmlns:a16="http://schemas.microsoft.com/office/drawing/2014/main" xmlns="" id="{B28BA15A-5680-49EF-BE2C-DC4ED75B7DDD}"/>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60233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4" name="Content Placeholder 3">
            <a:extLst>
              <a:ext uri="{FF2B5EF4-FFF2-40B4-BE49-F238E27FC236}">
                <a16:creationId xmlns:a16="http://schemas.microsoft.com/office/drawing/2014/main" xmlns="" id="{472F6E8B-0EB5-4C4B-9D11-72FE48F41C68}"/>
              </a:ext>
            </a:extLst>
          </p:cNvPr>
          <p:cNvSpPr>
            <a:spLocks noGrp="1"/>
          </p:cNvSpPr>
          <p:nvPr>
            <p:ph sz="quarter" idx="15"/>
          </p:nvPr>
        </p:nvSpPr>
        <p:spPr>
          <a:xfrm>
            <a:off x="550863" y="1512000"/>
            <a:ext cx="3528000" cy="223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6" name="Content Placeholder 3">
            <a:extLst>
              <a:ext uri="{FF2B5EF4-FFF2-40B4-BE49-F238E27FC236}">
                <a16:creationId xmlns:a16="http://schemas.microsoft.com/office/drawing/2014/main" xmlns="" id="{C08D098C-6017-499A-B0D9-AC2E8C893355}"/>
              </a:ext>
            </a:extLst>
          </p:cNvPr>
          <p:cNvSpPr>
            <a:spLocks noGrp="1"/>
          </p:cNvSpPr>
          <p:nvPr>
            <p:ph sz="quarter" idx="16"/>
          </p:nvPr>
        </p:nvSpPr>
        <p:spPr>
          <a:xfrm>
            <a:off x="8111603" y="1512000"/>
            <a:ext cx="3528000" cy="223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7" name="Content Placeholder 3">
            <a:extLst>
              <a:ext uri="{FF2B5EF4-FFF2-40B4-BE49-F238E27FC236}">
                <a16:creationId xmlns:a16="http://schemas.microsoft.com/office/drawing/2014/main" xmlns="" id="{01C018B9-3C06-4742-A5AC-E8210F3296A7}"/>
              </a:ext>
            </a:extLst>
          </p:cNvPr>
          <p:cNvSpPr>
            <a:spLocks noGrp="1"/>
          </p:cNvSpPr>
          <p:nvPr>
            <p:ph sz="quarter" idx="17"/>
          </p:nvPr>
        </p:nvSpPr>
        <p:spPr>
          <a:xfrm>
            <a:off x="4332000" y="1512000"/>
            <a:ext cx="3528000" cy="223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xmlns="" id="{086FC491-B8CC-4E13-968E-518AC8CB3BD2}"/>
              </a:ext>
            </a:extLst>
          </p:cNvPr>
          <p:cNvSpPr>
            <a:spLocks noGrp="1"/>
          </p:cNvSpPr>
          <p:nvPr>
            <p:ph type="title"/>
          </p:nvPr>
        </p:nvSpPr>
        <p:spPr/>
        <p:txBody>
          <a:bodyPr/>
          <a:lstStyle/>
          <a:p>
            <a:r>
              <a:rPr lang="en-US"/>
              <a:t>Click to edit Master title style</a:t>
            </a:r>
            <a:endParaRPr lang="en-ZA"/>
          </a:p>
        </p:txBody>
      </p:sp>
      <p:sp>
        <p:nvSpPr>
          <p:cNvPr id="9" name="Text Placeholder 2">
            <a:extLst>
              <a:ext uri="{FF2B5EF4-FFF2-40B4-BE49-F238E27FC236}">
                <a16:creationId xmlns:a16="http://schemas.microsoft.com/office/drawing/2014/main" xmlns="" id="{B28BA15A-5680-49EF-BE2C-DC4ED75B7DDD}"/>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Content Placeholder 3">
            <a:extLst>
              <a:ext uri="{FF2B5EF4-FFF2-40B4-BE49-F238E27FC236}">
                <a16:creationId xmlns:a16="http://schemas.microsoft.com/office/drawing/2014/main" xmlns="" id="{77E60BD0-2FBB-4B6B-8812-E0DD97989B72}"/>
              </a:ext>
            </a:extLst>
          </p:cNvPr>
          <p:cNvSpPr>
            <a:spLocks noGrp="1"/>
          </p:cNvSpPr>
          <p:nvPr>
            <p:ph sz="quarter" idx="18"/>
          </p:nvPr>
        </p:nvSpPr>
        <p:spPr>
          <a:xfrm>
            <a:off x="550863" y="3936023"/>
            <a:ext cx="3528000" cy="223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Content Placeholder 3">
            <a:extLst>
              <a:ext uri="{FF2B5EF4-FFF2-40B4-BE49-F238E27FC236}">
                <a16:creationId xmlns:a16="http://schemas.microsoft.com/office/drawing/2014/main" xmlns="" id="{E8D899DA-19B2-4C7B-A33C-7BDF4F18435C}"/>
              </a:ext>
            </a:extLst>
          </p:cNvPr>
          <p:cNvSpPr>
            <a:spLocks noGrp="1"/>
          </p:cNvSpPr>
          <p:nvPr>
            <p:ph sz="quarter" idx="19"/>
          </p:nvPr>
        </p:nvSpPr>
        <p:spPr>
          <a:xfrm>
            <a:off x="8111603" y="3936023"/>
            <a:ext cx="3528000" cy="223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2" name="Content Placeholder 3">
            <a:extLst>
              <a:ext uri="{FF2B5EF4-FFF2-40B4-BE49-F238E27FC236}">
                <a16:creationId xmlns:a16="http://schemas.microsoft.com/office/drawing/2014/main" xmlns="" id="{2FF99B76-1EED-4F36-8C92-46B3A07833CC}"/>
              </a:ext>
            </a:extLst>
          </p:cNvPr>
          <p:cNvSpPr>
            <a:spLocks noGrp="1"/>
          </p:cNvSpPr>
          <p:nvPr>
            <p:ph sz="quarter" idx="20"/>
          </p:nvPr>
        </p:nvSpPr>
        <p:spPr>
          <a:xfrm>
            <a:off x="4332000" y="3936023"/>
            <a:ext cx="3528000" cy="223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756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ergy - Project P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2" name="Title 1">
            <a:extLst>
              <a:ext uri="{FF2B5EF4-FFF2-40B4-BE49-F238E27FC236}">
                <a16:creationId xmlns:a16="http://schemas.microsoft.com/office/drawing/2014/main" xmlns="" id="{27D1F1E9-2F16-49A8-B18C-14E035F41CCF}"/>
              </a:ext>
            </a:extLst>
          </p:cNvPr>
          <p:cNvSpPr>
            <a:spLocks noGrp="1"/>
          </p:cNvSpPr>
          <p:nvPr>
            <p:ph type="title"/>
          </p:nvPr>
        </p:nvSpPr>
        <p:spPr/>
        <p:txBody>
          <a:bodyPr/>
          <a:lstStyle/>
          <a:p>
            <a:r>
              <a:rPr lang="en-US"/>
              <a:t>Click to edit Master title style</a:t>
            </a:r>
            <a:endParaRPr lang="en-ZA"/>
          </a:p>
        </p:txBody>
      </p:sp>
      <p:sp>
        <p:nvSpPr>
          <p:cNvPr id="18" name="Content Placeholder 2">
            <a:extLst>
              <a:ext uri="{FF2B5EF4-FFF2-40B4-BE49-F238E27FC236}">
                <a16:creationId xmlns:a16="http://schemas.microsoft.com/office/drawing/2014/main" xmlns="" id="{C5F6A113-0BCA-4FC4-A124-2818674004DC}"/>
              </a:ext>
            </a:extLst>
          </p:cNvPr>
          <p:cNvSpPr>
            <a:spLocks noGrp="1"/>
          </p:cNvSpPr>
          <p:nvPr>
            <p:ph sz="quarter" idx="17"/>
          </p:nvPr>
        </p:nvSpPr>
        <p:spPr>
          <a:xfrm>
            <a:off x="550863" y="1485328"/>
            <a:ext cx="5328000" cy="1224000"/>
          </a:xfrm>
          <a:ln>
            <a:noFill/>
          </a:ln>
        </p:spPr>
        <p:txBody>
          <a:bodyPr>
            <a:normAutofit/>
          </a:bodyPr>
          <a:lstStyle>
            <a:lvl1pPr>
              <a:defRPr sz="1200"/>
            </a:lvl1pPr>
            <a:lvl2pPr>
              <a:defRPr sz="1200"/>
            </a:lvl2pPr>
            <a:lvl3pPr>
              <a:defRPr sz="1100"/>
            </a:lvl3pPr>
            <a:lvl4pPr>
              <a:defRPr sz="11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1" name="Content Placeholder 2">
            <a:extLst>
              <a:ext uri="{FF2B5EF4-FFF2-40B4-BE49-F238E27FC236}">
                <a16:creationId xmlns:a16="http://schemas.microsoft.com/office/drawing/2014/main" xmlns="" id="{17EC6645-32C5-4F8E-8BFC-FFBCD2C2DF02}"/>
              </a:ext>
            </a:extLst>
          </p:cNvPr>
          <p:cNvSpPr>
            <a:spLocks noGrp="1"/>
          </p:cNvSpPr>
          <p:nvPr>
            <p:ph sz="quarter" idx="18"/>
          </p:nvPr>
        </p:nvSpPr>
        <p:spPr>
          <a:xfrm>
            <a:off x="550863" y="3232434"/>
            <a:ext cx="5328000" cy="1512000"/>
          </a:xfrm>
          <a:ln>
            <a:noFill/>
          </a:ln>
        </p:spPr>
        <p:txBody>
          <a:bodyPr>
            <a:noAutofit/>
          </a:bodyPr>
          <a:lstStyle>
            <a:lvl1pPr>
              <a:defRPr sz="1200"/>
            </a:lvl1pPr>
            <a:lvl2pPr>
              <a:defRPr sz="1200"/>
            </a:lvl2pPr>
            <a:lvl3pPr>
              <a:defRPr sz="1100"/>
            </a:lvl3pPr>
            <a:lvl4pPr>
              <a:defRPr sz="11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ext Placeholder 2">
            <a:extLst>
              <a:ext uri="{FF2B5EF4-FFF2-40B4-BE49-F238E27FC236}">
                <a16:creationId xmlns:a16="http://schemas.microsoft.com/office/drawing/2014/main" xmlns="" id="{30266C90-E7AD-431F-971E-ACA0CECD9F40}"/>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3" name="Straight Connector 12">
            <a:extLst>
              <a:ext uri="{FF2B5EF4-FFF2-40B4-BE49-F238E27FC236}">
                <a16:creationId xmlns:a16="http://schemas.microsoft.com/office/drawing/2014/main" xmlns="" id="{24906314-B2BC-4E9F-8E76-450077AB12AF}"/>
              </a:ext>
            </a:extLst>
          </p:cNvPr>
          <p:cNvCxnSpPr>
            <a:cxnSpLocks/>
          </p:cNvCxnSpPr>
          <p:nvPr userDrawn="1"/>
        </p:nvCxnSpPr>
        <p:spPr>
          <a:xfrm>
            <a:off x="550863" y="3143386"/>
            <a:ext cx="53292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Picture Placeholder 3">
            <a:extLst>
              <a:ext uri="{FF2B5EF4-FFF2-40B4-BE49-F238E27FC236}">
                <a16:creationId xmlns:a16="http://schemas.microsoft.com/office/drawing/2014/main" xmlns="" id="{2CBEC23D-A081-4CB5-898F-46C465A8D548}"/>
              </a:ext>
            </a:extLst>
          </p:cNvPr>
          <p:cNvSpPr>
            <a:spLocks noGrp="1"/>
          </p:cNvSpPr>
          <p:nvPr>
            <p:ph type="pic" sz="quarter" idx="21" hasCustomPrompt="1"/>
          </p:nvPr>
        </p:nvSpPr>
        <p:spPr>
          <a:xfrm>
            <a:off x="6324002" y="1319213"/>
            <a:ext cx="5867997" cy="5538787"/>
          </a:xfrm>
          <a:solidFill>
            <a:schemeClr val="accent3"/>
          </a:solidFill>
        </p:spPr>
        <p:txBody>
          <a:bodyPr anchor="ctr"/>
          <a:lstStyle>
            <a:lvl1pPr marL="0" indent="0" algn="ctr">
              <a:buNone/>
              <a:defRPr>
                <a:solidFill>
                  <a:schemeClr val="bg1"/>
                </a:solidFill>
              </a:defRPr>
            </a:lvl1pPr>
          </a:lstStyle>
          <a:p>
            <a:r>
              <a:rPr lang="en-ZA"/>
              <a:t>Project image to go here</a:t>
            </a:r>
          </a:p>
        </p:txBody>
      </p:sp>
      <p:sp>
        <p:nvSpPr>
          <p:cNvPr id="15" name="Content Placeholder 2">
            <a:extLst>
              <a:ext uri="{FF2B5EF4-FFF2-40B4-BE49-F238E27FC236}">
                <a16:creationId xmlns:a16="http://schemas.microsoft.com/office/drawing/2014/main" xmlns="" id="{72A8D64F-8BA9-449D-9FF9-F028B6EB8CE4}"/>
              </a:ext>
            </a:extLst>
          </p:cNvPr>
          <p:cNvSpPr>
            <a:spLocks noGrp="1"/>
          </p:cNvSpPr>
          <p:nvPr>
            <p:ph sz="quarter" idx="26"/>
          </p:nvPr>
        </p:nvSpPr>
        <p:spPr>
          <a:xfrm>
            <a:off x="550863" y="5235539"/>
            <a:ext cx="5328000" cy="976036"/>
          </a:xfrm>
          <a:ln>
            <a:noFill/>
          </a:ln>
        </p:spPr>
        <p:txBody>
          <a:bodyPr>
            <a:noAutofit/>
          </a:bodyPr>
          <a:lstStyle>
            <a:lvl1pPr>
              <a:defRPr sz="1200"/>
            </a:lvl1pPr>
            <a:lvl2pPr>
              <a:defRPr sz="1200"/>
            </a:lvl2pPr>
            <a:lvl3pPr>
              <a:defRPr sz="1100"/>
            </a:lvl3pPr>
            <a:lvl4pPr>
              <a:defRPr sz="11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cxnSp>
        <p:nvCxnSpPr>
          <p:cNvPr id="17" name="Straight Connector 16">
            <a:extLst>
              <a:ext uri="{FF2B5EF4-FFF2-40B4-BE49-F238E27FC236}">
                <a16:creationId xmlns:a16="http://schemas.microsoft.com/office/drawing/2014/main" xmlns="" id="{449AD1A3-F467-41BF-9EA4-A9D985144D69}"/>
              </a:ext>
            </a:extLst>
          </p:cNvPr>
          <p:cNvCxnSpPr>
            <a:cxnSpLocks/>
          </p:cNvCxnSpPr>
          <p:nvPr userDrawn="1"/>
        </p:nvCxnSpPr>
        <p:spPr>
          <a:xfrm>
            <a:off x="550863" y="5155116"/>
            <a:ext cx="5329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87">
            <a:extLst>
              <a:ext uri="{FF2B5EF4-FFF2-40B4-BE49-F238E27FC236}">
                <a16:creationId xmlns:a16="http://schemas.microsoft.com/office/drawing/2014/main" xmlns="" id="{D04E0BDD-3BEA-4BA6-BDEC-19BB03770826}"/>
              </a:ext>
            </a:extLst>
          </p:cNvPr>
          <p:cNvSpPr>
            <a:spLocks noGrp="1"/>
          </p:cNvSpPr>
          <p:nvPr>
            <p:ph type="body" sz="quarter" idx="25" hasCustomPrompt="1"/>
          </p:nvPr>
        </p:nvSpPr>
        <p:spPr>
          <a:xfrm>
            <a:off x="550863" y="2819386"/>
            <a:ext cx="5329237" cy="324000"/>
          </a:xfrm>
        </p:spPr>
        <p:txBody>
          <a:bodyPr lIns="0" tIns="36000" rIns="0" bIns="36000"/>
          <a:lstStyle>
            <a:lvl1pPr marL="0" indent="0">
              <a:buNone/>
              <a:defRPr b="1">
                <a:solidFill>
                  <a:schemeClr val="accent1"/>
                </a:solidFill>
              </a:defRPr>
            </a:lvl1pPr>
          </a:lstStyle>
          <a:p>
            <a:r>
              <a:rPr lang="en-ZA"/>
              <a:t>Features heading</a:t>
            </a:r>
          </a:p>
        </p:txBody>
      </p:sp>
      <p:sp>
        <p:nvSpPr>
          <p:cNvPr id="22" name="Text Placeholder 12">
            <a:extLst>
              <a:ext uri="{FF2B5EF4-FFF2-40B4-BE49-F238E27FC236}">
                <a16:creationId xmlns:a16="http://schemas.microsoft.com/office/drawing/2014/main" xmlns="" id="{ABD28B16-56DA-4C77-B8E5-931CACF24150}"/>
              </a:ext>
            </a:extLst>
          </p:cNvPr>
          <p:cNvSpPr>
            <a:spLocks noGrp="1"/>
          </p:cNvSpPr>
          <p:nvPr>
            <p:ph type="body" sz="quarter" idx="27" hasCustomPrompt="1"/>
          </p:nvPr>
        </p:nvSpPr>
        <p:spPr>
          <a:xfrm>
            <a:off x="550863" y="4822490"/>
            <a:ext cx="5329237" cy="324000"/>
          </a:xfrm>
        </p:spPr>
        <p:txBody>
          <a:bodyPr lIns="0" tIns="36000" rIns="0" bIns="36000"/>
          <a:lstStyle>
            <a:lvl1pPr marL="0" indent="0">
              <a:buNone/>
              <a:defRPr b="1">
                <a:solidFill>
                  <a:schemeClr val="accent2"/>
                </a:solidFill>
              </a:defRPr>
            </a:lvl1pPr>
          </a:lstStyle>
          <a:p>
            <a:r>
              <a:rPr lang="en-ZA"/>
              <a:t>Impact heading</a:t>
            </a:r>
          </a:p>
        </p:txBody>
      </p:sp>
    </p:spTree>
    <p:extLst>
      <p:ext uri="{BB962C8B-B14F-4D97-AF65-F5344CB8AC3E}">
        <p14:creationId xmlns:p14="http://schemas.microsoft.com/office/powerpoint/2010/main" xmlns="" val="300120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 Project P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45D24EC6-A70D-CB4D-9267-BF5148A25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6AD6EE-4C01-FB4C-A24C-72835CDCFB78}"/>
              </a:ext>
            </a:extLst>
          </p:cNvPr>
          <p:cNvSpPr>
            <a:spLocks noGrp="1"/>
          </p:cNvSpPr>
          <p:nvPr>
            <p:ph type="sldNum" sz="quarter" idx="12"/>
          </p:nvPr>
        </p:nvSpPr>
        <p:spPr/>
        <p:txBody>
          <a:bodyPr/>
          <a:lstStyle/>
          <a:p>
            <a:fld id="{0D712AE6-0A2C-8540-9ACB-1C6BCF181E53}" type="slidenum">
              <a:rPr lang="en-US" smtClean="0"/>
              <a:pPr/>
              <a:t>‹#›</a:t>
            </a:fld>
            <a:endParaRPr lang="en-US"/>
          </a:p>
        </p:txBody>
      </p:sp>
      <p:sp>
        <p:nvSpPr>
          <p:cNvPr id="2" name="Title 1">
            <a:extLst>
              <a:ext uri="{FF2B5EF4-FFF2-40B4-BE49-F238E27FC236}">
                <a16:creationId xmlns:a16="http://schemas.microsoft.com/office/drawing/2014/main" xmlns="" id="{27D1F1E9-2F16-49A8-B18C-14E035F41CCF}"/>
              </a:ext>
            </a:extLst>
          </p:cNvPr>
          <p:cNvSpPr>
            <a:spLocks noGrp="1"/>
          </p:cNvSpPr>
          <p:nvPr>
            <p:ph type="title"/>
          </p:nvPr>
        </p:nvSpPr>
        <p:spPr/>
        <p:txBody>
          <a:bodyPr/>
          <a:lstStyle/>
          <a:p>
            <a:r>
              <a:rPr lang="en-US"/>
              <a:t>Click to edit Master title style</a:t>
            </a:r>
            <a:endParaRPr lang="en-ZA"/>
          </a:p>
        </p:txBody>
      </p:sp>
      <p:sp>
        <p:nvSpPr>
          <p:cNvPr id="10" name="Text Placeholder 2">
            <a:extLst>
              <a:ext uri="{FF2B5EF4-FFF2-40B4-BE49-F238E27FC236}">
                <a16:creationId xmlns:a16="http://schemas.microsoft.com/office/drawing/2014/main" xmlns="" id="{30266C90-E7AD-431F-971E-ACA0CECD9F40}"/>
              </a:ext>
            </a:extLst>
          </p:cNvPr>
          <p:cNvSpPr>
            <a:spLocks noGrp="1"/>
          </p:cNvSpPr>
          <p:nvPr>
            <p:ph type="body" idx="13" hasCustomPrompt="1"/>
          </p:nvPr>
        </p:nvSpPr>
        <p:spPr>
          <a:xfrm>
            <a:off x="481139" y="819511"/>
            <a:ext cx="11160000" cy="275493"/>
          </a:xfrm>
          <a:prstGeom prst="rect">
            <a:avLst/>
          </a:prstGeom>
        </p:spPr>
        <p:txBody>
          <a:bodyPr lIns="72000" tIns="36000" rIns="72000" bIns="36000" anchor="b">
            <a:noAutofit/>
          </a:bodyPr>
          <a:lstStyle>
            <a:lvl1pPr marL="0" indent="0" algn="l">
              <a:buNone/>
              <a:defRPr sz="1600" b="1"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Picture Placeholder 3">
            <a:extLst>
              <a:ext uri="{FF2B5EF4-FFF2-40B4-BE49-F238E27FC236}">
                <a16:creationId xmlns:a16="http://schemas.microsoft.com/office/drawing/2014/main" xmlns="" id="{2CBEC23D-A081-4CB5-898F-46C465A8D548}"/>
              </a:ext>
            </a:extLst>
          </p:cNvPr>
          <p:cNvSpPr>
            <a:spLocks noGrp="1"/>
          </p:cNvSpPr>
          <p:nvPr>
            <p:ph type="pic" sz="quarter" idx="21" hasCustomPrompt="1"/>
          </p:nvPr>
        </p:nvSpPr>
        <p:spPr>
          <a:xfrm>
            <a:off x="0" y="1319213"/>
            <a:ext cx="5867997" cy="5538787"/>
          </a:xfrm>
          <a:solidFill>
            <a:schemeClr val="accent3"/>
          </a:solidFill>
        </p:spPr>
        <p:txBody>
          <a:bodyPr anchor="ctr"/>
          <a:lstStyle>
            <a:lvl1pPr marL="0" indent="0" algn="ctr">
              <a:buNone/>
              <a:defRPr>
                <a:solidFill>
                  <a:schemeClr val="bg1"/>
                </a:solidFill>
              </a:defRPr>
            </a:lvl1pPr>
          </a:lstStyle>
          <a:p>
            <a:r>
              <a:rPr lang="en-ZA"/>
              <a:t>Project image to go here</a:t>
            </a:r>
          </a:p>
        </p:txBody>
      </p:sp>
      <p:sp>
        <p:nvSpPr>
          <p:cNvPr id="16" name="Content Placeholder 2">
            <a:extLst>
              <a:ext uri="{FF2B5EF4-FFF2-40B4-BE49-F238E27FC236}">
                <a16:creationId xmlns:a16="http://schemas.microsoft.com/office/drawing/2014/main" xmlns="" id="{C7054A13-85B2-414A-8760-AFFB16CE3430}"/>
              </a:ext>
            </a:extLst>
          </p:cNvPr>
          <p:cNvSpPr>
            <a:spLocks noGrp="1"/>
          </p:cNvSpPr>
          <p:nvPr>
            <p:ph sz="quarter" idx="28"/>
          </p:nvPr>
        </p:nvSpPr>
        <p:spPr>
          <a:xfrm>
            <a:off x="6313308" y="1485328"/>
            <a:ext cx="5328000" cy="1224000"/>
          </a:xfrm>
          <a:ln>
            <a:noFill/>
          </a:ln>
        </p:spPr>
        <p:txBody>
          <a:bodyPr>
            <a:normAutofit/>
          </a:bodyPr>
          <a:lstStyle>
            <a:lvl1pPr>
              <a:defRPr sz="1200"/>
            </a:lvl1pPr>
            <a:lvl2pPr>
              <a:defRPr sz="1200"/>
            </a:lvl2pPr>
            <a:lvl3pPr>
              <a:defRPr sz="1100"/>
            </a:lvl3pPr>
            <a:lvl4pPr>
              <a:defRPr sz="11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0" name="Content Placeholder 2">
            <a:extLst>
              <a:ext uri="{FF2B5EF4-FFF2-40B4-BE49-F238E27FC236}">
                <a16:creationId xmlns:a16="http://schemas.microsoft.com/office/drawing/2014/main" xmlns="" id="{201D4D64-AB3F-476E-8DCC-97A2F5E672D9}"/>
              </a:ext>
            </a:extLst>
          </p:cNvPr>
          <p:cNvSpPr>
            <a:spLocks noGrp="1"/>
          </p:cNvSpPr>
          <p:nvPr>
            <p:ph sz="quarter" idx="29"/>
          </p:nvPr>
        </p:nvSpPr>
        <p:spPr>
          <a:xfrm>
            <a:off x="6313308" y="3232434"/>
            <a:ext cx="5328000" cy="1512000"/>
          </a:xfrm>
          <a:ln>
            <a:noFill/>
          </a:ln>
        </p:spPr>
        <p:txBody>
          <a:bodyPr>
            <a:noAutofit/>
          </a:bodyPr>
          <a:lstStyle>
            <a:lvl1pPr>
              <a:defRPr sz="1200"/>
            </a:lvl1pPr>
            <a:lvl2pPr>
              <a:defRPr sz="1200"/>
            </a:lvl2pPr>
            <a:lvl3pPr>
              <a:defRPr sz="1100"/>
            </a:lvl3pPr>
            <a:lvl4pPr>
              <a:defRPr sz="11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cxnSp>
        <p:nvCxnSpPr>
          <p:cNvPr id="23" name="Straight Connector 22">
            <a:extLst>
              <a:ext uri="{FF2B5EF4-FFF2-40B4-BE49-F238E27FC236}">
                <a16:creationId xmlns:a16="http://schemas.microsoft.com/office/drawing/2014/main" xmlns="" id="{87500E3F-1B7F-425A-BA15-0279907C30A8}"/>
              </a:ext>
            </a:extLst>
          </p:cNvPr>
          <p:cNvCxnSpPr>
            <a:cxnSpLocks/>
          </p:cNvCxnSpPr>
          <p:nvPr userDrawn="1"/>
        </p:nvCxnSpPr>
        <p:spPr>
          <a:xfrm>
            <a:off x="6313308" y="3143386"/>
            <a:ext cx="53292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xmlns="" id="{5811EE97-501B-4818-BD31-8D5A8969CE99}"/>
              </a:ext>
            </a:extLst>
          </p:cNvPr>
          <p:cNvSpPr>
            <a:spLocks noGrp="1"/>
          </p:cNvSpPr>
          <p:nvPr>
            <p:ph sz="quarter" idx="30"/>
          </p:nvPr>
        </p:nvSpPr>
        <p:spPr>
          <a:xfrm>
            <a:off x="6313308" y="5235539"/>
            <a:ext cx="5328000" cy="976036"/>
          </a:xfrm>
          <a:ln>
            <a:noFill/>
          </a:ln>
        </p:spPr>
        <p:txBody>
          <a:bodyPr>
            <a:noAutofit/>
          </a:bodyPr>
          <a:lstStyle>
            <a:lvl1pPr>
              <a:defRPr sz="1200"/>
            </a:lvl1pPr>
            <a:lvl2pPr>
              <a:defRPr sz="1200"/>
            </a:lvl2pPr>
            <a:lvl3pPr>
              <a:defRPr sz="1100"/>
            </a:lvl3pPr>
            <a:lvl4pPr>
              <a:defRPr sz="11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cxnSp>
        <p:nvCxnSpPr>
          <p:cNvPr id="25" name="Straight Connector 24">
            <a:extLst>
              <a:ext uri="{FF2B5EF4-FFF2-40B4-BE49-F238E27FC236}">
                <a16:creationId xmlns:a16="http://schemas.microsoft.com/office/drawing/2014/main" xmlns="" id="{87408BA5-C035-42E9-8523-E70300246704}"/>
              </a:ext>
            </a:extLst>
          </p:cNvPr>
          <p:cNvCxnSpPr>
            <a:cxnSpLocks/>
          </p:cNvCxnSpPr>
          <p:nvPr userDrawn="1"/>
        </p:nvCxnSpPr>
        <p:spPr>
          <a:xfrm>
            <a:off x="6313308" y="5155116"/>
            <a:ext cx="5329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xmlns="" id="{1BA48E22-F513-4DF6-B3A0-0EEF2A465D11}"/>
              </a:ext>
            </a:extLst>
          </p:cNvPr>
          <p:cNvSpPr>
            <a:spLocks noGrp="1"/>
          </p:cNvSpPr>
          <p:nvPr>
            <p:ph type="body" sz="quarter" idx="31" hasCustomPrompt="1"/>
          </p:nvPr>
        </p:nvSpPr>
        <p:spPr>
          <a:xfrm>
            <a:off x="6313308" y="2819386"/>
            <a:ext cx="5329237" cy="324000"/>
          </a:xfrm>
        </p:spPr>
        <p:txBody>
          <a:bodyPr lIns="0" tIns="36000" rIns="0" bIns="36000"/>
          <a:lstStyle>
            <a:lvl1pPr marL="0" indent="0">
              <a:buNone/>
              <a:defRPr b="1">
                <a:solidFill>
                  <a:schemeClr val="accent1"/>
                </a:solidFill>
              </a:defRPr>
            </a:lvl1pPr>
          </a:lstStyle>
          <a:p>
            <a:r>
              <a:rPr lang="en-ZA"/>
              <a:t>Features heading</a:t>
            </a:r>
          </a:p>
        </p:txBody>
      </p:sp>
      <p:sp>
        <p:nvSpPr>
          <p:cNvPr id="27" name="Text Placeholder 12">
            <a:extLst>
              <a:ext uri="{FF2B5EF4-FFF2-40B4-BE49-F238E27FC236}">
                <a16:creationId xmlns:a16="http://schemas.microsoft.com/office/drawing/2014/main" xmlns="" id="{6495150A-B875-49B4-85CA-E9F5B95AAEC5}"/>
              </a:ext>
            </a:extLst>
          </p:cNvPr>
          <p:cNvSpPr>
            <a:spLocks noGrp="1"/>
          </p:cNvSpPr>
          <p:nvPr>
            <p:ph type="body" sz="quarter" idx="32" hasCustomPrompt="1"/>
          </p:nvPr>
        </p:nvSpPr>
        <p:spPr>
          <a:xfrm>
            <a:off x="6313308" y="4822490"/>
            <a:ext cx="5329237" cy="324000"/>
          </a:xfrm>
        </p:spPr>
        <p:txBody>
          <a:bodyPr lIns="0" tIns="36000" rIns="0" bIns="36000"/>
          <a:lstStyle>
            <a:lvl1pPr marL="0" indent="0">
              <a:buNone/>
              <a:defRPr b="1">
                <a:solidFill>
                  <a:schemeClr val="accent2"/>
                </a:solidFill>
              </a:defRPr>
            </a:lvl1pPr>
          </a:lstStyle>
          <a:p>
            <a:r>
              <a:rPr lang="en-ZA"/>
              <a:t>Impact heading</a:t>
            </a:r>
          </a:p>
        </p:txBody>
      </p:sp>
    </p:spTree>
    <p:extLst>
      <p:ext uri="{BB962C8B-B14F-4D97-AF65-F5344CB8AC3E}">
        <p14:creationId xmlns:p14="http://schemas.microsoft.com/office/powerpoint/2010/main" xmlns="" val="355513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348816-E772-0046-815D-73FE09D9C1F2}"/>
              </a:ext>
            </a:extLst>
          </p:cNvPr>
          <p:cNvSpPr>
            <a:spLocks noGrp="1"/>
          </p:cNvSpPr>
          <p:nvPr>
            <p:ph type="title"/>
          </p:nvPr>
        </p:nvSpPr>
        <p:spPr>
          <a:xfrm>
            <a:off x="481139" y="330655"/>
            <a:ext cx="9841889" cy="468000"/>
          </a:xfrm>
          <a:prstGeom prst="rect">
            <a:avLst/>
          </a:prstGeom>
        </p:spPr>
        <p:txBody>
          <a:bodyPr vert="horz" lIns="72000" tIns="36000" rIns="72000" bIns="36000" rtlCol="0" anchor="b" anchorCtr="0">
            <a:normAutofit/>
          </a:bodyPr>
          <a:lstStyle/>
          <a:p>
            <a:r>
              <a:rPr lang="en-US"/>
              <a:t>Click to edit Master title style</a:t>
            </a:r>
          </a:p>
        </p:txBody>
      </p:sp>
      <p:sp>
        <p:nvSpPr>
          <p:cNvPr id="5" name="Footer Placeholder 4">
            <a:extLst>
              <a:ext uri="{FF2B5EF4-FFF2-40B4-BE49-F238E27FC236}">
                <a16:creationId xmlns:a16="http://schemas.microsoft.com/office/drawing/2014/main" xmlns="" id="{73E2DEFD-6E6F-4841-BBC6-C6581B7000C3}"/>
              </a:ext>
            </a:extLst>
          </p:cNvPr>
          <p:cNvSpPr>
            <a:spLocks noGrp="1"/>
          </p:cNvSpPr>
          <p:nvPr>
            <p:ph type="ftr" sz="quarter" idx="3"/>
          </p:nvPr>
        </p:nvSpPr>
        <p:spPr>
          <a:xfrm>
            <a:off x="1104180" y="6348712"/>
            <a:ext cx="6315263" cy="365125"/>
          </a:xfrm>
          <a:prstGeom prst="rect">
            <a:avLst/>
          </a:prstGeom>
        </p:spPr>
        <p:txBody>
          <a:bodyPr vert="horz" lIns="91440" tIns="45720" rIns="91440" bIns="45720" rtlCol="0" anchor="ctr"/>
          <a:lstStyle>
            <a:lvl1pPr algn="l">
              <a:defRPr sz="11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710E93A2-7A16-0A4F-8F5D-E94E4B5981AC}"/>
              </a:ext>
            </a:extLst>
          </p:cNvPr>
          <p:cNvSpPr>
            <a:spLocks noGrp="1"/>
          </p:cNvSpPr>
          <p:nvPr>
            <p:ph type="sldNum" sz="quarter" idx="4"/>
          </p:nvPr>
        </p:nvSpPr>
        <p:spPr>
          <a:xfrm>
            <a:off x="0" y="6348712"/>
            <a:ext cx="1104181" cy="365125"/>
          </a:xfrm>
          <a:prstGeom prst="rect">
            <a:avLst/>
          </a:prstGeom>
          <a:noFill/>
        </p:spPr>
        <p:txBody>
          <a:bodyPr vert="horz" lIns="504000" tIns="45720" rIns="252000" bIns="45720" rtlCol="0" anchor="ctr"/>
          <a:lstStyle>
            <a:lvl1pPr algn="l">
              <a:defRPr sz="1050" b="0" i="0">
                <a:solidFill>
                  <a:schemeClr val="accent1"/>
                </a:solidFill>
                <a:latin typeface="Arial" panose="020B0604020202020204" pitchFamily="34" charset="0"/>
              </a:defRPr>
            </a:lvl1pPr>
          </a:lstStyle>
          <a:p>
            <a:fld id="{0D712AE6-0A2C-8540-9ACB-1C6BCF181E53}" type="slidenum">
              <a:rPr lang="en-US" smtClean="0"/>
              <a:pPr/>
              <a:t>‹#›</a:t>
            </a:fld>
            <a:endParaRPr lang="en-US"/>
          </a:p>
        </p:txBody>
      </p:sp>
      <p:sp>
        <p:nvSpPr>
          <p:cNvPr id="25" name="Text Placeholder 24">
            <a:extLst>
              <a:ext uri="{FF2B5EF4-FFF2-40B4-BE49-F238E27FC236}">
                <a16:creationId xmlns:a16="http://schemas.microsoft.com/office/drawing/2014/main" xmlns="" id="{E2EA05E8-74A5-44AD-A8E0-EA269D3873E1}"/>
              </a:ext>
            </a:extLst>
          </p:cNvPr>
          <p:cNvSpPr>
            <a:spLocks noGrp="1"/>
          </p:cNvSpPr>
          <p:nvPr>
            <p:ph type="body" idx="1"/>
          </p:nvPr>
        </p:nvSpPr>
        <p:spPr>
          <a:xfrm>
            <a:off x="576000" y="1512000"/>
            <a:ext cx="11052000" cy="46468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3" name="Rectangle 22">
            <a:extLst>
              <a:ext uri="{FF2B5EF4-FFF2-40B4-BE49-F238E27FC236}">
                <a16:creationId xmlns:a16="http://schemas.microsoft.com/office/drawing/2014/main" xmlns="" id="{2D5988A5-E78D-4469-B977-4AA3219D251D}"/>
              </a:ext>
            </a:extLst>
          </p:cNvPr>
          <p:cNvSpPr/>
          <p:nvPr userDrawn="1"/>
        </p:nvSpPr>
        <p:spPr>
          <a:xfrm>
            <a:off x="-600" y="1138411"/>
            <a:ext cx="121932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pic>
        <p:nvPicPr>
          <p:cNvPr id="9" name="Picture 8">
            <a:extLst>
              <a:ext uri="{FF2B5EF4-FFF2-40B4-BE49-F238E27FC236}">
                <a16:creationId xmlns:a16="http://schemas.microsoft.com/office/drawing/2014/main" xmlns="" id="{4A7C654A-5EA2-6548-BB24-E4EDF90EF513}"/>
              </a:ext>
            </a:extLst>
          </p:cNvPr>
          <p:cNvPicPr>
            <a:picLocks noChangeAspect="1"/>
          </p:cNvPicPr>
          <p:nvPr userDrawn="1"/>
        </p:nvPicPr>
        <p:blipFill rotWithShape="1">
          <a:blip r:embed="rId17"/>
          <a:srcRect b="31084"/>
          <a:stretch/>
        </p:blipFill>
        <p:spPr>
          <a:xfrm>
            <a:off x="10247262" y="107065"/>
            <a:ext cx="1782837" cy="644050"/>
          </a:xfrm>
          <a:prstGeom prst="rect">
            <a:avLst/>
          </a:prstGeom>
        </p:spPr>
      </p:pic>
    </p:spTree>
    <p:extLst>
      <p:ext uri="{BB962C8B-B14F-4D97-AF65-F5344CB8AC3E}">
        <p14:creationId xmlns:p14="http://schemas.microsoft.com/office/powerpoint/2010/main" xmlns="" val="1184558057"/>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50" r:id="rId3"/>
    <p:sldLayoutId id="2147483662" r:id="rId4"/>
    <p:sldLayoutId id="2147483652" r:id="rId5"/>
    <p:sldLayoutId id="2147483663" r:id="rId6"/>
    <p:sldLayoutId id="2147483691" r:id="rId7"/>
    <p:sldLayoutId id="2147483664" r:id="rId8"/>
    <p:sldLayoutId id="2147483671" r:id="rId9"/>
    <p:sldLayoutId id="2147483665" r:id="rId10"/>
    <p:sldLayoutId id="2147483653" r:id="rId11"/>
    <p:sldLayoutId id="2147483670" r:id="rId12"/>
    <p:sldLayoutId id="2147483672" r:id="rId13"/>
    <p:sldLayoutId id="2147483654" r:id="rId14"/>
    <p:sldLayoutId id="2147483655" r:id="rId15"/>
  </p:sldLayoutIdLst>
  <p:hf hdr="0" ftr="0" dt="0"/>
  <p:txStyles>
    <p:titleStyle>
      <a:lvl1pPr algn="l" defTabSz="914400" rtl="0" eaLnBrk="1" latinLnBrk="0" hangingPunct="1">
        <a:lnSpc>
          <a:spcPct val="90000"/>
        </a:lnSpc>
        <a:spcBef>
          <a:spcPct val="0"/>
        </a:spcBef>
        <a:buNone/>
        <a:defRPr sz="2800" b="1" i="0" kern="1200" cap="all" spc="100"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Clr>
          <a:schemeClr val="accent1"/>
        </a:buClr>
        <a:buFont typeface="Wingdings" panose="05000000000000000000" pitchFamily="2" charset="2"/>
        <a:buChar char="§"/>
        <a:defRPr sz="1600" b="0" i="0" kern="1200">
          <a:solidFill>
            <a:schemeClr val="tx2"/>
          </a:solidFill>
          <a:latin typeface="+mn-lt"/>
          <a:ea typeface="+mn-ea"/>
          <a:cs typeface="+mn-cs"/>
        </a:defRPr>
      </a:lvl1pPr>
      <a:lvl2pPr marL="360363" indent="-180000" algn="l" defTabSz="914400" rtl="0" eaLnBrk="1" latinLnBrk="0" hangingPunct="1">
        <a:lnSpc>
          <a:spcPct val="100000"/>
        </a:lnSpc>
        <a:spcBef>
          <a:spcPts val="400"/>
        </a:spcBef>
        <a:buClr>
          <a:schemeClr val="accent2"/>
        </a:buClr>
        <a:buFont typeface="Wingdings" panose="05000000000000000000" pitchFamily="2" charset="2"/>
        <a:buChar char="§"/>
        <a:defRPr sz="1500" b="0" i="0" kern="1200">
          <a:solidFill>
            <a:schemeClr val="tx2"/>
          </a:solidFill>
          <a:latin typeface="+mn-lt"/>
          <a:ea typeface="+mn-ea"/>
          <a:cs typeface="+mn-cs"/>
        </a:defRPr>
      </a:lvl2pPr>
      <a:lvl3pPr marL="540000" indent="-180000" algn="l" defTabSz="914400" rtl="0" eaLnBrk="1" latinLnBrk="0" hangingPunct="1">
        <a:lnSpc>
          <a:spcPct val="100000"/>
        </a:lnSpc>
        <a:spcBef>
          <a:spcPts val="400"/>
        </a:spcBef>
        <a:buClr>
          <a:schemeClr val="accent1"/>
        </a:buClr>
        <a:buFont typeface="Wingdings" panose="05000000000000000000" pitchFamily="2" charset="2"/>
        <a:buChar char="§"/>
        <a:defRPr sz="1400" b="0" i="0" kern="1200">
          <a:solidFill>
            <a:schemeClr val="tx2"/>
          </a:solidFill>
          <a:latin typeface="+mn-lt"/>
          <a:ea typeface="+mn-ea"/>
          <a:cs typeface="+mn-cs"/>
        </a:defRPr>
      </a:lvl3pPr>
      <a:lvl4pPr marL="719138" indent="-180000" algn="l" defTabSz="914400" rtl="0" eaLnBrk="1" latinLnBrk="0" hangingPunct="1">
        <a:lnSpc>
          <a:spcPct val="100000"/>
        </a:lnSpc>
        <a:spcBef>
          <a:spcPts val="400"/>
        </a:spcBef>
        <a:buClr>
          <a:schemeClr val="accent2"/>
        </a:buClr>
        <a:buFont typeface="Wingdings" panose="05000000000000000000" pitchFamily="2" charset="2"/>
        <a:buChar char="§"/>
        <a:defRPr sz="1300" b="0" i="0" kern="1200">
          <a:solidFill>
            <a:schemeClr val="tx2"/>
          </a:solidFill>
          <a:latin typeface="+mn-lt"/>
          <a:ea typeface="+mn-ea"/>
          <a:cs typeface="+mn-cs"/>
        </a:defRPr>
      </a:lvl4pPr>
      <a:lvl5pPr marL="900000" indent="-180000" algn="l" defTabSz="914400" rtl="0" eaLnBrk="1" latinLnBrk="0" hangingPunct="1">
        <a:lnSpc>
          <a:spcPct val="100000"/>
        </a:lnSpc>
        <a:spcBef>
          <a:spcPts val="600"/>
        </a:spcBef>
        <a:buClr>
          <a:schemeClr val="accent1"/>
        </a:buClr>
        <a:buFont typeface="Wingdings" panose="05000000000000000000" pitchFamily="2" charset="2"/>
        <a:buChar char="§"/>
        <a:defRPr sz="12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47" userDrawn="1">
          <p15:clr>
            <a:srgbClr val="F26B43"/>
          </p15:clr>
        </p15:guide>
        <p15:guide id="4" orient="horz" pos="232" userDrawn="1">
          <p15:clr>
            <a:srgbClr val="F26B43"/>
          </p15:clr>
        </p15:guide>
        <p15:guide id="5" orient="horz" pos="958" userDrawn="1">
          <p15:clr>
            <a:srgbClr val="F26B43"/>
          </p15:clr>
        </p15:guide>
        <p15:guide id="6" pos="7333" userDrawn="1">
          <p15:clr>
            <a:srgbClr val="F26B43"/>
          </p15:clr>
        </p15:guide>
        <p15:guide id="7" orient="horz" pos="3884" userDrawn="1">
          <p15:clr>
            <a:srgbClr val="F26B43"/>
          </p15:clr>
        </p15:guide>
        <p15:guide id="8" pos="3704" userDrawn="1">
          <p15:clr>
            <a:srgbClr val="F26B43"/>
          </p15:clr>
        </p15:guide>
        <p15:guide id="9" orient="horz" pos="1253" userDrawn="1">
          <p15:clr>
            <a:srgbClr val="F26B43"/>
          </p15:clr>
        </p15:guide>
        <p15:guide id="10" pos="39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_8C06AE821.vsd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package" Target="../embeddings/Microsoft_Visio_Drawing_9ACBBEBC2.vsd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561079" y="1696066"/>
            <a:ext cx="11268971" cy="2221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solar panel on a roof&#10;&#10;Description automatically generated with low confidence">
            <a:extLst>
              <a:ext uri="{FF2B5EF4-FFF2-40B4-BE49-F238E27FC236}">
                <a16:creationId xmlns:a16="http://schemas.microsoft.com/office/drawing/2014/main" xmlns="" id="{B3AC9BF4-40EE-EF1D-8143-2320E04DA411}"/>
              </a:ext>
            </a:extLst>
          </p:cNvPr>
          <p:cNvPicPr>
            <a:picLocks noChangeAspect="1"/>
          </p:cNvPicPr>
          <p:nvPr/>
        </p:nvPicPr>
        <p:blipFill>
          <a:blip r:embed="rId2"/>
          <a:stretch>
            <a:fillRect/>
          </a:stretch>
        </p:blipFill>
        <p:spPr>
          <a:xfrm>
            <a:off x="393405" y="1879007"/>
            <a:ext cx="3459126" cy="2684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8">
            <a:extLst>
              <a:ext uri="{FF2B5EF4-FFF2-40B4-BE49-F238E27FC236}">
                <a16:creationId xmlns:a16="http://schemas.microsoft.com/office/drawing/2014/main" xmlns="" id="{93985EC1-95A5-2FC7-9272-B16D6D0C06CE}"/>
              </a:ext>
            </a:extLst>
          </p:cNvPr>
          <p:cNvSpPr txBox="1">
            <a:spLocks/>
          </p:cNvSpPr>
          <p:nvPr/>
        </p:nvSpPr>
        <p:spPr>
          <a:xfrm>
            <a:off x="8265042" y="4631317"/>
            <a:ext cx="2149368" cy="241038"/>
          </a:xfrm>
          <a:prstGeom prst="rect">
            <a:avLst/>
          </a:prstGeom>
        </p:spPr>
        <p:txBody>
          <a:bodyPr vert="horz" lIns="72000" tIns="36000" rIns="72000" bIns="36000" rtlCol="0" anchor="b" anchorCtr="0">
            <a:normAutofit/>
          </a:bodyPr>
          <a:lstStyle>
            <a:lvl1pPr algn="l" defTabSz="914400" rtl="0" eaLnBrk="1" latinLnBrk="0" hangingPunct="1">
              <a:lnSpc>
                <a:spcPct val="90000"/>
              </a:lnSpc>
              <a:spcBef>
                <a:spcPct val="0"/>
              </a:spcBef>
              <a:buNone/>
              <a:defRPr sz="4000" b="1" i="0" kern="1200" cap="all" spc="100" baseline="0">
                <a:solidFill>
                  <a:schemeClr val="accent1"/>
                </a:solidFill>
                <a:latin typeface="+mj-lt"/>
                <a:ea typeface="+mj-ea"/>
                <a:cs typeface="+mj-cs"/>
              </a:defRPr>
            </a:lvl1pPr>
          </a:lstStyle>
          <a:p>
            <a:r>
              <a:rPr lang="en-ZA" sz="800" b="0" err="1">
                <a:solidFill>
                  <a:schemeClr val="tx1"/>
                </a:solidFill>
              </a:rPr>
              <a:t>Mtititi</a:t>
            </a:r>
            <a:r>
              <a:rPr lang="en-ZA" sz="800" b="0">
                <a:solidFill>
                  <a:schemeClr val="tx1"/>
                </a:solidFill>
              </a:rPr>
              <a:t> game farm</a:t>
            </a:r>
          </a:p>
        </p:txBody>
      </p:sp>
      <p:sp>
        <p:nvSpPr>
          <p:cNvPr id="14" name="Title 8">
            <a:extLst>
              <a:ext uri="{FF2B5EF4-FFF2-40B4-BE49-F238E27FC236}">
                <a16:creationId xmlns:a16="http://schemas.microsoft.com/office/drawing/2014/main" xmlns="" id="{7AE20E71-4290-4AF4-47DB-496545AA2BDC}"/>
              </a:ext>
            </a:extLst>
          </p:cNvPr>
          <p:cNvSpPr txBox="1">
            <a:spLocks/>
          </p:cNvSpPr>
          <p:nvPr/>
        </p:nvSpPr>
        <p:spPr>
          <a:xfrm>
            <a:off x="393405" y="4631317"/>
            <a:ext cx="2149368" cy="241038"/>
          </a:xfrm>
          <a:prstGeom prst="rect">
            <a:avLst/>
          </a:prstGeom>
        </p:spPr>
        <p:txBody>
          <a:bodyPr vert="horz" lIns="72000" tIns="36000" rIns="72000" bIns="36000" rtlCol="0" anchor="b" anchorCtr="0">
            <a:normAutofit fontScale="92500"/>
          </a:bodyPr>
          <a:lstStyle>
            <a:lvl1pPr algn="l" defTabSz="914400" rtl="0" eaLnBrk="1" latinLnBrk="0" hangingPunct="1">
              <a:lnSpc>
                <a:spcPct val="90000"/>
              </a:lnSpc>
              <a:spcBef>
                <a:spcPct val="0"/>
              </a:spcBef>
              <a:buNone/>
              <a:defRPr sz="4000" b="1" i="0" kern="1200" cap="all" spc="100" baseline="0">
                <a:solidFill>
                  <a:schemeClr val="accent1"/>
                </a:solidFill>
                <a:latin typeface="+mj-lt"/>
                <a:ea typeface="+mj-ea"/>
                <a:cs typeface="+mj-cs"/>
              </a:defRPr>
            </a:lvl1pPr>
          </a:lstStyle>
          <a:p>
            <a:r>
              <a:rPr lang="en-ZA" sz="900" b="0" err="1">
                <a:solidFill>
                  <a:schemeClr val="tx1"/>
                </a:solidFill>
              </a:rPr>
              <a:t>Goukamma</a:t>
            </a:r>
            <a:r>
              <a:rPr lang="en-ZA" sz="900" b="0">
                <a:solidFill>
                  <a:schemeClr val="tx1"/>
                </a:solidFill>
              </a:rPr>
              <a:t> nature reserve</a:t>
            </a:r>
          </a:p>
        </p:txBody>
      </p:sp>
      <p:sp>
        <p:nvSpPr>
          <p:cNvPr id="15" name="Title 8">
            <a:extLst>
              <a:ext uri="{FF2B5EF4-FFF2-40B4-BE49-F238E27FC236}">
                <a16:creationId xmlns:a16="http://schemas.microsoft.com/office/drawing/2014/main" xmlns="" id="{A9F508E0-E50A-B358-1161-7E0F45D88D8F}"/>
              </a:ext>
            </a:extLst>
          </p:cNvPr>
          <p:cNvSpPr txBox="1">
            <a:spLocks/>
          </p:cNvSpPr>
          <p:nvPr/>
        </p:nvSpPr>
        <p:spPr>
          <a:xfrm>
            <a:off x="4046196" y="4696438"/>
            <a:ext cx="2322706" cy="175917"/>
          </a:xfrm>
          <a:prstGeom prst="rect">
            <a:avLst/>
          </a:prstGeom>
        </p:spPr>
        <p:txBody>
          <a:bodyPr vert="horz" lIns="72000" tIns="36000" rIns="72000" bIns="36000" rtlCol="0" anchor="b" anchorCtr="0">
            <a:noAutofit/>
          </a:bodyPr>
          <a:lstStyle>
            <a:lvl1pPr algn="l" defTabSz="914400" rtl="0" eaLnBrk="1" latinLnBrk="0" hangingPunct="1">
              <a:lnSpc>
                <a:spcPct val="90000"/>
              </a:lnSpc>
              <a:spcBef>
                <a:spcPct val="0"/>
              </a:spcBef>
              <a:buNone/>
              <a:defRPr sz="4000" b="1" i="0" kern="1200" cap="all" spc="100" baseline="0">
                <a:solidFill>
                  <a:schemeClr val="accent1"/>
                </a:solidFill>
                <a:latin typeface="+mj-lt"/>
                <a:ea typeface="+mj-ea"/>
                <a:cs typeface="+mj-cs"/>
              </a:defRPr>
            </a:lvl1pPr>
          </a:lstStyle>
          <a:p>
            <a:r>
              <a:rPr lang="en-ZA" sz="800" b="0">
                <a:solidFill>
                  <a:schemeClr val="tx1"/>
                </a:solidFill>
              </a:rPr>
              <a:t>Maloti hiking and horse trail</a:t>
            </a:r>
          </a:p>
        </p:txBody>
      </p:sp>
      <p:pic>
        <p:nvPicPr>
          <p:cNvPr id="10" name="Picture 9" descr="A picture containing outdoor, ground, sky, building&#10;&#10;Description automatically generated">
            <a:extLst>
              <a:ext uri="{FF2B5EF4-FFF2-40B4-BE49-F238E27FC236}">
                <a16:creationId xmlns:a16="http://schemas.microsoft.com/office/drawing/2014/main" xmlns="" id="{6CDB8ED2-87A4-942B-F9F7-060D0D79A1D0}"/>
              </a:ext>
            </a:extLst>
          </p:cNvPr>
          <p:cNvPicPr>
            <a:picLocks noChangeAspect="1"/>
          </p:cNvPicPr>
          <p:nvPr/>
        </p:nvPicPr>
        <p:blipFill>
          <a:blip r:embed="rId3"/>
          <a:stretch>
            <a:fillRect/>
          </a:stretch>
        </p:blipFill>
        <p:spPr>
          <a:xfrm>
            <a:off x="8079301" y="1855866"/>
            <a:ext cx="3880883" cy="2637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xmlns="" id="{1542602E-33B1-26B2-B975-1BF01449F364}"/>
              </a:ext>
            </a:extLst>
          </p:cNvPr>
          <p:cNvPicPr>
            <a:picLocks noChangeAspect="1"/>
          </p:cNvPicPr>
          <p:nvPr/>
        </p:nvPicPr>
        <p:blipFill>
          <a:blip r:embed="rId4"/>
          <a:stretch>
            <a:fillRect/>
          </a:stretch>
        </p:blipFill>
        <p:spPr>
          <a:xfrm>
            <a:off x="4046196" y="1813683"/>
            <a:ext cx="3658300" cy="2680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7">
            <a:extLst>
              <a:ext uri="{FF2B5EF4-FFF2-40B4-BE49-F238E27FC236}">
                <a16:creationId xmlns:a16="http://schemas.microsoft.com/office/drawing/2014/main" xmlns="" id="{7466F022-9AE8-46C6-B053-74851AFDAFFD}"/>
              </a:ext>
            </a:extLst>
          </p:cNvPr>
          <p:cNvSpPr>
            <a:spLocks noGrp="1"/>
          </p:cNvSpPr>
          <p:nvPr>
            <p:ph type="title"/>
          </p:nvPr>
        </p:nvSpPr>
        <p:spPr>
          <a:xfrm>
            <a:off x="3167803" y="529386"/>
            <a:ext cx="6290096" cy="1016496"/>
          </a:xfrm>
        </p:spPr>
        <p:txBody>
          <a:bodyPr anchor="ctr" anchorCtr="0">
            <a:normAutofit/>
          </a:bodyPr>
          <a:lstStyle/>
          <a:p>
            <a:pPr>
              <a:lnSpc>
                <a:spcPct val="100000"/>
              </a:lnSpc>
            </a:pPr>
            <a:r>
              <a:rPr lang="en-ZA" sz="2000">
                <a:solidFill>
                  <a:schemeClr val="tx1"/>
                </a:solidFill>
              </a:rPr>
              <a:t>Development bank of southern Africa</a:t>
            </a:r>
            <a:br>
              <a:rPr lang="en-ZA" sz="2000">
                <a:solidFill>
                  <a:schemeClr val="tx1"/>
                </a:solidFill>
              </a:rPr>
            </a:br>
            <a:r>
              <a:rPr lang="en-ZA" sz="2000">
                <a:solidFill>
                  <a:schemeClr val="tx1"/>
                </a:solidFill>
              </a:rPr>
              <a:t>Infrastructure delivery division</a:t>
            </a:r>
          </a:p>
        </p:txBody>
      </p:sp>
      <p:sp>
        <p:nvSpPr>
          <p:cNvPr id="3" name="Rectangle 2"/>
          <p:cNvSpPr/>
          <p:nvPr/>
        </p:nvSpPr>
        <p:spPr>
          <a:xfrm>
            <a:off x="749722" y="5182525"/>
            <a:ext cx="8915653" cy="1413720"/>
          </a:xfrm>
          <a:prstGeom prst="rect">
            <a:avLst/>
          </a:prstGeom>
        </p:spPr>
        <p:txBody>
          <a:bodyPr wrap="square" lIns="91440" tIns="45720" rIns="91440" bIns="45720" anchor="t">
            <a:spAutoFit/>
          </a:bodyPr>
          <a:lstStyle/>
          <a:p>
            <a:pPr algn="just">
              <a:lnSpc>
                <a:spcPct val="115000"/>
              </a:lnSpc>
              <a:spcAft>
                <a:spcPts val="800"/>
              </a:spcAft>
            </a:pPr>
            <a:r>
              <a:rPr lang="en-ZA" sz="2400" dirty="0">
                <a:effectLst/>
                <a:latin typeface="Times New Roman" panose="02020603050405020304" pitchFamily="18" charset="0"/>
                <a:ea typeface="Times New Roman" panose="02020603050405020304" pitchFamily="18" charset="0"/>
              </a:rPr>
              <a:t>Date	:	13 June 2023</a:t>
            </a:r>
            <a:endParaRPr lang="en-US" sz="2400" dirty="0">
              <a:effectLst/>
              <a:latin typeface="Arial" panose="020B0604020202020204" pitchFamily="34" charset="0"/>
              <a:ea typeface="Arial" panose="020B0604020202020204" pitchFamily="34" charset="0"/>
            </a:endParaRPr>
          </a:p>
          <a:p>
            <a:pPr algn="just">
              <a:lnSpc>
                <a:spcPct val="115000"/>
              </a:lnSpc>
            </a:pPr>
            <a:r>
              <a:rPr lang="en-ZA" sz="2400" dirty="0">
                <a:effectLst/>
                <a:latin typeface="Times New Roman" panose="02020603050405020304" pitchFamily="18" charset="0"/>
                <a:ea typeface="Times New Roman" panose="02020603050405020304" pitchFamily="18" charset="0"/>
              </a:rPr>
              <a:t>Time	:	08h00 – 10h00</a:t>
            </a:r>
            <a:endParaRPr lang="en-US" sz="2400" dirty="0">
              <a:effectLst/>
              <a:latin typeface="Arial" panose="020B0604020202020204" pitchFamily="34" charset="0"/>
              <a:ea typeface="Arial" panose="020B0604020202020204" pitchFamily="34" charset="0"/>
            </a:endParaRPr>
          </a:p>
          <a:p>
            <a:r>
              <a:rPr lang="en-ZA" sz="2400" dirty="0">
                <a:effectLst/>
                <a:latin typeface="Times New Roman" panose="02020603050405020304" pitchFamily="18" charset="0"/>
                <a:ea typeface="Times New Roman" panose="02020603050405020304" pitchFamily="18" charset="0"/>
              </a:rPr>
              <a:t>Venue	:	Room M515, Marks Building, Parliament</a:t>
            </a:r>
            <a:endParaRPr lang="en-US" sz="2400" dirty="0">
              <a:effectLst/>
              <a:latin typeface="Arial"/>
              <a:ea typeface="Calibri" panose="020F0502020204030204" pitchFamily="34" charset="0"/>
              <a:cs typeface="Arial"/>
            </a:endParaRPr>
          </a:p>
        </p:txBody>
      </p:sp>
      <p:pic>
        <p:nvPicPr>
          <p:cNvPr id="5" name="Picture 4" descr="A picture containing graphical user interface&#10;&#10;Description automatically generated">
            <a:extLst>
              <a:ext uri="{FF2B5EF4-FFF2-40B4-BE49-F238E27FC236}">
                <a16:creationId xmlns:a16="http://schemas.microsoft.com/office/drawing/2014/main" xmlns="" id="{62176245-E644-4D92-9640-EF9A42B378DF}"/>
              </a:ext>
            </a:extLst>
          </p:cNvPr>
          <p:cNvPicPr>
            <a:picLocks noChangeAspect="1"/>
          </p:cNvPicPr>
          <p:nvPr/>
        </p:nvPicPr>
        <p:blipFill>
          <a:blip r:embed="rId5"/>
          <a:stretch>
            <a:fillRect/>
          </a:stretch>
        </p:blipFill>
        <p:spPr>
          <a:xfrm>
            <a:off x="179162" y="330731"/>
            <a:ext cx="2591334" cy="1179009"/>
          </a:xfrm>
          <a:prstGeom prst="rect">
            <a:avLst/>
          </a:prstGeom>
        </p:spPr>
      </p:pic>
    </p:spTree>
    <p:extLst>
      <p:ext uri="{BB962C8B-B14F-4D97-AF65-F5344CB8AC3E}">
        <p14:creationId xmlns:p14="http://schemas.microsoft.com/office/powerpoint/2010/main" xmlns="" val="318905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10</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p:txBody>
          <a:bodyPr>
            <a:normAutofit/>
          </a:bodyPr>
          <a:lstStyle/>
          <a:p>
            <a:r>
              <a:rPr lang="en-ZA" dirty="0">
                <a:solidFill>
                  <a:schemeClr val="tx1"/>
                </a:solidFill>
              </a:rPr>
              <a:t>2.1 Financial requirements - LIFE CYCLE</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10</a:t>
            </a:fld>
            <a:endParaRPr lang="en-US">
              <a:solidFill>
                <a:prstClr val="black">
                  <a:tint val="75000"/>
                </a:prstClr>
              </a:solidFill>
              <a:latin typeface="Calibri"/>
            </a:endParaRPr>
          </a:p>
        </p:txBody>
      </p:sp>
      <p:sp>
        <p:nvSpPr>
          <p:cNvPr id="4" name="TextBox 3">
            <a:extLst>
              <a:ext uri="{FF2B5EF4-FFF2-40B4-BE49-F238E27FC236}">
                <a16:creationId xmlns:a16="http://schemas.microsoft.com/office/drawing/2014/main" xmlns="" id="{1BADD5D9-08C3-156B-E1EF-5599535927A2}"/>
              </a:ext>
            </a:extLst>
          </p:cNvPr>
          <p:cNvSpPr txBox="1"/>
          <p:nvPr/>
        </p:nvSpPr>
        <p:spPr>
          <a:xfrm>
            <a:off x="250257" y="1294919"/>
            <a:ext cx="8828772" cy="872034"/>
          </a:xfrm>
          <a:prstGeom prst="rect">
            <a:avLst/>
          </a:prstGeom>
          <a:noFill/>
        </p:spPr>
        <p:txBody>
          <a:bodyPr wrap="square">
            <a:spAutoFit/>
          </a:bodyPr>
          <a:lstStyle/>
          <a:p>
            <a:pPr algn="just">
              <a:lnSpc>
                <a:spcPct val="150000"/>
              </a:lnSpc>
            </a:pPr>
            <a:r>
              <a:rPr lang="en-US" dirty="0">
                <a:latin typeface="Arial" panose="020B0604020202020204" pitchFamily="34" charset="0"/>
                <a:ea typeface="Calibri" panose="020F0502020204030204" pitchFamily="34" charset="0"/>
                <a:cs typeface="Times New Roman" panose="02020603050405020304" pitchFamily="18" charset="0"/>
              </a:rPr>
              <a:t>Total estimated budget required – R1,202,778,011</a:t>
            </a:r>
          </a:p>
          <a:p>
            <a:pPr algn="just">
              <a:lnSpc>
                <a:spcPct val="150000"/>
              </a:lnSpc>
            </a:pPr>
            <a:r>
              <a:rPr lang="en-US" dirty="0">
                <a:latin typeface="Arial" panose="020B0604020202020204" pitchFamily="34" charset="0"/>
                <a:ea typeface="Calibri" panose="020F0502020204030204" pitchFamily="34" charset="0"/>
                <a:cs typeface="Times New Roman" panose="02020603050405020304" pitchFamily="18" charset="0"/>
              </a:rPr>
              <a:t>Total budget committed to date (incl 6% IA Fees) = R714,738,324</a:t>
            </a:r>
          </a:p>
        </p:txBody>
      </p:sp>
      <p:sp>
        <p:nvSpPr>
          <p:cNvPr id="5" name="TextBox 4">
            <a:extLst>
              <a:ext uri="{FF2B5EF4-FFF2-40B4-BE49-F238E27FC236}">
                <a16:creationId xmlns:a16="http://schemas.microsoft.com/office/drawing/2014/main" xmlns="" id="{0B8B609C-D901-6528-DE98-3A80E0BECDFF}"/>
              </a:ext>
            </a:extLst>
          </p:cNvPr>
          <p:cNvSpPr txBox="1"/>
          <p:nvPr/>
        </p:nvSpPr>
        <p:spPr>
          <a:xfrm>
            <a:off x="250257" y="2292418"/>
            <a:ext cx="8828772" cy="253402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ZA" dirty="0">
                <a:latin typeface="Arial" panose="020B0604020202020204" pitchFamily="34" charset="0"/>
                <a:ea typeface="Calibri" panose="020F0502020204030204" pitchFamily="34" charset="0"/>
                <a:cs typeface="Times New Roman" panose="02020603050405020304" pitchFamily="18" charset="0"/>
              </a:rPr>
              <a:t>Total of 14 Professional Services Consortiums and a committed total value to date of R79,020m</a:t>
            </a:r>
          </a:p>
          <a:p>
            <a:pPr marL="285750" indent="-285750" algn="just">
              <a:lnSpc>
                <a:spcPct val="150000"/>
              </a:lnSpc>
              <a:buFont typeface="Arial" panose="020B0604020202020204" pitchFamily="34" charset="0"/>
              <a:buChar char="•"/>
            </a:pPr>
            <a:r>
              <a:rPr lang="en-ZA" dirty="0">
                <a:latin typeface="Arial" panose="020B0604020202020204" pitchFamily="34" charset="0"/>
                <a:ea typeface="Calibri" panose="020F0502020204030204" pitchFamily="34" charset="0"/>
                <a:cs typeface="Times New Roman" panose="02020603050405020304" pitchFamily="18" charset="0"/>
              </a:rPr>
              <a:t>Total of  29 Contractors appointed with a committed total value to date of R595,260m</a:t>
            </a:r>
          </a:p>
          <a:p>
            <a:pPr marL="285750" indent="-285750" algn="just">
              <a:lnSpc>
                <a:spcPct val="150000"/>
              </a:lnSpc>
              <a:buFont typeface="Arial" panose="020B0604020202020204" pitchFamily="34" charset="0"/>
              <a:buChar char="•"/>
            </a:pPr>
            <a:r>
              <a:rPr lang="en-ZA" dirty="0">
                <a:latin typeface="Arial" panose="020B0604020202020204" pitchFamily="34" charset="0"/>
                <a:ea typeface="Calibri" panose="020F0502020204030204" pitchFamily="34" charset="0"/>
                <a:cs typeface="Times New Roman" panose="02020603050405020304" pitchFamily="18" charset="0"/>
              </a:rPr>
              <a:t>IA Management fee of R40,460m committed.</a:t>
            </a:r>
          </a:p>
          <a:p>
            <a:pPr marL="285750" indent="-285750" algn="just">
              <a:lnSpc>
                <a:spcPct val="150000"/>
              </a:lnSpc>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673114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712AE6-0A2C-8540-9ACB-1C6BCF181E53}" type="slidenum">
              <a:rPr lang="en-US" smtClean="0"/>
              <a:pPr/>
              <a:t>11</a:t>
            </a:fld>
            <a:endParaRPr lang="en-US"/>
          </a:p>
        </p:txBody>
      </p:sp>
      <p:sp>
        <p:nvSpPr>
          <p:cNvPr id="10" name="Rectangle 9">
            <a:extLst>
              <a:ext uri="{FF2B5EF4-FFF2-40B4-BE49-F238E27FC236}">
                <a16:creationId xmlns:a16="http://schemas.microsoft.com/office/drawing/2014/main" xmlns="" id="{EEF6752C-25FE-44F4-A9B4-78E954C56018}"/>
              </a:ext>
            </a:extLst>
          </p:cNvPr>
          <p:cNvSpPr/>
          <p:nvPr/>
        </p:nvSpPr>
        <p:spPr>
          <a:xfrm>
            <a:off x="272955" y="406735"/>
            <a:ext cx="8515938" cy="3616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800" b="1" dirty="0"/>
              <a:t>2.2 FINANCIAL REQUIREMENTS FY 2023/24</a:t>
            </a:r>
          </a:p>
        </p:txBody>
      </p:sp>
      <p:graphicFrame>
        <p:nvGraphicFramePr>
          <p:cNvPr id="7" name="Table 6">
            <a:extLst>
              <a:ext uri="{FF2B5EF4-FFF2-40B4-BE49-F238E27FC236}">
                <a16:creationId xmlns:a16="http://schemas.microsoft.com/office/drawing/2014/main" xmlns="" id="{396CA379-334F-C678-66C6-A564CA1FC655}"/>
              </a:ext>
            </a:extLst>
          </p:cNvPr>
          <p:cNvGraphicFramePr>
            <a:graphicFrameLocks noGrp="1"/>
          </p:cNvGraphicFramePr>
          <p:nvPr>
            <p:extLst>
              <p:ext uri="{D42A27DB-BD31-4B8C-83A1-F6EECF244321}">
                <p14:modId xmlns:p14="http://schemas.microsoft.com/office/powerpoint/2010/main" xmlns="" val="1284434989"/>
              </p:ext>
            </p:extLst>
          </p:nvPr>
        </p:nvGraphicFramePr>
        <p:xfrm>
          <a:off x="272955" y="1452069"/>
          <a:ext cx="10557802" cy="2843276"/>
        </p:xfrm>
        <a:graphic>
          <a:graphicData uri="http://schemas.openxmlformats.org/drawingml/2006/table">
            <a:tbl>
              <a:tblPr/>
              <a:tblGrid>
                <a:gridCol w="2489571">
                  <a:extLst>
                    <a:ext uri="{9D8B030D-6E8A-4147-A177-3AD203B41FA5}">
                      <a16:colId xmlns:a16="http://schemas.microsoft.com/office/drawing/2014/main" xmlns="" val="674457613"/>
                    </a:ext>
                  </a:extLst>
                </a:gridCol>
                <a:gridCol w="2361360">
                  <a:extLst>
                    <a:ext uri="{9D8B030D-6E8A-4147-A177-3AD203B41FA5}">
                      <a16:colId xmlns:a16="http://schemas.microsoft.com/office/drawing/2014/main" xmlns="" val="401368276"/>
                    </a:ext>
                  </a:extLst>
                </a:gridCol>
                <a:gridCol w="3176735">
                  <a:extLst>
                    <a:ext uri="{9D8B030D-6E8A-4147-A177-3AD203B41FA5}">
                      <a16:colId xmlns:a16="http://schemas.microsoft.com/office/drawing/2014/main" xmlns="" val="3394900330"/>
                    </a:ext>
                  </a:extLst>
                </a:gridCol>
                <a:gridCol w="2530136">
                  <a:extLst>
                    <a:ext uri="{9D8B030D-6E8A-4147-A177-3AD203B41FA5}">
                      <a16:colId xmlns:a16="http://schemas.microsoft.com/office/drawing/2014/main" xmlns="" val="1245491412"/>
                    </a:ext>
                  </a:extLst>
                </a:gridCol>
              </a:tblGrid>
              <a:tr h="445226">
                <a:tc>
                  <a:txBody>
                    <a:bodyPr/>
                    <a:lstStyle/>
                    <a:p>
                      <a:pPr algn="l" fontAlgn="ctr"/>
                      <a:r>
                        <a:rPr lang="en-US" sz="1400" b="1" i="0" u="none" strike="noStrike" dirty="0">
                          <a:solidFill>
                            <a:srgbClr val="000000"/>
                          </a:solidFill>
                          <a:effectLst/>
                          <a:latin typeface="Calibri" panose="020F0502020204030204" pitchFamily="34" charset="0"/>
                        </a:rPr>
                        <a:t>Financial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1400" b="1" i="0" u="none" strike="noStrike">
                          <a:solidFill>
                            <a:srgbClr val="000000"/>
                          </a:solidFill>
                          <a:effectLst/>
                          <a:latin typeface="Calibri" panose="020F0502020204030204" pitchFamily="34" charset="0"/>
                        </a:rPr>
                        <a:t>Tranche Transferred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1400" b="1" i="0" u="none" strike="noStrike" dirty="0">
                          <a:solidFill>
                            <a:srgbClr val="000000"/>
                          </a:solidFill>
                          <a:effectLst/>
                          <a:latin typeface="Calibri" panose="020F0502020204030204" pitchFamily="34" charset="0"/>
                        </a:rPr>
                        <a:t>Actual  / Planned Expenditure To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3053979929"/>
                  </a:ext>
                </a:extLst>
              </a:tr>
              <a:tr h="445226">
                <a:tc>
                  <a:txBody>
                    <a:bodyPr/>
                    <a:lstStyle/>
                    <a:p>
                      <a:pPr algn="l" fontAlgn="ctr"/>
                      <a:r>
                        <a:rPr lang="en-US" sz="1600" b="0" i="0" u="none" strike="noStrike" dirty="0">
                          <a:solidFill>
                            <a:srgbClr val="000000"/>
                          </a:solidFill>
                          <a:effectLst/>
                          <a:latin typeface="Calibri" panose="020F0502020204030204" pitchFamily="34" charset="0"/>
                        </a:rPr>
                        <a:t>Previous FY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R563,755,274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R219,355,111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4185241"/>
                  </a:ext>
                </a:extLst>
              </a:tr>
              <a:tr h="714574">
                <a:tc>
                  <a:txBody>
                    <a:bodyPr/>
                    <a:lstStyle/>
                    <a:p>
                      <a:pPr algn="l" fontAlgn="ctr"/>
                      <a:r>
                        <a:rPr lang="en-US" sz="1600" b="0" i="0" u="none" strike="noStrike">
                          <a:solidFill>
                            <a:srgbClr val="000000"/>
                          </a:solidFill>
                          <a:effectLst/>
                          <a:latin typeface="Calibri" panose="020F0502020204030204" pitchFamily="34" charset="0"/>
                        </a:rPr>
                        <a:t>FY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R123,543,271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R330,000,000 </a:t>
                      </a:r>
                    </a:p>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(Actual to date FY – R19,982,317)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Planned Expenditure for FY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7319802"/>
                  </a:ext>
                </a:extLst>
              </a:tr>
              <a:tr h="445226">
                <a:tc>
                  <a:txBody>
                    <a:bodyPr/>
                    <a:lstStyle/>
                    <a:p>
                      <a:pPr algn="l" fontAlgn="ctr"/>
                      <a:r>
                        <a:rPr lang="en-US" sz="16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R687,298,545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R549,355,111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600" kern="1200" dirty="0">
                          <a:solidFill>
                            <a:schemeClr val="tx1"/>
                          </a:solidFill>
                          <a:latin typeface="Arial" panose="020B0604020202020204" pitchFamily="34" charset="0"/>
                          <a:cs typeface="Times New Roman" panose="02020603050405020304" pitchFamily="18" charset="0"/>
                        </a:rPr>
                        <a:t>80% of Planned Expenditure for FY 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7337529"/>
                  </a:ext>
                </a:extLst>
              </a:tr>
              <a:tr h="714574">
                <a:tc>
                  <a:txBody>
                    <a:bodyPr/>
                    <a:lstStyle/>
                    <a:p>
                      <a:pPr algn="l" fontAlgn="ctr"/>
                      <a:r>
                        <a:rPr lang="en-ZA" sz="1600" b="0" i="0" u="none" strike="noStrike" dirty="0">
                          <a:solidFill>
                            <a:srgbClr val="000000"/>
                          </a:solidFill>
                          <a:effectLst/>
                          <a:latin typeface="Calibri" panose="020F0502020204030204" pitchFamily="34" charset="0"/>
                        </a:rPr>
                        <a:t>Budget Committed</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dirty="0">
                          <a:latin typeface="Arial" panose="020B0604020202020204" pitchFamily="34" charset="0"/>
                          <a:ea typeface="Calibri" panose="020F0502020204030204" pitchFamily="34" charset="0"/>
                          <a:cs typeface="Times New Roman" panose="02020603050405020304" pitchFamily="18" charset="0"/>
                        </a:rPr>
                        <a:t>R714,738,324</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All appointments, committed budgets to date and 6% IA Management fees</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913667"/>
                  </a:ext>
                </a:extLst>
              </a:tr>
            </a:tbl>
          </a:graphicData>
        </a:graphic>
      </p:graphicFrame>
    </p:spTree>
    <p:extLst>
      <p:ext uri="{BB962C8B-B14F-4D97-AF65-F5344CB8AC3E}">
        <p14:creationId xmlns:p14="http://schemas.microsoft.com/office/powerpoint/2010/main" xmlns="" val="11388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12</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p:txBody>
          <a:bodyPr>
            <a:normAutofit/>
          </a:bodyPr>
          <a:lstStyle/>
          <a:p>
            <a:r>
              <a:rPr lang="en-ZA" dirty="0">
                <a:solidFill>
                  <a:schemeClr val="tx1"/>
                </a:solidFill>
              </a:rPr>
              <a:t>2.3 PROPOSED TIMELINES OF THE PROGRAMME</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12</a:t>
            </a:fld>
            <a:endParaRPr lang="en-US">
              <a:solidFill>
                <a:prstClr val="black">
                  <a:tint val="75000"/>
                </a:prstClr>
              </a:solidFill>
              <a:latin typeface="Calibri"/>
            </a:endParaRPr>
          </a:p>
        </p:txBody>
      </p:sp>
      <p:graphicFrame>
        <p:nvGraphicFramePr>
          <p:cNvPr id="2" name="Table 1">
            <a:extLst>
              <a:ext uri="{FF2B5EF4-FFF2-40B4-BE49-F238E27FC236}">
                <a16:creationId xmlns:a16="http://schemas.microsoft.com/office/drawing/2014/main" xmlns="" id="{91FD0A6B-3F2B-9993-6CA7-8F09F1C2302C}"/>
              </a:ext>
            </a:extLst>
          </p:cNvPr>
          <p:cNvGraphicFramePr>
            <a:graphicFrameLocks noGrp="1"/>
          </p:cNvGraphicFramePr>
          <p:nvPr>
            <p:extLst>
              <p:ext uri="{D42A27DB-BD31-4B8C-83A1-F6EECF244321}">
                <p14:modId xmlns:p14="http://schemas.microsoft.com/office/powerpoint/2010/main" xmlns="" val="993506622"/>
              </p:ext>
            </p:extLst>
          </p:nvPr>
        </p:nvGraphicFramePr>
        <p:xfrm>
          <a:off x="393682" y="1493735"/>
          <a:ext cx="10537372" cy="3768494"/>
        </p:xfrm>
        <a:graphic>
          <a:graphicData uri="http://schemas.openxmlformats.org/drawingml/2006/table">
            <a:tbl>
              <a:tblPr firstRow="1" firstCol="1" bandRow="1"/>
              <a:tblGrid>
                <a:gridCol w="6455229">
                  <a:extLst>
                    <a:ext uri="{9D8B030D-6E8A-4147-A177-3AD203B41FA5}">
                      <a16:colId xmlns:a16="http://schemas.microsoft.com/office/drawing/2014/main" xmlns="" val="549878702"/>
                    </a:ext>
                  </a:extLst>
                </a:gridCol>
                <a:gridCol w="1284514">
                  <a:extLst>
                    <a:ext uri="{9D8B030D-6E8A-4147-A177-3AD203B41FA5}">
                      <a16:colId xmlns:a16="http://schemas.microsoft.com/office/drawing/2014/main" xmlns="" val="3975693718"/>
                    </a:ext>
                  </a:extLst>
                </a:gridCol>
                <a:gridCol w="1589314">
                  <a:extLst>
                    <a:ext uri="{9D8B030D-6E8A-4147-A177-3AD203B41FA5}">
                      <a16:colId xmlns:a16="http://schemas.microsoft.com/office/drawing/2014/main" xmlns="" val="682073877"/>
                    </a:ext>
                  </a:extLst>
                </a:gridCol>
                <a:gridCol w="1208315">
                  <a:extLst>
                    <a:ext uri="{9D8B030D-6E8A-4147-A177-3AD203B41FA5}">
                      <a16:colId xmlns:a16="http://schemas.microsoft.com/office/drawing/2014/main" xmlns="" val="2694695769"/>
                    </a:ext>
                  </a:extLst>
                </a:gridCol>
              </a:tblGrid>
              <a:tr h="366581">
                <a:tc>
                  <a:txBody>
                    <a:bodyPr/>
                    <a:lstStyle/>
                    <a:p>
                      <a:pPr marL="0" marR="0">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Task Name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DFE3E8"/>
                    </a:solidFill>
                  </a:tcPr>
                </a:tc>
                <a:tc>
                  <a:txBody>
                    <a:bodyPr/>
                    <a:lstStyle/>
                    <a:p>
                      <a:pPr marL="0" marR="0" algn="ctr">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Duration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DFE3E8"/>
                    </a:solidFill>
                  </a:tcPr>
                </a:tc>
                <a:tc>
                  <a:txBody>
                    <a:bodyPr/>
                    <a:lstStyle/>
                    <a:p>
                      <a:pPr marL="0" marR="0" algn="ctr">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Start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DFE3E8"/>
                    </a:solidFill>
                  </a:tcPr>
                </a:tc>
                <a:tc>
                  <a:txBody>
                    <a:bodyPr/>
                    <a:lstStyle/>
                    <a:p>
                      <a:pPr marL="0" marR="0" algn="ctr">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Finish</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DFE3E8"/>
                    </a:solidFill>
                  </a:tcPr>
                </a:tc>
                <a:extLst>
                  <a:ext uri="{0D108BD9-81ED-4DB2-BD59-A6C34878D82A}">
                    <a16:rowId xmlns:a16="http://schemas.microsoft.com/office/drawing/2014/main" xmlns="" val="666222829"/>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Department of Tourism (NDT) - Portfolio of Projects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 Dec 2020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Feb 2025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chemeClr val="accent1"/>
                    </a:solidFill>
                  </a:tcPr>
                </a:tc>
                <a:extLst>
                  <a:ext uri="{0D108BD9-81ED-4DB2-BD59-A6C34878D82A}">
                    <a16:rowId xmlns:a16="http://schemas.microsoft.com/office/drawing/2014/main" xmlns="" val="284468184"/>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Programme Definition and Mandate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month</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 Dec 2020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Jan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517897172"/>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Programme Delivery and Management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 Feb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Feb 2025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826952069"/>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Compliance Certificate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May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Sept 2024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1948096323"/>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Tourism Project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 Feb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Z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Aug 2024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3525659006"/>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Local Community Museum (Implementation dependent on availability of budgets)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May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Jan 2025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1504786095"/>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Indi-Atlantic Route  (Planning stage only)</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May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 Aug 2023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1777463057"/>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Maintenance &amp; Beautification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June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Jan 2025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1254802893"/>
                  </a:ext>
                </a:extLst>
              </a:tr>
              <a:tr h="366581">
                <a:tc>
                  <a:txBody>
                    <a:bodyPr/>
                    <a:lstStyle/>
                    <a:p>
                      <a:pPr marL="0" marR="0">
                        <a:lnSpc>
                          <a:spcPct val="107000"/>
                        </a:lnSpc>
                        <a:spcBef>
                          <a:spcPts val="0"/>
                        </a:spcBef>
                        <a:spcAft>
                          <a:spcPts val="80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Construction Planning, Procurement &amp; Implementation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 months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May 2021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8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Jan 2025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6350" anchor="ctr">
                    <a:lnL w="12700" cap="flat" cmpd="sng" algn="ctr">
                      <a:solidFill>
                        <a:srgbClr val="B1BBCC"/>
                      </a:solidFill>
                      <a:prstDash val="solid"/>
                      <a:round/>
                      <a:headEnd type="none" w="med" len="med"/>
                      <a:tailEnd type="none" w="med" len="med"/>
                    </a:lnL>
                    <a:lnR w="12700" cap="flat" cmpd="sng" algn="ctr">
                      <a:solidFill>
                        <a:srgbClr val="B1BBCC"/>
                      </a:solidFill>
                      <a:prstDash val="solid"/>
                      <a:round/>
                      <a:headEnd type="none" w="med" len="med"/>
                      <a:tailEnd type="none" w="med" len="med"/>
                    </a:lnR>
                    <a:lnT w="12700" cap="flat" cmpd="sng" algn="ctr">
                      <a:solidFill>
                        <a:srgbClr val="B1BBCC"/>
                      </a:solidFill>
                      <a:prstDash val="solid"/>
                      <a:round/>
                      <a:headEnd type="none" w="med" len="med"/>
                      <a:tailEnd type="none" w="med" len="med"/>
                    </a:lnT>
                    <a:lnB w="1270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xmlns="" val="2653017085"/>
                  </a:ext>
                </a:extLst>
              </a:tr>
            </a:tbl>
          </a:graphicData>
        </a:graphic>
      </p:graphicFrame>
      <p:sp>
        <p:nvSpPr>
          <p:cNvPr id="7" name="TextBox 6">
            <a:extLst>
              <a:ext uri="{FF2B5EF4-FFF2-40B4-BE49-F238E27FC236}">
                <a16:creationId xmlns:a16="http://schemas.microsoft.com/office/drawing/2014/main" xmlns="" id="{6606074B-A5A3-15BA-AC47-F7FEC2659F41}"/>
              </a:ext>
            </a:extLst>
          </p:cNvPr>
          <p:cNvSpPr txBox="1"/>
          <p:nvPr/>
        </p:nvSpPr>
        <p:spPr>
          <a:xfrm>
            <a:off x="393682" y="5531459"/>
            <a:ext cx="9664081" cy="646331"/>
          </a:xfrm>
          <a:prstGeom prst="rect">
            <a:avLst/>
          </a:prstGeom>
          <a:noFill/>
        </p:spPr>
        <p:txBody>
          <a:bodyPr wrap="square" rtlCol="0">
            <a:spAutoFit/>
          </a:bodyPr>
          <a:lstStyle/>
          <a:p>
            <a:r>
              <a:rPr lang="en-US" sz="1200" dirty="0"/>
              <a:t>Note:  In order to manage implementation within available budgets, projects may need to be implemented in a phased approach.  In the worst case scenario final completion will be in the 2024/25 financial year. To align phased project implementation with the MOA, an extension of the MOA is required.</a:t>
            </a:r>
          </a:p>
        </p:txBody>
      </p:sp>
    </p:spTree>
    <p:extLst>
      <p:ext uri="{BB962C8B-B14F-4D97-AF65-F5344CB8AC3E}">
        <p14:creationId xmlns:p14="http://schemas.microsoft.com/office/powerpoint/2010/main" xmlns="" val="38062172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95389" y="330655"/>
            <a:ext cx="10315772" cy="468000"/>
          </a:xfrm>
        </p:spPr>
        <p:txBody>
          <a:bodyPr>
            <a:normAutofit fontScale="90000"/>
          </a:bodyPr>
          <a:lstStyle/>
          <a:p>
            <a:r>
              <a:rPr lang="en-US" dirty="0"/>
              <a:t>2.4 graphical representation of project clusters</a:t>
            </a:r>
            <a:endParaRPr lang="en-GB" dirty="0"/>
          </a:p>
        </p:txBody>
      </p:sp>
      <p:pic>
        <p:nvPicPr>
          <p:cNvPr id="4" name="Picture 3" descr="Map&#10;&#10;Description automatically generated">
            <a:extLst>
              <a:ext uri="{FF2B5EF4-FFF2-40B4-BE49-F238E27FC236}">
                <a16:creationId xmlns:a16="http://schemas.microsoft.com/office/drawing/2014/main" xmlns="" id="{121C033A-518F-472C-8130-7C1BAE1FD44B}"/>
              </a:ext>
            </a:extLst>
          </p:cNvPr>
          <p:cNvPicPr>
            <a:picLocks noChangeAspect="1"/>
          </p:cNvPicPr>
          <p:nvPr/>
        </p:nvPicPr>
        <p:blipFill>
          <a:blip r:embed="rId3"/>
          <a:stretch>
            <a:fillRect/>
          </a:stretch>
        </p:blipFill>
        <p:spPr>
          <a:xfrm>
            <a:off x="949234" y="1320800"/>
            <a:ext cx="10450286" cy="5537200"/>
          </a:xfrm>
          <a:prstGeom prst="rect">
            <a:avLst/>
          </a:prstGeom>
          <a:ln w="9525">
            <a:solidFill>
              <a:schemeClr val="tx1"/>
            </a:solidFill>
          </a:ln>
        </p:spPr>
      </p:pic>
      <p:sp>
        <p:nvSpPr>
          <p:cNvPr id="2" name="Slide Number Placeholder 1"/>
          <p:cNvSpPr>
            <a:spLocks noGrp="1"/>
          </p:cNvSpPr>
          <p:nvPr>
            <p:ph type="sldNum" sz="quarter" idx="12"/>
          </p:nvPr>
        </p:nvSpPr>
        <p:spPr/>
        <p:txBody>
          <a:bodyPr/>
          <a:lstStyle/>
          <a:p>
            <a:fld id="{0D712AE6-0A2C-8540-9ACB-1C6BCF181E53}" type="slidenum">
              <a:rPr lang="en-US" smtClean="0"/>
              <a:pPr/>
              <a:t>13</a:t>
            </a:fld>
            <a:endParaRPr lang="en-US"/>
          </a:p>
        </p:txBody>
      </p:sp>
    </p:spTree>
    <p:extLst>
      <p:ext uri="{BB962C8B-B14F-4D97-AF65-F5344CB8AC3E}">
        <p14:creationId xmlns:p14="http://schemas.microsoft.com/office/powerpoint/2010/main" xmlns="" val="167657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95388" y="330655"/>
            <a:ext cx="9841889" cy="468000"/>
          </a:xfrm>
        </p:spPr>
        <p:txBody>
          <a:bodyPr>
            <a:normAutofit/>
          </a:bodyPr>
          <a:lstStyle/>
          <a:p>
            <a:r>
              <a:rPr lang="en-US" dirty="0">
                <a:solidFill>
                  <a:schemeClr val="tx1"/>
                </a:solidFill>
              </a:rPr>
              <a:t>2.5 distribution of projects per province</a:t>
            </a:r>
            <a:endParaRPr lang="en-GB" dirty="0">
              <a:solidFill>
                <a:schemeClr val="tx1"/>
              </a:solidFill>
            </a:endParaRPr>
          </a:p>
        </p:txBody>
      </p:sp>
      <p:graphicFrame>
        <p:nvGraphicFramePr>
          <p:cNvPr id="2" name="Table 1">
            <a:extLst>
              <a:ext uri="{FF2B5EF4-FFF2-40B4-BE49-F238E27FC236}">
                <a16:creationId xmlns:a16="http://schemas.microsoft.com/office/drawing/2014/main" xmlns="" id="{EBBF4CE7-822D-DCCA-1497-80BE6BDABC8E}"/>
              </a:ext>
            </a:extLst>
          </p:cNvPr>
          <p:cNvGraphicFramePr>
            <a:graphicFrameLocks noGrp="1"/>
          </p:cNvGraphicFramePr>
          <p:nvPr>
            <p:extLst>
              <p:ext uri="{D42A27DB-BD31-4B8C-83A1-F6EECF244321}">
                <p14:modId xmlns:p14="http://schemas.microsoft.com/office/powerpoint/2010/main" xmlns="" val="3591458130"/>
              </p:ext>
            </p:extLst>
          </p:nvPr>
        </p:nvGraphicFramePr>
        <p:xfrm>
          <a:off x="297505" y="1405396"/>
          <a:ext cx="11344940" cy="5325528"/>
        </p:xfrm>
        <a:graphic>
          <a:graphicData uri="http://schemas.openxmlformats.org/drawingml/2006/table">
            <a:tbl>
              <a:tblPr/>
              <a:tblGrid>
                <a:gridCol w="2506008">
                  <a:extLst>
                    <a:ext uri="{9D8B030D-6E8A-4147-A177-3AD203B41FA5}">
                      <a16:colId xmlns:a16="http://schemas.microsoft.com/office/drawing/2014/main" xmlns="" val="1878446428"/>
                    </a:ext>
                  </a:extLst>
                </a:gridCol>
                <a:gridCol w="2543042">
                  <a:extLst>
                    <a:ext uri="{9D8B030D-6E8A-4147-A177-3AD203B41FA5}">
                      <a16:colId xmlns:a16="http://schemas.microsoft.com/office/drawing/2014/main" xmlns="" val="1065364221"/>
                    </a:ext>
                  </a:extLst>
                </a:gridCol>
                <a:gridCol w="574851">
                  <a:extLst>
                    <a:ext uri="{9D8B030D-6E8A-4147-A177-3AD203B41FA5}">
                      <a16:colId xmlns:a16="http://schemas.microsoft.com/office/drawing/2014/main" xmlns="" val="3933685875"/>
                    </a:ext>
                  </a:extLst>
                </a:gridCol>
                <a:gridCol w="684327">
                  <a:extLst>
                    <a:ext uri="{9D8B030D-6E8A-4147-A177-3AD203B41FA5}">
                      <a16:colId xmlns:a16="http://schemas.microsoft.com/office/drawing/2014/main" xmlns="" val="2025211102"/>
                    </a:ext>
                  </a:extLst>
                </a:gridCol>
                <a:gridCol w="629589">
                  <a:extLst>
                    <a:ext uri="{9D8B030D-6E8A-4147-A177-3AD203B41FA5}">
                      <a16:colId xmlns:a16="http://schemas.microsoft.com/office/drawing/2014/main" xmlns="" val="3755701426"/>
                    </a:ext>
                  </a:extLst>
                </a:gridCol>
                <a:gridCol w="629589">
                  <a:extLst>
                    <a:ext uri="{9D8B030D-6E8A-4147-A177-3AD203B41FA5}">
                      <a16:colId xmlns:a16="http://schemas.microsoft.com/office/drawing/2014/main" xmlns="" val="2027999884"/>
                    </a:ext>
                  </a:extLst>
                </a:gridCol>
                <a:gridCol w="629589">
                  <a:extLst>
                    <a:ext uri="{9D8B030D-6E8A-4147-A177-3AD203B41FA5}">
                      <a16:colId xmlns:a16="http://schemas.microsoft.com/office/drawing/2014/main" xmlns="" val="2900693809"/>
                    </a:ext>
                  </a:extLst>
                </a:gridCol>
                <a:gridCol w="629589">
                  <a:extLst>
                    <a:ext uri="{9D8B030D-6E8A-4147-A177-3AD203B41FA5}">
                      <a16:colId xmlns:a16="http://schemas.microsoft.com/office/drawing/2014/main" xmlns="" val="1476105078"/>
                    </a:ext>
                  </a:extLst>
                </a:gridCol>
                <a:gridCol w="629589">
                  <a:extLst>
                    <a:ext uri="{9D8B030D-6E8A-4147-A177-3AD203B41FA5}">
                      <a16:colId xmlns:a16="http://schemas.microsoft.com/office/drawing/2014/main" xmlns="" val="732338172"/>
                    </a:ext>
                  </a:extLst>
                </a:gridCol>
                <a:gridCol w="629589">
                  <a:extLst>
                    <a:ext uri="{9D8B030D-6E8A-4147-A177-3AD203B41FA5}">
                      <a16:colId xmlns:a16="http://schemas.microsoft.com/office/drawing/2014/main" xmlns="" val="2955922691"/>
                    </a:ext>
                  </a:extLst>
                </a:gridCol>
                <a:gridCol w="629589">
                  <a:extLst>
                    <a:ext uri="{9D8B030D-6E8A-4147-A177-3AD203B41FA5}">
                      <a16:colId xmlns:a16="http://schemas.microsoft.com/office/drawing/2014/main" xmlns="" val="320188299"/>
                    </a:ext>
                  </a:extLst>
                </a:gridCol>
                <a:gridCol w="629589">
                  <a:extLst>
                    <a:ext uri="{9D8B030D-6E8A-4147-A177-3AD203B41FA5}">
                      <a16:colId xmlns:a16="http://schemas.microsoft.com/office/drawing/2014/main" xmlns="" val="1126528282"/>
                    </a:ext>
                  </a:extLst>
                </a:gridCol>
              </a:tblGrid>
              <a:tr h="307995">
                <a:tc>
                  <a:txBody>
                    <a:bodyPr/>
                    <a:lstStyle/>
                    <a:p>
                      <a:pPr algn="ctr" fontAlgn="ctr"/>
                      <a:r>
                        <a:rPr lang="en-US" sz="1200" b="1" i="0" u="none" strike="noStrike">
                          <a:solidFill>
                            <a:srgbClr val="000000"/>
                          </a:solidFill>
                          <a:effectLst/>
                          <a:latin typeface="Arial" panose="020B0604020202020204" pitchFamily="34" charset="0"/>
                        </a:rPr>
                        <a:t>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Work Package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FS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GP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KZN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LP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MP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NW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WC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rial" panose="020B0604020202020204" pitchFamily="34" charset="0"/>
                        </a:rPr>
                        <a:t>Grand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274870132"/>
                  </a:ext>
                </a:extLst>
              </a:tr>
              <a:tr h="564504">
                <a:tc>
                  <a:txBody>
                    <a:bodyPr/>
                    <a:lstStyle/>
                    <a:p>
                      <a:pPr algn="l" fontAlgn="ctr"/>
                      <a:r>
                        <a:rPr lang="en-US" sz="1200" b="0" i="0" u="none" strike="noStrike">
                          <a:solidFill>
                            <a:srgbClr val="000000"/>
                          </a:solidFill>
                          <a:effectLst/>
                          <a:latin typeface="Calibri" panose="020F0502020204030204" pitchFamily="34" charset="0"/>
                        </a:rPr>
                        <a:t>Working for Tourism Infrastructure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Construction Planning, Procurement &amp; Implementation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282345173"/>
                  </a:ext>
                </a:extLst>
              </a:tr>
              <a:tr h="564504">
                <a:tc>
                  <a:txBody>
                    <a:bodyPr/>
                    <a:lstStyle/>
                    <a:p>
                      <a:pPr algn="l" fontAlgn="ctr"/>
                      <a:r>
                        <a:rPr lang="en-US" sz="1200" b="0" i="0" u="none" strike="noStrike">
                          <a:solidFill>
                            <a:srgbClr val="000000"/>
                          </a:solidFill>
                          <a:effectLst/>
                          <a:latin typeface="Calibri" panose="020F0502020204030204" pitchFamily="34" charset="0"/>
                        </a:rPr>
                        <a:t>Compliance Certificates for Hand-Over of Community Projects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Compliance Certificates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318355517"/>
                  </a:ext>
                </a:extLst>
              </a:tr>
              <a:tr h="564504">
                <a:tc>
                  <a:txBody>
                    <a:bodyPr/>
                    <a:lstStyle/>
                    <a:p>
                      <a:pPr algn="l" fontAlgn="ctr"/>
                      <a:r>
                        <a:rPr lang="en-US" sz="1200" b="0" i="0" u="none" strike="noStrike">
                          <a:solidFill>
                            <a:srgbClr val="000000"/>
                          </a:solidFill>
                          <a:effectLst/>
                          <a:latin typeface="Calibri" panose="020F0502020204030204" pitchFamily="34" charset="0"/>
                        </a:rPr>
                        <a:t>Planning: Destination Planning &amp; Enhancement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Community Tourism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393043138"/>
                  </a:ext>
                </a:extLst>
              </a:tr>
              <a:tr h="467176">
                <a:tc>
                  <a:txBody>
                    <a:bodyPr/>
                    <a:lstStyle/>
                    <a:p>
                      <a:pPr algn="l" fontAlgn="ctr"/>
                      <a:r>
                        <a:rPr lang="en-US" sz="1200" b="0" i="0" u="none" strike="noStrike">
                          <a:solidFill>
                            <a:srgbClr val="000000"/>
                          </a:solidFill>
                          <a:effectLst/>
                          <a:latin typeface="Calibri" panose="020F0502020204030204" pitchFamily="34" charset="0"/>
                        </a:rPr>
                        <a:t>Working for Tourism Infrastructure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Further detailed planning &amp; construction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873782783"/>
                  </a:ext>
                </a:extLst>
              </a:tr>
              <a:tr h="558532">
                <a:tc>
                  <a:txBody>
                    <a:bodyPr/>
                    <a:lstStyle/>
                    <a:p>
                      <a:pPr algn="l" fontAlgn="ctr"/>
                      <a:r>
                        <a:rPr lang="en-US" sz="1200" b="0" i="0" u="none" strike="noStrike">
                          <a:solidFill>
                            <a:srgbClr val="000000"/>
                          </a:solidFill>
                          <a:effectLst/>
                          <a:latin typeface="Calibri" panose="020F0502020204030204" pitchFamily="34" charset="0"/>
                        </a:rPr>
                        <a:t>Planning: Destination Planning &amp; Enhancement Initiatives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Local Community Museums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898167527"/>
                  </a:ext>
                </a:extLst>
              </a:tr>
              <a:tr h="564504">
                <a:tc>
                  <a:txBody>
                    <a:bodyPr/>
                    <a:lstStyle/>
                    <a:p>
                      <a:pPr algn="l" fontAlgn="ctr"/>
                      <a:r>
                        <a:rPr lang="en-US" sz="1200" b="0" i="0" u="none" strike="noStrike">
                          <a:solidFill>
                            <a:srgbClr val="000000"/>
                          </a:solidFill>
                          <a:effectLst/>
                          <a:latin typeface="Calibri" panose="020F0502020204030204" pitchFamily="34" charset="0"/>
                        </a:rPr>
                        <a:t>Planning: Destination Planning &amp; Enhancement Initiatives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lndi-Atlantic Route (Coastal and Marine Tourism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35172979"/>
                  </a:ext>
                </a:extLst>
              </a:tr>
              <a:tr h="564504">
                <a:tc>
                  <a:txBody>
                    <a:bodyPr/>
                    <a:lstStyle/>
                    <a:p>
                      <a:pPr algn="l" fontAlgn="ctr"/>
                      <a:r>
                        <a:rPr lang="en-US" sz="1200" b="0" i="0" u="none" strike="noStrike" dirty="0">
                          <a:solidFill>
                            <a:srgbClr val="000000"/>
                          </a:solidFill>
                          <a:effectLst/>
                          <a:latin typeface="Calibri" panose="020F0502020204030204" pitchFamily="34" charset="0"/>
                        </a:rPr>
                        <a:t>Planning: Destination Planning &amp; Enhancement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Maintenance &amp; Beautification of Provincial State-Owned Attractions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3111523886"/>
                  </a:ext>
                </a:extLst>
              </a:tr>
              <a:tr h="264787">
                <a:tc>
                  <a:txBody>
                    <a:bodyPr/>
                    <a:lstStyle/>
                    <a:p>
                      <a:pPr algn="l" fontAlgn="ctr"/>
                      <a:endParaRPr lang="en-US" sz="12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 Grand 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Arial" panose="020B0604020202020204" pitchFamily="34" charset="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2728415"/>
                  </a:ext>
                </a:extLst>
              </a:tr>
              <a:tr h="282251">
                <a:tc>
                  <a:txBody>
                    <a:bodyPr/>
                    <a:lstStyle/>
                    <a:p>
                      <a:pPr algn="l" fontAlgn="ctr"/>
                      <a:endParaRPr lang="en-US" sz="1200" b="1"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ZA" sz="1200" b="1" i="0" u="none" strike="noStrike" dirty="0">
                          <a:solidFill>
                            <a:srgbClr val="000000"/>
                          </a:solidFill>
                          <a:effectLst/>
                          <a:latin typeface="Arial" panose="020B0604020202020204" pitchFamily="34" charset="0"/>
                        </a:rPr>
                        <a:t>% Projects allocated per Province</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ZA" sz="1200" b="1" i="0" u="none" strike="noStrike" dirty="0">
                          <a:solidFill>
                            <a:srgbClr val="000000"/>
                          </a:solidFill>
                          <a:effectLst/>
                          <a:latin typeface="Arial" panose="020B0604020202020204" pitchFamily="34" charset="0"/>
                        </a:rPr>
                        <a:t>19%</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10%</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1,2%</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8.6%</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23%</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8.6%</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11%</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10%</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8.6%</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100%</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2349596202"/>
                  </a:ext>
                </a:extLst>
              </a:tr>
              <a:tr h="282251">
                <a:tc>
                  <a:txBody>
                    <a:bodyPr/>
                    <a:lstStyle/>
                    <a:p>
                      <a:pPr algn="l" fontAlgn="ctr"/>
                      <a:endParaRPr lang="en-US" sz="1200" b="1"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ZA" sz="1200" b="1" i="0" u="none" strike="noStrike" dirty="0">
                          <a:solidFill>
                            <a:srgbClr val="000000"/>
                          </a:solidFill>
                          <a:effectLst/>
                          <a:latin typeface="Arial" panose="020B0604020202020204" pitchFamily="34" charset="0"/>
                        </a:rPr>
                        <a:t>% Committed value of Projects</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ZA" sz="1200" b="1" i="0" u="none" strike="noStrike" dirty="0">
                          <a:solidFill>
                            <a:srgbClr val="000000"/>
                          </a:solidFill>
                          <a:effectLst/>
                          <a:latin typeface="Arial" panose="020B0604020202020204" pitchFamily="34" charset="0"/>
                        </a:rPr>
                        <a:t>25%</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12%</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0.1%</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8.9%</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32%</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14%</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3%</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2%</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3%</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100%</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601912949"/>
                  </a:ext>
                </a:extLst>
              </a:tr>
              <a:tr h="282251">
                <a:tc>
                  <a:txBody>
                    <a:bodyPr/>
                    <a:lstStyle/>
                    <a:p>
                      <a:pPr algn="l" fontAlgn="ctr"/>
                      <a:endParaRPr lang="en-US" sz="1200" b="1" i="0" u="none" strike="noStrike" dirty="0">
                        <a:solidFill>
                          <a:srgbClr val="000000"/>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ZA" sz="1200" b="1" i="0" u="none" strike="noStrike" dirty="0">
                          <a:solidFill>
                            <a:srgbClr val="000000"/>
                          </a:solidFill>
                          <a:effectLst/>
                          <a:latin typeface="Arial" panose="020B0604020202020204" pitchFamily="34" charset="0"/>
                        </a:rPr>
                        <a:t>% Total Est Value of Projects</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ZA" sz="1200" b="1" i="0" u="none" strike="noStrike" dirty="0">
                          <a:solidFill>
                            <a:srgbClr val="000000"/>
                          </a:solidFill>
                          <a:effectLst/>
                          <a:latin typeface="Arial" panose="020B0604020202020204" pitchFamily="34" charset="0"/>
                        </a:rPr>
                        <a:t>20%</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6%</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12%</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29%</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8%</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16%</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6%</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2%</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Arial" panose="020B0604020202020204" pitchFamily="34" charset="0"/>
                        </a:rPr>
                        <a:t>100%</a:t>
                      </a:r>
                      <a:endParaRPr lang="en-U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3529035110"/>
                  </a:ext>
                </a:extLst>
              </a:tr>
            </a:tbl>
          </a:graphicData>
        </a:graphic>
      </p:graphicFrame>
      <p:sp>
        <p:nvSpPr>
          <p:cNvPr id="3" name="Slide Number Placeholder 2"/>
          <p:cNvSpPr>
            <a:spLocks noGrp="1"/>
          </p:cNvSpPr>
          <p:nvPr>
            <p:ph type="sldNum" sz="quarter" idx="12"/>
          </p:nvPr>
        </p:nvSpPr>
        <p:spPr/>
        <p:txBody>
          <a:bodyPr/>
          <a:lstStyle/>
          <a:p>
            <a:fld id="{0D712AE6-0A2C-8540-9ACB-1C6BCF181E53}" type="slidenum">
              <a:rPr lang="en-US" smtClean="0"/>
              <a:pPr/>
              <a:t>14</a:t>
            </a:fld>
            <a:endParaRPr lang="en-US"/>
          </a:p>
        </p:txBody>
      </p:sp>
    </p:spTree>
    <p:extLst>
      <p:ext uri="{BB962C8B-B14F-4D97-AF65-F5344CB8AC3E}">
        <p14:creationId xmlns:p14="http://schemas.microsoft.com/office/powerpoint/2010/main" xmlns="" val="235222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15</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a:xfrm>
            <a:off x="3172262" y="3195000"/>
            <a:ext cx="5279011" cy="468000"/>
          </a:xfrm>
        </p:spPr>
        <p:txBody>
          <a:bodyPr>
            <a:normAutofit/>
          </a:bodyPr>
          <a:lstStyle/>
          <a:p>
            <a:r>
              <a:rPr lang="en-ZA" dirty="0">
                <a:solidFill>
                  <a:schemeClr val="tx1"/>
                </a:solidFill>
              </a:rPr>
              <a:t>Progress made to date</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15</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246298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95389" y="330655"/>
            <a:ext cx="9841889" cy="468000"/>
          </a:xfrm>
        </p:spPr>
        <p:txBody>
          <a:bodyPr>
            <a:normAutofit/>
          </a:bodyPr>
          <a:lstStyle/>
          <a:p>
            <a:r>
              <a:rPr lang="en-US" dirty="0">
                <a:solidFill>
                  <a:schemeClr val="tx1"/>
                </a:solidFill>
              </a:rPr>
              <a:t>3.1 progress overview</a:t>
            </a:r>
            <a:endParaRPr lang="en-GB" dirty="0">
              <a:solidFill>
                <a:schemeClr val="tx1"/>
              </a:solidFill>
            </a:endParaRPr>
          </a:p>
        </p:txBody>
      </p:sp>
      <p:graphicFrame>
        <p:nvGraphicFramePr>
          <p:cNvPr id="4" name="Table 3">
            <a:extLst>
              <a:ext uri="{FF2B5EF4-FFF2-40B4-BE49-F238E27FC236}">
                <a16:creationId xmlns:a16="http://schemas.microsoft.com/office/drawing/2014/main" xmlns="" id="{C16F4842-DFEC-0EB7-B4A3-38510D8D5860}"/>
              </a:ext>
            </a:extLst>
          </p:cNvPr>
          <p:cNvGraphicFramePr>
            <a:graphicFrameLocks noGrp="1"/>
          </p:cNvGraphicFramePr>
          <p:nvPr>
            <p:extLst>
              <p:ext uri="{D42A27DB-BD31-4B8C-83A1-F6EECF244321}">
                <p14:modId xmlns:p14="http://schemas.microsoft.com/office/powerpoint/2010/main" xmlns="" val="1234493781"/>
              </p:ext>
            </p:extLst>
          </p:nvPr>
        </p:nvGraphicFramePr>
        <p:xfrm>
          <a:off x="195389" y="1314987"/>
          <a:ext cx="11656299" cy="3762994"/>
        </p:xfrm>
        <a:graphic>
          <a:graphicData uri="http://schemas.openxmlformats.org/drawingml/2006/table">
            <a:tbl>
              <a:tblPr/>
              <a:tblGrid>
                <a:gridCol w="1740247">
                  <a:extLst>
                    <a:ext uri="{9D8B030D-6E8A-4147-A177-3AD203B41FA5}">
                      <a16:colId xmlns:a16="http://schemas.microsoft.com/office/drawing/2014/main" xmlns="" val="3715852320"/>
                    </a:ext>
                  </a:extLst>
                </a:gridCol>
                <a:gridCol w="1888805">
                  <a:extLst>
                    <a:ext uri="{9D8B030D-6E8A-4147-A177-3AD203B41FA5}">
                      <a16:colId xmlns:a16="http://schemas.microsoft.com/office/drawing/2014/main" xmlns="" val="2688360520"/>
                    </a:ext>
                  </a:extLst>
                </a:gridCol>
                <a:gridCol w="604842">
                  <a:extLst>
                    <a:ext uri="{9D8B030D-6E8A-4147-A177-3AD203B41FA5}">
                      <a16:colId xmlns:a16="http://schemas.microsoft.com/office/drawing/2014/main" xmlns="" val="2346045286"/>
                    </a:ext>
                  </a:extLst>
                </a:gridCol>
                <a:gridCol w="556463">
                  <a:extLst>
                    <a:ext uri="{9D8B030D-6E8A-4147-A177-3AD203B41FA5}">
                      <a16:colId xmlns:a16="http://schemas.microsoft.com/office/drawing/2014/main" xmlns="" val="3270525343"/>
                    </a:ext>
                  </a:extLst>
                </a:gridCol>
                <a:gridCol w="512989">
                  <a:extLst>
                    <a:ext uri="{9D8B030D-6E8A-4147-A177-3AD203B41FA5}">
                      <a16:colId xmlns:a16="http://schemas.microsoft.com/office/drawing/2014/main" xmlns="" val="1445535423"/>
                    </a:ext>
                  </a:extLst>
                </a:gridCol>
                <a:gridCol w="718765">
                  <a:extLst>
                    <a:ext uri="{9D8B030D-6E8A-4147-A177-3AD203B41FA5}">
                      <a16:colId xmlns:a16="http://schemas.microsoft.com/office/drawing/2014/main" xmlns="" val="804713511"/>
                    </a:ext>
                  </a:extLst>
                </a:gridCol>
                <a:gridCol w="652105">
                  <a:extLst>
                    <a:ext uri="{9D8B030D-6E8A-4147-A177-3AD203B41FA5}">
                      <a16:colId xmlns:a16="http://schemas.microsoft.com/office/drawing/2014/main" xmlns="" val="1057174844"/>
                    </a:ext>
                  </a:extLst>
                </a:gridCol>
                <a:gridCol w="652105">
                  <a:extLst>
                    <a:ext uri="{9D8B030D-6E8A-4147-A177-3AD203B41FA5}">
                      <a16:colId xmlns:a16="http://schemas.microsoft.com/office/drawing/2014/main" xmlns="" val="229260730"/>
                    </a:ext>
                  </a:extLst>
                </a:gridCol>
                <a:gridCol w="721663">
                  <a:extLst>
                    <a:ext uri="{9D8B030D-6E8A-4147-A177-3AD203B41FA5}">
                      <a16:colId xmlns:a16="http://schemas.microsoft.com/office/drawing/2014/main" xmlns="" val="775119342"/>
                    </a:ext>
                  </a:extLst>
                </a:gridCol>
                <a:gridCol w="791280">
                  <a:extLst>
                    <a:ext uri="{9D8B030D-6E8A-4147-A177-3AD203B41FA5}">
                      <a16:colId xmlns:a16="http://schemas.microsoft.com/office/drawing/2014/main" xmlns="" val="2650360353"/>
                    </a:ext>
                  </a:extLst>
                </a:gridCol>
                <a:gridCol w="652046">
                  <a:extLst>
                    <a:ext uri="{9D8B030D-6E8A-4147-A177-3AD203B41FA5}">
                      <a16:colId xmlns:a16="http://schemas.microsoft.com/office/drawing/2014/main" xmlns="" val="4151754348"/>
                    </a:ext>
                  </a:extLst>
                </a:gridCol>
                <a:gridCol w="721663">
                  <a:extLst>
                    <a:ext uri="{9D8B030D-6E8A-4147-A177-3AD203B41FA5}">
                      <a16:colId xmlns:a16="http://schemas.microsoft.com/office/drawing/2014/main" xmlns="" val="3854688689"/>
                    </a:ext>
                  </a:extLst>
                </a:gridCol>
                <a:gridCol w="721663">
                  <a:extLst>
                    <a:ext uri="{9D8B030D-6E8A-4147-A177-3AD203B41FA5}">
                      <a16:colId xmlns:a16="http://schemas.microsoft.com/office/drawing/2014/main" xmlns="" val="3059866910"/>
                    </a:ext>
                  </a:extLst>
                </a:gridCol>
                <a:gridCol w="721663">
                  <a:extLst>
                    <a:ext uri="{9D8B030D-6E8A-4147-A177-3AD203B41FA5}">
                      <a16:colId xmlns:a16="http://schemas.microsoft.com/office/drawing/2014/main" xmlns="" val="2794891074"/>
                    </a:ext>
                  </a:extLst>
                </a:gridCol>
              </a:tblGrid>
              <a:tr h="535451">
                <a:tc>
                  <a:txBody>
                    <a:bodyPr/>
                    <a:lstStyle/>
                    <a:p>
                      <a:pPr algn="ctr" fontAlgn="ctr"/>
                      <a:r>
                        <a:rPr lang="en-US" sz="1050" b="1" i="0" u="none" strike="noStrike">
                          <a:solidFill>
                            <a:srgbClr val="000000"/>
                          </a:solidFill>
                          <a:effectLst/>
                          <a:latin typeface="Calibri" panose="020F0502020204030204" pitchFamily="34" charset="0"/>
                        </a:rPr>
                        <a:t>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a:solidFill>
                            <a:srgbClr val="000000"/>
                          </a:solidFill>
                          <a:effectLst/>
                          <a:latin typeface="Calibri" panose="020F0502020204030204" pitchFamily="34" charset="0"/>
                        </a:rPr>
                        <a:t>Work Package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a:solidFill>
                            <a:srgbClr val="000000"/>
                          </a:solidFill>
                          <a:effectLst/>
                          <a:latin typeface="Calibri" panose="020F0502020204030204" pitchFamily="34" charset="0"/>
                        </a:rPr>
                        <a:t>No of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a:solidFill>
                            <a:srgbClr val="000000"/>
                          </a:solidFill>
                          <a:effectLst/>
                          <a:latin typeface="Calibri" panose="020F0502020204030204" pitchFamily="34" charset="0"/>
                        </a:rPr>
                        <a:t>Inception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a:solidFill>
                            <a:srgbClr val="000000"/>
                          </a:solidFill>
                          <a:effectLst/>
                          <a:latin typeface="Calibri" panose="020F0502020204030204" pitchFamily="34" charset="0"/>
                        </a:rPr>
                        <a:t>Concept Design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a:solidFill>
                            <a:srgbClr val="000000"/>
                          </a:solidFill>
                          <a:effectLst/>
                          <a:latin typeface="Calibri" panose="020F0502020204030204" pitchFamily="34" charset="0"/>
                        </a:rPr>
                        <a:t>Detail Design &amp; Documents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a:solidFill>
                            <a:srgbClr val="000000"/>
                          </a:solidFill>
                          <a:effectLst/>
                          <a:latin typeface="Calibri" panose="020F0502020204030204" pitchFamily="34" charset="0"/>
                        </a:rPr>
                        <a:t>Contractor Tender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a:solidFill>
                            <a:srgbClr val="000000"/>
                          </a:solidFill>
                          <a:effectLst/>
                          <a:latin typeface="Calibri" panose="020F0502020204030204" pitchFamily="34" charset="0"/>
                        </a:rPr>
                        <a:t>Contractor Evaluation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dirty="0">
                          <a:solidFill>
                            <a:srgbClr val="000000"/>
                          </a:solidFill>
                          <a:effectLst/>
                          <a:latin typeface="Calibri" panose="020F0502020204030204" pitchFamily="34" charset="0"/>
                        </a:rPr>
                        <a:t>Concurrence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50" b="1" i="0" u="none" strike="noStrike" dirty="0">
                          <a:solidFill>
                            <a:srgbClr val="000000"/>
                          </a:solidFill>
                          <a:effectLst/>
                          <a:latin typeface="Calibri" panose="020F0502020204030204" pitchFamily="34" charset="0"/>
                        </a:rPr>
                        <a:t>Construction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050" b="1" i="0" u="none" strike="noStrike" dirty="0">
                          <a:solidFill>
                            <a:srgbClr val="000000"/>
                          </a:solidFill>
                          <a:effectLst/>
                          <a:latin typeface="Calibri" panose="020F0502020204030204" pitchFamily="34" charset="0"/>
                        </a:rPr>
                        <a:t>&lt; 25%</a:t>
                      </a:r>
                      <a:endParaRPr lang="en-US" sz="105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050" b="1" i="0" u="none" strike="noStrike" dirty="0">
                          <a:solidFill>
                            <a:srgbClr val="000000"/>
                          </a:solidFill>
                          <a:effectLst/>
                          <a:latin typeface="Calibri" panose="020F0502020204030204" pitchFamily="34" charset="0"/>
                        </a:rPr>
                        <a:t>26%-50%</a:t>
                      </a:r>
                      <a:endParaRPr lang="en-US" sz="105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050" b="1" i="0" u="none" strike="noStrike" dirty="0">
                          <a:solidFill>
                            <a:srgbClr val="000000"/>
                          </a:solidFill>
                          <a:effectLst/>
                          <a:latin typeface="Calibri" panose="020F0502020204030204" pitchFamily="34" charset="0"/>
                        </a:rPr>
                        <a:t>51%- 75%</a:t>
                      </a:r>
                      <a:endParaRPr lang="en-US" sz="105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050" b="1" i="0" u="none" strike="noStrike" dirty="0">
                          <a:solidFill>
                            <a:srgbClr val="000000"/>
                          </a:solidFill>
                          <a:effectLst/>
                          <a:latin typeface="Calibri" panose="020F0502020204030204" pitchFamily="34" charset="0"/>
                        </a:rPr>
                        <a:t>76%-99%</a:t>
                      </a:r>
                      <a:endParaRPr lang="en-US" sz="105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603261315"/>
                  </a:ext>
                </a:extLst>
              </a:tr>
              <a:tr h="526674">
                <a:tc>
                  <a:txBody>
                    <a:bodyPr/>
                    <a:lstStyle/>
                    <a:p>
                      <a:pPr algn="l" fontAlgn="ctr"/>
                      <a:r>
                        <a:rPr lang="en-US" sz="1050" b="0" i="0" u="none" strike="noStrike">
                          <a:solidFill>
                            <a:srgbClr val="000000"/>
                          </a:solidFill>
                          <a:effectLst/>
                          <a:latin typeface="Calibri" panose="020F0502020204030204" pitchFamily="34" charset="0"/>
                        </a:rPr>
                        <a:t>Compliance Certificates for Hand-Over of Community Projects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50" b="0" i="0" u="none" strike="noStrike">
                          <a:solidFill>
                            <a:srgbClr val="000000"/>
                          </a:solidFill>
                          <a:effectLst/>
                          <a:latin typeface="Calibri" panose="020F0502020204030204" pitchFamily="34" charset="0"/>
                        </a:rPr>
                        <a:t>Compliance Certificates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1</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0869470"/>
                  </a:ext>
                </a:extLst>
              </a:tr>
              <a:tr h="351116">
                <a:tc>
                  <a:txBody>
                    <a:bodyPr/>
                    <a:lstStyle/>
                    <a:p>
                      <a:pPr algn="l" fontAlgn="ctr"/>
                      <a:r>
                        <a:rPr lang="en-US" sz="1050" b="0" i="0" u="none" strike="noStrike">
                          <a:solidFill>
                            <a:srgbClr val="000000"/>
                          </a:solidFill>
                          <a:effectLst/>
                          <a:latin typeface="Calibri" panose="020F0502020204030204" pitchFamily="34" charset="0"/>
                        </a:rPr>
                        <a:t>Planning: Destination Planning &amp; Enhancement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Calibri" panose="020F0502020204030204" pitchFamily="34" charset="0"/>
                        </a:rPr>
                        <a:t>Community Tourism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2</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2</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1</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67447340"/>
                  </a:ext>
                </a:extLst>
              </a:tr>
              <a:tr h="351116">
                <a:tc>
                  <a:txBody>
                    <a:bodyPr/>
                    <a:lstStyle/>
                    <a:p>
                      <a:pPr algn="l" fontAlgn="ctr"/>
                      <a:r>
                        <a:rPr lang="en-US" sz="1050" b="0" i="0" u="none" strike="noStrike">
                          <a:solidFill>
                            <a:srgbClr val="000000"/>
                          </a:solidFill>
                          <a:effectLst/>
                          <a:latin typeface="Calibri" panose="020F0502020204030204" pitchFamily="34" charset="0"/>
                        </a:rPr>
                        <a:t>Planning: Destination Planning &amp; Enhancement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50" b="0" i="0" u="none" strike="noStrike">
                          <a:solidFill>
                            <a:srgbClr val="000000"/>
                          </a:solidFill>
                          <a:effectLst/>
                          <a:latin typeface="Calibri" panose="020F0502020204030204" pitchFamily="34" charset="0"/>
                        </a:rPr>
                        <a:t>Maintenance &amp; Beautification of Provincial State-Owned Attractions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6</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4</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6</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12</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75812070"/>
                  </a:ext>
                </a:extLst>
              </a:tr>
              <a:tr h="351116">
                <a:tc>
                  <a:txBody>
                    <a:bodyPr/>
                    <a:lstStyle/>
                    <a:p>
                      <a:pPr algn="l" fontAlgn="ctr"/>
                      <a:r>
                        <a:rPr lang="en-US" sz="1050" b="0" i="0" u="none" strike="noStrike">
                          <a:solidFill>
                            <a:srgbClr val="000000"/>
                          </a:solidFill>
                          <a:effectLst/>
                          <a:latin typeface="Calibri" panose="020F0502020204030204" pitchFamily="34" charset="0"/>
                        </a:rPr>
                        <a:t>Working for Tourism Infrastructure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50" b="0" i="0" u="none" strike="noStrike">
                          <a:solidFill>
                            <a:srgbClr val="000000"/>
                          </a:solidFill>
                          <a:effectLst/>
                          <a:latin typeface="Calibri" panose="020F0502020204030204" pitchFamily="34" charset="0"/>
                        </a:rPr>
                        <a:t>Further Detailed Planning &amp; Construction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91759530"/>
                  </a:ext>
                </a:extLst>
              </a:tr>
              <a:tr h="351116">
                <a:tc>
                  <a:txBody>
                    <a:bodyPr/>
                    <a:lstStyle/>
                    <a:p>
                      <a:pPr algn="l" fontAlgn="ctr"/>
                      <a:r>
                        <a:rPr lang="en-US" sz="1050" b="0" i="0" u="none" strike="noStrike">
                          <a:solidFill>
                            <a:srgbClr val="000000"/>
                          </a:solidFill>
                          <a:effectLst/>
                          <a:latin typeface="Calibri" panose="020F0502020204030204" pitchFamily="34" charset="0"/>
                        </a:rPr>
                        <a:t>Working for Tourism Infrastructure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50" b="0" i="0" u="none" strike="noStrike">
                          <a:solidFill>
                            <a:srgbClr val="000000"/>
                          </a:solidFill>
                          <a:effectLst/>
                          <a:latin typeface="Calibri" panose="020F0502020204030204" pitchFamily="34" charset="0"/>
                        </a:rPr>
                        <a:t>Construction Planning, Procurement &amp; Implementation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6</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2</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2</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3</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32545286"/>
                  </a:ext>
                </a:extLst>
              </a:tr>
              <a:tr h="351116">
                <a:tc>
                  <a:txBody>
                    <a:bodyPr/>
                    <a:lstStyle/>
                    <a:p>
                      <a:pPr algn="l" fontAlgn="ctr"/>
                      <a:r>
                        <a:rPr lang="en-US" sz="1050" b="0" i="0" u="none" strike="noStrike">
                          <a:solidFill>
                            <a:srgbClr val="000000"/>
                          </a:solidFill>
                          <a:effectLst/>
                          <a:latin typeface="Calibri" panose="020F0502020204030204" pitchFamily="34" charset="0"/>
                        </a:rPr>
                        <a:t>Planning: Destination Planning &amp; Enhancement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50" b="0" i="0" u="none" strike="noStrike">
                          <a:solidFill>
                            <a:srgbClr val="000000"/>
                          </a:solidFill>
                          <a:effectLst/>
                          <a:latin typeface="Calibri" panose="020F0502020204030204" pitchFamily="34" charset="0"/>
                        </a:rPr>
                        <a:t>Local Community Museums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50" b="0" i="0" u="none" strike="noStrike" dirty="0">
                          <a:solidFill>
                            <a:srgbClr val="000000"/>
                          </a:solidFill>
                          <a:effectLst/>
                          <a:latin typeface="Calibri" panose="020F0502020204030204" pitchFamily="34" charset="0"/>
                        </a:rPr>
                        <a:t>2</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11657708"/>
                  </a:ext>
                </a:extLst>
              </a:tr>
              <a:tr h="351116">
                <a:tc>
                  <a:txBody>
                    <a:bodyPr/>
                    <a:lstStyle/>
                    <a:p>
                      <a:pPr algn="l" fontAlgn="ctr"/>
                      <a:r>
                        <a:rPr lang="en-US" sz="1050" b="0" i="0" u="none" strike="noStrike">
                          <a:solidFill>
                            <a:srgbClr val="000000"/>
                          </a:solidFill>
                          <a:effectLst/>
                          <a:latin typeface="Calibri" panose="020F0502020204030204" pitchFamily="34" charset="0"/>
                        </a:rPr>
                        <a:t>Planning: Destination Planning &amp; Enhancement Initiatives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50" b="0" i="0" u="none" strike="noStrike">
                          <a:solidFill>
                            <a:srgbClr val="000000"/>
                          </a:solidFill>
                          <a:effectLst/>
                          <a:latin typeface="Calibri" panose="020F0502020204030204" pitchFamily="34" charset="0"/>
                        </a:rPr>
                        <a:t>lndi-Atlantic Route (Coastal and Marine Tourism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88044986"/>
                  </a:ext>
                </a:extLst>
              </a:tr>
              <a:tr h="465229">
                <a:tc>
                  <a:txBody>
                    <a:bodyPr/>
                    <a:lstStyle/>
                    <a:p>
                      <a:pPr algn="l" fontAlgn="ctr"/>
                      <a:r>
                        <a:rPr lang="en-US" sz="105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050" b="0"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50" b="0"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5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5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5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5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050" b="0" i="0" u="none" strike="noStrike" dirty="0">
                          <a:solidFill>
                            <a:srgbClr val="000000"/>
                          </a:solidFill>
                          <a:effectLst/>
                          <a:latin typeface="Calibri" panose="020F0502020204030204" pitchFamily="34" charset="0"/>
                        </a:rPr>
                        <a:t>4</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50" b="0" i="0" u="none" strike="noStrike" dirty="0">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050" b="0" i="0" u="none" strike="noStrike" dirty="0">
                          <a:solidFill>
                            <a:srgbClr val="000000"/>
                          </a:solidFill>
                          <a:effectLst/>
                          <a:latin typeface="Calibri" panose="020F0502020204030204" pitchFamily="34" charset="0"/>
                        </a:rPr>
                        <a:t>14</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050" b="0" i="0" u="none" strike="noStrike" dirty="0">
                          <a:solidFill>
                            <a:srgbClr val="000000"/>
                          </a:solidFill>
                          <a:effectLst/>
                          <a:latin typeface="Calibri" panose="020F0502020204030204" pitchFamily="34" charset="0"/>
                        </a:rPr>
                        <a:t>9</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050" b="0" i="0" u="none" strike="noStrike" dirty="0">
                          <a:solidFill>
                            <a:srgbClr val="000000"/>
                          </a:solidFill>
                          <a:effectLst/>
                          <a:latin typeface="Calibri" panose="020F0502020204030204" pitchFamily="34" charset="0"/>
                        </a:rPr>
                        <a:t>9</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050" b="0" i="0" u="none" strike="noStrike" dirty="0">
                          <a:solidFill>
                            <a:srgbClr val="000000"/>
                          </a:solidFill>
                          <a:effectLst/>
                          <a:latin typeface="Calibri" panose="020F0502020204030204" pitchFamily="34" charset="0"/>
                        </a:rPr>
                        <a:t>15</a:t>
                      </a:r>
                      <a:endParaRPr lang="en-US" sz="105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727386331"/>
                  </a:ext>
                </a:extLst>
              </a:tr>
            </a:tbl>
          </a:graphicData>
        </a:graphic>
      </p:graphicFrame>
      <p:sp>
        <p:nvSpPr>
          <p:cNvPr id="5" name="TextBox 4">
            <a:extLst>
              <a:ext uri="{FF2B5EF4-FFF2-40B4-BE49-F238E27FC236}">
                <a16:creationId xmlns:a16="http://schemas.microsoft.com/office/drawing/2014/main" xmlns="" id="{985322BB-8B10-129E-A653-F5E48E7A9082}"/>
              </a:ext>
            </a:extLst>
          </p:cNvPr>
          <p:cNvSpPr txBox="1"/>
          <p:nvPr/>
        </p:nvSpPr>
        <p:spPr>
          <a:xfrm>
            <a:off x="337457" y="6139497"/>
            <a:ext cx="6346372" cy="461665"/>
          </a:xfrm>
          <a:prstGeom prst="rect">
            <a:avLst/>
          </a:prstGeom>
          <a:noFill/>
        </p:spPr>
        <p:txBody>
          <a:bodyPr wrap="square" rtlCol="0">
            <a:spAutoFit/>
          </a:bodyPr>
          <a:lstStyle/>
          <a:p>
            <a:r>
              <a:rPr lang="en-US" sz="1200" i="1" dirty="0"/>
              <a:t>Note: The Indi-Atlantic Route projects are to be completed at Approval of Design Development Stage (only for planning phase)</a:t>
            </a:r>
          </a:p>
        </p:txBody>
      </p:sp>
      <p:sp>
        <p:nvSpPr>
          <p:cNvPr id="2" name="Slide Number Placeholder 1"/>
          <p:cNvSpPr>
            <a:spLocks noGrp="1"/>
          </p:cNvSpPr>
          <p:nvPr>
            <p:ph type="sldNum" sz="quarter" idx="12"/>
          </p:nvPr>
        </p:nvSpPr>
        <p:spPr/>
        <p:txBody>
          <a:bodyPr/>
          <a:lstStyle/>
          <a:p>
            <a:fld id="{0D712AE6-0A2C-8540-9ACB-1C6BCF181E53}" type="slidenum">
              <a:rPr lang="en-US" smtClean="0"/>
              <a:pPr/>
              <a:t>16</a:t>
            </a:fld>
            <a:endParaRPr lang="en-US"/>
          </a:p>
        </p:txBody>
      </p:sp>
    </p:spTree>
    <p:extLst>
      <p:ext uri="{BB962C8B-B14F-4D97-AF65-F5344CB8AC3E}">
        <p14:creationId xmlns:p14="http://schemas.microsoft.com/office/powerpoint/2010/main" xmlns="" val="70467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78716" y="330655"/>
            <a:ext cx="9841889" cy="468000"/>
          </a:xfrm>
        </p:spPr>
        <p:txBody>
          <a:bodyPr>
            <a:normAutofit/>
          </a:bodyPr>
          <a:lstStyle/>
          <a:p>
            <a:r>
              <a:rPr lang="en-US" dirty="0">
                <a:solidFill>
                  <a:schemeClr val="tx1"/>
                </a:solidFill>
              </a:rPr>
              <a:t>3.2 Progress overview</a:t>
            </a:r>
            <a:endParaRPr lang="en-GB" dirty="0">
              <a:solidFill>
                <a:schemeClr val="tx1"/>
              </a:solidFill>
            </a:endParaRPr>
          </a:p>
        </p:txBody>
      </p:sp>
      <p:graphicFrame>
        <p:nvGraphicFramePr>
          <p:cNvPr id="9" name="Table 8">
            <a:extLst>
              <a:ext uri="{FF2B5EF4-FFF2-40B4-BE49-F238E27FC236}">
                <a16:creationId xmlns:a16="http://schemas.microsoft.com/office/drawing/2014/main" xmlns="" id="{B94B087D-38F8-5265-686F-56E2348FBDE4}"/>
              </a:ext>
            </a:extLst>
          </p:cNvPr>
          <p:cNvGraphicFramePr>
            <a:graphicFrameLocks noGrp="1"/>
          </p:cNvGraphicFramePr>
          <p:nvPr>
            <p:extLst>
              <p:ext uri="{D42A27DB-BD31-4B8C-83A1-F6EECF244321}">
                <p14:modId xmlns:p14="http://schemas.microsoft.com/office/powerpoint/2010/main" xmlns="" val="2881153303"/>
              </p:ext>
            </p:extLst>
          </p:nvPr>
        </p:nvGraphicFramePr>
        <p:xfrm>
          <a:off x="10171611" y="3533148"/>
          <a:ext cx="1857632" cy="2965303"/>
        </p:xfrm>
        <a:graphic>
          <a:graphicData uri="http://schemas.openxmlformats.org/drawingml/2006/table">
            <a:tbl>
              <a:tblPr/>
              <a:tblGrid>
                <a:gridCol w="1055513">
                  <a:extLst>
                    <a:ext uri="{9D8B030D-6E8A-4147-A177-3AD203B41FA5}">
                      <a16:colId xmlns:a16="http://schemas.microsoft.com/office/drawing/2014/main" xmlns="" val="3027631621"/>
                    </a:ext>
                  </a:extLst>
                </a:gridCol>
                <a:gridCol w="802119">
                  <a:extLst>
                    <a:ext uri="{9D8B030D-6E8A-4147-A177-3AD203B41FA5}">
                      <a16:colId xmlns:a16="http://schemas.microsoft.com/office/drawing/2014/main" xmlns="" val="3438884340"/>
                    </a:ext>
                  </a:extLst>
                </a:gridCol>
              </a:tblGrid>
              <a:tr h="768783">
                <a:tc>
                  <a:txBody>
                    <a:bodyPr/>
                    <a:lstStyle/>
                    <a:p>
                      <a:pPr algn="l" fontAlgn="ctr"/>
                      <a:r>
                        <a:rPr lang="en-US" sz="1100" b="0" i="0" u="none" strike="noStrike">
                          <a:solidFill>
                            <a:srgbClr val="000000"/>
                          </a:solidFill>
                          <a:effectLst/>
                          <a:latin typeface="Calibri" panose="020F0502020204030204" pitchFamily="34" charset="0"/>
                        </a:rPr>
                        <a:t>Practical Completion Month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1100" b="0" i="0" u="none" strike="noStrike">
                          <a:solidFill>
                            <a:srgbClr val="000000"/>
                          </a:solidFill>
                          <a:effectLst/>
                          <a:latin typeface="Calibri" panose="020F0502020204030204" pitchFamily="34" charset="0"/>
                        </a:rPr>
                        <a:t>Anticipated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656896947"/>
                  </a:ext>
                </a:extLst>
              </a:tr>
              <a:tr h="219652">
                <a:tc>
                  <a:txBody>
                    <a:bodyPr/>
                    <a:lstStyle/>
                    <a:p>
                      <a:pPr algn="ctr" fontAlgn="ctr"/>
                      <a:r>
                        <a:rPr lang="en-US" sz="1100" b="0" i="0" u="none" strike="noStrike">
                          <a:solidFill>
                            <a:srgbClr val="000000"/>
                          </a:solidFill>
                          <a:effectLst/>
                          <a:latin typeface="Calibri" panose="020F0502020204030204" pitchFamily="34" charset="0"/>
                        </a:rPr>
                        <a:t>Jun-23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7363082"/>
                  </a:ext>
                </a:extLst>
              </a:tr>
              <a:tr h="219652">
                <a:tc>
                  <a:txBody>
                    <a:bodyPr/>
                    <a:lstStyle/>
                    <a:p>
                      <a:pPr algn="ctr" fontAlgn="ctr"/>
                      <a:r>
                        <a:rPr lang="en-US" sz="1100" b="0" i="0" u="none" strike="noStrike">
                          <a:solidFill>
                            <a:srgbClr val="000000"/>
                          </a:solidFill>
                          <a:effectLst/>
                          <a:latin typeface="Calibri" panose="020F0502020204030204" pitchFamily="34" charset="0"/>
                        </a:rPr>
                        <a:t>Jul-23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4086634"/>
                  </a:ext>
                </a:extLst>
              </a:tr>
              <a:tr h="219652">
                <a:tc>
                  <a:txBody>
                    <a:bodyPr/>
                    <a:lstStyle/>
                    <a:p>
                      <a:pPr algn="ctr" fontAlgn="ctr"/>
                      <a:r>
                        <a:rPr lang="en-US" sz="1100" b="0" i="0" u="none" strike="noStrike">
                          <a:solidFill>
                            <a:srgbClr val="000000"/>
                          </a:solidFill>
                          <a:effectLst/>
                          <a:latin typeface="Calibri" panose="020F0502020204030204" pitchFamily="34" charset="0"/>
                        </a:rPr>
                        <a:t>Aug-23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2052455"/>
                  </a:ext>
                </a:extLst>
              </a:tr>
              <a:tr h="219652">
                <a:tc>
                  <a:txBody>
                    <a:bodyPr/>
                    <a:lstStyle/>
                    <a:p>
                      <a:pPr algn="ctr" fontAlgn="ctr"/>
                      <a:r>
                        <a:rPr lang="en-US" sz="1100" b="0" i="0" u="none" strike="noStrike">
                          <a:solidFill>
                            <a:srgbClr val="000000"/>
                          </a:solidFill>
                          <a:effectLst/>
                          <a:latin typeface="Calibri" panose="020F0502020204030204" pitchFamily="34" charset="0"/>
                        </a:rPr>
                        <a:t>Sep-23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582554"/>
                  </a:ext>
                </a:extLst>
              </a:tr>
              <a:tr h="219652">
                <a:tc>
                  <a:txBody>
                    <a:bodyPr/>
                    <a:lstStyle/>
                    <a:p>
                      <a:pPr algn="ctr" fontAlgn="ctr"/>
                      <a:r>
                        <a:rPr lang="en-US" sz="1100" b="0" i="0" u="none" strike="noStrike">
                          <a:solidFill>
                            <a:srgbClr val="000000"/>
                          </a:solidFill>
                          <a:effectLst/>
                          <a:latin typeface="Calibri" panose="020F0502020204030204" pitchFamily="34" charset="0"/>
                        </a:rPr>
                        <a:t>Oct-23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2910229"/>
                  </a:ext>
                </a:extLst>
              </a:tr>
              <a:tr h="219652">
                <a:tc>
                  <a:txBody>
                    <a:bodyPr/>
                    <a:lstStyle/>
                    <a:p>
                      <a:pPr algn="ctr" fontAlgn="ctr"/>
                      <a:r>
                        <a:rPr lang="en-US" sz="1100" b="0" i="0" u="none" strike="noStrike">
                          <a:solidFill>
                            <a:srgbClr val="000000"/>
                          </a:solidFill>
                          <a:effectLst/>
                          <a:latin typeface="Calibri" panose="020F0502020204030204" pitchFamily="34" charset="0"/>
                        </a:rPr>
                        <a:t>Nov-23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0503861"/>
                  </a:ext>
                </a:extLst>
              </a:tr>
              <a:tr h="219652">
                <a:tc>
                  <a:txBody>
                    <a:bodyPr/>
                    <a:lstStyle/>
                    <a:p>
                      <a:pPr algn="ctr" fontAlgn="ctr"/>
                      <a:r>
                        <a:rPr lang="en-US" sz="1100" b="0" i="0" u="none" strike="noStrike">
                          <a:solidFill>
                            <a:srgbClr val="000000"/>
                          </a:solidFill>
                          <a:effectLst/>
                          <a:latin typeface="Calibri" panose="020F0502020204030204" pitchFamily="34" charset="0"/>
                        </a:rPr>
                        <a:t>Dec-23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7920642"/>
                  </a:ext>
                </a:extLst>
              </a:tr>
              <a:tr h="219652">
                <a:tc>
                  <a:txBody>
                    <a:bodyPr/>
                    <a:lstStyle/>
                    <a:p>
                      <a:pPr algn="ctr" fontAlgn="ctr"/>
                      <a:r>
                        <a:rPr lang="en-US" sz="1100" b="0" i="0" u="none" strike="noStrike">
                          <a:solidFill>
                            <a:srgbClr val="000000"/>
                          </a:solidFill>
                          <a:effectLst/>
                          <a:latin typeface="Calibri" panose="020F0502020204030204" pitchFamily="34" charset="0"/>
                        </a:rPr>
                        <a:t>Jan-24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3428488"/>
                  </a:ext>
                </a:extLst>
              </a:tr>
              <a:tr h="219652">
                <a:tc>
                  <a:txBody>
                    <a:bodyPr/>
                    <a:lstStyle/>
                    <a:p>
                      <a:pPr algn="ctr" fontAlgn="ctr"/>
                      <a:r>
                        <a:rPr lang="en-US" sz="1100" b="0" i="0" u="none" strike="noStrike">
                          <a:solidFill>
                            <a:srgbClr val="000000"/>
                          </a:solidFill>
                          <a:effectLst/>
                          <a:latin typeface="Calibri" panose="020F0502020204030204" pitchFamily="34" charset="0"/>
                        </a:rPr>
                        <a:t>Feb-24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5244257"/>
                  </a:ext>
                </a:extLst>
              </a:tr>
              <a:tr h="219652">
                <a:tc>
                  <a:txBody>
                    <a:bodyPr/>
                    <a:lstStyle/>
                    <a:p>
                      <a:pPr algn="ctr" fontAlgn="ctr"/>
                      <a:r>
                        <a:rPr lang="en-US" sz="1100" b="0" i="0" u="none" strike="noStrike">
                          <a:solidFill>
                            <a:srgbClr val="000000"/>
                          </a:solidFill>
                          <a:effectLst/>
                          <a:latin typeface="Calibri" panose="020F0502020204030204" pitchFamily="34" charset="0"/>
                        </a:rPr>
                        <a:t>Mar-24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5607108"/>
                  </a:ext>
                </a:extLst>
              </a:tr>
            </a:tbl>
          </a:graphicData>
        </a:graphic>
      </p:graphicFrame>
      <p:graphicFrame>
        <p:nvGraphicFramePr>
          <p:cNvPr id="2" name="Chart 1">
            <a:extLst>
              <a:ext uri="{FF2B5EF4-FFF2-40B4-BE49-F238E27FC236}">
                <a16:creationId xmlns:a16="http://schemas.microsoft.com/office/drawing/2014/main" xmlns="" id="{BAC7ED8A-A820-423E-A475-436A931AEFD0}"/>
              </a:ext>
            </a:extLst>
          </p:cNvPr>
          <p:cNvGraphicFramePr>
            <a:graphicFrameLocks/>
          </p:cNvGraphicFramePr>
          <p:nvPr>
            <p:extLst>
              <p:ext uri="{D42A27DB-BD31-4B8C-83A1-F6EECF244321}">
                <p14:modId xmlns:p14="http://schemas.microsoft.com/office/powerpoint/2010/main" xmlns="" val="1062568746"/>
              </p:ext>
            </p:extLst>
          </p:nvPr>
        </p:nvGraphicFramePr>
        <p:xfrm>
          <a:off x="-738380" y="971782"/>
          <a:ext cx="8711126" cy="5962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xmlns="" id="{E3A7AAB3-05F2-A622-06E1-68EFB0967B7B}"/>
              </a:ext>
            </a:extLst>
          </p:cNvPr>
          <p:cNvGraphicFramePr>
            <a:graphicFrameLocks noGrp="1"/>
          </p:cNvGraphicFramePr>
          <p:nvPr>
            <p:extLst>
              <p:ext uri="{D42A27DB-BD31-4B8C-83A1-F6EECF244321}">
                <p14:modId xmlns:p14="http://schemas.microsoft.com/office/powerpoint/2010/main" xmlns="" val="1885964154"/>
              </p:ext>
            </p:extLst>
          </p:nvPr>
        </p:nvGraphicFramePr>
        <p:xfrm>
          <a:off x="8255380" y="1421739"/>
          <a:ext cx="3651539" cy="1962254"/>
        </p:xfrm>
        <a:graphic>
          <a:graphicData uri="http://schemas.openxmlformats.org/drawingml/2006/table">
            <a:tbl>
              <a:tblPr/>
              <a:tblGrid>
                <a:gridCol w="1627794">
                  <a:extLst>
                    <a:ext uri="{9D8B030D-6E8A-4147-A177-3AD203B41FA5}">
                      <a16:colId xmlns:a16="http://schemas.microsoft.com/office/drawing/2014/main" xmlns="" val="1401889817"/>
                    </a:ext>
                  </a:extLst>
                </a:gridCol>
                <a:gridCol w="560929">
                  <a:extLst>
                    <a:ext uri="{9D8B030D-6E8A-4147-A177-3AD203B41FA5}">
                      <a16:colId xmlns:a16="http://schemas.microsoft.com/office/drawing/2014/main" xmlns="" val="1853599111"/>
                    </a:ext>
                  </a:extLst>
                </a:gridCol>
                <a:gridCol w="802899">
                  <a:extLst>
                    <a:ext uri="{9D8B030D-6E8A-4147-A177-3AD203B41FA5}">
                      <a16:colId xmlns:a16="http://schemas.microsoft.com/office/drawing/2014/main" xmlns="" val="2711113109"/>
                    </a:ext>
                  </a:extLst>
                </a:gridCol>
                <a:gridCol w="659917">
                  <a:extLst>
                    <a:ext uri="{9D8B030D-6E8A-4147-A177-3AD203B41FA5}">
                      <a16:colId xmlns:a16="http://schemas.microsoft.com/office/drawing/2014/main" xmlns="" val="3393957317"/>
                    </a:ext>
                  </a:extLst>
                </a:gridCol>
              </a:tblGrid>
              <a:tr h="574145">
                <a:tc>
                  <a:txBody>
                    <a:bodyPr/>
                    <a:lstStyle/>
                    <a:p>
                      <a:pPr algn="l" rtl="0" fontAlgn="ctr"/>
                      <a:r>
                        <a:rPr lang="en-US" sz="1100" b="1" i="0" u="none" strike="noStrike">
                          <a:solidFill>
                            <a:srgbClr val="000000"/>
                          </a:solidFill>
                          <a:effectLst/>
                          <a:latin typeface="Calibri" panose="020F0502020204030204" pitchFamily="34" charset="0"/>
                        </a:rPr>
                        <a:t>Work Packages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US" sz="1100" b="1" i="0" u="none" strike="noStrike">
                          <a:solidFill>
                            <a:srgbClr val="0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US" sz="1100" b="1" i="0" u="none" strike="noStrike">
                          <a:solidFill>
                            <a:srgbClr val="000000"/>
                          </a:solidFill>
                          <a:effectLst/>
                          <a:latin typeface="Calibri" panose="020F0502020204030204" pitchFamily="34" charset="0"/>
                        </a:rPr>
                        <a:t>Construction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US" sz="1100" b="1" i="0" u="none" strike="noStrike">
                          <a:solidFill>
                            <a:srgbClr val="000000"/>
                          </a:solidFill>
                          <a:effectLst/>
                          <a:latin typeface="Calibri" panose="020F0502020204030204" pitchFamily="34" charset="0"/>
                        </a:rPr>
                        <a:t>Percentage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13635340"/>
                  </a:ext>
                </a:extLst>
              </a:tr>
              <a:tr h="284619">
                <a:tc>
                  <a:txBody>
                    <a:bodyPr/>
                    <a:lstStyle/>
                    <a:p>
                      <a:pPr algn="l" rtl="0" fontAlgn="ctr"/>
                      <a:r>
                        <a:rPr lang="en-US" sz="1100" b="0" i="0" u="none" strike="noStrike">
                          <a:solidFill>
                            <a:srgbClr val="000000"/>
                          </a:solidFill>
                          <a:effectLst/>
                          <a:latin typeface="Calibri" panose="020F0502020204030204" pitchFamily="34" charset="0"/>
                        </a:rPr>
                        <a:t>Community Projects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1228144"/>
                  </a:ext>
                </a:extLst>
              </a:tr>
              <a:tr h="249633">
                <a:tc>
                  <a:txBody>
                    <a:bodyPr/>
                    <a:lstStyle/>
                    <a:p>
                      <a:pPr algn="l" rtl="0" fontAlgn="ctr"/>
                      <a:r>
                        <a:rPr lang="en-US" sz="1100" b="0" i="0" u="none" strike="noStrike">
                          <a:solidFill>
                            <a:srgbClr val="000000"/>
                          </a:solidFill>
                          <a:effectLst/>
                          <a:latin typeface="Calibri" panose="020F0502020204030204" pitchFamily="34" charset="0"/>
                        </a:rPr>
                        <a:t>Maintenance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8785950"/>
                  </a:ext>
                </a:extLst>
              </a:tr>
              <a:tr h="284619">
                <a:tc>
                  <a:txBody>
                    <a:bodyPr/>
                    <a:lstStyle/>
                    <a:p>
                      <a:pPr algn="l" rtl="0" fontAlgn="ctr"/>
                      <a:r>
                        <a:rPr lang="en-US" sz="1100" b="0" i="0" u="none" strike="noStrike" dirty="0">
                          <a:solidFill>
                            <a:srgbClr val="000000"/>
                          </a:solidFill>
                          <a:effectLst/>
                          <a:latin typeface="Calibri" panose="020F0502020204030204" pitchFamily="34" charset="0"/>
                        </a:rPr>
                        <a:t>Local Community Museum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3917810"/>
                  </a:ext>
                </a:extLst>
              </a:tr>
              <a:tr h="284619">
                <a:tc>
                  <a:txBody>
                    <a:bodyPr/>
                    <a:lstStyle/>
                    <a:p>
                      <a:pPr algn="l" rtl="0" fontAlgn="ctr"/>
                      <a:r>
                        <a:rPr lang="en-ZA" sz="1100" b="0" i="0" u="none" strike="noStrike" dirty="0">
                          <a:solidFill>
                            <a:srgbClr val="000000"/>
                          </a:solidFill>
                          <a:effectLst/>
                          <a:latin typeface="Calibri" panose="020F0502020204030204" pitchFamily="34" charset="0"/>
                        </a:rPr>
                        <a:t>Indi-Atlantic</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0</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0%</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8378394"/>
                  </a:ext>
                </a:extLst>
              </a:tr>
              <a:tr h="284619">
                <a:tc>
                  <a:txBody>
                    <a:bodyPr/>
                    <a:lstStyle/>
                    <a:p>
                      <a:pPr algn="l" rtl="0" fontAlgn="ctr"/>
                      <a:r>
                        <a:rPr lang="en-US" sz="1100" b="0"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526815604"/>
                  </a:ext>
                </a:extLst>
              </a:tr>
            </a:tbl>
          </a:graphicData>
        </a:graphic>
      </p:graphicFrame>
      <p:graphicFrame>
        <p:nvGraphicFramePr>
          <p:cNvPr id="6" name="Table 5">
            <a:extLst>
              <a:ext uri="{FF2B5EF4-FFF2-40B4-BE49-F238E27FC236}">
                <a16:creationId xmlns:a16="http://schemas.microsoft.com/office/drawing/2014/main" xmlns="" id="{0BEC90F1-5676-359B-B673-D31DF66F19EF}"/>
              </a:ext>
            </a:extLst>
          </p:cNvPr>
          <p:cNvGraphicFramePr>
            <a:graphicFrameLocks noGrp="1"/>
          </p:cNvGraphicFramePr>
          <p:nvPr>
            <p:extLst>
              <p:ext uri="{D42A27DB-BD31-4B8C-83A1-F6EECF244321}">
                <p14:modId xmlns:p14="http://schemas.microsoft.com/office/powerpoint/2010/main" xmlns="" val="2855355122"/>
              </p:ext>
            </p:extLst>
          </p:nvPr>
        </p:nvGraphicFramePr>
        <p:xfrm>
          <a:off x="8255380" y="3533148"/>
          <a:ext cx="1735308" cy="1853215"/>
        </p:xfrm>
        <a:graphic>
          <a:graphicData uri="http://schemas.openxmlformats.org/drawingml/2006/table">
            <a:tbl>
              <a:tblPr/>
              <a:tblGrid>
                <a:gridCol w="658220">
                  <a:extLst>
                    <a:ext uri="{9D8B030D-6E8A-4147-A177-3AD203B41FA5}">
                      <a16:colId xmlns:a16="http://schemas.microsoft.com/office/drawing/2014/main" xmlns="" val="482811077"/>
                    </a:ext>
                  </a:extLst>
                </a:gridCol>
                <a:gridCol w="538544">
                  <a:extLst>
                    <a:ext uri="{9D8B030D-6E8A-4147-A177-3AD203B41FA5}">
                      <a16:colId xmlns:a16="http://schemas.microsoft.com/office/drawing/2014/main" xmlns="" val="391741519"/>
                    </a:ext>
                  </a:extLst>
                </a:gridCol>
                <a:gridCol w="538544">
                  <a:extLst>
                    <a:ext uri="{9D8B030D-6E8A-4147-A177-3AD203B41FA5}">
                      <a16:colId xmlns:a16="http://schemas.microsoft.com/office/drawing/2014/main" xmlns="" val="2753775456"/>
                    </a:ext>
                  </a:extLst>
                </a:gridCol>
              </a:tblGrid>
              <a:tr h="290574">
                <a:tc>
                  <a:txBody>
                    <a:bodyPr/>
                    <a:lstStyle/>
                    <a:p>
                      <a:pPr algn="l" fontAlgn="ctr"/>
                      <a:r>
                        <a:rPr lang="en-US" sz="1100" b="1" i="0" u="none" strike="noStrike">
                          <a:solidFill>
                            <a:srgbClr val="000000"/>
                          </a:solidFill>
                          <a:effectLst/>
                          <a:latin typeface="Calibri" panose="020F0502020204030204" pitchFamily="34" charset="0"/>
                        </a:rPr>
                        <a:t>Progress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1100" b="1" i="0" u="none" strike="noStrike" dirty="0">
                          <a:solidFill>
                            <a:srgbClr val="000000"/>
                          </a:solidFill>
                          <a:effectLst/>
                          <a:latin typeface="Calibri" panose="020F050202020403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100" b="1" i="0" u="none" strike="noStrike" dirty="0">
                          <a:solidFill>
                            <a:srgbClr val="000000"/>
                          </a:solidFill>
                          <a:effectLst/>
                          <a:latin typeface="Calibri" panose="020F0502020204030204" pitchFamily="34" charset="0"/>
                        </a:rPr>
                        <a:t>%</a:t>
                      </a:r>
                      <a:endParaRPr lang="en-US"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517614584"/>
                  </a:ext>
                </a:extLst>
              </a:tr>
              <a:tr h="290574">
                <a:tc>
                  <a:txBody>
                    <a:bodyPr/>
                    <a:lstStyle/>
                    <a:p>
                      <a:pPr algn="l" fontAlgn="ctr"/>
                      <a:r>
                        <a:rPr lang="en-US" sz="1100" b="0" i="0" u="none" strike="noStrike">
                          <a:solidFill>
                            <a:srgbClr val="000000"/>
                          </a:solidFill>
                          <a:effectLst/>
                          <a:latin typeface="Calibri" panose="020F0502020204030204" pitchFamily="34" charset="0"/>
                        </a:rPr>
                        <a:t>0% - 25%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30%</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8064384"/>
                  </a:ext>
                </a:extLst>
              </a:tr>
              <a:tr h="290574">
                <a:tc>
                  <a:txBody>
                    <a:bodyPr/>
                    <a:lstStyle/>
                    <a:p>
                      <a:pPr algn="l" fontAlgn="ctr"/>
                      <a:r>
                        <a:rPr lang="en-US" sz="1100" b="0" i="0" u="none" strike="noStrike">
                          <a:solidFill>
                            <a:srgbClr val="000000"/>
                          </a:solidFill>
                          <a:effectLst/>
                          <a:latin typeface="Calibri" panose="020F0502020204030204" pitchFamily="34" charset="0"/>
                        </a:rPr>
                        <a:t>26%-50%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19%</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176862"/>
                  </a:ext>
                </a:extLst>
              </a:tr>
              <a:tr h="290574">
                <a:tc>
                  <a:txBody>
                    <a:bodyPr/>
                    <a:lstStyle/>
                    <a:p>
                      <a:pPr algn="l" fontAlgn="ctr"/>
                      <a:r>
                        <a:rPr lang="en-US" sz="1100" b="0" i="0" u="none" strike="noStrike">
                          <a:solidFill>
                            <a:srgbClr val="000000"/>
                          </a:solidFill>
                          <a:effectLst/>
                          <a:latin typeface="Calibri" panose="020F0502020204030204" pitchFamily="34" charset="0"/>
                        </a:rPr>
                        <a:t>51%-75%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19%</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2132152"/>
                  </a:ext>
                </a:extLst>
              </a:tr>
              <a:tr h="400345">
                <a:tc>
                  <a:txBody>
                    <a:bodyPr/>
                    <a:lstStyle/>
                    <a:p>
                      <a:pPr algn="l" fontAlgn="ctr"/>
                      <a:r>
                        <a:rPr lang="en-US" sz="1100" b="0" i="0" u="none" strike="noStrike">
                          <a:solidFill>
                            <a:srgbClr val="000000"/>
                          </a:solidFill>
                          <a:effectLst/>
                          <a:latin typeface="Calibri" panose="020F0502020204030204" pitchFamily="34" charset="0"/>
                        </a:rPr>
                        <a:t>76%-100%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effectLst/>
                          <a:latin typeface="Calibri" panose="020F0502020204030204" pitchFamily="34" charset="0"/>
                        </a:rPr>
                        <a:t>32%</a:t>
                      </a: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6082429"/>
                  </a:ext>
                </a:extLst>
              </a:tr>
              <a:tr h="290574">
                <a:tc>
                  <a:txBody>
                    <a:bodyPr/>
                    <a:lstStyle/>
                    <a:p>
                      <a:pPr algn="l" fontAlgn="ctr"/>
                      <a:r>
                        <a:rPr lang="en-US" sz="1100" b="0"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7689865"/>
                  </a:ext>
                </a:extLst>
              </a:tr>
            </a:tbl>
          </a:graphicData>
        </a:graphic>
      </p:graphicFrame>
      <p:sp>
        <p:nvSpPr>
          <p:cNvPr id="4" name="Slide Number Placeholder 3"/>
          <p:cNvSpPr>
            <a:spLocks noGrp="1"/>
          </p:cNvSpPr>
          <p:nvPr>
            <p:ph type="sldNum" sz="quarter" idx="12"/>
          </p:nvPr>
        </p:nvSpPr>
        <p:spPr/>
        <p:txBody>
          <a:bodyPr/>
          <a:lstStyle/>
          <a:p>
            <a:fld id="{0D712AE6-0A2C-8540-9ACB-1C6BCF181E53}" type="slidenum">
              <a:rPr lang="en-US" smtClean="0"/>
              <a:pPr/>
              <a:t>17</a:t>
            </a:fld>
            <a:endParaRPr lang="en-US"/>
          </a:p>
        </p:txBody>
      </p:sp>
    </p:spTree>
    <p:extLst>
      <p:ext uri="{BB962C8B-B14F-4D97-AF65-F5344CB8AC3E}">
        <p14:creationId xmlns:p14="http://schemas.microsoft.com/office/powerpoint/2010/main" xmlns="" val="119189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712AE6-0A2C-8540-9ACB-1C6BCF181E53}" type="slidenum">
              <a:rPr lang="en-US" smtClean="0"/>
              <a:pPr/>
              <a:t>18</a:t>
            </a:fld>
            <a:endParaRPr lang="en-US"/>
          </a:p>
        </p:txBody>
      </p:sp>
      <p:sp>
        <p:nvSpPr>
          <p:cNvPr id="10" name="Rectangle 9">
            <a:extLst>
              <a:ext uri="{FF2B5EF4-FFF2-40B4-BE49-F238E27FC236}">
                <a16:creationId xmlns:a16="http://schemas.microsoft.com/office/drawing/2014/main" xmlns="" id="{EEF6752C-25FE-44F4-A9B4-78E954C56018}"/>
              </a:ext>
            </a:extLst>
          </p:cNvPr>
          <p:cNvSpPr/>
          <p:nvPr/>
        </p:nvSpPr>
        <p:spPr>
          <a:xfrm>
            <a:off x="182880" y="303738"/>
            <a:ext cx="8748056" cy="6123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800" b="1" dirty="0"/>
              <a:t>3.3 FINANCIAL REQUIREMENTS FY 2023/24</a:t>
            </a:r>
          </a:p>
        </p:txBody>
      </p:sp>
      <p:graphicFrame>
        <p:nvGraphicFramePr>
          <p:cNvPr id="3" name="Table 2">
            <a:extLst>
              <a:ext uri="{FF2B5EF4-FFF2-40B4-BE49-F238E27FC236}">
                <a16:creationId xmlns:a16="http://schemas.microsoft.com/office/drawing/2014/main" xmlns="" id="{2257E181-56DF-3276-A152-AF6D51AB201F}"/>
              </a:ext>
            </a:extLst>
          </p:cNvPr>
          <p:cNvGraphicFramePr>
            <a:graphicFrameLocks noGrp="1"/>
          </p:cNvGraphicFramePr>
          <p:nvPr>
            <p:extLst>
              <p:ext uri="{D42A27DB-BD31-4B8C-83A1-F6EECF244321}">
                <p14:modId xmlns:p14="http://schemas.microsoft.com/office/powerpoint/2010/main" xmlns="" val="1829789012"/>
              </p:ext>
            </p:extLst>
          </p:nvPr>
        </p:nvGraphicFramePr>
        <p:xfrm>
          <a:off x="182880" y="1449308"/>
          <a:ext cx="6372034" cy="4899399"/>
        </p:xfrm>
        <a:graphic>
          <a:graphicData uri="http://schemas.openxmlformats.org/drawingml/2006/table">
            <a:tbl>
              <a:tblPr/>
              <a:tblGrid>
                <a:gridCol w="501936">
                  <a:extLst>
                    <a:ext uri="{9D8B030D-6E8A-4147-A177-3AD203B41FA5}">
                      <a16:colId xmlns:a16="http://schemas.microsoft.com/office/drawing/2014/main" xmlns="" val="1401516860"/>
                    </a:ext>
                  </a:extLst>
                </a:gridCol>
                <a:gridCol w="740143">
                  <a:extLst>
                    <a:ext uri="{9D8B030D-6E8A-4147-A177-3AD203B41FA5}">
                      <a16:colId xmlns:a16="http://schemas.microsoft.com/office/drawing/2014/main" xmlns="" val="128264305"/>
                    </a:ext>
                  </a:extLst>
                </a:gridCol>
                <a:gridCol w="740143">
                  <a:extLst>
                    <a:ext uri="{9D8B030D-6E8A-4147-A177-3AD203B41FA5}">
                      <a16:colId xmlns:a16="http://schemas.microsoft.com/office/drawing/2014/main" xmlns="" val="3972434261"/>
                    </a:ext>
                  </a:extLst>
                </a:gridCol>
                <a:gridCol w="740143">
                  <a:extLst>
                    <a:ext uri="{9D8B030D-6E8A-4147-A177-3AD203B41FA5}">
                      <a16:colId xmlns:a16="http://schemas.microsoft.com/office/drawing/2014/main" xmlns="" val="1998612747"/>
                    </a:ext>
                  </a:extLst>
                </a:gridCol>
                <a:gridCol w="714621">
                  <a:extLst>
                    <a:ext uri="{9D8B030D-6E8A-4147-A177-3AD203B41FA5}">
                      <a16:colId xmlns:a16="http://schemas.microsoft.com/office/drawing/2014/main" xmlns="" val="823883760"/>
                    </a:ext>
                  </a:extLst>
                </a:gridCol>
                <a:gridCol w="740143">
                  <a:extLst>
                    <a:ext uri="{9D8B030D-6E8A-4147-A177-3AD203B41FA5}">
                      <a16:colId xmlns:a16="http://schemas.microsoft.com/office/drawing/2014/main" xmlns="" val="2142108036"/>
                    </a:ext>
                  </a:extLst>
                </a:gridCol>
                <a:gridCol w="782679">
                  <a:extLst>
                    <a:ext uri="{9D8B030D-6E8A-4147-A177-3AD203B41FA5}">
                      <a16:colId xmlns:a16="http://schemas.microsoft.com/office/drawing/2014/main" xmlns="" val="1357396485"/>
                    </a:ext>
                  </a:extLst>
                </a:gridCol>
                <a:gridCol w="731635">
                  <a:extLst>
                    <a:ext uri="{9D8B030D-6E8A-4147-A177-3AD203B41FA5}">
                      <a16:colId xmlns:a16="http://schemas.microsoft.com/office/drawing/2014/main" xmlns="" val="180133459"/>
                    </a:ext>
                  </a:extLst>
                </a:gridCol>
                <a:gridCol w="680591">
                  <a:extLst>
                    <a:ext uri="{9D8B030D-6E8A-4147-A177-3AD203B41FA5}">
                      <a16:colId xmlns:a16="http://schemas.microsoft.com/office/drawing/2014/main" xmlns="" val="982934449"/>
                    </a:ext>
                  </a:extLst>
                </a:gridCol>
              </a:tblGrid>
              <a:tr h="460061">
                <a:tc>
                  <a:txBody>
                    <a:bodyPr/>
                    <a:lstStyle/>
                    <a:p>
                      <a:pPr algn="ctr" fontAlgn="ctr"/>
                      <a:r>
                        <a:rPr lang="en-US" sz="700" b="1" i="0" u="none" strike="noStrike">
                          <a:solidFill>
                            <a:srgbClr val="FFFFFF"/>
                          </a:solidFill>
                          <a:effectLst/>
                          <a:latin typeface="Segoe UI" panose="020B0502040204020203" pitchFamily="34" charset="0"/>
                        </a:rPr>
                        <a:t>MONTHLY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000000"/>
                          </a:solidFill>
                          <a:effectLst/>
                          <a:latin typeface="Segoe UI" panose="020B0502040204020203" pitchFamily="34" charset="0"/>
                        </a:rPr>
                        <a:t>FUM Budget 2023/24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700" b="1" i="0" u="none" strike="noStrike">
                          <a:solidFill>
                            <a:srgbClr val="000000"/>
                          </a:solidFill>
                          <a:effectLst/>
                          <a:latin typeface="Segoe UI" panose="020B0502040204020203" pitchFamily="34" charset="0"/>
                        </a:rPr>
                        <a:t>FUM Actual</a:t>
                      </a:r>
                      <a:br>
                        <a:rPr lang="en-US" sz="700" b="1" i="0" u="none" strike="noStrike">
                          <a:solidFill>
                            <a:srgbClr val="000000"/>
                          </a:solidFill>
                          <a:effectLst/>
                          <a:latin typeface="Segoe UI" panose="020B0502040204020203" pitchFamily="34" charset="0"/>
                        </a:rPr>
                      </a:br>
                      <a:r>
                        <a:rPr lang="en-US" sz="700" b="1" i="0" u="none" strike="noStrike">
                          <a:solidFill>
                            <a:srgbClr val="000000"/>
                          </a:solidFill>
                          <a:effectLst/>
                          <a:latin typeface="Segoe UI" panose="020B0502040204020203" pitchFamily="34" charset="0"/>
                        </a:rPr>
                        <a:t>YTD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700" b="1" i="0" u="none" strike="noStrike">
                          <a:solidFill>
                            <a:srgbClr val="000000"/>
                          </a:solidFill>
                          <a:effectLst/>
                          <a:latin typeface="Segoe UI" panose="020B0502040204020203" pitchFamily="34" charset="0"/>
                        </a:rPr>
                        <a:t>Forecast FUM March 2024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700" b="1" i="0" u="none" strike="noStrike">
                          <a:solidFill>
                            <a:srgbClr val="000000"/>
                          </a:solidFill>
                          <a:effectLst/>
                          <a:latin typeface="Segoe UI" panose="020B0502040204020203" pitchFamily="34" charset="0"/>
                        </a:rPr>
                        <a:t>Original Forecast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700" b="1" i="0" u="none" strike="noStrike">
                          <a:solidFill>
                            <a:srgbClr val="000000"/>
                          </a:solidFill>
                          <a:effectLst/>
                          <a:latin typeface="Segoe UI" panose="020B0502040204020203" pitchFamily="34" charset="0"/>
                        </a:rPr>
                        <a:t>Current   Forecast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700" b="1" i="0" u="none" strike="noStrike">
                          <a:solidFill>
                            <a:srgbClr val="000000"/>
                          </a:solidFill>
                          <a:effectLst/>
                          <a:latin typeface="Segoe UI" panose="020B0502040204020203" pitchFamily="34" charset="0"/>
                        </a:rPr>
                        <a:t>Expenditure 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1" i="0" u="none" strike="noStrike">
                          <a:solidFill>
                            <a:srgbClr val="000000"/>
                          </a:solidFill>
                          <a:effectLst/>
                          <a:latin typeface="Segoe UI" panose="020B0502040204020203" pitchFamily="34" charset="0"/>
                        </a:rPr>
                        <a:t>Management Fees Budget 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700" b="1" i="0" u="none" strike="noStrike">
                          <a:solidFill>
                            <a:srgbClr val="000000"/>
                          </a:solidFill>
                          <a:effectLst/>
                          <a:latin typeface="Segoe UI" panose="020B0502040204020203" pitchFamily="34" charset="0"/>
                        </a:rPr>
                        <a:t>Management Fees Actual YTD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287638081"/>
                  </a:ext>
                </a:extLst>
              </a:tr>
              <a:tr h="161258">
                <a:tc>
                  <a:txBody>
                    <a:bodyPr/>
                    <a:lstStyle/>
                    <a:p>
                      <a:pPr algn="ctr" fontAlgn="b"/>
                      <a:r>
                        <a:rPr lang="en-US" sz="700" b="1" i="0" u="none" strike="noStrike">
                          <a:solidFill>
                            <a:srgbClr val="000000"/>
                          </a:solidFill>
                          <a:effectLst/>
                          <a:latin typeface="Segoe UI" panose="020B0502040204020203" pitchFamily="34" charset="0"/>
                        </a:rPr>
                        <a:t>Apr-23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5,760,950.00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5,760,950.00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7,210,984.99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403,266.50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889517182"/>
                  </a:ext>
                </a:extLst>
              </a:tr>
              <a:tr h="161258">
                <a:tc>
                  <a:txBody>
                    <a:bodyPr/>
                    <a:lstStyle/>
                    <a:p>
                      <a:pPr algn="ctr" fontAlgn="b"/>
                      <a:r>
                        <a:rPr lang="en-US" sz="700" b="1" i="0" u="none" strike="noStrike">
                          <a:solidFill>
                            <a:srgbClr val="000000"/>
                          </a:solidFill>
                          <a:effectLst/>
                          <a:latin typeface="Segoe UI" panose="020B0502040204020203" pitchFamily="34" charset="0"/>
                        </a:rPr>
                        <a:t>May-23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32,573,500.00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32,573,500.00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12,771,331.79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2,280,145.00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4263104559"/>
                  </a:ext>
                </a:extLst>
              </a:tr>
              <a:tr h="161258">
                <a:tc>
                  <a:txBody>
                    <a:bodyPr/>
                    <a:lstStyle/>
                    <a:p>
                      <a:pPr algn="ctr" fontAlgn="b"/>
                      <a:r>
                        <a:rPr lang="en-US" sz="700" b="1" i="0" u="none" strike="noStrike">
                          <a:solidFill>
                            <a:srgbClr val="000000"/>
                          </a:solidFill>
                          <a:effectLst/>
                          <a:latin typeface="Segoe UI" panose="020B0502040204020203" pitchFamily="34" charset="0"/>
                        </a:rPr>
                        <a:t>Jun-23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34,226,125.00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34,226,125.00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2,395,828.75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913926964"/>
                  </a:ext>
                </a:extLst>
              </a:tr>
              <a:tr h="161258">
                <a:tc>
                  <a:txBody>
                    <a:bodyPr/>
                    <a:lstStyle/>
                    <a:p>
                      <a:pPr algn="ctr" fontAlgn="b"/>
                      <a:r>
                        <a:rPr lang="en-US" sz="700" b="1" i="0" u="none" strike="noStrike">
                          <a:solidFill>
                            <a:srgbClr val="000000"/>
                          </a:solidFill>
                          <a:effectLst/>
                          <a:latin typeface="Segoe UI" panose="020B0502040204020203" pitchFamily="34" charset="0"/>
                        </a:rPr>
                        <a:t>Jul-23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36,292,282.79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36,292,282.79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2,540,459.80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449964035"/>
                  </a:ext>
                </a:extLst>
              </a:tr>
              <a:tr h="161258">
                <a:tc>
                  <a:txBody>
                    <a:bodyPr/>
                    <a:lstStyle/>
                    <a:p>
                      <a:pPr algn="ctr" fontAlgn="b"/>
                      <a:r>
                        <a:rPr lang="en-US" sz="700" b="1" i="0" u="none" strike="noStrike">
                          <a:solidFill>
                            <a:srgbClr val="000000"/>
                          </a:solidFill>
                          <a:effectLst/>
                          <a:latin typeface="Segoe UI" panose="020B0502040204020203" pitchFamily="34" charset="0"/>
                        </a:rPr>
                        <a:t>Aug-23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36,516,800.00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36,516,800.00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2,556,176.00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297425623"/>
                  </a:ext>
                </a:extLst>
              </a:tr>
              <a:tr h="161258">
                <a:tc>
                  <a:txBody>
                    <a:bodyPr/>
                    <a:lstStyle/>
                    <a:p>
                      <a:pPr algn="ctr" fontAlgn="b"/>
                      <a:r>
                        <a:rPr lang="en-US" sz="700" b="1" i="0" u="none" strike="noStrike">
                          <a:solidFill>
                            <a:srgbClr val="000000"/>
                          </a:solidFill>
                          <a:effectLst/>
                          <a:latin typeface="Segoe UI" panose="020B0502040204020203" pitchFamily="34" charset="0"/>
                        </a:rPr>
                        <a:t>Sep-23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36,762,350.00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36,762,350.00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2,573,364.50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350958996"/>
                  </a:ext>
                </a:extLst>
              </a:tr>
              <a:tr h="161258">
                <a:tc>
                  <a:txBody>
                    <a:bodyPr/>
                    <a:lstStyle/>
                    <a:p>
                      <a:pPr algn="ctr" fontAlgn="b"/>
                      <a:r>
                        <a:rPr lang="en-US" sz="700" b="1" i="0" u="none" strike="noStrike">
                          <a:solidFill>
                            <a:srgbClr val="000000"/>
                          </a:solidFill>
                          <a:effectLst/>
                          <a:latin typeface="Segoe UI" panose="020B0502040204020203" pitchFamily="34" charset="0"/>
                        </a:rPr>
                        <a:t>Oct-23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36,452,100.00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36,452,100.00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2,551,647.00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305022074"/>
                  </a:ext>
                </a:extLst>
              </a:tr>
              <a:tr h="161258">
                <a:tc>
                  <a:txBody>
                    <a:bodyPr/>
                    <a:lstStyle/>
                    <a:p>
                      <a:pPr algn="ctr" fontAlgn="b"/>
                      <a:r>
                        <a:rPr lang="en-US" sz="700" b="1" i="0" u="none" strike="noStrike">
                          <a:solidFill>
                            <a:srgbClr val="000000"/>
                          </a:solidFill>
                          <a:effectLst/>
                          <a:latin typeface="Segoe UI" panose="020B0502040204020203" pitchFamily="34" charset="0"/>
                        </a:rPr>
                        <a:t>Nov-23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33,903,547.94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33,903,547.94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2,373,248.36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951175704"/>
                  </a:ext>
                </a:extLst>
              </a:tr>
              <a:tr h="161258">
                <a:tc>
                  <a:txBody>
                    <a:bodyPr/>
                    <a:lstStyle/>
                    <a:p>
                      <a:pPr algn="ctr" fontAlgn="b"/>
                      <a:r>
                        <a:rPr lang="en-US" sz="700" b="1" i="0" u="none" strike="noStrike">
                          <a:solidFill>
                            <a:srgbClr val="000000"/>
                          </a:solidFill>
                          <a:effectLst/>
                          <a:latin typeface="Segoe UI" panose="020B0502040204020203" pitchFamily="34" charset="0"/>
                        </a:rPr>
                        <a:t>Dec-23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21,756,200.00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21,756,200.00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1,522,934.00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151722503"/>
                  </a:ext>
                </a:extLst>
              </a:tr>
              <a:tr h="161258">
                <a:tc>
                  <a:txBody>
                    <a:bodyPr/>
                    <a:lstStyle/>
                    <a:p>
                      <a:pPr algn="ctr" fontAlgn="b"/>
                      <a:r>
                        <a:rPr lang="en-US" sz="700" b="1" i="0" u="none" strike="noStrike">
                          <a:solidFill>
                            <a:srgbClr val="000000"/>
                          </a:solidFill>
                          <a:effectLst/>
                          <a:latin typeface="Segoe UI" panose="020B0502040204020203" pitchFamily="34" charset="0"/>
                        </a:rPr>
                        <a:t>Jan-24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14,065,800.00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14,065,800.00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984,606.00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938654971"/>
                  </a:ext>
                </a:extLst>
              </a:tr>
              <a:tr h="161258">
                <a:tc>
                  <a:txBody>
                    <a:bodyPr/>
                    <a:lstStyle/>
                    <a:p>
                      <a:pPr algn="ctr" fontAlgn="b"/>
                      <a:r>
                        <a:rPr lang="en-US" sz="700" b="1" i="0" u="none" strike="noStrike">
                          <a:solidFill>
                            <a:srgbClr val="000000"/>
                          </a:solidFill>
                          <a:effectLst/>
                          <a:latin typeface="Segoe UI" panose="020B0502040204020203" pitchFamily="34" charset="0"/>
                        </a:rPr>
                        <a:t>Feb-24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18,090,527.00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18,090,527.00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1,266,336.89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458848608"/>
                  </a:ext>
                </a:extLst>
              </a:tr>
              <a:tr h="161258">
                <a:tc>
                  <a:txBody>
                    <a:bodyPr/>
                    <a:lstStyle/>
                    <a:p>
                      <a:pPr algn="ctr" fontAlgn="b"/>
                      <a:r>
                        <a:rPr lang="en-US" sz="700" b="1" i="0" u="none" strike="noStrike">
                          <a:solidFill>
                            <a:srgbClr val="000000"/>
                          </a:solidFill>
                          <a:effectLst/>
                          <a:latin typeface="Segoe UI" panose="020B0502040204020203" pitchFamily="34" charset="0"/>
                        </a:rPr>
                        <a:t>Mar-24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16,700,985.37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16,700,985.37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1,169,068.98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248754179"/>
                  </a:ext>
                </a:extLst>
              </a:tr>
              <a:tr h="161258">
                <a:tc>
                  <a:txBody>
                    <a:bodyPr/>
                    <a:lstStyle/>
                    <a:p>
                      <a:pPr algn="l" fontAlgn="b"/>
                      <a:endParaRPr lang="en-US" sz="800" b="0" i="0" u="none" strike="noStrike">
                        <a:solidFill>
                          <a:srgbClr val="FFFFFF"/>
                        </a:solidFill>
                        <a:effectLst/>
                        <a:latin typeface="Segoe UI" panose="020B0502040204020203"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FFFF"/>
                        </a:solidFill>
                        <a:effectLst/>
                        <a:latin typeface="Segoe UI" panose="020B0502040204020203"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FFFF"/>
                        </a:solidFill>
                        <a:effectLst/>
                        <a:latin typeface="Segoe UI" panose="020B0502040204020203"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Segoe UI" panose="020B0502040204020203" pitchFamily="34" charset="0"/>
                        </a:rPr>
                        <a:t>                       -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FFFF"/>
                        </a:solidFill>
                        <a:effectLst/>
                        <a:latin typeface="Segoe UI" panose="020B0502040204020203"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FFFF"/>
                        </a:solidFill>
                        <a:effectLst/>
                        <a:latin typeface="Segoe UI" panose="020B0502040204020203"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FFFF"/>
                        </a:solidFill>
                        <a:effectLst/>
                        <a:latin typeface="Segoe UI" panose="020B0502040204020203"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Segoe UI" panose="020B0502040204020203" pitchFamily="34" charset="0"/>
                        </a:rPr>
                        <a:t>     3,630,023.65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FFFF"/>
                        </a:solidFill>
                        <a:effectLst/>
                        <a:latin typeface="Segoe UI" panose="020B0502040204020203"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2056923"/>
                  </a:ext>
                </a:extLst>
              </a:tr>
              <a:tr h="460061">
                <a:tc>
                  <a:txBody>
                    <a:bodyPr/>
                    <a:lstStyle/>
                    <a:p>
                      <a:pPr algn="ctr" fontAlgn="ctr"/>
                      <a:r>
                        <a:rPr lang="en-US" sz="700" b="1" i="0" u="none" strike="noStrike">
                          <a:solidFill>
                            <a:srgbClr val="FFFFFF"/>
                          </a:solidFill>
                          <a:effectLst/>
                          <a:latin typeface="Segoe UI" panose="020B0502040204020203" pitchFamily="34" charset="0"/>
                        </a:rPr>
                        <a:t>CUMMULATIVE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700" b="1" i="0" u="none" strike="noStrike">
                          <a:solidFill>
                            <a:srgbClr val="000000"/>
                          </a:solidFill>
                          <a:effectLst/>
                          <a:latin typeface="Segoe UI" panose="020B0502040204020203" pitchFamily="34" charset="0"/>
                        </a:rPr>
                        <a:t>FUM Budget 2023/24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700" b="1" i="0" u="none" strike="noStrike">
                          <a:solidFill>
                            <a:srgbClr val="000000"/>
                          </a:solidFill>
                          <a:effectLst/>
                          <a:latin typeface="Segoe UI" panose="020B0502040204020203" pitchFamily="34" charset="0"/>
                        </a:rPr>
                        <a:t>FUM Actual</a:t>
                      </a:r>
                      <a:br>
                        <a:rPr lang="en-US" sz="700" b="1" i="0" u="none" strike="noStrike">
                          <a:solidFill>
                            <a:srgbClr val="000000"/>
                          </a:solidFill>
                          <a:effectLst/>
                          <a:latin typeface="Segoe UI" panose="020B0502040204020203" pitchFamily="34" charset="0"/>
                        </a:rPr>
                      </a:br>
                      <a:r>
                        <a:rPr lang="en-US" sz="700" b="1" i="0" u="none" strike="noStrike">
                          <a:solidFill>
                            <a:srgbClr val="000000"/>
                          </a:solidFill>
                          <a:effectLst/>
                          <a:latin typeface="Segoe UI" panose="020B0502040204020203" pitchFamily="34" charset="0"/>
                        </a:rPr>
                        <a:t>YTD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700" b="1" i="0" u="none" strike="noStrike">
                          <a:solidFill>
                            <a:srgbClr val="000000"/>
                          </a:solidFill>
                          <a:effectLst/>
                          <a:latin typeface="Segoe UI" panose="020B0502040204020203" pitchFamily="34" charset="0"/>
                        </a:rPr>
                        <a:t>Forecast FUM March 2024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700" b="1" i="0" u="none" strike="noStrike">
                          <a:solidFill>
                            <a:srgbClr val="000000"/>
                          </a:solidFill>
                          <a:effectLst/>
                          <a:latin typeface="Segoe UI" panose="020B0502040204020203" pitchFamily="34" charset="0"/>
                        </a:rPr>
                        <a:t>Original Forecast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700" b="1" i="0" u="none" strike="noStrike">
                          <a:solidFill>
                            <a:srgbClr val="000000"/>
                          </a:solidFill>
                          <a:effectLst/>
                          <a:latin typeface="Segoe UI" panose="020B0502040204020203" pitchFamily="34" charset="0"/>
                        </a:rPr>
                        <a:t>Current   Forecast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700" b="1" i="0" u="none" strike="noStrike">
                          <a:solidFill>
                            <a:srgbClr val="000000"/>
                          </a:solidFill>
                          <a:effectLst/>
                          <a:latin typeface="Segoe UI" panose="020B0502040204020203" pitchFamily="34" charset="0"/>
                        </a:rPr>
                        <a:t>Expenditure 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700" b="1" i="0" u="none" strike="noStrike">
                          <a:solidFill>
                            <a:srgbClr val="000000"/>
                          </a:solidFill>
                          <a:effectLst/>
                          <a:latin typeface="Segoe UI" panose="020B0502040204020203" pitchFamily="34" charset="0"/>
                        </a:rPr>
                        <a:t>Management Fees Budget 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700" b="1" i="0" u="none" strike="noStrike">
                          <a:solidFill>
                            <a:srgbClr val="000000"/>
                          </a:solidFill>
                          <a:effectLst/>
                          <a:latin typeface="Segoe UI" panose="020B0502040204020203" pitchFamily="34" charset="0"/>
                        </a:rPr>
                        <a:t>Management Fees Actual YTD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156124799"/>
                  </a:ext>
                </a:extLst>
              </a:tr>
              <a:tr h="156515">
                <a:tc>
                  <a:txBody>
                    <a:bodyPr/>
                    <a:lstStyle/>
                    <a:p>
                      <a:pPr algn="ctr" fontAlgn="b"/>
                      <a:r>
                        <a:rPr lang="en-US" sz="700" b="1" i="0" u="none" strike="noStrike">
                          <a:solidFill>
                            <a:srgbClr val="000000"/>
                          </a:solidFill>
                          <a:effectLst/>
                          <a:latin typeface="Segoe UI" panose="020B0502040204020203" pitchFamily="34" charset="0"/>
                        </a:rPr>
                        <a:t>Apr-23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5,760,950.00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5,760,950.00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7,210,984.99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403,266.50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466924442"/>
                  </a:ext>
                </a:extLst>
              </a:tr>
              <a:tr h="156515">
                <a:tc>
                  <a:txBody>
                    <a:bodyPr/>
                    <a:lstStyle/>
                    <a:p>
                      <a:pPr algn="ctr" fontAlgn="b"/>
                      <a:r>
                        <a:rPr lang="en-US" sz="700" b="1" i="0" u="none" strike="noStrike">
                          <a:solidFill>
                            <a:srgbClr val="000000"/>
                          </a:solidFill>
                          <a:effectLst/>
                          <a:latin typeface="Segoe UI" panose="020B0502040204020203" pitchFamily="34" charset="0"/>
                        </a:rPr>
                        <a:t>May-23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38,334,450.00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38,334,450.00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19,982,316.78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2,683,411.50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03223907"/>
                  </a:ext>
                </a:extLst>
              </a:tr>
              <a:tr h="156515">
                <a:tc>
                  <a:txBody>
                    <a:bodyPr/>
                    <a:lstStyle/>
                    <a:p>
                      <a:pPr algn="ctr" fontAlgn="b"/>
                      <a:r>
                        <a:rPr lang="en-US" sz="700" b="1" i="0" u="none" strike="noStrike">
                          <a:solidFill>
                            <a:srgbClr val="000000"/>
                          </a:solidFill>
                          <a:effectLst/>
                          <a:latin typeface="Segoe UI" panose="020B0502040204020203" pitchFamily="34" charset="0"/>
                        </a:rPr>
                        <a:t>Jun-23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72,560,575.00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72,560,575.00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5,079,240.25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474224388"/>
                  </a:ext>
                </a:extLst>
              </a:tr>
              <a:tr h="156515">
                <a:tc>
                  <a:txBody>
                    <a:bodyPr/>
                    <a:lstStyle/>
                    <a:p>
                      <a:pPr algn="ctr" fontAlgn="b"/>
                      <a:r>
                        <a:rPr lang="en-US" sz="700" b="1" i="0" u="none" strike="noStrike">
                          <a:solidFill>
                            <a:srgbClr val="000000"/>
                          </a:solidFill>
                          <a:effectLst/>
                          <a:latin typeface="Segoe UI" panose="020B0502040204020203" pitchFamily="34" charset="0"/>
                        </a:rPr>
                        <a:t>Jul-23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108,852,857.79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108,852,857.79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7,619,700.05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584297320"/>
                  </a:ext>
                </a:extLst>
              </a:tr>
              <a:tr h="156515">
                <a:tc>
                  <a:txBody>
                    <a:bodyPr/>
                    <a:lstStyle/>
                    <a:p>
                      <a:pPr algn="ctr" fontAlgn="b"/>
                      <a:r>
                        <a:rPr lang="en-US" sz="700" b="1" i="0" u="none" strike="noStrike">
                          <a:solidFill>
                            <a:srgbClr val="000000"/>
                          </a:solidFill>
                          <a:effectLst/>
                          <a:latin typeface="Segoe UI" panose="020B0502040204020203" pitchFamily="34" charset="0"/>
                        </a:rPr>
                        <a:t>Aug-23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145,369,657.79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145,369,657.79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10,175,876.05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645604286"/>
                  </a:ext>
                </a:extLst>
              </a:tr>
              <a:tr h="156515">
                <a:tc>
                  <a:txBody>
                    <a:bodyPr/>
                    <a:lstStyle/>
                    <a:p>
                      <a:pPr algn="ctr" fontAlgn="b"/>
                      <a:r>
                        <a:rPr lang="en-US" sz="700" b="1" i="0" u="none" strike="noStrike">
                          <a:solidFill>
                            <a:srgbClr val="000000"/>
                          </a:solidFill>
                          <a:effectLst/>
                          <a:latin typeface="Segoe UI" panose="020B0502040204020203" pitchFamily="34" charset="0"/>
                        </a:rPr>
                        <a:t>Sep-23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182,132,007.79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182,132,007.79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12,749,240.55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196301741"/>
                  </a:ext>
                </a:extLst>
              </a:tr>
              <a:tr h="156515">
                <a:tc>
                  <a:txBody>
                    <a:bodyPr/>
                    <a:lstStyle/>
                    <a:p>
                      <a:pPr algn="ctr" fontAlgn="b"/>
                      <a:r>
                        <a:rPr lang="en-US" sz="700" b="1" i="0" u="none" strike="noStrike">
                          <a:solidFill>
                            <a:srgbClr val="000000"/>
                          </a:solidFill>
                          <a:effectLst/>
                          <a:latin typeface="Segoe UI" panose="020B0502040204020203" pitchFamily="34" charset="0"/>
                        </a:rPr>
                        <a:t>Oct-23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218,584,107.79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218,584,107.79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15,300,887.55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2805158645"/>
                  </a:ext>
                </a:extLst>
              </a:tr>
              <a:tr h="156515">
                <a:tc>
                  <a:txBody>
                    <a:bodyPr/>
                    <a:lstStyle/>
                    <a:p>
                      <a:pPr algn="ctr" fontAlgn="b"/>
                      <a:r>
                        <a:rPr lang="en-US" sz="700" b="1" i="0" u="none" strike="noStrike">
                          <a:solidFill>
                            <a:srgbClr val="000000"/>
                          </a:solidFill>
                          <a:effectLst/>
                          <a:latin typeface="Segoe UI" panose="020B0502040204020203" pitchFamily="34" charset="0"/>
                        </a:rPr>
                        <a:t>Nov-23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252,487,655.73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252,487,655.73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17,674,135.90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3493806811"/>
                  </a:ext>
                </a:extLst>
              </a:tr>
              <a:tr h="156515">
                <a:tc>
                  <a:txBody>
                    <a:bodyPr/>
                    <a:lstStyle/>
                    <a:p>
                      <a:pPr algn="ctr" fontAlgn="b"/>
                      <a:r>
                        <a:rPr lang="en-US" sz="700" b="1" i="0" u="none" strike="noStrike">
                          <a:solidFill>
                            <a:srgbClr val="000000"/>
                          </a:solidFill>
                          <a:effectLst/>
                          <a:latin typeface="Segoe UI" panose="020B0502040204020203" pitchFamily="34" charset="0"/>
                        </a:rPr>
                        <a:t>Dec-23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274,243,855.73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274,243,855.73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19,197,069.90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023583062"/>
                  </a:ext>
                </a:extLst>
              </a:tr>
              <a:tr h="156515">
                <a:tc>
                  <a:txBody>
                    <a:bodyPr/>
                    <a:lstStyle/>
                    <a:p>
                      <a:pPr algn="ctr" fontAlgn="b"/>
                      <a:r>
                        <a:rPr lang="en-US" sz="700" b="1" i="0" u="none" strike="noStrike">
                          <a:solidFill>
                            <a:srgbClr val="000000"/>
                          </a:solidFill>
                          <a:effectLst/>
                          <a:latin typeface="Segoe UI" panose="020B0502040204020203" pitchFamily="34" charset="0"/>
                        </a:rPr>
                        <a:t>Jan-24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288,309,655.73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288,309,655.73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20,181,675.90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734005989"/>
                  </a:ext>
                </a:extLst>
              </a:tr>
              <a:tr h="156515">
                <a:tc>
                  <a:txBody>
                    <a:bodyPr/>
                    <a:lstStyle/>
                    <a:p>
                      <a:pPr algn="ctr" fontAlgn="b"/>
                      <a:r>
                        <a:rPr lang="en-US" sz="700" b="1" i="0" u="none" strike="noStrike">
                          <a:solidFill>
                            <a:srgbClr val="000000"/>
                          </a:solidFill>
                          <a:effectLst/>
                          <a:latin typeface="Segoe UI" panose="020B0502040204020203" pitchFamily="34" charset="0"/>
                        </a:rPr>
                        <a:t>Feb-24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306,400,182.73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306,400,182.73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21,448,012.79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67280841"/>
                  </a:ext>
                </a:extLst>
              </a:tr>
              <a:tr h="161258">
                <a:tc>
                  <a:txBody>
                    <a:bodyPr/>
                    <a:lstStyle/>
                    <a:p>
                      <a:pPr algn="ctr" fontAlgn="b"/>
                      <a:r>
                        <a:rPr lang="en-US" sz="700" b="1" i="0" u="none" strike="noStrike">
                          <a:solidFill>
                            <a:srgbClr val="000000"/>
                          </a:solidFill>
                          <a:effectLst/>
                          <a:latin typeface="Segoe UI" panose="020B0502040204020203" pitchFamily="34" charset="0"/>
                        </a:rPr>
                        <a:t>Mar-24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700" b="0" i="0" u="none" strike="noStrike">
                          <a:solidFill>
                            <a:srgbClr val="000000"/>
                          </a:solidFill>
                          <a:effectLst/>
                          <a:latin typeface="Segoe UI" panose="020B0502040204020203" pitchFamily="34" charset="0"/>
                        </a:rPr>
                        <a:t>    323,101,168.10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323,101,168.10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US" sz="700" b="0" i="0" u="none" strike="noStrike" dirty="0">
                        <a:solidFill>
                          <a:srgbClr val="000000"/>
                        </a:solidFill>
                        <a:effectLst/>
                        <a:latin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700" b="0" i="0" u="none" strike="noStrike">
                          <a:solidFill>
                            <a:srgbClr val="000000"/>
                          </a:solidFill>
                          <a:effectLst/>
                          <a:latin typeface="Segoe UI" panose="020B0502040204020203" pitchFamily="34" charset="0"/>
                        </a:rPr>
                        <a:t>       22,617,081.77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n-US" sz="700" b="0" i="0" u="none" strike="noStrike" dirty="0">
                          <a:solidFill>
                            <a:srgbClr val="000000"/>
                          </a:solidFill>
                          <a:effectLst/>
                          <a:latin typeface="Segoe UI" panose="020B0502040204020203" pitchFamily="34" charset="0"/>
                        </a:rPr>
                        <a:t>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515578043"/>
                  </a:ext>
                </a:extLst>
              </a:tr>
            </a:tbl>
          </a:graphicData>
        </a:graphic>
      </p:graphicFrame>
      <p:pic>
        <p:nvPicPr>
          <p:cNvPr id="7" name="Picture 6">
            <a:extLst>
              <a:ext uri="{FF2B5EF4-FFF2-40B4-BE49-F238E27FC236}">
                <a16:creationId xmlns:a16="http://schemas.microsoft.com/office/drawing/2014/main" xmlns="" id="{777F7A32-EDCD-2E02-22A3-5215228EB7CE}"/>
              </a:ext>
            </a:extLst>
          </p:cNvPr>
          <p:cNvPicPr>
            <a:picLocks noChangeAspect="1"/>
          </p:cNvPicPr>
          <p:nvPr/>
        </p:nvPicPr>
        <p:blipFill>
          <a:blip r:embed="rId2"/>
          <a:stretch>
            <a:fillRect/>
          </a:stretch>
        </p:blipFill>
        <p:spPr>
          <a:xfrm>
            <a:off x="6737794" y="1449308"/>
            <a:ext cx="5271326" cy="4899399"/>
          </a:xfrm>
          <a:prstGeom prst="rect">
            <a:avLst/>
          </a:prstGeom>
        </p:spPr>
      </p:pic>
    </p:spTree>
    <p:extLst>
      <p:ext uri="{BB962C8B-B14F-4D97-AF65-F5344CB8AC3E}">
        <p14:creationId xmlns:p14="http://schemas.microsoft.com/office/powerpoint/2010/main" xmlns="" val="287480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19</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a:xfrm>
            <a:off x="1910178" y="3088468"/>
            <a:ext cx="8371643" cy="468000"/>
          </a:xfrm>
        </p:spPr>
        <p:txBody>
          <a:bodyPr>
            <a:normAutofit fontScale="90000"/>
          </a:bodyPr>
          <a:lstStyle/>
          <a:p>
            <a:r>
              <a:rPr lang="en-ZA" dirty="0">
                <a:solidFill>
                  <a:schemeClr val="tx1"/>
                </a:solidFill>
              </a:rPr>
              <a:t>Challenges and matters for discussion</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2658752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7908C1C-D074-4EF2-9F78-83AF1CAAA02C}"/>
              </a:ext>
            </a:extLst>
          </p:cNvPr>
          <p:cNvSpPr>
            <a:spLocks noGrp="1"/>
          </p:cNvSpPr>
          <p:nvPr>
            <p:ph type="sldNum" sz="quarter" idx="12"/>
          </p:nvPr>
        </p:nvSpPr>
        <p:spPr>
          <a:xfrm>
            <a:off x="11087819" y="6485070"/>
            <a:ext cx="110418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712AE6-0A2C-8540-9ACB-1C6BCF181E53}" type="slidenum">
              <a:rPr kumimoji="0" lang="en-US" sz="1050" b="0" i="0" u="none" strike="noStrike" kern="1200" cap="none" spc="0" normalizeH="0" baseline="0" noProof="0" smtClean="0">
                <a:ln>
                  <a:noFill/>
                </a:ln>
                <a:solidFill>
                  <a:srgbClr val="FBB04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BB040"/>
              </a:solidFill>
              <a:effectLst/>
              <a:uLnTx/>
              <a:uFillTx/>
              <a:latin typeface="Arial" panose="020B0604020202020204" pitchFamily="34" charset="0"/>
              <a:ea typeface="+mn-ea"/>
              <a:cs typeface="+mn-cs"/>
            </a:endParaRPr>
          </a:p>
        </p:txBody>
      </p:sp>
      <p:sp>
        <p:nvSpPr>
          <p:cNvPr id="5" name="Title 12">
            <a:extLst>
              <a:ext uri="{FF2B5EF4-FFF2-40B4-BE49-F238E27FC236}">
                <a16:creationId xmlns:a16="http://schemas.microsoft.com/office/drawing/2014/main" xmlns="" id="{65BEA89D-A244-461B-A3FB-E04ACF9DFC6F}"/>
              </a:ext>
            </a:extLst>
          </p:cNvPr>
          <p:cNvSpPr>
            <a:spLocks noGrp="1"/>
          </p:cNvSpPr>
          <p:nvPr>
            <p:ph type="title"/>
          </p:nvPr>
        </p:nvSpPr>
        <p:spPr>
          <a:xfrm>
            <a:off x="256024" y="543779"/>
            <a:ext cx="9841889" cy="468000"/>
          </a:xfrm>
        </p:spPr>
        <p:txBody>
          <a:bodyPr>
            <a:normAutofit fontScale="90000"/>
          </a:bodyPr>
          <a:lstStyle/>
          <a:p>
            <a:pPr>
              <a:lnSpc>
                <a:spcPct val="110000"/>
              </a:lnSpc>
            </a:pPr>
            <a:r>
              <a:rPr lang="en-US"/>
              <a:t>Purpose </a:t>
            </a:r>
            <a:endParaRPr lang="en-GB"/>
          </a:p>
        </p:txBody>
      </p:sp>
      <p:sp>
        <p:nvSpPr>
          <p:cNvPr id="2" name="TextBox 1">
            <a:extLst>
              <a:ext uri="{FF2B5EF4-FFF2-40B4-BE49-F238E27FC236}">
                <a16:creationId xmlns:a16="http://schemas.microsoft.com/office/drawing/2014/main" xmlns="" id="{1EAF38FB-35B3-40BE-9EF1-EBCF22DD7883}"/>
              </a:ext>
            </a:extLst>
          </p:cNvPr>
          <p:cNvSpPr txBox="1"/>
          <p:nvPr/>
        </p:nvSpPr>
        <p:spPr>
          <a:xfrm>
            <a:off x="914399" y="1700316"/>
            <a:ext cx="10041148" cy="2136098"/>
          </a:xfrm>
          <a:prstGeom prst="rect">
            <a:avLst/>
          </a:prstGeom>
          <a:noFill/>
          <a:ln>
            <a:solidFill>
              <a:schemeClr val="accent1"/>
            </a:solidFill>
          </a:ln>
        </p:spPr>
        <p:txBody>
          <a:bodyPr wrap="square" rtlCol="0">
            <a:spAutoFit/>
          </a:bodyPr>
          <a:lstStyle/>
          <a:p>
            <a:pPr>
              <a:lnSpc>
                <a:spcPct val="110000"/>
              </a:lnSpc>
              <a:spcAft>
                <a:spcPts val="600"/>
              </a:spcAft>
            </a:pPr>
            <a:endParaRPr lang="en-US" dirty="0">
              <a:latin typeface="Calibri" panose="020F0502020204030204" pitchFamily="34" charset="0"/>
              <a:cs typeface="Calibri" panose="020F0502020204030204" pitchFamily="34" charset="0"/>
            </a:endParaRPr>
          </a:p>
          <a:p>
            <a:pPr marL="72000">
              <a:lnSpc>
                <a:spcPct val="110000"/>
              </a:lnSpc>
              <a:spcAft>
                <a:spcPts val="600"/>
              </a:spcAft>
            </a:pPr>
            <a:r>
              <a:rPr lang="en-US" dirty="0">
                <a:latin typeface="+mj-lt"/>
                <a:cs typeface="Calibri" panose="020F0502020204030204" pitchFamily="34" charset="0"/>
              </a:rPr>
              <a:t>To provide the Portfolio Committee on Tourism with a status update for projects allocated to the Development Bank of Southern Africa (DBSA) for implementation on behalf of the National Department of Tourism.</a:t>
            </a:r>
          </a:p>
          <a:p>
            <a:pPr marL="72000">
              <a:lnSpc>
                <a:spcPct val="110000"/>
              </a:lnSpc>
              <a:spcAft>
                <a:spcPts val="600"/>
              </a:spcAft>
            </a:pPr>
            <a:endParaRPr lang="en-US" dirty="0">
              <a:latin typeface="+mj-lt"/>
              <a:cs typeface="Calibri" panose="020F0502020204030204" pitchFamily="34" charset="0"/>
            </a:endParaRPr>
          </a:p>
          <a:p>
            <a:pPr marL="72000">
              <a:lnSpc>
                <a:spcPct val="110000"/>
              </a:lnSpc>
              <a:spcAft>
                <a:spcPts val="600"/>
              </a:spcAft>
            </a:pP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E295454F-E07C-B1DE-A242-02D2FB3A3F38}"/>
              </a:ext>
            </a:extLst>
          </p:cNvPr>
          <p:cNvPicPr>
            <a:picLocks noChangeAspect="1"/>
          </p:cNvPicPr>
          <p:nvPr/>
        </p:nvPicPr>
        <p:blipFill>
          <a:blip r:embed="rId2"/>
          <a:stretch>
            <a:fillRect/>
          </a:stretch>
        </p:blipFill>
        <p:spPr>
          <a:xfrm>
            <a:off x="8871857" y="4891848"/>
            <a:ext cx="2405744" cy="1400009"/>
          </a:xfrm>
          <a:prstGeom prst="rect">
            <a:avLst/>
          </a:prstGeom>
        </p:spPr>
      </p:pic>
      <p:pic>
        <p:nvPicPr>
          <p:cNvPr id="7" name="Picture 6" descr="South Africa Tourism">
            <a:extLst>
              <a:ext uri="{FF2B5EF4-FFF2-40B4-BE49-F238E27FC236}">
                <a16:creationId xmlns:a16="http://schemas.microsoft.com/office/drawing/2014/main" xmlns="" id="{D091188E-0318-C3FC-D876-B47F862E1F0E}"/>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46312" y="4891848"/>
            <a:ext cx="2750607" cy="1400009"/>
          </a:xfrm>
          <a:prstGeom prst="rect">
            <a:avLst/>
          </a:prstGeom>
          <a:noFill/>
          <a:ln>
            <a:noFill/>
          </a:ln>
        </p:spPr>
      </p:pic>
      <p:pic>
        <p:nvPicPr>
          <p:cNvPr id="7170" name="Picture 2">
            <a:extLst>
              <a:ext uri="{FF2B5EF4-FFF2-40B4-BE49-F238E27FC236}">
                <a16:creationId xmlns:a16="http://schemas.microsoft.com/office/drawing/2014/main" xmlns="" id="{B98CC701-7AFE-202D-2627-6AB0DEC756C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31516" y="4891848"/>
            <a:ext cx="2405743" cy="1387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022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xmlns="" id="{D9B5FBD3-B353-4011-A6B9-DC0FA76F66B6}"/>
              </a:ext>
            </a:extLst>
          </p:cNvPr>
          <p:cNvSpPr>
            <a:spLocks noGrp="1"/>
          </p:cNvSpPr>
          <p:nvPr>
            <p:ph type="title"/>
          </p:nvPr>
        </p:nvSpPr>
        <p:spPr>
          <a:xfrm>
            <a:off x="481139" y="436218"/>
            <a:ext cx="9842500" cy="468313"/>
          </a:xfrm>
        </p:spPr>
        <p:txBody>
          <a:bodyPr>
            <a:normAutofit/>
          </a:bodyPr>
          <a:lstStyle/>
          <a:p>
            <a:r>
              <a:rPr lang="en-ZA" dirty="0"/>
              <a:t>4.1 Challenges or issues</a:t>
            </a:r>
          </a:p>
        </p:txBody>
      </p:sp>
      <p:sp>
        <p:nvSpPr>
          <p:cNvPr id="4" name="Slide Number Placeholder 3">
            <a:extLst>
              <a:ext uri="{FF2B5EF4-FFF2-40B4-BE49-F238E27FC236}">
                <a16:creationId xmlns:a16="http://schemas.microsoft.com/office/drawing/2014/main" xmlns="" id="{80561D7B-2A8D-42BA-A857-81370A8E9FE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712AE6-0A2C-8540-9ACB-1C6BCF181E53}" type="slidenum">
              <a:rPr kumimoji="0" lang="en-US" sz="1050" b="0" i="0" u="none" strike="noStrike" kern="1200" cap="none" spc="0" normalizeH="0" baseline="0" noProof="0" smtClean="0">
                <a:ln>
                  <a:noFill/>
                </a:ln>
                <a:solidFill>
                  <a:srgbClr val="FBB04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a:ln>
                <a:noFill/>
              </a:ln>
              <a:solidFill>
                <a:srgbClr val="FBB04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BE362835-1D5C-06ED-02AE-480E75BBAE98}"/>
              </a:ext>
            </a:extLst>
          </p:cNvPr>
          <p:cNvSpPr txBox="1"/>
          <p:nvPr/>
        </p:nvSpPr>
        <p:spPr>
          <a:xfrm>
            <a:off x="93672" y="1346830"/>
            <a:ext cx="11791665" cy="5001882"/>
          </a:xfrm>
          <a:prstGeom prst="rect">
            <a:avLst/>
          </a:prstGeom>
          <a:noFill/>
          <a:ln>
            <a:solidFill>
              <a:schemeClr val="accent1"/>
            </a:solidFill>
          </a:ln>
        </p:spPr>
        <p:txBody>
          <a:bodyPr wrap="square" rtlCol="0">
            <a:spAutoFit/>
          </a:bodyPr>
          <a:lstStyle/>
          <a:p>
            <a:pPr marR="0" lvl="0" algn="l" defTabSz="914400" rtl="0" eaLnBrk="1" fontAlgn="auto" latinLnBrk="0" hangingPunct="1">
              <a:lnSpc>
                <a:spcPct val="130000"/>
              </a:lnSpc>
              <a:spcAft>
                <a:spcPts val="600"/>
              </a:spcAft>
              <a:buClrTx/>
              <a:buSzTx/>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Challenges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Issues encountered in the overall </a:t>
            </a:r>
            <a:r>
              <a:rPr kumimoji="0" lang="en-US" sz="1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Programme</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National Treasury Moratorium affected timelines –  there was an initial delay from Feb 2022 until June 2022 (4 months) delaying the procurement of service providers.</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GB" sz="1600" dirty="0">
                <a:solidFill>
                  <a:prstClr val="black"/>
                </a:solidFill>
                <a:latin typeface="Arial" panose="020B0604020202020204" pitchFamily="34" charset="0"/>
                <a:cs typeface="Arial" panose="020B0604020202020204" pitchFamily="34" charset="0"/>
              </a:rPr>
              <a:t>After assessment of facilities the condition found to be more severe or dilapidated </a:t>
            </a:r>
            <a:r>
              <a:rPr kumimoji="0" lang="en-GB"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required more work than initially anticipated.  This also include additional design not originally anticipated.</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GB" sz="1600" dirty="0">
                <a:solidFill>
                  <a:prstClr val="black"/>
                </a:solidFill>
                <a:latin typeface="Arial" panose="020B0604020202020204" pitchFamily="34" charset="0"/>
                <a:cs typeface="Arial" panose="020B0604020202020204" pitchFamily="34" charset="0"/>
              </a:rPr>
              <a:t>Access to site in some remote areas problematic and delivery of material problematic.  With the severe flooding in the Eastern Cape, some of the roads were washed away and repair require coordination with other governmental departments.</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GB" sz="1600" dirty="0">
                <a:solidFill>
                  <a:prstClr val="black"/>
                </a:solidFill>
                <a:latin typeface="Arial" panose="020B0604020202020204" pitchFamily="34" charset="0"/>
                <a:cs typeface="Arial" panose="020B0604020202020204" pitchFamily="34" charset="0"/>
              </a:rPr>
              <a:t>Requests to change scope or add scope by the end users was also encountered but managed with the assistance of NDT as and when it was required.</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GB" sz="1600" dirty="0">
                <a:solidFill>
                  <a:prstClr val="black"/>
                </a:solidFill>
                <a:latin typeface="Arial" panose="020B0604020202020204" pitchFamily="34" charset="0"/>
                <a:cs typeface="Arial" panose="020B0604020202020204" pitchFamily="34" charset="0"/>
              </a:rPr>
              <a:t>Threats of project closure demands the appointment of contractors from specific area or province resulting in additional community facilitation and delay of implementation of projects.</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GB" sz="1600" dirty="0">
                <a:solidFill>
                  <a:prstClr val="black"/>
                </a:solidFill>
                <a:latin typeface="Arial" panose="020B0604020202020204" pitchFamily="34" charset="0"/>
                <a:cs typeface="Arial" panose="020B0604020202020204" pitchFamily="34" charset="0"/>
              </a:rPr>
              <a:t>It was found that many contractors are experience financial constraints after site establishment.  This require additional monitoring and assistance to these contractors to implement the contracts.  All these contractors work on recovery plans and monitored on weekly basis.</a:t>
            </a:r>
          </a:p>
        </p:txBody>
      </p:sp>
    </p:spTree>
    <p:extLst>
      <p:ext uri="{BB962C8B-B14F-4D97-AF65-F5344CB8AC3E}">
        <p14:creationId xmlns:p14="http://schemas.microsoft.com/office/powerpoint/2010/main" xmlns="" val="396627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xmlns="" id="{D9B5FBD3-B353-4011-A6B9-DC0FA76F66B6}"/>
              </a:ext>
            </a:extLst>
          </p:cNvPr>
          <p:cNvSpPr>
            <a:spLocks noGrp="1"/>
          </p:cNvSpPr>
          <p:nvPr>
            <p:ph type="title"/>
          </p:nvPr>
        </p:nvSpPr>
        <p:spPr>
          <a:xfrm>
            <a:off x="481139" y="436218"/>
            <a:ext cx="9842500" cy="468313"/>
          </a:xfrm>
        </p:spPr>
        <p:txBody>
          <a:bodyPr>
            <a:normAutofit/>
          </a:bodyPr>
          <a:lstStyle/>
          <a:p>
            <a:r>
              <a:rPr lang="en-ZA" dirty="0"/>
              <a:t>4.2 MATTERS</a:t>
            </a:r>
          </a:p>
        </p:txBody>
      </p:sp>
      <p:graphicFrame>
        <p:nvGraphicFramePr>
          <p:cNvPr id="2" name="Table 1">
            <a:extLst>
              <a:ext uri="{FF2B5EF4-FFF2-40B4-BE49-F238E27FC236}">
                <a16:creationId xmlns:a16="http://schemas.microsoft.com/office/drawing/2014/main" xmlns="" id="{A1B1AE27-3AEC-4387-80BA-F9FEC8FD995C}"/>
              </a:ext>
            </a:extLst>
          </p:cNvPr>
          <p:cNvGraphicFramePr>
            <a:graphicFrameLocks noGrp="1"/>
          </p:cNvGraphicFramePr>
          <p:nvPr>
            <p:extLst>
              <p:ext uri="{D42A27DB-BD31-4B8C-83A1-F6EECF244321}">
                <p14:modId xmlns:p14="http://schemas.microsoft.com/office/powerpoint/2010/main" xmlns="" val="1682243942"/>
              </p:ext>
            </p:extLst>
          </p:nvPr>
        </p:nvGraphicFramePr>
        <p:xfrm>
          <a:off x="112437" y="1377720"/>
          <a:ext cx="11920538" cy="5388548"/>
        </p:xfrm>
        <a:graphic>
          <a:graphicData uri="http://schemas.openxmlformats.org/drawingml/2006/table">
            <a:tbl>
              <a:tblPr/>
              <a:tblGrid>
                <a:gridCol w="308622">
                  <a:extLst>
                    <a:ext uri="{9D8B030D-6E8A-4147-A177-3AD203B41FA5}">
                      <a16:colId xmlns:a16="http://schemas.microsoft.com/office/drawing/2014/main" xmlns="" val="4287255086"/>
                    </a:ext>
                  </a:extLst>
                </a:gridCol>
                <a:gridCol w="2812471">
                  <a:extLst>
                    <a:ext uri="{9D8B030D-6E8A-4147-A177-3AD203B41FA5}">
                      <a16:colId xmlns:a16="http://schemas.microsoft.com/office/drawing/2014/main" xmlns="" val="1683597646"/>
                    </a:ext>
                  </a:extLst>
                </a:gridCol>
                <a:gridCol w="5049079">
                  <a:extLst>
                    <a:ext uri="{9D8B030D-6E8A-4147-A177-3AD203B41FA5}">
                      <a16:colId xmlns:a16="http://schemas.microsoft.com/office/drawing/2014/main" xmlns="" val="2187228918"/>
                    </a:ext>
                  </a:extLst>
                </a:gridCol>
                <a:gridCol w="3750366">
                  <a:extLst>
                    <a:ext uri="{9D8B030D-6E8A-4147-A177-3AD203B41FA5}">
                      <a16:colId xmlns:a16="http://schemas.microsoft.com/office/drawing/2014/main" xmlns="" val="1047917830"/>
                    </a:ext>
                  </a:extLst>
                </a:gridCol>
              </a:tblGrid>
              <a:tr h="412803">
                <a:tc>
                  <a:txBody>
                    <a:bodyPr/>
                    <a:lstStyle/>
                    <a:p>
                      <a:pPr algn="l" rtl="0" fontAlgn="ctr"/>
                      <a:r>
                        <a:rPr lang="en-US" sz="1200" b="1" i="0" u="none" strike="noStrike">
                          <a:solidFill>
                            <a:srgbClr val="000000"/>
                          </a:solidFill>
                          <a:effectLst/>
                          <a:latin typeface="Arial" panose="020B0604020202020204" pitchFamily="34" charset="0"/>
                        </a:rPr>
                        <a:t>No.</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US" sz="1200" b="1" i="0" u="none" strike="noStrike">
                          <a:solidFill>
                            <a:srgbClr val="000000"/>
                          </a:solidFill>
                          <a:effectLst/>
                          <a:latin typeface="Arial" panose="020B0604020202020204" pitchFamily="34" charset="0"/>
                        </a:rPr>
                        <a:t>RISK DESCRIPTION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US" sz="1200" b="1" i="0" u="none" strike="noStrike">
                          <a:solidFill>
                            <a:srgbClr val="000000"/>
                          </a:solidFill>
                          <a:effectLst/>
                          <a:latin typeface="Arial" panose="020B0604020202020204" pitchFamily="34" charset="0"/>
                        </a:rPr>
                        <a:t>RISK TREATMENT (MITIGATION)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US" sz="1200" b="1" i="0" u="none" strike="noStrike">
                          <a:solidFill>
                            <a:srgbClr val="000000"/>
                          </a:solidFill>
                          <a:effectLst/>
                          <a:latin typeface="Arial" panose="020B0604020202020204" pitchFamily="34" charset="0"/>
                        </a:rPr>
                        <a:t>COMMENTS / LESSON LEARNT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831840148"/>
                  </a:ext>
                </a:extLst>
              </a:tr>
              <a:tr h="632160">
                <a:tc>
                  <a:txBody>
                    <a:bodyPr/>
                    <a:lstStyle/>
                    <a:p>
                      <a:pPr algn="ctr" fontAlgn="ctr"/>
                      <a:r>
                        <a:rPr lang="en-US" sz="1200" b="0" i="0" u="none" strike="noStrike">
                          <a:solidFill>
                            <a:srgbClr val="000000"/>
                          </a:solidFill>
                          <a:effectLst/>
                          <a:latin typeface="Calibri" panose="020F0502020204030204" pitchFamily="34" charset="0"/>
                        </a:rPr>
                        <a:t>1</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a:solidFill>
                            <a:srgbClr val="000000"/>
                          </a:solidFill>
                          <a:effectLst/>
                          <a:latin typeface="Arial" panose="020B0604020202020204" pitchFamily="34" charset="0"/>
                        </a:rPr>
                        <a:t>Underperforming PSP’s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Weekly meetings will be held to ensure this is not an issue and the PSP's will be managed strictly by the Contract.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Proper Contract management, warning letter and subsequent termination to non-improving PSP’s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61357363"/>
                  </a:ext>
                </a:extLst>
              </a:tr>
              <a:tr h="769586">
                <a:tc>
                  <a:txBody>
                    <a:bodyPr/>
                    <a:lstStyle/>
                    <a:p>
                      <a:pPr algn="ctr" fontAlgn="ctr"/>
                      <a:r>
                        <a:rPr lang="en-US" sz="1200" b="0" i="0" u="none" strike="noStrike">
                          <a:solidFill>
                            <a:srgbClr val="000000"/>
                          </a:solidFill>
                          <a:effectLst/>
                          <a:latin typeface="Calibri" panose="020F0502020204030204" pitchFamily="34" charset="0"/>
                        </a:rPr>
                        <a:t>2</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a:solidFill>
                            <a:srgbClr val="000000"/>
                          </a:solidFill>
                          <a:effectLst/>
                          <a:latin typeface="Arial" panose="020B0604020202020204" pitchFamily="34" charset="0"/>
                        </a:rPr>
                        <a:t>Contractors not performing due to resources and cashflow constraints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Frequent site meetings and inspections to be executed. Funding support by the DBSA to the contractors through direct payment to suppliers when material is delivered to 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To avoid any delays that could be due to cashflow, DBSA can intervene and fund the material delivered to site directly to the suppliers.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17599907"/>
                  </a:ext>
                </a:extLst>
              </a:tr>
              <a:tr h="797071">
                <a:tc>
                  <a:txBody>
                    <a:bodyPr/>
                    <a:lstStyle/>
                    <a:p>
                      <a:pPr algn="ctr" fontAlgn="ctr"/>
                      <a:r>
                        <a:rPr lang="en-US" sz="1200" b="0" i="0" u="none" strike="noStrike">
                          <a:solidFill>
                            <a:srgbClr val="000000"/>
                          </a:solidFill>
                          <a:effectLst/>
                          <a:latin typeface="Calibri" panose="020F0502020204030204" pitchFamily="34" charset="0"/>
                        </a:rPr>
                        <a:t>3</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a:solidFill>
                            <a:srgbClr val="000000"/>
                          </a:solidFill>
                          <a:effectLst/>
                          <a:latin typeface="Arial" panose="020B0604020202020204" pitchFamily="34" charset="0"/>
                        </a:rPr>
                        <a:t>Contractors not performing due to work stoppages, i.e. from community, labourers or subcontractors, Construction mafias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Early and proper social facilitation involvement will assist explain the issues that normally cause stoppages on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The PSP and DBSA facilitators should be pro-active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86422398"/>
                  </a:ext>
                </a:extLst>
              </a:tr>
              <a:tr h="413848">
                <a:tc>
                  <a:txBody>
                    <a:bodyPr/>
                    <a:lstStyle/>
                    <a:p>
                      <a:pPr algn="ctr" fontAlgn="ctr"/>
                      <a:r>
                        <a:rPr lang="en-US" sz="1200" b="0" i="0" u="none" strike="noStrike">
                          <a:solidFill>
                            <a:srgbClr val="000000"/>
                          </a:solidFill>
                          <a:effectLst/>
                          <a:latin typeface="Calibri" panose="020F0502020204030204" pitchFamily="34" charset="0"/>
                        </a:rPr>
                        <a:t>4</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a:solidFill>
                            <a:srgbClr val="000000"/>
                          </a:solidFill>
                          <a:effectLst/>
                          <a:latin typeface="Arial" panose="020B0604020202020204" pitchFamily="34" charset="0"/>
                        </a:rPr>
                        <a:t>Inclement weather, riots or pandemics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The contract shall be strictly followed, and all risks mitigated.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Safety will be a priority and no compromise.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55412227"/>
                  </a:ext>
                </a:extLst>
              </a:tr>
              <a:tr h="555411">
                <a:tc>
                  <a:txBody>
                    <a:bodyPr/>
                    <a:lstStyle/>
                    <a:p>
                      <a:pPr algn="ctr" fontAlgn="ctr"/>
                      <a:r>
                        <a:rPr lang="en-US" sz="1200" b="0" i="0" u="none" strike="noStrike">
                          <a:solidFill>
                            <a:srgbClr val="000000"/>
                          </a:solidFill>
                          <a:effectLst/>
                          <a:latin typeface="Calibri" panose="020F0502020204030204" pitchFamily="34" charset="0"/>
                        </a:rPr>
                        <a:t>5</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a:solidFill>
                            <a:srgbClr val="000000"/>
                          </a:solidFill>
                          <a:effectLst/>
                          <a:latin typeface="Arial" panose="020B0604020202020204" pitchFamily="34" charset="0"/>
                        </a:rPr>
                        <a:t>Force Majeure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The Clauses in the Contracts shall govern how to deal with 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All parties need to comply and allow the Contract to be followed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63269296"/>
                  </a:ext>
                </a:extLst>
              </a:tr>
              <a:tr h="893269">
                <a:tc>
                  <a:txBody>
                    <a:bodyPr/>
                    <a:lstStyle/>
                    <a:p>
                      <a:pPr algn="ctr" fontAlgn="ctr"/>
                      <a:r>
                        <a:rPr lang="en-US" sz="1200" b="0" i="0" u="none" strike="noStrike">
                          <a:solidFill>
                            <a:srgbClr val="000000"/>
                          </a:solidFill>
                          <a:effectLst/>
                          <a:latin typeface="Calibri" panose="020F0502020204030204" pitchFamily="34" charset="0"/>
                        </a:rPr>
                        <a:t>6</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a:solidFill>
                            <a:srgbClr val="000000"/>
                          </a:solidFill>
                          <a:effectLst/>
                          <a:latin typeface="Arial" panose="020B0604020202020204" pitchFamily="34" charset="0"/>
                        </a:rPr>
                        <a:t>Delay in payment of local Service Providers and/or of labourers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Service providers to ensure all submitted information is correct and submission of invoices to DBSA is done on time. DBSA to ensure payment is completed withing the contractual stipulated time and service providers to compensate the local service providers and labourers as per their agreement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A follow up with labourers or CLO will also ensure that there are no delayed payments that can stop implementation of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83518069"/>
                  </a:ext>
                </a:extLst>
              </a:tr>
              <a:tr h="893269">
                <a:tc>
                  <a:txBody>
                    <a:bodyPr/>
                    <a:lstStyle/>
                    <a:p>
                      <a:pPr algn="ctr" fontAlgn="ctr"/>
                      <a:r>
                        <a:rPr lang="en-US" sz="1200" b="0" i="0" u="none" strike="noStrike">
                          <a:solidFill>
                            <a:srgbClr val="000000"/>
                          </a:solidFill>
                          <a:effectLst/>
                          <a:latin typeface="Calibri" panose="020F0502020204030204" pitchFamily="34" charset="0"/>
                        </a:rPr>
                        <a:t>7</a:t>
                      </a:r>
                    </a:p>
                  </a:txBody>
                  <a:tcPr marL="8942" marR="8942" marT="8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a:solidFill>
                            <a:srgbClr val="000000"/>
                          </a:solidFill>
                          <a:effectLst/>
                          <a:latin typeface="Arial" panose="020B0604020202020204" pitchFamily="34" charset="0"/>
                        </a:rPr>
                        <a:t>Risk of Theft on sites at completion – some sites are close to completion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The Owning Entities to identify an operator to take over immediately on handover as some equipment (fridge and stoves, beds etc has been added in some facilities)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Arial" panose="020B0604020202020204" pitchFamily="34" charset="0"/>
                        </a:rPr>
                        <a:t>Urgent action required as most projects will start being handover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23180359"/>
                  </a:ext>
                </a:extLst>
              </a:tr>
            </a:tbl>
          </a:graphicData>
        </a:graphic>
      </p:graphicFrame>
      <p:sp>
        <p:nvSpPr>
          <p:cNvPr id="4" name="Slide Number Placeholder 3">
            <a:extLst>
              <a:ext uri="{FF2B5EF4-FFF2-40B4-BE49-F238E27FC236}">
                <a16:creationId xmlns:a16="http://schemas.microsoft.com/office/drawing/2014/main" xmlns="" id="{80561D7B-2A8D-42BA-A857-81370A8E9FE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712AE6-0A2C-8540-9ACB-1C6BCF181E53}" type="slidenum">
              <a:rPr kumimoji="0" lang="en-US" sz="1050" b="0" i="0" u="none" strike="noStrike" kern="1200" cap="none" spc="0" normalizeH="0" baseline="0" noProof="0" smtClean="0">
                <a:ln>
                  <a:noFill/>
                </a:ln>
                <a:solidFill>
                  <a:srgbClr val="FBB04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a:ln>
                <a:noFill/>
              </a:ln>
              <a:solidFill>
                <a:srgbClr val="FBB0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9547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22</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a:xfrm>
            <a:off x="4204802" y="2961000"/>
            <a:ext cx="3402391" cy="468000"/>
          </a:xfrm>
        </p:spPr>
        <p:txBody>
          <a:bodyPr>
            <a:normAutofit/>
          </a:bodyPr>
          <a:lstStyle/>
          <a:p>
            <a:pPr algn="ctr"/>
            <a:r>
              <a:rPr lang="en-ZA" dirty="0">
                <a:solidFill>
                  <a:schemeClr val="tx1"/>
                </a:solidFill>
              </a:rPr>
              <a:t>OTHER matters</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707078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xmlns="" id="{D9B5FBD3-B353-4011-A6B9-DC0FA76F66B6}"/>
              </a:ext>
            </a:extLst>
          </p:cNvPr>
          <p:cNvSpPr>
            <a:spLocks noGrp="1"/>
          </p:cNvSpPr>
          <p:nvPr>
            <p:ph type="title"/>
          </p:nvPr>
        </p:nvSpPr>
        <p:spPr>
          <a:xfrm>
            <a:off x="481139" y="436218"/>
            <a:ext cx="9842500" cy="468313"/>
          </a:xfrm>
        </p:spPr>
        <p:txBody>
          <a:bodyPr>
            <a:normAutofit/>
          </a:bodyPr>
          <a:lstStyle/>
          <a:p>
            <a:r>
              <a:rPr lang="en-ZA" dirty="0"/>
              <a:t>5 other matters</a:t>
            </a:r>
          </a:p>
        </p:txBody>
      </p:sp>
      <p:sp>
        <p:nvSpPr>
          <p:cNvPr id="4" name="Slide Number Placeholder 3">
            <a:extLst>
              <a:ext uri="{FF2B5EF4-FFF2-40B4-BE49-F238E27FC236}">
                <a16:creationId xmlns:a16="http://schemas.microsoft.com/office/drawing/2014/main" xmlns="" id="{80561D7B-2A8D-42BA-A857-81370A8E9FE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712AE6-0A2C-8540-9ACB-1C6BCF181E53}" type="slidenum">
              <a:rPr kumimoji="0" lang="en-US" sz="1050" b="0" i="0" u="none" strike="noStrike" kern="1200" cap="none" spc="0" normalizeH="0" baseline="0" noProof="0" smtClean="0">
                <a:ln>
                  <a:noFill/>
                </a:ln>
                <a:solidFill>
                  <a:srgbClr val="FBB04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a:ln>
                <a:noFill/>
              </a:ln>
              <a:solidFill>
                <a:srgbClr val="FBB04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8A8A8AB1-4DB5-CC8E-35FE-B4442DAC35F1}"/>
              </a:ext>
            </a:extLst>
          </p:cNvPr>
          <p:cNvSpPr txBox="1"/>
          <p:nvPr/>
        </p:nvSpPr>
        <p:spPr>
          <a:xfrm>
            <a:off x="93672" y="1346830"/>
            <a:ext cx="11791665" cy="5245026"/>
          </a:xfrm>
          <a:prstGeom prst="rect">
            <a:avLst/>
          </a:prstGeom>
          <a:noFill/>
          <a:ln>
            <a:solidFill>
              <a:schemeClr val="accent1"/>
            </a:solidFill>
          </a:ln>
        </p:spPr>
        <p:txBody>
          <a:bodyPr wrap="square" rtlCol="0">
            <a:spAutoFit/>
          </a:bodyPr>
          <a:lstStyle/>
          <a:p>
            <a:pPr marR="0" lvl="0" algn="l" defTabSz="914400" rtl="0" eaLnBrk="1" fontAlgn="auto" latinLnBrk="0" hangingPunct="1">
              <a:lnSpc>
                <a:spcPct val="130000"/>
              </a:lnSpc>
              <a:spcAft>
                <a:spcPts val="600"/>
              </a:spcAft>
              <a:buClrTx/>
              <a:buSzTx/>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the 47 project in construction:</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of 3 projects has appointed contract value larger that R30m i.e. LP </a:t>
            </a:r>
            <a:r>
              <a:rPr kumimoji="0" lang="en-US" sz="1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Matsila</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Lodge (R36,366,481.12), EC </a:t>
            </a:r>
            <a:r>
              <a:rPr kumimoji="0" lang="en-US" sz="1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Qatywa</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Eco Tourism Development (R32,802,163.00), EC </a:t>
            </a:r>
            <a:r>
              <a:rPr kumimoji="0" lang="en-US" sz="1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Mthonsi</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Lodge (R31,072,567.60).  Standard practice at DBSA and in line with the SCM policy and procedures any project above R30m need to include 30% of construction value to local SMME’s.  These requirements are measured and reported on a monthly basis via our appointed PSP and reviewed by the DBSA team to ensure compliance.</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US" sz="1600" dirty="0">
                <a:solidFill>
                  <a:prstClr val="black"/>
                </a:solidFill>
                <a:latin typeface="Arial" panose="020B0604020202020204" pitchFamily="34" charset="0"/>
                <a:cs typeface="Arial" panose="020B0604020202020204" pitchFamily="34" charset="0"/>
              </a:rPr>
              <a:t>The projects below R30m construction value are also encouraged to allocate the maximum amount to the local SMME’s and local community job creation.  The appointed contractors are also encouraged to buy material for local suppliers.</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US" sz="1600" dirty="0">
                <a:solidFill>
                  <a:prstClr val="black"/>
                </a:solidFill>
                <a:latin typeface="Arial" panose="020B0604020202020204" pitchFamily="34" charset="0"/>
                <a:cs typeface="Arial" panose="020B0604020202020204" pitchFamily="34" charset="0"/>
              </a:rPr>
              <a:t>In procuring of Service Providers in line with the implementation plan, the DBSA will make use of its own SCM policy and procedures, but will get concurrence from NDT before any appointment made.  This will allow the DBSA to inform the NDT of any possible shortfall or material changes in the budget of the </a:t>
            </a:r>
            <a:r>
              <a:rPr lang="en-US" sz="1600" dirty="0" err="1">
                <a:solidFill>
                  <a:prstClr val="black"/>
                </a:solidFill>
                <a:latin typeface="Arial" panose="020B0604020202020204" pitchFamily="34" charset="0"/>
                <a:cs typeface="Arial" panose="020B0604020202020204" pitchFamily="34" charset="0"/>
              </a:rPr>
              <a:t>programme</a:t>
            </a:r>
            <a:r>
              <a:rPr lang="en-US" sz="1600" dirty="0">
                <a:solidFill>
                  <a:prstClr val="black"/>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r>
              <a:rPr lang="en-US" sz="1600" dirty="0">
                <a:solidFill>
                  <a:prstClr val="black"/>
                </a:solidFill>
                <a:latin typeface="Arial" panose="020B0604020202020204" pitchFamily="34" charset="0"/>
                <a:cs typeface="Arial" panose="020B0604020202020204" pitchFamily="34" charset="0"/>
              </a:rPr>
              <a:t>The DBSA will either make use of the already established contractor and PSP panels or in special circumstances go out on open tender.  To date, all service providers were sourced from the DBSA SCM panels in competitive manner complying with all requirements.</a:t>
            </a:r>
          </a:p>
          <a:p>
            <a:pPr marL="285750" marR="0" lvl="0" indent="-285750" algn="l" defTabSz="914400" rtl="0" eaLnBrk="1" fontAlgn="auto" latinLnBrk="0" hangingPunct="1">
              <a:lnSpc>
                <a:spcPct val="130000"/>
              </a:lnSpc>
              <a:spcAft>
                <a:spcPts val="600"/>
              </a:spcAft>
              <a:buClrTx/>
              <a:buSzTx/>
              <a:buFont typeface="Wingdings" panose="05000000000000000000" pitchFamily="2" charset="2"/>
              <a:buChar char="§"/>
              <a:tabLst/>
              <a:defRPr/>
            </a:pPr>
            <a:endPar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9245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24</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a:xfrm>
            <a:off x="1260629" y="2649984"/>
            <a:ext cx="9587883" cy="1013016"/>
          </a:xfrm>
        </p:spPr>
        <p:txBody>
          <a:bodyPr>
            <a:normAutofit/>
          </a:bodyPr>
          <a:lstStyle/>
          <a:p>
            <a:pPr algn="ctr"/>
            <a:r>
              <a:rPr lang="en-ZA" dirty="0">
                <a:solidFill>
                  <a:schemeClr val="tx1"/>
                </a:solidFill>
              </a:rPr>
              <a:t>Detailed discussion per project in construction (47)</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24</a:t>
            </a:fld>
            <a:endParaRPr lang="en-US">
              <a:solidFill>
                <a:prstClr val="black">
                  <a:tint val="75000"/>
                </a:prstClr>
              </a:solidFill>
              <a:latin typeface="Calibri"/>
            </a:endParaRPr>
          </a:p>
        </p:txBody>
      </p:sp>
      <p:sp>
        <p:nvSpPr>
          <p:cNvPr id="2" name="TextBox 1">
            <a:extLst>
              <a:ext uri="{FF2B5EF4-FFF2-40B4-BE49-F238E27FC236}">
                <a16:creationId xmlns:a16="http://schemas.microsoft.com/office/drawing/2014/main" xmlns="" id="{0A2967D7-40C6-A54C-4F39-8EBF72F9FFB8}"/>
              </a:ext>
            </a:extLst>
          </p:cNvPr>
          <p:cNvSpPr txBox="1"/>
          <p:nvPr/>
        </p:nvSpPr>
        <p:spPr>
          <a:xfrm>
            <a:off x="2752078" y="4199138"/>
            <a:ext cx="7814960" cy="923330"/>
          </a:xfrm>
          <a:prstGeom prst="rect">
            <a:avLst/>
          </a:prstGeom>
          <a:noFill/>
        </p:spPr>
        <p:txBody>
          <a:bodyPr wrap="none" rtlCol="0">
            <a:spAutoFit/>
          </a:bodyPr>
          <a:lstStyle/>
          <a:p>
            <a:r>
              <a:rPr lang="en-ZA" dirty="0">
                <a:highlight>
                  <a:srgbClr val="00FF00"/>
                </a:highlight>
              </a:rPr>
              <a:t>27</a:t>
            </a:r>
            <a:r>
              <a:rPr lang="en-ZA" dirty="0"/>
              <a:t> Projects ahead or on track</a:t>
            </a:r>
          </a:p>
          <a:p>
            <a:r>
              <a:rPr lang="en-ZA" dirty="0">
                <a:highlight>
                  <a:srgbClr val="FBB040"/>
                </a:highlight>
              </a:rPr>
              <a:t>11</a:t>
            </a:r>
            <a:r>
              <a:rPr lang="en-ZA" dirty="0"/>
              <a:t> projects have risks, but managed closely </a:t>
            </a:r>
          </a:p>
          <a:p>
            <a:r>
              <a:rPr lang="en-ZA" dirty="0">
                <a:highlight>
                  <a:srgbClr val="FF0000"/>
                </a:highlight>
              </a:rPr>
              <a:t>9</a:t>
            </a:r>
            <a:r>
              <a:rPr lang="en-ZA" dirty="0"/>
              <a:t> projects managed with recovery plan, contractor experiencing problems</a:t>
            </a:r>
            <a:endParaRPr lang="en-US" dirty="0"/>
          </a:p>
        </p:txBody>
      </p:sp>
    </p:spTree>
    <p:extLst>
      <p:ext uri="{BB962C8B-B14F-4D97-AF65-F5344CB8AC3E}">
        <p14:creationId xmlns:p14="http://schemas.microsoft.com/office/powerpoint/2010/main" xmlns="" val="25313386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4886" y="187540"/>
            <a:ext cx="9841889" cy="468000"/>
          </a:xfrm>
        </p:spPr>
        <p:txBody>
          <a:bodyPr/>
          <a:lstStyle/>
          <a:p>
            <a:r>
              <a:rPr lang="en-US"/>
              <a:t>Construction STAGE</a:t>
            </a:r>
          </a:p>
        </p:txBody>
      </p:sp>
      <p:sp>
        <p:nvSpPr>
          <p:cNvPr id="8" name="Text Placeholder 7"/>
          <p:cNvSpPr>
            <a:spLocks noGrp="1"/>
          </p:cNvSpPr>
          <p:nvPr>
            <p:ph type="body" idx="13"/>
          </p:nvPr>
        </p:nvSpPr>
        <p:spPr>
          <a:xfrm>
            <a:off x="481139" y="819511"/>
            <a:ext cx="2436232" cy="275493"/>
          </a:xfrm>
          <a:solidFill>
            <a:srgbClr val="92D050"/>
          </a:solidFill>
        </p:spPr>
        <p:txBody>
          <a:bodyPr/>
          <a:lstStyle/>
          <a:p>
            <a:r>
              <a:rPr lang="en-US">
                <a:solidFill>
                  <a:schemeClr val="tx1"/>
                </a:solidFill>
              </a:rPr>
              <a:t>Construction Progress</a:t>
            </a:r>
          </a:p>
        </p:txBody>
      </p:sp>
      <p:graphicFrame>
        <p:nvGraphicFramePr>
          <p:cNvPr id="2" name="Table 1">
            <a:extLst>
              <a:ext uri="{FF2B5EF4-FFF2-40B4-BE49-F238E27FC236}">
                <a16:creationId xmlns:a16="http://schemas.microsoft.com/office/drawing/2014/main" xmlns="" id="{86D8CC39-C798-C621-4CCC-DBCAC9C7DCEA}"/>
              </a:ext>
            </a:extLst>
          </p:cNvPr>
          <p:cNvGraphicFramePr>
            <a:graphicFrameLocks noGrp="1"/>
          </p:cNvGraphicFramePr>
          <p:nvPr>
            <p:extLst>
              <p:ext uri="{D42A27DB-BD31-4B8C-83A1-F6EECF244321}">
                <p14:modId xmlns:p14="http://schemas.microsoft.com/office/powerpoint/2010/main" xmlns="" val="3034171727"/>
              </p:ext>
            </p:extLst>
          </p:nvPr>
        </p:nvGraphicFramePr>
        <p:xfrm>
          <a:off x="182880" y="1413164"/>
          <a:ext cx="11745883" cy="5099749"/>
        </p:xfrm>
        <a:graphic>
          <a:graphicData uri="http://schemas.openxmlformats.org/drawingml/2006/table">
            <a:tbl>
              <a:tblPr/>
              <a:tblGrid>
                <a:gridCol w="1262220">
                  <a:extLst>
                    <a:ext uri="{9D8B030D-6E8A-4147-A177-3AD203B41FA5}">
                      <a16:colId xmlns:a16="http://schemas.microsoft.com/office/drawing/2014/main" xmlns="" val="562871510"/>
                    </a:ext>
                  </a:extLst>
                </a:gridCol>
                <a:gridCol w="2371688">
                  <a:extLst>
                    <a:ext uri="{9D8B030D-6E8A-4147-A177-3AD203B41FA5}">
                      <a16:colId xmlns:a16="http://schemas.microsoft.com/office/drawing/2014/main" xmlns="" val="2333089768"/>
                    </a:ext>
                  </a:extLst>
                </a:gridCol>
                <a:gridCol w="5443590">
                  <a:extLst>
                    <a:ext uri="{9D8B030D-6E8A-4147-A177-3AD203B41FA5}">
                      <a16:colId xmlns:a16="http://schemas.microsoft.com/office/drawing/2014/main" xmlns="" val="1223534247"/>
                    </a:ext>
                  </a:extLst>
                </a:gridCol>
                <a:gridCol w="432262">
                  <a:extLst>
                    <a:ext uri="{9D8B030D-6E8A-4147-A177-3AD203B41FA5}">
                      <a16:colId xmlns:a16="http://schemas.microsoft.com/office/drawing/2014/main" xmlns="" val="1195327988"/>
                    </a:ext>
                  </a:extLst>
                </a:gridCol>
                <a:gridCol w="415636">
                  <a:extLst>
                    <a:ext uri="{9D8B030D-6E8A-4147-A177-3AD203B41FA5}">
                      <a16:colId xmlns:a16="http://schemas.microsoft.com/office/drawing/2014/main" xmlns="" val="782379095"/>
                    </a:ext>
                  </a:extLst>
                </a:gridCol>
                <a:gridCol w="714895">
                  <a:extLst>
                    <a:ext uri="{9D8B030D-6E8A-4147-A177-3AD203B41FA5}">
                      <a16:colId xmlns:a16="http://schemas.microsoft.com/office/drawing/2014/main" xmlns="" val="1295586723"/>
                    </a:ext>
                  </a:extLst>
                </a:gridCol>
                <a:gridCol w="448887">
                  <a:extLst>
                    <a:ext uri="{9D8B030D-6E8A-4147-A177-3AD203B41FA5}">
                      <a16:colId xmlns:a16="http://schemas.microsoft.com/office/drawing/2014/main" xmlns="" val="1697357478"/>
                    </a:ext>
                  </a:extLst>
                </a:gridCol>
                <a:gridCol w="656705">
                  <a:extLst>
                    <a:ext uri="{9D8B030D-6E8A-4147-A177-3AD203B41FA5}">
                      <a16:colId xmlns:a16="http://schemas.microsoft.com/office/drawing/2014/main" xmlns="" val="2989732060"/>
                    </a:ext>
                  </a:extLst>
                </a:gridCol>
              </a:tblGrid>
              <a:tr h="553746">
                <a:tc>
                  <a:txBody>
                    <a:bodyPr/>
                    <a:lstStyle/>
                    <a:p>
                      <a:pPr algn="l" rtl="0" fontAlgn="ctr"/>
                      <a:r>
                        <a:rPr lang="en-US" sz="600" b="1" i="0" u="none" strike="noStrike">
                          <a:solidFill>
                            <a:srgbClr val="000000"/>
                          </a:solidFill>
                          <a:effectLst/>
                          <a:latin typeface="Arial" panose="020B0604020202020204" pitchFamily="34" charset="0"/>
                        </a:rPr>
                        <a:t>Work Package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600" b="1" i="0" u="none" strike="noStrike">
                          <a:solidFill>
                            <a:srgbClr val="000000"/>
                          </a:solidFill>
                          <a:effectLst/>
                          <a:latin typeface="Arial" panose="020B0604020202020204" pitchFamily="34" charset="0"/>
                        </a:rPr>
                        <a:t>Project Description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600" b="1" i="0" u="none" strike="noStrike">
                          <a:solidFill>
                            <a:srgbClr val="000000"/>
                          </a:solidFill>
                          <a:effectLst/>
                          <a:latin typeface="Arial" panose="020B0604020202020204" pitchFamily="34" charset="0"/>
                        </a:rPr>
                        <a:t>Comments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600" b="1" i="0" u="none" strike="noStrike">
                          <a:solidFill>
                            <a:srgbClr val="000000"/>
                          </a:solidFill>
                          <a:effectLst/>
                          <a:latin typeface="Arial" panose="020B0604020202020204" pitchFamily="34" charset="0"/>
                        </a:rPr>
                        <a:t>Planned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600" b="1" i="0" u="none" strike="noStrike">
                          <a:solidFill>
                            <a:srgbClr val="000000"/>
                          </a:solidFill>
                          <a:effectLst/>
                          <a:latin typeface="Arial" panose="020B0604020202020204" pitchFamily="34" charset="0"/>
                        </a:rPr>
                        <a:t>Actual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600" b="1" i="0" u="none" strike="noStrike">
                          <a:solidFill>
                            <a:srgbClr val="000000"/>
                          </a:solidFill>
                          <a:effectLst/>
                          <a:latin typeface="Arial" panose="020B0604020202020204" pitchFamily="34" charset="0"/>
                        </a:rPr>
                        <a:t>Site Handover / Commencement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600" b="1" i="0" u="none" strike="noStrike">
                          <a:solidFill>
                            <a:srgbClr val="000000"/>
                          </a:solidFill>
                          <a:effectLst/>
                          <a:latin typeface="Arial" panose="020B0604020202020204" pitchFamily="34" charset="0"/>
                        </a:rPr>
                        <a:t>Project Duration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600" b="1" i="0" u="none" strike="noStrike">
                          <a:solidFill>
                            <a:srgbClr val="000000"/>
                          </a:solidFill>
                          <a:effectLst/>
                          <a:latin typeface="Arial" panose="020B0604020202020204" pitchFamily="34" charset="0"/>
                        </a:rPr>
                        <a:t>Practical Completion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889890294"/>
                  </a:ext>
                </a:extLst>
              </a:tr>
              <a:tr h="410530">
                <a:tc rowSpan="7">
                  <a:txBody>
                    <a:bodyPr/>
                    <a:lstStyle/>
                    <a:p>
                      <a:pPr algn="ctr" rtl="0" fontAlgn="ctr"/>
                      <a:r>
                        <a:rPr lang="en-US" sz="800" b="0" i="0" u="none" strike="noStrike" dirty="0">
                          <a:solidFill>
                            <a:srgbClr val="000000"/>
                          </a:solidFill>
                          <a:effectLst/>
                          <a:latin typeface="Arial" panose="020B0604020202020204" pitchFamily="34" charset="0"/>
                        </a:rPr>
                        <a:t>Maintenance &amp; Beautification of Provincial State-Owned Attractions.</a:t>
                      </a:r>
                    </a:p>
                    <a:p>
                      <a:pPr algn="ctr" rtl="0" fontAlgn="ctr"/>
                      <a:r>
                        <a:rPr lang="en-US" sz="800" b="0" i="0" u="none" strike="noStrike" dirty="0">
                          <a:solidFill>
                            <a:srgbClr val="000000"/>
                          </a:solidFill>
                          <a:effectLst/>
                          <a:latin typeface="Arial" panose="020B0604020202020204" pitchFamily="34" charset="0"/>
                        </a:rPr>
                        <a: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a:txBody>
                    <a:bodyPr/>
                    <a:lstStyle/>
                    <a:p>
                      <a:pPr algn="l" rtl="0" fontAlgn="ctr"/>
                      <a:r>
                        <a:rPr lang="en-US" sz="800" b="0" i="0" u="none" strike="noStrike" dirty="0" err="1">
                          <a:solidFill>
                            <a:srgbClr val="000000"/>
                          </a:solidFill>
                          <a:effectLst/>
                          <a:latin typeface="Arial" panose="020B0604020202020204" pitchFamily="34" charset="0"/>
                        </a:rPr>
                        <a:t>Goukamma</a:t>
                      </a:r>
                      <a:r>
                        <a:rPr lang="en-US" sz="800" b="0" i="0" u="none" strike="noStrike" dirty="0">
                          <a:solidFill>
                            <a:srgbClr val="000000"/>
                          </a:solidFill>
                          <a:effectLst/>
                          <a:latin typeface="Arial" panose="020B0604020202020204" pitchFamily="34" charset="0"/>
                        </a:rPr>
                        <a:t> Nature Reserve, Western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98%, All works have been completed and attending to snags identified by PSP and team.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95%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98%</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2022/12/14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2023/06/14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348139983"/>
                  </a:ext>
                </a:extLst>
              </a:tr>
              <a:tr h="573578">
                <a:tc vMerge="1">
                  <a:txBody>
                    <a:bodyPr/>
                    <a:lstStyle/>
                    <a:p>
                      <a:endParaRPr lang="en-US"/>
                    </a:p>
                  </a:txBody>
                  <a:tcPr/>
                </a:tc>
                <a:tc>
                  <a:txBody>
                    <a:bodyPr/>
                    <a:lstStyle/>
                    <a:p>
                      <a:pPr algn="l" rtl="0" fontAlgn="ctr"/>
                      <a:r>
                        <a:rPr lang="en-US" sz="800" b="0" i="0" u="none" strike="noStrike" dirty="0">
                          <a:solidFill>
                            <a:srgbClr val="000000"/>
                          </a:solidFill>
                          <a:effectLst/>
                          <a:latin typeface="Arial" panose="020B0604020202020204" pitchFamily="34" charset="0"/>
                        </a:rPr>
                        <a:t>Lookout Hill Khayelitsha, Western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95%. Fencing complete, gates are complete and motorized, leaks on roof attended too. Working on sealing of the windows. Challenges with social facilitation at start and to get local </a:t>
                      </a:r>
                      <a:r>
                        <a:rPr lang="en-US" sz="800" b="0" i="0" u="none" strike="noStrike" dirty="0" err="1">
                          <a:solidFill>
                            <a:srgbClr val="000000"/>
                          </a:solidFill>
                          <a:effectLst/>
                          <a:latin typeface="Arial" panose="020B0604020202020204" pitchFamily="34" charset="0"/>
                        </a:rPr>
                        <a:t>labour</a:t>
                      </a:r>
                      <a:r>
                        <a:rPr lang="en-US" sz="800" b="0" i="0" u="none" strike="noStrike" dirty="0">
                          <a:solidFill>
                            <a:srgbClr val="000000"/>
                          </a:solidFill>
                          <a:effectLst/>
                          <a:latin typeface="Arial" panose="020B0604020202020204" pitchFamily="34" charset="0"/>
                        </a:rPr>
                        <a:t>.  ON TRACK</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95%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2022/12/14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2023/06/14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06431143"/>
                  </a:ext>
                </a:extLst>
              </a:tr>
              <a:tr h="565266">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Cederberg Wilderness Area, Western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97%. All works have been completed and snagging is ongoing. Rain interruptions delayed the works. EOT claims to be submitted to PSP for review.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95%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2022/12/14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2023/06/14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950381638"/>
                  </a:ext>
                </a:extLst>
              </a:tr>
              <a:tr h="507076">
                <a:tc vMerge="1">
                  <a:txBody>
                    <a:bodyPr/>
                    <a:lstStyle/>
                    <a:p>
                      <a:pPr algn="ctr" rtl="0" fontAlgn="ctr"/>
                      <a:r>
                        <a:rPr lang="en-US" sz="800" b="0" i="0" u="none" strike="noStrike" dirty="0">
                          <a:solidFill>
                            <a:srgbClr val="000000"/>
                          </a:solidFill>
                          <a:effectLst/>
                          <a:latin typeface="Arial" panose="020B0604020202020204" pitchFamily="34" charset="0"/>
                        </a:rPr>
                        <a: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800" b="0" i="0" u="none" strike="noStrike">
                          <a:solidFill>
                            <a:srgbClr val="000000"/>
                          </a:solidFill>
                          <a:effectLst/>
                          <a:latin typeface="Arial" panose="020B0604020202020204" pitchFamily="34" charset="0"/>
                        </a:rPr>
                        <a:t>Nwanedi Nature Reserve, Limpopo</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90%. Works on the reception area roof is completed, male and female ablutions are completed, ceilings completed and currently busy with painting and works on the septic tank. External work - installation of dustbins have been completed and currently installing benches.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744014451"/>
                  </a:ext>
                </a:extLst>
              </a:tr>
              <a:tr h="681644">
                <a:tc vMerge="1">
                  <a:txBody>
                    <a:bodyPr/>
                    <a:lstStyle/>
                    <a:p>
                      <a:endParaRPr lang="en-US"/>
                    </a:p>
                  </a:txBody>
                  <a:tcPr/>
                </a:tc>
                <a:tc>
                  <a:txBody>
                    <a:bodyPr/>
                    <a:lstStyle/>
                    <a:p>
                      <a:pPr algn="l" rtl="0" fontAlgn="ctr"/>
                      <a:r>
                        <a:rPr lang="en-US" sz="800" b="0" i="0" u="none" strike="noStrike" dirty="0" err="1">
                          <a:solidFill>
                            <a:srgbClr val="000000"/>
                          </a:solidFill>
                          <a:effectLst/>
                          <a:latin typeface="Arial" panose="020B0604020202020204" pitchFamily="34" charset="0"/>
                        </a:rPr>
                        <a:t>Blouberg</a:t>
                      </a:r>
                      <a:r>
                        <a:rPr lang="en-US" sz="800" b="0" i="0" u="none" strike="noStrike" dirty="0">
                          <a:solidFill>
                            <a:srgbClr val="000000"/>
                          </a:solidFill>
                          <a:effectLst/>
                          <a:latin typeface="Arial" panose="020B0604020202020204" pitchFamily="34" charset="0"/>
                        </a:rPr>
                        <a:t> Nature Reserve, Limpopo</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94%. Works completed - foundations, superstructure, roof and plumbing for the kitchen; elevated steel frame with </a:t>
                      </a:r>
                      <a:r>
                        <a:rPr lang="en-US" sz="800" b="0" i="0" u="none" strike="noStrike" dirty="0" err="1">
                          <a:solidFill>
                            <a:srgbClr val="000000"/>
                          </a:solidFill>
                          <a:effectLst/>
                          <a:latin typeface="Arial" panose="020B0604020202020204" pitchFamily="34" charset="0"/>
                        </a:rPr>
                        <a:t>Jojo</a:t>
                      </a:r>
                      <a:r>
                        <a:rPr lang="en-US" sz="800" b="0" i="0" u="none" strike="noStrike" dirty="0">
                          <a:solidFill>
                            <a:srgbClr val="000000"/>
                          </a:solidFill>
                          <a:effectLst/>
                          <a:latin typeface="Arial" panose="020B0604020202020204" pitchFamily="34" charset="0"/>
                        </a:rPr>
                        <a:t> tank installed, masonry work and top slab for the septic tank from kitchen completed. Currently completing the steel structure for the canvas stands, borehole drilling and testing of the existing borehole and upgrade of the water pipe.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dirty="0">
                          <a:solidFill>
                            <a:srgbClr val="000000"/>
                          </a:solidFill>
                          <a:effectLst/>
                          <a:latin typeface="Arial" panose="020B0604020202020204" pitchFamily="34" charset="0"/>
                        </a:rPr>
                        <a:t>2023/01/16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767002211"/>
                  </a:ext>
                </a:extLst>
              </a:tr>
              <a:tr h="822960">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Musina Nature Reserve, Limpopo</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80%. The picnic site chalets have been completed and benches currently being installed. The kitchen construction and ablution block has been completed. Sanitary for ablutions blocks being installed. The water network to the kitchen being completed and the septic tank and soak away are currently being constructed.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80%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dirty="0">
                          <a:solidFill>
                            <a:srgbClr val="000000"/>
                          </a:solidFill>
                          <a:effectLst/>
                          <a:latin typeface="Arial" panose="020B0604020202020204" pitchFamily="34" charset="0"/>
                        </a:rPr>
                        <a:t>2023/01/16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232950241"/>
                  </a:ext>
                </a:extLst>
              </a:tr>
              <a:tr h="984949">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Modjadji Nature Reserve, Limpopo</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80%. The roof and painting work on the reception area has been completed and currently working on the tiling and fixing of broken doors. Also replacing of toilet and handwash basins on the ablution by the reception and completing the tiling thereof. Completing installation of the elevated tank stand and </a:t>
                      </a:r>
                      <a:r>
                        <a:rPr lang="en-US" sz="800" b="0" i="0" u="none" strike="noStrike" dirty="0" err="1">
                          <a:solidFill>
                            <a:srgbClr val="000000"/>
                          </a:solidFill>
                          <a:effectLst/>
                          <a:latin typeface="Arial" panose="020B0604020202020204" pitchFamily="34" charset="0"/>
                        </a:rPr>
                        <a:t>jojo</a:t>
                      </a:r>
                      <a:r>
                        <a:rPr lang="en-US" sz="800" b="0" i="0" u="none" strike="noStrike" dirty="0">
                          <a:solidFill>
                            <a:srgbClr val="000000"/>
                          </a:solidFill>
                          <a:effectLst/>
                          <a:latin typeface="Arial" panose="020B0604020202020204" pitchFamily="34" charset="0"/>
                        </a:rPr>
                        <a:t> tank.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80%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2023/07/16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032551333"/>
                  </a:ext>
                </a:extLst>
              </a:tr>
            </a:tbl>
          </a:graphicData>
        </a:graphic>
      </p:graphicFrame>
      <p:sp>
        <p:nvSpPr>
          <p:cNvPr id="3" name="Slide Number Placeholder 2"/>
          <p:cNvSpPr>
            <a:spLocks noGrp="1"/>
          </p:cNvSpPr>
          <p:nvPr>
            <p:ph type="sldNum" sz="quarter" idx="12"/>
          </p:nvPr>
        </p:nvSpPr>
        <p:spPr/>
        <p:txBody>
          <a:bodyPr/>
          <a:lstStyle/>
          <a:p>
            <a:fld id="{0D712AE6-0A2C-8540-9ACB-1C6BCF181E53}" type="slidenum">
              <a:rPr lang="en-US" smtClean="0"/>
              <a:pPr/>
              <a:t>25</a:t>
            </a:fld>
            <a:endParaRPr lang="en-US"/>
          </a:p>
        </p:txBody>
      </p:sp>
    </p:spTree>
    <p:extLst>
      <p:ext uri="{BB962C8B-B14F-4D97-AF65-F5344CB8AC3E}">
        <p14:creationId xmlns:p14="http://schemas.microsoft.com/office/powerpoint/2010/main" xmlns="" val="396202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Construction STAGE</a:t>
            </a:r>
          </a:p>
        </p:txBody>
      </p:sp>
      <p:sp>
        <p:nvSpPr>
          <p:cNvPr id="5" name="Text Placeholder 7">
            <a:extLst>
              <a:ext uri="{FF2B5EF4-FFF2-40B4-BE49-F238E27FC236}">
                <a16:creationId xmlns:a16="http://schemas.microsoft.com/office/drawing/2014/main" xmlns="" id="{3C1006A0-F469-D243-F8B4-385035FD5158}"/>
              </a:ext>
            </a:extLst>
          </p:cNvPr>
          <p:cNvSpPr txBox="1">
            <a:spLocks/>
          </p:cNvSpPr>
          <p:nvPr/>
        </p:nvSpPr>
        <p:spPr>
          <a:xfrm>
            <a:off x="481139" y="819511"/>
            <a:ext cx="2436232" cy="275493"/>
          </a:xfrm>
          <a:prstGeom prst="rect">
            <a:avLst/>
          </a:prstGeom>
          <a:solidFill>
            <a:srgbClr val="92D050"/>
          </a:solidFill>
        </p:spPr>
        <p:txBody>
          <a:bodyPr vert="horz" lIns="72000" tIns="36000" rIns="72000" bIns="36000" rtlCol="0" anchor="b">
            <a:noAutofit/>
          </a:bodyPr>
          <a:lstStyle>
            <a:lvl1pPr marL="0" indent="0" algn="l" defTabSz="914400" rtl="0" eaLnBrk="1" latinLnBrk="0" hangingPunct="1">
              <a:lnSpc>
                <a:spcPct val="100000"/>
              </a:lnSpc>
              <a:spcBef>
                <a:spcPts val="600"/>
              </a:spcBef>
              <a:buClr>
                <a:schemeClr val="accent1"/>
              </a:buClr>
              <a:buFont typeface="Wingdings" panose="05000000000000000000" pitchFamily="2" charset="2"/>
              <a:buNone/>
              <a:defRPr sz="1600" b="1" i="1" kern="1200">
                <a:solidFill>
                  <a:schemeClr val="accent2"/>
                </a:solidFill>
                <a:latin typeface="+mn-lt"/>
                <a:ea typeface="+mn-ea"/>
                <a:cs typeface="+mn-cs"/>
              </a:defRPr>
            </a:lvl1pPr>
            <a:lvl2pPr marL="457200" indent="0" algn="l" defTabSz="914400" rtl="0" eaLnBrk="1" latinLnBrk="0" hangingPunct="1">
              <a:lnSpc>
                <a:spcPct val="100000"/>
              </a:lnSpc>
              <a:spcBef>
                <a:spcPts val="400"/>
              </a:spcBef>
              <a:buClr>
                <a:schemeClr val="accent2"/>
              </a:buClr>
              <a:buFont typeface="Wingdings" panose="05000000000000000000" pitchFamily="2" charset="2"/>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400"/>
              </a:spcBef>
              <a:buClr>
                <a:schemeClr val="accent1"/>
              </a:buClr>
              <a:buFont typeface="Wingdings" panose="05000000000000000000" pitchFamily="2" charset="2"/>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400"/>
              </a:spcBef>
              <a:buClr>
                <a:schemeClr val="accent2"/>
              </a:buClr>
              <a:buFont typeface="Wingdings" panose="05000000000000000000" pitchFamily="2" charset="2"/>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Clr>
                <a:schemeClr val="accent1"/>
              </a:buClr>
              <a:buFont typeface="Wingdings" panose="05000000000000000000" pitchFamily="2" charset="2"/>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Construction Progress</a:t>
            </a:r>
          </a:p>
        </p:txBody>
      </p:sp>
      <p:graphicFrame>
        <p:nvGraphicFramePr>
          <p:cNvPr id="3" name="Table 2">
            <a:extLst>
              <a:ext uri="{FF2B5EF4-FFF2-40B4-BE49-F238E27FC236}">
                <a16:creationId xmlns:a16="http://schemas.microsoft.com/office/drawing/2014/main" xmlns="" id="{6A02FD70-E458-4DCC-B3EA-9274DE3C42DE}"/>
              </a:ext>
            </a:extLst>
          </p:cNvPr>
          <p:cNvGraphicFramePr>
            <a:graphicFrameLocks noGrp="1"/>
          </p:cNvGraphicFramePr>
          <p:nvPr>
            <p:extLst>
              <p:ext uri="{D42A27DB-BD31-4B8C-83A1-F6EECF244321}">
                <p14:modId xmlns:p14="http://schemas.microsoft.com/office/powerpoint/2010/main" xmlns="" val="1007482836"/>
              </p:ext>
            </p:extLst>
          </p:nvPr>
        </p:nvGraphicFramePr>
        <p:xfrm>
          <a:off x="216131" y="1404852"/>
          <a:ext cx="11729259" cy="4486807"/>
        </p:xfrm>
        <a:graphic>
          <a:graphicData uri="http://schemas.openxmlformats.org/drawingml/2006/table">
            <a:tbl>
              <a:tblPr/>
              <a:tblGrid>
                <a:gridCol w="1260434">
                  <a:extLst>
                    <a:ext uri="{9D8B030D-6E8A-4147-A177-3AD203B41FA5}">
                      <a16:colId xmlns:a16="http://schemas.microsoft.com/office/drawing/2014/main" xmlns="" val="429327912"/>
                    </a:ext>
                  </a:extLst>
                </a:gridCol>
                <a:gridCol w="2092258">
                  <a:extLst>
                    <a:ext uri="{9D8B030D-6E8A-4147-A177-3AD203B41FA5}">
                      <a16:colId xmlns:a16="http://schemas.microsoft.com/office/drawing/2014/main" xmlns="" val="426644223"/>
                    </a:ext>
                  </a:extLst>
                </a:gridCol>
                <a:gridCol w="3488925">
                  <a:extLst>
                    <a:ext uri="{9D8B030D-6E8A-4147-A177-3AD203B41FA5}">
                      <a16:colId xmlns:a16="http://schemas.microsoft.com/office/drawing/2014/main" xmlns="" val="2337475905"/>
                    </a:ext>
                  </a:extLst>
                </a:gridCol>
                <a:gridCol w="488271">
                  <a:extLst>
                    <a:ext uri="{9D8B030D-6E8A-4147-A177-3AD203B41FA5}">
                      <a16:colId xmlns:a16="http://schemas.microsoft.com/office/drawing/2014/main" xmlns="" val="1579462185"/>
                    </a:ext>
                  </a:extLst>
                </a:gridCol>
                <a:gridCol w="618069">
                  <a:extLst>
                    <a:ext uri="{9D8B030D-6E8A-4147-A177-3AD203B41FA5}">
                      <a16:colId xmlns:a16="http://schemas.microsoft.com/office/drawing/2014/main" xmlns="" val="70824258"/>
                    </a:ext>
                  </a:extLst>
                </a:gridCol>
                <a:gridCol w="1260434">
                  <a:extLst>
                    <a:ext uri="{9D8B030D-6E8A-4147-A177-3AD203B41FA5}">
                      <a16:colId xmlns:a16="http://schemas.microsoft.com/office/drawing/2014/main" xmlns="" val="1509853828"/>
                    </a:ext>
                  </a:extLst>
                </a:gridCol>
                <a:gridCol w="1260434">
                  <a:extLst>
                    <a:ext uri="{9D8B030D-6E8A-4147-A177-3AD203B41FA5}">
                      <a16:colId xmlns:a16="http://schemas.microsoft.com/office/drawing/2014/main" xmlns="" val="1209905705"/>
                    </a:ext>
                  </a:extLst>
                </a:gridCol>
                <a:gridCol w="1260434">
                  <a:extLst>
                    <a:ext uri="{9D8B030D-6E8A-4147-A177-3AD203B41FA5}">
                      <a16:colId xmlns:a16="http://schemas.microsoft.com/office/drawing/2014/main" xmlns="" val="3616564464"/>
                    </a:ext>
                  </a:extLst>
                </a:gridCol>
              </a:tblGrid>
              <a:tr h="631933">
                <a:tc>
                  <a:txBody>
                    <a:bodyPr/>
                    <a:lstStyle/>
                    <a:p>
                      <a:pPr algn="l" rtl="0" fontAlgn="ctr"/>
                      <a:r>
                        <a:rPr lang="en-US" sz="800" b="1" i="0" u="none" strike="noStrike">
                          <a:solidFill>
                            <a:srgbClr val="000000"/>
                          </a:solidFill>
                          <a:effectLst/>
                          <a:latin typeface="Arial" panose="020B0604020202020204" pitchFamily="34" charset="0"/>
                        </a:rPr>
                        <a:t>Wor Package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800" b="1" i="0" u="none" strike="noStrike">
                          <a:solidFill>
                            <a:srgbClr val="000000"/>
                          </a:solidFill>
                          <a:effectLst/>
                          <a:latin typeface="Arial" panose="020B0604020202020204" pitchFamily="34" charset="0"/>
                        </a:rPr>
                        <a:t>Project Description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effectLst/>
                          <a:latin typeface="Arial" panose="020B0604020202020204" pitchFamily="34" charset="0"/>
                        </a:rPr>
                        <a:t>Comments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Planned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Actual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Site Handover / Commencement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Project Duration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Practical Completion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502262431"/>
                  </a:ext>
                </a:extLst>
              </a:tr>
              <a:tr h="324853">
                <a:tc rowSpan="6">
                  <a:txBody>
                    <a:bodyPr/>
                    <a:lstStyle/>
                    <a:p>
                      <a:pPr algn="ctr" rtl="0" fontAlgn="ctr"/>
                      <a:r>
                        <a:rPr lang="en-US" sz="800" b="0" i="0" u="none" strike="noStrike" dirty="0">
                          <a:solidFill>
                            <a:srgbClr val="000000"/>
                          </a:solidFill>
                          <a:effectLst/>
                          <a:latin typeface="Arial" panose="020B0604020202020204" pitchFamily="34" charset="0"/>
                        </a:rPr>
                        <a:t>Maintenance &amp; Beautification of Provincial State-Owned Attractions.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SS Skosana Nature Reserve, Mpumalanga</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85%. Thatching of the main gate is ongoing. All tiling and painting completed. Landscaping by the main gate ongoing.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85%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690301656"/>
                  </a:ext>
                </a:extLst>
              </a:tr>
              <a:tr h="538130">
                <a:tc vMerge="1">
                  <a:txBody>
                    <a:bodyPr/>
                    <a:lstStyle/>
                    <a:p>
                      <a:endParaRPr lang="en-US"/>
                    </a:p>
                  </a:txBody>
                  <a:tcPr/>
                </a:tc>
                <a:tc>
                  <a:txBody>
                    <a:bodyPr/>
                    <a:lstStyle/>
                    <a:p>
                      <a:pPr algn="l" rtl="0" fontAlgn="ctr"/>
                      <a:r>
                        <a:rPr lang="en-US" sz="800" b="0" i="0" u="none" strike="noStrike" dirty="0">
                          <a:solidFill>
                            <a:srgbClr val="000000"/>
                          </a:solidFill>
                          <a:effectLst/>
                          <a:latin typeface="Arial" panose="020B0604020202020204" pitchFamily="34" charset="0"/>
                        </a:rPr>
                        <a:t>Double Mouth Nature Reserve, Eastern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about 87%. Renovation works, tiling to ablutions, waterproofing on the roof, plumbing, changing of wash basins is complete. Electrical fittings have also been installed. Contractor is busy with works on the V-drain for the stormwater reticulation. AHEAD OF PLANNED PROGRESS.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87%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2023/01/25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212050328"/>
                  </a:ext>
                </a:extLst>
              </a:tr>
              <a:tr h="607248">
                <a:tc vMerge="1">
                  <a:txBody>
                    <a:bodyPr/>
                    <a:lstStyle/>
                    <a:p>
                      <a:endParaRPr lang="en-US"/>
                    </a:p>
                  </a:txBody>
                  <a:tcPr/>
                </a:tc>
                <a:tc>
                  <a:txBody>
                    <a:bodyPr/>
                    <a:lstStyle/>
                    <a:p>
                      <a:pPr algn="l" rtl="0" fontAlgn="ctr"/>
                      <a:r>
                        <a:rPr lang="en-US" sz="800" b="0" i="0" u="none" strike="noStrike" dirty="0" err="1">
                          <a:solidFill>
                            <a:srgbClr val="000000"/>
                          </a:solidFill>
                          <a:effectLst/>
                          <a:latin typeface="Arial" panose="020B0604020202020204" pitchFamily="34" charset="0"/>
                        </a:rPr>
                        <a:t>Oviston</a:t>
                      </a:r>
                      <a:r>
                        <a:rPr lang="en-US" sz="800" b="0" i="0" u="none" strike="noStrike" dirty="0">
                          <a:solidFill>
                            <a:srgbClr val="000000"/>
                          </a:solidFill>
                          <a:effectLst/>
                          <a:latin typeface="Arial" panose="020B0604020202020204" pitchFamily="34" charset="0"/>
                        </a:rPr>
                        <a:t> Nature Reserve, Eastern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89%. Completing works on the kitchen built-in-cupboards, completing the plinth for the standby generator. The generator has already been procured and is on site. There is a potential EOT claim to be submitted by the contractor which will only be considered after assessment by the PSP. AHEAD OF PLANNED PROGRESS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89%</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2023/01/25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968208169"/>
                  </a:ext>
                </a:extLst>
              </a:tr>
              <a:tr h="488761">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Thomas Baines Nature Reserve, Eastern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to date is 70%. Layer works of the roads is ongoing and roof thatching of the bird-hides is being implemented. Brickwork to the VIPs, wood-work to the bird-hide, painting and carpentry still outstanding.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65%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70%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2023/02/08</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2023/08/08</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267918053"/>
                  </a:ext>
                </a:extLst>
              </a:tr>
              <a:tr h="345589">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Sterkfontein Dam Nature Reserve, Free State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to date is 92%. Tiling in the office building and toilets complete as well as plumbing work. The contractor is busy with snagging.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61%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2023/02/14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2023/08/14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355900505"/>
                  </a:ext>
                </a:extLst>
              </a:tr>
              <a:tr h="607248">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Maria Moroka Resort  in Thaba Nchu, Free State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to date is 39%. Currently changing the plumbing works for the tank, casting concrete on walkways, carports. Painting completed on 5 chalets and working on the last chalets. Ceiling works is outstanding and renovations on the guardhouse to commence. ON TRACK</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45%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39%</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2023/03/15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2023/09/15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756413086"/>
                  </a:ext>
                </a:extLst>
              </a:tr>
              <a:tr h="431492">
                <a:tc rowSpan="2">
                  <a:txBody>
                    <a:bodyPr/>
                    <a:lstStyle/>
                    <a:p>
                      <a:pPr algn="ctr" rtl="0" fontAlgn="ctr"/>
                      <a:r>
                        <a:rPr lang="en-US" sz="800" b="0" i="0" u="none" strike="noStrike">
                          <a:solidFill>
                            <a:srgbClr val="000000"/>
                          </a:solidFill>
                          <a:effectLst/>
                          <a:latin typeface="Arial" panose="020B0604020202020204" pitchFamily="34" charset="0"/>
                        </a:rPr>
                        <a:t>Community Tourism Projects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800" b="0" i="0" u="none" strike="noStrike">
                          <a:solidFill>
                            <a:srgbClr val="000000"/>
                          </a:solidFill>
                          <a:effectLst/>
                          <a:latin typeface="Arial" panose="020B0604020202020204" pitchFamily="34" charset="0"/>
                        </a:rPr>
                        <a:t>Numbi Gate - Nkambeni Safari Lodge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to date is 5%. Site Handover held on 25 April 2023. Completion of Site Establishment and all site appointments done. ON TRACK</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2023/04/25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2024/03/26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237949358"/>
                  </a:ext>
                </a:extLst>
              </a:tr>
              <a:tr h="431492">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Numbi Gate  - Mdlhuli Safari Lodge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to date is 5%.  Site Handover held on 26 April 2023. Completion of Site Establishment and all site appointments. ON TRACK</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dirty="0">
                          <a:solidFill>
                            <a:srgbClr val="000000"/>
                          </a:solidFill>
                          <a:effectLst/>
                          <a:latin typeface="Arial" panose="020B0604020202020204" pitchFamily="34" charset="0"/>
                        </a:rPr>
                        <a:t>2023/04/26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11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2024/03/26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4280358"/>
                  </a:ext>
                </a:extLst>
              </a:tr>
            </a:tbl>
          </a:graphicData>
        </a:graphic>
      </p:graphicFrame>
      <p:sp>
        <p:nvSpPr>
          <p:cNvPr id="2" name="Slide Number Placeholder 1"/>
          <p:cNvSpPr>
            <a:spLocks noGrp="1"/>
          </p:cNvSpPr>
          <p:nvPr>
            <p:ph type="sldNum" sz="quarter" idx="12"/>
          </p:nvPr>
        </p:nvSpPr>
        <p:spPr/>
        <p:txBody>
          <a:bodyPr/>
          <a:lstStyle/>
          <a:p>
            <a:fld id="{0D712AE6-0A2C-8540-9ACB-1C6BCF181E53}" type="slidenum">
              <a:rPr lang="en-US" smtClean="0"/>
              <a:pPr/>
              <a:t>26</a:t>
            </a:fld>
            <a:endParaRPr lang="en-US"/>
          </a:p>
        </p:txBody>
      </p:sp>
    </p:spTree>
    <p:extLst>
      <p:ext uri="{BB962C8B-B14F-4D97-AF65-F5344CB8AC3E}">
        <p14:creationId xmlns:p14="http://schemas.microsoft.com/office/powerpoint/2010/main" xmlns="" val="867117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Construction STAGE</a:t>
            </a:r>
          </a:p>
        </p:txBody>
      </p:sp>
      <p:sp>
        <p:nvSpPr>
          <p:cNvPr id="6" name="Text Placeholder 7">
            <a:extLst>
              <a:ext uri="{FF2B5EF4-FFF2-40B4-BE49-F238E27FC236}">
                <a16:creationId xmlns:a16="http://schemas.microsoft.com/office/drawing/2014/main" xmlns="" id="{AAAD4E9E-5DD8-86BE-FB0B-F676AA1DE240}"/>
              </a:ext>
            </a:extLst>
          </p:cNvPr>
          <p:cNvSpPr txBox="1">
            <a:spLocks/>
          </p:cNvSpPr>
          <p:nvPr/>
        </p:nvSpPr>
        <p:spPr>
          <a:xfrm>
            <a:off x="481139" y="819511"/>
            <a:ext cx="2436232" cy="275493"/>
          </a:xfrm>
          <a:prstGeom prst="rect">
            <a:avLst/>
          </a:prstGeom>
          <a:solidFill>
            <a:srgbClr val="92D050"/>
          </a:solidFill>
        </p:spPr>
        <p:txBody>
          <a:bodyPr vert="horz" lIns="72000" tIns="36000" rIns="72000" bIns="36000" rtlCol="0" anchor="b">
            <a:noAutofit/>
          </a:bodyPr>
          <a:lstStyle>
            <a:lvl1pPr marL="0" indent="0" algn="l" defTabSz="914400" rtl="0" eaLnBrk="1" latinLnBrk="0" hangingPunct="1">
              <a:lnSpc>
                <a:spcPct val="100000"/>
              </a:lnSpc>
              <a:spcBef>
                <a:spcPts val="600"/>
              </a:spcBef>
              <a:buClr>
                <a:schemeClr val="accent1"/>
              </a:buClr>
              <a:buFont typeface="Wingdings" panose="05000000000000000000" pitchFamily="2" charset="2"/>
              <a:buNone/>
              <a:defRPr sz="1600" b="1" i="1" kern="1200">
                <a:solidFill>
                  <a:schemeClr val="accent2"/>
                </a:solidFill>
                <a:latin typeface="+mn-lt"/>
                <a:ea typeface="+mn-ea"/>
                <a:cs typeface="+mn-cs"/>
              </a:defRPr>
            </a:lvl1pPr>
            <a:lvl2pPr marL="457200" indent="0" algn="l" defTabSz="914400" rtl="0" eaLnBrk="1" latinLnBrk="0" hangingPunct="1">
              <a:lnSpc>
                <a:spcPct val="100000"/>
              </a:lnSpc>
              <a:spcBef>
                <a:spcPts val="400"/>
              </a:spcBef>
              <a:buClr>
                <a:schemeClr val="accent2"/>
              </a:buClr>
              <a:buFont typeface="Wingdings" panose="05000000000000000000" pitchFamily="2" charset="2"/>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400"/>
              </a:spcBef>
              <a:buClr>
                <a:schemeClr val="accent1"/>
              </a:buClr>
              <a:buFont typeface="Wingdings" panose="05000000000000000000" pitchFamily="2" charset="2"/>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400"/>
              </a:spcBef>
              <a:buClr>
                <a:schemeClr val="accent2"/>
              </a:buClr>
              <a:buFont typeface="Wingdings" panose="05000000000000000000" pitchFamily="2" charset="2"/>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Clr>
                <a:schemeClr val="accent1"/>
              </a:buClr>
              <a:buFont typeface="Wingdings" panose="05000000000000000000" pitchFamily="2" charset="2"/>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Construction Progress</a:t>
            </a:r>
          </a:p>
        </p:txBody>
      </p:sp>
      <p:graphicFrame>
        <p:nvGraphicFramePr>
          <p:cNvPr id="2" name="Table 1">
            <a:extLst>
              <a:ext uri="{FF2B5EF4-FFF2-40B4-BE49-F238E27FC236}">
                <a16:creationId xmlns:a16="http://schemas.microsoft.com/office/drawing/2014/main" xmlns="" id="{B58EAA1F-4205-287F-45BA-B47D3A5D5B08}"/>
              </a:ext>
            </a:extLst>
          </p:cNvPr>
          <p:cNvGraphicFramePr>
            <a:graphicFrameLocks noGrp="1"/>
          </p:cNvGraphicFramePr>
          <p:nvPr>
            <p:extLst>
              <p:ext uri="{D42A27DB-BD31-4B8C-83A1-F6EECF244321}">
                <p14:modId xmlns:p14="http://schemas.microsoft.com/office/powerpoint/2010/main" xmlns="" val="4273382304"/>
              </p:ext>
            </p:extLst>
          </p:nvPr>
        </p:nvGraphicFramePr>
        <p:xfrm>
          <a:off x="232756" y="1463039"/>
          <a:ext cx="11563006" cy="5208631"/>
        </p:xfrm>
        <a:graphic>
          <a:graphicData uri="http://schemas.openxmlformats.org/drawingml/2006/table">
            <a:tbl>
              <a:tblPr/>
              <a:tblGrid>
                <a:gridCol w="1242568">
                  <a:extLst>
                    <a:ext uri="{9D8B030D-6E8A-4147-A177-3AD203B41FA5}">
                      <a16:colId xmlns:a16="http://schemas.microsoft.com/office/drawing/2014/main" xmlns="" val="1728409774"/>
                    </a:ext>
                  </a:extLst>
                </a:gridCol>
                <a:gridCol w="2334762">
                  <a:extLst>
                    <a:ext uri="{9D8B030D-6E8A-4147-A177-3AD203B41FA5}">
                      <a16:colId xmlns:a16="http://schemas.microsoft.com/office/drawing/2014/main" xmlns="" val="1508410267"/>
                    </a:ext>
                  </a:extLst>
                </a:gridCol>
                <a:gridCol w="2972454">
                  <a:extLst>
                    <a:ext uri="{9D8B030D-6E8A-4147-A177-3AD203B41FA5}">
                      <a16:colId xmlns:a16="http://schemas.microsoft.com/office/drawing/2014/main" xmlns="" val="2113967662"/>
                    </a:ext>
                  </a:extLst>
                </a:gridCol>
                <a:gridCol w="594804">
                  <a:extLst>
                    <a:ext uri="{9D8B030D-6E8A-4147-A177-3AD203B41FA5}">
                      <a16:colId xmlns:a16="http://schemas.microsoft.com/office/drawing/2014/main" xmlns="" val="2300690021"/>
                    </a:ext>
                  </a:extLst>
                </a:gridCol>
                <a:gridCol w="690714">
                  <a:extLst>
                    <a:ext uri="{9D8B030D-6E8A-4147-A177-3AD203B41FA5}">
                      <a16:colId xmlns:a16="http://schemas.microsoft.com/office/drawing/2014/main" xmlns="" val="4230167694"/>
                    </a:ext>
                  </a:extLst>
                </a:gridCol>
                <a:gridCol w="1242568">
                  <a:extLst>
                    <a:ext uri="{9D8B030D-6E8A-4147-A177-3AD203B41FA5}">
                      <a16:colId xmlns:a16="http://schemas.microsoft.com/office/drawing/2014/main" xmlns="" val="3433454914"/>
                    </a:ext>
                  </a:extLst>
                </a:gridCol>
                <a:gridCol w="1242568">
                  <a:extLst>
                    <a:ext uri="{9D8B030D-6E8A-4147-A177-3AD203B41FA5}">
                      <a16:colId xmlns:a16="http://schemas.microsoft.com/office/drawing/2014/main" xmlns="" val="611859191"/>
                    </a:ext>
                  </a:extLst>
                </a:gridCol>
                <a:gridCol w="1242568">
                  <a:extLst>
                    <a:ext uri="{9D8B030D-6E8A-4147-A177-3AD203B41FA5}">
                      <a16:colId xmlns:a16="http://schemas.microsoft.com/office/drawing/2014/main" xmlns="" val="57279695"/>
                    </a:ext>
                  </a:extLst>
                </a:gridCol>
              </a:tblGrid>
              <a:tr h="754360">
                <a:tc>
                  <a:txBody>
                    <a:bodyPr/>
                    <a:lstStyle/>
                    <a:p>
                      <a:pPr algn="l" rtl="0" fontAlgn="ctr"/>
                      <a:r>
                        <a:rPr lang="en-US" sz="800" b="1" i="0" u="none" strike="noStrike">
                          <a:solidFill>
                            <a:srgbClr val="000000"/>
                          </a:solidFill>
                          <a:effectLst/>
                          <a:latin typeface="Arial" panose="020B0604020202020204" pitchFamily="34" charset="0"/>
                        </a:rPr>
                        <a:t>Work Package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800" b="1" i="0" u="none" strike="noStrike" dirty="0">
                          <a:solidFill>
                            <a:srgbClr val="000000"/>
                          </a:solidFill>
                          <a:effectLst/>
                          <a:latin typeface="Arial" panose="020B0604020202020204" pitchFamily="34" charset="0"/>
                        </a:rPr>
                        <a:t>Project Description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effectLst/>
                          <a:latin typeface="Arial" panose="020B0604020202020204" pitchFamily="34" charset="0"/>
                        </a:rPr>
                        <a:t>Comments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Planned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Actual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Site Handover / Commencement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Project Duration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Practical Completion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552145018"/>
                  </a:ext>
                </a:extLst>
              </a:tr>
              <a:tr h="619653">
                <a:tc rowSpan="7">
                  <a:txBody>
                    <a:bodyPr/>
                    <a:lstStyle/>
                    <a:p>
                      <a:pPr algn="ctr" rtl="0" fontAlgn="ctr"/>
                      <a:r>
                        <a:rPr lang="en-US" sz="800" b="0" i="0" u="none" strike="noStrike">
                          <a:solidFill>
                            <a:srgbClr val="000000"/>
                          </a:solidFill>
                          <a:effectLst/>
                          <a:latin typeface="Arial" panose="020B0604020202020204" pitchFamily="34" charset="0"/>
                        </a:rPr>
                        <a:t>Construction Planning, Procurement &amp; Implementation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EC Maluti Hiking and Horse Trail</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98%. Two Bridges are completed, one bridge is 90% complete. Fencing is 100% complete. Outstanding works are mostly on the </a:t>
                      </a:r>
                      <a:r>
                        <a:rPr lang="en-US" sz="800" b="0" i="0" u="none" strike="noStrike" dirty="0" err="1">
                          <a:solidFill>
                            <a:srgbClr val="000000"/>
                          </a:solidFill>
                          <a:effectLst/>
                          <a:latin typeface="Arial" panose="020B0604020202020204" pitchFamily="34" charset="0"/>
                        </a:rPr>
                        <a:t>lapas</a:t>
                      </a:r>
                      <a:r>
                        <a:rPr lang="en-US" sz="800" b="0" i="0" u="none" strike="noStrike" dirty="0">
                          <a:solidFill>
                            <a:srgbClr val="000000"/>
                          </a:solidFill>
                          <a:effectLst/>
                          <a:latin typeface="Arial" panose="020B0604020202020204" pitchFamily="34" charset="0"/>
                        </a:rPr>
                        <a:t>. Roofing on the </a:t>
                      </a:r>
                      <a:r>
                        <a:rPr lang="en-US" sz="800" b="0" i="0" u="none" strike="noStrike" dirty="0" err="1">
                          <a:solidFill>
                            <a:srgbClr val="000000"/>
                          </a:solidFill>
                          <a:effectLst/>
                          <a:latin typeface="Arial" panose="020B0604020202020204" pitchFamily="34" charset="0"/>
                        </a:rPr>
                        <a:t>lapas</a:t>
                      </a:r>
                      <a:r>
                        <a:rPr lang="en-US" sz="800" b="0" i="0" u="none" strike="noStrike" dirty="0">
                          <a:solidFill>
                            <a:srgbClr val="000000"/>
                          </a:solidFill>
                          <a:effectLst/>
                          <a:latin typeface="Arial" panose="020B0604020202020204" pitchFamily="34" charset="0"/>
                        </a:rPr>
                        <a:t> completed. Practical Completion Certificate expected in June 2023.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91%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98%</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2022/07/07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2023/07/07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00017214"/>
                  </a:ext>
                </a:extLst>
              </a:tr>
              <a:tr h="1084392">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EC Western Thembuland</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Chalets have been completed, elevated tank installation, parking also completed. Furniture has also been fitted.</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Challenge: ESKOM outstanding debt of R191,199.27 to date by the end-user will affect completion of the project as the power upgrade can only be executed on payment of the outstanding debt. The risk is the project will not be tested and taken over at completion. This will affect achieving PC on time.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91%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2022/07/07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2023/07/07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85726870"/>
                  </a:ext>
                </a:extLst>
              </a:tr>
              <a:tr h="588670">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EC Chalets at Nyandeni Great Place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75%. Tiling of the chalets has commenced, paving of walkways, replacement of doors completed. Rehabilitation of the site and external works is ongoing. ON TRACK</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81%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75%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2022/08/15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2023/08/15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76599525"/>
                  </a:ext>
                </a:extLst>
              </a:tr>
              <a:tr h="734154">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FS QwaQwa Guesthouse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90%. External works and finishes in progress. Installing main gate at entrance and fire hydrants in the building, completing painting to the external walls. Completion of cupboards. Outstanding work to be completed is the sanitary ware and external lights.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90%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2022/09/17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2023/09/17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186646240"/>
                  </a:ext>
                </a:extLst>
              </a:tr>
              <a:tr h="464739">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FS Infrastructure through Monontsha</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73%.Completing concrete work on Stormwater v-drains, and laying the paving. </a:t>
                      </a:r>
                      <a:r>
                        <a:rPr lang="en-US" sz="800" b="0" i="0" u="none" strike="noStrike" dirty="0" err="1">
                          <a:solidFill>
                            <a:srgbClr val="000000"/>
                          </a:solidFill>
                          <a:effectLst/>
                          <a:latin typeface="Arial" panose="020B0604020202020204" pitchFamily="34" charset="0"/>
                        </a:rPr>
                        <a:t>Kerbing</a:t>
                      </a:r>
                      <a:r>
                        <a:rPr lang="en-US" sz="800" b="0" i="0" u="none" strike="noStrike" dirty="0">
                          <a:solidFill>
                            <a:srgbClr val="000000"/>
                          </a:solidFill>
                          <a:effectLst/>
                          <a:latin typeface="Arial" panose="020B0604020202020204" pitchFamily="34" charset="0"/>
                        </a:rPr>
                        <a:t> work is also ongoing. Layer works have been completed. AHEAD OF PLANNED PROGRESS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73%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2022/09/17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2023/09/17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23753593"/>
                  </a:ext>
                </a:extLst>
              </a:tr>
              <a:tr h="443186">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Royal Khalanga Lodge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Submission of Guarantees and signing of Contracts completed. Site Handover held on 25.04.2023. Site establishment has commenced. ON TRACK</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2023/04/25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2023/10/25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78379516"/>
                  </a:ext>
                </a:extLst>
              </a:tr>
              <a:tr h="464739">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 EC Mthonsi Lodge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40%. Bases and compaction for paving works for the road has commenced and </a:t>
                      </a:r>
                      <a:r>
                        <a:rPr lang="en-US" sz="800" b="0" i="0" u="none" strike="noStrike" dirty="0" err="1">
                          <a:solidFill>
                            <a:srgbClr val="000000"/>
                          </a:solidFill>
                          <a:effectLst/>
                          <a:latin typeface="Arial" panose="020B0604020202020204" pitchFamily="34" charset="0"/>
                        </a:rPr>
                        <a:t>kerbing</a:t>
                      </a:r>
                      <a:r>
                        <a:rPr lang="en-US" sz="800" b="0" i="0" u="none" strike="noStrike" dirty="0">
                          <a:solidFill>
                            <a:srgbClr val="000000"/>
                          </a:solidFill>
                          <a:effectLst/>
                          <a:latin typeface="Arial" panose="020B0604020202020204" pitchFamily="34" charset="0"/>
                        </a:rPr>
                        <a:t>, works on the guardhouse, </a:t>
                      </a:r>
                      <a:r>
                        <a:rPr lang="en-US" sz="800" b="0" i="0" u="none" strike="noStrike" dirty="0" err="1">
                          <a:solidFill>
                            <a:srgbClr val="000000"/>
                          </a:solidFill>
                          <a:effectLst/>
                          <a:latin typeface="Arial" panose="020B0604020202020204" pitchFamily="34" charset="0"/>
                        </a:rPr>
                        <a:t>lapas</a:t>
                      </a:r>
                      <a:r>
                        <a:rPr lang="en-US" sz="800" b="0" i="0" u="none" strike="noStrike" dirty="0">
                          <a:solidFill>
                            <a:srgbClr val="000000"/>
                          </a:solidFill>
                          <a:effectLst/>
                          <a:latin typeface="Arial" panose="020B0604020202020204" pitchFamily="34" charset="0"/>
                        </a:rPr>
                        <a:t>, and restaurants has commenced. AHEAD OF PLANNED PROGRESS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36%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40%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25/1/2023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2024/01/25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17964797"/>
                  </a:ext>
                </a:extLst>
              </a:tr>
            </a:tbl>
          </a:graphicData>
        </a:graphic>
      </p:graphicFrame>
      <p:sp>
        <p:nvSpPr>
          <p:cNvPr id="3" name="Slide Number Placeholder 2"/>
          <p:cNvSpPr>
            <a:spLocks noGrp="1"/>
          </p:cNvSpPr>
          <p:nvPr>
            <p:ph type="sldNum" sz="quarter" idx="12"/>
          </p:nvPr>
        </p:nvSpPr>
        <p:spPr/>
        <p:txBody>
          <a:bodyPr/>
          <a:lstStyle/>
          <a:p>
            <a:fld id="{0D712AE6-0A2C-8540-9ACB-1C6BCF181E53}" type="slidenum">
              <a:rPr lang="en-US" smtClean="0"/>
              <a:pPr/>
              <a:t>27</a:t>
            </a:fld>
            <a:endParaRPr lang="en-US"/>
          </a:p>
        </p:txBody>
      </p:sp>
    </p:spTree>
    <p:extLst>
      <p:ext uri="{BB962C8B-B14F-4D97-AF65-F5344CB8AC3E}">
        <p14:creationId xmlns:p14="http://schemas.microsoft.com/office/powerpoint/2010/main" xmlns="" val="3974119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Construction STAGE</a:t>
            </a:r>
          </a:p>
        </p:txBody>
      </p:sp>
      <p:sp>
        <p:nvSpPr>
          <p:cNvPr id="6" name="Text Placeholder 7">
            <a:extLst>
              <a:ext uri="{FF2B5EF4-FFF2-40B4-BE49-F238E27FC236}">
                <a16:creationId xmlns:a16="http://schemas.microsoft.com/office/drawing/2014/main" xmlns="" id="{20FEA529-8B92-C996-2FA5-5A60D1D46647}"/>
              </a:ext>
            </a:extLst>
          </p:cNvPr>
          <p:cNvSpPr txBox="1">
            <a:spLocks/>
          </p:cNvSpPr>
          <p:nvPr/>
        </p:nvSpPr>
        <p:spPr>
          <a:xfrm>
            <a:off x="481139" y="819511"/>
            <a:ext cx="2436232" cy="275493"/>
          </a:xfrm>
          <a:prstGeom prst="rect">
            <a:avLst/>
          </a:prstGeom>
          <a:solidFill>
            <a:srgbClr val="92D050"/>
          </a:solidFill>
        </p:spPr>
        <p:txBody>
          <a:bodyPr vert="horz" lIns="72000" tIns="36000" rIns="72000" bIns="36000" rtlCol="0" anchor="b">
            <a:noAutofit/>
          </a:bodyPr>
          <a:lstStyle>
            <a:lvl1pPr marL="0" indent="0" algn="l" defTabSz="914400" rtl="0" eaLnBrk="1" latinLnBrk="0" hangingPunct="1">
              <a:lnSpc>
                <a:spcPct val="100000"/>
              </a:lnSpc>
              <a:spcBef>
                <a:spcPts val="600"/>
              </a:spcBef>
              <a:buClr>
                <a:schemeClr val="accent1"/>
              </a:buClr>
              <a:buFont typeface="Wingdings" panose="05000000000000000000" pitchFamily="2" charset="2"/>
              <a:buNone/>
              <a:defRPr sz="1600" b="1" i="1" kern="1200">
                <a:solidFill>
                  <a:schemeClr val="accent2"/>
                </a:solidFill>
                <a:latin typeface="+mn-lt"/>
                <a:ea typeface="+mn-ea"/>
                <a:cs typeface="+mn-cs"/>
              </a:defRPr>
            </a:lvl1pPr>
            <a:lvl2pPr marL="457200" indent="0" algn="l" defTabSz="914400" rtl="0" eaLnBrk="1" latinLnBrk="0" hangingPunct="1">
              <a:lnSpc>
                <a:spcPct val="100000"/>
              </a:lnSpc>
              <a:spcBef>
                <a:spcPts val="400"/>
              </a:spcBef>
              <a:buClr>
                <a:schemeClr val="accent2"/>
              </a:buClr>
              <a:buFont typeface="Wingdings" panose="05000000000000000000" pitchFamily="2" charset="2"/>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400"/>
              </a:spcBef>
              <a:buClr>
                <a:schemeClr val="accent1"/>
              </a:buClr>
              <a:buFont typeface="Wingdings" panose="05000000000000000000" pitchFamily="2" charset="2"/>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400"/>
              </a:spcBef>
              <a:buClr>
                <a:schemeClr val="accent2"/>
              </a:buClr>
              <a:buFont typeface="Wingdings" panose="05000000000000000000" pitchFamily="2" charset="2"/>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Clr>
                <a:schemeClr val="accent1"/>
              </a:buClr>
              <a:buFont typeface="Wingdings" panose="05000000000000000000" pitchFamily="2" charset="2"/>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Construction Progress</a:t>
            </a:r>
          </a:p>
        </p:txBody>
      </p:sp>
      <p:graphicFrame>
        <p:nvGraphicFramePr>
          <p:cNvPr id="4" name="Table 3">
            <a:extLst>
              <a:ext uri="{FF2B5EF4-FFF2-40B4-BE49-F238E27FC236}">
                <a16:creationId xmlns:a16="http://schemas.microsoft.com/office/drawing/2014/main" xmlns="" id="{C83C9FB9-5C74-DD88-B90E-2A0A1E86AA03}"/>
              </a:ext>
            </a:extLst>
          </p:cNvPr>
          <p:cNvGraphicFramePr>
            <a:graphicFrameLocks noGrp="1"/>
          </p:cNvGraphicFramePr>
          <p:nvPr>
            <p:extLst>
              <p:ext uri="{D42A27DB-BD31-4B8C-83A1-F6EECF244321}">
                <p14:modId xmlns:p14="http://schemas.microsoft.com/office/powerpoint/2010/main" xmlns="" val="2419554682"/>
              </p:ext>
            </p:extLst>
          </p:nvPr>
        </p:nvGraphicFramePr>
        <p:xfrm>
          <a:off x="569911" y="1234480"/>
          <a:ext cx="11052177" cy="5491060"/>
        </p:xfrm>
        <a:graphic>
          <a:graphicData uri="http://schemas.openxmlformats.org/drawingml/2006/table">
            <a:tbl>
              <a:tblPr/>
              <a:tblGrid>
                <a:gridCol w="1187674">
                  <a:extLst>
                    <a:ext uri="{9D8B030D-6E8A-4147-A177-3AD203B41FA5}">
                      <a16:colId xmlns:a16="http://schemas.microsoft.com/office/drawing/2014/main" xmlns="" val="2651283470"/>
                    </a:ext>
                  </a:extLst>
                </a:gridCol>
                <a:gridCol w="2231617">
                  <a:extLst>
                    <a:ext uri="{9D8B030D-6E8A-4147-A177-3AD203B41FA5}">
                      <a16:colId xmlns:a16="http://schemas.microsoft.com/office/drawing/2014/main" xmlns="" val="2606422498"/>
                    </a:ext>
                  </a:extLst>
                </a:gridCol>
                <a:gridCol w="2653822">
                  <a:extLst>
                    <a:ext uri="{9D8B030D-6E8A-4147-A177-3AD203B41FA5}">
                      <a16:colId xmlns:a16="http://schemas.microsoft.com/office/drawing/2014/main" xmlns="" val="2456647395"/>
                    </a:ext>
                  </a:extLst>
                </a:gridCol>
                <a:gridCol w="798990">
                  <a:extLst>
                    <a:ext uri="{9D8B030D-6E8A-4147-A177-3AD203B41FA5}">
                      <a16:colId xmlns:a16="http://schemas.microsoft.com/office/drawing/2014/main" xmlns="" val="2225390943"/>
                    </a:ext>
                  </a:extLst>
                </a:gridCol>
                <a:gridCol w="617052">
                  <a:extLst>
                    <a:ext uri="{9D8B030D-6E8A-4147-A177-3AD203B41FA5}">
                      <a16:colId xmlns:a16="http://schemas.microsoft.com/office/drawing/2014/main" xmlns="" val="1715834880"/>
                    </a:ext>
                  </a:extLst>
                </a:gridCol>
                <a:gridCol w="1187674">
                  <a:extLst>
                    <a:ext uri="{9D8B030D-6E8A-4147-A177-3AD203B41FA5}">
                      <a16:colId xmlns:a16="http://schemas.microsoft.com/office/drawing/2014/main" xmlns="" val="360004291"/>
                    </a:ext>
                  </a:extLst>
                </a:gridCol>
                <a:gridCol w="1187674">
                  <a:extLst>
                    <a:ext uri="{9D8B030D-6E8A-4147-A177-3AD203B41FA5}">
                      <a16:colId xmlns:a16="http://schemas.microsoft.com/office/drawing/2014/main" xmlns="" val="1256592851"/>
                    </a:ext>
                  </a:extLst>
                </a:gridCol>
                <a:gridCol w="1187674">
                  <a:extLst>
                    <a:ext uri="{9D8B030D-6E8A-4147-A177-3AD203B41FA5}">
                      <a16:colId xmlns:a16="http://schemas.microsoft.com/office/drawing/2014/main" xmlns="" val="308413703"/>
                    </a:ext>
                  </a:extLst>
                </a:gridCol>
              </a:tblGrid>
              <a:tr h="674219">
                <a:tc>
                  <a:txBody>
                    <a:bodyPr/>
                    <a:lstStyle/>
                    <a:p>
                      <a:pPr algn="l" rtl="0" fontAlgn="ctr"/>
                      <a:r>
                        <a:rPr lang="en-US" sz="800" b="1" i="0" u="none" strike="noStrike">
                          <a:solidFill>
                            <a:srgbClr val="000000"/>
                          </a:solidFill>
                          <a:effectLst/>
                          <a:latin typeface="Arial" panose="020B0604020202020204" pitchFamily="34" charset="0"/>
                        </a:rPr>
                        <a:t>Work Package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800" b="1" i="0" u="none" strike="noStrike">
                          <a:solidFill>
                            <a:srgbClr val="000000"/>
                          </a:solidFill>
                          <a:effectLst/>
                          <a:latin typeface="Arial" panose="020B0604020202020204" pitchFamily="34" charset="0"/>
                        </a:rPr>
                        <a:t>Project Description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effectLst/>
                          <a:latin typeface="Arial" panose="020B0604020202020204" pitchFamily="34" charset="0"/>
                        </a:rPr>
                        <a:t>Comments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Planned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Actual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Site Handover / Commencement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Project Duration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Practical Completion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998526917"/>
                  </a:ext>
                </a:extLst>
              </a:tr>
              <a:tr h="577855">
                <a:tc rowSpan="5">
                  <a:txBody>
                    <a:bodyPr/>
                    <a:lstStyle/>
                    <a:p>
                      <a:pPr algn="ctr" rtl="0" fontAlgn="ctr"/>
                      <a:r>
                        <a:rPr lang="en-US" sz="800" b="0" i="0" u="none" strike="noStrike">
                          <a:solidFill>
                            <a:srgbClr val="000000"/>
                          </a:solidFill>
                          <a:effectLst/>
                          <a:latin typeface="Arial" panose="020B0604020202020204" pitchFamily="34" charset="0"/>
                        </a:rPr>
                        <a:t>Maintenance &amp; Beautification of Provincial State-Owned Attractions.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Doornkloof Nature Reserve, Northern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3%. Appointment letter issued 18 April 2023. Kick-off meeting held on 16.05.2023. Site was handed-over on 29.05.2023.The contractor is busy with site establishment and mobilization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2023/05/23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2023/11/23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227564142"/>
                  </a:ext>
                </a:extLst>
              </a:tr>
              <a:tr h="577855">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Rolfontein Nature Reserve, Northern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3%. Appointment letter issued 18 April 2023. Kick-off meeting held on 16.05.2023. Site was handed-over on 30.05.2023. The contractor is busy with site establishment and mobilization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2023/05/23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2023/11/23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96742016"/>
                  </a:ext>
                </a:extLst>
              </a:tr>
              <a:tr h="608269">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Goegap and Witsand Nature Reserve, Northern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3%. Appointment letter issued 18 April 2023. Kick-off meeting held on 16.05.2023. Site handed-over on 26.05.2023 for Witsand and 25.05.2023 for Goegap. The contractor is busy with site establishment and mobilization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2023/05/23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2023/11/23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011484130"/>
                  </a:ext>
                </a:extLst>
              </a:tr>
              <a:tr h="912403">
                <a:tc vMerge="1">
                  <a:txBody>
                    <a:bodyPr/>
                    <a:lstStyle/>
                    <a:p>
                      <a:endParaRPr lang="en-US"/>
                    </a:p>
                  </a:txBody>
                  <a:tcPr/>
                </a:tc>
                <a:tc>
                  <a:txBody>
                    <a:bodyPr/>
                    <a:lstStyle/>
                    <a:p>
                      <a:pPr algn="l" rtl="0" fontAlgn="ctr"/>
                      <a:r>
                        <a:rPr lang="en-US" sz="800" b="0" i="0" u="none" strike="noStrike" dirty="0" err="1">
                          <a:solidFill>
                            <a:srgbClr val="000000"/>
                          </a:solidFill>
                          <a:effectLst/>
                          <a:latin typeface="Arial" panose="020B0604020202020204" pitchFamily="34" charset="0"/>
                        </a:rPr>
                        <a:t>Cwebe</a:t>
                      </a:r>
                      <a:r>
                        <a:rPr lang="en-US" sz="800" b="0" i="0" u="none" strike="noStrike" dirty="0">
                          <a:solidFill>
                            <a:srgbClr val="000000"/>
                          </a:solidFill>
                          <a:effectLst/>
                          <a:latin typeface="Arial" panose="020B0604020202020204" pitchFamily="34" charset="0"/>
                        </a:rPr>
                        <a:t> and </a:t>
                      </a:r>
                      <a:r>
                        <a:rPr lang="en-US" sz="800" b="0" i="0" u="none" strike="noStrike" dirty="0" err="1">
                          <a:solidFill>
                            <a:srgbClr val="000000"/>
                          </a:solidFill>
                          <a:effectLst/>
                          <a:latin typeface="Arial" panose="020B0604020202020204" pitchFamily="34" charset="0"/>
                        </a:rPr>
                        <a:t>Dwesa</a:t>
                      </a:r>
                      <a:r>
                        <a:rPr lang="en-US" sz="800" b="0" i="0" u="none" strike="noStrike" dirty="0">
                          <a:solidFill>
                            <a:srgbClr val="000000"/>
                          </a:solidFill>
                          <a:effectLst/>
                          <a:latin typeface="Arial" panose="020B0604020202020204" pitchFamily="34" charset="0"/>
                        </a:rPr>
                        <a:t>, Eastern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3%. Appointment letter issued 18 April 2023. Contractual obligations have been met and a kick off meeting was held on 16.05.2023. Site was handed-over on 01.06.2023.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2023/06/01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2023/12/01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91061618"/>
                  </a:ext>
                </a:extLst>
              </a:tr>
              <a:tr h="760336">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Mpofu and Fordyce Nature Reserve, Eastern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3%. Appointment letter issued 18 April 2023. Contractual obligations have been met and a kick off meeting was held on 16.05.2023. Site was handed-over on 02.06.2023.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2023/06/02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2023/12/02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350114630"/>
                  </a:ext>
                </a:extLst>
              </a:tr>
              <a:tr h="760336">
                <a:tc rowSpan="2">
                  <a:txBody>
                    <a:bodyPr/>
                    <a:lstStyle/>
                    <a:p>
                      <a:pPr algn="l" rtl="0" fontAlgn="ctr"/>
                      <a:r>
                        <a:rPr lang="en-US" sz="800" b="0" i="0" u="none" strike="noStrike">
                          <a:solidFill>
                            <a:srgbClr val="000000"/>
                          </a:solidFill>
                          <a:effectLst/>
                          <a:latin typeface="Arial" panose="020B0604020202020204" pitchFamily="34" charset="0"/>
                        </a:rPr>
                        <a:t>Local Community Museums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Product Enhancement at Anton Lembede Museum eThekwini Municipality (KZN)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BEC Report has been approved at SCMC on the 06.04.2023. Concurrence request letter sent to NDT on 11.04.2023. Concurrence approval received on 24.05.2023. Appointment has been made and awaiting site handover which is has been put on-hold. Awaiting approval from NDT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On-Hold</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Await approval from NDT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186095121"/>
                  </a:ext>
                </a:extLst>
              </a:tr>
              <a:tr h="608269">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Product Enhancement at Sol Plaatjie Museum (NW)</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Evaluation completed. Concurrence request letter sent to NDT on 11.04.2023. Concurrence approval received on 24.05.2023. Appointment has been made and awaiting site handover which is has been put on-hold. Awaiting approval from NDT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800" b="0" i="0" u="none" strike="noStrike">
                          <a:solidFill>
                            <a:srgbClr val="000000"/>
                          </a:solidFill>
                          <a:effectLst/>
                          <a:latin typeface="Arial" panose="020B0604020202020204" pitchFamily="34" charset="0"/>
                        </a:rPr>
                        <a:t>On-Hold</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Await approval from NDT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246712077"/>
                  </a:ext>
                </a:extLst>
              </a:tr>
            </a:tbl>
          </a:graphicData>
        </a:graphic>
      </p:graphicFrame>
      <p:sp>
        <p:nvSpPr>
          <p:cNvPr id="2" name="Slide Number Placeholder 1"/>
          <p:cNvSpPr>
            <a:spLocks noGrp="1"/>
          </p:cNvSpPr>
          <p:nvPr>
            <p:ph type="sldNum" sz="quarter" idx="12"/>
          </p:nvPr>
        </p:nvSpPr>
        <p:spPr/>
        <p:txBody>
          <a:bodyPr/>
          <a:lstStyle/>
          <a:p>
            <a:fld id="{0D712AE6-0A2C-8540-9ACB-1C6BCF181E53}" type="slidenum">
              <a:rPr lang="en-US" smtClean="0"/>
              <a:pPr/>
              <a:t>28</a:t>
            </a:fld>
            <a:endParaRPr lang="en-US"/>
          </a:p>
        </p:txBody>
      </p:sp>
    </p:spTree>
    <p:extLst>
      <p:ext uri="{BB962C8B-B14F-4D97-AF65-F5344CB8AC3E}">
        <p14:creationId xmlns:p14="http://schemas.microsoft.com/office/powerpoint/2010/main" xmlns="" val="332511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Construction STAGE</a:t>
            </a:r>
          </a:p>
        </p:txBody>
      </p:sp>
      <p:sp>
        <p:nvSpPr>
          <p:cNvPr id="8" name="Text Placeholder 7"/>
          <p:cNvSpPr>
            <a:spLocks noGrp="1"/>
          </p:cNvSpPr>
          <p:nvPr>
            <p:ph type="body" idx="13"/>
          </p:nvPr>
        </p:nvSpPr>
        <p:spPr>
          <a:xfrm>
            <a:off x="481139" y="819511"/>
            <a:ext cx="2414461" cy="275493"/>
          </a:xfrm>
          <a:solidFill>
            <a:schemeClr val="accent1">
              <a:lumMod val="60000"/>
              <a:lumOff val="40000"/>
            </a:schemeClr>
          </a:solidFill>
        </p:spPr>
        <p:txBody>
          <a:bodyPr/>
          <a:lstStyle/>
          <a:p>
            <a:r>
              <a:rPr lang="en-US">
                <a:solidFill>
                  <a:schemeClr val="tx1"/>
                </a:solidFill>
              </a:rPr>
              <a:t>Construction Progress</a:t>
            </a:r>
          </a:p>
        </p:txBody>
      </p:sp>
      <p:graphicFrame>
        <p:nvGraphicFramePr>
          <p:cNvPr id="3" name="Table 2">
            <a:extLst>
              <a:ext uri="{FF2B5EF4-FFF2-40B4-BE49-F238E27FC236}">
                <a16:creationId xmlns:a16="http://schemas.microsoft.com/office/drawing/2014/main" xmlns="" id="{0FCF8318-8DCF-EA51-325C-678CF3D240AE}"/>
              </a:ext>
            </a:extLst>
          </p:cNvPr>
          <p:cNvGraphicFramePr>
            <a:graphicFrameLocks noGrp="1"/>
          </p:cNvGraphicFramePr>
          <p:nvPr>
            <p:extLst>
              <p:ext uri="{D42A27DB-BD31-4B8C-83A1-F6EECF244321}">
                <p14:modId xmlns:p14="http://schemas.microsoft.com/office/powerpoint/2010/main" xmlns="" val="1770754251"/>
              </p:ext>
            </p:extLst>
          </p:nvPr>
        </p:nvGraphicFramePr>
        <p:xfrm>
          <a:off x="258578" y="1387014"/>
          <a:ext cx="11637499" cy="5130302"/>
        </p:xfrm>
        <a:graphic>
          <a:graphicData uri="http://schemas.openxmlformats.org/drawingml/2006/table">
            <a:tbl>
              <a:tblPr/>
              <a:tblGrid>
                <a:gridCol w="1250573">
                  <a:extLst>
                    <a:ext uri="{9D8B030D-6E8A-4147-A177-3AD203B41FA5}">
                      <a16:colId xmlns:a16="http://schemas.microsoft.com/office/drawing/2014/main" xmlns="" val="3365105419"/>
                    </a:ext>
                  </a:extLst>
                </a:gridCol>
                <a:gridCol w="2349803">
                  <a:extLst>
                    <a:ext uri="{9D8B030D-6E8A-4147-A177-3AD203B41FA5}">
                      <a16:colId xmlns:a16="http://schemas.microsoft.com/office/drawing/2014/main" xmlns="" val="1594065944"/>
                    </a:ext>
                  </a:extLst>
                </a:gridCol>
                <a:gridCol w="3172161">
                  <a:extLst>
                    <a:ext uri="{9D8B030D-6E8A-4147-A177-3AD203B41FA5}">
                      <a16:colId xmlns:a16="http://schemas.microsoft.com/office/drawing/2014/main" xmlns="" val="2769953496"/>
                    </a:ext>
                  </a:extLst>
                </a:gridCol>
                <a:gridCol w="630314">
                  <a:extLst>
                    <a:ext uri="{9D8B030D-6E8A-4147-A177-3AD203B41FA5}">
                      <a16:colId xmlns:a16="http://schemas.microsoft.com/office/drawing/2014/main" xmlns="" val="820979816"/>
                    </a:ext>
                  </a:extLst>
                </a:gridCol>
                <a:gridCol w="763480">
                  <a:extLst>
                    <a:ext uri="{9D8B030D-6E8A-4147-A177-3AD203B41FA5}">
                      <a16:colId xmlns:a16="http://schemas.microsoft.com/office/drawing/2014/main" xmlns="" val="3729323036"/>
                    </a:ext>
                  </a:extLst>
                </a:gridCol>
                <a:gridCol w="970022">
                  <a:extLst>
                    <a:ext uri="{9D8B030D-6E8A-4147-A177-3AD203B41FA5}">
                      <a16:colId xmlns:a16="http://schemas.microsoft.com/office/drawing/2014/main" xmlns="" val="967911813"/>
                    </a:ext>
                  </a:extLst>
                </a:gridCol>
                <a:gridCol w="1250573">
                  <a:extLst>
                    <a:ext uri="{9D8B030D-6E8A-4147-A177-3AD203B41FA5}">
                      <a16:colId xmlns:a16="http://schemas.microsoft.com/office/drawing/2014/main" xmlns="" val="1134857686"/>
                    </a:ext>
                  </a:extLst>
                </a:gridCol>
                <a:gridCol w="1250573">
                  <a:extLst>
                    <a:ext uri="{9D8B030D-6E8A-4147-A177-3AD203B41FA5}">
                      <a16:colId xmlns:a16="http://schemas.microsoft.com/office/drawing/2014/main" xmlns="" val="2486407458"/>
                    </a:ext>
                  </a:extLst>
                </a:gridCol>
              </a:tblGrid>
              <a:tr h="572218">
                <a:tc>
                  <a:txBody>
                    <a:bodyPr/>
                    <a:lstStyle/>
                    <a:p>
                      <a:pPr algn="l" rtl="0" fontAlgn="ctr"/>
                      <a:r>
                        <a:rPr lang="en-US" sz="800" b="1" i="0" u="none" strike="noStrike">
                          <a:solidFill>
                            <a:srgbClr val="000000"/>
                          </a:solidFill>
                          <a:effectLst/>
                          <a:latin typeface="Arial" panose="020B0604020202020204" pitchFamily="34" charset="0"/>
                        </a:rPr>
                        <a:t>Work Package</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800" b="1" i="0" u="none" strike="noStrike">
                          <a:solidFill>
                            <a:srgbClr val="000000"/>
                          </a:solidFill>
                          <a:effectLst/>
                          <a:latin typeface="Arial" panose="020B0604020202020204" pitchFamily="34" charset="0"/>
                        </a:rPr>
                        <a:t>Project Description</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effectLst/>
                          <a:latin typeface="Arial" panose="020B0604020202020204" pitchFamily="34" charset="0"/>
                        </a:rPr>
                        <a:t>Comments</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Planned Progress</a:t>
                      </a:r>
                    </a:p>
                  </a:txBody>
                  <a:tcPr marL="4348" marR="4348" marT="43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Actual Progress</a:t>
                      </a:r>
                    </a:p>
                  </a:txBody>
                  <a:tcPr marL="4348" marR="4348" marT="43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Site Handover / Commencement</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Project Duration</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Practical Completion</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15132256"/>
                  </a:ext>
                </a:extLst>
              </a:tr>
              <a:tr h="700056">
                <a:tc rowSpan="5">
                  <a:txBody>
                    <a:bodyPr/>
                    <a:lstStyle/>
                    <a:p>
                      <a:pPr algn="ctr" rtl="0" fontAlgn="ctr"/>
                      <a:r>
                        <a:rPr lang="en-US" sz="800" b="0" i="0" u="none" strike="noStrike" dirty="0">
                          <a:solidFill>
                            <a:srgbClr val="000000"/>
                          </a:solidFill>
                          <a:effectLst/>
                          <a:latin typeface="Arial" panose="020B0604020202020204" pitchFamily="34" charset="0"/>
                        </a:rPr>
                        <a:t>Maintenance &amp; Beautification of Provincial State-Owned Attractions.</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Manyeleti Nature Reserve, Mpumalanga</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55%. Finishes on chalets, tiling and carpentry is being completed. External works completed. Electrical and plumbing work outstanding. Painting of Reception area to be completed. Fencing to also be executed.</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55%</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409549985"/>
                  </a:ext>
                </a:extLst>
              </a:tr>
              <a:tr h="1100088">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Andover Nature Reserve, Mpumalanga</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55%. Pouring of foundation for the septic tank completed, braai stands foundation, main gate guardhouse painting and tiling to be commenced. Local Community had issues with MP Tourism about the perimeter fence and the access closed.  Animals killed by wild animals  Delay in access to the site to complete the work.</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55%</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283814404"/>
                  </a:ext>
                </a:extLst>
              </a:tr>
              <a:tr h="800064">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Makapans Valley WHS, Limpopo</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40%. Current activities are plumbing, tiling at the reception area, borehole drilling and water infrastructure network,. The ablution block foundation is completed and busy with the superstructure. SMME's wanted 30% of the value of the project, but with social facilitation resolved</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77%</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40%</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307491119"/>
                  </a:ext>
                </a:extLst>
              </a:tr>
              <a:tr h="500040">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Phillip Saunders Resort in Bloemfontein, Free State</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to date is 40%. Maintenance work has commenced after delay on scope of work, Tiling in the conference hall has been completed and waterproofing on the roof has also been completed.</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61%</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a:solidFill>
                            <a:srgbClr val="000000"/>
                          </a:solidFill>
                          <a:effectLst/>
                          <a:latin typeface="Arial" panose="020B0604020202020204" pitchFamily="34" charset="0"/>
                        </a:rPr>
                        <a:t>40%</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800" b="0" i="0" u="none" strike="noStrike">
                          <a:solidFill>
                            <a:srgbClr val="000000"/>
                          </a:solidFill>
                          <a:effectLst/>
                          <a:latin typeface="Arial" panose="020B0604020202020204" pitchFamily="34" charset="0"/>
                        </a:rPr>
                        <a:t>2023/02/15</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2023/08/15</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778778265"/>
                  </a:ext>
                </a:extLst>
              </a:tr>
              <a:tr h="600048">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Gariep Dam Resort, Free State</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to date is 25%. Ceiling repairs and Painting of main office has been completed. Currently working on the abattoir and external lighting, change of motors for the gates. </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45%</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25%</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800" b="0" i="0" u="none" strike="noStrike">
                          <a:solidFill>
                            <a:srgbClr val="000000"/>
                          </a:solidFill>
                          <a:effectLst/>
                          <a:latin typeface="Arial" panose="020B0604020202020204" pitchFamily="34" charset="0"/>
                        </a:rPr>
                        <a:t>2023/03/14</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2023/09/14</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516293623"/>
                  </a:ext>
                </a:extLst>
              </a:tr>
              <a:tr h="755713">
                <a:tc>
                  <a:txBody>
                    <a:bodyPr/>
                    <a:lstStyle/>
                    <a:p>
                      <a:pPr algn="ctr" rtl="0" fontAlgn="ctr"/>
                      <a:r>
                        <a:rPr lang="en-US" sz="800" b="0" i="0" u="none" strike="noStrike">
                          <a:solidFill>
                            <a:srgbClr val="000000"/>
                          </a:solidFill>
                          <a:effectLst/>
                          <a:latin typeface="Arial" panose="020B0604020202020204" pitchFamily="34" charset="0"/>
                        </a:rPr>
                        <a:t>Compliance Certificates</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KZN Isibhubhu Project</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42%. Working on the new ablutions, layer works for walkways, tiling, plumbing and painting are in progress. Electrical and plumbing works in the new toilets has commenced. Tiling and fittings work for the restrooms under the grand-stand is complete. Ceiling work to commence and plastering. Contractor is also working on the foundation of the demolished change room building. Material suppliers and delivery of material to site has been the challenge.</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58%</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42%</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8</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2023/09/16</a:t>
                      </a:r>
                    </a:p>
                  </a:txBody>
                  <a:tcPr marL="4348" marR="4348" marT="4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040260706"/>
                  </a:ext>
                </a:extLst>
              </a:tr>
            </a:tbl>
          </a:graphicData>
        </a:graphic>
      </p:graphicFrame>
      <p:sp>
        <p:nvSpPr>
          <p:cNvPr id="2" name="Slide Number Placeholder 1"/>
          <p:cNvSpPr>
            <a:spLocks noGrp="1"/>
          </p:cNvSpPr>
          <p:nvPr>
            <p:ph type="sldNum" sz="quarter" idx="12"/>
          </p:nvPr>
        </p:nvSpPr>
        <p:spPr/>
        <p:txBody>
          <a:bodyPr/>
          <a:lstStyle/>
          <a:p>
            <a:fld id="{0D712AE6-0A2C-8540-9ACB-1C6BCF181E53}" type="slidenum">
              <a:rPr lang="en-US" smtClean="0"/>
              <a:pPr/>
              <a:t>29</a:t>
            </a:fld>
            <a:endParaRPr lang="en-US"/>
          </a:p>
        </p:txBody>
      </p:sp>
    </p:spTree>
    <p:extLst>
      <p:ext uri="{BB962C8B-B14F-4D97-AF65-F5344CB8AC3E}">
        <p14:creationId xmlns:p14="http://schemas.microsoft.com/office/powerpoint/2010/main" xmlns="" val="23552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3</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p:txBody>
          <a:bodyPr>
            <a:normAutofit/>
          </a:bodyPr>
          <a:lstStyle/>
          <a:p>
            <a:r>
              <a:rPr lang="en-ZA" dirty="0">
                <a:solidFill>
                  <a:schemeClr val="tx1"/>
                </a:solidFill>
              </a:rPr>
              <a:t>RESPONSE TO QUESTIONS POSED</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3</a:t>
            </a:fld>
            <a:endParaRPr lang="en-US">
              <a:solidFill>
                <a:prstClr val="black">
                  <a:tint val="75000"/>
                </a:prstClr>
              </a:solidFill>
              <a:latin typeface="Calibri"/>
            </a:endParaRPr>
          </a:p>
        </p:txBody>
      </p:sp>
      <p:sp>
        <p:nvSpPr>
          <p:cNvPr id="6" name="Rectangle 5">
            <a:extLst>
              <a:ext uri="{FF2B5EF4-FFF2-40B4-BE49-F238E27FC236}">
                <a16:creationId xmlns:a16="http://schemas.microsoft.com/office/drawing/2014/main" xmlns="" id="{E52B37F1-6508-4374-A675-1B94863F2E70}"/>
              </a:ext>
            </a:extLst>
          </p:cNvPr>
          <p:cNvSpPr/>
          <p:nvPr/>
        </p:nvSpPr>
        <p:spPr>
          <a:xfrm>
            <a:off x="220878" y="1233362"/>
            <a:ext cx="10646967" cy="4926798"/>
          </a:xfrm>
          <a:prstGeom prst="rect">
            <a:avLst/>
          </a:prstGeom>
        </p:spPr>
        <p:txBody>
          <a:bodyPr wrap="square">
            <a:spAutoFit/>
          </a:bodyPr>
          <a:lstStyle/>
          <a:p>
            <a:pPr marL="457200" marR="82550" lvl="0" indent="-457200" algn="just">
              <a:lnSpc>
                <a:spcPct val="115000"/>
              </a:lnSpc>
              <a:spcAft>
                <a:spcPts val="800"/>
              </a:spcAft>
              <a:buFont typeface="+mj-lt"/>
              <a:buAutoNum type="arabicPeriod"/>
            </a:pPr>
            <a:r>
              <a:rPr lang="en-ZA" sz="2000" dirty="0">
                <a:effectLst/>
                <a:latin typeface="Times New Roman" panose="02020603050405020304" pitchFamily="18" charset="0"/>
                <a:ea typeface="Times New Roman" panose="02020603050405020304" pitchFamily="18" charset="0"/>
              </a:rPr>
              <a:t>Unpacking the MoU signed with the Department of Tourism, including the total amount to service the MoU, funds already transferred to the DBSA, outstanding amounts, etc.</a:t>
            </a:r>
            <a:endParaRPr lang="en-US" sz="2000" dirty="0">
              <a:effectLst/>
              <a:latin typeface="Arial" panose="020B0604020202020204" pitchFamily="34" charset="0"/>
              <a:ea typeface="Arial" panose="020B0604020202020204" pitchFamily="34" charset="0"/>
            </a:endParaRPr>
          </a:p>
          <a:p>
            <a:pPr marL="114300" marR="82550" indent="-457200" algn="just">
              <a:lnSpc>
                <a:spcPct val="115000"/>
              </a:lnSpc>
              <a:spcAft>
                <a:spcPts val="800"/>
              </a:spcAft>
              <a:buFont typeface="+mj-lt"/>
              <a:buAutoNum type="arabicPeriod"/>
            </a:pPr>
            <a:r>
              <a:rPr lang="en-ZA" sz="2000" dirty="0">
                <a:latin typeface="Times New Roman" panose="02020603050405020304" pitchFamily="18" charset="0"/>
              </a:rPr>
              <a:t>All the projects ceded to DBSA for implementation as per MoU, their status, funding requirements and time-frames for implementation.</a:t>
            </a:r>
            <a:endParaRPr lang="en-US" sz="2000" dirty="0">
              <a:latin typeface="Times New Roman" panose="02020603050405020304" pitchFamily="18" charset="0"/>
            </a:endParaRPr>
          </a:p>
          <a:p>
            <a:pPr marL="114300" marR="82550" indent="-457200" algn="just">
              <a:lnSpc>
                <a:spcPct val="115000"/>
              </a:lnSpc>
              <a:spcAft>
                <a:spcPts val="800"/>
              </a:spcAft>
              <a:buFont typeface="+mj-lt"/>
              <a:buAutoNum type="arabicPeriod"/>
            </a:pPr>
            <a:r>
              <a:rPr lang="en-ZA" sz="2000" dirty="0">
                <a:latin typeface="Times New Roman" panose="02020603050405020304" pitchFamily="18" charset="0"/>
              </a:rPr>
              <a:t>Progress made to date since signing the initial MoU with the Department of Tourism.</a:t>
            </a:r>
            <a:endParaRPr lang="en-US" sz="2000" dirty="0">
              <a:latin typeface="Times New Roman" panose="02020603050405020304" pitchFamily="18" charset="0"/>
            </a:endParaRPr>
          </a:p>
          <a:p>
            <a:pPr marL="114300" marR="82550" indent="-457200" algn="just">
              <a:lnSpc>
                <a:spcPct val="115000"/>
              </a:lnSpc>
              <a:spcAft>
                <a:spcPts val="800"/>
              </a:spcAft>
              <a:buFont typeface="+mj-lt"/>
              <a:buAutoNum type="arabicPeriod"/>
            </a:pPr>
            <a:r>
              <a:rPr lang="en-ZA" sz="2000" dirty="0">
                <a:latin typeface="Times New Roman" panose="02020603050405020304" pitchFamily="18" charset="0"/>
              </a:rPr>
              <a:t>Challenges faced by DBSA in implementing the projects.</a:t>
            </a:r>
            <a:endParaRPr lang="en-US" sz="2000" dirty="0">
              <a:latin typeface="Times New Roman" panose="02020603050405020304" pitchFamily="18" charset="0"/>
            </a:endParaRPr>
          </a:p>
          <a:p>
            <a:pPr marL="114300" marR="82550" indent="-457200" algn="just">
              <a:lnSpc>
                <a:spcPct val="115000"/>
              </a:lnSpc>
              <a:spcAft>
                <a:spcPts val="800"/>
              </a:spcAft>
              <a:buFont typeface="+mj-lt"/>
              <a:buAutoNum type="arabicPeriod"/>
            </a:pPr>
            <a:r>
              <a:rPr lang="en-ZA" sz="2000" dirty="0">
                <a:latin typeface="Times New Roman" panose="02020603050405020304" pitchFamily="18" charset="0"/>
              </a:rPr>
              <a:t>Community involvement in project implementation, including stakeholder consultations, the 30 percent local content and other related matters.</a:t>
            </a:r>
            <a:endParaRPr lang="en-US" sz="2000" dirty="0">
              <a:latin typeface="Times New Roman" panose="02020603050405020304" pitchFamily="18" charset="0"/>
            </a:endParaRPr>
          </a:p>
          <a:p>
            <a:pPr marL="114300" marR="82550" indent="-457200" algn="just">
              <a:lnSpc>
                <a:spcPct val="115000"/>
              </a:lnSpc>
              <a:spcAft>
                <a:spcPts val="800"/>
              </a:spcAft>
              <a:buFont typeface="+mj-lt"/>
              <a:buAutoNum type="arabicPeriod"/>
            </a:pPr>
            <a:r>
              <a:rPr lang="en-ZA" sz="2000" dirty="0">
                <a:latin typeface="Times New Roman" panose="02020603050405020304" pitchFamily="18" charset="0"/>
              </a:rPr>
              <a:t>The database used by the DBSA in appointing service providers and the procurement process followed in sourcing service providers (contractors) for the implementation of the Department of Tourism infrastructure projects.</a:t>
            </a:r>
            <a:endParaRPr lang="en-US" sz="2000" dirty="0">
              <a:latin typeface="Times New Roman" panose="02020603050405020304" pitchFamily="18" charset="0"/>
            </a:endParaRPr>
          </a:p>
          <a:p>
            <a:pPr marL="114300" marR="82550" indent="-457200" algn="just">
              <a:lnSpc>
                <a:spcPct val="115000"/>
              </a:lnSpc>
              <a:spcAft>
                <a:spcPts val="800"/>
              </a:spcAft>
              <a:buFont typeface="+mj-lt"/>
              <a:buAutoNum type="arabicPeriod"/>
            </a:pPr>
            <a:r>
              <a:rPr lang="en-ZA" sz="2000" dirty="0">
                <a:latin typeface="Times New Roman" panose="02020603050405020304" pitchFamily="18" charset="0"/>
              </a:rPr>
              <a:t>Any other matter you deem necessary for the attention of the Committee.</a:t>
            </a:r>
            <a:endParaRPr lang="en-US" sz="2000" dirty="0">
              <a:latin typeface="Times New Roman" panose="02020603050405020304" pitchFamily="18" charset="0"/>
            </a:endParaRPr>
          </a:p>
        </p:txBody>
      </p:sp>
    </p:spTree>
    <p:extLst>
      <p:ext uri="{BB962C8B-B14F-4D97-AF65-F5344CB8AC3E}">
        <p14:creationId xmlns:p14="http://schemas.microsoft.com/office/powerpoint/2010/main" xmlns="" val="15435371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Construction STAGE</a:t>
            </a:r>
          </a:p>
        </p:txBody>
      </p:sp>
      <p:sp>
        <p:nvSpPr>
          <p:cNvPr id="13" name="Text Placeholder 7">
            <a:extLst>
              <a:ext uri="{FF2B5EF4-FFF2-40B4-BE49-F238E27FC236}">
                <a16:creationId xmlns:a16="http://schemas.microsoft.com/office/drawing/2014/main" xmlns="" id="{EDE6C1BC-F9E6-1B9B-95D0-9F90C8E06F95}"/>
              </a:ext>
            </a:extLst>
          </p:cNvPr>
          <p:cNvSpPr txBox="1">
            <a:spLocks/>
          </p:cNvSpPr>
          <p:nvPr/>
        </p:nvSpPr>
        <p:spPr>
          <a:xfrm>
            <a:off x="481139" y="819511"/>
            <a:ext cx="2414461" cy="275493"/>
          </a:xfrm>
          <a:prstGeom prst="rect">
            <a:avLst/>
          </a:prstGeom>
          <a:solidFill>
            <a:schemeClr val="accent1">
              <a:lumMod val="60000"/>
              <a:lumOff val="40000"/>
            </a:schemeClr>
          </a:solidFill>
        </p:spPr>
        <p:txBody>
          <a:bodyPr vert="horz" lIns="72000" tIns="36000" rIns="72000" bIns="36000" rtlCol="0" anchor="b">
            <a:noAutofit/>
          </a:bodyPr>
          <a:lstStyle>
            <a:lvl1pPr marL="0" indent="0" algn="l" defTabSz="914400" rtl="0" eaLnBrk="1" latinLnBrk="0" hangingPunct="1">
              <a:lnSpc>
                <a:spcPct val="100000"/>
              </a:lnSpc>
              <a:spcBef>
                <a:spcPts val="600"/>
              </a:spcBef>
              <a:buClr>
                <a:schemeClr val="accent1"/>
              </a:buClr>
              <a:buFont typeface="Wingdings" panose="05000000000000000000" pitchFamily="2" charset="2"/>
              <a:buNone/>
              <a:defRPr sz="1600" b="1" i="1" kern="1200">
                <a:solidFill>
                  <a:schemeClr val="accent2"/>
                </a:solidFill>
                <a:latin typeface="+mn-lt"/>
                <a:ea typeface="+mn-ea"/>
                <a:cs typeface="+mn-cs"/>
              </a:defRPr>
            </a:lvl1pPr>
            <a:lvl2pPr marL="457200" indent="0" algn="l" defTabSz="914400" rtl="0" eaLnBrk="1" latinLnBrk="0" hangingPunct="1">
              <a:lnSpc>
                <a:spcPct val="100000"/>
              </a:lnSpc>
              <a:spcBef>
                <a:spcPts val="400"/>
              </a:spcBef>
              <a:buClr>
                <a:schemeClr val="accent2"/>
              </a:buClr>
              <a:buFont typeface="Wingdings" panose="05000000000000000000" pitchFamily="2" charset="2"/>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400"/>
              </a:spcBef>
              <a:buClr>
                <a:schemeClr val="accent1"/>
              </a:buClr>
              <a:buFont typeface="Wingdings" panose="05000000000000000000" pitchFamily="2" charset="2"/>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400"/>
              </a:spcBef>
              <a:buClr>
                <a:schemeClr val="accent2"/>
              </a:buClr>
              <a:buFont typeface="Wingdings" panose="05000000000000000000" pitchFamily="2" charset="2"/>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Clr>
                <a:schemeClr val="accent1"/>
              </a:buClr>
              <a:buFont typeface="Wingdings" panose="05000000000000000000" pitchFamily="2" charset="2"/>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Construction Progress</a:t>
            </a:r>
          </a:p>
        </p:txBody>
      </p:sp>
      <p:graphicFrame>
        <p:nvGraphicFramePr>
          <p:cNvPr id="2" name="Table 1">
            <a:extLst>
              <a:ext uri="{FF2B5EF4-FFF2-40B4-BE49-F238E27FC236}">
                <a16:creationId xmlns:a16="http://schemas.microsoft.com/office/drawing/2014/main" xmlns="" id="{A71B0AFB-69F2-5BDF-ED3F-77044CFB3C79}"/>
              </a:ext>
            </a:extLst>
          </p:cNvPr>
          <p:cNvGraphicFramePr>
            <a:graphicFrameLocks noGrp="1"/>
          </p:cNvGraphicFramePr>
          <p:nvPr>
            <p:extLst>
              <p:ext uri="{D42A27DB-BD31-4B8C-83A1-F6EECF244321}">
                <p14:modId xmlns:p14="http://schemas.microsoft.com/office/powerpoint/2010/main" xmlns="" val="3339301942"/>
              </p:ext>
            </p:extLst>
          </p:nvPr>
        </p:nvGraphicFramePr>
        <p:xfrm>
          <a:off x="238910" y="1394329"/>
          <a:ext cx="11052177" cy="4521617"/>
        </p:xfrm>
        <a:graphic>
          <a:graphicData uri="http://schemas.openxmlformats.org/drawingml/2006/table">
            <a:tbl>
              <a:tblPr/>
              <a:tblGrid>
                <a:gridCol w="1187674">
                  <a:extLst>
                    <a:ext uri="{9D8B030D-6E8A-4147-A177-3AD203B41FA5}">
                      <a16:colId xmlns:a16="http://schemas.microsoft.com/office/drawing/2014/main" xmlns="" val="49771005"/>
                    </a:ext>
                  </a:extLst>
                </a:gridCol>
                <a:gridCol w="2231617">
                  <a:extLst>
                    <a:ext uri="{9D8B030D-6E8A-4147-A177-3AD203B41FA5}">
                      <a16:colId xmlns:a16="http://schemas.microsoft.com/office/drawing/2014/main" xmlns="" val="1097873408"/>
                    </a:ext>
                  </a:extLst>
                </a:gridCol>
                <a:gridCol w="2689333">
                  <a:extLst>
                    <a:ext uri="{9D8B030D-6E8A-4147-A177-3AD203B41FA5}">
                      <a16:colId xmlns:a16="http://schemas.microsoft.com/office/drawing/2014/main" xmlns="" val="1324385904"/>
                    </a:ext>
                  </a:extLst>
                </a:gridCol>
                <a:gridCol w="719091">
                  <a:extLst>
                    <a:ext uri="{9D8B030D-6E8A-4147-A177-3AD203B41FA5}">
                      <a16:colId xmlns:a16="http://schemas.microsoft.com/office/drawing/2014/main" xmlns="" val="3151523613"/>
                    </a:ext>
                  </a:extLst>
                </a:gridCol>
                <a:gridCol w="661440">
                  <a:extLst>
                    <a:ext uri="{9D8B030D-6E8A-4147-A177-3AD203B41FA5}">
                      <a16:colId xmlns:a16="http://schemas.microsoft.com/office/drawing/2014/main" xmlns="" val="1352531136"/>
                    </a:ext>
                  </a:extLst>
                </a:gridCol>
                <a:gridCol w="1187674">
                  <a:extLst>
                    <a:ext uri="{9D8B030D-6E8A-4147-A177-3AD203B41FA5}">
                      <a16:colId xmlns:a16="http://schemas.microsoft.com/office/drawing/2014/main" xmlns="" val="2093752941"/>
                    </a:ext>
                  </a:extLst>
                </a:gridCol>
                <a:gridCol w="1187674">
                  <a:extLst>
                    <a:ext uri="{9D8B030D-6E8A-4147-A177-3AD203B41FA5}">
                      <a16:colId xmlns:a16="http://schemas.microsoft.com/office/drawing/2014/main" xmlns="" val="1240612714"/>
                    </a:ext>
                  </a:extLst>
                </a:gridCol>
                <a:gridCol w="1187674">
                  <a:extLst>
                    <a:ext uri="{9D8B030D-6E8A-4147-A177-3AD203B41FA5}">
                      <a16:colId xmlns:a16="http://schemas.microsoft.com/office/drawing/2014/main" xmlns="" val="3385008187"/>
                    </a:ext>
                  </a:extLst>
                </a:gridCol>
              </a:tblGrid>
              <a:tr h="525787">
                <a:tc>
                  <a:txBody>
                    <a:bodyPr/>
                    <a:lstStyle/>
                    <a:p>
                      <a:pPr algn="l" rtl="0" fontAlgn="ctr"/>
                      <a:r>
                        <a:rPr lang="en-US" sz="800" b="1" i="0" u="none" strike="noStrike">
                          <a:solidFill>
                            <a:srgbClr val="000000"/>
                          </a:solidFill>
                          <a:effectLst/>
                          <a:latin typeface="Arial" panose="020B0604020202020204" pitchFamily="34" charset="0"/>
                        </a:rPr>
                        <a:t>Work Package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800" b="1" i="0" u="none" strike="noStrike">
                          <a:solidFill>
                            <a:srgbClr val="000000"/>
                          </a:solidFill>
                          <a:effectLst/>
                          <a:latin typeface="Arial" panose="020B0604020202020204" pitchFamily="34" charset="0"/>
                        </a:rPr>
                        <a:t>Project Description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effectLst/>
                          <a:latin typeface="Arial" panose="020B0604020202020204" pitchFamily="34" charset="0"/>
                        </a:rPr>
                        <a:t>Comments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Planned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Actual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Site Handover / Commencement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Project Duration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Practical Completion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409335905"/>
                  </a:ext>
                </a:extLst>
              </a:tr>
              <a:tr h="553494">
                <a:tc rowSpan="2">
                  <a:txBody>
                    <a:bodyPr/>
                    <a:lstStyle/>
                    <a:p>
                      <a:pPr algn="l" rtl="0" fontAlgn="ctr"/>
                      <a:r>
                        <a:rPr lang="en-US" sz="800" b="0" i="0" u="none" strike="noStrike" dirty="0">
                          <a:solidFill>
                            <a:srgbClr val="000000"/>
                          </a:solidFill>
                          <a:effectLst/>
                          <a:latin typeface="Arial" panose="020B0604020202020204" pitchFamily="34" charset="0"/>
                        </a:rPr>
                        <a:t>Maintenance &amp; Beautification of Provincial State-Owned Attractions.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De Hoop Nature Reserve, Western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70%. Roof completed, commenced with ceiling. All surface beds completed, screeded and tiled. Completion of tiling ongoing. Specialised windows installation is outstanding. Caution had to be exercised working around these building as it is a heritage site.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95%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70%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40"/>
                    </a:solidFill>
                  </a:tcPr>
                </a:tc>
                <a:tc>
                  <a:txBody>
                    <a:bodyPr/>
                    <a:lstStyle/>
                    <a:p>
                      <a:pPr algn="ctr" rtl="0" fontAlgn="ctr"/>
                      <a:r>
                        <a:rPr lang="en-US" sz="800" b="0" i="0" u="none" strike="noStrike">
                          <a:solidFill>
                            <a:srgbClr val="000000"/>
                          </a:solidFill>
                          <a:effectLst/>
                          <a:latin typeface="Arial" panose="020B0604020202020204" pitchFamily="34" charset="0"/>
                        </a:rPr>
                        <a:t>2022/12/14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2023/06/30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139587060"/>
                  </a:ext>
                </a:extLst>
              </a:tr>
              <a:tr h="774892">
                <a:tc vMerge="1">
                  <a:txBody>
                    <a:bodyPr/>
                    <a:lstStyle/>
                    <a:p>
                      <a:endParaRPr lang="en-US"/>
                    </a:p>
                  </a:txBody>
                  <a:tcPr/>
                </a:tc>
                <a:tc>
                  <a:txBody>
                    <a:bodyPr/>
                    <a:lstStyle/>
                    <a:p>
                      <a:pPr algn="l" rtl="0" fontAlgn="ctr"/>
                      <a:r>
                        <a:rPr lang="en-US" sz="800" b="0" i="0" u="none" strike="noStrike" dirty="0" err="1">
                          <a:solidFill>
                            <a:srgbClr val="000000"/>
                          </a:solidFill>
                          <a:effectLst/>
                          <a:latin typeface="Arial" panose="020B0604020202020204" pitchFamily="34" charset="0"/>
                        </a:rPr>
                        <a:t>Wolwekloof</a:t>
                      </a:r>
                      <a:r>
                        <a:rPr lang="en-US" sz="800" b="0" i="0" u="none" strike="noStrike" dirty="0">
                          <a:solidFill>
                            <a:srgbClr val="000000"/>
                          </a:solidFill>
                          <a:effectLst/>
                          <a:latin typeface="Arial" panose="020B0604020202020204" pitchFamily="34" charset="0"/>
                        </a:rPr>
                        <a:t> Nature Reserve, Western Cape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75%. Filtration plant to be commenced, fencing to the swimming pool to be completed. Walkway network to all braai stands are completed, pool repairs done, braai stands completed.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95%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75%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40"/>
                    </a:solidFill>
                  </a:tcPr>
                </a:tc>
                <a:tc>
                  <a:txBody>
                    <a:bodyPr/>
                    <a:lstStyle/>
                    <a:p>
                      <a:pPr algn="ctr" rtl="0" fontAlgn="ctr"/>
                      <a:r>
                        <a:rPr lang="en-US" sz="800" b="0" i="0" u="none" strike="noStrike">
                          <a:solidFill>
                            <a:srgbClr val="000000"/>
                          </a:solidFill>
                          <a:effectLst/>
                          <a:latin typeface="Arial" panose="020B0604020202020204" pitchFamily="34" charset="0"/>
                        </a:rPr>
                        <a:t>2022/12/14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2023/06/30</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882731133"/>
                  </a:ext>
                </a:extLst>
              </a:tr>
              <a:tr h="642053">
                <a:tc rowSpan="3">
                  <a:txBody>
                    <a:bodyPr/>
                    <a:lstStyle/>
                    <a:p>
                      <a:pPr algn="l" rtl="0" fontAlgn="ctr"/>
                      <a:r>
                        <a:rPr lang="en-US" sz="800" b="0" i="0" u="none" strike="noStrike">
                          <a:solidFill>
                            <a:srgbClr val="000000"/>
                          </a:solidFill>
                          <a:effectLst/>
                          <a:latin typeface="Arial" panose="020B0604020202020204" pitchFamily="34" charset="0"/>
                        </a:rPr>
                        <a:t>Construction Planning, Procurement &amp; Implementation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 LP Matsila Lodge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Earthworks in progress at restaurant, guard house and internal roads. Heavy rainfall has delayed the works. The Contractor submitted a recovery plan and measured accordingly.  EOT claim due to rain delay.</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39%</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40"/>
                    </a:solidFill>
                  </a:tcPr>
                </a:tc>
                <a:tc>
                  <a:txBody>
                    <a:bodyPr/>
                    <a:lstStyle/>
                    <a:p>
                      <a:pPr algn="ctr" rtl="0" fontAlgn="ctr"/>
                      <a:r>
                        <a:rPr lang="en-US" sz="800" b="0" i="0" u="none" strike="noStrike" dirty="0">
                          <a:solidFill>
                            <a:srgbClr val="000000"/>
                          </a:solidFill>
                          <a:effectLst/>
                          <a:latin typeface="Arial" panose="020B0604020202020204" pitchFamily="34" charset="0"/>
                        </a:rPr>
                        <a:t>2023/01/25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2023/12/24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027331127"/>
                  </a:ext>
                </a:extLst>
              </a:tr>
              <a:tr h="748324">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LP Tisane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Renovations on chalets, verandah, construction of guard house, storerooms and restaurant is in progress. Construction of swimming pool has also commenced, parking area and general landscape has also commenced. Community unrest due to </a:t>
                      </a:r>
                      <a:r>
                        <a:rPr lang="en-US" sz="800" b="0" i="0" u="none" strike="noStrike" dirty="0" err="1">
                          <a:solidFill>
                            <a:srgbClr val="000000"/>
                          </a:solidFill>
                          <a:effectLst/>
                          <a:latin typeface="Arial" panose="020B0604020202020204" pitchFamily="34" charset="0"/>
                        </a:rPr>
                        <a:t>labour</a:t>
                      </a:r>
                      <a:r>
                        <a:rPr lang="en-US" sz="800" b="0" i="0" u="none" strike="noStrike" dirty="0">
                          <a:solidFill>
                            <a:srgbClr val="000000"/>
                          </a:solidFill>
                          <a:effectLst/>
                          <a:latin typeface="Arial" panose="020B0604020202020204" pitchFamily="34" charset="0"/>
                        </a:rPr>
                        <a:t> and SMMEs selection. PSC member interfering with the progress on project.  Issues managed by the social facilitation team.</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37%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22%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40"/>
                    </a:solidFill>
                  </a:tcPr>
                </a:tc>
                <a:tc>
                  <a:txBody>
                    <a:bodyPr/>
                    <a:lstStyle/>
                    <a:p>
                      <a:pPr algn="ctr" rtl="0" fontAlgn="ctr"/>
                      <a:r>
                        <a:rPr lang="en-US" sz="800" b="0" i="0" u="none" strike="noStrike">
                          <a:solidFill>
                            <a:srgbClr val="000000"/>
                          </a:solidFill>
                          <a:effectLst/>
                          <a:latin typeface="Arial" panose="020B0604020202020204" pitchFamily="34" charset="0"/>
                        </a:rPr>
                        <a:t>2023/01/25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11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2023/12/24</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221995367"/>
                  </a:ext>
                </a:extLst>
              </a:tr>
              <a:tr h="1106989">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EC Qatywa Eco Tourism Development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Internal alterations on chalets, restaurant and fencing is ongoing. Subsoil drainage work around the units is also ongoing. The main challenge has been accessing site. The bad road to site (with a seriously washed away section) resulting in more time and money being spent to bring material to site. The contractor has resorted to double handling of material.  Assistance to engage the local municipality to fix the road is being received from NDT.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38%</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800" b="1" i="0" u="none" strike="noStrike" dirty="0">
                          <a:solidFill>
                            <a:srgbClr val="000000"/>
                          </a:solidFill>
                          <a:effectLst/>
                          <a:latin typeface="Arial" panose="020B0604020202020204" pitchFamily="34" charset="0"/>
                        </a:rPr>
                        <a:t>22%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040"/>
                    </a:solidFill>
                  </a:tcPr>
                </a:tc>
                <a:tc>
                  <a:txBody>
                    <a:bodyPr/>
                    <a:lstStyle/>
                    <a:p>
                      <a:pPr algn="ctr" rtl="0" fontAlgn="ctr"/>
                      <a:r>
                        <a:rPr lang="en-US" sz="800" b="0" i="0" u="none" strike="noStrike" dirty="0">
                          <a:solidFill>
                            <a:srgbClr val="000000"/>
                          </a:solidFill>
                          <a:effectLst/>
                          <a:latin typeface="Arial" panose="020B0604020202020204" pitchFamily="34" charset="0"/>
                        </a:rPr>
                        <a:t>2023/01/16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2024/01/16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107336456"/>
                  </a:ext>
                </a:extLst>
              </a:tr>
            </a:tbl>
          </a:graphicData>
        </a:graphic>
      </p:graphicFrame>
      <p:sp>
        <p:nvSpPr>
          <p:cNvPr id="3" name="Slide Number Placeholder 2"/>
          <p:cNvSpPr>
            <a:spLocks noGrp="1"/>
          </p:cNvSpPr>
          <p:nvPr>
            <p:ph type="sldNum" sz="quarter" idx="12"/>
          </p:nvPr>
        </p:nvSpPr>
        <p:spPr/>
        <p:txBody>
          <a:bodyPr/>
          <a:lstStyle/>
          <a:p>
            <a:fld id="{0D712AE6-0A2C-8540-9ACB-1C6BCF181E53}" type="slidenum">
              <a:rPr lang="en-US" smtClean="0"/>
              <a:pPr/>
              <a:t>30</a:t>
            </a:fld>
            <a:endParaRPr lang="en-US"/>
          </a:p>
        </p:txBody>
      </p:sp>
    </p:spTree>
    <p:extLst>
      <p:ext uri="{BB962C8B-B14F-4D97-AF65-F5344CB8AC3E}">
        <p14:creationId xmlns:p14="http://schemas.microsoft.com/office/powerpoint/2010/main" xmlns="" val="3969387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Construction STAGE</a:t>
            </a:r>
          </a:p>
        </p:txBody>
      </p:sp>
      <p:sp>
        <p:nvSpPr>
          <p:cNvPr id="8" name="Text Placeholder 7"/>
          <p:cNvSpPr>
            <a:spLocks noGrp="1"/>
          </p:cNvSpPr>
          <p:nvPr>
            <p:ph type="body" idx="13"/>
          </p:nvPr>
        </p:nvSpPr>
        <p:spPr>
          <a:xfrm>
            <a:off x="481139" y="819511"/>
            <a:ext cx="2623008" cy="299426"/>
          </a:xfrm>
          <a:solidFill>
            <a:srgbClr val="FF0000"/>
          </a:solidFill>
        </p:spPr>
        <p:txBody>
          <a:bodyPr/>
          <a:lstStyle/>
          <a:p>
            <a:r>
              <a:rPr lang="en-US">
                <a:solidFill>
                  <a:schemeClr val="tx1"/>
                </a:solidFill>
              </a:rPr>
              <a:t>Construction Progress </a:t>
            </a:r>
          </a:p>
        </p:txBody>
      </p:sp>
      <p:graphicFrame>
        <p:nvGraphicFramePr>
          <p:cNvPr id="3" name="Table 2">
            <a:extLst>
              <a:ext uri="{FF2B5EF4-FFF2-40B4-BE49-F238E27FC236}">
                <a16:creationId xmlns:a16="http://schemas.microsoft.com/office/drawing/2014/main" xmlns="" id="{67F3F180-3912-0A8B-7D54-86D2391A27E8}"/>
              </a:ext>
            </a:extLst>
          </p:cNvPr>
          <p:cNvGraphicFramePr>
            <a:graphicFrameLocks noGrp="1"/>
          </p:cNvGraphicFramePr>
          <p:nvPr>
            <p:extLst>
              <p:ext uri="{D42A27DB-BD31-4B8C-83A1-F6EECF244321}">
                <p14:modId xmlns:p14="http://schemas.microsoft.com/office/powerpoint/2010/main" xmlns="" val="4019979222"/>
              </p:ext>
            </p:extLst>
          </p:nvPr>
        </p:nvGraphicFramePr>
        <p:xfrm>
          <a:off x="195310" y="1505077"/>
          <a:ext cx="11736276" cy="5129347"/>
        </p:xfrm>
        <a:graphic>
          <a:graphicData uri="http://schemas.openxmlformats.org/drawingml/2006/table">
            <a:tbl>
              <a:tblPr/>
              <a:tblGrid>
                <a:gridCol w="1261187">
                  <a:extLst>
                    <a:ext uri="{9D8B030D-6E8A-4147-A177-3AD203B41FA5}">
                      <a16:colId xmlns:a16="http://schemas.microsoft.com/office/drawing/2014/main" xmlns="" val="4156901380"/>
                    </a:ext>
                  </a:extLst>
                </a:gridCol>
                <a:gridCol w="2369749">
                  <a:extLst>
                    <a:ext uri="{9D8B030D-6E8A-4147-A177-3AD203B41FA5}">
                      <a16:colId xmlns:a16="http://schemas.microsoft.com/office/drawing/2014/main" xmlns="" val="3129783313"/>
                    </a:ext>
                  </a:extLst>
                </a:gridCol>
                <a:gridCol w="3275890">
                  <a:extLst>
                    <a:ext uri="{9D8B030D-6E8A-4147-A177-3AD203B41FA5}">
                      <a16:colId xmlns:a16="http://schemas.microsoft.com/office/drawing/2014/main" xmlns="" val="585444690"/>
                    </a:ext>
                  </a:extLst>
                </a:gridCol>
                <a:gridCol w="559293">
                  <a:extLst>
                    <a:ext uri="{9D8B030D-6E8A-4147-A177-3AD203B41FA5}">
                      <a16:colId xmlns:a16="http://schemas.microsoft.com/office/drawing/2014/main" xmlns="" val="1061498282"/>
                    </a:ext>
                  </a:extLst>
                </a:gridCol>
                <a:gridCol w="486596">
                  <a:extLst>
                    <a:ext uri="{9D8B030D-6E8A-4147-A177-3AD203B41FA5}">
                      <a16:colId xmlns:a16="http://schemas.microsoft.com/office/drawing/2014/main" xmlns="" val="4286234554"/>
                    </a:ext>
                  </a:extLst>
                </a:gridCol>
                <a:gridCol w="1261187">
                  <a:extLst>
                    <a:ext uri="{9D8B030D-6E8A-4147-A177-3AD203B41FA5}">
                      <a16:colId xmlns:a16="http://schemas.microsoft.com/office/drawing/2014/main" xmlns="" val="6227089"/>
                    </a:ext>
                  </a:extLst>
                </a:gridCol>
                <a:gridCol w="1261187">
                  <a:extLst>
                    <a:ext uri="{9D8B030D-6E8A-4147-A177-3AD203B41FA5}">
                      <a16:colId xmlns:a16="http://schemas.microsoft.com/office/drawing/2014/main" xmlns="" val="3269484764"/>
                    </a:ext>
                  </a:extLst>
                </a:gridCol>
                <a:gridCol w="1261187">
                  <a:extLst>
                    <a:ext uri="{9D8B030D-6E8A-4147-A177-3AD203B41FA5}">
                      <a16:colId xmlns:a16="http://schemas.microsoft.com/office/drawing/2014/main" xmlns="" val="3691545544"/>
                    </a:ext>
                  </a:extLst>
                </a:gridCol>
              </a:tblGrid>
              <a:tr h="526851">
                <a:tc>
                  <a:txBody>
                    <a:bodyPr/>
                    <a:lstStyle/>
                    <a:p>
                      <a:pPr algn="l" rtl="0" fontAlgn="ctr"/>
                      <a:r>
                        <a:rPr lang="en-US" sz="800" b="1" i="0" u="none" strike="noStrike">
                          <a:solidFill>
                            <a:srgbClr val="000000"/>
                          </a:solidFill>
                          <a:effectLst/>
                          <a:latin typeface="Arial" panose="020B0604020202020204" pitchFamily="34" charset="0"/>
                        </a:rPr>
                        <a:t>Work Package</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800" b="1" i="0" u="none" strike="noStrike">
                          <a:solidFill>
                            <a:srgbClr val="000000"/>
                          </a:solidFill>
                          <a:effectLst/>
                          <a:latin typeface="Arial" panose="020B0604020202020204" pitchFamily="34" charset="0"/>
                        </a:rPr>
                        <a:t>Project Description</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effectLst/>
                          <a:latin typeface="Arial" panose="020B0604020202020204" pitchFamily="34" charset="0"/>
                        </a:rPr>
                        <a:t>Comments</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Planned Progress</a:t>
                      </a:r>
                    </a:p>
                  </a:txBody>
                  <a:tcPr marL="3770" marR="3770" marT="377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Actual Progress</a:t>
                      </a:r>
                    </a:p>
                  </a:txBody>
                  <a:tcPr marL="3770" marR="3770" marT="377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Site Handover / Commencement</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Project Duration</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Practical Completion</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204895708"/>
                  </a:ext>
                </a:extLst>
              </a:tr>
              <a:tr h="867201">
                <a:tc rowSpan="3">
                  <a:txBody>
                    <a:bodyPr/>
                    <a:lstStyle/>
                    <a:p>
                      <a:pPr algn="ctr" rtl="0" fontAlgn="ctr"/>
                      <a:r>
                        <a:rPr lang="en-US" sz="800" b="0" i="0" u="none" strike="noStrike">
                          <a:solidFill>
                            <a:srgbClr val="000000"/>
                          </a:solidFill>
                          <a:effectLst/>
                          <a:latin typeface="Arial" panose="020B0604020202020204" pitchFamily="34" charset="0"/>
                        </a:rPr>
                        <a:t>Maintenance &amp; Beautification of Provincial State-Owned Attractions.</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Kogelberg Nature Reserve, Western Cape</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57%. Work on car port is ongoing. Work on the roofing and battery room is still outstanding. Batteries, inverter and solar panels purchased and will be installed. Challenge: The longer methodology in execution of works had to be used due to the strict environmental compliances. Example, mixing of concrete could not be done on site.  Recovery plan in place and managed.</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95%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76%</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2022/12/14</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7</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2023/07/14</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66422527"/>
                  </a:ext>
                </a:extLst>
              </a:tr>
              <a:tr h="953922">
                <a:tc vMerge="1">
                  <a:txBody>
                    <a:bodyPr/>
                    <a:lstStyle/>
                    <a:p>
                      <a:endParaRPr lang="en-US"/>
                    </a:p>
                  </a:txBody>
                  <a:tcPr/>
                </a:tc>
                <a:tc>
                  <a:txBody>
                    <a:bodyPr/>
                    <a:lstStyle/>
                    <a:p>
                      <a:pPr algn="l" rtl="0" fontAlgn="ctr"/>
                      <a:r>
                        <a:rPr lang="en-US" sz="800" b="0" i="0" u="none" strike="noStrike" dirty="0" err="1">
                          <a:solidFill>
                            <a:srgbClr val="000000"/>
                          </a:solidFill>
                          <a:effectLst/>
                          <a:latin typeface="Arial" panose="020B0604020202020204" pitchFamily="34" charset="0"/>
                        </a:rPr>
                        <a:t>Songimvelo</a:t>
                      </a:r>
                      <a:r>
                        <a:rPr lang="en-US" sz="800" b="0" i="0" u="none" strike="noStrike" dirty="0">
                          <a:solidFill>
                            <a:srgbClr val="000000"/>
                          </a:solidFill>
                          <a:effectLst/>
                          <a:latin typeface="Arial" panose="020B0604020202020204" pitchFamily="34" charset="0"/>
                        </a:rPr>
                        <a:t> Nature Reserve, Mpumalanga</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Progress is at 55%. Building of changerooms is on roofing, septic tank construction ongoing, roofing of toilets at the main gate, decking of the external patio on the chalets has commenced. Heavy rains delayed access to site as the rivers had flooded and this delayed the start of the project as works commenced physically in April. EOT has been submitted to the PSP.</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77%</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55%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2023/01/16</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7</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2023/08/16</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209254401"/>
                  </a:ext>
                </a:extLst>
              </a:tr>
              <a:tr h="607041">
                <a:tc vMerge="1">
                  <a:txBody>
                    <a:bodyPr/>
                    <a:lstStyle/>
                    <a:p>
                      <a:endParaRPr lang="en-US"/>
                    </a:p>
                  </a:txBody>
                  <a:tcPr/>
                </a:tc>
                <a:tc>
                  <a:txBody>
                    <a:bodyPr/>
                    <a:lstStyle/>
                    <a:p>
                      <a:pPr algn="l" rtl="0" fontAlgn="ctr"/>
                      <a:r>
                        <a:rPr lang="en-US" sz="800" b="0" i="0" u="none" strike="noStrike" dirty="0" err="1">
                          <a:solidFill>
                            <a:srgbClr val="000000"/>
                          </a:solidFill>
                          <a:effectLst/>
                          <a:latin typeface="Arial" panose="020B0604020202020204" pitchFamily="34" charset="0"/>
                        </a:rPr>
                        <a:t>Baviaanskloof</a:t>
                      </a:r>
                      <a:r>
                        <a:rPr lang="en-US" sz="800" b="0" i="0" u="none" strike="noStrike" dirty="0">
                          <a:solidFill>
                            <a:srgbClr val="000000"/>
                          </a:solidFill>
                          <a:effectLst/>
                          <a:latin typeface="Arial" panose="020B0604020202020204" pitchFamily="34" charset="0"/>
                        </a:rPr>
                        <a:t> Nature Reserve, Eastern Cape</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41%. Renovations to the office building, tiling, plumbing and electrical works have been completed. Thatching to the chalets is complete. Braai stands are complete. Outstanding work is the kitchen building construction.</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60%</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41%</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2023/01/25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7</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2023/08/25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420517251"/>
                  </a:ext>
                </a:extLst>
              </a:tr>
              <a:tr h="780481">
                <a:tc rowSpan="3">
                  <a:txBody>
                    <a:bodyPr/>
                    <a:lstStyle/>
                    <a:p>
                      <a:pPr algn="ctr" rtl="0" fontAlgn="ctr"/>
                      <a:r>
                        <a:rPr lang="en-US" sz="800" b="0" i="0" u="none" strike="noStrike">
                          <a:solidFill>
                            <a:srgbClr val="000000"/>
                          </a:solidFill>
                          <a:effectLst/>
                          <a:latin typeface="Arial" panose="020B0604020202020204" pitchFamily="34" charset="0"/>
                        </a:rPr>
                        <a:t>Community Tourism Projects</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Tshathogwe Game Farm</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32%. Contractor is currently working on superstructure. DBSA had an intervention meeting with contractor re slow progress. Recovery plan submitted. Building works on laundry and staff quarters in progress. Late start on project due to previous owners and current Trust members taking each other to Court. </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75%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32%</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2022/09/09</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2023/09/09</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424825011"/>
                  </a:ext>
                </a:extLst>
              </a:tr>
              <a:tr h="492420">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Mapate Recreational Social Tourism Facility</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47%. Construction works on Restaurant buildings have started. Final letter of default has been issued to contractor due to non-performance. An Intervention meeting was held at DBSA and review of their recovery plan to be held on 19.05.2023 on site. An EOT claim has been submitted for rain and is under review.</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99%</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47%</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2022/06/09</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2023/09/09</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650222867"/>
                  </a:ext>
                </a:extLst>
              </a:tr>
              <a:tr h="780481">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Mtititi Game Farm</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75%. Building works on gate house and lapa in progress. Staff quarters and laundry room plastered. Working on finishes for the Accommodation facilities. Community unrest at Shongoni gate project affected the works on site and rain delays. Expecting an EOT claim which is under review by the PSP.</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99%</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75%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2022/06/10</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15</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2023/09/10</a:t>
                      </a:r>
                    </a:p>
                  </a:txBody>
                  <a:tcPr marL="3770" marR="3770" marT="3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160724624"/>
                  </a:ext>
                </a:extLst>
              </a:tr>
            </a:tbl>
          </a:graphicData>
        </a:graphic>
      </p:graphicFrame>
      <p:sp>
        <p:nvSpPr>
          <p:cNvPr id="2" name="Slide Number Placeholder 1"/>
          <p:cNvSpPr>
            <a:spLocks noGrp="1"/>
          </p:cNvSpPr>
          <p:nvPr>
            <p:ph type="sldNum" sz="quarter" idx="12"/>
          </p:nvPr>
        </p:nvSpPr>
        <p:spPr/>
        <p:txBody>
          <a:bodyPr/>
          <a:lstStyle/>
          <a:p>
            <a:fld id="{0D712AE6-0A2C-8540-9ACB-1C6BCF181E53}" type="slidenum">
              <a:rPr lang="en-US" smtClean="0"/>
              <a:pPr/>
              <a:t>31</a:t>
            </a:fld>
            <a:endParaRPr lang="en-US"/>
          </a:p>
        </p:txBody>
      </p:sp>
    </p:spTree>
    <p:extLst>
      <p:ext uri="{BB962C8B-B14F-4D97-AF65-F5344CB8AC3E}">
        <p14:creationId xmlns:p14="http://schemas.microsoft.com/office/powerpoint/2010/main" xmlns="" val="131980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0823" y="351511"/>
            <a:ext cx="9841889" cy="468000"/>
          </a:xfrm>
        </p:spPr>
        <p:txBody>
          <a:bodyPr/>
          <a:lstStyle/>
          <a:p>
            <a:r>
              <a:rPr lang="en-US"/>
              <a:t>Construction STAGE</a:t>
            </a:r>
          </a:p>
        </p:txBody>
      </p:sp>
      <p:sp>
        <p:nvSpPr>
          <p:cNvPr id="5" name="Text Placeholder 7">
            <a:extLst>
              <a:ext uri="{FF2B5EF4-FFF2-40B4-BE49-F238E27FC236}">
                <a16:creationId xmlns:a16="http://schemas.microsoft.com/office/drawing/2014/main" xmlns="" id="{69C763E2-4497-3A55-63CD-22150B3E8A6C}"/>
              </a:ext>
            </a:extLst>
          </p:cNvPr>
          <p:cNvSpPr txBox="1">
            <a:spLocks/>
          </p:cNvSpPr>
          <p:nvPr/>
        </p:nvSpPr>
        <p:spPr>
          <a:xfrm>
            <a:off x="481139" y="819511"/>
            <a:ext cx="2623008" cy="299426"/>
          </a:xfrm>
          <a:prstGeom prst="rect">
            <a:avLst/>
          </a:prstGeom>
          <a:solidFill>
            <a:srgbClr val="FF0000"/>
          </a:solidFill>
        </p:spPr>
        <p:txBody>
          <a:bodyPr vert="horz" lIns="72000" tIns="36000" rIns="72000" bIns="36000" rtlCol="0" anchor="b">
            <a:noAutofit/>
          </a:bodyPr>
          <a:lstStyle>
            <a:lvl1pPr marL="0" indent="0" algn="l" defTabSz="914400" rtl="0" eaLnBrk="1" latinLnBrk="0" hangingPunct="1">
              <a:lnSpc>
                <a:spcPct val="100000"/>
              </a:lnSpc>
              <a:spcBef>
                <a:spcPts val="600"/>
              </a:spcBef>
              <a:buClr>
                <a:schemeClr val="accent1"/>
              </a:buClr>
              <a:buFont typeface="Wingdings" panose="05000000000000000000" pitchFamily="2" charset="2"/>
              <a:buNone/>
              <a:defRPr sz="1600" b="1" i="1" kern="1200">
                <a:solidFill>
                  <a:schemeClr val="accent2"/>
                </a:solidFill>
                <a:latin typeface="+mn-lt"/>
                <a:ea typeface="+mn-ea"/>
                <a:cs typeface="+mn-cs"/>
              </a:defRPr>
            </a:lvl1pPr>
            <a:lvl2pPr marL="457200" indent="0" algn="l" defTabSz="914400" rtl="0" eaLnBrk="1" latinLnBrk="0" hangingPunct="1">
              <a:lnSpc>
                <a:spcPct val="100000"/>
              </a:lnSpc>
              <a:spcBef>
                <a:spcPts val="400"/>
              </a:spcBef>
              <a:buClr>
                <a:schemeClr val="accent2"/>
              </a:buClr>
              <a:buFont typeface="Wingdings" panose="05000000000000000000" pitchFamily="2" charset="2"/>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400"/>
              </a:spcBef>
              <a:buClr>
                <a:schemeClr val="accent1"/>
              </a:buClr>
              <a:buFont typeface="Wingdings" panose="05000000000000000000" pitchFamily="2" charset="2"/>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400"/>
              </a:spcBef>
              <a:buClr>
                <a:schemeClr val="accent2"/>
              </a:buClr>
              <a:buFont typeface="Wingdings" panose="05000000000000000000" pitchFamily="2" charset="2"/>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Clr>
                <a:schemeClr val="accent1"/>
              </a:buClr>
              <a:buFont typeface="Wingdings" panose="05000000000000000000" pitchFamily="2" charset="2"/>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Construction Progress</a:t>
            </a:r>
          </a:p>
        </p:txBody>
      </p:sp>
      <p:graphicFrame>
        <p:nvGraphicFramePr>
          <p:cNvPr id="3" name="Table 2">
            <a:extLst>
              <a:ext uri="{FF2B5EF4-FFF2-40B4-BE49-F238E27FC236}">
                <a16:creationId xmlns:a16="http://schemas.microsoft.com/office/drawing/2014/main" xmlns="" id="{637BF352-BE54-223E-947A-D6FCA5E45C6B}"/>
              </a:ext>
            </a:extLst>
          </p:cNvPr>
          <p:cNvGraphicFramePr>
            <a:graphicFrameLocks noGrp="1"/>
          </p:cNvGraphicFramePr>
          <p:nvPr>
            <p:extLst>
              <p:ext uri="{D42A27DB-BD31-4B8C-83A1-F6EECF244321}">
                <p14:modId xmlns:p14="http://schemas.microsoft.com/office/powerpoint/2010/main" xmlns="" val="3565114887"/>
              </p:ext>
            </p:extLst>
          </p:nvPr>
        </p:nvGraphicFramePr>
        <p:xfrm>
          <a:off x="230032" y="1489226"/>
          <a:ext cx="11052177" cy="4010841"/>
        </p:xfrm>
        <a:graphic>
          <a:graphicData uri="http://schemas.openxmlformats.org/drawingml/2006/table">
            <a:tbl>
              <a:tblPr/>
              <a:tblGrid>
                <a:gridCol w="1187674">
                  <a:extLst>
                    <a:ext uri="{9D8B030D-6E8A-4147-A177-3AD203B41FA5}">
                      <a16:colId xmlns:a16="http://schemas.microsoft.com/office/drawing/2014/main" xmlns="" val="3503045747"/>
                    </a:ext>
                  </a:extLst>
                </a:gridCol>
                <a:gridCol w="2231617">
                  <a:extLst>
                    <a:ext uri="{9D8B030D-6E8A-4147-A177-3AD203B41FA5}">
                      <a16:colId xmlns:a16="http://schemas.microsoft.com/office/drawing/2014/main" xmlns="" val="3730798055"/>
                    </a:ext>
                  </a:extLst>
                </a:gridCol>
                <a:gridCol w="2636067">
                  <a:extLst>
                    <a:ext uri="{9D8B030D-6E8A-4147-A177-3AD203B41FA5}">
                      <a16:colId xmlns:a16="http://schemas.microsoft.com/office/drawing/2014/main" xmlns="" val="1277662369"/>
                    </a:ext>
                  </a:extLst>
                </a:gridCol>
                <a:gridCol w="692459">
                  <a:extLst>
                    <a:ext uri="{9D8B030D-6E8A-4147-A177-3AD203B41FA5}">
                      <a16:colId xmlns:a16="http://schemas.microsoft.com/office/drawing/2014/main" xmlns="" val="133732210"/>
                    </a:ext>
                  </a:extLst>
                </a:gridCol>
                <a:gridCol w="741338">
                  <a:extLst>
                    <a:ext uri="{9D8B030D-6E8A-4147-A177-3AD203B41FA5}">
                      <a16:colId xmlns:a16="http://schemas.microsoft.com/office/drawing/2014/main" xmlns="" val="3247566646"/>
                    </a:ext>
                  </a:extLst>
                </a:gridCol>
                <a:gridCol w="1187674">
                  <a:extLst>
                    <a:ext uri="{9D8B030D-6E8A-4147-A177-3AD203B41FA5}">
                      <a16:colId xmlns:a16="http://schemas.microsoft.com/office/drawing/2014/main" xmlns="" val="2030649118"/>
                    </a:ext>
                  </a:extLst>
                </a:gridCol>
                <a:gridCol w="1187674">
                  <a:extLst>
                    <a:ext uri="{9D8B030D-6E8A-4147-A177-3AD203B41FA5}">
                      <a16:colId xmlns:a16="http://schemas.microsoft.com/office/drawing/2014/main" xmlns="" val="1148527551"/>
                    </a:ext>
                  </a:extLst>
                </a:gridCol>
                <a:gridCol w="1187674">
                  <a:extLst>
                    <a:ext uri="{9D8B030D-6E8A-4147-A177-3AD203B41FA5}">
                      <a16:colId xmlns:a16="http://schemas.microsoft.com/office/drawing/2014/main" xmlns="" val="3607778284"/>
                    </a:ext>
                  </a:extLst>
                </a:gridCol>
              </a:tblGrid>
              <a:tr h="623401">
                <a:tc>
                  <a:txBody>
                    <a:bodyPr/>
                    <a:lstStyle/>
                    <a:p>
                      <a:pPr algn="l" rtl="0" fontAlgn="ctr"/>
                      <a:r>
                        <a:rPr lang="en-US" sz="800" b="1" i="0" u="none" strike="noStrike" dirty="0">
                          <a:solidFill>
                            <a:srgbClr val="000000"/>
                          </a:solidFill>
                          <a:effectLst/>
                          <a:latin typeface="Arial" panose="020B0604020202020204" pitchFamily="34" charset="0"/>
                        </a:rPr>
                        <a:t>Work Package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en-US" sz="800" b="1" i="0" u="none" strike="noStrike">
                          <a:solidFill>
                            <a:srgbClr val="000000"/>
                          </a:solidFill>
                          <a:effectLst/>
                          <a:latin typeface="Arial" panose="020B0604020202020204" pitchFamily="34" charset="0"/>
                        </a:rPr>
                        <a:t>Project Description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800" b="1" i="0" u="none" strike="noStrike">
                          <a:solidFill>
                            <a:srgbClr val="000000"/>
                          </a:solidFill>
                          <a:effectLst/>
                          <a:latin typeface="Arial" panose="020B0604020202020204" pitchFamily="34" charset="0"/>
                        </a:rPr>
                        <a:t>Comments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Planned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Actual Progress</a:t>
                      </a:r>
                    </a:p>
                  </a:txBody>
                  <a:tcPr marL="4428" marR="4428" marT="44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800" b="1" i="0" u="none" strike="noStrike">
                          <a:solidFill>
                            <a:srgbClr val="000000"/>
                          </a:solidFill>
                          <a:effectLst/>
                          <a:latin typeface="Arial" panose="020B0604020202020204" pitchFamily="34" charset="0"/>
                        </a:rPr>
                        <a:t>Site Handover / Commencement</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Project Duration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1" i="0" u="none" strike="noStrike">
                          <a:solidFill>
                            <a:srgbClr val="000000"/>
                          </a:solidFill>
                          <a:effectLst/>
                          <a:latin typeface="Arial" panose="020B0604020202020204" pitchFamily="34" charset="0"/>
                        </a:rPr>
                        <a:t>Practical Completion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633586053"/>
                  </a:ext>
                </a:extLst>
              </a:tr>
              <a:tr h="553494">
                <a:tc rowSpan="3">
                  <a:txBody>
                    <a:bodyPr/>
                    <a:lstStyle/>
                    <a:p>
                      <a:pPr algn="ctr" rtl="0" fontAlgn="ctr"/>
                      <a:r>
                        <a:rPr lang="en-US" sz="800" b="0" i="0" u="none" strike="noStrike" dirty="0">
                          <a:solidFill>
                            <a:srgbClr val="000000"/>
                          </a:solidFill>
                          <a:effectLst/>
                          <a:latin typeface="Arial" panose="020B0604020202020204" pitchFamily="34" charset="0"/>
                        </a:rPr>
                        <a:t>Construction Planning, Procurement &amp; Implementation</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800" b="0" i="0" u="none" strike="noStrike" dirty="0">
                          <a:solidFill>
                            <a:srgbClr val="000000"/>
                          </a:solidFill>
                          <a:effectLst/>
                          <a:latin typeface="Arial" panose="020B0604020202020204" pitchFamily="34" charset="0"/>
                        </a:rPr>
                        <a:t>FS </a:t>
                      </a:r>
                      <a:r>
                        <a:rPr lang="en-US" sz="800" b="0" i="0" u="none" strike="noStrike" dirty="0" err="1">
                          <a:solidFill>
                            <a:srgbClr val="000000"/>
                          </a:solidFill>
                          <a:effectLst/>
                          <a:latin typeface="Arial" panose="020B0604020202020204" pitchFamily="34" charset="0"/>
                        </a:rPr>
                        <a:t>Vredefort</a:t>
                      </a:r>
                      <a:r>
                        <a:rPr lang="en-US" sz="800" b="0" i="0" u="none" strike="noStrike" dirty="0">
                          <a:solidFill>
                            <a:srgbClr val="000000"/>
                          </a:solidFill>
                          <a:effectLst/>
                          <a:latin typeface="Arial" panose="020B0604020202020204" pitchFamily="34" charset="0"/>
                        </a:rPr>
                        <a:t> Dome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a:solidFill>
                            <a:srgbClr val="000000"/>
                          </a:solidFill>
                          <a:effectLst/>
                          <a:latin typeface="Arial" panose="020B0604020202020204" pitchFamily="34" charset="0"/>
                        </a:rPr>
                        <a:t>Progress is at 35%. The project is behind schedule. Contractor was put on terms. Recovery plan was submitted. Performance of the contractor is being monitored on a weekly basis. Plastering, preparation for waterproofing and external works in progress. </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63%</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35%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2022/10/17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12</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2023/10/17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326517588"/>
                  </a:ext>
                </a:extLst>
              </a:tr>
              <a:tr h="1549784">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 LP Ngove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Contractor has been appointed however works have not commenced. The End user client has requested the PSP to make changes on the scope whereby day visit activities are being recommended to replace overnight chalets. NDT to have a meeting with end-user and advice a way forward after clarity has been sort. The works on the restaurant, multipurpose hall and all other amenities can continue as per original scope. Experienced a delay of 3 months due to above.</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rPr>
                        <a:t>27%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dirty="0">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Arial" panose="020B0604020202020204" pitchFamily="34" charset="0"/>
                        </a:rPr>
                        <a:t>2023/03/06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11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Arial" panose="020B0604020202020204" pitchFamily="34" charset="0"/>
                        </a:rPr>
                        <a:t>2024/02/06</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794629544"/>
                  </a:ext>
                </a:extLst>
              </a:tr>
              <a:tr h="1067137">
                <a:tc vMerge="1">
                  <a:txBody>
                    <a:bodyPr/>
                    <a:lstStyle/>
                    <a:p>
                      <a:endParaRPr lang="en-US"/>
                    </a:p>
                  </a:txBody>
                  <a:tcPr/>
                </a:tc>
                <a:tc>
                  <a:txBody>
                    <a:bodyPr/>
                    <a:lstStyle/>
                    <a:p>
                      <a:pPr algn="l" rtl="0" fontAlgn="ctr"/>
                      <a:r>
                        <a:rPr lang="en-US" sz="800" b="0" i="0" u="none" strike="noStrike">
                          <a:solidFill>
                            <a:srgbClr val="000000"/>
                          </a:solidFill>
                          <a:effectLst/>
                          <a:latin typeface="Arial" panose="020B0604020202020204" pitchFamily="34" charset="0"/>
                        </a:rPr>
                        <a:t> LP Oaks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800" b="0" i="0" u="none" strike="noStrike" dirty="0">
                          <a:solidFill>
                            <a:srgbClr val="000000"/>
                          </a:solidFill>
                          <a:effectLst/>
                          <a:latin typeface="Arial" panose="020B0604020202020204" pitchFamily="34" charset="0"/>
                        </a:rPr>
                        <a:t>Project was interrupted frequently from site handover due to social issues. Meeting was held with the Mayor and the Project Stakeholders to resolve issues which included local business forums demanding SMME package, appointment of CLO and appointment of security company. Issues have currently been resolved and works allowed to commence on site. Site establishment completed and refurbishment of existing buildings has commenced, electrical and plumbing works has commenced.  Delay of 3 months as result of above issues</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rgbClr val="000000"/>
                          </a:solidFill>
                          <a:effectLst/>
                          <a:latin typeface="Arial" panose="020B0604020202020204" pitchFamily="34" charset="0"/>
                        </a:rPr>
                        <a:t>27%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Arial" panose="020B0604020202020204" pitchFamily="34" charset="0"/>
                        </a:rPr>
                        <a:t>5%</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2023/03/07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11</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Arial" panose="020B0604020202020204" pitchFamily="34" charset="0"/>
                        </a:rPr>
                        <a:t>2024/02/07</a:t>
                      </a:r>
                    </a:p>
                  </a:txBody>
                  <a:tcPr marL="4428" marR="4428" marT="44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71840684"/>
                  </a:ext>
                </a:extLst>
              </a:tr>
            </a:tbl>
          </a:graphicData>
        </a:graphic>
      </p:graphicFrame>
      <p:sp>
        <p:nvSpPr>
          <p:cNvPr id="2" name="Slide Number Placeholder 1"/>
          <p:cNvSpPr>
            <a:spLocks noGrp="1"/>
          </p:cNvSpPr>
          <p:nvPr>
            <p:ph type="sldNum" sz="quarter" idx="12"/>
          </p:nvPr>
        </p:nvSpPr>
        <p:spPr/>
        <p:txBody>
          <a:bodyPr/>
          <a:lstStyle/>
          <a:p>
            <a:fld id="{0D712AE6-0A2C-8540-9ACB-1C6BCF181E53}" type="slidenum">
              <a:rPr lang="en-US" smtClean="0"/>
              <a:pPr/>
              <a:t>32</a:t>
            </a:fld>
            <a:endParaRPr lang="en-US"/>
          </a:p>
        </p:txBody>
      </p:sp>
    </p:spTree>
    <p:extLst>
      <p:ext uri="{BB962C8B-B14F-4D97-AF65-F5344CB8AC3E}">
        <p14:creationId xmlns:p14="http://schemas.microsoft.com/office/powerpoint/2010/main" xmlns="" val="251323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95389" y="304476"/>
            <a:ext cx="9841889" cy="468000"/>
          </a:xfrm>
        </p:spPr>
        <p:txBody>
          <a:bodyPr>
            <a:normAutofit/>
          </a:bodyPr>
          <a:lstStyle/>
          <a:p>
            <a:r>
              <a:rPr lang="en-US"/>
              <a:t>Programme current Progress</a:t>
            </a:r>
            <a:endParaRPr lang="en-GB"/>
          </a:p>
        </p:txBody>
      </p:sp>
      <p:sp>
        <p:nvSpPr>
          <p:cNvPr id="5" name="Rectangle 4">
            <a:extLst>
              <a:ext uri="{FF2B5EF4-FFF2-40B4-BE49-F238E27FC236}">
                <a16:creationId xmlns:a16="http://schemas.microsoft.com/office/drawing/2014/main" xmlns="" id="{346DB05B-B318-4D0F-BAA1-ED7ED8D1D9EB}"/>
              </a:ext>
            </a:extLst>
          </p:cNvPr>
          <p:cNvSpPr/>
          <p:nvPr/>
        </p:nvSpPr>
        <p:spPr>
          <a:xfrm>
            <a:off x="195389" y="772476"/>
            <a:ext cx="3558988" cy="338554"/>
          </a:xfrm>
          <a:prstGeom prst="rect">
            <a:avLst/>
          </a:prstGeom>
        </p:spPr>
        <p:txBody>
          <a:bodyPr wrap="none">
            <a:spAutoFit/>
          </a:bodyPr>
          <a:lstStyle/>
          <a:p>
            <a:pPr marL="0" marR="0" lvl="0" indent="0" algn="l" defTabSz="914400" rtl="0" eaLnBrk="1" fontAlgn="auto" latinLnBrk="0" hangingPunct="1">
              <a:lnSpc>
                <a:spcPct val="100000"/>
              </a:lnSpc>
              <a:spcBef>
                <a:spcPts val="600"/>
              </a:spcBef>
              <a:spcAft>
                <a:spcPts val="0"/>
              </a:spcAft>
              <a:buClr>
                <a:srgbClr val="FBB040"/>
              </a:buClr>
              <a:buSzTx/>
              <a:buFontTx/>
              <a:buNone/>
              <a:tabLst/>
              <a:defRPr/>
            </a:pPr>
            <a:r>
              <a:rPr kumimoji="0" lang="en-ZA" sz="1600" b="1" i="1" u="none" strike="noStrike" kern="1200" cap="none" spc="0" normalizeH="0" baseline="0" noProof="0">
                <a:ln>
                  <a:noFill/>
                </a:ln>
                <a:solidFill>
                  <a:srgbClr val="E24F25"/>
                </a:solidFill>
                <a:effectLst/>
                <a:uLnTx/>
                <a:uFillTx/>
                <a:latin typeface="Arial"/>
                <a:ea typeface="+mn-ea"/>
                <a:cs typeface="+mn-cs"/>
              </a:rPr>
              <a:t>Progress to date – Planning Phase</a:t>
            </a:r>
            <a:endParaRPr kumimoji="0" lang="en-US" sz="1600" b="1" i="1" u="none" strike="noStrike" kern="1200" cap="none" spc="0" normalizeH="0" baseline="0" noProof="0">
              <a:ln>
                <a:noFill/>
              </a:ln>
              <a:solidFill>
                <a:srgbClr val="E24F25"/>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xmlns="" id="{AB8F722D-1453-330B-D57C-AA1037EF2C27}"/>
              </a:ext>
            </a:extLst>
          </p:cNvPr>
          <p:cNvGraphicFramePr>
            <a:graphicFrameLocks noGrp="1"/>
          </p:cNvGraphicFramePr>
          <p:nvPr>
            <p:extLst>
              <p:ext uri="{D42A27DB-BD31-4B8C-83A1-F6EECF244321}">
                <p14:modId xmlns:p14="http://schemas.microsoft.com/office/powerpoint/2010/main" xmlns="" val="1607207360"/>
              </p:ext>
            </p:extLst>
          </p:nvPr>
        </p:nvGraphicFramePr>
        <p:xfrm>
          <a:off x="195389" y="1479884"/>
          <a:ext cx="11884316" cy="5034984"/>
        </p:xfrm>
        <a:graphic>
          <a:graphicData uri="http://schemas.openxmlformats.org/drawingml/2006/table">
            <a:tbl>
              <a:tblPr/>
              <a:tblGrid>
                <a:gridCol w="779169">
                  <a:extLst>
                    <a:ext uri="{9D8B030D-6E8A-4147-A177-3AD203B41FA5}">
                      <a16:colId xmlns:a16="http://schemas.microsoft.com/office/drawing/2014/main" xmlns="" val="1752894627"/>
                    </a:ext>
                  </a:extLst>
                </a:gridCol>
                <a:gridCol w="938463">
                  <a:extLst>
                    <a:ext uri="{9D8B030D-6E8A-4147-A177-3AD203B41FA5}">
                      <a16:colId xmlns:a16="http://schemas.microsoft.com/office/drawing/2014/main" xmlns="" val="1403308401"/>
                    </a:ext>
                  </a:extLst>
                </a:gridCol>
                <a:gridCol w="2454442">
                  <a:extLst>
                    <a:ext uri="{9D8B030D-6E8A-4147-A177-3AD203B41FA5}">
                      <a16:colId xmlns:a16="http://schemas.microsoft.com/office/drawing/2014/main" xmlns="" val="1117645174"/>
                    </a:ext>
                  </a:extLst>
                </a:gridCol>
                <a:gridCol w="745958">
                  <a:extLst>
                    <a:ext uri="{9D8B030D-6E8A-4147-A177-3AD203B41FA5}">
                      <a16:colId xmlns:a16="http://schemas.microsoft.com/office/drawing/2014/main" xmlns="" val="1587553635"/>
                    </a:ext>
                  </a:extLst>
                </a:gridCol>
                <a:gridCol w="709863">
                  <a:extLst>
                    <a:ext uri="{9D8B030D-6E8A-4147-A177-3AD203B41FA5}">
                      <a16:colId xmlns:a16="http://schemas.microsoft.com/office/drawing/2014/main" xmlns="" val="3679818927"/>
                    </a:ext>
                  </a:extLst>
                </a:gridCol>
                <a:gridCol w="733927">
                  <a:extLst>
                    <a:ext uri="{9D8B030D-6E8A-4147-A177-3AD203B41FA5}">
                      <a16:colId xmlns:a16="http://schemas.microsoft.com/office/drawing/2014/main" xmlns="" val="2592483486"/>
                    </a:ext>
                  </a:extLst>
                </a:gridCol>
                <a:gridCol w="782052">
                  <a:extLst>
                    <a:ext uri="{9D8B030D-6E8A-4147-A177-3AD203B41FA5}">
                      <a16:colId xmlns:a16="http://schemas.microsoft.com/office/drawing/2014/main" xmlns="" val="1327925258"/>
                    </a:ext>
                  </a:extLst>
                </a:gridCol>
                <a:gridCol w="721895">
                  <a:extLst>
                    <a:ext uri="{9D8B030D-6E8A-4147-A177-3AD203B41FA5}">
                      <a16:colId xmlns:a16="http://schemas.microsoft.com/office/drawing/2014/main" xmlns="" val="2354221269"/>
                    </a:ext>
                  </a:extLst>
                </a:gridCol>
                <a:gridCol w="866274">
                  <a:extLst>
                    <a:ext uri="{9D8B030D-6E8A-4147-A177-3AD203B41FA5}">
                      <a16:colId xmlns:a16="http://schemas.microsoft.com/office/drawing/2014/main" xmlns="" val="2076778973"/>
                    </a:ext>
                  </a:extLst>
                </a:gridCol>
                <a:gridCol w="818147">
                  <a:extLst>
                    <a:ext uri="{9D8B030D-6E8A-4147-A177-3AD203B41FA5}">
                      <a16:colId xmlns:a16="http://schemas.microsoft.com/office/drawing/2014/main" xmlns="" val="2454312469"/>
                    </a:ext>
                  </a:extLst>
                </a:gridCol>
                <a:gridCol w="745958">
                  <a:extLst>
                    <a:ext uri="{9D8B030D-6E8A-4147-A177-3AD203B41FA5}">
                      <a16:colId xmlns:a16="http://schemas.microsoft.com/office/drawing/2014/main" xmlns="" val="3689328732"/>
                    </a:ext>
                  </a:extLst>
                </a:gridCol>
                <a:gridCol w="789676">
                  <a:extLst>
                    <a:ext uri="{9D8B030D-6E8A-4147-A177-3AD203B41FA5}">
                      <a16:colId xmlns:a16="http://schemas.microsoft.com/office/drawing/2014/main" xmlns="" val="837452053"/>
                    </a:ext>
                  </a:extLst>
                </a:gridCol>
                <a:gridCol w="798492">
                  <a:extLst>
                    <a:ext uri="{9D8B030D-6E8A-4147-A177-3AD203B41FA5}">
                      <a16:colId xmlns:a16="http://schemas.microsoft.com/office/drawing/2014/main" xmlns="" val="3629041698"/>
                    </a:ext>
                  </a:extLst>
                </a:gridCol>
              </a:tblGrid>
              <a:tr h="1194119">
                <a:tc>
                  <a:txBody>
                    <a:bodyPr/>
                    <a:lstStyle/>
                    <a:p>
                      <a:pPr algn="l" fontAlgn="ctr"/>
                      <a:r>
                        <a:rPr lang="en-US" sz="1000" b="1" i="0" u="none" strike="noStrike">
                          <a:solidFill>
                            <a:srgbClr val="000000"/>
                          </a:solidFill>
                          <a:effectLst/>
                          <a:latin typeface="Arial" panose="020B0604020202020204" pitchFamily="34" charset="0"/>
                        </a:rPr>
                        <a:t>Work Package</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000" b="1" i="0" u="none" strike="noStrike">
                          <a:solidFill>
                            <a:srgbClr val="000000"/>
                          </a:solidFill>
                          <a:effectLst/>
                          <a:latin typeface="Arial" panose="020B0604020202020204" pitchFamily="34" charset="0"/>
                        </a:rPr>
                        <a:t>Project Description</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Progress to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 BRC / Bid Spec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 Tender Advert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 Close of Tender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 Evaluation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 SCMC Approval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 NDT Concurrence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 Appoint Contractor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Site Hand Over</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Commencement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Contractual Finish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823491114"/>
                  </a:ext>
                </a:extLst>
              </a:tr>
              <a:tr h="1045741">
                <a:tc>
                  <a:txBody>
                    <a:bodyPr/>
                    <a:lstStyle/>
                    <a:p>
                      <a:pPr algn="l" fontAlgn="ctr"/>
                      <a:r>
                        <a:rPr lang="en-US" sz="1000" b="0" i="0" u="none" strike="noStrike" dirty="0">
                          <a:solidFill>
                            <a:srgbClr val="000000"/>
                          </a:solidFill>
                          <a:effectLst/>
                          <a:latin typeface="Arial" panose="020B0604020202020204" pitchFamily="34" charset="0"/>
                        </a:rPr>
                        <a:t>Community Tourism Projects</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LP- Nandoni Dam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Project was tabled at SCMC on 20.04.2023 and was approved for appointment. Concurrence request prepared and sent to NDT on 21.04.2023 for approval. NDT reviewing the information based on available budget.</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2022-07-14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effectLst/>
                          <a:latin typeface="Arial" panose="020B0604020202020204" pitchFamily="34" charset="0"/>
                        </a:rPr>
                        <a:t>2022-08-12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effectLst/>
                          <a:latin typeface="Arial" panose="020B0604020202020204" pitchFamily="34" charset="0"/>
                        </a:rPr>
                        <a:t>2022-09-14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effectLst/>
                          <a:latin typeface="Arial" panose="020B0604020202020204" pitchFamily="34" charset="0"/>
                        </a:rPr>
                        <a:t>2023-01-30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i="0" u="none" strike="noStrike">
                          <a:solidFill>
                            <a:srgbClr val="000000"/>
                          </a:solidFill>
                          <a:effectLst/>
                          <a:latin typeface="Arial" panose="020B0604020202020204" pitchFamily="34" charset="0"/>
                        </a:rPr>
                        <a:t>2023-04-20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0" i="0" u="none" strike="noStrike">
                          <a:solidFill>
                            <a:srgbClr val="000000"/>
                          </a:solidFill>
                          <a:effectLst/>
                          <a:latin typeface="Arial" panose="020B0604020202020204" pitchFamily="34" charset="0"/>
                        </a:rPr>
                        <a:t>2023-05-12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2023-05-19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2023-05-31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2023-05-31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000" b="0" i="0" u="none" strike="noStrike">
                          <a:solidFill>
                            <a:srgbClr val="000000"/>
                          </a:solidFill>
                          <a:effectLst/>
                          <a:latin typeface="Arial" panose="020B0604020202020204" pitchFamily="34" charset="0"/>
                        </a:rPr>
                        <a:t>2024-03-31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962021953"/>
                  </a:ext>
                </a:extLst>
              </a:tr>
              <a:tr h="1825123">
                <a:tc rowSpan="2">
                  <a:txBody>
                    <a:bodyPr/>
                    <a:lstStyle/>
                    <a:p>
                      <a:pPr algn="l" fontAlgn="ctr"/>
                      <a:r>
                        <a:rPr lang="en-US" sz="1000" b="0" i="0" u="none" strike="noStrike">
                          <a:solidFill>
                            <a:srgbClr val="000000"/>
                          </a:solidFill>
                          <a:effectLst/>
                          <a:latin typeface="Arial" panose="020B0604020202020204" pitchFamily="34" charset="0"/>
                        </a:rPr>
                        <a:t>Further detailed planning &amp; construction</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NW Lotlamoreng Dam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PSP amending the procurement documents to include the CIDB changes and challenges identified at the meeting that was held with Portfolio committee has resulted  in a change of procurement method. Tender advert anticipated to be on June 2023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2022-12-05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Arial" panose="020B0604020202020204" pitchFamily="34" charset="0"/>
                        </a:rPr>
                        <a:t>2023-06-24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2023-07-14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2023-08-05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2023-08-07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2023-08-10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2023-09-20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2023-09-20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000" b="0" i="0" u="none" strike="noStrike" dirty="0">
                          <a:solidFill>
                            <a:srgbClr val="000000"/>
                          </a:solidFill>
                          <a:effectLst/>
                          <a:latin typeface="Arial" panose="020B0604020202020204" pitchFamily="34" charset="0"/>
                        </a:rPr>
                        <a:t>2024-03-20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2899040286"/>
                  </a:ext>
                </a:extLst>
              </a:tr>
              <a:tr h="970001">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LP Vhatsonga</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panose="020B0604020202020204" pitchFamily="34" charset="0"/>
                        </a:rPr>
                        <a:t>Project has been approved to go out on tender. Anticipated tender advert in June 2023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2022-12-05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Arial" panose="020B0604020202020204" pitchFamily="34" charset="0"/>
                        </a:rPr>
                        <a:t>2023-06-24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2023-07-14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2023-08-05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2023-08-07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2023-08-10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2023-09-20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2023-09-20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000" b="0" i="0" u="none" strike="noStrike" dirty="0">
                          <a:solidFill>
                            <a:srgbClr val="000000"/>
                          </a:solidFill>
                          <a:effectLst/>
                          <a:latin typeface="Arial" panose="020B0604020202020204" pitchFamily="34" charset="0"/>
                        </a:rPr>
                        <a:t>2024-05-15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057776491"/>
                  </a:ext>
                </a:extLst>
              </a:tr>
            </a:tbl>
          </a:graphicData>
        </a:graphic>
      </p:graphicFrame>
      <p:sp>
        <p:nvSpPr>
          <p:cNvPr id="2" name="Slide Number Placeholder 1"/>
          <p:cNvSpPr>
            <a:spLocks noGrp="1"/>
          </p:cNvSpPr>
          <p:nvPr>
            <p:ph type="sldNum" sz="quarter" idx="12"/>
          </p:nvPr>
        </p:nvSpPr>
        <p:spPr/>
        <p:txBody>
          <a:bodyPr/>
          <a:lstStyle/>
          <a:p>
            <a:fld id="{0D712AE6-0A2C-8540-9ACB-1C6BCF181E53}" type="slidenum">
              <a:rPr lang="en-US" smtClean="0"/>
              <a:pPr/>
              <a:t>33</a:t>
            </a:fld>
            <a:endParaRPr lang="en-US"/>
          </a:p>
        </p:txBody>
      </p:sp>
    </p:spTree>
    <p:extLst>
      <p:ext uri="{BB962C8B-B14F-4D97-AF65-F5344CB8AC3E}">
        <p14:creationId xmlns:p14="http://schemas.microsoft.com/office/powerpoint/2010/main" xmlns="" val="88288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26C3511-80AF-894D-B25C-4F3B3FC222D7}"/>
              </a:ext>
            </a:extLst>
          </p:cNvPr>
          <p:cNvSpPr>
            <a:spLocks noGrp="1"/>
          </p:cNvSpPr>
          <p:nvPr>
            <p:ph type="title"/>
          </p:nvPr>
        </p:nvSpPr>
        <p:spPr>
          <a:xfrm>
            <a:off x="380555" y="144163"/>
            <a:ext cx="9841889" cy="468000"/>
          </a:xfrm>
        </p:spPr>
        <p:txBody>
          <a:bodyPr/>
          <a:lstStyle/>
          <a:p>
            <a:r>
              <a:rPr lang="en-US" err="1"/>
              <a:t>Programme</a:t>
            </a:r>
            <a:r>
              <a:rPr lang="en-US"/>
              <a:t> current Progress</a:t>
            </a:r>
            <a:endParaRPr lang="en-ZA"/>
          </a:p>
        </p:txBody>
      </p:sp>
      <p:sp>
        <p:nvSpPr>
          <p:cNvPr id="4" name="Slide Number Placeholder 3">
            <a:extLst>
              <a:ext uri="{FF2B5EF4-FFF2-40B4-BE49-F238E27FC236}">
                <a16:creationId xmlns:a16="http://schemas.microsoft.com/office/drawing/2014/main" xmlns="" id="{1F15FD20-B4B9-3ABE-091B-A3CEE1CC3368}"/>
              </a:ext>
            </a:extLst>
          </p:cNvPr>
          <p:cNvSpPr>
            <a:spLocks noGrp="1"/>
          </p:cNvSpPr>
          <p:nvPr>
            <p:ph type="sldNum" sz="quarter" idx="12"/>
          </p:nvPr>
        </p:nvSpPr>
        <p:spPr/>
        <p:txBody>
          <a:bodyPr/>
          <a:lstStyle/>
          <a:p>
            <a:fld id="{0D712AE6-0A2C-8540-9ACB-1C6BCF181E53}" type="slidenum">
              <a:rPr lang="en-US" smtClean="0"/>
              <a:pPr/>
              <a:t>34</a:t>
            </a:fld>
            <a:endParaRPr lang="en-US"/>
          </a:p>
        </p:txBody>
      </p:sp>
      <p:graphicFrame>
        <p:nvGraphicFramePr>
          <p:cNvPr id="5" name="Table 4">
            <a:extLst>
              <a:ext uri="{FF2B5EF4-FFF2-40B4-BE49-F238E27FC236}">
                <a16:creationId xmlns:a16="http://schemas.microsoft.com/office/drawing/2014/main" xmlns="" id="{C8232A5E-6007-3B18-B59C-33E3342AB010}"/>
              </a:ext>
            </a:extLst>
          </p:cNvPr>
          <p:cNvGraphicFramePr>
            <a:graphicFrameLocks noGrp="1"/>
          </p:cNvGraphicFramePr>
          <p:nvPr>
            <p:extLst>
              <p:ext uri="{D42A27DB-BD31-4B8C-83A1-F6EECF244321}">
                <p14:modId xmlns:p14="http://schemas.microsoft.com/office/powerpoint/2010/main" xmlns="" val="1976324288"/>
              </p:ext>
            </p:extLst>
          </p:nvPr>
        </p:nvGraphicFramePr>
        <p:xfrm>
          <a:off x="245667" y="1413571"/>
          <a:ext cx="11725752" cy="5059416"/>
        </p:xfrm>
        <a:graphic>
          <a:graphicData uri="http://schemas.openxmlformats.org/drawingml/2006/table">
            <a:tbl>
              <a:tblPr/>
              <a:tblGrid>
                <a:gridCol w="930448">
                  <a:extLst>
                    <a:ext uri="{9D8B030D-6E8A-4147-A177-3AD203B41FA5}">
                      <a16:colId xmlns:a16="http://schemas.microsoft.com/office/drawing/2014/main" xmlns="" val="3136390143"/>
                    </a:ext>
                  </a:extLst>
                </a:gridCol>
                <a:gridCol w="1268793">
                  <a:extLst>
                    <a:ext uri="{9D8B030D-6E8A-4147-A177-3AD203B41FA5}">
                      <a16:colId xmlns:a16="http://schemas.microsoft.com/office/drawing/2014/main" xmlns="" val="3832901595"/>
                    </a:ext>
                  </a:extLst>
                </a:gridCol>
                <a:gridCol w="2505865">
                  <a:extLst>
                    <a:ext uri="{9D8B030D-6E8A-4147-A177-3AD203B41FA5}">
                      <a16:colId xmlns:a16="http://schemas.microsoft.com/office/drawing/2014/main" xmlns="" val="3220654643"/>
                    </a:ext>
                  </a:extLst>
                </a:gridCol>
                <a:gridCol w="750702">
                  <a:extLst>
                    <a:ext uri="{9D8B030D-6E8A-4147-A177-3AD203B41FA5}">
                      <a16:colId xmlns:a16="http://schemas.microsoft.com/office/drawing/2014/main" xmlns="" val="3378135993"/>
                    </a:ext>
                  </a:extLst>
                </a:gridCol>
                <a:gridCol w="687262">
                  <a:extLst>
                    <a:ext uri="{9D8B030D-6E8A-4147-A177-3AD203B41FA5}">
                      <a16:colId xmlns:a16="http://schemas.microsoft.com/office/drawing/2014/main" xmlns="" val="4225096989"/>
                    </a:ext>
                  </a:extLst>
                </a:gridCol>
                <a:gridCol w="687262">
                  <a:extLst>
                    <a:ext uri="{9D8B030D-6E8A-4147-A177-3AD203B41FA5}">
                      <a16:colId xmlns:a16="http://schemas.microsoft.com/office/drawing/2014/main" xmlns="" val="3020937257"/>
                    </a:ext>
                  </a:extLst>
                </a:gridCol>
                <a:gridCol w="687262">
                  <a:extLst>
                    <a:ext uri="{9D8B030D-6E8A-4147-A177-3AD203B41FA5}">
                      <a16:colId xmlns:a16="http://schemas.microsoft.com/office/drawing/2014/main" xmlns="" val="931506347"/>
                    </a:ext>
                  </a:extLst>
                </a:gridCol>
                <a:gridCol w="687262">
                  <a:extLst>
                    <a:ext uri="{9D8B030D-6E8A-4147-A177-3AD203B41FA5}">
                      <a16:colId xmlns:a16="http://schemas.microsoft.com/office/drawing/2014/main" xmlns="" val="2028599428"/>
                    </a:ext>
                  </a:extLst>
                </a:gridCol>
                <a:gridCol w="782421">
                  <a:extLst>
                    <a:ext uri="{9D8B030D-6E8A-4147-A177-3AD203B41FA5}">
                      <a16:colId xmlns:a16="http://schemas.microsoft.com/office/drawing/2014/main" xmlns="" val="3619213045"/>
                    </a:ext>
                  </a:extLst>
                </a:gridCol>
                <a:gridCol w="687262">
                  <a:extLst>
                    <a:ext uri="{9D8B030D-6E8A-4147-A177-3AD203B41FA5}">
                      <a16:colId xmlns:a16="http://schemas.microsoft.com/office/drawing/2014/main" xmlns="" val="3315793871"/>
                    </a:ext>
                  </a:extLst>
                </a:gridCol>
                <a:gridCol w="687262">
                  <a:extLst>
                    <a:ext uri="{9D8B030D-6E8A-4147-A177-3AD203B41FA5}">
                      <a16:colId xmlns:a16="http://schemas.microsoft.com/office/drawing/2014/main" xmlns="" val="1369934739"/>
                    </a:ext>
                  </a:extLst>
                </a:gridCol>
                <a:gridCol w="676689">
                  <a:extLst>
                    <a:ext uri="{9D8B030D-6E8A-4147-A177-3AD203B41FA5}">
                      <a16:colId xmlns:a16="http://schemas.microsoft.com/office/drawing/2014/main" xmlns="" val="783144360"/>
                    </a:ext>
                  </a:extLst>
                </a:gridCol>
                <a:gridCol w="687262">
                  <a:extLst>
                    <a:ext uri="{9D8B030D-6E8A-4147-A177-3AD203B41FA5}">
                      <a16:colId xmlns:a16="http://schemas.microsoft.com/office/drawing/2014/main" xmlns="" val="2599297638"/>
                    </a:ext>
                  </a:extLst>
                </a:gridCol>
              </a:tblGrid>
              <a:tr h="702587">
                <a:tc>
                  <a:txBody>
                    <a:bodyPr/>
                    <a:lstStyle/>
                    <a:p>
                      <a:pPr algn="l" fontAlgn="ctr"/>
                      <a:r>
                        <a:rPr lang="en-US" sz="900" b="1" i="0" u="none" strike="noStrike">
                          <a:solidFill>
                            <a:srgbClr val="000000"/>
                          </a:solidFill>
                          <a:effectLst/>
                          <a:latin typeface="Arial"/>
                        </a:rPr>
                        <a:t>Work Package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l" fontAlgn="ctr"/>
                      <a:r>
                        <a:rPr lang="en-US" sz="900" b="1" i="0" u="none" strike="noStrike">
                          <a:solidFill>
                            <a:srgbClr val="000000"/>
                          </a:solidFill>
                          <a:effectLst/>
                          <a:latin typeface="Arial"/>
                        </a:rPr>
                        <a:t>Project Description</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Progress to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 BRC / Bid Spec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Tender Advert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Close of Tender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Evaluation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SCMC Approval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NDT Concurrence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Appoint Contractor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Site Hand Over</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Commencement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Contractual Finish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871062894"/>
                  </a:ext>
                </a:extLst>
              </a:tr>
              <a:tr h="844237">
                <a:tc rowSpan="2">
                  <a:txBody>
                    <a:bodyPr/>
                    <a:lstStyle/>
                    <a:p>
                      <a:pPr algn="l" fontAlgn="ctr"/>
                      <a:r>
                        <a:rPr lang="en-US" sz="900" b="0" i="0" u="none" strike="noStrike">
                          <a:solidFill>
                            <a:srgbClr val="000000"/>
                          </a:solidFill>
                          <a:effectLst/>
                          <a:latin typeface="Arial"/>
                        </a:rPr>
                        <a:t>Compliance Certificates</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NW-</a:t>
                      </a:r>
                      <a:r>
                        <a:rPr lang="en-US" sz="900" b="0" i="0" u="none" strike="noStrike" err="1">
                          <a:solidFill>
                            <a:srgbClr val="000000"/>
                          </a:solidFill>
                          <a:effectLst/>
                          <a:latin typeface="Arial"/>
                        </a:rPr>
                        <a:t>Lehurutshe</a:t>
                      </a:r>
                      <a:r>
                        <a:rPr lang="en-US" sz="900" b="0" i="0" u="none" strike="noStrike">
                          <a:solidFill>
                            <a:srgbClr val="000000"/>
                          </a:solidFill>
                          <a:effectLst/>
                          <a:latin typeface="Arial"/>
                        </a:rPr>
                        <a:t> Bird and Trophy Hunting</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dirty="0">
                          <a:effectLst/>
                        </a:rPr>
                        <a:t>Tender was advertised on 11.04.2023. The Tender Briefing closed on 28.04.2023. Tender currently under evaluation and to be submitted to SCMC for approval. Tender Office Has submitted to governance for review for the next SCMC on 15 June 2023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2023-03-06</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2023-04-11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2023-04-28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0" i="0" u="none" strike="noStrike">
                          <a:solidFill>
                            <a:schemeClr val="tx1"/>
                          </a:solidFill>
                          <a:effectLst/>
                          <a:latin typeface="Arial"/>
                        </a:rPr>
                        <a:t>2023-05-19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2023-06-15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2023-07-01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2023-07-03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2023-07-03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2023-12-27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877817350"/>
                  </a:ext>
                </a:extLst>
              </a:tr>
              <a:tr h="844237">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KZN- Muzi Pan </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rPr>
                        <a:t>Project is under procurement stage. Tender was advertised 09.06.2023, tender briefing on 07.06.2023 and tender closing on 15.06.2023. </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2022-07-07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Arial"/>
                        </a:rPr>
                        <a:t>2023-05-22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0" i="0" u="none" strike="noStrike">
                          <a:solidFill>
                            <a:srgbClr val="000000"/>
                          </a:solidFill>
                          <a:effectLst/>
                          <a:latin typeface="Arial"/>
                        </a:rPr>
                        <a:t>2023-06-15</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2023-07-06</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2023-07-13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2024-02-25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975881936"/>
                  </a:ext>
                </a:extLst>
              </a:tr>
              <a:tr h="785477">
                <a:tc rowSpan="3">
                  <a:txBody>
                    <a:bodyPr/>
                    <a:lstStyle/>
                    <a:p>
                      <a:pPr algn="l" fontAlgn="ctr"/>
                      <a:r>
                        <a:rPr lang="en-US" sz="900" b="0" i="0" u="none" strike="noStrike" err="1">
                          <a:solidFill>
                            <a:srgbClr val="000000"/>
                          </a:solidFill>
                          <a:effectLst/>
                          <a:latin typeface="Arial"/>
                        </a:rPr>
                        <a:t>lndi</a:t>
                      </a:r>
                      <a:r>
                        <a:rPr lang="en-US" sz="900" b="0" i="0" u="none" strike="noStrike">
                          <a:solidFill>
                            <a:srgbClr val="000000"/>
                          </a:solidFill>
                          <a:effectLst/>
                          <a:latin typeface="Arial"/>
                        </a:rPr>
                        <a:t>-Atlantic Route (Coastal and Marine Tourism initiatives)</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NC-Tourism development at Orange River Mouth  as part of the Indi-Atlantic Route </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rPr>
                        <a:t>PSP is still working on stage 3 (Detailed Design). Designs are expected to be completed by end of August 2023.</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N/A</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2097198461"/>
                  </a:ext>
                </a:extLst>
              </a:tr>
              <a:tr h="941439">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EC-Tourism Development at Hole in the Wall (EC) as part of the Indi-Atlantic Route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rPr>
                        <a:t>PSP submitted the Design development report on 28.02.2023. Designs have been accepted by the DBSA Technical Team and are now on DocuSign for sign off .</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N/A</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2857136252"/>
                  </a:ext>
                </a:extLst>
              </a:tr>
              <a:tr h="941439">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KZN- Tourism development at Harold Johnson Nature Reserve as part of the Indi-Atlantic Route </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noProof="0">
                          <a:effectLst/>
                        </a:rPr>
                        <a:t>PSP submitted the Design development report on 28.02.2023.Designs have been accepted by the DBSA Technical Team and are now on DocuSign for sign off .</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N/A</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endParaRPr lang="en-US" sz="900" b="0" i="0" u="none" strike="noStrike" dirty="0">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1440948478"/>
                  </a:ext>
                </a:extLst>
              </a:tr>
            </a:tbl>
          </a:graphicData>
        </a:graphic>
      </p:graphicFrame>
      <p:sp>
        <p:nvSpPr>
          <p:cNvPr id="7" name="Rectangle 6">
            <a:extLst>
              <a:ext uri="{FF2B5EF4-FFF2-40B4-BE49-F238E27FC236}">
                <a16:creationId xmlns:a16="http://schemas.microsoft.com/office/drawing/2014/main" xmlns="" id="{42153F1A-18F5-BF89-BD9A-1E8608780048}"/>
              </a:ext>
            </a:extLst>
          </p:cNvPr>
          <p:cNvSpPr/>
          <p:nvPr/>
        </p:nvSpPr>
        <p:spPr>
          <a:xfrm>
            <a:off x="380555" y="722439"/>
            <a:ext cx="3558988" cy="338554"/>
          </a:xfrm>
          <a:prstGeom prst="rect">
            <a:avLst/>
          </a:prstGeom>
        </p:spPr>
        <p:txBody>
          <a:bodyPr wrap="none">
            <a:spAutoFit/>
          </a:bodyPr>
          <a:lstStyle/>
          <a:p>
            <a:pPr marL="0" marR="0" lvl="0" indent="0" algn="l" defTabSz="914400" rtl="0" eaLnBrk="1" fontAlgn="auto" latinLnBrk="0" hangingPunct="1">
              <a:lnSpc>
                <a:spcPct val="100000"/>
              </a:lnSpc>
              <a:spcBef>
                <a:spcPts val="600"/>
              </a:spcBef>
              <a:spcAft>
                <a:spcPts val="0"/>
              </a:spcAft>
              <a:buClr>
                <a:srgbClr val="FBB040"/>
              </a:buClr>
              <a:buSzTx/>
              <a:buFontTx/>
              <a:buNone/>
              <a:tabLst/>
              <a:defRPr/>
            </a:pPr>
            <a:r>
              <a:rPr kumimoji="0" lang="en-ZA" sz="1600" b="1" i="1" u="none" strike="noStrike" kern="1200" cap="none" spc="0" normalizeH="0" baseline="0" noProof="0">
                <a:ln>
                  <a:noFill/>
                </a:ln>
                <a:solidFill>
                  <a:srgbClr val="E24F25"/>
                </a:solidFill>
                <a:effectLst/>
                <a:uLnTx/>
                <a:uFillTx/>
                <a:latin typeface="Arial"/>
                <a:ea typeface="+mn-ea"/>
                <a:cs typeface="+mn-cs"/>
              </a:rPr>
              <a:t>Progress to date – Planning Phase</a:t>
            </a:r>
            <a:endParaRPr kumimoji="0" lang="en-US" sz="1600" b="1" i="1" u="none" strike="noStrike" kern="1200" cap="none" spc="0" normalizeH="0" baseline="0" noProof="0">
              <a:ln>
                <a:noFill/>
              </a:ln>
              <a:solidFill>
                <a:srgbClr val="E24F25"/>
              </a:solidFill>
              <a:effectLst/>
              <a:uLnTx/>
              <a:uFillTx/>
              <a:latin typeface="Arial"/>
              <a:ea typeface="+mn-ea"/>
              <a:cs typeface="+mn-cs"/>
            </a:endParaRPr>
          </a:p>
        </p:txBody>
      </p:sp>
    </p:spTree>
    <p:extLst>
      <p:ext uri="{BB962C8B-B14F-4D97-AF65-F5344CB8AC3E}">
        <p14:creationId xmlns:p14="http://schemas.microsoft.com/office/powerpoint/2010/main" xmlns="" val="1161932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95389" y="304476"/>
            <a:ext cx="9841889" cy="468000"/>
          </a:xfrm>
        </p:spPr>
        <p:txBody>
          <a:bodyPr>
            <a:normAutofit/>
          </a:bodyPr>
          <a:lstStyle/>
          <a:p>
            <a:r>
              <a:rPr lang="en-US"/>
              <a:t>Programme current Progress</a:t>
            </a:r>
            <a:endParaRPr lang="en-GB"/>
          </a:p>
        </p:txBody>
      </p:sp>
      <p:graphicFrame>
        <p:nvGraphicFramePr>
          <p:cNvPr id="2" name="Table 1">
            <a:extLst>
              <a:ext uri="{FF2B5EF4-FFF2-40B4-BE49-F238E27FC236}">
                <a16:creationId xmlns:a16="http://schemas.microsoft.com/office/drawing/2014/main" xmlns="" id="{F72BC2E8-2BAC-FE57-DF82-2041D81F739E}"/>
              </a:ext>
            </a:extLst>
          </p:cNvPr>
          <p:cNvGraphicFramePr>
            <a:graphicFrameLocks noGrp="1"/>
          </p:cNvGraphicFramePr>
          <p:nvPr>
            <p:extLst>
              <p:ext uri="{D42A27DB-BD31-4B8C-83A1-F6EECF244321}">
                <p14:modId xmlns:p14="http://schemas.microsoft.com/office/powerpoint/2010/main" xmlns="" val="1796368073"/>
              </p:ext>
            </p:extLst>
          </p:nvPr>
        </p:nvGraphicFramePr>
        <p:xfrm>
          <a:off x="383757" y="1434534"/>
          <a:ext cx="11407191" cy="5118988"/>
        </p:xfrm>
        <a:graphic>
          <a:graphicData uri="http://schemas.openxmlformats.org/drawingml/2006/table">
            <a:tbl>
              <a:tblPr/>
              <a:tblGrid>
                <a:gridCol w="905170">
                  <a:extLst>
                    <a:ext uri="{9D8B030D-6E8A-4147-A177-3AD203B41FA5}">
                      <a16:colId xmlns:a16="http://schemas.microsoft.com/office/drawing/2014/main" xmlns="" val="4010686499"/>
                    </a:ext>
                  </a:extLst>
                </a:gridCol>
                <a:gridCol w="1234321">
                  <a:extLst>
                    <a:ext uri="{9D8B030D-6E8A-4147-A177-3AD203B41FA5}">
                      <a16:colId xmlns:a16="http://schemas.microsoft.com/office/drawing/2014/main" xmlns="" val="1322283164"/>
                    </a:ext>
                  </a:extLst>
                </a:gridCol>
                <a:gridCol w="2437786">
                  <a:extLst>
                    <a:ext uri="{9D8B030D-6E8A-4147-A177-3AD203B41FA5}">
                      <a16:colId xmlns:a16="http://schemas.microsoft.com/office/drawing/2014/main" xmlns="" val="613318212"/>
                    </a:ext>
                  </a:extLst>
                </a:gridCol>
                <a:gridCol w="730307">
                  <a:extLst>
                    <a:ext uri="{9D8B030D-6E8A-4147-A177-3AD203B41FA5}">
                      <a16:colId xmlns:a16="http://schemas.microsoft.com/office/drawing/2014/main" xmlns="" val="3412664411"/>
                    </a:ext>
                  </a:extLst>
                </a:gridCol>
                <a:gridCol w="668591">
                  <a:extLst>
                    <a:ext uri="{9D8B030D-6E8A-4147-A177-3AD203B41FA5}">
                      <a16:colId xmlns:a16="http://schemas.microsoft.com/office/drawing/2014/main" xmlns="" val="2642364067"/>
                    </a:ext>
                  </a:extLst>
                </a:gridCol>
                <a:gridCol w="668591">
                  <a:extLst>
                    <a:ext uri="{9D8B030D-6E8A-4147-A177-3AD203B41FA5}">
                      <a16:colId xmlns:a16="http://schemas.microsoft.com/office/drawing/2014/main" xmlns="" val="1205029434"/>
                    </a:ext>
                  </a:extLst>
                </a:gridCol>
                <a:gridCol w="668591">
                  <a:extLst>
                    <a:ext uri="{9D8B030D-6E8A-4147-A177-3AD203B41FA5}">
                      <a16:colId xmlns:a16="http://schemas.microsoft.com/office/drawing/2014/main" xmlns="" val="2147167135"/>
                    </a:ext>
                  </a:extLst>
                </a:gridCol>
                <a:gridCol w="668591">
                  <a:extLst>
                    <a:ext uri="{9D8B030D-6E8A-4147-A177-3AD203B41FA5}">
                      <a16:colId xmlns:a16="http://schemas.microsoft.com/office/drawing/2014/main" xmlns="" val="3271065051"/>
                    </a:ext>
                  </a:extLst>
                </a:gridCol>
                <a:gridCol w="761165">
                  <a:extLst>
                    <a:ext uri="{9D8B030D-6E8A-4147-A177-3AD203B41FA5}">
                      <a16:colId xmlns:a16="http://schemas.microsoft.com/office/drawing/2014/main" xmlns="" val="1116485501"/>
                    </a:ext>
                  </a:extLst>
                </a:gridCol>
                <a:gridCol w="668591">
                  <a:extLst>
                    <a:ext uri="{9D8B030D-6E8A-4147-A177-3AD203B41FA5}">
                      <a16:colId xmlns:a16="http://schemas.microsoft.com/office/drawing/2014/main" xmlns="" val="1275523825"/>
                    </a:ext>
                  </a:extLst>
                </a:gridCol>
                <a:gridCol w="668591">
                  <a:extLst>
                    <a:ext uri="{9D8B030D-6E8A-4147-A177-3AD203B41FA5}">
                      <a16:colId xmlns:a16="http://schemas.microsoft.com/office/drawing/2014/main" xmlns="" val="2367523943"/>
                    </a:ext>
                  </a:extLst>
                </a:gridCol>
                <a:gridCol w="658305">
                  <a:extLst>
                    <a:ext uri="{9D8B030D-6E8A-4147-A177-3AD203B41FA5}">
                      <a16:colId xmlns:a16="http://schemas.microsoft.com/office/drawing/2014/main" xmlns="" val="3858508134"/>
                    </a:ext>
                  </a:extLst>
                </a:gridCol>
                <a:gridCol w="668591">
                  <a:extLst>
                    <a:ext uri="{9D8B030D-6E8A-4147-A177-3AD203B41FA5}">
                      <a16:colId xmlns:a16="http://schemas.microsoft.com/office/drawing/2014/main" xmlns="" val="815108817"/>
                    </a:ext>
                  </a:extLst>
                </a:gridCol>
              </a:tblGrid>
              <a:tr h="950230">
                <a:tc>
                  <a:txBody>
                    <a:bodyPr/>
                    <a:lstStyle/>
                    <a:p>
                      <a:pPr algn="l" fontAlgn="ctr"/>
                      <a:r>
                        <a:rPr lang="en-US" sz="900" b="1" i="0" u="none" strike="noStrike">
                          <a:solidFill>
                            <a:srgbClr val="000000"/>
                          </a:solidFill>
                          <a:effectLst/>
                          <a:latin typeface="Arial"/>
                        </a:rPr>
                        <a:t>Work Package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l" fontAlgn="ctr"/>
                      <a:r>
                        <a:rPr lang="en-US" sz="900" b="1" i="0" u="none" strike="noStrike">
                          <a:solidFill>
                            <a:srgbClr val="000000"/>
                          </a:solidFill>
                          <a:effectLst/>
                          <a:latin typeface="Arial"/>
                        </a:rPr>
                        <a:t>Project Description</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Progress to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 BRC / Bid Spec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Tender Advert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Close of Tender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Evaluation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SCMC Approval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NDT Concurrence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Appoint Contractor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Site Hand Over</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Commencement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Contractual Finish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043504152"/>
                  </a:ext>
                </a:extLst>
              </a:tr>
              <a:tr h="1226104">
                <a:tc rowSpan="4">
                  <a:txBody>
                    <a:bodyPr/>
                    <a:lstStyle/>
                    <a:p>
                      <a:pPr algn="l" fontAlgn="ctr"/>
                      <a:r>
                        <a:rPr lang="en-US" sz="900" b="0" i="0" u="none" strike="noStrike">
                          <a:solidFill>
                            <a:srgbClr val="000000"/>
                          </a:solidFill>
                          <a:effectLst/>
                          <a:latin typeface="Arial"/>
                        </a:rPr>
                        <a:t>Construction Planning, Procurement &amp; Implementation</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NC </a:t>
                      </a:r>
                      <a:r>
                        <a:rPr lang="en-US" sz="900" b="0" i="0" u="none" strike="noStrike" err="1">
                          <a:solidFill>
                            <a:srgbClr val="000000"/>
                          </a:solidFill>
                          <a:effectLst/>
                          <a:latin typeface="Arial"/>
                        </a:rPr>
                        <a:t>Platfontein</a:t>
                      </a:r>
                      <a:r>
                        <a:rPr lang="en-US" sz="900" b="0" i="0" u="none" strike="noStrike">
                          <a:solidFill>
                            <a:srgbClr val="000000"/>
                          </a:solidFill>
                          <a:effectLst/>
                          <a:latin typeface="Arial"/>
                        </a:rPr>
                        <a:t> Lodge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dirty="0">
                          <a:effectLst/>
                        </a:rPr>
                        <a:t>DBSA has shared the report with NDT. A meeting to discuss the project was held on 08.03.2023. PSP to submit quotes for the additional studies that need to be done for the area planned for relocation of new accommodation. DBSA has submitted the quotations to NDT in May 2023 and awaits way forward after review of budget / funding.</a:t>
                      </a:r>
                      <a:endParaRPr lang="en-US" dirty="0"/>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2023-07-07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2024-05-02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939349901"/>
                  </a:ext>
                </a:extLst>
              </a:tr>
              <a:tr h="1172464">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NW </a:t>
                      </a:r>
                      <a:r>
                        <a:rPr lang="en-US" sz="900" b="0" i="0" u="none" strike="noStrike" err="1">
                          <a:solidFill>
                            <a:srgbClr val="000000"/>
                          </a:solidFill>
                          <a:effectLst/>
                          <a:latin typeface="Arial"/>
                        </a:rPr>
                        <a:t>Manyane</a:t>
                      </a:r>
                      <a:r>
                        <a:rPr lang="en-US" sz="900" b="0" i="0" u="none" strike="noStrike">
                          <a:solidFill>
                            <a:srgbClr val="000000"/>
                          </a:solidFill>
                          <a:effectLst/>
                          <a:latin typeface="Arial"/>
                        </a:rPr>
                        <a:t> Lodge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Tender advertised on 19.04.2023. the tender briefing session was held on 26.04.2023. A site visit with bidders held on the 03.05.2023. Tender closing will be on the 19.05.2023. Subsequently, evaluation will commence.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2022-10-24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2023-04-19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Arial"/>
                        </a:rPr>
                        <a:t>2023-05-19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effectLst/>
                          <a:latin typeface="Arial"/>
                        </a:rPr>
                        <a:t>2023-06-02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2023-06-09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2023-12-24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418674934"/>
                  </a:ext>
                </a:extLst>
              </a:tr>
              <a:tr h="1003873">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LP </a:t>
                      </a:r>
                      <a:r>
                        <a:rPr lang="en-US" sz="900" b="0" i="0" u="none" strike="noStrike" err="1">
                          <a:solidFill>
                            <a:srgbClr val="000000"/>
                          </a:solidFill>
                          <a:effectLst/>
                          <a:latin typeface="Arial"/>
                        </a:rPr>
                        <a:t>Phiphidi</a:t>
                      </a:r>
                      <a:r>
                        <a:rPr lang="en-US" sz="900" b="0" i="0" u="none" strike="noStrike">
                          <a:solidFill>
                            <a:srgbClr val="000000"/>
                          </a:solidFill>
                          <a:effectLst/>
                          <a:latin typeface="Arial"/>
                        </a:rPr>
                        <a:t> Waterfall</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SCMC approved the project on 12.05.2023. Concurrence request letter sent to NDT on 12.05.2023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2022-07-14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2022-08-12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Arial"/>
                        </a:rPr>
                        <a:t>2022-09-14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2023-01-30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Arial"/>
                        </a:rPr>
                        <a:t>2023-05-25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0" i="0" u="none" strike="noStrike">
                          <a:solidFill>
                            <a:srgbClr val="000000"/>
                          </a:solidFill>
                          <a:effectLst/>
                          <a:latin typeface="Arial"/>
                        </a:rPr>
                        <a:t>2023-06-01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2023-06-08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2024-04-20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2586428872"/>
                  </a:ext>
                </a:extLst>
              </a:tr>
              <a:tr h="766317">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NC </a:t>
                      </a:r>
                      <a:r>
                        <a:rPr lang="en-US" sz="900" b="0" i="0" u="none" strike="noStrike" err="1">
                          <a:solidFill>
                            <a:srgbClr val="000000"/>
                          </a:solidFill>
                          <a:effectLst/>
                          <a:latin typeface="Arial"/>
                        </a:rPr>
                        <a:t>Kamiesberg</a:t>
                      </a:r>
                      <a:r>
                        <a:rPr lang="en-US" sz="900" b="0" i="0" u="none" strike="noStrike">
                          <a:solidFill>
                            <a:srgbClr val="000000"/>
                          </a:solidFill>
                          <a:effectLst/>
                          <a:latin typeface="Arial"/>
                        </a:rPr>
                        <a:t> Tourism Development</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PSP to submit the Design Development report by 30 June 2023.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2023-07-07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dirty="0">
                          <a:solidFill>
                            <a:srgbClr val="000000"/>
                          </a:solidFill>
                          <a:effectLst/>
                          <a:latin typeface="Arial"/>
                        </a:rPr>
                        <a:t>2024-05-02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1142494922"/>
                  </a:ext>
                </a:extLst>
              </a:tr>
            </a:tbl>
          </a:graphicData>
        </a:graphic>
      </p:graphicFrame>
      <p:sp>
        <p:nvSpPr>
          <p:cNvPr id="4" name="Rectangle 3">
            <a:extLst>
              <a:ext uri="{FF2B5EF4-FFF2-40B4-BE49-F238E27FC236}">
                <a16:creationId xmlns:a16="http://schemas.microsoft.com/office/drawing/2014/main" xmlns="" id="{786B0D0D-4F1D-757E-E13D-3EF38C2DDF32}"/>
              </a:ext>
            </a:extLst>
          </p:cNvPr>
          <p:cNvSpPr/>
          <p:nvPr/>
        </p:nvSpPr>
        <p:spPr>
          <a:xfrm>
            <a:off x="195389" y="761181"/>
            <a:ext cx="3558988" cy="338554"/>
          </a:xfrm>
          <a:prstGeom prst="rect">
            <a:avLst/>
          </a:prstGeom>
        </p:spPr>
        <p:txBody>
          <a:bodyPr wrap="none">
            <a:spAutoFit/>
          </a:bodyPr>
          <a:lstStyle/>
          <a:p>
            <a:pPr marL="0" marR="0" lvl="0" indent="0" algn="l" defTabSz="914400" rtl="0" eaLnBrk="1" fontAlgn="auto" latinLnBrk="0" hangingPunct="1">
              <a:lnSpc>
                <a:spcPct val="100000"/>
              </a:lnSpc>
              <a:spcBef>
                <a:spcPts val="600"/>
              </a:spcBef>
              <a:spcAft>
                <a:spcPts val="0"/>
              </a:spcAft>
              <a:buClr>
                <a:srgbClr val="FBB040"/>
              </a:buClr>
              <a:buSzTx/>
              <a:buFontTx/>
              <a:buNone/>
              <a:tabLst/>
              <a:defRPr/>
            </a:pPr>
            <a:r>
              <a:rPr kumimoji="0" lang="en-ZA" sz="1600" b="1" i="1" u="none" strike="noStrike" kern="1200" cap="none" spc="0" normalizeH="0" baseline="0" noProof="0">
                <a:ln>
                  <a:noFill/>
                </a:ln>
                <a:solidFill>
                  <a:srgbClr val="E24F25"/>
                </a:solidFill>
                <a:effectLst/>
                <a:uLnTx/>
                <a:uFillTx/>
                <a:latin typeface="Arial"/>
                <a:ea typeface="+mn-ea"/>
                <a:cs typeface="+mn-cs"/>
              </a:rPr>
              <a:t>Progress to date – Planning Phase</a:t>
            </a:r>
            <a:endParaRPr kumimoji="0" lang="en-US" sz="1600" b="1" i="1" u="none" strike="noStrike" kern="1200" cap="none" spc="0" normalizeH="0" baseline="0" noProof="0">
              <a:ln>
                <a:noFill/>
              </a:ln>
              <a:solidFill>
                <a:srgbClr val="E24F25"/>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fld id="{0D712AE6-0A2C-8540-9ACB-1C6BCF181E53}" type="slidenum">
              <a:rPr lang="en-US" smtClean="0"/>
              <a:pPr/>
              <a:t>35</a:t>
            </a:fld>
            <a:endParaRPr lang="en-US"/>
          </a:p>
        </p:txBody>
      </p:sp>
    </p:spTree>
    <p:extLst>
      <p:ext uri="{BB962C8B-B14F-4D97-AF65-F5344CB8AC3E}">
        <p14:creationId xmlns:p14="http://schemas.microsoft.com/office/powerpoint/2010/main" xmlns="" val="1569952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95389" y="304476"/>
            <a:ext cx="9841889" cy="468000"/>
          </a:xfrm>
        </p:spPr>
        <p:txBody>
          <a:bodyPr>
            <a:normAutofit/>
          </a:bodyPr>
          <a:lstStyle/>
          <a:p>
            <a:r>
              <a:rPr lang="en-US"/>
              <a:t>Programme current Progress</a:t>
            </a:r>
            <a:endParaRPr lang="en-GB"/>
          </a:p>
        </p:txBody>
      </p:sp>
      <p:graphicFrame>
        <p:nvGraphicFramePr>
          <p:cNvPr id="2" name="Table 1">
            <a:extLst>
              <a:ext uri="{FF2B5EF4-FFF2-40B4-BE49-F238E27FC236}">
                <a16:creationId xmlns:a16="http://schemas.microsoft.com/office/drawing/2014/main" xmlns="" id="{CD595B57-2962-D129-5337-0A0BA93788DE}"/>
              </a:ext>
            </a:extLst>
          </p:cNvPr>
          <p:cNvGraphicFramePr>
            <a:graphicFrameLocks noGrp="1"/>
          </p:cNvGraphicFramePr>
          <p:nvPr>
            <p:extLst>
              <p:ext uri="{D42A27DB-BD31-4B8C-83A1-F6EECF244321}">
                <p14:modId xmlns:p14="http://schemas.microsoft.com/office/powerpoint/2010/main" xmlns="" val="490635746"/>
              </p:ext>
            </p:extLst>
          </p:nvPr>
        </p:nvGraphicFramePr>
        <p:xfrm>
          <a:off x="329609" y="1579031"/>
          <a:ext cx="11525694" cy="4715444"/>
        </p:xfrm>
        <a:graphic>
          <a:graphicData uri="http://schemas.openxmlformats.org/drawingml/2006/table">
            <a:tbl>
              <a:tblPr/>
              <a:tblGrid>
                <a:gridCol w="914573">
                  <a:extLst>
                    <a:ext uri="{9D8B030D-6E8A-4147-A177-3AD203B41FA5}">
                      <a16:colId xmlns:a16="http://schemas.microsoft.com/office/drawing/2014/main" xmlns="" val="2684363085"/>
                    </a:ext>
                  </a:extLst>
                </a:gridCol>
                <a:gridCol w="1247144">
                  <a:extLst>
                    <a:ext uri="{9D8B030D-6E8A-4147-A177-3AD203B41FA5}">
                      <a16:colId xmlns:a16="http://schemas.microsoft.com/office/drawing/2014/main" xmlns="" val="4275739612"/>
                    </a:ext>
                  </a:extLst>
                </a:gridCol>
                <a:gridCol w="2463110">
                  <a:extLst>
                    <a:ext uri="{9D8B030D-6E8A-4147-A177-3AD203B41FA5}">
                      <a16:colId xmlns:a16="http://schemas.microsoft.com/office/drawing/2014/main" xmlns="" val="2625678737"/>
                    </a:ext>
                  </a:extLst>
                </a:gridCol>
                <a:gridCol w="737893">
                  <a:extLst>
                    <a:ext uri="{9D8B030D-6E8A-4147-A177-3AD203B41FA5}">
                      <a16:colId xmlns:a16="http://schemas.microsoft.com/office/drawing/2014/main" xmlns="" val="2588590474"/>
                    </a:ext>
                  </a:extLst>
                </a:gridCol>
                <a:gridCol w="675537">
                  <a:extLst>
                    <a:ext uri="{9D8B030D-6E8A-4147-A177-3AD203B41FA5}">
                      <a16:colId xmlns:a16="http://schemas.microsoft.com/office/drawing/2014/main" xmlns="" val="2164989061"/>
                    </a:ext>
                  </a:extLst>
                </a:gridCol>
                <a:gridCol w="675537">
                  <a:extLst>
                    <a:ext uri="{9D8B030D-6E8A-4147-A177-3AD203B41FA5}">
                      <a16:colId xmlns:a16="http://schemas.microsoft.com/office/drawing/2014/main" xmlns="" val="3481463217"/>
                    </a:ext>
                  </a:extLst>
                </a:gridCol>
                <a:gridCol w="600271">
                  <a:extLst>
                    <a:ext uri="{9D8B030D-6E8A-4147-A177-3AD203B41FA5}">
                      <a16:colId xmlns:a16="http://schemas.microsoft.com/office/drawing/2014/main" xmlns="" val="3543004908"/>
                    </a:ext>
                  </a:extLst>
                </a:gridCol>
                <a:gridCol w="750803">
                  <a:extLst>
                    <a:ext uri="{9D8B030D-6E8A-4147-A177-3AD203B41FA5}">
                      <a16:colId xmlns:a16="http://schemas.microsoft.com/office/drawing/2014/main" xmlns="" val="1254510970"/>
                    </a:ext>
                  </a:extLst>
                </a:gridCol>
                <a:gridCol w="769072">
                  <a:extLst>
                    <a:ext uri="{9D8B030D-6E8A-4147-A177-3AD203B41FA5}">
                      <a16:colId xmlns:a16="http://schemas.microsoft.com/office/drawing/2014/main" xmlns="" val="1144765981"/>
                    </a:ext>
                  </a:extLst>
                </a:gridCol>
                <a:gridCol w="675537">
                  <a:extLst>
                    <a:ext uri="{9D8B030D-6E8A-4147-A177-3AD203B41FA5}">
                      <a16:colId xmlns:a16="http://schemas.microsoft.com/office/drawing/2014/main" xmlns="" val="1914166192"/>
                    </a:ext>
                  </a:extLst>
                </a:gridCol>
                <a:gridCol w="675537">
                  <a:extLst>
                    <a:ext uri="{9D8B030D-6E8A-4147-A177-3AD203B41FA5}">
                      <a16:colId xmlns:a16="http://schemas.microsoft.com/office/drawing/2014/main" xmlns="" val="2972222596"/>
                    </a:ext>
                  </a:extLst>
                </a:gridCol>
                <a:gridCol w="665143">
                  <a:extLst>
                    <a:ext uri="{9D8B030D-6E8A-4147-A177-3AD203B41FA5}">
                      <a16:colId xmlns:a16="http://schemas.microsoft.com/office/drawing/2014/main" xmlns="" val="2732065529"/>
                    </a:ext>
                  </a:extLst>
                </a:gridCol>
                <a:gridCol w="675537">
                  <a:extLst>
                    <a:ext uri="{9D8B030D-6E8A-4147-A177-3AD203B41FA5}">
                      <a16:colId xmlns:a16="http://schemas.microsoft.com/office/drawing/2014/main" xmlns="" val="3921660383"/>
                    </a:ext>
                  </a:extLst>
                </a:gridCol>
              </a:tblGrid>
              <a:tr h="731666">
                <a:tc>
                  <a:txBody>
                    <a:bodyPr/>
                    <a:lstStyle/>
                    <a:p>
                      <a:pPr algn="l" fontAlgn="ctr"/>
                      <a:r>
                        <a:rPr lang="en-US" sz="900" b="1" i="0" u="none" strike="noStrike">
                          <a:solidFill>
                            <a:srgbClr val="000000"/>
                          </a:solidFill>
                          <a:effectLst/>
                          <a:latin typeface="Arial"/>
                        </a:rPr>
                        <a:t>Work Package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l" fontAlgn="ctr"/>
                      <a:r>
                        <a:rPr lang="en-US" sz="900" b="1" i="0" u="none" strike="noStrike">
                          <a:solidFill>
                            <a:srgbClr val="000000"/>
                          </a:solidFill>
                          <a:effectLst/>
                          <a:latin typeface="Arial"/>
                        </a:rPr>
                        <a:t>Project Description</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Progress to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 BRC / Bid Spec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Tender Advert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Close of Tender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Evaluation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SCMC Approval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NDT Concurrence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Appoint Contractor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Site Hand Over</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Commencement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Contractual Finish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3237885337"/>
                  </a:ext>
                </a:extLst>
              </a:tr>
              <a:tr h="980405">
                <a:tc rowSpan="5">
                  <a:txBody>
                    <a:bodyPr/>
                    <a:lstStyle/>
                    <a:p>
                      <a:pPr algn="l" fontAlgn="ctr"/>
                      <a:r>
                        <a:rPr lang="en-US" sz="900" b="0" i="0" u="none" strike="noStrike">
                          <a:solidFill>
                            <a:srgbClr val="000000"/>
                          </a:solidFill>
                          <a:effectLst/>
                          <a:latin typeface="Arial"/>
                        </a:rPr>
                        <a:t>Maintenance &amp; Beautification of Provincial State-Owned Attractions.</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GP- </a:t>
                      </a:r>
                      <a:r>
                        <a:rPr lang="en-US" sz="900" b="0" i="0" u="none" strike="noStrike" err="1">
                          <a:solidFill>
                            <a:srgbClr val="000000"/>
                          </a:solidFill>
                          <a:effectLst/>
                          <a:latin typeface="Arial"/>
                        </a:rPr>
                        <a:t>Suikerbosrand</a:t>
                      </a:r>
                      <a:r>
                        <a:rPr lang="en-US" sz="900" b="0" i="0" u="none" strike="noStrike">
                          <a:solidFill>
                            <a:srgbClr val="000000"/>
                          </a:solidFill>
                          <a:effectLst/>
                          <a:latin typeface="Arial"/>
                        </a:rPr>
                        <a:t> Nature Reserve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rPr>
                        <a:t>PSP to submit the Design Development report by 31 August 2023.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2023-05-16</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2023-05-23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2023-06-13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2024-04-02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368112743"/>
                  </a:ext>
                </a:extLst>
              </a:tr>
              <a:tr h="790672">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KZN_ J L Dube Precinct </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rPr>
                        <a:t>PSP has submitted Detailed Designs to DBSA which are now under review.</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2023-05-31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a:rPr>
                        <a:t>2023-06-07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2023-07-12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2023-08-05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2024-01-17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1035122503"/>
                  </a:ext>
                </a:extLst>
              </a:tr>
              <a:tr h="737567">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EC- </a:t>
                      </a:r>
                      <a:r>
                        <a:rPr lang="en-US" sz="900" b="0" i="0" u="none" strike="noStrike" err="1">
                          <a:solidFill>
                            <a:srgbClr val="000000"/>
                          </a:solidFill>
                          <a:effectLst/>
                          <a:latin typeface="Arial"/>
                        </a:rPr>
                        <a:t>Hluleka</a:t>
                      </a:r>
                      <a:r>
                        <a:rPr lang="en-US" sz="900" b="0" i="0" u="none" strike="noStrike">
                          <a:solidFill>
                            <a:srgbClr val="000000"/>
                          </a:solidFill>
                          <a:effectLst/>
                          <a:latin typeface="Arial"/>
                        </a:rPr>
                        <a:t> Nature Reserve </a:t>
                      </a:r>
                      <a:endParaRPr lang="en-US" sz="900" b="0"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latin typeface="Arial"/>
                        </a:rPr>
                        <a:t>Project is still at Concept. There were comments from the NDT project team which have been addressed and sent on 12.05.2023 to NDT for review.</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a:rPr>
                        <a:t>2023-07-07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2023-08-11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2023-08-18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2023-08-20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2023-08-23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2024-05-02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4171952680"/>
                  </a:ext>
                </a:extLst>
              </a:tr>
              <a:tr h="737567">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NW-Mafikeng Hotel School (PSP)</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latin typeface="Arial"/>
                        </a:rPr>
                        <a:t>PSP submitted the revised report on 02.05.2023. DBSA has reviewed and sent it to NDT for review on 08.05.2023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2023-07-07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2023-08-11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2023-08-18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2023-08-20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2023-08-23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effectLst/>
                          <a:latin typeface="Arial"/>
                        </a:rPr>
                        <a:t>TBC</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1" i="0" u="none" strike="noStrike" dirty="0">
                          <a:solidFill>
                            <a:srgbClr val="000000"/>
                          </a:solidFill>
                          <a:effectLst/>
                          <a:latin typeface="Arial"/>
                        </a:rPr>
                        <a:t>TBC</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934826670"/>
                  </a:ext>
                </a:extLst>
              </a:tr>
              <a:tr h="737567">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a:rPr>
                        <a:t>NW-Pilanesberg Nature Reserve (PSP Appointment)</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a:effectLst/>
                          <a:latin typeface="Arial"/>
                        </a:rPr>
                        <a:t>Tender advertised on 05.04.2023. The Tender Briefing was on 18.04.2023. Tender closed on 28.04.2023. Tender under evaluation and appointment of PSP is expected by end of June 2023.</a:t>
                      </a:r>
                      <a:endParaRPr lang="en-US" sz="900" b="0" i="0" u="none" strike="noStrike">
                        <a:solidFill>
                          <a:srgbClr val="000000"/>
                        </a:solidFill>
                        <a:effectLst/>
                        <a:latin typeface="Arial"/>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2022-11-30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2023-04-05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2023-04-28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0" i="0" u="none" strike="noStrike">
                          <a:solidFill>
                            <a:srgbClr val="000000"/>
                          </a:solidFill>
                          <a:effectLst/>
                          <a:latin typeface="Arial"/>
                        </a:rPr>
                        <a:t>2023-05-19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2023-06-01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2023-06-08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2023-06-15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NA</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NA</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1" i="0" u="none" strike="noStrike" dirty="0">
                          <a:solidFill>
                            <a:srgbClr val="000000"/>
                          </a:solidFill>
                          <a:effectLst/>
                          <a:latin typeface="Arial"/>
                        </a:rPr>
                        <a:t>NA</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597575609"/>
                  </a:ext>
                </a:extLst>
              </a:tr>
            </a:tbl>
          </a:graphicData>
        </a:graphic>
      </p:graphicFrame>
      <p:sp>
        <p:nvSpPr>
          <p:cNvPr id="4" name="Rectangle 3">
            <a:extLst>
              <a:ext uri="{FF2B5EF4-FFF2-40B4-BE49-F238E27FC236}">
                <a16:creationId xmlns:a16="http://schemas.microsoft.com/office/drawing/2014/main" xmlns="" id="{27D8F1BB-90EB-A485-0C43-0FAF1461E5F7}"/>
              </a:ext>
            </a:extLst>
          </p:cNvPr>
          <p:cNvSpPr/>
          <p:nvPr/>
        </p:nvSpPr>
        <p:spPr>
          <a:xfrm>
            <a:off x="195389" y="772476"/>
            <a:ext cx="3558988" cy="338554"/>
          </a:xfrm>
          <a:prstGeom prst="rect">
            <a:avLst/>
          </a:prstGeom>
        </p:spPr>
        <p:txBody>
          <a:bodyPr wrap="none">
            <a:spAutoFit/>
          </a:bodyPr>
          <a:lstStyle/>
          <a:p>
            <a:pPr marL="0" marR="0" lvl="0" indent="0" algn="l" defTabSz="914400" rtl="0" eaLnBrk="1" fontAlgn="auto" latinLnBrk="0" hangingPunct="1">
              <a:lnSpc>
                <a:spcPct val="100000"/>
              </a:lnSpc>
              <a:spcBef>
                <a:spcPts val="600"/>
              </a:spcBef>
              <a:spcAft>
                <a:spcPts val="0"/>
              </a:spcAft>
              <a:buClr>
                <a:srgbClr val="FBB040"/>
              </a:buClr>
              <a:buSzTx/>
              <a:buFontTx/>
              <a:buNone/>
              <a:tabLst/>
              <a:defRPr/>
            </a:pPr>
            <a:r>
              <a:rPr kumimoji="0" lang="en-ZA" sz="1600" b="1" i="1" u="none" strike="noStrike" kern="1200" cap="none" spc="0" normalizeH="0" baseline="0" noProof="0">
                <a:ln>
                  <a:noFill/>
                </a:ln>
                <a:solidFill>
                  <a:srgbClr val="E24F25"/>
                </a:solidFill>
                <a:effectLst/>
                <a:uLnTx/>
                <a:uFillTx/>
                <a:latin typeface="Arial"/>
                <a:ea typeface="+mn-ea"/>
                <a:cs typeface="+mn-cs"/>
              </a:rPr>
              <a:t>Progress to date – Planning Phase</a:t>
            </a:r>
            <a:endParaRPr kumimoji="0" lang="en-US" sz="1600" b="1" i="1" u="none" strike="noStrike" kern="1200" cap="none" spc="0" normalizeH="0" baseline="0" noProof="0">
              <a:ln>
                <a:noFill/>
              </a:ln>
              <a:solidFill>
                <a:srgbClr val="E24F25"/>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fld id="{0D712AE6-0A2C-8540-9ACB-1C6BCF181E53}" type="slidenum">
              <a:rPr lang="en-US" smtClean="0"/>
              <a:pPr/>
              <a:t>36</a:t>
            </a:fld>
            <a:endParaRPr lang="en-US"/>
          </a:p>
        </p:txBody>
      </p:sp>
    </p:spTree>
    <p:extLst>
      <p:ext uri="{BB962C8B-B14F-4D97-AF65-F5344CB8AC3E}">
        <p14:creationId xmlns:p14="http://schemas.microsoft.com/office/powerpoint/2010/main" xmlns="" val="2301571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title"/>
          </p:nvPr>
        </p:nvSpPr>
        <p:spPr>
          <a:xfrm>
            <a:off x="195389" y="304476"/>
            <a:ext cx="9841889" cy="468000"/>
          </a:xfrm>
        </p:spPr>
        <p:txBody>
          <a:bodyPr>
            <a:normAutofit/>
          </a:bodyPr>
          <a:lstStyle/>
          <a:p>
            <a:r>
              <a:rPr lang="en-US"/>
              <a:t>Programme current Progress</a:t>
            </a:r>
            <a:endParaRPr lang="en-GB"/>
          </a:p>
        </p:txBody>
      </p:sp>
      <p:graphicFrame>
        <p:nvGraphicFramePr>
          <p:cNvPr id="2" name="Table 1">
            <a:extLst>
              <a:ext uri="{FF2B5EF4-FFF2-40B4-BE49-F238E27FC236}">
                <a16:creationId xmlns:a16="http://schemas.microsoft.com/office/drawing/2014/main" xmlns="" id="{3D8C7F04-7B1A-EEC4-0175-29122EFC27D4}"/>
              </a:ext>
            </a:extLst>
          </p:cNvPr>
          <p:cNvGraphicFramePr>
            <a:graphicFrameLocks noGrp="1"/>
          </p:cNvGraphicFramePr>
          <p:nvPr>
            <p:extLst>
              <p:ext uri="{D42A27DB-BD31-4B8C-83A1-F6EECF244321}">
                <p14:modId xmlns:p14="http://schemas.microsoft.com/office/powerpoint/2010/main" xmlns="" val="2421970195"/>
              </p:ext>
            </p:extLst>
          </p:nvPr>
        </p:nvGraphicFramePr>
        <p:xfrm>
          <a:off x="327836" y="1569892"/>
          <a:ext cx="11536327" cy="3535787"/>
        </p:xfrm>
        <a:graphic>
          <a:graphicData uri="http://schemas.openxmlformats.org/drawingml/2006/table">
            <a:tbl>
              <a:tblPr/>
              <a:tblGrid>
                <a:gridCol w="915417">
                  <a:extLst>
                    <a:ext uri="{9D8B030D-6E8A-4147-A177-3AD203B41FA5}">
                      <a16:colId xmlns:a16="http://schemas.microsoft.com/office/drawing/2014/main" xmlns="" val="1711377314"/>
                    </a:ext>
                  </a:extLst>
                </a:gridCol>
                <a:gridCol w="1248294">
                  <a:extLst>
                    <a:ext uri="{9D8B030D-6E8A-4147-A177-3AD203B41FA5}">
                      <a16:colId xmlns:a16="http://schemas.microsoft.com/office/drawing/2014/main" xmlns="" val="3625393811"/>
                    </a:ext>
                  </a:extLst>
                </a:gridCol>
                <a:gridCol w="2465383">
                  <a:extLst>
                    <a:ext uri="{9D8B030D-6E8A-4147-A177-3AD203B41FA5}">
                      <a16:colId xmlns:a16="http://schemas.microsoft.com/office/drawing/2014/main" xmlns="" val="572903194"/>
                    </a:ext>
                  </a:extLst>
                </a:gridCol>
                <a:gridCol w="738574">
                  <a:extLst>
                    <a:ext uri="{9D8B030D-6E8A-4147-A177-3AD203B41FA5}">
                      <a16:colId xmlns:a16="http://schemas.microsoft.com/office/drawing/2014/main" xmlns="" val="449186026"/>
                    </a:ext>
                  </a:extLst>
                </a:gridCol>
                <a:gridCol w="676160">
                  <a:extLst>
                    <a:ext uri="{9D8B030D-6E8A-4147-A177-3AD203B41FA5}">
                      <a16:colId xmlns:a16="http://schemas.microsoft.com/office/drawing/2014/main" xmlns="" val="3828124434"/>
                    </a:ext>
                  </a:extLst>
                </a:gridCol>
                <a:gridCol w="676160">
                  <a:extLst>
                    <a:ext uri="{9D8B030D-6E8A-4147-A177-3AD203B41FA5}">
                      <a16:colId xmlns:a16="http://schemas.microsoft.com/office/drawing/2014/main" xmlns="" val="610699045"/>
                    </a:ext>
                  </a:extLst>
                </a:gridCol>
                <a:gridCol w="676160">
                  <a:extLst>
                    <a:ext uri="{9D8B030D-6E8A-4147-A177-3AD203B41FA5}">
                      <a16:colId xmlns:a16="http://schemas.microsoft.com/office/drawing/2014/main" xmlns="" val="1790922826"/>
                    </a:ext>
                  </a:extLst>
                </a:gridCol>
                <a:gridCol w="676160">
                  <a:extLst>
                    <a:ext uri="{9D8B030D-6E8A-4147-A177-3AD203B41FA5}">
                      <a16:colId xmlns:a16="http://schemas.microsoft.com/office/drawing/2014/main" xmlns="" val="2144921551"/>
                    </a:ext>
                  </a:extLst>
                </a:gridCol>
                <a:gridCol w="769781">
                  <a:extLst>
                    <a:ext uri="{9D8B030D-6E8A-4147-A177-3AD203B41FA5}">
                      <a16:colId xmlns:a16="http://schemas.microsoft.com/office/drawing/2014/main" xmlns="" val="682851483"/>
                    </a:ext>
                  </a:extLst>
                </a:gridCol>
                <a:gridCol w="676160">
                  <a:extLst>
                    <a:ext uri="{9D8B030D-6E8A-4147-A177-3AD203B41FA5}">
                      <a16:colId xmlns:a16="http://schemas.microsoft.com/office/drawing/2014/main" xmlns="" val="1184846564"/>
                    </a:ext>
                  </a:extLst>
                </a:gridCol>
                <a:gridCol w="676160">
                  <a:extLst>
                    <a:ext uri="{9D8B030D-6E8A-4147-A177-3AD203B41FA5}">
                      <a16:colId xmlns:a16="http://schemas.microsoft.com/office/drawing/2014/main" xmlns="" val="23151760"/>
                    </a:ext>
                  </a:extLst>
                </a:gridCol>
                <a:gridCol w="665758">
                  <a:extLst>
                    <a:ext uri="{9D8B030D-6E8A-4147-A177-3AD203B41FA5}">
                      <a16:colId xmlns:a16="http://schemas.microsoft.com/office/drawing/2014/main" xmlns="" val="4252632361"/>
                    </a:ext>
                  </a:extLst>
                </a:gridCol>
                <a:gridCol w="676160">
                  <a:extLst>
                    <a:ext uri="{9D8B030D-6E8A-4147-A177-3AD203B41FA5}">
                      <a16:colId xmlns:a16="http://schemas.microsoft.com/office/drawing/2014/main" xmlns="" val="1153234973"/>
                    </a:ext>
                  </a:extLst>
                </a:gridCol>
              </a:tblGrid>
              <a:tr h="610717">
                <a:tc>
                  <a:txBody>
                    <a:bodyPr/>
                    <a:lstStyle/>
                    <a:p>
                      <a:pPr algn="l" fontAlgn="ctr"/>
                      <a:r>
                        <a:rPr lang="en-US" sz="900" b="1" i="0" u="none" strike="noStrike">
                          <a:solidFill>
                            <a:srgbClr val="000000"/>
                          </a:solidFill>
                          <a:effectLst/>
                          <a:latin typeface="Arial"/>
                        </a:rPr>
                        <a:t>Work Package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l" fontAlgn="ctr"/>
                      <a:r>
                        <a:rPr lang="en-US" sz="900" b="1" i="0" u="none" strike="noStrike">
                          <a:solidFill>
                            <a:srgbClr val="000000"/>
                          </a:solidFill>
                          <a:effectLst/>
                          <a:latin typeface="Arial"/>
                        </a:rPr>
                        <a:t>Project Description</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Progress to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900" b="1" i="0" u="none" strike="noStrike">
                          <a:solidFill>
                            <a:srgbClr val="000000"/>
                          </a:solidFill>
                          <a:effectLst/>
                          <a:latin typeface="Arial"/>
                        </a:rPr>
                        <a:t> BRC / Bid Spec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Tender Advert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Close of Tender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Evaluation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SCMC Approval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NDT Concurrence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 Appoint Contractor  </a:t>
                      </a:r>
                      <a:endParaRPr lang="en-US" sz="900" b="1" i="0" u="none" strike="noStrike">
                        <a:solidFill>
                          <a:srgbClr val="000000"/>
                        </a:solidFill>
                        <a:effectLst/>
                        <a:latin typeface="Arial" panose="020B0604020202020204" pitchFamily="34" charset="0"/>
                      </a:endParaRP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Site Hand Over</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Commencement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rial"/>
                        </a:rPr>
                        <a:t>Contractual Finish Date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4024861810"/>
                  </a:ext>
                </a:extLst>
              </a:tr>
              <a:tr h="779400">
                <a:tc rowSpan="4">
                  <a:txBody>
                    <a:bodyPr/>
                    <a:lstStyle/>
                    <a:p>
                      <a:pPr>
                        <a:buNone/>
                      </a:pPr>
                      <a:endParaRPr lang="en-US" sz="900"/>
                    </a:p>
                    <a:p>
                      <a:pPr lvl="0">
                        <a:buNone/>
                      </a:pPr>
                      <a:endParaRPr lang="en-US" sz="900"/>
                    </a:p>
                    <a:p>
                      <a:pPr lvl="0">
                        <a:buNone/>
                      </a:pPr>
                      <a:endParaRPr lang="en-US" sz="900"/>
                    </a:p>
                    <a:p>
                      <a:pPr lvl="0">
                        <a:buNone/>
                      </a:pPr>
                      <a:endParaRPr lang="en-US" sz="900"/>
                    </a:p>
                    <a:p>
                      <a:pPr lvl="0">
                        <a:buNone/>
                      </a:pPr>
                      <a:endParaRPr lang="en-US" sz="900"/>
                    </a:p>
                    <a:p>
                      <a:pPr lvl="0">
                        <a:buNone/>
                      </a:pPr>
                      <a:endParaRPr lang="en-US" sz="900"/>
                    </a:p>
                    <a:p>
                      <a:pPr lvl="0">
                        <a:buNone/>
                      </a:pPr>
                      <a:endParaRPr lang="en-US" sz="900"/>
                    </a:p>
                    <a:p>
                      <a:pPr lvl="0">
                        <a:buNone/>
                      </a:pPr>
                      <a:endParaRPr lang="en-US" sz="900"/>
                    </a:p>
                    <a:p>
                      <a:pPr lvl="0">
                        <a:buNone/>
                      </a:pPr>
                      <a:r>
                        <a:rPr lang="en-US" sz="900"/>
                        <a:t>Local Community Museum</a:t>
                      </a:r>
                      <a:endParaRPr lang="en-US"/>
                    </a:p>
                  </a:txBody>
                  <a:tcPr marL="0" marR="0" marT="0" marB="0" horzOverflow="overflow">
                    <a:lnT w="6350" cap="flat" cmpd="sng" algn="ctr">
                      <a:solidFill>
                        <a:schemeClr val="tx1"/>
                      </a:solidFill>
                      <a:prstDash val="solid"/>
                      <a:round/>
                      <a:headEnd type="none" w="med" len="med"/>
                      <a:tailEnd type="none" w="med" len="med"/>
                    </a:lnT>
                  </a:tcPr>
                </a:tc>
                <a:tc>
                  <a:txBody>
                    <a:bodyPr/>
                    <a:lstStyle/>
                    <a:p>
                      <a:pPr algn="l" fontAlgn="ctr"/>
                      <a:r>
                        <a:rPr lang="en-US" sz="900" b="0" i="0" u="none" strike="noStrike">
                          <a:solidFill>
                            <a:srgbClr val="000000"/>
                          </a:solidFill>
                          <a:effectLst/>
                          <a:latin typeface="Arial"/>
                        </a:rPr>
                        <a:t>NC- Product Enhancement at McGregor Museum (WP1)</a:t>
                      </a:r>
                    </a:p>
                  </a:txBody>
                  <a:tcPr marL="4983" marR="4983" marT="4983"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noProof="0">
                          <a:effectLst/>
                        </a:rPr>
                        <a:t>Tender advert went out on the 2nd May 2023. Briefing held on 10 May 2023. Tender closing on 19 May 2023. Tender evaluation is in progress.</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2023-02-13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2023-05-02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Arial"/>
                        </a:rPr>
                        <a:t>2023-05-19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effectLst/>
                          <a:latin typeface="Arial"/>
                        </a:rPr>
                        <a:t>2023-06-15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2023-07-16</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2023-07-16</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dirty="0">
                          <a:solidFill>
                            <a:srgbClr val="000000"/>
                          </a:solidFill>
                          <a:effectLst/>
                          <a:latin typeface="Arial"/>
                        </a:rPr>
                        <a:t>2024-03-11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660120560"/>
                  </a:ext>
                </a:extLst>
              </a:tr>
              <a:tr h="648067">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NC- Product Enhancement at McGregor Museum (WP2)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T</a:t>
                      </a:r>
                      <a:r>
                        <a:rPr lang="en-US" sz="900" b="0" i="0" u="none" strike="noStrike" noProof="0">
                          <a:effectLst/>
                        </a:rPr>
                        <a:t>ender advert went out on the 2nd May 2023. Briefing held on 10 May 2023. Tender closing on 19 May 2023. Tender evaluation is in progress.</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2023-02-13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2023-05-02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Arial"/>
                        </a:rPr>
                        <a:t>2023-05-19</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effectLst/>
                          <a:latin typeface="Arial"/>
                        </a:rPr>
                        <a:t>2023-06-15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2023-07-14</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2023-07-15</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2023-07-16</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2023-07-16</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dirty="0">
                          <a:solidFill>
                            <a:srgbClr val="000000"/>
                          </a:solidFill>
                          <a:effectLst/>
                          <a:latin typeface="Arial"/>
                        </a:rPr>
                        <a:t>2024-03-11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3835594431"/>
                  </a:ext>
                </a:extLst>
              </a:tr>
              <a:tr h="653142">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KZN -Product Enhancement at AmaHlubi Cultural Heritage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lvl="0" algn="l">
                        <a:buNone/>
                      </a:pPr>
                      <a:r>
                        <a:rPr lang="en-US" sz="900" b="0" i="0" u="none" strike="noStrike" noProof="0" dirty="0">
                          <a:effectLst/>
                        </a:rPr>
                        <a:t>Concept reports sent to NDT on 13.10.2022. NDT reviewing the report in line with budget and funding available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2023-07-07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2023-08-23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a:solidFill>
                            <a:srgbClr val="000000"/>
                          </a:solidFill>
                          <a:effectLst/>
                          <a:latin typeface="Arial"/>
                        </a:rPr>
                        <a:t>2024-05-02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1547156014"/>
                  </a:ext>
                </a:extLst>
              </a:tr>
              <a:tr h="844461">
                <a:tc vMerge="1">
                  <a:txBody>
                    <a:bodyPr/>
                    <a:lstStyle/>
                    <a:p>
                      <a:pPr algn="l" fontAlgn="ctr"/>
                      <a:endParaRPr lang="en-US" sz="800" b="0" i="0" u="none" strike="noStrike">
                        <a:solidFill>
                          <a:srgbClr val="000000"/>
                        </a:solidFill>
                        <a:effectLst/>
                        <a:latin typeface="Arial" panose="020B0604020202020204" pitchFamily="34" charset="0"/>
                      </a:endParaRPr>
                    </a:p>
                  </a:txBody>
                  <a:tcPr marL="4983" marR="4983" marT="4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a:rPr>
                        <a:t>NW-Product Enhancement at </a:t>
                      </a:r>
                      <a:r>
                        <a:rPr lang="en-US" sz="900" b="0" i="0" u="none" strike="noStrike" err="1">
                          <a:solidFill>
                            <a:srgbClr val="000000"/>
                          </a:solidFill>
                          <a:effectLst/>
                          <a:latin typeface="Arial"/>
                        </a:rPr>
                        <a:t>Lehurutshe</a:t>
                      </a:r>
                      <a:r>
                        <a:rPr lang="en-US" sz="900" b="0" i="0" u="none" strike="noStrike">
                          <a:solidFill>
                            <a:srgbClr val="000000"/>
                          </a:solidFill>
                          <a:effectLst/>
                          <a:latin typeface="Arial"/>
                        </a:rPr>
                        <a:t> Liberation Heritage Museum</a:t>
                      </a:r>
                    </a:p>
                  </a:txBody>
                  <a:tcPr marL="4983" marR="4983" marT="4983"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900" b="0" i="0" u="none" strike="noStrike" noProof="0" dirty="0">
                          <a:effectLst/>
                        </a:rPr>
                        <a:t>Concept reports sent to NDT on 12.10.2022. Report under review in line with budget and funding available</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2023-06-30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rial"/>
                        </a:rPr>
                        <a:t>2023-07-07</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2023-07-28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2023-08-11</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2023-08-18</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2023-08-20</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2023-08-23</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2023-09-02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900" b="0" i="0" u="none" strike="noStrike" dirty="0">
                          <a:solidFill>
                            <a:srgbClr val="000000"/>
                          </a:solidFill>
                          <a:effectLst/>
                          <a:latin typeface="Arial"/>
                        </a:rPr>
                        <a:t>2024-05-02</a:t>
                      </a:r>
                    </a:p>
                  </a:txBody>
                  <a:tcPr marL="4983" marR="4983" marT="49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1820837824"/>
                  </a:ext>
                </a:extLst>
              </a:tr>
            </a:tbl>
          </a:graphicData>
        </a:graphic>
      </p:graphicFrame>
      <p:sp>
        <p:nvSpPr>
          <p:cNvPr id="4" name="Rectangle 3">
            <a:extLst>
              <a:ext uri="{FF2B5EF4-FFF2-40B4-BE49-F238E27FC236}">
                <a16:creationId xmlns:a16="http://schemas.microsoft.com/office/drawing/2014/main" xmlns="" id="{EB932742-79AD-A676-B8F0-1EBF62D9645C}"/>
              </a:ext>
            </a:extLst>
          </p:cNvPr>
          <p:cNvSpPr/>
          <p:nvPr/>
        </p:nvSpPr>
        <p:spPr>
          <a:xfrm>
            <a:off x="195389" y="772476"/>
            <a:ext cx="3558988" cy="338554"/>
          </a:xfrm>
          <a:prstGeom prst="rect">
            <a:avLst/>
          </a:prstGeom>
        </p:spPr>
        <p:txBody>
          <a:bodyPr wrap="none">
            <a:spAutoFit/>
          </a:bodyPr>
          <a:lstStyle/>
          <a:p>
            <a:pPr marL="0" marR="0" lvl="0" indent="0" algn="l" defTabSz="914400" rtl="0" eaLnBrk="1" fontAlgn="auto" latinLnBrk="0" hangingPunct="1">
              <a:lnSpc>
                <a:spcPct val="100000"/>
              </a:lnSpc>
              <a:spcBef>
                <a:spcPts val="600"/>
              </a:spcBef>
              <a:spcAft>
                <a:spcPts val="0"/>
              </a:spcAft>
              <a:buClr>
                <a:srgbClr val="FBB040"/>
              </a:buClr>
              <a:buSzTx/>
              <a:buFontTx/>
              <a:buNone/>
              <a:tabLst/>
              <a:defRPr/>
            </a:pPr>
            <a:r>
              <a:rPr kumimoji="0" lang="en-ZA" sz="1600" b="1" i="1" u="none" strike="noStrike" kern="1200" cap="none" spc="0" normalizeH="0" baseline="0" noProof="0">
                <a:ln>
                  <a:noFill/>
                </a:ln>
                <a:solidFill>
                  <a:srgbClr val="E24F25"/>
                </a:solidFill>
                <a:effectLst/>
                <a:uLnTx/>
                <a:uFillTx/>
                <a:latin typeface="Arial"/>
                <a:ea typeface="+mn-ea"/>
                <a:cs typeface="+mn-cs"/>
              </a:rPr>
              <a:t>Progress to date – Planning Phase</a:t>
            </a:r>
            <a:endParaRPr kumimoji="0" lang="en-US" sz="1600" b="1" i="1" u="none" strike="noStrike" kern="1200" cap="none" spc="0" normalizeH="0" baseline="0" noProof="0">
              <a:ln>
                <a:noFill/>
              </a:ln>
              <a:solidFill>
                <a:srgbClr val="E24F25"/>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fld id="{0D712AE6-0A2C-8540-9ACB-1C6BCF181E53}" type="slidenum">
              <a:rPr lang="en-US" smtClean="0"/>
              <a:pPr/>
              <a:t>37</a:t>
            </a:fld>
            <a:endParaRPr lang="en-US"/>
          </a:p>
        </p:txBody>
      </p:sp>
    </p:spTree>
    <p:extLst>
      <p:ext uri="{BB962C8B-B14F-4D97-AF65-F5344CB8AC3E}">
        <p14:creationId xmlns:p14="http://schemas.microsoft.com/office/powerpoint/2010/main" xmlns="" val="1572990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a:xfrm>
            <a:off x="11087819" y="6400457"/>
            <a:ext cx="110418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712AE6-0A2C-8540-9ACB-1C6BCF181E53}" type="slidenum">
              <a:rPr kumimoji="0" lang="en-US" sz="1200" b="1" i="0" u="none" strike="noStrike" kern="1200" cap="none" spc="0" normalizeH="0" baseline="0" noProof="0" smtClean="0">
                <a:ln>
                  <a:noFill/>
                </a:ln>
                <a:solidFill>
                  <a:srgbClr val="FBB04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a:ln>
                <a:noFill/>
              </a:ln>
              <a:solidFill>
                <a:srgbClr val="FBB040"/>
              </a:solidFill>
              <a:effectLst/>
              <a:uLnTx/>
              <a:uFillTx/>
              <a:latin typeface="Arial" panose="020B0604020202020204" pitchFamily="34" charset="0"/>
              <a:ea typeface="+mn-ea"/>
              <a:cs typeface="+mn-cs"/>
            </a:endParaRPr>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a:xfrm>
            <a:off x="260128" y="199115"/>
            <a:ext cx="9841889" cy="599540"/>
          </a:xfrm>
        </p:spPr>
        <p:txBody>
          <a:bodyPr>
            <a:normAutofit/>
          </a:bodyPr>
          <a:lstStyle/>
          <a:p>
            <a:pPr>
              <a:spcAft>
                <a:spcPts val="300"/>
              </a:spcAft>
            </a:pPr>
            <a:r>
              <a:rPr lang="en-ZA"/>
              <a:t>Development Outputs and outcomes</a:t>
            </a:r>
          </a:p>
        </p:txBody>
      </p:sp>
      <p:graphicFrame>
        <p:nvGraphicFramePr>
          <p:cNvPr id="4" name="Table 3"/>
          <p:cNvGraphicFramePr>
            <a:graphicFrameLocks noGrp="1"/>
          </p:cNvGraphicFramePr>
          <p:nvPr>
            <p:extLst>
              <p:ext uri="{D42A27DB-BD31-4B8C-83A1-F6EECF244321}">
                <p14:modId xmlns:p14="http://schemas.microsoft.com/office/powerpoint/2010/main" xmlns="" val="1543642859"/>
              </p:ext>
            </p:extLst>
          </p:nvPr>
        </p:nvGraphicFramePr>
        <p:xfrm>
          <a:off x="883748" y="1379622"/>
          <a:ext cx="5688408" cy="5225920"/>
        </p:xfrm>
        <a:graphic>
          <a:graphicData uri="http://schemas.openxmlformats.org/drawingml/2006/table">
            <a:tbl>
              <a:tblPr firstRow="1" bandRow="1">
                <a:tableStyleId>{5940675A-B579-460E-94D1-54222C63F5DA}</a:tableStyleId>
              </a:tblPr>
              <a:tblGrid>
                <a:gridCol w="2864999">
                  <a:extLst>
                    <a:ext uri="{9D8B030D-6E8A-4147-A177-3AD203B41FA5}">
                      <a16:colId xmlns:a16="http://schemas.microsoft.com/office/drawing/2014/main" xmlns="" val="4065261504"/>
                    </a:ext>
                  </a:extLst>
                </a:gridCol>
                <a:gridCol w="1524000">
                  <a:extLst>
                    <a:ext uri="{9D8B030D-6E8A-4147-A177-3AD203B41FA5}">
                      <a16:colId xmlns:a16="http://schemas.microsoft.com/office/drawing/2014/main" xmlns="" val="3942578958"/>
                    </a:ext>
                  </a:extLst>
                </a:gridCol>
                <a:gridCol w="1299409">
                  <a:extLst>
                    <a:ext uri="{9D8B030D-6E8A-4147-A177-3AD203B41FA5}">
                      <a16:colId xmlns:a16="http://schemas.microsoft.com/office/drawing/2014/main" xmlns="" val="1097342317"/>
                    </a:ext>
                  </a:extLst>
                </a:gridCol>
              </a:tblGrid>
              <a:tr h="674800">
                <a:tc>
                  <a:txBody>
                    <a:bodyPr/>
                    <a:lstStyle/>
                    <a:p>
                      <a:endParaRPr lang="en-GB" sz="160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FY 2022-23</a:t>
                      </a:r>
                      <a:endPar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US" sz="1600" b="1">
                          <a:latin typeface="Calibri" panose="020F0502020204030204" pitchFamily="34" charset="0"/>
                          <a:cs typeface="Calibri" panose="020F0502020204030204" pitchFamily="34" charset="0"/>
                        </a:rPr>
                        <a:t>FY 2023-24</a:t>
                      </a:r>
                      <a:endParaRPr lang="en-GB" sz="1600" b="1">
                        <a:latin typeface="Calibri" panose="020F0502020204030204" pitchFamily="34" charset="0"/>
                        <a:cs typeface="Calibri" panose="020F0502020204030204" pitchFamily="34" charset="0"/>
                      </a:endParaRPr>
                    </a:p>
                  </a:txBody>
                  <a:tcPr anchor="ctr">
                    <a:noFill/>
                  </a:tcPr>
                </a:tc>
                <a:extLst>
                  <a:ext uri="{0D108BD9-81ED-4DB2-BD59-A6C34878D82A}">
                    <a16:rowId xmlns:a16="http://schemas.microsoft.com/office/drawing/2014/main" xmlns="" val="4024950978"/>
                  </a:ext>
                </a:extLst>
              </a:tr>
              <a:tr h="571255">
                <a:tc>
                  <a:txBody>
                    <a:bodyPr/>
                    <a:lstStyle/>
                    <a:p>
                      <a:r>
                        <a:rPr lang="en-US" sz="1600" b="1">
                          <a:latin typeface="Calibri" panose="020F0502020204030204" pitchFamily="34" charset="0"/>
                          <a:cs typeface="Calibri" panose="020F0502020204030204" pitchFamily="34" charset="0"/>
                        </a:rPr>
                        <a:t>Number of Employment Opportunities created </a:t>
                      </a:r>
                      <a:endParaRPr lang="en-GB" sz="1600" b="1">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GB" sz="1600" b="1">
                          <a:latin typeface="Calibri" panose="020F0502020204030204" pitchFamily="34" charset="0"/>
                          <a:cs typeface="Calibri" panose="020F0502020204030204" pitchFamily="34" charset="0"/>
                        </a:rPr>
                        <a:t>638</a:t>
                      </a:r>
                    </a:p>
                  </a:txBody>
                  <a:tcPr anchor="ctr">
                    <a:solidFill>
                      <a:schemeClr val="accent1"/>
                    </a:solidFill>
                  </a:tcPr>
                </a:tc>
                <a:tc>
                  <a:txBody>
                    <a:bodyPr/>
                    <a:lstStyle/>
                    <a:p>
                      <a:pPr algn="ctr"/>
                      <a:r>
                        <a:rPr lang="en-GB" sz="1600" b="1">
                          <a:latin typeface="Calibri" panose="020F0502020204030204" pitchFamily="34" charset="0"/>
                          <a:cs typeface="Calibri" panose="020F0502020204030204" pitchFamily="34" charset="0"/>
                        </a:rPr>
                        <a:t>TBA</a:t>
                      </a:r>
                    </a:p>
                  </a:txBody>
                  <a:tcPr anchor="ctr">
                    <a:solidFill>
                      <a:schemeClr val="accent1"/>
                    </a:solidFill>
                  </a:tcPr>
                </a:tc>
                <a:extLst>
                  <a:ext uri="{0D108BD9-81ED-4DB2-BD59-A6C34878D82A}">
                    <a16:rowId xmlns:a16="http://schemas.microsoft.com/office/drawing/2014/main" xmlns="" val="2659097853"/>
                  </a:ext>
                </a:extLst>
              </a:tr>
              <a:tr h="571255">
                <a:tc>
                  <a:txBody>
                    <a:bodyPr/>
                    <a:lstStyle/>
                    <a:p>
                      <a:pPr lvl="1"/>
                      <a:r>
                        <a:rPr lang="en-US" sz="1600">
                          <a:latin typeface="Calibri" panose="020F0502020204030204" pitchFamily="34" charset="0"/>
                          <a:cs typeface="Calibri" panose="020F0502020204030204" pitchFamily="34" charset="0"/>
                        </a:rPr>
                        <a:t>Adult Male </a:t>
                      </a:r>
                      <a:endParaRPr lang="en-GB" sz="1600">
                        <a:latin typeface="Calibri" panose="020F0502020204030204" pitchFamily="34" charset="0"/>
                        <a:cs typeface="Calibri" panose="020F0502020204030204" pitchFamily="34" charset="0"/>
                      </a:endParaRPr>
                    </a:p>
                  </a:txBody>
                  <a:tcPr/>
                </a:tc>
                <a:tc>
                  <a:txBody>
                    <a:bodyPr/>
                    <a:lstStyle/>
                    <a:p>
                      <a:pPr algn="ctr"/>
                      <a:r>
                        <a:rPr lang="en-GB" sz="1600" b="1">
                          <a:latin typeface="Calibri" panose="020F0502020204030204" pitchFamily="34" charset="0"/>
                          <a:cs typeface="Calibri" panose="020F0502020204030204" pitchFamily="34" charset="0"/>
                        </a:rPr>
                        <a:t>259</a:t>
                      </a:r>
                    </a:p>
                  </a:txBody>
                  <a:tcPr anchor="ctr"/>
                </a:tc>
                <a:tc>
                  <a:txBody>
                    <a:bodyPr/>
                    <a:lstStyle/>
                    <a:p>
                      <a:pPr algn="ctr"/>
                      <a:endParaRPr lang="en-GB"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795959285"/>
                  </a:ext>
                </a:extLst>
              </a:tr>
              <a:tr h="571255">
                <a:tc>
                  <a:txBody>
                    <a:bodyPr/>
                    <a:lstStyle/>
                    <a:p>
                      <a:pPr lvl="1"/>
                      <a:r>
                        <a:rPr lang="en-US" sz="1600">
                          <a:latin typeface="Calibri" panose="020F0502020204030204" pitchFamily="34" charset="0"/>
                          <a:cs typeface="Calibri" panose="020F0502020204030204" pitchFamily="34" charset="0"/>
                        </a:rPr>
                        <a:t>Woman Opportunities </a:t>
                      </a:r>
                      <a:endParaRPr lang="en-GB" sz="1600">
                        <a:latin typeface="Calibri" panose="020F0502020204030204" pitchFamily="34" charset="0"/>
                        <a:cs typeface="Calibri" panose="020F0502020204030204" pitchFamily="34" charset="0"/>
                      </a:endParaRPr>
                    </a:p>
                  </a:txBody>
                  <a:tcPr/>
                </a:tc>
                <a:tc>
                  <a:txBody>
                    <a:bodyPr/>
                    <a:lstStyle/>
                    <a:p>
                      <a:pPr algn="ctr"/>
                      <a:r>
                        <a:rPr lang="en-GB" sz="1600" b="1">
                          <a:latin typeface="Calibri" panose="020F0502020204030204" pitchFamily="34" charset="0"/>
                          <a:cs typeface="Calibri" panose="020F0502020204030204" pitchFamily="34" charset="0"/>
                        </a:rPr>
                        <a:t>82</a:t>
                      </a:r>
                    </a:p>
                  </a:txBody>
                  <a:tcPr anchor="ctr"/>
                </a:tc>
                <a:tc>
                  <a:txBody>
                    <a:bodyPr/>
                    <a:lstStyle/>
                    <a:p>
                      <a:pPr algn="ctr"/>
                      <a:endParaRPr lang="en-GB"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4095299392"/>
                  </a:ext>
                </a:extLst>
              </a:tr>
              <a:tr h="496447">
                <a:tc>
                  <a:txBody>
                    <a:bodyPr/>
                    <a:lstStyle/>
                    <a:p>
                      <a:pPr lvl="1"/>
                      <a:r>
                        <a:rPr lang="en-US" sz="1600">
                          <a:latin typeface="Calibri" panose="020F0502020204030204" pitchFamily="34" charset="0"/>
                          <a:cs typeface="Calibri" panose="020F0502020204030204" pitchFamily="34" charset="0"/>
                        </a:rPr>
                        <a:t>Youth</a:t>
                      </a:r>
                      <a:r>
                        <a:rPr lang="en-US" sz="1600" baseline="0">
                          <a:latin typeface="Calibri" panose="020F0502020204030204" pitchFamily="34" charset="0"/>
                          <a:cs typeface="Calibri" panose="020F0502020204030204" pitchFamily="34" charset="0"/>
                        </a:rPr>
                        <a:t> </a:t>
                      </a:r>
                      <a:endParaRPr lang="en-GB" sz="1600">
                        <a:latin typeface="Calibri" panose="020F0502020204030204" pitchFamily="34" charset="0"/>
                        <a:cs typeface="Calibri" panose="020F0502020204030204" pitchFamily="34" charset="0"/>
                      </a:endParaRPr>
                    </a:p>
                  </a:txBody>
                  <a:tcPr/>
                </a:tc>
                <a:tc>
                  <a:txBody>
                    <a:bodyPr/>
                    <a:lstStyle/>
                    <a:p>
                      <a:pPr algn="ctr"/>
                      <a:r>
                        <a:rPr lang="en-GB" sz="1600" b="1">
                          <a:latin typeface="Calibri" panose="020F0502020204030204" pitchFamily="34" charset="0"/>
                          <a:cs typeface="Calibri" panose="020F0502020204030204" pitchFamily="34" charset="0"/>
                        </a:rPr>
                        <a:t>288</a:t>
                      </a:r>
                    </a:p>
                  </a:txBody>
                  <a:tcPr anchor="ctr"/>
                </a:tc>
                <a:tc>
                  <a:txBody>
                    <a:bodyPr/>
                    <a:lstStyle/>
                    <a:p>
                      <a:pPr algn="ctr"/>
                      <a:endParaRPr lang="en-GB"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3439983530"/>
                  </a:ext>
                </a:extLst>
              </a:tr>
              <a:tr h="496447">
                <a:tc>
                  <a:txBody>
                    <a:bodyPr/>
                    <a:lstStyle/>
                    <a:p>
                      <a:pPr lvl="1"/>
                      <a:r>
                        <a:rPr lang="en-GB" sz="1600">
                          <a:latin typeface="Calibri" panose="020F0502020204030204" pitchFamily="34" charset="0"/>
                          <a:cs typeface="Calibri" panose="020F0502020204030204" pitchFamily="34" charset="0"/>
                        </a:rPr>
                        <a:t>Youth Male</a:t>
                      </a:r>
                    </a:p>
                  </a:txBody>
                  <a:tcPr/>
                </a:tc>
                <a:tc>
                  <a:txBody>
                    <a:bodyPr/>
                    <a:lstStyle/>
                    <a:p>
                      <a:pPr algn="ctr"/>
                      <a:r>
                        <a:rPr lang="en-GB" sz="1600" b="1">
                          <a:latin typeface="Calibri" panose="020F0502020204030204" pitchFamily="34" charset="0"/>
                          <a:cs typeface="Calibri" panose="020F0502020204030204" pitchFamily="34" charset="0"/>
                        </a:rPr>
                        <a:t>217</a:t>
                      </a:r>
                    </a:p>
                  </a:txBody>
                  <a:tcPr anchor="ctr"/>
                </a:tc>
                <a:tc>
                  <a:txBody>
                    <a:bodyPr/>
                    <a:lstStyle/>
                    <a:p>
                      <a:pPr algn="ctr"/>
                      <a:endParaRPr lang="en-GB"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3102928548"/>
                  </a:ext>
                </a:extLst>
              </a:tr>
              <a:tr h="496447">
                <a:tc>
                  <a:txBody>
                    <a:bodyPr/>
                    <a:lstStyle/>
                    <a:p>
                      <a:pPr lvl="1"/>
                      <a:r>
                        <a:rPr lang="en-GB" sz="1600">
                          <a:latin typeface="Calibri" panose="020F0502020204030204" pitchFamily="34" charset="0"/>
                          <a:cs typeface="Calibri" panose="020F0502020204030204" pitchFamily="34" charset="0"/>
                        </a:rPr>
                        <a:t>Youth Female</a:t>
                      </a:r>
                    </a:p>
                  </a:txBody>
                  <a:tcPr/>
                </a:tc>
                <a:tc>
                  <a:txBody>
                    <a:bodyPr/>
                    <a:lstStyle/>
                    <a:p>
                      <a:pPr algn="ctr"/>
                      <a:r>
                        <a:rPr lang="en-GB" sz="1600" b="1">
                          <a:latin typeface="Calibri" panose="020F0502020204030204" pitchFamily="34" charset="0"/>
                          <a:cs typeface="Calibri" panose="020F0502020204030204" pitchFamily="34" charset="0"/>
                        </a:rPr>
                        <a:t>76</a:t>
                      </a:r>
                    </a:p>
                  </a:txBody>
                  <a:tcPr anchor="ctr"/>
                </a:tc>
                <a:tc>
                  <a:txBody>
                    <a:bodyPr/>
                    <a:lstStyle/>
                    <a:p>
                      <a:pPr algn="ctr"/>
                      <a:endParaRPr lang="en-GB"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2456456125"/>
                  </a:ext>
                </a:extLst>
              </a:tr>
              <a:tr h="544474">
                <a:tc>
                  <a:txBody>
                    <a:bodyPr/>
                    <a:lstStyle/>
                    <a:p>
                      <a:pPr lvl="1"/>
                      <a:r>
                        <a:rPr lang="en-US" sz="1600">
                          <a:latin typeface="Calibri" panose="020F0502020204030204" pitchFamily="34" charset="0"/>
                          <a:cs typeface="Calibri" panose="020F0502020204030204" pitchFamily="34" charset="0"/>
                        </a:rPr>
                        <a:t>People with Disability </a:t>
                      </a:r>
                      <a:endParaRPr lang="en-GB" sz="1600">
                        <a:latin typeface="Calibri" panose="020F0502020204030204" pitchFamily="34" charset="0"/>
                        <a:cs typeface="Calibri" panose="020F0502020204030204" pitchFamily="34" charset="0"/>
                      </a:endParaRPr>
                    </a:p>
                  </a:txBody>
                  <a:tcPr/>
                </a:tc>
                <a:tc>
                  <a:txBody>
                    <a:bodyPr/>
                    <a:lstStyle/>
                    <a:p>
                      <a:pPr algn="ctr"/>
                      <a:r>
                        <a:rPr lang="en-GB" sz="1600" b="1">
                          <a:latin typeface="Calibri" panose="020F0502020204030204" pitchFamily="34" charset="0"/>
                          <a:cs typeface="Calibri" panose="020F0502020204030204" pitchFamily="34" charset="0"/>
                        </a:rPr>
                        <a:t>4</a:t>
                      </a:r>
                    </a:p>
                  </a:txBody>
                  <a:tcPr anchor="ctr"/>
                </a:tc>
                <a:tc>
                  <a:txBody>
                    <a:bodyPr/>
                    <a:lstStyle/>
                    <a:p>
                      <a:pPr algn="ctr"/>
                      <a:endParaRPr lang="en-GB" sz="16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4016715347"/>
                  </a:ext>
                </a:extLst>
              </a:tr>
              <a:tr h="795675">
                <a:tc>
                  <a:txBody>
                    <a:bodyPr/>
                    <a:lstStyle/>
                    <a:p>
                      <a:r>
                        <a:rPr lang="en-US" sz="1600" b="1">
                          <a:latin typeface="Calibri" panose="020F0502020204030204" pitchFamily="34" charset="0"/>
                          <a:cs typeface="Calibri" panose="020F0502020204030204" pitchFamily="34" charset="0"/>
                        </a:rPr>
                        <a:t>Number of SMMEs and</a:t>
                      </a:r>
                      <a:r>
                        <a:rPr lang="en-US" sz="1600" b="1" baseline="0">
                          <a:latin typeface="Calibri" panose="020F0502020204030204" pitchFamily="34" charset="0"/>
                          <a:cs typeface="Calibri" panose="020F0502020204030204" pitchFamily="34" charset="0"/>
                        </a:rPr>
                        <a:t> Subcontractors Benefitting</a:t>
                      </a:r>
                      <a:r>
                        <a:rPr lang="en-US" sz="1600" baseline="0">
                          <a:latin typeface="Calibri" panose="020F0502020204030204" pitchFamily="34" charset="0"/>
                          <a:cs typeface="Calibri" panose="020F0502020204030204" pitchFamily="34" charset="0"/>
                        </a:rPr>
                        <a:t> </a:t>
                      </a:r>
                      <a:endParaRPr lang="en-GB" sz="1600">
                        <a:latin typeface="Calibri" panose="020F0502020204030204" pitchFamily="34" charset="0"/>
                        <a:cs typeface="Calibri" panose="020F0502020204030204" pitchFamily="34" charset="0"/>
                      </a:endParaRPr>
                    </a:p>
                  </a:txBody>
                  <a:tcPr>
                    <a:solidFill>
                      <a:schemeClr val="accent1"/>
                    </a:solidFill>
                  </a:tcPr>
                </a:tc>
                <a:tc>
                  <a:txBody>
                    <a:bodyPr/>
                    <a:lstStyle/>
                    <a:p>
                      <a:pPr algn="ctr"/>
                      <a:r>
                        <a:rPr lang="en-GB" sz="1600" b="1">
                          <a:latin typeface="Calibri" panose="020F0502020204030204" pitchFamily="34" charset="0"/>
                          <a:cs typeface="Calibri" panose="020F0502020204030204" pitchFamily="34" charset="0"/>
                        </a:rPr>
                        <a:t>107</a:t>
                      </a:r>
                    </a:p>
                  </a:txBody>
                  <a:tcPr anchor="ctr">
                    <a:solidFill>
                      <a:schemeClr val="accent1"/>
                    </a:solidFill>
                  </a:tcPr>
                </a:tc>
                <a:tc>
                  <a:txBody>
                    <a:bodyPr/>
                    <a:lstStyle/>
                    <a:p>
                      <a:pPr algn="ctr"/>
                      <a:r>
                        <a:rPr lang="en-GB" sz="1600" b="1">
                          <a:latin typeface="Calibri" panose="020F0502020204030204" pitchFamily="34" charset="0"/>
                          <a:cs typeface="Calibri" panose="020F0502020204030204" pitchFamily="34" charset="0"/>
                        </a:rPr>
                        <a:t>0</a:t>
                      </a:r>
                    </a:p>
                  </a:txBody>
                  <a:tcPr anchor="ctr">
                    <a:solidFill>
                      <a:schemeClr val="accent1"/>
                    </a:solidFill>
                  </a:tcPr>
                </a:tc>
                <a:extLst>
                  <a:ext uri="{0D108BD9-81ED-4DB2-BD59-A6C34878D82A}">
                    <a16:rowId xmlns:a16="http://schemas.microsoft.com/office/drawing/2014/main" xmlns="" val="1914656303"/>
                  </a:ext>
                </a:extLst>
              </a:tr>
            </a:tbl>
          </a:graphicData>
        </a:graphic>
      </p:graphicFrame>
      <p:pic>
        <p:nvPicPr>
          <p:cNvPr id="27" name="Picture 26"/>
          <p:cNvPicPr>
            <a:picLocks noChangeAspect="1"/>
          </p:cNvPicPr>
          <p:nvPr/>
        </p:nvPicPr>
        <p:blipFill>
          <a:blip r:embed="rId2"/>
          <a:stretch>
            <a:fillRect/>
          </a:stretch>
        </p:blipFill>
        <p:spPr>
          <a:xfrm flipH="1">
            <a:off x="39117" y="2003618"/>
            <a:ext cx="634650" cy="661639"/>
          </a:xfrm>
          <a:prstGeom prst="rect">
            <a:avLst/>
          </a:prstGeom>
        </p:spPr>
      </p:pic>
      <p:pic>
        <p:nvPicPr>
          <p:cNvPr id="28" name="Picture 27"/>
          <p:cNvPicPr>
            <a:picLocks noChangeAspect="1"/>
          </p:cNvPicPr>
          <p:nvPr/>
        </p:nvPicPr>
        <p:blipFill>
          <a:blip r:embed="rId3"/>
          <a:stretch>
            <a:fillRect/>
          </a:stretch>
        </p:blipFill>
        <p:spPr>
          <a:xfrm>
            <a:off x="61978" y="4507424"/>
            <a:ext cx="779294" cy="661639"/>
          </a:xfrm>
          <a:prstGeom prst="rect">
            <a:avLst/>
          </a:prstGeom>
        </p:spPr>
      </p:pic>
      <p:sp>
        <p:nvSpPr>
          <p:cNvPr id="6" name="TextBox 5">
            <a:extLst>
              <a:ext uri="{FF2B5EF4-FFF2-40B4-BE49-F238E27FC236}">
                <a16:creationId xmlns:a16="http://schemas.microsoft.com/office/drawing/2014/main" xmlns="" id="{C67FF34E-D469-40A8-944A-201969384BF2}"/>
              </a:ext>
            </a:extLst>
          </p:cNvPr>
          <p:cNvSpPr txBox="1"/>
          <p:nvPr/>
        </p:nvSpPr>
        <p:spPr>
          <a:xfrm>
            <a:off x="6782137" y="3429000"/>
            <a:ext cx="457823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Other Developmental objectives required by the Department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DBSA request from the PSP’s </a:t>
            </a:r>
            <a:r>
              <a:rPr lang="en-US" sz="1600" dirty="0">
                <a:solidFill>
                  <a:prstClr val="black"/>
                </a:solidFill>
                <a:latin typeface="Calibri" panose="020F0502020204030204" pitchFamily="34" charset="0"/>
                <a:cs typeface="Calibri" panose="020F0502020204030204" pitchFamily="34" charset="0"/>
              </a:rPr>
              <a:t>to appoint graduates on projects for duration of project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BE2DC774-0A59-4168-BC68-A449BAC78ECB}"/>
              </a:ext>
            </a:extLst>
          </p:cNvPr>
          <p:cNvSpPr txBox="1"/>
          <p:nvPr/>
        </p:nvSpPr>
        <p:spPr>
          <a:xfrm>
            <a:off x="6782137" y="1291176"/>
            <a:ext cx="4812873" cy="2062103"/>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Employment opportunities estimated at 4 jobs per R1mil spend. </a:t>
            </a:r>
          </a:p>
          <a:p>
            <a:r>
              <a:rPr lang="en-US" sz="1600" dirty="0">
                <a:latin typeface="Calibri" panose="020F0502020204030204" pitchFamily="34" charset="0"/>
                <a:cs typeface="Calibri" panose="020F0502020204030204" pitchFamily="34" charset="0"/>
              </a:rPr>
              <a:t>For FY 2023-24 – New appointments to be advised after verification.</a:t>
            </a:r>
          </a:p>
          <a:p>
            <a:r>
              <a:rPr lang="en-US" sz="1600" dirty="0">
                <a:latin typeface="Calibri" panose="020F0502020204030204" pitchFamily="34" charset="0"/>
                <a:cs typeface="Calibri" panose="020F0502020204030204" pitchFamily="34" charset="0"/>
              </a:rPr>
              <a:t>30% to SMME’s only applicable to projects with value larger than R30m.  Contracts however allow for allocation of work to local SMME’s and </a:t>
            </a:r>
            <a:r>
              <a:rPr lang="en-US" sz="1600" dirty="0" err="1">
                <a:latin typeface="Calibri" panose="020F0502020204030204" pitchFamily="34" charset="0"/>
                <a:cs typeface="Calibri" panose="020F0502020204030204" pitchFamily="34" charset="0"/>
              </a:rPr>
              <a:t>labour</a:t>
            </a:r>
            <a:r>
              <a:rPr lang="en-US" sz="1600" dirty="0">
                <a:latin typeface="Calibri" panose="020F0502020204030204" pitchFamily="34" charset="0"/>
                <a:cs typeface="Calibri" panose="020F0502020204030204" pitchFamily="34" charset="0"/>
              </a:rPr>
              <a:t> with review done by DBSA team.  </a:t>
            </a:r>
            <a:endParaRPr lang="en-GB" sz="1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E5E81C24-F442-166C-8B37-F949EAAF4342}"/>
              </a:ext>
            </a:extLst>
          </p:cNvPr>
          <p:cNvPicPr>
            <a:picLocks noChangeAspect="1"/>
          </p:cNvPicPr>
          <p:nvPr/>
        </p:nvPicPr>
        <p:blipFill>
          <a:blip r:embed="rId4"/>
          <a:stretch>
            <a:fillRect/>
          </a:stretch>
        </p:blipFill>
        <p:spPr>
          <a:xfrm>
            <a:off x="7583181" y="4717778"/>
            <a:ext cx="3407126" cy="1941107"/>
          </a:xfrm>
          <a:prstGeom prst="rect">
            <a:avLst/>
          </a:prstGeom>
        </p:spPr>
      </p:pic>
    </p:spTree>
    <p:extLst>
      <p:ext uri="{BB962C8B-B14F-4D97-AF65-F5344CB8AC3E}">
        <p14:creationId xmlns:p14="http://schemas.microsoft.com/office/powerpoint/2010/main" xmlns="" val="1598093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BF00BC0C-9AC1-4C81-8797-73D35837DBA0}"/>
              </a:ext>
            </a:extLst>
          </p:cNvPr>
          <p:cNvGrpSpPr/>
          <p:nvPr/>
        </p:nvGrpSpPr>
        <p:grpSpPr>
          <a:xfrm>
            <a:off x="14479" y="-18288"/>
            <a:ext cx="12192000" cy="6876288"/>
            <a:chOff x="0" y="0"/>
            <a:chExt cx="12192000" cy="6876288"/>
          </a:xfrm>
        </p:grpSpPr>
        <p:sp>
          <p:nvSpPr>
            <p:cNvPr id="2" name="Rectangle 1">
              <a:extLst>
                <a:ext uri="{FF2B5EF4-FFF2-40B4-BE49-F238E27FC236}">
                  <a16:creationId xmlns:a16="http://schemas.microsoft.com/office/drawing/2014/main" xmlns="" id="{A8A125DF-B250-4B6B-A1A8-9BC10414815F}"/>
                </a:ext>
              </a:extLst>
            </p:cNvPr>
            <p:cNvSpPr/>
            <p:nvPr/>
          </p:nvSpPr>
          <p:spPr>
            <a:xfrm>
              <a:off x="0" y="2926079"/>
              <a:ext cx="12192000" cy="3942055"/>
            </a:xfrm>
            <a:prstGeom prst="rect">
              <a:avLst/>
            </a:prstGeom>
            <a:solidFill>
              <a:srgbClr val="4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4802B98-DC3A-42EE-A11C-73F4CB9E70B0}"/>
                </a:ext>
              </a:extLst>
            </p:cNvPr>
            <p:cNvPicPr>
              <a:picLocks noChangeAspect="1"/>
            </p:cNvPicPr>
            <p:nvPr/>
          </p:nvPicPr>
          <p:blipFill rotWithShape="1">
            <a:blip r:embed="rId3"/>
            <a:srcRect l="6515" t="-3655" r="-6515" b="18973"/>
            <a:stretch/>
          </p:blipFill>
          <p:spPr>
            <a:xfrm>
              <a:off x="521208" y="0"/>
              <a:ext cx="4843193" cy="6876288"/>
            </a:xfrm>
            <a:prstGeom prst="rect">
              <a:avLst/>
            </a:prstGeom>
          </p:spPr>
        </p:pic>
        <p:pic>
          <p:nvPicPr>
            <p:cNvPr id="9" name="Picture 8">
              <a:extLst>
                <a:ext uri="{FF2B5EF4-FFF2-40B4-BE49-F238E27FC236}">
                  <a16:creationId xmlns:a16="http://schemas.microsoft.com/office/drawing/2014/main" xmlns="" id="{8EF3E23A-9CBF-439B-9CBF-C3A916045C01}"/>
                </a:ext>
              </a:extLst>
            </p:cNvPr>
            <p:cNvPicPr>
              <a:picLocks noChangeAspect="1"/>
            </p:cNvPicPr>
            <p:nvPr/>
          </p:nvPicPr>
          <p:blipFill>
            <a:blip r:embed="rId4"/>
            <a:stretch>
              <a:fillRect/>
            </a:stretch>
          </p:blipFill>
          <p:spPr>
            <a:xfrm>
              <a:off x="10140696" y="140209"/>
              <a:ext cx="2051304" cy="1139952"/>
            </a:xfrm>
            <a:prstGeom prst="rect">
              <a:avLst/>
            </a:prstGeom>
          </p:spPr>
        </p:pic>
      </p:grpSp>
      <p:sp>
        <p:nvSpPr>
          <p:cNvPr id="16" name="TextBox 15">
            <a:extLst>
              <a:ext uri="{FF2B5EF4-FFF2-40B4-BE49-F238E27FC236}">
                <a16:creationId xmlns:a16="http://schemas.microsoft.com/office/drawing/2014/main" xmlns="" id="{531EF039-08D1-42C4-BD92-0080FE2BCE86}"/>
              </a:ext>
            </a:extLst>
          </p:cNvPr>
          <p:cNvSpPr txBox="1"/>
          <p:nvPr/>
        </p:nvSpPr>
        <p:spPr>
          <a:xfrm>
            <a:off x="4503648" y="3600281"/>
            <a:ext cx="4548250" cy="707886"/>
          </a:xfrm>
          <a:prstGeom prst="rect">
            <a:avLst/>
          </a:prstGeom>
          <a:noFill/>
        </p:spPr>
        <p:txBody>
          <a:bodyPr wrap="square" rtlCol="0">
            <a:spAutoFit/>
          </a:bodyPr>
          <a:lstStyle/>
          <a:p>
            <a:pPr algn="ctr"/>
            <a:r>
              <a:rPr lang="en-ZA" sz="4000" b="1">
                <a:solidFill>
                  <a:schemeClr val="accent1"/>
                </a:solidFill>
                <a:latin typeface="+mj-lt"/>
              </a:rPr>
              <a:t>THANK YOU</a:t>
            </a:r>
            <a:endParaRPr lang="en-US" sz="4000" b="1">
              <a:latin typeface="+mj-lt"/>
            </a:endParaRPr>
          </a:p>
        </p:txBody>
      </p:sp>
      <p:sp>
        <p:nvSpPr>
          <p:cNvPr id="3" name="Slide Number Placeholder 2"/>
          <p:cNvSpPr>
            <a:spLocks noGrp="1"/>
          </p:cNvSpPr>
          <p:nvPr>
            <p:ph type="sldNum" sz="quarter" idx="12"/>
          </p:nvPr>
        </p:nvSpPr>
        <p:spPr/>
        <p:txBody>
          <a:bodyPr/>
          <a:lstStyle/>
          <a:p>
            <a:fld id="{0D712AE6-0A2C-8540-9ACB-1C6BCF181E53}" type="slidenum">
              <a:rPr lang="en-US" smtClean="0"/>
              <a:pPr/>
              <a:t>39</a:t>
            </a:fld>
            <a:endParaRPr lang="en-US"/>
          </a:p>
        </p:txBody>
      </p:sp>
    </p:spTree>
    <p:extLst>
      <p:ext uri="{BB962C8B-B14F-4D97-AF65-F5344CB8AC3E}">
        <p14:creationId xmlns:p14="http://schemas.microsoft.com/office/powerpoint/2010/main" xmlns="" val="401695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4</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a:xfrm>
            <a:off x="1610061" y="3429000"/>
            <a:ext cx="9841889" cy="468000"/>
          </a:xfrm>
        </p:spPr>
        <p:txBody>
          <a:bodyPr>
            <a:normAutofit/>
          </a:bodyPr>
          <a:lstStyle/>
          <a:p>
            <a:r>
              <a:rPr lang="en-ZA" dirty="0">
                <a:solidFill>
                  <a:schemeClr val="tx1"/>
                </a:solidFill>
              </a:rPr>
              <a:t>Memorandum of agreement discussion</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2181119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5</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p:txBody>
          <a:bodyPr>
            <a:normAutofit/>
          </a:bodyPr>
          <a:lstStyle/>
          <a:p>
            <a:r>
              <a:rPr lang="en-ZA" dirty="0">
                <a:solidFill>
                  <a:schemeClr val="tx1"/>
                </a:solidFill>
              </a:rPr>
              <a:t>1.1 Memorandum of agreement overview</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5</a:t>
            </a:fld>
            <a:endParaRPr lang="en-US">
              <a:solidFill>
                <a:prstClr val="black">
                  <a:tint val="75000"/>
                </a:prstClr>
              </a:solidFill>
              <a:latin typeface="Calibri"/>
            </a:endParaRPr>
          </a:p>
        </p:txBody>
      </p:sp>
      <p:graphicFrame>
        <p:nvGraphicFramePr>
          <p:cNvPr id="5" name="Table 4">
            <a:extLst>
              <a:ext uri="{FF2B5EF4-FFF2-40B4-BE49-F238E27FC236}">
                <a16:creationId xmlns:a16="http://schemas.microsoft.com/office/drawing/2014/main" xmlns="" id="{0C1497A6-5DBA-47D2-B18D-04683A0C3774}"/>
              </a:ext>
            </a:extLst>
          </p:cNvPr>
          <p:cNvGraphicFramePr>
            <a:graphicFrameLocks noGrp="1"/>
          </p:cNvGraphicFramePr>
          <p:nvPr>
            <p:extLst>
              <p:ext uri="{D42A27DB-BD31-4B8C-83A1-F6EECF244321}">
                <p14:modId xmlns:p14="http://schemas.microsoft.com/office/powerpoint/2010/main" xmlns="" val="727790409"/>
              </p:ext>
            </p:extLst>
          </p:nvPr>
        </p:nvGraphicFramePr>
        <p:xfrm>
          <a:off x="291737" y="1387313"/>
          <a:ext cx="11608526" cy="2242185"/>
        </p:xfrm>
        <a:graphic>
          <a:graphicData uri="http://schemas.openxmlformats.org/drawingml/2006/table">
            <a:tbl>
              <a:tblPr/>
              <a:tblGrid>
                <a:gridCol w="5292613">
                  <a:extLst>
                    <a:ext uri="{9D8B030D-6E8A-4147-A177-3AD203B41FA5}">
                      <a16:colId xmlns:a16="http://schemas.microsoft.com/office/drawing/2014/main" xmlns="" val="85758021"/>
                    </a:ext>
                  </a:extLst>
                </a:gridCol>
                <a:gridCol w="2779958">
                  <a:extLst>
                    <a:ext uri="{9D8B030D-6E8A-4147-A177-3AD203B41FA5}">
                      <a16:colId xmlns:a16="http://schemas.microsoft.com/office/drawing/2014/main" xmlns="" val="1370134135"/>
                    </a:ext>
                  </a:extLst>
                </a:gridCol>
                <a:gridCol w="3535955">
                  <a:extLst>
                    <a:ext uri="{9D8B030D-6E8A-4147-A177-3AD203B41FA5}">
                      <a16:colId xmlns:a16="http://schemas.microsoft.com/office/drawing/2014/main" xmlns="" val="1637277025"/>
                    </a:ext>
                  </a:extLst>
                </a:gridCol>
              </a:tblGrid>
              <a:tr h="403757">
                <a:tc>
                  <a:txBody>
                    <a:bodyPr/>
                    <a:lstStyle/>
                    <a:p>
                      <a:pPr algn="ctr" fontAlgn="ctr"/>
                      <a:r>
                        <a:rPr lang="en-US" sz="1400" b="1" i="0" u="none" strike="noStrike">
                          <a:solidFill>
                            <a:srgbClr val="000000"/>
                          </a:solidFill>
                          <a:effectLst/>
                          <a:latin typeface="Arial" panose="020B0604020202020204" pitchFamily="34" charset="0"/>
                          <a:cs typeface="Arial" panose="020B0604020202020204" pitchFamily="34" charset="0"/>
                        </a:rPr>
                        <a:t>DOCUMENTS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a:solidFill>
                            <a:srgbClr val="000000"/>
                          </a:solidFill>
                          <a:effectLst/>
                          <a:latin typeface="Arial" panose="020B0604020202020204" pitchFamily="34" charset="0"/>
                          <a:cs typeface="Arial" panose="020B0604020202020204" pitchFamily="34" charset="0"/>
                        </a:rPr>
                        <a:t>DATE SIGNED or SUBMITTED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ctr"/>
                      <a:r>
                        <a:rPr lang="en-US" sz="1400" b="1" i="0" u="none" strike="noStrike">
                          <a:solidFill>
                            <a:srgbClr val="000000"/>
                          </a:solidFill>
                          <a:effectLst/>
                          <a:latin typeface="Arial" panose="020B0604020202020204" pitchFamily="34" charset="0"/>
                          <a:cs typeface="Arial" panose="020B0604020202020204" pitchFamily="34" charset="0"/>
                        </a:rPr>
                        <a:t>Comments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3041126987"/>
                  </a:ext>
                </a:extLst>
              </a:tr>
              <a:tr h="464450">
                <a:tc>
                  <a:txBody>
                    <a:bodyPr/>
                    <a:lstStyle/>
                    <a:p>
                      <a:pPr algn="l" fontAlgn="ctr"/>
                      <a:r>
                        <a:rPr lang="en-US" sz="1400" b="1" i="0" u="none" strike="noStrike" dirty="0">
                          <a:solidFill>
                            <a:srgbClr val="000000"/>
                          </a:solidFill>
                          <a:effectLst/>
                          <a:latin typeface="Arial" panose="020B0604020202020204" pitchFamily="34" charset="0"/>
                          <a:cs typeface="Arial" panose="020B0604020202020204" pitchFamily="34" charset="0"/>
                        </a:rPr>
                        <a:t>Memorandum of Agreement (MOA)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20 November 2020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err="1">
                          <a:solidFill>
                            <a:srgbClr val="000000"/>
                          </a:solidFill>
                          <a:effectLst/>
                          <a:latin typeface="Arial" panose="020B0604020202020204" pitchFamily="34" charset="0"/>
                          <a:cs typeface="Arial" panose="020B0604020202020204" pitchFamily="34" charset="0"/>
                        </a:rPr>
                        <a:t>MoA</a:t>
                      </a:r>
                      <a:r>
                        <a:rPr lang="en-US" sz="1400" b="1" i="0" u="none" strike="noStrike" dirty="0">
                          <a:solidFill>
                            <a:srgbClr val="000000"/>
                          </a:solidFill>
                          <a:effectLst/>
                          <a:latin typeface="Arial" panose="020B0604020202020204" pitchFamily="34" charset="0"/>
                          <a:cs typeface="Arial" panose="020B0604020202020204" pitchFamily="34" charset="0"/>
                        </a:rPr>
                        <a:t> signed by both parties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19444089"/>
                  </a:ext>
                </a:extLst>
              </a:tr>
              <a:tr h="387374">
                <a:tc>
                  <a:txBody>
                    <a:bodyPr/>
                    <a:lstStyle/>
                    <a:p>
                      <a:pPr algn="l" fontAlgn="ctr"/>
                      <a:r>
                        <a:rPr lang="en-ZA" sz="1400" b="1" i="0" u="none" strike="noStrike" dirty="0">
                          <a:solidFill>
                            <a:srgbClr val="000000"/>
                          </a:solidFill>
                          <a:effectLst/>
                          <a:latin typeface="Arial" panose="020B0604020202020204" pitchFamily="34" charset="0"/>
                          <a:cs typeface="Arial" panose="020B0604020202020204" pitchFamily="34" charset="0"/>
                        </a:rPr>
                        <a:t>Infrastructure Programme Implementation Plan (IPIP)</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29 January 2021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IPIP singed by both parties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16486241"/>
                  </a:ext>
                </a:extLst>
              </a:tr>
              <a:tr h="493302">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Infrastructure Programme </a:t>
                      </a:r>
                      <a:r>
                        <a:rPr lang="fr-FR" sz="1400" b="1" i="0" u="none" strike="noStrike" dirty="0" err="1">
                          <a:solidFill>
                            <a:srgbClr val="000000"/>
                          </a:solidFill>
                          <a:effectLst/>
                          <a:latin typeface="Arial" panose="020B0604020202020204" pitchFamily="34" charset="0"/>
                          <a:cs typeface="Arial" panose="020B0604020202020204" pitchFamily="34" charset="0"/>
                        </a:rPr>
                        <a:t>Implementation</a:t>
                      </a:r>
                      <a:r>
                        <a:rPr lang="fr-FR" sz="1400" b="1" i="0" u="none" strike="noStrike" dirty="0">
                          <a:solidFill>
                            <a:srgbClr val="000000"/>
                          </a:solidFill>
                          <a:effectLst/>
                          <a:latin typeface="Arial" panose="020B0604020202020204" pitchFamily="34" charset="0"/>
                          <a:cs typeface="Arial" panose="020B0604020202020204" pitchFamily="34" charset="0"/>
                        </a:rPr>
                        <a:t> Plan (IPIP) Rev4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31 May 2022</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S</a:t>
                      </a:r>
                      <a:r>
                        <a:rPr lang="en-US" sz="1400" b="1" i="0" u="none" strike="noStrike" dirty="0" err="1">
                          <a:solidFill>
                            <a:srgbClr val="000000"/>
                          </a:solidFill>
                          <a:effectLst/>
                          <a:latin typeface="Arial" panose="020B0604020202020204" pitchFamily="34" charset="0"/>
                          <a:cs typeface="Arial" panose="020B0604020202020204" pitchFamily="34" charset="0"/>
                        </a:rPr>
                        <a:t>ubmitted</a:t>
                      </a:r>
                      <a:r>
                        <a:rPr lang="en-US" sz="1400" b="1" i="0" u="none" strike="noStrike" dirty="0">
                          <a:solidFill>
                            <a:srgbClr val="000000"/>
                          </a:solidFill>
                          <a:effectLst/>
                          <a:latin typeface="Arial" panose="020B0604020202020204" pitchFamily="34" charset="0"/>
                          <a:cs typeface="Arial" panose="020B0604020202020204" pitchFamily="34" charset="0"/>
                        </a:rPr>
                        <a:t> for review and approval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2074064"/>
                  </a:ext>
                </a:extLst>
              </a:tr>
              <a:tr h="493302">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MOA duration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3 years up to 30 Nov 2023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May be extended by mutual agreement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40874"/>
                  </a:ext>
                </a:extLst>
              </a:tr>
            </a:tbl>
          </a:graphicData>
        </a:graphic>
      </p:graphicFrame>
      <p:sp>
        <p:nvSpPr>
          <p:cNvPr id="6" name="Rectangle 5">
            <a:extLst>
              <a:ext uri="{FF2B5EF4-FFF2-40B4-BE49-F238E27FC236}">
                <a16:creationId xmlns:a16="http://schemas.microsoft.com/office/drawing/2014/main" xmlns="" id="{E52B37F1-6508-4374-A675-1B94863F2E70}"/>
              </a:ext>
            </a:extLst>
          </p:cNvPr>
          <p:cNvSpPr/>
          <p:nvPr/>
        </p:nvSpPr>
        <p:spPr>
          <a:xfrm>
            <a:off x="291737" y="3584143"/>
            <a:ext cx="10646967" cy="3208571"/>
          </a:xfrm>
          <a:prstGeom prst="rect">
            <a:avLst/>
          </a:prstGeom>
        </p:spPr>
        <p:txBody>
          <a:bodyPr wrap="square">
            <a:spAutoFit/>
          </a:bodyPr>
          <a:lstStyle/>
          <a:p>
            <a:pPr algn="just">
              <a:lnSpc>
                <a:spcPct val="150000"/>
              </a:lnSpc>
            </a:pPr>
            <a:r>
              <a:rPr lang="en-US" sz="1500" dirty="0">
                <a:latin typeface="Arial" panose="020B0604020202020204" pitchFamily="34" charset="0"/>
                <a:ea typeface="Calibri" panose="020F0502020204030204" pitchFamily="34" charset="0"/>
                <a:cs typeface="Times New Roman" panose="02020603050405020304" pitchFamily="18" charset="0"/>
              </a:rPr>
              <a:t>The NDT appointed the DBSA as an Implementing Agent (IA) in the following </a:t>
            </a:r>
            <a:r>
              <a:rPr lang="en-US" sz="1500" b="1" dirty="0">
                <a:latin typeface="Arial" panose="020B0604020202020204" pitchFamily="34" charset="0"/>
                <a:ea typeface="Calibri" panose="020F0502020204030204" pitchFamily="34" charset="0"/>
                <a:cs typeface="Times New Roman" panose="02020603050405020304" pitchFamily="18" charset="0"/>
              </a:rPr>
              <a:t>Work Packages</a:t>
            </a:r>
            <a:r>
              <a:rPr lang="en-US" sz="1500" dirty="0">
                <a:latin typeface="Arial" panose="020B0604020202020204" pitchFamily="34" charset="0"/>
                <a:ea typeface="Calibri" panose="020F0502020204030204" pitchFamily="34" charset="0"/>
                <a:cs typeface="Times New Roman" panose="02020603050405020304" pitchFamily="18" charset="0"/>
              </a:rPr>
              <a:t>:  </a:t>
            </a:r>
          </a:p>
          <a:p>
            <a:pPr marL="285750" indent="-285750" algn="l" rtl="0" eaLnBrk="1" fontAlgn="ctr" latinLnBrk="0" hangingPunct="1">
              <a:lnSpc>
                <a:spcPct val="150000"/>
              </a:lnSpc>
              <a:spcBef>
                <a:spcPts val="0"/>
              </a:spcBef>
              <a:spcAft>
                <a:spcPts val="0"/>
              </a:spcAft>
              <a:buFont typeface="Wingdings" panose="05000000000000000000" pitchFamily="2" charset="2"/>
              <a:buChar char="Ø"/>
            </a:pPr>
            <a:r>
              <a:rPr lang="en-US" sz="1500" b="0" i="0" u="none" strike="noStrike" kern="1200" dirty="0">
                <a:effectLst/>
              </a:rPr>
              <a:t>Community projects in the following categories</a:t>
            </a:r>
          </a:p>
          <a:p>
            <a:pPr marL="742950" lvl="1" indent="-285750" fontAlgn="ctr">
              <a:lnSpc>
                <a:spcPct val="150000"/>
              </a:lnSpc>
              <a:buFont typeface="Wingdings" panose="05000000000000000000" pitchFamily="2" charset="2"/>
              <a:buChar char="Ø"/>
            </a:pPr>
            <a:r>
              <a:rPr lang="en-US" sz="1500" b="0" i="0" u="none" strike="noStrike" kern="1200" dirty="0">
                <a:effectLst/>
              </a:rPr>
              <a:t>Construction Planning, Procurement &amp; Implementation</a:t>
            </a:r>
            <a:endParaRPr lang="en-US" sz="1500" b="0" i="0" u="none" strike="noStrike" dirty="0">
              <a:effectLst/>
            </a:endParaRPr>
          </a:p>
          <a:p>
            <a:pPr marL="742950" lvl="1" indent="-285750" fontAlgn="ctr">
              <a:lnSpc>
                <a:spcPct val="150000"/>
              </a:lnSpc>
              <a:buFont typeface="Wingdings" panose="05000000000000000000" pitchFamily="2" charset="2"/>
              <a:buChar char="Ø"/>
            </a:pPr>
            <a:r>
              <a:rPr lang="en-US" sz="1500" b="0" i="0" u="none" strike="noStrike" kern="1200" dirty="0">
                <a:effectLst/>
              </a:rPr>
              <a:t>Compliance Certificates </a:t>
            </a:r>
            <a:endParaRPr lang="en-US" sz="1500" b="0" i="0" u="none" strike="noStrike" dirty="0">
              <a:effectLst/>
            </a:endParaRPr>
          </a:p>
          <a:p>
            <a:pPr marL="742950" lvl="1" indent="-285750" fontAlgn="ctr">
              <a:lnSpc>
                <a:spcPct val="150000"/>
              </a:lnSpc>
              <a:buFont typeface="Wingdings" panose="05000000000000000000" pitchFamily="2" charset="2"/>
              <a:buChar char="Ø"/>
            </a:pPr>
            <a:r>
              <a:rPr lang="en-US" sz="1500" b="0" i="0" u="none" strike="noStrike" kern="1200" dirty="0">
                <a:effectLst/>
              </a:rPr>
              <a:t>Community Tourism Projects</a:t>
            </a:r>
            <a:endParaRPr lang="en-US" sz="1500" b="0" i="0" u="none" strike="noStrike" dirty="0">
              <a:effectLst/>
            </a:endParaRPr>
          </a:p>
          <a:p>
            <a:pPr marL="742950" lvl="1" indent="-285750" fontAlgn="ctr">
              <a:lnSpc>
                <a:spcPct val="150000"/>
              </a:lnSpc>
              <a:buFont typeface="Wingdings" panose="05000000000000000000" pitchFamily="2" charset="2"/>
              <a:buChar char="Ø"/>
            </a:pPr>
            <a:r>
              <a:rPr lang="en-US" sz="1500" b="0" i="0" u="none" strike="noStrike" kern="1200" dirty="0">
                <a:effectLst/>
              </a:rPr>
              <a:t>Further detailed planning &amp; construction</a:t>
            </a:r>
          </a:p>
          <a:p>
            <a:pPr marL="285750" indent="-285750" fontAlgn="ctr">
              <a:lnSpc>
                <a:spcPct val="150000"/>
              </a:lnSpc>
              <a:buFont typeface="Wingdings" panose="05000000000000000000" pitchFamily="2" charset="2"/>
              <a:buChar char="Ø"/>
            </a:pPr>
            <a:r>
              <a:rPr lang="en-US" sz="1500" b="0" i="0" u="none" strike="noStrike" kern="1200" dirty="0">
                <a:solidFill>
                  <a:srgbClr val="000000"/>
                </a:solidFill>
                <a:effectLst/>
              </a:rPr>
              <a:t>Maintenance &amp; Beautification of Provincial State-Owned Attractions</a:t>
            </a:r>
            <a:endParaRPr lang="en-US" sz="1500" b="1" dirty="0">
              <a:ea typeface="Calibri" panose="020F0502020204030204" pitchFamily="34" charset="0"/>
              <a:cs typeface="Times New Roman" panose="02020603050405020304" pitchFamily="18" charset="0"/>
            </a:endParaRPr>
          </a:p>
          <a:p>
            <a:pPr marL="285750" indent="-285750" fontAlgn="ctr">
              <a:lnSpc>
                <a:spcPct val="150000"/>
              </a:lnSpc>
              <a:buFont typeface="Wingdings" panose="05000000000000000000" pitchFamily="2" charset="2"/>
              <a:buChar char="Ø"/>
            </a:pPr>
            <a:r>
              <a:rPr lang="en-US" sz="1500" b="0" i="0" u="none" strike="noStrike" kern="1200" dirty="0">
                <a:solidFill>
                  <a:srgbClr val="000000"/>
                </a:solidFill>
                <a:effectLst/>
              </a:rPr>
              <a:t>Local Community Museums </a:t>
            </a:r>
            <a:endParaRPr lang="en-US" sz="1500" b="0" i="0" u="none" strike="noStrike" dirty="0">
              <a:effectLst/>
            </a:endParaRPr>
          </a:p>
          <a:p>
            <a:pPr marL="285750" indent="-285750" algn="l" rtl="0" eaLnBrk="1" fontAlgn="ctr" latinLnBrk="0" hangingPunct="1">
              <a:lnSpc>
                <a:spcPct val="150000"/>
              </a:lnSpc>
              <a:spcBef>
                <a:spcPts val="0"/>
              </a:spcBef>
              <a:spcAft>
                <a:spcPts val="0"/>
              </a:spcAft>
              <a:buFont typeface="Wingdings" panose="05000000000000000000" pitchFamily="2" charset="2"/>
              <a:buChar char="Ø"/>
            </a:pPr>
            <a:r>
              <a:rPr lang="en-US" sz="1500" b="0" i="0" u="none" strike="noStrike" kern="1200" dirty="0" err="1">
                <a:solidFill>
                  <a:srgbClr val="000000"/>
                </a:solidFill>
                <a:effectLst/>
              </a:rPr>
              <a:t>lndi</a:t>
            </a:r>
            <a:r>
              <a:rPr lang="en-US" sz="1500" b="0" i="0" u="none" strike="noStrike" kern="1200" dirty="0">
                <a:solidFill>
                  <a:srgbClr val="000000"/>
                </a:solidFill>
                <a:effectLst/>
              </a:rPr>
              <a:t>-Atlantic Route (Coastal and Marine Tourism initiatives) – Only detailed planning</a:t>
            </a:r>
            <a:endParaRPr lang="en-US" sz="1500" b="0" i="0" u="none" strike="noStrike" dirty="0">
              <a:effectLst/>
            </a:endParaRPr>
          </a:p>
        </p:txBody>
      </p:sp>
    </p:spTree>
    <p:extLst>
      <p:ext uri="{BB962C8B-B14F-4D97-AF65-F5344CB8AC3E}">
        <p14:creationId xmlns:p14="http://schemas.microsoft.com/office/powerpoint/2010/main" xmlns="" val="13271635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6</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p:txBody>
          <a:bodyPr>
            <a:normAutofit/>
          </a:bodyPr>
          <a:lstStyle/>
          <a:p>
            <a:r>
              <a:rPr lang="en-ZA" dirty="0">
                <a:solidFill>
                  <a:schemeClr val="tx1"/>
                </a:solidFill>
              </a:rPr>
              <a:t>1.2 scope of the agreement</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6</a:t>
            </a:fld>
            <a:endParaRPr lang="en-US">
              <a:solidFill>
                <a:prstClr val="black">
                  <a:tint val="75000"/>
                </a:prstClr>
              </a:solidFill>
              <a:latin typeface="Calibri"/>
            </a:endParaRPr>
          </a:p>
        </p:txBody>
      </p:sp>
      <p:sp>
        <p:nvSpPr>
          <p:cNvPr id="6" name="Rectangle 5">
            <a:extLst>
              <a:ext uri="{FF2B5EF4-FFF2-40B4-BE49-F238E27FC236}">
                <a16:creationId xmlns:a16="http://schemas.microsoft.com/office/drawing/2014/main" xmlns="" id="{E52B37F1-6508-4374-A675-1B94863F2E70}"/>
              </a:ext>
            </a:extLst>
          </p:cNvPr>
          <p:cNvSpPr/>
          <p:nvPr/>
        </p:nvSpPr>
        <p:spPr>
          <a:xfrm>
            <a:off x="481139" y="1350198"/>
            <a:ext cx="10938344" cy="3826689"/>
          </a:xfrm>
          <a:prstGeom prst="rect">
            <a:avLst/>
          </a:prstGeom>
          <a:ln>
            <a:solidFill>
              <a:schemeClr val="accent1"/>
            </a:solidFill>
          </a:ln>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Times New Roman" panose="02020603050405020304" pitchFamily="18" charset="0"/>
              </a:rPr>
              <a:t>Scope of the agreement:</a:t>
            </a:r>
          </a:p>
          <a:p>
            <a:pPr marL="285750" indent="-285750" algn="just">
              <a:lnSpc>
                <a:spcPct val="150000"/>
              </a:lnSpc>
              <a:buFont typeface="Wingdings" panose="05000000000000000000" pitchFamily="2" charset="2"/>
              <a:buChar char="Ø"/>
            </a:pPr>
            <a:r>
              <a:rPr lang="en-US" dirty="0">
                <a:latin typeface="Arial" panose="020B0604020202020204" pitchFamily="34" charset="0"/>
                <a:ea typeface="Calibri" panose="020F0502020204030204" pitchFamily="34" charset="0"/>
                <a:cs typeface="Times New Roman" panose="02020603050405020304" pitchFamily="18" charset="0"/>
              </a:rPr>
              <a:t>Assist the NDT to establish a PSU to implement the tourism infrastructure </a:t>
            </a:r>
            <a:r>
              <a:rPr lang="en-US" dirty="0" err="1">
                <a:latin typeface="Arial" panose="020B0604020202020204" pitchFamily="34" charset="0"/>
                <a:ea typeface="Calibri" panose="020F0502020204030204" pitchFamily="34" charset="0"/>
                <a:cs typeface="Times New Roman" panose="02020603050405020304" pitchFamily="18" charset="0"/>
              </a:rPr>
              <a:t>programme</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a:latin typeface="Arial" panose="020B0604020202020204" pitchFamily="34" charset="0"/>
                <a:ea typeface="Calibri" panose="020F0502020204030204" pitchFamily="34" charset="0"/>
                <a:cs typeface="Times New Roman" panose="02020603050405020304" pitchFamily="18" charset="0"/>
              </a:rPr>
              <a:t>Assist with the conditional assessments and planning for allocated tourism infrastructure</a:t>
            </a:r>
          </a:p>
          <a:p>
            <a:pPr marL="285750" indent="-285750" algn="just">
              <a:lnSpc>
                <a:spcPct val="150000"/>
              </a:lnSpc>
              <a:buFont typeface="Wingdings" panose="05000000000000000000" pitchFamily="2" charset="2"/>
              <a:buChar char="Ø"/>
            </a:pPr>
            <a:r>
              <a:rPr lang="en-US" dirty="0">
                <a:latin typeface="Arial" panose="020B0604020202020204" pitchFamily="34" charset="0"/>
                <a:ea typeface="Calibri" panose="020F0502020204030204" pitchFamily="34" charset="0"/>
                <a:cs typeface="Times New Roman" panose="02020603050405020304" pitchFamily="18" charset="0"/>
              </a:rPr>
              <a:t>New built, upgrade/refurbishment of identified or prioritized tourism facilities</a:t>
            </a:r>
          </a:p>
          <a:p>
            <a:pPr marL="285750" indent="-285750" algn="just">
              <a:lnSpc>
                <a:spcPct val="150000"/>
              </a:lnSpc>
              <a:buFont typeface="Wingdings" panose="05000000000000000000" pitchFamily="2" charset="2"/>
              <a:buChar char="Ø"/>
            </a:pPr>
            <a:r>
              <a:rPr lang="en-US" dirty="0">
                <a:latin typeface="Arial" panose="020B0604020202020204" pitchFamily="34" charset="0"/>
                <a:ea typeface="Calibri" panose="020F0502020204030204" pitchFamily="34" charset="0"/>
                <a:cs typeface="Times New Roman" panose="02020603050405020304" pitchFamily="18" charset="0"/>
              </a:rPr>
              <a:t>Support the NDT to implement comprehensive facilities maintenance </a:t>
            </a:r>
            <a:r>
              <a:rPr lang="en-US" dirty="0" err="1">
                <a:latin typeface="Arial" panose="020B0604020202020204" pitchFamily="34" charset="0"/>
                <a:ea typeface="Calibri" panose="020F0502020204030204" pitchFamily="34" charset="0"/>
                <a:cs typeface="Times New Roman" panose="02020603050405020304" pitchFamily="18" charset="0"/>
              </a:rPr>
              <a:t>programme</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a:latin typeface="Arial" panose="020B0604020202020204" pitchFamily="34" charset="0"/>
                <a:ea typeface="Calibri" panose="020F0502020204030204" pitchFamily="34" charset="0"/>
                <a:cs typeface="Times New Roman" panose="02020603050405020304" pitchFamily="18" charset="0"/>
              </a:rPr>
              <a:t>Propose alternative funding mechanisms for identified tourism infrastructure new build and upgrade/refurbishment when necessary</a:t>
            </a:r>
          </a:p>
          <a:p>
            <a:pPr marL="285750" indent="-285750" algn="just">
              <a:lnSpc>
                <a:spcPct val="150000"/>
              </a:lnSpc>
              <a:buFont typeface="Wingdings" panose="05000000000000000000" pitchFamily="2" charset="2"/>
              <a:buChar char="Ø"/>
            </a:pPr>
            <a:r>
              <a:rPr lang="en-US" dirty="0">
                <a:latin typeface="Arial" panose="020B0604020202020204" pitchFamily="34" charset="0"/>
                <a:ea typeface="Calibri" panose="020F0502020204030204" pitchFamily="34" charset="0"/>
                <a:cs typeface="Times New Roman" panose="02020603050405020304" pitchFamily="18" charset="0"/>
              </a:rPr>
              <a:t>Provide project preparation facility (pre-feasibility and feasibility study facility) for national tourism investment projects with a strong business case as identified.</a:t>
            </a:r>
          </a:p>
        </p:txBody>
      </p:sp>
    </p:spTree>
    <p:extLst>
      <p:ext uri="{BB962C8B-B14F-4D97-AF65-F5344CB8AC3E}">
        <p14:creationId xmlns:p14="http://schemas.microsoft.com/office/powerpoint/2010/main" xmlns="" val="40311341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7</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p:txBody>
          <a:bodyPr>
            <a:normAutofit/>
          </a:bodyPr>
          <a:lstStyle/>
          <a:p>
            <a:r>
              <a:rPr lang="en-ZA" dirty="0">
                <a:solidFill>
                  <a:schemeClr val="tx1"/>
                </a:solidFill>
              </a:rPr>
              <a:t>1.3 role of the implementing agent</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7</a:t>
            </a:fld>
            <a:endParaRPr lang="en-US">
              <a:solidFill>
                <a:prstClr val="black">
                  <a:tint val="75000"/>
                </a:prstClr>
              </a:solidFill>
              <a:latin typeface="Calibri"/>
            </a:endParaRPr>
          </a:p>
        </p:txBody>
      </p:sp>
      <p:sp>
        <p:nvSpPr>
          <p:cNvPr id="6" name="Rectangle 5">
            <a:extLst>
              <a:ext uri="{FF2B5EF4-FFF2-40B4-BE49-F238E27FC236}">
                <a16:creationId xmlns:a16="http://schemas.microsoft.com/office/drawing/2014/main" xmlns="" id="{E52B37F1-6508-4374-A675-1B94863F2E70}"/>
              </a:ext>
            </a:extLst>
          </p:cNvPr>
          <p:cNvSpPr/>
          <p:nvPr/>
        </p:nvSpPr>
        <p:spPr>
          <a:xfrm>
            <a:off x="481139" y="1350198"/>
            <a:ext cx="10938344" cy="5145255"/>
          </a:xfrm>
          <a:prstGeom prst="rect">
            <a:avLst/>
          </a:prstGeom>
          <a:ln>
            <a:solidFill>
              <a:schemeClr val="accent1"/>
            </a:solidFill>
          </a:ln>
        </p:spPr>
        <p:txBody>
          <a:bodyPr wrap="square">
            <a:spAutoFit/>
          </a:bodyPr>
          <a:lstStyle/>
          <a:p>
            <a:pPr algn="just">
              <a:lnSpc>
                <a:spcPct val="150000"/>
              </a:lnSpc>
            </a:pPr>
            <a:r>
              <a:rPr lang="en-US" sz="1700" dirty="0">
                <a:latin typeface="Arial" panose="020B0604020202020204" pitchFamily="34" charset="0"/>
                <a:ea typeface="Calibri" panose="020F0502020204030204" pitchFamily="34" charset="0"/>
                <a:cs typeface="Times New Roman" panose="02020603050405020304" pitchFamily="18" charset="0"/>
              </a:rPr>
              <a:t>The Implementing Agent’s (IA) role is:</a:t>
            </a:r>
          </a:p>
          <a:p>
            <a:pPr marL="285750" indent="-285750" algn="just">
              <a:lnSpc>
                <a:spcPct val="150000"/>
              </a:lnSpc>
              <a:buFont typeface="Wingdings" panose="05000000000000000000" pitchFamily="2" charset="2"/>
              <a:buChar char="Ø"/>
            </a:pPr>
            <a:r>
              <a:rPr lang="en-US" sz="1700" dirty="0">
                <a:latin typeface="Arial" panose="020B0604020202020204" pitchFamily="34" charset="0"/>
                <a:ea typeface="Calibri" panose="020F0502020204030204" pitchFamily="34" charset="0"/>
                <a:cs typeface="Times New Roman" panose="02020603050405020304" pitchFamily="18" charset="0"/>
              </a:rPr>
              <a:t>To carry out full IA role for the infrastructure build and refurbishment projects as well as the maintenance projects throughout the construction lifecycle  </a:t>
            </a:r>
          </a:p>
          <a:p>
            <a:pPr marL="285750" indent="-285750" algn="just">
              <a:lnSpc>
                <a:spcPct val="150000"/>
              </a:lnSpc>
              <a:buFont typeface="Wingdings" panose="05000000000000000000" pitchFamily="2" charset="2"/>
              <a:buChar char="Ø"/>
            </a:pPr>
            <a:r>
              <a:rPr lang="en-US" sz="1700" dirty="0">
                <a:solidFill>
                  <a:srgbClr val="000000"/>
                </a:solidFill>
                <a:latin typeface="+mj-lt"/>
              </a:rPr>
              <a:t>To ensure that the Department receives adequate capacity on each of the projects, the initiative to appoint the necessary Professional Service Provider’s (PSP’s) to represent both the NDT and DBSA on all projects</a:t>
            </a:r>
          </a:p>
          <a:p>
            <a:pPr marL="285750" indent="-285750" algn="just">
              <a:lnSpc>
                <a:spcPct val="150000"/>
              </a:lnSpc>
              <a:buFont typeface="Wingdings" panose="05000000000000000000" pitchFamily="2" charset="2"/>
              <a:buChar char="Ø"/>
            </a:pPr>
            <a:r>
              <a:rPr lang="en-US" sz="1700" dirty="0">
                <a:solidFill>
                  <a:srgbClr val="000000"/>
                </a:solidFill>
                <a:latin typeface="+mj-lt"/>
                <a:ea typeface="Calibri" panose="020F0502020204030204" pitchFamily="34" charset="0"/>
                <a:cs typeface="Times New Roman" panose="02020603050405020304" pitchFamily="18" charset="0"/>
              </a:rPr>
              <a:t>To ensure project management throughout the lifecycle and appointment of the suitable qualified service provider (contractor) to implement the works.</a:t>
            </a:r>
          </a:p>
          <a:p>
            <a:pPr marL="285750" indent="-285750" algn="just">
              <a:lnSpc>
                <a:spcPct val="150000"/>
              </a:lnSpc>
              <a:buFont typeface="Wingdings" panose="05000000000000000000" pitchFamily="2" charset="2"/>
              <a:buChar char="Ø"/>
            </a:pPr>
            <a:r>
              <a:rPr lang="en-US" sz="1700" dirty="0">
                <a:solidFill>
                  <a:srgbClr val="000000"/>
                </a:solidFill>
                <a:latin typeface="+mj-lt"/>
                <a:ea typeface="Calibri" panose="020F0502020204030204" pitchFamily="34" charset="0"/>
                <a:cs typeface="Times New Roman" panose="02020603050405020304" pitchFamily="18" charset="0"/>
              </a:rPr>
              <a:t>To implement procurement of Service Providers on behalf of the Department.  The DBSA will apply it’s own procurement policies and procedures in procuring Service Providers either by open tender (if the need require) or from panel of service providers.  All of the Service providers to date, has been appointed from the DBSA panel of service providers </a:t>
            </a:r>
          </a:p>
          <a:p>
            <a:pPr marL="285750" indent="-285750" algn="just">
              <a:lnSpc>
                <a:spcPct val="150000"/>
              </a:lnSpc>
              <a:buFont typeface="Wingdings" panose="05000000000000000000" pitchFamily="2" charset="2"/>
              <a:buChar char="Ø"/>
            </a:pPr>
            <a:r>
              <a:rPr lang="en-US" sz="1700" dirty="0">
                <a:solidFill>
                  <a:srgbClr val="000000"/>
                </a:solidFill>
                <a:latin typeface="+mj-lt"/>
                <a:ea typeface="Calibri" panose="020F0502020204030204" pitchFamily="34" charset="0"/>
                <a:cs typeface="Times New Roman" panose="02020603050405020304" pitchFamily="18" charset="0"/>
              </a:rPr>
              <a:t>Consultation with the affected communities need to be conducted and coordinated by the DBSA social facilitators with support from NDT. </a:t>
            </a:r>
            <a:endParaRPr lang="en-US" sz="17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207293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8</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p:txBody>
          <a:bodyPr>
            <a:normAutofit/>
          </a:bodyPr>
          <a:lstStyle/>
          <a:p>
            <a:r>
              <a:rPr lang="en-ZA" dirty="0">
                <a:solidFill>
                  <a:schemeClr val="tx1"/>
                </a:solidFill>
              </a:rPr>
              <a:t>1.4 team structures</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8</a:t>
            </a:fld>
            <a:endParaRPr lang="en-US">
              <a:solidFill>
                <a:prstClr val="black">
                  <a:tint val="75000"/>
                </a:prstClr>
              </a:solidFill>
              <a:latin typeface="Calibri"/>
            </a:endParaRPr>
          </a:p>
        </p:txBody>
      </p:sp>
      <p:sp>
        <p:nvSpPr>
          <p:cNvPr id="2" name="Rectangle 2">
            <a:extLst>
              <a:ext uri="{FF2B5EF4-FFF2-40B4-BE49-F238E27FC236}">
                <a16:creationId xmlns:a16="http://schemas.microsoft.com/office/drawing/2014/main" xmlns="" id="{44AE36B8-597A-0B55-8856-7F043689C346}"/>
              </a:ext>
            </a:extLst>
          </p:cNvPr>
          <p:cNvSpPr>
            <a:spLocks noChangeArrowheads="1"/>
          </p:cNvSpPr>
          <p:nvPr/>
        </p:nvSpPr>
        <p:spPr bwMode="auto">
          <a:xfrm flipV="1">
            <a:off x="4518183" y="-1191130"/>
            <a:ext cx="13070805"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2FA13A20-89F6-7D4E-C8B9-E8D100BF506C}"/>
              </a:ext>
            </a:extLst>
          </p:cNvPr>
          <p:cNvGraphicFramePr>
            <a:graphicFrameLocks noChangeAspect="1"/>
          </p:cNvGraphicFramePr>
          <p:nvPr>
            <p:extLst>
              <p:ext uri="{D42A27DB-BD31-4B8C-83A1-F6EECF244321}">
                <p14:modId xmlns:p14="http://schemas.microsoft.com/office/powerpoint/2010/main" xmlns="" val="3086814920"/>
              </p:ext>
            </p:extLst>
          </p:nvPr>
        </p:nvGraphicFramePr>
        <p:xfrm>
          <a:off x="121505" y="1361436"/>
          <a:ext cx="4134809" cy="4772926"/>
        </p:xfrm>
        <a:graphic>
          <a:graphicData uri="http://schemas.openxmlformats.org/presentationml/2006/ole">
            <p:oleObj spid="_x0000_s1028" r:id="rId3" imgW="3990928" imgH="7658258" progId="">
              <p:embed/>
            </p:oleObj>
          </a:graphicData>
        </a:graphic>
      </p:graphicFrame>
      <p:sp>
        <p:nvSpPr>
          <p:cNvPr id="7" name="Rectangle 4">
            <a:extLst>
              <a:ext uri="{FF2B5EF4-FFF2-40B4-BE49-F238E27FC236}">
                <a16:creationId xmlns:a16="http://schemas.microsoft.com/office/drawing/2014/main" xmlns="" id="{DE2F8C25-9618-5E01-16F3-11843BE1881A}"/>
              </a:ext>
            </a:extLst>
          </p:cNvPr>
          <p:cNvSpPr>
            <a:spLocks noChangeArrowheads="1"/>
          </p:cNvSpPr>
          <p:nvPr/>
        </p:nvSpPr>
        <p:spPr bwMode="auto">
          <a:xfrm flipV="1">
            <a:off x="12284708" y="-499525"/>
            <a:ext cx="7029986"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BA0293F7-FCFA-000E-64B1-212F0DD6688D}"/>
              </a:ext>
            </a:extLst>
          </p:cNvPr>
          <p:cNvGraphicFramePr>
            <a:graphicFrameLocks noChangeAspect="1"/>
          </p:cNvGraphicFramePr>
          <p:nvPr>
            <p:extLst>
              <p:ext uri="{D42A27DB-BD31-4B8C-83A1-F6EECF244321}">
                <p14:modId xmlns:p14="http://schemas.microsoft.com/office/powerpoint/2010/main" xmlns="" val="2877345385"/>
              </p:ext>
            </p:extLst>
          </p:nvPr>
        </p:nvGraphicFramePr>
        <p:xfrm>
          <a:off x="4452869" y="1361435"/>
          <a:ext cx="4220219" cy="4772927"/>
        </p:xfrm>
        <a:graphic>
          <a:graphicData uri="http://schemas.openxmlformats.org/presentationml/2006/ole">
            <p:oleObj spid="_x0000_s1029" r:id="rId4" imgW="4705489" imgH="6867459" progId="">
              <p:embed/>
            </p:oleObj>
          </a:graphicData>
        </a:graphic>
      </p:graphicFrame>
      <p:sp>
        <p:nvSpPr>
          <p:cNvPr id="10" name="TextBox 9">
            <a:extLst>
              <a:ext uri="{FF2B5EF4-FFF2-40B4-BE49-F238E27FC236}">
                <a16:creationId xmlns:a16="http://schemas.microsoft.com/office/drawing/2014/main" xmlns="" id="{B8E85DAB-9E01-9768-F6E7-9FCD3C4D69BA}"/>
              </a:ext>
            </a:extLst>
          </p:cNvPr>
          <p:cNvSpPr txBox="1"/>
          <p:nvPr/>
        </p:nvSpPr>
        <p:spPr>
          <a:xfrm>
            <a:off x="552090" y="6219568"/>
            <a:ext cx="3170824" cy="307777"/>
          </a:xfrm>
          <a:prstGeom prst="rect">
            <a:avLst/>
          </a:prstGeom>
          <a:noFill/>
        </p:spPr>
        <p:txBody>
          <a:bodyPr wrap="square" rtlCol="0">
            <a:spAutoFit/>
          </a:bodyPr>
          <a:lstStyle/>
          <a:p>
            <a:r>
              <a:rPr lang="en-US" sz="1400"/>
              <a:t>Institutional Arrangement (i.e. PSU)</a:t>
            </a:r>
          </a:p>
        </p:txBody>
      </p:sp>
      <p:sp>
        <p:nvSpPr>
          <p:cNvPr id="12" name="TextBox 11">
            <a:extLst>
              <a:ext uri="{FF2B5EF4-FFF2-40B4-BE49-F238E27FC236}">
                <a16:creationId xmlns:a16="http://schemas.microsoft.com/office/drawing/2014/main" xmlns="" id="{D40A8541-3F66-62A1-E183-9508266C42DE}"/>
              </a:ext>
            </a:extLst>
          </p:cNvPr>
          <p:cNvSpPr txBox="1"/>
          <p:nvPr/>
        </p:nvSpPr>
        <p:spPr>
          <a:xfrm>
            <a:off x="5051903" y="6219568"/>
            <a:ext cx="3712461" cy="307777"/>
          </a:xfrm>
          <a:prstGeom prst="rect">
            <a:avLst/>
          </a:prstGeom>
          <a:noFill/>
        </p:spPr>
        <p:txBody>
          <a:bodyPr wrap="square" rtlCol="0">
            <a:spAutoFit/>
          </a:bodyPr>
          <a:lstStyle/>
          <a:p>
            <a:r>
              <a:rPr lang="en-US" sz="1400"/>
              <a:t>DBSA Institutional Arrangement</a:t>
            </a:r>
          </a:p>
        </p:txBody>
      </p:sp>
      <p:graphicFrame>
        <p:nvGraphicFramePr>
          <p:cNvPr id="14" name="Table 13">
            <a:extLst>
              <a:ext uri="{FF2B5EF4-FFF2-40B4-BE49-F238E27FC236}">
                <a16:creationId xmlns:a16="http://schemas.microsoft.com/office/drawing/2014/main" xmlns="" id="{45846438-F153-32DA-5242-722F50F903C8}"/>
              </a:ext>
            </a:extLst>
          </p:cNvPr>
          <p:cNvGraphicFramePr>
            <a:graphicFrameLocks noGrp="1"/>
          </p:cNvGraphicFramePr>
          <p:nvPr>
            <p:extLst>
              <p:ext uri="{D42A27DB-BD31-4B8C-83A1-F6EECF244321}">
                <p14:modId xmlns:p14="http://schemas.microsoft.com/office/powerpoint/2010/main" xmlns="" val="2342768539"/>
              </p:ext>
            </p:extLst>
          </p:nvPr>
        </p:nvGraphicFramePr>
        <p:xfrm>
          <a:off x="8869644" y="1377677"/>
          <a:ext cx="3200852" cy="5149669"/>
        </p:xfrm>
        <a:graphic>
          <a:graphicData uri="http://schemas.openxmlformats.org/drawingml/2006/table">
            <a:tbl>
              <a:tblPr/>
              <a:tblGrid>
                <a:gridCol w="1163946">
                  <a:extLst>
                    <a:ext uri="{9D8B030D-6E8A-4147-A177-3AD203B41FA5}">
                      <a16:colId xmlns:a16="http://schemas.microsoft.com/office/drawing/2014/main" xmlns="" val="1515527588"/>
                    </a:ext>
                  </a:extLst>
                </a:gridCol>
                <a:gridCol w="2036906">
                  <a:extLst>
                    <a:ext uri="{9D8B030D-6E8A-4147-A177-3AD203B41FA5}">
                      <a16:colId xmlns:a16="http://schemas.microsoft.com/office/drawing/2014/main" xmlns="" val="2315769371"/>
                    </a:ext>
                  </a:extLst>
                </a:gridCol>
              </a:tblGrid>
              <a:tr h="282756">
                <a:tc>
                  <a:txBody>
                    <a:bodyPr/>
                    <a:lstStyle/>
                    <a:p>
                      <a:pPr algn="ctr" fontAlgn="ctr"/>
                      <a:r>
                        <a:rPr lang="en-US" sz="1000" b="1" i="0" u="none" strike="noStrike">
                          <a:solidFill>
                            <a:srgbClr val="000000"/>
                          </a:solidFill>
                          <a:effectLst/>
                          <a:latin typeface="Arial" panose="020B0604020202020204" pitchFamily="34" charset="0"/>
                        </a:rPr>
                        <a:t>DBSA RESOURCE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ROLE(S) ON NDT Programmes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570316081"/>
                  </a:ext>
                </a:extLst>
              </a:tr>
              <a:tr h="323150">
                <a:tc>
                  <a:txBody>
                    <a:bodyPr/>
                    <a:lstStyle/>
                    <a:p>
                      <a:pPr algn="l" fontAlgn="ctr"/>
                      <a:r>
                        <a:rPr lang="en-US" sz="1000" b="1" i="0" u="none" strike="noStrike">
                          <a:solidFill>
                            <a:srgbClr val="000000"/>
                          </a:solidFill>
                          <a:effectLst/>
                          <a:latin typeface="Arial" panose="020B0604020202020204" pitchFamily="34" charset="0"/>
                        </a:rPr>
                        <a:t>Chuene Ramphele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000" b="1" i="0" u="none" strike="noStrike">
                          <a:solidFill>
                            <a:srgbClr val="000000"/>
                          </a:solidFill>
                          <a:effectLst/>
                          <a:latin typeface="Arial" panose="020B0604020202020204" pitchFamily="34" charset="0"/>
                        </a:rPr>
                        <a:t>Group Executive - IDD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3088589"/>
                  </a:ext>
                </a:extLst>
              </a:tr>
              <a:tr h="336393">
                <a:tc>
                  <a:txBody>
                    <a:bodyPr/>
                    <a:lstStyle/>
                    <a:p>
                      <a:pPr algn="l" fontAlgn="ctr"/>
                      <a:r>
                        <a:rPr lang="en-US" sz="1000" b="0" i="0" u="none" strike="noStrike">
                          <a:solidFill>
                            <a:srgbClr val="000000"/>
                          </a:solidFill>
                          <a:effectLst/>
                          <a:latin typeface="Arial" panose="020B0604020202020204" pitchFamily="34" charset="0"/>
                        </a:rPr>
                        <a:t>Crouse Schoeman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Head – Construction &amp; Maintenance Delivery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4751743"/>
                  </a:ext>
                </a:extLst>
              </a:tr>
              <a:tr h="323150">
                <a:tc>
                  <a:txBody>
                    <a:bodyPr/>
                    <a:lstStyle/>
                    <a:p>
                      <a:pPr algn="l" fontAlgn="ctr"/>
                      <a:r>
                        <a:rPr lang="en-US" sz="1000" b="0" i="0" u="none" strike="noStrike">
                          <a:solidFill>
                            <a:srgbClr val="000000"/>
                          </a:solidFill>
                          <a:effectLst/>
                          <a:latin typeface="Arial" panose="020B0604020202020204" pitchFamily="34" charset="0"/>
                        </a:rPr>
                        <a:t>Thulani Nxumalo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Programme Manager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3656053"/>
                  </a:ext>
                </a:extLst>
              </a:tr>
              <a:tr h="329570">
                <a:tc>
                  <a:txBody>
                    <a:bodyPr/>
                    <a:lstStyle/>
                    <a:p>
                      <a:pPr algn="l" fontAlgn="ctr"/>
                      <a:r>
                        <a:rPr lang="en-US" sz="1000" b="0" i="0" u="none" strike="noStrike">
                          <a:solidFill>
                            <a:srgbClr val="000000"/>
                          </a:solidFill>
                          <a:effectLst/>
                          <a:latin typeface="Arial" panose="020B0604020202020204" pitchFamily="34" charset="0"/>
                        </a:rPr>
                        <a:t>Charles Ngundu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Senior Construction Project Manager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875636"/>
                  </a:ext>
                </a:extLst>
              </a:tr>
              <a:tr h="323150">
                <a:tc>
                  <a:txBody>
                    <a:bodyPr/>
                    <a:lstStyle/>
                    <a:p>
                      <a:pPr algn="l" fontAlgn="ctr"/>
                      <a:r>
                        <a:rPr lang="en-US" sz="1000" b="0" i="0" u="none" strike="noStrike">
                          <a:solidFill>
                            <a:srgbClr val="000000"/>
                          </a:solidFill>
                          <a:effectLst/>
                          <a:latin typeface="Arial" panose="020B0604020202020204" pitchFamily="34" charset="0"/>
                        </a:rPr>
                        <a:t>Isaac Motsoari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Construction Project Manager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1730250"/>
                  </a:ext>
                </a:extLst>
              </a:tr>
              <a:tr h="323150">
                <a:tc>
                  <a:txBody>
                    <a:bodyPr/>
                    <a:lstStyle/>
                    <a:p>
                      <a:pPr algn="l" fontAlgn="ctr"/>
                      <a:r>
                        <a:rPr lang="en-US" sz="1000" b="0" i="0" u="none" strike="noStrike">
                          <a:solidFill>
                            <a:srgbClr val="000000"/>
                          </a:solidFill>
                          <a:effectLst/>
                          <a:latin typeface="Arial" panose="020B0604020202020204" pitchFamily="34" charset="0"/>
                        </a:rPr>
                        <a:t>Akhona Aphane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Construction Project Manager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2093737"/>
                  </a:ext>
                </a:extLst>
              </a:tr>
              <a:tr h="323150">
                <a:tc>
                  <a:txBody>
                    <a:bodyPr/>
                    <a:lstStyle/>
                    <a:p>
                      <a:pPr algn="l" fontAlgn="ctr"/>
                      <a:r>
                        <a:rPr lang="en-US" sz="1000" b="0" i="0" u="none" strike="noStrike">
                          <a:solidFill>
                            <a:srgbClr val="000000"/>
                          </a:solidFill>
                          <a:effectLst/>
                          <a:latin typeface="Arial" panose="020B0604020202020204" pitchFamily="34" charset="0"/>
                        </a:rPr>
                        <a:t>Jeanette Ndou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Clerk of Works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525847"/>
                  </a:ext>
                </a:extLst>
              </a:tr>
              <a:tr h="323150">
                <a:tc>
                  <a:txBody>
                    <a:bodyPr/>
                    <a:lstStyle/>
                    <a:p>
                      <a:pPr algn="l" fontAlgn="ctr"/>
                      <a:r>
                        <a:rPr lang="en-US" sz="1000" b="0" i="0" u="none" strike="noStrike">
                          <a:solidFill>
                            <a:srgbClr val="000000"/>
                          </a:solidFill>
                          <a:effectLst/>
                          <a:latin typeface="Arial" panose="020B0604020202020204" pitchFamily="34" charset="0"/>
                        </a:rPr>
                        <a:t>Dorothy Mbuthia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Professional Quantity Surveyor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9754812"/>
                  </a:ext>
                </a:extLst>
              </a:tr>
              <a:tr h="323150">
                <a:tc>
                  <a:txBody>
                    <a:bodyPr/>
                    <a:lstStyle/>
                    <a:p>
                      <a:pPr algn="l" fontAlgn="ctr"/>
                      <a:r>
                        <a:rPr lang="en-US" sz="1000" b="0" i="0" u="none" strike="noStrike">
                          <a:solidFill>
                            <a:srgbClr val="000000"/>
                          </a:solidFill>
                          <a:effectLst/>
                          <a:latin typeface="Arial" panose="020B0604020202020204" pitchFamily="34" charset="0"/>
                        </a:rPr>
                        <a:t>Lizelle Van Rooyen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Programme Planner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9294802"/>
                  </a:ext>
                </a:extLst>
              </a:tr>
              <a:tr h="323150">
                <a:tc>
                  <a:txBody>
                    <a:bodyPr/>
                    <a:lstStyle/>
                    <a:p>
                      <a:pPr algn="l" fontAlgn="ctr"/>
                      <a:r>
                        <a:rPr lang="en-US" sz="1000" b="0" i="0" u="none" strike="noStrike">
                          <a:solidFill>
                            <a:srgbClr val="000000"/>
                          </a:solidFill>
                          <a:effectLst/>
                          <a:latin typeface="Arial" panose="020B0604020202020204" pitchFamily="34" charset="0"/>
                        </a:rPr>
                        <a:t>Sibongiseni Mdladla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Development Facilitator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0853558"/>
                  </a:ext>
                </a:extLst>
              </a:tr>
              <a:tr h="323150">
                <a:tc>
                  <a:txBody>
                    <a:bodyPr/>
                    <a:lstStyle/>
                    <a:p>
                      <a:pPr algn="l" fontAlgn="ctr"/>
                      <a:r>
                        <a:rPr lang="en-US" sz="1000" b="0" i="0" u="none" strike="noStrike">
                          <a:solidFill>
                            <a:srgbClr val="000000"/>
                          </a:solidFill>
                          <a:effectLst/>
                          <a:latin typeface="Arial" panose="020B0604020202020204" pitchFamily="34" charset="0"/>
                        </a:rPr>
                        <a:t>Deepesh Govan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Programme Accountant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3928616"/>
                  </a:ext>
                </a:extLst>
              </a:tr>
              <a:tr h="323150">
                <a:tc>
                  <a:txBody>
                    <a:bodyPr/>
                    <a:lstStyle/>
                    <a:p>
                      <a:pPr algn="l" fontAlgn="ctr"/>
                      <a:r>
                        <a:rPr lang="en-US" sz="1000" b="0" i="0" u="none" strike="noStrike">
                          <a:solidFill>
                            <a:srgbClr val="000000"/>
                          </a:solidFill>
                          <a:effectLst/>
                          <a:latin typeface="Arial" panose="020B0604020202020204" pitchFamily="34" charset="0"/>
                        </a:rPr>
                        <a:t>Mihloti Chabalala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Financial Administrator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9136188"/>
                  </a:ext>
                </a:extLst>
              </a:tr>
              <a:tr h="323150">
                <a:tc>
                  <a:txBody>
                    <a:bodyPr/>
                    <a:lstStyle/>
                    <a:p>
                      <a:pPr algn="l" fontAlgn="ctr"/>
                      <a:r>
                        <a:rPr lang="en-US" sz="1000" b="0" i="0" u="none" strike="noStrike">
                          <a:solidFill>
                            <a:srgbClr val="000000"/>
                          </a:solidFill>
                          <a:effectLst/>
                          <a:latin typeface="Arial" panose="020B0604020202020204" pitchFamily="34" charset="0"/>
                        </a:rPr>
                        <a:t>Cindie Venter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a:solidFill>
                            <a:srgbClr val="000000"/>
                          </a:solidFill>
                          <a:effectLst/>
                          <a:latin typeface="Arial" panose="020B0604020202020204" pitchFamily="34" charset="0"/>
                        </a:rPr>
                        <a:t>OHS Specialist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33349"/>
                  </a:ext>
                </a:extLst>
              </a:tr>
              <a:tr h="323150">
                <a:tc>
                  <a:txBody>
                    <a:bodyPr/>
                    <a:lstStyle/>
                    <a:p>
                      <a:pPr algn="l" fontAlgn="ctr"/>
                      <a:r>
                        <a:rPr lang="en-US" sz="1000" b="0" i="0" u="none" strike="noStrike">
                          <a:solidFill>
                            <a:srgbClr val="000000"/>
                          </a:solidFill>
                          <a:effectLst/>
                          <a:latin typeface="Arial" panose="020B0604020202020204" pitchFamily="34" charset="0"/>
                        </a:rPr>
                        <a:t>Boipelo Tshugane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dirty="0" err="1">
                          <a:solidFill>
                            <a:srgbClr val="000000"/>
                          </a:solidFill>
                          <a:effectLst/>
                          <a:latin typeface="Arial" panose="020B0604020202020204" pitchFamily="34" charset="0"/>
                        </a:rPr>
                        <a:t>Programme</a:t>
                      </a:r>
                      <a:r>
                        <a:rPr lang="en-US" sz="1000" b="0" i="0" u="none" strike="noStrike" dirty="0">
                          <a:solidFill>
                            <a:srgbClr val="000000"/>
                          </a:solidFill>
                          <a:effectLst/>
                          <a:latin typeface="Arial" panose="020B0604020202020204" pitchFamily="34" charset="0"/>
                        </a:rPr>
                        <a:t> Administrator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0493578"/>
                  </a:ext>
                </a:extLst>
              </a:tr>
              <a:tr h="323150">
                <a:tc>
                  <a:txBody>
                    <a:bodyPr/>
                    <a:lstStyle/>
                    <a:p>
                      <a:pPr algn="l" fontAlgn="ctr"/>
                      <a:r>
                        <a:rPr lang="en-US" sz="1000" b="0" i="0" u="none" strike="noStrike">
                          <a:solidFill>
                            <a:srgbClr val="000000"/>
                          </a:solidFill>
                          <a:effectLst/>
                          <a:latin typeface="Arial" panose="020B0604020202020204" pitchFamily="34" charset="0"/>
                        </a:rPr>
                        <a:t>Mxolisi Maome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ctr"/>
                      <a:r>
                        <a:rPr lang="en-US" sz="1000" b="0" i="0" u="none" strike="noStrike" dirty="0">
                          <a:solidFill>
                            <a:srgbClr val="000000"/>
                          </a:solidFill>
                          <a:effectLst/>
                          <a:latin typeface="Arial" panose="020B0604020202020204" pitchFamily="34" charset="0"/>
                        </a:rPr>
                        <a:t>Legal expert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6204973"/>
                  </a:ext>
                </a:extLst>
              </a:tr>
            </a:tbl>
          </a:graphicData>
        </a:graphic>
      </p:graphicFrame>
    </p:spTree>
    <p:extLst>
      <p:ext uri="{BB962C8B-B14F-4D97-AF65-F5344CB8AC3E}">
        <p14:creationId xmlns:p14="http://schemas.microsoft.com/office/powerpoint/2010/main" xmlns="" val="27279344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3BD858E-AC9A-4D97-95C2-56ABD276337E}"/>
              </a:ext>
            </a:extLst>
          </p:cNvPr>
          <p:cNvSpPr>
            <a:spLocks noGrp="1"/>
          </p:cNvSpPr>
          <p:nvPr>
            <p:ph type="sldNum" sz="quarter" idx="12"/>
          </p:nvPr>
        </p:nvSpPr>
        <p:spPr/>
        <p:txBody>
          <a:bodyPr/>
          <a:lstStyle/>
          <a:p>
            <a:fld id="{0D712AE6-0A2C-8540-9ACB-1C6BCF181E53}" type="slidenum">
              <a:rPr lang="en-US" smtClean="0"/>
              <a:pPr/>
              <a:t>9</a:t>
            </a:fld>
            <a:endParaRPr lang="en-US"/>
          </a:p>
        </p:txBody>
      </p:sp>
      <p:sp>
        <p:nvSpPr>
          <p:cNvPr id="9" name="Title 8">
            <a:extLst>
              <a:ext uri="{FF2B5EF4-FFF2-40B4-BE49-F238E27FC236}">
                <a16:creationId xmlns:a16="http://schemas.microsoft.com/office/drawing/2014/main" xmlns="" id="{97E1A96A-90D1-4F2E-97C8-B751D8F2792A}"/>
              </a:ext>
            </a:extLst>
          </p:cNvPr>
          <p:cNvSpPr>
            <a:spLocks noGrp="1"/>
          </p:cNvSpPr>
          <p:nvPr>
            <p:ph type="title"/>
          </p:nvPr>
        </p:nvSpPr>
        <p:spPr>
          <a:xfrm>
            <a:off x="1450263" y="3289177"/>
            <a:ext cx="9841889" cy="468000"/>
          </a:xfrm>
        </p:spPr>
        <p:txBody>
          <a:bodyPr>
            <a:normAutofit/>
          </a:bodyPr>
          <a:lstStyle/>
          <a:p>
            <a:r>
              <a:rPr lang="en-ZA" dirty="0">
                <a:solidFill>
                  <a:schemeClr val="tx1"/>
                </a:solidFill>
              </a:rPr>
              <a:t>Status of projects, funding and timeframes</a:t>
            </a:r>
          </a:p>
        </p:txBody>
      </p:sp>
      <p:sp>
        <p:nvSpPr>
          <p:cNvPr id="11" name="Slide Number Placeholder 3"/>
          <p:cNvSpPr txBox="1">
            <a:spLocks/>
          </p:cNvSpPr>
          <p:nvPr/>
        </p:nvSpPr>
        <p:spPr>
          <a:xfrm>
            <a:off x="7384473" y="6792714"/>
            <a:ext cx="2133600"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1FB429F-2601-452F-87C0-F1614AF2C367}" type="slidenum">
              <a:rPr lang="en-US" smtClean="0">
                <a:solidFill>
                  <a:prstClr val="black">
                    <a:tint val="75000"/>
                  </a:prstClr>
                </a:solidFill>
                <a:latin typeface="Calibri"/>
              </a:rPr>
              <a:pPr>
                <a:defRPr/>
              </a:pPr>
              <a:t>9</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5841741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2019 DBSA">
      <a:dk1>
        <a:sysClr val="windowText" lastClr="000000"/>
      </a:dk1>
      <a:lt1>
        <a:sysClr val="window" lastClr="FFFFFF"/>
      </a:lt1>
      <a:dk2>
        <a:srgbClr val="301C16"/>
      </a:dk2>
      <a:lt2>
        <a:srgbClr val="E6E7E8"/>
      </a:lt2>
      <a:accent1>
        <a:srgbClr val="FBB040"/>
      </a:accent1>
      <a:accent2>
        <a:srgbClr val="E24F25"/>
      </a:accent2>
      <a:accent3>
        <a:srgbClr val="757070"/>
      </a:accent3>
      <a:accent4>
        <a:srgbClr val="301C16"/>
      </a:accent4>
      <a:accent5>
        <a:srgbClr val="C00000"/>
      </a:accent5>
      <a:accent6>
        <a:srgbClr val="AFBE24"/>
      </a:accent6>
      <a:hlink>
        <a:srgbClr val="E24F25"/>
      </a:hlink>
      <a:folHlink>
        <a:srgbClr val="FBB040"/>
      </a:folHlink>
    </a:clrScheme>
    <a:fontScheme name="2019 DB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B494C3AE3C14488490FC9E0479396A" ma:contentTypeVersion="15" ma:contentTypeDescription="Create a new document." ma:contentTypeScope="" ma:versionID="be39d4a5b9eff66f6b617a5b52d1cfe7">
  <xsd:schema xmlns:xsd="http://www.w3.org/2001/XMLSchema" xmlns:xs="http://www.w3.org/2001/XMLSchema" xmlns:p="http://schemas.microsoft.com/office/2006/metadata/properties" xmlns:ns2="89eb5031-c747-43ab-851c-c4d4b836b993" xmlns:ns3="c3ef2306-e690-42f2-a8cc-4c7eaad027b5" targetNamespace="http://schemas.microsoft.com/office/2006/metadata/properties" ma:root="true" ma:fieldsID="366e88b4320e1feba2e1d3503d36f102" ns2:_="" ns3:_="">
    <xsd:import namespace="89eb5031-c747-43ab-851c-c4d4b836b993"/>
    <xsd:import namespace="c3ef2306-e690-42f2-a8cc-4c7eaad027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b5031-c747-43ab-851c-c4d4b836b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15e8d43-4d68-47d8-84fd-7cc9c464aa36"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ef2306-e690-42f2-a8cc-4c7eaad027b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101ff1b-1107-4c3d-8c2a-d3d067ed92b1}" ma:internalName="TaxCatchAll" ma:showField="CatchAllData" ma:web="c3ef2306-e690-42f2-a8cc-4c7eaad02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89eb5031-c747-43ab-851c-c4d4b836b993">
      <Terms xmlns="http://schemas.microsoft.com/office/infopath/2007/PartnerControls"/>
    </lcf76f155ced4ddcb4097134ff3c332f>
    <TaxCatchAll xmlns="c3ef2306-e690-42f2-a8cc-4c7eaad027b5" xsi:nil="true"/>
    <SharedWithUsers xmlns="c3ef2306-e690-42f2-a8cc-4c7eaad027b5">
      <UserInfo>
        <DisplayName>Boipelo Tshugane</DisplayName>
        <AccountId>39</AccountId>
        <AccountType/>
      </UserInfo>
      <UserInfo>
        <DisplayName>Thulani Nxumalo</DisplayName>
        <AccountId>15</AccountId>
        <AccountType/>
      </UserInfo>
      <UserInfo>
        <DisplayName>Crouse Schoeman</DisplayName>
        <AccountId>60</AccountId>
        <AccountType/>
      </UserInfo>
      <UserInfo>
        <DisplayName>Charles Ngundu</DisplayName>
        <AccountId>16</AccountId>
        <AccountType/>
      </UserInfo>
      <UserInfo>
        <DisplayName>Isaac Motsoari</DisplayName>
        <AccountId>18</AccountId>
        <AccountType/>
      </UserInfo>
      <UserInfo>
        <DisplayName>Akhona Aphane</DisplayName>
        <AccountId>59</AccountId>
        <AccountType/>
      </UserInfo>
      <UserInfo>
        <DisplayName>Dorothy Mbuthia</DisplayName>
        <AccountId>14</AccountId>
        <AccountType/>
      </UserInfo>
      <UserInfo>
        <DisplayName>Jeanette Ndou</DisplayName>
        <AccountId>19</AccountId>
        <AccountType/>
      </UserInfo>
    </SharedWithUsers>
  </documentManagement>
</p:properties>
</file>

<file path=customXml/itemProps1.xml><?xml version="1.0" encoding="utf-8"?>
<ds:datastoreItem xmlns:ds="http://schemas.openxmlformats.org/officeDocument/2006/customXml" ds:itemID="{13C02DB6-9863-43A1-841B-3DEE6313BE04}">
  <ds:schemaRefs>
    <ds:schemaRef ds:uri="89eb5031-c747-43ab-851c-c4d4b836b993"/>
    <ds:schemaRef ds:uri="c3ef2306-e690-42f2-a8cc-4c7eaad027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7DF5C0-A530-4FA8-AFF0-821ED3801842}">
  <ds:schemaRefs>
    <ds:schemaRef ds:uri="http://schemas.microsoft.com/sharepoint/v3/contenttype/forms"/>
  </ds:schemaRefs>
</ds:datastoreItem>
</file>

<file path=customXml/itemProps3.xml><?xml version="1.0" encoding="utf-8"?>
<ds:datastoreItem xmlns:ds="http://schemas.openxmlformats.org/officeDocument/2006/customXml" ds:itemID="{6B2A5EC8-E493-47AC-9BE7-A604006B5AAF}">
  <ds:schemaRefs>
    <ds:schemaRef ds:uri="http://purl.org/dc/elements/1.1/"/>
    <ds:schemaRef ds:uri="http://schemas.microsoft.com/office/2006/documentManagement/types"/>
    <ds:schemaRef ds:uri="http://schemas.openxmlformats.org/package/2006/metadata/core-properties"/>
    <ds:schemaRef ds:uri="http://purl.org/dc/terms/"/>
    <ds:schemaRef ds:uri="c3ef2306-e690-42f2-a8cc-4c7eaad027b5"/>
    <ds:schemaRef ds:uri="http://www.w3.org/XML/1998/namespace"/>
    <ds:schemaRef ds:uri="http://purl.org/dc/dcmitype/"/>
    <ds:schemaRef ds:uri="http://schemas.microsoft.com/office/infopath/2007/PartnerControls"/>
    <ds:schemaRef ds:uri="89eb5031-c747-43ab-851c-c4d4b836b99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1202</TotalTime>
  <Words>7062</Words>
  <Application>Microsoft Office PowerPoint</Application>
  <PresentationFormat>Custom</PresentationFormat>
  <Paragraphs>1605</Paragraphs>
  <Slides>39</Slides>
  <Notes>13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39</vt:i4>
      </vt:variant>
    </vt:vector>
  </HeadingPairs>
  <TitlesOfParts>
    <vt:vector size="40" baseType="lpstr">
      <vt:lpstr>Office Theme</vt:lpstr>
      <vt:lpstr>Development bank of southern Africa Infrastructure delivery division</vt:lpstr>
      <vt:lpstr>Purpose </vt:lpstr>
      <vt:lpstr>RESPONSE TO QUESTIONS POSED</vt:lpstr>
      <vt:lpstr>Memorandum of agreement discussion</vt:lpstr>
      <vt:lpstr>1.1 Memorandum of agreement overview</vt:lpstr>
      <vt:lpstr>1.2 scope of the agreement</vt:lpstr>
      <vt:lpstr>1.3 role of the implementing agent</vt:lpstr>
      <vt:lpstr>1.4 team structures</vt:lpstr>
      <vt:lpstr>Status of projects, funding and timeframes</vt:lpstr>
      <vt:lpstr>2.1 Financial requirements - LIFE CYCLE</vt:lpstr>
      <vt:lpstr>Slide 11</vt:lpstr>
      <vt:lpstr>2.3 PROPOSED TIMELINES OF THE PROGRAMME</vt:lpstr>
      <vt:lpstr>2.4 graphical representation of project clusters</vt:lpstr>
      <vt:lpstr>2.5 distribution of projects per province</vt:lpstr>
      <vt:lpstr>Progress made to date</vt:lpstr>
      <vt:lpstr>3.1 progress overview</vt:lpstr>
      <vt:lpstr>3.2 Progress overview</vt:lpstr>
      <vt:lpstr>Slide 18</vt:lpstr>
      <vt:lpstr>Challenges and matters for discussion</vt:lpstr>
      <vt:lpstr>4.1 Challenges or issues</vt:lpstr>
      <vt:lpstr>4.2 MATTERS</vt:lpstr>
      <vt:lpstr>OTHER matters</vt:lpstr>
      <vt:lpstr>5 other matters</vt:lpstr>
      <vt:lpstr>Detailed discussion per project in construction (47)</vt:lpstr>
      <vt:lpstr>Construction STAGE</vt:lpstr>
      <vt:lpstr>Construction STAGE</vt:lpstr>
      <vt:lpstr>Construction STAGE</vt:lpstr>
      <vt:lpstr>Construction STAGE</vt:lpstr>
      <vt:lpstr>Construction STAGE</vt:lpstr>
      <vt:lpstr>Construction STAGE</vt:lpstr>
      <vt:lpstr>Construction STAGE</vt:lpstr>
      <vt:lpstr>Construction STAGE</vt:lpstr>
      <vt:lpstr>Programme current Progress</vt:lpstr>
      <vt:lpstr>Programme current Progress</vt:lpstr>
      <vt:lpstr>Programme current Progress</vt:lpstr>
      <vt:lpstr>Programme current Progress</vt:lpstr>
      <vt:lpstr>Programme current Progress</vt:lpstr>
      <vt:lpstr>Development Outputs and outcomes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IDD STRATEGY AND Operating model</dc:title>
  <dc:creator>NirajN@dbsa.org</dc:creator>
  <cp:lastModifiedBy>USER</cp:lastModifiedBy>
  <cp:revision>53</cp:revision>
  <cp:lastPrinted>2023-06-13T05:40:11Z</cp:lastPrinted>
  <dcterms:created xsi:type="dcterms:W3CDTF">2020-02-27T09:29:40Z</dcterms:created>
  <dcterms:modified xsi:type="dcterms:W3CDTF">2023-06-14T09:46:07Z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0x0101007BB494C3AE3C14488490FC9E0479396A</vt:lpwstr>
  </property>
  <property fmtid="{D5CDD505-2E9C-101B-9397-08002B2CF9AE}" pid="3" name="MediaServiceImageTags">
    <vt:lpwstr/>
  </property>
</Properties>
</file>