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sd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522" r:id="rId3"/>
    <p:sldId id="524" r:id="rId4"/>
    <p:sldId id="531" r:id="rId5"/>
    <p:sldId id="532" r:id="rId6"/>
    <p:sldId id="535" r:id="rId7"/>
    <p:sldId id="536" r:id="rId8"/>
    <p:sldId id="537" r:id="rId9"/>
    <p:sldId id="543" r:id="rId10"/>
    <p:sldId id="542" r:id="rId11"/>
    <p:sldId id="534" r:id="rId12"/>
    <p:sldId id="539" r:id="rId13"/>
    <p:sldId id="546" r:id="rId14"/>
    <p:sldId id="545" r:id="rId15"/>
    <p:sldId id="485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CCFF66"/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971" autoAdjust="0"/>
  </p:normalViewPr>
  <p:slideViewPr>
    <p:cSldViewPr snapToGrid="0" snapToObjects="1"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411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3"/>
            <a:ext cx="2946400" cy="496411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52203DD3-92F2-4D1D-838A-968541F004E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1"/>
            <a:ext cx="2946400" cy="496410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631"/>
            <a:ext cx="2946400" cy="496410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82C7780F-2387-4863-B6C0-7340A3FC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9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870" tIns="46935" rIns="93870" bIns="469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3870" tIns="46935" rIns="93870" bIns="46935" rtlCol="0"/>
          <a:lstStyle>
            <a:lvl1pPr algn="r">
              <a:defRPr sz="1200"/>
            </a:lvl1pPr>
          </a:lstStyle>
          <a:p>
            <a:fld id="{15BFFD7A-5E90-42C2-893B-A1D11B7C9E04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70" tIns="46935" rIns="93870" bIns="469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9" y="4715154"/>
            <a:ext cx="5438140" cy="4466988"/>
          </a:xfrm>
          <a:prstGeom prst="rect">
            <a:avLst/>
          </a:prstGeom>
        </p:spPr>
        <p:txBody>
          <a:bodyPr vert="horz" lIns="93870" tIns="46935" rIns="93870" bIns="469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870" tIns="46935" rIns="93870" bIns="469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3870" tIns="46935" rIns="93870" bIns="46935" rtlCol="0" anchor="b"/>
          <a:lstStyle>
            <a:lvl1pPr algn="r">
              <a:defRPr sz="1200"/>
            </a:lvl1pPr>
          </a:lstStyle>
          <a:p>
            <a:fld id="{E25DFFE1-4D92-4605-8A76-C26FB09C9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2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72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2398" indent="-289384" defTabSz="98872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7536" indent="-231507" defTabSz="98872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0549" indent="-231507" defTabSz="98872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3563" indent="-231507" defTabSz="98872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6578" indent="-231507" defTabSz="98872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9592" indent="-231507" defTabSz="98872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72606" indent="-231507" defTabSz="98872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35620" indent="-231507" defTabSz="98872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B85F84-4F67-46C0-9809-27AE1631AEED}" type="slidenum">
              <a:rPr lang="en-US" sz="1300"/>
              <a:pPr eaLnBrk="1" hangingPunct="1"/>
              <a:t>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9163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64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5545" indent="-294440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776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8867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1997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1076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2181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3285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4390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CC592D-B597-46DE-94E9-E85C80BC167A}" type="slidenum">
              <a:rPr lang="en-ZA" sz="1300">
                <a:solidFill>
                  <a:srgbClr val="000000"/>
                </a:solidFill>
                <a:cs typeface="Arial" charset="0"/>
              </a:rPr>
              <a:pPr eaLnBrk="1" hangingPunct="1"/>
              <a:t>4</a:t>
            </a:fld>
            <a:endParaRPr lang="en-ZA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ZA" smtClean="0"/>
          </a:p>
        </p:txBody>
      </p:sp>
    </p:spTree>
    <p:extLst>
      <p:ext uri="{BB962C8B-B14F-4D97-AF65-F5344CB8AC3E}">
        <p14:creationId xmlns:p14="http://schemas.microsoft.com/office/powerpoint/2010/main" val="330987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64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5545" indent="-294440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776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8867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1997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1076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2181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3285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4390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CC592D-B597-46DE-94E9-E85C80BC167A}" type="slidenum">
              <a:rPr lang="en-ZA" sz="1300">
                <a:solidFill>
                  <a:srgbClr val="000000"/>
                </a:solidFill>
                <a:cs typeface="Arial" charset="0"/>
              </a:rPr>
              <a:pPr eaLnBrk="1" hangingPunct="1"/>
              <a:t>6</a:t>
            </a:fld>
            <a:endParaRPr lang="en-ZA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ZA" smtClean="0"/>
          </a:p>
        </p:txBody>
      </p:sp>
    </p:spTree>
    <p:extLst>
      <p:ext uri="{BB962C8B-B14F-4D97-AF65-F5344CB8AC3E}">
        <p14:creationId xmlns:p14="http://schemas.microsoft.com/office/powerpoint/2010/main" val="222419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64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5545" indent="-294440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776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8867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1997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1076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2181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3285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4390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CC592D-B597-46DE-94E9-E85C80BC167A}" type="slidenum">
              <a:rPr lang="en-ZA" sz="1300">
                <a:solidFill>
                  <a:srgbClr val="000000"/>
                </a:solidFill>
                <a:cs typeface="Arial" charset="0"/>
              </a:rPr>
              <a:pPr eaLnBrk="1" hangingPunct="1"/>
              <a:t>7</a:t>
            </a:fld>
            <a:endParaRPr lang="en-ZA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ZA" smtClean="0"/>
          </a:p>
        </p:txBody>
      </p:sp>
    </p:spTree>
    <p:extLst>
      <p:ext uri="{BB962C8B-B14F-4D97-AF65-F5344CB8AC3E}">
        <p14:creationId xmlns:p14="http://schemas.microsoft.com/office/powerpoint/2010/main" val="155431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64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5545" indent="-294440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776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8867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19972" indent="-235552" defTabSz="98964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1076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2181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3285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4390" indent="-235552" defTabSz="989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CC592D-B597-46DE-94E9-E85C80BC167A}" type="slidenum">
              <a:rPr lang="en-ZA" sz="1300">
                <a:solidFill>
                  <a:srgbClr val="000000"/>
                </a:solidFill>
                <a:cs typeface="Arial" charset="0"/>
              </a:rPr>
              <a:pPr eaLnBrk="1" hangingPunct="1"/>
              <a:t>12</a:t>
            </a:fld>
            <a:endParaRPr lang="en-ZA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ZA" smtClean="0"/>
          </a:p>
        </p:txBody>
      </p:sp>
    </p:spTree>
    <p:extLst>
      <p:ext uri="{BB962C8B-B14F-4D97-AF65-F5344CB8AC3E}">
        <p14:creationId xmlns:p14="http://schemas.microsoft.com/office/powerpoint/2010/main" val="16163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2F24FE-4794-489D-B287-B295BDE7A57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6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sd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7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5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62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8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89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4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0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20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79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A13FC-3BFE-4D6F-B5F3-94962580CB3D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E47EB-F0D6-8741-B524-5CFC58B3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66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4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3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3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3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8E8B7-8BD9-9F48-9FB6-4E0DFEDB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0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04660" y="6356350"/>
            <a:ext cx="2190750" cy="365125"/>
          </a:xfrm>
          <a:prstGeom prst="rect">
            <a:avLst/>
          </a:prstGeom>
        </p:spPr>
        <p:txBody>
          <a:bodyPr/>
          <a:lstStyle>
            <a:lvl1pPr marL="228600" indent="-228600" algn="r">
              <a:buFont typeface="+mj-lt"/>
              <a:buAutoNum type="arabicPeriod"/>
              <a:defRPr/>
            </a:lvl1pPr>
          </a:lstStyle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2f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www.google.co.za/url?sa=i&amp;rct=j&amp;q=&amp;esrc=s&amp;source=images&amp;cd=&amp;cad=rja&amp;uact=8&amp;ved=0ahUKEwicvY-55_bSAhWGPBQKHWfBCYAQjRwIBw&amp;url=http://sa-save.com/products/delivery&amp;psig=AFQjCNH4keMGO-ut4D9LTwWxmLfIw83b5w&amp;ust=1490708329470844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"/>
          <p:cNvSpPr txBox="1"/>
          <p:nvPr/>
        </p:nvSpPr>
        <p:spPr>
          <a:xfrm>
            <a:off x="3013075" y="5105400"/>
            <a:ext cx="5913438" cy="415925"/>
          </a:xfrm>
          <a:prstGeom prst="rect">
            <a:avLst/>
          </a:prstGeom>
          <a:ln w="12700">
            <a:miter lim="400000"/>
          </a:ln>
          <a:extLst/>
        </p:spPr>
        <p:txBody>
          <a:bodyPr lIns="45718" tIns="45718" rIns="45718" bIns="45718">
            <a:spAutoFit/>
          </a:bodyPr>
          <a:lstStyle>
            <a:lvl1pPr algn="ctr">
              <a:defRPr sz="21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123" name="QUARTER 2 AND 3…"/>
          <p:cNvSpPr txBox="1">
            <a:spLocks noChangeArrowheads="1"/>
          </p:cNvSpPr>
          <p:nvPr/>
        </p:nvSpPr>
        <p:spPr bwMode="auto">
          <a:xfrm>
            <a:off x="5137060" y="941856"/>
            <a:ext cx="2736940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b="1" dirty="0" smtClean="0"/>
              <a:t>DATE</a:t>
            </a:r>
            <a:r>
              <a:rPr lang="en-US" sz="1200" b="1" dirty="0"/>
              <a:t>: </a:t>
            </a:r>
            <a:r>
              <a:rPr lang="en-US" sz="1200" b="1" dirty="0" smtClean="0"/>
              <a:t> 13 June 2023</a:t>
            </a:r>
            <a:endParaRPr lang="en-US" sz="1200" b="1" dirty="0"/>
          </a:p>
        </p:txBody>
      </p:sp>
      <p:sp>
        <p:nvSpPr>
          <p:cNvPr id="122" name="PERFORMANCE…"/>
          <p:cNvSpPr txBox="1"/>
          <p:nvPr/>
        </p:nvSpPr>
        <p:spPr>
          <a:xfrm>
            <a:off x="3623661" y="0"/>
            <a:ext cx="5409020" cy="923326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5718" tIns="45718" rIns="45718" bIns="45718">
            <a:spAutoFit/>
          </a:bodyPr>
          <a:lstStyle/>
          <a:p>
            <a:pPr algn="ctr">
              <a:defRPr/>
            </a:pPr>
            <a:r>
              <a:rPr lang="en-ZA" altLang="en-US" b="1" cap="all" dirty="0" smtClean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Presentation to the Portfolio committee on Home affairs</a:t>
            </a:r>
          </a:p>
          <a:p>
            <a:pPr algn="ctr">
              <a:defRPr/>
            </a:pPr>
            <a:r>
              <a:rPr lang="en-ZA" altLang="en-US" b="1" cap="all" dirty="0" smtClean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Western Cape: Stellenbosch </a:t>
            </a:r>
            <a:endParaRPr lang="en-US" altLang="en-US" sz="1800" b="1" cap="all"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9A13FC-3BFE-4D6F-B5F3-94962580CB3D}" type="slidenum">
              <a:rPr lang="en-ZA" smtClean="0"/>
              <a:pPr>
                <a:defRPr/>
              </a:pPr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6329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898"/>
            <a:ext cx="8229600" cy="61107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HIGH VOLUME OFFICES &amp; QUEUE MANAGEMENT STRATEGIES </a:t>
            </a:r>
            <a:endParaRPr lang="en-US" sz="2400" b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199" y="679972"/>
            <a:ext cx="8229601" cy="52629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1800" b="1" dirty="0" smtClean="0">
                <a:latin typeface="+mn-lt"/>
              </a:rPr>
              <a:t>Efforts to reduce waiting times:</a:t>
            </a:r>
            <a:endParaRPr lang="en-US" sz="1800" b="1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Signage displayed on queue poles placed outside of the office to categories queues into:</a:t>
            </a:r>
          </a:p>
          <a:p>
            <a:pPr marL="639762" lvl="3" indent="-285750" algn="just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Smart card and passport applications</a:t>
            </a:r>
            <a:r>
              <a:rPr lang="en-US" sz="1800" dirty="0" smtClean="0">
                <a:latin typeface="+mn-lt"/>
              </a:rPr>
              <a:t>,</a:t>
            </a:r>
            <a:endParaRPr lang="en-US" sz="1800" dirty="0">
              <a:latin typeface="+mn-lt"/>
            </a:endParaRPr>
          </a:p>
          <a:p>
            <a:pPr marL="639762" lvl="3" indent="-285750" algn="just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Smart card and passport collections</a:t>
            </a:r>
            <a:r>
              <a:rPr lang="en-US" sz="1800" dirty="0" smtClean="0">
                <a:latin typeface="+mn-lt"/>
              </a:rPr>
              <a:t>,</a:t>
            </a:r>
            <a:endParaRPr lang="en-US" sz="1800" dirty="0">
              <a:latin typeface="+mn-lt"/>
            </a:endParaRPr>
          </a:p>
          <a:p>
            <a:pPr marL="639762" lvl="3" indent="-285750" algn="just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Legacy system applications (Birth-, Death- registration, Temporary ID Certificates).</a:t>
            </a:r>
          </a:p>
          <a:p>
            <a:pPr lvl="3" algn="just"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Prioritize client categories: Elderly, </a:t>
            </a:r>
            <a:r>
              <a:rPr lang="en-US" sz="1800" dirty="0" smtClean="0">
                <a:latin typeface="+mn-lt"/>
              </a:rPr>
              <a:t>persons with disabilities, pregnant </a:t>
            </a:r>
            <a:r>
              <a:rPr lang="en-US" sz="1800" dirty="0">
                <a:latin typeface="+mn-lt"/>
              </a:rPr>
              <a:t>mothers, mothers with </a:t>
            </a:r>
            <a:r>
              <a:rPr lang="en-US" sz="1800" dirty="0" smtClean="0">
                <a:latin typeface="+mn-lt"/>
              </a:rPr>
              <a:t>infants. </a:t>
            </a:r>
          </a:p>
          <a:p>
            <a:pPr marL="342900" indent="-342900" algn="just">
              <a:buFont typeface="+mj-lt"/>
              <a:buAutoNum type="arabicPeriod"/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1800" dirty="0" smtClean="0">
                <a:latin typeface="+mn-lt"/>
              </a:rPr>
              <a:t>Learners in uniform accompanied by parents are prioritized.</a:t>
            </a:r>
            <a:endParaRPr lang="en-US" sz="1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Compulsory for office managers to visit front office areas every 2 </a:t>
            </a:r>
            <a:r>
              <a:rPr lang="en-US" sz="1800" dirty="0" smtClean="0">
                <a:latin typeface="+mn-lt"/>
              </a:rPr>
              <a:t>hours and interact with clients. </a:t>
            </a:r>
          </a:p>
          <a:p>
            <a:pPr marL="342900" indent="-342900" algn="just">
              <a:buFont typeface="+mj-lt"/>
              <a:buAutoNum type="arabicPeriod"/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1800" dirty="0" smtClean="0">
                <a:latin typeface="+mn-lt"/>
              </a:rPr>
              <a:t>Floorwalkers </a:t>
            </a:r>
            <a:r>
              <a:rPr lang="en-US" sz="1800" dirty="0">
                <a:latin typeface="+mn-lt"/>
              </a:rPr>
              <a:t>direct clients and communicate approximate waiting times to clients inside of the </a:t>
            </a:r>
            <a:r>
              <a:rPr lang="en-US" sz="1800" dirty="0" smtClean="0">
                <a:latin typeface="+mn-lt"/>
              </a:rPr>
              <a:t>office.</a:t>
            </a:r>
            <a:endParaRPr lang="en-US" sz="1800" dirty="0">
              <a:latin typeface="+mn-lt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AutoNum type="arabicPeriod" startAt="7"/>
              <a:defRPr/>
            </a:pPr>
            <a:r>
              <a:rPr lang="en-US" sz="1800" dirty="0" smtClean="0">
                <a:latin typeface="+mn-lt"/>
              </a:rPr>
              <a:t>Continuous communication to clients when high volumes are experienced.</a:t>
            </a:r>
          </a:p>
          <a:p>
            <a:pPr marL="342900" indent="-342900" algn="just">
              <a:buAutoNum type="arabicPeriod" startAt="7"/>
              <a:defRPr/>
            </a:pPr>
            <a:endParaRPr lang="en-US" sz="800" dirty="0">
              <a:latin typeface="+mn-lt"/>
            </a:endParaRPr>
          </a:p>
          <a:p>
            <a:pPr marL="342900" indent="-342900" algn="just">
              <a:buAutoNum type="arabicPeriod" startAt="7"/>
              <a:defRPr/>
            </a:pPr>
            <a:r>
              <a:rPr lang="en-US" sz="1800" dirty="0" smtClean="0">
                <a:latin typeface="+mn-lt"/>
              </a:rPr>
              <a:t>Awareness raising of booking pilot.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525461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STELLENBOSCH </a:t>
            </a:r>
            <a:r>
              <a:rPr lang="en-US" sz="2400" b="1" dirty="0" smtClean="0"/>
              <a:t>PICTURES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184828"/>
            <a:ext cx="4163736" cy="2413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9" y="697554"/>
            <a:ext cx="3680461" cy="2117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4" y="3194502"/>
            <a:ext cx="3672796" cy="2413509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97555"/>
            <a:ext cx="4163736" cy="21179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358" y="2815495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OFFICE SPACE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5608318" y="2815495"/>
            <a:ext cx="260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OFFICE COUNTERS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1121305" y="5527040"/>
            <a:ext cx="283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OFFICE WAITING AREA</a:t>
            </a: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5656578" y="5617686"/>
            <a:ext cx="241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OFFICE INTERIOR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6" y="82550"/>
            <a:ext cx="8696326" cy="5842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/>
              <a:t>OVERVIEW STELLENBOSCH ABSA BANK </a:t>
            </a:r>
          </a:p>
        </p:txBody>
      </p:sp>
      <p:graphicFrame>
        <p:nvGraphicFramePr>
          <p:cNvPr id="614403" name="Group 3"/>
          <p:cNvGraphicFramePr>
            <a:graphicFrameLocks noGrp="1"/>
          </p:cNvGraphicFramePr>
          <p:nvPr/>
        </p:nvGraphicFramePr>
        <p:xfrm>
          <a:off x="0" y="3313113"/>
          <a:ext cx="257175" cy="214312"/>
        </p:xfrm>
        <a:graphic>
          <a:graphicData uri="http://schemas.openxmlformats.org/drawingml/2006/table">
            <a:tbl>
              <a:tblPr/>
              <a:tblGrid>
                <a:gridCol w="25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Rectangle 1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7" name="Rectangle 1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8" name="Rectangle 1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Rectangle 1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0" name="Rectangle 2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1" name="Rectangle 2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3" name="Rectangle 2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Rectangle 2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Rectangle 2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Rectangle 2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Rectangle 2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Rectangle 2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0" name="Rectangle 3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1" name="Rectangle 3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2" name="Rectangle 38"/>
          <p:cNvSpPr>
            <a:spLocks noChangeArrowheads="1"/>
          </p:cNvSpPr>
          <p:nvPr/>
        </p:nvSpPr>
        <p:spPr bwMode="auto">
          <a:xfrm>
            <a:off x="82550" y="471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704" y="1055688"/>
            <a:ext cx="8641798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ZA" dirty="0" smtClean="0">
                <a:cs typeface="Arial" panose="020B0604020202020204" pitchFamily="34" charset="0"/>
              </a:rPr>
              <a:t>Stellenbosch ABSA bank c/o </a:t>
            </a:r>
            <a:r>
              <a:rPr lang="en-ZA" dirty="0" err="1" smtClean="0">
                <a:cs typeface="Arial" panose="020B0604020202020204" pitchFamily="34" charset="0"/>
              </a:rPr>
              <a:t>Ryneveld</a:t>
            </a:r>
            <a:r>
              <a:rPr lang="en-ZA" dirty="0" smtClean="0">
                <a:cs typeface="Arial" panose="020B0604020202020204" pitchFamily="34" charset="0"/>
              </a:rPr>
              <a:t> and </a:t>
            </a:r>
            <a:r>
              <a:rPr lang="en-ZA" dirty="0" err="1" smtClean="0">
                <a:cs typeface="Arial" panose="020B0604020202020204" pitchFamily="34" charset="0"/>
              </a:rPr>
              <a:t>Plein</a:t>
            </a:r>
            <a:r>
              <a:rPr lang="en-ZA" dirty="0" smtClean="0">
                <a:cs typeface="Arial" panose="020B0604020202020204" pitchFamily="34" charset="0"/>
              </a:rPr>
              <a:t> street </a:t>
            </a:r>
            <a:r>
              <a:rPr lang="en-ZA" dirty="0" smtClean="0">
                <a:cs typeface="Arial" panose="020B0604020202020204" pitchFamily="34" charset="0"/>
              </a:rPr>
              <a:t>is earmarked to</a:t>
            </a:r>
            <a:r>
              <a:rPr lang="en-ZA" dirty="0" smtClean="0">
                <a:cs typeface="Arial" panose="020B0604020202020204" pitchFamily="34" charset="0"/>
              </a:rPr>
              <a:t> open for </a:t>
            </a:r>
            <a:r>
              <a:rPr lang="en-ZA" dirty="0" smtClean="0">
                <a:cs typeface="Arial" panose="020B0604020202020204" pitchFamily="34" charset="0"/>
              </a:rPr>
              <a:t>Home Affairs services </a:t>
            </a:r>
            <a:r>
              <a:rPr lang="en-ZA" dirty="0" smtClean="0">
                <a:cs typeface="Arial" panose="020B0604020202020204" pitchFamily="34" charset="0"/>
              </a:rPr>
              <a:t>on</a:t>
            </a:r>
            <a:r>
              <a:rPr lang="en-ZA" dirty="0" smtClean="0">
                <a:cs typeface="Arial" panose="020B0604020202020204" pitchFamily="34" charset="0"/>
              </a:rPr>
              <a:t> 26 June </a:t>
            </a:r>
            <a:r>
              <a:rPr lang="en-ZA" dirty="0" smtClean="0">
                <a:cs typeface="Arial" panose="020B0604020202020204" pitchFamily="34" charset="0"/>
              </a:rPr>
              <a:t>2023.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ZA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branch will provide online booking on </a:t>
            </a:r>
            <a:r>
              <a:rPr lang="en-US" dirty="0" err="1" smtClean="0">
                <a:cs typeface="Arial" panose="020B0604020202020204" pitchFamily="34" charset="0"/>
              </a:rPr>
              <a:t>eHomeAffairs</a:t>
            </a:r>
            <a:r>
              <a:rPr lang="en-US" dirty="0" smtClean="0">
                <a:cs typeface="Arial" panose="020B0604020202020204" pitchFamily="34" charset="0"/>
              </a:rPr>
              <a:t> services for clients in the Stellenbosch and surrounding areas.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Service infrastructure in the branch will include waiting areas, 2 counters and 1 photo booth.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ABSA branch will be able to provide much needed services such as Smart ID cards and passport applications. </a:t>
            </a:r>
            <a:endParaRPr lang="en-US" dirty="0">
              <a:cs typeface="Arial" panose="020B0604020202020204" pitchFamily="34" charset="0"/>
            </a:endParaRPr>
          </a:p>
          <a:p>
            <a:endParaRPr lang="en-ZA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098"/>
            <a:ext cx="8229600" cy="6016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CHALLENGES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300"/>
            <a:ext cx="8229600" cy="48539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 pitchFamily="34" charset="0"/>
              </a:rPr>
              <a:t>Adequate offices space in the Stellenbosch area remains a matter of concern to be addressed.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 err="1" smtClean="0">
                <a:cs typeface="Arial" pitchFamily="34" charset="0"/>
              </a:rPr>
              <a:t>Loadshedding</a:t>
            </a:r>
            <a:r>
              <a:rPr lang="en-US" sz="1800" dirty="0" smtClean="0">
                <a:cs typeface="Arial" pitchFamily="34" charset="0"/>
              </a:rPr>
              <a:t> disruptions continues to impact on the overall service programs of the office despite the office having a generator. (on and off switch – rebooting</a:t>
            </a:r>
            <a:r>
              <a:rPr lang="en-US" sz="1800" dirty="0">
                <a:cs typeface="Arial" pitchFamily="34" charset="0"/>
              </a:rPr>
              <a:t>)</a:t>
            </a:r>
            <a:endParaRPr lang="en-US" sz="1800" dirty="0" smtClean="0"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 pitchFamily="34" charset="0"/>
              </a:rPr>
              <a:t>Systems stability during service hours negatively impacts on the management of service and contributes to longer public queues outside the small office.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 smtClean="0"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Arial" pitchFamily="34" charset="0"/>
              </a:rPr>
              <a:t>Human Resource capacity is receiving attention but natural attrition impacted the office negatively.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 smtClean="0">
              <a:cs typeface="Arial" pitchFamily="34" charset="0"/>
            </a:endParaRPr>
          </a:p>
          <a:p>
            <a:pPr>
              <a:buAutoNum type="arabicPeriod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5805488"/>
            <a:ext cx="9144000" cy="1041400"/>
            <a:chOff x="0" y="5828721"/>
            <a:chExt cx="9144000" cy="1017421"/>
          </a:xfrm>
        </p:grpSpPr>
        <p:pic>
          <p:nvPicPr>
            <p:cNvPr id="133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5828721"/>
              <a:ext cx="2520279" cy="1017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0" y="5881453"/>
              <a:ext cx="9144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1335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5989768"/>
              <a:ext cx="1222402" cy="757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469900" y="549275"/>
            <a:ext cx="83486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altLang="en-US" sz="2800" b="1"/>
          </a:p>
        </p:txBody>
      </p:sp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469900" y="549275"/>
            <a:ext cx="83486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  <a:p>
            <a:endParaRPr lang="en-GB" altLang="en-US" b="1">
              <a:solidFill>
                <a:schemeClr val="tx2"/>
              </a:solidFill>
            </a:endParaRPr>
          </a:p>
        </p:txBody>
      </p:sp>
      <p:pic>
        <p:nvPicPr>
          <p:cNvPr id="10" name="Picture 4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77" y="1828524"/>
            <a:ext cx="3808033" cy="251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6136" y="4869160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3200" dirty="0"/>
          </a:p>
        </p:txBody>
      </p:sp>
      <p:sp>
        <p:nvSpPr>
          <p:cNvPr id="8" name="Rectangle 7"/>
          <p:cNvSpPr/>
          <p:nvPr/>
        </p:nvSpPr>
        <p:spPr>
          <a:xfrm>
            <a:off x="6917746" y="2812896"/>
            <a:ext cx="1697901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b="1" dirty="0" smtClean="0"/>
              <a:t>Dankie</a:t>
            </a:r>
            <a:endParaRPr lang="en-ZA" sz="3600" dirty="0"/>
          </a:p>
          <a:p>
            <a:endParaRPr lang="en-ZA" sz="3600" dirty="0"/>
          </a:p>
        </p:txBody>
      </p:sp>
      <p:sp>
        <p:nvSpPr>
          <p:cNvPr id="9" name="Rectangle 8"/>
          <p:cNvSpPr/>
          <p:nvPr/>
        </p:nvSpPr>
        <p:spPr>
          <a:xfrm>
            <a:off x="238231" y="2788814"/>
            <a:ext cx="282641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b="1" dirty="0">
                <a:solidFill>
                  <a:srgbClr val="70A913"/>
                </a:solidFill>
              </a:rPr>
              <a:t>Ngiyabonga</a:t>
            </a:r>
            <a:endParaRPr lang="en-ZA" sz="3600" dirty="0">
              <a:solidFill>
                <a:srgbClr val="70A91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4270" y="988794"/>
            <a:ext cx="2278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b="1" dirty="0">
                <a:solidFill>
                  <a:srgbClr val="FF0000"/>
                </a:solidFill>
              </a:rPr>
              <a:t>Thank you </a:t>
            </a:r>
            <a:endParaRPr lang="en-ZA" sz="36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5970588"/>
            <a:ext cx="847725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E8B7-8BD9-9F48-9FB6-4E0DFEDB8449}" type="slidenum">
              <a:rPr lang="en-US" sz="1800" smtClean="0"/>
              <a:t>14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1056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48"/>
            <a:ext cx="8229600" cy="601662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b="1" dirty="0" smtClean="0"/>
              <a:t>PURPOSE OF THE PRESENTATION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33550"/>
            <a:ext cx="84963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provide the Portfolio Committee on Home Affairs :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 short overview of the Cape </a:t>
            </a:r>
            <a:r>
              <a:rPr lang="en-US" dirty="0" err="1" smtClean="0"/>
              <a:t>Winelands</a:t>
            </a:r>
            <a:r>
              <a:rPr lang="en-US" dirty="0" smtClean="0"/>
              <a:t> District,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 summary of services provided by Stellenbosch Medium Office,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Increased footprint in the Stellenbosch area – ABSA bank.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6"/>
            <a:ext cx="8229600" cy="619737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CAPE WINELANDS: GEOGRAPHICAL LAYOUT </a:t>
            </a:r>
            <a:endParaRPr lang="en-US" sz="2400" b="1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2345621" y="4699957"/>
            <a:ext cx="949835" cy="196375"/>
          </a:xfrm>
          <a:prstGeom prst="wedgeRoundRect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 smtClean="0">
                <a:solidFill>
                  <a:schemeClr val="tx1"/>
                </a:solidFill>
              </a:rPr>
              <a:t>Paarl </a:t>
            </a:r>
            <a:endParaRPr lang="en-ZA" sz="10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354456" y="3303016"/>
            <a:ext cx="937697" cy="250019"/>
          </a:xfrm>
          <a:prstGeom prst="wedgeRoundRect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Robertson</a:t>
            </a:r>
            <a:endParaRPr lang="en-ZA" sz="1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0" y="704850"/>
            <a:ext cx="6371303" cy="5149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3194" y="4546068"/>
            <a:ext cx="78560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 smtClean="0"/>
              <a:t>PAARL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3331" y="3707184"/>
            <a:ext cx="63498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CERES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24446" y="4278980"/>
            <a:ext cx="11058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WORCESTE</a:t>
            </a:r>
            <a:r>
              <a:rPr lang="en-ZA" sz="1400" dirty="0" smtClean="0"/>
              <a:t>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969310" y="4868533"/>
            <a:ext cx="110684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ROBERTSON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1753" y="4853845"/>
            <a:ext cx="136370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 smtClean="0"/>
              <a:t>STELLENBOSCH</a:t>
            </a:r>
            <a:endParaRPr lang="en-US" sz="1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6" y="82550"/>
            <a:ext cx="8696326" cy="50038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/>
              <a:t>OVERVIEW  CAPE WINELANDS  </a:t>
            </a:r>
          </a:p>
        </p:txBody>
      </p:sp>
      <p:graphicFrame>
        <p:nvGraphicFramePr>
          <p:cNvPr id="614403" name="Group 3"/>
          <p:cNvGraphicFramePr>
            <a:graphicFrameLocks noGrp="1"/>
          </p:cNvGraphicFramePr>
          <p:nvPr/>
        </p:nvGraphicFramePr>
        <p:xfrm>
          <a:off x="0" y="3313113"/>
          <a:ext cx="257175" cy="214312"/>
        </p:xfrm>
        <a:graphic>
          <a:graphicData uri="http://schemas.openxmlformats.org/drawingml/2006/table">
            <a:tbl>
              <a:tblPr/>
              <a:tblGrid>
                <a:gridCol w="25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Rectangle 1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7" name="Rectangle 1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8" name="Rectangle 1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Rectangle 1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0" name="Rectangle 2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1" name="Rectangle 2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3" name="Rectangle 2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Rectangle 2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Rectangle 2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Rectangle 2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Rectangle 2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Rectangle 2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0" name="Rectangle 3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1" name="Rectangle 3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2" name="Rectangle 38"/>
          <p:cNvSpPr>
            <a:spLocks noChangeArrowheads="1"/>
          </p:cNvSpPr>
          <p:nvPr/>
        </p:nvSpPr>
        <p:spPr bwMode="auto">
          <a:xfrm>
            <a:off x="82550" y="471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809" y="709621"/>
            <a:ext cx="868569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Arial" panose="020B0604020202020204" pitchFamily="34" charset="0"/>
              </a:rPr>
              <a:t>Cape </a:t>
            </a:r>
            <a:r>
              <a:rPr lang="en-US" dirty="0" err="1">
                <a:cs typeface="Arial" panose="020B0604020202020204" pitchFamily="34" charset="0"/>
              </a:rPr>
              <a:t>Winelands</a:t>
            </a:r>
            <a:r>
              <a:rPr lang="en-US" dirty="0">
                <a:cs typeface="Arial" panose="020B0604020202020204" pitchFamily="34" charset="0"/>
              </a:rPr>
              <a:t>  </a:t>
            </a:r>
            <a:r>
              <a:rPr lang="en-US" dirty="0" smtClean="0">
                <a:cs typeface="Arial" panose="020B0604020202020204" pitchFamily="34" charset="0"/>
              </a:rPr>
              <a:t>has the </a:t>
            </a:r>
            <a:r>
              <a:rPr lang="en-US" dirty="0">
                <a:cs typeface="Arial" panose="020B0604020202020204" pitchFamily="34" charset="0"/>
              </a:rPr>
              <a:t>second </a:t>
            </a:r>
            <a:r>
              <a:rPr lang="en-US" dirty="0" smtClean="0">
                <a:cs typeface="Arial" panose="020B0604020202020204" pitchFamily="34" charset="0"/>
              </a:rPr>
              <a:t>highest population  </a:t>
            </a:r>
            <a:r>
              <a:rPr lang="en-US" dirty="0">
                <a:cs typeface="Arial" panose="020B0604020202020204" pitchFamily="34" charset="0"/>
              </a:rPr>
              <a:t>with 14%, Cape Metro has the highest population of 62%, </a:t>
            </a:r>
            <a:r>
              <a:rPr lang="en-US" dirty="0" smtClean="0">
                <a:cs typeface="Arial" panose="020B0604020202020204" pitchFamily="34" charset="0"/>
              </a:rPr>
              <a:t>Garden Route </a:t>
            </a:r>
            <a:r>
              <a:rPr lang="en-US" dirty="0">
                <a:cs typeface="Arial" panose="020B0604020202020204" pitchFamily="34" charset="0"/>
              </a:rPr>
              <a:t>at 9,8% </a:t>
            </a:r>
            <a:r>
              <a:rPr lang="en-US" dirty="0" smtClean="0">
                <a:cs typeface="Arial" panose="020B0604020202020204" pitchFamily="34" charset="0"/>
              </a:rPr>
              <a:t>, West Coast 6.7</a:t>
            </a:r>
            <a:r>
              <a:rPr lang="en-US" dirty="0">
                <a:cs typeface="Arial" panose="020B0604020202020204" pitchFamily="34" charset="0"/>
              </a:rPr>
              <a:t>%, Overberg 3.8% and Central </a:t>
            </a:r>
            <a:r>
              <a:rPr lang="en-US" dirty="0" smtClean="0">
                <a:cs typeface="Arial" panose="020B0604020202020204" pitchFamily="34" charset="0"/>
              </a:rPr>
              <a:t>Karoo 1.5%.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Arial" panose="020B0604020202020204" pitchFamily="34" charset="0"/>
              </a:rPr>
              <a:t>18% of the Provincial staff compliment is deployed in the Cape </a:t>
            </a:r>
            <a:r>
              <a:rPr lang="en-US" dirty="0" err="1" smtClean="0">
                <a:cs typeface="Arial" panose="020B0604020202020204" pitchFamily="34" charset="0"/>
              </a:rPr>
              <a:t>Winelands</a:t>
            </a:r>
            <a:r>
              <a:rPr lang="en-US" dirty="0" smtClean="0"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Offices with </a:t>
            </a:r>
            <a:r>
              <a:rPr lang="en-US" altLang="en-US" dirty="0">
                <a:cs typeface="Arial" panose="020B0604020202020204" pitchFamily="34" charset="0"/>
              </a:rPr>
              <a:t>high client volumes in  </a:t>
            </a:r>
            <a:r>
              <a:rPr lang="en-US" altLang="en-US" dirty="0" smtClean="0">
                <a:cs typeface="Arial" panose="020B0604020202020204" pitchFamily="34" charset="0"/>
              </a:rPr>
              <a:t>Cape </a:t>
            </a:r>
            <a:r>
              <a:rPr lang="en-US" altLang="en-US" dirty="0" err="1" smtClean="0">
                <a:cs typeface="Arial" panose="020B0604020202020204" pitchFamily="34" charset="0"/>
              </a:rPr>
              <a:t>Winelands</a:t>
            </a:r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n-US" altLang="en-US" dirty="0">
                <a:cs typeface="Arial" panose="020B0604020202020204" pitchFamily="34" charset="0"/>
              </a:rPr>
              <a:t>– </a:t>
            </a:r>
            <a:r>
              <a:rPr lang="en-US" altLang="en-US" dirty="0" smtClean="0">
                <a:cs typeface="Arial" panose="020B0604020202020204" pitchFamily="34" charset="0"/>
              </a:rPr>
              <a:t>Paarl, Stellenbosch, Worcester Offices due to their close proximity to the Metro ( Mitchell’s Plain and Cape Town high Volume) and </a:t>
            </a:r>
            <a:r>
              <a:rPr lang="en-US" altLang="en-US" dirty="0">
                <a:cs typeface="Arial" panose="020B0604020202020204" pitchFamily="34" charset="0"/>
              </a:rPr>
              <a:t>o</a:t>
            </a:r>
            <a:r>
              <a:rPr lang="en-US" altLang="en-US" dirty="0" smtClean="0">
                <a:cs typeface="Arial" panose="020B0604020202020204" pitchFamily="34" charset="0"/>
              </a:rPr>
              <a:t>f late Robertson and Ceres are also experiencing high volumes. 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Predominantly Afrikaans speaking at 74.8%, </a:t>
            </a:r>
            <a:r>
              <a:rPr lang="en-US" altLang="en-US" dirty="0">
                <a:cs typeface="Arial" panose="020B0604020202020204" pitchFamily="34" charset="0"/>
              </a:rPr>
              <a:t>X</a:t>
            </a:r>
            <a:r>
              <a:rPr lang="en-US" altLang="en-US" dirty="0" smtClean="0">
                <a:cs typeface="Arial" panose="020B0604020202020204" pitchFamily="34" charset="0"/>
              </a:rPr>
              <a:t>hosa speaking at 16.6%, English speaking at 4.3%, Sotho Speaking at 1.9%, other 2.4%.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cs typeface="Arial" panose="020B0604020202020204" pitchFamily="34" charset="0"/>
              </a:rPr>
              <a:t>5.5% of </a:t>
            </a:r>
            <a:r>
              <a:rPr lang="en-US" altLang="en-US" dirty="0" smtClean="0">
                <a:cs typeface="Arial" panose="020B0604020202020204" pitchFamily="34" charset="0"/>
              </a:rPr>
              <a:t>population </a:t>
            </a:r>
            <a:r>
              <a:rPr lang="en-US" altLang="en-US" dirty="0">
                <a:cs typeface="Arial" panose="020B0604020202020204" pitchFamily="34" charset="0"/>
              </a:rPr>
              <a:t>is disabled ( Provincial 5.4</a:t>
            </a:r>
            <a:r>
              <a:rPr lang="en-US" altLang="en-US" dirty="0" smtClean="0">
                <a:cs typeface="Arial" panose="020B0604020202020204" pitchFamily="34" charset="0"/>
              </a:rPr>
              <a:t>%).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cs typeface="Arial" panose="020B0604020202020204" pitchFamily="34" charset="0"/>
              </a:rPr>
              <a:t>Average household size at </a:t>
            </a:r>
            <a:r>
              <a:rPr lang="en-US" altLang="en-US" dirty="0" smtClean="0">
                <a:cs typeface="Arial" panose="020B0604020202020204" pitchFamily="34" charset="0"/>
              </a:rPr>
              <a:t>4.0.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cs typeface="Arial" panose="020B0604020202020204" pitchFamily="34" charset="0"/>
              </a:rPr>
              <a:t>Female headed households </a:t>
            </a:r>
            <a:r>
              <a:rPr lang="en-US" altLang="en-US" dirty="0" smtClean="0">
                <a:cs typeface="Arial" panose="020B0604020202020204" pitchFamily="34" charset="0"/>
              </a:rPr>
              <a:t>are at </a:t>
            </a:r>
            <a:r>
              <a:rPr lang="en-US" altLang="en-US" dirty="0">
                <a:cs typeface="Arial" panose="020B0604020202020204" pitchFamily="34" charset="0"/>
              </a:rPr>
              <a:t>33.2</a:t>
            </a:r>
            <a:r>
              <a:rPr lang="en-US" altLang="en-US" dirty="0" smtClean="0">
                <a:cs typeface="Arial" panose="020B0604020202020204" pitchFamily="34" charset="0"/>
              </a:rPr>
              <a:t>%.</a:t>
            </a: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370"/>
            <a:ext cx="8229600" cy="549500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285750" indent="-285750">
              <a:defRPr/>
            </a:pPr>
            <a:r>
              <a:rPr lang="en-US" altLang="en-US" sz="2400" b="1" dirty="0" smtClean="0">
                <a:cs typeface="Arial" panose="020B0604020202020204" pitchFamily="34" charset="0"/>
              </a:rPr>
              <a:t>STELLENBOSCH OFFICE SERVICE AREA AND POPULATION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59822"/>
              </p:ext>
            </p:extLst>
          </p:nvPr>
        </p:nvGraphicFramePr>
        <p:xfrm>
          <a:off x="457201" y="1085851"/>
          <a:ext cx="8229600" cy="2103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6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Population numbers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(Stats SA)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Elderly (60 plus years)</a:t>
                      </a: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 Population for age group (1 - 14 years)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Population for age group (15 - 60 years)</a:t>
                      </a: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Unemployed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081"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latin typeface="+mn-lt"/>
                          <a:cs typeface="Arial" panose="020B0604020202020204" pitchFamily="34" charset="0"/>
                        </a:rPr>
                        <a:t>176523</a:t>
                      </a:r>
                    </a:p>
                    <a:p>
                      <a:pPr algn="ctr"/>
                      <a:endParaRPr lang="en-US" sz="1800" b="1" baseline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  <a:cs typeface="Arial" panose="020B0604020202020204" pitchFamily="34" charset="0"/>
                        </a:rPr>
                        <a:t>10123</a:t>
                      </a: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125042</a:t>
                      </a:r>
                    </a:p>
                    <a:p>
                      <a:pPr algn="ctr"/>
                      <a:endParaRPr lang="en-US" sz="1800" b="1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41354</a:t>
                      </a:r>
                    </a:p>
                    <a:p>
                      <a:pPr algn="ctr"/>
                      <a:endParaRPr lang="en-US" sz="18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42756</a:t>
                      </a:r>
                    </a:p>
                    <a:p>
                      <a:pPr algn="ctr"/>
                      <a:endParaRPr lang="en-US" sz="180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3681988"/>
            <a:ext cx="822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cs typeface="Arial" panose="020B0604020202020204" pitchFamily="34" charset="0"/>
              </a:rPr>
              <a:t>Area of service:</a:t>
            </a:r>
          </a:p>
          <a:p>
            <a:endParaRPr lang="en-US" b="1" u="sng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err="1" smtClean="0">
                <a:cs typeface="Arial" panose="020B0604020202020204" pitchFamily="34" charset="0"/>
              </a:rPr>
              <a:t>Klapmuts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Pniel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Kylemore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Lyndoch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Vlottenburg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Cloetesville</a:t>
            </a:r>
            <a:r>
              <a:rPr lang="en-US" dirty="0" smtClean="0">
                <a:cs typeface="Arial" panose="020B0604020202020204" pitchFamily="34" charset="0"/>
              </a:rPr>
              <a:t>, Jamestown, </a:t>
            </a:r>
            <a:r>
              <a:rPr lang="en-US" dirty="0" err="1" smtClean="0">
                <a:cs typeface="Arial" panose="020B0604020202020204" pitchFamily="34" charset="0"/>
              </a:rPr>
              <a:t>Idasvalley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Franschoek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Due to proximity to Metro (18.5km) the office also has  a high number of clients from the Cape Metro.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425" y="82550"/>
            <a:ext cx="8269288" cy="545652"/>
          </a:xfrm>
          <a:solidFill>
            <a:srgbClr val="92D05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/>
              <a:t>STELLENBOSCH OFFICE ORGANOGRAM</a:t>
            </a:r>
          </a:p>
        </p:txBody>
      </p:sp>
      <p:graphicFrame>
        <p:nvGraphicFramePr>
          <p:cNvPr id="614403" name="Group 3"/>
          <p:cNvGraphicFramePr>
            <a:graphicFrameLocks noGrp="1"/>
          </p:cNvGraphicFramePr>
          <p:nvPr/>
        </p:nvGraphicFramePr>
        <p:xfrm>
          <a:off x="0" y="3313113"/>
          <a:ext cx="257175" cy="214312"/>
        </p:xfrm>
        <a:graphic>
          <a:graphicData uri="http://schemas.openxmlformats.org/drawingml/2006/table">
            <a:tbl>
              <a:tblPr/>
              <a:tblGrid>
                <a:gridCol w="25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Rectangle 1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7" name="Rectangle 1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8" name="Rectangle 1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Rectangle 1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0" name="Rectangle 2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1" name="Rectangle 2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3" name="Rectangle 2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Rectangle 2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Rectangle 2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Rectangle 2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Rectangle 2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Rectangle 2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0" name="Rectangle 3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1" name="Rectangle 3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2" name="Rectangle 38"/>
          <p:cNvSpPr>
            <a:spLocks noChangeArrowheads="1"/>
          </p:cNvSpPr>
          <p:nvPr/>
        </p:nvSpPr>
        <p:spPr bwMode="auto">
          <a:xfrm>
            <a:off x="82550" y="471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5" name="Text Box 68"/>
          <p:cNvSpPr txBox="1">
            <a:spLocks noChangeArrowheads="1"/>
          </p:cNvSpPr>
          <p:nvPr/>
        </p:nvSpPr>
        <p:spPr bwMode="auto">
          <a:xfrm>
            <a:off x="3622675" y="913410"/>
            <a:ext cx="1406986" cy="10872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Office Manager</a:t>
            </a:r>
          </a:p>
          <a:p>
            <a:pPr algn="ctr" eaLnBrk="1" hangingPunct="1">
              <a:defRPr/>
            </a:pPr>
            <a:r>
              <a:rPr lang="en-US" sz="1200" b="1" dirty="0" err="1" smtClean="0">
                <a:solidFill>
                  <a:srgbClr val="000000"/>
                </a:solidFill>
              </a:rPr>
              <a:t>Ms</a:t>
            </a:r>
            <a:r>
              <a:rPr lang="en-US" sz="1200" b="1" dirty="0" smtClean="0">
                <a:solidFill>
                  <a:srgbClr val="000000"/>
                </a:solidFill>
              </a:rPr>
              <a:t> N Smith (P)</a:t>
            </a:r>
          </a:p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seconded to Permitting</a:t>
            </a:r>
          </a:p>
          <a:p>
            <a:pPr algn="ctr" eaLnBrk="1" hangingPunct="1"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defRPr/>
            </a:pPr>
            <a:endParaRPr lang="en-US" sz="1200" dirty="0" smtClean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691467" y="2057808"/>
            <a:ext cx="5775661" cy="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934" y="626425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6208" y="3211165"/>
            <a:ext cx="0" cy="316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68"/>
          <p:cNvSpPr txBox="1">
            <a:spLocks noChangeArrowheads="1"/>
          </p:cNvSpPr>
          <p:nvPr/>
        </p:nvSpPr>
        <p:spPr bwMode="auto">
          <a:xfrm>
            <a:off x="491665" y="2299199"/>
            <a:ext cx="3131010" cy="85293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1x Civic Service Supervisor</a:t>
            </a:r>
          </a:p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</a:rPr>
              <a:t>6</a:t>
            </a:r>
            <a:r>
              <a:rPr lang="en-US" sz="1200" b="1" dirty="0" smtClean="0">
                <a:solidFill>
                  <a:srgbClr val="000000"/>
                </a:solidFill>
              </a:rPr>
              <a:t> x </a:t>
            </a:r>
            <a:r>
              <a:rPr lang="en-US" sz="1200" b="1" dirty="0">
                <a:solidFill>
                  <a:srgbClr val="000000"/>
                </a:solidFill>
              </a:rPr>
              <a:t>C</a:t>
            </a:r>
            <a:r>
              <a:rPr lang="en-US" sz="1200" b="1" dirty="0" smtClean="0">
                <a:solidFill>
                  <a:srgbClr val="000000"/>
                </a:solidFill>
              </a:rPr>
              <a:t>ivic services clerks</a:t>
            </a:r>
          </a:p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1 CSC in process of recruitment due to Natural attrition</a:t>
            </a:r>
            <a:endParaRPr lang="en-US" sz="12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7467128" y="2084862"/>
            <a:ext cx="0" cy="258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700980" y="2084862"/>
            <a:ext cx="1" cy="233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68"/>
          <p:cNvSpPr txBox="1">
            <a:spLocks noChangeArrowheads="1"/>
          </p:cNvSpPr>
          <p:nvPr/>
        </p:nvSpPr>
        <p:spPr bwMode="auto">
          <a:xfrm>
            <a:off x="491666" y="3586976"/>
            <a:ext cx="3131009" cy="45237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1x Hospital clerk: </a:t>
            </a:r>
          </a:p>
          <a:p>
            <a:pPr algn="ctr" eaLnBrk="1" hangingPunct="1"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84" name="Text Box 68"/>
          <p:cNvSpPr txBox="1">
            <a:spLocks noChangeArrowheads="1"/>
          </p:cNvSpPr>
          <p:nvPr/>
        </p:nvSpPr>
        <p:spPr bwMode="auto">
          <a:xfrm>
            <a:off x="6100219" y="2343439"/>
            <a:ext cx="2694037" cy="78584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1x Control Immigration Officer</a:t>
            </a:r>
          </a:p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1 x Immigration Officer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680" y="4584693"/>
            <a:ext cx="68986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staff compliment: 8 (excluding OM seconded to HO)</a:t>
            </a:r>
          </a:p>
          <a:p>
            <a:r>
              <a:rPr lang="en-US" b="1" dirty="0" smtClean="0"/>
              <a:t>Permanent on staff establishment (P) - 7</a:t>
            </a:r>
          </a:p>
          <a:p>
            <a:r>
              <a:rPr lang="en-US" b="1" dirty="0" smtClean="0"/>
              <a:t>Temporary Deployed (TD)  - 1</a:t>
            </a:r>
          </a:p>
          <a:p>
            <a:endParaRPr lang="en-US" sz="1600" b="1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4326168" y="1569625"/>
            <a:ext cx="0" cy="488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6" y="82550"/>
            <a:ext cx="8696326" cy="5842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/>
              <a:t>OVERVIEW STELLENBOSCH OFFICE </a:t>
            </a:r>
          </a:p>
        </p:txBody>
      </p:sp>
      <p:graphicFrame>
        <p:nvGraphicFramePr>
          <p:cNvPr id="614403" name="Group 3"/>
          <p:cNvGraphicFramePr>
            <a:graphicFrameLocks noGrp="1"/>
          </p:cNvGraphicFramePr>
          <p:nvPr/>
        </p:nvGraphicFramePr>
        <p:xfrm>
          <a:off x="0" y="3313113"/>
          <a:ext cx="257175" cy="214312"/>
        </p:xfrm>
        <a:graphic>
          <a:graphicData uri="http://schemas.openxmlformats.org/drawingml/2006/table">
            <a:tbl>
              <a:tblPr/>
              <a:tblGrid>
                <a:gridCol w="25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Rectangle 1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7" name="Rectangle 1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8" name="Rectangle 1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Rectangle 1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0" name="Rectangle 2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1" name="Rectangle 2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3" name="Rectangle 23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Rectangle 25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Rectangle 26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Rectangle 27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Rectangle 28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Rectangle 29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0" name="Rectangle 30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1" name="Rectangle 31"/>
          <p:cNvSpPr>
            <a:spLocks noChangeArrowheads="1"/>
          </p:cNvSpPr>
          <p:nvPr/>
        </p:nvSpPr>
        <p:spPr bwMode="auto">
          <a:xfrm>
            <a:off x="4960938" y="2687638"/>
            <a:ext cx="2206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solidFill>
                  <a:srgbClr val="000000"/>
                </a:solidFill>
                <a:latin typeface="Verdana" pitchFamily="34" charset="0"/>
              </a:rPr>
              <a:t> 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2" name="Rectangle 38"/>
          <p:cNvSpPr>
            <a:spLocks noChangeArrowheads="1"/>
          </p:cNvSpPr>
          <p:nvPr/>
        </p:nvSpPr>
        <p:spPr bwMode="auto">
          <a:xfrm>
            <a:off x="82550" y="471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809" y="709621"/>
            <a:ext cx="8685692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ZA" dirty="0" smtClean="0">
                <a:cs typeface="Arial" panose="020B0604020202020204" pitchFamily="34" charset="0"/>
              </a:rPr>
              <a:t>Stellenbosch Office relocated to the newly renovated space on 17 December 2018 and is providing modernised services.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ZA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Improvements to the office although not comprehensive increased the capacity for waiting seats to clients from 8 to above 30 seats and counters from 3 to 9 counter including 2 photo booths.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office also migrated from a Legacy office (Birth, Marriage, Death) to a Modernized office with passport and Smart ID Card services. </a:t>
            </a:r>
            <a:endParaRPr lang="en-ZA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building is State owned and is managed by the Department of Public Works and </a:t>
            </a:r>
            <a:r>
              <a:rPr lang="en-US" dirty="0" smtClean="0">
                <a:cs typeface="Arial" panose="020B0604020202020204" pitchFamily="34" charset="0"/>
              </a:rPr>
              <a:t>infrastructure</a:t>
            </a:r>
            <a:r>
              <a:rPr lang="en-US" dirty="0" smtClean="0">
                <a:cs typeface="Arial" panose="020B0604020202020204" pitchFamily="34" charset="0"/>
              </a:rPr>
              <a:t>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department provides contracted Security services which are available during day and night.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cs typeface="Arial" panose="020B0604020202020204" pitchFamily="34" charset="0"/>
              </a:rPr>
              <a:t>The office also provide roaming services for birth registration at the local public hospital and private health facility in Stellenbosch.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62"/>
            <a:ext cx="8229600" cy="442984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ZA" sz="2400" b="1" dirty="0" smtClean="0"/>
              <a:t>PERFORMANCE IN RELATION TO TARGETS</a:t>
            </a:r>
            <a:endParaRPr lang="en-ZA" sz="2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9684"/>
              </p:ext>
            </p:extLst>
          </p:nvPr>
        </p:nvGraphicFramePr>
        <p:xfrm>
          <a:off x="657948" y="1057701"/>
          <a:ext cx="3193675" cy="4011274"/>
        </p:xfrm>
        <a:graphic>
          <a:graphicData uri="http://schemas.openxmlformats.org/drawingml/2006/table">
            <a:tbl>
              <a:tblPr/>
              <a:tblGrid>
                <a:gridCol w="137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270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Birth Registrations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416"/>
                  </a:ext>
                </a:extLst>
              </a:tr>
              <a:tr h="7127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Financial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year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2022/2023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613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1258</a:t>
                      </a:r>
                    </a:p>
                    <a:p>
                      <a:pPr algn="ctr" rtl="0" fontAlgn="b"/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9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Performance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1628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264368"/>
                  </a:ext>
                </a:extLst>
              </a:tr>
              <a:tr h="7419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Percentage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129%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5659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62514"/>
              </p:ext>
            </p:extLst>
          </p:nvPr>
        </p:nvGraphicFramePr>
        <p:xfrm>
          <a:off x="5138508" y="1057699"/>
          <a:ext cx="3193675" cy="4163675"/>
        </p:xfrm>
        <a:graphic>
          <a:graphicData uri="http://schemas.openxmlformats.org/drawingml/2006/table">
            <a:tbl>
              <a:tblPr/>
              <a:tblGrid>
                <a:gridCol w="137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270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Smart ID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Cards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416"/>
                  </a:ext>
                </a:extLst>
              </a:tr>
              <a:tr h="712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Financial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year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2022/2023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013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5162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9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Performance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12988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264368"/>
                  </a:ext>
                </a:extLst>
              </a:tr>
              <a:tr h="7419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Percentage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252%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5659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99"/>
            <a:ext cx="8229600" cy="456632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BIRTH REGISTRATION AT HEALTH FACILITIES</a:t>
            </a:r>
            <a:endParaRPr lang="en-US" sz="24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90031"/>
              </p:ext>
            </p:extLst>
          </p:nvPr>
        </p:nvGraphicFramePr>
        <p:xfrm>
          <a:off x="457200" y="735101"/>
          <a:ext cx="8229600" cy="2328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5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7384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Hospital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 demographics pre-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covid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24" marB="45724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24" marB="45724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45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Total number of Hospitals visited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Public Hospitals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Private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Hospital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 of officials permanently employed at facilities (L5)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staff members (L6)  dedicated to health facilities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1" marB="4573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81305"/>
              </p:ext>
            </p:extLst>
          </p:nvPr>
        </p:nvGraphicFramePr>
        <p:xfrm>
          <a:off x="525780" y="3196744"/>
          <a:ext cx="8149589" cy="171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24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 volume hospitals</a:t>
                      </a:r>
                    </a:p>
                  </a:txBody>
                  <a:tcPr marL="91436" marR="91436" marT="45679" marB="45679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24" marB="45724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24" marB="45724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2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Health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facility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679" marB="45679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Connectivity Status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679" marB="45679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Capacitated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679" marB="45679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Stellenbosch Public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Not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connected 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Yes – L5 roaming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Mediclinic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Not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Connected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L5 - Roaming</a:t>
                      </a:r>
                      <a:endParaRPr lang="en-US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25830" y="4955245"/>
            <a:ext cx="74637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Plans </a:t>
            </a:r>
            <a:r>
              <a:rPr lang="en-US" b="1" dirty="0" smtClean="0"/>
              <a:t>are underway </a:t>
            </a:r>
            <a:r>
              <a:rPr lang="en-US" b="1" dirty="0" smtClean="0"/>
              <a:t>for the availing of space at </a:t>
            </a:r>
            <a:r>
              <a:rPr lang="en-US" b="1" dirty="0" smtClean="0"/>
              <a:t>the </a:t>
            </a:r>
            <a:r>
              <a:rPr lang="en-US" b="1" dirty="0" smtClean="0"/>
              <a:t>local public health </a:t>
            </a:r>
            <a:r>
              <a:rPr lang="en-US" b="1" dirty="0" smtClean="0"/>
              <a:t>facility and reconnect systems by 17 July 2023 </a:t>
            </a:r>
            <a:r>
              <a:rPr lang="en-US" b="1" dirty="0" smtClean="0"/>
              <a:t>to allow for </a:t>
            </a:r>
            <a:r>
              <a:rPr lang="en-US" b="1" dirty="0" smtClean="0"/>
              <a:t>increased </a:t>
            </a:r>
            <a:r>
              <a:rPr lang="en-US" b="1" dirty="0" smtClean="0"/>
              <a:t>birth registration services in the area.  </a:t>
            </a:r>
            <a:endParaRPr lang="en-ZA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2538E8B7-8BD9-9F48-9FB6-4E0DFEDB8449}" type="slidenum">
              <a:rPr lang="en-US" smtClean="0">
                <a:solidFill>
                  <a:prstClr val="black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41859</TotalTime>
  <Words>961</Words>
  <Application>Microsoft Office PowerPoint</Application>
  <PresentationFormat>On-screen Show (4:3)</PresentationFormat>
  <Paragraphs>302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Wingdings</vt:lpstr>
      <vt:lpstr>Office Theme</vt:lpstr>
      <vt:lpstr>1_Office Theme</vt:lpstr>
      <vt:lpstr>PowerPoint Presentation</vt:lpstr>
      <vt:lpstr>PURPOSE OF THE PRESENTATION</vt:lpstr>
      <vt:lpstr>CAPE WINELANDS: GEOGRAPHICAL LAYOUT </vt:lpstr>
      <vt:lpstr>OVERVIEW  CAPE WINELANDS  </vt:lpstr>
      <vt:lpstr>STELLENBOSCH OFFICE SERVICE AREA AND POPULATION</vt:lpstr>
      <vt:lpstr>STELLENBOSCH OFFICE ORGANOGRAM</vt:lpstr>
      <vt:lpstr>OVERVIEW STELLENBOSCH OFFICE </vt:lpstr>
      <vt:lpstr>PERFORMANCE IN RELATION TO TARGETS</vt:lpstr>
      <vt:lpstr>BIRTH REGISTRATION AT HEALTH FACILITIES</vt:lpstr>
      <vt:lpstr>HIGH VOLUME OFFICES &amp; QUEUE MANAGEMENT STRATEGIES </vt:lpstr>
      <vt:lpstr>STELLENBOSCH PICTURES </vt:lpstr>
      <vt:lpstr>OVERVIEW STELLENBOSCH ABSA BANK </vt:lpstr>
      <vt:lpstr>CHALLENGES</vt:lpstr>
      <vt:lpstr>PowerPoint Presentation</vt:lpstr>
    </vt:vector>
  </TitlesOfParts>
  <Company>Home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Zimele Ngxongo</dc:creator>
  <cp:lastModifiedBy>ILMichaels</cp:lastModifiedBy>
  <cp:revision>1656</cp:revision>
  <cp:lastPrinted>2023-06-08T08:12:51Z</cp:lastPrinted>
  <dcterms:created xsi:type="dcterms:W3CDTF">2017-04-09T15:34:02Z</dcterms:created>
  <dcterms:modified xsi:type="dcterms:W3CDTF">2023-06-09T07:57:59Z</dcterms:modified>
</cp:coreProperties>
</file>