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Lst>
  <p:notesMasterIdLst>
    <p:notesMasterId r:id="rId38"/>
  </p:notesMasterIdLst>
  <p:handoutMasterIdLst>
    <p:handoutMasterId r:id="rId39"/>
  </p:handoutMasterIdLst>
  <p:sldIdLst>
    <p:sldId id="805" r:id="rId3"/>
    <p:sldId id="1004" r:id="rId4"/>
    <p:sldId id="1085" r:id="rId5"/>
    <p:sldId id="1069" r:id="rId6"/>
    <p:sldId id="1067" r:id="rId7"/>
    <p:sldId id="1068" r:id="rId8"/>
    <p:sldId id="1033" r:id="rId9"/>
    <p:sldId id="1060" r:id="rId10"/>
    <p:sldId id="1061" r:id="rId11"/>
    <p:sldId id="1066" r:id="rId12"/>
    <p:sldId id="1070" r:id="rId13"/>
    <p:sldId id="1071" r:id="rId14"/>
    <p:sldId id="1072" r:id="rId15"/>
    <p:sldId id="1073" r:id="rId16"/>
    <p:sldId id="1074" r:id="rId17"/>
    <p:sldId id="1075" r:id="rId18"/>
    <p:sldId id="1076" r:id="rId19"/>
    <p:sldId id="1077" r:id="rId20"/>
    <p:sldId id="1078" r:id="rId21"/>
    <p:sldId id="1079" r:id="rId22"/>
    <p:sldId id="1080" r:id="rId23"/>
    <p:sldId id="1081" r:id="rId24"/>
    <p:sldId id="1054" r:id="rId25"/>
    <p:sldId id="1082" r:id="rId26"/>
    <p:sldId id="1083" r:id="rId27"/>
    <p:sldId id="1086" r:id="rId28"/>
    <p:sldId id="1087" r:id="rId29"/>
    <p:sldId id="1091" r:id="rId30"/>
    <p:sldId id="1088" r:id="rId31"/>
    <p:sldId id="1065" r:id="rId32"/>
    <p:sldId id="1090" r:id="rId33"/>
    <p:sldId id="1089" r:id="rId34"/>
    <p:sldId id="1092" r:id="rId35"/>
    <p:sldId id="1093" r:id="rId36"/>
    <p:sldId id="908" r:id="rId3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6470" autoAdjust="0"/>
  </p:normalViewPr>
  <p:slideViewPr>
    <p:cSldViewPr snapToGrid="0" snapToObjects="1">
      <p:cViewPr varScale="1">
        <p:scale>
          <a:sx n="54" d="100"/>
          <a:sy n="54" d="100"/>
        </p:scale>
        <p:origin x="16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4818"/>
    </p:cViewPr>
  </p:sorterViewPr>
  <p:notesViewPr>
    <p:cSldViewPr snapToGrid="0" snapToObjects="1">
      <p:cViewPr varScale="1">
        <p:scale>
          <a:sx n="83" d="100"/>
          <a:sy n="83" d="100"/>
        </p:scale>
        <p:origin x="199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F4255A1-C199-4026-8657-02D9FBEC850F}" type="datetimeFigureOut">
              <a:rPr lang="en-ZA" smtClean="0"/>
              <a:pPr/>
              <a:t>2023/06/09</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90F978D-1465-47EE-ABE4-2AD07AF7F861}" type="slidenum">
              <a:rPr lang="en-ZA" smtClean="0"/>
              <a:pPr/>
              <a:t>‹#›</a:t>
            </a:fld>
            <a:endParaRPr lang="en-ZA"/>
          </a:p>
        </p:txBody>
      </p:sp>
    </p:spTree>
    <p:extLst>
      <p:ext uri="{BB962C8B-B14F-4D97-AF65-F5344CB8AC3E}">
        <p14:creationId xmlns:p14="http://schemas.microsoft.com/office/powerpoint/2010/main" val="2583655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7FDD0C3-E03F-457A-92B9-E993D26ED727}" type="datetimeFigureOut">
              <a:rPr lang="en-ZA" smtClean="0"/>
              <a:pPr/>
              <a:t>2023/06/09</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40EF38-0415-43AC-B4EC-5FDADEC8ED1E}" type="slidenum">
              <a:rPr lang="en-ZA" smtClean="0"/>
              <a:pPr/>
              <a:t>‹#›</a:t>
            </a:fld>
            <a:endParaRPr lang="en-ZA"/>
          </a:p>
        </p:txBody>
      </p:sp>
    </p:spTree>
    <p:extLst>
      <p:ext uri="{BB962C8B-B14F-4D97-AF65-F5344CB8AC3E}">
        <p14:creationId xmlns:p14="http://schemas.microsoft.com/office/powerpoint/2010/main" val="70131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1</a:t>
            </a:fld>
            <a:endParaRPr lang="en-ZA"/>
          </a:p>
        </p:txBody>
      </p:sp>
    </p:spTree>
    <p:extLst>
      <p:ext uri="{BB962C8B-B14F-4D97-AF65-F5344CB8AC3E}">
        <p14:creationId xmlns:p14="http://schemas.microsoft.com/office/powerpoint/2010/main" val="1767239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10</a:t>
            </a:fld>
            <a:endParaRPr lang="en-ZA"/>
          </a:p>
        </p:txBody>
      </p:sp>
    </p:spTree>
    <p:extLst>
      <p:ext uri="{BB962C8B-B14F-4D97-AF65-F5344CB8AC3E}">
        <p14:creationId xmlns:p14="http://schemas.microsoft.com/office/powerpoint/2010/main" val="4087082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11</a:t>
            </a:fld>
            <a:endParaRPr lang="en-ZA"/>
          </a:p>
        </p:txBody>
      </p:sp>
    </p:spTree>
    <p:extLst>
      <p:ext uri="{BB962C8B-B14F-4D97-AF65-F5344CB8AC3E}">
        <p14:creationId xmlns:p14="http://schemas.microsoft.com/office/powerpoint/2010/main" val="81004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12</a:t>
            </a:fld>
            <a:endParaRPr lang="en-ZA"/>
          </a:p>
        </p:txBody>
      </p:sp>
    </p:spTree>
    <p:extLst>
      <p:ext uri="{BB962C8B-B14F-4D97-AF65-F5344CB8AC3E}">
        <p14:creationId xmlns:p14="http://schemas.microsoft.com/office/powerpoint/2010/main" val="709895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13</a:t>
            </a:fld>
            <a:endParaRPr lang="en-ZA"/>
          </a:p>
        </p:txBody>
      </p:sp>
    </p:spTree>
    <p:extLst>
      <p:ext uri="{BB962C8B-B14F-4D97-AF65-F5344CB8AC3E}">
        <p14:creationId xmlns:p14="http://schemas.microsoft.com/office/powerpoint/2010/main" val="3787477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14</a:t>
            </a:fld>
            <a:endParaRPr lang="en-ZA"/>
          </a:p>
        </p:txBody>
      </p:sp>
    </p:spTree>
    <p:extLst>
      <p:ext uri="{BB962C8B-B14F-4D97-AF65-F5344CB8AC3E}">
        <p14:creationId xmlns:p14="http://schemas.microsoft.com/office/powerpoint/2010/main" val="3699606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15</a:t>
            </a:fld>
            <a:endParaRPr lang="en-ZA"/>
          </a:p>
        </p:txBody>
      </p:sp>
    </p:spTree>
    <p:extLst>
      <p:ext uri="{BB962C8B-B14F-4D97-AF65-F5344CB8AC3E}">
        <p14:creationId xmlns:p14="http://schemas.microsoft.com/office/powerpoint/2010/main" val="3984844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16</a:t>
            </a:fld>
            <a:endParaRPr lang="en-ZA"/>
          </a:p>
        </p:txBody>
      </p:sp>
    </p:spTree>
    <p:extLst>
      <p:ext uri="{BB962C8B-B14F-4D97-AF65-F5344CB8AC3E}">
        <p14:creationId xmlns:p14="http://schemas.microsoft.com/office/powerpoint/2010/main" val="3864826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17</a:t>
            </a:fld>
            <a:endParaRPr lang="en-ZA"/>
          </a:p>
        </p:txBody>
      </p:sp>
    </p:spTree>
    <p:extLst>
      <p:ext uri="{BB962C8B-B14F-4D97-AF65-F5344CB8AC3E}">
        <p14:creationId xmlns:p14="http://schemas.microsoft.com/office/powerpoint/2010/main" val="3623270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18</a:t>
            </a:fld>
            <a:endParaRPr lang="en-ZA"/>
          </a:p>
        </p:txBody>
      </p:sp>
    </p:spTree>
    <p:extLst>
      <p:ext uri="{BB962C8B-B14F-4D97-AF65-F5344CB8AC3E}">
        <p14:creationId xmlns:p14="http://schemas.microsoft.com/office/powerpoint/2010/main" val="2510321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19</a:t>
            </a:fld>
            <a:endParaRPr lang="en-ZA"/>
          </a:p>
        </p:txBody>
      </p:sp>
    </p:spTree>
    <p:extLst>
      <p:ext uri="{BB962C8B-B14F-4D97-AF65-F5344CB8AC3E}">
        <p14:creationId xmlns:p14="http://schemas.microsoft.com/office/powerpoint/2010/main" val="601091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2</a:t>
            </a:fld>
            <a:endParaRPr lang="en-ZA"/>
          </a:p>
        </p:txBody>
      </p:sp>
    </p:spTree>
    <p:extLst>
      <p:ext uri="{BB962C8B-B14F-4D97-AF65-F5344CB8AC3E}">
        <p14:creationId xmlns:p14="http://schemas.microsoft.com/office/powerpoint/2010/main" val="1230609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20</a:t>
            </a:fld>
            <a:endParaRPr lang="en-ZA"/>
          </a:p>
        </p:txBody>
      </p:sp>
    </p:spTree>
    <p:extLst>
      <p:ext uri="{BB962C8B-B14F-4D97-AF65-F5344CB8AC3E}">
        <p14:creationId xmlns:p14="http://schemas.microsoft.com/office/powerpoint/2010/main" val="1467185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21</a:t>
            </a:fld>
            <a:endParaRPr lang="en-ZA"/>
          </a:p>
        </p:txBody>
      </p:sp>
    </p:spTree>
    <p:extLst>
      <p:ext uri="{BB962C8B-B14F-4D97-AF65-F5344CB8AC3E}">
        <p14:creationId xmlns:p14="http://schemas.microsoft.com/office/powerpoint/2010/main" val="3474921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22</a:t>
            </a:fld>
            <a:endParaRPr lang="en-ZA"/>
          </a:p>
        </p:txBody>
      </p:sp>
    </p:spTree>
    <p:extLst>
      <p:ext uri="{BB962C8B-B14F-4D97-AF65-F5344CB8AC3E}">
        <p14:creationId xmlns:p14="http://schemas.microsoft.com/office/powerpoint/2010/main" val="1305665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23</a:t>
            </a:fld>
            <a:endParaRPr lang="en-ZA"/>
          </a:p>
        </p:txBody>
      </p:sp>
    </p:spTree>
    <p:extLst>
      <p:ext uri="{BB962C8B-B14F-4D97-AF65-F5344CB8AC3E}">
        <p14:creationId xmlns:p14="http://schemas.microsoft.com/office/powerpoint/2010/main" val="19960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24</a:t>
            </a:fld>
            <a:endParaRPr lang="en-ZA"/>
          </a:p>
        </p:txBody>
      </p:sp>
    </p:spTree>
    <p:extLst>
      <p:ext uri="{BB962C8B-B14F-4D97-AF65-F5344CB8AC3E}">
        <p14:creationId xmlns:p14="http://schemas.microsoft.com/office/powerpoint/2010/main" val="2046759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25</a:t>
            </a:fld>
            <a:endParaRPr lang="en-ZA"/>
          </a:p>
        </p:txBody>
      </p:sp>
    </p:spTree>
    <p:extLst>
      <p:ext uri="{BB962C8B-B14F-4D97-AF65-F5344CB8AC3E}">
        <p14:creationId xmlns:p14="http://schemas.microsoft.com/office/powerpoint/2010/main" val="2727471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26</a:t>
            </a:fld>
            <a:endParaRPr lang="en-ZA"/>
          </a:p>
        </p:txBody>
      </p:sp>
    </p:spTree>
    <p:extLst>
      <p:ext uri="{BB962C8B-B14F-4D97-AF65-F5344CB8AC3E}">
        <p14:creationId xmlns:p14="http://schemas.microsoft.com/office/powerpoint/2010/main" val="3914858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27</a:t>
            </a:fld>
            <a:endParaRPr lang="en-ZA"/>
          </a:p>
        </p:txBody>
      </p:sp>
    </p:spTree>
    <p:extLst>
      <p:ext uri="{BB962C8B-B14F-4D97-AF65-F5344CB8AC3E}">
        <p14:creationId xmlns:p14="http://schemas.microsoft.com/office/powerpoint/2010/main" val="711552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28</a:t>
            </a:fld>
            <a:endParaRPr lang="en-ZA"/>
          </a:p>
        </p:txBody>
      </p:sp>
    </p:spTree>
    <p:extLst>
      <p:ext uri="{BB962C8B-B14F-4D97-AF65-F5344CB8AC3E}">
        <p14:creationId xmlns:p14="http://schemas.microsoft.com/office/powerpoint/2010/main" val="907327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29</a:t>
            </a:fld>
            <a:endParaRPr lang="en-ZA"/>
          </a:p>
        </p:txBody>
      </p:sp>
    </p:spTree>
    <p:extLst>
      <p:ext uri="{BB962C8B-B14F-4D97-AF65-F5344CB8AC3E}">
        <p14:creationId xmlns:p14="http://schemas.microsoft.com/office/powerpoint/2010/main" val="249215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3</a:t>
            </a:fld>
            <a:endParaRPr lang="en-ZA"/>
          </a:p>
        </p:txBody>
      </p:sp>
    </p:spTree>
    <p:extLst>
      <p:ext uri="{BB962C8B-B14F-4D97-AF65-F5344CB8AC3E}">
        <p14:creationId xmlns:p14="http://schemas.microsoft.com/office/powerpoint/2010/main" val="4126964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30</a:t>
            </a:fld>
            <a:endParaRPr lang="en-ZA"/>
          </a:p>
        </p:txBody>
      </p:sp>
    </p:spTree>
    <p:extLst>
      <p:ext uri="{BB962C8B-B14F-4D97-AF65-F5344CB8AC3E}">
        <p14:creationId xmlns:p14="http://schemas.microsoft.com/office/powerpoint/2010/main" val="973756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31</a:t>
            </a:fld>
            <a:endParaRPr lang="en-ZA"/>
          </a:p>
        </p:txBody>
      </p:sp>
    </p:spTree>
    <p:extLst>
      <p:ext uri="{BB962C8B-B14F-4D97-AF65-F5344CB8AC3E}">
        <p14:creationId xmlns:p14="http://schemas.microsoft.com/office/powerpoint/2010/main" val="4130651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32</a:t>
            </a:fld>
            <a:endParaRPr lang="en-ZA"/>
          </a:p>
        </p:txBody>
      </p:sp>
    </p:spTree>
    <p:extLst>
      <p:ext uri="{BB962C8B-B14F-4D97-AF65-F5344CB8AC3E}">
        <p14:creationId xmlns:p14="http://schemas.microsoft.com/office/powerpoint/2010/main" val="2384344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33</a:t>
            </a:fld>
            <a:endParaRPr lang="en-ZA"/>
          </a:p>
        </p:txBody>
      </p:sp>
    </p:spTree>
    <p:extLst>
      <p:ext uri="{BB962C8B-B14F-4D97-AF65-F5344CB8AC3E}">
        <p14:creationId xmlns:p14="http://schemas.microsoft.com/office/powerpoint/2010/main" val="1704459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34</a:t>
            </a:fld>
            <a:endParaRPr lang="en-ZA"/>
          </a:p>
        </p:txBody>
      </p:sp>
    </p:spTree>
    <p:extLst>
      <p:ext uri="{BB962C8B-B14F-4D97-AF65-F5344CB8AC3E}">
        <p14:creationId xmlns:p14="http://schemas.microsoft.com/office/powerpoint/2010/main" val="33235101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35</a:t>
            </a:fld>
            <a:endParaRPr lang="en-ZA"/>
          </a:p>
        </p:txBody>
      </p:sp>
    </p:spTree>
    <p:extLst>
      <p:ext uri="{BB962C8B-B14F-4D97-AF65-F5344CB8AC3E}">
        <p14:creationId xmlns:p14="http://schemas.microsoft.com/office/powerpoint/2010/main" val="158130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4</a:t>
            </a:fld>
            <a:endParaRPr lang="en-ZA"/>
          </a:p>
        </p:txBody>
      </p:sp>
    </p:spTree>
    <p:extLst>
      <p:ext uri="{BB962C8B-B14F-4D97-AF65-F5344CB8AC3E}">
        <p14:creationId xmlns:p14="http://schemas.microsoft.com/office/powerpoint/2010/main" val="4269713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5</a:t>
            </a:fld>
            <a:endParaRPr lang="en-ZA"/>
          </a:p>
        </p:txBody>
      </p:sp>
    </p:spTree>
    <p:extLst>
      <p:ext uri="{BB962C8B-B14F-4D97-AF65-F5344CB8AC3E}">
        <p14:creationId xmlns:p14="http://schemas.microsoft.com/office/powerpoint/2010/main" val="1882156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40EF38-0415-43AC-B4EC-5FDADEC8ED1E}" type="slidenum">
              <a:rPr lang="en-ZA" smtClean="0"/>
              <a:pPr/>
              <a:t>6</a:t>
            </a:fld>
            <a:endParaRPr lang="en-ZA"/>
          </a:p>
        </p:txBody>
      </p:sp>
    </p:spTree>
    <p:extLst>
      <p:ext uri="{BB962C8B-B14F-4D97-AF65-F5344CB8AC3E}">
        <p14:creationId xmlns:p14="http://schemas.microsoft.com/office/powerpoint/2010/main" val="4151404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7</a:t>
            </a:fld>
            <a:endParaRPr lang="en-ZA"/>
          </a:p>
        </p:txBody>
      </p:sp>
    </p:spTree>
    <p:extLst>
      <p:ext uri="{BB962C8B-B14F-4D97-AF65-F5344CB8AC3E}">
        <p14:creationId xmlns:p14="http://schemas.microsoft.com/office/powerpoint/2010/main" val="2109192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8</a:t>
            </a:fld>
            <a:endParaRPr lang="en-ZA"/>
          </a:p>
        </p:txBody>
      </p:sp>
    </p:spTree>
    <p:extLst>
      <p:ext uri="{BB962C8B-B14F-4D97-AF65-F5344CB8AC3E}">
        <p14:creationId xmlns:p14="http://schemas.microsoft.com/office/powerpoint/2010/main" val="2581752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40EF38-0415-43AC-B4EC-5FDADEC8ED1E}" type="slidenum">
              <a:rPr lang="en-ZA" smtClean="0"/>
              <a:pPr/>
              <a:t>9</a:t>
            </a:fld>
            <a:endParaRPr lang="en-ZA"/>
          </a:p>
        </p:txBody>
      </p:sp>
    </p:spTree>
    <p:extLst>
      <p:ext uri="{BB962C8B-B14F-4D97-AF65-F5344CB8AC3E}">
        <p14:creationId xmlns:p14="http://schemas.microsoft.com/office/powerpoint/2010/main" val="725700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EC3E2EF4-300D-426D-AD5B-63DB9D3FDCA2}"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153246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A8F4D34C-BCD2-496D-9379-DC351EC68007}"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8477753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829C164E-B86E-4B01-8F5D-5B6CC43F5577}"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23917426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EC3E2EF4-300D-426D-AD5B-63DB9D3FDCA2}"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349672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C2693DC1-232B-4616-8322-9070F5DB6BB9}"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42513422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AE9A248E-4AC9-427F-A155-28147FCC527B}"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4497730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fld id="{E2F9F0B4-AE8B-4652-A3D8-8B327D87786F}"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53685524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fld id="{502A6F36-CB5A-400B-9A9B-4F6FCAFA5EFF}" type="slidenum">
              <a:rPr lang="en-US" smtClean="0">
                <a:solidFill>
                  <a:prstClr val="black">
                    <a:tint val="75000"/>
                  </a:prstClr>
                </a:solidFill>
              </a:rPr>
              <a:pPr/>
              <a:t>‹#›</a:t>
            </a:fld>
            <a:endParaRPr lang="en-US" dirty="0">
              <a:solidFill>
                <a:prstClr val="black">
                  <a:tint val="75000"/>
                </a:prstClr>
              </a:solidFill>
            </a:endParaRPr>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5559062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fld id="{FD5CB7DE-7113-4EE8-B286-AA2D15B7F049}" type="slidenum">
              <a:rPr lang="en-US" smtClean="0">
                <a:solidFill>
                  <a:prstClr val="black">
                    <a:tint val="75000"/>
                  </a:prstClr>
                </a:solidFill>
              </a:rPr>
              <a:pPr/>
              <a:t>‹#›</a:t>
            </a:fld>
            <a:endParaRPr lang="en-US" dirty="0">
              <a:solidFill>
                <a:prstClr val="black">
                  <a:tint val="75000"/>
                </a:prstClr>
              </a:solidFill>
            </a:endParaRPr>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8633335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fld id="{A8028D32-3738-4B62-A2E4-6B571A2331EE}" type="slidenum">
              <a:rPr lang="en-US" smtClean="0">
                <a:solidFill>
                  <a:prstClr val="black">
                    <a:tint val="75000"/>
                  </a:prstClr>
                </a:solidFill>
              </a:rPr>
              <a:pPr/>
              <a:t>‹#›</a:t>
            </a:fld>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3683244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fld id="{7ED9909E-CBD3-4A59-B579-F9E01C030334}"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61478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C2693DC1-232B-4616-8322-9070F5DB6BB9}"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397646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fld id="{95F42800-7457-4F94-8503-0266078D8A31}"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77980979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A8F4D34C-BCD2-496D-9379-DC351EC68007}"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29868758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fld id="{829C164E-B86E-4B01-8F5D-5B6CC43F5577}" type="slidenum">
              <a:rPr lang="en-US" smtClean="0">
                <a:solidFill>
                  <a:prstClr val="black">
                    <a:tint val="75000"/>
                  </a:prstClr>
                </a:solidFill>
              </a:rPr>
              <a:pPr/>
              <a:t>‹#›</a:t>
            </a:fld>
            <a:endParaRPr lang="en-US" dirty="0">
              <a:solidFill>
                <a:prstClr val="black">
                  <a:tint val="75000"/>
                </a:prstClr>
              </a:solidFill>
            </a:endParaRPr>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4839580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aphicFrame>
        <p:nvGraphicFramePr>
          <p:cNvPr id="3" name="AutoShape 1"/>
          <p:cNvGraphicFramePr>
            <a:graphicFrameLocks/>
          </p:cNvGraphicFramePr>
          <p:nvPr>
            <p:custDataLst>
              <p:tags r:id="rId2"/>
            </p:custDataLst>
          </p:nvPr>
        </p:nvGraphicFramePr>
        <p:xfrm>
          <a:off x="-3175" y="0"/>
          <a:ext cx="166688" cy="158750"/>
        </p:xfrm>
        <a:graphic>
          <a:graphicData uri="http://schemas.openxmlformats.org/presentationml/2006/ole">
            <mc:AlternateContent xmlns:mc="http://schemas.openxmlformats.org/markup-compatibility/2006">
              <mc:Choice xmlns:v="urn:schemas-microsoft-com:vml" Requires="v">
                <p:oleObj spid="_x0000_s4904" r:id="rId4" imgW="0" imgH="0" progId="">
                  <p:embed/>
                </p:oleObj>
              </mc:Choice>
              <mc:Fallback>
                <p:oleObj r:id="rId4" imgW="0" imgH="0" progId="">
                  <p:embed/>
                  <p:pic>
                    <p:nvPicPr>
                      <p:cNvPr id="0" name="AutoShape 24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175" y="0"/>
                        <a:ext cx="166688"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t>
            </a:r>
            <a:endParaRPr lang="en-US" dirty="0">
              <a:solidFill>
                <a:prstClr val="black">
                  <a:tint val="75000"/>
                </a:prstClr>
              </a:solidFill>
            </a:endParaRPr>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12732536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fld id="{AE9A248E-4AC9-427F-A155-28147FCC527B}" type="slidenum">
              <a:rPr lang="en-US" smtClean="0"/>
              <a:pPr/>
              <a:t>‹#›</a:t>
            </a:fld>
            <a:endParaRPr lang="en-US" dirty="0"/>
          </a:p>
        </p:txBody>
      </p:sp>
      <p:sp>
        <p:nvSpPr>
          <p:cNvPr id="7"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274500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fld id="{E2F9F0B4-AE8B-4652-A3D8-8B327D87786F}"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6104442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fld id="{502A6F36-CB5A-400B-9A9B-4F6FCAFA5EFF}" type="slidenum">
              <a:rPr lang="en-US" smtClean="0"/>
              <a:pPr/>
              <a:t>‹#›</a:t>
            </a:fld>
            <a:endParaRPr lang="en-US" dirty="0"/>
          </a:p>
        </p:txBody>
      </p:sp>
      <p:sp>
        <p:nvSpPr>
          <p:cNvPr id="10"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4194068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fld id="{FD5CB7DE-7113-4EE8-B286-AA2D15B7F049}" type="slidenum">
              <a:rPr lang="en-US" smtClean="0"/>
              <a:pPr/>
              <a:t>‹#›</a:t>
            </a:fld>
            <a:endParaRPr lang="en-US" dirty="0"/>
          </a:p>
        </p:txBody>
      </p:sp>
      <p:sp>
        <p:nvSpPr>
          <p:cNvPr id="6"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1148936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fld id="{A8028D32-3738-4B62-A2E4-6B571A2331EE}" type="slidenum">
              <a:rPr lang="en-US" smtClean="0"/>
              <a:pPr/>
              <a:t>‹#›</a:t>
            </a:fld>
            <a:endParaRPr lang="en-US" dirty="0"/>
          </a:p>
        </p:txBody>
      </p:sp>
      <p:sp>
        <p:nvSpPr>
          <p:cNvPr id="5"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8425369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fld id="{7ED9909E-CBD3-4A59-B579-F9E01C030334}"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21975327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fld id="{95F42800-7457-4F94-8503-0266078D8A31}" type="slidenum">
              <a:rPr lang="en-US" smtClean="0"/>
              <a:pPr/>
              <a:t>‹#›</a:t>
            </a:fld>
            <a:endParaRPr lang="en-US" dirty="0"/>
          </a:p>
        </p:txBody>
      </p:sp>
      <p:sp>
        <p:nvSpPr>
          <p:cNvPr id="8" name="Slide Number Placeholder 4"/>
          <p:cNvSpPr>
            <a:spLocks noGrp="1"/>
          </p:cNvSpPr>
          <p:nvPr>
            <p:ph type="sldNum" sz="quarter" idx="12"/>
          </p:nvPr>
        </p:nvSpPr>
        <p:spPr>
          <a:xfrm>
            <a:off x="6804660" y="6356350"/>
            <a:ext cx="2190750" cy="365125"/>
          </a:xfrm>
          <a:prstGeom prst="rect">
            <a:avLst/>
          </a:prstGeom>
        </p:spPr>
        <p:txBody>
          <a:bodyPr/>
          <a:lstStyle>
            <a:lvl1pPr marL="228600" indent="-228600">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spTree>
    <p:extLst>
      <p:ext uri="{BB962C8B-B14F-4D97-AF65-F5344CB8AC3E}">
        <p14:creationId xmlns:p14="http://schemas.microsoft.com/office/powerpoint/2010/main" val="34984721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96F06B-0952-4C48-855B-82AEF464EF07}" type="slidenum">
              <a:rPr lang="en-US" smtClean="0"/>
              <a:pPr/>
              <a:t>‹#›</a:t>
            </a:fld>
            <a:endParaRPr lang="en-US" dirty="0"/>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pPr marL="0" indent="0">
                <a:buFont typeface="+mj-lt"/>
                <a:buNone/>
              </a:pPr>
              <a:t>‹#›</a:t>
            </a:fld>
            <a:endParaRPr lang="en-US" dirty="0"/>
          </a:p>
        </p:txBody>
      </p:sp>
      <p:pic>
        <p:nvPicPr>
          <p:cNvPr id="7" name="Picture 6" descr="2f.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939671"/>
          </a:xfrm>
          <a:prstGeom prst="rect">
            <a:avLst/>
          </a:prstGeom>
        </p:spPr>
      </p:pic>
    </p:spTree>
    <p:extLst>
      <p:ext uri="{BB962C8B-B14F-4D97-AF65-F5344CB8AC3E}">
        <p14:creationId xmlns:p14="http://schemas.microsoft.com/office/powerpoint/2010/main" val="2829706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296F06B-0952-4C48-855B-82AEF464EF07}" type="slidenum">
              <a:rPr lang="en-US" smtClean="0">
                <a:solidFill>
                  <a:prstClr val="black">
                    <a:tint val="75000"/>
                  </a:prstClr>
                </a:solidFill>
              </a:rPr>
              <a:pPr/>
              <a:t>‹#›</a:t>
            </a:fld>
            <a:endParaRPr lang="en-US" dirty="0">
              <a:solidFill>
                <a:prstClr val="black">
                  <a:tint val="75000"/>
                </a:prstClr>
              </a:solidFill>
            </a:endParaRPr>
          </a:p>
        </p:txBody>
      </p:sp>
      <p:sp>
        <p:nvSpPr>
          <p:cNvPr id="8" name="Slide Number Placeholder 4"/>
          <p:cNvSpPr>
            <a:spLocks noGrp="1"/>
          </p:cNvSpPr>
          <p:nvPr>
            <p:ph type="sldNum" sz="quarter" idx="4"/>
          </p:nvPr>
        </p:nvSpPr>
        <p:spPr>
          <a:xfrm>
            <a:off x="6804660" y="6356350"/>
            <a:ext cx="2190750" cy="365125"/>
          </a:xfrm>
          <a:prstGeom prst="rect">
            <a:avLst/>
          </a:prstGeom>
        </p:spPr>
        <p:txBody>
          <a:bodyPr/>
          <a:lstStyle>
            <a:lvl1pPr marL="228600" indent="-228600" algn="r">
              <a:buFont typeface="+mj-lt"/>
              <a:buAutoNum type="arabicPeriod"/>
              <a:defRPr/>
            </a:lvl1pPr>
          </a:lstStyle>
          <a:p>
            <a:pPr marL="0" indent="0">
              <a:buFont typeface="+mj-lt"/>
              <a:buNone/>
            </a:pPr>
            <a:fld id="{2538E8B7-8BD9-9F48-9FB6-4E0DFEDB8449}" type="slidenum">
              <a:rPr lang="en-US" smtClean="0">
                <a:solidFill>
                  <a:prstClr val="black"/>
                </a:solidFill>
              </a:rPr>
              <a:pPr marL="0" indent="0">
                <a:buFont typeface="+mj-lt"/>
                <a:buNone/>
              </a:pPr>
              <a:t>‹#›</a:t>
            </a:fld>
            <a:endParaRPr lang="en-US" dirty="0">
              <a:solidFill>
                <a:prstClr val="black"/>
              </a:solidFill>
            </a:endParaRPr>
          </a:p>
        </p:txBody>
      </p:sp>
    </p:spTree>
    <p:extLst>
      <p:ext uri="{BB962C8B-B14F-4D97-AF65-F5344CB8AC3E}">
        <p14:creationId xmlns:p14="http://schemas.microsoft.com/office/powerpoint/2010/main" val="35104983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RFORMANCE…"/>
          <p:cNvSpPr txBox="1"/>
          <p:nvPr/>
        </p:nvSpPr>
        <p:spPr>
          <a:xfrm>
            <a:off x="6779726" y="2154082"/>
            <a:ext cx="92394" cy="461661"/>
          </a:xfrm>
          <a:prstGeom prst="rect">
            <a:avLst/>
          </a:prstGeom>
          <a:solidFill>
            <a:schemeClr val="bg1"/>
          </a:solidFill>
          <a:ln w="12700">
            <a:miter lim="400000"/>
          </a:ln>
          <a:extLst/>
        </p:spPr>
        <p:txBody>
          <a:bodyPr wrap="none" lIns="45718" tIns="45718" rIns="45718" bIns="45718">
            <a:spAutoFit/>
          </a:bodyPr>
          <a:lstStyle/>
          <a:p>
            <a:pPr>
              <a:defRPr/>
            </a:pPr>
            <a:endParaRPr lang="en-ZA" altLang="en-US" sz="2400" b="1" i="1" cap="all" dirty="0" smtClean="0">
              <a:solidFill>
                <a:schemeClr val="accent6">
                  <a:lumMod val="75000"/>
                </a:schemeClr>
              </a:solidFill>
              <a:effectLst>
                <a:outerShdw blurRad="38100" dist="38100" dir="2700000" rotWithShape="0">
                  <a:srgbClr val="000000">
                    <a:alpha val="43137"/>
                  </a:srgbClr>
                </a:outerShdw>
              </a:effectLst>
              <a:latin typeface="Arial"/>
              <a:ea typeface="Arial"/>
              <a:cs typeface="Arial"/>
            </a:endParaRPr>
          </a:p>
        </p:txBody>
      </p:sp>
      <p:sp>
        <p:nvSpPr>
          <p:cNvPr id="3" name="Rectangle 2"/>
          <p:cNvSpPr/>
          <p:nvPr/>
        </p:nvSpPr>
        <p:spPr>
          <a:xfrm>
            <a:off x="6265890" y="3917202"/>
            <a:ext cx="2878110" cy="338554"/>
          </a:xfrm>
          <a:prstGeom prst="rect">
            <a:avLst/>
          </a:prstGeom>
        </p:spPr>
        <p:txBody>
          <a:bodyPr wrap="square">
            <a:spAutoFit/>
          </a:bodyPr>
          <a:lstStyle/>
          <a:p>
            <a:endParaRPr lang="en-US" sz="1600" dirty="0"/>
          </a:p>
        </p:txBody>
      </p:sp>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a:t>
            </a:fld>
            <a:endParaRPr lang="en-US" dirty="0"/>
          </a:p>
        </p:txBody>
      </p:sp>
      <p:sp>
        <p:nvSpPr>
          <p:cNvPr id="4" name="Rectangle 3"/>
          <p:cNvSpPr/>
          <p:nvPr/>
        </p:nvSpPr>
        <p:spPr>
          <a:xfrm>
            <a:off x="736846" y="2752112"/>
            <a:ext cx="7581529" cy="1274195"/>
          </a:xfrm>
          <a:prstGeom prst="rect">
            <a:avLst/>
          </a:prstGeom>
        </p:spPr>
        <p:txBody>
          <a:bodyPr wrap="square">
            <a:spAutoFit/>
          </a:bodyPr>
          <a:lstStyle/>
          <a:p>
            <a:pPr lvl="0" algn="ctr" defTabSz="914400" fontAlgn="base">
              <a:lnSpc>
                <a:spcPct val="90000"/>
              </a:lnSpc>
              <a:spcBef>
                <a:spcPct val="90000"/>
              </a:spcBef>
              <a:spcAft>
                <a:spcPct val="0"/>
              </a:spcAft>
              <a:buClr>
                <a:srgbClr val="7D0900"/>
              </a:buClr>
              <a:defRPr/>
            </a:pPr>
            <a:r>
              <a:rPr lang="en-US" sz="2400" b="1" i="1" dirty="0">
                <a:solidFill>
                  <a:srgbClr val="7D0900"/>
                </a:solidFill>
                <a:effectLst>
                  <a:outerShdw blurRad="38100" dist="38100" dir="2700000" algn="tl">
                    <a:srgbClr val="C0C0C0"/>
                  </a:outerShdw>
                </a:effectLst>
                <a:latin typeface="Arial" charset="0"/>
                <a:cs typeface="Arial" charset="0"/>
              </a:rPr>
              <a:t>REPORT REGARDING THE VISIT BY MEMBERS OF THE </a:t>
            </a:r>
            <a:r>
              <a:rPr lang="en-US" sz="2400" b="1" i="1" dirty="0" smtClean="0">
                <a:solidFill>
                  <a:srgbClr val="7D0900"/>
                </a:solidFill>
                <a:effectLst>
                  <a:outerShdw blurRad="38100" dist="38100" dir="2700000" algn="tl">
                    <a:srgbClr val="C0C0C0"/>
                  </a:outerShdw>
                </a:effectLst>
                <a:latin typeface="Arial" charset="0"/>
                <a:cs typeface="Arial" charset="0"/>
              </a:rPr>
              <a:t>DEMOCRATIC </a:t>
            </a:r>
            <a:r>
              <a:rPr lang="en-US" sz="2400" b="1" i="1" dirty="0">
                <a:solidFill>
                  <a:srgbClr val="7D0900"/>
                </a:solidFill>
                <a:effectLst>
                  <a:outerShdw blurRad="38100" dist="38100" dir="2700000" algn="tl">
                    <a:srgbClr val="C0C0C0"/>
                  </a:outerShdw>
                </a:effectLst>
                <a:latin typeface="Arial" charset="0"/>
                <a:cs typeface="Arial" charset="0"/>
              </a:rPr>
              <a:t>ALLIANCE (DA</a:t>
            </a:r>
            <a:r>
              <a:rPr lang="en-US" sz="2400" b="1" i="1" dirty="0" smtClean="0">
                <a:solidFill>
                  <a:srgbClr val="7D0900"/>
                </a:solidFill>
                <a:effectLst>
                  <a:outerShdw blurRad="38100" dist="38100" dir="2700000" algn="tl">
                    <a:srgbClr val="C0C0C0"/>
                  </a:outerShdw>
                </a:effectLst>
                <a:latin typeface="Arial" charset="0"/>
                <a:cs typeface="Arial" charset="0"/>
              </a:rPr>
              <a:t>) TO THE GRAAFF  REINET OFFICE ON 19 APRIL 2023</a:t>
            </a:r>
          </a:p>
          <a:p>
            <a:pPr algn="ctr" fontAlgn="auto">
              <a:spcBef>
                <a:spcPts val="0"/>
              </a:spcBef>
              <a:spcAft>
                <a:spcPts val="0"/>
              </a:spcAft>
              <a:defRPr/>
            </a:pPr>
            <a:endParaRPr lang="en-GB" altLang="en-US" sz="1200" b="1" dirty="0">
              <a:solidFill>
                <a:srgbClr val="FFC000"/>
              </a:solidFill>
            </a:endParaRPr>
          </a:p>
        </p:txBody>
      </p:sp>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4287"/>
            <a:ext cx="4221332" cy="14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572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994485" cy="3323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400" b="1" kern="0" dirty="0" smtClean="0"/>
              <a:t>Issues </a:t>
            </a:r>
            <a:r>
              <a:rPr lang="en-US" altLang="en-US" sz="2400" b="1" kern="0" dirty="0"/>
              <a:t>raised and responses    (Cont……)</a:t>
            </a:r>
            <a:endParaRPr lang="en-ZA" altLang="en-US" sz="2400" b="1" kern="0" dirty="0"/>
          </a:p>
        </p:txBody>
      </p:sp>
      <p:sp>
        <p:nvSpPr>
          <p:cNvPr id="6" name="Rectangle 5"/>
          <p:cNvSpPr/>
          <p:nvPr/>
        </p:nvSpPr>
        <p:spPr>
          <a:xfrm>
            <a:off x="0" y="1073091"/>
            <a:ext cx="9144000" cy="530915"/>
          </a:xfrm>
          <a:prstGeom prst="rect">
            <a:avLst/>
          </a:prstGeom>
        </p:spPr>
        <p:txBody>
          <a:bodyPr wrap="square">
            <a:spAutoFit/>
          </a:bodyPr>
          <a:lstStyle/>
          <a:p>
            <a:pPr>
              <a:spcBef>
                <a:spcPts val="300"/>
              </a:spcBef>
            </a:pPr>
            <a:endParaRPr lang="en-ZA" b="1" u="sng" dirty="0">
              <a:cs typeface="Arial" panose="020B0604020202020204" pitchFamily="34" charset="0"/>
            </a:endParaRPr>
          </a:p>
          <a:p>
            <a:pPr marL="446088" indent="-446088">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165481754"/>
              </p:ext>
            </p:extLst>
          </p:nvPr>
        </p:nvGraphicFramePr>
        <p:xfrm>
          <a:off x="0" y="358370"/>
          <a:ext cx="9102436" cy="5717137"/>
        </p:xfrm>
        <a:graphic>
          <a:graphicData uri="http://schemas.openxmlformats.org/drawingml/2006/table">
            <a:tbl>
              <a:tblPr firstRow="1" bandRow="1">
                <a:tableStyleId>{5C22544A-7EE6-4342-B048-85BDC9FD1C3A}</a:tableStyleId>
              </a:tblPr>
              <a:tblGrid>
                <a:gridCol w="2524904">
                  <a:extLst>
                    <a:ext uri="{9D8B030D-6E8A-4147-A177-3AD203B41FA5}">
                      <a16:colId xmlns:a16="http://schemas.microsoft.com/office/drawing/2014/main" val="20000"/>
                    </a:ext>
                  </a:extLst>
                </a:gridCol>
                <a:gridCol w="6577532">
                  <a:extLst>
                    <a:ext uri="{9D8B030D-6E8A-4147-A177-3AD203B41FA5}">
                      <a16:colId xmlns:a16="http://schemas.microsoft.com/office/drawing/2014/main" val="20001"/>
                    </a:ext>
                  </a:extLst>
                </a:gridCol>
              </a:tblGrid>
              <a:tr h="522691">
                <a:tc>
                  <a:txBody>
                    <a:bodyPr/>
                    <a:lstStyle/>
                    <a:p>
                      <a:r>
                        <a:rPr lang="en-GB" sz="1600" dirty="0" smtClean="0"/>
                        <a:t>Issues</a:t>
                      </a:r>
                      <a:r>
                        <a:rPr lang="en-GB" sz="1600" baseline="0" dirty="0" smtClean="0"/>
                        <a:t> </a:t>
                      </a:r>
                      <a:endParaRPr lang="en-GB" sz="1600" dirty="0"/>
                    </a:p>
                  </a:txBody>
                  <a:tcPr/>
                </a:tc>
                <a:tc>
                  <a:txBody>
                    <a:bodyPr/>
                    <a:lstStyle/>
                    <a:p>
                      <a:r>
                        <a:rPr lang="en-GB" sz="1600" dirty="0" smtClean="0"/>
                        <a:t>Responses</a:t>
                      </a:r>
                      <a:r>
                        <a:rPr lang="en-GB" sz="1600" baseline="0" dirty="0" smtClean="0"/>
                        <a:t> </a:t>
                      </a:r>
                      <a:endParaRPr lang="en-GB" sz="1600" dirty="0"/>
                    </a:p>
                  </a:txBody>
                  <a:tcPr/>
                </a:tc>
                <a:extLst>
                  <a:ext uri="{0D108BD9-81ED-4DB2-BD59-A6C34878D82A}">
                    <a16:rowId xmlns:a16="http://schemas.microsoft.com/office/drawing/2014/main" val="10000"/>
                  </a:ext>
                </a:extLst>
              </a:tr>
              <a:tr h="1992136">
                <a:tc>
                  <a:txBody>
                    <a:bodyPr/>
                    <a:lstStyle/>
                    <a:p>
                      <a:pPr>
                        <a:lnSpc>
                          <a:spcPct val="150000"/>
                        </a:lnSpc>
                      </a:pPr>
                      <a:endParaRPr lang="en-GB" dirty="0"/>
                    </a:p>
                  </a:txBody>
                  <a:tcPr/>
                </a:tc>
                <a:tc>
                  <a:txBody>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ea typeface="+mn-ea"/>
                          <a:cs typeface="+mn-cs"/>
                        </a:rPr>
                        <a:t>The communities are also informed about these services when they visit the Health facilities (Hospitals, Clinics). (a) Midlands Hospital – visited on daily basis (b) Aberdeen Hospital (c) SAWAS Hospital and Willowmore Hospital</a:t>
                      </a:r>
                      <a:r>
                        <a:rPr kumimoji="0" lang="en-GB" sz="1800" b="0" i="0" u="none" strike="noStrike" kern="1200" cap="none" spc="0" normalizeH="0" baseline="0" noProof="0" dirty="0" smtClean="0">
                          <a:ln>
                            <a:noFill/>
                          </a:ln>
                          <a:solidFill>
                            <a:schemeClr val="tx1"/>
                          </a:solidFill>
                          <a:effectLst/>
                          <a:uLnTx/>
                          <a:uFillTx/>
                          <a:latin typeface="+mn-lt"/>
                          <a:ea typeface="+mn-ea"/>
                          <a:cs typeface="+mn-cs"/>
                        </a:rPr>
                        <a:t>. With the few officials we are also visiting the hospitals as reflected on the table below.</a:t>
                      </a:r>
                      <a:endParaRPr kumimoji="0" lang="en-ZA" sz="1800" b="0" i="0" u="none" strike="noStrike" kern="1200" cap="none" spc="0" normalizeH="0" baseline="0" noProof="0" dirty="0" smtClean="0">
                        <a:ln>
                          <a:noFill/>
                        </a:ln>
                        <a:solidFill>
                          <a:schemeClr val="tx1"/>
                        </a:solidFill>
                        <a:effectLst/>
                        <a:uLnTx/>
                        <a:uFillTx/>
                        <a:latin typeface="+mn-lt"/>
                        <a:ea typeface="+mn-ea"/>
                        <a:cs typeface="+mn-cs"/>
                      </a:endParaRPr>
                    </a:p>
                    <a:p>
                      <a:pPr marL="0" indent="0">
                        <a:lnSpc>
                          <a:spcPct val="150000"/>
                        </a:lnSpc>
                        <a:buFont typeface="Arial" panose="020B0604020202020204" pitchFamily="34" charset="0"/>
                        <a:buNone/>
                      </a:pPr>
                      <a:endParaRPr lang="en-GB" dirty="0"/>
                    </a:p>
                  </a:txBody>
                  <a:tcPr/>
                </a:tc>
                <a:extLst>
                  <a:ext uri="{0D108BD9-81ED-4DB2-BD59-A6C34878D82A}">
                    <a16:rowId xmlns:a16="http://schemas.microsoft.com/office/drawing/2014/main" val="10001"/>
                  </a:ext>
                </a:extLst>
              </a:tr>
              <a:tr h="1407909">
                <a:tc>
                  <a:txBody>
                    <a:bodyPr/>
                    <a:lstStyle/>
                    <a:p>
                      <a:pPr marL="0" marR="0" indent="0" algn="l" defTabSz="457200" rtl="0" eaLnBrk="1" fontAlgn="auto" latinLnBrk="0" hangingPunct="1">
                        <a:lnSpc>
                          <a:spcPct val="150000"/>
                        </a:lnSpc>
                        <a:spcBef>
                          <a:spcPts val="0"/>
                        </a:spcBef>
                        <a:spcAft>
                          <a:spcPts val="0"/>
                        </a:spcAft>
                        <a:buClrTx/>
                        <a:buSzTx/>
                        <a:buFontTx/>
                        <a:buNone/>
                        <a:tabLst/>
                        <a:defRPr/>
                      </a:pPr>
                      <a:r>
                        <a:rPr lang="en-GB" sz="1800" b="1" i="1" kern="1200" dirty="0" smtClean="0">
                          <a:solidFill>
                            <a:schemeClr val="dk1"/>
                          </a:solidFill>
                          <a:effectLst/>
                          <a:latin typeface="+mn-lt"/>
                          <a:ea typeface="+mn-ea"/>
                          <a:cs typeface="+mn-cs"/>
                        </a:rPr>
                        <a:t>Health Facilities under</a:t>
                      </a:r>
                      <a:r>
                        <a:rPr lang="en-GB" sz="1800" b="1" i="1" kern="1200" baseline="0" dirty="0" smtClean="0">
                          <a:solidFill>
                            <a:schemeClr val="dk1"/>
                          </a:solidFill>
                          <a:effectLst/>
                          <a:latin typeface="+mn-lt"/>
                          <a:ea typeface="+mn-ea"/>
                          <a:cs typeface="+mn-cs"/>
                        </a:rPr>
                        <a:t> Graaff-Reinet </a:t>
                      </a:r>
                      <a:endParaRPr lang="en-ZA" sz="1800" kern="1200" dirty="0" smtClean="0">
                        <a:solidFill>
                          <a:schemeClr val="dk1"/>
                        </a:solidFill>
                        <a:effectLst/>
                        <a:latin typeface="+mn-lt"/>
                        <a:ea typeface="+mn-ea"/>
                        <a:cs typeface="+mn-cs"/>
                      </a:endParaRPr>
                    </a:p>
                    <a:p>
                      <a:pPr>
                        <a:lnSpc>
                          <a:spcPct val="150000"/>
                        </a:lnSpc>
                      </a:pPr>
                      <a:endParaRPr lang="en-GB" dirty="0"/>
                    </a:p>
                  </a:txBody>
                  <a:tcPr/>
                </a:tc>
                <a:tc>
                  <a:txBody>
                    <a:bodyPr/>
                    <a:lstStyle/>
                    <a:p>
                      <a:pPr marL="0" indent="0">
                        <a:lnSpc>
                          <a:spcPct val="150000"/>
                        </a:lnSpc>
                        <a:buFont typeface="Arial" panose="020B0604020202020204" pitchFamily="34" charset="0"/>
                        <a:buNone/>
                      </a:pPr>
                      <a:endParaRPr lang="en-GB" dirty="0"/>
                    </a:p>
                  </a:txBody>
                  <a:tcPr/>
                </a:tc>
                <a:extLst>
                  <a:ext uri="{0D108BD9-81ED-4DB2-BD59-A6C34878D82A}">
                    <a16:rowId xmlns:a16="http://schemas.microsoft.com/office/drawing/2014/main" val="10002"/>
                  </a:ext>
                </a:extLst>
              </a:tr>
              <a:tr h="1226217">
                <a:tc>
                  <a:txBody>
                    <a:bodyPr/>
                    <a:lstStyle/>
                    <a:p>
                      <a:pPr>
                        <a:lnSpc>
                          <a:spcPct val="150000"/>
                        </a:lnSpc>
                      </a:pPr>
                      <a:endParaRPr lang="en-GB" dirty="0"/>
                    </a:p>
                  </a:txBody>
                  <a:tcPr/>
                </a:tc>
                <a:tc>
                  <a:txBody>
                    <a:bodyPr/>
                    <a:lstStyle/>
                    <a:p>
                      <a:pPr marL="0" indent="0">
                        <a:lnSpc>
                          <a:spcPct val="150000"/>
                        </a:lnSpc>
                        <a:buFont typeface="Arial" panose="020B0604020202020204" pitchFamily="34" charset="0"/>
                        <a:buNone/>
                      </a:pPr>
                      <a:endParaRPr lang="en-GB" dirty="0"/>
                    </a:p>
                  </a:txBody>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14040840"/>
              </p:ext>
            </p:extLst>
          </p:nvPr>
        </p:nvGraphicFramePr>
        <p:xfrm>
          <a:off x="2462645" y="3679902"/>
          <a:ext cx="6639793" cy="2630760"/>
        </p:xfrm>
        <a:graphic>
          <a:graphicData uri="http://schemas.openxmlformats.org/drawingml/2006/table">
            <a:tbl>
              <a:tblPr firstRow="1" bandRow="1">
                <a:tableStyleId>{5C22544A-7EE6-4342-B048-85BDC9FD1C3A}</a:tableStyleId>
              </a:tblPr>
              <a:tblGrid>
                <a:gridCol w="1928838">
                  <a:extLst>
                    <a:ext uri="{9D8B030D-6E8A-4147-A177-3AD203B41FA5}">
                      <a16:colId xmlns:a16="http://schemas.microsoft.com/office/drawing/2014/main" val="20000"/>
                    </a:ext>
                  </a:extLst>
                </a:gridCol>
                <a:gridCol w="1387472">
                  <a:extLst>
                    <a:ext uri="{9D8B030D-6E8A-4147-A177-3AD203B41FA5}">
                      <a16:colId xmlns:a16="http://schemas.microsoft.com/office/drawing/2014/main" val="20001"/>
                    </a:ext>
                  </a:extLst>
                </a:gridCol>
                <a:gridCol w="1936009">
                  <a:extLst>
                    <a:ext uri="{9D8B030D-6E8A-4147-A177-3AD203B41FA5}">
                      <a16:colId xmlns:a16="http://schemas.microsoft.com/office/drawing/2014/main" val="20002"/>
                    </a:ext>
                  </a:extLst>
                </a:gridCol>
                <a:gridCol w="1387474">
                  <a:extLst>
                    <a:ext uri="{9D8B030D-6E8A-4147-A177-3AD203B41FA5}">
                      <a16:colId xmlns:a16="http://schemas.microsoft.com/office/drawing/2014/main" val="20003"/>
                    </a:ext>
                  </a:extLst>
                </a:gridCol>
              </a:tblGrid>
              <a:tr h="600231">
                <a:tc>
                  <a:txBody>
                    <a:bodyPr/>
                    <a:lstStyle/>
                    <a:p>
                      <a:r>
                        <a:rPr lang="en-GB" sz="1400" b="1" i="1" kern="1200" dirty="0" smtClean="0">
                          <a:solidFill>
                            <a:schemeClr val="lt1"/>
                          </a:solidFill>
                          <a:effectLst/>
                          <a:latin typeface="+mn-lt"/>
                          <a:ea typeface="+mn-ea"/>
                          <a:cs typeface="+mn-cs"/>
                        </a:rPr>
                        <a:t>Health Facility </a:t>
                      </a:r>
                      <a:endParaRPr lang="en-ZA" sz="1400" dirty="0"/>
                    </a:p>
                  </a:txBody>
                  <a:tcPr/>
                </a:tc>
                <a:tc>
                  <a:txBody>
                    <a:bodyPr/>
                    <a:lstStyle/>
                    <a:p>
                      <a:r>
                        <a:rPr lang="en-ZA" sz="1400" dirty="0" smtClean="0"/>
                        <a:t>Visit dates </a:t>
                      </a:r>
                      <a:endParaRPr lang="en-ZA" sz="1400" dirty="0"/>
                    </a:p>
                  </a:txBody>
                  <a:tcPr/>
                </a:tc>
                <a:tc>
                  <a:txBody>
                    <a:bodyPr/>
                    <a:lstStyle/>
                    <a:p>
                      <a:r>
                        <a:rPr lang="en-ZA" sz="1400" dirty="0" smtClean="0"/>
                        <a:t>Contact details </a:t>
                      </a:r>
                      <a:endParaRPr lang="en-ZA" sz="1400" dirty="0"/>
                    </a:p>
                  </a:txBody>
                  <a:tcPr/>
                </a:tc>
                <a:tc>
                  <a:txBody>
                    <a:bodyPr/>
                    <a:lstStyle/>
                    <a:p>
                      <a:r>
                        <a:rPr lang="en-US" sz="1400" dirty="0" smtClean="0"/>
                        <a:t>Birth collected  </a:t>
                      </a:r>
                    </a:p>
                    <a:p>
                      <a:r>
                        <a:rPr lang="en-US" sz="1400" dirty="0" smtClean="0"/>
                        <a:t>April 22 – March 2023</a:t>
                      </a:r>
                    </a:p>
                    <a:p>
                      <a:endParaRPr lang="en-ZA" sz="1400" dirty="0"/>
                    </a:p>
                  </a:txBody>
                  <a:tcPr/>
                </a:tc>
                <a:extLst>
                  <a:ext uri="{0D108BD9-81ED-4DB2-BD59-A6C34878D82A}">
                    <a16:rowId xmlns:a16="http://schemas.microsoft.com/office/drawing/2014/main" val="10000"/>
                  </a:ext>
                </a:extLst>
              </a:tr>
              <a:tr h="421470">
                <a:tc>
                  <a:txBody>
                    <a:bodyPr/>
                    <a:lstStyle/>
                    <a:p>
                      <a:pPr>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Midlands Hospital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Daily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049 807 7716</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348</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1470">
                <a:tc>
                  <a:txBody>
                    <a:bodyPr/>
                    <a:lstStyle/>
                    <a:p>
                      <a:pPr>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Aberdeen Hospital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Once a Week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049 846 0578/0497</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tabLst>
                          <a:tab pos="524510" algn="l"/>
                          <a:tab pos="621665" algn="ctr"/>
                        </a:tabLst>
                      </a:pPr>
                      <a:r>
                        <a:rPr lang="en-GB" sz="1600" i="1" dirty="0">
                          <a:effectLst/>
                          <a:latin typeface="+mn-lt"/>
                          <a:ea typeface="Times New Roman" panose="02020603050405020304" pitchFamily="18" charset="0"/>
                          <a:cs typeface="Arial" panose="020B0604020202020204" pitchFamily="34" charset="0"/>
                        </a:rPr>
                        <a:t>		89</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1470">
                <a:tc>
                  <a:txBody>
                    <a:bodyPr/>
                    <a:lstStyle/>
                    <a:p>
                      <a:pPr>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SAWAS Hospital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Twice a month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049 836 0588</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80</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1470">
                <a:tc>
                  <a:txBody>
                    <a:bodyPr/>
                    <a:lstStyle/>
                    <a:p>
                      <a:pPr>
                        <a:lnSpc>
                          <a:spcPct val="150000"/>
                        </a:lnSpc>
                        <a:spcAft>
                          <a:spcPts val="0"/>
                        </a:spcAft>
                      </a:pPr>
                      <a:r>
                        <a:rPr lang="en-GB" sz="1600" i="1">
                          <a:effectLst/>
                          <a:latin typeface="+mn-lt"/>
                          <a:ea typeface="Times New Roman" panose="02020603050405020304" pitchFamily="18" charset="0"/>
                          <a:cs typeface="Arial" panose="020B0604020202020204" pitchFamily="34" charset="0"/>
                        </a:rPr>
                        <a:t>Willowmore Hospital </a:t>
                      </a:r>
                      <a:endParaRPr lang="en-ZA"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a:effectLst/>
                          <a:latin typeface="+mn-lt"/>
                          <a:ea typeface="Times New Roman" panose="02020603050405020304" pitchFamily="18" charset="0"/>
                          <a:cs typeface="Arial" panose="020B0604020202020204" pitchFamily="34" charset="0"/>
                        </a:rPr>
                        <a:t>Bi weekly   </a:t>
                      </a:r>
                      <a:endParaRPr lang="en-ZA" sz="160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044 923  1127</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138</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5475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893175" cy="3323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400" b="1" kern="0"/>
              <a:t>Issues raised and responses    (Cont……)</a:t>
            </a:r>
            <a:endParaRPr lang="en-US" altLang="en-US" sz="2400" b="1" kern="0" dirty="0"/>
          </a:p>
        </p:txBody>
      </p:sp>
      <p:sp>
        <p:nvSpPr>
          <p:cNvPr id="6" name="Rectangle 5"/>
          <p:cNvSpPr/>
          <p:nvPr/>
        </p:nvSpPr>
        <p:spPr>
          <a:xfrm>
            <a:off x="0" y="1073091"/>
            <a:ext cx="9144000" cy="530915"/>
          </a:xfrm>
          <a:prstGeom prst="rect">
            <a:avLst/>
          </a:prstGeom>
        </p:spPr>
        <p:txBody>
          <a:bodyPr wrap="square">
            <a:spAutoFit/>
          </a:bodyPr>
          <a:lstStyle/>
          <a:p>
            <a:pPr>
              <a:spcBef>
                <a:spcPts val="300"/>
              </a:spcBef>
            </a:pPr>
            <a:endParaRPr lang="en-ZA" b="1" u="sng" dirty="0">
              <a:cs typeface="Arial" panose="020B0604020202020204" pitchFamily="34" charset="0"/>
            </a:endParaRPr>
          </a:p>
          <a:p>
            <a:pPr marL="446088" indent="-446088">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88770060"/>
              </p:ext>
            </p:extLst>
          </p:nvPr>
        </p:nvGraphicFramePr>
        <p:xfrm>
          <a:off x="146304" y="413770"/>
          <a:ext cx="8956132" cy="5093412"/>
        </p:xfrm>
        <a:graphic>
          <a:graphicData uri="http://schemas.openxmlformats.org/drawingml/2006/table">
            <a:tbl>
              <a:tblPr firstRow="1" bandRow="1">
                <a:tableStyleId>{5C22544A-7EE6-4342-B048-85BDC9FD1C3A}</a:tableStyleId>
              </a:tblPr>
              <a:tblGrid>
                <a:gridCol w="2484321">
                  <a:extLst>
                    <a:ext uri="{9D8B030D-6E8A-4147-A177-3AD203B41FA5}">
                      <a16:colId xmlns:a16="http://schemas.microsoft.com/office/drawing/2014/main" val="20000"/>
                    </a:ext>
                  </a:extLst>
                </a:gridCol>
                <a:gridCol w="6471811">
                  <a:extLst>
                    <a:ext uri="{9D8B030D-6E8A-4147-A177-3AD203B41FA5}">
                      <a16:colId xmlns:a16="http://schemas.microsoft.com/office/drawing/2014/main" val="20001"/>
                    </a:ext>
                  </a:extLst>
                </a:gridCol>
              </a:tblGrid>
              <a:tr h="536504">
                <a:tc>
                  <a:txBody>
                    <a:bodyPr/>
                    <a:lstStyle/>
                    <a:p>
                      <a:r>
                        <a:rPr lang="en-GB" dirty="0" smtClean="0"/>
                        <a:t>Issues</a:t>
                      </a:r>
                      <a:r>
                        <a:rPr lang="en-GB" baseline="0" dirty="0" smtClean="0"/>
                        <a:t> </a:t>
                      </a:r>
                      <a:endParaRPr lang="en-GB" dirty="0"/>
                    </a:p>
                  </a:txBody>
                  <a:tcPr/>
                </a:tc>
                <a:tc>
                  <a:txBody>
                    <a:bodyPr/>
                    <a:lstStyle/>
                    <a:p>
                      <a:r>
                        <a:rPr lang="en-GB" dirty="0" smtClean="0"/>
                        <a:t>Responses</a:t>
                      </a:r>
                      <a:r>
                        <a:rPr lang="en-GB" baseline="0" dirty="0" smtClean="0"/>
                        <a:t> </a:t>
                      </a:r>
                      <a:endParaRPr lang="en-GB" dirty="0"/>
                    </a:p>
                  </a:txBody>
                  <a:tcPr/>
                </a:tc>
                <a:extLst>
                  <a:ext uri="{0D108BD9-81ED-4DB2-BD59-A6C34878D82A}">
                    <a16:rowId xmlns:a16="http://schemas.microsoft.com/office/drawing/2014/main" val="10000"/>
                  </a:ext>
                </a:extLst>
              </a:tr>
              <a:tr h="4556908">
                <a:tc>
                  <a:txBody>
                    <a:bodyPr/>
                    <a:lstStyle/>
                    <a:p>
                      <a:pPr marL="0" marR="0" lvl="1" indent="0" algn="l" defTabSz="457200" rtl="0" eaLnBrk="1" fontAlgn="auto" latinLnBrk="0" hangingPunct="1">
                        <a:lnSpc>
                          <a:spcPct val="150000"/>
                        </a:lnSpc>
                        <a:spcBef>
                          <a:spcPts val="0"/>
                        </a:spcBef>
                        <a:spcAft>
                          <a:spcPts val="0"/>
                        </a:spcAft>
                        <a:buClrTx/>
                        <a:buSzTx/>
                        <a:buFontTx/>
                        <a:buNone/>
                        <a:tabLst/>
                        <a:defRPr/>
                      </a:pPr>
                      <a:r>
                        <a:rPr lang="en-ZA" sz="1800" b="1" kern="1200" dirty="0" smtClean="0">
                          <a:solidFill>
                            <a:schemeClr val="dk1"/>
                          </a:solidFill>
                          <a:effectLst/>
                          <a:latin typeface="+mn-lt"/>
                          <a:ea typeface="+mn-ea"/>
                          <a:cs typeface="+mn-cs"/>
                        </a:rPr>
                        <a:t>Office Generator </a:t>
                      </a:r>
                      <a:r>
                        <a:rPr lang="en-ZA" sz="1800" kern="1200" dirty="0" smtClean="0">
                          <a:solidFill>
                            <a:schemeClr val="dk1"/>
                          </a:solidFill>
                          <a:effectLst/>
                          <a:latin typeface="+mn-lt"/>
                          <a:ea typeface="+mn-ea"/>
                          <a:cs typeface="+mn-cs"/>
                        </a:rPr>
                        <a:t>- Why is the generator not functional during loadshedding? </a:t>
                      </a:r>
                      <a:endParaRPr lang="en-ZA" sz="2000" kern="1200" dirty="0" smtClean="0">
                        <a:solidFill>
                          <a:schemeClr val="dk1"/>
                        </a:solidFill>
                        <a:effectLst/>
                        <a:latin typeface="+mn-lt"/>
                        <a:ea typeface="+mn-ea"/>
                        <a:cs typeface="+mn-cs"/>
                      </a:endParaRPr>
                    </a:p>
                  </a:txBody>
                  <a:tcPr/>
                </a:tc>
                <a:tc>
                  <a:txBody>
                    <a:bodyPr/>
                    <a:lstStyle/>
                    <a:p>
                      <a:pPr marL="0" indent="0" algn="just">
                        <a:lnSpc>
                          <a:spcPct val="150000"/>
                        </a:lnSpc>
                        <a:buFont typeface="Arial" panose="020B0604020202020204" pitchFamily="34" charset="0"/>
                        <a:buNone/>
                      </a:pPr>
                      <a:r>
                        <a:rPr lang="en-US" dirty="0" smtClean="0"/>
                        <a:t>The generator is not functional. This is a landlord-owned generator and not DHA owned.  The landlord has in various times tried to fix the generator. He has now been given a deadline to have the generator fixed by no later than 15 June 2023. Should the landlord fail, then the Department will install its own generator. </a:t>
                      </a:r>
                    </a:p>
                    <a:p>
                      <a:pPr marL="0" indent="0" algn="just">
                        <a:lnSpc>
                          <a:spcPct val="150000"/>
                        </a:lnSpc>
                        <a:buFont typeface="Arial" panose="020B0604020202020204" pitchFamily="34" charset="0"/>
                        <a:buNone/>
                      </a:pPr>
                      <a:r>
                        <a:rPr lang="en-US" dirty="0" smtClean="0"/>
                        <a:t> </a:t>
                      </a:r>
                      <a:endParaRPr lang="en-GB" dirty="0">
                        <a:solidFill>
                          <a:srgbClr val="FF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7747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994486" cy="3323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400" b="1" kern="0" dirty="0"/>
              <a:t>Issues raised and responses    (Cont……)</a:t>
            </a:r>
          </a:p>
        </p:txBody>
      </p:sp>
      <p:sp>
        <p:nvSpPr>
          <p:cNvPr id="6" name="Rectangle 5"/>
          <p:cNvSpPr/>
          <p:nvPr/>
        </p:nvSpPr>
        <p:spPr>
          <a:xfrm>
            <a:off x="0" y="1073091"/>
            <a:ext cx="9144000" cy="530915"/>
          </a:xfrm>
          <a:prstGeom prst="rect">
            <a:avLst/>
          </a:prstGeom>
        </p:spPr>
        <p:txBody>
          <a:bodyPr wrap="square">
            <a:spAutoFit/>
          </a:bodyPr>
          <a:lstStyle/>
          <a:p>
            <a:pPr>
              <a:spcBef>
                <a:spcPts val="300"/>
              </a:spcBef>
            </a:pPr>
            <a:endParaRPr lang="en-ZA" b="1" u="sng" dirty="0">
              <a:cs typeface="Arial" panose="020B0604020202020204" pitchFamily="34" charset="0"/>
            </a:endParaRPr>
          </a:p>
          <a:p>
            <a:pPr marL="446088" indent="-446088">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20584338"/>
              </p:ext>
            </p:extLst>
          </p:nvPr>
        </p:nvGraphicFramePr>
        <p:xfrm>
          <a:off x="107950" y="384464"/>
          <a:ext cx="8994486" cy="5153891"/>
        </p:xfrm>
        <a:graphic>
          <a:graphicData uri="http://schemas.openxmlformats.org/drawingml/2006/table">
            <a:tbl>
              <a:tblPr firstRow="1" bandRow="1">
                <a:tableStyleId>{5C22544A-7EE6-4342-B048-85BDC9FD1C3A}</a:tableStyleId>
              </a:tblPr>
              <a:tblGrid>
                <a:gridCol w="2494960">
                  <a:extLst>
                    <a:ext uri="{9D8B030D-6E8A-4147-A177-3AD203B41FA5}">
                      <a16:colId xmlns:a16="http://schemas.microsoft.com/office/drawing/2014/main" val="20000"/>
                    </a:ext>
                  </a:extLst>
                </a:gridCol>
                <a:gridCol w="6499526">
                  <a:extLst>
                    <a:ext uri="{9D8B030D-6E8A-4147-A177-3AD203B41FA5}">
                      <a16:colId xmlns:a16="http://schemas.microsoft.com/office/drawing/2014/main" val="20001"/>
                    </a:ext>
                  </a:extLst>
                </a:gridCol>
              </a:tblGrid>
              <a:tr h="436069">
                <a:tc>
                  <a:txBody>
                    <a:bodyPr/>
                    <a:lstStyle/>
                    <a:p>
                      <a:r>
                        <a:rPr lang="en-GB" dirty="0" smtClean="0"/>
                        <a:t>Issues</a:t>
                      </a:r>
                      <a:r>
                        <a:rPr lang="en-GB" baseline="0" dirty="0" smtClean="0"/>
                        <a:t> </a:t>
                      </a:r>
                      <a:endParaRPr lang="en-GB" dirty="0"/>
                    </a:p>
                  </a:txBody>
                  <a:tcPr/>
                </a:tc>
                <a:tc>
                  <a:txBody>
                    <a:bodyPr/>
                    <a:lstStyle/>
                    <a:p>
                      <a:r>
                        <a:rPr lang="en-GB" dirty="0" smtClean="0"/>
                        <a:t>Responses</a:t>
                      </a:r>
                      <a:r>
                        <a:rPr lang="en-GB" baseline="0" dirty="0" smtClean="0"/>
                        <a:t> </a:t>
                      </a:r>
                      <a:endParaRPr lang="en-GB" dirty="0"/>
                    </a:p>
                  </a:txBody>
                  <a:tcPr/>
                </a:tc>
                <a:extLst>
                  <a:ext uri="{0D108BD9-81ED-4DB2-BD59-A6C34878D82A}">
                    <a16:rowId xmlns:a16="http://schemas.microsoft.com/office/drawing/2014/main" val="10000"/>
                  </a:ext>
                </a:extLst>
              </a:tr>
              <a:tr h="4717822">
                <a:tc>
                  <a:txBody>
                    <a:bodyPr/>
                    <a:lstStyle/>
                    <a:p>
                      <a:pPr marL="0" marR="0" lvl="1" indent="0" algn="l" defTabSz="457200" rtl="0" eaLnBrk="1" fontAlgn="auto" latinLnBrk="0" hangingPunct="1">
                        <a:lnSpc>
                          <a:spcPct val="150000"/>
                        </a:lnSpc>
                        <a:spcBef>
                          <a:spcPts val="0"/>
                        </a:spcBef>
                        <a:spcAft>
                          <a:spcPts val="0"/>
                        </a:spcAft>
                        <a:buClrTx/>
                        <a:buSzTx/>
                        <a:buFontTx/>
                        <a:buNone/>
                        <a:tabLst/>
                        <a:defRPr/>
                      </a:pPr>
                      <a:r>
                        <a:rPr lang="en-ZA" sz="1800" b="1" kern="1200" dirty="0" smtClean="0">
                          <a:solidFill>
                            <a:schemeClr val="dk1"/>
                          </a:solidFill>
                          <a:effectLst/>
                          <a:latin typeface="+mn-lt"/>
                          <a:ea typeface="+mn-ea"/>
                          <a:cs typeface="+mn-cs"/>
                        </a:rPr>
                        <a:t>Payment systems</a:t>
                      </a:r>
                      <a:r>
                        <a:rPr lang="en-ZA" sz="1800" kern="1200" dirty="0" smtClean="0">
                          <a:solidFill>
                            <a:schemeClr val="dk1"/>
                          </a:solidFill>
                          <a:effectLst/>
                          <a:latin typeface="+mn-lt"/>
                          <a:ea typeface="+mn-ea"/>
                          <a:cs typeface="+mn-cs"/>
                        </a:rPr>
                        <a:t> –Why the office is using POS system. How does the office handle clients who do not have bank cards </a:t>
                      </a:r>
                    </a:p>
                    <a:p>
                      <a:pPr marL="0" marR="0" lvl="1" indent="0" algn="l" defTabSz="457200" rtl="0" eaLnBrk="1" fontAlgn="auto" latinLnBrk="0" hangingPunct="1">
                        <a:lnSpc>
                          <a:spcPct val="150000"/>
                        </a:lnSpc>
                        <a:spcBef>
                          <a:spcPts val="0"/>
                        </a:spcBef>
                        <a:spcAft>
                          <a:spcPts val="0"/>
                        </a:spcAft>
                        <a:buClrTx/>
                        <a:buSzTx/>
                        <a:buFontTx/>
                        <a:buNone/>
                        <a:tabLst/>
                        <a:defRPr/>
                      </a:pPr>
                      <a:endParaRPr lang="en-ZA" sz="2000" kern="1200" dirty="0" smtClean="0">
                        <a:solidFill>
                          <a:schemeClr val="dk1"/>
                        </a:solidFill>
                        <a:effectLst/>
                        <a:latin typeface="+mn-lt"/>
                        <a:ea typeface="+mn-ea"/>
                        <a:cs typeface="+mn-cs"/>
                      </a:endParaRPr>
                    </a:p>
                  </a:txBody>
                  <a:tcPr/>
                </a:tc>
                <a:tc>
                  <a:txBody>
                    <a:bodyPr/>
                    <a:lstStyle/>
                    <a:p>
                      <a:pPr marL="0" indent="0" algn="just">
                        <a:lnSpc>
                          <a:spcPct val="150000"/>
                        </a:lnSpc>
                        <a:buFont typeface="Arial" panose="020B0604020202020204" pitchFamily="34" charset="0"/>
                        <a:buNone/>
                      </a:pPr>
                      <a:r>
                        <a:rPr lang="en-US" sz="1700" dirty="0" smtClean="0"/>
                        <a:t>The office has a hybrid payment system for both cash and card payments.  DHA does not encourage the use of cash at its offices due to theft and robbery. </a:t>
                      </a:r>
                    </a:p>
                    <a:p>
                      <a:pPr marL="0" indent="0" algn="just">
                        <a:lnSpc>
                          <a:spcPct val="150000"/>
                        </a:lnSpc>
                        <a:buFont typeface="Arial" panose="020B0604020202020204" pitchFamily="34" charset="0"/>
                        <a:buNone/>
                      </a:pPr>
                      <a:endParaRPr lang="en-US" sz="1700" dirty="0" smtClean="0"/>
                    </a:p>
                    <a:p>
                      <a:pPr marL="0" indent="0" algn="just">
                        <a:lnSpc>
                          <a:spcPct val="150000"/>
                        </a:lnSpc>
                        <a:buFont typeface="Arial" panose="020B0604020202020204" pitchFamily="34" charset="0"/>
                        <a:buNone/>
                      </a:pPr>
                      <a:r>
                        <a:rPr lang="en-US" sz="1700" dirty="0" smtClean="0"/>
                        <a:t>The office prefers that clients use the cashless (POS) system for transactions for safety reasons.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04142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994486" cy="3323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400" b="1" kern="0" dirty="0"/>
              <a:t>Issues raised and responses    (Cont……)</a:t>
            </a:r>
          </a:p>
        </p:txBody>
      </p:sp>
      <p:sp>
        <p:nvSpPr>
          <p:cNvPr id="6" name="Rectangle 5"/>
          <p:cNvSpPr/>
          <p:nvPr/>
        </p:nvSpPr>
        <p:spPr>
          <a:xfrm>
            <a:off x="0" y="1073091"/>
            <a:ext cx="9144000" cy="530915"/>
          </a:xfrm>
          <a:prstGeom prst="rect">
            <a:avLst/>
          </a:prstGeom>
        </p:spPr>
        <p:txBody>
          <a:bodyPr wrap="square">
            <a:spAutoFit/>
          </a:bodyPr>
          <a:lstStyle/>
          <a:p>
            <a:pPr>
              <a:spcBef>
                <a:spcPts val="300"/>
              </a:spcBef>
            </a:pPr>
            <a:endParaRPr lang="en-ZA" b="1" u="sng" dirty="0">
              <a:cs typeface="Arial" panose="020B0604020202020204" pitchFamily="34" charset="0"/>
            </a:endParaRPr>
          </a:p>
          <a:p>
            <a:pPr marL="446088" indent="-446088">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35209961"/>
              </p:ext>
            </p:extLst>
          </p:nvPr>
        </p:nvGraphicFramePr>
        <p:xfrm>
          <a:off x="146304" y="415637"/>
          <a:ext cx="8956132" cy="5495405"/>
        </p:xfrm>
        <a:graphic>
          <a:graphicData uri="http://schemas.openxmlformats.org/drawingml/2006/table">
            <a:tbl>
              <a:tblPr firstRow="1" bandRow="1">
                <a:tableStyleId>{5C22544A-7EE6-4342-B048-85BDC9FD1C3A}</a:tableStyleId>
              </a:tblPr>
              <a:tblGrid>
                <a:gridCol w="2484321">
                  <a:extLst>
                    <a:ext uri="{9D8B030D-6E8A-4147-A177-3AD203B41FA5}">
                      <a16:colId xmlns:a16="http://schemas.microsoft.com/office/drawing/2014/main" val="20000"/>
                    </a:ext>
                  </a:extLst>
                </a:gridCol>
                <a:gridCol w="6471811">
                  <a:extLst>
                    <a:ext uri="{9D8B030D-6E8A-4147-A177-3AD203B41FA5}">
                      <a16:colId xmlns:a16="http://schemas.microsoft.com/office/drawing/2014/main" val="20001"/>
                    </a:ext>
                  </a:extLst>
                </a:gridCol>
              </a:tblGrid>
              <a:tr h="405245">
                <a:tc>
                  <a:txBody>
                    <a:bodyPr/>
                    <a:lstStyle/>
                    <a:p>
                      <a:r>
                        <a:rPr lang="en-GB" dirty="0" smtClean="0"/>
                        <a:t>Issues</a:t>
                      </a:r>
                      <a:r>
                        <a:rPr lang="en-GB" baseline="0" dirty="0" smtClean="0"/>
                        <a:t> </a:t>
                      </a:r>
                      <a:endParaRPr lang="en-GB" dirty="0"/>
                    </a:p>
                  </a:txBody>
                  <a:tcPr/>
                </a:tc>
                <a:tc>
                  <a:txBody>
                    <a:bodyPr/>
                    <a:lstStyle/>
                    <a:p>
                      <a:r>
                        <a:rPr lang="en-GB" dirty="0" smtClean="0"/>
                        <a:t>Responses</a:t>
                      </a:r>
                      <a:r>
                        <a:rPr lang="en-GB" baseline="0" dirty="0" smtClean="0"/>
                        <a:t> </a:t>
                      </a:r>
                      <a:endParaRPr lang="en-GB" dirty="0"/>
                    </a:p>
                  </a:txBody>
                  <a:tcPr/>
                </a:tc>
                <a:extLst>
                  <a:ext uri="{0D108BD9-81ED-4DB2-BD59-A6C34878D82A}">
                    <a16:rowId xmlns:a16="http://schemas.microsoft.com/office/drawing/2014/main" val="10000"/>
                  </a:ext>
                </a:extLst>
              </a:tr>
              <a:tr h="4653096">
                <a:tc>
                  <a:txBody>
                    <a:bodyPr/>
                    <a:lstStyle/>
                    <a:p>
                      <a:pPr marL="0" marR="0" lvl="1" indent="0" algn="l" defTabSz="457200" rtl="0" eaLnBrk="1" fontAlgn="auto" latinLnBrk="0" hangingPunct="1">
                        <a:lnSpc>
                          <a:spcPct val="150000"/>
                        </a:lnSpc>
                        <a:spcBef>
                          <a:spcPts val="0"/>
                        </a:spcBef>
                        <a:spcAft>
                          <a:spcPts val="0"/>
                        </a:spcAft>
                        <a:buClrTx/>
                        <a:buSzTx/>
                        <a:buFontTx/>
                        <a:buNone/>
                        <a:tabLst/>
                        <a:defRPr/>
                      </a:pPr>
                      <a:r>
                        <a:rPr lang="en-ZA" sz="1800" b="1" kern="1200" dirty="0" smtClean="0">
                          <a:solidFill>
                            <a:schemeClr val="dk1"/>
                          </a:solidFill>
                          <a:effectLst/>
                          <a:latin typeface="+mn-lt"/>
                          <a:ea typeface="+mn-ea"/>
                          <a:cs typeface="+mn-cs"/>
                        </a:rPr>
                        <a:t>Down times</a:t>
                      </a:r>
                      <a:r>
                        <a:rPr lang="en-ZA" sz="1800" kern="1200" dirty="0" smtClean="0">
                          <a:solidFill>
                            <a:schemeClr val="dk1"/>
                          </a:solidFill>
                          <a:effectLst/>
                          <a:latin typeface="+mn-lt"/>
                          <a:ea typeface="+mn-ea"/>
                          <a:cs typeface="+mn-cs"/>
                        </a:rPr>
                        <a:t> – How often are the systems down and how does the office recover the time after it has been off-line.</a:t>
                      </a:r>
                    </a:p>
                    <a:p>
                      <a:pPr marL="0" marR="0" lvl="1" indent="0" algn="l" defTabSz="457200" rtl="0" eaLnBrk="1" fontAlgn="auto" latinLnBrk="0" hangingPunct="1">
                        <a:lnSpc>
                          <a:spcPct val="150000"/>
                        </a:lnSpc>
                        <a:spcBef>
                          <a:spcPts val="0"/>
                        </a:spcBef>
                        <a:spcAft>
                          <a:spcPts val="0"/>
                        </a:spcAft>
                        <a:buClrTx/>
                        <a:buSzTx/>
                        <a:buFontTx/>
                        <a:buNone/>
                        <a:tabLst/>
                        <a:defRPr/>
                      </a:pPr>
                      <a:endParaRPr lang="en-ZA" sz="2000" kern="1200" dirty="0" smtClean="0">
                        <a:solidFill>
                          <a:schemeClr val="dk1"/>
                        </a:solidFill>
                        <a:effectLst/>
                        <a:latin typeface="+mn-lt"/>
                        <a:ea typeface="+mn-ea"/>
                        <a:cs typeface="+mn-cs"/>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solidFill>
                          <a:effectLst/>
                          <a:uLnTx/>
                          <a:uFillTx/>
                          <a:latin typeface="+mj-lt"/>
                          <a:ea typeface="+mn-ea"/>
                          <a:cs typeface="Arial" panose="020B0604020202020204" pitchFamily="34" charset="0"/>
                        </a:rPr>
                        <a:t>Systems interruptions due to load shedding and cable theft impact on SITA’s ability to provide continuous system connectivity and this impacts on DHA’s ability to render a stable, consistent and efficient service.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smtClean="0">
                        <a:ln>
                          <a:noFill/>
                        </a:ln>
                        <a:solidFill>
                          <a:prstClr val="black"/>
                        </a:solidFill>
                        <a:effectLst/>
                        <a:uLnTx/>
                        <a:uFillTx/>
                        <a:latin typeface="+mj-lt"/>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solidFill>
                          <a:effectLst/>
                          <a:uLnTx/>
                          <a:uFillTx/>
                          <a:latin typeface="+mj-lt"/>
                          <a:ea typeface="+mn-ea"/>
                          <a:cs typeface="Arial" panose="020B0604020202020204" pitchFamily="34" charset="0"/>
                        </a:rPr>
                        <a:t>The load shedding frequencies impact on the sustainability of generator and is prone to frequent breakage due to extended periods of load shedding.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smtClean="0">
                        <a:ln>
                          <a:noFill/>
                        </a:ln>
                        <a:solidFill>
                          <a:prstClr val="black"/>
                        </a:solidFill>
                        <a:effectLst/>
                        <a:uLnTx/>
                        <a:uFillTx/>
                        <a:latin typeface="+mj-lt"/>
                        <a:ea typeface="+mn-ea"/>
                        <a:cs typeface="Arial" panose="020B0604020202020204" pitchFamily="34" charset="0"/>
                      </a:endParaRPr>
                    </a:p>
                    <a:p>
                      <a:pPr marL="285750" indent="-285750" algn="just">
                        <a:lnSpc>
                          <a:spcPct val="100000"/>
                        </a:lnSpc>
                        <a:buFont typeface="Arial" panose="020B0604020202020204" pitchFamily="34" charset="0"/>
                        <a:buChar char="•"/>
                      </a:pPr>
                      <a:r>
                        <a:rPr lang="en-US" sz="1600" dirty="0" smtClean="0">
                          <a:latin typeface="+mj-lt"/>
                        </a:rPr>
                        <a:t>When the</a:t>
                      </a:r>
                      <a:r>
                        <a:rPr lang="en-US" sz="1600" baseline="0" dirty="0" smtClean="0">
                          <a:latin typeface="+mj-lt"/>
                        </a:rPr>
                        <a:t> office experiences system downtime, t</a:t>
                      </a:r>
                      <a:r>
                        <a:rPr lang="en-US" sz="1600" dirty="0" smtClean="0">
                          <a:latin typeface="+mj-lt"/>
                        </a:rPr>
                        <a:t>he matter is reported to the Regional IT Office (RITO)</a:t>
                      </a:r>
                      <a:r>
                        <a:rPr lang="en-US" sz="1600" baseline="0" dirty="0" smtClean="0">
                          <a:latin typeface="+mj-lt"/>
                        </a:rPr>
                        <a:t> immediately.</a:t>
                      </a:r>
                      <a:r>
                        <a:rPr lang="en-US" sz="1600" dirty="0" smtClean="0">
                          <a:latin typeface="+mj-lt"/>
                        </a:rPr>
                        <a:t> However, if it is SITA related or other connectivity issues, the matter is referred to SITA or Telkom who will then attend to the problem. </a:t>
                      </a:r>
                    </a:p>
                    <a:p>
                      <a:pPr marL="285750" indent="-285750" algn="just">
                        <a:lnSpc>
                          <a:spcPct val="100000"/>
                        </a:lnSpc>
                        <a:buFont typeface="Arial" panose="020B0604020202020204" pitchFamily="34" charset="0"/>
                        <a:buChar char="•"/>
                      </a:pPr>
                      <a:endParaRPr lang="en-US" sz="1600" dirty="0" smtClean="0">
                        <a:latin typeface="+mj-lt"/>
                      </a:endParaRPr>
                    </a:p>
                    <a:p>
                      <a:pPr marL="285750" indent="-285750" algn="just">
                        <a:lnSpc>
                          <a:spcPct val="100000"/>
                        </a:lnSpc>
                        <a:buFont typeface="Arial" panose="020B0604020202020204" pitchFamily="34" charset="0"/>
                        <a:buChar char="•"/>
                      </a:pPr>
                      <a:r>
                        <a:rPr lang="en-US" sz="1600" dirty="0" smtClean="0">
                          <a:latin typeface="+mj-lt"/>
                        </a:rPr>
                        <a:t>When there is system downtimes or load shedding, services recovery is done by ensuring that</a:t>
                      </a:r>
                      <a:r>
                        <a:rPr lang="en-US" sz="1600" baseline="0" dirty="0" smtClean="0">
                          <a:latin typeface="+mj-lt"/>
                        </a:rPr>
                        <a:t> clients are a</a:t>
                      </a:r>
                      <a:r>
                        <a:rPr lang="en-US" sz="1600" dirty="0" smtClean="0">
                          <a:latin typeface="+mj-lt"/>
                        </a:rPr>
                        <a:t>ssisted immediately thereafter.  The office will open beyond working hours, especially if there are still clients  in the office,</a:t>
                      </a:r>
                      <a:r>
                        <a:rPr lang="en-US" sz="1600" baseline="0" dirty="0" smtClean="0">
                          <a:latin typeface="+mj-lt"/>
                        </a:rPr>
                        <a:t> Clients are not </a:t>
                      </a:r>
                      <a:r>
                        <a:rPr lang="en-US" sz="1600" dirty="0" smtClean="0">
                          <a:latin typeface="+mj-lt"/>
                        </a:rPr>
                        <a:t>sent</a:t>
                      </a:r>
                      <a:r>
                        <a:rPr lang="en-US" sz="1600" baseline="0" dirty="0" smtClean="0">
                          <a:latin typeface="+mj-lt"/>
                        </a:rPr>
                        <a:t> back </a:t>
                      </a:r>
                      <a:r>
                        <a:rPr lang="en-US" sz="1600" dirty="0" smtClean="0">
                          <a:latin typeface="+mj-lt"/>
                        </a:rPr>
                        <a:t>because we understand that some are coming very far and there is no</a:t>
                      </a:r>
                      <a:r>
                        <a:rPr lang="en-US" sz="1600" baseline="0" dirty="0" smtClean="0">
                          <a:latin typeface="+mj-lt"/>
                        </a:rPr>
                        <a:t> transport</a:t>
                      </a:r>
                      <a:r>
                        <a:rPr lang="en-US" sz="1600" dirty="0" smtClean="0">
                          <a:latin typeface="+mj-lt"/>
                        </a:rPr>
                        <a:t>. Appointments are re-scheduled if necessary. </a:t>
                      </a:r>
                    </a:p>
                    <a:p>
                      <a:pPr marL="0" indent="0" algn="just">
                        <a:lnSpc>
                          <a:spcPct val="150000"/>
                        </a:lnSpc>
                        <a:buFont typeface="Arial" panose="020B0604020202020204" pitchFamily="34" charset="0"/>
                        <a:buNone/>
                      </a:pPr>
                      <a:r>
                        <a:rPr lang="en-US" sz="1600" dirty="0" smtClean="0">
                          <a:latin typeface="+mj-lt"/>
                        </a:rPr>
                        <a:t>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24657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893175" cy="3323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400" b="1" kern="0" dirty="0"/>
              <a:t>Issues raised and responses    (Cont……)</a:t>
            </a:r>
          </a:p>
        </p:txBody>
      </p:sp>
      <p:sp>
        <p:nvSpPr>
          <p:cNvPr id="6" name="Rectangle 5"/>
          <p:cNvSpPr/>
          <p:nvPr/>
        </p:nvSpPr>
        <p:spPr>
          <a:xfrm>
            <a:off x="0" y="1073091"/>
            <a:ext cx="9144000" cy="530915"/>
          </a:xfrm>
          <a:prstGeom prst="rect">
            <a:avLst/>
          </a:prstGeom>
        </p:spPr>
        <p:txBody>
          <a:bodyPr wrap="square">
            <a:spAutoFit/>
          </a:bodyPr>
          <a:lstStyle/>
          <a:p>
            <a:pPr>
              <a:spcBef>
                <a:spcPts val="300"/>
              </a:spcBef>
            </a:pPr>
            <a:endParaRPr lang="en-ZA" b="1" u="sng" dirty="0">
              <a:cs typeface="Arial" panose="020B0604020202020204" pitchFamily="34" charset="0"/>
            </a:endParaRPr>
          </a:p>
          <a:p>
            <a:pPr marL="446088" indent="-446088">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86949241"/>
              </p:ext>
            </p:extLst>
          </p:nvPr>
        </p:nvGraphicFramePr>
        <p:xfrm>
          <a:off x="107950" y="358371"/>
          <a:ext cx="8956132" cy="5026577"/>
        </p:xfrm>
        <a:graphic>
          <a:graphicData uri="http://schemas.openxmlformats.org/drawingml/2006/table">
            <a:tbl>
              <a:tblPr firstRow="1" bandRow="1">
                <a:tableStyleId>{5C22544A-7EE6-4342-B048-85BDC9FD1C3A}</a:tableStyleId>
              </a:tblPr>
              <a:tblGrid>
                <a:gridCol w="2484321">
                  <a:extLst>
                    <a:ext uri="{9D8B030D-6E8A-4147-A177-3AD203B41FA5}">
                      <a16:colId xmlns:a16="http://schemas.microsoft.com/office/drawing/2014/main" val="20000"/>
                    </a:ext>
                  </a:extLst>
                </a:gridCol>
                <a:gridCol w="6471811">
                  <a:extLst>
                    <a:ext uri="{9D8B030D-6E8A-4147-A177-3AD203B41FA5}">
                      <a16:colId xmlns:a16="http://schemas.microsoft.com/office/drawing/2014/main" val="20001"/>
                    </a:ext>
                  </a:extLst>
                </a:gridCol>
              </a:tblGrid>
              <a:tr h="373481">
                <a:tc>
                  <a:txBody>
                    <a:bodyPr/>
                    <a:lstStyle/>
                    <a:p>
                      <a:r>
                        <a:rPr lang="en-GB" dirty="0" smtClean="0"/>
                        <a:t>Issues</a:t>
                      </a:r>
                      <a:r>
                        <a:rPr lang="en-GB" baseline="0" dirty="0" smtClean="0"/>
                        <a:t> </a:t>
                      </a:r>
                      <a:endParaRPr lang="en-GB" dirty="0"/>
                    </a:p>
                  </a:txBody>
                  <a:tcPr/>
                </a:tc>
                <a:tc>
                  <a:txBody>
                    <a:bodyPr/>
                    <a:lstStyle/>
                    <a:p>
                      <a:r>
                        <a:rPr lang="en-GB" dirty="0" smtClean="0"/>
                        <a:t>Responses</a:t>
                      </a:r>
                      <a:r>
                        <a:rPr lang="en-GB" baseline="0" dirty="0" smtClean="0"/>
                        <a:t> </a:t>
                      </a:r>
                      <a:endParaRPr lang="en-GB" dirty="0"/>
                    </a:p>
                  </a:txBody>
                  <a:tcPr/>
                </a:tc>
                <a:extLst>
                  <a:ext uri="{0D108BD9-81ED-4DB2-BD59-A6C34878D82A}">
                    <a16:rowId xmlns:a16="http://schemas.microsoft.com/office/drawing/2014/main" val="10000"/>
                  </a:ext>
                </a:extLst>
              </a:tr>
              <a:tr h="4653096">
                <a:tc>
                  <a:txBody>
                    <a:bodyPr/>
                    <a:lstStyle/>
                    <a:p>
                      <a:pPr marL="0" marR="0" lvl="1" indent="0" algn="l" defTabSz="457200" rtl="0" eaLnBrk="1" fontAlgn="auto" latinLnBrk="0" hangingPunct="1">
                        <a:lnSpc>
                          <a:spcPct val="150000"/>
                        </a:lnSpc>
                        <a:spcBef>
                          <a:spcPts val="0"/>
                        </a:spcBef>
                        <a:spcAft>
                          <a:spcPts val="0"/>
                        </a:spcAft>
                        <a:buClrTx/>
                        <a:buSzTx/>
                        <a:buFontTx/>
                        <a:buNone/>
                        <a:tabLst/>
                        <a:defRPr/>
                      </a:pPr>
                      <a:r>
                        <a:rPr lang="en-ZA" sz="1800" b="1" kern="1200" dirty="0" smtClean="0">
                          <a:solidFill>
                            <a:schemeClr val="dk1"/>
                          </a:solidFill>
                          <a:effectLst/>
                          <a:latin typeface="+mn-lt"/>
                          <a:ea typeface="+mn-ea"/>
                          <a:cs typeface="+mn-cs"/>
                        </a:rPr>
                        <a:t>Designated areas</a:t>
                      </a:r>
                      <a:r>
                        <a:rPr lang="en-ZA" sz="1800" kern="1200" dirty="0" smtClean="0">
                          <a:solidFill>
                            <a:schemeClr val="dk1"/>
                          </a:solidFill>
                          <a:effectLst/>
                          <a:latin typeface="+mn-lt"/>
                          <a:ea typeface="+mn-ea"/>
                          <a:cs typeface="+mn-cs"/>
                        </a:rPr>
                        <a:t> – There are no designated areas for queues and there are no signs inside the office where people come and collect their ID and PPT and apply for Birth Certificates etc. </a:t>
                      </a:r>
                    </a:p>
                    <a:p>
                      <a:pPr marL="0" marR="0" lvl="1" indent="0" algn="l" defTabSz="457200" rtl="0" eaLnBrk="1" fontAlgn="auto" latinLnBrk="0" hangingPunct="1">
                        <a:lnSpc>
                          <a:spcPct val="150000"/>
                        </a:lnSpc>
                        <a:spcBef>
                          <a:spcPts val="0"/>
                        </a:spcBef>
                        <a:spcAft>
                          <a:spcPts val="0"/>
                        </a:spcAft>
                        <a:buClrTx/>
                        <a:buSzTx/>
                        <a:buFontTx/>
                        <a:buNone/>
                        <a:tabLst/>
                        <a:defRPr/>
                      </a:pPr>
                      <a:endParaRPr lang="en-ZA" sz="2000" kern="1200" dirty="0" smtClean="0">
                        <a:solidFill>
                          <a:schemeClr val="dk1"/>
                        </a:solidFill>
                        <a:effectLst/>
                        <a:latin typeface="+mn-lt"/>
                        <a:ea typeface="+mn-ea"/>
                        <a:cs typeface="+mn-cs"/>
                      </a:endParaRPr>
                    </a:p>
                  </a:txBody>
                  <a:tcPr/>
                </a:tc>
                <a:tc>
                  <a:txBody>
                    <a:bodyPr/>
                    <a:lstStyle/>
                    <a:p>
                      <a:pPr marL="0" indent="0" algn="just">
                        <a:lnSpc>
                          <a:spcPct val="150000"/>
                        </a:lnSpc>
                        <a:buFont typeface="Arial" panose="020B0604020202020204" pitchFamily="34" charset="0"/>
                        <a:buNone/>
                      </a:pPr>
                      <a:r>
                        <a:rPr lang="en-US" sz="1700" dirty="0" smtClean="0"/>
                        <a:t>There are signs in the office for services and designated queues, e.g. collection sign is on top of collection counter etc. </a:t>
                      </a:r>
                    </a:p>
                    <a:p>
                      <a:pPr marL="0" indent="0" algn="just">
                        <a:lnSpc>
                          <a:spcPct val="150000"/>
                        </a:lnSpc>
                        <a:buFont typeface="Arial" panose="020B0604020202020204" pitchFamily="34" charset="0"/>
                        <a:buNone/>
                      </a:pPr>
                      <a:endParaRPr lang="en-US" sz="1700" dirty="0" smtClean="0"/>
                    </a:p>
                    <a:p>
                      <a:pPr marL="0" indent="0" algn="just">
                        <a:lnSpc>
                          <a:spcPct val="150000"/>
                        </a:lnSpc>
                        <a:buFont typeface="Arial" panose="020B0604020202020204" pitchFamily="34" charset="0"/>
                        <a:buNone/>
                      </a:pPr>
                      <a:r>
                        <a:rPr lang="en-US" sz="1700" baseline="0" dirty="0" smtClean="0"/>
                        <a:t>Floor walking is done in the</a:t>
                      </a:r>
                      <a:r>
                        <a:rPr lang="en-US" sz="1700" dirty="0" smtClean="0"/>
                        <a:t> office. The Office Manager or the delegated official will be the floor walker directing</a:t>
                      </a:r>
                      <a:r>
                        <a:rPr lang="en-US" sz="1700" baseline="0" dirty="0" smtClean="0"/>
                        <a:t> the </a:t>
                      </a:r>
                      <a:r>
                        <a:rPr lang="en-US" sz="1700" dirty="0" smtClean="0"/>
                        <a:t>clients to the correct counters. </a:t>
                      </a:r>
                    </a:p>
                    <a:p>
                      <a:pPr marL="0" indent="0" algn="just">
                        <a:lnSpc>
                          <a:spcPct val="150000"/>
                        </a:lnSpc>
                        <a:buFont typeface="Arial" panose="020B0604020202020204" pitchFamily="34" charset="0"/>
                        <a:buNone/>
                      </a:pPr>
                      <a:r>
                        <a:rPr lang="en-US" sz="1700" dirty="0" smtClean="0"/>
                        <a:t>The office is not always busy. However, on busy days we also use the Intern to direct clients to the correct lines to ensure that clients do not wait long in the office.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25377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893175" cy="3323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400" b="1" kern="0" dirty="0"/>
              <a:t>Issues raised and responses    (Cont……)</a:t>
            </a:r>
          </a:p>
        </p:txBody>
      </p:sp>
      <p:sp>
        <p:nvSpPr>
          <p:cNvPr id="6" name="Rectangle 5"/>
          <p:cNvSpPr/>
          <p:nvPr/>
        </p:nvSpPr>
        <p:spPr>
          <a:xfrm>
            <a:off x="0" y="1073091"/>
            <a:ext cx="9144000" cy="530915"/>
          </a:xfrm>
          <a:prstGeom prst="rect">
            <a:avLst/>
          </a:prstGeom>
        </p:spPr>
        <p:txBody>
          <a:bodyPr wrap="square">
            <a:spAutoFit/>
          </a:bodyPr>
          <a:lstStyle/>
          <a:p>
            <a:pPr>
              <a:spcBef>
                <a:spcPts val="300"/>
              </a:spcBef>
            </a:pPr>
            <a:endParaRPr lang="en-ZA" b="1" u="sng" dirty="0">
              <a:cs typeface="Arial" panose="020B0604020202020204" pitchFamily="34" charset="0"/>
            </a:endParaRPr>
          </a:p>
          <a:p>
            <a:pPr marL="446088" indent="-446088">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81350253"/>
              </p:ext>
            </p:extLst>
          </p:nvPr>
        </p:nvGraphicFramePr>
        <p:xfrm>
          <a:off x="107950" y="347980"/>
          <a:ext cx="8956132" cy="5026577"/>
        </p:xfrm>
        <a:graphic>
          <a:graphicData uri="http://schemas.openxmlformats.org/drawingml/2006/table">
            <a:tbl>
              <a:tblPr firstRow="1" bandRow="1">
                <a:tableStyleId>{5C22544A-7EE6-4342-B048-85BDC9FD1C3A}</a:tableStyleId>
              </a:tblPr>
              <a:tblGrid>
                <a:gridCol w="2484321">
                  <a:extLst>
                    <a:ext uri="{9D8B030D-6E8A-4147-A177-3AD203B41FA5}">
                      <a16:colId xmlns:a16="http://schemas.microsoft.com/office/drawing/2014/main" val="20000"/>
                    </a:ext>
                  </a:extLst>
                </a:gridCol>
                <a:gridCol w="6471811">
                  <a:extLst>
                    <a:ext uri="{9D8B030D-6E8A-4147-A177-3AD203B41FA5}">
                      <a16:colId xmlns:a16="http://schemas.microsoft.com/office/drawing/2014/main" val="20001"/>
                    </a:ext>
                  </a:extLst>
                </a:gridCol>
              </a:tblGrid>
              <a:tr h="373481">
                <a:tc>
                  <a:txBody>
                    <a:bodyPr/>
                    <a:lstStyle/>
                    <a:p>
                      <a:r>
                        <a:rPr lang="en-GB" dirty="0" smtClean="0"/>
                        <a:t>Issues</a:t>
                      </a:r>
                      <a:r>
                        <a:rPr lang="en-GB" baseline="0" dirty="0" smtClean="0"/>
                        <a:t> </a:t>
                      </a:r>
                      <a:endParaRPr lang="en-GB" dirty="0"/>
                    </a:p>
                  </a:txBody>
                  <a:tcPr/>
                </a:tc>
                <a:tc>
                  <a:txBody>
                    <a:bodyPr/>
                    <a:lstStyle/>
                    <a:p>
                      <a:r>
                        <a:rPr lang="en-GB" dirty="0" smtClean="0"/>
                        <a:t>Responses</a:t>
                      </a:r>
                      <a:r>
                        <a:rPr lang="en-GB" baseline="0" dirty="0" smtClean="0"/>
                        <a:t> </a:t>
                      </a:r>
                      <a:endParaRPr lang="en-GB" dirty="0"/>
                    </a:p>
                  </a:txBody>
                  <a:tcPr/>
                </a:tc>
                <a:extLst>
                  <a:ext uri="{0D108BD9-81ED-4DB2-BD59-A6C34878D82A}">
                    <a16:rowId xmlns:a16="http://schemas.microsoft.com/office/drawing/2014/main" val="10000"/>
                  </a:ext>
                </a:extLst>
              </a:tr>
              <a:tr h="4653096">
                <a:tc>
                  <a:txBody>
                    <a:bodyPr/>
                    <a:lstStyle/>
                    <a:p>
                      <a:pPr marL="0" marR="0" lvl="1" indent="0" algn="just" defTabSz="457200" rtl="0" eaLnBrk="1" fontAlgn="auto" latinLnBrk="0" hangingPunct="1">
                        <a:lnSpc>
                          <a:spcPct val="15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BABS – </a:t>
                      </a:r>
                      <a:r>
                        <a:rPr lang="en-US" sz="1800" b="0" kern="1200" dirty="0" smtClean="0">
                          <a:solidFill>
                            <a:schemeClr val="dk1"/>
                          </a:solidFill>
                          <a:effectLst/>
                          <a:latin typeface="+mn-lt"/>
                          <a:ea typeface="+mn-ea"/>
                          <a:cs typeface="+mn-cs"/>
                        </a:rPr>
                        <a:t>Is the office one of the offices that are having the booking system? If so, how does the office handle the clients that made bookings and those that are in the office and the system is offline? </a:t>
                      </a:r>
                      <a:r>
                        <a:rPr lang="en-ZA" sz="1800" kern="1200" dirty="0" smtClean="0">
                          <a:solidFill>
                            <a:schemeClr val="dk1"/>
                          </a:solidFill>
                          <a:effectLst/>
                          <a:latin typeface="+mn-lt"/>
                          <a:ea typeface="+mn-ea"/>
                          <a:cs typeface="+mn-cs"/>
                        </a:rPr>
                        <a:t>. </a:t>
                      </a:r>
                    </a:p>
                    <a:p>
                      <a:pPr marL="0" marR="0" lvl="1" indent="0" algn="l" defTabSz="457200" rtl="0" eaLnBrk="1" fontAlgn="auto" latinLnBrk="0" hangingPunct="1">
                        <a:lnSpc>
                          <a:spcPct val="150000"/>
                        </a:lnSpc>
                        <a:spcBef>
                          <a:spcPts val="0"/>
                        </a:spcBef>
                        <a:spcAft>
                          <a:spcPts val="0"/>
                        </a:spcAft>
                        <a:buClrTx/>
                        <a:buSzTx/>
                        <a:buFontTx/>
                        <a:buNone/>
                        <a:tabLst/>
                        <a:defRPr/>
                      </a:pPr>
                      <a:endParaRPr lang="en-ZA" sz="2000" kern="1200" dirty="0" smtClean="0">
                        <a:solidFill>
                          <a:schemeClr val="dk1"/>
                        </a:solidFill>
                        <a:effectLst/>
                        <a:latin typeface="+mn-lt"/>
                        <a:ea typeface="+mn-ea"/>
                        <a:cs typeface="+mn-cs"/>
                      </a:endParaRPr>
                    </a:p>
                  </a:txBody>
                  <a:tcPr/>
                </a:tc>
                <a:tc>
                  <a:txBody>
                    <a:bodyPr/>
                    <a:lstStyle/>
                    <a:p>
                      <a:pPr marL="0" indent="0" algn="just">
                        <a:lnSpc>
                          <a:spcPct val="150000"/>
                        </a:lnSpc>
                        <a:buFont typeface="Arial" panose="020B0604020202020204" pitchFamily="34" charset="0"/>
                        <a:buNone/>
                      </a:pPr>
                      <a:r>
                        <a:rPr lang="en-US" sz="1700" dirty="0" smtClean="0"/>
                        <a:t>The</a:t>
                      </a:r>
                      <a:r>
                        <a:rPr lang="en-US" sz="1700" baseline="0" dirty="0" smtClean="0"/>
                        <a:t> </a:t>
                      </a:r>
                      <a:r>
                        <a:rPr lang="en-US" sz="1700" dirty="0" smtClean="0"/>
                        <a:t>Graaff-Reinet Local office is one of the offices that have the booking system,  BABS is mostly utilised by the employed people.</a:t>
                      </a:r>
                    </a:p>
                    <a:p>
                      <a:pPr marL="0" indent="0" algn="just">
                        <a:lnSpc>
                          <a:spcPct val="150000"/>
                        </a:lnSpc>
                        <a:buFont typeface="Arial" panose="020B0604020202020204" pitchFamily="34" charset="0"/>
                        <a:buNone/>
                      </a:pPr>
                      <a:endParaRPr lang="en-US" sz="1700" dirty="0" smtClean="0"/>
                    </a:p>
                    <a:p>
                      <a:pPr marL="0" indent="0" algn="just">
                        <a:lnSpc>
                          <a:spcPct val="150000"/>
                        </a:lnSpc>
                        <a:buFont typeface="Arial" panose="020B0604020202020204" pitchFamily="34" charset="0"/>
                        <a:buNone/>
                      </a:pPr>
                      <a:r>
                        <a:rPr lang="en-US" sz="1700" dirty="0" smtClean="0"/>
                        <a:t>When there is Loadshedding or system downtimes</a:t>
                      </a:r>
                      <a:r>
                        <a:rPr lang="en-US" sz="1700" baseline="0" dirty="0" smtClean="0"/>
                        <a:t> in the office the  Manager </a:t>
                      </a:r>
                      <a:r>
                        <a:rPr lang="en-US" sz="1700" dirty="0" smtClean="0"/>
                        <a:t> communicates with the clients, advise the client to reschedule the appointment or request the client to come back when the system is back online. Once the system is back online, then we call the clients and prioritise them.</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81598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994486" cy="3323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400" b="1" kern="0"/>
              <a:t>Issues raised and responses    (Cont……)</a:t>
            </a:r>
            <a:endParaRPr lang="en-US" altLang="en-US" sz="2400" b="1" kern="0" dirty="0"/>
          </a:p>
        </p:txBody>
      </p:sp>
      <p:sp>
        <p:nvSpPr>
          <p:cNvPr id="6" name="Rectangle 5"/>
          <p:cNvSpPr/>
          <p:nvPr/>
        </p:nvSpPr>
        <p:spPr>
          <a:xfrm>
            <a:off x="0" y="1073091"/>
            <a:ext cx="9144000" cy="530915"/>
          </a:xfrm>
          <a:prstGeom prst="rect">
            <a:avLst/>
          </a:prstGeom>
        </p:spPr>
        <p:txBody>
          <a:bodyPr wrap="square">
            <a:spAutoFit/>
          </a:bodyPr>
          <a:lstStyle/>
          <a:p>
            <a:pPr>
              <a:spcBef>
                <a:spcPts val="300"/>
              </a:spcBef>
            </a:pPr>
            <a:endParaRPr lang="en-ZA" b="1" u="sng" dirty="0">
              <a:cs typeface="Arial" panose="020B0604020202020204" pitchFamily="34" charset="0"/>
            </a:endParaRPr>
          </a:p>
          <a:p>
            <a:pPr marL="446088" indent="-446088">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17746831"/>
              </p:ext>
            </p:extLst>
          </p:nvPr>
        </p:nvGraphicFramePr>
        <p:xfrm>
          <a:off x="62346" y="358371"/>
          <a:ext cx="9040091" cy="5250098"/>
        </p:xfrm>
        <a:graphic>
          <a:graphicData uri="http://schemas.openxmlformats.org/drawingml/2006/table">
            <a:tbl>
              <a:tblPr firstRow="1" bandRow="1">
                <a:tableStyleId>{5C22544A-7EE6-4342-B048-85BDC9FD1C3A}</a:tableStyleId>
              </a:tblPr>
              <a:tblGrid>
                <a:gridCol w="2568280">
                  <a:extLst>
                    <a:ext uri="{9D8B030D-6E8A-4147-A177-3AD203B41FA5}">
                      <a16:colId xmlns:a16="http://schemas.microsoft.com/office/drawing/2014/main" val="20000"/>
                    </a:ext>
                  </a:extLst>
                </a:gridCol>
                <a:gridCol w="6471811">
                  <a:extLst>
                    <a:ext uri="{9D8B030D-6E8A-4147-A177-3AD203B41FA5}">
                      <a16:colId xmlns:a16="http://schemas.microsoft.com/office/drawing/2014/main" val="20001"/>
                    </a:ext>
                  </a:extLst>
                </a:gridCol>
              </a:tblGrid>
              <a:tr h="545688">
                <a:tc>
                  <a:txBody>
                    <a:bodyPr/>
                    <a:lstStyle/>
                    <a:p>
                      <a:r>
                        <a:rPr lang="en-GB" dirty="0" smtClean="0"/>
                        <a:t>Issues</a:t>
                      </a:r>
                      <a:r>
                        <a:rPr lang="en-GB" baseline="0" dirty="0" smtClean="0"/>
                        <a:t> </a:t>
                      </a:r>
                      <a:endParaRPr lang="en-GB" dirty="0"/>
                    </a:p>
                  </a:txBody>
                  <a:tcPr/>
                </a:tc>
                <a:tc>
                  <a:txBody>
                    <a:bodyPr/>
                    <a:lstStyle/>
                    <a:p>
                      <a:r>
                        <a:rPr lang="en-GB" dirty="0" smtClean="0"/>
                        <a:t>Responses</a:t>
                      </a:r>
                      <a:r>
                        <a:rPr lang="en-GB" baseline="0" dirty="0" smtClean="0"/>
                        <a:t> </a:t>
                      </a:r>
                      <a:endParaRPr lang="en-GB" dirty="0"/>
                    </a:p>
                  </a:txBody>
                  <a:tcPr/>
                </a:tc>
                <a:extLst>
                  <a:ext uri="{0D108BD9-81ED-4DB2-BD59-A6C34878D82A}">
                    <a16:rowId xmlns:a16="http://schemas.microsoft.com/office/drawing/2014/main" val="10000"/>
                  </a:ext>
                </a:extLst>
              </a:tr>
              <a:tr h="4704410">
                <a:tc>
                  <a:txBody>
                    <a:bodyPr/>
                    <a:lstStyle/>
                    <a:p>
                      <a:pPr marL="0" marR="0" lvl="1" indent="0" algn="just" defTabSz="457200" rtl="0" eaLnBrk="1" fontAlgn="auto" latinLnBrk="0" hangingPunct="1">
                        <a:lnSpc>
                          <a:spcPct val="15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Number of clients serviced per day- </a:t>
                      </a:r>
                      <a:r>
                        <a:rPr lang="en-US" sz="1800" b="0" kern="1200" dirty="0" smtClean="0">
                          <a:solidFill>
                            <a:schemeClr val="dk1"/>
                          </a:solidFill>
                          <a:effectLst/>
                          <a:latin typeface="+mn-lt"/>
                          <a:ea typeface="+mn-ea"/>
                          <a:cs typeface="+mn-cs"/>
                        </a:rPr>
                        <a:t>What is the estimated number of people/clients that the office services per day? </a:t>
                      </a:r>
                      <a:endParaRPr lang="en-ZA" sz="2000" b="0" kern="1200" dirty="0" smtClean="0">
                        <a:solidFill>
                          <a:schemeClr val="dk1"/>
                        </a:solidFill>
                        <a:effectLst/>
                        <a:latin typeface="+mn-lt"/>
                        <a:ea typeface="+mn-ea"/>
                        <a:cs typeface="+mn-cs"/>
                      </a:endParaRPr>
                    </a:p>
                  </a:txBody>
                  <a:tcPr/>
                </a:tc>
                <a:tc>
                  <a:txBody>
                    <a:bodyPr/>
                    <a:lstStyle/>
                    <a:p>
                      <a:pPr marL="0" indent="0" algn="just">
                        <a:lnSpc>
                          <a:spcPct val="150000"/>
                        </a:lnSpc>
                        <a:buFont typeface="Arial" panose="020B0604020202020204" pitchFamily="34" charset="0"/>
                        <a:buNone/>
                      </a:pPr>
                      <a:r>
                        <a:rPr lang="en-US" sz="1700" dirty="0" smtClean="0"/>
                        <a:t>On a normal day, during the month, the office services about 80 people per day. This number includes all the services, though it differs on a day-to-day basis. There are days where the office is busy, especially month-end, the office will service about +150 clients a day</a:t>
                      </a:r>
                      <a:r>
                        <a:rPr lang="en-US" sz="1700" baseline="0" dirty="0" smtClean="0"/>
                        <a:t>. O</a:t>
                      </a:r>
                      <a:r>
                        <a:rPr lang="en-US" sz="1700" dirty="0" smtClean="0"/>
                        <a:t>ur queues are manageable </a:t>
                      </a:r>
                      <a:r>
                        <a:rPr lang="en-US" sz="1700" dirty="0" smtClean="0">
                          <a:solidFill>
                            <a:schemeClr val="tx1"/>
                          </a:solidFill>
                        </a:rPr>
                        <a:t>when  all staff are on duty or in the office.</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0218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893175" cy="387798"/>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Font typeface="Wingdings" pitchFamily="2" charset="2"/>
              <a:buNone/>
            </a:pPr>
            <a:r>
              <a:rPr lang="en-US" altLang="en-US" sz="2800" b="1" kern="0" dirty="0" smtClean="0"/>
              <a:t>ISSUES RAISED AND RESPONSES</a:t>
            </a:r>
            <a:endParaRPr lang="en-ZA" altLang="en-US" sz="2800" b="1" kern="0" dirty="0" smtClean="0"/>
          </a:p>
        </p:txBody>
      </p:sp>
      <p:sp>
        <p:nvSpPr>
          <p:cNvPr id="6" name="Rectangle 5"/>
          <p:cNvSpPr/>
          <p:nvPr/>
        </p:nvSpPr>
        <p:spPr>
          <a:xfrm>
            <a:off x="0" y="1073091"/>
            <a:ext cx="9144000" cy="530915"/>
          </a:xfrm>
          <a:prstGeom prst="rect">
            <a:avLst/>
          </a:prstGeom>
        </p:spPr>
        <p:txBody>
          <a:bodyPr wrap="square">
            <a:spAutoFit/>
          </a:bodyPr>
          <a:lstStyle/>
          <a:p>
            <a:pPr>
              <a:spcBef>
                <a:spcPts val="300"/>
              </a:spcBef>
            </a:pPr>
            <a:endParaRPr lang="en-ZA" b="1" u="sng" dirty="0">
              <a:cs typeface="Arial" panose="020B0604020202020204" pitchFamily="34" charset="0"/>
            </a:endParaRPr>
          </a:p>
          <a:p>
            <a:pPr marL="446088" indent="-446088">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51487452"/>
              </p:ext>
            </p:extLst>
          </p:nvPr>
        </p:nvGraphicFramePr>
        <p:xfrm>
          <a:off x="146304" y="581891"/>
          <a:ext cx="8956132" cy="5026577"/>
        </p:xfrm>
        <a:graphic>
          <a:graphicData uri="http://schemas.openxmlformats.org/drawingml/2006/table">
            <a:tbl>
              <a:tblPr firstRow="1" bandRow="1">
                <a:tableStyleId>{5C22544A-7EE6-4342-B048-85BDC9FD1C3A}</a:tableStyleId>
              </a:tblPr>
              <a:tblGrid>
                <a:gridCol w="2484321">
                  <a:extLst>
                    <a:ext uri="{9D8B030D-6E8A-4147-A177-3AD203B41FA5}">
                      <a16:colId xmlns:a16="http://schemas.microsoft.com/office/drawing/2014/main" val="20000"/>
                    </a:ext>
                  </a:extLst>
                </a:gridCol>
                <a:gridCol w="6471811">
                  <a:extLst>
                    <a:ext uri="{9D8B030D-6E8A-4147-A177-3AD203B41FA5}">
                      <a16:colId xmlns:a16="http://schemas.microsoft.com/office/drawing/2014/main" val="20001"/>
                    </a:ext>
                  </a:extLst>
                </a:gridCol>
              </a:tblGrid>
              <a:tr h="373481">
                <a:tc>
                  <a:txBody>
                    <a:bodyPr/>
                    <a:lstStyle/>
                    <a:p>
                      <a:r>
                        <a:rPr lang="en-GB" dirty="0" smtClean="0"/>
                        <a:t>Issues</a:t>
                      </a:r>
                      <a:r>
                        <a:rPr lang="en-GB" baseline="0" dirty="0" smtClean="0"/>
                        <a:t> </a:t>
                      </a:r>
                      <a:endParaRPr lang="en-GB" dirty="0"/>
                    </a:p>
                  </a:txBody>
                  <a:tcPr/>
                </a:tc>
                <a:tc>
                  <a:txBody>
                    <a:bodyPr/>
                    <a:lstStyle/>
                    <a:p>
                      <a:r>
                        <a:rPr lang="en-GB" dirty="0" smtClean="0"/>
                        <a:t>Responses</a:t>
                      </a:r>
                      <a:r>
                        <a:rPr lang="en-GB" baseline="0" dirty="0" smtClean="0"/>
                        <a:t> </a:t>
                      </a:r>
                      <a:endParaRPr lang="en-GB" dirty="0"/>
                    </a:p>
                  </a:txBody>
                  <a:tcPr/>
                </a:tc>
                <a:extLst>
                  <a:ext uri="{0D108BD9-81ED-4DB2-BD59-A6C34878D82A}">
                    <a16:rowId xmlns:a16="http://schemas.microsoft.com/office/drawing/2014/main" val="10000"/>
                  </a:ext>
                </a:extLst>
              </a:tr>
              <a:tr h="4653096">
                <a:tc>
                  <a:txBody>
                    <a:bodyPr/>
                    <a:lstStyle/>
                    <a:p>
                      <a:pPr marL="0" marR="0" lvl="1" indent="0" algn="just" defTabSz="457200" rtl="0" eaLnBrk="1" fontAlgn="auto" latinLnBrk="0" hangingPunct="1">
                        <a:lnSpc>
                          <a:spcPct val="150000"/>
                        </a:lnSpc>
                        <a:spcBef>
                          <a:spcPts val="0"/>
                        </a:spcBef>
                        <a:spcAft>
                          <a:spcPts val="0"/>
                        </a:spcAft>
                        <a:buClrTx/>
                        <a:buSzTx/>
                        <a:buFontTx/>
                        <a:buNone/>
                        <a:tabLst/>
                        <a:defRPr/>
                      </a:pPr>
                      <a:r>
                        <a:rPr lang="en-US" sz="1600" b="1" kern="1200" dirty="0" smtClean="0">
                          <a:solidFill>
                            <a:schemeClr val="dk1"/>
                          </a:solidFill>
                          <a:effectLst/>
                          <a:latin typeface="+mn-lt"/>
                          <a:ea typeface="+mn-ea"/>
                          <a:cs typeface="+mn-cs"/>
                        </a:rPr>
                        <a:t>Staff in the office – </a:t>
                      </a:r>
                      <a:r>
                        <a:rPr lang="en-US" sz="1600" b="0" kern="1200" dirty="0" smtClean="0">
                          <a:solidFill>
                            <a:schemeClr val="dk1"/>
                          </a:solidFill>
                          <a:effectLst/>
                          <a:latin typeface="+mn-lt"/>
                          <a:ea typeface="+mn-ea"/>
                          <a:cs typeface="+mn-cs"/>
                        </a:rPr>
                        <a:t>How many staff members does the office have. Were there any appointments in the last financial year (2022/2023)? How many staff members is the office required to have as per the office establishment?</a:t>
                      </a:r>
                      <a:endParaRPr lang="en-ZA" sz="1600" b="0" kern="1200" dirty="0" smtClean="0">
                        <a:solidFill>
                          <a:schemeClr val="dk1"/>
                        </a:solidFill>
                        <a:effectLst/>
                        <a:latin typeface="+mn-lt"/>
                        <a:ea typeface="+mn-ea"/>
                        <a:cs typeface="+mn-cs"/>
                      </a:endParaRPr>
                    </a:p>
                  </a:txBody>
                  <a:tcPr/>
                </a:tc>
                <a:tc>
                  <a:txBody>
                    <a:bodyPr/>
                    <a:lstStyle/>
                    <a:p>
                      <a:r>
                        <a:rPr lang="en-GB" sz="1800" kern="1200" dirty="0" smtClean="0">
                          <a:solidFill>
                            <a:schemeClr val="dk1"/>
                          </a:solidFill>
                          <a:effectLst/>
                          <a:latin typeface="+mn-lt"/>
                          <a:ea typeface="+mn-ea"/>
                          <a:cs typeface="+mn-cs"/>
                        </a:rPr>
                        <a:t>Staff compliments in the office is 8: </a:t>
                      </a:r>
                      <a:endParaRPr lang="en-ZA" sz="1800" kern="1200" dirty="0" smtClean="0">
                        <a:solidFill>
                          <a:schemeClr val="dk1"/>
                        </a:solidFill>
                        <a:effectLst/>
                        <a:latin typeface="+mn-lt"/>
                        <a:ea typeface="+mn-ea"/>
                        <a:cs typeface="+mn-cs"/>
                      </a:endParaRPr>
                    </a:p>
                    <a:p>
                      <a:pPr marL="285750" lvl="0" indent="-285750">
                        <a:lnSpc>
                          <a:spcPct val="150000"/>
                        </a:lnSpc>
                        <a:buFont typeface="Wingdings" panose="05000000000000000000" pitchFamily="2" charset="2"/>
                        <a:buChar char="q"/>
                      </a:pPr>
                      <a:r>
                        <a:rPr lang="en-GB" sz="1800" i="1" kern="1200" dirty="0" smtClean="0">
                          <a:solidFill>
                            <a:schemeClr val="dk1"/>
                          </a:solidFill>
                          <a:effectLst/>
                          <a:latin typeface="+mn-lt"/>
                          <a:ea typeface="+mn-ea"/>
                          <a:cs typeface="+mn-cs"/>
                        </a:rPr>
                        <a:t>Office Manager </a:t>
                      </a:r>
                      <a:endParaRPr lang="en-ZA" sz="1800" kern="1200" dirty="0" smtClean="0">
                        <a:solidFill>
                          <a:schemeClr val="dk1"/>
                        </a:solidFill>
                        <a:effectLst/>
                        <a:latin typeface="+mn-lt"/>
                        <a:ea typeface="+mn-ea"/>
                        <a:cs typeface="+mn-cs"/>
                      </a:endParaRPr>
                    </a:p>
                    <a:p>
                      <a:pPr marL="285750" lvl="0" indent="-285750">
                        <a:lnSpc>
                          <a:spcPct val="150000"/>
                        </a:lnSpc>
                        <a:buFont typeface="Wingdings" panose="05000000000000000000" pitchFamily="2" charset="2"/>
                        <a:buChar char="q"/>
                      </a:pPr>
                      <a:r>
                        <a:rPr lang="en-GB" sz="1800" i="1" kern="1200" dirty="0" smtClean="0">
                          <a:solidFill>
                            <a:schemeClr val="dk1"/>
                          </a:solidFill>
                          <a:effectLst/>
                          <a:latin typeface="+mn-lt"/>
                          <a:ea typeface="+mn-ea"/>
                          <a:cs typeface="+mn-cs"/>
                        </a:rPr>
                        <a:t>2 Immigration officials</a:t>
                      </a:r>
                      <a:endParaRPr lang="en-ZA" sz="1800" kern="1200" dirty="0" smtClean="0">
                        <a:solidFill>
                          <a:schemeClr val="dk1"/>
                        </a:solidFill>
                        <a:effectLst/>
                        <a:latin typeface="+mn-lt"/>
                        <a:ea typeface="+mn-ea"/>
                        <a:cs typeface="+mn-cs"/>
                      </a:endParaRPr>
                    </a:p>
                    <a:p>
                      <a:pPr marL="285750" lvl="0" indent="-285750">
                        <a:lnSpc>
                          <a:spcPct val="150000"/>
                        </a:lnSpc>
                        <a:buFont typeface="Wingdings" panose="05000000000000000000" pitchFamily="2" charset="2"/>
                        <a:buChar char="q"/>
                      </a:pPr>
                      <a:r>
                        <a:rPr lang="en-GB" sz="1800" i="1" kern="1200" dirty="0" smtClean="0">
                          <a:solidFill>
                            <a:schemeClr val="dk1"/>
                          </a:solidFill>
                          <a:effectLst/>
                          <a:latin typeface="+mn-lt"/>
                          <a:ea typeface="+mn-ea"/>
                          <a:cs typeface="+mn-cs"/>
                        </a:rPr>
                        <a:t>4 Admin clerks and </a:t>
                      </a:r>
                      <a:endParaRPr lang="en-ZA" sz="1800" kern="1200" dirty="0" smtClean="0">
                        <a:solidFill>
                          <a:schemeClr val="dk1"/>
                        </a:solidFill>
                        <a:effectLst/>
                        <a:latin typeface="+mn-lt"/>
                        <a:ea typeface="+mn-ea"/>
                        <a:cs typeface="+mn-cs"/>
                      </a:endParaRPr>
                    </a:p>
                    <a:p>
                      <a:pPr marL="285750" lvl="0" indent="-285750">
                        <a:lnSpc>
                          <a:spcPct val="150000"/>
                        </a:lnSpc>
                        <a:buFont typeface="Wingdings" panose="05000000000000000000" pitchFamily="2" charset="2"/>
                        <a:buChar char="q"/>
                      </a:pPr>
                      <a:r>
                        <a:rPr lang="en-GB" sz="1800" i="1" kern="1200" dirty="0" smtClean="0">
                          <a:solidFill>
                            <a:schemeClr val="dk1"/>
                          </a:solidFill>
                          <a:effectLst/>
                          <a:latin typeface="+mn-lt"/>
                          <a:ea typeface="+mn-ea"/>
                          <a:cs typeface="+mn-cs"/>
                        </a:rPr>
                        <a:t>1 Cleaner</a:t>
                      </a:r>
                      <a:endParaRPr lang="en-ZA" sz="1800" kern="1200" dirty="0" smtClean="0">
                        <a:solidFill>
                          <a:schemeClr val="dk1"/>
                        </a:solidFill>
                        <a:effectLst/>
                        <a:latin typeface="+mn-lt"/>
                        <a:ea typeface="+mn-ea"/>
                        <a:cs typeface="+mn-cs"/>
                      </a:endParaRPr>
                    </a:p>
                    <a:p>
                      <a:pPr marL="285750" indent="-285750">
                        <a:lnSpc>
                          <a:spcPct val="150000"/>
                        </a:lnSpc>
                        <a:buFont typeface="Wingdings" panose="05000000000000000000" pitchFamily="2" charset="2"/>
                        <a:buChar char="q"/>
                      </a:pPr>
                      <a:r>
                        <a:rPr lang="en-GB" sz="1800" i="1" kern="1200" dirty="0" smtClean="0">
                          <a:solidFill>
                            <a:schemeClr val="dk1"/>
                          </a:solidFill>
                          <a:effectLst/>
                          <a:latin typeface="+mn-lt"/>
                          <a:ea typeface="+mn-ea"/>
                          <a:cs typeface="+mn-cs"/>
                        </a:rPr>
                        <a:t>There was one appointment, Hospital Clerk, in the last financial year. The office lost the Official to a promotional post elsewhere in the District. </a:t>
                      </a:r>
                      <a:endParaRPr lang="en-ZA"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87921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893175" cy="3323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400" b="1" kern="0" dirty="0"/>
              <a:t>Issues raised and responses    (Cont……)</a:t>
            </a:r>
          </a:p>
        </p:txBody>
      </p:sp>
      <p:sp>
        <p:nvSpPr>
          <p:cNvPr id="6" name="Rectangle 5"/>
          <p:cNvSpPr/>
          <p:nvPr/>
        </p:nvSpPr>
        <p:spPr>
          <a:xfrm>
            <a:off x="0" y="1073091"/>
            <a:ext cx="9144000" cy="530915"/>
          </a:xfrm>
          <a:prstGeom prst="rect">
            <a:avLst/>
          </a:prstGeom>
        </p:spPr>
        <p:txBody>
          <a:bodyPr wrap="square">
            <a:spAutoFit/>
          </a:bodyPr>
          <a:lstStyle/>
          <a:p>
            <a:pPr>
              <a:spcBef>
                <a:spcPts val="300"/>
              </a:spcBef>
            </a:pPr>
            <a:endParaRPr lang="en-ZA" b="1" u="sng" dirty="0">
              <a:cs typeface="Arial" panose="020B0604020202020204" pitchFamily="34" charset="0"/>
            </a:endParaRPr>
          </a:p>
          <a:p>
            <a:pPr marL="446088" indent="-446088">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56756070"/>
              </p:ext>
            </p:extLst>
          </p:nvPr>
        </p:nvGraphicFramePr>
        <p:xfrm>
          <a:off x="146304" y="413771"/>
          <a:ext cx="8956132" cy="5194698"/>
        </p:xfrm>
        <a:graphic>
          <a:graphicData uri="http://schemas.openxmlformats.org/drawingml/2006/table">
            <a:tbl>
              <a:tblPr firstRow="1" bandRow="1">
                <a:tableStyleId>{5C22544A-7EE6-4342-B048-85BDC9FD1C3A}</a:tableStyleId>
              </a:tblPr>
              <a:tblGrid>
                <a:gridCol w="2484321">
                  <a:extLst>
                    <a:ext uri="{9D8B030D-6E8A-4147-A177-3AD203B41FA5}">
                      <a16:colId xmlns:a16="http://schemas.microsoft.com/office/drawing/2014/main" val="20000"/>
                    </a:ext>
                  </a:extLst>
                </a:gridCol>
                <a:gridCol w="6471811">
                  <a:extLst>
                    <a:ext uri="{9D8B030D-6E8A-4147-A177-3AD203B41FA5}">
                      <a16:colId xmlns:a16="http://schemas.microsoft.com/office/drawing/2014/main" val="20001"/>
                    </a:ext>
                  </a:extLst>
                </a:gridCol>
              </a:tblGrid>
              <a:tr h="385973">
                <a:tc>
                  <a:txBody>
                    <a:bodyPr/>
                    <a:lstStyle/>
                    <a:p>
                      <a:r>
                        <a:rPr lang="en-GB" dirty="0" smtClean="0"/>
                        <a:t>Issues</a:t>
                      </a:r>
                      <a:r>
                        <a:rPr lang="en-GB" baseline="0" dirty="0" smtClean="0"/>
                        <a:t> </a:t>
                      </a:r>
                      <a:endParaRPr lang="en-GB" dirty="0"/>
                    </a:p>
                  </a:txBody>
                  <a:tcPr/>
                </a:tc>
                <a:tc>
                  <a:txBody>
                    <a:bodyPr/>
                    <a:lstStyle/>
                    <a:p>
                      <a:r>
                        <a:rPr lang="en-GB" dirty="0" smtClean="0"/>
                        <a:t>Responses</a:t>
                      </a:r>
                      <a:r>
                        <a:rPr lang="en-GB" baseline="0" dirty="0" smtClean="0"/>
                        <a:t> </a:t>
                      </a:r>
                      <a:endParaRPr lang="en-GB" dirty="0"/>
                    </a:p>
                  </a:txBody>
                  <a:tcPr/>
                </a:tc>
                <a:extLst>
                  <a:ext uri="{0D108BD9-81ED-4DB2-BD59-A6C34878D82A}">
                    <a16:rowId xmlns:a16="http://schemas.microsoft.com/office/drawing/2014/main" val="10000"/>
                  </a:ext>
                </a:extLst>
              </a:tr>
              <a:tr h="4808725">
                <a:tc>
                  <a:txBody>
                    <a:bodyPr/>
                    <a:lstStyle/>
                    <a:p>
                      <a:pPr marL="0" marR="0" lvl="1" indent="0" algn="just" defTabSz="457200" rtl="0" eaLnBrk="1" fontAlgn="auto" latinLnBrk="0" hangingPunct="1">
                        <a:lnSpc>
                          <a:spcPct val="150000"/>
                        </a:lnSpc>
                        <a:spcBef>
                          <a:spcPts val="0"/>
                        </a:spcBef>
                        <a:spcAft>
                          <a:spcPts val="0"/>
                        </a:spcAft>
                        <a:buClrTx/>
                        <a:buSzTx/>
                        <a:buFontTx/>
                        <a:buNone/>
                        <a:tabLst/>
                        <a:defRPr/>
                      </a:pPr>
                      <a:r>
                        <a:rPr lang="en-US" sz="1600" b="1" kern="1200" dirty="0" smtClean="0">
                          <a:solidFill>
                            <a:schemeClr val="dk1"/>
                          </a:solidFill>
                          <a:effectLst/>
                          <a:latin typeface="+mn-lt"/>
                          <a:ea typeface="+mn-ea"/>
                          <a:cs typeface="+mn-cs"/>
                        </a:rPr>
                        <a:t>Mobile</a:t>
                      </a:r>
                      <a:r>
                        <a:rPr lang="en-US" sz="1600" b="1" kern="1200" baseline="0" dirty="0" smtClean="0">
                          <a:solidFill>
                            <a:schemeClr val="dk1"/>
                          </a:solidFill>
                          <a:effectLst/>
                          <a:latin typeface="+mn-lt"/>
                          <a:ea typeface="+mn-ea"/>
                          <a:cs typeface="+mn-cs"/>
                        </a:rPr>
                        <a:t> visit - </a:t>
                      </a:r>
                      <a:r>
                        <a:rPr lang="en-US" sz="1600" b="0" kern="1200" baseline="0" dirty="0" smtClean="0">
                          <a:solidFill>
                            <a:schemeClr val="dk1"/>
                          </a:solidFill>
                          <a:effectLst/>
                          <a:latin typeface="+mn-lt"/>
                          <a:ea typeface="+mn-ea"/>
                          <a:cs typeface="+mn-cs"/>
                        </a:rPr>
                        <a:t>W</a:t>
                      </a:r>
                      <a:r>
                        <a:rPr lang="en-US" sz="1600" b="0" kern="1200" dirty="0" smtClean="0">
                          <a:solidFill>
                            <a:schemeClr val="dk1"/>
                          </a:solidFill>
                          <a:effectLst/>
                          <a:latin typeface="+mn-lt"/>
                          <a:ea typeface="+mn-ea"/>
                          <a:cs typeface="+mn-cs"/>
                        </a:rPr>
                        <a:t>hen your office is visiting areas you communicate with the Councilors. Which Cllrs are you communicating with?</a:t>
                      </a:r>
                      <a:endParaRPr lang="en-ZA" sz="1600" b="0" kern="1200" dirty="0" smtClean="0">
                        <a:solidFill>
                          <a:schemeClr val="dk1"/>
                        </a:solidFill>
                        <a:effectLst/>
                        <a:latin typeface="+mn-lt"/>
                        <a:ea typeface="+mn-ea"/>
                        <a:cs typeface="+mn-cs"/>
                      </a:endParaRPr>
                    </a:p>
                  </a:txBody>
                  <a:tcPr/>
                </a:tc>
                <a:tc>
                  <a:txBody>
                    <a:bodyPr/>
                    <a:lstStyle/>
                    <a:p>
                      <a:pPr algn="just">
                        <a:lnSpc>
                          <a:spcPct val="150000"/>
                        </a:lnSpc>
                      </a:pPr>
                      <a:r>
                        <a:rPr lang="en-US" sz="1800" kern="1200" dirty="0" smtClean="0">
                          <a:solidFill>
                            <a:schemeClr val="dk1"/>
                          </a:solidFill>
                          <a:effectLst/>
                          <a:latin typeface="+mn-lt"/>
                          <a:ea typeface="+mn-ea"/>
                          <a:cs typeface="+mn-cs"/>
                        </a:rPr>
                        <a:t>When the mobile is visiting the areas, mobilising is done by forwarding the </a:t>
                      </a:r>
                      <a:r>
                        <a:rPr lang="en-US" sz="1800" kern="1200" dirty="0" smtClean="0">
                          <a:solidFill>
                            <a:schemeClr val="dk1"/>
                          </a:solidFill>
                          <a:effectLst/>
                          <a:latin typeface="+mn-lt"/>
                          <a:ea typeface="+mn-ea"/>
                          <a:cs typeface="+mn-cs"/>
                        </a:rPr>
                        <a:t>communication through different mediums (</a:t>
                      </a:r>
                      <a:r>
                        <a:rPr lang="en-US" sz="1800" kern="1200" dirty="0" err="1" smtClean="0">
                          <a:solidFill>
                            <a:schemeClr val="dk1"/>
                          </a:solidFill>
                          <a:effectLst/>
                          <a:latin typeface="+mn-lt"/>
                          <a:ea typeface="+mn-ea"/>
                          <a:cs typeface="+mn-cs"/>
                        </a:rPr>
                        <a:t>eg</a:t>
                      </a:r>
                      <a:r>
                        <a:rPr lang="en-US" sz="1800" kern="1200" dirty="0" smtClean="0">
                          <a:solidFill>
                            <a:schemeClr val="dk1"/>
                          </a:solidFill>
                          <a:effectLst/>
                          <a:latin typeface="+mn-lt"/>
                          <a:ea typeface="+mn-ea"/>
                          <a:cs typeface="+mn-cs"/>
                        </a:rPr>
                        <a:t> email) </a:t>
                      </a:r>
                      <a:r>
                        <a:rPr lang="en-US" sz="1800" kern="1200" dirty="0" smtClean="0">
                          <a:solidFill>
                            <a:schemeClr val="dk1"/>
                          </a:solidFill>
                          <a:effectLst/>
                          <a:latin typeface="+mn-lt"/>
                          <a:ea typeface="+mn-ea"/>
                          <a:cs typeface="+mn-cs"/>
                        </a:rPr>
                        <a:t>to the office of the Mayor and Speaker. The visit is also forwarded to the Cllr(s) of the area or ward to be visited. The</a:t>
                      </a:r>
                      <a:r>
                        <a:rPr lang="en-US" sz="1800" kern="1200" baseline="0" dirty="0" smtClean="0">
                          <a:solidFill>
                            <a:schemeClr val="dk1"/>
                          </a:solidFill>
                          <a:effectLst/>
                          <a:latin typeface="+mn-lt"/>
                          <a:ea typeface="+mn-ea"/>
                          <a:cs typeface="+mn-cs"/>
                        </a:rPr>
                        <a:t> office h</a:t>
                      </a:r>
                      <a:r>
                        <a:rPr lang="en-US" sz="1800" kern="1200" dirty="0" smtClean="0">
                          <a:solidFill>
                            <a:schemeClr val="dk1"/>
                          </a:solidFill>
                          <a:effectLst/>
                          <a:latin typeface="+mn-lt"/>
                          <a:ea typeface="+mn-ea"/>
                          <a:cs typeface="+mn-cs"/>
                        </a:rPr>
                        <a:t>ave contact numbers of all Cllrs. When the</a:t>
                      </a:r>
                      <a:r>
                        <a:rPr lang="en-US" sz="1800" kern="1200" baseline="0" dirty="0" smtClean="0">
                          <a:solidFill>
                            <a:schemeClr val="dk1"/>
                          </a:solidFill>
                          <a:effectLst/>
                          <a:latin typeface="+mn-lt"/>
                          <a:ea typeface="+mn-ea"/>
                          <a:cs typeface="+mn-cs"/>
                        </a:rPr>
                        <a:t> office is</a:t>
                      </a:r>
                      <a:r>
                        <a:rPr lang="en-US" sz="1800" kern="1200" dirty="0" smtClean="0">
                          <a:solidFill>
                            <a:schemeClr val="dk1"/>
                          </a:solidFill>
                          <a:effectLst/>
                          <a:latin typeface="+mn-lt"/>
                          <a:ea typeface="+mn-ea"/>
                          <a:cs typeface="+mn-cs"/>
                        </a:rPr>
                        <a:t> forwarding the notices of services-on- wheels, we do not ask the political affiliation of the Cllrs. They are contacted and request assistance with mobilisation and Loudhailing. CDW’s and community members that are active are also</a:t>
                      </a:r>
                      <a:r>
                        <a:rPr lang="en-US" sz="1800" kern="1200" baseline="0" dirty="0" smtClean="0">
                          <a:solidFill>
                            <a:schemeClr val="dk1"/>
                          </a:solidFill>
                          <a:effectLst/>
                          <a:latin typeface="+mn-lt"/>
                          <a:ea typeface="+mn-ea"/>
                          <a:cs typeface="+mn-cs"/>
                        </a:rPr>
                        <a:t> informed</a:t>
                      </a:r>
                      <a:r>
                        <a:rPr lang="en-US" sz="1800" kern="1200" dirty="0" smtClean="0">
                          <a:solidFill>
                            <a:schemeClr val="dk1"/>
                          </a:solidFill>
                          <a:effectLst/>
                          <a:latin typeface="+mn-lt"/>
                          <a:ea typeface="+mn-ea"/>
                          <a:cs typeface="+mn-cs"/>
                        </a:rPr>
                        <a:t>. </a:t>
                      </a:r>
                      <a:endParaRPr lang="en-ZA"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70817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893175" cy="3323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400" b="1" kern="0" dirty="0"/>
              <a:t>Issues raised and responses    (Cont……)</a:t>
            </a:r>
          </a:p>
        </p:txBody>
      </p:sp>
      <p:sp>
        <p:nvSpPr>
          <p:cNvPr id="6" name="Rectangle 5"/>
          <p:cNvSpPr/>
          <p:nvPr/>
        </p:nvSpPr>
        <p:spPr>
          <a:xfrm>
            <a:off x="0" y="1073091"/>
            <a:ext cx="9144000" cy="530915"/>
          </a:xfrm>
          <a:prstGeom prst="rect">
            <a:avLst/>
          </a:prstGeom>
        </p:spPr>
        <p:txBody>
          <a:bodyPr wrap="square">
            <a:spAutoFit/>
          </a:bodyPr>
          <a:lstStyle/>
          <a:p>
            <a:pPr>
              <a:spcBef>
                <a:spcPts val="300"/>
              </a:spcBef>
            </a:pPr>
            <a:endParaRPr lang="en-ZA" b="1" u="sng" dirty="0">
              <a:cs typeface="Arial" panose="020B0604020202020204" pitchFamily="34" charset="0"/>
            </a:endParaRPr>
          </a:p>
          <a:p>
            <a:pPr marL="446088" indent="-446088">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76783139"/>
              </p:ext>
            </p:extLst>
          </p:nvPr>
        </p:nvGraphicFramePr>
        <p:xfrm>
          <a:off x="146304" y="379153"/>
          <a:ext cx="8956132" cy="5026577"/>
        </p:xfrm>
        <a:graphic>
          <a:graphicData uri="http://schemas.openxmlformats.org/drawingml/2006/table">
            <a:tbl>
              <a:tblPr firstRow="1" bandRow="1">
                <a:tableStyleId>{5C22544A-7EE6-4342-B048-85BDC9FD1C3A}</a:tableStyleId>
              </a:tblPr>
              <a:tblGrid>
                <a:gridCol w="2484321">
                  <a:extLst>
                    <a:ext uri="{9D8B030D-6E8A-4147-A177-3AD203B41FA5}">
                      <a16:colId xmlns:a16="http://schemas.microsoft.com/office/drawing/2014/main" val="20000"/>
                    </a:ext>
                  </a:extLst>
                </a:gridCol>
                <a:gridCol w="6471811">
                  <a:extLst>
                    <a:ext uri="{9D8B030D-6E8A-4147-A177-3AD203B41FA5}">
                      <a16:colId xmlns:a16="http://schemas.microsoft.com/office/drawing/2014/main" val="20001"/>
                    </a:ext>
                  </a:extLst>
                </a:gridCol>
              </a:tblGrid>
              <a:tr h="373481">
                <a:tc>
                  <a:txBody>
                    <a:bodyPr/>
                    <a:lstStyle/>
                    <a:p>
                      <a:r>
                        <a:rPr lang="en-GB" dirty="0" smtClean="0"/>
                        <a:t>Issues</a:t>
                      </a:r>
                      <a:r>
                        <a:rPr lang="en-GB" baseline="0" dirty="0" smtClean="0"/>
                        <a:t> </a:t>
                      </a:r>
                      <a:endParaRPr lang="en-GB" dirty="0"/>
                    </a:p>
                  </a:txBody>
                  <a:tcPr/>
                </a:tc>
                <a:tc>
                  <a:txBody>
                    <a:bodyPr/>
                    <a:lstStyle/>
                    <a:p>
                      <a:r>
                        <a:rPr lang="en-GB" dirty="0" smtClean="0"/>
                        <a:t>Responses</a:t>
                      </a:r>
                      <a:r>
                        <a:rPr lang="en-GB" baseline="0" dirty="0" smtClean="0"/>
                        <a:t> </a:t>
                      </a:r>
                      <a:endParaRPr lang="en-GB" dirty="0"/>
                    </a:p>
                  </a:txBody>
                  <a:tcPr/>
                </a:tc>
                <a:extLst>
                  <a:ext uri="{0D108BD9-81ED-4DB2-BD59-A6C34878D82A}">
                    <a16:rowId xmlns:a16="http://schemas.microsoft.com/office/drawing/2014/main" val="10000"/>
                  </a:ext>
                </a:extLst>
              </a:tr>
              <a:tr h="4653096">
                <a:tc>
                  <a:txBody>
                    <a:bodyPr/>
                    <a:lstStyle/>
                    <a:p>
                      <a:pPr marL="0" marR="0" lvl="1" indent="0" algn="just" defTabSz="457200" rtl="0" eaLnBrk="1" fontAlgn="auto" latinLnBrk="0" hangingPunct="1">
                        <a:lnSpc>
                          <a:spcPct val="150000"/>
                        </a:lnSpc>
                        <a:spcBef>
                          <a:spcPts val="0"/>
                        </a:spcBef>
                        <a:spcAft>
                          <a:spcPts val="0"/>
                        </a:spcAft>
                        <a:buClrTx/>
                        <a:buSzTx/>
                        <a:buFontTx/>
                        <a:buNone/>
                        <a:tabLst/>
                        <a:defRPr/>
                      </a:pPr>
                      <a:r>
                        <a:rPr lang="en-US" sz="1600" b="1" kern="1200" dirty="0" smtClean="0">
                          <a:solidFill>
                            <a:schemeClr val="dk1"/>
                          </a:solidFill>
                          <a:effectLst/>
                          <a:latin typeface="+mn-lt"/>
                          <a:ea typeface="+mn-ea"/>
                          <a:cs typeface="+mn-cs"/>
                        </a:rPr>
                        <a:t>How best are your assisting the clients and ensure that they received their passports as they apply on time and it’s not their fault that systems are always down.</a:t>
                      </a:r>
                      <a:endParaRPr lang="en-ZA" sz="1600" b="0" kern="1200" dirty="0" smtClean="0">
                        <a:solidFill>
                          <a:schemeClr val="dk1"/>
                        </a:solidFill>
                        <a:effectLst/>
                        <a:latin typeface="+mn-lt"/>
                        <a:ea typeface="+mn-ea"/>
                        <a:cs typeface="+mn-cs"/>
                      </a:endParaRPr>
                    </a:p>
                  </a:txBody>
                  <a:tcPr/>
                </a:tc>
                <a:tc>
                  <a:txBody>
                    <a:bodyPr/>
                    <a:lstStyle/>
                    <a:p>
                      <a:pPr algn="just">
                        <a:lnSpc>
                          <a:spcPct val="150000"/>
                        </a:lnSpc>
                      </a:pPr>
                      <a:r>
                        <a:rPr lang="en-US" sz="1800" kern="1200" dirty="0" smtClean="0">
                          <a:solidFill>
                            <a:schemeClr val="dk1"/>
                          </a:solidFill>
                          <a:effectLst/>
                          <a:latin typeface="+mn-lt"/>
                          <a:ea typeface="+mn-ea"/>
                          <a:cs typeface="+mn-cs"/>
                        </a:rPr>
                        <a:t>With regards to passport</a:t>
                      </a:r>
                      <a:r>
                        <a:rPr lang="en-US" sz="1800" kern="1200" baseline="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collections, when the systems are down,</a:t>
                      </a:r>
                      <a:r>
                        <a:rPr lang="en-US" sz="1800" kern="1200" baseline="0" dirty="0" smtClean="0">
                          <a:solidFill>
                            <a:schemeClr val="dk1"/>
                          </a:solidFill>
                          <a:effectLst/>
                          <a:latin typeface="+mn-lt"/>
                          <a:ea typeface="+mn-ea"/>
                          <a:cs typeface="+mn-cs"/>
                        </a:rPr>
                        <a:t> the officials use </a:t>
                      </a:r>
                      <a:r>
                        <a:rPr lang="en-US" sz="1800" kern="1200" dirty="0" smtClean="0">
                          <a:solidFill>
                            <a:schemeClr val="dk1"/>
                          </a:solidFill>
                          <a:effectLst/>
                          <a:latin typeface="+mn-lt"/>
                          <a:ea typeface="+mn-ea"/>
                          <a:cs typeface="+mn-cs"/>
                        </a:rPr>
                        <a:t>manual register and follow the procedures needed to be followed to assist the clients. Clients for passport collections are not sent back. Clients that are sent back are those who</a:t>
                      </a:r>
                      <a:r>
                        <a:rPr lang="en-US" sz="1800" kern="1200" baseline="0" dirty="0" smtClean="0">
                          <a:solidFill>
                            <a:schemeClr val="dk1"/>
                          </a:solidFill>
                          <a:effectLst/>
                          <a:latin typeface="+mn-lt"/>
                          <a:ea typeface="+mn-ea"/>
                          <a:cs typeface="+mn-cs"/>
                        </a:rPr>
                        <a:t> are</a:t>
                      </a:r>
                      <a:r>
                        <a:rPr lang="en-US" sz="1800" kern="1200" dirty="0" smtClean="0">
                          <a:solidFill>
                            <a:schemeClr val="dk1"/>
                          </a:solidFill>
                          <a:effectLst/>
                          <a:latin typeface="+mn-lt"/>
                          <a:ea typeface="+mn-ea"/>
                          <a:cs typeface="+mn-cs"/>
                        </a:rPr>
                        <a:t> collecting PPT for someone else. There is no third party collection on Passports and Smart ID Cards . The rightful applicant/owner must collect his/her own passport. </a:t>
                      </a:r>
                      <a:endParaRPr lang="en-ZA"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7559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89980"/>
            <a:ext cx="8893175" cy="2769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Font typeface="Wingdings" pitchFamily="2" charset="2"/>
              <a:buNone/>
            </a:pPr>
            <a:r>
              <a:rPr lang="en-US" altLang="en-US" sz="1800" b="1" kern="0" dirty="0" smtClean="0"/>
              <a:t>Table</a:t>
            </a:r>
            <a:r>
              <a:rPr lang="en-US" altLang="en-US" sz="2000" b="1" kern="0" dirty="0" smtClean="0"/>
              <a:t> of Content </a:t>
            </a:r>
            <a:endParaRPr lang="en-ZA" altLang="en-US" sz="2000" b="1" kern="0" dirty="0" smtClean="0"/>
          </a:p>
        </p:txBody>
      </p:sp>
      <p:sp>
        <p:nvSpPr>
          <p:cNvPr id="6" name="TextBox 5"/>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a:t>
            </a:fld>
            <a:endParaRPr lang="en-US" dirty="0"/>
          </a:p>
        </p:txBody>
      </p:sp>
      <p:sp>
        <p:nvSpPr>
          <p:cNvPr id="3" name="Rectangle 2"/>
          <p:cNvSpPr/>
          <p:nvPr/>
        </p:nvSpPr>
        <p:spPr>
          <a:xfrm>
            <a:off x="228600" y="604822"/>
            <a:ext cx="8772525" cy="4191917"/>
          </a:xfrm>
          <a:prstGeom prst="rect">
            <a:avLst/>
          </a:prstGeom>
        </p:spPr>
        <p:txBody>
          <a:bodyPr wrap="square">
            <a:spAutoFit/>
          </a:bodyPr>
          <a:lstStyle/>
          <a:p>
            <a:pPr marL="285750" lvl="0" indent="-285750" defTabSz="914400" fontAlgn="base">
              <a:lnSpc>
                <a:spcPct val="120000"/>
              </a:lnSpc>
              <a:spcBef>
                <a:spcPct val="50000"/>
              </a:spcBef>
              <a:spcAft>
                <a:spcPct val="0"/>
              </a:spcAft>
              <a:buClr>
                <a:srgbClr val="7D0900"/>
              </a:buClr>
              <a:buFont typeface="Wingdings" panose="05000000000000000000" pitchFamily="2" charset="2"/>
              <a:buChar char="q"/>
              <a:defRPr/>
            </a:pPr>
            <a:r>
              <a:rPr lang="en-US" altLang="en-US" dirty="0">
                <a:latin typeface="Arial" panose="020B0604020202020204" pitchFamily="34" charset="0"/>
                <a:cs typeface="Arial" panose="020B0604020202020204" pitchFamily="34" charset="0"/>
              </a:rPr>
              <a:t>Purpose</a:t>
            </a:r>
          </a:p>
          <a:p>
            <a:pPr marL="285750" lvl="0" indent="-285750" defTabSz="914400" fontAlgn="base">
              <a:lnSpc>
                <a:spcPct val="120000"/>
              </a:lnSpc>
              <a:spcBef>
                <a:spcPct val="50000"/>
              </a:spcBef>
              <a:spcAft>
                <a:spcPct val="0"/>
              </a:spcAft>
              <a:buClr>
                <a:srgbClr val="7D0900"/>
              </a:buClr>
              <a:buFont typeface="Wingdings" panose="05000000000000000000" pitchFamily="2" charset="2"/>
              <a:buChar char="q"/>
              <a:defRPr/>
            </a:pPr>
            <a:endParaRPr lang="en-US" altLang="en-US" dirty="0">
              <a:latin typeface="Arial" panose="020B0604020202020204" pitchFamily="34" charset="0"/>
              <a:cs typeface="Arial" panose="020B0604020202020204" pitchFamily="34" charset="0"/>
            </a:endParaRPr>
          </a:p>
          <a:p>
            <a:pPr marL="285750" lvl="0" indent="-285750" defTabSz="914400" fontAlgn="base">
              <a:lnSpc>
                <a:spcPct val="120000"/>
              </a:lnSpc>
              <a:spcBef>
                <a:spcPct val="50000"/>
              </a:spcBef>
              <a:spcAft>
                <a:spcPct val="0"/>
              </a:spcAft>
              <a:buClr>
                <a:srgbClr val="7D0900"/>
              </a:buClr>
              <a:buFont typeface="Wingdings" panose="05000000000000000000" pitchFamily="2" charset="2"/>
              <a:buChar char="q"/>
              <a:defRPr/>
            </a:pPr>
            <a:r>
              <a:rPr lang="en-US" altLang="en-US" dirty="0" smtClean="0">
                <a:latin typeface="Arial" panose="020B0604020202020204" pitchFamily="34" charset="0"/>
                <a:cs typeface="Arial" panose="020B0604020202020204" pitchFamily="34" charset="0"/>
              </a:rPr>
              <a:t>Background </a:t>
            </a:r>
            <a:endParaRPr lang="en-US" altLang="en-US" dirty="0">
              <a:latin typeface="Arial" panose="020B0604020202020204" pitchFamily="34" charset="0"/>
              <a:cs typeface="Arial" panose="020B0604020202020204" pitchFamily="34" charset="0"/>
            </a:endParaRPr>
          </a:p>
          <a:p>
            <a:pPr marL="285750" lvl="0" indent="-285750" defTabSz="914400" fontAlgn="base">
              <a:lnSpc>
                <a:spcPct val="120000"/>
              </a:lnSpc>
              <a:spcBef>
                <a:spcPct val="50000"/>
              </a:spcBef>
              <a:spcAft>
                <a:spcPct val="0"/>
              </a:spcAft>
              <a:buClr>
                <a:srgbClr val="7D0900"/>
              </a:buClr>
              <a:buFont typeface="Wingdings" panose="05000000000000000000" pitchFamily="2" charset="2"/>
              <a:buChar char="q"/>
              <a:defRPr/>
            </a:pPr>
            <a:endParaRPr lang="en-US" altLang="en-US" dirty="0">
              <a:latin typeface="Arial" panose="020B0604020202020204" pitchFamily="34" charset="0"/>
              <a:cs typeface="Arial" panose="020B0604020202020204" pitchFamily="34" charset="0"/>
            </a:endParaRPr>
          </a:p>
          <a:p>
            <a:pPr marL="285750" lvl="0" indent="-285750" defTabSz="914400" fontAlgn="base">
              <a:lnSpc>
                <a:spcPct val="120000"/>
              </a:lnSpc>
              <a:spcBef>
                <a:spcPct val="50000"/>
              </a:spcBef>
              <a:spcAft>
                <a:spcPct val="0"/>
              </a:spcAft>
              <a:buClr>
                <a:srgbClr val="7D0900"/>
              </a:buClr>
              <a:buFont typeface="Wingdings" panose="05000000000000000000" pitchFamily="2" charset="2"/>
              <a:buChar char="q"/>
              <a:defRPr/>
            </a:pPr>
            <a:r>
              <a:rPr lang="en-US" altLang="en-US" dirty="0" smtClean="0">
                <a:latin typeface="Arial" panose="020B0604020202020204" pitchFamily="34" charset="0"/>
                <a:cs typeface="Arial" panose="020B0604020202020204" pitchFamily="34" charset="0"/>
              </a:rPr>
              <a:t>Overview of Graaff-Reinet Local Office Medium </a:t>
            </a:r>
            <a:endParaRPr lang="en-US" altLang="en-US" dirty="0">
              <a:latin typeface="Arial" panose="020B0604020202020204" pitchFamily="34" charset="0"/>
              <a:cs typeface="Arial" panose="020B0604020202020204" pitchFamily="34" charset="0"/>
            </a:endParaRPr>
          </a:p>
          <a:p>
            <a:pPr marL="285750" lvl="0" indent="-285750" defTabSz="914400" fontAlgn="base">
              <a:lnSpc>
                <a:spcPct val="120000"/>
              </a:lnSpc>
              <a:spcBef>
                <a:spcPct val="50000"/>
              </a:spcBef>
              <a:spcAft>
                <a:spcPct val="0"/>
              </a:spcAft>
              <a:buClr>
                <a:srgbClr val="7D0900"/>
              </a:buClr>
              <a:buFont typeface="Wingdings" panose="05000000000000000000" pitchFamily="2" charset="2"/>
              <a:buChar char="q"/>
              <a:defRPr/>
            </a:pPr>
            <a:endParaRPr lang="en-US" altLang="en-US" dirty="0">
              <a:latin typeface="Arial" panose="020B0604020202020204" pitchFamily="34" charset="0"/>
              <a:cs typeface="Arial" panose="020B0604020202020204" pitchFamily="34" charset="0"/>
            </a:endParaRPr>
          </a:p>
          <a:p>
            <a:pPr marL="285750" lvl="0" indent="-285750" defTabSz="914400" fontAlgn="base">
              <a:lnSpc>
                <a:spcPct val="120000"/>
              </a:lnSpc>
              <a:spcBef>
                <a:spcPct val="50000"/>
              </a:spcBef>
              <a:spcAft>
                <a:spcPct val="0"/>
              </a:spcAft>
              <a:buClr>
                <a:srgbClr val="7D0900"/>
              </a:buClr>
              <a:buFont typeface="Wingdings" panose="05000000000000000000" pitchFamily="2" charset="2"/>
              <a:buChar char="q"/>
              <a:defRPr/>
            </a:pPr>
            <a:r>
              <a:rPr lang="en-US" altLang="en-US" dirty="0" smtClean="0">
                <a:latin typeface="Arial" panose="020B0604020202020204" pitchFamily="34" charset="0"/>
                <a:cs typeface="Arial" panose="020B0604020202020204" pitchFamily="34" charset="0"/>
              </a:rPr>
              <a:t>Issues raised and Responses </a:t>
            </a:r>
          </a:p>
          <a:p>
            <a:pPr marL="285750" lvl="0" indent="-285750" defTabSz="914400" fontAlgn="base">
              <a:lnSpc>
                <a:spcPct val="120000"/>
              </a:lnSpc>
              <a:spcBef>
                <a:spcPct val="50000"/>
              </a:spcBef>
              <a:spcAft>
                <a:spcPct val="0"/>
              </a:spcAft>
              <a:buClr>
                <a:srgbClr val="7D0900"/>
              </a:buClr>
              <a:buFont typeface="Wingdings" panose="05000000000000000000" pitchFamily="2" charset="2"/>
              <a:buChar char="q"/>
              <a:defRPr/>
            </a:pPr>
            <a:endParaRPr lang="en-US" altLang="en-US" dirty="0">
              <a:latin typeface="Arial" panose="020B0604020202020204" pitchFamily="34" charset="0"/>
              <a:cs typeface="Arial" panose="020B0604020202020204" pitchFamily="34" charset="0"/>
            </a:endParaRPr>
          </a:p>
          <a:p>
            <a:pPr marL="285750" lvl="0" indent="-285750" defTabSz="914400" fontAlgn="base">
              <a:lnSpc>
                <a:spcPct val="120000"/>
              </a:lnSpc>
              <a:spcBef>
                <a:spcPct val="50000"/>
              </a:spcBef>
              <a:spcAft>
                <a:spcPct val="0"/>
              </a:spcAft>
              <a:buClr>
                <a:srgbClr val="7D0900"/>
              </a:buClr>
              <a:buFont typeface="Wingdings" panose="05000000000000000000" pitchFamily="2" charset="2"/>
              <a:buChar char="q"/>
              <a:defRPr/>
            </a:pPr>
            <a:r>
              <a:rPr lang="en-US" altLang="en-US" dirty="0" smtClean="0">
                <a:latin typeface="Arial" panose="020B0604020202020204" pitchFamily="34" charset="0"/>
                <a:cs typeface="Arial" panose="020B0604020202020204" pitchFamily="34" charset="0"/>
              </a:rPr>
              <a:t>Mobile Services </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9776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893175" cy="387798"/>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800" b="1" kern="0"/>
              <a:t>Issues raised and responses    (Cont……)</a:t>
            </a:r>
            <a:endParaRPr lang="en-US" altLang="en-US" sz="2800" b="1" kern="0" dirty="0"/>
          </a:p>
        </p:txBody>
      </p:sp>
      <p:sp>
        <p:nvSpPr>
          <p:cNvPr id="6" name="Rectangle 5"/>
          <p:cNvSpPr/>
          <p:nvPr/>
        </p:nvSpPr>
        <p:spPr>
          <a:xfrm>
            <a:off x="0" y="1073091"/>
            <a:ext cx="9144000" cy="530915"/>
          </a:xfrm>
          <a:prstGeom prst="rect">
            <a:avLst/>
          </a:prstGeom>
        </p:spPr>
        <p:txBody>
          <a:bodyPr wrap="square">
            <a:spAutoFit/>
          </a:bodyPr>
          <a:lstStyle/>
          <a:p>
            <a:pPr>
              <a:spcBef>
                <a:spcPts val="300"/>
              </a:spcBef>
            </a:pPr>
            <a:endParaRPr lang="en-ZA" b="1" u="sng" dirty="0">
              <a:cs typeface="Arial" panose="020B0604020202020204" pitchFamily="34" charset="0"/>
            </a:endParaRPr>
          </a:p>
          <a:p>
            <a:pPr marL="446088" indent="-446088">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60286739"/>
              </p:ext>
            </p:extLst>
          </p:nvPr>
        </p:nvGraphicFramePr>
        <p:xfrm>
          <a:off x="107950" y="413770"/>
          <a:ext cx="8956132" cy="5349240"/>
        </p:xfrm>
        <a:graphic>
          <a:graphicData uri="http://schemas.openxmlformats.org/drawingml/2006/table">
            <a:tbl>
              <a:tblPr firstRow="1" bandRow="1">
                <a:tableStyleId>{5C22544A-7EE6-4342-B048-85BDC9FD1C3A}</a:tableStyleId>
              </a:tblPr>
              <a:tblGrid>
                <a:gridCol w="2484321">
                  <a:extLst>
                    <a:ext uri="{9D8B030D-6E8A-4147-A177-3AD203B41FA5}">
                      <a16:colId xmlns:a16="http://schemas.microsoft.com/office/drawing/2014/main" val="20000"/>
                    </a:ext>
                  </a:extLst>
                </a:gridCol>
                <a:gridCol w="6471811">
                  <a:extLst>
                    <a:ext uri="{9D8B030D-6E8A-4147-A177-3AD203B41FA5}">
                      <a16:colId xmlns:a16="http://schemas.microsoft.com/office/drawing/2014/main" val="20001"/>
                    </a:ext>
                  </a:extLst>
                </a:gridCol>
              </a:tblGrid>
              <a:tr h="205367">
                <a:tc>
                  <a:txBody>
                    <a:bodyPr/>
                    <a:lstStyle/>
                    <a:p>
                      <a:r>
                        <a:rPr lang="en-GB" dirty="0" smtClean="0"/>
                        <a:t>Issues</a:t>
                      </a:r>
                      <a:r>
                        <a:rPr lang="en-GB" baseline="0" dirty="0" smtClean="0"/>
                        <a:t> </a:t>
                      </a:r>
                      <a:endParaRPr lang="en-GB" dirty="0"/>
                    </a:p>
                  </a:txBody>
                  <a:tcPr/>
                </a:tc>
                <a:tc>
                  <a:txBody>
                    <a:bodyPr/>
                    <a:lstStyle/>
                    <a:p>
                      <a:r>
                        <a:rPr lang="en-GB" dirty="0" smtClean="0"/>
                        <a:t>Responses</a:t>
                      </a:r>
                      <a:r>
                        <a:rPr lang="en-GB" baseline="0" dirty="0" smtClean="0"/>
                        <a:t> </a:t>
                      </a:r>
                      <a:endParaRPr lang="en-GB" dirty="0"/>
                    </a:p>
                  </a:txBody>
                  <a:tcPr/>
                </a:tc>
                <a:extLst>
                  <a:ext uri="{0D108BD9-81ED-4DB2-BD59-A6C34878D82A}">
                    <a16:rowId xmlns:a16="http://schemas.microsoft.com/office/drawing/2014/main" val="10000"/>
                  </a:ext>
                </a:extLst>
              </a:tr>
              <a:tr h="2285788">
                <a:tc>
                  <a:txBody>
                    <a:bodyPr/>
                    <a:lstStyle/>
                    <a:p>
                      <a:pPr marL="0" marR="0" lvl="1" indent="0" algn="just" defTabSz="457200" rtl="0" eaLnBrk="1" fontAlgn="auto" latinLnBrk="0" hangingPunct="1">
                        <a:lnSpc>
                          <a:spcPct val="150000"/>
                        </a:lnSpc>
                        <a:spcBef>
                          <a:spcPts val="0"/>
                        </a:spcBef>
                        <a:spcAft>
                          <a:spcPts val="0"/>
                        </a:spcAft>
                        <a:buClrTx/>
                        <a:buSzTx/>
                        <a:buFontTx/>
                        <a:buNone/>
                        <a:tabLst/>
                        <a:defRPr/>
                      </a:pPr>
                      <a:r>
                        <a:rPr lang="en-GB" sz="1700" b="1" kern="1200" dirty="0" smtClean="0">
                          <a:solidFill>
                            <a:schemeClr val="dk1"/>
                          </a:solidFill>
                          <a:effectLst/>
                          <a:latin typeface="+mn-lt"/>
                          <a:ea typeface="+mn-ea"/>
                          <a:cs typeface="+mn-cs"/>
                        </a:rPr>
                        <a:t>Nieu- Bethesda was never visited by the mobile truck and there is high rate of unemployment in Nieu- Bethesda.</a:t>
                      </a:r>
                      <a:endParaRPr lang="en-ZA" sz="1700" b="0" kern="1200" dirty="0" smtClean="0">
                        <a:solidFill>
                          <a:schemeClr val="dk1"/>
                        </a:solidFill>
                        <a:effectLst/>
                        <a:latin typeface="+mn-lt"/>
                        <a:ea typeface="+mn-ea"/>
                        <a:cs typeface="+mn-cs"/>
                      </a:endParaRPr>
                    </a:p>
                  </a:txBody>
                  <a:tcPr/>
                </a:tc>
                <a:tc>
                  <a:txBody>
                    <a:bodyPr/>
                    <a:lstStyle/>
                    <a:p>
                      <a:pPr algn="just">
                        <a:lnSpc>
                          <a:spcPct val="150000"/>
                        </a:lnSpc>
                      </a:pPr>
                      <a:r>
                        <a:rPr lang="en-US" sz="1800" kern="1200" dirty="0" smtClean="0">
                          <a:solidFill>
                            <a:schemeClr val="dk1"/>
                          </a:solidFill>
                          <a:effectLst/>
                          <a:latin typeface="+mn-lt"/>
                          <a:ea typeface="+mn-ea"/>
                          <a:cs typeface="+mn-cs"/>
                        </a:rPr>
                        <a:t>The Mobile truck has not yet visited Nieu-Bethesda, However the area has been visited by the office using vehicle that is not taking ID application or collections. Nieu-Bethesda is one of the areas that will be visited. The area has been noted, including the farms around it.</a:t>
                      </a:r>
                      <a:endParaRPr lang="en-ZA"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2558615">
                <a:tc>
                  <a:txBody>
                    <a:bodyPr/>
                    <a:lstStyle/>
                    <a:p>
                      <a:pPr marL="0" marR="0" lvl="1" indent="0" algn="just" defTabSz="457200" rtl="0" eaLnBrk="1" fontAlgn="auto" latinLnBrk="0" hangingPunct="1">
                        <a:lnSpc>
                          <a:spcPct val="150000"/>
                        </a:lnSpc>
                        <a:spcBef>
                          <a:spcPts val="0"/>
                        </a:spcBef>
                        <a:spcAft>
                          <a:spcPts val="0"/>
                        </a:spcAft>
                        <a:buClrTx/>
                        <a:buSzTx/>
                        <a:buFontTx/>
                        <a:buNone/>
                        <a:tabLst/>
                        <a:defRPr/>
                      </a:pPr>
                      <a:r>
                        <a:rPr lang="en-US" sz="1700" b="1" kern="1200" dirty="0" smtClean="0">
                          <a:solidFill>
                            <a:schemeClr val="dk1"/>
                          </a:solidFill>
                          <a:effectLst/>
                          <a:latin typeface="+mn-lt"/>
                          <a:ea typeface="+mn-ea"/>
                          <a:cs typeface="+mn-cs"/>
                        </a:rPr>
                        <a:t>Are your Mobile truck equipped with the necessary equipment? </a:t>
                      </a:r>
                      <a:endParaRPr lang="en-ZA" sz="1700" b="1" kern="1200" dirty="0" smtClean="0">
                        <a:solidFill>
                          <a:schemeClr val="dk1"/>
                        </a:solidFill>
                        <a:effectLst/>
                        <a:latin typeface="+mn-lt"/>
                        <a:ea typeface="+mn-ea"/>
                        <a:cs typeface="+mn-cs"/>
                      </a:endParaRPr>
                    </a:p>
                  </a:txBody>
                  <a:tcPr/>
                </a:tc>
                <a:tc>
                  <a:txBody>
                    <a:bodyPr/>
                    <a:lstStyle/>
                    <a:p>
                      <a:pPr algn="just">
                        <a:lnSpc>
                          <a:spcPct val="150000"/>
                        </a:lnSpc>
                      </a:pPr>
                      <a:r>
                        <a:rPr lang="en-US" sz="1800" kern="1200" dirty="0" smtClean="0">
                          <a:solidFill>
                            <a:schemeClr val="dk1"/>
                          </a:solidFill>
                          <a:effectLst/>
                          <a:latin typeface="+mn-lt"/>
                          <a:ea typeface="+mn-ea"/>
                          <a:cs typeface="+mn-cs"/>
                        </a:rPr>
                        <a:t>Mobile trucks are equipped with the necessary equipment. Copies are done in the truck. Clients are not sent around to make copies when there is Mobile truck. Clients are only requested to have their copies when the car that is not equipped with photocopy machine, when the official visit the area to collect Births within 30days and application of Late Registration of Birth (LRB). </a:t>
                      </a:r>
                      <a:endParaRPr lang="en-ZA" sz="1800" kern="1200" dirty="0">
                        <a:solidFill>
                          <a:schemeClr val="dk1"/>
                        </a:solidFill>
                        <a:effectLst/>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91364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893175" cy="387798"/>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400" b="1" kern="0" dirty="0"/>
              <a:t>Issues raised and responses    (Cont</a:t>
            </a:r>
            <a:r>
              <a:rPr lang="en-US" altLang="en-US" sz="2800" b="1" kern="0" dirty="0"/>
              <a:t>……)</a:t>
            </a:r>
          </a:p>
        </p:txBody>
      </p:sp>
      <p:sp>
        <p:nvSpPr>
          <p:cNvPr id="6" name="Rectangle 5"/>
          <p:cNvSpPr/>
          <p:nvPr/>
        </p:nvSpPr>
        <p:spPr>
          <a:xfrm>
            <a:off x="0" y="1073091"/>
            <a:ext cx="9144000" cy="530915"/>
          </a:xfrm>
          <a:prstGeom prst="rect">
            <a:avLst/>
          </a:prstGeom>
        </p:spPr>
        <p:txBody>
          <a:bodyPr wrap="square">
            <a:spAutoFit/>
          </a:bodyPr>
          <a:lstStyle/>
          <a:p>
            <a:pPr>
              <a:spcBef>
                <a:spcPts val="300"/>
              </a:spcBef>
            </a:pPr>
            <a:endParaRPr lang="en-ZA" b="1" u="sng" dirty="0">
              <a:cs typeface="Arial" panose="020B0604020202020204" pitchFamily="34" charset="0"/>
            </a:endParaRPr>
          </a:p>
          <a:p>
            <a:pPr marL="446088" indent="-446088">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16331349"/>
              </p:ext>
            </p:extLst>
          </p:nvPr>
        </p:nvGraphicFramePr>
        <p:xfrm>
          <a:off x="146304" y="413770"/>
          <a:ext cx="8956132" cy="5363791"/>
        </p:xfrm>
        <a:graphic>
          <a:graphicData uri="http://schemas.openxmlformats.org/drawingml/2006/table">
            <a:tbl>
              <a:tblPr firstRow="1" bandRow="1">
                <a:tableStyleId>{5C22544A-7EE6-4342-B048-85BDC9FD1C3A}</a:tableStyleId>
              </a:tblPr>
              <a:tblGrid>
                <a:gridCol w="2484321">
                  <a:extLst>
                    <a:ext uri="{9D8B030D-6E8A-4147-A177-3AD203B41FA5}">
                      <a16:colId xmlns:a16="http://schemas.microsoft.com/office/drawing/2014/main" val="20000"/>
                    </a:ext>
                  </a:extLst>
                </a:gridCol>
                <a:gridCol w="6471811">
                  <a:extLst>
                    <a:ext uri="{9D8B030D-6E8A-4147-A177-3AD203B41FA5}">
                      <a16:colId xmlns:a16="http://schemas.microsoft.com/office/drawing/2014/main" val="20001"/>
                    </a:ext>
                  </a:extLst>
                </a:gridCol>
              </a:tblGrid>
              <a:tr h="282421">
                <a:tc>
                  <a:txBody>
                    <a:bodyPr/>
                    <a:lstStyle/>
                    <a:p>
                      <a:r>
                        <a:rPr lang="en-GB" dirty="0" smtClean="0"/>
                        <a:t>Issues</a:t>
                      </a:r>
                      <a:r>
                        <a:rPr lang="en-GB" baseline="0" dirty="0" smtClean="0"/>
                        <a:t> </a:t>
                      </a:r>
                      <a:endParaRPr lang="en-GB" dirty="0"/>
                    </a:p>
                  </a:txBody>
                  <a:tcPr/>
                </a:tc>
                <a:tc>
                  <a:txBody>
                    <a:bodyPr/>
                    <a:lstStyle/>
                    <a:p>
                      <a:r>
                        <a:rPr lang="en-GB" dirty="0" smtClean="0"/>
                        <a:t>Responses</a:t>
                      </a:r>
                      <a:r>
                        <a:rPr lang="en-GB" baseline="0" dirty="0" smtClean="0"/>
                        <a:t> </a:t>
                      </a:r>
                      <a:endParaRPr lang="en-GB" dirty="0"/>
                    </a:p>
                  </a:txBody>
                  <a:tcPr/>
                </a:tc>
                <a:extLst>
                  <a:ext uri="{0D108BD9-81ED-4DB2-BD59-A6C34878D82A}">
                    <a16:rowId xmlns:a16="http://schemas.microsoft.com/office/drawing/2014/main" val="10000"/>
                  </a:ext>
                </a:extLst>
              </a:tr>
              <a:tr h="1559227">
                <a:tc>
                  <a:txBody>
                    <a:bodyPr/>
                    <a:lstStyle/>
                    <a:p>
                      <a:pPr marL="0" marR="0" lvl="1" indent="0" algn="just" defTabSz="457200" rtl="0" eaLnBrk="1" fontAlgn="auto" latinLnBrk="0" hangingPunct="1">
                        <a:lnSpc>
                          <a:spcPct val="150000"/>
                        </a:lnSpc>
                        <a:spcBef>
                          <a:spcPts val="0"/>
                        </a:spcBef>
                        <a:spcAft>
                          <a:spcPts val="0"/>
                        </a:spcAft>
                        <a:buClrTx/>
                        <a:buSzTx/>
                        <a:buFontTx/>
                        <a:buNone/>
                        <a:tabLst/>
                        <a:defRPr/>
                      </a:pPr>
                      <a:r>
                        <a:rPr lang="en-US" sz="1600" b="1" kern="1200" dirty="0" smtClean="0">
                          <a:solidFill>
                            <a:schemeClr val="dk1"/>
                          </a:solidFill>
                          <a:effectLst/>
                          <a:latin typeface="+mn-lt"/>
                          <a:ea typeface="+mn-ea"/>
                          <a:cs typeface="+mn-cs"/>
                        </a:rPr>
                        <a:t>The</a:t>
                      </a:r>
                      <a:r>
                        <a:rPr lang="en-US" sz="1600" b="1" kern="1200" baseline="0" dirty="0" smtClean="0">
                          <a:solidFill>
                            <a:schemeClr val="dk1"/>
                          </a:solidFill>
                          <a:effectLst/>
                          <a:latin typeface="+mn-lt"/>
                          <a:ea typeface="+mn-ea"/>
                          <a:cs typeface="+mn-cs"/>
                        </a:rPr>
                        <a:t> c</a:t>
                      </a:r>
                      <a:r>
                        <a:rPr lang="en-US" sz="1600" b="1" kern="1200" dirty="0" smtClean="0">
                          <a:solidFill>
                            <a:schemeClr val="dk1"/>
                          </a:solidFill>
                          <a:effectLst/>
                          <a:latin typeface="+mn-lt"/>
                          <a:ea typeface="+mn-ea"/>
                          <a:cs typeface="+mn-cs"/>
                        </a:rPr>
                        <a:t>amera that is not functional</a:t>
                      </a:r>
                      <a:r>
                        <a:rPr lang="en-US" sz="1600" b="1" kern="1200" baseline="0" dirty="0" smtClean="0">
                          <a:solidFill>
                            <a:schemeClr val="dk1"/>
                          </a:solidFill>
                          <a:effectLst/>
                          <a:latin typeface="+mn-lt"/>
                          <a:ea typeface="+mn-ea"/>
                          <a:cs typeface="+mn-cs"/>
                        </a:rPr>
                        <a:t> an</a:t>
                      </a:r>
                      <a:r>
                        <a:rPr lang="en-US" sz="1600" b="1" kern="1200" dirty="0" smtClean="0">
                          <a:solidFill>
                            <a:schemeClr val="dk1"/>
                          </a:solidFill>
                          <a:effectLst/>
                          <a:latin typeface="+mn-lt"/>
                          <a:ea typeface="+mn-ea"/>
                          <a:cs typeface="+mn-cs"/>
                        </a:rPr>
                        <a:t>d people are requested to</a:t>
                      </a:r>
                      <a:r>
                        <a:rPr lang="en-US" sz="1600" b="1" kern="1200" baseline="0" dirty="0" smtClean="0">
                          <a:solidFill>
                            <a:schemeClr val="dk1"/>
                          </a:solidFill>
                          <a:effectLst/>
                          <a:latin typeface="+mn-lt"/>
                          <a:ea typeface="+mn-ea"/>
                          <a:cs typeface="+mn-cs"/>
                        </a:rPr>
                        <a:t> </a:t>
                      </a:r>
                      <a:r>
                        <a:rPr lang="en-US" sz="1600" b="1" kern="1200" dirty="0" smtClean="0">
                          <a:solidFill>
                            <a:schemeClr val="dk1"/>
                          </a:solidFill>
                          <a:effectLst/>
                          <a:latin typeface="+mn-lt"/>
                          <a:ea typeface="+mn-ea"/>
                          <a:cs typeface="+mn-cs"/>
                        </a:rPr>
                        <a:t>take ID Photos to apply for SIDC.</a:t>
                      </a:r>
                      <a:endParaRPr lang="en-ZA" sz="1600" b="0" kern="1200" dirty="0" smtClean="0">
                        <a:solidFill>
                          <a:schemeClr val="dk1"/>
                        </a:solidFill>
                        <a:effectLst/>
                        <a:latin typeface="+mn-lt"/>
                        <a:ea typeface="+mn-ea"/>
                        <a:cs typeface="+mn-cs"/>
                      </a:endParaRPr>
                    </a:p>
                  </a:txBody>
                  <a:tcPr/>
                </a:tc>
                <a:tc>
                  <a:txBody>
                    <a:bodyPr/>
                    <a:lstStyle/>
                    <a:p>
                      <a:pPr algn="just">
                        <a:lnSpc>
                          <a:spcPct val="150000"/>
                        </a:lnSpc>
                      </a:pPr>
                      <a:r>
                        <a:rPr lang="en-US" sz="1600" kern="1200" dirty="0" smtClean="0">
                          <a:solidFill>
                            <a:schemeClr val="dk1"/>
                          </a:solidFill>
                          <a:effectLst/>
                          <a:latin typeface="+mn-lt"/>
                          <a:ea typeface="+mn-ea"/>
                          <a:cs typeface="+mn-cs"/>
                        </a:rPr>
                        <a:t>The camera in the Office is fully functional and it is improbable that when a camera is not working, we would get photos elsewhere and infuse it on to the modernization system as it is alleged, these are baseless allegations about the Office.</a:t>
                      </a:r>
                      <a:endParaRPr lang="en-ZA" sz="16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3438804">
                <a:tc>
                  <a:txBody>
                    <a:bodyPr/>
                    <a:lstStyle/>
                    <a:p>
                      <a:pPr marL="0" marR="0" lvl="1" indent="0" algn="just" defTabSz="457200" rtl="0" eaLnBrk="1" fontAlgn="auto" latinLnBrk="0" hangingPunct="1">
                        <a:lnSpc>
                          <a:spcPct val="150000"/>
                        </a:lnSpc>
                        <a:spcBef>
                          <a:spcPts val="0"/>
                        </a:spcBef>
                        <a:spcAft>
                          <a:spcPts val="0"/>
                        </a:spcAft>
                        <a:buClrTx/>
                        <a:buSzTx/>
                        <a:buFontTx/>
                        <a:buNone/>
                        <a:tabLst/>
                        <a:defRPr/>
                      </a:pPr>
                      <a:r>
                        <a:rPr lang="en-US" sz="1600" b="1" kern="1200" dirty="0" smtClean="0">
                          <a:solidFill>
                            <a:schemeClr val="dk1"/>
                          </a:solidFill>
                          <a:effectLst/>
                          <a:latin typeface="+mn-lt"/>
                          <a:ea typeface="+mn-ea"/>
                          <a:cs typeface="+mn-cs"/>
                        </a:rPr>
                        <a:t>The</a:t>
                      </a:r>
                      <a:r>
                        <a:rPr lang="en-US" sz="1600" b="1" kern="1200" baseline="0" dirty="0" smtClean="0">
                          <a:solidFill>
                            <a:schemeClr val="dk1"/>
                          </a:solidFill>
                          <a:effectLst/>
                          <a:latin typeface="+mn-lt"/>
                          <a:ea typeface="+mn-ea"/>
                          <a:cs typeface="+mn-cs"/>
                        </a:rPr>
                        <a:t> </a:t>
                      </a:r>
                      <a:r>
                        <a:rPr lang="en-US" sz="1600" b="1" kern="1200" dirty="0" smtClean="0">
                          <a:solidFill>
                            <a:schemeClr val="dk1"/>
                          </a:solidFill>
                          <a:effectLst/>
                          <a:latin typeface="+mn-lt"/>
                          <a:ea typeface="+mn-ea"/>
                          <a:cs typeface="+mn-cs"/>
                        </a:rPr>
                        <a:t>bunch of ID’s collected by people of Willowmore and hand them out to the community.</a:t>
                      </a:r>
                      <a:endParaRPr lang="en-ZA" sz="1600" b="1" kern="1200" dirty="0" smtClean="0">
                        <a:solidFill>
                          <a:schemeClr val="dk1"/>
                        </a:solidFill>
                        <a:effectLst/>
                        <a:latin typeface="+mn-lt"/>
                        <a:ea typeface="+mn-ea"/>
                        <a:cs typeface="+mn-cs"/>
                      </a:endParaRPr>
                    </a:p>
                  </a:txBody>
                  <a:tcPr/>
                </a:tc>
                <a:tc>
                  <a:txBody>
                    <a:bodyPr/>
                    <a:lstStyle/>
                    <a:p>
                      <a:pPr algn="just">
                        <a:lnSpc>
                          <a:spcPct val="150000"/>
                        </a:lnSpc>
                      </a:pPr>
                      <a:r>
                        <a:rPr lang="en-US" sz="1600" kern="1200" dirty="0" smtClean="0">
                          <a:solidFill>
                            <a:schemeClr val="dk1"/>
                          </a:solidFill>
                          <a:effectLst/>
                          <a:latin typeface="+mn-lt"/>
                          <a:ea typeface="+mn-ea"/>
                          <a:cs typeface="+mn-cs"/>
                        </a:rPr>
                        <a:t>Firstly, the SIDC is collected by the owner through a biometric and there are no people that are collecting bunch of ID’s in the Graaff-Reinet office. Again this is a baseless allegation levelled against an office. </a:t>
                      </a:r>
                    </a:p>
                    <a:p>
                      <a:pPr algn="just">
                        <a:lnSpc>
                          <a:spcPct val="150000"/>
                        </a:lnSpc>
                      </a:pPr>
                      <a:endParaRPr lang="en-US" sz="1600" kern="1200" dirty="0" smtClean="0">
                        <a:solidFill>
                          <a:schemeClr val="dk1"/>
                        </a:solidFill>
                        <a:effectLst/>
                        <a:latin typeface="+mn-lt"/>
                        <a:ea typeface="+mn-ea"/>
                        <a:cs typeface="+mn-cs"/>
                      </a:endParaRPr>
                    </a:p>
                    <a:p>
                      <a:pPr algn="just">
                        <a:lnSpc>
                          <a:spcPct val="150000"/>
                        </a:lnSpc>
                      </a:pPr>
                      <a:r>
                        <a:rPr lang="en-US" sz="1600" kern="1200" dirty="0" smtClean="0">
                          <a:solidFill>
                            <a:schemeClr val="dk1"/>
                          </a:solidFill>
                          <a:effectLst/>
                          <a:latin typeface="+mn-lt"/>
                          <a:ea typeface="+mn-ea"/>
                          <a:cs typeface="+mn-cs"/>
                        </a:rPr>
                        <a:t>Secondly, when the Hospital Clerk or LRB team is visiting the areas, they do not take ID cards with because the SIDC must be collected in the truck or in the office in Graaff-Reinet. SIDC are taken by the DHA officials when the mobile truck is visiting the area. The information that “There are people collecting bunch of ID’s” is very incorrect.</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80108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893175" cy="3323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400" b="1" kern="0" dirty="0"/>
              <a:t>Issues raised and responses    (Cont……)</a:t>
            </a:r>
          </a:p>
        </p:txBody>
      </p:sp>
      <p:sp>
        <p:nvSpPr>
          <p:cNvPr id="6" name="Rectangle 5"/>
          <p:cNvSpPr/>
          <p:nvPr/>
        </p:nvSpPr>
        <p:spPr>
          <a:xfrm>
            <a:off x="0" y="1073091"/>
            <a:ext cx="9144000" cy="530915"/>
          </a:xfrm>
          <a:prstGeom prst="rect">
            <a:avLst/>
          </a:prstGeom>
        </p:spPr>
        <p:txBody>
          <a:bodyPr wrap="square">
            <a:spAutoFit/>
          </a:bodyPr>
          <a:lstStyle/>
          <a:p>
            <a:pPr>
              <a:spcBef>
                <a:spcPts val="300"/>
              </a:spcBef>
            </a:pPr>
            <a:endParaRPr lang="en-ZA" b="1" u="sng" dirty="0">
              <a:cs typeface="Arial" panose="020B0604020202020204" pitchFamily="34" charset="0"/>
            </a:endParaRPr>
          </a:p>
          <a:p>
            <a:pPr marL="446088" indent="-446088">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65326573"/>
              </p:ext>
            </p:extLst>
          </p:nvPr>
        </p:nvGraphicFramePr>
        <p:xfrm>
          <a:off x="107950" y="389543"/>
          <a:ext cx="8956132" cy="3865419"/>
        </p:xfrm>
        <a:graphic>
          <a:graphicData uri="http://schemas.openxmlformats.org/drawingml/2006/table">
            <a:tbl>
              <a:tblPr firstRow="1" bandRow="1">
                <a:tableStyleId>{5C22544A-7EE6-4342-B048-85BDC9FD1C3A}</a:tableStyleId>
              </a:tblPr>
              <a:tblGrid>
                <a:gridCol w="2484321">
                  <a:extLst>
                    <a:ext uri="{9D8B030D-6E8A-4147-A177-3AD203B41FA5}">
                      <a16:colId xmlns:a16="http://schemas.microsoft.com/office/drawing/2014/main" val="20000"/>
                    </a:ext>
                  </a:extLst>
                </a:gridCol>
                <a:gridCol w="6471811">
                  <a:extLst>
                    <a:ext uri="{9D8B030D-6E8A-4147-A177-3AD203B41FA5}">
                      <a16:colId xmlns:a16="http://schemas.microsoft.com/office/drawing/2014/main" val="20001"/>
                    </a:ext>
                  </a:extLst>
                </a:gridCol>
              </a:tblGrid>
              <a:tr h="462249">
                <a:tc>
                  <a:txBody>
                    <a:bodyPr/>
                    <a:lstStyle/>
                    <a:p>
                      <a:r>
                        <a:rPr lang="en-GB" dirty="0" smtClean="0"/>
                        <a:t>Issues</a:t>
                      </a:r>
                      <a:r>
                        <a:rPr lang="en-GB" baseline="0" dirty="0" smtClean="0"/>
                        <a:t> </a:t>
                      </a:r>
                      <a:endParaRPr lang="en-GB" dirty="0"/>
                    </a:p>
                  </a:txBody>
                  <a:tcPr/>
                </a:tc>
                <a:tc>
                  <a:txBody>
                    <a:bodyPr/>
                    <a:lstStyle/>
                    <a:p>
                      <a:r>
                        <a:rPr lang="en-GB" dirty="0" smtClean="0"/>
                        <a:t>Responses</a:t>
                      </a:r>
                      <a:r>
                        <a:rPr lang="en-GB" baseline="0" dirty="0" smtClean="0"/>
                        <a:t> </a:t>
                      </a:r>
                      <a:endParaRPr lang="en-GB" dirty="0"/>
                    </a:p>
                  </a:txBody>
                  <a:tcPr/>
                </a:tc>
                <a:extLst>
                  <a:ext uri="{0D108BD9-81ED-4DB2-BD59-A6C34878D82A}">
                    <a16:rowId xmlns:a16="http://schemas.microsoft.com/office/drawing/2014/main" val="10000"/>
                  </a:ext>
                </a:extLst>
              </a:tr>
              <a:tr h="3403170">
                <a:tc>
                  <a:txBody>
                    <a:bodyPr/>
                    <a:lstStyle/>
                    <a:p>
                      <a:pPr marL="0" marR="0" lvl="1" indent="0" algn="just" defTabSz="457200" rtl="0" eaLnBrk="1" fontAlgn="auto" latinLnBrk="0" hangingPunct="1">
                        <a:lnSpc>
                          <a:spcPct val="150000"/>
                        </a:lnSpc>
                        <a:spcBef>
                          <a:spcPts val="0"/>
                        </a:spcBef>
                        <a:spcAft>
                          <a:spcPts val="0"/>
                        </a:spcAft>
                        <a:buClrTx/>
                        <a:buSzTx/>
                        <a:buFontTx/>
                        <a:buNone/>
                        <a:tabLst/>
                        <a:defRPr/>
                      </a:pPr>
                      <a:r>
                        <a:rPr lang="en-US" sz="1700" b="1" kern="1200" dirty="0" smtClean="0">
                          <a:solidFill>
                            <a:schemeClr val="dk1"/>
                          </a:solidFill>
                          <a:effectLst/>
                          <a:latin typeface="+mn-lt"/>
                          <a:ea typeface="+mn-ea"/>
                          <a:cs typeface="+mn-cs"/>
                        </a:rPr>
                        <a:t>Why there are no stakeholder forum meetings? People are complaining about Home Affairs.</a:t>
                      </a:r>
                      <a:endParaRPr lang="en-ZA" sz="1700" b="0" kern="1200" dirty="0" smtClean="0">
                        <a:solidFill>
                          <a:schemeClr val="dk1"/>
                        </a:solidFill>
                        <a:effectLst/>
                        <a:latin typeface="+mn-lt"/>
                        <a:ea typeface="+mn-ea"/>
                        <a:cs typeface="+mn-cs"/>
                      </a:endParaRPr>
                    </a:p>
                  </a:txBody>
                  <a:tcPr/>
                </a:tc>
                <a:tc>
                  <a:txBody>
                    <a:bodyPr/>
                    <a:lstStyle/>
                    <a:p>
                      <a:pPr algn="just">
                        <a:lnSpc>
                          <a:spcPct val="150000"/>
                        </a:lnSpc>
                      </a:pPr>
                      <a:r>
                        <a:rPr lang="en-US" sz="1700" kern="1200" dirty="0" smtClean="0">
                          <a:solidFill>
                            <a:schemeClr val="dk1"/>
                          </a:solidFill>
                          <a:effectLst/>
                          <a:latin typeface="+mn-lt"/>
                          <a:ea typeface="+mn-ea"/>
                          <a:cs typeface="+mn-cs"/>
                        </a:rPr>
                        <a:t>The Office Manager is the Secretary of the Stakeholder Forum. It was mentioned in our first meeting that when the executive members of the committee have issues with Home Affairs, they may visit the Office Manager who is also the Secretary of the Committee, to address the issues. So, Cllr Williams, being the Deputy Chairperson, Cllr have a right to request the meeting when there are burning issues and if the Office Manager is not around, there is a Deputy Secretary. </a:t>
                      </a:r>
                      <a:endParaRPr lang="en-ZA" sz="1700" kern="1200" dirty="0">
                        <a:solidFill>
                          <a:srgbClr val="FF0000"/>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4814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893175" cy="3323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400" b="1" kern="0" dirty="0" smtClean="0"/>
              <a:t>Contact details and the Areas (Cont….</a:t>
            </a:r>
            <a:endParaRPr lang="en-ZA" altLang="en-US" sz="2400" b="1" kern="0" dirty="0" smtClean="0"/>
          </a:p>
        </p:txBody>
      </p:sp>
      <p:sp>
        <p:nvSpPr>
          <p:cNvPr id="4" name="Rectangle 3"/>
          <p:cNvSpPr/>
          <p:nvPr/>
        </p:nvSpPr>
        <p:spPr>
          <a:xfrm>
            <a:off x="51308" y="413770"/>
            <a:ext cx="8583930" cy="2954655"/>
          </a:xfrm>
          <a:prstGeom prst="rect">
            <a:avLst/>
          </a:prstGeom>
        </p:spPr>
        <p:txBody>
          <a:bodyPr wrap="square">
            <a:spAutoFit/>
          </a:bodyPr>
          <a:lstStyle/>
          <a:p>
            <a:pPr lvl="0" algn="just" defTabSz="914400" eaLnBrk="0" fontAlgn="base" hangingPunct="0">
              <a:spcBef>
                <a:spcPts val="600"/>
              </a:spcBef>
              <a:spcAft>
                <a:spcPts val="600"/>
              </a:spcAft>
              <a:buClr>
                <a:srgbClr val="7D0900"/>
              </a:buClr>
              <a:defRPr/>
            </a:pPr>
            <a:r>
              <a:rPr lang="en-ZA" dirty="0" smtClean="0">
                <a:latin typeface="+mj-lt"/>
                <a:cs typeface="Arial" panose="020B0604020202020204" pitchFamily="34" charset="0"/>
              </a:rPr>
              <a:t> </a:t>
            </a: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98723264"/>
              </p:ext>
            </p:extLst>
          </p:nvPr>
        </p:nvGraphicFramePr>
        <p:xfrm>
          <a:off x="51308" y="492991"/>
          <a:ext cx="9036051" cy="5196025"/>
        </p:xfrm>
        <a:graphic>
          <a:graphicData uri="http://schemas.openxmlformats.org/drawingml/2006/table">
            <a:tbl>
              <a:tblPr firstRow="1" bandRow="1">
                <a:tableStyleId>{5C22544A-7EE6-4342-B048-85BDC9FD1C3A}</a:tableStyleId>
              </a:tblPr>
              <a:tblGrid>
                <a:gridCol w="3012017">
                  <a:extLst>
                    <a:ext uri="{9D8B030D-6E8A-4147-A177-3AD203B41FA5}">
                      <a16:colId xmlns:a16="http://schemas.microsoft.com/office/drawing/2014/main" val="20000"/>
                    </a:ext>
                  </a:extLst>
                </a:gridCol>
                <a:gridCol w="3012017">
                  <a:extLst>
                    <a:ext uri="{9D8B030D-6E8A-4147-A177-3AD203B41FA5}">
                      <a16:colId xmlns:a16="http://schemas.microsoft.com/office/drawing/2014/main" val="20001"/>
                    </a:ext>
                  </a:extLst>
                </a:gridCol>
                <a:gridCol w="3012017">
                  <a:extLst>
                    <a:ext uri="{9D8B030D-6E8A-4147-A177-3AD203B41FA5}">
                      <a16:colId xmlns:a16="http://schemas.microsoft.com/office/drawing/2014/main" val="20002"/>
                    </a:ext>
                  </a:extLst>
                </a:gridCol>
              </a:tblGrid>
              <a:tr h="439789">
                <a:tc>
                  <a:txBody>
                    <a:bodyPr/>
                    <a:lstStyle/>
                    <a:p>
                      <a:pPr marL="457200" algn="just">
                        <a:lnSpc>
                          <a:spcPct val="150000"/>
                        </a:lnSpc>
                        <a:spcAft>
                          <a:spcPts val="0"/>
                        </a:spcAft>
                      </a:pPr>
                      <a:r>
                        <a:rPr lang="en-GB" sz="1800" b="1" i="1" dirty="0">
                          <a:effectLst/>
                          <a:latin typeface="+mj-lt"/>
                          <a:ea typeface="Times New Roman" panose="02020603050405020304" pitchFamily="18" charset="0"/>
                          <a:cs typeface="Arial" panose="020B0604020202020204" pitchFamily="34" charset="0"/>
                        </a:rPr>
                        <a:t>Area </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457200" algn="l">
                        <a:lnSpc>
                          <a:spcPct val="150000"/>
                        </a:lnSpc>
                        <a:spcAft>
                          <a:spcPts val="0"/>
                        </a:spcAft>
                      </a:pPr>
                      <a:r>
                        <a:rPr lang="en-GB" sz="1800" b="1" i="1" dirty="0">
                          <a:effectLst/>
                          <a:latin typeface="+mj-lt"/>
                          <a:ea typeface="Times New Roman" panose="02020603050405020304" pitchFamily="18" charset="0"/>
                          <a:cs typeface="Arial" panose="020B0604020202020204" pitchFamily="34" charset="0"/>
                        </a:rPr>
                        <a:t>Contact Person </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just">
                        <a:lnSpc>
                          <a:spcPct val="150000"/>
                        </a:lnSpc>
                        <a:spcAft>
                          <a:spcPts val="0"/>
                        </a:spcAft>
                      </a:pPr>
                      <a:r>
                        <a:rPr lang="en-GB" sz="1800" b="1" i="1" dirty="0">
                          <a:effectLst/>
                          <a:latin typeface="+mj-lt"/>
                          <a:ea typeface="Times New Roman" panose="02020603050405020304" pitchFamily="18" charset="0"/>
                          <a:cs typeface="Arial" panose="020B0604020202020204" pitchFamily="34" charset="0"/>
                        </a:rPr>
                        <a:t>Contact details</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96353">
                <a:tc rowSpan="2">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 </a:t>
                      </a:r>
                      <a:r>
                        <a:rPr lang="en-GB" sz="1600" b="1" i="1" dirty="0" smtClean="0">
                          <a:effectLst/>
                          <a:latin typeface="+mn-lt"/>
                          <a:ea typeface="Times New Roman" panose="02020603050405020304" pitchFamily="18" charset="0"/>
                          <a:cs typeface="Arial" panose="020B0604020202020204" pitchFamily="34" charset="0"/>
                        </a:rPr>
                        <a:t>ABERDEEN</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Cllr N Jacobs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064 900 8346</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96353">
                <a:tc vMerge="1">
                  <a:txBody>
                    <a:bodyPr/>
                    <a:lstStyle/>
                    <a:p>
                      <a:pPr marL="457200" algn="l">
                        <a:lnSpc>
                          <a:spcPct val="150000"/>
                        </a:lnSpc>
                        <a:spcAft>
                          <a:spcPts val="0"/>
                        </a:spcAft>
                      </a:pP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Cllr YD Frazenburg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071 409 4963</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96353">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Aberdeen hospital</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Maternity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049 846 0578/0497</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96353">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Aberdeen High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Principal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084 821 1427</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96353">
                <a:tc rowSpan="3">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 </a:t>
                      </a:r>
                      <a:endParaRPr lang="en-GB" sz="1600" i="1" dirty="0" smtClean="0">
                        <a:effectLst/>
                        <a:latin typeface="+mn-lt"/>
                        <a:ea typeface="Times New Roman" panose="02020603050405020304" pitchFamily="18" charset="0"/>
                        <a:cs typeface="Arial" panose="020B0604020202020204" pitchFamily="34" charset="0"/>
                      </a:endParaRPr>
                    </a:p>
                    <a:p>
                      <a:pPr marL="457200" algn="l">
                        <a:lnSpc>
                          <a:spcPct val="150000"/>
                        </a:lnSpc>
                        <a:spcAft>
                          <a:spcPts val="0"/>
                        </a:spcAft>
                      </a:pPr>
                      <a:r>
                        <a:rPr lang="en-GB" sz="1600" b="1" i="1" dirty="0" smtClean="0">
                          <a:effectLst/>
                          <a:latin typeface="+mn-lt"/>
                          <a:ea typeface="Times New Roman" panose="02020603050405020304" pitchFamily="18" charset="0"/>
                          <a:cs typeface="Arial" panose="020B0604020202020204" pitchFamily="34" charset="0"/>
                        </a:rPr>
                        <a:t>WILLOWMORE</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Cllr Loock</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082 507 3778</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96353">
                <a:tc vMerge="1">
                  <a:txBody>
                    <a:bodyPr/>
                    <a:lstStyle/>
                    <a:p>
                      <a:pPr marL="457200" algn="l">
                        <a:lnSpc>
                          <a:spcPct val="150000"/>
                        </a:lnSpc>
                        <a:spcAft>
                          <a:spcPts val="0"/>
                        </a:spcAft>
                      </a:pP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Cllr Booysen</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076 037 8654</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96353">
                <a:tc vMerge="1">
                  <a:txBody>
                    <a:bodyPr/>
                    <a:lstStyle/>
                    <a:p>
                      <a:pPr marL="457200" algn="l">
                        <a:lnSpc>
                          <a:spcPct val="150000"/>
                        </a:lnSpc>
                        <a:spcAft>
                          <a:spcPts val="0"/>
                        </a:spcAft>
                      </a:pP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Ms U De vos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072 867 0144</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96353">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Willowmore High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Principal – Mr Ferreira</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066 480 2279</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96353">
                <a:tc rowSpan="2">
                  <a:txBody>
                    <a:bodyPr/>
                    <a:lstStyle/>
                    <a:p>
                      <a:pPr marL="457200" algn="l">
                        <a:lnSpc>
                          <a:spcPct val="150000"/>
                        </a:lnSpc>
                        <a:spcAft>
                          <a:spcPts val="0"/>
                        </a:spcAft>
                      </a:pPr>
                      <a:r>
                        <a:rPr lang="en-GB" sz="1600" b="1" i="1" dirty="0">
                          <a:effectLst/>
                          <a:latin typeface="+mn-lt"/>
                          <a:ea typeface="Times New Roman" panose="02020603050405020304" pitchFamily="18" charset="0"/>
                          <a:cs typeface="Arial" panose="020B0604020202020204" pitchFamily="34" charset="0"/>
                        </a:rPr>
                        <a:t>BAVIAANSKLOOF</a:t>
                      </a:r>
                      <a:r>
                        <a:rPr lang="en-GB" sz="1600" i="1" dirty="0">
                          <a:effectLst/>
                          <a:latin typeface="+mn-lt"/>
                          <a:ea typeface="Times New Roman" panose="02020603050405020304" pitchFamily="18" charset="0"/>
                          <a:cs typeface="Arial" panose="020B0604020202020204" pitchFamily="34" charset="0"/>
                        </a:rPr>
                        <a:t>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Cllr Loock</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082 507 3778</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96353">
                <a:tc vMerge="1">
                  <a:txBody>
                    <a:bodyPr/>
                    <a:lstStyle/>
                    <a:p>
                      <a:pPr marL="457200" algn="l">
                        <a:lnSpc>
                          <a:spcPct val="150000"/>
                        </a:lnSpc>
                        <a:spcAft>
                          <a:spcPts val="0"/>
                        </a:spcAft>
                      </a:pP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Mr Marshall</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078 002 0387</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96353">
                <a:tc rowSpan="2">
                  <a:txBody>
                    <a:bodyPr/>
                    <a:lstStyle/>
                    <a:p>
                      <a:pPr marL="457200" algn="l">
                        <a:lnSpc>
                          <a:spcPct val="150000"/>
                        </a:lnSpc>
                        <a:spcAft>
                          <a:spcPts val="0"/>
                        </a:spcAft>
                      </a:pPr>
                      <a:r>
                        <a:rPr lang="en-GB" sz="1600" b="1" i="1" dirty="0">
                          <a:effectLst/>
                          <a:latin typeface="+mn-lt"/>
                          <a:ea typeface="Times New Roman" panose="02020603050405020304" pitchFamily="18" charset="0"/>
                          <a:cs typeface="Arial" panose="020B0604020202020204" pitchFamily="34" charset="0"/>
                        </a:rPr>
                        <a:t>RIETBRON</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Cllr Loock</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082 507 3778</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396353">
                <a:tc vMerge="1">
                  <a:txBody>
                    <a:bodyPr/>
                    <a:lstStyle/>
                    <a:p>
                      <a:pPr marL="457200" algn="l">
                        <a:lnSpc>
                          <a:spcPct val="150000"/>
                        </a:lnSpc>
                        <a:spcAft>
                          <a:spcPts val="0"/>
                        </a:spcAft>
                      </a:pP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Mr Jafta </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457200" algn="l">
                        <a:lnSpc>
                          <a:spcPct val="150000"/>
                        </a:lnSpc>
                        <a:spcAft>
                          <a:spcPts val="0"/>
                        </a:spcAft>
                      </a:pPr>
                      <a:r>
                        <a:rPr lang="en-GB" sz="1600" i="1" dirty="0">
                          <a:effectLst/>
                          <a:latin typeface="+mn-lt"/>
                          <a:ea typeface="Times New Roman" panose="02020603050405020304" pitchFamily="18" charset="0"/>
                          <a:cs typeface="Arial" panose="020B0604020202020204" pitchFamily="34" charset="0"/>
                        </a:rPr>
                        <a:t>079 021 5746</a:t>
                      </a:r>
                      <a:endParaRPr lang="en-ZA"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4405247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9036050" cy="3323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400" b="1" kern="0" dirty="0" smtClean="0"/>
              <a:t>Contact Person and the Areas</a:t>
            </a:r>
            <a:endParaRPr lang="en-ZA" altLang="en-US" sz="2400" b="1" kern="0" dirty="0" smtClean="0"/>
          </a:p>
        </p:txBody>
      </p:sp>
      <p:sp>
        <p:nvSpPr>
          <p:cNvPr id="4" name="Rectangle 3"/>
          <p:cNvSpPr/>
          <p:nvPr/>
        </p:nvSpPr>
        <p:spPr>
          <a:xfrm>
            <a:off x="51308" y="413770"/>
            <a:ext cx="8583930" cy="2954655"/>
          </a:xfrm>
          <a:prstGeom prst="rect">
            <a:avLst/>
          </a:prstGeom>
        </p:spPr>
        <p:txBody>
          <a:bodyPr wrap="square">
            <a:spAutoFit/>
          </a:bodyPr>
          <a:lstStyle/>
          <a:p>
            <a:pPr lvl="0" algn="just" defTabSz="914400" eaLnBrk="0" fontAlgn="base" hangingPunct="0">
              <a:spcBef>
                <a:spcPts val="600"/>
              </a:spcBef>
              <a:spcAft>
                <a:spcPts val="600"/>
              </a:spcAft>
              <a:buClr>
                <a:srgbClr val="7D0900"/>
              </a:buClr>
              <a:defRPr/>
            </a:pPr>
            <a:r>
              <a:rPr lang="en-ZA" dirty="0" smtClean="0">
                <a:latin typeface="+mj-lt"/>
                <a:cs typeface="Arial" panose="020B0604020202020204" pitchFamily="34" charset="0"/>
              </a:rPr>
              <a:t> </a:t>
            </a: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76745615"/>
              </p:ext>
            </p:extLst>
          </p:nvPr>
        </p:nvGraphicFramePr>
        <p:xfrm>
          <a:off x="107949" y="410797"/>
          <a:ext cx="9036051" cy="5683677"/>
        </p:xfrm>
        <a:graphic>
          <a:graphicData uri="http://schemas.openxmlformats.org/drawingml/2006/table">
            <a:tbl>
              <a:tblPr firstRow="1" bandRow="1">
                <a:tableStyleId>{5C22544A-7EE6-4342-B048-85BDC9FD1C3A}</a:tableStyleId>
              </a:tblPr>
              <a:tblGrid>
                <a:gridCol w="3012017">
                  <a:extLst>
                    <a:ext uri="{9D8B030D-6E8A-4147-A177-3AD203B41FA5}">
                      <a16:colId xmlns:a16="http://schemas.microsoft.com/office/drawing/2014/main" val="20000"/>
                    </a:ext>
                  </a:extLst>
                </a:gridCol>
                <a:gridCol w="3012017">
                  <a:extLst>
                    <a:ext uri="{9D8B030D-6E8A-4147-A177-3AD203B41FA5}">
                      <a16:colId xmlns:a16="http://schemas.microsoft.com/office/drawing/2014/main" val="20001"/>
                    </a:ext>
                  </a:extLst>
                </a:gridCol>
                <a:gridCol w="3012017">
                  <a:extLst>
                    <a:ext uri="{9D8B030D-6E8A-4147-A177-3AD203B41FA5}">
                      <a16:colId xmlns:a16="http://schemas.microsoft.com/office/drawing/2014/main" val="20002"/>
                    </a:ext>
                  </a:extLst>
                </a:gridCol>
              </a:tblGrid>
              <a:tr h="402196">
                <a:tc>
                  <a:txBody>
                    <a:bodyPr/>
                    <a:lstStyle/>
                    <a:p>
                      <a:pPr marL="457200" algn="l">
                        <a:lnSpc>
                          <a:spcPct val="150000"/>
                        </a:lnSpc>
                        <a:spcAft>
                          <a:spcPts val="0"/>
                        </a:spcAft>
                      </a:pPr>
                      <a:r>
                        <a:rPr lang="en-GB" sz="1800" b="1" i="1" dirty="0">
                          <a:effectLst/>
                          <a:latin typeface="+mj-lt"/>
                          <a:ea typeface="Times New Roman" panose="02020603050405020304" pitchFamily="18" charset="0"/>
                          <a:cs typeface="Arial" panose="020B0604020202020204" pitchFamily="34" charset="0"/>
                        </a:rPr>
                        <a:t>Area </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457200" algn="l">
                        <a:lnSpc>
                          <a:spcPct val="150000"/>
                        </a:lnSpc>
                        <a:spcAft>
                          <a:spcPts val="0"/>
                        </a:spcAft>
                      </a:pPr>
                      <a:r>
                        <a:rPr lang="en-GB" sz="1800" b="1" i="1" dirty="0">
                          <a:effectLst/>
                          <a:latin typeface="+mj-lt"/>
                          <a:ea typeface="Times New Roman" panose="02020603050405020304" pitchFamily="18" charset="0"/>
                          <a:cs typeface="Arial" panose="020B0604020202020204" pitchFamily="34" charset="0"/>
                        </a:rPr>
                        <a:t>Contact Person </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457200" algn="l">
                        <a:lnSpc>
                          <a:spcPct val="150000"/>
                        </a:lnSpc>
                        <a:spcAft>
                          <a:spcPts val="0"/>
                        </a:spcAft>
                      </a:pPr>
                      <a:r>
                        <a:rPr lang="en-GB" sz="1800" b="1" i="1" dirty="0">
                          <a:effectLst/>
                          <a:latin typeface="+mj-lt"/>
                          <a:ea typeface="Times New Roman" panose="02020603050405020304" pitchFamily="18" charset="0"/>
                          <a:cs typeface="Arial" panose="020B0604020202020204" pitchFamily="34" charset="0"/>
                        </a:rPr>
                        <a:t>Contact details</a:t>
                      </a:r>
                      <a:endParaRPr lang="en-ZA" sz="18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9806">
                <a:tc>
                  <a:txBody>
                    <a:bodyPr/>
                    <a:lstStyle/>
                    <a:p>
                      <a:pPr marL="457200" algn="just">
                        <a:lnSpc>
                          <a:spcPct val="150000"/>
                        </a:lnSpc>
                        <a:spcAft>
                          <a:spcPts val="0"/>
                        </a:spcAft>
                      </a:pPr>
                      <a:r>
                        <a:rPr lang="en-GB" sz="1600" b="1" i="1" dirty="0">
                          <a:effectLst/>
                          <a:latin typeface="Arial" panose="020B0604020202020204" pitchFamily="34" charset="0"/>
                          <a:ea typeface="Times New Roman" panose="02020603050405020304" pitchFamily="18" charset="0"/>
                          <a:cs typeface="Arial" panose="020B0604020202020204" pitchFamily="34" charset="0"/>
                        </a:rPr>
                        <a:t>STEYTLERVILLE</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dirty="0">
                          <a:effectLst/>
                          <a:latin typeface="Arial" panose="020B0604020202020204" pitchFamily="34" charset="0"/>
                          <a:ea typeface="Times New Roman" panose="02020603050405020304" pitchFamily="18" charset="0"/>
                          <a:cs typeface="Arial" panose="020B0604020202020204" pitchFamily="34" charset="0"/>
                        </a:rPr>
                        <a:t>Cllr Bezeuidenhoudt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n-GB" sz="1600" i="1" dirty="0">
                          <a:effectLst/>
                          <a:latin typeface="Arial" panose="020B0604020202020204" pitchFamily="34" charset="0"/>
                          <a:ea typeface="Times New Roman" panose="02020603050405020304" pitchFamily="18" charset="0"/>
                          <a:cs typeface="Arial" panose="020B0604020202020204" pitchFamily="34" charset="0"/>
                        </a:rPr>
                        <a:t>082 321 2250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19806">
                <a:tc>
                  <a:txBody>
                    <a:bodyPr/>
                    <a:lstStyle/>
                    <a:p>
                      <a:pPr marL="457200" algn="just">
                        <a:lnSpc>
                          <a:spcPct val="150000"/>
                        </a:lnSpc>
                        <a:spcAft>
                          <a:spcPts val="0"/>
                        </a:spcAft>
                      </a:pPr>
                      <a:r>
                        <a:rPr lang="en-GB" sz="1600" i="1" dirty="0">
                          <a:effectLst/>
                          <a:latin typeface="Arial" panose="020B0604020202020204" pitchFamily="34" charset="0"/>
                          <a:ea typeface="Times New Roman" panose="02020603050405020304" pitchFamily="18" charset="0"/>
                          <a:cs typeface="Arial" panose="020B0604020202020204" pitchFamily="34" charset="0"/>
                        </a:rPr>
                        <a:t>Social worker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Ms Mqingwana</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064 605 9425</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19806">
                <a:tc>
                  <a:txBody>
                    <a:bodyPr/>
                    <a:lstStyle/>
                    <a:p>
                      <a:pPr marL="457200"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Cared du Toit High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Principal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n-GB" sz="1600" i="1" dirty="0">
                          <a:effectLst/>
                          <a:latin typeface="Arial" panose="020B0604020202020204" pitchFamily="34" charset="0"/>
                          <a:ea typeface="Times New Roman" panose="02020603050405020304" pitchFamily="18" charset="0"/>
                          <a:cs typeface="Arial" panose="020B0604020202020204" pitchFamily="34" charset="0"/>
                        </a:rPr>
                        <a:t>082 325 7650</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19806">
                <a:tc>
                  <a:txBody>
                    <a:bodyPr/>
                    <a:lstStyle/>
                    <a:p>
                      <a:pPr marL="457200" algn="just">
                        <a:lnSpc>
                          <a:spcPct val="150000"/>
                        </a:lnSpc>
                        <a:spcAft>
                          <a:spcPts val="0"/>
                        </a:spcAft>
                      </a:pPr>
                      <a:r>
                        <a:rPr lang="en-GB" sz="1600" i="1" dirty="0">
                          <a:effectLst/>
                          <a:latin typeface="Arial" panose="020B0604020202020204" pitchFamily="34" charset="0"/>
                          <a:ea typeface="Times New Roman" panose="02020603050405020304" pitchFamily="18" charset="0"/>
                          <a:cs typeface="Arial" panose="020B0604020202020204" pitchFamily="34" charset="0"/>
                        </a:rPr>
                        <a:t>Social worker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Ms Mqingwana</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n-GB" sz="1600" i="1" dirty="0">
                          <a:effectLst/>
                          <a:latin typeface="Arial" panose="020B0604020202020204" pitchFamily="34" charset="0"/>
                          <a:ea typeface="Times New Roman" panose="02020603050405020304" pitchFamily="18" charset="0"/>
                          <a:cs typeface="Arial" panose="020B0604020202020204" pitchFamily="34" charset="0"/>
                        </a:rPr>
                        <a:t>064 605 9425</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57508">
                <a:tc>
                  <a:txBody>
                    <a:bodyPr/>
                    <a:lstStyle/>
                    <a:p>
                      <a:pPr marL="457200"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Cared du Toit High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Principal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082 325 7650</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57508">
                <a:tc>
                  <a:txBody>
                    <a:bodyPr/>
                    <a:lstStyle/>
                    <a:p>
                      <a:pPr marL="457200" algn="just">
                        <a:lnSpc>
                          <a:spcPct val="150000"/>
                        </a:lnSpc>
                        <a:spcAft>
                          <a:spcPts val="0"/>
                        </a:spcAft>
                      </a:pPr>
                      <a:r>
                        <a:rPr lang="en-GB" sz="1600" b="1" i="1">
                          <a:effectLst/>
                          <a:latin typeface="Arial" panose="020B0604020202020204" pitchFamily="34" charset="0"/>
                          <a:ea typeface="Times New Roman" panose="02020603050405020304" pitchFamily="18" charset="0"/>
                          <a:cs typeface="Arial" panose="020B0604020202020204" pitchFamily="34" charset="0"/>
                        </a:rPr>
                        <a:t>JANSENVILLE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dirty="0">
                          <a:effectLst/>
                          <a:latin typeface="Arial" panose="020B0604020202020204" pitchFamily="34" charset="0"/>
                          <a:ea typeface="Times New Roman" panose="02020603050405020304" pitchFamily="18" charset="0"/>
                          <a:cs typeface="Arial" panose="020B0604020202020204" pitchFamily="34" charset="0"/>
                        </a:rPr>
                        <a:t>Cllr Arries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073 908 6482</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57508">
                <a:tc>
                  <a:txBody>
                    <a:bodyPr/>
                    <a:lstStyle/>
                    <a:p>
                      <a:pPr marL="457200"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CDW</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dirty="0">
                          <a:effectLst/>
                          <a:latin typeface="Arial" panose="020B0604020202020204" pitchFamily="34" charset="0"/>
                          <a:ea typeface="Times New Roman" panose="02020603050405020304" pitchFamily="18" charset="0"/>
                          <a:cs typeface="Arial" panose="020B0604020202020204" pitchFamily="34" charset="0"/>
                        </a:rPr>
                        <a:t>Ms Ngqeza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072 295 9154</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87411">
                <a:tc>
                  <a:txBody>
                    <a:bodyPr/>
                    <a:lstStyle/>
                    <a:p>
                      <a:pPr marL="457200"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Hoeskool Jansenville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dirty="0">
                          <a:effectLst/>
                          <a:latin typeface="Arial" panose="020B0604020202020204" pitchFamily="34" charset="0"/>
                          <a:ea typeface="Times New Roman" panose="02020603050405020304" pitchFamily="18" charset="0"/>
                          <a:cs typeface="Arial" panose="020B0604020202020204" pitchFamily="34" charset="0"/>
                        </a:rPr>
                        <a:t>Principal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049 836 0053</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87411">
                <a:tc>
                  <a:txBody>
                    <a:bodyPr/>
                    <a:lstStyle/>
                    <a:p>
                      <a:pPr marL="457200"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Gcinubuzwe High</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dirty="0">
                          <a:effectLst/>
                          <a:latin typeface="Arial" panose="020B0604020202020204" pitchFamily="34" charset="0"/>
                          <a:ea typeface="Times New Roman" panose="02020603050405020304" pitchFamily="18" charset="0"/>
                          <a:cs typeface="Arial" panose="020B0604020202020204" pitchFamily="34" charset="0"/>
                        </a:rPr>
                        <a:t>Principal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082 084 4079</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87411">
                <a:tc>
                  <a:txBody>
                    <a:bodyPr/>
                    <a:lstStyle/>
                    <a:p>
                      <a:pPr marL="457200"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Admin Gcinubuzwe</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dirty="0">
                          <a:effectLst/>
                          <a:latin typeface="Arial" panose="020B0604020202020204" pitchFamily="34" charset="0"/>
                          <a:ea typeface="Times New Roman" panose="02020603050405020304" pitchFamily="18" charset="0"/>
                          <a:cs typeface="Arial" panose="020B0604020202020204" pitchFamily="34" charset="0"/>
                        </a:rPr>
                        <a:t>Ms Hojisi</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078 500 9158</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87411">
                <a:tc>
                  <a:txBody>
                    <a:bodyPr/>
                    <a:lstStyle/>
                    <a:p>
                      <a:pPr marL="457200"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SAWAS Hospital</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Maternity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n-GB" sz="1600" i="1" dirty="0">
                          <a:effectLst/>
                          <a:latin typeface="Arial" panose="020B0604020202020204" pitchFamily="34" charset="0"/>
                          <a:ea typeface="Times New Roman" panose="02020603050405020304" pitchFamily="18" charset="0"/>
                          <a:cs typeface="Arial" panose="020B0604020202020204" pitchFamily="34" charset="0"/>
                        </a:rPr>
                        <a:t>049 836 0588</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387411">
                <a:tc>
                  <a:txBody>
                    <a:bodyPr/>
                    <a:lstStyle/>
                    <a:p>
                      <a:pPr marL="457200" algn="just">
                        <a:lnSpc>
                          <a:spcPct val="150000"/>
                        </a:lnSpc>
                        <a:spcAft>
                          <a:spcPts val="0"/>
                        </a:spcAft>
                      </a:pPr>
                      <a:r>
                        <a:rPr lang="en-GB" sz="1600" b="1" i="1">
                          <a:effectLst/>
                          <a:latin typeface="Arial" panose="020B0604020202020204" pitchFamily="34" charset="0"/>
                          <a:ea typeface="Times New Roman" panose="02020603050405020304" pitchFamily="18" charset="0"/>
                          <a:cs typeface="Arial" panose="020B0604020202020204" pitchFamily="34" charset="0"/>
                        </a:rPr>
                        <a:t>KLIPPLAAT</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Cllr Bolligelo</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082 937 8036</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387411">
                <a:tc>
                  <a:txBody>
                    <a:bodyPr/>
                    <a:lstStyle/>
                    <a:p>
                      <a:pPr marL="457200" algn="just">
                        <a:lnSpc>
                          <a:spcPct val="150000"/>
                        </a:lnSpc>
                        <a:spcAft>
                          <a:spcPts val="0"/>
                        </a:spcAft>
                      </a:pPr>
                      <a:r>
                        <a:rPr lang="en-GB" sz="1600" i="1" dirty="0">
                          <a:effectLst/>
                          <a:latin typeface="Arial" panose="020B0604020202020204" pitchFamily="34" charset="0"/>
                          <a:ea typeface="Times New Roman" panose="02020603050405020304" pitchFamily="18" charset="0"/>
                          <a:cs typeface="Arial" panose="020B0604020202020204" pitchFamily="34" charset="0"/>
                        </a:rPr>
                        <a: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CDW – Ms Yawa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n-GB" sz="1600" i="1" dirty="0">
                          <a:effectLst/>
                          <a:latin typeface="Arial" panose="020B0604020202020204" pitchFamily="34" charset="0"/>
                          <a:ea typeface="Times New Roman" panose="02020603050405020304" pitchFamily="18" charset="0"/>
                          <a:cs typeface="Arial" panose="020B0604020202020204" pitchFamily="34" charset="0"/>
                        </a:rPr>
                        <a:t>072 295 7256</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387411">
                <a:tc>
                  <a:txBody>
                    <a:bodyPr/>
                    <a:lstStyle/>
                    <a:p>
                      <a:pPr marL="457200" algn="just">
                        <a:lnSpc>
                          <a:spcPct val="150000"/>
                        </a:lnSpc>
                        <a:spcAft>
                          <a:spcPts val="0"/>
                        </a:spcAft>
                      </a:pPr>
                      <a:r>
                        <a:rPr lang="en-GB" sz="1600" i="1" dirty="0">
                          <a:effectLst/>
                          <a:latin typeface="Arial" panose="020B0604020202020204" pitchFamily="34" charset="0"/>
                          <a:ea typeface="Times New Roman" panose="02020603050405020304" pitchFamily="18" charset="0"/>
                          <a:cs typeface="Arial" panose="020B0604020202020204" pitchFamily="34" charset="0"/>
                        </a:rPr>
                        <a:t>Klipplaat High</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GB" sz="1600" i="1">
                          <a:effectLst/>
                          <a:latin typeface="Arial" panose="020B0604020202020204" pitchFamily="34" charset="0"/>
                          <a:ea typeface="Times New Roman" panose="02020603050405020304" pitchFamily="18" charset="0"/>
                          <a:cs typeface="Arial" panose="020B0604020202020204" pitchFamily="34" charset="0"/>
                        </a:rPr>
                        <a:t>Principal </a:t>
                      </a:r>
                      <a:endParaRPr lang="en-ZA"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gn="just">
                        <a:lnSpc>
                          <a:spcPct val="150000"/>
                        </a:lnSpc>
                        <a:spcAft>
                          <a:spcPts val="0"/>
                        </a:spcAft>
                      </a:pPr>
                      <a:r>
                        <a:rPr lang="en-GB" sz="1600" i="1" dirty="0">
                          <a:effectLst/>
                          <a:latin typeface="Arial" panose="020B0604020202020204" pitchFamily="34" charset="0"/>
                          <a:ea typeface="Times New Roman" panose="02020603050405020304" pitchFamily="18" charset="0"/>
                          <a:cs typeface="Arial" panose="020B0604020202020204" pitchFamily="34" charset="0"/>
                        </a:rPr>
                        <a:t>049 836 0053</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7876386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0" y="25972"/>
            <a:ext cx="9144000" cy="3323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400" b="1" kern="0" dirty="0" smtClean="0"/>
              <a:t>Mobile services  (Cont…….</a:t>
            </a:r>
            <a:endParaRPr lang="en-ZA" altLang="en-US" sz="2400" b="1" kern="0" dirty="0" smtClean="0"/>
          </a:p>
        </p:txBody>
      </p:sp>
      <p:sp>
        <p:nvSpPr>
          <p:cNvPr id="4" name="Rectangle 3"/>
          <p:cNvSpPr/>
          <p:nvPr/>
        </p:nvSpPr>
        <p:spPr>
          <a:xfrm>
            <a:off x="107950" y="988262"/>
            <a:ext cx="8583930" cy="2954655"/>
          </a:xfrm>
          <a:prstGeom prst="rect">
            <a:avLst/>
          </a:prstGeom>
        </p:spPr>
        <p:txBody>
          <a:bodyPr wrap="square">
            <a:spAutoFit/>
          </a:bodyPr>
          <a:lstStyle/>
          <a:p>
            <a:pPr lvl="0" algn="just" defTabSz="914400" eaLnBrk="0" fontAlgn="base" hangingPunct="0">
              <a:spcBef>
                <a:spcPts val="600"/>
              </a:spcBef>
              <a:spcAft>
                <a:spcPts val="600"/>
              </a:spcAft>
              <a:buClr>
                <a:srgbClr val="7D0900"/>
              </a:buClr>
              <a:defRPr/>
            </a:pPr>
            <a:r>
              <a:rPr lang="en-ZA" dirty="0" smtClean="0">
                <a:latin typeface="+mj-lt"/>
                <a:cs typeface="Arial" panose="020B0604020202020204" pitchFamily="34" charset="0"/>
              </a:rPr>
              <a:t> </a:t>
            </a: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p:txBody>
      </p:sp>
      <p:sp>
        <p:nvSpPr>
          <p:cNvPr id="6" name="Rectangle 5"/>
          <p:cNvSpPr/>
          <p:nvPr/>
        </p:nvSpPr>
        <p:spPr>
          <a:xfrm>
            <a:off x="-17463" y="413770"/>
            <a:ext cx="9144000" cy="1738938"/>
          </a:xfrm>
          <a:prstGeom prst="rect">
            <a:avLst/>
          </a:prstGeom>
        </p:spPr>
        <p:txBody>
          <a:bodyPr wrap="square">
            <a:spAutoFit/>
          </a:bodyPr>
          <a:lstStyle/>
          <a:p>
            <a:r>
              <a:rPr lang="en-US" dirty="0" smtClean="0"/>
              <a:t> </a:t>
            </a:r>
            <a:endParaRPr lang="en-GB" dirty="0"/>
          </a:p>
          <a:p>
            <a:r>
              <a:rPr lang="en-US" dirty="0"/>
              <a:t> </a:t>
            </a:r>
            <a:endParaRPr lang="en-GB" dirty="0"/>
          </a:p>
          <a:p>
            <a:pPr marL="285750" indent="-285750">
              <a:lnSpc>
                <a:spcPct val="150000"/>
              </a:lnSpc>
              <a:buFont typeface="Arial" panose="020B0604020202020204" pitchFamily="34" charset="0"/>
              <a:buChar char="•"/>
            </a:pPr>
            <a:endParaRPr lang="en-GB" dirty="0"/>
          </a:p>
          <a:p>
            <a:pPr>
              <a:lnSpc>
                <a:spcPct val="150000"/>
              </a:lnSpc>
              <a:spcBef>
                <a:spcPts val="300"/>
              </a:spcBef>
            </a:pPr>
            <a:endParaRPr lang="en-ZA" b="1" u="sng" dirty="0">
              <a:cs typeface="Arial" panose="020B0604020202020204" pitchFamily="34" charset="0"/>
            </a:endParaRPr>
          </a:p>
          <a:p>
            <a:pPr marL="446088" indent="-446088">
              <a:lnSpc>
                <a:spcPct val="150000"/>
              </a:lnSpc>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25</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32259578"/>
              </p:ext>
            </p:extLst>
          </p:nvPr>
        </p:nvGraphicFramePr>
        <p:xfrm>
          <a:off x="-17463" y="439234"/>
          <a:ext cx="9144001" cy="5639320"/>
        </p:xfrm>
        <a:graphic>
          <a:graphicData uri="http://schemas.openxmlformats.org/drawingml/2006/table">
            <a:tbl>
              <a:tblPr firstRow="1" firstCol="1" bandRow="1">
                <a:tableStyleId>{5C22544A-7EE6-4342-B048-85BDC9FD1C3A}</a:tableStyleId>
              </a:tblPr>
              <a:tblGrid>
                <a:gridCol w="1320170">
                  <a:extLst>
                    <a:ext uri="{9D8B030D-6E8A-4147-A177-3AD203B41FA5}">
                      <a16:colId xmlns:a16="http://schemas.microsoft.com/office/drawing/2014/main" val="20000"/>
                    </a:ext>
                  </a:extLst>
                </a:gridCol>
                <a:gridCol w="438411">
                  <a:extLst>
                    <a:ext uri="{9D8B030D-6E8A-4147-A177-3AD203B41FA5}">
                      <a16:colId xmlns:a16="http://schemas.microsoft.com/office/drawing/2014/main" val="20001"/>
                    </a:ext>
                  </a:extLst>
                </a:gridCol>
                <a:gridCol w="275572">
                  <a:extLst>
                    <a:ext uri="{9D8B030D-6E8A-4147-A177-3AD203B41FA5}">
                      <a16:colId xmlns:a16="http://schemas.microsoft.com/office/drawing/2014/main" val="20002"/>
                    </a:ext>
                  </a:extLst>
                </a:gridCol>
                <a:gridCol w="413359">
                  <a:extLst>
                    <a:ext uri="{9D8B030D-6E8A-4147-A177-3AD203B41FA5}">
                      <a16:colId xmlns:a16="http://schemas.microsoft.com/office/drawing/2014/main" val="20003"/>
                    </a:ext>
                  </a:extLst>
                </a:gridCol>
                <a:gridCol w="291354">
                  <a:extLst>
                    <a:ext uri="{9D8B030D-6E8A-4147-A177-3AD203B41FA5}">
                      <a16:colId xmlns:a16="http://schemas.microsoft.com/office/drawing/2014/main" val="20004"/>
                    </a:ext>
                  </a:extLst>
                </a:gridCol>
                <a:gridCol w="354306">
                  <a:extLst>
                    <a:ext uri="{9D8B030D-6E8A-4147-A177-3AD203B41FA5}">
                      <a16:colId xmlns:a16="http://schemas.microsoft.com/office/drawing/2014/main" val="20005"/>
                    </a:ext>
                  </a:extLst>
                </a:gridCol>
                <a:gridCol w="301336">
                  <a:extLst>
                    <a:ext uri="{9D8B030D-6E8A-4147-A177-3AD203B41FA5}">
                      <a16:colId xmlns:a16="http://schemas.microsoft.com/office/drawing/2014/main" val="20006"/>
                    </a:ext>
                  </a:extLst>
                </a:gridCol>
                <a:gridCol w="322119">
                  <a:extLst>
                    <a:ext uri="{9D8B030D-6E8A-4147-A177-3AD203B41FA5}">
                      <a16:colId xmlns:a16="http://schemas.microsoft.com/office/drawing/2014/main" val="20007"/>
                    </a:ext>
                  </a:extLst>
                </a:gridCol>
                <a:gridCol w="384463">
                  <a:extLst>
                    <a:ext uri="{9D8B030D-6E8A-4147-A177-3AD203B41FA5}">
                      <a16:colId xmlns:a16="http://schemas.microsoft.com/office/drawing/2014/main" val="20008"/>
                    </a:ext>
                  </a:extLst>
                </a:gridCol>
                <a:gridCol w="405246">
                  <a:extLst>
                    <a:ext uri="{9D8B030D-6E8A-4147-A177-3AD203B41FA5}">
                      <a16:colId xmlns:a16="http://schemas.microsoft.com/office/drawing/2014/main" val="20009"/>
                    </a:ext>
                  </a:extLst>
                </a:gridCol>
                <a:gridCol w="436418">
                  <a:extLst>
                    <a:ext uri="{9D8B030D-6E8A-4147-A177-3AD203B41FA5}">
                      <a16:colId xmlns:a16="http://schemas.microsoft.com/office/drawing/2014/main" val="20010"/>
                    </a:ext>
                  </a:extLst>
                </a:gridCol>
                <a:gridCol w="467591">
                  <a:extLst>
                    <a:ext uri="{9D8B030D-6E8A-4147-A177-3AD203B41FA5}">
                      <a16:colId xmlns:a16="http://schemas.microsoft.com/office/drawing/2014/main" val="20011"/>
                    </a:ext>
                  </a:extLst>
                </a:gridCol>
                <a:gridCol w="384463">
                  <a:extLst>
                    <a:ext uri="{9D8B030D-6E8A-4147-A177-3AD203B41FA5}">
                      <a16:colId xmlns:a16="http://schemas.microsoft.com/office/drawing/2014/main" val="20012"/>
                    </a:ext>
                  </a:extLst>
                </a:gridCol>
                <a:gridCol w="353291">
                  <a:extLst>
                    <a:ext uri="{9D8B030D-6E8A-4147-A177-3AD203B41FA5}">
                      <a16:colId xmlns:a16="http://schemas.microsoft.com/office/drawing/2014/main" val="20013"/>
                    </a:ext>
                  </a:extLst>
                </a:gridCol>
                <a:gridCol w="394855">
                  <a:extLst>
                    <a:ext uri="{9D8B030D-6E8A-4147-A177-3AD203B41FA5}">
                      <a16:colId xmlns:a16="http://schemas.microsoft.com/office/drawing/2014/main" val="20014"/>
                    </a:ext>
                  </a:extLst>
                </a:gridCol>
                <a:gridCol w="426027">
                  <a:extLst>
                    <a:ext uri="{9D8B030D-6E8A-4147-A177-3AD203B41FA5}">
                      <a16:colId xmlns:a16="http://schemas.microsoft.com/office/drawing/2014/main" val="20015"/>
                    </a:ext>
                  </a:extLst>
                </a:gridCol>
                <a:gridCol w="446809">
                  <a:extLst>
                    <a:ext uri="{9D8B030D-6E8A-4147-A177-3AD203B41FA5}">
                      <a16:colId xmlns:a16="http://schemas.microsoft.com/office/drawing/2014/main" val="20016"/>
                    </a:ext>
                  </a:extLst>
                </a:gridCol>
                <a:gridCol w="405246">
                  <a:extLst>
                    <a:ext uri="{9D8B030D-6E8A-4147-A177-3AD203B41FA5}">
                      <a16:colId xmlns:a16="http://schemas.microsoft.com/office/drawing/2014/main" val="20017"/>
                    </a:ext>
                  </a:extLst>
                </a:gridCol>
                <a:gridCol w="374072">
                  <a:extLst>
                    <a:ext uri="{9D8B030D-6E8A-4147-A177-3AD203B41FA5}">
                      <a16:colId xmlns:a16="http://schemas.microsoft.com/office/drawing/2014/main" val="20018"/>
                    </a:ext>
                  </a:extLst>
                </a:gridCol>
                <a:gridCol w="415637">
                  <a:extLst>
                    <a:ext uri="{9D8B030D-6E8A-4147-A177-3AD203B41FA5}">
                      <a16:colId xmlns:a16="http://schemas.microsoft.com/office/drawing/2014/main" val="20019"/>
                    </a:ext>
                  </a:extLst>
                </a:gridCol>
                <a:gridCol w="533256">
                  <a:extLst>
                    <a:ext uri="{9D8B030D-6E8A-4147-A177-3AD203B41FA5}">
                      <a16:colId xmlns:a16="http://schemas.microsoft.com/office/drawing/2014/main" val="20020"/>
                    </a:ext>
                  </a:extLst>
                </a:gridCol>
              </a:tblGrid>
              <a:tr h="310626">
                <a:tc>
                  <a:txBody>
                    <a:bodyPr/>
                    <a:lstStyle/>
                    <a:p>
                      <a:pPr algn="l">
                        <a:lnSpc>
                          <a:spcPts val="1200"/>
                        </a:lnSpc>
                        <a:spcAft>
                          <a:spcPts val="0"/>
                        </a:spcAft>
                      </a:pPr>
                      <a:endParaRPr lang="en-US" sz="105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200"/>
                        </a:lnSpc>
                        <a:spcAft>
                          <a:spcPts val="0"/>
                        </a:spcAft>
                      </a:pPr>
                      <a:r>
                        <a:rPr lang="en-US" sz="1050" dirty="0" smtClean="0">
                          <a:effectLst/>
                          <a:latin typeface="Arial" panose="020B0604020202020204" pitchFamily="34" charset="0"/>
                          <a:ea typeface="Times New Roman" panose="02020603050405020304" pitchFamily="18" charset="0"/>
                          <a:cs typeface="Times New Roman" panose="02020603050405020304" pitchFamily="18" charset="0"/>
                        </a:rPr>
                        <a:t>ABERDEEN</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gridSpan="14">
                  <a:txBody>
                    <a:bodyPr/>
                    <a:lstStyle/>
                    <a:p>
                      <a:pPr algn="ctr">
                        <a:lnSpc>
                          <a:spcPts val="1200"/>
                        </a:lnSpc>
                        <a:spcAft>
                          <a:spcPts val="0"/>
                        </a:spcAft>
                      </a:pPr>
                      <a:r>
                        <a:rPr lang="en-US" sz="1050" dirty="0" smtClean="0">
                          <a:effectLst/>
                          <a:latin typeface="Arial" panose="020B0604020202020204" pitchFamily="34" charset="0"/>
                          <a:ea typeface="Times New Roman" panose="02020603050405020304" pitchFamily="18" charset="0"/>
                          <a:cs typeface="Times New Roman" panose="02020603050405020304" pitchFamily="18" charset="0"/>
                        </a:rPr>
                        <a:t>2022</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l">
                        <a:lnSpc>
                          <a:spcPts val="12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hMerge="1">
                  <a:txBody>
                    <a:bodyPr/>
                    <a:lstStyle/>
                    <a:p>
                      <a:endParaRPr lang="en-ZA" sz="1050" dirty="0"/>
                    </a:p>
                  </a:txBody>
                  <a:tcPr marL="53136" marR="5313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gridSpan="5">
                  <a:txBody>
                    <a:bodyPr/>
                    <a:lstStyle/>
                    <a:p>
                      <a:pPr algn="ctr">
                        <a:lnSpc>
                          <a:spcPts val="1200"/>
                        </a:lnSpc>
                        <a:spcAft>
                          <a:spcPts val="0"/>
                        </a:spcAft>
                      </a:pPr>
                      <a:r>
                        <a:rPr lang="en-US" sz="1050" dirty="0" smtClean="0">
                          <a:effectLst/>
                        </a:rPr>
                        <a:t>2023</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hMerge="1">
                  <a:txBody>
                    <a:bodyPr/>
                    <a:lstStyle/>
                    <a:p>
                      <a:endParaRPr lang="en-ZA"/>
                    </a:p>
                  </a:txBody>
                  <a:tcPr/>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a:txBody>
                    <a:bodyPr/>
                    <a:lstStyle/>
                    <a:p>
                      <a:endParaRPr lang="en-ZA" dirty="0"/>
                    </a:p>
                  </a:txBody>
                  <a:tcPr marL="53136" marR="53136" marT="0" marB="0"/>
                </a:tc>
                <a:extLst>
                  <a:ext uri="{0D108BD9-81ED-4DB2-BD59-A6C34878D82A}">
                    <a16:rowId xmlns:a16="http://schemas.microsoft.com/office/drawing/2014/main" val="10000"/>
                  </a:ext>
                </a:extLst>
              </a:tr>
              <a:tr h="347086">
                <a:tc>
                  <a:txBody>
                    <a:bodyPr/>
                    <a:lstStyle/>
                    <a:p>
                      <a:pPr algn="l">
                        <a:lnSpc>
                          <a:spcPts val="1200"/>
                        </a:lnSpc>
                        <a:spcAft>
                          <a:spcPts val="0"/>
                        </a:spcAft>
                      </a:pPr>
                      <a:endParaRPr lang="en-US" sz="105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200"/>
                        </a:lnSpc>
                        <a:spcAft>
                          <a:spcPts val="0"/>
                        </a:spcAft>
                      </a:pPr>
                      <a:r>
                        <a:rPr lang="en-US" sz="1050" dirty="0" smtClean="0">
                          <a:effectLst/>
                          <a:latin typeface="Arial" panose="020B0604020202020204" pitchFamily="34" charset="0"/>
                          <a:ea typeface="Times New Roman" panose="02020603050405020304" pitchFamily="18" charset="0"/>
                          <a:cs typeface="Times New Roman" panose="02020603050405020304" pitchFamily="18" charset="0"/>
                        </a:rPr>
                        <a:t>Activities</a:t>
                      </a:r>
                      <a:r>
                        <a:rPr lang="en-US" sz="105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a:lnSpc>
                          <a:spcPts val="1200"/>
                        </a:lnSpc>
                        <a:spcAft>
                          <a:spcPts val="0"/>
                        </a:spcAft>
                      </a:pPr>
                      <a:r>
                        <a:rPr lang="en-US" sz="1050" b="1"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May</a:t>
                      </a: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gridSpan="3">
                  <a:txBody>
                    <a:bodyPr/>
                    <a:lstStyle/>
                    <a:p>
                      <a:pPr algn="ctr">
                        <a:lnSpc>
                          <a:spcPts val="1200"/>
                        </a:lnSpc>
                        <a:spcAft>
                          <a:spcPts val="0"/>
                        </a:spcAft>
                      </a:pPr>
                      <a:r>
                        <a:rPr lang="en-US" sz="1050" b="1"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July</a:t>
                      </a: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hMerge="1">
                  <a:txBody>
                    <a:bodyPr/>
                    <a:lstStyle/>
                    <a:p>
                      <a:endParaRPr lang="en-ZA"/>
                    </a:p>
                  </a:txBody>
                  <a:tcPr/>
                </a:tc>
                <a:tc gridSpan="2">
                  <a:txBody>
                    <a:bodyPr/>
                    <a:lstStyle/>
                    <a:p>
                      <a:pPr algn="ctr">
                        <a:lnSpc>
                          <a:spcPts val="1200"/>
                        </a:lnSpc>
                        <a:spcAft>
                          <a:spcPts val="0"/>
                        </a:spcAft>
                      </a:pPr>
                      <a:r>
                        <a:rPr lang="en-US" sz="1050" b="1"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Aug</a:t>
                      </a:r>
                      <a:r>
                        <a:rPr lang="en-US" sz="1050" b="1" baseline="0"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gridSpan="4">
                  <a:txBody>
                    <a:bodyPr/>
                    <a:lstStyle/>
                    <a:p>
                      <a:pPr algn="ctr"/>
                      <a:r>
                        <a:rPr lang="en-US" sz="1050" b="1" dirty="0" smtClean="0">
                          <a:solidFill>
                            <a:schemeClr val="tx1">
                              <a:lumMod val="95000"/>
                              <a:lumOff val="5000"/>
                            </a:schemeClr>
                          </a:solidFill>
                        </a:rPr>
                        <a:t>Sept</a:t>
                      </a:r>
                      <a:r>
                        <a:rPr lang="en-US" sz="1050" b="1" baseline="0" dirty="0" smtClean="0">
                          <a:solidFill>
                            <a:schemeClr val="tx1">
                              <a:lumMod val="95000"/>
                              <a:lumOff val="5000"/>
                            </a:schemeClr>
                          </a:solidFill>
                        </a:rPr>
                        <a:t> </a:t>
                      </a:r>
                      <a:endParaRPr lang="en-ZA" sz="1050" b="1" dirty="0">
                        <a:solidFill>
                          <a:schemeClr val="tx1">
                            <a:lumMod val="95000"/>
                            <a:lumOff val="5000"/>
                          </a:schemeClr>
                        </a:solidFill>
                      </a:endParaRPr>
                    </a:p>
                  </a:txBody>
                  <a:tcPr marL="53136" marR="53136" marT="0"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lnSpc>
                          <a:spcPts val="1200"/>
                        </a:lnSpc>
                        <a:spcAft>
                          <a:spcPts val="0"/>
                        </a:spcAft>
                      </a:pPr>
                      <a:r>
                        <a:rPr lang="en-US" sz="1050" b="1"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Oct</a:t>
                      </a: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a:lnSpc>
                          <a:spcPts val="1200"/>
                        </a:lnSpc>
                        <a:spcAft>
                          <a:spcPts val="0"/>
                        </a:spcAft>
                      </a:pPr>
                      <a:r>
                        <a:rPr lang="en-US" sz="1050" b="1"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Nov </a:t>
                      </a: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gridSpan="2">
                  <a:txBody>
                    <a:bodyPr/>
                    <a:lstStyle/>
                    <a:p>
                      <a:pPr algn="ctr">
                        <a:lnSpc>
                          <a:spcPts val="1200"/>
                        </a:lnSpc>
                        <a:spcAft>
                          <a:spcPts val="0"/>
                        </a:spcAft>
                      </a:pPr>
                      <a:r>
                        <a:rPr lang="en-US" sz="1050" b="1"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Dec</a:t>
                      </a: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l">
                        <a:lnSpc>
                          <a:spcPts val="12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gridSpan="3">
                  <a:txBody>
                    <a:bodyPr/>
                    <a:lstStyle/>
                    <a:p>
                      <a:pPr algn="ctr">
                        <a:lnSpc>
                          <a:spcPts val="1200"/>
                        </a:lnSpc>
                        <a:spcAft>
                          <a:spcPts val="0"/>
                        </a:spcAft>
                      </a:pPr>
                      <a:r>
                        <a:rPr lang="en-US" sz="1050" b="1"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Jan </a:t>
                      </a: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hMerge="1">
                  <a:txBody>
                    <a:bodyPr/>
                    <a:lstStyle/>
                    <a:p>
                      <a:endParaRPr lang="en-ZA"/>
                    </a:p>
                  </a:txBody>
                  <a:tcPr/>
                </a:tc>
                <a:tc gridSpan="2">
                  <a:txBody>
                    <a:bodyPr/>
                    <a:lstStyle/>
                    <a:p>
                      <a:pPr algn="ctr">
                        <a:lnSpc>
                          <a:spcPts val="1200"/>
                        </a:lnSpc>
                        <a:spcAft>
                          <a:spcPts val="0"/>
                        </a:spcAft>
                      </a:pPr>
                      <a:r>
                        <a:rPr lang="en-US" sz="1050" b="1"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Feb</a:t>
                      </a: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rowSpan="2">
                  <a:txBody>
                    <a:bodyPr/>
                    <a:lstStyle/>
                    <a:p>
                      <a:pPr algn="l">
                        <a:lnSpc>
                          <a:spcPts val="1200"/>
                        </a:lnSpc>
                        <a:spcAft>
                          <a:spcPts val="0"/>
                        </a:spcAft>
                      </a:pPr>
                      <a:r>
                        <a:rPr lang="en-US" sz="1050" b="1" dirty="0" smtClean="0">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050" b="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extLst>
                  <a:ext uri="{0D108BD9-81ED-4DB2-BD59-A6C34878D82A}">
                    <a16:rowId xmlns:a16="http://schemas.microsoft.com/office/drawing/2014/main" val="10001"/>
                  </a:ext>
                </a:extLst>
              </a:tr>
              <a:tr h="310626">
                <a:tc>
                  <a:txBody>
                    <a:bodyPr/>
                    <a:lstStyle/>
                    <a:p>
                      <a:pPr algn="l">
                        <a:lnSpc>
                          <a:spcPts val="1200"/>
                        </a:lnSpc>
                        <a:spcAft>
                          <a:spcPts val="0"/>
                        </a:spcAft>
                      </a:pPr>
                      <a:r>
                        <a:rPr lang="en-GB" sz="1050" dirty="0">
                          <a:effectLst/>
                        </a:rPr>
                        <a:t>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a:lnSpc>
                          <a:spcPts val="1200"/>
                        </a:lnSpc>
                        <a:spcAft>
                          <a:spcPts val="0"/>
                        </a:spcAft>
                      </a:pPr>
                      <a:r>
                        <a:rPr lang="en-US" sz="1050"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19</a:t>
                      </a:r>
                    </a:p>
                    <a:p>
                      <a:pPr algn="ctr">
                        <a:lnSpc>
                          <a:spcPts val="1200"/>
                        </a:lnSpc>
                        <a:spcAft>
                          <a:spcPts val="0"/>
                        </a:spcAft>
                      </a:pPr>
                      <a:endParaRPr lang="en-ZA" sz="105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a:r>
                        <a:rPr lang="en-US" sz="1050" b="1" dirty="0" smtClean="0">
                          <a:solidFill>
                            <a:schemeClr val="tx1"/>
                          </a:solidFill>
                        </a:rPr>
                        <a:t>4</a:t>
                      </a:r>
                    </a:p>
                  </a:txBody>
                  <a:tcPr marL="53136" marR="53136" marT="0" marB="0"/>
                </a:tc>
                <a:tc>
                  <a:txBody>
                    <a:bodyPr/>
                    <a:lstStyle/>
                    <a:p>
                      <a:pPr algn="ctr"/>
                      <a:r>
                        <a:rPr lang="en-US" sz="1050" b="1" dirty="0" smtClean="0">
                          <a:solidFill>
                            <a:schemeClr val="tx1"/>
                          </a:solidFill>
                        </a:rPr>
                        <a:t>14</a:t>
                      </a:r>
                      <a:endParaRPr lang="en-ZA" sz="1050" b="1" dirty="0">
                        <a:solidFill>
                          <a:schemeClr val="tx1"/>
                        </a:solidFill>
                      </a:endParaRPr>
                    </a:p>
                  </a:txBody>
                  <a:tcPr marL="53136" marR="53136" marT="0" marB="0"/>
                </a:tc>
                <a:tc>
                  <a:txBody>
                    <a:bodyPr/>
                    <a:lstStyle/>
                    <a:p>
                      <a:pPr algn="ctr"/>
                      <a:r>
                        <a:rPr lang="en-US" sz="1050" b="1" dirty="0" smtClean="0">
                          <a:solidFill>
                            <a:schemeClr val="tx1"/>
                          </a:solidFill>
                        </a:rPr>
                        <a:t>26</a:t>
                      </a:r>
                      <a:endParaRPr lang="en-ZA" sz="1050" b="1" dirty="0">
                        <a:solidFill>
                          <a:schemeClr val="tx1"/>
                        </a:solidFill>
                      </a:endParaRPr>
                    </a:p>
                  </a:txBody>
                  <a:tcPr marL="53136" marR="53136" marT="0" marB="0"/>
                </a:tc>
                <a:tc>
                  <a:txBody>
                    <a:bodyPr/>
                    <a:lstStyle/>
                    <a:p>
                      <a:pPr algn="ctr"/>
                      <a:r>
                        <a:rPr lang="en-US" sz="1050" b="1" dirty="0" smtClean="0">
                          <a:solidFill>
                            <a:schemeClr val="tx1"/>
                          </a:solidFill>
                        </a:rPr>
                        <a:t>4</a:t>
                      </a:r>
                      <a:endParaRPr lang="en-ZA" sz="1050" b="1" dirty="0">
                        <a:solidFill>
                          <a:schemeClr val="tx1"/>
                        </a:solidFill>
                      </a:endParaRPr>
                    </a:p>
                  </a:txBody>
                  <a:tcPr marL="53136" marR="53136" marT="0" marB="0"/>
                </a:tc>
                <a:tc>
                  <a:txBody>
                    <a:bodyPr/>
                    <a:lstStyle/>
                    <a:p>
                      <a:pPr algn="ctr"/>
                      <a:r>
                        <a:rPr lang="en-US" sz="1050" b="1" dirty="0" smtClean="0">
                          <a:solidFill>
                            <a:schemeClr val="tx1"/>
                          </a:solidFill>
                        </a:rPr>
                        <a:t>12</a:t>
                      </a:r>
                      <a:endParaRPr lang="en-ZA" sz="1050" b="1" dirty="0">
                        <a:solidFill>
                          <a:schemeClr val="tx1"/>
                        </a:solidFill>
                      </a:endParaRPr>
                    </a:p>
                  </a:txBody>
                  <a:tcPr marL="53136" marR="53136" marT="0" marB="0"/>
                </a:tc>
                <a:tc>
                  <a:txBody>
                    <a:bodyPr/>
                    <a:lstStyle/>
                    <a:p>
                      <a:pPr algn="ctr"/>
                      <a:r>
                        <a:rPr lang="en-US" sz="1050" b="1" dirty="0" smtClean="0">
                          <a:solidFill>
                            <a:schemeClr val="tx1"/>
                          </a:solidFill>
                        </a:rPr>
                        <a:t>13</a:t>
                      </a:r>
                      <a:endParaRPr lang="en-ZA" sz="1050" b="1" dirty="0">
                        <a:solidFill>
                          <a:schemeClr val="tx1"/>
                        </a:solidFill>
                      </a:endParaRPr>
                    </a:p>
                  </a:txBody>
                  <a:tcPr marL="53136" marR="53136" marT="0" marB="0"/>
                </a:tc>
                <a:tc>
                  <a:txBody>
                    <a:bodyPr/>
                    <a:lstStyle/>
                    <a:p>
                      <a:pPr algn="ctr"/>
                      <a:r>
                        <a:rPr lang="en-US" sz="1050" b="1" dirty="0" smtClean="0">
                          <a:solidFill>
                            <a:schemeClr val="tx1"/>
                          </a:solidFill>
                        </a:rPr>
                        <a:t>19</a:t>
                      </a:r>
                      <a:endParaRPr lang="en-ZA" sz="1050" b="1" dirty="0">
                        <a:solidFill>
                          <a:schemeClr val="tx1"/>
                        </a:solidFill>
                      </a:endParaRPr>
                    </a:p>
                  </a:txBody>
                  <a:tcPr marL="53136" marR="53136" marT="0" marB="0"/>
                </a:tc>
                <a:tc>
                  <a:txBody>
                    <a:bodyPr/>
                    <a:lstStyle/>
                    <a:p>
                      <a:pPr algn="ctr"/>
                      <a:r>
                        <a:rPr lang="en-US" sz="1050" b="1" dirty="0" smtClean="0">
                          <a:solidFill>
                            <a:schemeClr val="tx1"/>
                          </a:solidFill>
                        </a:rPr>
                        <a:t>25</a:t>
                      </a:r>
                      <a:endParaRPr lang="en-ZA" sz="1050" b="1" dirty="0">
                        <a:solidFill>
                          <a:schemeClr val="tx1"/>
                        </a:solidFill>
                      </a:endParaRPr>
                    </a:p>
                  </a:txBody>
                  <a:tcPr marL="53136" marR="53136" marT="0" marB="0"/>
                </a:tc>
                <a:tc>
                  <a:txBody>
                    <a:bodyPr/>
                    <a:lstStyle/>
                    <a:p>
                      <a:pPr algn="ctr"/>
                      <a:r>
                        <a:rPr lang="en-US" sz="1050" b="1" dirty="0" smtClean="0">
                          <a:solidFill>
                            <a:schemeClr val="tx1"/>
                          </a:solidFill>
                        </a:rPr>
                        <a:t>28</a:t>
                      </a:r>
                      <a:endParaRPr lang="en-ZA" sz="1050" b="1" dirty="0">
                        <a:solidFill>
                          <a:schemeClr val="tx1"/>
                        </a:solidFill>
                      </a:endParaRPr>
                    </a:p>
                  </a:txBody>
                  <a:tcPr marL="53136" marR="53136" marT="0" marB="0"/>
                </a:tc>
                <a:tc>
                  <a:txBody>
                    <a:bodyPr/>
                    <a:lstStyle/>
                    <a:p>
                      <a:pPr algn="ctr"/>
                      <a:r>
                        <a:rPr lang="en-US" sz="1050" b="1" dirty="0" smtClean="0">
                          <a:solidFill>
                            <a:schemeClr val="tx1"/>
                          </a:solidFill>
                        </a:rPr>
                        <a:t>25</a:t>
                      </a:r>
                      <a:endParaRPr lang="en-ZA" sz="1050" b="1" dirty="0">
                        <a:solidFill>
                          <a:schemeClr val="tx1"/>
                        </a:solidFill>
                      </a:endParaRPr>
                    </a:p>
                  </a:txBody>
                  <a:tcPr marL="53136" marR="53136" marT="0" marB="0"/>
                </a:tc>
                <a:tc>
                  <a:txBody>
                    <a:bodyPr/>
                    <a:lstStyle/>
                    <a:p>
                      <a:pPr algn="ctr"/>
                      <a:r>
                        <a:rPr lang="en-US" sz="1050" b="1" dirty="0" smtClean="0">
                          <a:solidFill>
                            <a:schemeClr val="tx1"/>
                          </a:solidFill>
                        </a:rPr>
                        <a:t>30</a:t>
                      </a:r>
                      <a:endParaRPr lang="en-ZA" sz="1050" b="1" dirty="0">
                        <a:solidFill>
                          <a:schemeClr val="tx1"/>
                        </a:solidFill>
                      </a:endParaRPr>
                    </a:p>
                  </a:txBody>
                  <a:tcPr marL="53136" marR="53136" marT="0" marB="0"/>
                </a:tc>
                <a:tc>
                  <a:txBody>
                    <a:bodyPr/>
                    <a:lstStyle/>
                    <a:p>
                      <a:pPr algn="ctr"/>
                      <a:r>
                        <a:rPr lang="en-US" sz="1050" b="1" dirty="0" smtClean="0">
                          <a:solidFill>
                            <a:schemeClr val="tx1"/>
                          </a:solidFill>
                        </a:rPr>
                        <a:t>1</a:t>
                      </a:r>
                      <a:endParaRPr lang="en-ZA" sz="1050" b="1" dirty="0">
                        <a:solidFill>
                          <a:schemeClr val="tx1"/>
                        </a:solidFill>
                      </a:endParaRPr>
                    </a:p>
                  </a:txBody>
                  <a:tcPr marL="53136" marR="53136" marT="0" marB="0"/>
                </a:tc>
                <a:tc>
                  <a:txBody>
                    <a:bodyPr/>
                    <a:lstStyle/>
                    <a:p>
                      <a:pPr algn="ctr"/>
                      <a:r>
                        <a:rPr lang="en-US" sz="1050" b="1" dirty="0" smtClean="0">
                          <a:solidFill>
                            <a:schemeClr val="tx1"/>
                          </a:solidFill>
                        </a:rPr>
                        <a:t>5</a:t>
                      </a:r>
                      <a:endParaRPr lang="en-ZA" sz="1050" b="1" dirty="0">
                        <a:solidFill>
                          <a:schemeClr val="tx1"/>
                        </a:solidFill>
                      </a:endParaRPr>
                    </a:p>
                  </a:txBody>
                  <a:tcPr marL="53136" marR="53136" marT="0" marB="0"/>
                </a:tc>
                <a:tc>
                  <a:txBody>
                    <a:bodyPr/>
                    <a:lstStyle/>
                    <a:p>
                      <a:pPr algn="ctr"/>
                      <a:r>
                        <a:rPr lang="en-US" sz="1050" b="1" dirty="0" smtClean="0">
                          <a:solidFill>
                            <a:schemeClr val="tx1"/>
                          </a:solidFill>
                        </a:rPr>
                        <a:t>12</a:t>
                      </a:r>
                      <a:endParaRPr lang="en-ZA" sz="1050" b="1" dirty="0">
                        <a:solidFill>
                          <a:schemeClr val="tx1"/>
                        </a:solidFill>
                      </a:endParaRPr>
                    </a:p>
                  </a:txBody>
                  <a:tcPr marL="53136" marR="53136" marT="0" marB="0"/>
                </a:tc>
                <a:tc>
                  <a:txBody>
                    <a:bodyPr/>
                    <a:lstStyle/>
                    <a:p>
                      <a:pPr algn="ctr"/>
                      <a:r>
                        <a:rPr lang="en-US" sz="1050" b="1" dirty="0" smtClean="0">
                          <a:solidFill>
                            <a:schemeClr val="tx1"/>
                          </a:solidFill>
                        </a:rPr>
                        <a:t>19</a:t>
                      </a:r>
                      <a:endParaRPr lang="en-ZA" sz="1050" b="1" dirty="0">
                        <a:solidFill>
                          <a:schemeClr val="tx1"/>
                        </a:solidFill>
                      </a:endParaRPr>
                    </a:p>
                  </a:txBody>
                  <a:tcPr marL="53136" marR="53136" marT="0" marB="0"/>
                </a:tc>
                <a:tc>
                  <a:txBody>
                    <a:bodyPr/>
                    <a:lstStyle/>
                    <a:p>
                      <a:pPr algn="ctr"/>
                      <a:r>
                        <a:rPr lang="en-US" sz="1050" b="1" dirty="0" smtClean="0">
                          <a:solidFill>
                            <a:schemeClr val="tx1"/>
                          </a:solidFill>
                        </a:rPr>
                        <a:t>30</a:t>
                      </a:r>
                      <a:endParaRPr lang="en-ZA" sz="1050" b="1" dirty="0">
                        <a:solidFill>
                          <a:schemeClr val="tx1"/>
                        </a:solidFill>
                      </a:endParaRPr>
                    </a:p>
                  </a:txBody>
                  <a:tcPr marL="53136" marR="53136" marT="0" marB="0"/>
                </a:tc>
                <a:tc>
                  <a:txBody>
                    <a:bodyPr/>
                    <a:lstStyle/>
                    <a:p>
                      <a:pPr algn="ctr"/>
                      <a:r>
                        <a:rPr lang="en-US" sz="1050" b="1" dirty="0" smtClean="0">
                          <a:solidFill>
                            <a:schemeClr val="tx1"/>
                          </a:solidFill>
                        </a:rPr>
                        <a:t>16</a:t>
                      </a:r>
                      <a:endParaRPr lang="en-ZA" sz="1050" b="1" dirty="0">
                        <a:solidFill>
                          <a:schemeClr val="tx1"/>
                        </a:solidFill>
                      </a:endParaRPr>
                    </a:p>
                  </a:txBody>
                  <a:tcPr marL="53136" marR="53136" marT="0" marB="0"/>
                </a:tc>
                <a:tc>
                  <a:txBody>
                    <a:bodyPr/>
                    <a:lstStyle/>
                    <a:p>
                      <a:pPr algn="ctr"/>
                      <a:r>
                        <a:rPr lang="en-US" sz="1050" b="1" dirty="0" smtClean="0">
                          <a:solidFill>
                            <a:schemeClr val="tx1"/>
                          </a:solidFill>
                        </a:rPr>
                        <a:t>23</a:t>
                      </a:r>
                      <a:endParaRPr lang="en-ZA" sz="1050" b="1" dirty="0">
                        <a:solidFill>
                          <a:schemeClr val="tx1"/>
                        </a:solidFill>
                      </a:endParaRPr>
                    </a:p>
                  </a:txBody>
                  <a:tcPr marL="53136" marR="53136" marT="0" marB="0"/>
                </a:tc>
                <a:tc vMerge="1">
                  <a:txBody>
                    <a:bodyPr/>
                    <a:lstStyle/>
                    <a:p>
                      <a:endParaRPr lang="en-ZA" sz="1050" b="1" dirty="0">
                        <a:solidFill>
                          <a:schemeClr val="tx1"/>
                        </a:solidFill>
                      </a:endParaRPr>
                    </a:p>
                  </a:txBody>
                  <a:tcPr marL="53136" marR="53136" marT="0" marB="0"/>
                </a:tc>
                <a:extLst>
                  <a:ext uri="{0D108BD9-81ED-4DB2-BD59-A6C34878D82A}">
                    <a16:rowId xmlns:a16="http://schemas.microsoft.com/office/drawing/2014/main" val="10002"/>
                  </a:ext>
                </a:extLst>
              </a:tr>
              <a:tr h="404642">
                <a:tc>
                  <a:txBody>
                    <a:bodyPr/>
                    <a:lstStyle/>
                    <a:p>
                      <a:pPr algn="l">
                        <a:lnSpc>
                          <a:spcPts val="1200"/>
                        </a:lnSpc>
                        <a:spcAft>
                          <a:spcPts val="0"/>
                        </a:spcAft>
                      </a:pPr>
                      <a:r>
                        <a:rPr lang="en-GB" sz="1050" dirty="0" smtClean="0">
                          <a:effectLst/>
                        </a:rPr>
                        <a:t>Birth </a:t>
                      </a:r>
                      <a:r>
                        <a:rPr lang="en-GB" sz="1050" dirty="0">
                          <a:effectLst/>
                        </a:rPr>
                        <a:t>Reg. within 30 days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1</a:t>
                      </a:r>
                      <a:r>
                        <a:rPr lang="en-GB" sz="1050" b="1" dirty="0">
                          <a:effectLst/>
                          <a:latin typeface="+mn-lt"/>
                        </a:rPr>
                        <a:t> </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8</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4</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5</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1</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2</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3</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1</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1</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3</a:t>
                      </a:r>
                      <a:r>
                        <a:rPr lang="en-GB" sz="1050" b="1" dirty="0">
                          <a:effectLst/>
                          <a:latin typeface="+mn-lt"/>
                        </a:rPr>
                        <a:t> </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cs typeface="Times New Roman" panose="02020603050405020304" pitchFamily="18" charset="0"/>
                        </a:rPr>
                        <a:t>4</a:t>
                      </a:r>
                      <a:endParaRPr lang="en-GB" sz="1050" b="1" dirty="0" smtClean="0">
                        <a:effectLst/>
                        <a:latin typeface="+mn-lt"/>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5</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cs typeface="Times New Roman" panose="02020603050405020304" pitchFamily="18" charset="0"/>
                        </a:rPr>
                        <a:t>4</a:t>
                      </a:r>
                      <a:endParaRPr lang="en-GB" sz="1050" b="1" dirty="0" smtClean="0">
                        <a:effectLst/>
                        <a:latin typeface="+mn-lt"/>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4</a:t>
                      </a:r>
                      <a:endParaRPr lang="en-ZA" sz="1050" b="1" dirty="0">
                        <a:latin typeface="+mn-lt"/>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3</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6</a:t>
                      </a:r>
                      <a:endParaRPr lang="en-ZA" sz="1050" b="1" dirty="0">
                        <a:latin typeface="+mn-lt"/>
                      </a:endParaRPr>
                    </a:p>
                  </a:txBody>
                  <a:tcPr marL="53136" marR="53136" marT="0" marB="0"/>
                </a:tc>
                <a:tc>
                  <a:txBody>
                    <a:bodyPr/>
                    <a:lstStyle/>
                    <a:p>
                      <a:pPr lvl="0" algn="ctr">
                        <a:lnSpc>
                          <a:spcPct val="100000"/>
                        </a:lnSpc>
                        <a:spcAft>
                          <a:spcPts val="0"/>
                        </a:spcAft>
                      </a:pPr>
                      <a:r>
                        <a:rPr lang="en-US" sz="1200" b="1" i="1" u="none" dirty="0" smtClean="0">
                          <a:effectLst/>
                          <a:latin typeface="Arial" panose="020B0604020202020204" pitchFamily="34" charset="0"/>
                          <a:ea typeface="Times New Roman" panose="02020603050405020304" pitchFamily="18" charset="0"/>
                          <a:cs typeface="Times New Roman" panose="02020603050405020304" pitchFamily="18" charset="0"/>
                        </a:rPr>
                        <a:t>38</a:t>
                      </a:r>
                      <a:endParaRPr lang="en-ZA" sz="1200" b="1" i="1"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extLst>
                  <a:ext uri="{0D108BD9-81ED-4DB2-BD59-A6C34878D82A}">
                    <a16:rowId xmlns:a16="http://schemas.microsoft.com/office/drawing/2014/main" val="10003"/>
                  </a:ext>
                </a:extLst>
              </a:tr>
              <a:tr h="465939">
                <a:tc>
                  <a:txBody>
                    <a:bodyPr/>
                    <a:lstStyle/>
                    <a:p>
                      <a:pPr algn="l">
                        <a:lnSpc>
                          <a:spcPts val="1200"/>
                        </a:lnSpc>
                        <a:spcAft>
                          <a:spcPts val="0"/>
                        </a:spcAft>
                      </a:pPr>
                      <a:r>
                        <a:rPr lang="en-GB" sz="1050" dirty="0" smtClean="0">
                          <a:effectLst/>
                        </a:rPr>
                        <a:t>Late </a:t>
                      </a:r>
                      <a:r>
                        <a:rPr lang="en-GB" sz="1050" dirty="0">
                          <a:effectLst/>
                        </a:rPr>
                        <a:t>Registration of Births 31 days to 1 year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4</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5</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2</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3</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3</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4</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4</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1</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1</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3</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8</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3</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cs typeface="Times New Roman" panose="02020603050405020304" pitchFamily="18" charset="0"/>
                        </a:rPr>
                        <a:t>3</a:t>
                      </a:r>
                      <a:endParaRPr lang="en-GB" sz="1050" b="1" dirty="0" smtClean="0">
                        <a:effectLst/>
                        <a:latin typeface="+mn-lt"/>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3</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60</a:t>
                      </a:r>
                      <a:endParaRPr lang="en-ZA" sz="1050" b="1" dirty="0">
                        <a:latin typeface="+mn-lt"/>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6</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4</a:t>
                      </a:r>
                      <a:endParaRPr lang="en-ZA" sz="1050" b="1" dirty="0">
                        <a:latin typeface="+mn-lt"/>
                      </a:endParaRPr>
                    </a:p>
                  </a:txBody>
                  <a:tcPr marL="53136" marR="53136" marT="0" marB="0"/>
                </a:tc>
                <a:tc>
                  <a:txBody>
                    <a:bodyPr/>
                    <a:lstStyle/>
                    <a:p>
                      <a:pPr lvl="0" algn="ctr">
                        <a:lnSpc>
                          <a:spcPct val="100000"/>
                        </a:lnSpc>
                        <a:spcAft>
                          <a:spcPts val="0"/>
                        </a:spcAft>
                      </a:pPr>
                      <a:r>
                        <a:rPr lang="en-US" sz="1200" b="1" i="1" u="none" dirty="0" smtClean="0">
                          <a:effectLst/>
                          <a:latin typeface="Arial" panose="020B0604020202020204" pitchFamily="34" charset="0"/>
                          <a:ea typeface="Times New Roman" panose="02020603050405020304" pitchFamily="18" charset="0"/>
                          <a:cs typeface="Times New Roman" panose="02020603050405020304" pitchFamily="18" charset="0"/>
                        </a:rPr>
                        <a:t>41</a:t>
                      </a:r>
                      <a:endParaRPr lang="en-ZA" sz="1200" b="1" i="1"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extLst>
                  <a:ext uri="{0D108BD9-81ED-4DB2-BD59-A6C34878D82A}">
                    <a16:rowId xmlns:a16="http://schemas.microsoft.com/office/drawing/2014/main" val="10004"/>
                  </a:ext>
                </a:extLst>
              </a:tr>
              <a:tr h="417374">
                <a:tc>
                  <a:txBody>
                    <a:bodyPr/>
                    <a:lstStyle/>
                    <a:p>
                      <a:pPr algn="l">
                        <a:lnSpc>
                          <a:spcPts val="1200"/>
                        </a:lnSpc>
                        <a:spcAft>
                          <a:spcPts val="0"/>
                        </a:spcAft>
                      </a:pPr>
                      <a:r>
                        <a:rPr lang="en-GB" sz="1050" dirty="0" smtClean="0">
                          <a:effectLst/>
                        </a:rPr>
                        <a:t>Late </a:t>
                      </a:r>
                      <a:r>
                        <a:rPr lang="en-GB" sz="1050" dirty="0">
                          <a:effectLst/>
                        </a:rPr>
                        <a:t>Registration of Birth 1-14 years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1</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5</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2</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1</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2</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2</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200" b="1" i="1" u="none" dirty="0" smtClean="0">
                          <a:effectLst/>
                          <a:latin typeface="Arial" panose="020B0604020202020204" pitchFamily="34" charset="0"/>
                          <a:ea typeface="Times New Roman" panose="02020603050405020304" pitchFamily="18" charset="0"/>
                          <a:cs typeface="Times New Roman" panose="02020603050405020304" pitchFamily="18" charset="0"/>
                        </a:rPr>
                        <a:t>11</a:t>
                      </a:r>
                      <a:endParaRPr lang="en-ZA" sz="1200" b="1" i="1"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extLst>
                  <a:ext uri="{0D108BD9-81ED-4DB2-BD59-A6C34878D82A}">
                    <a16:rowId xmlns:a16="http://schemas.microsoft.com/office/drawing/2014/main" val="10005"/>
                  </a:ext>
                </a:extLst>
              </a:tr>
              <a:tr h="465939">
                <a:tc>
                  <a:txBody>
                    <a:bodyPr/>
                    <a:lstStyle/>
                    <a:p>
                      <a:pPr algn="l">
                        <a:lnSpc>
                          <a:spcPts val="1200"/>
                        </a:lnSpc>
                        <a:spcAft>
                          <a:spcPts val="0"/>
                        </a:spcAft>
                      </a:pPr>
                      <a:r>
                        <a:rPr lang="en-GB" sz="1050" dirty="0" smtClean="0">
                          <a:effectLst/>
                        </a:rPr>
                        <a:t>Later </a:t>
                      </a:r>
                      <a:r>
                        <a:rPr lang="en-GB" sz="1050" dirty="0">
                          <a:effectLst/>
                        </a:rPr>
                        <a:t>Registration of Birth 15 years and above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3</a:t>
                      </a:r>
                    </a:p>
                  </a:txBody>
                  <a:tcPr marL="53136" marR="53136" marT="0" marB="0"/>
                </a:tc>
                <a:tc>
                  <a:txBody>
                    <a:bodyPr/>
                    <a:lstStyle/>
                    <a:p>
                      <a:pPr lvl="0" algn="ctr">
                        <a:lnSpc>
                          <a:spcPct val="100000"/>
                        </a:lnSpc>
                        <a:spcAft>
                          <a:spcPts val="0"/>
                        </a:spcAft>
                      </a:pPr>
                      <a:r>
                        <a:rPr lang="en-GB" sz="1050" b="1" dirty="0" smtClean="0">
                          <a:effectLst/>
                          <a:latin typeface="+mn-lt"/>
                        </a:rPr>
                        <a:t>9</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4</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1</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0</a:t>
                      </a:r>
                      <a:r>
                        <a:rPr lang="en-GB" sz="1050" b="1" dirty="0">
                          <a:effectLst/>
                          <a:latin typeface="+mn-lt"/>
                        </a:rPr>
                        <a:t> </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200" b="1" i="1" u="none" dirty="0" smtClean="0">
                          <a:effectLst/>
                          <a:latin typeface="Arial" panose="020B0604020202020204" pitchFamily="34" charset="0"/>
                          <a:ea typeface="Times New Roman" panose="02020603050405020304" pitchFamily="18" charset="0"/>
                          <a:cs typeface="Times New Roman" panose="02020603050405020304" pitchFamily="18" charset="0"/>
                        </a:rPr>
                        <a:t>17</a:t>
                      </a:r>
                      <a:endParaRPr lang="en-ZA" sz="1200" b="1" i="1"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extLst>
                  <a:ext uri="{0D108BD9-81ED-4DB2-BD59-A6C34878D82A}">
                    <a16:rowId xmlns:a16="http://schemas.microsoft.com/office/drawing/2014/main" val="10006"/>
                  </a:ext>
                </a:extLst>
              </a:tr>
              <a:tr h="489236">
                <a:tc>
                  <a:txBody>
                    <a:bodyPr/>
                    <a:lstStyle/>
                    <a:p>
                      <a:pPr algn="l">
                        <a:lnSpc>
                          <a:spcPts val="1200"/>
                        </a:lnSpc>
                        <a:spcAft>
                          <a:spcPts val="0"/>
                        </a:spcAft>
                      </a:pPr>
                      <a:r>
                        <a:rPr lang="en-GB" sz="1050" dirty="0" smtClean="0">
                          <a:effectLst/>
                        </a:rPr>
                        <a:t>SIDC </a:t>
                      </a:r>
                      <a:r>
                        <a:rPr lang="en-GB" sz="1050" dirty="0">
                          <a:effectLst/>
                        </a:rPr>
                        <a:t>Application for 1st 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endParaRPr lang="en-GB" sz="1050" b="1" dirty="0" smtClean="0">
                        <a:effectLst/>
                        <a:latin typeface="+mn-lt"/>
                      </a:endParaRPr>
                    </a:p>
                    <a:p>
                      <a:pPr lvl="0" algn="ctr">
                        <a:lnSpc>
                          <a:spcPct val="100000"/>
                        </a:lnSpc>
                        <a:spcAft>
                          <a:spcPts val="0"/>
                        </a:spcAft>
                      </a:pPr>
                      <a:r>
                        <a:rPr lang="en-GB" sz="1050" b="1" dirty="0" smtClean="0">
                          <a:effectLst/>
                          <a:latin typeface="+mn-lt"/>
                        </a:rPr>
                        <a:t>1</a:t>
                      </a:r>
                    </a:p>
                    <a:p>
                      <a:pPr lvl="0" algn="ctr">
                        <a:lnSpc>
                          <a:spcPct val="100000"/>
                        </a:lnSpc>
                        <a:spcAft>
                          <a:spcPts val="0"/>
                        </a:spcAft>
                      </a:pP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41</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0</a:t>
                      </a:r>
                      <a:r>
                        <a:rPr lang="en-GB" sz="1050" b="1" dirty="0">
                          <a:effectLst/>
                          <a:latin typeface="+mn-lt"/>
                        </a:rPr>
                        <a:t> </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0</a:t>
                      </a: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27</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3</a:t>
                      </a:r>
                    </a:p>
                    <a:p>
                      <a:pPr lvl="0" algn="ctr">
                        <a:lnSpc>
                          <a:spcPct val="100000"/>
                        </a:lnSpc>
                        <a:spcAft>
                          <a:spcPts val="0"/>
                        </a:spcAft>
                      </a:pP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200" b="1" i="1" u="none" dirty="0" smtClean="0">
                          <a:effectLst/>
                          <a:latin typeface="Arial" panose="020B0604020202020204" pitchFamily="34" charset="0"/>
                          <a:ea typeface="Times New Roman" panose="02020603050405020304" pitchFamily="18" charset="0"/>
                          <a:cs typeface="Times New Roman" panose="02020603050405020304" pitchFamily="18" charset="0"/>
                        </a:rPr>
                        <a:t>72</a:t>
                      </a:r>
                      <a:endParaRPr lang="en-ZA" sz="1200" b="1" i="1"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extLst>
                  <a:ext uri="{0D108BD9-81ED-4DB2-BD59-A6C34878D82A}">
                    <a16:rowId xmlns:a16="http://schemas.microsoft.com/office/drawing/2014/main" val="10007"/>
                  </a:ext>
                </a:extLst>
              </a:tr>
              <a:tr h="404642">
                <a:tc>
                  <a:txBody>
                    <a:bodyPr/>
                    <a:lstStyle/>
                    <a:p>
                      <a:pPr algn="l">
                        <a:lnSpc>
                          <a:spcPts val="1200"/>
                        </a:lnSpc>
                        <a:spcAft>
                          <a:spcPts val="0"/>
                        </a:spcAft>
                      </a:pPr>
                      <a:r>
                        <a:rPr lang="en-GB" sz="1050" dirty="0" smtClean="0">
                          <a:effectLst/>
                        </a:rPr>
                        <a:t>SIDC </a:t>
                      </a:r>
                      <a:r>
                        <a:rPr lang="en-GB" sz="1050" dirty="0">
                          <a:effectLst/>
                        </a:rPr>
                        <a:t>Application for Re-issues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1</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a:effectLst/>
                          <a:latin typeface="+mn-lt"/>
                        </a:rPr>
                        <a:t>0</a:t>
                      </a:r>
                      <a:endParaRPr lang="en-ZA" sz="1050" b="1">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5</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200" b="1" i="1" u="none" dirty="0" smtClean="0">
                          <a:effectLst/>
                          <a:latin typeface="Arial" panose="020B0604020202020204" pitchFamily="34" charset="0"/>
                          <a:ea typeface="Times New Roman" panose="02020603050405020304" pitchFamily="18" charset="0"/>
                          <a:cs typeface="Times New Roman" panose="02020603050405020304" pitchFamily="18" charset="0"/>
                        </a:rPr>
                        <a:t>6</a:t>
                      </a:r>
                      <a:endParaRPr lang="en-ZA" sz="1200" b="1" i="1"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extLst>
                  <a:ext uri="{0D108BD9-81ED-4DB2-BD59-A6C34878D82A}">
                    <a16:rowId xmlns:a16="http://schemas.microsoft.com/office/drawing/2014/main" val="10008"/>
                  </a:ext>
                </a:extLst>
              </a:tr>
              <a:tr h="404642">
                <a:tc>
                  <a:txBody>
                    <a:bodyPr/>
                    <a:lstStyle/>
                    <a:p>
                      <a:pPr marL="0" lvl="0" indent="0" algn="l">
                        <a:lnSpc>
                          <a:spcPts val="1200"/>
                        </a:lnSpc>
                        <a:spcAft>
                          <a:spcPts val="0"/>
                        </a:spcAft>
                        <a:buFont typeface="Wingdings" panose="05000000000000000000" pitchFamily="2" charset="2"/>
                        <a:buNone/>
                      </a:pPr>
                      <a:r>
                        <a:rPr lang="en-GB" sz="1050" dirty="0">
                          <a:effectLst/>
                        </a:rPr>
                        <a:t>SIDC Applications for Elderly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5</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25</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200" b="1" i="1" u="none" dirty="0" smtClean="0">
                          <a:effectLst/>
                          <a:latin typeface="Arial" panose="020B0604020202020204" pitchFamily="34" charset="0"/>
                          <a:ea typeface="Times New Roman" panose="02020603050405020304" pitchFamily="18" charset="0"/>
                          <a:cs typeface="Times New Roman" panose="02020603050405020304" pitchFamily="18" charset="0"/>
                        </a:rPr>
                        <a:t>30</a:t>
                      </a:r>
                      <a:endParaRPr lang="en-ZA" sz="1200" b="1" i="1"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extLst>
                  <a:ext uri="{0D108BD9-81ED-4DB2-BD59-A6C34878D82A}">
                    <a16:rowId xmlns:a16="http://schemas.microsoft.com/office/drawing/2014/main" val="10009"/>
                  </a:ext>
                </a:extLst>
              </a:tr>
              <a:tr h="404642">
                <a:tc>
                  <a:txBody>
                    <a:bodyPr/>
                    <a:lstStyle/>
                    <a:p>
                      <a:pPr marL="0" lvl="0" indent="0" algn="l">
                        <a:lnSpc>
                          <a:spcPts val="1200"/>
                        </a:lnSpc>
                        <a:spcAft>
                          <a:spcPts val="0"/>
                        </a:spcAft>
                        <a:buFont typeface="Wingdings" panose="05000000000000000000" pitchFamily="2" charset="2"/>
                        <a:buNone/>
                      </a:pPr>
                      <a:r>
                        <a:rPr lang="en-GB" sz="1050" dirty="0">
                          <a:effectLst/>
                        </a:rPr>
                        <a:t>SIDC Collections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5</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16</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0</a:t>
                      </a:r>
                      <a:r>
                        <a:rPr lang="en-GB" sz="1050" b="1" dirty="0">
                          <a:effectLst/>
                          <a:latin typeface="+mn-lt"/>
                        </a:rPr>
                        <a:t> </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200" b="1" i="1" u="none" dirty="0" smtClean="0">
                          <a:effectLst/>
                          <a:latin typeface="Arial" panose="020B0604020202020204" pitchFamily="34" charset="0"/>
                          <a:ea typeface="Times New Roman" panose="02020603050405020304" pitchFamily="18" charset="0"/>
                          <a:cs typeface="Times New Roman" panose="02020603050405020304" pitchFamily="18" charset="0"/>
                        </a:rPr>
                        <a:t>21</a:t>
                      </a:r>
                      <a:endParaRPr lang="en-ZA" sz="1200" b="1" i="1"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extLst>
                  <a:ext uri="{0D108BD9-81ED-4DB2-BD59-A6C34878D82A}">
                    <a16:rowId xmlns:a16="http://schemas.microsoft.com/office/drawing/2014/main" val="10010"/>
                  </a:ext>
                </a:extLst>
              </a:tr>
              <a:tr h="404642">
                <a:tc>
                  <a:txBody>
                    <a:bodyPr/>
                    <a:lstStyle/>
                    <a:p>
                      <a:pPr marL="0" lvl="0" indent="0" algn="l">
                        <a:lnSpc>
                          <a:spcPts val="1200"/>
                        </a:lnSpc>
                        <a:spcAft>
                          <a:spcPts val="0"/>
                        </a:spcAft>
                        <a:buFont typeface="Wingdings" panose="05000000000000000000" pitchFamily="2" charset="2"/>
                        <a:buNone/>
                      </a:pPr>
                      <a:r>
                        <a:rPr lang="en-GB" sz="1050" dirty="0">
                          <a:effectLst/>
                        </a:rPr>
                        <a:t>Birth certificates re-issues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3</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0</a:t>
                      </a:r>
                      <a:r>
                        <a:rPr lang="en-GB" sz="1050" b="1" dirty="0">
                          <a:effectLst/>
                          <a:latin typeface="+mn-lt"/>
                        </a:rPr>
                        <a:t> </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200" b="1" i="1" u="none" dirty="0" smtClean="0">
                          <a:effectLst/>
                          <a:latin typeface="Arial" panose="020B0604020202020204" pitchFamily="34" charset="0"/>
                          <a:ea typeface="Times New Roman" panose="02020603050405020304" pitchFamily="18" charset="0"/>
                          <a:cs typeface="Times New Roman" panose="02020603050405020304" pitchFamily="18" charset="0"/>
                        </a:rPr>
                        <a:t>3</a:t>
                      </a:r>
                      <a:endParaRPr lang="en-ZA" sz="1200" b="1" i="1"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extLst>
                  <a:ext uri="{0D108BD9-81ED-4DB2-BD59-A6C34878D82A}">
                    <a16:rowId xmlns:a16="http://schemas.microsoft.com/office/drawing/2014/main" val="10011"/>
                  </a:ext>
                </a:extLst>
              </a:tr>
              <a:tr h="404642">
                <a:tc>
                  <a:txBody>
                    <a:bodyPr/>
                    <a:lstStyle/>
                    <a:p>
                      <a:pPr marL="0" lvl="0" indent="0" algn="l">
                        <a:lnSpc>
                          <a:spcPts val="1200"/>
                        </a:lnSpc>
                        <a:spcAft>
                          <a:spcPts val="0"/>
                        </a:spcAft>
                        <a:buFont typeface="Wingdings" panose="05000000000000000000" pitchFamily="2" charset="2"/>
                        <a:buNone/>
                      </a:pPr>
                      <a:r>
                        <a:rPr lang="en-GB" sz="1050" dirty="0">
                          <a:effectLst/>
                        </a:rPr>
                        <a:t>Marriage certificates re-issues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1</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a:effectLst/>
                          <a:latin typeface="+mn-lt"/>
                        </a:rPr>
                        <a:t>0</a:t>
                      </a:r>
                      <a:endParaRPr lang="en-ZA" sz="1050" b="1">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smtClean="0">
                          <a:effectLst/>
                          <a:latin typeface="+mn-lt"/>
                        </a:rPr>
                        <a:t>0</a:t>
                      </a:r>
                      <a:r>
                        <a:rPr lang="en-GB" sz="1050" b="1" dirty="0">
                          <a:effectLst/>
                          <a:latin typeface="+mn-lt"/>
                        </a:rPr>
                        <a:t> </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200" b="1" i="1" u="none" dirty="0" smtClean="0">
                          <a:effectLst/>
                          <a:latin typeface="Arial" panose="020B0604020202020204" pitchFamily="34" charset="0"/>
                          <a:ea typeface="Times New Roman" panose="02020603050405020304" pitchFamily="18" charset="0"/>
                          <a:cs typeface="Times New Roman" panose="02020603050405020304" pitchFamily="18" charset="0"/>
                        </a:rPr>
                        <a:t>1</a:t>
                      </a:r>
                      <a:endParaRPr lang="en-ZA" sz="1200" b="1" i="1"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extLst>
                  <a:ext uri="{0D108BD9-81ED-4DB2-BD59-A6C34878D82A}">
                    <a16:rowId xmlns:a16="http://schemas.microsoft.com/office/drawing/2014/main" val="10012"/>
                  </a:ext>
                </a:extLst>
              </a:tr>
              <a:tr h="404642">
                <a:tc>
                  <a:txBody>
                    <a:bodyPr/>
                    <a:lstStyle/>
                    <a:p>
                      <a:pPr marL="0" lvl="0" indent="0" algn="l">
                        <a:lnSpc>
                          <a:spcPts val="1200"/>
                        </a:lnSpc>
                        <a:spcAft>
                          <a:spcPts val="0"/>
                        </a:spcAft>
                        <a:buFont typeface="Wingdings" panose="05000000000000000000" pitchFamily="2" charset="2"/>
                        <a:buNone/>
                      </a:pPr>
                      <a:r>
                        <a:rPr lang="en-GB" sz="1050" dirty="0">
                          <a:effectLst/>
                        </a:rPr>
                        <a:t>Death certificates re-issues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a:effectLst/>
                          <a:latin typeface="+mn-lt"/>
                        </a:rPr>
                        <a:t>2</a:t>
                      </a:r>
                      <a:endParaRPr lang="en-ZA" sz="1050" b="1">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GB" sz="1050" b="1" dirty="0">
                          <a:effectLst/>
                          <a:latin typeface="+mn-lt"/>
                        </a:rPr>
                        <a:t> </a:t>
                      </a:r>
                      <a:r>
                        <a:rPr lang="en-GB" sz="1050" b="1" dirty="0" smtClean="0">
                          <a:effectLst/>
                          <a:latin typeface="+mn-lt"/>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pPr>
                      <a:r>
                        <a:rPr lang="en-US" sz="1050" b="1" dirty="0" smtClean="0">
                          <a:latin typeface="+mn-lt"/>
                        </a:rPr>
                        <a:t>0</a:t>
                      </a:r>
                      <a:endParaRPr lang="en-ZA" sz="1050" b="1" dirty="0">
                        <a:latin typeface="+mn-lt"/>
                      </a:endParaRPr>
                    </a:p>
                  </a:txBody>
                  <a:tcPr marL="53136" marR="53136" marT="0" marB="0"/>
                </a:tc>
                <a:tc>
                  <a:txBody>
                    <a:bodyPr/>
                    <a:lstStyle/>
                    <a:p>
                      <a:pPr lvl="0" algn="ctr">
                        <a:lnSpc>
                          <a:spcPct val="100000"/>
                        </a:lnSpc>
                        <a:spcAft>
                          <a:spcPts val="0"/>
                        </a:spcAft>
                      </a:pPr>
                      <a:r>
                        <a:rPr lang="en-US" sz="1200" b="1" i="1" u="none" dirty="0" smtClean="0">
                          <a:effectLst/>
                          <a:latin typeface="Arial" panose="020B0604020202020204" pitchFamily="34" charset="0"/>
                          <a:ea typeface="Times New Roman" panose="02020603050405020304" pitchFamily="18" charset="0"/>
                          <a:cs typeface="Times New Roman" panose="02020603050405020304" pitchFamily="18" charset="0"/>
                        </a:rPr>
                        <a:t>2</a:t>
                      </a:r>
                      <a:endParaRPr lang="en-ZA" sz="1200" b="1" i="1" u="none"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317767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0" y="25972"/>
            <a:ext cx="9144000" cy="2769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000" b="1" kern="0" dirty="0" smtClean="0"/>
              <a:t>Mobile services  (Cont…….</a:t>
            </a:r>
            <a:endParaRPr lang="en-ZA" altLang="en-US" sz="2000" b="1" kern="0" dirty="0" smtClean="0"/>
          </a:p>
        </p:txBody>
      </p:sp>
      <p:sp>
        <p:nvSpPr>
          <p:cNvPr id="4" name="Rectangle 3"/>
          <p:cNvSpPr/>
          <p:nvPr/>
        </p:nvSpPr>
        <p:spPr>
          <a:xfrm>
            <a:off x="107950" y="988262"/>
            <a:ext cx="8583930" cy="2954655"/>
          </a:xfrm>
          <a:prstGeom prst="rect">
            <a:avLst/>
          </a:prstGeom>
        </p:spPr>
        <p:txBody>
          <a:bodyPr wrap="square">
            <a:spAutoFit/>
          </a:bodyPr>
          <a:lstStyle/>
          <a:p>
            <a:pPr lvl="0" algn="just" defTabSz="914400" eaLnBrk="0" fontAlgn="base" hangingPunct="0">
              <a:spcBef>
                <a:spcPts val="600"/>
              </a:spcBef>
              <a:spcAft>
                <a:spcPts val="600"/>
              </a:spcAft>
              <a:buClr>
                <a:srgbClr val="7D0900"/>
              </a:buClr>
              <a:defRPr/>
            </a:pPr>
            <a:r>
              <a:rPr lang="en-ZA" dirty="0" smtClean="0">
                <a:latin typeface="+mj-lt"/>
                <a:cs typeface="Arial" panose="020B0604020202020204" pitchFamily="34" charset="0"/>
              </a:rPr>
              <a:t> </a:t>
            </a: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p:txBody>
      </p:sp>
      <p:sp>
        <p:nvSpPr>
          <p:cNvPr id="6" name="Rectangle 5"/>
          <p:cNvSpPr/>
          <p:nvPr/>
        </p:nvSpPr>
        <p:spPr>
          <a:xfrm>
            <a:off x="-17463" y="413770"/>
            <a:ext cx="9144000" cy="1738938"/>
          </a:xfrm>
          <a:prstGeom prst="rect">
            <a:avLst/>
          </a:prstGeom>
        </p:spPr>
        <p:txBody>
          <a:bodyPr wrap="square">
            <a:spAutoFit/>
          </a:bodyPr>
          <a:lstStyle/>
          <a:p>
            <a:r>
              <a:rPr lang="en-US" dirty="0" smtClean="0"/>
              <a:t> </a:t>
            </a:r>
            <a:endParaRPr lang="en-GB" dirty="0"/>
          </a:p>
          <a:p>
            <a:r>
              <a:rPr lang="en-US" dirty="0"/>
              <a:t> </a:t>
            </a:r>
            <a:endParaRPr lang="en-GB" dirty="0"/>
          </a:p>
          <a:p>
            <a:pPr marL="285750" indent="-285750">
              <a:lnSpc>
                <a:spcPct val="150000"/>
              </a:lnSpc>
              <a:buFont typeface="Arial" panose="020B0604020202020204" pitchFamily="34" charset="0"/>
              <a:buChar char="•"/>
            </a:pPr>
            <a:endParaRPr lang="en-GB" dirty="0"/>
          </a:p>
          <a:p>
            <a:pPr>
              <a:lnSpc>
                <a:spcPct val="150000"/>
              </a:lnSpc>
              <a:spcBef>
                <a:spcPts val="300"/>
              </a:spcBef>
            </a:pPr>
            <a:endParaRPr lang="en-ZA" b="1" u="sng" dirty="0">
              <a:cs typeface="Arial" panose="020B0604020202020204" pitchFamily="34" charset="0"/>
            </a:endParaRPr>
          </a:p>
          <a:p>
            <a:pPr marL="446088" indent="-446088">
              <a:lnSpc>
                <a:spcPct val="150000"/>
              </a:lnSpc>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179078077"/>
              </p:ext>
            </p:extLst>
          </p:nvPr>
        </p:nvGraphicFramePr>
        <p:xfrm>
          <a:off x="-17463" y="311728"/>
          <a:ext cx="9012872" cy="5523150"/>
        </p:xfrm>
        <a:graphic>
          <a:graphicData uri="http://schemas.openxmlformats.org/drawingml/2006/table">
            <a:tbl>
              <a:tblPr firstRow="1" firstCol="1" bandRow="1">
                <a:tableStyleId>{5C22544A-7EE6-4342-B048-85BDC9FD1C3A}</a:tableStyleId>
              </a:tblPr>
              <a:tblGrid>
                <a:gridCol w="1465782">
                  <a:extLst>
                    <a:ext uri="{9D8B030D-6E8A-4147-A177-3AD203B41FA5}">
                      <a16:colId xmlns:a16="http://schemas.microsoft.com/office/drawing/2014/main" val="20000"/>
                    </a:ext>
                  </a:extLst>
                </a:gridCol>
                <a:gridCol w="367955">
                  <a:extLst>
                    <a:ext uri="{9D8B030D-6E8A-4147-A177-3AD203B41FA5}">
                      <a16:colId xmlns:a16="http://schemas.microsoft.com/office/drawing/2014/main" val="20001"/>
                    </a:ext>
                  </a:extLst>
                </a:gridCol>
                <a:gridCol w="325677">
                  <a:extLst>
                    <a:ext uri="{9D8B030D-6E8A-4147-A177-3AD203B41FA5}">
                      <a16:colId xmlns:a16="http://schemas.microsoft.com/office/drawing/2014/main" val="20002"/>
                    </a:ext>
                  </a:extLst>
                </a:gridCol>
                <a:gridCol w="425885">
                  <a:extLst>
                    <a:ext uri="{9D8B030D-6E8A-4147-A177-3AD203B41FA5}">
                      <a16:colId xmlns:a16="http://schemas.microsoft.com/office/drawing/2014/main" val="20003"/>
                    </a:ext>
                  </a:extLst>
                </a:gridCol>
                <a:gridCol w="388306">
                  <a:extLst>
                    <a:ext uri="{9D8B030D-6E8A-4147-A177-3AD203B41FA5}">
                      <a16:colId xmlns:a16="http://schemas.microsoft.com/office/drawing/2014/main" val="20004"/>
                    </a:ext>
                  </a:extLst>
                </a:gridCol>
                <a:gridCol w="425885">
                  <a:extLst>
                    <a:ext uri="{9D8B030D-6E8A-4147-A177-3AD203B41FA5}">
                      <a16:colId xmlns:a16="http://schemas.microsoft.com/office/drawing/2014/main" val="20005"/>
                    </a:ext>
                  </a:extLst>
                </a:gridCol>
                <a:gridCol w="350808">
                  <a:extLst>
                    <a:ext uri="{9D8B030D-6E8A-4147-A177-3AD203B41FA5}">
                      <a16:colId xmlns:a16="http://schemas.microsoft.com/office/drawing/2014/main" val="20006"/>
                    </a:ext>
                  </a:extLst>
                </a:gridCol>
                <a:gridCol w="463384">
                  <a:extLst>
                    <a:ext uri="{9D8B030D-6E8A-4147-A177-3AD203B41FA5}">
                      <a16:colId xmlns:a16="http://schemas.microsoft.com/office/drawing/2014/main" val="20007"/>
                    </a:ext>
                  </a:extLst>
                </a:gridCol>
                <a:gridCol w="450937">
                  <a:extLst>
                    <a:ext uri="{9D8B030D-6E8A-4147-A177-3AD203B41FA5}">
                      <a16:colId xmlns:a16="http://schemas.microsoft.com/office/drawing/2014/main" val="20008"/>
                    </a:ext>
                  </a:extLst>
                </a:gridCol>
                <a:gridCol w="425885">
                  <a:extLst>
                    <a:ext uri="{9D8B030D-6E8A-4147-A177-3AD203B41FA5}">
                      <a16:colId xmlns:a16="http://schemas.microsoft.com/office/drawing/2014/main" val="20009"/>
                    </a:ext>
                  </a:extLst>
                </a:gridCol>
                <a:gridCol w="475989">
                  <a:extLst>
                    <a:ext uri="{9D8B030D-6E8A-4147-A177-3AD203B41FA5}">
                      <a16:colId xmlns:a16="http://schemas.microsoft.com/office/drawing/2014/main" val="20010"/>
                    </a:ext>
                  </a:extLst>
                </a:gridCol>
                <a:gridCol w="513567">
                  <a:extLst>
                    <a:ext uri="{9D8B030D-6E8A-4147-A177-3AD203B41FA5}">
                      <a16:colId xmlns:a16="http://schemas.microsoft.com/office/drawing/2014/main" val="20011"/>
                    </a:ext>
                  </a:extLst>
                </a:gridCol>
                <a:gridCol w="450937">
                  <a:extLst>
                    <a:ext uri="{9D8B030D-6E8A-4147-A177-3AD203B41FA5}">
                      <a16:colId xmlns:a16="http://schemas.microsoft.com/office/drawing/2014/main" val="20012"/>
                    </a:ext>
                  </a:extLst>
                </a:gridCol>
                <a:gridCol w="526093">
                  <a:extLst>
                    <a:ext uri="{9D8B030D-6E8A-4147-A177-3AD203B41FA5}">
                      <a16:colId xmlns:a16="http://schemas.microsoft.com/office/drawing/2014/main" val="20013"/>
                    </a:ext>
                  </a:extLst>
                </a:gridCol>
                <a:gridCol w="526094">
                  <a:extLst>
                    <a:ext uri="{9D8B030D-6E8A-4147-A177-3AD203B41FA5}">
                      <a16:colId xmlns:a16="http://schemas.microsoft.com/office/drawing/2014/main" val="20014"/>
                    </a:ext>
                  </a:extLst>
                </a:gridCol>
                <a:gridCol w="450937">
                  <a:extLst>
                    <a:ext uri="{9D8B030D-6E8A-4147-A177-3AD203B41FA5}">
                      <a16:colId xmlns:a16="http://schemas.microsoft.com/office/drawing/2014/main" val="20015"/>
                    </a:ext>
                  </a:extLst>
                </a:gridCol>
                <a:gridCol w="467436">
                  <a:extLst>
                    <a:ext uri="{9D8B030D-6E8A-4147-A177-3AD203B41FA5}">
                      <a16:colId xmlns:a16="http://schemas.microsoft.com/office/drawing/2014/main" val="20016"/>
                    </a:ext>
                  </a:extLst>
                </a:gridCol>
                <a:gridCol w="511315">
                  <a:extLst>
                    <a:ext uri="{9D8B030D-6E8A-4147-A177-3AD203B41FA5}">
                      <a16:colId xmlns:a16="http://schemas.microsoft.com/office/drawing/2014/main" val="20017"/>
                    </a:ext>
                  </a:extLst>
                </a:gridCol>
              </a:tblGrid>
              <a:tr h="298431">
                <a:tc>
                  <a:txBody>
                    <a:bodyPr/>
                    <a:lstStyle/>
                    <a:p>
                      <a:pPr algn="l">
                        <a:lnSpc>
                          <a:spcPts val="1200"/>
                        </a:lnSpc>
                        <a:spcAft>
                          <a:spcPts val="0"/>
                        </a:spcAft>
                      </a:pPr>
                      <a:endParaRPr lang="en-US" sz="105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200"/>
                        </a:lnSpc>
                        <a:spcAft>
                          <a:spcPts val="0"/>
                        </a:spcAft>
                      </a:pPr>
                      <a:r>
                        <a:rPr lang="en-US" sz="1050" dirty="0" smtClean="0">
                          <a:effectLst/>
                          <a:latin typeface="Arial" panose="020B0604020202020204" pitchFamily="34" charset="0"/>
                          <a:ea typeface="Times New Roman" panose="02020603050405020304" pitchFamily="18" charset="0"/>
                          <a:cs typeface="Times New Roman" panose="02020603050405020304" pitchFamily="18" charset="0"/>
                        </a:rPr>
                        <a:t>WILLOWMORE</a:t>
                      </a:r>
                      <a:r>
                        <a:rPr lang="en-US" sz="105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gridSpan="14">
                  <a:txBody>
                    <a:bodyPr/>
                    <a:lstStyle/>
                    <a:p>
                      <a:pPr algn="ctr">
                        <a:lnSpc>
                          <a:spcPts val="1200"/>
                        </a:lnSpc>
                        <a:spcAft>
                          <a:spcPts val="0"/>
                        </a:spcAft>
                      </a:pPr>
                      <a:r>
                        <a:rPr lang="en-US" sz="1050" dirty="0" smtClean="0">
                          <a:effectLst/>
                          <a:latin typeface="Arial" panose="020B0604020202020204" pitchFamily="34" charset="0"/>
                          <a:ea typeface="Times New Roman" panose="02020603050405020304" pitchFamily="18" charset="0"/>
                          <a:cs typeface="Times New Roman" panose="02020603050405020304" pitchFamily="18" charset="0"/>
                        </a:rPr>
                        <a:t>2022</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l">
                        <a:lnSpc>
                          <a:spcPts val="12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hMerge="1">
                  <a:txBody>
                    <a:bodyPr/>
                    <a:lstStyle/>
                    <a:p>
                      <a:endParaRPr lang="en-ZA" sz="1050" dirty="0"/>
                    </a:p>
                  </a:txBody>
                  <a:tcPr marL="53136" marR="53136" marT="0" marB="0"/>
                </a:tc>
                <a:tc hMerge="1">
                  <a:txBody>
                    <a:bodyPr/>
                    <a:lstStyle/>
                    <a:p>
                      <a:endParaRPr lang="en-ZA" dirty="0"/>
                    </a:p>
                  </a:txBody>
                  <a:tcPr marL="53136" marR="53136" marT="0" marB="0"/>
                </a:tc>
                <a:tc hMerge="1">
                  <a:txBody>
                    <a:bodyPr/>
                    <a:lstStyle/>
                    <a:p>
                      <a:endParaRPr lang="en-ZA"/>
                    </a:p>
                  </a:txBody>
                  <a:tcPr/>
                </a:tc>
                <a:tc hMerge="1">
                  <a:txBody>
                    <a:bodyPr/>
                    <a:lstStyle/>
                    <a:p>
                      <a:endParaRPr lang="en-ZA" dirty="0"/>
                    </a:p>
                  </a:txBody>
                  <a:tcPr marL="53136" marR="53136" marT="0" marB="0"/>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gridSpan="2">
                  <a:txBody>
                    <a:bodyPr/>
                    <a:lstStyle/>
                    <a:p>
                      <a:pPr algn="ctr">
                        <a:lnSpc>
                          <a:spcPts val="1200"/>
                        </a:lnSpc>
                        <a:spcAft>
                          <a:spcPts val="0"/>
                        </a:spcAft>
                      </a:pPr>
                      <a:r>
                        <a:rPr lang="en-US" sz="1050" dirty="0" smtClean="0">
                          <a:effectLst/>
                        </a:rPr>
                        <a:t>2023</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rowSpan="3">
                  <a:txBody>
                    <a:bodyPr/>
                    <a:lstStyle/>
                    <a:p>
                      <a:pPr algn="l">
                        <a:lnSpc>
                          <a:spcPts val="1200"/>
                        </a:lnSpc>
                        <a:spcAft>
                          <a:spcPts val="0"/>
                        </a:spcAft>
                      </a:pPr>
                      <a:endParaRPr lang="en-US" sz="1100" b="1" dirty="0" smtClean="0">
                        <a:effectLst/>
                        <a:latin typeface="+mn-lt"/>
                        <a:ea typeface="Times New Roman" panose="02020603050405020304" pitchFamily="18" charset="0"/>
                        <a:cs typeface="Times New Roman" panose="02020603050405020304" pitchFamily="18" charset="0"/>
                      </a:endParaRPr>
                    </a:p>
                    <a:p>
                      <a:pPr algn="l">
                        <a:lnSpc>
                          <a:spcPts val="1200"/>
                        </a:lnSpc>
                        <a:spcAft>
                          <a:spcPts val="0"/>
                        </a:spcAft>
                      </a:pPr>
                      <a:endParaRPr lang="en-US" sz="1100" b="1" dirty="0" smtClean="0">
                        <a:effectLst/>
                        <a:latin typeface="+mn-lt"/>
                        <a:ea typeface="Times New Roman" panose="02020603050405020304" pitchFamily="18" charset="0"/>
                        <a:cs typeface="Times New Roman" panose="02020603050405020304" pitchFamily="18" charset="0"/>
                      </a:endParaRPr>
                    </a:p>
                    <a:p>
                      <a:pPr algn="l">
                        <a:lnSpc>
                          <a:spcPts val="12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TOTAL</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tc>
                <a:extLst>
                  <a:ext uri="{0D108BD9-81ED-4DB2-BD59-A6C34878D82A}">
                    <a16:rowId xmlns:a16="http://schemas.microsoft.com/office/drawing/2014/main" val="10000"/>
                  </a:ext>
                </a:extLst>
              </a:tr>
              <a:tr h="339834">
                <a:tc>
                  <a:txBody>
                    <a:bodyPr/>
                    <a:lstStyle/>
                    <a:p>
                      <a:pPr algn="l">
                        <a:lnSpc>
                          <a:spcPts val="1200"/>
                        </a:lnSpc>
                        <a:spcAft>
                          <a:spcPts val="0"/>
                        </a:spcAft>
                      </a:pPr>
                      <a:endParaRPr lang="en-US" sz="105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200"/>
                        </a:lnSpc>
                        <a:spcAft>
                          <a:spcPts val="0"/>
                        </a:spcAft>
                      </a:pPr>
                      <a:r>
                        <a:rPr lang="en-US" sz="1050" dirty="0" smtClean="0">
                          <a:effectLst/>
                          <a:latin typeface="Arial" panose="020B0604020202020204" pitchFamily="34" charset="0"/>
                          <a:ea typeface="Times New Roman" panose="02020603050405020304" pitchFamily="18" charset="0"/>
                          <a:cs typeface="Times New Roman" panose="02020603050405020304" pitchFamily="18" charset="0"/>
                        </a:rPr>
                        <a:t>Activities</a:t>
                      </a:r>
                      <a:r>
                        <a:rPr lang="en-US" sz="105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a:lnSpc>
                          <a:spcPts val="1200"/>
                        </a:lnSpc>
                        <a:spcAft>
                          <a:spcPts val="0"/>
                        </a:spcAft>
                      </a:pPr>
                      <a:r>
                        <a:rPr lang="en-US" sz="1050" b="1"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May</a:t>
                      </a: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gridSpan="2">
                  <a:txBody>
                    <a:bodyPr/>
                    <a:lstStyle/>
                    <a:p>
                      <a:pPr algn="ctr">
                        <a:lnSpc>
                          <a:spcPts val="1200"/>
                        </a:lnSpc>
                        <a:spcAft>
                          <a:spcPts val="0"/>
                        </a:spcAft>
                      </a:pPr>
                      <a:r>
                        <a:rPr lang="en-US" sz="1050" b="1"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July</a:t>
                      </a: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gridSpan="2">
                  <a:txBody>
                    <a:bodyPr/>
                    <a:lstStyle/>
                    <a:p>
                      <a:pPr algn="ctr">
                        <a:lnSpc>
                          <a:spcPts val="1200"/>
                        </a:lnSpc>
                        <a:spcAft>
                          <a:spcPts val="0"/>
                        </a:spcAft>
                      </a:pPr>
                      <a:r>
                        <a:rPr lang="en-US" sz="1050" b="1"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Aug</a:t>
                      </a:r>
                      <a:r>
                        <a:rPr lang="en-US" sz="1050" b="1" baseline="0"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gridSpan="3">
                  <a:txBody>
                    <a:bodyPr/>
                    <a:lstStyle/>
                    <a:p>
                      <a:pPr algn="ctr"/>
                      <a:r>
                        <a:rPr lang="en-US" sz="1050" b="1" dirty="0" smtClean="0">
                          <a:solidFill>
                            <a:schemeClr val="tx1">
                              <a:lumMod val="95000"/>
                              <a:lumOff val="5000"/>
                            </a:schemeClr>
                          </a:solidFill>
                        </a:rPr>
                        <a:t>Sept</a:t>
                      </a:r>
                      <a:r>
                        <a:rPr lang="en-US" sz="1050" b="1" baseline="0" dirty="0" smtClean="0">
                          <a:solidFill>
                            <a:schemeClr val="tx1">
                              <a:lumMod val="95000"/>
                              <a:lumOff val="5000"/>
                            </a:schemeClr>
                          </a:solidFill>
                        </a:rPr>
                        <a:t> </a:t>
                      </a:r>
                      <a:endParaRPr lang="en-ZA" sz="1050" b="1" dirty="0">
                        <a:solidFill>
                          <a:schemeClr val="tx1">
                            <a:lumMod val="95000"/>
                            <a:lumOff val="5000"/>
                          </a:schemeClr>
                        </a:solidFill>
                      </a:endParaRPr>
                    </a:p>
                  </a:txBody>
                  <a:tcPr marL="53136" marR="53136" marT="0" marB="0"/>
                </a:tc>
                <a:tc hMerge="1">
                  <a:txBody>
                    <a:bodyPr/>
                    <a:lstStyle/>
                    <a:p>
                      <a:endParaRPr lang="en-ZA"/>
                    </a:p>
                  </a:txBody>
                  <a:tcPr/>
                </a:tc>
                <a:tc hMerge="1">
                  <a:txBody>
                    <a:bodyPr/>
                    <a:lstStyle/>
                    <a:p>
                      <a:endParaRPr lang="en-ZA"/>
                    </a:p>
                  </a:txBody>
                  <a:tcPr/>
                </a:tc>
                <a:tc gridSpan="2">
                  <a:txBody>
                    <a:bodyPr/>
                    <a:lstStyle/>
                    <a:p>
                      <a:pPr algn="ctr">
                        <a:lnSpc>
                          <a:spcPts val="1200"/>
                        </a:lnSpc>
                        <a:spcAft>
                          <a:spcPts val="0"/>
                        </a:spcAft>
                      </a:pPr>
                      <a:r>
                        <a:rPr lang="en-US" sz="1050" b="1"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Oct</a:t>
                      </a: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ctr">
                        <a:lnSpc>
                          <a:spcPts val="1200"/>
                        </a:lnSpc>
                        <a:spcAft>
                          <a:spcPts val="0"/>
                        </a:spcAft>
                      </a:pP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gridSpan="2">
                  <a:txBody>
                    <a:bodyPr/>
                    <a:lstStyle/>
                    <a:p>
                      <a:pPr algn="ctr">
                        <a:lnSpc>
                          <a:spcPts val="1200"/>
                        </a:lnSpc>
                        <a:spcAft>
                          <a:spcPts val="0"/>
                        </a:spcAft>
                      </a:pPr>
                      <a:r>
                        <a:rPr lang="en-US" sz="1050" b="1"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Nov </a:t>
                      </a: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ctr">
                        <a:lnSpc>
                          <a:spcPts val="1200"/>
                        </a:lnSpc>
                        <a:spcAft>
                          <a:spcPts val="0"/>
                        </a:spcAft>
                      </a:pP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gridSpan="2">
                  <a:txBody>
                    <a:bodyPr/>
                    <a:lstStyle/>
                    <a:p>
                      <a:pPr algn="ctr">
                        <a:lnSpc>
                          <a:spcPts val="1200"/>
                        </a:lnSpc>
                        <a:spcAft>
                          <a:spcPts val="0"/>
                        </a:spcAft>
                      </a:pPr>
                      <a:r>
                        <a:rPr lang="en-US" sz="1050" b="1"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Dec</a:t>
                      </a: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gridSpan="2">
                  <a:txBody>
                    <a:bodyPr/>
                    <a:lstStyle/>
                    <a:p>
                      <a:pPr algn="ctr">
                        <a:lnSpc>
                          <a:spcPts val="1200"/>
                        </a:lnSpc>
                        <a:spcAft>
                          <a:spcPts val="0"/>
                        </a:spcAft>
                      </a:pPr>
                      <a:r>
                        <a:rPr lang="en-US" sz="1050" b="1" dirty="0" smtClean="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rPr>
                        <a:t>Jan </a:t>
                      </a: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vMerge="1">
                  <a:txBody>
                    <a:bodyPr/>
                    <a:lstStyle/>
                    <a:p>
                      <a:pPr algn="l">
                        <a:lnSpc>
                          <a:spcPts val="1200"/>
                        </a:lnSpc>
                        <a:spcAft>
                          <a:spcPts val="0"/>
                        </a:spcAft>
                      </a:pP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1"/>
                  </a:ext>
                </a:extLst>
              </a:tr>
              <a:tr h="304136">
                <a:tc>
                  <a:txBody>
                    <a:bodyPr/>
                    <a:lstStyle/>
                    <a:p>
                      <a:pPr algn="l">
                        <a:lnSpc>
                          <a:spcPts val="1200"/>
                        </a:lnSpc>
                        <a:spcAft>
                          <a:spcPts val="0"/>
                        </a:spcAft>
                      </a:pPr>
                      <a:r>
                        <a:rPr lang="en-GB" sz="1050" dirty="0">
                          <a:effectLst/>
                        </a:rPr>
                        <a:t>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a:lnSpc>
                          <a:spcPts val="1200"/>
                        </a:lnSpc>
                        <a:spcAft>
                          <a:spcPts val="0"/>
                        </a:spcAft>
                      </a:pPr>
                      <a:r>
                        <a:rPr lang="en-US" sz="1100" b="1" dirty="0" smtClean="0">
                          <a:solidFill>
                            <a:schemeClr val="tx1"/>
                          </a:solidFill>
                          <a:effectLst/>
                          <a:latin typeface="+mj-lt"/>
                          <a:ea typeface="Times New Roman" panose="02020603050405020304" pitchFamily="18" charset="0"/>
                          <a:cs typeface="Times New Roman" panose="02020603050405020304" pitchFamily="18" charset="0"/>
                        </a:rPr>
                        <a:t>18</a:t>
                      </a:r>
                      <a:endParaRPr lang="en-ZA" sz="1100" b="1" dirty="0">
                        <a:solidFill>
                          <a:schemeClr val="tx1"/>
                        </a:solidFill>
                        <a:effectLst/>
                        <a:latin typeface="+mj-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b="1" dirty="0" smtClean="0">
                          <a:solidFill>
                            <a:schemeClr val="tx1"/>
                          </a:solidFill>
                          <a:latin typeface="+mj-lt"/>
                        </a:rPr>
                        <a:t>11</a:t>
                      </a:r>
                    </a:p>
                  </a:txBody>
                  <a:tcPr marL="53136" marR="53136" marT="0" marB="0" anchor="ctr"/>
                </a:tc>
                <a:tc>
                  <a:txBody>
                    <a:bodyPr/>
                    <a:lstStyle/>
                    <a:p>
                      <a:pPr algn="ctr"/>
                      <a:r>
                        <a:rPr lang="en-US" sz="1100" b="1" dirty="0" smtClean="0">
                          <a:solidFill>
                            <a:schemeClr val="tx1"/>
                          </a:solidFill>
                          <a:latin typeface="+mj-lt"/>
                        </a:rPr>
                        <a:t>12</a:t>
                      </a:r>
                      <a:endParaRPr lang="en-ZA" sz="1100" b="1" dirty="0">
                        <a:solidFill>
                          <a:schemeClr val="tx1"/>
                        </a:solidFill>
                        <a:latin typeface="+mj-lt"/>
                      </a:endParaRPr>
                    </a:p>
                  </a:txBody>
                  <a:tcPr marL="53136" marR="53136" marT="0" marB="0" anchor="ctr"/>
                </a:tc>
                <a:tc>
                  <a:txBody>
                    <a:bodyPr/>
                    <a:lstStyle/>
                    <a:p>
                      <a:pPr algn="ctr"/>
                      <a:r>
                        <a:rPr lang="en-US" sz="1100" b="1" dirty="0" smtClean="0">
                          <a:solidFill>
                            <a:schemeClr val="tx1"/>
                          </a:solidFill>
                          <a:latin typeface="+mj-lt"/>
                        </a:rPr>
                        <a:t>25</a:t>
                      </a:r>
                      <a:endParaRPr lang="en-ZA" sz="1100" b="1" dirty="0">
                        <a:solidFill>
                          <a:schemeClr val="tx1"/>
                        </a:solidFill>
                        <a:latin typeface="+mj-lt"/>
                      </a:endParaRPr>
                    </a:p>
                  </a:txBody>
                  <a:tcPr marL="53136" marR="53136" marT="0" marB="0" anchor="ctr"/>
                </a:tc>
                <a:tc>
                  <a:txBody>
                    <a:bodyPr/>
                    <a:lstStyle/>
                    <a:p>
                      <a:pPr algn="ctr"/>
                      <a:r>
                        <a:rPr lang="en-US" sz="1100" b="1" dirty="0" smtClean="0">
                          <a:solidFill>
                            <a:schemeClr val="tx1"/>
                          </a:solidFill>
                          <a:latin typeface="+mj-lt"/>
                        </a:rPr>
                        <a:t>26</a:t>
                      </a:r>
                      <a:endParaRPr lang="en-ZA" sz="1100" b="1" dirty="0">
                        <a:solidFill>
                          <a:schemeClr val="tx1"/>
                        </a:solidFill>
                        <a:latin typeface="+mj-lt"/>
                      </a:endParaRPr>
                    </a:p>
                  </a:txBody>
                  <a:tcPr marL="53136" marR="53136" marT="0" marB="0" anchor="ctr"/>
                </a:tc>
                <a:tc>
                  <a:txBody>
                    <a:bodyPr/>
                    <a:lstStyle/>
                    <a:p>
                      <a:pPr algn="ctr"/>
                      <a:r>
                        <a:rPr lang="en-US" sz="1100" b="1" dirty="0" smtClean="0">
                          <a:solidFill>
                            <a:schemeClr val="tx1"/>
                          </a:solidFill>
                          <a:latin typeface="+mj-lt"/>
                        </a:rPr>
                        <a:t>22</a:t>
                      </a:r>
                      <a:endParaRPr lang="en-ZA" sz="1100" b="1" dirty="0">
                        <a:solidFill>
                          <a:schemeClr val="tx1"/>
                        </a:solidFill>
                        <a:latin typeface="+mj-lt"/>
                      </a:endParaRPr>
                    </a:p>
                  </a:txBody>
                  <a:tcPr marL="53136" marR="53136" marT="0" marB="0" anchor="ctr"/>
                </a:tc>
                <a:tc>
                  <a:txBody>
                    <a:bodyPr/>
                    <a:lstStyle/>
                    <a:p>
                      <a:r>
                        <a:rPr lang="en-US" sz="1100" b="1" dirty="0" smtClean="0">
                          <a:latin typeface="+mj-lt"/>
                        </a:rPr>
                        <a:t>25</a:t>
                      </a:r>
                      <a:endParaRPr lang="en-ZA" sz="1100" b="1" dirty="0">
                        <a:latin typeface="+mj-lt"/>
                      </a:endParaRPr>
                    </a:p>
                  </a:txBody>
                  <a:tcPr marL="53136" marR="53136" marT="0" marB="0" anchor="ctr"/>
                </a:tc>
                <a:tc>
                  <a:txBody>
                    <a:bodyPr/>
                    <a:lstStyle/>
                    <a:p>
                      <a:r>
                        <a:rPr lang="en-US" sz="1100" b="1" dirty="0" smtClean="0">
                          <a:latin typeface="+mj-lt"/>
                        </a:rPr>
                        <a:t>28</a:t>
                      </a:r>
                      <a:endParaRPr lang="en-ZA" sz="1100" b="1" dirty="0">
                        <a:latin typeface="+mj-lt"/>
                      </a:endParaRPr>
                    </a:p>
                  </a:txBody>
                  <a:tcPr marL="53136" marR="53136" marT="0" marB="0" anchor="ctr"/>
                </a:tc>
                <a:tc>
                  <a:txBody>
                    <a:bodyPr/>
                    <a:lstStyle/>
                    <a:p>
                      <a:pPr algn="ctr"/>
                      <a:r>
                        <a:rPr lang="en-US" sz="1100" b="1" dirty="0" smtClean="0">
                          <a:solidFill>
                            <a:schemeClr val="tx1"/>
                          </a:solidFill>
                          <a:latin typeface="+mj-lt"/>
                        </a:rPr>
                        <a:t>26</a:t>
                      </a:r>
                      <a:endParaRPr lang="en-ZA" sz="1100" b="1" dirty="0">
                        <a:solidFill>
                          <a:schemeClr val="tx1"/>
                        </a:solidFill>
                        <a:latin typeface="+mj-lt"/>
                      </a:endParaRPr>
                    </a:p>
                  </a:txBody>
                  <a:tcPr marL="53136" marR="53136" marT="0" marB="0" anchor="ctr"/>
                </a:tc>
                <a:tc>
                  <a:txBody>
                    <a:bodyPr/>
                    <a:lstStyle/>
                    <a:p>
                      <a:pPr algn="ctr"/>
                      <a:r>
                        <a:rPr lang="en-US" sz="1100" b="1" dirty="0" smtClean="0">
                          <a:solidFill>
                            <a:schemeClr val="tx1"/>
                          </a:solidFill>
                          <a:latin typeface="+mj-lt"/>
                        </a:rPr>
                        <a:t>27</a:t>
                      </a:r>
                      <a:endParaRPr lang="en-ZA" sz="1100" b="1" dirty="0">
                        <a:solidFill>
                          <a:schemeClr val="tx1"/>
                        </a:solidFill>
                        <a:latin typeface="+mj-lt"/>
                      </a:endParaRPr>
                    </a:p>
                  </a:txBody>
                  <a:tcPr marL="53136" marR="53136" marT="0" marB="0" anchor="ctr"/>
                </a:tc>
                <a:tc>
                  <a:txBody>
                    <a:bodyPr/>
                    <a:lstStyle/>
                    <a:p>
                      <a:pPr algn="ctr"/>
                      <a:r>
                        <a:rPr lang="en-US" sz="1100" b="1" dirty="0" smtClean="0">
                          <a:solidFill>
                            <a:schemeClr val="tx1"/>
                          </a:solidFill>
                          <a:latin typeface="+mj-lt"/>
                        </a:rPr>
                        <a:t>3</a:t>
                      </a:r>
                      <a:endParaRPr lang="en-ZA" sz="1100" b="1" dirty="0">
                        <a:solidFill>
                          <a:schemeClr val="tx1"/>
                        </a:solidFill>
                        <a:latin typeface="+mj-lt"/>
                      </a:endParaRPr>
                    </a:p>
                  </a:txBody>
                  <a:tcPr marL="53136" marR="53136" marT="0" marB="0" anchor="ctr"/>
                </a:tc>
                <a:tc>
                  <a:txBody>
                    <a:bodyPr/>
                    <a:lstStyle/>
                    <a:p>
                      <a:pPr algn="ctr"/>
                      <a:r>
                        <a:rPr lang="en-US" sz="1100" b="1" dirty="0" smtClean="0">
                          <a:solidFill>
                            <a:schemeClr val="tx1"/>
                          </a:solidFill>
                          <a:latin typeface="+mj-lt"/>
                        </a:rPr>
                        <a:t>30</a:t>
                      </a:r>
                      <a:endParaRPr lang="en-ZA" sz="1100" b="1" dirty="0">
                        <a:solidFill>
                          <a:schemeClr val="tx1"/>
                        </a:solidFill>
                        <a:latin typeface="+mj-lt"/>
                      </a:endParaRPr>
                    </a:p>
                  </a:txBody>
                  <a:tcPr marL="53136" marR="53136" marT="0" marB="0" anchor="ctr"/>
                </a:tc>
                <a:tc>
                  <a:txBody>
                    <a:bodyPr/>
                    <a:lstStyle/>
                    <a:p>
                      <a:pPr algn="ctr"/>
                      <a:r>
                        <a:rPr lang="en-US" sz="1100" b="1" dirty="0" smtClean="0">
                          <a:solidFill>
                            <a:schemeClr val="tx1"/>
                          </a:solidFill>
                          <a:latin typeface="+mj-lt"/>
                        </a:rPr>
                        <a:t>1</a:t>
                      </a:r>
                      <a:endParaRPr lang="en-ZA" sz="1100" b="1" dirty="0">
                        <a:solidFill>
                          <a:schemeClr val="tx1"/>
                        </a:solidFill>
                        <a:latin typeface="+mj-lt"/>
                      </a:endParaRPr>
                    </a:p>
                  </a:txBody>
                  <a:tcPr marL="53136" marR="53136" marT="0" marB="0" anchor="ctr"/>
                </a:tc>
                <a:tc>
                  <a:txBody>
                    <a:bodyPr/>
                    <a:lstStyle/>
                    <a:p>
                      <a:r>
                        <a:rPr lang="en-US" sz="1100" b="1" dirty="0" smtClean="0">
                          <a:latin typeface="+mj-lt"/>
                        </a:rPr>
                        <a:t>20</a:t>
                      </a:r>
                      <a:endParaRPr lang="en-ZA" sz="1100" b="1" dirty="0">
                        <a:latin typeface="+mj-lt"/>
                      </a:endParaRPr>
                    </a:p>
                  </a:txBody>
                  <a:tcPr marL="53136" marR="53136" marT="0" marB="0" anchor="ctr"/>
                </a:tc>
                <a:tc>
                  <a:txBody>
                    <a:bodyPr/>
                    <a:lstStyle/>
                    <a:p>
                      <a:pPr algn="ctr"/>
                      <a:r>
                        <a:rPr lang="en-US" sz="1100" b="1" dirty="0" smtClean="0">
                          <a:solidFill>
                            <a:schemeClr val="tx1"/>
                          </a:solidFill>
                          <a:latin typeface="+mj-lt"/>
                        </a:rPr>
                        <a:t>6</a:t>
                      </a:r>
                      <a:endParaRPr lang="en-ZA" sz="1100" b="1" dirty="0">
                        <a:solidFill>
                          <a:schemeClr val="tx1"/>
                        </a:solidFill>
                        <a:latin typeface="+mj-lt"/>
                      </a:endParaRPr>
                    </a:p>
                  </a:txBody>
                  <a:tcPr marL="53136" marR="53136" marT="0" marB="0" anchor="ctr"/>
                </a:tc>
                <a:tc>
                  <a:txBody>
                    <a:bodyPr/>
                    <a:lstStyle/>
                    <a:p>
                      <a:pPr algn="ctr"/>
                      <a:r>
                        <a:rPr lang="en-US" sz="1100" b="1" dirty="0" smtClean="0">
                          <a:solidFill>
                            <a:schemeClr val="tx1"/>
                          </a:solidFill>
                          <a:latin typeface="+mj-lt"/>
                        </a:rPr>
                        <a:t>20</a:t>
                      </a:r>
                      <a:endParaRPr lang="en-ZA" sz="1100" b="1" dirty="0">
                        <a:solidFill>
                          <a:schemeClr val="tx1"/>
                        </a:solidFill>
                        <a:latin typeface="+mj-lt"/>
                      </a:endParaRPr>
                    </a:p>
                  </a:txBody>
                  <a:tcPr marL="53136" marR="53136" marT="0" marB="0" anchor="ctr"/>
                </a:tc>
                <a:tc vMerge="1">
                  <a:txBody>
                    <a:bodyPr/>
                    <a:lstStyle/>
                    <a:p>
                      <a:endParaRPr lang="en-ZA" sz="1050" b="1" dirty="0">
                        <a:solidFill>
                          <a:schemeClr val="tx1"/>
                        </a:solidFill>
                      </a:endParaRPr>
                    </a:p>
                  </a:txBody>
                  <a:tcPr marL="53136" marR="53136" marT="0" marB="0"/>
                </a:tc>
                <a:extLst>
                  <a:ext uri="{0D108BD9-81ED-4DB2-BD59-A6C34878D82A}">
                    <a16:rowId xmlns:a16="http://schemas.microsoft.com/office/drawing/2014/main" val="10002"/>
                  </a:ext>
                </a:extLst>
              </a:tr>
              <a:tr h="396187">
                <a:tc>
                  <a:txBody>
                    <a:bodyPr/>
                    <a:lstStyle/>
                    <a:p>
                      <a:pPr algn="l">
                        <a:lnSpc>
                          <a:spcPts val="1200"/>
                        </a:lnSpc>
                        <a:spcAft>
                          <a:spcPts val="0"/>
                        </a:spcAft>
                      </a:pPr>
                      <a:r>
                        <a:rPr lang="en-GB" sz="1050" dirty="0" smtClean="0">
                          <a:effectLst/>
                        </a:rPr>
                        <a:t>Birth </a:t>
                      </a:r>
                      <a:r>
                        <a:rPr lang="en-GB" sz="1050" dirty="0">
                          <a:effectLst/>
                        </a:rPr>
                        <a:t>Reg. within 30 days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2</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4</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6</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2</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5</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2</a:t>
                      </a:r>
                      <a:endParaRPr lang="en-ZA" sz="1100" dirty="0">
                        <a:latin typeface="+mn-lt"/>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3</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5</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3</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GB" sz="1100" b="1" dirty="0" smtClean="0">
                          <a:effectLst/>
                          <a:latin typeface="+mn-lt"/>
                        </a:rPr>
                        <a:t>3</a:t>
                      </a:r>
                    </a:p>
                  </a:txBody>
                  <a:tcPr marL="53136" marR="53136" marT="0" marB="0" anchor="ctr"/>
                </a:tc>
                <a:tc>
                  <a:txBody>
                    <a:bodyPr/>
                    <a:lstStyle/>
                    <a:p>
                      <a:r>
                        <a:rPr lang="en-US" sz="1100" dirty="0" smtClean="0">
                          <a:latin typeface="+mn-lt"/>
                        </a:rPr>
                        <a:t>3</a:t>
                      </a:r>
                      <a:endParaRPr lang="en-ZA" sz="1100" dirty="0">
                        <a:latin typeface="+mn-lt"/>
                      </a:endParaRPr>
                    </a:p>
                  </a:txBody>
                  <a:tcPr marL="53136" marR="53136" marT="0" marB="0" anchor="ctr"/>
                </a:tc>
                <a:tc>
                  <a:txBody>
                    <a:bodyPr/>
                    <a:lstStyle/>
                    <a:p>
                      <a:pPr lvl="0" algn="ctr">
                        <a:lnSpc>
                          <a:spcPct val="100000"/>
                        </a:lnSpc>
                        <a:spcAft>
                          <a:spcPts val="0"/>
                        </a:spcAft>
                      </a:pPr>
                      <a:r>
                        <a:rPr lang="en-GB" sz="1100" b="1" dirty="0" smtClean="0">
                          <a:effectLst/>
                          <a:latin typeface="+mn-lt"/>
                        </a:rPr>
                        <a:t>1</a:t>
                      </a: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7</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i="1" u="none" dirty="0" smtClean="0">
                          <a:effectLst/>
                          <a:latin typeface="+mn-lt"/>
                          <a:ea typeface="Times New Roman" panose="02020603050405020304" pitchFamily="18" charset="0"/>
                          <a:cs typeface="Times New Roman" panose="02020603050405020304" pitchFamily="18" charset="0"/>
                        </a:rPr>
                        <a:t>47</a:t>
                      </a:r>
                      <a:endParaRPr lang="en-ZA" sz="1100" b="1" i="1"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3"/>
                  </a:ext>
                </a:extLst>
              </a:tr>
              <a:tr h="456204">
                <a:tc>
                  <a:txBody>
                    <a:bodyPr/>
                    <a:lstStyle/>
                    <a:p>
                      <a:pPr algn="l">
                        <a:lnSpc>
                          <a:spcPts val="1200"/>
                        </a:lnSpc>
                        <a:spcAft>
                          <a:spcPts val="0"/>
                        </a:spcAft>
                      </a:pPr>
                      <a:r>
                        <a:rPr lang="en-GB" sz="1050" dirty="0" smtClean="0">
                          <a:effectLst/>
                        </a:rPr>
                        <a:t>Late </a:t>
                      </a:r>
                      <a:r>
                        <a:rPr lang="en-GB" sz="1050" dirty="0">
                          <a:effectLst/>
                        </a:rPr>
                        <a:t>Registration of Births 31 days to 1 year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14</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8</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11</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3</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3</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5</a:t>
                      </a:r>
                      <a:endParaRPr lang="en-ZA" sz="1100" dirty="0">
                        <a:latin typeface="+mn-lt"/>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8</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8</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6</a:t>
                      </a:r>
                      <a:endParaRPr lang="en-ZA" sz="1100" dirty="0">
                        <a:latin typeface="+mn-lt"/>
                      </a:endParaRPr>
                    </a:p>
                  </a:txBody>
                  <a:tcPr marL="53136" marR="53136" marT="0" marB="0" anchor="ctr"/>
                </a:tc>
                <a:tc>
                  <a:txBody>
                    <a:bodyPr/>
                    <a:lstStyle/>
                    <a:p>
                      <a:pPr lvl="0" algn="ctr">
                        <a:lnSpc>
                          <a:spcPct val="100000"/>
                        </a:lnSpc>
                        <a:spcAft>
                          <a:spcPts val="0"/>
                        </a:spcAft>
                      </a:pPr>
                      <a:r>
                        <a:rPr lang="en-GB" sz="1100" b="1" dirty="0" smtClean="0">
                          <a:effectLst/>
                          <a:latin typeface="+mn-lt"/>
                        </a:rPr>
                        <a:t>9</a:t>
                      </a: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i="1" u="none" dirty="0" smtClean="0">
                          <a:effectLst/>
                          <a:latin typeface="+mn-lt"/>
                          <a:ea typeface="Times New Roman" panose="02020603050405020304" pitchFamily="18" charset="0"/>
                          <a:cs typeface="Times New Roman" panose="02020603050405020304" pitchFamily="18" charset="0"/>
                        </a:rPr>
                        <a:t>86</a:t>
                      </a:r>
                      <a:endParaRPr lang="en-ZA" sz="1100" b="1" i="1"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4"/>
                  </a:ext>
                </a:extLst>
              </a:tr>
              <a:tr h="408653">
                <a:tc>
                  <a:txBody>
                    <a:bodyPr/>
                    <a:lstStyle/>
                    <a:p>
                      <a:pPr algn="l">
                        <a:lnSpc>
                          <a:spcPts val="1200"/>
                        </a:lnSpc>
                        <a:spcAft>
                          <a:spcPts val="0"/>
                        </a:spcAft>
                      </a:pPr>
                      <a:r>
                        <a:rPr lang="en-GB" sz="1050" dirty="0" smtClean="0">
                          <a:effectLst/>
                        </a:rPr>
                        <a:t>Late </a:t>
                      </a:r>
                      <a:r>
                        <a:rPr lang="en-GB" sz="1050" dirty="0">
                          <a:effectLst/>
                        </a:rPr>
                        <a:t>Registration of Birth 1-14 years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7</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3</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1</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6</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i="1" u="none" dirty="0" smtClean="0">
                          <a:effectLst/>
                          <a:latin typeface="+mn-lt"/>
                          <a:ea typeface="Times New Roman" panose="02020603050405020304" pitchFamily="18" charset="0"/>
                          <a:cs typeface="Times New Roman" panose="02020603050405020304" pitchFamily="18" charset="0"/>
                        </a:rPr>
                        <a:t>18</a:t>
                      </a:r>
                      <a:endParaRPr lang="en-ZA" sz="1100" b="1" i="1"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5"/>
                  </a:ext>
                </a:extLst>
              </a:tr>
              <a:tr h="456204">
                <a:tc>
                  <a:txBody>
                    <a:bodyPr/>
                    <a:lstStyle/>
                    <a:p>
                      <a:pPr algn="l">
                        <a:lnSpc>
                          <a:spcPts val="1200"/>
                        </a:lnSpc>
                        <a:spcAft>
                          <a:spcPts val="0"/>
                        </a:spcAft>
                      </a:pPr>
                      <a:r>
                        <a:rPr lang="en-GB" sz="1050" dirty="0" smtClean="0">
                          <a:effectLst/>
                        </a:rPr>
                        <a:t>Later </a:t>
                      </a:r>
                      <a:r>
                        <a:rPr lang="en-GB" sz="1050" dirty="0">
                          <a:effectLst/>
                        </a:rPr>
                        <a:t>Registration of Birth 15 years and above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r>
                        <a:rPr lang="en-US" sz="1100" dirty="0" smtClean="0"/>
                        <a:t>0</a:t>
                      </a:r>
                      <a:endParaRPr lang="en-ZA" sz="1100" dirty="0"/>
                    </a:p>
                  </a:txBody>
                  <a:tcPr marL="53136" marR="53136" marT="0" marB="0" anchor="ctr"/>
                </a:tc>
                <a:tc>
                  <a:txBody>
                    <a:bodyPr/>
                    <a:lstStyle/>
                    <a:p>
                      <a:r>
                        <a:rPr lang="en-US" sz="1100" dirty="0" smtClean="0"/>
                        <a:t>0</a:t>
                      </a:r>
                      <a:endParaRPr lang="en-ZA" sz="1100" dirty="0"/>
                    </a:p>
                  </a:txBody>
                  <a:tcPr marL="53136" marR="53136" marT="0" marB="0" anchor="ctr"/>
                </a:tc>
                <a:tc>
                  <a:txBody>
                    <a:bodyPr/>
                    <a:lstStyle/>
                    <a:p>
                      <a:r>
                        <a:rPr lang="en-US" sz="1100" dirty="0" smtClean="0"/>
                        <a:t>2</a:t>
                      </a:r>
                      <a:endParaRPr lang="en-ZA" sz="1100" dirty="0"/>
                    </a:p>
                  </a:txBody>
                  <a:tcPr marL="53136" marR="53136" marT="0" marB="0" anchor="ctr"/>
                </a:tc>
                <a:tc>
                  <a:txBody>
                    <a:bodyPr/>
                    <a:lstStyle/>
                    <a:p>
                      <a:r>
                        <a:rPr lang="en-US" sz="1100" dirty="0" smtClean="0"/>
                        <a:t>0</a:t>
                      </a:r>
                      <a:endParaRPr lang="en-ZA" sz="1100" dirty="0"/>
                    </a:p>
                  </a:txBody>
                  <a:tcPr marL="53136" marR="53136" marT="0" marB="0" anchor="ctr"/>
                </a:tc>
                <a:tc>
                  <a:txBody>
                    <a:bodyPr/>
                    <a:lstStyle/>
                    <a:p>
                      <a:r>
                        <a:rPr lang="en-US" sz="1100" dirty="0" smtClean="0"/>
                        <a:t>0</a:t>
                      </a:r>
                      <a:endParaRPr lang="en-ZA" sz="1100" dirty="0"/>
                    </a:p>
                  </a:txBody>
                  <a:tcPr marL="53136" marR="53136" marT="0" marB="0" anchor="ctr"/>
                </a:tc>
                <a:tc>
                  <a:txBody>
                    <a:bodyPr/>
                    <a:lstStyle/>
                    <a:p>
                      <a:r>
                        <a:rPr lang="en-US" sz="1100" dirty="0" smtClean="0"/>
                        <a:t>0</a:t>
                      </a:r>
                      <a:endParaRPr lang="en-ZA" sz="1100" dirty="0"/>
                    </a:p>
                  </a:txBody>
                  <a:tcPr marL="53136" marR="53136" marT="0" marB="0" anchor="ctr"/>
                </a:tc>
                <a:tc>
                  <a:txBody>
                    <a:bodyPr/>
                    <a:lstStyle/>
                    <a:p>
                      <a:r>
                        <a:rPr lang="en-US" sz="1100" dirty="0" smtClean="0"/>
                        <a:t>0</a:t>
                      </a:r>
                      <a:endParaRPr lang="en-ZA" sz="1100" dirty="0"/>
                    </a:p>
                  </a:txBody>
                  <a:tcPr marL="53136" marR="53136" marT="0" marB="0" anchor="ctr"/>
                </a:tc>
                <a:tc>
                  <a:txBody>
                    <a:bodyPr/>
                    <a:lstStyle/>
                    <a:p>
                      <a:r>
                        <a:rPr lang="en-US" sz="1100" dirty="0" smtClean="0"/>
                        <a:t>0</a:t>
                      </a:r>
                      <a:endParaRPr lang="en-ZA" sz="1100" dirty="0"/>
                    </a:p>
                  </a:txBody>
                  <a:tcPr marL="53136" marR="53136" marT="0" marB="0" anchor="ctr"/>
                </a:tc>
                <a:tc>
                  <a:txBody>
                    <a:bodyPr/>
                    <a:lstStyle/>
                    <a:p>
                      <a:r>
                        <a:rPr lang="en-US" sz="1100" dirty="0" smtClean="0"/>
                        <a:t>0</a:t>
                      </a:r>
                      <a:endParaRPr lang="en-ZA" sz="1100" dirty="0"/>
                    </a:p>
                  </a:txBody>
                  <a:tcPr marL="53136" marR="53136" marT="0" marB="0" anchor="ctr"/>
                </a:tc>
                <a:tc>
                  <a:txBody>
                    <a:bodyPr/>
                    <a:lstStyle/>
                    <a:p>
                      <a:r>
                        <a:rPr lang="en-US" sz="1100" dirty="0" smtClean="0"/>
                        <a:t>0</a:t>
                      </a:r>
                      <a:endParaRPr lang="en-ZA" sz="1100" dirty="0"/>
                    </a:p>
                  </a:txBody>
                  <a:tcPr marL="53136" marR="53136" marT="0" marB="0" anchor="ctr"/>
                </a:tc>
                <a:tc>
                  <a:txBody>
                    <a:bodyPr/>
                    <a:lstStyle/>
                    <a:p>
                      <a:r>
                        <a:rPr lang="en-US" sz="1100" dirty="0" smtClean="0"/>
                        <a:t>0</a:t>
                      </a:r>
                      <a:endParaRPr lang="en-ZA" sz="1100" dirty="0"/>
                    </a:p>
                  </a:txBody>
                  <a:tcPr marL="53136" marR="53136" marT="0" marB="0" anchor="ctr"/>
                </a:tc>
                <a:tc>
                  <a:txBody>
                    <a:bodyPr/>
                    <a:lstStyle/>
                    <a:p>
                      <a:r>
                        <a:rPr lang="en-US" sz="1100" dirty="0" smtClean="0"/>
                        <a:t>0</a:t>
                      </a:r>
                      <a:endParaRPr lang="en-ZA" sz="1100" dirty="0"/>
                    </a:p>
                  </a:txBody>
                  <a:tcPr marL="53136" marR="53136" marT="0" marB="0" anchor="ctr"/>
                </a:tc>
                <a:tc>
                  <a:txBody>
                    <a:bodyPr/>
                    <a:lstStyle/>
                    <a:p>
                      <a:r>
                        <a:rPr lang="en-US" sz="1100" dirty="0" smtClean="0"/>
                        <a:t>0</a:t>
                      </a:r>
                      <a:endParaRPr lang="en-ZA" sz="1100" dirty="0"/>
                    </a:p>
                  </a:txBody>
                  <a:tcPr marL="53136" marR="53136" marT="0" marB="0" anchor="ctr"/>
                </a:tc>
                <a:tc>
                  <a:txBody>
                    <a:bodyPr/>
                    <a:lstStyle/>
                    <a:p>
                      <a:r>
                        <a:rPr lang="en-US" sz="1100" dirty="0" smtClean="0"/>
                        <a:t>0</a:t>
                      </a:r>
                      <a:endParaRPr lang="en-ZA" sz="1100" dirty="0"/>
                    </a:p>
                  </a:txBody>
                  <a:tcPr marL="53136" marR="53136" marT="0" marB="0" anchor="ctr"/>
                </a:tc>
                <a:tc>
                  <a:txBody>
                    <a:bodyPr/>
                    <a:lstStyle/>
                    <a:p>
                      <a:r>
                        <a:rPr lang="en-US" sz="1100" dirty="0" smtClean="0"/>
                        <a:t>0</a:t>
                      </a:r>
                      <a:endParaRPr lang="en-ZA" sz="1100" dirty="0"/>
                    </a:p>
                  </a:txBody>
                  <a:tcPr marL="53136" marR="53136" marT="0" marB="0" anchor="ctr"/>
                </a:tc>
                <a:tc>
                  <a:txBody>
                    <a:bodyPr/>
                    <a:lstStyle/>
                    <a:p>
                      <a:r>
                        <a:rPr lang="en-US" sz="1100" dirty="0" smtClean="0"/>
                        <a:t>0</a:t>
                      </a:r>
                      <a:endParaRPr lang="en-ZA" sz="1100" dirty="0"/>
                    </a:p>
                  </a:txBody>
                  <a:tcPr marL="53136" marR="53136" marT="0" marB="0" anchor="ctr"/>
                </a:tc>
                <a:tc>
                  <a:txBody>
                    <a:bodyPr/>
                    <a:lstStyle/>
                    <a:p>
                      <a:r>
                        <a:rPr lang="en-US" sz="1100" b="1" dirty="0" smtClean="0"/>
                        <a:t>    2</a:t>
                      </a:r>
                      <a:endParaRPr lang="en-ZA" sz="1100" b="1" dirty="0"/>
                    </a:p>
                  </a:txBody>
                  <a:tcPr marL="53136" marR="53136" marT="0" marB="0" anchor="ctr"/>
                </a:tc>
                <a:extLst>
                  <a:ext uri="{0D108BD9-81ED-4DB2-BD59-A6C34878D82A}">
                    <a16:rowId xmlns:a16="http://schemas.microsoft.com/office/drawing/2014/main" val="10006"/>
                  </a:ext>
                </a:extLst>
              </a:tr>
              <a:tr h="479014">
                <a:tc>
                  <a:txBody>
                    <a:bodyPr/>
                    <a:lstStyle/>
                    <a:p>
                      <a:pPr algn="l">
                        <a:lnSpc>
                          <a:spcPts val="1200"/>
                        </a:lnSpc>
                        <a:spcAft>
                          <a:spcPts val="0"/>
                        </a:spcAft>
                      </a:pPr>
                      <a:r>
                        <a:rPr lang="en-GB" sz="1050" dirty="0" smtClean="0">
                          <a:effectLst/>
                        </a:rPr>
                        <a:t>SIDC </a:t>
                      </a:r>
                      <a:r>
                        <a:rPr lang="en-GB" sz="1050" dirty="0">
                          <a:effectLst/>
                        </a:rPr>
                        <a:t>Application for 1st 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26</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23</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GB" sz="1100" b="1" dirty="0" smtClean="0">
                          <a:effectLst/>
                          <a:latin typeface="+mn-lt"/>
                        </a:rPr>
                        <a:t>34</a:t>
                      </a: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64</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21</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18</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r>
                        <a:rPr lang="en-US" sz="1100" dirty="0" smtClean="0">
                          <a:latin typeface="+mn-lt"/>
                        </a:rPr>
                        <a:t>32</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i="1" u="none" dirty="0" smtClean="0">
                          <a:effectLst/>
                          <a:latin typeface="+mn-lt"/>
                          <a:ea typeface="Times New Roman" panose="02020603050405020304" pitchFamily="18" charset="0"/>
                          <a:cs typeface="Times New Roman" panose="02020603050405020304" pitchFamily="18" charset="0"/>
                        </a:rPr>
                        <a:t>218</a:t>
                      </a:r>
                      <a:endParaRPr lang="en-ZA" sz="1100" b="1" i="1"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7"/>
                  </a:ext>
                </a:extLst>
              </a:tr>
              <a:tr h="396187">
                <a:tc>
                  <a:txBody>
                    <a:bodyPr/>
                    <a:lstStyle/>
                    <a:p>
                      <a:pPr algn="l">
                        <a:lnSpc>
                          <a:spcPts val="1200"/>
                        </a:lnSpc>
                        <a:spcAft>
                          <a:spcPts val="0"/>
                        </a:spcAft>
                      </a:pPr>
                      <a:r>
                        <a:rPr lang="en-GB" sz="1050" dirty="0" smtClean="0">
                          <a:effectLst/>
                        </a:rPr>
                        <a:t>SIDC </a:t>
                      </a:r>
                      <a:r>
                        <a:rPr lang="en-GB" sz="1050" dirty="0">
                          <a:effectLst/>
                        </a:rPr>
                        <a:t>Application for Re-issues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3</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2</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7</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r>
                        <a:rPr lang="en-US" sz="1100" dirty="0" smtClean="0">
                          <a:latin typeface="+mn-lt"/>
                        </a:rPr>
                        <a:t>6</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i="1" u="none" dirty="0" smtClean="0">
                          <a:effectLst/>
                          <a:latin typeface="+mn-lt"/>
                          <a:ea typeface="Times New Roman" panose="02020603050405020304" pitchFamily="18" charset="0"/>
                          <a:cs typeface="Times New Roman" panose="02020603050405020304" pitchFamily="18" charset="0"/>
                        </a:rPr>
                        <a:t>18</a:t>
                      </a:r>
                      <a:endParaRPr lang="en-ZA" sz="1100" b="1" i="1"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8"/>
                  </a:ext>
                </a:extLst>
              </a:tr>
              <a:tr h="396187">
                <a:tc>
                  <a:txBody>
                    <a:bodyPr/>
                    <a:lstStyle/>
                    <a:p>
                      <a:pPr marL="0" lvl="0" indent="0" algn="l">
                        <a:lnSpc>
                          <a:spcPts val="1200"/>
                        </a:lnSpc>
                        <a:spcAft>
                          <a:spcPts val="0"/>
                        </a:spcAft>
                        <a:buFont typeface="Wingdings" panose="05000000000000000000" pitchFamily="2" charset="2"/>
                        <a:buNone/>
                      </a:pPr>
                      <a:r>
                        <a:rPr lang="en-GB" sz="1050" dirty="0">
                          <a:effectLst/>
                        </a:rPr>
                        <a:t>SIDC Applications for Elderly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17</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4</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11</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r>
                        <a:rPr lang="en-US" sz="1100" dirty="0" smtClean="0">
                          <a:latin typeface="+mn-lt"/>
                        </a:rPr>
                        <a:t>23</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i="1" u="none" dirty="0" smtClean="0">
                          <a:effectLst/>
                          <a:latin typeface="+mn-lt"/>
                          <a:ea typeface="Times New Roman" panose="02020603050405020304" pitchFamily="18" charset="0"/>
                          <a:cs typeface="Times New Roman" panose="02020603050405020304" pitchFamily="18" charset="0"/>
                        </a:rPr>
                        <a:t>55</a:t>
                      </a:r>
                      <a:endParaRPr lang="en-ZA" sz="1100" b="1" i="1"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9"/>
                  </a:ext>
                </a:extLst>
              </a:tr>
              <a:tr h="396187">
                <a:tc>
                  <a:txBody>
                    <a:bodyPr/>
                    <a:lstStyle/>
                    <a:p>
                      <a:pPr marL="0" lvl="0" indent="0" algn="l">
                        <a:lnSpc>
                          <a:spcPts val="1200"/>
                        </a:lnSpc>
                        <a:spcAft>
                          <a:spcPts val="0"/>
                        </a:spcAft>
                        <a:buFont typeface="Wingdings" panose="05000000000000000000" pitchFamily="2" charset="2"/>
                        <a:buNone/>
                      </a:pPr>
                      <a:r>
                        <a:rPr lang="en-GB" sz="1050" dirty="0">
                          <a:effectLst/>
                        </a:rPr>
                        <a:t>SIDC Collections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9</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16</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6</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60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11</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i="1" u="none" dirty="0" smtClean="0">
                          <a:effectLst/>
                          <a:latin typeface="+mn-lt"/>
                          <a:ea typeface="Times New Roman" panose="02020603050405020304" pitchFamily="18" charset="0"/>
                          <a:cs typeface="Times New Roman" panose="02020603050405020304" pitchFamily="18" charset="0"/>
                        </a:rPr>
                        <a:t>102</a:t>
                      </a:r>
                      <a:endParaRPr lang="en-ZA" sz="1100" b="1" i="1"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10"/>
                  </a:ext>
                </a:extLst>
              </a:tr>
              <a:tr h="396187">
                <a:tc>
                  <a:txBody>
                    <a:bodyPr/>
                    <a:lstStyle/>
                    <a:p>
                      <a:pPr marL="0" lvl="0" indent="0" algn="l">
                        <a:lnSpc>
                          <a:spcPts val="1200"/>
                        </a:lnSpc>
                        <a:spcAft>
                          <a:spcPts val="0"/>
                        </a:spcAft>
                        <a:buFont typeface="Wingdings" panose="05000000000000000000" pitchFamily="2" charset="2"/>
                        <a:buNone/>
                      </a:pPr>
                      <a:r>
                        <a:rPr lang="en-GB" sz="1050" dirty="0">
                          <a:effectLst/>
                        </a:rPr>
                        <a:t>Birth certificates re-issues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3</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2</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i="1" u="none" dirty="0" smtClean="0">
                          <a:effectLst/>
                          <a:latin typeface="+mn-lt"/>
                          <a:ea typeface="Times New Roman" panose="02020603050405020304" pitchFamily="18" charset="0"/>
                          <a:cs typeface="Times New Roman" panose="02020603050405020304" pitchFamily="18" charset="0"/>
                        </a:rPr>
                        <a:t>6</a:t>
                      </a:r>
                      <a:endParaRPr lang="en-ZA" sz="1100" b="1" i="1"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11"/>
                  </a:ext>
                </a:extLst>
              </a:tr>
              <a:tr h="396187">
                <a:tc>
                  <a:txBody>
                    <a:bodyPr/>
                    <a:lstStyle/>
                    <a:p>
                      <a:pPr marL="0" lvl="0" indent="0" algn="l">
                        <a:lnSpc>
                          <a:spcPts val="1200"/>
                        </a:lnSpc>
                        <a:spcAft>
                          <a:spcPts val="0"/>
                        </a:spcAft>
                        <a:buFont typeface="Wingdings" panose="05000000000000000000" pitchFamily="2" charset="2"/>
                        <a:buNone/>
                      </a:pPr>
                      <a:r>
                        <a:rPr lang="en-GB" sz="1050" dirty="0">
                          <a:effectLst/>
                        </a:rPr>
                        <a:t>Marriage certificates re-issues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2</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i="1" u="none" dirty="0" smtClean="0">
                          <a:effectLst/>
                          <a:latin typeface="+mn-lt"/>
                          <a:ea typeface="Times New Roman" panose="02020603050405020304" pitchFamily="18" charset="0"/>
                          <a:cs typeface="Times New Roman" panose="02020603050405020304" pitchFamily="18" charset="0"/>
                        </a:rPr>
                        <a:t>2</a:t>
                      </a:r>
                      <a:endParaRPr lang="en-ZA" sz="1100" b="1" i="1"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12"/>
                  </a:ext>
                </a:extLst>
              </a:tr>
              <a:tr h="396187">
                <a:tc>
                  <a:txBody>
                    <a:bodyPr/>
                    <a:lstStyle/>
                    <a:p>
                      <a:pPr marL="0" lvl="0" indent="0" algn="l">
                        <a:lnSpc>
                          <a:spcPts val="1200"/>
                        </a:lnSpc>
                        <a:spcAft>
                          <a:spcPts val="0"/>
                        </a:spcAft>
                        <a:buFont typeface="Wingdings" panose="05000000000000000000" pitchFamily="2" charset="2"/>
                        <a:buNone/>
                      </a:pPr>
                      <a:r>
                        <a:rPr lang="en-GB" sz="1050" dirty="0">
                          <a:effectLst/>
                        </a:rPr>
                        <a:t>Death certificates re-issues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i="1" u="none" dirty="0" smtClean="0">
                          <a:effectLst/>
                          <a:latin typeface="+mn-lt"/>
                          <a:ea typeface="Times New Roman" panose="02020603050405020304" pitchFamily="18" charset="0"/>
                          <a:cs typeface="Times New Roman" panose="02020603050405020304" pitchFamily="18" charset="0"/>
                        </a:rPr>
                        <a:t>0</a:t>
                      </a:r>
                      <a:endParaRPr lang="en-ZA" sz="1100" b="1" i="1"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945901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0" y="25972"/>
            <a:ext cx="9144000" cy="2769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000" b="1" kern="0" dirty="0" smtClean="0"/>
              <a:t>Mobile services   (Cont…… </a:t>
            </a:r>
            <a:endParaRPr lang="en-ZA" altLang="en-US" sz="2000" b="1" kern="0" dirty="0" smtClean="0"/>
          </a:p>
        </p:txBody>
      </p:sp>
      <p:sp>
        <p:nvSpPr>
          <p:cNvPr id="4" name="Rectangle 3"/>
          <p:cNvSpPr/>
          <p:nvPr/>
        </p:nvSpPr>
        <p:spPr>
          <a:xfrm>
            <a:off x="107950" y="988262"/>
            <a:ext cx="8583930" cy="2954655"/>
          </a:xfrm>
          <a:prstGeom prst="rect">
            <a:avLst/>
          </a:prstGeom>
        </p:spPr>
        <p:txBody>
          <a:bodyPr wrap="square">
            <a:spAutoFit/>
          </a:bodyPr>
          <a:lstStyle/>
          <a:p>
            <a:pPr lvl="0" algn="just" defTabSz="914400" eaLnBrk="0" fontAlgn="base" hangingPunct="0">
              <a:spcBef>
                <a:spcPts val="600"/>
              </a:spcBef>
              <a:spcAft>
                <a:spcPts val="600"/>
              </a:spcAft>
              <a:buClr>
                <a:srgbClr val="7D0900"/>
              </a:buClr>
              <a:defRPr/>
            </a:pPr>
            <a:r>
              <a:rPr lang="en-ZA" dirty="0" smtClean="0">
                <a:latin typeface="+mj-lt"/>
                <a:cs typeface="Arial" panose="020B0604020202020204" pitchFamily="34" charset="0"/>
              </a:rPr>
              <a:t> </a:t>
            </a: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p:txBody>
      </p:sp>
      <p:sp>
        <p:nvSpPr>
          <p:cNvPr id="6" name="Rectangle 5"/>
          <p:cNvSpPr/>
          <p:nvPr/>
        </p:nvSpPr>
        <p:spPr>
          <a:xfrm>
            <a:off x="-17463" y="413770"/>
            <a:ext cx="9144000" cy="1738938"/>
          </a:xfrm>
          <a:prstGeom prst="rect">
            <a:avLst/>
          </a:prstGeom>
        </p:spPr>
        <p:txBody>
          <a:bodyPr wrap="square">
            <a:spAutoFit/>
          </a:bodyPr>
          <a:lstStyle/>
          <a:p>
            <a:r>
              <a:rPr lang="en-US" dirty="0" smtClean="0"/>
              <a:t> </a:t>
            </a:r>
            <a:endParaRPr lang="en-GB" dirty="0"/>
          </a:p>
          <a:p>
            <a:r>
              <a:rPr lang="en-US" dirty="0"/>
              <a:t> </a:t>
            </a:r>
            <a:endParaRPr lang="en-GB" dirty="0"/>
          </a:p>
          <a:p>
            <a:pPr marL="285750" indent="-285750">
              <a:lnSpc>
                <a:spcPct val="150000"/>
              </a:lnSpc>
              <a:buFont typeface="Arial" panose="020B0604020202020204" pitchFamily="34" charset="0"/>
              <a:buChar char="•"/>
            </a:pPr>
            <a:endParaRPr lang="en-GB" dirty="0"/>
          </a:p>
          <a:p>
            <a:pPr>
              <a:lnSpc>
                <a:spcPct val="150000"/>
              </a:lnSpc>
              <a:spcBef>
                <a:spcPts val="300"/>
              </a:spcBef>
            </a:pPr>
            <a:endParaRPr lang="en-ZA" b="1" u="sng" dirty="0">
              <a:cs typeface="Arial" panose="020B0604020202020204" pitchFamily="34" charset="0"/>
            </a:endParaRPr>
          </a:p>
          <a:p>
            <a:pPr marL="446088" indent="-446088">
              <a:lnSpc>
                <a:spcPct val="150000"/>
              </a:lnSpc>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936052416"/>
              </p:ext>
            </p:extLst>
          </p:nvPr>
        </p:nvGraphicFramePr>
        <p:xfrm>
          <a:off x="-17464" y="311728"/>
          <a:ext cx="9161463" cy="5487120"/>
        </p:xfrm>
        <a:graphic>
          <a:graphicData uri="http://schemas.openxmlformats.org/drawingml/2006/table">
            <a:tbl>
              <a:tblPr firstRow="1" firstCol="1" bandRow="1">
                <a:tableStyleId>{5C22544A-7EE6-4342-B048-85BDC9FD1C3A}</a:tableStyleId>
              </a:tblPr>
              <a:tblGrid>
                <a:gridCol w="2075789">
                  <a:extLst>
                    <a:ext uri="{9D8B030D-6E8A-4147-A177-3AD203B41FA5}">
                      <a16:colId xmlns:a16="http://schemas.microsoft.com/office/drawing/2014/main" val="20000"/>
                    </a:ext>
                  </a:extLst>
                </a:gridCol>
                <a:gridCol w="461213">
                  <a:extLst>
                    <a:ext uri="{9D8B030D-6E8A-4147-A177-3AD203B41FA5}">
                      <a16:colId xmlns:a16="http://schemas.microsoft.com/office/drawing/2014/main" val="20001"/>
                    </a:ext>
                  </a:extLst>
                </a:gridCol>
                <a:gridCol w="603123">
                  <a:extLst>
                    <a:ext uri="{9D8B030D-6E8A-4147-A177-3AD203B41FA5}">
                      <a16:colId xmlns:a16="http://schemas.microsoft.com/office/drawing/2014/main" val="20002"/>
                    </a:ext>
                  </a:extLst>
                </a:gridCol>
                <a:gridCol w="653014">
                  <a:extLst>
                    <a:ext uri="{9D8B030D-6E8A-4147-A177-3AD203B41FA5}">
                      <a16:colId xmlns:a16="http://schemas.microsoft.com/office/drawing/2014/main" val="20003"/>
                    </a:ext>
                  </a:extLst>
                </a:gridCol>
                <a:gridCol w="595366">
                  <a:extLst>
                    <a:ext uri="{9D8B030D-6E8A-4147-A177-3AD203B41FA5}">
                      <a16:colId xmlns:a16="http://schemas.microsoft.com/office/drawing/2014/main" val="20004"/>
                    </a:ext>
                  </a:extLst>
                </a:gridCol>
                <a:gridCol w="796640">
                  <a:extLst>
                    <a:ext uri="{9D8B030D-6E8A-4147-A177-3AD203B41FA5}">
                      <a16:colId xmlns:a16="http://schemas.microsoft.com/office/drawing/2014/main" val="20005"/>
                    </a:ext>
                  </a:extLst>
                </a:gridCol>
                <a:gridCol w="617981">
                  <a:extLst>
                    <a:ext uri="{9D8B030D-6E8A-4147-A177-3AD203B41FA5}">
                      <a16:colId xmlns:a16="http://schemas.microsoft.com/office/drawing/2014/main" val="20006"/>
                    </a:ext>
                  </a:extLst>
                </a:gridCol>
                <a:gridCol w="682951">
                  <a:extLst>
                    <a:ext uri="{9D8B030D-6E8A-4147-A177-3AD203B41FA5}">
                      <a16:colId xmlns:a16="http://schemas.microsoft.com/office/drawing/2014/main" val="20007"/>
                    </a:ext>
                  </a:extLst>
                </a:gridCol>
                <a:gridCol w="616814">
                  <a:extLst>
                    <a:ext uri="{9D8B030D-6E8A-4147-A177-3AD203B41FA5}">
                      <a16:colId xmlns:a16="http://schemas.microsoft.com/office/drawing/2014/main" val="20008"/>
                    </a:ext>
                  </a:extLst>
                </a:gridCol>
                <a:gridCol w="750572">
                  <a:extLst>
                    <a:ext uri="{9D8B030D-6E8A-4147-A177-3AD203B41FA5}">
                      <a16:colId xmlns:a16="http://schemas.microsoft.com/office/drawing/2014/main" val="20009"/>
                    </a:ext>
                  </a:extLst>
                </a:gridCol>
                <a:gridCol w="676389">
                  <a:extLst>
                    <a:ext uri="{9D8B030D-6E8A-4147-A177-3AD203B41FA5}">
                      <a16:colId xmlns:a16="http://schemas.microsoft.com/office/drawing/2014/main" val="20010"/>
                    </a:ext>
                  </a:extLst>
                </a:gridCol>
                <a:gridCol w="631611">
                  <a:extLst>
                    <a:ext uri="{9D8B030D-6E8A-4147-A177-3AD203B41FA5}">
                      <a16:colId xmlns:a16="http://schemas.microsoft.com/office/drawing/2014/main" val="20011"/>
                    </a:ext>
                  </a:extLst>
                </a:gridCol>
              </a:tblGrid>
              <a:tr h="304800">
                <a:tc>
                  <a:txBody>
                    <a:bodyPr/>
                    <a:lstStyle/>
                    <a:p>
                      <a:pPr algn="l">
                        <a:lnSpc>
                          <a:spcPts val="1200"/>
                        </a:lnSpc>
                        <a:spcAft>
                          <a:spcPts val="0"/>
                        </a:spcAft>
                      </a:pPr>
                      <a:endParaRPr lang="en-US" sz="105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200"/>
                        </a:lnSpc>
                        <a:spcAft>
                          <a:spcPts val="0"/>
                        </a:spcAft>
                      </a:pPr>
                      <a:r>
                        <a:rPr lang="en-US" sz="1050" dirty="0" smtClean="0">
                          <a:effectLst/>
                          <a:latin typeface="Arial" panose="020B0604020202020204" pitchFamily="34" charset="0"/>
                          <a:ea typeface="Times New Roman" panose="02020603050405020304" pitchFamily="18" charset="0"/>
                          <a:cs typeface="Times New Roman" panose="02020603050405020304" pitchFamily="18" charset="0"/>
                        </a:rPr>
                        <a:t>STEYTLERVILLE</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gridSpan="7">
                  <a:txBody>
                    <a:bodyPr/>
                    <a:lstStyle/>
                    <a:p>
                      <a:pPr algn="ctr">
                        <a:lnSpc>
                          <a:spcPts val="1200"/>
                        </a:lnSpc>
                        <a:spcAft>
                          <a:spcPts val="0"/>
                        </a:spcAft>
                      </a:pPr>
                      <a:r>
                        <a:rPr lang="en-US" sz="1050" dirty="0" smtClean="0">
                          <a:effectLst/>
                          <a:latin typeface="Arial" panose="020B0604020202020204" pitchFamily="34" charset="0"/>
                          <a:ea typeface="Times New Roman" panose="02020603050405020304" pitchFamily="18" charset="0"/>
                          <a:cs typeface="Times New Roman" panose="02020603050405020304" pitchFamily="18" charset="0"/>
                        </a:rPr>
                        <a:t>2022</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l">
                        <a:lnSpc>
                          <a:spcPts val="12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sz="1050" dirty="0"/>
                    </a:p>
                  </a:txBody>
                  <a:tcPr marL="53136" marR="53136" marT="0" marB="0"/>
                </a:tc>
                <a:tc hMerge="1">
                  <a:txBody>
                    <a:bodyPr/>
                    <a:lstStyle/>
                    <a:p>
                      <a:endParaRPr lang="en-ZA" dirty="0"/>
                    </a:p>
                  </a:txBody>
                  <a:tcPr marL="53136" marR="53136" marT="0" marB="0"/>
                </a:tc>
                <a:tc hMerge="1">
                  <a:txBody>
                    <a:bodyPr/>
                    <a:lstStyle/>
                    <a:p>
                      <a:endParaRPr lang="en-ZA" dirty="0"/>
                    </a:p>
                  </a:txBody>
                  <a:tcPr marL="53136" marR="53136" marT="0" marB="0"/>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gridSpan="3">
                  <a:txBody>
                    <a:bodyPr/>
                    <a:lstStyle/>
                    <a:p>
                      <a:pPr algn="ctr">
                        <a:lnSpc>
                          <a:spcPts val="1200"/>
                        </a:lnSpc>
                        <a:spcAft>
                          <a:spcPts val="0"/>
                        </a:spcAft>
                      </a:pPr>
                      <a:r>
                        <a:rPr lang="en-US" sz="1050" dirty="0" smtClean="0">
                          <a:effectLst/>
                        </a:rPr>
                        <a:t>2023</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dirty="0"/>
                    </a:p>
                  </a:txBody>
                  <a:tcPr marL="53136" marR="53136" marT="0" marB="0"/>
                </a:tc>
                <a:tc hMerge="1">
                  <a:txBody>
                    <a:bodyPr/>
                    <a:lstStyle/>
                    <a:p>
                      <a:pPr algn="ctr">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rowSpan="3">
                  <a:txBody>
                    <a:bodyPr/>
                    <a:lstStyle/>
                    <a:p>
                      <a:pPr algn="ctr">
                        <a:lnSpc>
                          <a:spcPts val="12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TOTAL</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0"/>
                  </a:ext>
                </a:extLst>
              </a:tr>
              <a:tr h="256099">
                <a:tc>
                  <a:txBody>
                    <a:bodyPr/>
                    <a:lstStyle/>
                    <a:p>
                      <a:pPr algn="l">
                        <a:lnSpc>
                          <a:spcPts val="1200"/>
                        </a:lnSpc>
                        <a:spcAft>
                          <a:spcPts val="0"/>
                        </a:spcAft>
                      </a:pPr>
                      <a:endParaRPr lang="en-US" sz="105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200"/>
                        </a:lnSpc>
                        <a:spcAft>
                          <a:spcPts val="0"/>
                        </a:spcAft>
                      </a:pPr>
                      <a:r>
                        <a:rPr lang="en-US" sz="1050" dirty="0" smtClean="0">
                          <a:effectLst/>
                          <a:latin typeface="Arial" panose="020B0604020202020204" pitchFamily="34" charset="0"/>
                          <a:ea typeface="Times New Roman" panose="02020603050405020304" pitchFamily="18" charset="0"/>
                          <a:cs typeface="Times New Roman" panose="02020603050405020304" pitchFamily="18" charset="0"/>
                        </a:rPr>
                        <a:t>Activities</a:t>
                      </a:r>
                      <a:r>
                        <a:rPr lang="en-US" sz="105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gridSpan="2">
                  <a:txBody>
                    <a:bodyPr/>
                    <a:lstStyle/>
                    <a:p>
                      <a:pPr algn="ctr">
                        <a:lnSpc>
                          <a:spcPts val="1200"/>
                        </a:lnSpc>
                        <a:spcAft>
                          <a:spcPts val="0"/>
                        </a:spcAft>
                      </a:pPr>
                      <a:r>
                        <a:rPr lang="en-US" sz="11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July</a:t>
                      </a:r>
                      <a:endParaRPr lang="en-ZA" sz="11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3136" marR="53136" marT="0" marB="0" anchor="ctr"/>
                </a:tc>
                <a:tc hMerge="1">
                  <a:txBody>
                    <a:bodyPr/>
                    <a:lstStyle/>
                    <a:p>
                      <a:endParaRPr lang="en-ZA"/>
                    </a:p>
                  </a:txBody>
                  <a:tcPr/>
                </a:tc>
                <a:tc gridSpan="2">
                  <a:txBody>
                    <a:bodyPr/>
                    <a:lstStyle/>
                    <a:p>
                      <a:pPr algn="ctr"/>
                      <a:r>
                        <a:rPr lang="en-US" sz="1100" b="1" dirty="0" smtClean="0">
                          <a:solidFill>
                            <a:schemeClr val="tx1">
                              <a:lumMod val="95000"/>
                              <a:lumOff val="5000"/>
                            </a:schemeClr>
                          </a:solidFill>
                          <a:latin typeface="+mn-lt"/>
                        </a:rPr>
                        <a:t>Sept</a:t>
                      </a:r>
                      <a:r>
                        <a:rPr lang="en-US" sz="1100" b="1" baseline="0" dirty="0" smtClean="0">
                          <a:solidFill>
                            <a:schemeClr val="tx1">
                              <a:lumMod val="95000"/>
                              <a:lumOff val="5000"/>
                            </a:schemeClr>
                          </a:solidFill>
                          <a:latin typeface="+mn-lt"/>
                        </a:rPr>
                        <a:t> </a:t>
                      </a:r>
                      <a:endParaRPr lang="en-ZA" sz="1100" b="1" dirty="0">
                        <a:solidFill>
                          <a:schemeClr val="tx1">
                            <a:lumMod val="95000"/>
                            <a:lumOff val="5000"/>
                          </a:schemeClr>
                        </a:solidFill>
                        <a:latin typeface="+mn-lt"/>
                      </a:endParaRPr>
                    </a:p>
                  </a:txBody>
                  <a:tcPr marL="53136" marR="53136" marT="0" marB="0" anchor="ctr"/>
                </a:tc>
                <a:tc hMerge="1">
                  <a:txBody>
                    <a:bodyPr/>
                    <a:lstStyle/>
                    <a:p>
                      <a:endParaRPr lang="en-ZA"/>
                    </a:p>
                  </a:txBody>
                  <a:tcPr/>
                </a:tc>
                <a:tc>
                  <a:txBody>
                    <a:bodyPr/>
                    <a:lstStyle/>
                    <a:p>
                      <a:pPr algn="ctr">
                        <a:lnSpc>
                          <a:spcPts val="1200"/>
                        </a:lnSpc>
                        <a:spcAft>
                          <a:spcPts val="0"/>
                        </a:spcAft>
                      </a:pPr>
                      <a:r>
                        <a:rPr lang="en-US" sz="11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Oct</a:t>
                      </a:r>
                      <a:endParaRPr lang="en-ZA" sz="11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lnSpc>
                          <a:spcPts val="1200"/>
                        </a:lnSpc>
                        <a:spcAft>
                          <a:spcPts val="0"/>
                        </a:spcAft>
                      </a:pPr>
                      <a:r>
                        <a:rPr lang="en-US" sz="11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Nov</a:t>
                      </a:r>
                      <a:endParaRPr lang="en-ZA" sz="11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lnSpc>
                          <a:spcPts val="1200"/>
                        </a:lnSpc>
                        <a:spcAft>
                          <a:spcPts val="0"/>
                        </a:spcAft>
                      </a:pPr>
                      <a:r>
                        <a:rPr lang="en-US" sz="11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Dec </a:t>
                      </a:r>
                      <a:endParaRPr lang="en-ZA" sz="11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3136" marR="53136" marT="0" marB="0" anchor="ctr"/>
                </a:tc>
                <a:tc gridSpan="2">
                  <a:txBody>
                    <a:bodyPr/>
                    <a:lstStyle/>
                    <a:p>
                      <a:pPr algn="ctr">
                        <a:lnSpc>
                          <a:spcPts val="1200"/>
                        </a:lnSpc>
                        <a:spcAft>
                          <a:spcPts val="0"/>
                        </a:spcAft>
                      </a:pPr>
                      <a:r>
                        <a:rPr lang="en-US" sz="11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March</a:t>
                      </a:r>
                      <a:endParaRPr lang="en-ZA" sz="11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3136" marR="53136" marT="0" marB="0" anchor="ctr"/>
                </a:tc>
                <a:tc hMerge="1">
                  <a:txBody>
                    <a:bodyPr/>
                    <a:lstStyle/>
                    <a:p>
                      <a:pPr algn="ctr">
                        <a:lnSpc>
                          <a:spcPts val="1200"/>
                        </a:lnSpc>
                        <a:spcAft>
                          <a:spcPts val="0"/>
                        </a:spcAft>
                      </a:pP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a:lnSpc>
                          <a:spcPts val="1200"/>
                        </a:lnSpc>
                        <a:spcAft>
                          <a:spcPts val="0"/>
                        </a:spcAft>
                      </a:pPr>
                      <a:r>
                        <a:rPr lang="en-US" sz="11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Apr </a:t>
                      </a:r>
                      <a:endParaRPr lang="en-ZA" sz="11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3136" marR="53136" marT="0" marB="0" anchor="ctr"/>
                </a:tc>
                <a:tc vMerge="1">
                  <a:txBody>
                    <a:bodyPr/>
                    <a:lstStyle/>
                    <a:p>
                      <a:pPr algn="l">
                        <a:lnSpc>
                          <a:spcPts val="1200"/>
                        </a:lnSpc>
                        <a:spcAft>
                          <a:spcPts val="0"/>
                        </a:spcAft>
                      </a:pP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1"/>
                  </a:ext>
                </a:extLst>
              </a:tr>
              <a:tr h="304136">
                <a:tc>
                  <a:txBody>
                    <a:bodyPr/>
                    <a:lstStyle/>
                    <a:p>
                      <a:pPr algn="l">
                        <a:lnSpc>
                          <a:spcPts val="1200"/>
                        </a:lnSpc>
                        <a:spcAft>
                          <a:spcPts val="0"/>
                        </a:spcAft>
                      </a:pPr>
                      <a:r>
                        <a:rPr lang="en-GB" sz="1050" dirty="0">
                          <a:effectLst/>
                        </a:rPr>
                        <a:t>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b="1" dirty="0" smtClean="0">
                          <a:solidFill>
                            <a:schemeClr val="tx1"/>
                          </a:solidFill>
                          <a:latin typeface="+mn-lt"/>
                        </a:rPr>
                        <a:t>13</a:t>
                      </a:r>
                    </a:p>
                  </a:txBody>
                  <a:tcPr marL="53136" marR="53136" marT="0" marB="0" anchor="ctr"/>
                </a:tc>
                <a:tc>
                  <a:txBody>
                    <a:bodyPr/>
                    <a:lstStyle/>
                    <a:p>
                      <a:pPr algn="ctr"/>
                      <a:r>
                        <a:rPr lang="en-US" sz="1100" b="1" dirty="0" smtClean="0">
                          <a:solidFill>
                            <a:schemeClr val="tx1"/>
                          </a:solidFill>
                          <a:latin typeface="+mn-lt"/>
                        </a:rPr>
                        <a:t>15</a:t>
                      </a:r>
                      <a:endParaRPr lang="en-ZA" sz="1100" b="1" dirty="0">
                        <a:solidFill>
                          <a:schemeClr val="tx1"/>
                        </a:solidFill>
                        <a:latin typeface="+mn-lt"/>
                      </a:endParaRPr>
                    </a:p>
                  </a:txBody>
                  <a:tcPr marL="53136" marR="53136" marT="0" marB="0" anchor="ctr"/>
                </a:tc>
                <a:tc>
                  <a:txBody>
                    <a:bodyPr/>
                    <a:lstStyle/>
                    <a:p>
                      <a:pPr algn="ctr"/>
                      <a:r>
                        <a:rPr lang="en-US" sz="1100" b="1" dirty="0" smtClean="0">
                          <a:solidFill>
                            <a:schemeClr val="tx1"/>
                          </a:solidFill>
                          <a:latin typeface="+mn-lt"/>
                        </a:rPr>
                        <a:t>21</a:t>
                      </a:r>
                      <a:endParaRPr lang="en-ZA" sz="1100" b="1" dirty="0">
                        <a:solidFill>
                          <a:schemeClr val="tx1"/>
                        </a:solidFill>
                        <a:latin typeface="+mn-lt"/>
                      </a:endParaRPr>
                    </a:p>
                  </a:txBody>
                  <a:tcPr marL="53136" marR="53136" marT="0" marB="0" anchor="ctr"/>
                </a:tc>
                <a:tc>
                  <a:txBody>
                    <a:bodyPr/>
                    <a:lstStyle/>
                    <a:p>
                      <a:pPr algn="ctr"/>
                      <a:r>
                        <a:rPr lang="en-US" sz="1100" b="1" dirty="0" smtClean="0">
                          <a:latin typeface="+mn-lt"/>
                        </a:rPr>
                        <a:t>26</a:t>
                      </a:r>
                      <a:endParaRPr lang="en-ZA" sz="1100" b="1" dirty="0">
                        <a:latin typeface="+mn-lt"/>
                      </a:endParaRPr>
                    </a:p>
                  </a:txBody>
                  <a:tcPr marL="53136" marR="53136" marT="0" marB="0" anchor="ctr"/>
                </a:tc>
                <a:tc>
                  <a:txBody>
                    <a:bodyPr/>
                    <a:lstStyle/>
                    <a:p>
                      <a:pPr algn="ctr"/>
                      <a:r>
                        <a:rPr lang="en-US" sz="1100" b="1" dirty="0" smtClean="0">
                          <a:solidFill>
                            <a:schemeClr val="tx1"/>
                          </a:solidFill>
                          <a:latin typeface="+mn-lt"/>
                        </a:rPr>
                        <a:t>29</a:t>
                      </a:r>
                      <a:endParaRPr lang="en-ZA" sz="1100" b="1" dirty="0">
                        <a:solidFill>
                          <a:schemeClr val="tx1"/>
                        </a:solidFill>
                        <a:latin typeface="+mn-lt"/>
                      </a:endParaRPr>
                    </a:p>
                  </a:txBody>
                  <a:tcPr marL="53136" marR="53136" marT="0" marB="0" anchor="ctr"/>
                </a:tc>
                <a:tc>
                  <a:txBody>
                    <a:bodyPr/>
                    <a:lstStyle/>
                    <a:p>
                      <a:pPr algn="ctr"/>
                      <a:r>
                        <a:rPr lang="en-US" sz="1100" b="1" dirty="0" smtClean="0">
                          <a:solidFill>
                            <a:schemeClr val="tx1"/>
                          </a:solidFill>
                          <a:latin typeface="+mn-lt"/>
                        </a:rPr>
                        <a:t>27</a:t>
                      </a:r>
                      <a:endParaRPr lang="en-ZA" sz="1100" b="1" dirty="0">
                        <a:solidFill>
                          <a:schemeClr val="tx1"/>
                        </a:solidFill>
                        <a:latin typeface="+mn-lt"/>
                      </a:endParaRPr>
                    </a:p>
                  </a:txBody>
                  <a:tcPr marL="53136" marR="53136" marT="0" marB="0" anchor="ctr"/>
                </a:tc>
                <a:tc>
                  <a:txBody>
                    <a:bodyPr/>
                    <a:lstStyle/>
                    <a:p>
                      <a:pPr algn="ctr"/>
                      <a:r>
                        <a:rPr lang="en-US" sz="1100" b="1" dirty="0" smtClean="0">
                          <a:solidFill>
                            <a:schemeClr val="tx1"/>
                          </a:solidFill>
                          <a:latin typeface="+mn-lt"/>
                        </a:rPr>
                        <a:t>14</a:t>
                      </a:r>
                      <a:endParaRPr lang="en-ZA" sz="1100" b="1" dirty="0">
                        <a:solidFill>
                          <a:schemeClr val="tx1"/>
                        </a:solidFill>
                        <a:latin typeface="+mn-lt"/>
                      </a:endParaRPr>
                    </a:p>
                  </a:txBody>
                  <a:tcPr marL="53136" marR="53136" marT="0" marB="0" anchor="ctr"/>
                </a:tc>
                <a:tc>
                  <a:txBody>
                    <a:bodyPr/>
                    <a:lstStyle/>
                    <a:p>
                      <a:pPr algn="ctr"/>
                      <a:r>
                        <a:rPr lang="en-US" sz="1100" dirty="0" smtClean="0">
                          <a:latin typeface="+mn-lt"/>
                        </a:rPr>
                        <a:t>7</a:t>
                      </a:r>
                      <a:endParaRPr lang="en-ZA" sz="1100" dirty="0">
                        <a:latin typeface="+mn-lt"/>
                      </a:endParaRPr>
                    </a:p>
                  </a:txBody>
                  <a:tcPr marL="53136" marR="53136" marT="0" marB="0" anchor="ctr"/>
                </a:tc>
                <a:tc>
                  <a:txBody>
                    <a:bodyPr/>
                    <a:lstStyle/>
                    <a:p>
                      <a:pPr algn="ctr"/>
                      <a:r>
                        <a:rPr lang="en-US" sz="1100" dirty="0" smtClean="0">
                          <a:latin typeface="+mn-lt"/>
                        </a:rPr>
                        <a:t>16</a:t>
                      </a:r>
                      <a:endParaRPr lang="en-ZA" sz="1100" dirty="0">
                        <a:latin typeface="+mn-lt"/>
                      </a:endParaRPr>
                    </a:p>
                  </a:txBody>
                  <a:tcPr marL="53136" marR="53136" marT="0" marB="0" anchor="ctr"/>
                </a:tc>
                <a:tc>
                  <a:txBody>
                    <a:bodyPr/>
                    <a:lstStyle/>
                    <a:p>
                      <a:pPr algn="ctr"/>
                      <a:r>
                        <a:rPr lang="en-US" sz="1100" b="1" dirty="0" smtClean="0">
                          <a:solidFill>
                            <a:schemeClr val="tx1"/>
                          </a:solidFill>
                          <a:latin typeface="+mn-lt"/>
                        </a:rPr>
                        <a:t>6</a:t>
                      </a:r>
                      <a:endParaRPr lang="en-ZA" sz="1100" b="1" dirty="0">
                        <a:solidFill>
                          <a:schemeClr val="tx1"/>
                        </a:solidFill>
                        <a:latin typeface="+mn-lt"/>
                      </a:endParaRPr>
                    </a:p>
                  </a:txBody>
                  <a:tcPr marL="53136" marR="53136" marT="0" marB="0" anchor="ctr"/>
                </a:tc>
                <a:tc vMerge="1">
                  <a:txBody>
                    <a:bodyPr/>
                    <a:lstStyle/>
                    <a:p>
                      <a:endParaRPr lang="en-ZA" sz="1050" b="1" dirty="0">
                        <a:solidFill>
                          <a:schemeClr val="tx1"/>
                        </a:solidFill>
                      </a:endParaRPr>
                    </a:p>
                  </a:txBody>
                  <a:tcPr marL="53136" marR="53136" marT="0" marB="0"/>
                </a:tc>
                <a:extLst>
                  <a:ext uri="{0D108BD9-81ED-4DB2-BD59-A6C34878D82A}">
                    <a16:rowId xmlns:a16="http://schemas.microsoft.com/office/drawing/2014/main" val="10002"/>
                  </a:ext>
                </a:extLst>
              </a:tr>
              <a:tr h="396187">
                <a:tc>
                  <a:txBody>
                    <a:bodyPr/>
                    <a:lstStyle/>
                    <a:p>
                      <a:pPr algn="l">
                        <a:lnSpc>
                          <a:spcPts val="1200"/>
                        </a:lnSpc>
                        <a:spcAft>
                          <a:spcPts val="0"/>
                        </a:spcAft>
                      </a:pPr>
                      <a:r>
                        <a:rPr lang="en-GB" sz="1050" dirty="0" smtClean="0">
                          <a:effectLst/>
                        </a:rPr>
                        <a:t>Birth </a:t>
                      </a:r>
                      <a:r>
                        <a:rPr lang="en-GB" sz="1050" dirty="0">
                          <a:effectLst/>
                        </a:rPr>
                        <a:t>Reg. within 30 days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2</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2</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2</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4</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3</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4</a:t>
                      </a:r>
                      <a:endParaRPr lang="en-ZA" sz="1100" dirty="0">
                        <a:latin typeface="+mn-lt"/>
                      </a:endParaRPr>
                    </a:p>
                  </a:txBody>
                  <a:tcPr marL="53136" marR="53136" marT="0" marB="0" anchor="ctr"/>
                </a:tc>
                <a:tc>
                  <a:txBody>
                    <a:bodyPr/>
                    <a:lstStyle/>
                    <a:p>
                      <a:pPr algn="ctr"/>
                      <a:r>
                        <a:rPr lang="en-US" sz="1100" dirty="0" smtClean="0">
                          <a:latin typeface="+mn-lt"/>
                        </a:rPr>
                        <a:t>10</a:t>
                      </a:r>
                      <a:endParaRPr lang="en-ZA" sz="1100" dirty="0">
                        <a:latin typeface="+mn-lt"/>
                      </a:endParaRPr>
                    </a:p>
                  </a:txBody>
                  <a:tcPr marL="53136" marR="53136" marT="0" marB="0" anchor="ctr"/>
                </a:tc>
                <a:tc>
                  <a:txBody>
                    <a:bodyPr/>
                    <a:lstStyle/>
                    <a:p>
                      <a:pPr lvl="0" algn="ctr">
                        <a:lnSpc>
                          <a:spcPct val="100000"/>
                        </a:lnSpc>
                        <a:spcAft>
                          <a:spcPts val="0"/>
                        </a:spcAft>
                      </a:pPr>
                      <a:r>
                        <a:rPr lang="en-GB" sz="1100" b="1" dirty="0" smtClean="0">
                          <a:effectLst/>
                          <a:latin typeface="+mn-lt"/>
                        </a:rPr>
                        <a:t>6</a:t>
                      </a: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33</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3"/>
                  </a:ext>
                </a:extLst>
              </a:tr>
              <a:tr h="456204">
                <a:tc>
                  <a:txBody>
                    <a:bodyPr/>
                    <a:lstStyle/>
                    <a:p>
                      <a:pPr algn="l">
                        <a:lnSpc>
                          <a:spcPts val="1200"/>
                        </a:lnSpc>
                        <a:spcAft>
                          <a:spcPts val="0"/>
                        </a:spcAft>
                      </a:pPr>
                      <a:r>
                        <a:rPr lang="en-GB" sz="1050" dirty="0" smtClean="0">
                          <a:effectLst/>
                        </a:rPr>
                        <a:t>Late </a:t>
                      </a:r>
                      <a:r>
                        <a:rPr lang="en-GB" sz="1050" dirty="0">
                          <a:effectLst/>
                        </a:rPr>
                        <a:t>Registration of Births 31 days to 1 year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5</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1</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6</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5</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8</a:t>
                      </a:r>
                      <a:endParaRPr lang="en-ZA" sz="1100" dirty="0">
                        <a:latin typeface="+mn-lt"/>
                      </a:endParaRPr>
                    </a:p>
                  </a:txBody>
                  <a:tcPr marL="53136" marR="53136" marT="0" marB="0" anchor="ctr"/>
                </a:tc>
                <a:tc>
                  <a:txBody>
                    <a:bodyPr/>
                    <a:lstStyle/>
                    <a:p>
                      <a:pPr algn="ctr"/>
                      <a:r>
                        <a:rPr lang="en-US" sz="1100" dirty="0" smtClean="0">
                          <a:latin typeface="+mn-lt"/>
                        </a:rPr>
                        <a:t>6</a:t>
                      </a:r>
                      <a:endParaRPr lang="en-ZA" sz="1100" dirty="0">
                        <a:latin typeface="+mn-lt"/>
                      </a:endParaRPr>
                    </a:p>
                  </a:txBody>
                  <a:tcPr marL="53136" marR="53136" marT="0" marB="0" anchor="ctr"/>
                </a:tc>
                <a:tc>
                  <a:txBody>
                    <a:bodyPr/>
                    <a:lstStyle/>
                    <a:p>
                      <a:pPr lvl="0" algn="ctr">
                        <a:lnSpc>
                          <a:spcPct val="100000"/>
                        </a:lnSpc>
                        <a:spcAft>
                          <a:spcPts val="0"/>
                        </a:spcAft>
                      </a:pPr>
                      <a:r>
                        <a:rPr lang="en-GB" sz="1100" b="1" dirty="0" smtClean="0">
                          <a:effectLst/>
                          <a:latin typeface="+mn-lt"/>
                        </a:rPr>
                        <a:t>3</a:t>
                      </a: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36</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4"/>
                  </a:ext>
                </a:extLst>
              </a:tr>
              <a:tr h="408653">
                <a:tc>
                  <a:txBody>
                    <a:bodyPr/>
                    <a:lstStyle/>
                    <a:p>
                      <a:pPr algn="l">
                        <a:lnSpc>
                          <a:spcPts val="1200"/>
                        </a:lnSpc>
                        <a:spcAft>
                          <a:spcPts val="0"/>
                        </a:spcAft>
                      </a:pPr>
                      <a:r>
                        <a:rPr lang="en-GB" sz="1050" dirty="0" smtClean="0">
                          <a:effectLst/>
                        </a:rPr>
                        <a:t>Late </a:t>
                      </a:r>
                      <a:r>
                        <a:rPr lang="en-GB" sz="1050" dirty="0">
                          <a:effectLst/>
                        </a:rPr>
                        <a:t>Registration of Birth 1-14 years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7</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2</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11</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5"/>
                  </a:ext>
                </a:extLst>
              </a:tr>
              <a:tr h="456204">
                <a:tc>
                  <a:txBody>
                    <a:bodyPr/>
                    <a:lstStyle/>
                    <a:p>
                      <a:pPr algn="l">
                        <a:lnSpc>
                          <a:spcPts val="1200"/>
                        </a:lnSpc>
                        <a:spcAft>
                          <a:spcPts val="0"/>
                        </a:spcAft>
                      </a:pPr>
                      <a:r>
                        <a:rPr lang="en-GB" sz="1050" dirty="0" smtClean="0">
                          <a:effectLst/>
                        </a:rPr>
                        <a:t>Later </a:t>
                      </a:r>
                      <a:r>
                        <a:rPr lang="en-GB" sz="1050" dirty="0">
                          <a:effectLst/>
                        </a:rPr>
                        <a:t>Registration of Birth 15 years and above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3</a:t>
                      </a:r>
                      <a:endParaRPr lang="en-ZA" sz="1100" dirty="0">
                        <a:latin typeface="+mn-lt"/>
                      </a:endParaRPr>
                    </a:p>
                  </a:txBody>
                  <a:tcPr marL="53136" marR="53136" marT="0" marB="0" anchor="ctr"/>
                </a:tc>
                <a:tc>
                  <a:txBody>
                    <a:bodyPr/>
                    <a:lstStyle/>
                    <a:p>
                      <a:pPr algn="ctr"/>
                      <a:r>
                        <a:rPr lang="en-US" sz="1100" dirty="0" smtClean="0">
                          <a:latin typeface="+mn-lt"/>
                        </a:rPr>
                        <a:t>1</a:t>
                      </a:r>
                      <a:endParaRPr lang="en-ZA" sz="1100" dirty="0">
                        <a:latin typeface="+mn-lt"/>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algn="ctr"/>
                      <a:r>
                        <a:rPr lang="en-US" sz="1100" dirty="0" smtClean="0">
                          <a:latin typeface="+mn-lt"/>
                        </a:rPr>
                        <a:t>2</a:t>
                      </a:r>
                      <a:endParaRPr lang="en-ZA" sz="1100" dirty="0">
                        <a:latin typeface="+mn-lt"/>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algn="ctr"/>
                      <a:r>
                        <a:rPr lang="en-US" sz="1200" b="1" i="0" dirty="0" smtClean="0">
                          <a:latin typeface="+mn-lt"/>
                        </a:rPr>
                        <a:t>6</a:t>
                      </a:r>
                      <a:endParaRPr lang="en-ZA" sz="1200" b="1" i="0" dirty="0">
                        <a:latin typeface="+mn-lt"/>
                      </a:endParaRPr>
                    </a:p>
                  </a:txBody>
                  <a:tcPr marL="53136" marR="53136" marT="0" marB="0" anchor="ctr"/>
                </a:tc>
                <a:extLst>
                  <a:ext uri="{0D108BD9-81ED-4DB2-BD59-A6C34878D82A}">
                    <a16:rowId xmlns:a16="http://schemas.microsoft.com/office/drawing/2014/main" val="10006"/>
                  </a:ext>
                </a:extLst>
              </a:tr>
              <a:tr h="479014">
                <a:tc>
                  <a:txBody>
                    <a:bodyPr/>
                    <a:lstStyle/>
                    <a:p>
                      <a:pPr algn="l">
                        <a:lnSpc>
                          <a:spcPts val="1200"/>
                        </a:lnSpc>
                        <a:spcAft>
                          <a:spcPts val="0"/>
                        </a:spcAft>
                      </a:pPr>
                      <a:r>
                        <a:rPr lang="en-GB" sz="1050" dirty="0" smtClean="0">
                          <a:effectLst/>
                        </a:rPr>
                        <a:t>SIDC </a:t>
                      </a:r>
                      <a:r>
                        <a:rPr lang="en-GB" sz="1050" dirty="0">
                          <a:effectLst/>
                        </a:rPr>
                        <a:t>Application for 1st 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3</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GB" sz="1100" b="1" dirty="0" smtClean="0">
                          <a:effectLst/>
                          <a:latin typeface="+mn-lt"/>
                        </a:rPr>
                        <a:t>14</a:t>
                      </a: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3</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7</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27</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7"/>
                  </a:ext>
                </a:extLst>
              </a:tr>
              <a:tr h="396187">
                <a:tc>
                  <a:txBody>
                    <a:bodyPr/>
                    <a:lstStyle/>
                    <a:p>
                      <a:pPr algn="l">
                        <a:lnSpc>
                          <a:spcPts val="1200"/>
                        </a:lnSpc>
                        <a:spcAft>
                          <a:spcPts val="0"/>
                        </a:spcAft>
                      </a:pPr>
                      <a:r>
                        <a:rPr lang="en-GB" sz="1050" dirty="0" smtClean="0">
                          <a:effectLst/>
                        </a:rPr>
                        <a:t>SIDC </a:t>
                      </a:r>
                      <a:r>
                        <a:rPr lang="en-GB" sz="1050" dirty="0">
                          <a:effectLst/>
                        </a:rPr>
                        <a:t>Application for Re-issues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2</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3</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5</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8"/>
                  </a:ext>
                </a:extLst>
              </a:tr>
              <a:tr h="396187">
                <a:tc>
                  <a:txBody>
                    <a:bodyPr/>
                    <a:lstStyle/>
                    <a:p>
                      <a:pPr marL="0" lvl="0" indent="0" algn="l">
                        <a:lnSpc>
                          <a:spcPts val="1200"/>
                        </a:lnSpc>
                        <a:spcAft>
                          <a:spcPts val="0"/>
                        </a:spcAft>
                        <a:buFont typeface="Wingdings" panose="05000000000000000000" pitchFamily="2" charset="2"/>
                        <a:buNone/>
                      </a:pPr>
                      <a:r>
                        <a:rPr lang="en-GB" sz="1050" dirty="0">
                          <a:effectLst/>
                        </a:rPr>
                        <a:t>SIDC Applications for Elderly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12</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8</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8</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11</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39</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9"/>
                  </a:ext>
                </a:extLst>
              </a:tr>
              <a:tr h="396187">
                <a:tc>
                  <a:txBody>
                    <a:bodyPr/>
                    <a:lstStyle/>
                    <a:p>
                      <a:pPr marL="0" lvl="0" indent="0" algn="l">
                        <a:lnSpc>
                          <a:spcPts val="1200"/>
                        </a:lnSpc>
                        <a:spcAft>
                          <a:spcPts val="0"/>
                        </a:spcAft>
                        <a:buFont typeface="Wingdings" panose="05000000000000000000" pitchFamily="2" charset="2"/>
                        <a:buNone/>
                      </a:pPr>
                      <a:r>
                        <a:rPr lang="en-GB" sz="1050" dirty="0">
                          <a:effectLst/>
                        </a:rPr>
                        <a:t>SIDC Collections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11</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4</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15</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10"/>
                  </a:ext>
                </a:extLst>
              </a:tr>
              <a:tr h="396187">
                <a:tc>
                  <a:txBody>
                    <a:bodyPr/>
                    <a:lstStyle/>
                    <a:p>
                      <a:pPr marL="0" lvl="0" indent="0" algn="l">
                        <a:lnSpc>
                          <a:spcPts val="1200"/>
                        </a:lnSpc>
                        <a:spcAft>
                          <a:spcPts val="0"/>
                        </a:spcAft>
                        <a:buFont typeface="Wingdings" panose="05000000000000000000" pitchFamily="2" charset="2"/>
                        <a:buNone/>
                      </a:pPr>
                      <a:r>
                        <a:rPr lang="en-GB" sz="1050" dirty="0">
                          <a:effectLst/>
                        </a:rPr>
                        <a:t>Birth certificates re-issues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3</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3</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11"/>
                  </a:ext>
                </a:extLst>
              </a:tr>
              <a:tr h="396187">
                <a:tc>
                  <a:txBody>
                    <a:bodyPr/>
                    <a:lstStyle/>
                    <a:p>
                      <a:pPr marL="0" lvl="0" indent="0" algn="l">
                        <a:lnSpc>
                          <a:spcPts val="1200"/>
                        </a:lnSpc>
                        <a:spcAft>
                          <a:spcPts val="0"/>
                        </a:spcAft>
                        <a:buFont typeface="Wingdings" panose="05000000000000000000" pitchFamily="2" charset="2"/>
                        <a:buNone/>
                      </a:pPr>
                      <a:r>
                        <a:rPr lang="en-GB" sz="1050" dirty="0">
                          <a:effectLst/>
                        </a:rPr>
                        <a:t>Marriage certificates re-issues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2</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2</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12"/>
                  </a:ext>
                </a:extLst>
              </a:tr>
              <a:tr h="396187">
                <a:tc>
                  <a:txBody>
                    <a:bodyPr/>
                    <a:lstStyle/>
                    <a:p>
                      <a:pPr marL="0" lvl="0" indent="0" algn="l">
                        <a:lnSpc>
                          <a:spcPts val="1200"/>
                        </a:lnSpc>
                        <a:spcAft>
                          <a:spcPts val="0"/>
                        </a:spcAft>
                        <a:buFont typeface="Wingdings" panose="05000000000000000000" pitchFamily="2" charset="2"/>
                        <a:buNone/>
                      </a:pPr>
                      <a:r>
                        <a:rPr lang="en-GB" sz="1050" dirty="0">
                          <a:effectLst/>
                        </a:rPr>
                        <a:t>Death certificates re-issues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1</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algn="ctr"/>
                      <a:r>
                        <a:rPr lang="en-US" sz="1100" dirty="0" smtClean="0">
                          <a:latin typeface="+mn-lt"/>
                        </a:rPr>
                        <a:t>0</a:t>
                      </a:r>
                      <a:endParaRPr lang="en-ZA" sz="1100" dirty="0">
                        <a:latin typeface="+mn-lt"/>
                      </a:endParaRPr>
                    </a:p>
                  </a:txBody>
                  <a:tcPr marL="53136" marR="53136" marT="0" marB="0" anchor="ctr"/>
                </a:tc>
                <a:tc>
                  <a:txBody>
                    <a:bodyPr/>
                    <a:lstStyle/>
                    <a:p>
                      <a:pPr lvl="0" algn="ctr">
                        <a:lnSpc>
                          <a:spcPct val="1000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0</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1</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3459163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0" y="25972"/>
            <a:ext cx="9144000" cy="3323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400" b="1" kern="0" dirty="0" smtClean="0"/>
              <a:t>Mobile services   (cont.…… </a:t>
            </a:r>
            <a:endParaRPr lang="en-ZA" altLang="en-US" sz="2400" b="1" kern="0" dirty="0" smtClean="0"/>
          </a:p>
        </p:txBody>
      </p:sp>
      <p:sp>
        <p:nvSpPr>
          <p:cNvPr id="4" name="Rectangle 3"/>
          <p:cNvSpPr/>
          <p:nvPr/>
        </p:nvSpPr>
        <p:spPr>
          <a:xfrm>
            <a:off x="107950" y="988262"/>
            <a:ext cx="8583930" cy="2954655"/>
          </a:xfrm>
          <a:prstGeom prst="rect">
            <a:avLst/>
          </a:prstGeom>
        </p:spPr>
        <p:txBody>
          <a:bodyPr wrap="square">
            <a:spAutoFit/>
          </a:bodyPr>
          <a:lstStyle/>
          <a:p>
            <a:pPr lvl="0" algn="just" defTabSz="914400" eaLnBrk="0" fontAlgn="base" hangingPunct="0">
              <a:spcBef>
                <a:spcPts val="600"/>
              </a:spcBef>
              <a:spcAft>
                <a:spcPts val="600"/>
              </a:spcAft>
              <a:buClr>
                <a:srgbClr val="7D0900"/>
              </a:buClr>
              <a:defRPr/>
            </a:pPr>
            <a:r>
              <a:rPr lang="en-ZA" dirty="0" smtClean="0">
                <a:latin typeface="+mj-lt"/>
                <a:cs typeface="Arial" panose="020B0604020202020204" pitchFamily="34" charset="0"/>
              </a:rPr>
              <a:t> </a:t>
            </a: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p:txBody>
      </p:sp>
      <p:sp>
        <p:nvSpPr>
          <p:cNvPr id="6" name="Rectangle 5"/>
          <p:cNvSpPr/>
          <p:nvPr/>
        </p:nvSpPr>
        <p:spPr>
          <a:xfrm>
            <a:off x="-17463" y="413770"/>
            <a:ext cx="9144000" cy="1738938"/>
          </a:xfrm>
          <a:prstGeom prst="rect">
            <a:avLst/>
          </a:prstGeom>
        </p:spPr>
        <p:txBody>
          <a:bodyPr wrap="square">
            <a:spAutoFit/>
          </a:bodyPr>
          <a:lstStyle/>
          <a:p>
            <a:r>
              <a:rPr lang="en-US" dirty="0" smtClean="0"/>
              <a:t> </a:t>
            </a:r>
            <a:endParaRPr lang="en-GB" dirty="0"/>
          </a:p>
          <a:p>
            <a:r>
              <a:rPr lang="en-US" dirty="0"/>
              <a:t> </a:t>
            </a:r>
            <a:endParaRPr lang="en-GB" dirty="0"/>
          </a:p>
          <a:p>
            <a:pPr marL="285750" indent="-285750">
              <a:lnSpc>
                <a:spcPct val="150000"/>
              </a:lnSpc>
              <a:buFont typeface="Arial" panose="020B0604020202020204" pitchFamily="34" charset="0"/>
              <a:buChar char="•"/>
            </a:pPr>
            <a:endParaRPr lang="en-GB" dirty="0"/>
          </a:p>
          <a:p>
            <a:pPr>
              <a:lnSpc>
                <a:spcPct val="150000"/>
              </a:lnSpc>
              <a:spcBef>
                <a:spcPts val="300"/>
              </a:spcBef>
            </a:pPr>
            <a:endParaRPr lang="en-ZA" b="1" u="sng" dirty="0">
              <a:cs typeface="Arial" panose="020B0604020202020204" pitchFamily="34" charset="0"/>
            </a:endParaRPr>
          </a:p>
          <a:p>
            <a:pPr marL="446088" indent="-446088">
              <a:lnSpc>
                <a:spcPct val="150000"/>
              </a:lnSpc>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28</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597935284"/>
              </p:ext>
            </p:extLst>
          </p:nvPr>
        </p:nvGraphicFramePr>
        <p:xfrm>
          <a:off x="-17467" y="439234"/>
          <a:ext cx="9161466" cy="4970668"/>
        </p:xfrm>
        <a:graphic>
          <a:graphicData uri="http://schemas.openxmlformats.org/drawingml/2006/table">
            <a:tbl>
              <a:tblPr firstRow="1" firstCol="1" bandRow="1">
                <a:tableStyleId>{5C22544A-7EE6-4342-B048-85BDC9FD1C3A}</a:tableStyleId>
              </a:tblPr>
              <a:tblGrid>
                <a:gridCol w="1455058">
                  <a:extLst>
                    <a:ext uri="{9D8B030D-6E8A-4147-A177-3AD203B41FA5}">
                      <a16:colId xmlns:a16="http://schemas.microsoft.com/office/drawing/2014/main" val="20000"/>
                    </a:ext>
                  </a:extLst>
                </a:gridCol>
                <a:gridCol w="241603">
                  <a:extLst>
                    <a:ext uri="{9D8B030D-6E8A-4147-A177-3AD203B41FA5}">
                      <a16:colId xmlns:a16="http://schemas.microsoft.com/office/drawing/2014/main" val="20001"/>
                    </a:ext>
                  </a:extLst>
                </a:gridCol>
                <a:gridCol w="387600">
                  <a:extLst>
                    <a:ext uri="{9D8B030D-6E8A-4147-A177-3AD203B41FA5}">
                      <a16:colId xmlns:a16="http://schemas.microsoft.com/office/drawing/2014/main" val="20002"/>
                    </a:ext>
                  </a:extLst>
                </a:gridCol>
                <a:gridCol w="288098">
                  <a:extLst>
                    <a:ext uri="{9D8B030D-6E8A-4147-A177-3AD203B41FA5}">
                      <a16:colId xmlns:a16="http://schemas.microsoft.com/office/drawing/2014/main" val="20003"/>
                    </a:ext>
                  </a:extLst>
                </a:gridCol>
                <a:gridCol w="402902">
                  <a:extLst>
                    <a:ext uri="{9D8B030D-6E8A-4147-A177-3AD203B41FA5}">
                      <a16:colId xmlns:a16="http://schemas.microsoft.com/office/drawing/2014/main" val="20004"/>
                    </a:ext>
                  </a:extLst>
                </a:gridCol>
                <a:gridCol w="390507">
                  <a:extLst>
                    <a:ext uri="{9D8B030D-6E8A-4147-A177-3AD203B41FA5}">
                      <a16:colId xmlns:a16="http://schemas.microsoft.com/office/drawing/2014/main" val="20005"/>
                    </a:ext>
                  </a:extLst>
                </a:gridCol>
                <a:gridCol w="332125">
                  <a:extLst>
                    <a:ext uri="{9D8B030D-6E8A-4147-A177-3AD203B41FA5}">
                      <a16:colId xmlns:a16="http://schemas.microsoft.com/office/drawing/2014/main" val="20006"/>
                    </a:ext>
                  </a:extLst>
                </a:gridCol>
                <a:gridCol w="355032">
                  <a:extLst>
                    <a:ext uri="{9D8B030D-6E8A-4147-A177-3AD203B41FA5}">
                      <a16:colId xmlns:a16="http://schemas.microsoft.com/office/drawing/2014/main" val="20007"/>
                    </a:ext>
                  </a:extLst>
                </a:gridCol>
                <a:gridCol w="310657">
                  <a:extLst>
                    <a:ext uri="{9D8B030D-6E8A-4147-A177-3AD203B41FA5}">
                      <a16:colId xmlns:a16="http://schemas.microsoft.com/office/drawing/2014/main" val="20008"/>
                    </a:ext>
                  </a:extLst>
                </a:gridCol>
                <a:gridCol w="450937">
                  <a:extLst>
                    <a:ext uri="{9D8B030D-6E8A-4147-A177-3AD203B41FA5}">
                      <a16:colId xmlns:a16="http://schemas.microsoft.com/office/drawing/2014/main" val="20009"/>
                    </a:ext>
                  </a:extLst>
                </a:gridCol>
                <a:gridCol w="388307">
                  <a:extLst>
                    <a:ext uri="{9D8B030D-6E8A-4147-A177-3AD203B41FA5}">
                      <a16:colId xmlns:a16="http://schemas.microsoft.com/office/drawing/2014/main" val="20010"/>
                    </a:ext>
                  </a:extLst>
                </a:gridCol>
                <a:gridCol w="400833">
                  <a:extLst>
                    <a:ext uri="{9D8B030D-6E8A-4147-A177-3AD203B41FA5}">
                      <a16:colId xmlns:a16="http://schemas.microsoft.com/office/drawing/2014/main" val="20011"/>
                    </a:ext>
                  </a:extLst>
                </a:gridCol>
                <a:gridCol w="338203">
                  <a:extLst>
                    <a:ext uri="{9D8B030D-6E8A-4147-A177-3AD203B41FA5}">
                      <a16:colId xmlns:a16="http://schemas.microsoft.com/office/drawing/2014/main" val="20012"/>
                    </a:ext>
                  </a:extLst>
                </a:gridCol>
                <a:gridCol w="400832">
                  <a:extLst>
                    <a:ext uri="{9D8B030D-6E8A-4147-A177-3AD203B41FA5}">
                      <a16:colId xmlns:a16="http://schemas.microsoft.com/office/drawing/2014/main" val="20013"/>
                    </a:ext>
                  </a:extLst>
                </a:gridCol>
                <a:gridCol w="413359">
                  <a:extLst>
                    <a:ext uri="{9D8B030D-6E8A-4147-A177-3AD203B41FA5}">
                      <a16:colId xmlns:a16="http://schemas.microsoft.com/office/drawing/2014/main" val="20014"/>
                    </a:ext>
                  </a:extLst>
                </a:gridCol>
                <a:gridCol w="350729">
                  <a:extLst>
                    <a:ext uri="{9D8B030D-6E8A-4147-A177-3AD203B41FA5}">
                      <a16:colId xmlns:a16="http://schemas.microsoft.com/office/drawing/2014/main" val="20015"/>
                    </a:ext>
                  </a:extLst>
                </a:gridCol>
                <a:gridCol w="338203">
                  <a:extLst>
                    <a:ext uri="{9D8B030D-6E8A-4147-A177-3AD203B41FA5}">
                      <a16:colId xmlns:a16="http://schemas.microsoft.com/office/drawing/2014/main" val="20016"/>
                    </a:ext>
                  </a:extLst>
                </a:gridCol>
                <a:gridCol w="313150">
                  <a:extLst>
                    <a:ext uri="{9D8B030D-6E8A-4147-A177-3AD203B41FA5}">
                      <a16:colId xmlns:a16="http://schemas.microsoft.com/office/drawing/2014/main" val="20017"/>
                    </a:ext>
                  </a:extLst>
                </a:gridCol>
                <a:gridCol w="263047">
                  <a:extLst>
                    <a:ext uri="{9D8B030D-6E8A-4147-A177-3AD203B41FA5}">
                      <a16:colId xmlns:a16="http://schemas.microsoft.com/office/drawing/2014/main" val="20018"/>
                    </a:ext>
                  </a:extLst>
                </a:gridCol>
                <a:gridCol w="275573">
                  <a:extLst>
                    <a:ext uri="{9D8B030D-6E8A-4147-A177-3AD203B41FA5}">
                      <a16:colId xmlns:a16="http://schemas.microsoft.com/office/drawing/2014/main" val="20019"/>
                    </a:ext>
                  </a:extLst>
                </a:gridCol>
                <a:gridCol w="303050">
                  <a:extLst>
                    <a:ext uri="{9D8B030D-6E8A-4147-A177-3AD203B41FA5}">
                      <a16:colId xmlns:a16="http://schemas.microsoft.com/office/drawing/2014/main" val="20020"/>
                    </a:ext>
                  </a:extLst>
                </a:gridCol>
                <a:gridCol w="257653">
                  <a:extLst>
                    <a:ext uri="{9D8B030D-6E8A-4147-A177-3AD203B41FA5}">
                      <a16:colId xmlns:a16="http://schemas.microsoft.com/office/drawing/2014/main" val="20021"/>
                    </a:ext>
                  </a:extLst>
                </a:gridCol>
                <a:gridCol w="504008">
                  <a:extLst>
                    <a:ext uri="{9D8B030D-6E8A-4147-A177-3AD203B41FA5}">
                      <a16:colId xmlns:a16="http://schemas.microsoft.com/office/drawing/2014/main" val="20022"/>
                    </a:ext>
                  </a:extLst>
                </a:gridCol>
              </a:tblGrid>
              <a:tr h="299581">
                <a:tc>
                  <a:txBody>
                    <a:bodyPr/>
                    <a:lstStyle/>
                    <a:p>
                      <a:pPr algn="l">
                        <a:lnSpc>
                          <a:spcPts val="1200"/>
                        </a:lnSpc>
                        <a:spcAft>
                          <a:spcPts val="0"/>
                        </a:spcAft>
                      </a:pPr>
                      <a:endParaRPr lang="en-US" sz="105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ctr">
                        <a:lnSpc>
                          <a:spcPts val="1200"/>
                        </a:lnSpc>
                        <a:spcAft>
                          <a:spcPts val="0"/>
                        </a:spcAft>
                      </a:pPr>
                      <a:r>
                        <a:rPr lang="en-US" sz="1050" dirty="0" smtClean="0">
                          <a:effectLst/>
                          <a:latin typeface="Arial" panose="020B0604020202020204" pitchFamily="34" charset="0"/>
                          <a:ea typeface="Times New Roman" panose="02020603050405020304" pitchFamily="18" charset="0"/>
                          <a:cs typeface="Times New Roman" panose="02020603050405020304" pitchFamily="18" charset="0"/>
                        </a:rPr>
                        <a:t>JANSENVILLE</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gridSpan="12">
                  <a:txBody>
                    <a:bodyPr/>
                    <a:lstStyle/>
                    <a:p>
                      <a:pPr algn="ctr">
                        <a:lnSpc>
                          <a:spcPts val="1200"/>
                        </a:lnSpc>
                        <a:spcAft>
                          <a:spcPts val="0"/>
                        </a:spcAft>
                      </a:pPr>
                      <a:r>
                        <a:rPr lang="en-US" sz="1050" dirty="0" smtClean="0">
                          <a:effectLst/>
                          <a:latin typeface="Arial" panose="020B0604020202020204" pitchFamily="34" charset="0"/>
                          <a:ea typeface="Times New Roman" panose="02020603050405020304" pitchFamily="18" charset="0"/>
                          <a:cs typeface="Times New Roman" panose="02020603050405020304" pitchFamily="18" charset="0"/>
                        </a:rPr>
                        <a:t>2022</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hMerge="1">
                  <a:txBody>
                    <a:bodyPr/>
                    <a:lstStyle/>
                    <a:p>
                      <a:endParaRPr lang="en-ZA"/>
                    </a:p>
                  </a:txBody>
                  <a:tcPr/>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l">
                        <a:lnSpc>
                          <a:spcPts val="12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hMerge="1">
                  <a:txBody>
                    <a:bodyPr/>
                    <a:lstStyle/>
                    <a:p>
                      <a:endParaRPr lang="en-ZA" sz="1050" dirty="0"/>
                    </a:p>
                  </a:txBody>
                  <a:tcPr marL="53136" marR="53136" marT="0" marB="0"/>
                </a:tc>
                <a:tc hMerge="1">
                  <a:txBody>
                    <a:bodyPr/>
                    <a:lstStyle/>
                    <a:p>
                      <a:endParaRPr lang="en-ZA"/>
                    </a:p>
                  </a:txBody>
                  <a:tcPr/>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gridSpan="9">
                  <a:txBody>
                    <a:bodyPr/>
                    <a:lstStyle/>
                    <a:p>
                      <a:pPr algn="ctr">
                        <a:lnSpc>
                          <a:spcPts val="1200"/>
                        </a:lnSpc>
                        <a:spcAft>
                          <a:spcPts val="0"/>
                        </a:spcAft>
                      </a:pPr>
                      <a:r>
                        <a:rPr lang="en-US" sz="1050" dirty="0" smtClean="0">
                          <a:effectLst/>
                        </a:rPr>
                        <a:t>2023</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hMerge="1">
                  <a:txBody>
                    <a:bodyPr/>
                    <a:lstStyle/>
                    <a:p>
                      <a:endParaRPr lang="en-ZA"/>
                    </a:p>
                  </a:txBody>
                  <a:tcPr/>
                </a:tc>
                <a:tc hMerge="1">
                  <a:txBody>
                    <a:bodyPr/>
                    <a:lstStyle/>
                    <a:p>
                      <a:endParaRPr lang="en-ZA"/>
                    </a:p>
                  </a:txBody>
                  <a:tcPr/>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rowSpan="3">
                  <a:txBody>
                    <a:bodyPr/>
                    <a:lstStyle/>
                    <a:p>
                      <a:pPr algn="l">
                        <a:lnSpc>
                          <a:spcPts val="1200"/>
                        </a:lnSpc>
                        <a:spcAft>
                          <a:spcPts val="0"/>
                        </a:spcAft>
                      </a:pPr>
                      <a:r>
                        <a:rPr lang="en-US" sz="900" b="1" dirty="0" smtClean="0">
                          <a:effectLst/>
                          <a:latin typeface="+mn-lt"/>
                          <a:ea typeface="Times New Roman" panose="02020603050405020304" pitchFamily="18" charset="0"/>
                          <a:cs typeface="Times New Roman" panose="02020603050405020304" pitchFamily="18" charset="0"/>
                        </a:rPr>
                        <a:t>TOTAL</a:t>
                      </a:r>
                      <a:endParaRPr lang="en-ZA" sz="900" b="1"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0"/>
                  </a:ext>
                </a:extLst>
              </a:tr>
              <a:tr h="299581">
                <a:tc>
                  <a:txBody>
                    <a:bodyPr/>
                    <a:lstStyle/>
                    <a:p>
                      <a:pPr algn="l">
                        <a:lnSpc>
                          <a:spcPts val="1200"/>
                        </a:lnSpc>
                        <a:spcAft>
                          <a:spcPts val="0"/>
                        </a:spcAft>
                      </a:pPr>
                      <a:endParaRPr lang="en-US" sz="105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200"/>
                        </a:lnSpc>
                        <a:spcAft>
                          <a:spcPts val="0"/>
                        </a:spcAft>
                      </a:pPr>
                      <a:r>
                        <a:rPr lang="en-US" sz="1050" dirty="0" smtClean="0">
                          <a:effectLst/>
                          <a:latin typeface="Arial" panose="020B0604020202020204" pitchFamily="34" charset="0"/>
                          <a:ea typeface="Times New Roman" panose="02020603050405020304" pitchFamily="18" charset="0"/>
                          <a:cs typeface="Times New Roman" panose="02020603050405020304" pitchFamily="18" charset="0"/>
                        </a:rPr>
                        <a:t>Activities</a:t>
                      </a:r>
                      <a:r>
                        <a:rPr lang="en-US" sz="105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gridSpan="2">
                  <a:txBody>
                    <a:bodyPr/>
                    <a:lstStyle/>
                    <a:p>
                      <a:pPr algn="ctr">
                        <a:lnSpc>
                          <a:spcPts val="1200"/>
                        </a:lnSpc>
                        <a:spcAft>
                          <a:spcPts val="0"/>
                        </a:spcAft>
                      </a:pPr>
                      <a:r>
                        <a:rPr lang="en-US" sz="10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Jun</a:t>
                      </a:r>
                      <a:endParaRPr lang="en-ZA" sz="10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3136" marR="53136" marT="0" marB="0" anchor="ctr"/>
                </a:tc>
                <a:tc hMerge="1">
                  <a:txBody>
                    <a:bodyPr/>
                    <a:lstStyle/>
                    <a:p>
                      <a:pPr algn="ctr">
                        <a:lnSpc>
                          <a:spcPts val="1200"/>
                        </a:lnSpc>
                        <a:spcAft>
                          <a:spcPts val="0"/>
                        </a:spcAft>
                      </a:pP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gridSpan="2">
                  <a:txBody>
                    <a:bodyPr/>
                    <a:lstStyle/>
                    <a:p>
                      <a:pPr algn="ctr">
                        <a:lnSpc>
                          <a:spcPts val="1200"/>
                        </a:lnSpc>
                        <a:spcAft>
                          <a:spcPts val="0"/>
                        </a:spcAft>
                      </a:pPr>
                      <a:r>
                        <a:rPr lang="en-US" sz="10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July</a:t>
                      </a:r>
                      <a:endParaRPr lang="en-ZA" sz="10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3136" marR="53136" marT="0" marB="0" anchor="ctr"/>
                </a:tc>
                <a:tc hMerge="1">
                  <a:txBody>
                    <a:bodyPr/>
                    <a:lstStyle/>
                    <a:p>
                      <a:endParaRPr lang="en-ZA"/>
                    </a:p>
                  </a:txBody>
                  <a:tcPr/>
                </a:tc>
                <a:tc gridSpan="3">
                  <a:txBody>
                    <a:bodyPr/>
                    <a:lstStyle/>
                    <a:p>
                      <a:pPr algn="ctr">
                        <a:lnSpc>
                          <a:spcPts val="1200"/>
                        </a:lnSpc>
                        <a:spcAft>
                          <a:spcPts val="0"/>
                        </a:spcAft>
                      </a:pPr>
                      <a:r>
                        <a:rPr lang="en-US" sz="10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Aug</a:t>
                      </a:r>
                      <a:r>
                        <a:rPr lang="en-US" sz="1000" b="1" baseline="0"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 </a:t>
                      </a:r>
                      <a:endParaRPr lang="en-ZA" sz="10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p>
                      <a:pPr algn="ctr"/>
                      <a:endParaRPr lang="en-ZA" sz="1000" b="1" dirty="0">
                        <a:solidFill>
                          <a:schemeClr val="tx1">
                            <a:lumMod val="95000"/>
                            <a:lumOff val="5000"/>
                          </a:schemeClr>
                        </a:solidFill>
                        <a:latin typeface="+mn-lt"/>
                      </a:endParaRPr>
                    </a:p>
                  </a:txBody>
                  <a:tcPr marL="53136" marR="53136" marT="0" marB="0" anchor="ctr"/>
                </a:tc>
                <a:tc hMerge="1">
                  <a:txBody>
                    <a:bodyPr/>
                    <a:lstStyle/>
                    <a:p>
                      <a:endParaRPr lang="en-ZA"/>
                    </a:p>
                  </a:txBody>
                  <a:tcPr/>
                </a:tc>
                <a:tc hMerge="1">
                  <a:txBody>
                    <a:bodyPr/>
                    <a:lstStyle/>
                    <a:p>
                      <a:pPr algn="ctr"/>
                      <a:endParaRPr lang="en-ZA" sz="1050" b="1" dirty="0">
                        <a:solidFill>
                          <a:schemeClr val="tx1">
                            <a:lumMod val="95000"/>
                            <a:lumOff val="5000"/>
                          </a:schemeClr>
                        </a:solidFill>
                      </a:endParaRPr>
                    </a:p>
                  </a:txBody>
                  <a:tcPr marL="53136" marR="53136" marT="0" marB="0"/>
                </a:tc>
                <a:tc>
                  <a:txBody>
                    <a:bodyPr/>
                    <a:lstStyle/>
                    <a:p>
                      <a:r>
                        <a:rPr lang="en-US" sz="1000" dirty="0" smtClean="0">
                          <a:latin typeface="+mn-lt"/>
                        </a:rPr>
                        <a:t>Sep</a:t>
                      </a:r>
                      <a:endParaRPr lang="en-ZA" sz="1000" dirty="0">
                        <a:latin typeface="+mn-lt"/>
                      </a:endParaRPr>
                    </a:p>
                  </a:txBody>
                  <a:tcPr marL="53136" marR="53136" marT="0" marB="0" anchor="ctr"/>
                </a:tc>
                <a:tc>
                  <a:txBody>
                    <a:bodyPr/>
                    <a:lstStyle/>
                    <a:p>
                      <a:pPr algn="ctr">
                        <a:lnSpc>
                          <a:spcPts val="1200"/>
                        </a:lnSpc>
                        <a:spcAft>
                          <a:spcPts val="0"/>
                        </a:spcAft>
                      </a:pPr>
                      <a:r>
                        <a:rPr lang="en-US" sz="10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Oct</a:t>
                      </a:r>
                      <a:endParaRPr lang="en-ZA" sz="10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lnSpc>
                          <a:spcPts val="1200"/>
                        </a:lnSpc>
                        <a:spcAft>
                          <a:spcPts val="0"/>
                        </a:spcAft>
                      </a:pPr>
                      <a:r>
                        <a:rPr lang="en-US" sz="10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Nov </a:t>
                      </a:r>
                      <a:endParaRPr lang="en-ZA" sz="10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3136" marR="53136" marT="0" marB="0" anchor="ctr"/>
                </a:tc>
                <a:tc gridSpan="2">
                  <a:txBody>
                    <a:bodyPr/>
                    <a:lstStyle/>
                    <a:p>
                      <a:pPr algn="ctr">
                        <a:lnSpc>
                          <a:spcPts val="1200"/>
                        </a:lnSpc>
                        <a:spcAft>
                          <a:spcPts val="0"/>
                        </a:spcAft>
                      </a:pPr>
                      <a:r>
                        <a:rPr lang="en-US" sz="10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Dec</a:t>
                      </a:r>
                      <a:endParaRPr lang="en-ZA" sz="10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3136" marR="53136" marT="0" marB="0" anchor="ctr"/>
                </a:tc>
                <a:tc hMerge="1">
                  <a:txBody>
                    <a:bodyPr/>
                    <a:lstStyle/>
                    <a:p>
                      <a:pPr algn="l">
                        <a:lnSpc>
                          <a:spcPts val="12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gridSpan="3">
                  <a:txBody>
                    <a:bodyPr/>
                    <a:lstStyle/>
                    <a:p>
                      <a:pPr algn="ctr">
                        <a:lnSpc>
                          <a:spcPts val="1200"/>
                        </a:lnSpc>
                        <a:spcAft>
                          <a:spcPts val="0"/>
                        </a:spcAft>
                      </a:pPr>
                      <a:r>
                        <a:rPr lang="en-US" sz="10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Jan </a:t>
                      </a:r>
                      <a:endParaRPr lang="en-ZA" sz="10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3136" marR="53136" marT="0" marB="0" anchor="ctr"/>
                </a:tc>
                <a:tc hMerge="1">
                  <a:txBody>
                    <a:bodyPr/>
                    <a:lstStyle/>
                    <a:p>
                      <a:endParaRPr lang="en-ZA"/>
                    </a:p>
                  </a:txBody>
                  <a:tcPr/>
                </a:tc>
                <a:tc hMerge="1">
                  <a:txBody>
                    <a:bodyPr/>
                    <a:lstStyle/>
                    <a:p>
                      <a:endParaRPr lang="en-ZA"/>
                    </a:p>
                  </a:txBody>
                  <a:tcPr/>
                </a:tc>
                <a:tc gridSpan="3">
                  <a:txBody>
                    <a:bodyPr/>
                    <a:lstStyle/>
                    <a:p>
                      <a:pPr algn="ctr">
                        <a:lnSpc>
                          <a:spcPts val="1200"/>
                        </a:lnSpc>
                        <a:spcAft>
                          <a:spcPts val="0"/>
                        </a:spcAft>
                      </a:pPr>
                      <a:r>
                        <a:rPr lang="en-US" sz="1000" b="1" dirty="0" smtClean="0">
                          <a:solidFill>
                            <a:schemeClr val="tx1">
                              <a:lumMod val="95000"/>
                              <a:lumOff val="5000"/>
                            </a:schemeClr>
                          </a:solidFill>
                          <a:effectLst/>
                          <a:latin typeface="+mn-lt"/>
                          <a:ea typeface="Times New Roman" panose="02020603050405020304" pitchFamily="18" charset="0"/>
                          <a:cs typeface="Times New Roman" panose="02020603050405020304" pitchFamily="18" charset="0"/>
                        </a:rPr>
                        <a:t>Feb</a:t>
                      </a:r>
                      <a:endParaRPr lang="en-ZA" sz="10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3136" marR="53136" marT="0" marB="0" anchor="ctr"/>
                </a:tc>
                <a:tc hMerge="1">
                  <a:txBody>
                    <a:bodyPr/>
                    <a:lstStyle/>
                    <a:p>
                      <a:pPr algn="ctr">
                        <a:lnSpc>
                          <a:spcPts val="1200"/>
                        </a:lnSpc>
                        <a:spcAft>
                          <a:spcPts val="0"/>
                        </a:spcAft>
                      </a:pP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ctr">
                        <a:lnSpc>
                          <a:spcPts val="1200"/>
                        </a:lnSpc>
                        <a:spcAft>
                          <a:spcPts val="0"/>
                        </a:spcAft>
                      </a:pPr>
                      <a:endParaRPr lang="en-ZA" sz="1050" b="1" dirty="0">
                        <a:solidFill>
                          <a:schemeClr val="tx1">
                            <a:lumMod val="95000"/>
                            <a:lumOff val="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gridSpan="3">
                  <a:txBody>
                    <a:bodyPr/>
                    <a:lstStyle/>
                    <a:p>
                      <a:r>
                        <a:rPr lang="en-US" sz="1000" dirty="0" smtClean="0">
                          <a:latin typeface="+mn-lt"/>
                        </a:rPr>
                        <a:t>Mar</a:t>
                      </a:r>
                      <a:endParaRPr lang="en-ZA" sz="1000" dirty="0">
                        <a:latin typeface="+mn-lt"/>
                      </a:endParaRPr>
                    </a:p>
                  </a:txBody>
                  <a:tcPr marL="53136" marR="53136" marT="0" marB="0" anchor="ctr"/>
                </a:tc>
                <a:tc hMerge="1">
                  <a:txBody>
                    <a:bodyPr/>
                    <a:lstStyle/>
                    <a:p>
                      <a:endParaRPr lang="en-ZA" dirty="0"/>
                    </a:p>
                  </a:txBody>
                  <a:tcPr marL="53136" marR="53136" marT="0" marB="0"/>
                </a:tc>
                <a:tc hMerge="1">
                  <a:txBody>
                    <a:bodyPr/>
                    <a:lstStyle/>
                    <a:p>
                      <a:endParaRPr lang="en-ZA" dirty="0"/>
                    </a:p>
                  </a:txBody>
                  <a:tcPr marL="53136" marR="53136" marT="0" marB="0"/>
                </a:tc>
                <a:tc vMerge="1">
                  <a:txBody>
                    <a:bodyPr/>
                    <a:lstStyle/>
                    <a:p>
                      <a:pPr algn="l">
                        <a:lnSpc>
                          <a:spcPts val="1200"/>
                        </a:lnSpc>
                        <a:spcAft>
                          <a:spcPts val="0"/>
                        </a:spcAft>
                      </a:pPr>
                      <a:endParaRPr lang="en-ZA" sz="900" b="1" dirty="0">
                        <a:effectLst/>
                        <a:latin typeface="+mn-lt"/>
                        <a:ea typeface="Times New Roman" panose="02020603050405020304" pitchFamily="18" charset="0"/>
                        <a:cs typeface="Times New Roman" panose="02020603050405020304" pitchFamily="18" charset="0"/>
                      </a:endParaRPr>
                    </a:p>
                  </a:txBody>
                  <a:tcPr marL="53136" marR="53136" marT="0" marB="0"/>
                </a:tc>
                <a:extLst>
                  <a:ext uri="{0D108BD9-81ED-4DB2-BD59-A6C34878D82A}">
                    <a16:rowId xmlns:a16="http://schemas.microsoft.com/office/drawing/2014/main" val="10001"/>
                  </a:ext>
                </a:extLst>
              </a:tr>
              <a:tr h="293485">
                <a:tc>
                  <a:txBody>
                    <a:bodyPr/>
                    <a:lstStyle/>
                    <a:p>
                      <a:pPr algn="l">
                        <a:lnSpc>
                          <a:spcPts val="1200"/>
                        </a:lnSpc>
                        <a:spcAft>
                          <a:spcPts val="0"/>
                        </a:spcAft>
                      </a:pPr>
                      <a:r>
                        <a:rPr lang="en-GB" sz="1050" dirty="0">
                          <a:effectLst/>
                        </a:rPr>
                        <a:t>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fontAlgn="ctr"/>
                      <a:r>
                        <a:rPr lang="en-ZA" sz="1000" b="1" i="0" u="none" strike="noStrike" dirty="0">
                          <a:solidFill>
                            <a:srgbClr val="000000"/>
                          </a:solidFill>
                          <a:effectLst/>
                          <a:latin typeface="+mn-lt"/>
                        </a:rPr>
                        <a:t>28</a:t>
                      </a:r>
                    </a:p>
                  </a:txBody>
                  <a:tcPr marL="6350" marR="6350" marT="6350" marB="0" anchor="ctr"/>
                </a:tc>
                <a:tc>
                  <a:txBody>
                    <a:bodyPr/>
                    <a:lstStyle/>
                    <a:p>
                      <a:pPr algn="ctr" fontAlgn="ctr"/>
                      <a:r>
                        <a:rPr lang="en-ZA" sz="1000" b="1" i="0" u="none" strike="noStrike" dirty="0">
                          <a:solidFill>
                            <a:srgbClr val="000000"/>
                          </a:solidFill>
                          <a:effectLst/>
                          <a:latin typeface="+mn-lt"/>
                        </a:rPr>
                        <a:t>30</a:t>
                      </a:r>
                    </a:p>
                  </a:txBody>
                  <a:tcPr marL="6350" marR="6350" marT="6350" marB="0" anchor="ctr"/>
                </a:tc>
                <a:tc>
                  <a:txBody>
                    <a:bodyPr/>
                    <a:lstStyle/>
                    <a:p>
                      <a:pPr algn="ctr" fontAlgn="ctr"/>
                      <a:r>
                        <a:rPr lang="en-ZA" sz="1000" b="1" i="0" u="none" strike="noStrike">
                          <a:solidFill>
                            <a:srgbClr val="000000"/>
                          </a:solidFill>
                          <a:effectLst/>
                          <a:latin typeface="+mn-lt"/>
                        </a:rPr>
                        <a:t>6</a:t>
                      </a:r>
                    </a:p>
                  </a:txBody>
                  <a:tcPr marL="6350" marR="6350" marT="6350" marB="0" anchor="ctr"/>
                </a:tc>
                <a:tc>
                  <a:txBody>
                    <a:bodyPr/>
                    <a:lstStyle/>
                    <a:p>
                      <a:pPr algn="ctr" fontAlgn="ctr"/>
                      <a:r>
                        <a:rPr lang="en-ZA" sz="1000" b="1" i="0" u="none" strike="noStrike">
                          <a:solidFill>
                            <a:srgbClr val="000000"/>
                          </a:solidFill>
                          <a:effectLst/>
                          <a:latin typeface="+mn-lt"/>
                        </a:rPr>
                        <a:t>14</a:t>
                      </a:r>
                    </a:p>
                  </a:txBody>
                  <a:tcPr marL="6350" marR="6350" marT="6350" marB="0" anchor="ctr"/>
                </a:tc>
                <a:tc>
                  <a:txBody>
                    <a:bodyPr/>
                    <a:lstStyle/>
                    <a:p>
                      <a:pPr algn="ctr" fontAlgn="ctr"/>
                      <a:r>
                        <a:rPr lang="en-ZA" sz="1000" b="1" i="0" u="none" strike="noStrike">
                          <a:solidFill>
                            <a:srgbClr val="000000"/>
                          </a:solidFill>
                          <a:effectLst/>
                          <a:latin typeface="+mn-lt"/>
                        </a:rPr>
                        <a:t>19</a:t>
                      </a:r>
                    </a:p>
                  </a:txBody>
                  <a:tcPr marL="6350" marR="6350" marT="6350" marB="0" anchor="ctr"/>
                </a:tc>
                <a:tc>
                  <a:txBody>
                    <a:bodyPr/>
                    <a:lstStyle/>
                    <a:p>
                      <a:pPr algn="ctr" fontAlgn="ctr"/>
                      <a:r>
                        <a:rPr lang="en-ZA" sz="1000" b="1" i="0" u="none" strike="noStrike">
                          <a:solidFill>
                            <a:srgbClr val="000000"/>
                          </a:solidFill>
                          <a:effectLst/>
                          <a:latin typeface="+mn-lt"/>
                        </a:rPr>
                        <a:t>23</a:t>
                      </a:r>
                    </a:p>
                  </a:txBody>
                  <a:tcPr marL="6350" marR="6350" marT="6350" marB="0" anchor="ctr"/>
                </a:tc>
                <a:tc>
                  <a:txBody>
                    <a:bodyPr/>
                    <a:lstStyle/>
                    <a:p>
                      <a:pPr algn="ctr" fontAlgn="ctr"/>
                      <a:r>
                        <a:rPr lang="en-ZA" sz="1000" b="1" i="0" u="none" strike="noStrike">
                          <a:solidFill>
                            <a:srgbClr val="000000"/>
                          </a:solidFill>
                          <a:effectLst/>
                          <a:latin typeface="+mn-lt"/>
                        </a:rPr>
                        <a:t>24</a:t>
                      </a:r>
                    </a:p>
                  </a:txBody>
                  <a:tcPr marL="6350" marR="6350" marT="6350" marB="0" anchor="ctr"/>
                </a:tc>
                <a:tc>
                  <a:txBody>
                    <a:bodyPr/>
                    <a:lstStyle/>
                    <a:p>
                      <a:pPr algn="ctr" fontAlgn="ctr"/>
                      <a:r>
                        <a:rPr lang="en-ZA" sz="1000" b="1" i="0" u="none" strike="noStrike">
                          <a:solidFill>
                            <a:srgbClr val="000000"/>
                          </a:solidFill>
                          <a:effectLst/>
                          <a:latin typeface="+mn-lt"/>
                        </a:rPr>
                        <a:t>12</a:t>
                      </a:r>
                    </a:p>
                  </a:txBody>
                  <a:tcPr marL="6350" marR="6350" marT="6350" marB="0" anchor="ctr"/>
                </a:tc>
                <a:tc>
                  <a:txBody>
                    <a:bodyPr/>
                    <a:lstStyle/>
                    <a:p>
                      <a:pPr algn="ctr" fontAlgn="ctr"/>
                      <a:r>
                        <a:rPr lang="en-ZA" sz="1000" b="1" i="0" u="none" strike="noStrike">
                          <a:solidFill>
                            <a:srgbClr val="000000"/>
                          </a:solidFill>
                          <a:effectLst/>
                          <a:latin typeface="+mn-lt"/>
                        </a:rPr>
                        <a:t>25</a:t>
                      </a:r>
                    </a:p>
                  </a:txBody>
                  <a:tcPr marL="6350" marR="6350" marT="6350" marB="0" anchor="ctr"/>
                </a:tc>
                <a:tc>
                  <a:txBody>
                    <a:bodyPr/>
                    <a:lstStyle/>
                    <a:p>
                      <a:pPr algn="ctr" fontAlgn="ctr"/>
                      <a:r>
                        <a:rPr lang="en-ZA" sz="1000" b="1" i="0" u="none" strike="noStrike" dirty="0">
                          <a:solidFill>
                            <a:srgbClr val="000000"/>
                          </a:solidFill>
                          <a:effectLst/>
                          <a:latin typeface="+mn-lt"/>
                        </a:rPr>
                        <a:t>3</a:t>
                      </a:r>
                    </a:p>
                  </a:txBody>
                  <a:tcPr marL="6350" marR="6350" marT="6350" marB="0" anchor="ctr"/>
                </a:tc>
                <a:tc>
                  <a:txBody>
                    <a:bodyPr/>
                    <a:lstStyle/>
                    <a:p>
                      <a:pPr algn="ctr" fontAlgn="ctr"/>
                      <a:r>
                        <a:rPr lang="en-ZA" sz="1000" b="1" i="0" u="none" strike="noStrike">
                          <a:solidFill>
                            <a:srgbClr val="000000"/>
                          </a:solidFill>
                          <a:effectLst/>
                          <a:latin typeface="+mn-lt"/>
                        </a:rPr>
                        <a:t>6</a:t>
                      </a:r>
                    </a:p>
                  </a:txBody>
                  <a:tcPr marL="6350" marR="6350" marT="6350" marB="0" anchor="ctr"/>
                </a:tc>
                <a:tc>
                  <a:txBody>
                    <a:bodyPr/>
                    <a:lstStyle/>
                    <a:p>
                      <a:pPr algn="ctr" fontAlgn="ctr"/>
                      <a:r>
                        <a:rPr lang="en-ZA" sz="1000" b="1" i="0" u="none" strike="noStrike">
                          <a:solidFill>
                            <a:srgbClr val="000000"/>
                          </a:solidFill>
                          <a:effectLst/>
                          <a:latin typeface="+mn-lt"/>
                        </a:rPr>
                        <a:t>7</a:t>
                      </a:r>
                    </a:p>
                  </a:txBody>
                  <a:tcPr marL="6350" marR="6350" marT="6350" marB="0" anchor="ctr"/>
                </a:tc>
                <a:tc>
                  <a:txBody>
                    <a:bodyPr/>
                    <a:lstStyle/>
                    <a:p>
                      <a:pPr algn="ctr" fontAlgn="ctr"/>
                      <a:r>
                        <a:rPr lang="en-ZA" sz="1000" b="1" i="0" u="none" strike="noStrike">
                          <a:solidFill>
                            <a:srgbClr val="000000"/>
                          </a:solidFill>
                          <a:effectLst/>
                          <a:latin typeface="+mn-lt"/>
                        </a:rPr>
                        <a:t>17</a:t>
                      </a:r>
                    </a:p>
                  </a:txBody>
                  <a:tcPr marL="6350" marR="6350" marT="6350" marB="0" anchor="ctr"/>
                </a:tc>
                <a:tc>
                  <a:txBody>
                    <a:bodyPr/>
                    <a:lstStyle/>
                    <a:p>
                      <a:pPr algn="ctr" fontAlgn="ctr"/>
                      <a:r>
                        <a:rPr lang="en-ZA" sz="1000" b="1" i="0" u="none" strike="noStrike">
                          <a:solidFill>
                            <a:srgbClr val="000000"/>
                          </a:solidFill>
                          <a:effectLst/>
                          <a:latin typeface="+mn-lt"/>
                        </a:rPr>
                        <a:t>24</a:t>
                      </a:r>
                    </a:p>
                  </a:txBody>
                  <a:tcPr marL="6350" marR="6350" marT="6350" marB="0" anchor="ctr"/>
                </a:tc>
                <a:tc>
                  <a:txBody>
                    <a:bodyPr/>
                    <a:lstStyle/>
                    <a:p>
                      <a:pPr algn="ctr" fontAlgn="ctr"/>
                      <a:r>
                        <a:rPr lang="en-ZA" sz="1000" b="1" i="0" u="none" strike="noStrike">
                          <a:solidFill>
                            <a:srgbClr val="000000"/>
                          </a:solidFill>
                          <a:effectLst/>
                          <a:latin typeface="+mn-lt"/>
                        </a:rPr>
                        <a:t>31</a:t>
                      </a:r>
                    </a:p>
                  </a:txBody>
                  <a:tcPr marL="6350" marR="6350" marT="6350" marB="0" anchor="ctr"/>
                </a:tc>
                <a:tc>
                  <a:txBody>
                    <a:bodyPr/>
                    <a:lstStyle/>
                    <a:p>
                      <a:pPr algn="ctr" fontAlgn="ctr"/>
                      <a:r>
                        <a:rPr lang="en-ZA" sz="1000" b="1" i="0" u="none" strike="noStrike">
                          <a:solidFill>
                            <a:srgbClr val="000000"/>
                          </a:solidFill>
                          <a:effectLst/>
                          <a:latin typeface="+mn-lt"/>
                        </a:rPr>
                        <a:t>16</a:t>
                      </a:r>
                    </a:p>
                  </a:txBody>
                  <a:tcPr marL="6350" marR="6350" marT="6350" marB="0" anchor="ctr"/>
                </a:tc>
                <a:tc>
                  <a:txBody>
                    <a:bodyPr/>
                    <a:lstStyle/>
                    <a:p>
                      <a:pPr algn="ctr" fontAlgn="ctr"/>
                      <a:r>
                        <a:rPr lang="en-ZA" sz="1000" b="1" i="0" u="none" strike="noStrike">
                          <a:solidFill>
                            <a:srgbClr val="000000"/>
                          </a:solidFill>
                          <a:effectLst/>
                          <a:latin typeface="+mn-lt"/>
                        </a:rPr>
                        <a:t>22</a:t>
                      </a:r>
                    </a:p>
                  </a:txBody>
                  <a:tcPr marL="6350" marR="6350" marT="6350" marB="0" anchor="ctr"/>
                </a:tc>
                <a:tc>
                  <a:txBody>
                    <a:bodyPr/>
                    <a:lstStyle/>
                    <a:p>
                      <a:pPr algn="ctr" fontAlgn="ctr"/>
                      <a:r>
                        <a:rPr lang="en-ZA" sz="1000" b="1" i="0" u="none" strike="noStrike">
                          <a:solidFill>
                            <a:srgbClr val="000000"/>
                          </a:solidFill>
                          <a:effectLst/>
                          <a:latin typeface="+mn-lt"/>
                        </a:rPr>
                        <a:t>23</a:t>
                      </a:r>
                    </a:p>
                  </a:txBody>
                  <a:tcPr marL="6350" marR="6350" marT="6350" marB="0" anchor="ctr"/>
                </a:tc>
                <a:tc>
                  <a:txBody>
                    <a:bodyPr/>
                    <a:lstStyle/>
                    <a:p>
                      <a:pPr algn="ctr" fontAlgn="ctr"/>
                      <a:r>
                        <a:rPr lang="en-ZA" sz="1000" b="1" i="0" u="none" strike="noStrike">
                          <a:solidFill>
                            <a:srgbClr val="000000"/>
                          </a:solidFill>
                          <a:effectLst/>
                          <a:latin typeface="+mn-lt"/>
                        </a:rPr>
                        <a:t>4</a:t>
                      </a:r>
                    </a:p>
                  </a:txBody>
                  <a:tcPr marL="6350" marR="6350" marT="6350" marB="0" anchor="ctr"/>
                </a:tc>
                <a:tc>
                  <a:txBody>
                    <a:bodyPr/>
                    <a:lstStyle/>
                    <a:p>
                      <a:pPr algn="ctr" fontAlgn="ctr"/>
                      <a:r>
                        <a:rPr lang="en-ZA" sz="1000" b="1" i="0" u="none" strike="noStrike">
                          <a:solidFill>
                            <a:srgbClr val="000000"/>
                          </a:solidFill>
                          <a:effectLst/>
                          <a:latin typeface="+mn-lt"/>
                        </a:rPr>
                        <a:t>8</a:t>
                      </a:r>
                    </a:p>
                  </a:txBody>
                  <a:tcPr marL="6350" marR="6350" marT="6350" marB="0" anchor="ctr"/>
                </a:tc>
                <a:tc>
                  <a:txBody>
                    <a:bodyPr/>
                    <a:lstStyle/>
                    <a:p>
                      <a:pPr algn="ctr" fontAlgn="ctr"/>
                      <a:r>
                        <a:rPr lang="en-ZA" sz="1000" b="1" i="0" u="none" strike="noStrike" dirty="0">
                          <a:solidFill>
                            <a:srgbClr val="000000"/>
                          </a:solidFill>
                          <a:effectLst/>
                          <a:latin typeface="+mn-lt"/>
                        </a:rPr>
                        <a:t>11</a:t>
                      </a:r>
                    </a:p>
                  </a:txBody>
                  <a:tcPr marL="6350" marR="6350" marT="6350" marB="0" anchor="ctr"/>
                </a:tc>
                <a:tc vMerge="1">
                  <a:txBody>
                    <a:bodyPr/>
                    <a:lstStyle/>
                    <a:p>
                      <a:endParaRPr lang="en-ZA" sz="1050" b="1" dirty="0">
                        <a:solidFill>
                          <a:schemeClr val="tx1"/>
                        </a:solidFill>
                      </a:endParaRPr>
                    </a:p>
                  </a:txBody>
                  <a:tcPr marL="53136" marR="53136" marT="0" marB="0"/>
                </a:tc>
                <a:extLst>
                  <a:ext uri="{0D108BD9-81ED-4DB2-BD59-A6C34878D82A}">
                    <a16:rowId xmlns:a16="http://schemas.microsoft.com/office/drawing/2014/main" val="10002"/>
                  </a:ext>
                </a:extLst>
              </a:tr>
              <a:tr h="402017">
                <a:tc>
                  <a:txBody>
                    <a:bodyPr/>
                    <a:lstStyle/>
                    <a:p>
                      <a:pPr algn="l">
                        <a:lnSpc>
                          <a:spcPts val="1200"/>
                        </a:lnSpc>
                        <a:spcAft>
                          <a:spcPts val="0"/>
                        </a:spcAft>
                      </a:pPr>
                      <a:r>
                        <a:rPr lang="en-GB" sz="1050" dirty="0" smtClean="0">
                          <a:effectLst/>
                        </a:rPr>
                        <a:t>Birth </a:t>
                      </a:r>
                      <a:r>
                        <a:rPr lang="en-GB" sz="1050" dirty="0">
                          <a:effectLst/>
                        </a:rPr>
                        <a:t>Reg. within 30 days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fontAlgn="ctr"/>
                      <a:r>
                        <a:rPr lang="en-ZA" sz="1000" b="0" i="0" u="none" strike="noStrike">
                          <a:solidFill>
                            <a:srgbClr val="000000"/>
                          </a:solidFill>
                          <a:effectLst/>
                          <a:latin typeface="+mn-lt"/>
                        </a:rPr>
                        <a:t>2</a:t>
                      </a:r>
                    </a:p>
                  </a:txBody>
                  <a:tcPr marL="6350" marR="6350" marT="6350" marB="0" anchor="ctr"/>
                </a:tc>
                <a:tc>
                  <a:txBody>
                    <a:bodyPr/>
                    <a:lstStyle/>
                    <a:p>
                      <a:pPr algn="ctr" fontAlgn="ctr"/>
                      <a:r>
                        <a:rPr lang="en-ZA" sz="1000" b="0" i="0" u="none" strike="noStrike">
                          <a:solidFill>
                            <a:srgbClr val="000000"/>
                          </a:solidFill>
                          <a:effectLst/>
                          <a:latin typeface="+mn-lt"/>
                        </a:rPr>
                        <a:t>1</a:t>
                      </a:r>
                    </a:p>
                  </a:txBody>
                  <a:tcPr marL="6350" marR="6350" marT="6350" marB="0" anchor="ctr"/>
                </a:tc>
                <a:tc>
                  <a:txBody>
                    <a:bodyPr/>
                    <a:lstStyle/>
                    <a:p>
                      <a:pPr algn="ctr" fontAlgn="ctr"/>
                      <a:r>
                        <a:rPr lang="en-ZA" sz="1000" b="0" i="0" u="none" strike="noStrike">
                          <a:solidFill>
                            <a:srgbClr val="000000"/>
                          </a:solidFill>
                          <a:effectLst/>
                          <a:latin typeface="+mn-lt"/>
                        </a:rPr>
                        <a:t>1</a:t>
                      </a:r>
                    </a:p>
                  </a:txBody>
                  <a:tcPr marL="6350" marR="6350" marT="6350" marB="0" anchor="ctr"/>
                </a:tc>
                <a:tc>
                  <a:txBody>
                    <a:bodyPr/>
                    <a:lstStyle/>
                    <a:p>
                      <a:pPr algn="ctr" fontAlgn="ctr"/>
                      <a:r>
                        <a:rPr lang="en-ZA" sz="1000" b="0" i="0" u="none" strike="noStrike">
                          <a:solidFill>
                            <a:srgbClr val="000000"/>
                          </a:solidFill>
                          <a:effectLst/>
                          <a:latin typeface="+mn-lt"/>
                        </a:rPr>
                        <a:t>4</a:t>
                      </a:r>
                    </a:p>
                  </a:txBody>
                  <a:tcPr marL="6350" marR="6350" marT="6350" marB="0" anchor="ctr"/>
                </a:tc>
                <a:tc>
                  <a:txBody>
                    <a:bodyPr/>
                    <a:lstStyle/>
                    <a:p>
                      <a:pPr algn="ctr" fontAlgn="ctr"/>
                      <a:r>
                        <a:rPr lang="en-ZA" sz="1000" b="0" i="0" u="none" strike="noStrike">
                          <a:solidFill>
                            <a:srgbClr val="000000"/>
                          </a:solidFill>
                          <a:effectLst/>
                          <a:latin typeface="+mn-lt"/>
                        </a:rPr>
                        <a:t>2</a:t>
                      </a:r>
                    </a:p>
                  </a:txBody>
                  <a:tcPr marL="6350" marR="6350" marT="6350" marB="0" anchor="ctr"/>
                </a:tc>
                <a:tc>
                  <a:txBody>
                    <a:bodyPr/>
                    <a:lstStyle/>
                    <a:p>
                      <a:pPr algn="ctr" fontAlgn="ctr"/>
                      <a:r>
                        <a:rPr lang="en-ZA" sz="1000" b="0" i="0" u="none" strike="noStrike">
                          <a:solidFill>
                            <a:srgbClr val="000000"/>
                          </a:solidFill>
                          <a:effectLst/>
                          <a:latin typeface="+mn-lt"/>
                        </a:rPr>
                        <a:t>4</a:t>
                      </a:r>
                    </a:p>
                  </a:txBody>
                  <a:tcPr marL="6350" marR="6350" marT="6350" marB="0" anchor="ctr"/>
                </a:tc>
                <a:tc>
                  <a:txBody>
                    <a:bodyPr/>
                    <a:lstStyle/>
                    <a:p>
                      <a:pPr algn="ctr" fontAlgn="ctr"/>
                      <a:r>
                        <a:rPr lang="en-ZA" sz="1000" b="0" i="0" u="none" strike="noStrike">
                          <a:solidFill>
                            <a:srgbClr val="000000"/>
                          </a:solidFill>
                          <a:effectLst/>
                          <a:latin typeface="+mn-lt"/>
                        </a:rPr>
                        <a:t>1</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6</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4</a:t>
                      </a:r>
                    </a:p>
                  </a:txBody>
                  <a:tcPr marL="6350" marR="6350" marT="6350" marB="0" anchor="ctr"/>
                </a:tc>
                <a:tc>
                  <a:txBody>
                    <a:bodyPr/>
                    <a:lstStyle/>
                    <a:p>
                      <a:pPr algn="ctr" fontAlgn="ctr"/>
                      <a:r>
                        <a:rPr lang="en-ZA" sz="1000" b="0" i="0" u="none" strike="noStrike">
                          <a:solidFill>
                            <a:srgbClr val="000000"/>
                          </a:solidFill>
                          <a:effectLst/>
                          <a:latin typeface="+mn-lt"/>
                        </a:rPr>
                        <a:t>4</a:t>
                      </a:r>
                    </a:p>
                  </a:txBody>
                  <a:tcPr marL="6350" marR="6350" marT="6350" marB="0" anchor="ctr"/>
                </a:tc>
                <a:tc>
                  <a:txBody>
                    <a:bodyPr/>
                    <a:lstStyle/>
                    <a:p>
                      <a:pPr algn="ctr" fontAlgn="ctr"/>
                      <a:r>
                        <a:rPr lang="en-ZA" sz="1000" b="0" i="0" u="none" strike="noStrike">
                          <a:solidFill>
                            <a:srgbClr val="000000"/>
                          </a:solidFill>
                          <a:effectLst/>
                          <a:latin typeface="+mn-lt"/>
                        </a:rPr>
                        <a:t>2</a:t>
                      </a:r>
                    </a:p>
                  </a:txBody>
                  <a:tcPr marL="6350" marR="6350" marT="6350" marB="0" anchor="ctr"/>
                </a:tc>
                <a:tc>
                  <a:txBody>
                    <a:bodyPr/>
                    <a:lstStyle/>
                    <a:p>
                      <a:pPr algn="ctr" fontAlgn="ctr"/>
                      <a:r>
                        <a:rPr lang="en-ZA" sz="1000" b="0" i="0" u="none" strike="noStrike">
                          <a:solidFill>
                            <a:srgbClr val="000000"/>
                          </a:solidFill>
                          <a:effectLst/>
                          <a:latin typeface="+mn-lt"/>
                        </a:rPr>
                        <a:t>3</a:t>
                      </a:r>
                    </a:p>
                  </a:txBody>
                  <a:tcPr marL="6350" marR="6350" marT="6350" marB="0" anchor="ctr"/>
                </a:tc>
                <a:tc>
                  <a:txBody>
                    <a:bodyPr/>
                    <a:lstStyle/>
                    <a:p>
                      <a:pPr algn="ctr" fontAlgn="ctr"/>
                      <a:r>
                        <a:rPr lang="en-ZA" sz="1000" b="0" i="0" u="none" strike="noStrike">
                          <a:solidFill>
                            <a:srgbClr val="000000"/>
                          </a:solidFill>
                          <a:effectLst/>
                          <a:latin typeface="+mn-lt"/>
                        </a:rPr>
                        <a:t>3</a:t>
                      </a:r>
                    </a:p>
                  </a:txBody>
                  <a:tcPr marL="6350" marR="6350" marT="6350" marB="0" anchor="ctr"/>
                </a:tc>
                <a:tc>
                  <a:txBody>
                    <a:bodyPr/>
                    <a:lstStyle/>
                    <a:p>
                      <a:pPr algn="ctr" fontAlgn="ctr"/>
                      <a:r>
                        <a:rPr lang="en-ZA" sz="1000" b="0" i="0" u="none" strike="noStrike">
                          <a:solidFill>
                            <a:srgbClr val="000000"/>
                          </a:solidFill>
                          <a:effectLst/>
                          <a:latin typeface="+mn-lt"/>
                        </a:rPr>
                        <a:t>2</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4</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6</a:t>
                      </a:r>
                    </a:p>
                  </a:txBody>
                  <a:tcPr marL="6350" marR="6350" marT="6350" marB="0" anchor="ctr"/>
                </a:tc>
                <a:tc>
                  <a:txBody>
                    <a:bodyPr/>
                    <a:lstStyle/>
                    <a:p>
                      <a:pPr algn="ctr" fontAlgn="ctr"/>
                      <a:r>
                        <a:rPr lang="en-ZA" sz="1000" b="1" i="0" u="none" strike="noStrike">
                          <a:solidFill>
                            <a:srgbClr val="000000"/>
                          </a:solidFill>
                          <a:effectLst/>
                          <a:latin typeface="+mn-lt"/>
                        </a:rPr>
                        <a:t>46</a:t>
                      </a:r>
                    </a:p>
                  </a:txBody>
                  <a:tcPr marL="6350" marR="6350" marT="6350" marB="0" anchor="ctr"/>
                </a:tc>
                <a:extLst>
                  <a:ext uri="{0D108BD9-81ED-4DB2-BD59-A6C34878D82A}">
                    <a16:rowId xmlns:a16="http://schemas.microsoft.com/office/drawing/2014/main" val="10003"/>
                  </a:ext>
                </a:extLst>
              </a:tr>
              <a:tr h="440226">
                <a:tc>
                  <a:txBody>
                    <a:bodyPr/>
                    <a:lstStyle/>
                    <a:p>
                      <a:pPr algn="l">
                        <a:lnSpc>
                          <a:spcPts val="1200"/>
                        </a:lnSpc>
                        <a:spcAft>
                          <a:spcPts val="0"/>
                        </a:spcAft>
                      </a:pPr>
                      <a:r>
                        <a:rPr lang="en-GB" sz="1050" dirty="0" smtClean="0">
                          <a:effectLst/>
                        </a:rPr>
                        <a:t>Late </a:t>
                      </a:r>
                      <a:r>
                        <a:rPr lang="en-GB" sz="1050" dirty="0">
                          <a:effectLst/>
                        </a:rPr>
                        <a:t>Registration of Births 31 days to 1 year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3</a:t>
                      </a:r>
                    </a:p>
                  </a:txBody>
                  <a:tcPr marL="6350" marR="6350" marT="6350" marB="0" anchor="ctr"/>
                </a:tc>
                <a:tc>
                  <a:txBody>
                    <a:bodyPr/>
                    <a:lstStyle/>
                    <a:p>
                      <a:pPr algn="ctr" fontAlgn="ctr"/>
                      <a:r>
                        <a:rPr lang="en-ZA" sz="1000" b="0" i="0" u="none" strike="noStrike">
                          <a:solidFill>
                            <a:srgbClr val="000000"/>
                          </a:solidFill>
                          <a:effectLst/>
                          <a:latin typeface="+mn-lt"/>
                        </a:rPr>
                        <a:t>5</a:t>
                      </a:r>
                    </a:p>
                  </a:txBody>
                  <a:tcPr marL="6350" marR="6350" marT="6350" marB="0" anchor="ctr"/>
                </a:tc>
                <a:tc>
                  <a:txBody>
                    <a:bodyPr/>
                    <a:lstStyle/>
                    <a:p>
                      <a:pPr algn="ctr" fontAlgn="ctr"/>
                      <a:r>
                        <a:rPr lang="en-ZA" sz="1000" b="0" i="0" u="none" strike="noStrike">
                          <a:solidFill>
                            <a:srgbClr val="000000"/>
                          </a:solidFill>
                          <a:effectLst/>
                          <a:latin typeface="+mn-lt"/>
                        </a:rPr>
                        <a:t>6</a:t>
                      </a:r>
                    </a:p>
                  </a:txBody>
                  <a:tcPr marL="6350" marR="6350" marT="6350" marB="0" anchor="ctr"/>
                </a:tc>
                <a:tc>
                  <a:txBody>
                    <a:bodyPr/>
                    <a:lstStyle/>
                    <a:p>
                      <a:pPr algn="ctr" fontAlgn="ctr"/>
                      <a:r>
                        <a:rPr lang="en-ZA" sz="1000" b="0" i="0" u="none" strike="noStrike">
                          <a:solidFill>
                            <a:srgbClr val="000000"/>
                          </a:solidFill>
                          <a:effectLst/>
                          <a:latin typeface="+mn-lt"/>
                        </a:rPr>
                        <a:t>6</a:t>
                      </a:r>
                    </a:p>
                  </a:txBody>
                  <a:tcPr marL="6350" marR="6350" marT="6350" marB="0" anchor="ctr"/>
                </a:tc>
                <a:tc>
                  <a:txBody>
                    <a:bodyPr/>
                    <a:lstStyle/>
                    <a:p>
                      <a:pPr algn="ctr" fontAlgn="ctr"/>
                      <a:r>
                        <a:rPr lang="en-ZA" sz="1000" b="0" i="0" u="none" strike="noStrike">
                          <a:solidFill>
                            <a:srgbClr val="000000"/>
                          </a:solidFill>
                          <a:effectLst/>
                          <a:latin typeface="+mn-lt"/>
                        </a:rPr>
                        <a:t>3</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2</a:t>
                      </a:r>
                    </a:p>
                  </a:txBody>
                  <a:tcPr marL="6350" marR="6350" marT="6350" marB="0" anchor="ctr"/>
                </a:tc>
                <a:tc>
                  <a:txBody>
                    <a:bodyPr/>
                    <a:lstStyle/>
                    <a:p>
                      <a:pPr algn="ctr" fontAlgn="ctr"/>
                      <a:r>
                        <a:rPr lang="en-ZA" sz="1000" b="0" i="0" u="none" strike="noStrike">
                          <a:solidFill>
                            <a:srgbClr val="000000"/>
                          </a:solidFill>
                          <a:effectLst/>
                          <a:latin typeface="+mn-lt"/>
                        </a:rPr>
                        <a:t>2</a:t>
                      </a:r>
                    </a:p>
                  </a:txBody>
                  <a:tcPr marL="6350" marR="6350" marT="6350" marB="0" anchor="ctr"/>
                </a:tc>
                <a:tc>
                  <a:txBody>
                    <a:bodyPr/>
                    <a:lstStyle/>
                    <a:p>
                      <a:pPr algn="ctr" fontAlgn="ctr"/>
                      <a:r>
                        <a:rPr lang="en-ZA" sz="1000" b="0" i="0" u="none" strike="noStrike">
                          <a:solidFill>
                            <a:srgbClr val="000000"/>
                          </a:solidFill>
                          <a:effectLst/>
                          <a:latin typeface="+mn-lt"/>
                        </a:rPr>
                        <a:t>3</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6</a:t>
                      </a:r>
                    </a:p>
                  </a:txBody>
                  <a:tcPr marL="6350" marR="6350" marT="6350" marB="0" anchor="ctr"/>
                </a:tc>
                <a:tc>
                  <a:txBody>
                    <a:bodyPr/>
                    <a:lstStyle/>
                    <a:p>
                      <a:pPr algn="ctr" fontAlgn="ctr"/>
                      <a:r>
                        <a:rPr lang="en-ZA" sz="1000" b="0" i="0" u="none" strike="noStrike">
                          <a:solidFill>
                            <a:srgbClr val="000000"/>
                          </a:solidFill>
                          <a:effectLst/>
                          <a:latin typeface="+mn-lt"/>
                        </a:rPr>
                        <a:t>6</a:t>
                      </a:r>
                    </a:p>
                  </a:txBody>
                  <a:tcPr marL="6350" marR="6350" marT="6350" marB="0" anchor="ctr"/>
                </a:tc>
                <a:tc>
                  <a:txBody>
                    <a:bodyPr/>
                    <a:lstStyle/>
                    <a:p>
                      <a:pPr algn="ctr" fontAlgn="ctr"/>
                      <a:r>
                        <a:rPr lang="en-ZA" sz="1000" b="0" i="0" u="none" strike="noStrike">
                          <a:solidFill>
                            <a:srgbClr val="000000"/>
                          </a:solidFill>
                          <a:effectLst/>
                          <a:latin typeface="+mn-lt"/>
                        </a:rPr>
                        <a:t>4</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6</a:t>
                      </a:r>
                    </a:p>
                  </a:txBody>
                  <a:tcPr marL="6350" marR="6350" marT="6350" marB="0" anchor="ctr"/>
                </a:tc>
                <a:tc>
                  <a:txBody>
                    <a:bodyPr/>
                    <a:lstStyle/>
                    <a:p>
                      <a:pPr algn="ctr" fontAlgn="ctr"/>
                      <a:r>
                        <a:rPr lang="en-ZA" sz="1000" b="0" i="0" u="none" strike="noStrike">
                          <a:solidFill>
                            <a:srgbClr val="000000"/>
                          </a:solidFill>
                          <a:effectLst/>
                          <a:latin typeface="+mn-lt"/>
                        </a:rPr>
                        <a:t>4</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2</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2</a:t>
                      </a:r>
                    </a:p>
                  </a:txBody>
                  <a:tcPr marL="6350" marR="6350" marT="6350" marB="0" anchor="ctr"/>
                </a:tc>
                <a:tc>
                  <a:txBody>
                    <a:bodyPr/>
                    <a:lstStyle/>
                    <a:p>
                      <a:pPr algn="ctr" fontAlgn="ctr"/>
                      <a:r>
                        <a:rPr lang="en-ZA" sz="1000" b="1" i="0" u="none" strike="noStrike" dirty="0">
                          <a:solidFill>
                            <a:srgbClr val="000000"/>
                          </a:solidFill>
                          <a:effectLst/>
                          <a:latin typeface="+mn-lt"/>
                        </a:rPr>
                        <a:t>57</a:t>
                      </a:r>
                    </a:p>
                  </a:txBody>
                  <a:tcPr marL="6350" marR="6350" marT="6350" marB="0" anchor="ctr"/>
                </a:tc>
                <a:extLst>
                  <a:ext uri="{0D108BD9-81ED-4DB2-BD59-A6C34878D82A}">
                    <a16:rowId xmlns:a16="http://schemas.microsoft.com/office/drawing/2014/main" val="10004"/>
                  </a:ext>
                </a:extLst>
              </a:tr>
              <a:tr h="394342">
                <a:tc>
                  <a:txBody>
                    <a:bodyPr/>
                    <a:lstStyle/>
                    <a:p>
                      <a:pPr algn="l">
                        <a:lnSpc>
                          <a:spcPts val="1200"/>
                        </a:lnSpc>
                        <a:spcAft>
                          <a:spcPts val="0"/>
                        </a:spcAft>
                      </a:pPr>
                      <a:r>
                        <a:rPr lang="en-GB" sz="1050" dirty="0" smtClean="0">
                          <a:effectLst/>
                        </a:rPr>
                        <a:t>Late </a:t>
                      </a:r>
                      <a:r>
                        <a:rPr lang="en-GB" sz="1050" dirty="0">
                          <a:effectLst/>
                        </a:rPr>
                        <a:t>Registration of Birth 1-14 years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2</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4</a:t>
                      </a:r>
                    </a:p>
                  </a:txBody>
                  <a:tcPr marL="6350" marR="6350" marT="6350" marB="0" anchor="ctr"/>
                </a:tc>
                <a:tc>
                  <a:txBody>
                    <a:bodyPr/>
                    <a:lstStyle/>
                    <a:p>
                      <a:pPr algn="ctr" fontAlgn="ctr"/>
                      <a:r>
                        <a:rPr lang="en-ZA" sz="1000" b="0" i="0" u="none" strike="noStrike" dirty="0">
                          <a:solidFill>
                            <a:srgbClr val="000000"/>
                          </a:solidFill>
                          <a:effectLst/>
                          <a:latin typeface="+mn-lt"/>
                        </a:rPr>
                        <a:t>1</a:t>
                      </a:r>
                    </a:p>
                  </a:txBody>
                  <a:tcPr marL="6350" marR="6350" marT="6350" marB="0" anchor="ctr"/>
                </a:tc>
                <a:tc>
                  <a:txBody>
                    <a:bodyPr/>
                    <a:lstStyle/>
                    <a:p>
                      <a:pPr algn="ctr" fontAlgn="ctr"/>
                      <a:r>
                        <a:rPr lang="en-ZA" sz="1000" b="0" i="0" u="none" strike="noStrike" dirty="0">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2</a:t>
                      </a:r>
                    </a:p>
                  </a:txBody>
                  <a:tcPr marL="6350" marR="6350" marT="6350" marB="0" anchor="ctr"/>
                </a:tc>
                <a:tc>
                  <a:txBody>
                    <a:bodyPr/>
                    <a:lstStyle/>
                    <a:p>
                      <a:pPr algn="ctr" fontAlgn="ctr"/>
                      <a:r>
                        <a:rPr lang="en-ZA" sz="1000" b="0" i="0" u="none" strike="noStrike">
                          <a:solidFill>
                            <a:srgbClr val="000000"/>
                          </a:solidFill>
                          <a:effectLst/>
                          <a:latin typeface="+mn-lt"/>
                        </a:rPr>
                        <a:t>3</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1</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1" i="0" u="none" strike="noStrike">
                          <a:solidFill>
                            <a:srgbClr val="000000"/>
                          </a:solidFill>
                          <a:effectLst/>
                          <a:latin typeface="+mn-lt"/>
                        </a:rPr>
                        <a:t>13</a:t>
                      </a:r>
                    </a:p>
                  </a:txBody>
                  <a:tcPr marL="6350" marR="6350" marT="6350" marB="0" anchor="ctr"/>
                </a:tc>
                <a:extLst>
                  <a:ext uri="{0D108BD9-81ED-4DB2-BD59-A6C34878D82A}">
                    <a16:rowId xmlns:a16="http://schemas.microsoft.com/office/drawing/2014/main" val="10005"/>
                  </a:ext>
                </a:extLst>
              </a:tr>
              <a:tr h="440226">
                <a:tc>
                  <a:txBody>
                    <a:bodyPr/>
                    <a:lstStyle/>
                    <a:p>
                      <a:pPr algn="l">
                        <a:lnSpc>
                          <a:spcPts val="1200"/>
                        </a:lnSpc>
                        <a:spcAft>
                          <a:spcPts val="0"/>
                        </a:spcAft>
                      </a:pPr>
                      <a:r>
                        <a:rPr lang="en-GB" sz="1050" dirty="0" smtClean="0">
                          <a:effectLst/>
                        </a:rPr>
                        <a:t>Later </a:t>
                      </a:r>
                      <a:r>
                        <a:rPr lang="en-GB" sz="1050" dirty="0">
                          <a:effectLst/>
                        </a:rPr>
                        <a:t>Registration of Birth 15 years and above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1</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dirty="0">
                          <a:solidFill>
                            <a:srgbClr val="000000"/>
                          </a:solidFill>
                          <a:effectLst/>
                          <a:latin typeface="+mn-lt"/>
                        </a:rPr>
                        <a:t>0</a:t>
                      </a:r>
                    </a:p>
                  </a:txBody>
                  <a:tcPr marL="6350" marR="6350" marT="6350" marB="0" anchor="ctr"/>
                </a:tc>
                <a:tc>
                  <a:txBody>
                    <a:bodyPr/>
                    <a:lstStyle/>
                    <a:p>
                      <a:pPr algn="ctr" fontAlgn="ctr"/>
                      <a:r>
                        <a:rPr lang="en-ZA" sz="1000" b="0" i="0" u="none" strike="noStrike" dirty="0">
                          <a:solidFill>
                            <a:srgbClr val="000000"/>
                          </a:solidFill>
                          <a:effectLst/>
                          <a:latin typeface="+mn-lt"/>
                        </a:rPr>
                        <a:t>0</a:t>
                      </a:r>
                    </a:p>
                  </a:txBody>
                  <a:tcPr marL="6350" marR="6350" marT="6350" marB="0" anchor="ctr"/>
                </a:tc>
                <a:tc>
                  <a:txBody>
                    <a:bodyPr/>
                    <a:lstStyle/>
                    <a:p>
                      <a:pPr algn="ctr" fontAlgn="ctr"/>
                      <a:r>
                        <a:rPr lang="en-ZA" sz="1000" b="0" i="0" u="none" strike="noStrike" dirty="0">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1" i="0" u="none" strike="noStrike">
                          <a:solidFill>
                            <a:srgbClr val="000000"/>
                          </a:solidFill>
                          <a:effectLst/>
                          <a:latin typeface="+mn-lt"/>
                        </a:rPr>
                        <a:t>1</a:t>
                      </a:r>
                    </a:p>
                  </a:txBody>
                  <a:tcPr marL="6350" marR="6350" marT="6350" marB="0" anchor="ctr"/>
                </a:tc>
                <a:extLst>
                  <a:ext uri="{0D108BD9-81ED-4DB2-BD59-A6C34878D82A}">
                    <a16:rowId xmlns:a16="http://schemas.microsoft.com/office/drawing/2014/main" val="10006"/>
                  </a:ext>
                </a:extLst>
              </a:tr>
              <a:tr h="462238">
                <a:tc>
                  <a:txBody>
                    <a:bodyPr/>
                    <a:lstStyle/>
                    <a:p>
                      <a:pPr algn="l">
                        <a:lnSpc>
                          <a:spcPts val="1200"/>
                        </a:lnSpc>
                        <a:spcAft>
                          <a:spcPts val="0"/>
                        </a:spcAft>
                      </a:pPr>
                      <a:r>
                        <a:rPr lang="en-GB" sz="1050" dirty="0" smtClean="0">
                          <a:effectLst/>
                        </a:rPr>
                        <a:t>SIDC </a:t>
                      </a:r>
                      <a:r>
                        <a:rPr lang="en-GB" sz="1050" dirty="0">
                          <a:effectLst/>
                        </a:rPr>
                        <a:t>Application for 1st 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22</a:t>
                      </a:r>
                    </a:p>
                  </a:txBody>
                  <a:tcPr marL="6350" marR="6350" marT="6350" marB="0" anchor="ctr"/>
                </a:tc>
                <a:tc>
                  <a:txBody>
                    <a:bodyPr/>
                    <a:lstStyle/>
                    <a:p>
                      <a:pPr algn="ctr" fontAlgn="ctr"/>
                      <a:r>
                        <a:rPr lang="en-ZA" sz="1000" b="0" i="0" u="none" strike="noStrike">
                          <a:solidFill>
                            <a:srgbClr val="000000"/>
                          </a:solidFill>
                          <a:effectLst/>
                          <a:latin typeface="+mn-lt"/>
                        </a:rPr>
                        <a:t>70</a:t>
                      </a:r>
                    </a:p>
                  </a:txBody>
                  <a:tcPr marL="6350" marR="6350" marT="6350" marB="0" anchor="ctr"/>
                </a:tc>
                <a:tc>
                  <a:txBody>
                    <a:bodyPr/>
                    <a:lstStyle/>
                    <a:p>
                      <a:pPr algn="ctr" fontAlgn="ctr"/>
                      <a:r>
                        <a:rPr lang="en-ZA" sz="1000" b="0" i="0" u="none" strike="noStrike">
                          <a:solidFill>
                            <a:srgbClr val="000000"/>
                          </a:solidFill>
                          <a:effectLst/>
                          <a:latin typeface="+mn-lt"/>
                        </a:rPr>
                        <a:t>12</a:t>
                      </a:r>
                    </a:p>
                  </a:txBody>
                  <a:tcPr marL="6350" marR="6350" marT="6350" marB="0" anchor="ctr"/>
                </a:tc>
                <a:tc>
                  <a:txBody>
                    <a:bodyPr/>
                    <a:lstStyle/>
                    <a:p>
                      <a:pPr algn="ctr" fontAlgn="ctr"/>
                      <a:r>
                        <a:rPr lang="en-ZA" sz="1000" b="0" i="0" u="none" strike="noStrike" dirty="0">
                          <a:solidFill>
                            <a:srgbClr val="000000"/>
                          </a:solidFill>
                          <a:effectLst/>
                          <a:latin typeface="+mn-lt"/>
                        </a:rPr>
                        <a:t>0</a:t>
                      </a:r>
                    </a:p>
                  </a:txBody>
                  <a:tcPr marL="6350" marR="6350" marT="6350" marB="0" anchor="ctr"/>
                </a:tc>
                <a:tc>
                  <a:txBody>
                    <a:bodyPr/>
                    <a:lstStyle/>
                    <a:p>
                      <a:pPr algn="ctr" fontAlgn="ctr"/>
                      <a:r>
                        <a:rPr lang="en-ZA" sz="1000" b="0" i="0" u="none" strike="noStrike" dirty="0">
                          <a:solidFill>
                            <a:srgbClr val="000000"/>
                          </a:solidFill>
                          <a:effectLst/>
                          <a:latin typeface="+mn-lt"/>
                        </a:rPr>
                        <a:t>0</a:t>
                      </a:r>
                    </a:p>
                  </a:txBody>
                  <a:tcPr marL="6350" marR="6350" marT="6350" marB="0" anchor="ctr"/>
                </a:tc>
                <a:tc>
                  <a:txBody>
                    <a:bodyPr/>
                    <a:lstStyle/>
                    <a:p>
                      <a:pPr algn="ctr" fontAlgn="ctr"/>
                      <a:r>
                        <a:rPr lang="en-ZA" sz="1000" b="0" i="0" u="none" strike="noStrike" dirty="0">
                          <a:solidFill>
                            <a:srgbClr val="000000"/>
                          </a:solidFill>
                          <a:effectLst/>
                          <a:latin typeface="+mn-lt"/>
                        </a:rPr>
                        <a:t>18</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4</a:t>
                      </a:r>
                    </a:p>
                  </a:txBody>
                  <a:tcPr marL="6350" marR="6350" marT="6350" marB="0" anchor="ctr"/>
                </a:tc>
                <a:tc>
                  <a:txBody>
                    <a:bodyPr/>
                    <a:lstStyle/>
                    <a:p>
                      <a:pPr algn="ctr" fontAlgn="ctr"/>
                      <a:r>
                        <a:rPr lang="en-ZA" sz="1000" b="0" i="0" u="none" strike="noStrike">
                          <a:solidFill>
                            <a:srgbClr val="000000"/>
                          </a:solidFill>
                          <a:effectLst/>
                          <a:latin typeface="+mn-lt"/>
                        </a:rPr>
                        <a:t>2</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1" i="0" u="none" strike="noStrike">
                          <a:solidFill>
                            <a:srgbClr val="000000"/>
                          </a:solidFill>
                          <a:effectLst/>
                          <a:latin typeface="+mn-lt"/>
                        </a:rPr>
                        <a:t>128</a:t>
                      </a:r>
                    </a:p>
                  </a:txBody>
                  <a:tcPr marL="6350" marR="6350" marT="6350" marB="0" anchor="ctr"/>
                </a:tc>
                <a:extLst>
                  <a:ext uri="{0D108BD9-81ED-4DB2-BD59-A6C34878D82A}">
                    <a16:rowId xmlns:a16="http://schemas.microsoft.com/office/drawing/2014/main" val="10007"/>
                  </a:ext>
                </a:extLst>
              </a:tr>
              <a:tr h="382312">
                <a:tc>
                  <a:txBody>
                    <a:bodyPr/>
                    <a:lstStyle/>
                    <a:p>
                      <a:pPr algn="l">
                        <a:lnSpc>
                          <a:spcPts val="1200"/>
                        </a:lnSpc>
                        <a:spcAft>
                          <a:spcPts val="0"/>
                        </a:spcAft>
                      </a:pPr>
                      <a:r>
                        <a:rPr lang="en-GB" sz="1050" dirty="0" smtClean="0">
                          <a:effectLst/>
                        </a:rPr>
                        <a:t>SIDC </a:t>
                      </a:r>
                      <a:r>
                        <a:rPr lang="en-GB" sz="1050" dirty="0">
                          <a:effectLst/>
                        </a:rPr>
                        <a:t>Application for Re-issues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dirty="0">
                          <a:solidFill>
                            <a:srgbClr val="000000"/>
                          </a:solidFill>
                          <a:effectLst/>
                          <a:latin typeface="+mn-lt"/>
                        </a:rPr>
                        <a:t>0</a:t>
                      </a:r>
                    </a:p>
                  </a:txBody>
                  <a:tcPr marL="6350" marR="6350" marT="6350" marB="0" anchor="ctr"/>
                </a:tc>
                <a:tc>
                  <a:txBody>
                    <a:bodyPr/>
                    <a:lstStyle/>
                    <a:p>
                      <a:pPr algn="ctr" fontAlgn="ctr"/>
                      <a:r>
                        <a:rPr lang="en-ZA" sz="1000" b="0" i="0" u="none" strike="noStrike" dirty="0">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dirty="0">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1" i="0" u="none" strike="noStrike">
                          <a:solidFill>
                            <a:srgbClr val="000000"/>
                          </a:solidFill>
                          <a:effectLst/>
                          <a:latin typeface="+mn-lt"/>
                        </a:rPr>
                        <a:t>0</a:t>
                      </a:r>
                    </a:p>
                  </a:txBody>
                  <a:tcPr marL="6350" marR="6350" marT="6350" marB="0" anchor="ctr"/>
                </a:tc>
                <a:extLst>
                  <a:ext uri="{0D108BD9-81ED-4DB2-BD59-A6C34878D82A}">
                    <a16:rowId xmlns:a16="http://schemas.microsoft.com/office/drawing/2014/main" val="10008"/>
                  </a:ext>
                </a:extLst>
              </a:tr>
              <a:tr h="382312">
                <a:tc>
                  <a:txBody>
                    <a:bodyPr/>
                    <a:lstStyle/>
                    <a:p>
                      <a:pPr marL="0" lvl="0" indent="0" algn="l">
                        <a:lnSpc>
                          <a:spcPts val="1200"/>
                        </a:lnSpc>
                        <a:spcAft>
                          <a:spcPts val="0"/>
                        </a:spcAft>
                        <a:buFont typeface="Wingdings" panose="05000000000000000000" pitchFamily="2" charset="2"/>
                        <a:buNone/>
                      </a:pPr>
                      <a:r>
                        <a:rPr lang="en-GB" sz="1050" dirty="0">
                          <a:effectLst/>
                        </a:rPr>
                        <a:t>SIDC Applications for Elderly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1</a:t>
                      </a:r>
                    </a:p>
                  </a:txBody>
                  <a:tcPr marL="6350" marR="6350" marT="6350" marB="0" anchor="ctr"/>
                </a:tc>
                <a:tc>
                  <a:txBody>
                    <a:bodyPr/>
                    <a:lstStyle/>
                    <a:p>
                      <a:pPr algn="ctr" fontAlgn="ctr"/>
                      <a:r>
                        <a:rPr lang="en-ZA" sz="1000" b="0" i="0" u="none" strike="noStrike">
                          <a:solidFill>
                            <a:srgbClr val="000000"/>
                          </a:solidFill>
                          <a:effectLst/>
                          <a:latin typeface="+mn-lt"/>
                        </a:rPr>
                        <a:t>1</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dirty="0">
                          <a:solidFill>
                            <a:srgbClr val="000000"/>
                          </a:solidFill>
                          <a:effectLst/>
                          <a:latin typeface="+mn-lt"/>
                        </a:rPr>
                        <a:t>0</a:t>
                      </a:r>
                    </a:p>
                  </a:txBody>
                  <a:tcPr marL="6350" marR="6350" marT="6350" marB="0" anchor="ctr"/>
                </a:tc>
                <a:tc>
                  <a:txBody>
                    <a:bodyPr/>
                    <a:lstStyle/>
                    <a:p>
                      <a:pPr algn="ctr" fontAlgn="ctr"/>
                      <a:r>
                        <a:rPr lang="en-ZA" sz="1000" b="0" i="0" u="none" strike="noStrike" dirty="0">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1" i="0" u="none" strike="noStrike">
                          <a:solidFill>
                            <a:srgbClr val="000000"/>
                          </a:solidFill>
                          <a:effectLst/>
                          <a:latin typeface="+mn-lt"/>
                        </a:rPr>
                        <a:t>2</a:t>
                      </a:r>
                    </a:p>
                  </a:txBody>
                  <a:tcPr marL="6350" marR="6350" marT="6350" marB="0" anchor="ctr"/>
                </a:tc>
                <a:extLst>
                  <a:ext uri="{0D108BD9-81ED-4DB2-BD59-A6C34878D82A}">
                    <a16:rowId xmlns:a16="http://schemas.microsoft.com/office/drawing/2014/main" val="10009"/>
                  </a:ext>
                </a:extLst>
              </a:tr>
              <a:tr h="382312">
                <a:tc>
                  <a:txBody>
                    <a:bodyPr/>
                    <a:lstStyle/>
                    <a:p>
                      <a:pPr marL="0" lvl="0" indent="0" algn="l">
                        <a:lnSpc>
                          <a:spcPts val="1200"/>
                        </a:lnSpc>
                        <a:spcAft>
                          <a:spcPts val="0"/>
                        </a:spcAft>
                        <a:buFont typeface="Wingdings" panose="05000000000000000000" pitchFamily="2" charset="2"/>
                        <a:buNone/>
                      </a:pPr>
                      <a:r>
                        <a:rPr lang="en-GB" sz="1050" dirty="0">
                          <a:effectLst/>
                        </a:rPr>
                        <a:t>SIDC Collections </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1</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2</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dirty="0">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1" i="0" u="none" strike="noStrike">
                          <a:solidFill>
                            <a:srgbClr val="000000"/>
                          </a:solidFill>
                          <a:effectLst/>
                          <a:latin typeface="+mn-lt"/>
                        </a:rPr>
                        <a:t>3</a:t>
                      </a:r>
                    </a:p>
                  </a:txBody>
                  <a:tcPr marL="6350" marR="6350" marT="6350" marB="0" anchor="ctr"/>
                </a:tc>
                <a:extLst>
                  <a:ext uri="{0D108BD9-81ED-4DB2-BD59-A6C34878D82A}">
                    <a16:rowId xmlns:a16="http://schemas.microsoft.com/office/drawing/2014/main" val="10010"/>
                  </a:ext>
                </a:extLst>
              </a:tr>
              <a:tr h="382312">
                <a:tc>
                  <a:txBody>
                    <a:bodyPr/>
                    <a:lstStyle/>
                    <a:p>
                      <a:pPr marL="0" lvl="0" indent="0" algn="l">
                        <a:lnSpc>
                          <a:spcPts val="1200"/>
                        </a:lnSpc>
                        <a:spcAft>
                          <a:spcPts val="0"/>
                        </a:spcAft>
                        <a:buFont typeface="Wingdings" panose="05000000000000000000" pitchFamily="2" charset="2"/>
                        <a:buNone/>
                      </a:pPr>
                      <a:r>
                        <a:rPr lang="en-GB" sz="1050" dirty="0">
                          <a:effectLst/>
                        </a:rPr>
                        <a:t>Birth certificates re-issues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3</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1</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dirty="0">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3</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1" i="0" u="none" strike="noStrike">
                          <a:solidFill>
                            <a:srgbClr val="000000"/>
                          </a:solidFill>
                          <a:effectLst/>
                          <a:latin typeface="+mn-lt"/>
                        </a:rPr>
                        <a:t>7</a:t>
                      </a:r>
                    </a:p>
                  </a:txBody>
                  <a:tcPr marL="6350" marR="6350" marT="6350" marB="0" anchor="ctr"/>
                </a:tc>
                <a:extLst>
                  <a:ext uri="{0D108BD9-81ED-4DB2-BD59-A6C34878D82A}">
                    <a16:rowId xmlns:a16="http://schemas.microsoft.com/office/drawing/2014/main" val="10011"/>
                  </a:ext>
                </a:extLst>
              </a:tr>
              <a:tr h="382312">
                <a:tc>
                  <a:txBody>
                    <a:bodyPr/>
                    <a:lstStyle/>
                    <a:p>
                      <a:pPr marL="0" lvl="0" indent="0" algn="l">
                        <a:lnSpc>
                          <a:spcPts val="1200"/>
                        </a:lnSpc>
                        <a:spcAft>
                          <a:spcPts val="0"/>
                        </a:spcAft>
                        <a:buFont typeface="Wingdings" panose="05000000000000000000" pitchFamily="2" charset="2"/>
                        <a:buNone/>
                      </a:pPr>
                      <a:r>
                        <a:rPr lang="en-GB" sz="1050" dirty="0">
                          <a:effectLst/>
                        </a:rPr>
                        <a:t>Marriage certificates re-issues</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dirty="0">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dirty="0">
                          <a:solidFill>
                            <a:srgbClr val="000000"/>
                          </a:solidFill>
                          <a:effectLst/>
                          <a:latin typeface="+mn-lt"/>
                        </a:rPr>
                        <a:t>1</a:t>
                      </a:r>
                    </a:p>
                  </a:txBody>
                  <a:tcPr marL="6350" marR="6350" marT="6350" marB="0" anchor="ctr"/>
                </a:tc>
                <a:tc>
                  <a:txBody>
                    <a:bodyPr/>
                    <a:lstStyle/>
                    <a:p>
                      <a:pPr algn="ctr" fontAlgn="ctr"/>
                      <a:r>
                        <a:rPr lang="en-ZA" sz="1000" b="0" i="0" u="none" strike="noStrike">
                          <a:solidFill>
                            <a:srgbClr val="000000"/>
                          </a:solidFill>
                          <a:effectLst/>
                          <a:latin typeface="+mn-lt"/>
                        </a:rPr>
                        <a:t>0</a:t>
                      </a:r>
                    </a:p>
                  </a:txBody>
                  <a:tcPr marL="6350" marR="6350" marT="6350" marB="0" anchor="ctr"/>
                </a:tc>
                <a:tc>
                  <a:txBody>
                    <a:bodyPr/>
                    <a:lstStyle/>
                    <a:p>
                      <a:pPr algn="ctr" fontAlgn="ctr"/>
                      <a:r>
                        <a:rPr lang="en-ZA" sz="1000" b="0" i="0" u="none" strike="noStrike" dirty="0">
                          <a:solidFill>
                            <a:srgbClr val="000000"/>
                          </a:solidFill>
                          <a:effectLst/>
                          <a:latin typeface="+mn-lt"/>
                        </a:rPr>
                        <a:t> </a:t>
                      </a:r>
                    </a:p>
                  </a:txBody>
                  <a:tcPr marL="6350" marR="6350" marT="6350" marB="0" anchor="ctr"/>
                </a:tc>
                <a:tc>
                  <a:txBody>
                    <a:bodyPr/>
                    <a:lstStyle/>
                    <a:p>
                      <a:pPr algn="ctr" fontAlgn="ctr"/>
                      <a:r>
                        <a:rPr lang="en-ZA" sz="1000" b="1" i="0" u="none" strike="noStrike" dirty="0">
                          <a:solidFill>
                            <a:srgbClr val="000000"/>
                          </a:solidFill>
                          <a:effectLst/>
                          <a:latin typeface="+mn-lt"/>
                        </a:rPr>
                        <a:t>1</a:t>
                      </a:r>
                    </a:p>
                  </a:txBody>
                  <a:tcPr marL="6350" marR="6350" marT="635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5076139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0" y="25972"/>
            <a:ext cx="9144000" cy="2769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sz="2000" b="1" kern="0" dirty="0" smtClean="0"/>
              <a:t>Mobile services   (cont.….. </a:t>
            </a:r>
            <a:endParaRPr lang="en-ZA" altLang="en-US" sz="2000" b="1" kern="0" dirty="0" smtClean="0"/>
          </a:p>
        </p:txBody>
      </p:sp>
      <p:sp>
        <p:nvSpPr>
          <p:cNvPr id="4" name="Rectangle 3"/>
          <p:cNvSpPr/>
          <p:nvPr/>
        </p:nvSpPr>
        <p:spPr>
          <a:xfrm>
            <a:off x="107950" y="988262"/>
            <a:ext cx="8583930" cy="2954655"/>
          </a:xfrm>
          <a:prstGeom prst="rect">
            <a:avLst/>
          </a:prstGeom>
        </p:spPr>
        <p:txBody>
          <a:bodyPr wrap="square">
            <a:spAutoFit/>
          </a:bodyPr>
          <a:lstStyle/>
          <a:p>
            <a:pPr lvl="0" algn="just" defTabSz="914400" eaLnBrk="0" fontAlgn="base" hangingPunct="0">
              <a:spcBef>
                <a:spcPts val="600"/>
              </a:spcBef>
              <a:spcAft>
                <a:spcPts val="600"/>
              </a:spcAft>
              <a:buClr>
                <a:srgbClr val="7D0900"/>
              </a:buClr>
              <a:defRPr/>
            </a:pPr>
            <a:r>
              <a:rPr lang="en-ZA" dirty="0" smtClean="0">
                <a:latin typeface="+mj-lt"/>
                <a:cs typeface="Arial" panose="020B0604020202020204" pitchFamily="34" charset="0"/>
              </a:rPr>
              <a:t> </a:t>
            </a: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p:txBody>
      </p:sp>
      <p:sp>
        <p:nvSpPr>
          <p:cNvPr id="6" name="Rectangle 5"/>
          <p:cNvSpPr/>
          <p:nvPr/>
        </p:nvSpPr>
        <p:spPr>
          <a:xfrm>
            <a:off x="-17463" y="413770"/>
            <a:ext cx="9144000" cy="1738938"/>
          </a:xfrm>
          <a:prstGeom prst="rect">
            <a:avLst/>
          </a:prstGeom>
        </p:spPr>
        <p:txBody>
          <a:bodyPr wrap="square">
            <a:spAutoFit/>
          </a:bodyPr>
          <a:lstStyle/>
          <a:p>
            <a:r>
              <a:rPr lang="en-US" dirty="0" smtClean="0"/>
              <a:t> </a:t>
            </a:r>
            <a:endParaRPr lang="en-GB" dirty="0"/>
          </a:p>
          <a:p>
            <a:r>
              <a:rPr lang="en-US" dirty="0"/>
              <a:t> </a:t>
            </a:r>
            <a:endParaRPr lang="en-GB" dirty="0"/>
          </a:p>
          <a:p>
            <a:pPr marL="285750" indent="-285750">
              <a:lnSpc>
                <a:spcPct val="150000"/>
              </a:lnSpc>
              <a:buFont typeface="Arial" panose="020B0604020202020204" pitchFamily="34" charset="0"/>
              <a:buChar char="•"/>
            </a:pPr>
            <a:endParaRPr lang="en-GB" dirty="0"/>
          </a:p>
          <a:p>
            <a:pPr>
              <a:lnSpc>
                <a:spcPct val="150000"/>
              </a:lnSpc>
              <a:spcBef>
                <a:spcPts val="300"/>
              </a:spcBef>
            </a:pPr>
            <a:endParaRPr lang="en-ZA" b="1" u="sng" dirty="0">
              <a:cs typeface="Arial" panose="020B0604020202020204" pitchFamily="34" charset="0"/>
            </a:endParaRPr>
          </a:p>
          <a:p>
            <a:pPr marL="446088" indent="-446088">
              <a:lnSpc>
                <a:spcPct val="150000"/>
              </a:lnSpc>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29</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129190280"/>
              </p:ext>
            </p:extLst>
          </p:nvPr>
        </p:nvGraphicFramePr>
        <p:xfrm>
          <a:off x="-17464" y="311728"/>
          <a:ext cx="9144001" cy="5377289"/>
        </p:xfrm>
        <a:graphic>
          <a:graphicData uri="http://schemas.openxmlformats.org/drawingml/2006/table">
            <a:tbl>
              <a:tblPr firstRow="1" firstCol="1" bandRow="1">
                <a:tableStyleId>{5C22544A-7EE6-4342-B048-85BDC9FD1C3A}</a:tableStyleId>
              </a:tblPr>
              <a:tblGrid>
                <a:gridCol w="2313784">
                  <a:extLst>
                    <a:ext uri="{9D8B030D-6E8A-4147-A177-3AD203B41FA5}">
                      <a16:colId xmlns:a16="http://schemas.microsoft.com/office/drawing/2014/main" val="20000"/>
                    </a:ext>
                  </a:extLst>
                </a:gridCol>
                <a:gridCol w="514092">
                  <a:extLst>
                    <a:ext uri="{9D8B030D-6E8A-4147-A177-3AD203B41FA5}">
                      <a16:colId xmlns:a16="http://schemas.microsoft.com/office/drawing/2014/main" val="20001"/>
                    </a:ext>
                  </a:extLst>
                </a:gridCol>
                <a:gridCol w="672273">
                  <a:extLst>
                    <a:ext uri="{9D8B030D-6E8A-4147-A177-3AD203B41FA5}">
                      <a16:colId xmlns:a16="http://schemas.microsoft.com/office/drawing/2014/main" val="20002"/>
                    </a:ext>
                  </a:extLst>
                </a:gridCol>
                <a:gridCol w="596271">
                  <a:extLst>
                    <a:ext uri="{9D8B030D-6E8A-4147-A177-3AD203B41FA5}">
                      <a16:colId xmlns:a16="http://schemas.microsoft.com/office/drawing/2014/main" val="20003"/>
                    </a:ext>
                  </a:extLst>
                </a:gridCol>
                <a:gridCol w="548292">
                  <a:extLst>
                    <a:ext uri="{9D8B030D-6E8A-4147-A177-3AD203B41FA5}">
                      <a16:colId xmlns:a16="http://schemas.microsoft.com/office/drawing/2014/main" val="20004"/>
                    </a:ext>
                  </a:extLst>
                </a:gridCol>
                <a:gridCol w="544526">
                  <a:extLst>
                    <a:ext uri="{9D8B030D-6E8A-4147-A177-3AD203B41FA5}">
                      <a16:colId xmlns:a16="http://schemas.microsoft.com/office/drawing/2014/main" val="20005"/>
                    </a:ext>
                  </a:extLst>
                </a:gridCol>
                <a:gridCol w="649579">
                  <a:extLst>
                    <a:ext uri="{9D8B030D-6E8A-4147-A177-3AD203B41FA5}">
                      <a16:colId xmlns:a16="http://schemas.microsoft.com/office/drawing/2014/main" val="20006"/>
                    </a:ext>
                  </a:extLst>
                </a:gridCol>
                <a:gridCol w="519476">
                  <a:extLst>
                    <a:ext uri="{9D8B030D-6E8A-4147-A177-3AD203B41FA5}">
                      <a16:colId xmlns:a16="http://schemas.microsoft.com/office/drawing/2014/main" val="20007"/>
                    </a:ext>
                  </a:extLst>
                </a:gridCol>
                <a:gridCol w="544526">
                  <a:extLst>
                    <a:ext uri="{9D8B030D-6E8A-4147-A177-3AD203B41FA5}">
                      <a16:colId xmlns:a16="http://schemas.microsoft.com/office/drawing/2014/main" val="20008"/>
                    </a:ext>
                  </a:extLst>
                </a:gridCol>
                <a:gridCol w="687534">
                  <a:extLst>
                    <a:ext uri="{9D8B030D-6E8A-4147-A177-3AD203B41FA5}">
                      <a16:colId xmlns:a16="http://schemas.microsoft.com/office/drawing/2014/main" val="20009"/>
                    </a:ext>
                  </a:extLst>
                </a:gridCol>
                <a:gridCol w="849621">
                  <a:extLst>
                    <a:ext uri="{9D8B030D-6E8A-4147-A177-3AD203B41FA5}">
                      <a16:colId xmlns:a16="http://schemas.microsoft.com/office/drawing/2014/main" val="20010"/>
                    </a:ext>
                  </a:extLst>
                </a:gridCol>
                <a:gridCol w="704027">
                  <a:extLst>
                    <a:ext uri="{9D8B030D-6E8A-4147-A177-3AD203B41FA5}">
                      <a16:colId xmlns:a16="http://schemas.microsoft.com/office/drawing/2014/main" val="20011"/>
                    </a:ext>
                  </a:extLst>
                </a:gridCol>
              </a:tblGrid>
              <a:tr h="381290">
                <a:tc>
                  <a:txBody>
                    <a:bodyPr/>
                    <a:lstStyle/>
                    <a:p>
                      <a:pPr algn="l">
                        <a:lnSpc>
                          <a:spcPts val="1200"/>
                        </a:lnSpc>
                        <a:spcAft>
                          <a:spcPts val="0"/>
                        </a:spcAft>
                      </a:pPr>
                      <a:r>
                        <a:rPr lang="en-US" sz="1050" dirty="0" smtClean="0">
                          <a:effectLst/>
                          <a:latin typeface="Arial" panose="020B0604020202020204" pitchFamily="34" charset="0"/>
                          <a:ea typeface="Times New Roman" panose="02020603050405020304" pitchFamily="18" charset="0"/>
                          <a:cs typeface="Times New Roman" panose="02020603050405020304" pitchFamily="18" charset="0"/>
                        </a:rPr>
                        <a:t>KLIPPLAAT</a:t>
                      </a:r>
                    </a:p>
                  </a:txBody>
                  <a:tcPr marL="53136" marR="53136" marT="0" marB="0"/>
                </a:tc>
                <a:tc gridSpan="8">
                  <a:txBody>
                    <a:bodyPr/>
                    <a:lstStyle/>
                    <a:p>
                      <a:pPr algn="ctr">
                        <a:lnSpc>
                          <a:spcPts val="1200"/>
                        </a:lnSpc>
                        <a:spcAft>
                          <a:spcPts val="0"/>
                        </a:spcAft>
                      </a:pPr>
                      <a:r>
                        <a:rPr lang="en-US" sz="1050" dirty="0" smtClean="0">
                          <a:effectLst/>
                          <a:latin typeface="Arial" panose="020B0604020202020204" pitchFamily="34" charset="0"/>
                          <a:ea typeface="Times New Roman" panose="02020603050405020304" pitchFamily="18" charset="0"/>
                          <a:cs typeface="Times New Roman" panose="02020603050405020304" pitchFamily="18" charset="0"/>
                        </a:rPr>
                        <a:t>2022</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pPr algn="l">
                        <a:lnSpc>
                          <a:spcPts val="1200"/>
                        </a:lnSpc>
                        <a:spcAft>
                          <a:spcPts val="0"/>
                        </a:spcAft>
                      </a:pPr>
                      <a:endParaRPr lang="en-ZA"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sz="1050" dirty="0"/>
                    </a:p>
                  </a:txBody>
                  <a:tcPr marL="53136" marR="53136" marT="0" marB="0"/>
                </a:tc>
                <a:tc hMerge="1">
                  <a:txBody>
                    <a:bodyPr/>
                    <a:lstStyle/>
                    <a:p>
                      <a:endParaRPr lang="en-ZA"/>
                    </a:p>
                  </a:txBody>
                  <a:tcPr/>
                </a:tc>
                <a:tc hMerge="1">
                  <a:txBody>
                    <a:bodyPr/>
                    <a:lstStyle/>
                    <a:p>
                      <a:endParaRPr lang="en-ZA"/>
                    </a:p>
                  </a:txBody>
                  <a:tcPr/>
                </a:tc>
                <a:tc hMerge="1">
                  <a:txBody>
                    <a:bodyPr/>
                    <a:lstStyle/>
                    <a:p>
                      <a:endParaRPr lang="en-ZA" dirty="0"/>
                    </a:p>
                  </a:txBody>
                  <a:tcPr marL="53136" marR="53136" marT="0" marB="0"/>
                </a:tc>
                <a:tc hMerge="1">
                  <a:txBody>
                    <a:bodyPr/>
                    <a:lstStyle/>
                    <a:p>
                      <a:pPr algn="l">
                        <a:lnSpc>
                          <a:spcPts val="1200"/>
                        </a:lnSpc>
                        <a:spcAft>
                          <a:spcPts val="0"/>
                        </a:spcAft>
                      </a:pP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a:p>
                  </a:txBody>
                  <a:tcPr/>
                </a:tc>
                <a:tc gridSpan="2">
                  <a:txBody>
                    <a:bodyPr/>
                    <a:lstStyle/>
                    <a:p>
                      <a:pPr algn="ctr">
                        <a:lnSpc>
                          <a:spcPts val="1200"/>
                        </a:lnSpc>
                        <a:spcAft>
                          <a:spcPts val="0"/>
                        </a:spcAft>
                      </a:pPr>
                      <a:r>
                        <a:rPr lang="en-US" sz="1050" dirty="0" smtClean="0">
                          <a:effectLst/>
                        </a:rPr>
                        <a:t>2023</a:t>
                      </a:r>
                      <a:endParaRPr lang="en-ZA" sz="105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tc>
                <a:tc hMerge="1">
                  <a:txBody>
                    <a:bodyPr/>
                    <a:lstStyle/>
                    <a:p>
                      <a:endParaRPr lang="en-ZA" dirty="0"/>
                    </a:p>
                  </a:txBody>
                  <a:tcPr marL="53136" marR="53136" marT="0" marB="0"/>
                </a:tc>
                <a:tc rowSpan="3">
                  <a:txBody>
                    <a:bodyPr/>
                    <a:lstStyle/>
                    <a:p>
                      <a:pPr algn="ctr">
                        <a:lnSpc>
                          <a:spcPts val="1200"/>
                        </a:lnSpc>
                        <a:spcAft>
                          <a:spcPts val="0"/>
                        </a:spcAft>
                      </a:pPr>
                      <a:r>
                        <a:rPr lang="en-US" sz="1100" b="1" dirty="0" smtClean="0">
                          <a:effectLst/>
                          <a:latin typeface="+mn-lt"/>
                          <a:ea typeface="Times New Roman" panose="02020603050405020304" pitchFamily="18" charset="0"/>
                          <a:cs typeface="Times New Roman" panose="02020603050405020304" pitchFamily="18" charset="0"/>
                        </a:rPr>
                        <a:t>TOTAL</a:t>
                      </a: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0"/>
                  </a:ext>
                </a:extLst>
              </a:tr>
              <a:tr h="381290">
                <a:tc>
                  <a:txBody>
                    <a:bodyPr/>
                    <a:lstStyle/>
                    <a:p>
                      <a:pPr algn="l">
                        <a:lnSpc>
                          <a:spcPts val="1200"/>
                        </a:lnSpc>
                        <a:spcAft>
                          <a:spcPts val="0"/>
                        </a:spcAft>
                      </a:pPr>
                      <a:endParaRPr lang="en-US" sz="11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l">
                        <a:lnSpc>
                          <a:spcPts val="1200"/>
                        </a:lnSpc>
                        <a:spcAft>
                          <a:spcPts val="0"/>
                        </a:spcAft>
                      </a:pPr>
                      <a:r>
                        <a:rPr lang="en-US" sz="1100" dirty="0" smtClean="0">
                          <a:effectLst/>
                          <a:latin typeface="Arial" panose="020B0604020202020204" pitchFamily="34" charset="0"/>
                          <a:ea typeface="Times New Roman" panose="02020603050405020304" pitchFamily="18" charset="0"/>
                          <a:cs typeface="Times New Roman" panose="02020603050405020304" pitchFamily="18" charset="0"/>
                        </a:rPr>
                        <a:t>Activities</a:t>
                      </a:r>
                      <a:r>
                        <a:rPr lang="en-US" sz="1100" baseline="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gridSpan="2">
                  <a:txBody>
                    <a:bodyPr/>
                    <a:lstStyle/>
                    <a:p>
                      <a:pPr algn="ctr">
                        <a:lnSpc>
                          <a:spcPts val="1200"/>
                        </a:lnSpc>
                        <a:spcAft>
                          <a:spcPts val="0"/>
                        </a:spcAft>
                      </a:pPr>
                      <a:r>
                        <a:rPr lang="en-US" sz="1100" b="1" dirty="0" smtClean="0">
                          <a:solidFill>
                            <a:schemeClr val="tx1">
                              <a:lumMod val="95000"/>
                              <a:lumOff val="5000"/>
                            </a:schemeClr>
                          </a:solidFill>
                          <a:effectLst/>
                          <a:latin typeface="+mj-lt"/>
                          <a:ea typeface="Times New Roman" panose="02020603050405020304" pitchFamily="18" charset="0"/>
                          <a:cs typeface="Times New Roman" panose="02020603050405020304" pitchFamily="18" charset="0"/>
                        </a:rPr>
                        <a:t>JUNE</a:t>
                      </a:r>
                      <a:endParaRPr lang="en-ZA" sz="1100" b="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53136" marR="53136" marT="0" marB="0" anchor="ctr"/>
                </a:tc>
                <a:tc hMerge="1">
                  <a:txBody>
                    <a:bodyPr/>
                    <a:lstStyle/>
                    <a:p>
                      <a:endParaRPr lang="en-ZA"/>
                    </a:p>
                  </a:txBody>
                  <a:tcPr/>
                </a:tc>
                <a:tc>
                  <a:txBody>
                    <a:bodyPr/>
                    <a:lstStyle/>
                    <a:p>
                      <a:pPr algn="ctr"/>
                      <a:r>
                        <a:rPr lang="en-US" sz="1100" b="1" dirty="0" smtClean="0">
                          <a:solidFill>
                            <a:schemeClr val="tx1">
                              <a:lumMod val="95000"/>
                              <a:lumOff val="5000"/>
                            </a:schemeClr>
                          </a:solidFill>
                          <a:latin typeface="+mj-lt"/>
                        </a:rPr>
                        <a:t>JULY</a:t>
                      </a:r>
                      <a:endParaRPr lang="en-ZA" sz="1100" b="1" dirty="0">
                        <a:solidFill>
                          <a:schemeClr val="tx1">
                            <a:lumMod val="95000"/>
                            <a:lumOff val="5000"/>
                          </a:schemeClr>
                        </a:solidFill>
                        <a:latin typeface="+mj-lt"/>
                      </a:endParaRPr>
                    </a:p>
                  </a:txBody>
                  <a:tcPr marL="53136" marR="53136" marT="0" marB="0" anchor="ctr"/>
                </a:tc>
                <a:tc>
                  <a:txBody>
                    <a:bodyPr/>
                    <a:lstStyle/>
                    <a:p>
                      <a:r>
                        <a:rPr lang="en-US" sz="1100" b="1" dirty="0" smtClean="0">
                          <a:latin typeface="+mj-lt"/>
                        </a:rPr>
                        <a:t>AUG</a:t>
                      </a:r>
                      <a:endParaRPr lang="en-ZA" sz="1100" b="1" dirty="0">
                        <a:latin typeface="+mj-lt"/>
                      </a:endParaRPr>
                    </a:p>
                  </a:txBody>
                  <a:tcPr marL="53136" marR="53136" marT="0" marB="0" anchor="ctr"/>
                </a:tc>
                <a:tc>
                  <a:txBody>
                    <a:bodyPr/>
                    <a:lstStyle/>
                    <a:p>
                      <a:r>
                        <a:rPr lang="en-US" sz="1100" b="1" dirty="0" smtClean="0">
                          <a:latin typeface="+mj-lt"/>
                        </a:rPr>
                        <a:t>SEPT</a:t>
                      </a:r>
                      <a:endParaRPr lang="en-ZA" sz="1100" b="1" dirty="0">
                        <a:latin typeface="+mj-lt"/>
                      </a:endParaRPr>
                    </a:p>
                  </a:txBody>
                  <a:tcPr marL="53136" marR="53136" marT="0" marB="0" anchor="ctr"/>
                </a:tc>
                <a:tc>
                  <a:txBody>
                    <a:bodyPr/>
                    <a:lstStyle/>
                    <a:p>
                      <a:pPr algn="ctr">
                        <a:lnSpc>
                          <a:spcPts val="1200"/>
                        </a:lnSpc>
                        <a:spcAft>
                          <a:spcPts val="0"/>
                        </a:spcAft>
                      </a:pPr>
                      <a:r>
                        <a:rPr lang="en-US" sz="1100" b="1" dirty="0" smtClean="0">
                          <a:solidFill>
                            <a:schemeClr val="tx1">
                              <a:lumMod val="95000"/>
                              <a:lumOff val="5000"/>
                            </a:schemeClr>
                          </a:solidFill>
                          <a:effectLst/>
                          <a:latin typeface="+mj-lt"/>
                          <a:ea typeface="Times New Roman" panose="02020603050405020304" pitchFamily="18" charset="0"/>
                          <a:cs typeface="Times New Roman" panose="02020603050405020304" pitchFamily="18" charset="0"/>
                        </a:rPr>
                        <a:t>OCT</a:t>
                      </a:r>
                      <a:endParaRPr lang="en-ZA" sz="1100" b="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53136" marR="53136" marT="0" marB="0" anchor="ctr"/>
                </a:tc>
                <a:tc gridSpan="2">
                  <a:txBody>
                    <a:bodyPr/>
                    <a:lstStyle/>
                    <a:p>
                      <a:pPr algn="ctr">
                        <a:lnSpc>
                          <a:spcPts val="1200"/>
                        </a:lnSpc>
                        <a:spcAft>
                          <a:spcPts val="0"/>
                        </a:spcAft>
                      </a:pPr>
                      <a:r>
                        <a:rPr lang="en-US" sz="1100" b="1" dirty="0" smtClean="0">
                          <a:solidFill>
                            <a:schemeClr val="tx1">
                              <a:lumMod val="95000"/>
                              <a:lumOff val="5000"/>
                            </a:schemeClr>
                          </a:solidFill>
                          <a:effectLst/>
                          <a:latin typeface="+mj-lt"/>
                          <a:ea typeface="Times New Roman" panose="02020603050405020304" pitchFamily="18" charset="0"/>
                          <a:cs typeface="Times New Roman" panose="02020603050405020304" pitchFamily="18" charset="0"/>
                        </a:rPr>
                        <a:t>NOV</a:t>
                      </a:r>
                      <a:endParaRPr lang="en-ZA" sz="1100" b="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53136" marR="53136" marT="0" marB="0" anchor="ctr"/>
                </a:tc>
                <a:tc hMerge="1">
                  <a:txBody>
                    <a:bodyPr/>
                    <a:lstStyle/>
                    <a:p>
                      <a:pPr algn="ctr">
                        <a:lnSpc>
                          <a:spcPts val="1200"/>
                        </a:lnSpc>
                        <a:spcAft>
                          <a:spcPts val="0"/>
                        </a:spcAft>
                      </a:pPr>
                      <a:endParaRPr lang="en-ZA" sz="1100" b="1" dirty="0">
                        <a:solidFill>
                          <a:schemeClr val="tx1">
                            <a:lumMod val="95000"/>
                            <a:lumOff val="5000"/>
                          </a:schemeClr>
                        </a:solidFill>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lnSpc>
                          <a:spcPts val="1200"/>
                        </a:lnSpc>
                        <a:spcAft>
                          <a:spcPts val="0"/>
                        </a:spcAft>
                      </a:pPr>
                      <a:r>
                        <a:rPr lang="en-US" sz="1100" b="1" dirty="0" smtClean="0">
                          <a:solidFill>
                            <a:schemeClr val="tx1">
                              <a:lumMod val="95000"/>
                              <a:lumOff val="5000"/>
                            </a:schemeClr>
                          </a:solidFill>
                          <a:effectLst/>
                          <a:latin typeface="+mj-lt"/>
                          <a:ea typeface="Times New Roman" panose="02020603050405020304" pitchFamily="18" charset="0"/>
                          <a:cs typeface="Times New Roman" panose="02020603050405020304" pitchFamily="18" charset="0"/>
                        </a:rPr>
                        <a:t>JAN</a:t>
                      </a:r>
                      <a:endParaRPr lang="en-ZA" sz="1100" b="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lnSpc>
                          <a:spcPts val="1200"/>
                        </a:lnSpc>
                        <a:spcAft>
                          <a:spcPts val="0"/>
                        </a:spcAft>
                      </a:pPr>
                      <a:r>
                        <a:rPr lang="en-US" sz="1100" b="1" dirty="0" smtClean="0">
                          <a:solidFill>
                            <a:schemeClr val="tx1">
                              <a:lumMod val="95000"/>
                              <a:lumOff val="5000"/>
                            </a:schemeClr>
                          </a:solidFill>
                          <a:effectLst/>
                          <a:latin typeface="+mj-lt"/>
                          <a:ea typeface="Times New Roman" panose="02020603050405020304" pitchFamily="18" charset="0"/>
                          <a:cs typeface="Times New Roman" panose="02020603050405020304" pitchFamily="18" charset="0"/>
                        </a:rPr>
                        <a:t>FEB</a:t>
                      </a:r>
                      <a:endParaRPr lang="en-ZA" sz="1100" b="1"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53136" marR="53136" marT="0" marB="0" anchor="ctr"/>
                </a:tc>
                <a:tc vMerge="1">
                  <a:txBody>
                    <a:bodyPr/>
                    <a:lstStyle/>
                    <a:p>
                      <a:pPr algn="l">
                        <a:lnSpc>
                          <a:spcPts val="1200"/>
                        </a:lnSpc>
                        <a:spcAft>
                          <a:spcPts val="0"/>
                        </a:spcAft>
                      </a:pPr>
                      <a:endParaRPr lang="en-ZA" sz="1100" b="1"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1"/>
                  </a:ext>
                </a:extLst>
              </a:tr>
              <a:tr h="380459">
                <a:tc>
                  <a:txBody>
                    <a:bodyPr/>
                    <a:lstStyle/>
                    <a:p>
                      <a:pPr algn="l">
                        <a:lnSpc>
                          <a:spcPts val="1200"/>
                        </a:lnSpc>
                        <a:spcAft>
                          <a:spcPts val="0"/>
                        </a:spcAft>
                      </a:pPr>
                      <a:r>
                        <a:rPr lang="en-GB" sz="1100" dirty="0">
                          <a:effectLst/>
                        </a:rPr>
                        <a:t>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050" b="1" dirty="0" smtClean="0">
                          <a:solidFill>
                            <a:schemeClr val="tx1"/>
                          </a:solidFill>
                          <a:latin typeface="+mn-lt"/>
                        </a:rPr>
                        <a:t>7</a:t>
                      </a:r>
                    </a:p>
                  </a:txBody>
                  <a:tcPr marL="53136" marR="53136" marT="0" marB="0" anchor="ctr"/>
                </a:tc>
                <a:tc>
                  <a:txBody>
                    <a:bodyPr/>
                    <a:lstStyle/>
                    <a:p>
                      <a:pPr algn="ctr"/>
                      <a:r>
                        <a:rPr lang="en-US" sz="1050" b="1" dirty="0" smtClean="0">
                          <a:solidFill>
                            <a:schemeClr val="tx1"/>
                          </a:solidFill>
                          <a:latin typeface="+mn-lt"/>
                        </a:rPr>
                        <a:t>13</a:t>
                      </a:r>
                      <a:endParaRPr lang="en-ZA" sz="1050" b="1" dirty="0">
                        <a:solidFill>
                          <a:schemeClr val="tx1"/>
                        </a:solidFill>
                        <a:latin typeface="+mn-lt"/>
                      </a:endParaRPr>
                    </a:p>
                  </a:txBody>
                  <a:tcPr marL="53136" marR="53136" marT="0" marB="0" anchor="ctr"/>
                </a:tc>
                <a:tc>
                  <a:txBody>
                    <a:bodyPr/>
                    <a:lstStyle/>
                    <a:p>
                      <a:pPr algn="ctr"/>
                      <a:r>
                        <a:rPr lang="en-US" sz="1050" b="1" dirty="0" smtClean="0">
                          <a:solidFill>
                            <a:schemeClr val="tx1"/>
                          </a:solidFill>
                          <a:latin typeface="+mn-lt"/>
                        </a:rPr>
                        <a:t>15</a:t>
                      </a:r>
                      <a:endParaRPr lang="en-ZA" sz="1050" b="1" dirty="0">
                        <a:solidFill>
                          <a:schemeClr val="tx1"/>
                        </a:solidFill>
                        <a:latin typeface="+mn-lt"/>
                      </a:endParaRPr>
                    </a:p>
                  </a:txBody>
                  <a:tcPr marL="53136" marR="53136" marT="0" marB="0" anchor="ctr"/>
                </a:tc>
                <a:tc>
                  <a:txBody>
                    <a:bodyPr/>
                    <a:lstStyle/>
                    <a:p>
                      <a:pPr algn="ctr"/>
                      <a:r>
                        <a:rPr lang="en-US" sz="1050" b="1" dirty="0" smtClean="0">
                          <a:solidFill>
                            <a:schemeClr val="tx1"/>
                          </a:solidFill>
                          <a:latin typeface="+mn-lt"/>
                        </a:rPr>
                        <a:t>22</a:t>
                      </a:r>
                      <a:endParaRPr lang="en-ZA" sz="1050" b="1" dirty="0">
                        <a:solidFill>
                          <a:schemeClr val="tx1"/>
                        </a:solidFill>
                        <a:latin typeface="+mn-lt"/>
                      </a:endParaRPr>
                    </a:p>
                  </a:txBody>
                  <a:tcPr marL="53136" marR="53136" marT="0" marB="0" anchor="ctr"/>
                </a:tc>
                <a:tc>
                  <a:txBody>
                    <a:bodyPr/>
                    <a:lstStyle/>
                    <a:p>
                      <a:pPr algn="ctr"/>
                      <a:r>
                        <a:rPr lang="en-US" sz="1050" dirty="0" smtClean="0">
                          <a:latin typeface="+mn-lt"/>
                        </a:rPr>
                        <a:t>26</a:t>
                      </a:r>
                      <a:endParaRPr lang="en-ZA" sz="1050" dirty="0">
                        <a:latin typeface="+mn-lt"/>
                      </a:endParaRPr>
                    </a:p>
                  </a:txBody>
                  <a:tcPr marL="53136" marR="53136" marT="0" marB="0" anchor="ctr"/>
                </a:tc>
                <a:tc>
                  <a:txBody>
                    <a:bodyPr/>
                    <a:lstStyle/>
                    <a:p>
                      <a:pPr algn="ctr"/>
                      <a:r>
                        <a:rPr lang="en-US" sz="1050" b="1" dirty="0" smtClean="0">
                          <a:solidFill>
                            <a:schemeClr val="tx1"/>
                          </a:solidFill>
                          <a:latin typeface="+mn-lt"/>
                        </a:rPr>
                        <a:t>22</a:t>
                      </a:r>
                      <a:endParaRPr lang="en-ZA" sz="1050" b="1" dirty="0">
                        <a:solidFill>
                          <a:schemeClr val="tx1"/>
                        </a:solidFill>
                        <a:latin typeface="+mn-lt"/>
                      </a:endParaRPr>
                    </a:p>
                  </a:txBody>
                  <a:tcPr marL="53136" marR="53136" marT="0" marB="0" anchor="ctr"/>
                </a:tc>
                <a:tc>
                  <a:txBody>
                    <a:bodyPr/>
                    <a:lstStyle/>
                    <a:p>
                      <a:pPr algn="ctr"/>
                      <a:r>
                        <a:rPr lang="en-US" sz="1050" b="1" dirty="0" smtClean="0">
                          <a:solidFill>
                            <a:schemeClr val="tx1"/>
                          </a:solidFill>
                          <a:latin typeface="+mn-lt"/>
                        </a:rPr>
                        <a:t>14</a:t>
                      </a:r>
                      <a:endParaRPr lang="en-ZA" sz="1050" b="1" dirty="0">
                        <a:solidFill>
                          <a:schemeClr val="tx1"/>
                        </a:solidFill>
                        <a:latin typeface="+mn-lt"/>
                      </a:endParaRPr>
                    </a:p>
                  </a:txBody>
                  <a:tcPr marL="53136" marR="53136" marT="0" marB="0" anchor="ctr"/>
                </a:tc>
                <a:tc>
                  <a:txBody>
                    <a:bodyPr/>
                    <a:lstStyle/>
                    <a:p>
                      <a:pPr algn="ctr"/>
                      <a:r>
                        <a:rPr lang="en-US" sz="1050" b="1" dirty="0" smtClean="0">
                          <a:solidFill>
                            <a:schemeClr val="tx1"/>
                          </a:solidFill>
                          <a:latin typeface="+mn-lt"/>
                        </a:rPr>
                        <a:t>15</a:t>
                      </a:r>
                      <a:endParaRPr lang="en-ZA" sz="1050" b="1" dirty="0">
                        <a:solidFill>
                          <a:schemeClr val="tx1"/>
                        </a:solidFill>
                        <a:latin typeface="+mn-lt"/>
                      </a:endParaRPr>
                    </a:p>
                  </a:txBody>
                  <a:tcPr marL="53136" marR="53136" marT="0" marB="0" anchor="ctr"/>
                </a:tc>
                <a:tc>
                  <a:txBody>
                    <a:bodyPr/>
                    <a:lstStyle/>
                    <a:p>
                      <a:pPr algn="ctr"/>
                      <a:r>
                        <a:rPr lang="en-US" sz="1050" dirty="0" smtClean="0">
                          <a:latin typeface="+mn-lt"/>
                        </a:rPr>
                        <a:t>10</a:t>
                      </a:r>
                      <a:endParaRPr lang="en-ZA" sz="1050" dirty="0">
                        <a:latin typeface="+mn-lt"/>
                      </a:endParaRPr>
                    </a:p>
                  </a:txBody>
                  <a:tcPr marL="53136" marR="53136" marT="0" marB="0" anchor="ctr"/>
                </a:tc>
                <a:tc>
                  <a:txBody>
                    <a:bodyPr/>
                    <a:lstStyle/>
                    <a:p>
                      <a:pPr algn="ctr"/>
                      <a:r>
                        <a:rPr lang="en-US" sz="1050" dirty="0" smtClean="0">
                          <a:latin typeface="+mn-lt"/>
                        </a:rPr>
                        <a:t>21</a:t>
                      </a:r>
                      <a:endParaRPr lang="en-ZA" sz="1050" dirty="0">
                        <a:latin typeface="+mn-lt"/>
                      </a:endParaRPr>
                    </a:p>
                  </a:txBody>
                  <a:tcPr marL="53136" marR="53136" marT="0" marB="0" anchor="ctr"/>
                </a:tc>
                <a:tc vMerge="1">
                  <a:txBody>
                    <a:bodyPr/>
                    <a:lstStyle/>
                    <a:p>
                      <a:endParaRPr lang="en-ZA" sz="1050" b="1" dirty="0">
                        <a:solidFill>
                          <a:schemeClr val="tx1"/>
                        </a:solidFill>
                      </a:endParaRPr>
                    </a:p>
                  </a:txBody>
                  <a:tcPr marL="53136" marR="53136" marT="0" marB="0"/>
                </a:tc>
                <a:extLst>
                  <a:ext uri="{0D108BD9-81ED-4DB2-BD59-A6C34878D82A}">
                    <a16:rowId xmlns:a16="http://schemas.microsoft.com/office/drawing/2014/main" val="10002"/>
                  </a:ext>
                </a:extLst>
              </a:tr>
              <a:tr h="495611">
                <a:tc>
                  <a:txBody>
                    <a:bodyPr/>
                    <a:lstStyle/>
                    <a:p>
                      <a:pPr algn="l">
                        <a:lnSpc>
                          <a:spcPts val="1200"/>
                        </a:lnSpc>
                        <a:spcAft>
                          <a:spcPts val="0"/>
                        </a:spcAft>
                      </a:pPr>
                      <a:r>
                        <a:rPr lang="en-GB" sz="1100" dirty="0" smtClean="0">
                          <a:effectLst/>
                        </a:rPr>
                        <a:t>Birth </a:t>
                      </a:r>
                      <a:r>
                        <a:rPr lang="en-GB" sz="1100" dirty="0">
                          <a:effectLst/>
                        </a:rPr>
                        <a:t>Reg. within 30 days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2</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2</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050" dirty="0" smtClean="0">
                          <a:latin typeface="+mn-lt"/>
                        </a:rPr>
                        <a:t>1</a:t>
                      </a:r>
                      <a:endParaRPr lang="en-ZA" sz="1050" dirty="0">
                        <a:latin typeface="+mn-lt"/>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3</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2</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3</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050" dirty="0" smtClean="0">
                          <a:latin typeface="+mn-lt"/>
                        </a:rPr>
                        <a:t>1</a:t>
                      </a:r>
                      <a:endParaRPr lang="en-ZA" sz="1050" dirty="0">
                        <a:latin typeface="+mn-lt"/>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14</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3"/>
                  </a:ext>
                </a:extLst>
              </a:tr>
              <a:tr h="570689">
                <a:tc>
                  <a:txBody>
                    <a:bodyPr/>
                    <a:lstStyle/>
                    <a:p>
                      <a:pPr algn="l">
                        <a:lnSpc>
                          <a:spcPts val="1200"/>
                        </a:lnSpc>
                        <a:spcAft>
                          <a:spcPts val="0"/>
                        </a:spcAft>
                      </a:pPr>
                      <a:r>
                        <a:rPr lang="en-GB" sz="1100" dirty="0" smtClean="0">
                          <a:effectLst/>
                        </a:rPr>
                        <a:t>Late </a:t>
                      </a:r>
                      <a:r>
                        <a:rPr lang="en-GB" sz="1100" dirty="0">
                          <a:effectLst/>
                        </a:rPr>
                        <a:t>Registration of Births 31 days to 1 year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1</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3</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3</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1</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050" dirty="0" smtClean="0">
                          <a:latin typeface="+mn-lt"/>
                        </a:rPr>
                        <a:t>3</a:t>
                      </a:r>
                      <a:endParaRPr lang="en-ZA" sz="1050" dirty="0">
                        <a:latin typeface="+mn-lt"/>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4</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4</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2</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050" dirty="0" smtClean="0">
                          <a:latin typeface="+mn-lt"/>
                        </a:rPr>
                        <a:t>3</a:t>
                      </a:r>
                      <a:endParaRPr lang="en-ZA" sz="1050" dirty="0">
                        <a:latin typeface="+mn-lt"/>
                      </a:endParaRPr>
                    </a:p>
                  </a:txBody>
                  <a:tcPr marL="53136" marR="53136" marT="0" marB="0" anchor="ctr"/>
                </a:tc>
                <a:tc>
                  <a:txBody>
                    <a:bodyPr/>
                    <a:lstStyle/>
                    <a:p>
                      <a:pPr algn="ctr"/>
                      <a:r>
                        <a:rPr lang="en-US" sz="1050" dirty="0" smtClean="0">
                          <a:latin typeface="+mn-lt"/>
                        </a:rPr>
                        <a:t>6</a:t>
                      </a:r>
                      <a:endParaRPr lang="en-ZA" sz="1050" dirty="0">
                        <a:latin typeface="+mn-lt"/>
                      </a:endParaRP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30</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4"/>
                  </a:ext>
                </a:extLst>
              </a:tr>
              <a:tr h="511205">
                <a:tc>
                  <a:txBody>
                    <a:bodyPr/>
                    <a:lstStyle/>
                    <a:p>
                      <a:pPr algn="l">
                        <a:lnSpc>
                          <a:spcPts val="1200"/>
                        </a:lnSpc>
                        <a:spcAft>
                          <a:spcPts val="0"/>
                        </a:spcAft>
                      </a:pPr>
                      <a:r>
                        <a:rPr lang="en-GB" sz="1100" dirty="0" smtClean="0">
                          <a:effectLst/>
                        </a:rPr>
                        <a:t>Late </a:t>
                      </a:r>
                      <a:r>
                        <a:rPr lang="en-GB" sz="1100" dirty="0">
                          <a:effectLst/>
                        </a:rPr>
                        <a:t>Registration of Birth 1-14 years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4</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3</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7</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5"/>
                  </a:ext>
                </a:extLst>
              </a:tr>
              <a:tr h="570689">
                <a:tc>
                  <a:txBody>
                    <a:bodyPr/>
                    <a:lstStyle/>
                    <a:p>
                      <a:pPr algn="l">
                        <a:lnSpc>
                          <a:spcPts val="1200"/>
                        </a:lnSpc>
                        <a:spcAft>
                          <a:spcPts val="0"/>
                        </a:spcAft>
                      </a:pPr>
                      <a:r>
                        <a:rPr lang="en-GB" sz="1100" dirty="0" smtClean="0">
                          <a:effectLst/>
                        </a:rPr>
                        <a:t>Later </a:t>
                      </a:r>
                      <a:r>
                        <a:rPr lang="en-GB" sz="1100" dirty="0">
                          <a:effectLst/>
                        </a:rPr>
                        <a:t>Registration of Birth 15 years and above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050" dirty="0" smtClean="0">
                          <a:latin typeface="+mn-lt"/>
                        </a:rPr>
                        <a:t>1</a:t>
                      </a:r>
                      <a:endParaRPr lang="en-ZA" sz="1050" dirty="0">
                        <a:latin typeface="+mn-lt"/>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algn="ctr"/>
                      <a:r>
                        <a:rPr lang="en-US" sz="1200" b="1" i="0" dirty="0" smtClean="0">
                          <a:latin typeface="+mn-lt"/>
                        </a:rPr>
                        <a:t>1</a:t>
                      </a:r>
                      <a:endParaRPr lang="en-ZA" sz="1200" b="1" i="0" dirty="0">
                        <a:latin typeface="+mn-lt"/>
                      </a:endParaRPr>
                    </a:p>
                  </a:txBody>
                  <a:tcPr marL="53136" marR="53136" marT="0" marB="0" anchor="ctr"/>
                </a:tc>
                <a:extLst>
                  <a:ext uri="{0D108BD9-81ED-4DB2-BD59-A6C34878D82A}">
                    <a16:rowId xmlns:a16="http://schemas.microsoft.com/office/drawing/2014/main" val="10006"/>
                  </a:ext>
                </a:extLst>
              </a:tr>
              <a:tr h="599223">
                <a:tc>
                  <a:txBody>
                    <a:bodyPr/>
                    <a:lstStyle/>
                    <a:p>
                      <a:pPr algn="l">
                        <a:lnSpc>
                          <a:spcPts val="1200"/>
                        </a:lnSpc>
                        <a:spcAft>
                          <a:spcPts val="0"/>
                        </a:spcAft>
                      </a:pPr>
                      <a:r>
                        <a:rPr lang="en-GB" sz="1100" dirty="0" smtClean="0">
                          <a:effectLst/>
                        </a:rPr>
                        <a:t>SIDC </a:t>
                      </a:r>
                      <a:r>
                        <a:rPr lang="en-GB" sz="1100" dirty="0">
                          <a:effectLst/>
                        </a:rPr>
                        <a:t>Application for 1st issues</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GB" sz="1050" b="1" dirty="0" smtClean="0">
                          <a:effectLst/>
                          <a:latin typeface="+mn-lt"/>
                        </a:rPr>
                        <a:t>0</a:t>
                      </a: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26</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26</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7"/>
                  </a:ext>
                </a:extLst>
              </a:tr>
              <a:tr h="495611">
                <a:tc>
                  <a:txBody>
                    <a:bodyPr/>
                    <a:lstStyle/>
                    <a:p>
                      <a:pPr algn="l">
                        <a:lnSpc>
                          <a:spcPts val="1200"/>
                        </a:lnSpc>
                        <a:spcAft>
                          <a:spcPts val="0"/>
                        </a:spcAft>
                      </a:pPr>
                      <a:r>
                        <a:rPr lang="en-GB" sz="1100" dirty="0" smtClean="0">
                          <a:effectLst/>
                        </a:rPr>
                        <a:t>SIDC </a:t>
                      </a:r>
                      <a:r>
                        <a:rPr lang="en-GB" sz="1100" dirty="0">
                          <a:effectLst/>
                        </a:rPr>
                        <a:t>Application for Re-issues</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3</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3</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8"/>
                  </a:ext>
                </a:extLst>
              </a:tr>
              <a:tr h="495611">
                <a:tc>
                  <a:txBody>
                    <a:bodyPr/>
                    <a:lstStyle/>
                    <a:p>
                      <a:pPr marL="0" lvl="0" indent="0" algn="l">
                        <a:lnSpc>
                          <a:spcPts val="1200"/>
                        </a:lnSpc>
                        <a:spcAft>
                          <a:spcPts val="0"/>
                        </a:spcAft>
                        <a:buFont typeface="Wingdings" panose="05000000000000000000" pitchFamily="2" charset="2"/>
                        <a:buNone/>
                      </a:pPr>
                      <a:r>
                        <a:rPr lang="en-GB" sz="1100" dirty="0">
                          <a:effectLst/>
                        </a:rPr>
                        <a:t>SIDC Applications for Elderly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9</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9</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09"/>
                  </a:ext>
                </a:extLst>
              </a:tr>
              <a:tr h="495611">
                <a:tc>
                  <a:txBody>
                    <a:bodyPr/>
                    <a:lstStyle/>
                    <a:p>
                      <a:pPr marL="0" lvl="0" indent="0" algn="l">
                        <a:lnSpc>
                          <a:spcPts val="1200"/>
                        </a:lnSpc>
                        <a:spcAft>
                          <a:spcPts val="0"/>
                        </a:spcAft>
                        <a:buFont typeface="Wingdings" panose="05000000000000000000" pitchFamily="2" charset="2"/>
                        <a:buNone/>
                      </a:pPr>
                      <a:r>
                        <a:rPr lang="en-GB" sz="1100" dirty="0">
                          <a:effectLst/>
                        </a:rPr>
                        <a:t>SIDC Collections </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26</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lvl="0" algn="ctr">
                        <a:lnSpc>
                          <a:spcPct val="100000"/>
                        </a:lnSpc>
                        <a:spcAft>
                          <a:spcPts val="0"/>
                        </a:spcAft>
                      </a:pPr>
                      <a:r>
                        <a:rPr lang="en-US" sz="1050" b="1" dirty="0" smtClean="0">
                          <a:effectLst/>
                          <a:latin typeface="+mn-lt"/>
                          <a:ea typeface="Times New Roman" panose="02020603050405020304" pitchFamily="18" charset="0"/>
                          <a:cs typeface="Times New Roman" panose="02020603050405020304" pitchFamily="18" charset="0"/>
                        </a:rPr>
                        <a:t>0</a:t>
                      </a:r>
                      <a:endParaRPr lang="en-ZA" sz="1050" b="1" dirty="0">
                        <a:effectLst/>
                        <a:latin typeface="+mn-lt"/>
                        <a:ea typeface="Times New Roman" panose="02020603050405020304" pitchFamily="18" charset="0"/>
                        <a:cs typeface="Times New Roman" panose="02020603050405020304" pitchFamily="18" charset="0"/>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algn="ctr"/>
                      <a:r>
                        <a:rPr lang="en-US" sz="1050" dirty="0" smtClean="0">
                          <a:latin typeface="+mn-lt"/>
                        </a:rPr>
                        <a:t>0</a:t>
                      </a:r>
                      <a:endParaRPr lang="en-ZA" sz="1050" dirty="0">
                        <a:latin typeface="+mn-lt"/>
                      </a:endParaRPr>
                    </a:p>
                  </a:txBody>
                  <a:tcPr marL="53136" marR="53136" marT="0" marB="0" anchor="ctr"/>
                </a:tc>
                <a:tc>
                  <a:txBody>
                    <a:bodyPr/>
                    <a:lstStyle/>
                    <a:p>
                      <a:pPr lvl="0" algn="ctr">
                        <a:lnSpc>
                          <a:spcPct val="100000"/>
                        </a:lnSpc>
                        <a:spcAft>
                          <a:spcPts val="0"/>
                        </a:spcAft>
                      </a:pPr>
                      <a:r>
                        <a:rPr lang="en-US" sz="1200" b="1" i="0" u="none" dirty="0" smtClean="0">
                          <a:effectLst/>
                          <a:latin typeface="+mn-lt"/>
                          <a:ea typeface="Times New Roman" panose="02020603050405020304" pitchFamily="18" charset="0"/>
                          <a:cs typeface="Times New Roman" panose="02020603050405020304" pitchFamily="18" charset="0"/>
                        </a:rPr>
                        <a:t>26</a:t>
                      </a:r>
                      <a:endParaRPr lang="en-ZA" sz="1200" b="1" i="0" u="none" dirty="0">
                        <a:effectLst/>
                        <a:latin typeface="+mn-lt"/>
                        <a:ea typeface="Times New Roman" panose="02020603050405020304" pitchFamily="18" charset="0"/>
                        <a:cs typeface="Times New Roman" panose="02020603050405020304" pitchFamily="18" charset="0"/>
                      </a:endParaRPr>
                    </a:p>
                  </a:txBody>
                  <a:tcPr marL="53136" marR="53136"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833404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89980"/>
            <a:ext cx="8893175" cy="2769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Font typeface="Wingdings" pitchFamily="2" charset="2"/>
              <a:buNone/>
            </a:pPr>
            <a:r>
              <a:rPr lang="en-US" altLang="en-US" sz="2000" b="1" kern="0" dirty="0" smtClean="0"/>
              <a:t>Purpose</a:t>
            </a:r>
            <a:endParaRPr lang="en-ZA" altLang="en-US" sz="2000" b="1" kern="0" dirty="0" smtClean="0"/>
          </a:p>
        </p:txBody>
      </p:sp>
      <p:sp>
        <p:nvSpPr>
          <p:cNvPr id="4" name="Rectangle 3"/>
          <p:cNvSpPr/>
          <p:nvPr/>
        </p:nvSpPr>
        <p:spPr>
          <a:xfrm>
            <a:off x="107950" y="653140"/>
            <a:ext cx="8893175" cy="3616375"/>
          </a:xfrm>
          <a:prstGeom prst="rect">
            <a:avLst/>
          </a:prstGeom>
        </p:spPr>
        <p:txBody>
          <a:bodyPr wrap="square">
            <a:spAutoFit/>
          </a:bodyPr>
          <a:lstStyle/>
          <a:p>
            <a:pPr marL="228600" algn="just">
              <a:lnSpc>
                <a:spcPct val="150000"/>
              </a:lnSpc>
              <a:spcBef>
                <a:spcPts val="600"/>
              </a:spcBef>
              <a:spcAft>
                <a:spcPts val="600"/>
              </a:spcAft>
            </a:pPr>
            <a:r>
              <a:rPr lang="en-US" dirty="0" smtClean="0">
                <a:latin typeface="Arial" panose="020B0604020202020204" pitchFamily="34" charset="0"/>
                <a:ea typeface="Times New Roman" panose="02020603050405020304" pitchFamily="18" charset="0"/>
                <a:cs typeface="Arial" panose="020B0604020202020204" pitchFamily="34" charset="0"/>
              </a:rPr>
              <a:t>The report provides an </a:t>
            </a:r>
            <a:r>
              <a:rPr lang="en-US" dirty="0">
                <a:latin typeface="Arial" panose="020B0604020202020204" pitchFamily="34" charset="0"/>
                <a:ea typeface="Times New Roman" panose="02020603050405020304" pitchFamily="18" charset="0"/>
                <a:cs typeface="Arial" panose="020B0604020202020204" pitchFamily="34" charset="0"/>
              </a:rPr>
              <a:t>overview </a:t>
            </a:r>
            <a:r>
              <a:rPr lang="en-US" dirty="0" smtClean="0">
                <a:latin typeface="Arial" panose="020B0604020202020204" pitchFamily="34" charset="0"/>
                <a:ea typeface="Times New Roman" panose="02020603050405020304" pitchFamily="18" charset="0"/>
                <a:cs typeface="Arial" panose="020B0604020202020204" pitchFamily="34" charset="0"/>
              </a:rPr>
              <a:t>of: </a:t>
            </a:r>
          </a:p>
          <a:p>
            <a:pPr marL="514350" indent="-285750" algn="just">
              <a:lnSpc>
                <a:spcPct val="150000"/>
              </a:lnSpc>
              <a:spcBef>
                <a:spcPts val="600"/>
              </a:spcBef>
              <a:spcAft>
                <a:spcPts val="600"/>
              </a:spcAft>
              <a:buFont typeface="Wingdings" panose="05000000000000000000" pitchFamily="2" charset="2"/>
              <a:buChar char="q"/>
            </a:pPr>
            <a:r>
              <a:rPr lang="en-US" dirty="0" smtClean="0">
                <a:latin typeface="Arial" panose="020B0604020202020204" pitchFamily="34" charset="0"/>
                <a:ea typeface="Times New Roman" panose="02020603050405020304" pitchFamily="18" charset="0"/>
                <a:cs typeface="Arial" panose="020B0604020202020204" pitchFamily="34" charset="0"/>
              </a:rPr>
              <a:t> </a:t>
            </a:r>
            <a:r>
              <a:rPr lang="en-US" dirty="0">
                <a:latin typeface="Arial" panose="020B0604020202020204" pitchFamily="34" charset="0"/>
                <a:ea typeface="Times New Roman" panose="02020603050405020304" pitchFamily="18" charset="0"/>
                <a:cs typeface="Arial" panose="020B0604020202020204" pitchFamily="34" charset="0"/>
              </a:rPr>
              <a:t>T</a:t>
            </a:r>
            <a:r>
              <a:rPr lang="en-US" dirty="0" smtClean="0">
                <a:latin typeface="Arial" panose="020B0604020202020204" pitchFamily="34" charset="0"/>
                <a:ea typeface="Times New Roman" panose="02020603050405020304" pitchFamily="18" charset="0"/>
                <a:cs typeface="Arial" panose="020B0604020202020204" pitchFamily="34" charset="0"/>
              </a:rPr>
              <a:t>he </a:t>
            </a:r>
            <a:r>
              <a:rPr lang="en-US" dirty="0">
                <a:latin typeface="Arial" panose="020B0604020202020204" pitchFamily="34" charset="0"/>
                <a:ea typeface="Times New Roman" panose="02020603050405020304" pitchFamily="18" charset="0"/>
                <a:cs typeface="Arial" panose="020B0604020202020204" pitchFamily="34" charset="0"/>
              </a:rPr>
              <a:t>visit of members of the Democratic Alliance (DA) to the Department of Home Affairs, Graaff Reinet </a:t>
            </a:r>
            <a:r>
              <a:rPr lang="en-US" dirty="0" smtClean="0">
                <a:latin typeface="Arial" panose="020B0604020202020204" pitchFamily="34" charset="0"/>
                <a:ea typeface="Times New Roman" panose="02020603050405020304" pitchFamily="18" charset="0"/>
                <a:cs typeface="Arial" panose="020B0604020202020204" pitchFamily="34" charset="0"/>
              </a:rPr>
              <a:t>Office.</a:t>
            </a:r>
          </a:p>
          <a:p>
            <a:pPr marL="514350" indent="-285750" algn="just">
              <a:lnSpc>
                <a:spcPct val="150000"/>
              </a:lnSpc>
              <a:spcBef>
                <a:spcPts val="600"/>
              </a:spcBef>
              <a:spcAft>
                <a:spcPts val="600"/>
              </a:spcAft>
              <a:buFont typeface="Wingdings" panose="05000000000000000000" pitchFamily="2" charset="2"/>
              <a:buChar char="q"/>
            </a:pPr>
            <a:r>
              <a:rPr lang="en-US" dirty="0" smtClean="0">
                <a:latin typeface="Arial" panose="020B0604020202020204" pitchFamily="34" charset="0"/>
                <a:ea typeface="Times New Roman" panose="02020603050405020304" pitchFamily="18" charset="0"/>
                <a:cs typeface="Arial" panose="020B0604020202020204" pitchFamily="34" charset="0"/>
              </a:rPr>
              <a:t>The Department </a:t>
            </a:r>
            <a:r>
              <a:rPr lang="en-US" dirty="0">
                <a:latin typeface="Arial" panose="020B0604020202020204" pitchFamily="34" charset="0"/>
                <a:ea typeface="Times New Roman" panose="02020603050405020304" pitchFamily="18" charset="0"/>
                <a:cs typeface="Arial" panose="020B0604020202020204" pitchFamily="34" charset="0"/>
              </a:rPr>
              <a:t>of Home </a:t>
            </a:r>
            <a:r>
              <a:rPr lang="en-US" dirty="0" smtClean="0">
                <a:latin typeface="Arial" panose="020B0604020202020204" pitchFamily="34" charset="0"/>
                <a:ea typeface="Times New Roman" panose="02020603050405020304" pitchFamily="18" charset="0"/>
                <a:cs typeface="Arial" panose="020B0604020202020204" pitchFamily="34" charset="0"/>
              </a:rPr>
              <a:t>Affairs: Graaff-Reinet Local Office Medium  </a:t>
            </a:r>
            <a:r>
              <a:rPr lang="en-US" dirty="0">
                <a:latin typeface="Arial" panose="020B0604020202020204" pitchFamily="34" charset="0"/>
                <a:ea typeface="Times New Roman" panose="02020603050405020304" pitchFamily="18" charset="0"/>
                <a:cs typeface="Arial" panose="020B0604020202020204" pitchFamily="34" charset="0"/>
              </a:rPr>
              <a:t>and the areas in which it provides </a:t>
            </a:r>
            <a:r>
              <a:rPr lang="en-US" dirty="0" smtClean="0">
                <a:latin typeface="Arial" panose="020B0604020202020204" pitchFamily="34" charset="0"/>
                <a:ea typeface="Times New Roman" panose="02020603050405020304" pitchFamily="18" charset="0"/>
                <a:cs typeface="Arial" panose="020B0604020202020204" pitchFamily="34" charset="0"/>
              </a:rPr>
              <a:t>services.</a:t>
            </a:r>
          </a:p>
          <a:p>
            <a:pPr marL="228600" algn="just">
              <a:lnSpc>
                <a:spcPct val="150000"/>
              </a:lnSpc>
              <a:spcBef>
                <a:spcPts val="600"/>
              </a:spcBef>
              <a:spcAft>
                <a:spcPts val="600"/>
              </a:spcAft>
            </a:pPr>
            <a:endParaRPr lang="en-US" dirty="0" smtClean="0">
              <a:latin typeface="Arial" panose="020B0604020202020204" pitchFamily="34" charset="0"/>
              <a:ea typeface="Times New Roman" panose="02020603050405020304" pitchFamily="18" charset="0"/>
              <a:cs typeface="Arial" panose="020B0604020202020204" pitchFamily="34" charset="0"/>
            </a:endParaRPr>
          </a:p>
          <a:p>
            <a:pPr marL="228600" algn="just">
              <a:lnSpc>
                <a:spcPct val="150000"/>
              </a:lnSpc>
              <a:spcBef>
                <a:spcPts val="600"/>
              </a:spcBef>
              <a:spcAft>
                <a:spcPts val="600"/>
              </a:spcAft>
            </a:pPr>
            <a:endParaRPr lang="en-US" dirty="0">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a:t>
            </a:fld>
            <a:endParaRPr lang="en-US" dirty="0"/>
          </a:p>
        </p:txBody>
      </p:sp>
    </p:spTree>
    <p:extLst>
      <p:ext uri="{BB962C8B-B14F-4D97-AF65-F5344CB8AC3E}">
        <p14:creationId xmlns:p14="http://schemas.microsoft.com/office/powerpoint/2010/main" val="2453099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9036050" cy="387798"/>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GB" sz="2400" b="1" i="1" dirty="0" smtClean="0"/>
              <a:t>Mobile services  (cont.</a:t>
            </a:r>
            <a:r>
              <a:rPr lang="en-GB" sz="2800" b="1" i="1" dirty="0" smtClean="0"/>
              <a:t>….. </a:t>
            </a:r>
            <a:endParaRPr lang="en-ZA" altLang="en-US" sz="2800" b="1" kern="0" dirty="0" smtClean="0"/>
          </a:p>
        </p:txBody>
      </p:sp>
      <p:sp>
        <p:nvSpPr>
          <p:cNvPr id="4" name="Rectangle 3"/>
          <p:cNvSpPr/>
          <p:nvPr/>
        </p:nvSpPr>
        <p:spPr>
          <a:xfrm>
            <a:off x="107950" y="988262"/>
            <a:ext cx="8583930" cy="2954655"/>
          </a:xfrm>
          <a:prstGeom prst="rect">
            <a:avLst/>
          </a:prstGeom>
        </p:spPr>
        <p:txBody>
          <a:bodyPr wrap="square">
            <a:spAutoFit/>
          </a:bodyPr>
          <a:lstStyle/>
          <a:p>
            <a:pPr lvl="0" algn="just" defTabSz="914400" eaLnBrk="0" fontAlgn="base" hangingPunct="0">
              <a:spcBef>
                <a:spcPts val="600"/>
              </a:spcBef>
              <a:spcAft>
                <a:spcPts val="600"/>
              </a:spcAft>
              <a:buClr>
                <a:srgbClr val="7D0900"/>
              </a:buClr>
              <a:defRPr/>
            </a:pPr>
            <a:r>
              <a:rPr lang="en-ZA" dirty="0" smtClean="0">
                <a:latin typeface="+mj-lt"/>
                <a:cs typeface="Arial" panose="020B0604020202020204" pitchFamily="34" charset="0"/>
              </a:rPr>
              <a:t> </a:t>
            </a: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p:txBody>
      </p:sp>
      <p:sp>
        <p:nvSpPr>
          <p:cNvPr id="6" name="Rectangle 5"/>
          <p:cNvSpPr/>
          <p:nvPr/>
        </p:nvSpPr>
        <p:spPr>
          <a:xfrm>
            <a:off x="-17463" y="413770"/>
            <a:ext cx="9144000" cy="1738938"/>
          </a:xfrm>
          <a:prstGeom prst="rect">
            <a:avLst/>
          </a:prstGeom>
        </p:spPr>
        <p:txBody>
          <a:bodyPr wrap="square">
            <a:spAutoFit/>
          </a:bodyPr>
          <a:lstStyle/>
          <a:p>
            <a:r>
              <a:rPr lang="en-US" dirty="0" smtClean="0"/>
              <a:t> </a:t>
            </a:r>
            <a:endParaRPr lang="en-GB" dirty="0"/>
          </a:p>
          <a:p>
            <a:r>
              <a:rPr lang="en-US" dirty="0"/>
              <a:t> </a:t>
            </a:r>
            <a:endParaRPr lang="en-GB" dirty="0"/>
          </a:p>
          <a:p>
            <a:pPr marL="285750" indent="-285750">
              <a:lnSpc>
                <a:spcPct val="150000"/>
              </a:lnSpc>
              <a:buFont typeface="Arial" panose="020B0604020202020204" pitchFamily="34" charset="0"/>
              <a:buChar char="•"/>
            </a:pPr>
            <a:endParaRPr lang="en-GB" dirty="0"/>
          </a:p>
          <a:p>
            <a:pPr>
              <a:lnSpc>
                <a:spcPct val="150000"/>
              </a:lnSpc>
              <a:spcBef>
                <a:spcPts val="300"/>
              </a:spcBef>
            </a:pPr>
            <a:endParaRPr lang="en-ZA" b="1" u="sng" dirty="0">
              <a:cs typeface="Arial" panose="020B0604020202020204" pitchFamily="34" charset="0"/>
            </a:endParaRPr>
          </a:p>
          <a:p>
            <a:pPr marL="446088" indent="-446088">
              <a:lnSpc>
                <a:spcPct val="150000"/>
              </a:lnSpc>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87885195"/>
              </p:ext>
            </p:extLst>
          </p:nvPr>
        </p:nvGraphicFramePr>
        <p:xfrm>
          <a:off x="107946" y="426028"/>
          <a:ext cx="8887464" cy="5339644"/>
        </p:xfrm>
        <a:graphic>
          <a:graphicData uri="http://schemas.openxmlformats.org/drawingml/2006/table">
            <a:tbl>
              <a:tblPr firstRow="1" firstCol="1" bandRow="1">
                <a:tableStyleId>{5C22544A-7EE6-4342-B048-85BDC9FD1C3A}</a:tableStyleId>
              </a:tblPr>
              <a:tblGrid>
                <a:gridCol w="5626737">
                  <a:extLst>
                    <a:ext uri="{9D8B030D-6E8A-4147-A177-3AD203B41FA5}">
                      <a16:colId xmlns:a16="http://schemas.microsoft.com/office/drawing/2014/main" val="20000"/>
                    </a:ext>
                  </a:extLst>
                </a:gridCol>
                <a:gridCol w="1019427">
                  <a:extLst>
                    <a:ext uri="{9D8B030D-6E8A-4147-A177-3AD203B41FA5}">
                      <a16:colId xmlns:a16="http://schemas.microsoft.com/office/drawing/2014/main" val="20001"/>
                    </a:ext>
                  </a:extLst>
                </a:gridCol>
                <a:gridCol w="1126738">
                  <a:extLst>
                    <a:ext uri="{9D8B030D-6E8A-4147-A177-3AD203B41FA5}">
                      <a16:colId xmlns:a16="http://schemas.microsoft.com/office/drawing/2014/main" val="20002"/>
                    </a:ext>
                  </a:extLst>
                </a:gridCol>
                <a:gridCol w="1114562">
                  <a:extLst>
                    <a:ext uri="{9D8B030D-6E8A-4147-A177-3AD203B41FA5}">
                      <a16:colId xmlns:a16="http://schemas.microsoft.com/office/drawing/2014/main" val="20003"/>
                    </a:ext>
                  </a:extLst>
                </a:gridCol>
              </a:tblGrid>
              <a:tr h="398494">
                <a:tc>
                  <a:txBody>
                    <a:bodyPr/>
                    <a:lstStyle/>
                    <a:p>
                      <a:pPr algn="l">
                        <a:lnSpc>
                          <a:spcPts val="1200"/>
                        </a:lnSpc>
                        <a:spcAft>
                          <a:spcPts val="0"/>
                        </a:spcAft>
                      </a:pPr>
                      <a:endParaRPr lang="en-GB" sz="1400" dirty="0" smtClean="0">
                        <a:effectLst/>
                        <a:latin typeface="+mn-lt"/>
                        <a:ea typeface="+mn-ea"/>
                        <a:cs typeface="+mn-cs"/>
                      </a:endParaRPr>
                    </a:p>
                    <a:p>
                      <a:pPr algn="l">
                        <a:lnSpc>
                          <a:spcPts val="1200"/>
                        </a:lnSpc>
                        <a:spcAft>
                          <a:spcPts val="0"/>
                        </a:spcAft>
                      </a:pPr>
                      <a:r>
                        <a:rPr lang="en-GB" sz="1400" dirty="0" smtClean="0">
                          <a:effectLst/>
                          <a:latin typeface="+mn-lt"/>
                          <a:ea typeface="+mn-ea"/>
                          <a:cs typeface="+mn-cs"/>
                        </a:rPr>
                        <a:t>BAVIAANSKLOOF</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tc>
                <a:tc rowSpan="2" gridSpan="2">
                  <a:txBody>
                    <a:bodyPr/>
                    <a:lstStyle/>
                    <a:p>
                      <a:pPr algn="ctr">
                        <a:lnSpc>
                          <a:spcPts val="1200"/>
                        </a:lnSpc>
                        <a:spcAft>
                          <a:spcPts val="0"/>
                        </a:spcAft>
                      </a:pPr>
                      <a:endParaRPr lang="en-GB" sz="1400" dirty="0" smtClean="0">
                        <a:effectLst/>
                        <a:latin typeface="+mn-lt"/>
                      </a:endParaRPr>
                    </a:p>
                    <a:p>
                      <a:pPr algn="ctr">
                        <a:lnSpc>
                          <a:spcPts val="1200"/>
                        </a:lnSpc>
                        <a:spcAft>
                          <a:spcPts val="0"/>
                        </a:spcAft>
                      </a:pPr>
                      <a:r>
                        <a:rPr lang="en-GB" sz="1400" dirty="0" smtClean="0">
                          <a:effectLst/>
                          <a:latin typeface="+mn-lt"/>
                        </a:rPr>
                        <a:t>2022</a:t>
                      </a:r>
                      <a:endParaRPr lang="en-ZA" sz="1400" dirty="0">
                        <a:effectLst/>
                        <a:latin typeface="+mn-lt"/>
                        <a:ea typeface="Times New Roman" panose="02020603050405020304" pitchFamily="18" charset="0"/>
                        <a:cs typeface="Times New Roman" panose="02020603050405020304" pitchFamily="18" charset="0"/>
                      </a:endParaRPr>
                    </a:p>
                    <a:p>
                      <a:pPr algn="ctr">
                        <a:lnSpc>
                          <a:spcPts val="1200"/>
                        </a:lnSpc>
                        <a:spcAft>
                          <a:spcPts val="0"/>
                        </a:spcAft>
                      </a:pPr>
                      <a:r>
                        <a:rPr lang="en-GB" sz="1400" dirty="0">
                          <a:effectLst/>
                          <a:latin typeface="+mn-lt"/>
                        </a:rPr>
                        <a:t>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tc>
                <a:tc rowSpan="2" hMerge="1">
                  <a:txBody>
                    <a:bodyPr/>
                    <a:lstStyle/>
                    <a:p>
                      <a:pPr algn="l">
                        <a:lnSpc>
                          <a:spcPts val="1200"/>
                        </a:lnSpc>
                        <a:spcAft>
                          <a:spcPts val="0"/>
                        </a:spcAft>
                      </a:pP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0195" marR="60195" marT="0" marB="0"/>
                </a:tc>
                <a:tc rowSpan="4">
                  <a:txBody>
                    <a:bodyPr/>
                    <a:lstStyle/>
                    <a:p>
                      <a:pPr algn="ctr">
                        <a:lnSpc>
                          <a:spcPts val="1200"/>
                        </a:lnSpc>
                        <a:spcAft>
                          <a:spcPts val="0"/>
                        </a:spcAft>
                      </a:pPr>
                      <a:r>
                        <a:rPr lang="en-ZA" sz="1400" dirty="0">
                          <a:effectLst/>
                          <a:latin typeface="+mn-lt"/>
                        </a:rPr>
                        <a:t> </a:t>
                      </a:r>
                      <a:endParaRPr lang="en-ZA" sz="1400" dirty="0">
                        <a:effectLst/>
                        <a:latin typeface="+mn-lt"/>
                        <a:ea typeface="Times New Roman" panose="02020603050405020304" pitchFamily="18" charset="0"/>
                        <a:cs typeface="Times New Roman" panose="02020603050405020304" pitchFamily="18" charset="0"/>
                      </a:endParaRPr>
                    </a:p>
                    <a:p>
                      <a:pPr algn="ctr">
                        <a:lnSpc>
                          <a:spcPts val="1200"/>
                        </a:lnSpc>
                        <a:spcAft>
                          <a:spcPts val="0"/>
                        </a:spcAft>
                      </a:pPr>
                      <a:r>
                        <a:rPr lang="en-GB" sz="1400" b="1" dirty="0">
                          <a:effectLst/>
                          <a:latin typeface="+mn-lt"/>
                        </a:rPr>
                        <a:t>Total</a:t>
                      </a:r>
                      <a:endParaRPr lang="en-ZA" sz="1400" b="1" dirty="0">
                        <a:effectLst/>
                        <a:latin typeface="+mn-lt"/>
                        <a:ea typeface="Times New Roman" panose="02020603050405020304" pitchFamily="18" charset="0"/>
                        <a:cs typeface="Times New Roman" panose="02020603050405020304" pitchFamily="18" charset="0"/>
                      </a:endParaRPr>
                    </a:p>
                    <a:p>
                      <a:pPr algn="ctr">
                        <a:lnSpc>
                          <a:spcPts val="1200"/>
                        </a:lnSpc>
                        <a:spcAft>
                          <a:spcPts val="0"/>
                        </a:spcAft>
                      </a:pPr>
                      <a:r>
                        <a:rPr lang="en-GB" sz="1400" b="1" dirty="0">
                          <a:effectLst/>
                          <a:latin typeface="+mn-lt"/>
                        </a:rPr>
                        <a:t> </a:t>
                      </a:r>
                      <a:endParaRPr lang="en-ZA" sz="1400" b="1"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54597">
                <a:tc rowSpan="2">
                  <a:txBody>
                    <a:bodyPr/>
                    <a:lstStyle/>
                    <a:p>
                      <a:pPr algn="l">
                        <a:lnSpc>
                          <a:spcPts val="1200"/>
                        </a:lnSpc>
                        <a:spcAft>
                          <a:spcPts val="0"/>
                        </a:spcAft>
                      </a:pPr>
                      <a:endParaRPr lang="en-US" sz="1400" dirty="0" smtClean="0">
                        <a:effectLst/>
                        <a:latin typeface="+mn-lt"/>
                        <a:ea typeface="Times New Roman" panose="02020603050405020304" pitchFamily="18" charset="0"/>
                        <a:cs typeface="Times New Roman" panose="02020603050405020304" pitchFamily="18" charset="0"/>
                      </a:endParaRPr>
                    </a:p>
                    <a:p>
                      <a:pPr algn="l">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Activities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gridSpan="2" vMerge="1">
                  <a:txBody>
                    <a:bodyPr/>
                    <a:lstStyle/>
                    <a:p>
                      <a:endParaRPr lang="en-ZA"/>
                    </a:p>
                  </a:txBody>
                  <a:tcPr/>
                </a:tc>
                <a:tc hMerge="1"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1"/>
                  </a:ext>
                </a:extLst>
              </a:tr>
              <a:tr h="313954">
                <a:tc vMerge="1">
                  <a:txBody>
                    <a:bodyPr/>
                    <a:lstStyle/>
                    <a:p>
                      <a:endParaRPr lang="en-ZA"/>
                    </a:p>
                  </a:txBody>
                  <a:tcPr/>
                </a:tc>
                <a:tc gridSpan="2">
                  <a:txBody>
                    <a:bodyPr/>
                    <a:lstStyle/>
                    <a:p>
                      <a:pPr algn="ctr">
                        <a:lnSpc>
                          <a:spcPts val="1200"/>
                        </a:lnSpc>
                        <a:spcAft>
                          <a:spcPts val="0"/>
                        </a:spcAft>
                      </a:pPr>
                      <a:r>
                        <a:rPr lang="en-GB" sz="1400" b="1" dirty="0" smtClean="0">
                          <a:effectLst/>
                          <a:latin typeface="+mn-lt"/>
                          <a:ea typeface="+mn-ea"/>
                          <a:cs typeface="+mn-cs"/>
                        </a:rPr>
                        <a:t>July</a:t>
                      </a:r>
                      <a:endParaRPr lang="en-ZA" sz="1400" b="1" dirty="0">
                        <a:effectLst/>
                        <a:latin typeface="+mn-lt"/>
                        <a:ea typeface="Times New Roman" panose="02020603050405020304" pitchFamily="18" charset="0"/>
                        <a:cs typeface="Times New Roman" panose="02020603050405020304" pitchFamily="18" charset="0"/>
                      </a:endParaRPr>
                    </a:p>
                  </a:txBody>
                  <a:tcPr marL="60195" marR="60195" marT="0" marB="0"/>
                </a:tc>
                <a:tc hMerge="1">
                  <a:txBody>
                    <a:bodyPr/>
                    <a:lstStyle/>
                    <a:p>
                      <a:endParaRPr lang="en-ZA"/>
                    </a:p>
                  </a:txBody>
                  <a:tcPr/>
                </a:tc>
                <a:tc vMerge="1">
                  <a:txBody>
                    <a:bodyPr/>
                    <a:lstStyle/>
                    <a:p>
                      <a:pPr algn="ctr">
                        <a:lnSpc>
                          <a:spcPts val="1200"/>
                        </a:lnSpc>
                        <a:spcAft>
                          <a:spcPts val="0"/>
                        </a:spcAft>
                      </a:pPr>
                      <a:endParaRPr lang="en-ZA" sz="1400" b="1" dirty="0">
                        <a:effectLst/>
                        <a:latin typeface="+mn-lt"/>
                        <a:ea typeface="Times New Roman" panose="02020603050405020304" pitchFamily="18" charset="0"/>
                        <a:cs typeface="Times New Roman" panose="02020603050405020304" pitchFamily="18" charset="0"/>
                      </a:endParaRPr>
                    </a:p>
                  </a:txBody>
                  <a:tcPr marL="60195" marR="60195" marT="0" marB="0"/>
                </a:tc>
                <a:extLst>
                  <a:ext uri="{0D108BD9-81ED-4DB2-BD59-A6C34878D82A}">
                    <a16:rowId xmlns:a16="http://schemas.microsoft.com/office/drawing/2014/main" val="10002"/>
                  </a:ext>
                </a:extLst>
              </a:tr>
              <a:tr h="268363">
                <a:tc>
                  <a:txBody>
                    <a:bodyPr/>
                    <a:lstStyle/>
                    <a:p>
                      <a:pPr algn="l">
                        <a:lnSpc>
                          <a:spcPts val="1200"/>
                        </a:lnSpc>
                        <a:spcAft>
                          <a:spcPts val="0"/>
                        </a:spcAft>
                      </a:pPr>
                      <a:r>
                        <a:rPr lang="en-GB" sz="1400" dirty="0">
                          <a:effectLst/>
                          <a:latin typeface="+mn-lt"/>
                        </a:rPr>
                        <a:t>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GB" sz="1400" b="1" dirty="0" smtClean="0">
                          <a:effectLst/>
                          <a:latin typeface="+mn-lt"/>
                          <a:ea typeface="+mn-ea"/>
                          <a:cs typeface="+mn-cs"/>
                        </a:rPr>
                        <a:t>11</a:t>
                      </a:r>
                      <a:endParaRPr lang="en-ZA" sz="1400" b="1"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GB" sz="1400" b="1" dirty="0" smtClean="0">
                          <a:effectLst/>
                          <a:latin typeface="+mn-lt"/>
                          <a:ea typeface="+mn-ea"/>
                          <a:cs typeface="+mn-cs"/>
                        </a:rPr>
                        <a:t>12</a:t>
                      </a:r>
                      <a:endParaRPr lang="en-ZA" sz="1400" b="1" dirty="0">
                        <a:effectLst/>
                        <a:latin typeface="+mn-lt"/>
                        <a:ea typeface="Times New Roman" panose="02020603050405020304" pitchFamily="18" charset="0"/>
                        <a:cs typeface="Times New Roman" panose="02020603050405020304" pitchFamily="18" charset="0"/>
                      </a:endParaRPr>
                    </a:p>
                  </a:txBody>
                  <a:tcPr marL="60195" marR="60195" marT="0" marB="0"/>
                </a:tc>
                <a:tc vMerge="1">
                  <a:txBody>
                    <a:bodyPr/>
                    <a:lstStyle/>
                    <a:p>
                      <a:pPr algn="ctr">
                        <a:lnSpc>
                          <a:spcPts val="1200"/>
                        </a:lnSpc>
                        <a:spcAft>
                          <a:spcPts val="0"/>
                        </a:spcAft>
                      </a:pPr>
                      <a:endParaRPr lang="en-ZA" sz="1400" b="1" dirty="0">
                        <a:effectLst/>
                        <a:latin typeface="+mn-lt"/>
                        <a:ea typeface="Times New Roman" panose="02020603050405020304" pitchFamily="18" charset="0"/>
                        <a:cs typeface="Times New Roman" panose="02020603050405020304" pitchFamily="18" charset="0"/>
                      </a:endParaRPr>
                    </a:p>
                  </a:txBody>
                  <a:tcPr marL="60195" marR="60195" marT="0" marB="0"/>
                </a:tc>
                <a:extLst>
                  <a:ext uri="{0D108BD9-81ED-4DB2-BD59-A6C34878D82A}">
                    <a16:rowId xmlns:a16="http://schemas.microsoft.com/office/drawing/2014/main" val="10003"/>
                  </a:ext>
                </a:extLst>
              </a:tr>
              <a:tr h="437680">
                <a:tc>
                  <a:txBody>
                    <a:bodyPr/>
                    <a:lstStyle/>
                    <a:p>
                      <a:pPr algn="l">
                        <a:lnSpc>
                          <a:spcPts val="1200"/>
                        </a:lnSpc>
                        <a:spcAft>
                          <a:spcPts val="0"/>
                        </a:spcAft>
                      </a:pPr>
                      <a:r>
                        <a:rPr lang="en-GB" sz="1400" dirty="0" smtClean="0">
                          <a:effectLst/>
                          <a:latin typeface="+mn-lt"/>
                        </a:rPr>
                        <a:t>Birth </a:t>
                      </a:r>
                      <a:r>
                        <a:rPr lang="en-GB" sz="1400" dirty="0">
                          <a:effectLst/>
                          <a:latin typeface="+mn-lt"/>
                        </a:rPr>
                        <a:t>Reg. within 30 days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4</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4</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4"/>
                  </a:ext>
                </a:extLst>
              </a:tr>
              <a:tr h="437680">
                <a:tc>
                  <a:txBody>
                    <a:bodyPr/>
                    <a:lstStyle/>
                    <a:p>
                      <a:pPr algn="l">
                        <a:lnSpc>
                          <a:spcPts val="1200"/>
                        </a:lnSpc>
                        <a:spcAft>
                          <a:spcPts val="0"/>
                        </a:spcAft>
                      </a:pPr>
                      <a:r>
                        <a:rPr lang="en-GB" sz="1400" dirty="0" smtClean="0">
                          <a:effectLst/>
                          <a:latin typeface="+mn-lt"/>
                        </a:rPr>
                        <a:t>Late </a:t>
                      </a:r>
                      <a:r>
                        <a:rPr lang="en-GB" sz="1400" dirty="0">
                          <a:effectLst/>
                          <a:latin typeface="+mn-lt"/>
                        </a:rPr>
                        <a:t>Registration of Births 31 days to 1 year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2</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2</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5"/>
                  </a:ext>
                </a:extLst>
              </a:tr>
              <a:tr h="437680">
                <a:tc>
                  <a:txBody>
                    <a:bodyPr/>
                    <a:lstStyle/>
                    <a:p>
                      <a:pPr algn="l">
                        <a:lnSpc>
                          <a:spcPts val="1200"/>
                        </a:lnSpc>
                        <a:spcAft>
                          <a:spcPts val="0"/>
                        </a:spcAft>
                      </a:pPr>
                      <a:r>
                        <a:rPr lang="en-GB" sz="1400" dirty="0" smtClean="0">
                          <a:effectLst/>
                          <a:latin typeface="+mn-lt"/>
                        </a:rPr>
                        <a:t>Late </a:t>
                      </a:r>
                      <a:r>
                        <a:rPr lang="en-GB" sz="1400" dirty="0">
                          <a:effectLst/>
                          <a:latin typeface="+mn-lt"/>
                        </a:rPr>
                        <a:t>Registration of Birth 1-14 years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1</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1</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6"/>
                  </a:ext>
                </a:extLst>
              </a:tr>
              <a:tr h="330269">
                <a:tc>
                  <a:txBody>
                    <a:bodyPr/>
                    <a:lstStyle/>
                    <a:p>
                      <a:pPr algn="l">
                        <a:lnSpc>
                          <a:spcPts val="1200"/>
                        </a:lnSpc>
                        <a:spcAft>
                          <a:spcPts val="0"/>
                        </a:spcAft>
                      </a:pPr>
                      <a:r>
                        <a:rPr lang="en-GB" sz="1400" dirty="0" smtClean="0">
                          <a:effectLst/>
                          <a:latin typeface="+mn-lt"/>
                        </a:rPr>
                        <a:t>Later </a:t>
                      </a:r>
                      <a:r>
                        <a:rPr lang="en-GB" sz="1400" dirty="0">
                          <a:effectLst/>
                          <a:latin typeface="+mn-lt"/>
                        </a:rPr>
                        <a:t>Registration of Birth 15 years and above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0</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7"/>
                  </a:ext>
                </a:extLst>
              </a:tr>
              <a:tr h="437680">
                <a:tc>
                  <a:txBody>
                    <a:bodyPr/>
                    <a:lstStyle/>
                    <a:p>
                      <a:pPr algn="l">
                        <a:lnSpc>
                          <a:spcPts val="1200"/>
                        </a:lnSpc>
                        <a:spcAft>
                          <a:spcPts val="0"/>
                        </a:spcAft>
                      </a:pPr>
                      <a:r>
                        <a:rPr lang="en-GB" sz="1400" dirty="0" smtClean="0">
                          <a:effectLst/>
                          <a:latin typeface="+mn-lt"/>
                        </a:rPr>
                        <a:t>SIDC </a:t>
                      </a:r>
                      <a:r>
                        <a:rPr lang="en-GB" sz="1400" dirty="0">
                          <a:effectLst/>
                          <a:latin typeface="+mn-lt"/>
                        </a:rPr>
                        <a:t>Application for 1st 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1</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1</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8"/>
                  </a:ext>
                </a:extLst>
              </a:tr>
              <a:tr h="372717">
                <a:tc>
                  <a:txBody>
                    <a:bodyPr/>
                    <a:lstStyle/>
                    <a:p>
                      <a:pPr algn="l">
                        <a:lnSpc>
                          <a:spcPts val="1200"/>
                        </a:lnSpc>
                        <a:spcAft>
                          <a:spcPts val="0"/>
                        </a:spcAft>
                      </a:pPr>
                      <a:r>
                        <a:rPr lang="en-GB" sz="1400" dirty="0" smtClean="0">
                          <a:effectLst/>
                          <a:latin typeface="+mn-lt"/>
                        </a:rPr>
                        <a:t>SIDC </a:t>
                      </a:r>
                      <a:r>
                        <a:rPr lang="en-GB" sz="1400" dirty="0">
                          <a:effectLst/>
                          <a:latin typeface="+mn-lt"/>
                        </a:rPr>
                        <a:t>Application for Re-issues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0</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9"/>
                  </a:ext>
                </a:extLst>
              </a:tr>
              <a:tr h="437680">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SIDC Applications for Elderly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1</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1</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10"/>
                  </a:ext>
                </a:extLst>
              </a:tr>
              <a:tr h="437680">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SIDC Collections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0</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11"/>
                  </a:ext>
                </a:extLst>
              </a:tr>
              <a:tr h="328983">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Birth certificates re-issues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4</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4</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12"/>
                  </a:ext>
                </a:extLst>
              </a:tr>
              <a:tr h="281387">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Marriage certificates re-issues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1</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1</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13"/>
                  </a:ext>
                </a:extLst>
              </a:tr>
              <a:tr h="360691">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Death certificates re-issues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0</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4570236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9036050" cy="387798"/>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GB" sz="2800" b="1" i="1" dirty="0" smtClean="0"/>
              <a:t>Mobile services   (cont.…… </a:t>
            </a:r>
            <a:endParaRPr lang="en-ZA" altLang="en-US" sz="2800" b="1" kern="0" dirty="0" smtClean="0"/>
          </a:p>
        </p:txBody>
      </p:sp>
      <p:sp>
        <p:nvSpPr>
          <p:cNvPr id="4" name="Rectangle 3"/>
          <p:cNvSpPr/>
          <p:nvPr/>
        </p:nvSpPr>
        <p:spPr>
          <a:xfrm>
            <a:off x="107950" y="988262"/>
            <a:ext cx="8583930" cy="2954655"/>
          </a:xfrm>
          <a:prstGeom prst="rect">
            <a:avLst/>
          </a:prstGeom>
        </p:spPr>
        <p:txBody>
          <a:bodyPr wrap="square">
            <a:spAutoFit/>
          </a:bodyPr>
          <a:lstStyle/>
          <a:p>
            <a:pPr lvl="0" algn="just" defTabSz="914400" eaLnBrk="0" fontAlgn="base" hangingPunct="0">
              <a:spcBef>
                <a:spcPts val="600"/>
              </a:spcBef>
              <a:spcAft>
                <a:spcPts val="600"/>
              </a:spcAft>
              <a:buClr>
                <a:srgbClr val="7D0900"/>
              </a:buClr>
              <a:defRPr/>
            </a:pPr>
            <a:r>
              <a:rPr lang="en-ZA" dirty="0" smtClean="0">
                <a:latin typeface="+mj-lt"/>
                <a:cs typeface="Arial" panose="020B0604020202020204" pitchFamily="34" charset="0"/>
              </a:rPr>
              <a:t> </a:t>
            </a: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p:txBody>
      </p:sp>
      <p:sp>
        <p:nvSpPr>
          <p:cNvPr id="6" name="Rectangle 5"/>
          <p:cNvSpPr/>
          <p:nvPr/>
        </p:nvSpPr>
        <p:spPr>
          <a:xfrm>
            <a:off x="-17463" y="413770"/>
            <a:ext cx="9144000" cy="1738938"/>
          </a:xfrm>
          <a:prstGeom prst="rect">
            <a:avLst/>
          </a:prstGeom>
        </p:spPr>
        <p:txBody>
          <a:bodyPr wrap="square">
            <a:spAutoFit/>
          </a:bodyPr>
          <a:lstStyle/>
          <a:p>
            <a:r>
              <a:rPr lang="en-US" dirty="0" smtClean="0"/>
              <a:t> </a:t>
            </a:r>
            <a:endParaRPr lang="en-GB" dirty="0"/>
          </a:p>
          <a:p>
            <a:r>
              <a:rPr lang="en-US" dirty="0"/>
              <a:t> </a:t>
            </a:r>
            <a:endParaRPr lang="en-GB" dirty="0"/>
          </a:p>
          <a:p>
            <a:pPr marL="285750" indent="-285750">
              <a:lnSpc>
                <a:spcPct val="150000"/>
              </a:lnSpc>
              <a:buFont typeface="Arial" panose="020B0604020202020204" pitchFamily="34" charset="0"/>
              <a:buChar char="•"/>
            </a:pPr>
            <a:endParaRPr lang="en-GB" dirty="0"/>
          </a:p>
          <a:p>
            <a:pPr>
              <a:lnSpc>
                <a:spcPct val="150000"/>
              </a:lnSpc>
              <a:spcBef>
                <a:spcPts val="300"/>
              </a:spcBef>
            </a:pPr>
            <a:endParaRPr lang="en-ZA" b="1" u="sng" dirty="0">
              <a:cs typeface="Arial" panose="020B0604020202020204" pitchFamily="34" charset="0"/>
            </a:endParaRPr>
          </a:p>
          <a:p>
            <a:pPr marL="446088" indent="-446088">
              <a:lnSpc>
                <a:spcPct val="150000"/>
              </a:lnSpc>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18351837"/>
              </p:ext>
            </p:extLst>
          </p:nvPr>
        </p:nvGraphicFramePr>
        <p:xfrm>
          <a:off x="107946" y="426028"/>
          <a:ext cx="9004999" cy="5339644"/>
        </p:xfrm>
        <a:graphic>
          <a:graphicData uri="http://schemas.openxmlformats.org/drawingml/2006/table">
            <a:tbl>
              <a:tblPr firstRow="1" firstCol="1" bandRow="1">
                <a:tableStyleId>{5C22544A-7EE6-4342-B048-85BDC9FD1C3A}</a:tableStyleId>
              </a:tblPr>
              <a:tblGrid>
                <a:gridCol w="5626737">
                  <a:extLst>
                    <a:ext uri="{9D8B030D-6E8A-4147-A177-3AD203B41FA5}">
                      <a16:colId xmlns:a16="http://schemas.microsoft.com/office/drawing/2014/main" val="20000"/>
                    </a:ext>
                  </a:extLst>
                </a:gridCol>
                <a:gridCol w="1190617">
                  <a:extLst>
                    <a:ext uri="{9D8B030D-6E8A-4147-A177-3AD203B41FA5}">
                      <a16:colId xmlns:a16="http://schemas.microsoft.com/office/drawing/2014/main" val="20001"/>
                    </a:ext>
                  </a:extLst>
                </a:gridCol>
                <a:gridCol w="1073083">
                  <a:extLst>
                    <a:ext uri="{9D8B030D-6E8A-4147-A177-3AD203B41FA5}">
                      <a16:colId xmlns:a16="http://schemas.microsoft.com/office/drawing/2014/main" val="20002"/>
                    </a:ext>
                  </a:extLst>
                </a:gridCol>
                <a:gridCol w="1114562">
                  <a:extLst>
                    <a:ext uri="{9D8B030D-6E8A-4147-A177-3AD203B41FA5}">
                      <a16:colId xmlns:a16="http://schemas.microsoft.com/office/drawing/2014/main" val="20003"/>
                    </a:ext>
                  </a:extLst>
                </a:gridCol>
              </a:tblGrid>
              <a:tr h="398494">
                <a:tc>
                  <a:txBody>
                    <a:bodyPr/>
                    <a:lstStyle/>
                    <a:p>
                      <a:pPr algn="l">
                        <a:lnSpc>
                          <a:spcPts val="1200"/>
                        </a:lnSpc>
                        <a:spcAft>
                          <a:spcPts val="0"/>
                        </a:spcAft>
                      </a:pPr>
                      <a:endParaRPr lang="en-GB" sz="1400" dirty="0" smtClean="0">
                        <a:effectLst/>
                        <a:latin typeface="+mn-lt"/>
                        <a:ea typeface="+mn-ea"/>
                        <a:cs typeface="+mn-cs"/>
                      </a:endParaRPr>
                    </a:p>
                    <a:p>
                      <a:pPr algn="ctr">
                        <a:lnSpc>
                          <a:spcPts val="1200"/>
                        </a:lnSpc>
                        <a:spcAft>
                          <a:spcPts val="0"/>
                        </a:spcAft>
                      </a:pPr>
                      <a:r>
                        <a:rPr lang="en-GB" sz="1400" dirty="0" smtClean="0">
                          <a:effectLst/>
                          <a:latin typeface="+mn-lt"/>
                          <a:ea typeface="+mn-ea"/>
                          <a:cs typeface="+mn-cs"/>
                        </a:rPr>
                        <a:t>RIETBRON</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tc>
                <a:tc rowSpan="2">
                  <a:txBody>
                    <a:bodyPr/>
                    <a:lstStyle/>
                    <a:p>
                      <a:pPr algn="ctr">
                        <a:lnSpc>
                          <a:spcPts val="1200"/>
                        </a:lnSpc>
                        <a:spcAft>
                          <a:spcPts val="0"/>
                        </a:spcAft>
                      </a:pPr>
                      <a:endParaRPr lang="en-GB" sz="1400" dirty="0" smtClean="0">
                        <a:effectLst/>
                        <a:latin typeface="+mn-lt"/>
                      </a:endParaRPr>
                    </a:p>
                    <a:p>
                      <a:pPr algn="ctr">
                        <a:lnSpc>
                          <a:spcPts val="1200"/>
                        </a:lnSpc>
                        <a:spcAft>
                          <a:spcPts val="0"/>
                        </a:spcAft>
                      </a:pPr>
                      <a:r>
                        <a:rPr lang="en-GB" sz="1400" dirty="0" smtClean="0">
                          <a:effectLst/>
                          <a:latin typeface="+mn-lt"/>
                        </a:rPr>
                        <a:t>2022</a:t>
                      </a:r>
                      <a:endParaRPr lang="en-ZA" sz="1400" dirty="0">
                        <a:effectLst/>
                        <a:latin typeface="+mn-lt"/>
                        <a:ea typeface="Times New Roman" panose="02020603050405020304" pitchFamily="18" charset="0"/>
                        <a:cs typeface="Times New Roman" panose="02020603050405020304" pitchFamily="18" charset="0"/>
                      </a:endParaRPr>
                    </a:p>
                    <a:p>
                      <a:pPr algn="ctr">
                        <a:lnSpc>
                          <a:spcPts val="1200"/>
                        </a:lnSpc>
                        <a:spcAft>
                          <a:spcPts val="0"/>
                        </a:spcAft>
                      </a:pPr>
                      <a:r>
                        <a:rPr lang="en-GB" sz="1400" dirty="0">
                          <a:effectLst/>
                          <a:latin typeface="+mn-lt"/>
                        </a:rPr>
                        <a:t>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tc>
                <a:tc rowSpan="2">
                  <a:txBody>
                    <a:bodyPr/>
                    <a:lstStyle/>
                    <a:p>
                      <a:pPr algn="ctr">
                        <a:lnSpc>
                          <a:spcPts val="1200"/>
                        </a:lnSpc>
                        <a:spcAft>
                          <a:spcPts val="0"/>
                        </a:spcAft>
                      </a:pPr>
                      <a:endParaRPr lang="en-US" sz="1400" dirty="0" smtClean="0">
                        <a:effectLst/>
                        <a:latin typeface="+mn-lt"/>
                        <a:ea typeface="Times New Roman" panose="02020603050405020304" pitchFamily="18" charset="0"/>
                        <a:cs typeface="Times New Roman" panose="02020603050405020304" pitchFamily="18" charset="0"/>
                      </a:endParaRPr>
                    </a:p>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2023</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tc>
                <a:tc rowSpan="4">
                  <a:txBody>
                    <a:bodyPr/>
                    <a:lstStyle/>
                    <a:p>
                      <a:pPr algn="ctr">
                        <a:lnSpc>
                          <a:spcPts val="1200"/>
                        </a:lnSpc>
                        <a:spcAft>
                          <a:spcPts val="0"/>
                        </a:spcAft>
                      </a:pPr>
                      <a:r>
                        <a:rPr lang="en-ZA" sz="1400" dirty="0">
                          <a:effectLst/>
                          <a:latin typeface="+mn-lt"/>
                        </a:rPr>
                        <a:t> </a:t>
                      </a:r>
                      <a:endParaRPr lang="en-ZA" sz="1400" dirty="0">
                        <a:effectLst/>
                        <a:latin typeface="+mn-lt"/>
                        <a:ea typeface="Times New Roman" panose="02020603050405020304" pitchFamily="18" charset="0"/>
                        <a:cs typeface="Times New Roman" panose="02020603050405020304" pitchFamily="18" charset="0"/>
                      </a:endParaRPr>
                    </a:p>
                    <a:p>
                      <a:pPr algn="ctr">
                        <a:lnSpc>
                          <a:spcPts val="1200"/>
                        </a:lnSpc>
                        <a:spcAft>
                          <a:spcPts val="0"/>
                        </a:spcAft>
                      </a:pPr>
                      <a:r>
                        <a:rPr lang="en-GB" sz="1400" b="1" dirty="0">
                          <a:effectLst/>
                          <a:latin typeface="+mn-lt"/>
                        </a:rPr>
                        <a:t>Total</a:t>
                      </a:r>
                      <a:endParaRPr lang="en-ZA" sz="1400" b="1" dirty="0">
                        <a:effectLst/>
                        <a:latin typeface="+mn-lt"/>
                        <a:ea typeface="Times New Roman" panose="02020603050405020304" pitchFamily="18" charset="0"/>
                        <a:cs typeface="Times New Roman" panose="02020603050405020304" pitchFamily="18" charset="0"/>
                      </a:endParaRPr>
                    </a:p>
                    <a:p>
                      <a:pPr algn="ctr">
                        <a:lnSpc>
                          <a:spcPts val="1200"/>
                        </a:lnSpc>
                        <a:spcAft>
                          <a:spcPts val="0"/>
                        </a:spcAft>
                      </a:pPr>
                      <a:r>
                        <a:rPr lang="en-GB" sz="1400" b="1" dirty="0">
                          <a:effectLst/>
                          <a:latin typeface="+mn-lt"/>
                        </a:rPr>
                        <a:t> </a:t>
                      </a:r>
                      <a:endParaRPr lang="en-ZA" sz="1400" b="1"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54597">
                <a:tc rowSpan="2">
                  <a:txBody>
                    <a:bodyPr/>
                    <a:lstStyle/>
                    <a:p>
                      <a:pPr algn="l">
                        <a:lnSpc>
                          <a:spcPts val="1200"/>
                        </a:lnSpc>
                        <a:spcAft>
                          <a:spcPts val="0"/>
                        </a:spcAft>
                      </a:pPr>
                      <a:endParaRPr lang="en-US" sz="1400" dirty="0" smtClean="0">
                        <a:effectLst/>
                        <a:latin typeface="+mn-lt"/>
                        <a:ea typeface="Times New Roman" panose="02020603050405020304" pitchFamily="18" charset="0"/>
                        <a:cs typeface="Times New Roman" panose="02020603050405020304" pitchFamily="18" charset="0"/>
                      </a:endParaRPr>
                    </a:p>
                    <a:p>
                      <a:pPr algn="l">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Activities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1"/>
                  </a:ext>
                </a:extLst>
              </a:tr>
              <a:tr h="313954">
                <a:tc vMerge="1">
                  <a:txBody>
                    <a:bodyPr/>
                    <a:lstStyle/>
                    <a:p>
                      <a:endParaRPr lang="en-ZA"/>
                    </a:p>
                  </a:txBody>
                  <a:tcPr/>
                </a:tc>
                <a:tc>
                  <a:txBody>
                    <a:bodyPr/>
                    <a:lstStyle/>
                    <a:p>
                      <a:pPr algn="ctr">
                        <a:lnSpc>
                          <a:spcPts val="1200"/>
                        </a:lnSpc>
                        <a:spcAft>
                          <a:spcPts val="0"/>
                        </a:spcAft>
                      </a:pPr>
                      <a:r>
                        <a:rPr lang="en-GB" sz="1100" b="1" dirty="0" smtClean="0">
                          <a:effectLst/>
                          <a:latin typeface="+mn-lt"/>
                          <a:ea typeface="+mn-ea"/>
                          <a:cs typeface="+mn-cs"/>
                        </a:rPr>
                        <a:t>July</a:t>
                      </a:r>
                      <a:endParaRPr lang="en-ZA" sz="1100" b="1" dirty="0">
                        <a:effectLst/>
                        <a:latin typeface="+mn-lt"/>
                        <a:ea typeface="Times New Roman" panose="02020603050405020304" pitchFamily="18" charset="0"/>
                        <a:cs typeface="Times New Roman" panose="02020603050405020304" pitchFamily="18" charset="0"/>
                      </a:endParaRPr>
                    </a:p>
                  </a:txBody>
                  <a:tcPr marL="60195" marR="60195" marT="0" marB="0"/>
                </a:tc>
                <a:tc>
                  <a:txBody>
                    <a:bodyPr/>
                    <a:lstStyle/>
                    <a:p>
                      <a:r>
                        <a:rPr lang="en-US" sz="1100" dirty="0" smtClean="0"/>
                        <a:t>March</a:t>
                      </a:r>
                      <a:endParaRPr lang="en-ZA" sz="1100" dirty="0"/>
                    </a:p>
                  </a:txBody>
                  <a:tcPr marL="60195" marR="60195" marT="0" marB="0"/>
                </a:tc>
                <a:tc vMerge="1">
                  <a:txBody>
                    <a:bodyPr/>
                    <a:lstStyle/>
                    <a:p>
                      <a:pPr algn="ctr">
                        <a:lnSpc>
                          <a:spcPts val="1200"/>
                        </a:lnSpc>
                        <a:spcAft>
                          <a:spcPts val="0"/>
                        </a:spcAft>
                      </a:pPr>
                      <a:endParaRPr lang="en-ZA" sz="1400" b="1" dirty="0">
                        <a:effectLst/>
                        <a:latin typeface="+mn-lt"/>
                        <a:ea typeface="Times New Roman" panose="02020603050405020304" pitchFamily="18" charset="0"/>
                        <a:cs typeface="Times New Roman" panose="02020603050405020304" pitchFamily="18" charset="0"/>
                      </a:endParaRPr>
                    </a:p>
                  </a:txBody>
                  <a:tcPr marL="60195" marR="60195" marT="0" marB="0"/>
                </a:tc>
                <a:extLst>
                  <a:ext uri="{0D108BD9-81ED-4DB2-BD59-A6C34878D82A}">
                    <a16:rowId xmlns:a16="http://schemas.microsoft.com/office/drawing/2014/main" val="10002"/>
                  </a:ext>
                </a:extLst>
              </a:tr>
              <a:tr h="268363">
                <a:tc>
                  <a:txBody>
                    <a:bodyPr/>
                    <a:lstStyle/>
                    <a:p>
                      <a:pPr algn="l">
                        <a:lnSpc>
                          <a:spcPts val="1200"/>
                        </a:lnSpc>
                        <a:spcAft>
                          <a:spcPts val="0"/>
                        </a:spcAft>
                      </a:pPr>
                      <a:r>
                        <a:rPr lang="en-GB" sz="1400" dirty="0">
                          <a:effectLst/>
                          <a:latin typeface="+mn-lt"/>
                        </a:rPr>
                        <a:t>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GB" sz="1400" b="1" dirty="0" smtClean="0">
                          <a:effectLst/>
                          <a:latin typeface="+mn-lt"/>
                          <a:ea typeface="+mn-ea"/>
                          <a:cs typeface="+mn-cs"/>
                        </a:rPr>
                        <a:t>12</a:t>
                      </a:r>
                      <a:endParaRPr lang="en-ZA" sz="1400" b="1"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GB" sz="1400" b="1" dirty="0" smtClean="0">
                          <a:effectLst/>
                          <a:latin typeface="+mn-lt"/>
                          <a:ea typeface="+mn-ea"/>
                          <a:cs typeface="+mn-cs"/>
                        </a:rPr>
                        <a:t>9</a:t>
                      </a:r>
                      <a:endParaRPr lang="en-ZA" sz="1400" b="1" dirty="0">
                        <a:effectLst/>
                        <a:latin typeface="+mn-lt"/>
                        <a:ea typeface="Times New Roman" panose="02020603050405020304" pitchFamily="18" charset="0"/>
                        <a:cs typeface="Times New Roman" panose="02020603050405020304" pitchFamily="18" charset="0"/>
                      </a:endParaRPr>
                    </a:p>
                  </a:txBody>
                  <a:tcPr marL="60195" marR="60195" marT="0" marB="0"/>
                </a:tc>
                <a:tc vMerge="1">
                  <a:txBody>
                    <a:bodyPr/>
                    <a:lstStyle/>
                    <a:p>
                      <a:pPr algn="ctr">
                        <a:lnSpc>
                          <a:spcPts val="1200"/>
                        </a:lnSpc>
                        <a:spcAft>
                          <a:spcPts val="0"/>
                        </a:spcAft>
                      </a:pPr>
                      <a:endParaRPr lang="en-ZA" sz="1400" b="1" dirty="0">
                        <a:effectLst/>
                        <a:latin typeface="+mn-lt"/>
                        <a:ea typeface="Times New Roman" panose="02020603050405020304" pitchFamily="18" charset="0"/>
                        <a:cs typeface="Times New Roman" panose="02020603050405020304" pitchFamily="18" charset="0"/>
                      </a:endParaRPr>
                    </a:p>
                  </a:txBody>
                  <a:tcPr marL="60195" marR="60195" marT="0" marB="0"/>
                </a:tc>
                <a:extLst>
                  <a:ext uri="{0D108BD9-81ED-4DB2-BD59-A6C34878D82A}">
                    <a16:rowId xmlns:a16="http://schemas.microsoft.com/office/drawing/2014/main" val="10003"/>
                  </a:ext>
                </a:extLst>
              </a:tr>
              <a:tr h="437680">
                <a:tc>
                  <a:txBody>
                    <a:bodyPr/>
                    <a:lstStyle/>
                    <a:p>
                      <a:pPr algn="l">
                        <a:lnSpc>
                          <a:spcPts val="1200"/>
                        </a:lnSpc>
                        <a:spcAft>
                          <a:spcPts val="0"/>
                        </a:spcAft>
                      </a:pPr>
                      <a:r>
                        <a:rPr lang="en-GB" sz="1400" dirty="0" smtClean="0">
                          <a:effectLst/>
                          <a:latin typeface="+mn-lt"/>
                        </a:rPr>
                        <a:t>Birth </a:t>
                      </a:r>
                      <a:r>
                        <a:rPr lang="en-GB" sz="1400" dirty="0">
                          <a:effectLst/>
                          <a:latin typeface="+mn-lt"/>
                        </a:rPr>
                        <a:t>Reg. within 30 days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1</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1</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2</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4"/>
                  </a:ext>
                </a:extLst>
              </a:tr>
              <a:tr h="437680">
                <a:tc>
                  <a:txBody>
                    <a:bodyPr/>
                    <a:lstStyle/>
                    <a:p>
                      <a:pPr algn="l">
                        <a:lnSpc>
                          <a:spcPts val="1200"/>
                        </a:lnSpc>
                        <a:spcAft>
                          <a:spcPts val="0"/>
                        </a:spcAft>
                      </a:pPr>
                      <a:r>
                        <a:rPr lang="en-GB" sz="1400" dirty="0" smtClean="0">
                          <a:effectLst/>
                          <a:latin typeface="+mn-lt"/>
                        </a:rPr>
                        <a:t>Late </a:t>
                      </a:r>
                      <a:r>
                        <a:rPr lang="en-GB" sz="1400" dirty="0">
                          <a:effectLst/>
                          <a:latin typeface="+mn-lt"/>
                        </a:rPr>
                        <a:t>Registration of Births 31 days to 1 year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1</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2</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3</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5"/>
                  </a:ext>
                </a:extLst>
              </a:tr>
              <a:tr h="437680">
                <a:tc>
                  <a:txBody>
                    <a:bodyPr/>
                    <a:lstStyle/>
                    <a:p>
                      <a:pPr algn="l">
                        <a:lnSpc>
                          <a:spcPts val="1200"/>
                        </a:lnSpc>
                        <a:spcAft>
                          <a:spcPts val="0"/>
                        </a:spcAft>
                      </a:pPr>
                      <a:r>
                        <a:rPr lang="en-GB" sz="1400" dirty="0" smtClean="0">
                          <a:effectLst/>
                          <a:latin typeface="+mn-lt"/>
                        </a:rPr>
                        <a:t>Late </a:t>
                      </a:r>
                      <a:r>
                        <a:rPr lang="en-GB" sz="1400" dirty="0">
                          <a:effectLst/>
                          <a:latin typeface="+mn-lt"/>
                        </a:rPr>
                        <a:t>Registration of Birth 1-14 years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0</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6"/>
                  </a:ext>
                </a:extLst>
              </a:tr>
              <a:tr h="330269">
                <a:tc>
                  <a:txBody>
                    <a:bodyPr/>
                    <a:lstStyle/>
                    <a:p>
                      <a:pPr algn="l">
                        <a:lnSpc>
                          <a:spcPts val="1200"/>
                        </a:lnSpc>
                        <a:spcAft>
                          <a:spcPts val="0"/>
                        </a:spcAft>
                      </a:pPr>
                      <a:r>
                        <a:rPr lang="en-GB" sz="1400" dirty="0" smtClean="0">
                          <a:effectLst/>
                          <a:latin typeface="+mn-lt"/>
                        </a:rPr>
                        <a:t>Later </a:t>
                      </a:r>
                      <a:r>
                        <a:rPr lang="en-GB" sz="1400" dirty="0">
                          <a:effectLst/>
                          <a:latin typeface="+mn-lt"/>
                        </a:rPr>
                        <a:t>Registration of Birth 15 years and above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0</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7"/>
                  </a:ext>
                </a:extLst>
              </a:tr>
              <a:tr h="437680">
                <a:tc>
                  <a:txBody>
                    <a:bodyPr/>
                    <a:lstStyle/>
                    <a:p>
                      <a:pPr algn="l">
                        <a:lnSpc>
                          <a:spcPts val="1200"/>
                        </a:lnSpc>
                        <a:spcAft>
                          <a:spcPts val="0"/>
                        </a:spcAft>
                      </a:pPr>
                      <a:r>
                        <a:rPr lang="en-GB" sz="1400" dirty="0" smtClean="0">
                          <a:effectLst/>
                          <a:latin typeface="+mn-lt"/>
                        </a:rPr>
                        <a:t>SIDC </a:t>
                      </a:r>
                      <a:r>
                        <a:rPr lang="en-GB" sz="1400" dirty="0">
                          <a:effectLst/>
                          <a:latin typeface="+mn-lt"/>
                        </a:rPr>
                        <a:t>Application for 1st 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1</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1</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8"/>
                  </a:ext>
                </a:extLst>
              </a:tr>
              <a:tr h="372717">
                <a:tc>
                  <a:txBody>
                    <a:bodyPr/>
                    <a:lstStyle/>
                    <a:p>
                      <a:pPr algn="l">
                        <a:lnSpc>
                          <a:spcPts val="1200"/>
                        </a:lnSpc>
                        <a:spcAft>
                          <a:spcPts val="0"/>
                        </a:spcAft>
                      </a:pPr>
                      <a:r>
                        <a:rPr lang="en-GB" sz="1400" dirty="0" smtClean="0">
                          <a:effectLst/>
                          <a:latin typeface="+mn-lt"/>
                        </a:rPr>
                        <a:t>SIDC </a:t>
                      </a:r>
                      <a:r>
                        <a:rPr lang="en-GB" sz="1400" dirty="0">
                          <a:effectLst/>
                          <a:latin typeface="+mn-lt"/>
                        </a:rPr>
                        <a:t>Application for Re-issues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0</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9"/>
                  </a:ext>
                </a:extLst>
              </a:tr>
              <a:tr h="437680">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SIDC Applications for Elderly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1</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1</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10"/>
                  </a:ext>
                </a:extLst>
              </a:tr>
              <a:tr h="437680">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SIDC Collections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0</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11"/>
                  </a:ext>
                </a:extLst>
              </a:tr>
              <a:tr h="328983">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Birth certificates re-issues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0</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12"/>
                  </a:ext>
                </a:extLst>
              </a:tr>
              <a:tr h="281387">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Marriage certificates re-issues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0</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13"/>
                  </a:ext>
                </a:extLst>
              </a:tr>
              <a:tr h="360691">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Death certificates re-issues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0</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954525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9036050" cy="387798"/>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GB" sz="2800" b="1" i="1" dirty="0" smtClean="0"/>
              <a:t>Mobile services  (cont.…. </a:t>
            </a:r>
            <a:endParaRPr lang="en-ZA" altLang="en-US" sz="2800" b="1" kern="0" dirty="0" smtClean="0"/>
          </a:p>
        </p:txBody>
      </p:sp>
      <p:sp>
        <p:nvSpPr>
          <p:cNvPr id="4" name="Rectangle 3"/>
          <p:cNvSpPr/>
          <p:nvPr/>
        </p:nvSpPr>
        <p:spPr>
          <a:xfrm>
            <a:off x="107950" y="988262"/>
            <a:ext cx="8583930" cy="2954655"/>
          </a:xfrm>
          <a:prstGeom prst="rect">
            <a:avLst/>
          </a:prstGeom>
        </p:spPr>
        <p:txBody>
          <a:bodyPr wrap="square">
            <a:spAutoFit/>
          </a:bodyPr>
          <a:lstStyle/>
          <a:p>
            <a:pPr lvl="0" algn="just" defTabSz="914400" eaLnBrk="0" fontAlgn="base" hangingPunct="0">
              <a:spcBef>
                <a:spcPts val="600"/>
              </a:spcBef>
              <a:spcAft>
                <a:spcPts val="600"/>
              </a:spcAft>
              <a:buClr>
                <a:srgbClr val="7D0900"/>
              </a:buClr>
              <a:defRPr/>
            </a:pPr>
            <a:r>
              <a:rPr lang="en-ZA" dirty="0" smtClean="0">
                <a:latin typeface="+mj-lt"/>
                <a:cs typeface="Arial" panose="020B0604020202020204" pitchFamily="34" charset="0"/>
              </a:rPr>
              <a:t> </a:t>
            </a: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smtClean="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a:p>
            <a:pPr lvl="0" algn="just" defTabSz="914400" eaLnBrk="0" fontAlgn="base" hangingPunct="0">
              <a:spcBef>
                <a:spcPts val="600"/>
              </a:spcBef>
              <a:spcAft>
                <a:spcPts val="600"/>
              </a:spcAft>
              <a:buClr>
                <a:srgbClr val="7D0900"/>
              </a:buClr>
              <a:defRPr/>
            </a:pPr>
            <a:endParaRPr lang="en-ZA" dirty="0">
              <a:latin typeface="+mj-lt"/>
              <a:cs typeface="Arial" panose="020B0604020202020204" pitchFamily="34" charset="0"/>
            </a:endParaRPr>
          </a:p>
        </p:txBody>
      </p:sp>
      <p:sp>
        <p:nvSpPr>
          <p:cNvPr id="6" name="Rectangle 5"/>
          <p:cNvSpPr/>
          <p:nvPr/>
        </p:nvSpPr>
        <p:spPr>
          <a:xfrm>
            <a:off x="-17463" y="413770"/>
            <a:ext cx="9144000" cy="1738938"/>
          </a:xfrm>
          <a:prstGeom prst="rect">
            <a:avLst/>
          </a:prstGeom>
        </p:spPr>
        <p:txBody>
          <a:bodyPr wrap="square">
            <a:spAutoFit/>
          </a:bodyPr>
          <a:lstStyle/>
          <a:p>
            <a:r>
              <a:rPr lang="en-US" dirty="0" smtClean="0"/>
              <a:t> </a:t>
            </a:r>
            <a:endParaRPr lang="en-GB" dirty="0"/>
          </a:p>
          <a:p>
            <a:r>
              <a:rPr lang="en-US" dirty="0"/>
              <a:t> </a:t>
            </a:r>
            <a:endParaRPr lang="en-GB" dirty="0"/>
          </a:p>
          <a:p>
            <a:pPr marL="285750" indent="-285750">
              <a:lnSpc>
                <a:spcPct val="150000"/>
              </a:lnSpc>
              <a:buFont typeface="Arial" panose="020B0604020202020204" pitchFamily="34" charset="0"/>
              <a:buChar char="•"/>
            </a:pPr>
            <a:endParaRPr lang="en-GB" dirty="0"/>
          </a:p>
          <a:p>
            <a:pPr>
              <a:lnSpc>
                <a:spcPct val="150000"/>
              </a:lnSpc>
              <a:spcBef>
                <a:spcPts val="300"/>
              </a:spcBef>
            </a:pPr>
            <a:endParaRPr lang="en-ZA" b="1" u="sng" dirty="0">
              <a:cs typeface="Arial" panose="020B0604020202020204" pitchFamily="34" charset="0"/>
            </a:endParaRPr>
          </a:p>
          <a:p>
            <a:pPr marL="446088" indent="-446088">
              <a:lnSpc>
                <a:spcPct val="150000"/>
              </a:lnSpc>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57747269"/>
              </p:ext>
            </p:extLst>
          </p:nvPr>
        </p:nvGraphicFramePr>
        <p:xfrm>
          <a:off x="107946" y="426028"/>
          <a:ext cx="8887464" cy="5097950"/>
        </p:xfrm>
        <a:graphic>
          <a:graphicData uri="http://schemas.openxmlformats.org/drawingml/2006/table">
            <a:tbl>
              <a:tblPr firstRow="1" firstCol="1" bandRow="1">
                <a:tableStyleId>{5C22544A-7EE6-4342-B048-85BDC9FD1C3A}</a:tableStyleId>
              </a:tblPr>
              <a:tblGrid>
                <a:gridCol w="6443653">
                  <a:extLst>
                    <a:ext uri="{9D8B030D-6E8A-4147-A177-3AD203B41FA5}">
                      <a16:colId xmlns:a16="http://schemas.microsoft.com/office/drawing/2014/main" val="20000"/>
                    </a:ext>
                  </a:extLst>
                </a:gridCol>
                <a:gridCol w="1167432">
                  <a:extLst>
                    <a:ext uri="{9D8B030D-6E8A-4147-A177-3AD203B41FA5}">
                      <a16:colId xmlns:a16="http://schemas.microsoft.com/office/drawing/2014/main" val="20001"/>
                    </a:ext>
                  </a:extLst>
                </a:gridCol>
                <a:gridCol w="1276379">
                  <a:extLst>
                    <a:ext uri="{9D8B030D-6E8A-4147-A177-3AD203B41FA5}">
                      <a16:colId xmlns:a16="http://schemas.microsoft.com/office/drawing/2014/main" val="20002"/>
                    </a:ext>
                  </a:extLst>
                </a:gridCol>
              </a:tblGrid>
              <a:tr h="447352">
                <a:tc>
                  <a:txBody>
                    <a:bodyPr/>
                    <a:lstStyle/>
                    <a:p>
                      <a:pPr algn="l">
                        <a:lnSpc>
                          <a:spcPts val="1200"/>
                        </a:lnSpc>
                        <a:spcAft>
                          <a:spcPts val="0"/>
                        </a:spcAft>
                      </a:pPr>
                      <a:endParaRPr lang="en-US" sz="1400" dirty="0" smtClean="0">
                        <a:effectLst/>
                        <a:latin typeface="+mn-lt"/>
                        <a:ea typeface="+mn-ea"/>
                        <a:cs typeface="Times New Roman" panose="02020603050405020304" pitchFamily="18" charset="0"/>
                      </a:endParaRPr>
                    </a:p>
                    <a:p>
                      <a:pPr algn="ctr">
                        <a:lnSpc>
                          <a:spcPts val="1200"/>
                        </a:lnSpc>
                        <a:spcAft>
                          <a:spcPts val="0"/>
                        </a:spcAft>
                      </a:pPr>
                      <a:r>
                        <a:rPr lang="en-US" sz="1400" dirty="0" smtClean="0">
                          <a:effectLst/>
                          <a:latin typeface="+mn-lt"/>
                          <a:ea typeface="+mn-ea"/>
                          <a:cs typeface="Times New Roman" panose="02020603050405020304" pitchFamily="18" charset="0"/>
                        </a:rPr>
                        <a:t>NIEU-BETHESDA</a:t>
                      </a:r>
                      <a:endParaRPr lang="en-GB" sz="1400" dirty="0" smtClean="0">
                        <a:effectLst/>
                        <a:latin typeface="+mn-lt"/>
                        <a:ea typeface="+mn-ea"/>
                        <a:cs typeface="+mn-cs"/>
                      </a:endParaRPr>
                    </a:p>
                  </a:txBody>
                  <a:tcPr marL="60195" marR="60195" marT="0" marB="0"/>
                </a:tc>
                <a:tc rowSpan="2">
                  <a:txBody>
                    <a:bodyPr/>
                    <a:lstStyle/>
                    <a:p>
                      <a:pPr algn="ctr">
                        <a:lnSpc>
                          <a:spcPts val="1200"/>
                        </a:lnSpc>
                        <a:spcAft>
                          <a:spcPts val="0"/>
                        </a:spcAft>
                      </a:pPr>
                      <a:endParaRPr lang="en-GB" sz="1400" dirty="0" smtClean="0">
                        <a:effectLst/>
                        <a:latin typeface="+mn-lt"/>
                      </a:endParaRPr>
                    </a:p>
                    <a:p>
                      <a:pPr algn="ctr">
                        <a:lnSpc>
                          <a:spcPts val="1200"/>
                        </a:lnSpc>
                        <a:spcAft>
                          <a:spcPts val="0"/>
                        </a:spcAft>
                      </a:pPr>
                      <a:r>
                        <a:rPr lang="en-GB" sz="1400" dirty="0" smtClean="0">
                          <a:effectLst/>
                          <a:latin typeface="+mn-lt"/>
                        </a:rPr>
                        <a:t>2022</a:t>
                      </a:r>
                      <a:endParaRPr lang="en-ZA" sz="1400" dirty="0">
                        <a:effectLst/>
                        <a:latin typeface="+mn-lt"/>
                        <a:ea typeface="Times New Roman" panose="02020603050405020304" pitchFamily="18" charset="0"/>
                        <a:cs typeface="Times New Roman" panose="02020603050405020304" pitchFamily="18" charset="0"/>
                      </a:endParaRPr>
                    </a:p>
                    <a:p>
                      <a:pPr algn="ctr">
                        <a:lnSpc>
                          <a:spcPts val="1200"/>
                        </a:lnSpc>
                        <a:spcAft>
                          <a:spcPts val="0"/>
                        </a:spcAft>
                      </a:pPr>
                      <a:r>
                        <a:rPr lang="en-GB" sz="1400" dirty="0">
                          <a:effectLst/>
                          <a:latin typeface="+mn-lt"/>
                        </a:rPr>
                        <a:t>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tc>
                <a:tc rowSpan="4">
                  <a:txBody>
                    <a:bodyPr/>
                    <a:lstStyle/>
                    <a:p>
                      <a:pPr algn="ctr">
                        <a:lnSpc>
                          <a:spcPts val="1200"/>
                        </a:lnSpc>
                        <a:spcAft>
                          <a:spcPts val="0"/>
                        </a:spcAft>
                      </a:pPr>
                      <a:r>
                        <a:rPr lang="en-ZA" sz="1400" dirty="0">
                          <a:effectLst/>
                          <a:latin typeface="+mn-lt"/>
                        </a:rPr>
                        <a:t> </a:t>
                      </a:r>
                      <a:endParaRPr lang="en-ZA" sz="1400" dirty="0">
                        <a:effectLst/>
                        <a:latin typeface="+mn-lt"/>
                        <a:ea typeface="Times New Roman" panose="02020603050405020304" pitchFamily="18" charset="0"/>
                        <a:cs typeface="Times New Roman" panose="02020603050405020304" pitchFamily="18" charset="0"/>
                      </a:endParaRPr>
                    </a:p>
                    <a:p>
                      <a:pPr algn="ctr">
                        <a:lnSpc>
                          <a:spcPts val="1200"/>
                        </a:lnSpc>
                        <a:spcAft>
                          <a:spcPts val="0"/>
                        </a:spcAft>
                      </a:pPr>
                      <a:r>
                        <a:rPr lang="en-GB" sz="1400" b="1" dirty="0">
                          <a:effectLst/>
                          <a:latin typeface="+mn-lt"/>
                        </a:rPr>
                        <a:t>Total</a:t>
                      </a:r>
                      <a:endParaRPr lang="en-ZA" sz="1400" b="1" dirty="0">
                        <a:effectLst/>
                        <a:latin typeface="+mn-lt"/>
                        <a:ea typeface="Times New Roman" panose="02020603050405020304" pitchFamily="18" charset="0"/>
                        <a:cs typeface="Times New Roman" panose="02020603050405020304" pitchFamily="18" charset="0"/>
                      </a:endParaRPr>
                    </a:p>
                    <a:p>
                      <a:pPr algn="ctr">
                        <a:lnSpc>
                          <a:spcPts val="1200"/>
                        </a:lnSpc>
                        <a:spcAft>
                          <a:spcPts val="0"/>
                        </a:spcAft>
                      </a:pPr>
                      <a:r>
                        <a:rPr lang="en-GB" sz="1400" b="1" dirty="0">
                          <a:effectLst/>
                          <a:latin typeface="+mn-lt"/>
                        </a:rPr>
                        <a:t> </a:t>
                      </a:r>
                      <a:endParaRPr lang="en-ZA" sz="1400" b="1" dirty="0">
                        <a:effectLst/>
                        <a:latin typeface="+mn-lt"/>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73379">
                <a:tc rowSpan="2">
                  <a:txBody>
                    <a:bodyPr/>
                    <a:lstStyle/>
                    <a:p>
                      <a:pPr algn="l">
                        <a:lnSpc>
                          <a:spcPts val="1200"/>
                        </a:lnSpc>
                        <a:spcAft>
                          <a:spcPts val="0"/>
                        </a:spcAft>
                      </a:pPr>
                      <a:endParaRPr lang="en-US" sz="1400" dirty="0" smtClean="0">
                        <a:effectLst/>
                        <a:latin typeface="+mn-lt"/>
                        <a:ea typeface="Times New Roman" panose="02020603050405020304" pitchFamily="18" charset="0"/>
                        <a:cs typeface="Times New Roman" panose="02020603050405020304" pitchFamily="18" charset="0"/>
                      </a:endParaRPr>
                    </a:p>
                    <a:p>
                      <a:pPr algn="l">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Activities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1"/>
                  </a:ext>
                </a:extLst>
              </a:tr>
              <a:tr h="352447">
                <a:tc vMerge="1">
                  <a:txBody>
                    <a:bodyPr/>
                    <a:lstStyle/>
                    <a:p>
                      <a:endParaRPr lang="en-ZA"/>
                    </a:p>
                  </a:txBody>
                  <a:tcPr/>
                </a:tc>
                <a:tc>
                  <a:txBody>
                    <a:bodyPr/>
                    <a:lstStyle/>
                    <a:p>
                      <a:pPr algn="ctr">
                        <a:lnSpc>
                          <a:spcPts val="1200"/>
                        </a:lnSpc>
                        <a:spcAft>
                          <a:spcPts val="0"/>
                        </a:spcAft>
                      </a:pPr>
                      <a:r>
                        <a:rPr lang="en-US" sz="1400" b="1" dirty="0" smtClean="0">
                          <a:effectLst/>
                          <a:latin typeface="+mn-lt"/>
                          <a:ea typeface="Times New Roman" panose="02020603050405020304" pitchFamily="18" charset="0"/>
                          <a:cs typeface="Times New Roman" panose="02020603050405020304" pitchFamily="18" charset="0"/>
                        </a:rPr>
                        <a:t>OCT</a:t>
                      </a:r>
                      <a:endParaRPr lang="en-ZA" sz="1400" b="1" dirty="0">
                        <a:effectLst/>
                        <a:latin typeface="+mn-lt"/>
                        <a:ea typeface="Times New Roman" panose="02020603050405020304" pitchFamily="18" charset="0"/>
                        <a:cs typeface="Times New Roman" panose="02020603050405020304" pitchFamily="18" charset="0"/>
                      </a:endParaRPr>
                    </a:p>
                  </a:txBody>
                  <a:tcPr marL="60195" marR="60195" marT="0" marB="0"/>
                </a:tc>
                <a:tc vMerge="1">
                  <a:txBody>
                    <a:bodyPr/>
                    <a:lstStyle/>
                    <a:p>
                      <a:pPr algn="ctr">
                        <a:lnSpc>
                          <a:spcPts val="1200"/>
                        </a:lnSpc>
                        <a:spcAft>
                          <a:spcPts val="0"/>
                        </a:spcAft>
                      </a:pPr>
                      <a:endParaRPr lang="en-ZA" sz="1400" b="1" dirty="0">
                        <a:effectLst/>
                        <a:latin typeface="+mn-lt"/>
                        <a:ea typeface="Times New Roman" panose="02020603050405020304" pitchFamily="18" charset="0"/>
                        <a:cs typeface="Times New Roman" panose="02020603050405020304" pitchFamily="18" charset="0"/>
                      </a:endParaRPr>
                    </a:p>
                  </a:txBody>
                  <a:tcPr marL="60195" marR="60195" marT="0" marB="0"/>
                </a:tc>
                <a:extLst>
                  <a:ext uri="{0D108BD9-81ED-4DB2-BD59-A6C34878D82A}">
                    <a16:rowId xmlns:a16="http://schemas.microsoft.com/office/drawing/2014/main" val="10002"/>
                  </a:ext>
                </a:extLst>
              </a:tr>
              <a:tr h="301266">
                <a:tc>
                  <a:txBody>
                    <a:bodyPr/>
                    <a:lstStyle/>
                    <a:p>
                      <a:pPr algn="l">
                        <a:lnSpc>
                          <a:spcPts val="1200"/>
                        </a:lnSpc>
                        <a:spcAft>
                          <a:spcPts val="0"/>
                        </a:spcAft>
                      </a:pPr>
                      <a:r>
                        <a:rPr lang="en-GB" sz="1400" dirty="0">
                          <a:effectLst/>
                          <a:latin typeface="+mn-lt"/>
                        </a:rPr>
                        <a:t>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b="1" dirty="0" smtClean="0">
                          <a:effectLst/>
                          <a:latin typeface="+mn-lt"/>
                          <a:ea typeface="Times New Roman" panose="02020603050405020304" pitchFamily="18" charset="0"/>
                          <a:cs typeface="Times New Roman" panose="02020603050405020304" pitchFamily="18" charset="0"/>
                        </a:rPr>
                        <a:t>24</a:t>
                      </a:r>
                      <a:endParaRPr lang="en-ZA" sz="1400" b="1" dirty="0">
                        <a:effectLst/>
                        <a:latin typeface="+mn-lt"/>
                        <a:ea typeface="Times New Roman" panose="02020603050405020304" pitchFamily="18" charset="0"/>
                        <a:cs typeface="Times New Roman" panose="02020603050405020304" pitchFamily="18" charset="0"/>
                      </a:endParaRPr>
                    </a:p>
                  </a:txBody>
                  <a:tcPr marL="60195" marR="60195" marT="0" marB="0" anchor="ctr"/>
                </a:tc>
                <a:tc vMerge="1">
                  <a:txBody>
                    <a:bodyPr/>
                    <a:lstStyle/>
                    <a:p>
                      <a:pPr algn="ctr">
                        <a:lnSpc>
                          <a:spcPts val="1200"/>
                        </a:lnSpc>
                        <a:spcAft>
                          <a:spcPts val="0"/>
                        </a:spcAft>
                      </a:pPr>
                      <a:endParaRPr lang="en-ZA" sz="1400" b="1" dirty="0">
                        <a:effectLst/>
                        <a:latin typeface="+mn-lt"/>
                        <a:ea typeface="Times New Roman" panose="02020603050405020304" pitchFamily="18" charset="0"/>
                        <a:cs typeface="Times New Roman" panose="02020603050405020304" pitchFamily="18" charset="0"/>
                      </a:endParaRPr>
                    </a:p>
                  </a:txBody>
                  <a:tcPr marL="60195" marR="60195" marT="0" marB="0"/>
                </a:tc>
                <a:extLst>
                  <a:ext uri="{0D108BD9-81ED-4DB2-BD59-A6C34878D82A}">
                    <a16:rowId xmlns:a16="http://schemas.microsoft.com/office/drawing/2014/main" val="10003"/>
                  </a:ext>
                </a:extLst>
              </a:tr>
              <a:tr h="491343">
                <a:tc>
                  <a:txBody>
                    <a:bodyPr/>
                    <a:lstStyle/>
                    <a:p>
                      <a:pPr algn="l">
                        <a:lnSpc>
                          <a:spcPts val="1200"/>
                        </a:lnSpc>
                        <a:spcAft>
                          <a:spcPts val="0"/>
                        </a:spcAft>
                      </a:pPr>
                      <a:r>
                        <a:rPr lang="en-GB" sz="1400" dirty="0" smtClean="0">
                          <a:effectLst/>
                          <a:latin typeface="+mn-lt"/>
                        </a:rPr>
                        <a:t>Birth </a:t>
                      </a:r>
                      <a:r>
                        <a:rPr lang="en-GB" sz="1400" dirty="0">
                          <a:effectLst/>
                          <a:latin typeface="+mn-lt"/>
                        </a:rPr>
                        <a:t>Reg. within 30 days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1</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1</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4"/>
                  </a:ext>
                </a:extLst>
              </a:tr>
              <a:tr h="491343">
                <a:tc>
                  <a:txBody>
                    <a:bodyPr/>
                    <a:lstStyle/>
                    <a:p>
                      <a:pPr algn="l">
                        <a:lnSpc>
                          <a:spcPts val="1200"/>
                        </a:lnSpc>
                        <a:spcAft>
                          <a:spcPts val="0"/>
                        </a:spcAft>
                      </a:pPr>
                      <a:r>
                        <a:rPr lang="en-GB" sz="1400" dirty="0" smtClean="0">
                          <a:effectLst/>
                          <a:latin typeface="+mn-lt"/>
                        </a:rPr>
                        <a:t>Late </a:t>
                      </a:r>
                      <a:r>
                        <a:rPr lang="en-GB" sz="1400" dirty="0">
                          <a:effectLst/>
                          <a:latin typeface="+mn-lt"/>
                        </a:rPr>
                        <a:t>Registration of Births 31 days to 1 year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2</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2</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5"/>
                  </a:ext>
                </a:extLst>
              </a:tr>
              <a:tr h="491343">
                <a:tc>
                  <a:txBody>
                    <a:bodyPr/>
                    <a:lstStyle/>
                    <a:p>
                      <a:pPr algn="l">
                        <a:lnSpc>
                          <a:spcPts val="1200"/>
                        </a:lnSpc>
                        <a:spcAft>
                          <a:spcPts val="0"/>
                        </a:spcAft>
                      </a:pPr>
                      <a:r>
                        <a:rPr lang="en-GB" sz="1400" dirty="0" smtClean="0">
                          <a:effectLst/>
                          <a:latin typeface="+mn-lt"/>
                        </a:rPr>
                        <a:t>Late </a:t>
                      </a:r>
                      <a:r>
                        <a:rPr lang="en-GB" sz="1400" dirty="0">
                          <a:effectLst/>
                          <a:latin typeface="+mn-lt"/>
                        </a:rPr>
                        <a:t>Registration of Birth 1-14 years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0</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6"/>
                  </a:ext>
                </a:extLst>
              </a:tr>
              <a:tr h="615571">
                <a:tc>
                  <a:txBody>
                    <a:bodyPr/>
                    <a:lstStyle/>
                    <a:p>
                      <a:pPr algn="l">
                        <a:lnSpc>
                          <a:spcPts val="1200"/>
                        </a:lnSpc>
                        <a:spcAft>
                          <a:spcPts val="0"/>
                        </a:spcAft>
                      </a:pPr>
                      <a:r>
                        <a:rPr lang="en-GB" sz="1400" dirty="0" smtClean="0">
                          <a:effectLst/>
                          <a:latin typeface="+mn-lt"/>
                        </a:rPr>
                        <a:t>Later </a:t>
                      </a:r>
                      <a:r>
                        <a:rPr lang="en-GB" sz="1400" dirty="0">
                          <a:effectLst/>
                          <a:latin typeface="+mn-lt"/>
                        </a:rPr>
                        <a:t>Registration of Birth 15 years and above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0</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7"/>
                  </a:ext>
                </a:extLst>
              </a:tr>
              <a:tr h="608942">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Birth certificates re-issues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0</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8"/>
                  </a:ext>
                </a:extLst>
              </a:tr>
              <a:tr h="586137">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Marriage certificates re-issues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0</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9"/>
                  </a:ext>
                </a:extLst>
              </a:tr>
              <a:tr h="638827">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Death certificates re-issues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600" b="1" i="1" dirty="0" smtClean="0">
                          <a:effectLst/>
                          <a:latin typeface="+mn-lt"/>
                          <a:ea typeface="Times New Roman" panose="02020603050405020304" pitchFamily="18" charset="0"/>
                          <a:cs typeface="Times New Roman" panose="02020603050405020304" pitchFamily="18" charset="0"/>
                        </a:rPr>
                        <a:t>0</a:t>
                      </a:r>
                      <a:endParaRPr lang="en-ZA" sz="1600" b="1" i="1"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1338204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893175" cy="387798"/>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Font typeface="Wingdings" pitchFamily="2" charset="2"/>
              <a:buNone/>
            </a:pPr>
            <a:r>
              <a:rPr lang="en-US" altLang="en-US" sz="2000" b="1" kern="0" dirty="0" smtClean="0"/>
              <a:t>Conclusion </a:t>
            </a:r>
            <a:r>
              <a:rPr lang="en-US" altLang="en-US" sz="2800" b="1" kern="0" dirty="0" smtClean="0"/>
              <a:t> </a:t>
            </a:r>
            <a:endParaRPr lang="en-ZA" altLang="en-US" sz="2800" b="1" kern="0" dirty="0" smtClean="0"/>
          </a:p>
        </p:txBody>
      </p:sp>
      <p:sp>
        <p:nvSpPr>
          <p:cNvPr id="4" name="Rectangle 3"/>
          <p:cNvSpPr/>
          <p:nvPr/>
        </p:nvSpPr>
        <p:spPr>
          <a:xfrm>
            <a:off x="250825" y="461700"/>
            <a:ext cx="8893175" cy="3416320"/>
          </a:xfrm>
          <a:prstGeom prst="rect">
            <a:avLst/>
          </a:prstGeom>
        </p:spPr>
        <p:txBody>
          <a:bodyPr wrap="square">
            <a:spAutoFit/>
          </a:bodyPr>
          <a:lstStyle/>
          <a:p>
            <a:pPr algn="just">
              <a:lnSpc>
                <a:spcPct val="150000"/>
              </a:lnSpc>
            </a:pPr>
            <a:r>
              <a:rPr lang="en-US" dirty="0"/>
              <a:t>The </a:t>
            </a:r>
            <a:r>
              <a:rPr lang="en-US" dirty="0" err="1" smtClean="0"/>
              <a:t>Graaff</a:t>
            </a:r>
            <a:r>
              <a:rPr lang="en-US" dirty="0" smtClean="0"/>
              <a:t> </a:t>
            </a:r>
            <a:r>
              <a:rPr lang="en-US" dirty="0"/>
              <a:t>Reinet </a:t>
            </a:r>
            <a:r>
              <a:rPr lang="en-US" dirty="0" smtClean="0"/>
              <a:t>Local office does offer the services </a:t>
            </a:r>
            <a:r>
              <a:rPr lang="en-US" dirty="0"/>
              <a:t>to the </a:t>
            </a:r>
            <a:r>
              <a:rPr lang="en-US" dirty="0" smtClean="0"/>
              <a:t>people of Beyers Nude Local Municipality. When </a:t>
            </a:r>
            <a:r>
              <a:rPr lang="en-US" dirty="0"/>
              <a:t>the truck </a:t>
            </a:r>
            <a:r>
              <a:rPr lang="en-US" dirty="0" smtClean="0"/>
              <a:t>is planning to visit the areas, the schedule is made available and people </a:t>
            </a:r>
            <a:r>
              <a:rPr lang="en-US" dirty="0"/>
              <a:t>are notified through the </a:t>
            </a:r>
            <a:r>
              <a:rPr lang="en-US" dirty="0" smtClean="0"/>
              <a:t>local Municipality offices.  Councilors, CDW's, Principal and community members are also informed by WhatsApp to </a:t>
            </a:r>
            <a:r>
              <a:rPr lang="en-US" dirty="0"/>
              <a:t>ensure that mobilization is </a:t>
            </a:r>
            <a:r>
              <a:rPr lang="en-US" dirty="0" smtClean="0"/>
              <a:t>done.</a:t>
            </a:r>
          </a:p>
          <a:p>
            <a:pPr>
              <a:lnSpc>
                <a:spcPct val="150000"/>
              </a:lnSpc>
            </a:pPr>
            <a:endParaRPr lang="en-US" dirty="0">
              <a:latin typeface="+mj-lt"/>
              <a:cs typeface="Arial" panose="020B0604020202020204" pitchFamily="34" charset="0"/>
            </a:endParaRPr>
          </a:p>
          <a:p>
            <a:pPr algn="just">
              <a:lnSpc>
                <a:spcPct val="150000"/>
              </a:lnSpc>
            </a:pPr>
            <a:r>
              <a:rPr lang="en-US" dirty="0" smtClean="0">
                <a:latin typeface="+mj-lt"/>
                <a:cs typeface="Arial" panose="020B0604020202020204" pitchFamily="34" charset="0"/>
              </a:rPr>
              <a:t>Below is the Summary of services outside the office of Home Affairs by mobile truck or vehicle from April 2022 to March 2023</a:t>
            </a:r>
          </a:p>
          <a:p>
            <a:pPr>
              <a:lnSpc>
                <a:spcPct val="150000"/>
              </a:lnSpc>
            </a:pPr>
            <a:r>
              <a:rPr lang="en-US" dirty="0" smtClean="0">
                <a:latin typeface="+mj-lt"/>
                <a:cs typeface="Arial" panose="020B0604020202020204" pitchFamily="34" charset="0"/>
              </a:rPr>
              <a:t> </a:t>
            </a:r>
            <a:endParaRPr lang="en-ZA" dirty="0">
              <a:latin typeface="+mj-lt"/>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33</a:t>
            </a:fld>
            <a:endParaRPr lang="en-US" dirty="0"/>
          </a:p>
        </p:txBody>
      </p:sp>
    </p:spTree>
    <p:extLst>
      <p:ext uri="{BB962C8B-B14F-4D97-AF65-F5344CB8AC3E}">
        <p14:creationId xmlns:p14="http://schemas.microsoft.com/office/powerpoint/2010/main" val="559951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893175" cy="387798"/>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Font typeface="Wingdings" pitchFamily="2" charset="2"/>
              <a:buNone/>
            </a:pPr>
            <a:r>
              <a:rPr lang="en-US" altLang="en-US" sz="2000" b="1" kern="0" dirty="0" smtClean="0"/>
              <a:t>Conclusion </a:t>
            </a:r>
            <a:r>
              <a:rPr lang="en-US" altLang="en-US" sz="2800" b="1" kern="0" dirty="0" smtClean="0"/>
              <a:t> </a:t>
            </a:r>
            <a:endParaRPr lang="en-ZA" altLang="en-US" sz="2800" b="1" kern="0" dirty="0" smtClean="0"/>
          </a:p>
        </p:txBody>
      </p:sp>
      <p:sp>
        <p:nvSpPr>
          <p:cNvPr id="4" name="Rectangle 3"/>
          <p:cNvSpPr/>
          <p:nvPr/>
        </p:nvSpPr>
        <p:spPr>
          <a:xfrm>
            <a:off x="250825" y="461700"/>
            <a:ext cx="8893175" cy="464871"/>
          </a:xfrm>
          <a:prstGeom prst="rect">
            <a:avLst/>
          </a:prstGeom>
        </p:spPr>
        <p:txBody>
          <a:bodyPr wrap="square">
            <a:spAutoFit/>
          </a:bodyPr>
          <a:lstStyle/>
          <a:p>
            <a:pPr>
              <a:lnSpc>
                <a:spcPct val="150000"/>
              </a:lnSpc>
            </a:pPr>
            <a:r>
              <a:rPr lang="en-US" dirty="0" smtClean="0">
                <a:latin typeface="+mj-lt"/>
                <a:cs typeface="Arial" panose="020B0604020202020204" pitchFamily="34" charset="0"/>
              </a:rPr>
              <a:t> </a:t>
            </a:r>
            <a:endParaRPr lang="en-ZA" dirty="0">
              <a:latin typeface="+mj-lt"/>
              <a:cs typeface="Arial" panose="020B0604020202020204" pitchFamily="34" charset="0"/>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55721731"/>
              </p:ext>
            </p:extLst>
          </p:nvPr>
        </p:nvGraphicFramePr>
        <p:xfrm>
          <a:off x="107946" y="426028"/>
          <a:ext cx="8887464" cy="5261556"/>
        </p:xfrm>
        <a:graphic>
          <a:graphicData uri="http://schemas.openxmlformats.org/drawingml/2006/table">
            <a:tbl>
              <a:tblPr firstRow="1" firstCol="1" bandRow="1">
                <a:tableStyleId>{5C22544A-7EE6-4342-B048-85BDC9FD1C3A}</a:tableStyleId>
              </a:tblPr>
              <a:tblGrid>
                <a:gridCol w="7335312">
                  <a:extLst>
                    <a:ext uri="{9D8B030D-6E8A-4147-A177-3AD203B41FA5}">
                      <a16:colId xmlns:a16="http://schemas.microsoft.com/office/drawing/2014/main" val="20000"/>
                    </a:ext>
                  </a:extLst>
                </a:gridCol>
                <a:gridCol w="1552152">
                  <a:extLst>
                    <a:ext uri="{9D8B030D-6E8A-4147-A177-3AD203B41FA5}">
                      <a16:colId xmlns:a16="http://schemas.microsoft.com/office/drawing/2014/main" val="20001"/>
                    </a:ext>
                  </a:extLst>
                </a:gridCol>
              </a:tblGrid>
              <a:tr h="413445">
                <a:tc>
                  <a:txBody>
                    <a:bodyPr/>
                    <a:lstStyle/>
                    <a:p>
                      <a:pPr algn="l">
                        <a:lnSpc>
                          <a:spcPts val="1200"/>
                        </a:lnSpc>
                        <a:spcAft>
                          <a:spcPts val="0"/>
                        </a:spcAft>
                      </a:pPr>
                      <a:endParaRPr lang="en-GB" sz="1400" dirty="0" smtClean="0">
                        <a:effectLst/>
                        <a:latin typeface="+mn-lt"/>
                        <a:ea typeface="+mn-ea"/>
                        <a:cs typeface="+mn-cs"/>
                      </a:endParaRPr>
                    </a:p>
                    <a:p>
                      <a:pPr algn="ctr">
                        <a:lnSpc>
                          <a:spcPts val="1200"/>
                        </a:lnSpc>
                        <a:spcAft>
                          <a:spcPts val="0"/>
                        </a:spcAft>
                      </a:pPr>
                      <a:r>
                        <a:rPr lang="en-GB" sz="1400" dirty="0" smtClean="0">
                          <a:effectLst/>
                          <a:latin typeface="+mn-lt"/>
                          <a:ea typeface="+mn-ea"/>
                          <a:cs typeface="+mn-cs"/>
                        </a:rPr>
                        <a:t>April</a:t>
                      </a:r>
                      <a:r>
                        <a:rPr lang="en-GB" sz="1400" baseline="0" dirty="0" smtClean="0">
                          <a:effectLst/>
                          <a:latin typeface="+mn-lt"/>
                          <a:ea typeface="+mn-ea"/>
                          <a:cs typeface="+mn-cs"/>
                        </a:rPr>
                        <a:t> 2022  to March 2023</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tc>
                <a:tc rowSpan="2">
                  <a:txBody>
                    <a:bodyPr/>
                    <a:lstStyle/>
                    <a:p>
                      <a:pPr algn="ctr">
                        <a:lnSpc>
                          <a:spcPts val="1200"/>
                        </a:lnSpc>
                        <a:spcAft>
                          <a:spcPts val="0"/>
                        </a:spcAft>
                      </a:pPr>
                      <a:endParaRPr lang="en-GB" sz="1400" dirty="0" smtClean="0">
                        <a:effectLst/>
                        <a:latin typeface="+mn-lt"/>
                      </a:endParaRPr>
                    </a:p>
                    <a:p>
                      <a:pPr algn="ctr">
                        <a:lnSpc>
                          <a:spcPts val="1200"/>
                        </a:lnSpc>
                        <a:spcAft>
                          <a:spcPts val="0"/>
                        </a:spcAft>
                      </a:pPr>
                      <a:r>
                        <a:rPr lang="en-GB" sz="1400" dirty="0" smtClean="0">
                          <a:effectLst/>
                          <a:latin typeface="+mn-lt"/>
                          <a:ea typeface="+mn-ea"/>
                          <a:cs typeface="+mn-cs"/>
                        </a:rPr>
                        <a:t>Total</a:t>
                      </a:r>
                      <a:r>
                        <a:rPr lang="en-GB" sz="1400" baseline="0" dirty="0" smtClean="0">
                          <a:effectLst/>
                          <a:latin typeface="+mn-lt"/>
                          <a:ea typeface="+mn-ea"/>
                          <a:cs typeface="+mn-cs"/>
                        </a:rPr>
                        <a:t> </a:t>
                      </a:r>
                      <a:r>
                        <a:rPr lang="en-GB" sz="1400" dirty="0" smtClean="0">
                          <a:effectLst/>
                          <a:latin typeface="+mn-lt"/>
                          <a:ea typeface="+mn-ea"/>
                          <a:cs typeface="+mn-cs"/>
                        </a:rPr>
                        <a:t>Performance</a:t>
                      </a:r>
                      <a:r>
                        <a:rPr lang="en-GB" sz="1400" baseline="0" dirty="0" smtClean="0">
                          <a:effectLst/>
                          <a:latin typeface="+mn-lt"/>
                          <a:ea typeface="+mn-ea"/>
                          <a:cs typeface="+mn-cs"/>
                        </a:rPr>
                        <a:t> </a:t>
                      </a:r>
                      <a:endParaRPr lang="en-ZA" sz="1400" dirty="0">
                        <a:effectLst/>
                        <a:latin typeface="+mn-lt"/>
                        <a:ea typeface="Times New Roman" panose="02020603050405020304" pitchFamily="18" charset="0"/>
                        <a:cs typeface="Times New Roman" panose="02020603050405020304" pitchFamily="18" charset="0"/>
                      </a:endParaRPr>
                    </a:p>
                    <a:p>
                      <a:pPr algn="ctr">
                        <a:lnSpc>
                          <a:spcPts val="1200"/>
                        </a:lnSpc>
                        <a:spcAft>
                          <a:spcPts val="0"/>
                        </a:spcAft>
                      </a:pPr>
                      <a:r>
                        <a:rPr lang="en-GB" sz="1400" dirty="0">
                          <a:effectLst/>
                          <a:latin typeface="+mn-lt"/>
                        </a:rPr>
                        <a:t>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tc>
                <a:extLst>
                  <a:ext uri="{0D108BD9-81ED-4DB2-BD59-A6C34878D82A}">
                    <a16:rowId xmlns:a16="http://schemas.microsoft.com/office/drawing/2014/main" val="10000"/>
                  </a:ext>
                </a:extLst>
              </a:tr>
              <a:tr h="60909">
                <a:tc rowSpan="2">
                  <a:txBody>
                    <a:bodyPr/>
                    <a:lstStyle/>
                    <a:p>
                      <a:pPr algn="l">
                        <a:lnSpc>
                          <a:spcPts val="1200"/>
                        </a:lnSpc>
                        <a:spcAft>
                          <a:spcPts val="0"/>
                        </a:spcAft>
                      </a:pPr>
                      <a:endParaRPr lang="en-US" sz="1400" dirty="0" smtClean="0">
                        <a:effectLst/>
                        <a:latin typeface="+mn-lt"/>
                        <a:ea typeface="Times New Roman" panose="02020603050405020304" pitchFamily="18" charset="0"/>
                        <a:cs typeface="Times New Roman" panose="02020603050405020304" pitchFamily="18" charset="0"/>
                      </a:endParaRPr>
                    </a:p>
                    <a:p>
                      <a:pPr algn="l">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Activities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vMerge="1">
                  <a:txBody>
                    <a:bodyPr/>
                    <a:lstStyle/>
                    <a:p>
                      <a:endParaRPr lang="en-ZA"/>
                    </a:p>
                  </a:txBody>
                  <a:tcPr/>
                </a:tc>
                <a:extLst>
                  <a:ext uri="{0D108BD9-81ED-4DB2-BD59-A6C34878D82A}">
                    <a16:rowId xmlns:a16="http://schemas.microsoft.com/office/drawing/2014/main" val="10001"/>
                  </a:ext>
                </a:extLst>
              </a:tr>
              <a:tr h="325733">
                <a:tc vMerge="1">
                  <a:txBody>
                    <a:bodyPr/>
                    <a:lstStyle/>
                    <a:p>
                      <a:endParaRPr lang="en-ZA"/>
                    </a:p>
                  </a:txBody>
                  <a:tcPr/>
                </a:tc>
                <a:tc>
                  <a:txBody>
                    <a:bodyPr/>
                    <a:lstStyle/>
                    <a:p>
                      <a:pPr algn="ctr">
                        <a:lnSpc>
                          <a:spcPts val="1200"/>
                        </a:lnSpc>
                        <a:spcAft>
                          <a:spcPts val="0"/>
                        </a:spcAft>
                      </a:pPr>
                      <a:endParaRPr lang="en-ZA" sz="1100" b="1" dirty="0">
                        <a:effectLst/>
                        <a:latin typeface="+mn-lt"/>
                        <a:ea typeface="Times New Roman" panose="02020603050405020304" pitchFamily="18" charset="0"/>
                        <a:cs typeface="Times New Roman" panose="02020603050405020304" pitchFamily="18" charset="0"/>
                      </a:endParaRPr>
                    </a:p>
                  </a:txBody>
                  <a:tcPr marL="60195" marR="60195" marT="0" marB="0"/>
                </a:tc>
                <a:extLst>
                  <a:ext uri="{0D108BD9-81ED-4DB2-BD59-A6C34878D82A}">
                    <a16:rowId xmlns:a16="http://schemas.microsoft.com/office/drawing/2014/main" val="10002"/>
                  </a:ext>
                </a:extLst>
              </a:tr>
              <a:tr h="454102">
                <a:tc>
                  <a:txBody>
                    <a:bodyPr/>
                    <a:lstStyle/>
                    <a:p>
                      <a:pPr algn="l">
                        <a:lnSpc>
                          <a:spcPts val="1200"/>
                        </a:lnSpc>
                        <a:spcAft>
                          <a:spcPts val="0"/>
                        </a:spcAft>
                      </a:pPr>
                      <a:r>
                        <a:rPr lang="en-GB" sz="1400" dirty="0" smtClean="0">
                          <a:effectLst/>
                          <a:latin typeface="+mn-lt"/>
                        </a:rPr>
                        <a:t>Birth </a:t>
                      </a:r>
                      <a:r>
                        <a:rPr lang="en-GB" sz="1400" dirty="0">
                          <a:effectLst/>
                          <a:latin typeface="+mn-lt"/>
                        </a:rPr>
                        <a:t>Reg. within 30 days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187</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4"/>
                  </a:ext>
                </a:extLst>
              </a:tr>
              <a:tr h="454102">
                <a:tc>
                  <a:txBody>
                    <a:bodyPr/>
                    <a:lstStyle/>
                    <a:p>
                      <a:pPr algn="l">
                        <a:lnSpc>
                          <a:spcPts val="1200"/>
                        </a:lnSpc>
                        <a:spcAft>
                          <a:spcPts val="0"/>
                        </a:spcAft>
                      </a:pPr>
                      <a:r>
                        <a:rPr lang="en-GB" sz="1400" dirty="0" smtClean="0">
                          <a:effectLst/>
                          <a:latin typeface="+mn-lt"/>
                        </a:rPr>
                        <a:t>Late </a:t>
                      </a:r>
                      <a:r>
                        <a:rPr lang="en-GB" sz="1400" dirty="0">
                          <a:effectLst/>
                          <a:latin typeface="+mn-lt"/>
                        </a:rPr>
                        <a:t>Registration of Births 31 days to 1 year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256</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5"/>
                  </a:ext>
                </a:extLst>
              </a:tr>
              <a:tr h="454102">
                <a:tc>
                  <a:txBody>
                    <a:bodyPr/>
                    <a:lstStyle/>
                    <a:p>
                      <a:pPr algn="l">
                        <a:lnSpc>
                          <a:spcPts val="1200"/>
                        </a:lnSpc>
                        <a:spcAft>
                          <a:spcPts val="0"/>
                        </a:spcAft>
                      </a:pPr>
                      <a:r>
                        <a:rPr lang="en-GB" sz="1400" dirty="0" smtClean="0">
                          <a:effectLst/>
                          <a:latin typeface="+mn-lt"/>
                        </a:rPr>
                        <a:t>Late </a:t>
                      </a:r>
                      <a:r>
                        <a:rPr lang="en-GB" sz="1400" dirty="0">
                          <a:effectLst/>
                          <a:latin typeface="+mn-lt"/>
                        </a:rPr>
                        <a:t>Registration of Birth 1-14 years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61</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6"/>
                  </a:ext>
                </a:extLst>
              </a:tr>
              <a:tr h="342661">
                <a:tc>
                  <a:txBody>
                    <a:bodyPr/>
                    <a:lstStyle/>
                    <a:p>
                      <a:pPr algn="l">
                        <a:lnSpc>
                          <a:spcPts val="1200"/>
                        </a:lnSpc>
                        <a:spcAft>
                          <a:spcPts val="0"/>
                        </a:spcAft>
                      </a:pPr>
                      <a:r>
                        <a:rPr lang="en-GB" sz="1400" dirty="0" smtClean="0">
                          <a:effectLst/>
                          <a:latin typeface="+mn-lt"/>
                        </a:rPr>
                        <a:t>Later </a:t>
                      </a:r>
                      <a:r>
                        <a:rPr lang="en-GB" sz="1400" dirty="0">
                          <a:effectLst/>
                          <a:latin typeface="+mn-lt"/>
                        </a:rPr>
                        <a:t>Registration of Birth 15 years and above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28</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7"/>
                  </a:ext>
                </a:extLst>
              </a:tr>
              <a:tr h="454102">
                <a:tc>
                  <a:txBody>
                    <a:bodyPr/>
                    <a:lstStyle/>
                    <a:p>
                      <a:pPr algn="l">
                        <a:lnSpc>
                          <a:spcPts val="1200"/>
                        </a:lnSpc>
                        <a:spcAft>
                          <a:spcPts val="0"/>
                        </a:spcAft>
                      </a:pPr>
                      <a:r>
                        <a:rPr lang="en-GB" sz="1400" dirty="0" smtClean="0">
                          <a:effectLst/>
                          <a:latin typeface="+mn-lt"/>
                        </a:rPr>
                        <a:t>SIDC </a:t>
                      </a:r>
                      <a:r>
                        <a:rPr lang="en-GB" sz="1400" dirty="0">
                          <a:effectLst/>
                          <a:latin typeface="+mn-lt"/>
                        </a:rPr>
                        <a:t>Application for 1st 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473</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8"/>
                  </a:ext>
                </a:extLst>
              </a:tr>
              <a:tr h="386701">
                <a:tc>
                  <a:txBody>
                    <a:bodyPr/>
                    <a:lstStyle/>
                    <a:p>
                      <a:pPr algn="l">
                        <a:lnSpc>
                          <a:spcPts val="1200"/>
                        </a:lnSpc>
                        <a:spcAft>
                          <a:spcPts val="0"/>
                        </a:spcAft>
                      </a:pPr>
                      <a:r>
                        <a:rPr lang="en-GB" sz="1400" dirty="0" smtClean="0">
                          <a:effectLst/>
                          <a:latin typeface="+mn-lt"/>
                        </a:rPr>
                        <a:t>SIDC </a:t>
                      </a:r>
                      <a:r>
                        <a:rPr lang="en-GB" sz="1400" dirty="0">
                          <a:effectLst/>
                          <a:latin typeface="+mn-lt"/>
                        </a:rPr>
                        <a:t>Application for Re-issues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30</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09"/>
                  </a:ext>
                </a:extLst>
              </a:tr>
              <a:tr h="454102">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SIDC Applications for Elderly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137</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10"/>
                  </a:ext>
                </a:extLst>
              </a:tr>
              <a:tr h="454102">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SIDC Collections </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26</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11"/>
                  </a:ext>
                </a:extLst>
              </a:tr>
              <a:tr h="341326">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Birth certificates re-issues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23</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12"/>
                  </a:ext>
                </a:extLst>
              </a:tr>
              <a:tr h="291945">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Marriage certificates re-issues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7</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13"/>
                  </a:ext>
                </a:extLst>
              </a:tr>
              <a:tr h="374224">
                <a:tc>
                  <a:txBody>
                    <a:bodyPr/>
                    <a:lstStyle/>
                    <a:p>
                      <a:pPr marL="0" lvl="0" indent="0" algn="l">
                        <a:lnSpc>
                          <a:spcPts val="1200"/>
                        </a:lnSpc>
                        <a:spcAft>
                          <a:spcPts val="0"/>
                        </a:spcAft>
                        <a:buFont typeface="Wingdings" panose="05000000000000000000" pitchFamily="2" charset="2"/>
                        <a:buNone/>
                      </a:pPr>
                      <a:r>
                        <a:rPr lang="en-GB" sz="1400" dirty="0">
                          <a:effectLst/>
                          <a:latin typeface="+mn-lt"/>
                        </a:rPr>
                        <a:t>Death certificates re-issues</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tc>
                  <a:txBody>
                    <a:bodyPr/>
                    <a:lstStyle/>
                    <a:p>
                      <a:pPr algn="ctr">
                        <a:lnSpc>
                          <a:spcPts val="1200"/>
                        </a:lnSpc>
                        <a:spcAft>
                          <a:spcPts val="0"/>
                        </a:spcAft>
                      </a:pPr>
                      <a:r>
                        <a:rPr lang="en-US" sz="1400" dirty="0" smtClean="0">
                          <a:effectLst/>
                          <a:latin typeface="+mn-lt"/>
                          <a:ea typeface="Times New Roman" panose="02020603050405020304" pitchFamily="18" charset="0"/>
                          <a:cs typeface="Times New Roman" panose="02020603050405020304" pitchFamily="18" charset="0"/>
                        </a:rPr>
                        <a:t>3</a:t>
                      </a:r>
                      <a:endParaRPr lang="en-ZA" sz="1400" dirty="0">
                        <a:effectLst/>
                        <a:latin typeface="+mn-lt"/>
                        <a:ea typeface="Times New Roman" panose="02020603050405020304" pitchFamily="18" charset="0"/>
                        <a:cs typeface="Times New Roman" panose="02020603050405020304" pitchFamily="18" charset="0"/>
                      </a:endParaRPr>
                    </a:p>
                  </a:txBody>
                  <a:tcPr marL="60195" marR="60195" marT="0" marB="0" anchor="ct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760262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5323" y="2692756"/>
            <a:ext cx="5313372" cy="1107996"/>
          </a:xfrm>
          <a:prstGeom prst="rect">
            <a:avLst/>
          </a:prstGeom>
        </p:spPr>
        <p:txBody>
          <a:bodyPr wrap="square">
            <a:spAutoFit/>
          </a:bodyPr>
          <a:lstStyle/>
          <a:p>
            <a:r>
              <a:rPr lang="en-ZA" sz="6600" b="1" dirty="0"/>
              <a:t>Thank you </a:t>
            </a:r>
            <a:endParaRPr lang="en-ZA" sz="6600" dirty="0"/>
          </a:p>
        </p:txBody>
      </p:sp>
      <p:sp>
        <p:nvSpPr>
          <p:cNvPr id="2" name="Slide Number Placeholder 1"/>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35</a:t>
            </a:fld>
            <a:endParaRPr lang="en-US" dirty="0"/>
          </a:p>
        </p:txBody>
      </p:sp>
    </p:spTree>
    <p:extLst>
      <p:ext uri="{BB962C8B-B14F-4D97-AF65-F5344CB8AC3E}">
        <p14:creationId xmlns:p14="http://schemas.microsoft.com/office/powerpoint/2010/main" val="3274229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89980"/>
            <a:ext cx="8893175" cy="387798"/>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Font typeface="Wingdings" pitchFamily="2" charset="2"/>
              <a:buNone/>
            </a:pPr>
            <a:r>
              <a:rPr lang="en-US" altLang="en-US" sz="2000" b="1" kern="0" dirty="0" smtClean="0"/>
              <a:t>Background</a:t>
            </a:r>
            <a:r>
              <a:rPr lang="en-US" altLang="en-US" sz="2800" b="1" kern="0" dirty="0" smtClean="0"/>
              <a:t> </a:t>
            </a:r>
            <a:endParaRPr lang="en-ZA" altLang="en-US" sz="2800" b="1" kern="0" dirty="0" smtClean="0"/>
          </a:p>
        </p:txBody>
      </p:sp>
      <p:sp>
        <p:nvSpPr>
          <p:cNvPr id="4" name="Rectangle 3"/>
          <p:cNvSpPr/>
          <p:nvPr/>
        </p:nvSpPr>
        <p:spPr>
          <a:xfrm>
            <a:off x="107950" y="653140"/>
            <a:ext cx="8887460" cy="5632311"/>
          </a:xfrm>
          <a:prstGeom prst="rect">
            <a:avLst/>
          </a:prstGeom>
        </p:spPr>
        <p:txBody>
          <a:bodyPr wrap="square">
            <a:spAutoFit/>
          </a:bodyPr>
          <a:lstStyle/>
          <a:p>
            <a:pPr marL="228600" algn="just">
              <a:lnSpc>
                <a:spcPct val="150000"/>
              </a:lnSpc>
              <a:spcBef>
                <a:spcPts val="600"/>
              </a:spcBef>
              <a:spcAft>
                <a:spcPts val="600"/>
              </a:spcAft>
            </a:pPr>
            <a:r>
              <a:rPr lang="en-ZA" dirty="0">
                <a:latin typeface="Arial" panose="020B0604020202020204" pitchFamily="34" charset="0"/>
                <a:ea typeface="Times New Roman" panose="02020603050405020304" pitchFamily="18" charset="0"/>
                <a:cs typeface="Arial" panose="020B0604020202020204" pitchFamily="34" charset="0"/>
              </a:rPr>
              <a:t>On Wednesday, 19 April 2023, at about (10:00AM) the Department of Home Affairs, Graaff-Reinet Local Office Medium was visited by the members of the Democratic Alliance (DA). They were a delegation of approximately 10 members. The delegation included among them:</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q"/>
            </a:pPr>
            <a:r>
              <a:rPr lang="en-ZA" dirty="0">
                <a:latin typeface="Arial" panose="020B0604020202020204" pitchFamily="34" charset="0"/>
                <a:ea typeface="Times New Roman" panose="02020603050405020304" pitchFamily="18" charset="0"/>
                <a:cs typeface="Arial" panose="020B0604020202020204" pitchFamily="34" charset="0"/>
              </a:rPr>
              <a:t>DA MP Angel Khanyile (Member of DHA portfolio committee and shadow Minister)</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q"/>
            </a:pPr>
            <a:r>
              <a:rPr lang="en-ZA" dirty="0">
                <a:latin typeface="Arial" panose="020B0604020202020204" pitchFamily="34" charset="0"/>
                <a:ea typeface="Times New Roman" panose="02020603050405020304" pitchFamily="18" charset="0"/>
                <a:cs typeface="Arial" panose="020B0604020202020204" pitchFamily="34" charset="0"/>
              </a:rPr>
              <a:t>DA MP Samantha Graham-Mare  </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q"/>
            </a:pPr>
            <a:r>
              <a:rPr lang="en-ZA" dirty="0">
                <a:latin typeface="Arial" panose="020B0604020202020204" pitchFamily="34" charset="0"/>
                <a:ea typeface="Times New Roman" panose="02020603050405020304" pitchFamily="18" charset="0"/>
                <a:cs typeface="Arial" panose="020B0604020202020204" pitchFamily="34" charset="0"/>
              </a:rPr>
              <a:t>Cllr Ricardo Smith, Ward 2, Graaff Reinet and Nieu Bethesda</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600"/>
              </a:spcBef>
              <a:spcAft>
                <a:spcPts val="600"/>
              </a:spcAft>
              <a:buFont typeface="Wingdings" panose="05000000000000000000" pitchFamily="2" charset="2"/>
              <a:buChar char="q"/>
            </a:pPr>
            <a:r>
              <a:rPr lang="en-ZA" dirty="0">
                <a:latin typeface="Arial" panose="020B0604020202020204" pitchFamily="34" charset="0"/>
                <a:ea typeface="Times New Roman" panose="02020603050405020304" pitchFamily="18" charset="0"/>
                <a:cs typeface="Arial" panose="020B0604020202020204" pitchFamily="34" charset="0"/>
              </a:rPr>
              <a:t>Cllr Joy Williams, Ward 4, Graaff Reinet  </a:t>
            </a:r>
            <a:r>
              <a:rPr lang="en-ZA" dirty="0" smtClean="0">
                <a:latin typeface="Arial" panose="020B0604020202020204" pitchFamily="34" charset="0"/>
                <a:ea typeface="Times New Roman" panose="02020603050405020304" pitchFamily="18" charset="0"/>
                <a:cs typeface="Arial" panose="020B0604020202020204" pitchFamily="34" charset="0"/>
              </a:rPr>
              <a:t>(who is also the Deputy Chairperson of the Stakeholder Forum)</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q"/>
            </a:pPr>
            <a:r>
              <a:rPr lang="en-ZA" dirty="0">
                <a:latin typeface="Arial" panose="020B0604020202020204" pitchFamily="34" charset="0"/>
                <a:ea typeface="Times New Roman" panose="02020603050405020304" pitchFamily="18" charset="0"/>
                <a:cs typeface="Arial" panose="020B0604020202020204" pitchFamily="34" charset="0"/>
              </a:rPr>
              <a:t>Cllr Mandy Deyzel, </a:t>
            </a:r>
            <a:r>
              <a:rPr lang="en-ZA" dirty="0" smtClean="0">
                <a:latin typeface="Arial" panose="020B0604020202020204" pitchFamily="34" charset="0"/>
                <a:ea typeface="Times New Roman" panose="02020603050405020304" pitchFamily="18" charset="0"/>
                <a:cs typeface="Arial" panose="020B0604020202020204" pitchFamily="34" charset="0"/>
              </a:rPr>
              <a:t> a ward councillor from Jansenville </a:t>
            </a:r>
            <a:r>
              <a:rPr lang="en-ZA" dirty="0">
                <a:latin typeface="Arial" panose="020B0604020202020204" pitchFamily="34" charset="0"/>
                <a:ea typeface="Times New Roman" panose="02020603050405020304" pitchFamily="18" charset="0"/>
                <a:cs typeface="Arial" panose="020B0604020202020204" pitchFamily="34" charset="0"/>
              </a:rPr>
              <a:t>and </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Wingdings" panose="05000000000000000000" pitchFamily="2" charset="2"/>
              <a:buChar char="q"/>
            </a:pPr>
            <a:r>
              <a:rPr lang="en-ZA" dirty="0">
                <a:latin typeface="Arial" panose="020B0604020202020204" pitchFamily="34" charset="0"/>
                <a:ea typeface="Times New Roman" panose="02020603050405020304" pitchFamily="18" charset="0"/>
                <a:cs typeface="Arial" panose="020B0604020202020204" pitchFamily="34" charset="0"/>
              </a:rPr>
              <a:t>Other DA members</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smtClean="0">
              <a:cs typeface="Arial" panose="020B0604020202020204" pitchFamily="34" charset="0"/>
            </a:endParaRPr>
          </a:p>
        </p:txBody>
      </p:sp>
      <p:sp>
        <p:nvSpPr>
          <p:cNvPr id="6" name="TextBox 5"/>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4</a:t>
            </a:fld>
            <a:endParaRPr lang="en-US" dirty="0"/>
          </a:p>
        </p:txBody>
      </p:sp>
    </p:spTree>
    <p:extLst>
      <p:ext uri="{BB962C8B-B14F-4D97-AF65-F5344CB8AC3E}">
        <p14:creationId xmlns:p14="http://schemas.microsoft.com/office/powerpoint/2010/main" val="4015688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89980"/>
            <a:ext cx="8893175" cy="2769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Font typeface="Wingdings" pitchFamily="2" charset="2"/>
              <a:buNone/>
            </a:pPr>
            <a:r>
              <a:rPr lang="en-US" altLang="en-US" sz="2000" b="1" kern="0" dirty="0" smtClean="0"/>
              <a:t>Overview</a:t>
            </a:r>
            <a:r>
              <a:rPr lang="en-US" altLang="en-US" b="1" kern="0" dirty="0" smtClean="0"/>
              <a:t> of Home Affairs Graaff-Reinet Local Office  </a:t>
            </a:r>
            <a:endParaRPr lang="en-ZA" altLang="en-US" b="1" kern="0" dirty="0" smtClean="0"/>
          </a:p>
        </p:txBody>
      </p:sp>
      <p:sp>
        <p:nvSpPr>
          <p:cNvPr id="4" name="Rectangle 3"/>
          <p:cNvSpPr/>
          <p:nvPr/>
        </p:nvSpPr>
        <p:spPr>
          <a:xfrm>
            <a:off x="107950" y="665666"/>
            <a:ext cx="8893175" cy="2723823"/>
          </a:xfrm>
          <a:prstGeom prst="rect">
            <a:avLst/>
          </a:prstGeom>
        </p:spPr>
        <p:txBody>
          <a:bodyPr wrap="square">
            <a:spAutoFit/>
          </a:bodyPr>
          <a:lstStyle/>
          <a:p>
            <a:pPr algn="just">
              <a:lnSpc>
                <a:spcPct val="150000"/>
              </a:lnSpc>
            </a:pPr>
            <a:r>
              <a:rPr lang="en-GB" dirty="0">
                <a:latin typeface="Arial" panose="020B0604020202020204" pitchFamily="34" charset="0"/>
                <a:cs typeface="Arial" panose="020B0604020202020204" pitchFamily="34" charset="0"/>
              </a:rPr>
              <a:t>The </a:t>
            </a:r>
            <a:r>
              <a:rPr lang="en-GB" dirty="0" smtClean="0">
                <a:latin typeface="Arial" panose="020B0604020202020204" pitchFamily="34" charset="0"/>
                <a:cs typeface="Arial" panose="020B0604020202020204" pitchFamily="34" charset="0"/>
              </a:rPr>
              <a:t>Dr </a:t>
            </a:r>
            <a:r>
              <a:rPr lang="en-GB" dirty="0">
                <a:latin typeface="Arial" panose="020B0604020202020204" pitchFamily="34" charset="0"/>
                <a:cs typeface="Arial" panose="020B0604020202020204" pitchFamily="34" charset="0"/>
              </a:rPr>
              <a:t>Beyers Naude Local </a:t>
            </a:r>
            <a:r>
              <a:rPr lang="en-GB" dirty="0" smtClean="0">
                <a:latin typeface="Arial" panose="020B0604020202020204" pitchFamily="34" charset="0"/>
                <a:cs typeface="Arial" panose="020B0604020202020204" pitchFamily="34" charset="0"/>
              </a:rPr>
              <a:t>Municipality </a:t>
            </a:r>
            <a:r>
              <a:rPr lang="en-GB" dirty="0">
                <a:latin typeface="Arial" panose="020B0604020202020204" pitchFamily="34" charset="0"/>
                <a:cs typeface="Arial" panose="020B0604020202020204" pitchFamily="34" charset="0"/>
              </a:rPr>
              <a:t>which is the focus point for the purpose of this report is as a result of a merger among the three local Municipalities, namely  Camdeboo, Ikhwezi and Baviaans Local Municipalities. Within the Dr Beyers Naude Municipality we have the following towns. Graff Reinet, Aberdeen, Klipplaat, Rietbron, Willowmore, Baviaanskloof, </a:t>
            </a:r>
            <a:r>
              <a:rPr lang="en-GB" dirty="0" smtClean="0">
                <a:latin typeface="Arial" panose="020B0604020202020204" pitchFamily="34" charset="0"/>
                <a:cs typeface="Arial" panose="020B0604020202020204" pitchFamily="34" charset="0"/>
              </a:rPr>
              <a:t>Steytlerville</a:t>
            </a:r>
            <a:r>
              <a:rPr lang="en-GB" dirty="0">
                <a:latin typeface="Arial" panose="020B0604020202020204" pitchFamily="34" charset="0"/>
                <a:cs typeface="Arial" panose="020B0604020202020204" pitchFamily="34" charset="0"/>
              </a:rPr>
              <a:t>, Jansenville and Nieu Bethesda</a:t>
            </a:r>
            <a:endParaRPr lang="en-ZA" dirty="0">
              <a:latin typeface="Arial" panose="020B0604020202020204" pitchFamily="34" charset="0"/>
              <a:cs typeface="Arial" panose="020B0604020202020204" pitchFamily="34" charset="0"/>
            </a:endParaRPr>
          </a:p>
          <a:p>
            <a:endParaRPr lang="en-GB" b="1" dirty="0" smtClean="0"/>
          </a:p>
          <a:p>
            <a:endParaRPr lang="en-GB" dirty="0" smtClean="0">
              <a:cs typeface="Arial" panose="020B0604020202020204" pitchFamily="34" charset="0"/>
            </a:endParaRPr>
          </a:p>
        </p:txBody>
      </p:sp>
      <p:sp>
        <p:nvSpPr>
          <p:cNvPr id="6" name="TextBox 5"/>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5</a:t>
            </a:fld>
            <a:endParaRPr lang="en-US" dirty="0"/>
          </a:p>
        </p:txBody>
      </p:sp>
    </p:spTree>
    <p:extLst>
      <p:ext uri="{BB962C8B-B14F-4D97-AF65-F5344CB8AC3E}">
        <p14:creationId xmlns:p14="http://schemas.microsoft.com/office/powerpoint/2010/main" val="1486275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89980"/>
            <a:ext cx="8893175" cy="2492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None/>
            </a:pPr>
            <a:r>
              <a:rPr lang="en-US" altLang="en-US" b="1" kern="0" dirty="0"/>
              <a:t>Overview</a:t>
            </a:r>
            <a:r>
              <a:rPr lang="en-US" altLang="en-US" sz="1800" b="1" kern="0" dirty="0"/>
              <a:t> of Home Affairs Graaff-Reinet Local Office </a:t>
            </a:r>
            <a:r>
              <a:rPr lang="en-US" altLang="en-US" sz="1800" b="1" kern="0" dirty="0" smtClean="0"/>
              <a:t> (Cont…..)</a:t>
            </a:r>
            <a:endParaRPr lang="en-ZA" altLang="en-US" sz="1800" b="1" kern="0" dirty="0" smtClean="0"/>
          </a:p>
        </p:txBody>
      </p:sp>
      <p:sp>
        <p:nvSpPr>
          <p:cNvPr id="4" name="Rectangle 3"/>
          <p:cNvSpPr/>
          <p:nvPr/>
        </p:nvSpPr>
        <p:spPr>
          <a:xfrm>
            <a:off x="107950" y="479764"/>
            <a:ext cx="9144000" cy="5909310"/>
          </a:xfrm>
          <a:prstGeom prst="rect">
            <a:avLst/>
          </a:prstGeom>
        </p:spPr>
        <p:txBody>
          <a:bodyPr wrap="square">
            <a:spAutoFit/>
          </a:bodyPr>
          <a:lstStyle/>
          <a:p>
            <a:pPr marL="285750" indent="-285750" algn="just">
              <a:buFont typeface="Wingdings" panose="05000000000000000000" pitchFamily="2" charset="2"/>
              <a:buChar char="q"/>
            </a:pPr>
            <a:r>
              <a:rPr lang="en-GB" b="1" dirty="0" err="1" smtClean="0"/>
              <a:t>Graaff</a:t>
            </a:r>
            <a:r>
              <a:rPr lang="en-GB" b="1" dirty="0" smtClean="0"/>
              <a:t> </a:t>
            </a:r>
            <a:r>
              <a:rPr lang="en-GB" b="1" dirty="0"/>
              <a:t>Reinet</a:t>
            </a:r>
            <a:endParaRPr lang="en-ZA" dirty="0"/>
          </a:p>
          <a:p>
            <a:pPr algn="just"/>
            <a:r>
              <a:rPr lang="en-ZA" dirty="0"/>
              <a:t>The office of Home Affairs is situated in </a:t>
            </a:r>
            <a:r>
              <a:rPr lang="en-ZA" dirty="0" smtClean="0"/>
              <a:t>this town and </a:t>
            </a:r>
            <a:r>
              <a:rPr lang="en-ZA" dirty="0"/>
              <a:t>the furthest place in the Central Business District (CBD) is Rimvasmaak which is 10KM from the CBD.</a:t>
            </a:r>
          </a:p>
          <a:p>
            <a:pPr marL="285750" indent="-285750" algn="just">
              <a:buFont typeface="Wingdings" panose="05000000000000000000" pitchFamily="2" charset="2"/>
              <a:buChar char="q"/>
            </a:pPr>
            <a:r>
              <a:rPr lang="en-ZA" b="1" dirty="0"/>
              <a:t>Aberdeen</a:t>
            </a:r>
            <a:endParaRPr lang="en-ZA" dirty="0"/>
          </a:p>
          <a:p>
            <a:pPr algn="just"/>
            <a:r>
              <a:rPr lang="en-ZA" dirty="0"/>
              <a:t>This town is about 58 km from Graff Reinet and has no Home Affairs footprint</a:t>
            </a:r>
          </a:p>
          <a:p>
            <a:pPr marL="285750" indent="-285750" algn="just">
              <a:buFont typeface="Wingdings" panose="05000000000000000000" pitchFamily="2" charset="2"/>
              <a:buChar char="q"/>
            </a:pPr>
            <a:r>
              <a:rPr lang="en-ZA" b="1" dirty="0"/>
              <a:t>Klipplaat</a:t>
            </a:r>
            <a:endParaRPr lang="en-ZA" dirty="0"/>
          </a:p>
          <a:p>
            <a:pPr algn="just"/>
            <a:r>
              <a:rPr lang="en-ZA" dirty="0"/>
              <a:t>This town is about 138 KM from Graff Reinet and has no Home Affairs Footprint.</a:t>
            </a:r>
          </a:p>
          <a:p>
            <a:pPr marL="285750" indent="-285750" algn="just">
              <a:buFont typeface="Wingdings" panose="05000000000000000000" pitchFamily="2" charset="2"/>
              <a:buChar char="q"/>
            </a:pPr>
            <a:r>
              <a:rPr lang="en-ZA" b="1" dirty="0"/>
              <a:t>Rietbron</a:t>
            </a:r>
            <a:endParaRPr lang="en-ZA" dirty="0"/>
          </a:p>
          <a:p>
            <a:pPr algn="just"/>
            <a:r>
              <a:rPr lang="en-ZA" dirty="0"/>
              <a:t>This town is about 173 KM from Graff Reinet and has no Home Affairs Footprint.</a:t>
            </a:r>
          </a:p>
          <a:p>
            <a:pPr marL="285750" indent="-285750" algn="just">
              <a:buFont typeface="Wingdings" panose="05000000000000000000" pitchFamily="2" charset="2"/>
              <a:buChar char="q"/>
            </a:pPr>
            <a:r>
              <a:rPr lang="en-ZA" b="1" dirty="0"/>
              <a:t>Willowmore</a:t>
            </a:r>
            <a:endParaRPr lang="en-ZA" dirty="0"/>
          </a:p>
          <a:p>
            <a:pPr algn="just"/>
            <a:r>
              <a:rPr lang="en-ZA" dirty="0"/>
              <a:t>This town is about 174 KM from Graff Reinet and has no Home Affairs Footprint.</a:t>
            </a:r>
          </a:p>
          <a:p>
            <a:pPr marL="285750" indent="-285750" algn="just">
              <a:buFont typeface="Wingdings" panose="05000000000000000000" pitchFamily="2" charset="2"/>
              <a:buChar char="q"/>
            </a:pPr>
            <a:r>
              <a:rPr lang="en-ZA" b="1" dirty="0"/>
              <a:t>Baviaanskloof</a:t>
            </a:r>
            <a:endParaRPr lang="en-ZA" dirty="0"/>
          </a:p>
          <a:p>
            <a:pPr algn="just"/>
            <a:r>
              <a:rPr lang="en-ZA" dirty="0"/>
              <a:t>This town is about 265 KM from Graff Reinet and has no Home Affairs Footprint.</a:t>
            </a:r>
          </a:p>
          <a:p>
            <a:pPr marL="285750" indent="-285750" algn="just">
              <a:buFont typeface="Wingdings" panose="05000000000000000000" pitchFamily="2" charset="2"/>
              <a:buChar char="q"/>
            </a:pPr>
            <a:r>
              <a:rPr lang="en-GB" dirty="0"/>
              <a:t> </a:t>
            </a:r>
            <a:r>
              <a:rPr lang="en-GB" b="1" dirty="0" smtClean="0"/>
              <a:t>Steytlerville</a:t>
            </a:r>
            <a:endParaRPr lang="en-ZA" dirty="0"/>
          </a:p>
          <a:p>
            <a:pPr algn="just"/>
            <a:r>
              <a:rPr lang="en-ZA" dirty="0"/>
              <a:t>This town is about 149 KM from Graff Reinet and has no Home Affairs Footprint</a:t>
            </a:r>
          </a:p>
          <a:p>
            <a:pPr marL="285750" indent="-285750" algn="just">
              <a:buFont typeface="Wingdings" panose="05000000000000000000" pitchFamily="2" charset="2"/>
              <a:buChar char="q"/>
            </a:pPr>
            <a:r>
              <a:rPr lang="en-GB" b="1" dirty="0"/>
              <a:t>Jansenville</a:t>
            </a:r>
            <a:endParaRPr lang="en-ZA" dirty="0"/>
          </a:p>
          <a:p>
            <a:pPr algn="just"/>
            <a:r>
              <a:rPr lang="en-ZA" dirty="0"/>
              <a:t>This town is about 89 KM from Graff Reinet and has no Home Affairs Footprint</a:t>
            </a:r>
          </a:p>
          <a:p>
            <a:pPr marL="285750" indent="-285750" algn="just">
              <a:buFont typeface="Wingdings" panose="05000000000000000000" pitchFamily="2" charset="2"/>
              <a:buChar char="q"/>
            </a:pPr>
            <a:r>
              <a:rPr lang="en-GB" b="1" dirty="0"/>
              <a:t>Nieu Bethesda</a:t>
            </a:r>
            <a:endParaRPr lang="en-ZA" dirty="0"/>
          </a:p>
          <a:p>
            <a:pPr algn="just"/>
            <a:r>
              <a:rPr lang="en-ZA" dirty="0"/>
              <a:t>This town is about 52 KM from Graff Reinet and has no Home Affairs Footprint</a:t>
            </a:r>
          </a:p>
          <a:p>
            <a:endParaRPr lang="en-GB" b="1" dirty="0" smtClean="0"/>
          </a:p>
          <a:p>
            <a:endParaRPr lang="en-GB" dirty="0" smtClean="0">
              <a:cs typeface="Arial" panose="020B0604020202020204" pitchFamily="34" charset="0"/>
            </a:endParaRPr>
          </a:p>
        </p:txBody>
      </p:sp>
      <p:sp>
        <p:nvSpPr>
          <p:cNvPr id="6" name="TextBox 5"/>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5" name="Slide Number Placeholder 4"/>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6</a:t>
            </a:fld>
            <a:endParaRPr lang="en-US" dirty="0"/>
          </a:p>
        </p:txBody>
      </p:sp>
    </p:spTree>
    <p:extLst>
      <p:ext uri="{BB962C8B-B14F-4D97-AF65-F5344CB8AC3E}">
        <p14:creationId xmlns:p14="http://schemas.microsoft.com/office/powerpoint/2010/main" val="1342272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893175" cy="387798"/>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Font typeface="Wingdings" pitchFamily="2" charset="2"/>
              <a:buNone/>
            </a:pPr>
            <a:r>
              <a:rPr lang="en-US" altLang="en-US" sz="2000" b="1" kern="0" dirty="0" smtClean="0"/>
              <a:t>Staff</a:t>
            </a:r>
            <a:r>
              <a:rPr lang="en-US" altLang="en-US" sz="2800" b="1" kern="0" dirty="0" smtClean="0"/>
              <a:t> </a:t>
            </a:r>
            <a:r>
              <a:rPr lang="en-US" altLang="en-US" sz="2000" b="1" kern="0" dirty="0" smtClean="0"/>
              <a:t>Compliment</a:t>
            </a:r>
            <a:r>
              <a:rPr lang="en-US" altLang="en-US" sz="2800" b="1" kern="0" dirty="0" smtClean="0"/>
              <a:t> </a:t>
            </a:r>
            <a:endParaRPr lang="en-ZA" altLang="en-US" sz="2800" b="1" kern="0" dirty="0" smtClean="0"/>
          </a:p>
        </p:txBody>
      </p:sp>
      <p:sp>
        <p:nvSpPr>
          <p:cNvPr id="4" name="Rectangle 3"/>
          <p:cNvSpPr/>
          <p:nvPr/>
        </p:nvSpPr>
        <p:spPr>
          <a:xfrm>
            <a:off x="250825" y="461700"/>
            <a:ext cx="8893175" cy="4247317"/>
          </a:xfrm>
          <a:prstGeom prst="rect">
            <a:avLst/>
          </a:prstGeom>
        </p:spPr>
        <p:txBody>
          <a:bodyPr wrap="square">
            <a:spAutoFit/>
          </a:bodyPr>
          <a:lstStyle/>
          <a:p>
            <a:pPr>
              <a:lnSpc>
                <a:spcPct val="150000"/>
              </a:lnSpc>
            </a:pPr>
            <a:r>
              <a:rPr lang="en-ZA" dirty="0" smtClean="0"/>
              <a:t>Current </a:t>
            </a:r>
            <a:r>
              <a:rPr lang="en-ZA" dirty="0"/>
              <a:t>staff Complement at </a:t>
            </a:r>
            <a:r>
              <a:rPr lang="en-ZA" dirty="0" err="1" smtClean="0"/>
              <a:t>Graaff</a:t>
            </a:r>
            <a:r>
              <a:rPr lang="en-ZA" dirty="0" smtClean="0"/>
              <a:t> </a:t>
            </a:r>
            <a:r>
              <a:rPr lang="en-ZA" dirty="0"/>
              <a:t>Reinet</a:t>
            </a:r>
          </a:p>
          <a:p>
            <a:pPr>
              <a:lnSpc>
                <a:spcPct val="150000"/>
              </a:lnSpc>
            </a:pPr>
            <a:r>
              <a:rPr lang="en-ZA" dirty="0"/>
              <a:t>Office Manager                 </a:t>
            </a:r>
            <a:r>
              <a:rPr lang="en-ZA" dirty="0" smtClean="0"/>
              <a:t>              </a:t>
            </a:r>
            <a:r>
              <a:rPr lang="en-ZA" dirty="0"/>
              <a:t>= 1</a:t>
            </a:r>
          </a:p>
          <a:p>
            <a:pPr>
              <a:lnSpc>
                <a:spcPct val="150000"/>
              </a:lnSpc>
            </a:pPr>
            <a:r>
              <a:rPr lang="en-ZA" dirty="0"/>
              <a:t>Control Immigration Officer </a:t>
            </a:r>
            <a:r>
              <a:rPr lang="en-ZA" dirty="0" smtClean="0"/>
              <a:t>         = 1</a:t>
            </a:r>
            <a:endParaRPr lang="en-ZA" dirty="0"/>
          </a:p>
          <a:p>
            <a:pPr>
              <a:lnSpc>
                <a:spcPct val="150000"/>
              </a:lnSpc>
            </a:pPr>
            <a:r>
              <a:rPr lang="en-ZA" dirty="0"/>
              <a:t>Immigration Officer               </a:t>
            </a:r>
            <a:r>
              <a:rPr lang="en-ZA" dirty="0" smtClean="0"/>
              <a:t>         = 1</a:t>
            </a:r>
            <a:endParaRPr lang="en-ZA" dirty="0"/>
          </a:p>
          <a:p>
            <a:pPr>
              <a:lnSpc>
                <a:spcPct val="150000"/>
              </a:lnSpc>
            </a:pPr>
            <a:r>
              <a:rPr lang="en-ZA" dirty="0"/>
              <a:t>Civic Service Clerk              </a:t>
            </a:r>
            <a:r>
              <a:rPr lang="en-ZA" dirty="0" smtClean="0"/>
              <a:t>             = 4</a:t>
            </a:r>
            <a:endParaRPr lang="en-ZA" dirty="0"/>
          </a:p>
          <a:p>
            <a:pPr>
              <a:lnSpc>
                <a:spcPct val="150000"/>
              </a:lnSpc>
            </a:pPr>
            <a:r>
              <a:rPr lang="en-ZA" dirty="0"/>
              <a:t>Cleaner                               </a:t>
            </a:r>
            <a:r>
              <a:rPr lang="en-ZA" dirty="0" smtClean="0"/>
              <a:t>              = 1</a:t>
            </a:r>
            <a:endParaRPr lang="en-ZA" dirty="0"/>
          </a:p>
          <a:p>
            <a:pPr>
              <a:lnSpc>
                <a:spcPct val="150000"/>
              </a:lnSpc>
            </a:pPr>
            <a:r>
              <a:rPr lang="en-ZA" b="1" dirty="0"/>
              <a:t>Total                                    </a:t>
            </a:r>
            <a:r>
              <a:rPr lang="en-ZA" b="1" dirty="0" smtClean="0"/>
              <a:t>              = 8</a:t>
            </a:r>
          </a:p>
          <a:p>
            <a:pPr algn="just">
              <a:lnSpc>
                <a:spcPct val="150000"/>
              </a:lnSpc>
            </a:pPr>
            <a:r>
              <a:rPr lang="en-US" dirty="0" smtClean="0"/>
              <a:t>The 8 staff compliment mentioned above is also responsible </a:t>
            </a:r>
            <a:r>
              <a:rPr lang="en-US" dirty="0"/>
              <a:t>for  </a:t>
            </a:r>
            <a:r>
              <a:rPr lang="en-US" dirty="0" smtClean="0"/>
              <a:t>the day-to-day </a:t>
            </a:r>
            <a:r>
              <a:rPr lang="en-US" dirty="0"/>
              <a:t>administration of the </a:t>
            </a:r>
            <a:r>
              <a:rPr lang="en-US" dirty="0" smtClean="0"/>
              <a:t>office, i.e. Human Resources functions, Finance e.g. Supply chain, Assets etc.  </a:t>
            </a:r>
            <a:endParaRPr lang="en-ZA" dirty="0">
              <a:latin typeface="+mj-lt"/>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7</a:t>
            </a:fld>
            <a:endParaRPr lang="en-US" dirty="0"/>
          </a:p>
        </p:txBody>
      </p:sp>
    </p:spTree>
    <p:extLst>
      <p:ext uri="{BB962C8B-B14F-4D97-AF65-F5344CB8AC3E}">
        <p14:creationId xmlns:p14="http://schemas.microsoft.com/office/powerpoint/2010/main" val="2274638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893175" cy="3323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lvl="0" indent="0" algn="ctr">
              <a:buNone/>
            </a:pPr>
            <a:r>
              <a:rPr lang="en-GB" sz="2400" b="1" dirty="0" smtClean="0"/>
              <a:t>Issues raised  and responses</a:t>
            </a:r>
            <a:endParaRPr lang="en-ZA" altLang="en-US" sz="2400" b="1" kern="0" dirty="0" smtClean="0"/>
          </a:p>
        </p:txBody>
      </p:sp>
      <p:sp>
        <p:nvSpPr>
          <p:cNvPr id="6" name="Rectangle 5"/>
          <p:cNvSpPr/>
          <p:nvPr/>
        </p:nvSpPr>
        <p:spPr>
          <a:xfrm>
            <a:off x="0" y="1073091"/>
            <a:ext cx="9144000" cy="530915"/>
          </a:xfrm>
          <a:prstGeom prst="rect">
            <a:avLst/>
          </a:prstGeom>
        </p:spPr>
        <p:txBody>
          <a:bodyPr wrap="square">
            <a:spAutoFit/>
          </a:bodyPr>
          <a:lstStyle/>
          <a:p>
            <a:pPr>
              <a:spcBef>
                <a:spcPts val="300"/>
              </a:spcBef>
            </a:pPr>
            <a:endParaRPr lang="en-ZA" b="1" u="sng" dirty="0">
              <a:cs typeface="Arial" panose="020B0604020202020204" pitchFamily="34" charset="0"/>
            </a:endParaRPr>
          </a:p>
          <a:p>
            <a:pPr marL="446088" indent="-446088">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84530496"/>
              </p:ext>
            </p:extLst>
          </p:nvPr>
        </p:nvGraphicFramePr>
        <p:xfrm>
          <a:off x="146304" y="413771"/>
          <a:ext cx="8851392" cy="5576810"/>
        </p:xfrm>
        <a:graphic>
          <a:graphicData uri="http://schemas.openxmlformats.org/drawingml/2006/table">
            <a:tbl>
              <a:tblPr firstRow="1" bandRow="1">
                <a:tableStyleId>{5C22544A-7EE6-4342-B048-85BDC9FD1C3A}</a:tableStyleId>
              </a:tblPr>
              <a:tblGrid>
                <a:gridCol w="2484321">
                  <a:extLst>
                    <a:ext uri="{9D8B030D-6E8A-4147-A177-3AD203B41FA5}">
                      <a16:colId xmlns:a16="http://schemas.microsoft.com/office/drawing/2014/main" val="20000"/>
                    </a:ext>
                  </a:extLst>
                </a:gridCol>
                <a:gridCol w="6367071">
                  <a:extLst>
                    <a:ext uri="{9D8B030D-6E8A-4147-A177-3AD203B41FA5}">
                      <a16:colId xmlns:a16="http://schemas.microsoft.com/office/drawing/2014/main" val="20001"/>
                    </a:ext>
                  </a:extLst>
                </a:gridCol>
              </a:tblGrid>
              <a:tr h="341194">
                <a:tc>
                  <a:txBody>
                    <a:bodyPr/>
                    <a:lstStyle/>
                    <a:p>
                      <a:r>
                        <a:rPr lang="en-GB" dirty="0" smtClean="0"/>
                        <a:t>Issues</a:t>
                      </a:r>
                      <a:r>
                        <a:rPr lang="en-GB" baseline="0" dirty="0" smtClean="0"/>
                        <a:t> </a:t>
                      </a:r>
                      <a:endParaRPr lang="en-GB" dirty="0"/>
                    </a:p>
                  </a:txBody>
                  <a:tcPr/>
                </a:tc>
                <a:tc>
                  <a:txBody>
                    <a:bodyPr/>
                    <a:lstStyle/>
                    <a:p>
                      <a:r>
                        <a:rPr lang="en-GB" dirty="0" smtClean="0"/>
                        <a:t>Responses</a:t>
                      </a:r>
                      <a:r>
                        <a:rPr lang="en-GB" baseline="0" dirty="0" smtClean="0"/>
                        <a:t> </a:t>
                      </a:r>
                      <a:endParaRPr lang="en-GB" dirty="0"/>
                    </a:p>
                  </a:txBody>
                  <a:tcPr/>
                </a:tc>
                <a:extLst>
                  <a:ext uri="{0D108BD9-81ED-4DB2-BD59-A6C34878D82A}">
                    <a16:rowId xmlns:a16="http://schemas.microsoft.com/office/drawing/2014/main" val="10000"/>
                  </a:ext>
                </a:extLst>
              </a:tr>
              <a:tr h="5211050">
                <a:tc>
                  <a:txBody>
                    <a:bodyPr/>
                    <a:lstStyle/>
                    <a:p>
                      <a:pPr marL="0" marR="0" lvl="1" indent="0" algn="just" defTabSz="457200" rtl="0" eaLnBrk="1" fontAlgn="auto" latinLnBrk="0" hangingPunct="1">
                        <a:lnSpc>
                          <a:spcPct val="150000"/>
                        </a:lnSpc>
                        <a:spcBef>
                          <a:spcPts val="0"/>
                        </a:spcBef>
                        <a:spcAft>
                          <a:spcPts val="0"/>
                        </a:spcAft>
                        <a:buClrTx/>
                        <a:buSzTx/>
                        <a:buFontTx/>
                        <a:buNone/>
                        <a:tabLst/>
                        <a:defRPr/>
                      </a:pPr>
                      <a:r>
                        <a:rPr kumimoji="0" lang="en-ZA" sz="1600" b="1" i="0" u="none" strike="noStrike" kern="1200" cap="none" spc="0" normalizeH="0" baseline="0" noProof="0" dirty="0" smtClean="0">
                          <a:ln>
                            <a:noFill/>
                          </a:ln>
                          <a:solidFill>
                            <a:prstClr val="black"/>
                          </a:solidFill>
                          <a:effectLst/>
                          <a:uLnTx/>
                          <a:uFillTx/>
                          <a:latin typeface="+mj-lt"/>
                          <a:cs typeface="Arial" panose="020B0604020202020204" pitchFamily="34" charset="0"/>
                        </a:rPr>
                        <a:t>Mobile unit</a:t>
                      </a:r>
                      <a:r>
                        <a:rPr kumimoji="0" lang="en-ZA" sz="1600" b="0" i="0" u="none" strike="noStrike" kern="1200" cap="none" spc="0" normalizeH="0" baseline="0" noProof="0" dirty="0" smtClean="0">
                          <a:ln>
                            <a:noFill/>
                          </a:ln>
                          <a:solidFill>
                            <a:prstClr val="black"/>
                          </a:solidFill>
                          <a:effectLst/>
                          <a:uLnTx/>
                          <a:uFillTx/>
                          <a:latin typeface="+mj-lt"/>
                          <a:cs typeface="Arial" panose="020B0604020202020204" pitchFamily="34" charset="0"/>
                        </a:rPr>
                        <a:t> – The DA indicated that they learnt that there is no schedule that is made available for the members of the community to know when the mobile unit is visiting their areas.</a:t>
                      </a:r>
                    </a:p>
                  </a:txBody>
                  <a:tcPr/>
                </a:tc>
                <a:tc>
                  <a:txBody>
                    <a:bodyPr/>
                    <a:lstStyle/>
                    <a:p>
                      <a:pPr marL="285750" indent="-285750" algn="just">
                        <a:spcAft>
                          <a:spcPts val="1200"/>
                        </a:spcAft>
                        <a:buFont typeface="Arial" panose="020B0604020202020204" pitchFamily="34" charset="0"/>
                        <a:buChar char="•"/>
                      </a:pPr>
                      <a:r>
                        <a:rPr lang="en-US" sz="1600" dirty="0" smtClean="0"/>
                        <a:t>The mobile unit schedule for Provinces is developed in line with the Access Model to visit at least 778 service points this year. Further DHA has an MOU with the Department of Basic Education in terms of the school visitation </a:t>
                      </a:r>
                      <a:r>
                        <a:rPr lang="en-US" sz="1600" dirty="0" err="1" smtClean="0"/>
                        <a:t>programme</a:t>
                      </a:r>
                      <a:r>
                        <a:rPr lang="en-US" sz="1600" dirty="0" smtClean="0"/>
                        <a:t> for the mobile units.</a:t>
                      </a:r>
                    </a:p>
                    <a:p>
                      <a:pPr marL="285750" marR="0" indent="-28575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600" dirty="0" smtClean="0"/>
                        <a:t>There are four (4) methods of providing services to the community of </a:t>
                      </a:r>
                      <a:r>
                        <a:rPr lang="en-US" sz="1600" dirty="0" err="1" smtClean="0"/>
                        <a:t>Dr</a:t>
                      </a:r>
                      <a:r>
                        <a:rPr lang="en-US" sz="1600" dirty="0" smtClean="0"/>
                        <a:t> </a:t>
                      </a:r>
                      <a:r>
                        <a:rPr lang="en-US" sz="1600" dirty="0" err="1" smtClean="0"/>
                        <a:t>Beyers</a:t>
                      </a:r>
                      <a:r>
                        <a:rPr lang="en-US" sz="1600" dirty="0" smtClean="0"/>
                        <a:t> </a:t>
                      </a:r>
                      <a:r>
                        <a:rPr lang="en-US" sz="1600" dirty="0" err="1" smtClean="0"/>
                        <a:t>Naude</a:t>
                      </a:r>
                      <a:r>
                        <a:rPr lang="en-US" sz="1600" dirty="0" smtClean="0"/>
                        <a:t> Local Municipality. The four methods are, (a) The office which is situated at </a:t>
                      </a:r>
                      <a:r>
                        <a:rPr lang="en-US" sz="1600" dirty="0" err="1" smtClean="0"/>
                        <a:t>Graaff</a:t>
                      </a:r>
                      <a:r>
                        <a:rPr lang="en-US" sz="1600" dirty="0" smtClean="0"/>
                        <a:t> </a:t>
                      </a:r>
                      <a:r>
                        <a:rPr lang="en-US" sz="1600" dirty="0" err="1" smtClean="0"/>
                        <a:t>Reinet</a:t>
                      </a:r>
                      <a:r>
                        <a:rPr lang="en-US" sz="1600" dirty="0" smtClean="0"/>
                        <a:t> (b) Hospital Visit (c) Mobile Office (d) Special Community visits.</a:t>
                      </a:r>
                    </a:p>
                    <a:p>
                      <a:pPr marL="285750" marR="0" lvl="0" indent="-28575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 last three methods are meant to provide services closer to the clients.</a:t>
                      </a:r>
                    </a:p>
                    <a:p>
                      <a:pPr marL="285750" indent="-285750" algn="just">
                        <a:spcAft>
                          <a:spcPts val="1200"/>
                        </a:spcAft>
                        <a:buFont typeface="Arial" panose="020B0604020202020204" pitchFamily="34" charset="0"/>
                        <a:buChar char="•"/>
                      </a:pPr>
                      <a:r>
                        <a:rPr lang="en-US" sz="1600" dirty="0" smtClean="0"/>
                        <a:t>The schedule for visitation is shared with various local stakeholders including the Speaker and Mayor of the </a:t>
                      </a:r>
                      <a:r>
                        <a:rPr lang="en-US" sz="1600" dirty="0" err="1" smtClean="0"/>
                        <a:t>Dr</a:t>
                      </a:r>
                      <a:r>
                        <a:rPr lang="en-US" sz="1600" dirty="0" smtClean="0"/>
                        <a:t> </a:t>
                      </a:r>
                      <a:r>
                        <a:rPr lang="en-US" sz="1600" dirty="0" err="1" smtClean="0"/>
                        <a:t>Beyers</a:t>
                      </a:r>
                      <a:r>
                        <a:rPr lang="en-US" sz="1600" dirty="0" smtClean="0"/>
                        <a:t> local municipality. (Schedule in slide 10)</a:t>
                      </a:r>
                    </a:p>
                    <a:p>
                      <a:pPr marL="285750" marR="0" lvl="0" indent="-28575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The District has two (2) mobile units that service Nelson Mandela Metro and Sarah </a:t>
                      </a:r>
                      <a:r>
                        <a:rPr kumimoji="0" lang="en-US" sz="1600" b="0" i="0" u="none" strike="noStrike" kern="1200" cap="none" spc="0" normalizeH="0" baseline="0" noProof="0" dirty="0" err="1" smtClean="0">
                          <a:ln>
                            <a:noFill/>
                          </a:ln>
                          <a:solidFill>
                            <a:prstClr val="black"/>
                          </a:solidFill>
                          <a:effectLst/>
                          <a:uLnTx/>
                          <a:uFillTx/>
                          <a:latin typeface="+mn-lt"/>
                          <a:ea typeface="+mn-ea"/>
                          <a:cs typeface="+mn-cs"/>
                        </a:rPr>
                        <a:t>Baartman</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These two  Mobile Units are responsible to services these huge area like Sarah </a:t>
                      </a:r>
                      <a:r>
                        <a:rPr kumimoji="0" lang="en-US" sz="1600" b="0" i="0" u="none" strike="noStrike" kern="1200" cap="none" spc="0" normalizeH="0" baseline="0" noProof="0" dirty="0" err="1" smtClean="0">
                          <a:ln>
                            <a:noFill/>
                          </a:ln>
                          <a:solidFill>
                            <a:prstClr val="black"/>
                          </a:solidFill>
                          <a:effectLst/>
                          <a:uLnTx/>
                          <a:uFillTx/>
                          <a:latin typeface="+mn-lt"/>
                          <a:ea typeface="+mn-ea"/>
                          <a:cs typeface="+mn-cs"/>
                        </a:rPr>
                        <a:t>Baartman</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District Municipality. </a:t>
                      </a:r>
                      <a:endParaRPr lang="en-US" dirty="0" smtClean="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1038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9"/>
          <p:cNvSpPr txBox="1">
            <a:spLocks/>
          </p:cNvSpPr>
          <p:nvPr/>
        </p:nvSpPr>
        <p:spPr bwMode="auto">
          <a:xfrm>
            <a:off x="107950" y="25972"/>
            <a:ext cx="8893175" cy="276999"/>
          </a:xfrm>
          <a:prstGeom prst="rect">
            <a:avLst/>
          </a:prstGeom>
          <a:solidFill>
            <a:schemeClr val="accent3"/>
          </a:solidFill>
          <a:ln>
            <a:noFill/>
          </a:ln>
          <a:extLst/>
        </p:spPr>
        <p:txBody>
          <a:bodyPr vert="horz" wrap="square" lIns="0" tIns="0" rIns="0" bIns="0" numCol="1" anchor="t" anchorCtr="0" compatLnSpc="1">
            <a:prstTxWarp prst="textNoShape">
              <a:avLst/>
            </a:prstTxWarp>
            <a:spAutoFit/>
          </a:bodyPr>
          <a:lstStyle>
            <a:lvl1pPr marL="268288" indent="-268288"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Arial" charset="0"/>
                <a:ea typeface="+mn-ea"/>
                <a:cs typeface="+mn-cs"/>
              </a:defRPr>
            </a:lvl1pPr>
            <a:lvl2pPr marL="460375" indent="-190500"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Arial" charset="0"/>
                <a:cs typeface="+mn-cs"/>
              </a:defRPr>
            </a:lvl2pPr>
            <a:lvl3pPr marL="625475" indent="-163513"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Arial" charset="0"/>
                <a:cs typeface="+mn-cs"/>
              </a:defRPr>
            </a:lvl3pPr>
            <a:lvl4pPr marL="795338" indent="-168275"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Arial" charset="0"/>
                <a:cs typeface="+mn-cs"/>
              </a:defRPr>
            </a:lvl4pPr>
            <a:lvl5pPr marL="957263" indent="-160338"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Arial" charset="0"/>
                <a:cs typeface="+mn-cs"/>
              </a:defRPr>
            </a:lvl5pPr>
            <a:lvl6pPr marL="14144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6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8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6063" indent="-160338"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0" indent="0" algn="ctr">
              <a:buFont typeface="Wingdings" pitchFamily="2" charset="2"/>
              <a:buNone/>
            </a:pPr>
            <a:r>
              <a:rPr lang="en-US" altLang="en-US" sz="2000" b="1" kern="0" dirty="0" smtClean="0"/>
              <a:t>Issues raised and responses    (Cont……)</a:t>
            </a:r>
            <a:endParaRPr lang="en-ZA" altLang="en-US" sz="2000" b="1" kern="0" dirty="0" smtClean="0"/>
          </a:p>
        </p:txBody>
      </p:sp>
      <p:sp>
        <p:nvSpPr>
          <p:cNvPr id="6" name="Rectangle 5"/>
          <p:cNvSpPr/>
          <p:nvPr/>
        </p:nvSpPr>
        <p:spPr>
          <a:xfrm>
            <a:off x="0" y="1073091"/>
            <a:ext cx="9144000" cy="530915"/>
          </a:xfrm>
          <a:prstGeom prst="rect">
            <a:avLst/>
          </a:prstGeom>
        </p:spPr>
        <p:txBody>
          <a:bodyPr wrap="square">
            <a:spAutoFit/>
          </a:bodyPr>
          <a:lstStyle/>
          <a:p>
            <a:pPr>
              <a:spcBef>
                <a:spcPts val="300"/>
              </a:spcBef>
            </a:pPr>
            <a:endParaRPr lang="en-ZA" b="1" u="sng" dirty="0">
              <a:cs typeface="Arial" panose="020B0604020202020204" pitchFamily="34" charset="0"/>
            </a:endParaRPr>
          </a:p>
          <a:p>
            <a:pPr marL="446088" indent="-446088">
              <a:spcBef>
                <a:spcPts val="300"/>
              </a:spcBef>
              <a:buFont typeface="Wingdings" panose="05000000000000000000" pitchFamily="2" charset="2"/>
              <a:buChar char="q"/>
            </a:pPr>
            <a:endParaRPr lang="en-ZA" sz="800" b="1" u="sng" dirty="0" smtClean="0">
              <a:cs typeface="Arial" panose="020B0604020202020204" pitchFamily="34" charset="0"/>
            </a:endParaRPr>
          </a:p>
        </p:txBody>
      </p:sp>
      <p:sp>
        <p:nvSpPr>
          <p:cNvPr id="7" name="TextBox 6"/>
          <p:cNvSpPr txBox="1"/>
          <p:nvPr/>
        </p:nvSpPr>
        <p:spPr>
          <a:xfrm>
            <a:off x="7891272" y="5689015"/>
            <a:ext cx="1252728" cy="276999"/>
          </a:xfrm>
          <a:prstGeom prst="rect">
            <a:avLst/>
          </a:prstGeom>
          <a:noFill/>
        </p:spPr>
        <p:txBody>
          <a:bodyPr wrap="square" rtlCol="0">
            <a:spAutoFit/>
          </a:bodyPr>
          <a:lstStyle/>
          <a:p>
            <a:r>
              <a:rPr lang="en-US" sz="1200" i="1" dirty="0" smtClean="0">
                <a:solidFill>
                  <a:srgbClr val="FFC000"/>
                </a:solidFill>
              </a:rPr>
              <a:t>Continue ……….</a:t>
            </a:r>
            <a:endParaRPr lang="en-ZA" sz="1200" i="1" dirty="0">
              <a:solidFill>
                <a:srgbClr val="FFC000"/>
              </a:solidFill>
            </a:endParaRPr>
          </a:p>
        </p:txBody>
      </p:sp>
      <p:sp>
        <p:nvSpPr>
          <p:cNvPr id="3" name="Slide Number Placeholder 2"/>
          <p:cNvSpPr>
            <a:spLocks noGrp="1"/>
          </p:cNvSpPr>
          <p:nvPr>
            <p:ph type="sldNum" sz="quarter" idx="12"/>
          </p:nvPr>
        </p:nvSpPr>
        <p:spPr/>
        <p:txBody>
          <a:bodyPr/>
          <a:lstStyle/>
          <a:p>
            <a:pPr marL="0" indent="0">
              <a:buFont typeface="+mj-lt"/>
              <a:buNone/>
            </a:pPr>
            <a:fld id="{2538E8B7-8BD9-9F48-9FB6-4E0DFEDB8449}" type="slidenum">
              <a:rPr lang="en-US" smtClean="0"/>
              <a:pPr marL="0" indent="0">
                <a:buFont typeface="+mj-lt"/>
                <a:buNone/>
              </a:pPr>
              <a:t>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22435186"/>
              </p:ext>
            </p:extLst>
          </p:nvPr>
        </p:nvGraphicFramePr>
        <p:xfrm>
          <a:off x="146304" y="488374"/>
          <a:ext cx="8851392" cy="5213449"/>
        </p:xfrm>
        <a:graphic>
          <a:graphicData uri="http://schemas.openxmlformats.org/drawingml/2006/table">
            <a:tbl>
              <a:tblPr firstRow="1" bandRow="1">
                <a:tableStyleId>{5C22544A-7EE6-4342-B048-85BDC9FD1C3A}</a:tableStyleId>
              </a:tblPr>
              <a:tblGrid>
                <a:gridCol w="2484321">
                  <a:extLst>
                    <a:ext uri="{9D8B030D-6E8A-4147-A177-3AD203B41FA5}">
                      <a16:colId xmlns:a16="http://schemas.microsoft.com/office/drawing/2014/main" val="20000"/>
                    </a:ext>
                  </a:extLst>
                </a:gridCol>
                <a:gridCol w="6367071">
                  <a:extLst>
                    <a:ext uri="{9D8B030D-6E8A-4147-A177-3AD203B41FA5}">
                      <a16:colId xmlns:a16="http://schemas.microsoft.com/office/drawing/2014/main" val="20001"/>
                    </a:ext>
                  </a:extLst>
                </a:gridCol>
              </a:tblGrid>
              <a:tr h="489049">
                <a:tc>
                  <a:txBody>
                    <a:bodyPr/>
                    <a:lstStyle/>
                    <a:p>
                      <a:r>
                        <a:rPr lang="en-GB" dirty="0" smtClean="0"/>
                        <a:t>Issues</a:t>
                      </a:r>
                      <a:r>
                        <a:rPr lang="en-GB" baseline="0" dirty="0" smtClean="0"/>
                        <a:t> </a:t>
                      </a:r>
                      <a:endParaRPr lang="en-GB" dirty="0"/>
                    </a:p>
                  </a:txBody>
                  <a:tcPr/>
                </a:tc>
                <a:tc>
                  <a:txBody>
                    <a:bodyPr/>
                    <a:lstStyle/>
                    <a:p>
                      <a:r>
                        <a:rPr lang="en-GB" dirty="0" smtClean="0"/>
                        <a:t>Responses</a:t>
                      </a:r>
                      <a:r>
                        <a:rPr lang="en-GB" baseline="0" dirty="0" smtClean="0"/>
                        <a:t> </a:t>
                      </a:r>
                      <a:endParaRPr lang="en-GB" dirty="0"/>
                    </a:p>
                  </a:txBody>
                  <a:tcPr/>
                </a:tc>
                <a:extLst>
                  <a:ext uri="{0D108BD9-81ED-4DB2-BD59-A6C34878D82A}">
                    <a16:rowId xmlns:a16="http://schemas.microsoft.com/office/drawing/2014/main" val="10000"/>
                  </a:ext>
                </a:extLst>
              </a:tr>
              <a:tr h="903009">
                <a:tc>
                  <a:txBody>
                    <a:bodyPr/>
                    <a:lstStyle/>
                    <a:p>
                      <a:pPr>
                        <a:lnSpc>
                          <a:spcPct val="150000"/>
                        </a:lnSpc>
                      </a:pPr>
                      <a:endParaRPr lang="en-GB" dirty="0"/>
                    </a:p>
                  </a:txBody>
                  <a:tcPr/>
                </a:tc>
                <a:tc>
                  <a: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mn-lt"/>
                          <a:ea typeface="+mn-ea"/>
                          <a:cs typeface="+mn-cs"/>
                        </a:rPr>
                        <a:t> When the mobile unit plans to visit the areas, either the community or schools, the office forwards an email to the Office of the Speaker and Mayor notifying them about the visit and the areas to be visited, including the services. The </a:t>
                      </a:r>
                      <a:r>
                        <a:rPr kumimoji="0" lang="en-US" sz="1600" b="0" i="0" u="none" strike="noStrike" kern="1200" cap="none" spc="0" normalizeH="0" baseline="0" noProof="0" dirty="0" err="1" smtClean="0">
                          <a:ln>
                            <a:noFill/>
                          </a:ln>
                          <a:solidFill>
                            <a:prstClr val="black"/>
                          </a:solidFill>
                          <a:effectLst/>
                          <a:uLnTx/>
                          <a:uFillTx/>
                          <a:latin typeface="+mn-lt"/>
                          <a:ea typeface="+mn-ea"/>
                          <a:cs typeface="+mn-cs"/>
                        </a:rPr>
                        <a:t>Councillors</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and Ward Committees of the areas to be visited are also informed. Members of the community and CDW’s are also </a:t>
                      </a:r>
                      <a:r>
                        <a:rPr kumimoji="0" lang="en-US" sz="1600" b="0" i="0" u="none" strike="noStrike" kern="1200" cap="none" spc="0" normalizeH="0" baseline="0" noProof="0" dirty="0" err="1" smtClean="0">
                          <a:ln>
                            <a:noFill/>
                          </a:ln>
                          <a:solidFill>
                            <a:prstClr val="black"/>
                          </a:solidFill>
                          <a:effectLst/>
                          <a:uLnTx/>
                          <a:uFillTx/>
                          <a:latin typeface="+mn-lt"/>
                          <a:ea typeface="+mn-ea"/>
                          <a:cs typeface="+mn-cs"/>
                        </a:rPr>
                        <a:t>utilised</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to </a:t>
                      </a:r>
                      <a:r>
                        <a:rPr kumimoji="0" lang="en-US" sz="1600" b="0" i="0" u="none" strike="noStrike" kern="1200" cap="none" spc="0" normalizeH="0" baseline="0" noProof="0" dirty="0" err="1" smtClean="0">
                          <a:ln>
                            <a:noFill/>
                          </a:ln>
                          <a:solidFill>
                            <a:prstClr val="black"/>
                          </a:solidFill>
                          <a:effectLst/>
                          <a:uLnTx/>
                          <a:uFillTx/>
                          <a:latin typeface="+mn-lt"/>
                          <a:ea typeface="+mn-ea"/>
                          <a:cs typeface="+mn-cs"/>
                        </a:rPr>
                        <a:t>mobilise</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the community and target groups. </a:t>
                      </a:r>
                    </a:p>
                    <a:p>
                      <a:pPr marL="285750" marR="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smtClean="0"/>
                    </a:p>
                    <a:p>
                      <a:pPr marL="285750" marR="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t>The Office of the Municipality (BNLM) in that area will then mobilise the visit with the assistance of the Cllrs, CDW’s and Ward Committees in the areas by Loudhailing and/distributing leaflets.</a:t>
                      </a:r>
                    </a:p>
                    <a:p>
                      <a:pPr marL="285750" marR="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baseline="0" dirty="0" smtClean="0"/>
                    </a:p>
                    <a:p>
                      <a:pPr marL="285750" indent="-285750" algn="just">
                        <a:buFont typeface="Arial" panose="020B0604020202020204" pitchFamily="34" charset="0"/>
                        <a:buChar char="•"/>
                      </a:pPr>
                      <a:r>
                        <a:rPr lang="en-GB" sz="1600" i="0" kern="1200" dirty="0" smtClean="0">
                          <a:solidFill>
                            <a:schemeClr val="dk1"/>
                          </a:solidFill>
                          <a:effectLst/>
                          <a:latin typeface="+mn-lt"/>
                          <a:ea typeface="+mn-ea"/>
                          <a:cs typeface="+mn-cs"/>
                        </a:rPr>
                        <a:t>The </a:t>
                      </a:r>
                      <a:r>
                        <a:rPr lang="en-GB" sz="1600" i="0" kern="1200" dirty="0" err="1" smtClean="0">
                          <a:solidFill>
                            <a:schemeClr val="dk1"/>
                          </a:solidFill>
                          <a:effectLst/>
                          <a:latin typeface="+mn-lt"/>
                          <a:ea typeface="+mn-ea"/>
                          <a:cs typeface="+mn-cs"/>
                        </a:rPr>
                        <a:t>Graaff-Reinet</a:t>
                      </a:r>
                      <a:r>
                        <a:rPr lang="en-GB" sz="1600" i="0" kern="1200" dirty="0" smtClean="0">
                          <a:solidFill>
                            <a:schemeClr val="dk1"/>
                          </a:solidFill>
                          <a:effectLst/>
                          <a:latin typeface="+mn-lt"/>
                          <a:ea typeface="+mn-ea"/>
                          <a:cs typeface="+mn-cs"/>
                        </a:rPr>
                        <a:t> office does not have its own mobile unit that is permanently allocated to it.</a:t>
                      </a:r>
                    </a:p>
                    <a:p>
                      <a:pPr marL="0" indent="0" algn="just">
                        <a:buFont typeface="Arial" panose="020B0604020202020204" pitchFamily="34" charset="0"/>
                        <a:buNone/>
                      </a:pPr>
                      <a:endParaRPr lang="en-ZA" sz="1600" i="0" kern="1200" dirty="0" smtClean="0">
                        <a:solidFill>
                          <a:schemeClr val="dk1"/>
                        </a:solidFill>
                        <a:effectLst/>
                        <a:latin typeface="+mn-lt"/>
                        <a:ea typeface="+mn-ea"/>
                        <a:cs typeface="+mn-cs"/>
                      </a:endParaRPr>
                    </a:p>
                    <a:p>
                      <a:pPr marL="285750" indent="-285750" algn="just">
                        <a:buFont typeface="Arial" panose="020B0604020202020204" pitchFamily="34" charset="0"/>
                        <a:buChar char="•"/>
                      </a:pPr>
                      <a:r>
                        <a:rPr lang="en-GB" sz="1600" i="0" kern="1200" dirty="0" smtClean="0">
                          <a:solidFill>
                            <a:schemeClr val="dk1"/>
                          </a:solidFill>
                          <a:effectLst/>
                          <a:latin typeface="+mn-lt"/>
                          <a:ea typeface="+mn-ea"/>
                          <a:cs typeface="+mn-cs"/>
                        </a:rPr>
                        <a:t> The schedule for the mobile units is done by the delegated official, (Ms </a:t>
                      </a:r>
                      <a:r>
                        <a:rPr lang="en-GB" sz="1600" i="0" kern="1200" dirty="0" err="1" smtClean="0">
                          <a:solidFill>
                            <a:schemeClr val="dk1"/>
                          </a:solidFill>
                          <a:effectLst/>
                          <a:latin typeface="+mn-lt"/>
                          <a:ea typeface="+mn-ea"/>
                          <a:cs typeface="+mn-cs"/>
                        </a:rPr>
                        <a:t>Situnda</a:t>
                      </a:r>
                      <a:r>
                        <a:rPr lang="en-GB" sz="1600" i="0" kern="1200" dirty="0" smtClean="0">
                          <a:solidFill>
                            <a:schemeClr val="dk1"/>
                          </a:solidFill>
                          <a:effectLst/>
                          <a:latin typeface="+mn-lt"/>
                          <a:ea typeface="+mn-ea"/>
                          <a:cs typeface="+mn-cs"/>
                        </a:rPr>
                        <a:t>). She will first contact the offices i.e. Nelson Mandela Metro and Sarah Baartman offices and after having finalised the itinerary it will be distributed to the local offices. </a:t>
                      </a:r>
                      <a:endParaRPr lang="en-ZA" sz="1600" i="0" kern="1200" dirty="0" smtClean="0">
                        <a:solidFill>
                          <a:schemeClr val="dk1"/>
                        </a:solidFill>
                        <a:effectLst/>
                        <a:latin typeface="+mn-lt"/>
                        <a:ea typeface="+mn-ea"/>
                        <a:cs typeface="+mn-cs"/>
                      </a:endParaRPr>
                    </a:p>
                    <a:p>
                      <a:pPr algn="just"/>
                      <a:r>
                        <a:rPr lang="en-GB" sz="1600" i="0" kern="1200" dirty="0" smtClean="0">
                          <a:solidFill>
                            <a:schemeClr val="dk1"/>
                          </a:solidFill>
                          <a:effectLst/>
                          <a:latin typeface="+mn-lt"/>
                          <a:ea typeface="+mn-ea"/>
                          <a:cs typeface="+mn-cs"/>
                        </a:rPr>
                        <a:t> </a:t>
                      </a:r>
                      <a:endParaRPr lang="en-ZA" sz="1600" i="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12732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7xKqHXCsmEqpYS9D3W9JO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34228</TotalTime>
  <Words>4359</Words>
  <Application>Microsoft Office PowerPoint</Application>
  <PresentationFormat>On-screen Show (4:3)</PresentationFormat>
  <Paragraphs>1687</Paragraphs>
  <Slides>35</Slides>
  <Notes>35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0</vt:i4>
      </vt:variant>
      <vt:variant>
        <vt:lpstr>Slide Titles</vt:lpstr>
      </vt:variant>
      <vt:variant>
        <vt:i4>35</vt:i4>
      </vt:variant>
    </vt:vector>
  </HeadingPairs>
  <TitlesOfParts>
    <vt:vector size="41" baseType="lpstr">
      <vt:lpstr>Arial</vt:lpstr>
      <vt:lpstr>Calibri</vt:lpstr>
      <vt:lpstr>Times New Roman</vt:lpstr>
      <vt:lpstr>Wingdings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Zimele Ngxongo</dc:creator>
  <cp:lastModifiedBy>Muzi Njoko</cp:lastModifiedBy>
  <cp:revision>901</cp:revision>
  <cp:lastPrinted>2023-06-05T07:32:13Z</cp:lastPrinted>
  <dcterms:created xsi:type="dcterms:W3CDTF">2017-04-09T15:34:02Z</dcterms:created>
  <dcterms:modified xsi:type="dcterms:W3CDTF">2023-06-09T12:05:54Z</dcterms:modified>
</cp:coreProperties>
</file>