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9"/>
  </p:notesMasterIdLst>
  <p:handoutMasterIdLst>
    <p:handoutMasterId r:id="rId10"/>
  </p:handoutMasterIdLst>
  <p:sldIdLst>
    <p:sldId id="367" r:id="rId3"/>
    <p:sldId id="425" r:id="rId4"/>
    <p:sldId id="440" r:id="rId5"/>
    <p:sldId id="439" r:id="rId6"/>
    <p:sldId id="438" r:id="rId7"/>
    <p:sldId id="369"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kanyana, Bongiwe " initials="NB" lastIdx="1" clrIdx="0">
    <p:extLst>
      <p:ext uri="{19B8F6BF-5375-455C-9EA6-DF929625EA0E}">
        <p15:presenceInfo xmlns:p15="http://schemas.microsoft.com/office/powerpoint/2012/main" userId="Nkanyana, Bongiwe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8" autoAdjust="0"/>
    <p:restoredTop sz="94284" autoAdjust="0"/>
  </p:normalViewPr>
  <p:slideViewPr>
    <p:cSldViewPr>
      <p:cViewPr varScale="1">
        <p:scale>
          <a:sx n="66" d="100"/>
          <a:sy n="66" d="100"/>
        </p:scale>
        <p:origin x="5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53DDCB-D6CB-4BF1-BAF5-DB85D3E9807A}" type="datetimeFigureOut">
              <a:rPr lang="en-ZA" smtClean="0"/>
              <a:t>2023/06/08</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85AFCC8-437A-4DC3-BC90-796D7C4FEE89}" type="slidenum">
              <a:rPr lang="en-ZA" smtClean="0"/>
              <a:t>‹#›</a:t>
            </a:fld>
            <a:endParaRPr lang="en-ZA"/>
          </a:p>
        </p:txBody>
      </p:sp>
    </p:spTree>
    <p:extLst>
      <p:ext uri="{BB962C8B-B14F-4D97-AF65-F5344CB8AC3E}">
        <p14:creationId xmlns:p14="http://schemas.microsoft.com/office/powerpoint/2010/main" val="24679818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2DE4F9-70AE-409F-BDC9-D919546DBE42}" type="datetimeFigureOut">
              <a:rPr lang="en-ZA" smtClean="0"/>
              <a:t>2023/06/08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60D44CC-7443-4A7C-BAD3-190B49EF3CC7}" type="slidenum">
              <a:rPr lang="en-ZA" smtClean="0"/>
              <a:t>‹#›</a:t>
            </a:fld>
            <a:endParaRPr lang="en-ZA"/>
          </a:p>
        </p:txBody>
      </p:sp>
    </p:spTree>
    <p:extLst>
      <p:ext uri="{BB962C8B-B14F-4D97-AF65-F5344CB8AC3E}">
        <p14:creationId xmlns:p14="http://schemas.microsoft.com/office/powerpoint/2010/main" val="28597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B029CFB-3907-41FC-805A-3096189E595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909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3D740CE-6624-40B9-A1AE-DA2F276D1179}"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700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252F76-47BF-4B25-AE29-33370A08153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7652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43812B4-D7E6-4011-94AC-10F2C8DBA34F}"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175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C28A0A5-FA1F-42EA-94ED-0DDED76256E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274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4A0052E-AB39-468F-AD98-0E855EAC920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750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2D2CF96-69EB-4D34-A5B4-C7812B26657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2874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15CBA0-959C-46B8-BB55-AA6A1B4DF64B}"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0142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534B0C1-742F-4D13-A3FA-227D9750ACA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1914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9030BD8-65B5-4073-9329-D0D9E6B551A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2875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F280AAB-F83C-489E-A96F-3A282F516F4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715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BE5BD0D-9A10-447D-B1B8-FE9DDE36AA7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9002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9C0BD88-BC62-453E-8912-155D42F814E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7763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ADC71A7-C0C1-4982-B6CF-7EE8932497D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7516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32439AB-C768-401D-901B-20CC39EE549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441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659C6CC-E0AE-4091-9314-B6DCCBBF93B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61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78B0D8F-5ECC-4774-8817-1339B33B4C3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305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8F577E0-D44E-46D8-A334-4DFB00A0386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799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2C86AAA-C6E7-47AA-8BE8-AD38B25F550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502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0D9A7A5-726E-4B3F-9C72-B2411A04B1C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6317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94218D6-6EF3-48DA-8992-34D65B61B7F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472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A160229-D2F9-4C93-A97C-FB0737360F5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107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0314E536-2564-40B0-98FB-2AFCD0363A98}"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4"/>
          </p:nvPr>
        </p:nvSpPr>
        <p:spPr>
          <a:xfrm>
            <a:off x="6804660" y="6356350"/>
            <a:ext cx="2190750" cy="365125"/>
          </a:xfrm>
          <a:prstGeom prst="rect">
            <a:avLst/>
          </a:prstGeom>
        </p:spPr>
        <p:txBody>
          <a:bodyPr/>
          <a:lstStyle>
            <a:lvl1pPr marL="228600" indent="-228600" algn="r">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 name="Picture 6" descr="2f.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5939671"/>
          </a:xfrm>
          <a:prstGeom prst="rect">
            <a:avLst/>
          </a:prstGeom>
        </p:spPr>
      </p:pic>
    </p:spTree>
    <p:extLst>
      <p:ext uri="{BB962C8B-B14F-4D97-AF65-F5344CB8AC3E}">
        <p14:creationId xmlns:p14="http://schemas.microsoft.com/office/powerpoint/2010/main" val="16469275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EEA17420-9478-4E33-BCE2-D083808639C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t>2023/06/08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REFUGEE APPEALS AUTHORITY</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4"/>
          <p:cNvSpPr>
            <a:spLocks noGrp="1"/>
          </p:cNvSpPr>
          <p:nvPr>
            <p:ph type="sldNum" sz="quarter" idx="4"/>
          </p:nvPr>
        </p:nvSpPr>
        <p:spPr>
          <a:xfrm>
            <a:off x="6804660" y="6356350"/>
            <a:ext cx="2190750" cy="365125"/>
          </a:xfrm>
          <a:prstGeom prst="rect">
            <a:avLst/>
          </a:prstGeom>
        </p:spPr>
        <p:txBody>
          <a:bodyPr/>
          <a:lstStyle>
            <a:lvl1pPr marL="228600" indent="-228600" algn="r">
              <a:buFont typeface="+mj-lt"/>
              <a:buAutoNum type="arabicPeriod"/>
              <a:defRPr/>
            </a:lvl1pPr>
          </a:lstStyle>
          <a:p>
            <a:pPr marL="0" marR="0" lvl="0" indent="0" algn="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 typeface="+mj-lt"/>
                <a:buNone/>
                <a:tabLst/>
                <a:defRPr/>
              </a:pPr>
              <a:t>‹#›</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7" name="Picture 6" descr="2f.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5939671"/>
          </a:xfrm>
          <a:prstGeom prst="rect">
            <a:avLst/>
          </a:prstGeom>
        </p:spPr>
      </p:pic>
    </p:spTree>
    <p:extLst>
      <p:ext uri="{BB962C8B-B14F-4D97-AF65-F5344CB8AC3E}">
        <p14:creationId xmlns:p14="http://schemas.microsoft.com/office/powerpoint/2010/main" val="7931542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DDE7723-9F08-DAD7-F7E1-D07DBB60F7A8}"/>
              </a:ext>
            </a:extLst>
          </p:cNvPr>
          <p:cNvSpPr txBox="1">
            <a:spLocks/>
          </p:cNvSpPr>
          <p:nvPr/>
        </p:nvSpPr>
        <p:spPr>
          <a:xfrm>
            <a:off x="-161319" y="116632"/>
            <a:ext cx="9144000" cy="2387600"/>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tx2">
                    <a:lumMod val="75000"/>
                  </a:schemeClr>
                </a:solidFill>
                <a:latin typeface="Arial" panose="020B0604020202020204" pitchFamily="34" charset="0"/>
                <a:cs typeface="Arial" panose="020B0604020202020204" pitchFamily="34" charset="0"/>
              </a:rPr>
              <a:t>PETITION BY CONGOLESE CIVIL SOCIETY OF SOUTH AFRICA</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A9EDB5C0-8A28-C636-F871-71DCA7981E82}"/>
              </a:ext>
            </a:extLst>
          </p:cNvPr>
          <p:cNvSpPr txBox="1">
            <a:spLocks/>
          </p:cNvSpPr>
          <p:nvPr/>
        </p:nvSpPr>
        <p:spPr>
          <a:xfrm>
            <a:off x="323528" y="2996952"/>
            <a:ext cx="8424936" cy="19442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solidFill>
                  <a:schemeClr val="tx2">
                    <a:lumMod val="75000"/>
                  </a:schemeClr>
                </a:solidFill>
                <a:latin typeface="Arial" panose="020B0604020202020204" pitchFamily="34" charset="0"/>
                <a:cs typeface="Arial" panose="020B0604020202020204" pitchFamily="34" charset="0"/>
              </a:rPr>
              <a:t>ASYLUM SEEKER </a:t>
            </a:r>
            <a:r>
              <a:rPr lang="en-US" b="1" dirty="0" smtClean="0">
                <a:solidFill>
                  <a:schemeClr val="tx2">
                    <a:lumMod val="75000"/>
                  </a:schemeClr>
                </a:solidFill>
                <a:latin typeface="Arial" panose="020B0604020202020204" pitchFamily="34" charset="0"/>
                <a:cs typeface="Arial" panose="020B0604020202020204" pitchFamily="34" charset="0"/>
              </a:rPr>
              <a:t>MANAGEMENT</a:t>
            </a:r>
            <a:r>
              <a:rPr lang="en-US" b="1" dirty="0">
                <a:solidFill>
                  <a:schemeClr val="tx2">
                    <a:lumMod val="75000"/>
                  </a:schemeClr>
                </a:solidFill>
                <a:latin typeface="Arial" panose="020B0604020202020204" pitchFamily="34" charset="0"/>
                <a:cs typeface="Arial" panose="020B0604020202020204" pitchFamily="34" charset="0"/>
              </a:rPr>
              <a:t>: </a:t>
            </a:r>
            <a:endParaRPr lang="en-US" b="1" dirty="0" smtClean="0">
              <a:solidFill>
                <a:schemeClr val="tx2">
                  <a:lumMod val="75000"/>
                </a:schemeClr>
              </a:solidFill>
              <a:latin typeface="Arial" panose="020B0604020202020204" pitchFamily="34" charset="0"/>
              <a:cs typeface="Arial" panose="020B0604020202020204" pitchFamily="34" charset="0"/>
            </a:endParaRPr>
          </a:p>
          <a:p>
            <a:r>
              <a:rPr lang="en-US" b="1" dirty="0" smtClean="0">
                <a:solidFill>
                  <a:schemeClr val="tx2">
                    <a:lumMod val="75000"/>
                  </a:schemeClr>
                </a:solidFill>
                <a:latin typeface="Arial" panose="020B0604020202020204" pitchFamily="34" charset="0"/>
                <a:cs typeface="Arial" panose="020B0604020202020204" pitchFamily="34" charset="0"/>
              </a:rPr>
              <a:t>JUNE </a:t>
            </a:r>
            <a:r>
              <a:rPr lang="en-US" b="1" dirty="0">
                <a:solidFill>
                  <a:schemeClr val="tx2">
                    <a:lumMod val="75000"/>
                  </a:schemeClr>
                </a:solidFill>
                <a:latin typeface="Arial" panose="020B0604020202020204" pitchFamily="34" charset="0"/>
                <a:cs typeface="Arial" panose="020B0604020202020204" pitchFamily="34" charset="0"/>
              </a:rPr>
              <a:t>2023</a:t>
            </a:r>
          </a:p>
          <a:p>
            <a:endParaRPr lang="en-US"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1"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1</a:t>
            </a:fld>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78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363272" cy="616891"/>
          </a:xfrm>
          <a:prstGeom prst="rect">
            <a:avLst/>
          </a:prstGeom>
          <a:ln>
            <a:solidFill>
              <a:schemeClr val="accent1"/>
            </a:solidFill>
          </a:ln>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800" dirty="0">
                <a:solidFill>
                  <a:srgbClr val="002060"/>
                </a:solidFill>
                <a:latin typeface="Arial Black" panose="020B0A04020102020204" pitchFamily="34" charset="0"/>
                <a:cs typeface="Arial" panose="020B0604020202020204" pitchFamily="34" charset="0"/>
              </a:rPr>
              <a:t>PURPOSE OF THE PRESENTATION  </a:t>
            </a:r>
            <a:endParaRPr lang="en-ZA" sz="2800" dirty="0">
              <a:solidFill>
                <a:srgbClr val="002060"/>
              </a:solidFill>
              <a:latin typeface="Arial Black" panose="020B0A04020102020204" pitchFamily="34" charset="0"/>
              <a:cs typeface="Arial" panose="020B0604020202020204" pitchFamily="34" charset="0"/>
            </a:endParaRPr>
          </a:p>
        </p:txBody>
      </p:sp>
      <p:sp>
        <p:nvSpPr>
          <p:cNvPr id="8" name="Content Placeholder 2"/>
          <p:cNvSpPr txBox="1">
            <a:spLocks/>
          </p:cNvSpPr>
          <p:nvPr/>
        </p:nvSpPr>
        <p:spPr>
          <a:xfrm>
            <a:off x="457200" y="1052737"/>
            <a:ext cx="8363272" cy="4608512"/>
          </a:xfrm>
          <a:prstGeom prst="rect">
            <a:avLst/>
          </a:prstGeom>
          <a:ln>
            <a:solidFill>
              <a:schemeClr val="accent1"/>
            </a:solid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2000" dirty="0">
              <a:latin typeface="Arial" panose="020B0604020202020204" pitchFamily="34" charset="0"/>
              <a:cs typeface="Arial" panose="020B0604020202020204" pitchFamily="34" charset="0"/>
            </a:endParaRPr>
          </a:p>
        </p:txBody>
      </p:sp>
      <p:sp>
        <p:nvSpPr>
          <p:cNvPr id="9" name="Rectangle 8"/>
          <p:cNvSpPr/>
          <p:nvPr/>
        </p:nvSpPr>
        <p:spPr>
          <a:xfrm>
            <a:off x="422889" y="1052737"/>
            <a:ext cx="8579296" cy="1477328"/>
          </a:xfrm>
          <a:prstGeom prst="rect">
            <a:avLst/>
          </a:prstGeom>
        </p:spPr>
        <p:txBody>
          <a:bodyPr wrap="square">
            <a:spAutoFit/>
          </a:bodyPr>
          <a:lstStyle/>
          <a:p>
            <a:pPr marL="571500" indent="-571500">
              <a:buFont typeface="Wingdings" panose="05000000000000000000" pitchFamily="2" charset="2"/>
              <a:buChar char="§"/>
            </a:pPr>
            <a:endParaRPr lang="en-ZA" sz="3000" dirty="0">
              <a:solidFill>
                <a:schemeClr val="tx2">
                  <a:lumMod val="75000"/>
                </a:schemeClr>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
            </a:pPr>
            <a:r>
              <a:rPr lang="en-ZA" sz="3000" dirty="0" smtClean="0">
                <a:solidFill>
                  <a:schemeClr val="tx2">
                    <a:lumMod val="75000"/>
                  </a:schemeClr>
                </a:solidFill>
                <a:latin typeface="Arial" panose="020B0604020202020204" pitchFamily="34" charset="0"/>
                <a:cs typeface="Arial" panose="020B0604020202020204" pitchFamily="34" charset="0"/>
              </a:rPr>
              <a:t>To respond to issues raised by the Congolese Civil Society of South Africa</a:t>
            </a:r>
            <a:endParaRPr lang="en-ZA" sz="3600" dirty="0">
              <a:solidFill>
                <a:schemeClr val="tx2">
                  <a:lumMod val="75000"/>
                </a:schemeClr>
              </a:solidFill>
              <a:latin typeface="Arial" panose="020B0604020202020204" pitchFamily="34" charset="0"/>
              <a:cs typeface="Arial" panose="020B0604020202020204" pitchFamily="34" charset="0"/>
            </a:endParaRPr>
          </a:p>
        </p:txBody>
      </p:sp>
      <p:sp>
        <p:nvSpPr>
          <p:cNvPr id="12" name="Slide Number Placeholder 11"/>
          <p:cNvSpPr>
            <a:spLocks noGrp="1"/>
          </p:cNvSpPr>
          <p:nvPr>
            <p:ph type="sldNum" sz="quarter" idx="12"/>
          </p:nvPr>
        </p:nvSpPr>
        <p:spPr>
          <a:xfrm>
            <a:off x="2843808" y="6278800"/>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r>
              <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rPr>
              <a:t>          </a:t>
            </a:r>
            <a:fld id="{2538E8B7-8BD9-9F48-9FB6-4E0DFEDB8449}" type="slidenum">
              <a:rPr kumimoji="0" lang="en-US" sz="1800" b="1"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2</a:t>
            </a:fld>
            <a:endParaRPr kumimoji="0" lang="en-US" sz="1800" b="1"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9515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891"/>
          </a:xfrm>
          <a:ln>
            <a:solidFill>
              <a:schemeClr val="accent1"/>
            </a:solidFill>
          </a:ln>
        </p:spPr>
        <p:txBody>
          <a:bodyPr>
            <a:normAutofit/>
          </a:bodyPr>
          <a:lstStyle/>
          <a:p>
            <a:r>
              <a:rPr lang="en-GB" sz="2800" dirty="0" smtClean="0">
                <a:solidFill>
                  <a:srgbClr val="002060"/>
                </a:solidFill>
                <a:latin typeface="Arial Black" panose="020B0A04020102020204" pitchFamily="34" charset="0"/>
                <a:cs typeface="Arial" panose="020B0604020202020204" pitchFamily="34" charset="0"/>
              </a:rPr>
              <a:t>ISSUES RAISED: RECOMMENDATIONS</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1124743"/>
            <a:ext cx="8229600" cy="4536505"/>
          </a:xfrm>
          <a:ln>
            <a:solidFill>
              <a:schemeClr val="accent1"/>
            </a:solidFill>
          </a:ln>
        </p:spPr>
        <p:txBody>
          <a:bodyPr>
            <a:normAutofit/>
          </a:bodyPr>
          <a:lstStyle/>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a:solidFill>
                  <a:schemeClr val="tx2">
                    <a:lumMod val="75000"/>
                  </a:schemeClr>
                </a:solidFill>
                <a:latin typeface="Arial" panose="020B0604020202020204" pitchFamily="34" charset="0"/>
                <a:cs typeface="Arial" panose="020B0604020202020204" pitchFamily="34" charset="0"/>
              </a:rPr>
              <a:t>The </a:t>
            </a:r>
            <a:r>
              <a:rPr lang="en-GB" sz="2000" dirty="0" smtClean="0">
                <a:solidFill>
                  <a:schemeClr val="tx2">
                    <a:lumMod val="75000"/>
                  </a:schemeClr>
                </a:solidFill>
                <a:latin typeface="Arial" panose="020B0604020202020204" pitchFamily="34" charset="0"/>
                <a:cs typeface="Arial" panose="020B0604020202020204" pitchFamily="34" charset="0"/>
              </a:rPr>
              <a:t>memorandum </a:t>
            </a:r>
            <a:r>
              <a:rPr lang="en-GB" sz="2000" dirty="0" smtClean="0">
                <a:solidFill>
                  <a:schemeClr val="tx2">
                    <a:lumMod val="75000"/>
                  </a:schemeClr>
                </a:solidFill>
                <a:latin typeface="Arial" panose="020B0604020202020204" pitchFamily="34" charset="0"/>
                <a:cs typeface="Arial" panose="020B0604020202020204" pitchFamily="34" charset="0"/>
              </a:rPr>
              <a:t>raises </a:t>
            </a:r>
            <a:r>
              <a:rPr lang="en-GB" sz="2000" dirty="0" smtClean="0">
                <a:solidFill>
                  <a:schemeClr val="tx2">
                    <a:lumMod val="75000"/>
                  </a:schemeClr>
                </a:solidFill>
                <a:latin typeface="Arial" panose="020B0604020202020204" pitchFamily="34" charset="0"/>
                <a:cs typeface="Arial" panose="020B0604020202020204" pitchFamily="34" charset="0"/>
              </a:rPr>
              <a:t>a variety of issues related to human rights of asylum seekers and refugees in the Republic, including political matters back in the countries of origin. </a:t>
            </a:r>
          </a:p>
          <a:p>
            <a:pPr algn="just">
              <a:buFont typeface="Wingdings" panose="05000000000000000000" pitchFamily="2" charset="2"/>
              <a:buChar char="§"/>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At the end of the issues the following recommendations are made; </a:t>
            </a:r>
          </a:p>
          <a:p>
            <a:pPr lvl="1" algn="just">
              <a:buFont typeface="Wingdings" panose="05000000000000000000" pitchFamily="2" charset="2"/>
              <a:buChar char="ü"/>
            </a:pPr>
            <a:r>
              <a:rPr lang="en-US" sz="1600" dirty="0" smtClean="0">
                <a:solidFill>
                  <a:schemeClr val="tx2">
                    <a:lumMod val="75000"/>
                  </a:schemeClr>
                </a:solidFill>
                <a:latin typeface="Arial" panose="020B0604020202020204" pitchFamily="34" charset="0"/>
                <a:cs typeface="Arial" panose="020B0604020202020204" pitchFamily="34" charset="0"/>
              </a:rPr>
              <a:t>‘…plead </a:t>
            </a:r>
            <a:r>
              <a:rPr lang="en-US" sz="1600" dirty="0">
                <a:solidFill>
                  <a:schemeClr val="tx2">
                    <a:lumMod val="75000"/>
                  </a:schemeClr>
                </a:solidFill>
                <a:latin typeface="Arial" panose="020B0604020202020204" pitchFamily="34" charset="0"/>
                <a:cs typeface="Arial" panose="020B0604020202020204" pitchFamily="34" charset="0"/>
              </a:rPr>
              <a:t>for the reopening of refugee reception offices (RROs) across the Republic, and that the technological problems of the online application system to be revisited so that the daily volume of online applications of refugees and asylum seekers can be effectively and efficiently processed</a:t>
            </a:r>
            <a:r>
              <a:rPr lang="en-US" sz="1600" dirty="0" smtClean="0">
                <a:solidFill>
                  <a:schemeClr val="tx2">
                    <a:lumMod val="75000"/>
                  </a:schemeClr>
                </a:solidFill>
                <a:latin typeface="Arial" panose="020B0604020202020204" pitchFamily="34" charset="0"/>
                <a:cs typeface="Arial" panose="020B0604020202020204" pitchFamily="34" charset="0"/>
              </a:rPr>
              <a:t>.’</a:t>
            </a:r>
          </a:p>
          <a:p>
            <a:pPr lvl="1" algn="just">
              <a:buFont typeface="Wingdings" panose="05000000000000000000" pitchFamily="2" charset="2"/>
              <a:buChar char="ü"/>
            </a:pPr>
            <a:endParaRPr lang="en-US" sz="1600" dirty="0" smtClean="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ü"/>
            </a:pPr>
            <a:r>
              <a:rPr lang="en-US" sz="1600" dirty="0">
                <a:solidFill>
                  <a:schemeClr val="tx2">
                    <a:lumMod val="75000"/>
                  </a:schemeClr>
                </a:solidFill>
                <a:latin typeface="Arial" panose="020B0604020202020204" pitchFamily="34" charset="0"/>
                <a:cs typeface="Arial" panose="020B0604020202020204" pitchFamily="34" charset="0"/>
              </a:rPr>
              <a:t>The gap and lack of dialogue between us and institutions/departments are not conducive to a better way forward. </a:t>
            </a:r>
            <a:endParaRPr lang="en-US" sz="1600" dirty="0" smtClean="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en-GB" sz="1600" dirty="0" smtClean="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r>
              <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rPr>
              <a:t>      </a:t>
            </a:r>
            <a:fld id="{2538E8B7-8BD9-9F48-9FB6-4E0DFEDB8449}" type="slidenum">
              <a:rPr kumimoji="0" lang="en-US" sz="1800" b="1"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3</a:t>
            </a:fld>
            <a:endParaRPr kumimoji="0" lang="en-US" sz="1800" b="1"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04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891"/>
          </a:xfrm>
          <a:ln>
            <a:solidFill>
              <a:schemeClr val="accent1"/>
            </a:solidFill>
          </a:ln>
        </p:spPr>
        <p:txBody>
          <a:bodyPr>
            <a:normAutofit/>
          </a:bodyPr>
          <a:lstStyle/>
          <a:p>
            <a:r>
              <a:rPr lang="en-GB" sz="2000" dirty="0" smtClean="0">
                <a:solidFill>
                  <a:srgbClr val="002060"/>
                </a:solidFill>
                <a:latin typeface="Arial Black" panose="020B0A04020102020204" pitchFamily="34" charset="0"/>
                <a:cs typeface="Arial" panose="020B0604020202020204" pitchFamily="34" charset="0"/>
              </a:rPr>
              <a:t>DEPT RESPONSE: STAKEHOLDER ENGAGEMENT</a:t>
            </a:r>
            <a:endParaRPr lang="en-ZA" sz="28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1052737"/>
            <a:ext cx="8229600" cy="4608512"/>
          </a:xfrm>
          <a:ln>
            <a:solidFill>
              <a:schemeClr val="accent1"/>
            </a:solidFill>
          </a:ln>
        </p:spPr>
        <p:txBody>
          <a:bodyPr>
            <a:normAutofit fontScale="92500" lnSpcReduction="10000"/>
          </a:bodyPr>
          <a:lstStyle/>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The </a:t>
            </a:r>
            <a:r>
              <a:rPr lang="en-GB" sz="2000" dirty="0">
                <a:solidFill>
                  <a:schemeClr val="tx2">
                    <a:lumMod val="75000"/>
                  </a:schemeClr>
                </a:solidFill>
                <a:latin typeface="Arial" panose="020B0604020202020204" pitchFamily="34" charset="0"/>
                <a:cs typeface="Arial" panose="020B0604020202020204" pitchFamily="34" charset="0"/>
              </a:rPr>
              <a:t>Department of Home </a:t>
            </a:r>
            <a:r>
              <a:rPr lang="en-GB" sz="2000" dirty="0" smtClean="0">
                <a:solidFill>
                  <a:schemeClr val="tx2">
                    <a:lumMod val="75000"/>
                  </a:schemeClr>
                </a:solidFill>
                <a:latin typeface="Arial" panose="020B0604020202020204" pitchFamily="34" charset="0"/>
                <a:cs typeface="Arial" panose="020B0604020202020204" pitchFamily="34" charset="0"/>
              </a:rPr>
              <a:t>Affairs, </a:t>
            </a:r>
            <a:r>
              <a:rPr lang="en-GB" sz="2000" dirty="0" smtClean="0">
                <a:solidFill>
                  <a:schemeClr val="tx2">
                    <a:lumMod val="75000"/>
                  </a:schemeClr>
                </a:solidFill>
                <a:latin typeface="Arial" panose="020B0604020202020204" pitchFamily="34" charset="0"/>
                <a:cs typeface="Arial" panose="020B0604020202020204" pitchFamily="34" charset="0"/>
              </a:rPr>
              <a:t>Immigration Branch, ASM </a:t>
            </a:r>
            <a:r>
              <a:rPr lang="en-GB" sz="2000" dirty="0">
                <a:solidFill>
                  <a:schemeClr val="tx2">
                    <a:lumMod val="75000"/>
                  </a:schemeClr>
                </a:solidFill>
                <a:latin typeface="Arial" panose="020B0604020202020204" pitchFamily="34" charset="0"/>
                <a:cs typeface="Arial" panose="020B0604020202020204" pitchFamily="34" charset="0"/>
              </a:rPr>
              <a:t>Chief Directorate </a:t>
            </a:r>
            <a:r>
              <a:rPr lang="en-GB" sz="2000" dirty="0" smtClean="0">
                <a:solidFill>
                  <a:schemeClr val="tx2">
                    <a:lumMod val="75000"/>
                  </a:schemeClr>
                </a:solidFill>
                <a:latin typeface="Arial" panose="020B0604020202020204" pitchFamily="34" charset="0"/>
                <a:cs typeface="Arial" panose="020B0604020202020204" pitchFamily="34" charset="0"/>
              </a:rPr>
              <a:t>appointed Director</a:t>
            </a:r>
            <a:r>
              <a:rPr lang="en-GB" sz="2000" dirty="0">
                <a:solidFill>
                  <a:schemeClr val="tx2">
                    <a:lumMod val="75000"/>
                  </a:schemeClr>
                </a:solidFill>
                <a:latin typeface="Arial" panose="020B0604020202020204" pitchFamily="34" charset="0"/>
                <a:cs typeface="Arial" panose="020B0604020202020204" pitchFamily="34" charset="0"/>
              </a:rPr>
              <a:t>: Stakeholder Management </a:t>
            </a:r>
            <a:r>
              <a:rPr lang="en-GB" sz="2000" dirty="0" smtClean="0">
                <a:solidFill>
                  <a:schemeClr val="tx2">
                    <a:lumMod val="75000"/>
                  </a:schemeClr>
                </a:solidFill>
                <a:latin typeface="Arial" panose="020B0604020202020204" pitchFamily="34" charset="0"/>
                <a:cs typeface="Arial" panose="020B0604020202020204" pitchFamily="34" charset="0"/>
              </a:rPr>
              <a:t>effective from 01 May 2023. </a:t>
            </a: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The post has been vacant since 2020 as a </a:t>
            </a:r>
            <a:r>
              <a:rPr lang="en-GB" sz="2000" dirty="0" smtClean="0">
                <a:solidFill>
                  <a:schemeClr val="tx2">
                    <a:lumMod val="75000"/>
                  </a:schemeClr>
                </a:solidFill>
                <a:latin typeface="Arial" panose="020B0604020202020204" pitchFamily="34" charset="0"/>
                <a:cs typeface="Arial" panose="020B0604020202020204" pitchFamily="34" charset="0"/>
              </a:rPr>
              <a:t>result </a:t>
            </a:r>
            <a:r>
              <a:rPr lang="en-GB" sz="2000" dirty="0" smtClean="0">
                <a:solidFill>
                  <a:schemeClr val="tx2">
                    <a:lumMod val="75000"/>
                  </a:schemeClr>
                </a:solidFill>
                <a:latin typeface="Arial" panose="020B0604020202020204" pitchFamily="34" charset="0"/>
                <a:cs typeface="Arial" panose="020B0604020202020204" pitchFamily="34" charset="0"/>
              </a:rPr>
              <a:t>stakeholder engagements has been impacted negatively. </a:t>
            </a: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2000" dirty="0" smtClean="0">
                <a:solidFill>
                  <a:schemeClr val="tx2">
                    <a:lumMod val="75000"/>
                  </a:schemeClr>
                </a:solidFill>
                <a:latin typeface="Arial" panose="020B0604020202020204" pitchFamily="34" charset="0"/>
                <a:cs typeface="Arial" panose="020B0604020202020204" pitchFamily="34" charset="0"/>
              </a:rPr>
              <a:t>The </a:t>
            </a:r>
            <a:r>
              <a:rPr lang="en-GB" sz="2000" dirty="0" smtClean="0">
                <a:solidFill>
                  <a:schemeClr val="tx2">
                    <a:lumMod val="75000"/>
                  </a:schemeClr>
                </a:solidFill>
                <a:latin typeface="Arial" panose="020B0604020202020204" pitchFamily="34" charset="0"/>
                <a:cs typeface="Arial" panose="020B0604020202020204" pitchFamily="34" charset="0"/>
              </a:rPr>
              <a:t>Directorate’s </a:t>
            </a:r>
            <a:r>
              <a:rPr lang="en-GB" sz="2000" dirty="0" smtClean="0">
                <a:solidFill>
                  <a:schemeClr val="tx2">
                    <a:lumMod val="75000"/>
                  </a:schemeClr>
                </a:solidFill>
                <a:latin typeface="Arial" panose="020B0604020202020204" pitchFamily="34" charset="0"/>
                <a:cs typeface="Arial" panose="020B0604020202020204" pitchFamily="34" charset="0"/>
              </a:rPr>
              <a:t>key responsibilities include; </a:t>
            </a: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GB" sz="1600" dirty="0" smtClean="0">
                <a:solidFill>
                  <a:schemeClr val="tx2">
                    <a:lumMod val="75000"/>
                  </a:schemeClr>
                </a:solidFill>
                <a:latin typeface="Arial" panose="020B0604020202020204" pitchFamily="34" charset="0"/>
                <a:cs typeface="Arial" panose="020B0604020202020204" pitchFamily="34" charset="0"/>
              </a:rPr>
              <a:t>C</a:t>
            </a:r>
            <a:r>
              <a:rPr lang="en-US" sz="1600" dirty="0" err="1" smtClean="0">
                <a:solidFill>
                  <a:schemeClr val="tx2">
                    <a:lumMod val="75000"/>
                  </a:schemeClr>
                </a:solidFill>
                <a:latin typeface="Arial" panose="020B0604020202020204" pitchFamily="34" charset="0"/>
                <a:cs typeface="Arial" panose="020B0604020202020204" pitchFamily="34" charset="0"/>
              </a:rPr>
              <a:t>oordination</a:t>
            </a:r>
            <a:r>
              <a:rPr lang="en-US" sz="1600" dirty="0" smtClean="0">
                <a:solidFill>
                  <a:schemeClr val="tx2">
                    <a:lumMod val="75000"/>
                  </a:schemeClr>
                </a:solidFill>
                <a:latin typeface="Arial" panose="020B0604020202020204" pitchFamily="34" charset="0"/>
                <a:cs typeface="Arial" panose="020B0604020202020204" pitchFamily="34" charset="0"/>
              </a:rPr>
              <a:t> of  </a:t>
            </a:r>
            <a:r>
              <a:rPr lang="en-US" sz="1600" dirty="0">
                <a:solidFill>
                  <a:schemeClr val="tx2">
                    <a:lumMod val="75000"/>
                  </a:schemeClr>
                </a:solidFill>
                <a:latin typeface="Arial" panose="020B0604020202020204" pitchFamily="34" charset="0"/>
                <a:cs typeface="Arial" panose="020B0604020202020204" pitchFamily="34" charset="0"/>
              </a:rPr>
              <a:t>stakeholder and inter-governmental relations initiatives to support the </a:t>
            </a:r>
            <a:r>
              <a:rPr lang="en-US" sz="1600" dirty="0" smtClean="0">
                <a:solidFill>
                  <a:schemeClr val="tx2">
                    <a:lumMod val="75000"/>
                  </a:schemeClr>
                </a:solidFill>
                <a:latin typeface="Arial" panose="020B0604020202020204" pitchFamily="34" charset="0"/>
                <a:cs typeface="Arial" panose="020B0604020202020204" pitchFamily="34" charset="0"/>
              </a:rPr>
              <a:t>work of the department in the refugee and asylum space. </a:t>
            </a:r>
          </a:p>
          <a:p>
            <a:pPr algn="just">
              <a:buFont typeface="Wingdings" panose="05000000000000000000" pitchFamily="2" charset="2"/>
              <a:buChar char="§"/>
            </a:pPr>
            <a:endParaRPr lang="en-US" sz="2000" dirty="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US" sz="1600" dirty="0">
                <a:solidFill>
                  <a:schemeClr val="tx2">
                    <a:lumMod val="75000"/>
                  </a:schemeClr>
                </a:solidFill>
                <a:latin typeface="Arial" panose="020B0604020202020204" pitchFamily="34" charset="0"/>
                <a:cs typeface="Arial" panose="020B0604020202020204" pitchFamily="34" charset="0"/>
              </a:rPr>
              <a:t>T</a:t>
            </a:r>
            <a:r>
              <a:rPr lang="en-US" sz="1600" dirty="0" smtClean="0">
                <a:solidFill>
                  <a:schemeClr val="tx2">
                    <a:lumMod val="75000"/>
                  </a:schemeClr>
                </a:solidFill>
                <a:latin typeface="Arial" panose="020B0604020202020204" pitchFamily="34" charset="0"/>
                <a:cs typeface="Arial" panose="020B0604020202020204" pitchFamily="34" charset="0"/>
              </a:rPr>
              <a:t>o respond </a:t>
            </a:r>
            <a:r>
              <a:rPr lang="en-US" sz="1600" dirty="0">
                <a:solidFill>
                  <a:schemeClr val="tx2">
                    <a:lumMod val="75000"/>
                  </a:schemeClr>
                </a:solidFill>
                <a:latin typeface="Arial" panose="020B0604020202020204" pitchFamily="34" charset="0"/>
                <a:cs typeface="Arial" panose="020B0604020202020204" pitchFamily="34" charset="0"/>
              </a:rPr>
              <a:t>to stakeholder </a:t>
            </a:r>
            <a:r>
              <a:rPr lang="en-US" sz="1600" dirty="0" smtClean="0">
                <a:solidFill>
                  <a:schemeClr val="tx2">
                    <a:lumMod val="75000"/>
                  </a:schemeClr>
                </a:solidFill>
                <a:latin typeface="Arial" panose="020B0604020202020204" pitchFamily="34" charset="0"/>
                <a:cs typeface="Arial" panose="020B0604020202020204" pitchFamily="34" charset="0"/>
              </a:rPr>
              <a:t>issues, enquiries </a:t>
            </a:r>
            <a:r>
              <a:rPr lang="en-US" sz="1600" dirty="0">
                <a:solidFill>
                  <a:schemeClr val="tx2">
                    <a:lumMod val="75000"/>
                  </a:schemeClr>
                </a:solidFill>
                <a:latin typeface="Arial" panose="020B0604020202020204" pitchFamily="34" charset="0"/>
                <a:cs typeface="Arial" panose="020B0604020202020204" pitchFamily="34" charset="0"/>
              </a:rPr>
              <a:t>or concerns</a:t>
            </a:r>
            <a:r>
              <a:rPr lang="en-US" sz="1600" dirty="0" smtClean="0">
                <a:solidFill>
                  <a:schemeClr val="tx2">
                    <a:lumMod val="75000"/>
                  </a:schemeClr>
                </a:solidFill>
                <a:latin typeface="Arial" panose="020B0604020202020204" pitchFamily="34" charset="0"/>
                <a:cs typeface="Arial" panose="020B0604020202020204" pitchFamily="34" charset="0"/>
              </a:rPr>
              <a:t>. Including assisting asylum and refugee communities on matters related service delivery</a:t>
            </a:r>
            <a:endParaRPr lang="en-US" sz="16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US"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r>
              <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rPr>
              <a:t>      </a:t>
            </a:r>
            <a:fld id="{2538E8B7-8BD9-9F48-9FB6-4E0DFEDB8449}" type="slidenum">
              <a:rPr kumimoji="0" lang="en-US" sz="1800" b="1"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4</a:t>
            </a:fld>
            <a:endParaRPr kumimoji="0" lang="en-US" sz="1800" b="1"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7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9868"/>
            <a:ext cx="8229600" cy="5040560"/>
          </a:xfrm>
          <a:ln>
            <a:solidFill>
              <a:schemeClr val="accent1"/>
            </a:solidFill>
          </a:ln>
        </p:spPr>
        <p:txBody>
          <a:bodyPr>
            <a:normAutofit/>
          </a:bodyPr>
          <a:lstStyle/>
          <a:p>
            <a:pPr algn="just">
              <a:buFont typeface="Wingdings" panose="05000000000000000000" pitchFamily="2" charset="2"/>
              <a:buChar char="§"/>
            </a:pPr>
            <a:r>
              <a:rPr lang="en-US" sz="2000" dirty="0" smtClean="0">
                <a:solidFill>
                  <a:schemeClr val="tx2">
                    <a:lumMod val="75000"/>
                  </a:schemeClr>
                </a:solidFill>
                <a:latin typeface="Arial" panose="020B0604020202020204" pitchFamily="34" charset="0"/>
                <a:cs typeface="Arial" panose="020B0604020202020204" pitchFamily="34" charset="0"/>
              </a:rPr>
              <a:t>Engagements and outreach initiatives have started in this areas</a:t>
            </a:r>
          </a:p>
          <a:p>
            <a:pPr marL="0" indent="0" algn="just">
              <a:buNone/>
            </a:pPr>
            <a:endParaRPr lang="en-US" sz="2000" dirty="0" smtClean="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ü"/>
            </a:pPr>
            <a:r>
              <a:rPr lang="en-US" sz="1600" dirty="0" smtClean="0">
                <a:solidFill>
                  <a:schemeClr val="tx2">
                    <a:lumMod val="75000"/>
                  </a:schemeClr>
                </a:solidFill>
                <a:latin typeface="Arial" panose="020B0604020202020204" pitchFamily="34" charset="0"/>
                <a:cs typeface="Arial" panose="020B0604020202020204" pitchFamily="34" charset="0"/>
              </a:rPr>
              <a:t>On 06 June 2023 the department engaged with civil society communities and provincial sphere of Social Development on matters related to migrant minors on an </a:t>
            </a:r>
            <a:r>
              <a:rPr lang="en-US" sz="1600" dirty="0">
                <a:solidFill>
                  <a:schemeClr val="tx2">
                    <a:lumMod val="75000"/>
                  </a:schemeClr>
                </a:solidFill>
                <a:latin typeface="Arial" panose="020B0604020202020204" pitchFamily="34" charset="0"/>
                <a:cs typeface="Arial" panose="020B0604020202020204" pitchFamily="34" charset="0"/>
              </a:rPr>
              <a:t>established forum, Western Cape Children on the Move Forum (WCCMF) </a:t>
            </a:r>
            <a:endParaRPr lang="en-US" sz="1600" dirty="0" smtClean="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ü"/>
            </a:pPr>
            <a:endParaRPr lang="en-US" sz="1600" dirty="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ü"/>
            </a:pPr>
            <a:r>
              <a:rPr lang="en-US" sz="1600" dirty="0" smtClean="0">
                <a:solidFill>
                  <a:schemeClr val="tx2">
                    <a:lumMod val="75000"/>
                  </a:schemeClr>
                </a:solidFill>
                <a:latin typeface="Arial" panose="020B0604020202020204" pitchFamily="34" charset="0"/>
                <a:cs typeface="Arial" panose="020B0604020202020204" pitchFamily="34" charset="0"/>
              </a:rPr>
              <a:t>Later in June 2023 the Department will be undertaking stakeholder engagement with asylum seeker and refugee communities to respond to matters related to outstanding decisions and appeal backlog.  </a:t>
            </a:r>
          </a:p>
          <a:p>
            <a:pPr lvl="1" algn="just">
              <a:buFont typeface="Wingdings" panose="05000000000000000000" pitchFamily="2" charset="2"/>
              <a:buChar char="ü"/>
            </a:pPr>
            <a:endParaRPr lang="en-US" sz="1600" dirty="0">
              <a:solidFill>
                <a:schemeClr val="tx2">
                  <a:lumMod val="75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ü"/>
            </a:pPr>
            <a:r>
              <a:rPr lang="en-US" sz="1600" dirty="0" smtClean="0">
                <a:solidFill>
                  <a:schemeClr val="tx2">
                    <a:lumMod val="75000"/>
                  </a:schemeClr>
                </a:solidFill>
                <a:latin typeface="Arial" panose="020B0604020202020204" pitchFamily="34" charset="0"/>
                <a:cs typeface="Arial" panose="020B0604020202020204" pitchFamily="34" charset="0"/>
              </a:rPr>
              <a:t>This extensive community outreach will continue in Cape Town around September 2023, with same objectives of assisting asylum communities to receive their outstanding appeal decisions.  </a:t>
            </a:r>
          </a:p>
          <a:p>
            <a:pPr marL="457200" lvl="1" indent="0" algn="just">
              <a:buNone/>
            </a:pPr>
            <a:endParaRPr lang="en-US" sz="16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GB" sz="2000" dirty="0" smtClean="0">
                <a:solidFill>
                  <a:schemeClr val="tx2">
                    <a:lumMod val="75000"/>
                  </a:schemeClr>
                </a:solidFill>
                <a:latin typeface="Arial" panose="020B0604020202020204" pitchFamily="34" charset="0"/>
                <a:cs typeface="Arial" panose="020B0604020202020204" pitchFamily="34" charset="0"/>
              </a:rPr>
              <a:t>All provinces hosting Refugee Centres will be visited over the period of appeal backlog eradication partnership with UNHCR, including extension community outreach across the country.  </a:t>
            </a: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marL="0" indent="0" algn="just">
              <a:buNone/>
            </a:pPr>
            <a:endParaRPr lang="en-GB" sz="2000" dirty="0">
              <a:solidFill>
                <a:schemeClr val="tx2">
                  <a:lumMod val="7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en-GB" sz="2000" dirty="0">
              <a:solidFill>
                <a:schemeClr val="tx2">
                  <a:lumMod val="7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131840"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r>
              <a:rPr kumimoji="0" lang="en-US" sz="1800" b="0"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rPr>
              <a:t>      </a:t>
            </a:r>
            <a:fld id="{2538E8B7-8BD9-9F48-9FB6-4E0DFEDB8449}" type="slidenum">
              <a:rPr kumimoji="0" lang="en-US" sz="1800" b="1"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5</a:t>
            </a:fld>
            <a:endParaRPr kumimoji="0" lang="en-US" sz="1800" b="1"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sp>
        <p:nvSpPr>
          <p:cNvPr id="5" name="Title 1"/>
          <p:cNvSpPr txBox="1">
            <a:spLocks/>
          </p:cNvSpPr>
          <p:nvPr/>
        </p:nvSpPr>
        <p:spPr>
          <a:xfrm>
            <a:off x="457200" y="286094"/>
            <a:ext cx="8229600" cy="616891"/>
          </a:xfrm>
          <a:prstGeom prst="rect">
            <a:avLst/>
          </a:prstGeom>
          <a:ln>
            <a:solidFill>
              <a:schemeClr val="accent1"/>
            </a:solidFill>
          </a:ln>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000" dirty="0" smtClean="0">
                <a:solidFill>
                  <a:srgbClr val="002060"/>
                </a:solidFill>
                <a:latin typeface="Arial Black" panose="020B0A04020102020204" pitchFamily="34" charset="0"/>
                <a:cs typeface="Arial" panose="020B0604020202020204" pitchFamily="34" charset="0"/>
              </a:rPr>
              <a:t>DEPT RESPONSE: STAKEHOLDER ENGAGEMENT Cont.</a:t>
            </a:r>
            <a:endParaRPr lang="en-ZA" sz="2800" dirty="0">
              <a:solidFill>
                <a:srgbClr val="002060"/>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69483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16891"/>
          </a:xfrm>
          <a:ln>
            <a:solidFill>
              <a:schemeClr val="accent1"/>
            </a:solidFill>
          </a:ln>
        </p:spPr>
        <p:txBody>
          <a:bodyPr>
            <a:normAutofit/>
          </a:bodyPr>
          <a:lstStyle/>
          <a:p>
            <a:r>
              <a:rPr lang="en-GB" sz="2400" dirty="0">
                <a:solidFill>
                  <a:srgbClr val="002060"/>
                </a:solidFill>
                <a:latin typeface="Arial Black" panose="020B0A04020102020204" pitchFamily="34" charset="0"/>
                <a:cs typeface="Arial" panose="020B0604020202020204" pitchFamily="34" charset="0"/>
              </a:rPr>
              <a:t>THE END </a:t>
            </a:r>
            <a:endParaRPr lang="en-ZA" sz="2400" dirty="0">
              <a:solidFill>
                <a:srgbClr val="00206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323528" y="1052736"/>
            <a:ext cx="8568952" cy="4824535"/>
          </a:xfrm>
          <a:ln>
            <a:solidFill>
              <a:schemeClr val="accent1"/>
            </a:solidFill>
          </a:ln>
        </p:spPr>
        <p:txBody>
          <a:bodyPr>
            <a:noAutofit/>
          </a:bodyPr>
          <a:lstStyle/>
          <a:p>
            <a:pPr marL="0" indent="0" algn="just">
              <a:buNone/>
            </a:pPr>
            <a:endParaRPr lang="en-US" sz="2000" dirty="0">
              <a:latin typeface="Arial" panose="020B0604020202020204" pitchFamily="34"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3512629" y="6237312"/>
            <a:ext cx="2190750" cy="365125"/>
          </a:xfrm>
        </p:spPr>
        <p:txBody>
          <a:body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800" b="1" i="0" u="none" strike="noStrike" kern="1200" cap="none" spc="0" normalizeH="0" baseline="0" noProof="0" smtClean="0">
                <a:ln>
                  <a:noFill/>
                </a:ln>
                <a:solidFill>
                  <a:schemeClr val="tx2">
                    <a:lumMod val="75000"/>
                  </a:schemeClr>
                </a:solidFill>
                <a:effectLst/>
                <a:uLnTx/>
                <a:uFillTx/>
                <a:latin typeface="Arial" panose="020B0604020202020204" pitchFamily="34" charset="0"/>
                <a:cs typeface="Arial" panose="020B0604020202020204" pitchFamily="34" charset="0"/>
              </a:rPr>
              <a:pPr marL="0" marR="0" lvl="0" indent="0" algn="ctr" defTabSz="457200" rtl="0" eaLnBrk="1" fontAlgn="auto" latinLnBrk="0" hangingPunct="1">
                <a:lnSpc>
                  <a:spcPct val="100000"/>
                </a:lnSpc>
                <a:spcBef>
                  <a:spcPts val="0"/>
                </a:spcBef>
                <a:spcAft>
                  <a:spcPts val="0"/>
                </a:spcAft>
                <a:buClrTx/>
                <a:buSzTx/>
                <a:buFont typeface="+mj-lt"/>
                <a:buNone/>
                <a:tabLst/>
                <a:defRPr/>
              </a:pPr>
              <a:t>6</a:t>
            </a:fld>
            <a:endParaRPr kumimoji="0" lang="en-US" sz="1800" b="1" i="0" u="none" strike="noStrike" kern="1200" cap="none" spc="0" normalizeH="0" baseline="0" noProof="0" dirty="0">
              <a:ln>
                <a:noFill/>
              </a:ln>
              <a:solidFill>
                <a:schemeClr val="tx2">
                  <a:lumMod val="75000"/>
                </a:schemeClr>
              </a:solidFill>
              <a:effectLst/>
              <a:uLnTx/>
              <a:uFillTx/>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a:stretch>
            <a:fillRect/>
          </a:stretch>
        </p:blipFill>
        <p:spPr>
          <a:xfrm>
            <a:off x="1619672" y="1844824"/>
            <a:ext cx="6127011" cy="2908044"/>
          </a:xfrm>
          <a:prstGeom prst="rect">
            <a:avLst/>
          </a:prstGeom>
        </p:spPr>
      </p:pic>
    </p:spTree>
    <p:extLst>
      <p:ext uri="{BB962C8B-B14F-4D97-AF65-F5344CB8AC3E}">
        <p14:creationId xmlns:p14="http://schemas.microsoft.com/office/powerpoint/2010/main" val="113819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10492</TotalTime>
  <Words>388</Words>
  <Application>Microsoft Office PowerPoint</Application>
  <PresentationFormat>On-screen Show (4:3)</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Arial Black</vt:lpstr>
      <vt:lpstr>Calibri</vt:lpstr>
      <vt:lpstr>Wingdings</vt:lpstr>
      <vt:lpstr>Office Theme</vt:lpstr>
      <vt:lpstr>2_Office Theme</vt:lpstr>
      <vt:lpstr>PowerPoint Presentation</vt:lpstr>
      <vt:lpstr>PowerPoint Presentation</vt:lpstr>
      <vt:lpstr>ISSUES RAISED: RECOMMENDATIONS</vt:lpstr>
      <vt:lpstr>DEPT RESPONSE: STAKEHOLDER ENGAGEMENT</vt:lpstr>
      <vt:lpstr>PowerPoint Presentation</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SHancock</dc:creator>
  <cp:lastModifiedBy>Moosa, Riaz </cp:lastModifiedBy>
  <cp:revision>482</cp:revision>
  <cp:lastPrinted>2022-09-13T16:19:51Z</cp:lastPrinted>
  <dcterms:created xsi:type="dcterms:W3CDTF">2017-07-24T12:18:15Z</dcterms:created>
  <dcterms:modified xsi:type="dcterms:W3CDTF">2023-06-08T13:19:29Z</dcterms:modified>
</cp:coreProperties>
</file>