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heme/theme5.xml" ContentType="application/vnd.openxmlformats-officedocument.theme+xml"/>
  <Override PartName="/ppt/tags/tag23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tags/tag134.xml" ContentType="application/vnd.openxmlformats-officedocument.presentationml.tags+xml"/>
  <Override PartName="/ppt/tags/tag181.xml" ContentType="application/vnd.openxmlformats-officedocument.presentationml.tags+xml"/>
  <Default Extension="png" ContentType="image/png"/>
  <Override PartName="/ppt/tags/tag112.xml" ContentType="application/vnd.openxmlformats-officedocument.presentationml.tags+xml"/>
  <Override PartName="/ppt/slideLayouts/slideLayout118.xml" ContentType="application/vnd.openxmlformats-officedocument.presentationml.slideLayout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ags/tag23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197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slideLayouts/slideLayout137.xml" ContentType="application/vnd.openxmlformats-officedocument.presentationml.slideLayout+xml"/>
  <Override PartName="/ppt/tags/tag229.xml" ContentType="application/vnd.openxmlformats-officedocument.presentationml.tags+xml"/>
  <Override PartName="/ppt/tags/tag276.xml" ContentType="application/vnd.openxmlformats-officedocument.presentationml.tags+xml"/>
  <Default Extension="svg" ContentType="image/svg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243.xml" ContentType="application/vnd.openxmlformats-officedocument.presentationml.tags+xml"/>
  <Override PartName="/ppt/theme/themeOverride3.xml" ContentType="application/vnd.openxmlformats-officedocument.themeOverr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48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slideLayouts/slideLayout145.xml" ContentType="application/vnd.openxmlformats-officedocument.presentationml.slideLayout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215.xml" ContentType="application/vnd.openxmlformats-officedocument.presentationml.tags+xml"/>
  <Override PartName="/ppt/slideLayouts/slideLayout134.xml" ContentType="application/vnd.openxmlformats-officedocument.presentationml.slideLayout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slideLayouts/slideLayout70.xml" ContentType="application/vnd.openxmlformats-officedocument.presentationml.slideLayout+xml"/>
  <Override PartName="/ppt/tags/tag95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133.xml" ContentType="application/vnd.openxmlformats-officedocument.presentationml.tags+xml"/>
  <Override PartName="/ppt/slideLayouts/slideLayout97.xml" ContentType="application/vnd.openxmlformats-officedocument.presentationml.slideLayout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Layouts/slideLayout86.xml" ContentType="application/vnd.openxmlformats-officedocument.presentationml.slideLayout+xml"/>
  <Override PartName="/ppt/tags/tag209.xml" ContentType="application/vnd.openxmlformats-officedocument.presentationml.tags+xml"/>
  <Override PartName="/ppt/slideLayouts/slideLayout128.xml" ContentType="application/vnd.openxmlformats-officedocument.presentationml.slideLayout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17.xml" ContentType="application/vnd.openxmlformats-officedocument.presentationml.slideLayout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slideLayouts/slideLayout53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ags/tag234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Layouts/slideLayout131.xml" ContentType="application/vnd.openxmlformats-officedocument.presentationml.slideLayout+xml"/>
  <Override PartName="/ppt/tags/tag270.xml" ContentType="application/vnd.openxmlformats-officedocument.presentationml.tag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120.xml" ContentType="application/vnd.openxmlformats-officedocument.presentationml.slideLayout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heme/theme6.xml" ContentType="application/vnd.openxmlformats-officedocument.theme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tags/tag141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notesSlides/notesSlide3.xml" ContentType="application/vnd.openxmlformats-officedocument.presentationml.notesSlide+xml"/>
  <Override PartName="/ppt/tags/tag275.xml" ContentType="application/vnd.openxmlformats-officedocument.presentationml.tags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217.xml" ContentType="application/vnd.openxmlformats-officedocument.presentationml.tags+xml"/>
  <Override PartName="/ppt/slideLayouts/slideLayout136.xml" ContentType="application/vnd.openxmlformats-officedocument.presentationml.slideLayout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tags/tag97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179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charts/chart4.xml" ContentType="application/vnd.openxmlformats-officedocument.drawingml.chart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slideLayouts/slideLayout88.xml" ContentType="application/vnd.openxmlformats-officedocument.presentationml.slideLayout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13.xml" ContentType="application/vnd.openxmlformats-officedocument.presentationml.tags+xml"/>
  <Override PartName="/ppt/slideLayouts/slideLayout77.xml" ContentType="application/vnd.openxmlformats-officedocument.presentationml.slideLayout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Layouts/slideLayout108.xml" ContentType="application/vnd.openxmlformats-officedocument.presentationml.slideLayout+xml"/>
  <Override PartName="/ppt/tags/tag236.xml" ContentType="application/vnd.openxmlformats-officedocument.presentationml.tags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91.xml" ContentType="application/vnd.openxmlformats-officedocument.presentationml.slideLayout+xml"/>
  <Override PartName="/ppt/tags/tag225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272.xml" ContentType="application/vnd.openxmlformats-officedocument.presentationml.tags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slideMasters/slideMaster6.xml" ContentType="application/vnd.openxmlformats-officedocument.presentationml.slideMaster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Layouts/slideLayout14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219.xml" ContentType="application/vnd.openxmlformats-officedocument.presentationml.tags+xml"/>
  <Override PartName="/ppt/slideLayouts/slideLayout138.xml" ContentType="application/vnd.openxmlformats-officedocument.presentationml.slideLayout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208.xml" ContentType="application/vnd.openxmlformats-officedocument.presentationml.tags+xml"/>
  <Override PartName="/ppt/slideLayouts/slideLayout127.xml" ContentType="application/vnd.openxmlformats-officedocument.presentationml.slideLayout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tags/tag66.xml" ContentType="application/vnd.openxmlformats-officedocument.presentationml.tags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slideLayouts/slideLayout130.xml" ContentType="application/vnd.openxmlformats-officedocument.presentationml.slideLayout+xml"/>
  <Override PartName="/ppt/charts/colors1.xml" ContentType="application/vnd.ms-office.chartcolorstyl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tags/tag115.xml" ContentType="application/vnd.openxmlformats-officedocument.presentationml.tags+xml"/>
  <Override PartName="/ppt/slideLayouts/slideLayout79.xml" ContentType="application/vnd.openxmlformats-officedocument.presentationml.slideLayout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slideLayouts/slideLayout135.xml" ContentType="application/vnd.openxmlformats-officedocument.presentationml.slideLayout+xml"/>
  <Override PartName="/ppt/tags/tag274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gs/tag189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76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tags/tag101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charts/style2.xml" ContentType="application/vnd.ms-office.chartstyl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slideLayouts/slideLayout126.xml" ContentType="application/vnd.openxmlformats-officedocument.presentationml.slideLayout+xml"/>
  <Override PartName="/ppt/tags/tag2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  <p:sldMasterId id="2147483713" r:id="rId3"/>
    <p:sldMasterId id="2147483740" r:id="rId4"/>
    <p:sldMasterId id="2147483767" r:id="rId5"/>
    <p:sldMasterId id="2147483793" r:id="rId6"/>
  </p:sldMasterIdLst>
  <p:notesMasterIdLst>
    <p:notesMasterId r:id="rId23"/>
  </p:notesMasterIdLst>
  <p:sldIdLst>
    <p:sldId id="1442" r:id="rId7"/>
    <p:sldId id="1766" r:id="rId8"/>
    <p:sldId id="1769" r:id="rId9"/>
    <p:sldId id="1745" r:id="rId10"/>
    <p:sldId id="1758" r:id="rId11"/>
    <p:sldId id="1761" r:id="rId12"/>
    <p:sldId id="1762" r:id="rId13"/>
    <p:sldId id="1770" r:id="rId14"/>
    <p:sldId id="1771" r:id="rId15"/>
    <p:sldId id="1772" r:id="rId16"/>
    <p:sldId id="1683" r:id="rId17"/>
    <p:sldId id="1774" r:id="rId18"/>
    <p:sldId id="1768" r:id="rId19"/>
    <p:sldId id="1767" r:id="rId20"/>
    <p:sldId id="1760" r:id="rId21"/>
    <p:sldId id="16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xmlns="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121B"/>
    <a:srgbClr val="FF5050"/>
    <a:srgbClr val="001484"/>
    <a:srgbClr val="003398"/>
    <a:srgbClr val="71A1A7"/>
    <a:srgbClr val="D5E3E5"/>
    <a:srgbClr val="DFF0CB"/>
    <a:srgbClr val="A6A6A6"/>
    <a:srgbClr val="CBDFE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679" autoAdjust="0"/>
    <p:restoredTop sz="95501" autoAdjust="0"/>
  </p:normalViewPr>
  <p:slideViewPr>
    <p:cSldViewPr snapToGrid="0">
      <p:cViewPr>
        <p:scale>
          <a:sx n="64" d="100"/>
          <a:sy n="64" d="100"/>
        </p:scale>
        <p:origin x="804" y="3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DirkT\Work%20Folder\AMPT\NAVRAE\23\Parliamentary%20Questions\5-AGOA\From%20Tshepo\Dataset_AGOA_summary_24022023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DirkT\Work%20Folder\AMPT\NAVRAE\23\Parliamentary%20Questions\5-AGOA\From%20Tshepo\Dataset_AGOA_summary_24022023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DirkT\Work%20Folder\AMPT\NAVRAE\23\Parliamentary%20Questions\5-AGOA\From%20Tshepo\Dataset_AGOA_summary_24022023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27498490813648302"/>
          <c:y val="5.092592592592593E-2"/>
          <c:w val="0.56705686789151355"/>
          <c:h val="0.67800096586220548"/>
        </c:manualLayout>
      </c:layout>
      <c:barChart>
        <c:barDir val="bar"/>
        <c:grouping val="stacked"/>
        <c:ser>
          <c:idx val="0"/>
          <c:order val="0"/>
          <c:tx>
            <c:strRef>
              <c:f>SA_US_all!$I$13</c:f>
              <c:strCache>
                <c:ptCount val="1"/>
                <c:pt idx="0">
                  <c:v>World (excl. US)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cat>
            <c:strRef>
              <c:f>SA_US_all!$J$12:$K$12</c:f>
              <c:strCache>
                <c:ptCount val="2"/>
                <c:pt idx="0">
                  <c:v>Total exports 2022</c:v>
                </c:pt>
                <c:pt idx="1">
                  <c:v>Total agri exports 2022</c:v>
                </c:pt>
              </c:strCache>
            </c:strRef>
          </c:cat>
          <c:val>
            <c:numRef>
              <c:f>SA_US_all!$J$13:$K$13</c:f>
              <c:numCache>
                <c:formatCode>_(* #\ ##0_);_(* \(#\ ##0\);_(* "-"??_);_(@_)</c:formatCode>
                <c:ptCount val="2"/>
                <c:pt idx="0">
                  <c:v>1845051412000</c:v>
                </c:pt>
                <c:pt idx="1">
                  <c:v>223841026000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4D-0149-8D1C-CB03FDF2BED5}"/>
            </c:ext>
          </c:extLst>
        </c:ser>
        <c:ser>
          <c:idx val="1"/>
          <c:order val="1"/>
          <c:tx>
            <c:strRef>
              <c:f>SA_US_all!$I$14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strRef>
              <c:f>SA_US_all!$J$12:$K$12</c:f>
              <c:strCache>
                <c:ptCount val="2"/>
                <c:pt idx="0">
                  <c:v>Total exports 2022</c:v>
                </c:pt>
                <c:pt idx="1">
                  <c:v>Total agri exports 2022</c:v>
                </c:pt>
              </c:strCache>
            </c:strRef>
          </c:cat>
          <c:val>
            <c:numRef>
              <c:f>SA_US_all!$J$14:$K$14</c:f>
              <c:numCache>
                <c:formatCode>_(* #\ ##0_);_(* \(#\ ##0\);_(* "-"??_);_(@_)</c:formatCode>
                <c:ptCount val="2"/>
                <c:pt idx="0">
                  <c:v>179425236000</c:v>
                </c:pt>
                <c:pt idx="1">
                  <c:v>9746226000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4D-0149-8D1C-CB03FDF2BED5}"/>
            </c:ext>
          </c:extLst>
        </c:ser>
        <c:dLbls/>
        <c:gapWidth val="50"/>
        <c:overlap val="100"/>
        <c:axId val="102098816"/>
        <c:axId val="102100352"/>
      </c:barChart>
      <c:catAx>
        <c:axId val="1020988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2100352"/>
        <c:crosses val="autoZero"/>
        <c:auto val="1"/>
        <c:lblAlgn val="ctr"/>
        <c:lblOffset val="100"/>
      </c:catAx>
      <c:valAx>
        <c:axId val="102100352"/>
        <c:scaling>
          <c:orientation val="minMax"/>
          <c:max val="2100000000000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2098816"/>
        <c:crosses val="autoZero"/>
        <c:crossBetween val="between"/>
        <c:majorUnit val="500000000000"/>
        <c:dispUnits>
          <c:builtInUnit val="trillions"/>
          <c:dispUnitsLbl>
            <c:layout/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r>
                    <a:rPr lang="en-US"/>
                    <a:t>Rand Trillions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414260717409993E-3"/>
          <c:y val="0.84842207176286799"/>
          <c:w val="0.47498381452318461"/>
          <c:h val="0.1488680410996337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j-lt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2"/>
          <c:order val="2"/>
          <c:tx>
            <c:strRef>
              <c:f>'Fig 5'!$F$6</c:f>
              <c:strCache>
                <c:ptCount val="1"/>
                <c:pt idx="0">
                  <c:v> Trade Balance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'Fig 5'!$C$7:$C$34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5'!$F$7:$F$34</c:f>
              <c:numCache>
                <c:formatCode>_-* #\ ##0_-;\-* #\ ##0_-;_-* "-"??_-;_-@_-</c:formatCode>
                <c:ptCount val="28"/>
                <c:pt idx="0">
                  <c:v>-703139948</c:v>
                </c:pt>
                <c:pt idx="1">
                  <c:v>-760922448</c:v>
                </c:pt>
                <c:pt idx="2">
                  <c:v>-440446614</c:v>
                </c:pt>
                <c:pt idx="3">
                  <c:v>-210646887</c:v>
                </c:pt>
                <c:pt idx="4">
                  <c:v>-243710612</c:v>
                </c:pt>
                <c:pt idx="5">
                  <c:v>28104169</c:v>
                </c:pt>
                <c:pt idx="6">
                  <c:v>537744819</c:v>
                </c:pt>
                <c:pt idx="7">
                  <c:v>332828548</c:v>
                </c:pt>
                <c:pt idx="8">
                  <c:v>179782429</c:v>
                </c:pt>
                <c:pt idx="9">
                  <c:v>-188335909</c:v>
                </c:pt>
                <c:pt idx="10">
                  <c:v>187191397</c:v>
                </c:pt>
                <c:pt idx="11">
                  <c:v>662713949</c:v>
                </c:pt>
                <c:pt idx="12">
                  <c:v>-512210849</c:v>
                </c:pt>
                <c:pt idx="13">
                  <c:v>-749922515</c:v>
                </c:pt>
                <c:pt idx="14">
                  <c:v>430457119</c:v>
                </c:pt>
                <c:pt idx="15">
                  <c:v>-124913380</c:v>
                </c:pt>
                <c:pt idx="16">
                  <c:v>-1231403730</c:v>
                </c:pt>
                <c:pt idx="17">
                  <c:v>28710133</c:v>
                </c:pt>
                <c:pt idx="18">
                  <c:v>-136988353</c:v>
                </c:pt>
                <c:pt idx="19">
                  <c:v>327914222</c:v>
                </c:pt>
                <c:pt idx="20">
                  <c:v>1264619730</c:v>
                </c:pt>
                <c:pt idx="21">
                  <c:v>132518036</c:v>
                </c:pt>
                <c:pt idx="22">
                  <c:v>21112590</c:v>
                </c:pt>
                <c:pt idx="23">
                  <c:v>1277775176</c:v>
                </c:pt>
                <c:pt idx="24">
                  <c:v>830330306</c:v>
                </c:pt>
                <c:pt idx="25">
                  <c:v>2674169861</c:v>
                </c:pt>
                <c:pt idx="26">
                  <c:v>3969741116</c:v>
                </c:pt>
                <c:pt idx="27">
                  <c:v>5747451551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01-4BF9-86FC-CFCF0D2209CA}"/>
            </c:ext>
          </c:extLst>
        </c:ser>
        <c:dLbls/>
        <c:gapWidth val="104"/>
        <c:overlap val="-54"/>
        <c:axId val="102218752"/>
        <c:axId val="102564608"/>
      </c:barChart>
      <c:lineChart>
        <c:grouping val="standard"/>
        <c:ser>
          <c:idx val="0"/>
          <c:order val="0"/>
          <c:tx>
            <c:strRef>
              <c:f>'Fig 5'!$D$6</c:f>
              <c:strCache>
                <c:ptCount val="1"/>
                <c:pt idx="0">
                  <c:v>Total exports (HS01-24;41;50-53)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'Fig 5'!$C$7:$C$34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5'!$D$7:$D$34</c:f>
              <c:numCache>
                <c:formatCode>_-* #\ ##0_-;\-* #\ ##0_-;_-* "-"??_-;_-@_-</c:formatCode>
                <c:ptCount val="28"/>
                <c:pt idx="0">
                  <c:v>367782211</c:v>
                </c:pt>
                <c:pt idx="1">
                  <c:v>550034521</c:v>
                </c:pt>
                <c:pt idx="2">
                  <c:v>651473570</c:v>
                </c:pt>
                <c:pt idx="3">
                  <c:v>761384099</c:v>
                </c:pt>
                <c:pt idx="4">
                  <c:v>741311737</c:v>
                </c:pt>
                <c:pt idx="5">
                  <c:v>1076047296</c:v>
                </c:pt>
                <c:pt idx="6">
                  <c:v>1302166741</c:v>
                </c:pt>
                <c:pt idx="7">
                  <c:v>1675427522</c:v>
                </c:pt>
                <c:pt idx="8">
                  <c:v>1293379267</c:v>
                </c:pt>
                <c:pt idx="9">
                  <c:v>1215365210</c:v>
                </c:pt>
                <c:pt idx="10">
                  <c:v>1473472501</c:v>
                </c:pt>
                <c:pt idx="11">
                  <c:v>1698746487</c:v>
                </c:pt>
                <c:pt idx="12">
                  <c:v>1649583992</c:v>
                </c:pt>
                <c:pt idx="13">
                  <c:v>1770574770</c:v>
                </c:pt>
                <c:pt idx="14">
                  <c:v>1801276508</c:v>
                </c:pt>
                <c:pt idx="15">
                  <c:v>1749932689</c:v>
                </c:pt>
                <c:pt idx="16">
                  <c:v>1739530052</c:v>
                </c:pt>
                <c:pt idx="17">
                  <c:v>2151137242</c:v>
                </c:pt>
                <c:pt idx="18">
                  <c:v>2515574637</c:v>
                </c:pt>
                <c:pt idx="19">
                  <c:v>3063748560</c:v>
                </c:pt>
                <c:pt idx="20">
                  <c:v>3667856349</c:v>
                </c:pt>
                <c:pt idx="21">
                  <c:v>4094580141</c:v>
                </c:pt>
                <c:pt idx="22">
                  <c:v>4487658717</c:v>
                </c:pt>
                <c:pt idx="23">
                  <c:v>5131559628</c:v>
                </c:pt>
                <c:pt idx="24">
                  <c:v>5614828543</c:v>
                </c:pt>
                <c:pt idx="25">
                  <c:v>6517538537</c:v>
                </c:pt>
                <c:pt idx="26">
                  <c:v>7921838592</c:v>
                </c:pt>
                <c:pt idx="27">
                  <c:v>9300890472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501-4BF9-86FC-CFCF0D2209CA}"/>
            </c:ext>
          </c:extLst>
        </c:ser>
        <c:ser>
          <c:idx val="1"/>
          <c:order val="1"/>
          <c:tx>
            <c:strRef>
              <c:f>'Fig 5'!$E$6</c:f>
              <c:strCache>
                <c:ptCount val="1"/>
                <c:pt idx="0">
                  <c:v>Total imports (HS1-24;41; 50-53)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'Fig 5'!$C$7:$C$34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5'!$E$7:$E$34</c:f>
              <c:numCache>
                <c:formatCode>_-* #\ ##0_-;\-* #\ ##0_-;_-* "-"??_-;_-@_-</c:formatCode>
                <c:ptCount val="28"/>
                <c:pt idx="0">
                  <c:v>1070922159</c:v>
                </c:pt>
                <c:pt idx="1">
                  <c:v>1310956969</c:v>
                </c:pt>
                <c:pt idx="2">
                  <c:v>1091920184</c:v>
                </c:pt>
                <c:pt idx="3">
                  <c:v>972030986</c:v>
                </c:pt>
                <c:pt idx="4">
                  <c:v>985022349</c:v>
                </c:pt>
                <c:pt idx="5">
                  <c:v>1047943127</c:v>
                </c:pt>
                <c:pt idx="6">
                  <c:v>764421922</c:v>
                </c:pt>
                <c:pt idx="7">
                  <c:v>1342598974</c:v>
                </c:pt>
                <c:pt idx="8">
                  <c:v>1113596838</c:v>
                </c:pt>
                <c:pt idx="9">
                  <c:v>1403701119</c:v>
                </c:pt>
                <c:pt idx="10">
                  <c:v>1286281104</c:v>
                </c:pt>
                <c:pt idx="11">
                  <c:v>1036032538</c:v>
                </c:pt>
                <c:pt idx="12">
                  <c:v>2161794841</c:v>
                </c:pt>
                <c:pt idx="13">
                  <c:v>2520497285</c:v>
                </c:pt>
                <c:pt idx="14">
                  <c:v>1370819389</c:v>
                </c:pt>
                <c:pt idx="15">
                  <c:v>1874846069</c:v>
                </c:pt>
                <c:pt idx="16">
                  <c:v>2970933782</c:v>
                </c:pt>
                <c:pt idx="17">
                  <c:v>2122427109</c:v>
                </c:pt>
                <c:pt idx="18">
                  <c:v>2652562990</c:v>
                </c:pt>
                <c:pt idx="19">
                  <c:v>2735834338</c:v>
                </c:pt>
                <c:pt idx="20">
                  <c:v>2403236619</c:v>
                </c:pt>
                <c:pt idx="21">
                  <c:v>3962062105</c:v>
                </c:pt>
                <c:pt idx="22">
                  <c:v>4466546127</c:v>
                </c:pt>
                <c:pt idx="23">
                  <c:v>3853784452</c:v>
                </c:pt>
                <c:pt idx="24">
                  <c:v>4784498237</c:v>
                </c:pt>
                <c:pt idx="25">
                  <c:v>3843368676</c:v>
                </c:pt>
                <c:pt idx="26">
                  <c:v>3952097476</c:v>
                </c:pt>
                <c:pt idx="27">
                  <c:v>3553438921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501-4BF9-86FC-CFCF0D2209CA}"/>
            </c:ext>
          </c:extLst>
        </c:ser>
        <c:dLbls/>
        <c:marker val="1"/>
        <c:axId val="102218752"/>
        <c:axId val="102564608"/>
      </c:lineChart>
      <c:catAx>
        <c:axId val="102218752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2564608"/>
        <c:crosses val="autoZero"/>
        <c:auto val="1"/>
        <c:lblAlgn val="ctr"/>
        <c:lblOffset val="100"/>
      </c:catAx>
      <c:valAx>
        <c:axId val="102564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2218752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538566686194103E-2"/>
                <c:y val="0.3415883859948763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r>
                    <a:rPr lang="en-ZA" dirty="0" err="1"/>
                    <a:t>R'Billions</a:t>
                  </a:r>
                  <a:r>
                    <a:rPr lang="en-ZA" dirty="0"/>
                    <a:t> (Nominal)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ZA" sz="1800" b="1" dirty="0"/>
              <a:t>South Africa's major </a:t>
            </a:r>
            <a:r>
              <a:rPr lang="en-ZA" sz="1800" b="1" dirty="0" err="1"/>
              <a:t>agric</a:t>
            </a:r>
            <a:r>
              <a:rPr lang="en-ZA" sz="1800" b="1" dirty="0"/>
              <a:t> exports to the  USA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6977752919619793E-2"/>
          <c:y val="0.11087557603686637"/>
          <c:w val="0.90452428185655476"/>
          <c:h val="0.67031116600035545"/>
        </c:manualLayout>
      </c:layout>
      <c:lineChart>
        <c:grouping val="standard"/>
        <c:ser>
          <c:idx val="0"/>
          <c:order val="0"/>
          <c:tx>
            <c:strRef>
              <c:f>'Fig 6_7'!$E$8</c:f>
              <c:strCache>
                <c:ptCount val="1"/>
                <c:pt idx="0">
                  <c:v>Edible fruit &amp; nuts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'Fig 6_7'!$F$7:$AG$7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6_7'!$F$8:$AG$8</c:f>
              <c:numCache>
                <c:formatCode>General</c:formatCode>
                <c:ptCount val="28"/>
                <c:pt idx="0">
                  <c:v>71782047</c:v>
                </c:pt>
                <c:pt idx="1">
                  <c:v>55645372</c:v>
                </c:pt>
                <c:pt idx="2">
                  <c:v>101249365</c:v>
                </c:pt>
                <c:pt idx="3">
                  <c:v>147931110</c:v>
                </c:pt>
                <c:pt idx="4">
                  <c:v>185253521</c:v>
                </c:pt>
                <c:pt idx="5">
                  <c:v>189255435</c:v>
                </c:pt>
                <c:pt idx="6">
                  <c:v>241365626</c:v>
                </c:pt>
                <c:pt idx="7">
                  <c:v>235245672</c:v>
                </c:pt>
                <c:pt idx="8">
                  <c:v>282225636</c:v>
                </c:pt>
                <c:pt idx="9">
                  <c:v>266386557</c:v>
                </c:pt>
                <c:pt idx="10">
                  <c:v>356681803</c:v>
                </c:pt>
                <c:pt idx="11">
                  <c:v>428675216</c:v>
                </c:pt>
                <c:pt idx="12">
                  <c:v>333294571</c:v>
                </c:pt>
                <c:pt idx="13">
                  <c:v>396880815</c:v>
                </c:pt>
                <c:pt idx="14">
                  <c:v>402687116</c:v>
                </c:pt>
                <c:pt idx="15">
                  <c:v>604225526</c:v>
                </c:pt>
                <c:pt idx="16">
                  <c:v>512255838</c:v>
                </c:pt>
                <c:pt idx="17">
                  <c:v>669956780</c:v>
                </c:pt>
                <c:pt idx="18">
                  <c:v>825561792</c:v>
                </c:pt>
                <c:pt idx="19">
                  <c:v>962053255</c:v>
                </c:pt>
                <c:pt idx="20">
                  <c:v>1552689056</c:v>
                </c:pt>
                <c:pt idx="21">
                  <c:v>1462016763</c:v>
                </c:pt>
                <c:pt idx="22">
                  <c:v>1561601325</c:v>
                </c:pt>
                <c:pt idx="23">
                  <c:v>2368206782</c:v>
                </c:pt>
                <c:pt idx="24">
                  <c:v>2564707467</c:v>
                </c:pt>
                <c:pt idx="25">
                  <c:v>2640846936</c:v>
                </c:pt>
                <c:pt idx="26">
                  <c:v>3201133925</c:v>
                </c:pt>
                <c:pt idx="27" formatCode="_-* #\ ##0_-;\-* #\ ##0_-;_-* &quot;-&quot;??_-;_-@_-">
                  <c:v>3982242067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80-4CD0-B2F8-4043D663D317}"/>
            </c:ext>
          </c:extLst>
        </c:ser>
        <c:ser>
          <c:idx val="1"/>
          <c:order val="1"/>
          <c:tx>
            <c:strRef>
              <c:f>'Fig 6_7'!$E$9</c:f>
              <c:strCache>
                <c:ptCount val="1"/>
                <c:pt idx="0">
                  <c:v>Beverages, spirits &amp; vinegar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'Fig 6_7'!$F$7:$AG$7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6_7'!$F$9:$AG$9</c:f>
              <c:numCache>
                <c:formatCode>General</c:formatCode>
                <c:ptCount val="28"/>
                <c:pt idx="0">
                  <c:v>12555790</c:v>
                </c:pt>
                <c:pt idx="1">
                  <c:v>22928246</c:v>
                </c:pt>
                <c:pt idx="2">
                  <c:v>28907081</c:v>
                </c:pt>
                <c:pt idx="3">
                  <c:v>62464468</c:v>
                </c:pt>
                <c:pt idx="4">
                  <c:v>57562525</c:v>
                </c:pt>
                <c:pt idx="5">
                  <c:v>150868723</c:v>
                </c:pt>
                <c:pt idx="6">
                  <c:v>227711425</c:v>
                </c:pt>
                <c:pt idx="7">
                  <c:v>305363143</c:v>
                </c:pt>
                <c:pt idx="8">
                  <c:v>242662538</c:v>
                </c:pt>
                <c:pt idx="9">
                  <c:v>304000006</c:v>
                </c:pt>
                <c:pt idx="10">
                  <c:v>397702513</c:v>
                </c:pt>
                <c:pt idx="11">
                  <c:v>488248327</c:v>
                </c:pt>
                <c:pt idx="12">
                  <c:v>481783276</c:v>
                </c:pt>
                <c:pt idx="13">
                  <c:v>528621568</c:v>
                </c:pt>
                <c:pt idx="14">
                  <c:v>508949977</c:v>
                </c:pt>
                <c:pt idx="15">
                  <c:v>451509137</c:v>
                </c:pt>
                <c:pt idx="16">
                  <c:v>450550500</c:v>
                </c:pt>
                <c:pt idx="17">
                  <c:v>555771925</c:v>
                </c:pt>
                <c:pt idx="18">
                  <c:v>709327175</c:v>
                </c:pt>
                <c:pt idx="19">
                  <c:v>614355326</c:v>
                </c:pt>
                <c:pt idx="20">
                  <c:v>738701022</c:v>
                </c:pt>
                <c:pt idx="21">
                  <c:v>761491395</c:v>
                </c:pt>
                <c:pt idx="22">
                  <c:v>884578805</c:v>
                </c:pt>
                <c:pt idx="23">
                  <c:v>786160615</c:v>
                </c:pt>
                <c:pt idx="24">
                  <c:v>814159835</c:v>
                </c:pt>
                <c:pt idx="25">
                  <c:v>959743590</c:v>
                </c:pt>
                <c:pt idx="26">
                  <c:v>1380447725</c:v>
                </c:pt>
                <c:pt idx="27" formatCode="_-* #\ ##0_-;\-* #\ ##0_-;_-* &quot;-&quot;??_-;_-@_-">
                  <c:v>1347743240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80-4CD0-B2F8-4043D663D317}"/>
            </c:ext>
          </c:extLst>
        </c:ser>
        <c:ser>
          <c:idx val="2"/>
          <c:order val="2"/>
          <c:tx>
            <c:strRef>
              <c:f>'Fig 6_7'!$E$10</c:f>
              <c:strCache>
                <c:ptCount val="1"/>
                <c:pt idx="0">
                  <c:v>Preparations of vegetables, fruit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'Fig 6_7'!$F$7:$AG$7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6_7'!$F$10:$AG$10</c:f>
              <c:numCache>
                <c:formatCode>General</c:formatCode>
                <c:ptCount val="28"/>
                <c:pt idx="0">
                  <c:v>40790701</c:v>
                </c:pt>
                <c:pt idx="1">
                  <c:v>99550199</c:v>
                </c:pt>
                <c:pt idx="2">
                  <c:v>119861558</c:v>
                </c:pt>
                <c:pt idx="3">
                  <c:v>85818370</c:v>
                </c:pt>
                <c:pt idx="4">
                  <c:v>88146058</c:v>
                </c:pt>
                <c:pt idx="5">
                  <c:v>171187058</c:v>
                </c:pt>
                <c:pt idx="6">
                  <c:v>178362949</c:v>
                </c:pt>
                <c:pt idx="7">
                  <c:v>367579676</c:v>
                </c:pt>
                <c:pt idx="8">
                  <c:v>181741318</c:v>
                </c:pt>
                <c:pt idx="9">
                  <c:v>126996066</c:v>
                </c:pt>
                <c:pt idx="10">
                  <c:v>74580752</c:v>
                </c:pt>
                <c:pt idx="11">
                  <c:v>115540162</c:v>
                </c:pt>
                <c:pt idx="12">
                  <c:v>104911392</c:v>
                </c:pt>
                <c:pt idx="13">
                  <c:v>164362849</c:v>
                </c:pt>
                <c:pt idx="14">
                  <c:v>151261251</c:v>
                </c:pt>
                <c:pt idx="15">
                  <c:v>154571082</c:v>
                </c:pt>
                <c:pt idx="16">
                  <c:v>146791743</c:v>
                </c:pt>
                <c:pt idx="17">
                  <c:v>162004602</c:v>
                </c:pt>
                <c:pt idx="18">
                  <c:v>173441835</c:v>
                </c:pt>
                <c:pt idx="19">
                  <c:v>269667582</c:v>
                </c:pt>
                <c:pt idx="20">
                  <c:v>262801850</c:v>
                </c:pt>
                <c:pt idx="21">
                  <c:v>238482250</c:v>
                </c:pt>
                <c:pt idx="22">
                  <c:v>296356420</c:v>
                </c:pt>
                <c:pt idx="23">
                  <c:v>426738532</c:v>
                </c:pt>
                <c:pt idx="24">
                  <c:v>444128509</c:v>
                </c:pt>
                <c:pt idx="25">
                  <c:v>726696334</c:v>
                </c:pt>
                <c:pt idx="26">
                  <c:v>875102605</c:v>
                </c:pt>
                <c:pt idx="27" formatCode="_-* #\ ##0_-;\-* #\ ##0_-;_-* &quot;-&quot;??_-;_-@_-">
                  <c:v>1280399132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80-4CD0-B2F8-4043D663D317}"/>
            </c:ext>
          </c:extLst>
        </c:ser>
        <c:ser>
          <c:idx val="3"/>
          <c:order val="3"/>
          <c:tx>
            <c:strRef>
              <c:f>'Fig 6_7'!$E$11</c:f>
              <c:strCache>
                <c:ptCount val="1"/>
                <c:pt idx="0">
                  <c:v>Fish &amp; crustaceans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'Fig 6_7'!$F$7:$AG$7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6_7'!$F$11:$AG$11</c:f>
              <c:numCache>
                <c:formatCode>General</c:formatCode>
                <c:ptCount val="28"/>
                <c:pt idx="0">
                  <c:v>44911813</c:v>
                </c:pt>
                <c:pt idx="1">
                  <c:v>32267145</c:v>
                </c:pt>
                <c:pt idx="2">
                  <c:v>50987721</c:v>
                </c:pt>
                <c:pt idx="3">
                  <c:v>91311654</c:v>
                </c:pt>
                <c:pt idx="4">
                  <c:v>123858040</c:v>
                </c:pt>
                <c:pt idx="5">
                  <c:v>145467553</c:v>
                </c:pt>
                <c:pt idx="6">
                  <c:v>179149805</c:v>
                </c:pt>
                <c:pt idx="7">
                  <c:v>239066634</c:v>
                </c:pt>
                <c:pt idx="8">
                  <c:v>225144023</c:v>
                </c:pt>
                <c:pt idx="9">
                  <c:v>183138702</c:v>
                </c:pt>
                <c:pt idx="10">
                  <c:v>195956709</c:v>
                </c:pt>
                <c:pt idx="11">
                  <c:v>190676371</c:v>
                </c:pt>
                <c:pt idx="12">
                  <c:v>218621987</c:v>
                </c:pt>
                <c:pt idx="13">
                  <c:v>207097560</c:v>
                </c:pt>
                <c:pt idx="14">
                  <c:v>175167980</c:v>
                </c:pt>
                <c:pt idx="15">
                  <c:v>186554495</c:v>
                </c:pt>
                <c:pt idx="16">
                  <c:v>189210297</c:v>
                </c:pt>
                <c:pt idx="17">
                  <c:v>228371786</c:v>
                </c:pt>
                <c:pt idx="18">
                  <c:v>295855242</c:v>
                </c:pt>
                <c:pt idx="19">
                  <c:v>330216635</c:v>
                </c:pt>
                <c:pt idx="20">
                  <c:v>324584962</c:v>
                </c:pt>
                <c:pt idx="21">
                  <c:v>387792753</c:v>
                </c:pt>
                <c:pt idx="22">
                  <c:v>356933244</c:v>
                </c:pt>
                <c:pt idx="23">
                  <c:v>391577303</c:v>
                </c:pt>
                <c:pt idx="24">
                  <c:v>523253049</c:v>
                </c:pt>
                <c:pt idx="25">
                  <c:v>521392497</c:v>
                </c:pt>
                <c:pt idx="26">
                  <c:v>694695764</c:v>
                </c:pt>
                <c:pt idx="27" formatCode="_-* #\ ##0_-;\-* #\ ##0_-;_-* &quot;-&quot;??_-;_-@_-">
                  <c:v>844828955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80-4CD0-B2F8-4043D663D317}"/>
            </c:ext>
          </c:extLst>
        </c:ser>
        <c:dLbls/>
        <c:marker val="1"/>
        <c:axId val="102858112"/>
        <c:axId val="102872192"/>
      </c:lineChart>
      <c:catAx>
        <c:axId val="10285811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2872192"/>
        <c:crosses val="autoZero"/>
        <c:auto val="1"/>
        <c:lblAlgn val="ctr"/>
        <c:lblOffset val="100"/>
      </c:catAx>
      <c:valAx>
        <c:axId val="102872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2858112"/>
        <c:crosses val="autoZero"/>
        <c:crossBetween val="between"/>
        <c:dispUnits>
          <c:builtInUnit val="billion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r>
                    <a:rPr lang="en-ZA"/>
                    <a:t>R'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74854404691011E-2"/>
          <c:y val="0.8504672434228967"/>
          <c:w val="0.91565190033820698"/>
          <c:h val="0.128679755109459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ZA" sz="1800" b="1" dirty="0">
                <a:latin typeface="Century Gothic" panose="020B0502020202020204" pitchFamily="34" charset="0"/>
              </a:rPr>
              <a:t>South Africa's major </a:t>
            </a:r>
            <a:r>
              <a:rPr lang="en-ZA" sz="1800" b="1" dirty="0" err="1">
                <a:latin typeface="Century Gothic" panose="020B0502020202020204" pitchFamily="34" charset="0"/>
              </a:rPr>
              <a:t>agric</a:t>
            </a:r>
            <a:r>
              <a:rPr lang="en-ZA" sz="1800" b="1" dirty="0">
                <a:latin typeface="Century Gothic" panose="020B0502020202020204" pitchFamily="34" charset="0"/>
              </a:rPr>
              <a:t> imports from the USA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168843533955456E-2"/>
          <c:y val="0.12432608227636466"/>
          <c:w val="0.86210499252717221"/>
          <c:h val="0.61093017823033902"/>
        </c:manualLayout>
      </c:layout>
      <c:lineChart>
        <c:grouping val="standard"/>
        <c:ser>
          <c:idx val="0"/>
          <c:order val="0"/>
          <c:tx>
            <c:strRef>
              <c:f>'Fig 6_7'!$E$18</c:f>
              <c:strCache>
                <c:ptCount val="1"/>
                <c:pt idx="0">
                  <c:v>Meat and edible meat offal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'Fig 6_7'!$F$17:$AG$17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6_7'!$F$18:$AG$18</c:f>
              <c:numCache>
                <c:formatCode>General</c:formatCode>
                <c:ptCount val="28"/>
                <c:pt idx="0">
                  <c:v>37639693</c:v>
                </c:pt>
                <c:pt idx="1">
                  <c:v>77993820</c:v>
                </c:pt>
                <c:pt idx="2">
                  <c:v>124094128</c:v>
                </c:pt>
                <c:pt idx="3">
                  <c:v>116306889</c:v>
                </c:pt>
                <c:pt idx="4">
                  <c:v>77404488</c:v>
                </c:pt>
                <c:pt idx="5">
                  <c:v>67008198</c:v>
                </c:pt>
                <c:pt idx="6">
                  <c:v>12817399</c:v>
                </c:pt>
                <c:pt idx="7">
                  <c:v>20345459</c:v>
                </c:pt>
                <c:pt idx="8">
                  <c:v>32382882</c:v>
                </c:pt>
                <c:pt idx="9">
                  <c:v>5147624</c:v>
                </c:pt>
                <c:pt idx="10">
                  <c:v>15711245</c:v>
                </c:pt>
                <c:pt idx="11">
                  <c:v>41365028</c:v>
                </c:pt>
                <c:pt idx="12">
                  <c:v>51272441</c:v>
                </c:pt>
                <c:pt idx="13">
                  <c:v>54549277</c:v>
                </c:pt>
                <c:pt idx="14">
                  <c:v>53698795</c:v>
                </c:pt>
                <c:pt idx="15">
                  <c:v>35725657</c:v>
                </c:pt>
                <c:pt idx="16">
                  <c:v>98063501</c:v>
                </c:pt>
                <c:pt idx="17">
                  <c:v>137354330</c:v>
                </c:pt>
                <c:pt idx="18">
                  <c:v>136442579</c:v>
                </c:pt>
                <c:pt idx="19">
                  <c:v>58285458</c:v>
                </c:pt>
                <c:pt idx="20">
                  <c:v>3541857</c:v>
                </c:pt>
                <c:pt idx="21">
                  <c:v>304790325</c:v>
                </c:pt>
                <c:pt idx="22">
                  <c:v>1107084629</c:v>
                </c:pt>
                <c:pt idx="23">
                  <c:v>1163266347</c:v>
                </c:pt>
                <c:pt idx="24">
                  <c:v>1314110029</c:v>
                </c:pt>
                <c:pt idx="25">
                  <c:v>1129106508</c:v>
                </c:pt>
                <c:pt idx="26">
                  <c:v>1102517517</c:v>
                </c:pt>
                <c:pt idx="27">
                  <c:v>783122513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CF-4F0C-A83E-47706A4A5441}"/>
            </c:ext>
          </c:extLst>
        </c:ser>
        <c:ser>
          <c:idx val="1"/>
          <c:order val="1"/>
          <c:tx>
            <c:strRef>
              <c:f>'Fig 6_7'!$E$19</c:f>
              <c:strCache>
                <c:ptCount val="1"/>
                <c:pt idx="0">
                  <c:v> Miscellaneous edible preparations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'Fig 6_7'!$F$17:$AG$17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6_7'!$F$19:$AG$19</c:f>
              <c:numCache>
                <c:formatCode>General</c:formatCode>
                <c:ptCount val="28"/>
                <c:pt idx="0">
                  <c:v>31608442</c:v>
                </c:pt>
                <c:pt idx="1">
                  <c:v>40625923</c:v>
                </c:pt>
                <c:pt idx="2">
                  <c:v>62562620</c:v>
                </c:pt>
                <c:pt idx="3">
                  <c:v>85087044</c:v>
                </c:pt>
                <c:pt idx="4">
                  <c:v>82103546</c:v>
                </c:pt>
                <c:pt idx="5">
                  <c:v>110717356</c:v>
                </c:pt>
                <c:pt idx="6">
                  <c:v>115615786</c:v>
                </c:pt>
                <c:pt idx="7">
                  <c:v>127764142</c:v>
                </c:pt>
                <c:pt idx="8">
                  <c:v>104136271</c:v>
                </c:pt>
                <c:pt idx="9">
                  <c:v>123674130</c:v>
                </c:pt>
                <c:pt idx="10">
                  <c:v>135975732</c:v>
                </c:pt>
                <c:pt idx="11">
                  <c:v>184826411</c:v>
                </c:pt>
                <c:pt idx="12">
                  <c:v>220503012</c:v>
                </c:pt>
                <c:pt idx="13">
                  <c:v>290656667</c:v>
                </c:pt>
                <c:pt idx="14">
                  <c:v>273506156</c:v>
                </c:pt>
                <c:pt idx="15">
                  <c:v>277465848</c:v>
                </c:pt>
                <c:pt idx="16">
                  <c:v>286902723</c:v>
                </c:pt>
                <c:pt idx="17">
                  <c:v>340910131</c:v>
                </c:pt>
                <c:pt idx="18">
                  <c:v>414757546</c:v>
                </c:pt>
                <c:pt idx="19">
                  <c:v>465528125</c:v>
                </c:pt>
                <c:pt idx="20">
                  <c:v>553602101</c:v>
                </c:pt>
                <c:pt idx="21">
                  <c:v>619465354</c:v>
                </c:pt>
                <c:pt idx="22">
                  <c:v>581425553</c:v>
                </c:pt>
                <c:pt idx="23">
                  <c:v>437537280</c:v>
                </c:pt>
                <c:pt idx="24">
                  <c:v>506694230</c:v>
                </c:pt>
                <c:pt idx="25">
                  <c:v>569057487</c:v>
                </c:pt>
                <c:pt idx="26">
                  <c:v>554816590</c:v>
                </c:pt>
                <c:pt idx="27">
                  <c:v>448098836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CF-4F0C-A83E-47706A4A5441}"/>
            </c:ext>
          </c:extLst>
        </c:ser>
        <c:ser>
          <c:idx val="2"/>
          <c:order val="2"/>
          <c:tx>
            <c:strRef>
              <c:f>'Fig 6_7'!$E$20</c:f>
              <c:strCache>
                <c:ptCount val="1"/>
                <c:pt idx="0">
                  <c:v>Edible fruit and nuts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'Fig 6_7'!$F$17:$AG$17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6_7'!$F$20:$AG$20</c:f>
              <c:numCache>
                <c:formatCode>General</c:formatCode>
                <c:ptCount val="28"/>
                <c:pt idx="0">
                  <c:v>10625409</c:v>
                </c:pt>
                <c:pt idx="1">
                  <c:v>18696412</c:v>
                </c:pt>
                <c:pt idx="2">
                  <c:v>16968177</c:v>
                </c:pt>
                <c:pt idx="3">
                  <c:v>19655024</c:v>
                </c:pt>
                <c:pt idx="4">
                  <c:v>17267042</c:v>
                </c:pt>
                <c:pt idx="5">
                  <c:v>19670683</c:v>
                </c:pt>
                <c:pt idx="6">
                  <c:v>23495993</c:v>
                </c:pt>
                <c:pt idx="7">
                  <c:v>23119725</c:v>
                </c:pt>
                <c:pt idx="8">
                  <c:v>24817109</c:v>
                </c:pt>
                <c:pt idx="9">
                  <c:v>34288227</c:v>
                </c:pt>
                <c:pt idx="10">
                  <c:v>48565558</c:v>
                </c:pt>
                <c:pt idx="11">
                  <c:v>72023252</c:v>
                </c:pt>
                <c:pt idx="12">
                  <c:v>68146590</c:v>
                </c:pt>
                <c:pt idx="13">
                  <c:v>51571981</c:v>
                </c:pt>
                <c:pt idx="14">
                  <c:v>68597298</c:v>
                </c:pt>
                <c:pt idx="15">
                  <c:v>63049555</c:v>
                </c:pt>
                <c:pt idx="16">
                  <c:v>84805440</c:v>
                </c:pt>
                <c:pt idx="17">
                  <c:v>121581873</c:v>
                </c:pt>
                <c:pt idx="18">
                  <c:v>139985833</c:v>
                </c:pt>
                <c:pt idx="19">
                  <c:v>262847523</c:v>
                </c:pt>
                <c:pt idx="20">
                  <c:v>297682017</c:v>
                </c:pt>
                <c:pt idx="21">
                  <c:v>315308586</c:v>
                </c:pt>
                <c:pt idx="22">
                  <c:v>224056167</c:v>
                </c:pt>
                <c:pt idx="23">
                  <c:v>215411953</c:v>
                </c:pt>
                <c:pt idx="24">
                  <c:v>299060072</c:v>
                </c:pt>
                <c:pt idx="25">
                  <c:v>279193064</c:v>
                </c:pt>
                <c:pt idx="26">
                  <c:v>212461396</c:v>
                </c:pt>
                <c:pt idx="27">
                  <c:v>415788049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CF-4F0C-A83E-47706A4A5441}"/>
            </c:ext>
          </c:extLst>
        </c:ser>
        <c:ser>
          <c:idx val="3"/>
          <c:order val="3"/>
          <c:tx>
            <c:strRef>
              <c:f>'Fig 6_7'!$E$21</c:f>
              <c:strCache>
                <c:ptCount val="1"/>
                <c:pt idx="0">
                  <c:v>Beverages, spirits &amp;vinegar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'Fig 6_7'!$F$17:$AG$17</c:f>
              <c:strCach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strCache>
            </c:strRef>
          </c:cat>
          <c:val>
            <c:numRef>
              <c:f>'Fig 6_7'!$F$21:$AG$21</c:f>
              <c:numCache>
                <c:formatCode>General</c:formatCode>
                <c:ptCount val="28"/>
                <c:pt idx="0">
                  <c:v>6982536</c:v>
                </c:pt>
                <c:pt idx="1">
                  <c:v>26198198</c:v>
                </c:pt>
                <c:pt idx="2">
                  <c:v>22922738</c:v>
                </c:pt>
                <c:pt idx="3">
                  <c:v>16363043</c:v>
                </c:pt>
                <c:pt idx="4">
                  <c:v>29601928</c:v>
                </c:pt>
                <c:pt idx="5">
                  <c:v>30731288</c:v>
                </c:pt>
                <c:pt idx="6">
                  <c:v>43288059</c:v>
                </c:pt>
                <c:pt idx="7">
                  <c:v>45975384</c:v>
                </c:pt>
                <c:pt idx="8">
                  <c:v>47224662</c:v>
                </c:pt>
                <c:pt idx="9">
                  <c:v>119025971</c:v>
                </c:pt>
                <c:pt idx="10">
                  <c:v>181731998</c:v>
                </c:pt>
                <c:pt idx="11">
                  <c:v>206137596</c:v>
                </c:pt>
                <c:pt idx="12">
                  <c:v>227388228</c:v>
                </c:pt>
                <c:pt idx="13">
                  <c:v>229893086</c:v>
                </c:pt>
                <c:pt idx="14">
                  <c:v>224966289</c:v>
                </c:pt>
                <c:pt idx="15">
                  <c:v>210968468</c:v>
                </c:pt>
                <c:pt idx="16">
                  <c:v>283436822</c:v>
                </c:pt>
                <c:pt idx="17">
                  <c:v>335163633</c:v>
                </c:pt>
                <c:pt idx="18">
                  <c:v>285968749</c:v>
                </c:pt>
                <c:pt idx="19">
                  <c:v>356502761</c:v>
                </c:pt>
                <c:pt idx="20">
                  <c:v>250962578</c:v>
                </c:pt>
                <c:pt idx="21">
                  <c:v>232306708</c:v>
                </c:pt>
                <c:pt idx="22">
                  <c:v>260629186</c:v>
                </c:pt>
                <c:pt idx="23">
                  <c:v>309675318</c:v>
                </c:pt>
                <c:pt idx="24">
                  <c:v>346471894</c:v>
                </c:pt>
                <c:pt idx="25">
                  <c:v>223069337</c:v>
                </c:pt>
                <c:pt idx="26">
                  <c:v>327106631</c:v>
                </c:pt>
                <c:pt idx="27">
                  <c:v>394513666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CF-4F0C-A83E-47706A4A5441}"/>
            </c:ext>
          </c:extLst>
        </c:ser>
        <c:dLbls/>
        <c:marker val="1"/>
        <c:axId val="102916096"/>
        <c:axId val="102917632"/>
      </c:lineChart>
      <c:catAx>
        <c:axId val="1029160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917632"/>
        <c:crosses val="autoZero"/>
        <c:auto val="1"/>
        <c:lblAlgn val="ctr"/>
        <c:lblOffset val="100"/>
      </c:catAx>
      <c:valAx>
        <c:axId val="102917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2916096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4.8525276306323984E-3"/>
                <c:y val="0.369940038222226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r>
                    <a:rPr lang="en-ZA" sz="1600" dirty="0" err="1">
                      <a:latin typeface="Century Gothic" panose="020B0502020202020204" pitchFamily="34" charset="0"/>
                    </a:rPr>
                    <a:t>R'Billions</a:t>
                  </a:r>
                  <a:endParaRPr lang="en-ZA" sz="1600" dirty="0">
                    <a:latin typeface="Century Gothic" panose="020B0502020202020204" pitchFamily="34" charset="0"/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197459767481102E-2"/>
          <c:y val="0.86531718912494415"/>
          <c:w val="0.77525010764764091"/>
          <c:h val="0.119787080984291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9407D-3ED1-9045-870C-11E31CD64F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39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9407D-3ED1-9045-870C-11E31CD64F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0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9407D-3ED1-9045-870C-11E31CD64F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48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9407D-3ED1-9045-870C-11E31CD64F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774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9407D-3ED1-9045-870C-11E31CD64F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73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7.xml"/><Relationship Id="rId4" Type="http://schemas.openxmlformats.org/officeDocument/2006/relationships/image" Target="../media/image15.pn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6.xml"/><Relationship Id="rId1" Type="http://schemas.openxmlformats.org/officeDocument/2006/relationships/tags" Target="../tags/tag24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4.xml"/><Relationship Id="rId1" Type="http://schemas.openxmlformats.org/officeDocument/2006/relationships/tags" Target="../tags/tag26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6.xml"/><Relationship Id="rId1" Type="http://schemas.openxmlformats.org/officeDocument/2006/relationships/tags" Target="../tags/tag26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0.xml"/><Relationship Id="rId4" Type="http://schemas.openxmlformats.org/officeDocument/2006/relationships/image" Target="../media/image15.pn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942708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AGOA and Agriculture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505938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Agriculture\WCG - Logo - Agriculture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35" y="382084"/>
            <a:ext cx="72008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934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1173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2077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888597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49099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6602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46700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0275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033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14685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971526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84380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8159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46822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Agriculture\WCG - Logo - Agriculture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8077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41257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78842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49609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598296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985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99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1053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93253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9468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Name.Surname@elsenburg.com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www.elsenburg.com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Agriculture\WCG - Logo - Agriculture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668" y="1926794"/>
            <a:ext cx="3210243" cy="6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1494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9439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AGOA and Agriculture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977158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225"/>
              </a:spcBef>
              <a:defRPr sz="195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8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8"/>
            <a:ext cx="2112235" cy="365125"/>
          </a:xfrm>
        </p:spPr>
        <p:txBody>
          <a:bodyPr>
            <a:normAutofit/>
          </a:bodyPr>
          <a:lstStyle>
            <a:lvl1pPr algn="r">
              <a:defRPr sz="8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8"/>
            <a:ext cx="2592288" cy="365125"/>
          </a:xfrm>
        </p:spPr>
        <p:txBody>
          <a:bodyPr>
            <a:normAutofit/>
          </a:bodyPr>
          <a:lstStyle>
            <a:lvl1pPr algn="r"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85605" cy="2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79" y="393513"/>
            <a:ext cx="510189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5974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35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196755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4049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196755"/>
            <a:ext cx="5414268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4" y="1196755"/>
            <a:ext cx="5414268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45010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35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8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2657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412779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70917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9"/>
            <a:ext cx="541426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4" y="1412779"/>
            <a:ext cx="541426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06615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2964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2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11445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2" y="1196752"/>
            <a:ext cx="5414268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4" y="1196752"/>
            <a:ext cx="5414268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57277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1998724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182168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9"/>
            <a:ext cx="5414268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4" y="1412779"/>
            <a:ext cx="5414268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57146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574535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20" y="2276875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2871" y="6140880"/>
            <a:ext cx="1835311" cy="5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04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2872" y="6163537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9066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9"/>
            <a:ext cx="729681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91883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90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2" y="1412777"/>
            <a:ext cx="8006556" cy="4680048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36885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2" y="3532181"/>
            <a:ext cx="11462940" cy="255145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441484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2" y="1412776"/>
            <a:ext cx="11462940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175400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2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7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1412776"/>
            <a:ext cx="11462940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9554125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2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7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3703287"/>
            <a:ext cx="11462940" cy="238034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89612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2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2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218936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5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5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5" y="4540292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1412780"/>
            <a:ext cx="7405311" cy="466590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91997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8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8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7" y="3497483"/>
            <a:ext cx="53689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6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6" y="3497483"/>
            <a:ext cx="53689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8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7" y="4043102"/>
            <a:ext cx="4978745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2" y="565704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6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8"/>
            <a:ext cx="2217711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7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4423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5" y="3861051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1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554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39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480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818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480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3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677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51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985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03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3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49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80679-6616-1A4D-9844-445012C1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1CB4D04E-6D3E-AD4B-A5C9-F09ADA2963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28813"/>
            <a:ext cx="10515600" cy="38195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60685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Agriculture\WCG - Logo - Agriculture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35" y="382084"/>
            <a:ext cx="72008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795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483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3913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21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247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6667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666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67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310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4602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202123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1620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183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783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Agriculture\WCG - Logo - Agriculture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287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245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8946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6050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5042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2852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860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362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3517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025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Name.Surname@elsenburg.com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www.elsenburg.com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Agriculture\WCG - Logo - Agriculture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668" y="1926794"/>
            <a:ext cx="3210243" cy="6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2854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7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769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ZA" dirty="0">
              <a:solidFill>
                <a:srgbClr val="998F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643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225"/>
              </a:spcBef>
              <a:defRPr sz="195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8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8"/>
            <a:ext cx="2112235" cy="365125"/>
          </a:xfrm>
        </p:spPr>
        <p:txBody>
          <a:bodyPr>
            <a:normAutofit/>
          </a:bodyPr>
          <a:lstStyle>
            <a:lvl1pPr algn="r">
              <a:defRPr sz="8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8"/>
            <a:ext cx="2592288" cy="365125"/>
          </a:xfrm>
        </p:spPr>
        <p:txBody>
          <a:bodyPr>
            <a:normAutofit/>
          </a:bodyPr>
          <a:lstStyle>
            <a:lvl1pPr algn="r"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85605" cy="2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79" y="393513"/>
            <a:ext cx="510189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585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35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196755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3661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196755"/>
            <a:ext cx="5414268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4" y="1196755"/>
            <a:ext cx="5414268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0067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35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090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2" y="1412779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536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9"/>
            <a:ext cx="541426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4" y="1412779"/>
            <a:ext cx="541426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5285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370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2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4774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2" y="1196752"/>
            <a:ext cx="5414268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4" y="1196752"/>
            <a:ext cx="5414268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180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4708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337233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12003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2" y="1412779"/>
            <a:ext cx="5414268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4" y="1412779"/>
            <a:ext cx="5414268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0016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2" y="5681851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58648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20" y="2276875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2871" y="6140880"/>
            <a:ext cx="1835311" cy="5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728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9"/>
            <a:ext cx="729681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35638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90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2" y="1412777"/>
            <a:ext cx="8006556" cy="4680048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3006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2" y="3532181"/>
            <a:ext cx="11462940" cy="255145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40523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2" y="1412776"/>
            <a:ext cx="11462940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70631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2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7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1412776"/>
            <a:ext cx="11462940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6459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5981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2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5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7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3703287"/>
            <a:ext cx="11462940" cy="238034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80696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2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2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10715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2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6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5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5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5" y="4540292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2" y="1412780"/>
            <a:ext cx="7405311" cy="466590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2" y="1039981"/>
            <a:ext cx="11462940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10821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8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8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7" y="3497483"/>
            <a:ext cx="53689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6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6" y="3497483"/>
            <a:ext cx="53689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8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7" y="4043102"/>
            <a:ext cx="4978745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2" y="565704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6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29719" y="1859448"/>
            <a:ext cx="2217711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95" y="3331667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093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5" y="3861051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1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0759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AGOA and Agriculture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84D0-0A4C-411D-8BDF-0F4400F7858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426724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Agriculture\WCG - Logo - Agriculture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35" y="382084"/>
            <a:ext cx="72008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82307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8338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09017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873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6579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1634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1718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773112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45441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267330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351681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0687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3112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48006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Agriculture\WCG - Logo - Agriculture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441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55606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68589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019368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400737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68982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04337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9758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81689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80623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Name.Surname@elsenburg.com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www.elsenburg.com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Agriculture\WCG - Logo - Agriculture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668" y="1926794"/>
            <a:ext cx="3210243" cy="6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0469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28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tags" Target="../tags/tag49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tags" Target="../tags/tag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tags" Target="../tags/tag48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ags" Target="../tags/tag44.xml"/><Relationship Id="rId36" Type="http://schemas.openxmlformats.org/officeDocument/2006/relationships/image" Target="../media/image10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tags" Target="../tags/tag47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vmlDrawing" Target="../drawings/vmlDrawing2.vml"/><Relationship Id="rId30" Type="http://schemas.openxmlformats.org/officeDocument/2006/relationships/tags" Target="../tags/tag46.xml"/><Relationship Id="rId35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tags" Target="../tags/tag9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ags" Target="../tags/tag91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oleObject" Target="../embeddings/oleObject3.bin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vmlDrawing" Target="../drawings/vmlDrawing3.vml"/><Relationship Id="rId30" Type="http://schemas.openxmlformats.org/officeDocument/2006/relationships/tags" Target="../tags/tag9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oleObject" Target="../embeddings/oleObject4.bin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tags" Target="../tags/tag139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tags" Target="../tags/tag13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tags" Target="../tags/tag138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tags" Target="../tags/tag134.xml"/><Relationship Id="rId36" Type="http://schemas.openxmlformats.org/officeDocument/2006/relationships/image" Target="../media/image10.png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tags" Target="../tags/tag137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vmlDrawing" Target="../drawings/vmlDrawing4.vml"/><Relationship Id="rId30" Type="http://schemas.openxmlformats.org/officeDocument/2006/relationships/tags" Target="../tags/tag136.xml"/><Relationship Id="rId35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34" Type="http://schemas.openxmlformats.org/officeDocument/2006/relationships/oleObject" Target="../embeddings/oleObject5.bin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tags" Target="../tags/tag186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tags" Target="../tags/tag18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tags" Target="../tags/tag185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tags" Target="../tags/tag181.xml"/><Relationship Id="rId36" Type="http://schemas.openxmlformats.org/officeDocument/2006/relationships/image" Target="../media/image10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tags" Target="../tags/tag184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vmlDrawing" Target="../drawings/vmlDrawing5.vml"/><Relationship Id="rId30" Type="http://schemas.openxmlformats.org/officeDocument/2006/relationships/tags" Target="../tags/tag183.xml"/><Relationship Id="rId35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vmlDrawing" Target="../drawings/vmlDrawing6.v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theme" Target="../theme/theme6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tags" Target="../tags/tag230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image" Target="../media/image16.png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tags" Target="../tags/tag229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tags" Target="../tags/tag228.xml"/><Relationship Id="rId30" Type="http://schemas.openxmlformats.org/officeDocument/2006/relationships/oleObject" Target="../embeddings/oleObject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1090" name="think-cell Slide" r:id="rId31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11" name="Picture 115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7797" y="6295516"/>
            <a:ext cx="1115548" cy="42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818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2114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5" name="Picture 115" descr="C:\Users\Conny\Desktop\WCG\WCG - Logo\PNG\Logos blue\Agriculture\WCG - Logo - Agriculture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400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p:oleObj spid="_x0000_s3138" name="think-cell Slide" r:id="rId31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393702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393702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1" y="931933"/>
            <a:ext cx="11798299" cy="6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41" y="6370179"/>
            <a:ext cx="1344000" cy="2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81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25"/>
        </a:spcBef>
        <a:buFont typeface="Arial" pitchFamily="34" charset="0"/>
        <a:buNone/>
        <a:defRPr sz="12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02060"/>
        </a:buClr>
        <a:buFontTx/>
        <a:buBlip>
          <a:blip r:embed="rId34"/>
        </a:buBlip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•"/>
        <a:defRPr lang="en-US" sz="12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50000" indent="-1350000" algn="l" defTabSz="685800" rtl="0" eaLnBrk="1" latinLnBrk="0" hangingPunct="1">
        <a:spcBef>
          <a:spcPts val="225"/>
        </a:spcBef>
        <a:buFont typeface="Arial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4162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5" name="Picture 115" descr="C:\Users\Conny\Desktop\WCG\WCG - Logo\PNG\Logos blue\Agriculture\WCG - Logo - Agriculture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77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474096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5186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AGOA and Agriculture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5" name="Picture 115" descr="C:\Users\Conny\Desktop\WCG\WCG - Logo\PNG\Logos blue\Agriculture\WCG - Logo - Agriculture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16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p:oleObj spid="_x0000_s6210" name="think-cell Slide" r:id="rId30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393702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393702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701" y="931933"/>
            <a:ext cx="11798299" cy="64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41" y="6370179"/>
            <a:ext cx="1344000" cy="2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9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</p:sldLayoutIdLst>
  <p:hf sldNum="0" hdr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25"/>
        </a:spcBef>
        <a:buFont typeface="Arial" pitchFamily="34" charset="0"/>
        <a:buNone/>
        <a:defRPr sz="12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02060"/>
        </a:buClr>
        <a:buFontTx/>
        <a:buBlip>
          <a:blip r:embed="rId33"/>
        </a:buBlip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•"/>
        <a:defRPr lang="en-US" sz="12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50000" indent="-1350000" algn="l" defTabSz="685800" rtl="0" eaLnBrk="1" latinLnBrk="0" hangingPunct="1">
        <a:spcBef>
          <a:spcPts val="225"/>
        </a:spcBef>
        <a:buFont typeface="Arial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svg"/><Relationship Id="rId18" Type="http://schemas.openxmlformats.org/officeDocument/2006/relationships/image" Target="../media/image42.png"/><Relationship Id="rId26" Type="http://schemas.openxmlformats.org/officeDocument/2006/relationships/image" Target="../media/image46.png"/><Relationship Id="rId3" Type="http://schemas.openxmlformats.org/officeDocument/2006/relationships/image" Target="../media/image35.png"/><Relationship Id="rId21" Type="http://schemas.openxmlformats.org/officeDocument/2006/relationships/image" Target="../media/image51.svg"/><Relationship Id="rId7" Type="http://schemas.openxmlformats.org/officeDocument/2006/relationships/image" Target="../media/image37.svg"/><Relationship Id="rId12" Type="http://schemas.openxmlformats.org/officeDocument/2006/relationships/image" Target="../media/image39.png"/><Relationship Id="rId17" Type="http://schemas.openxmlformats.org/officeDocument/2006/relationships/image" Target="../media/image47.svg"/><Relationship Id="rId25" Type="http://schemas.openxmlformats.org/officeDocument/2006/relationships/image" Target="../media/image55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11" Type="http://schemas.openxmlformats.org/officeDocument/2006/relationships/image" Target="../media/image41.svg"/><Relationship Id="rId24" Type="http://schemas.openxmlformats.org/officeDocument/2006/relationships/image" Target="../media/image45.png"/><Relationship Id="rId5" Type="http://schemas.openxmlformats.org/officeDocument/2006/relationships/image" Target="../media/image36.png"/><Relationship Id="rId15" Type="http://schemas.openxmlformats.org/officeDocument/2006/relationships/image" Target="../media/image45.svg"/><Relationship Id="rId23" Type="http://schemas.openxmlformats.org/officeDocument/2006/relationships/image" Target="../media/image53.svg"/><Relationship Id="rId10" Type="http://schemas.openxmlformats.org/officeDocument/2006/relationships/image" Target="../media/image38.png"/><Relationship Id="rId19" Type="http://schemas.openxmlformats.org/officeDocument/2006/relationships/image" Target="../media/image49.svg"/><Relationship Id="rId4" Type="http://schemas.openxmlformats.org/officeDocument/2006/relationships/image" Target="../media/image35.svg"/><Relationship Id="rId9" Type="http://schemas.openxmlformats.org/officeDocument/2006/relationships/image" Target="../media/image39.svg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25.pn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29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23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29.svg"/><Relationship Id="rId9" Type="http://schemas.openxmlformats.org/officeDocument/2006/relationships/image" Target="../media/image19.svg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525624"/>
            <a:ext cx="10945216" cy="1873674"/>
          </a:xfrm>
        </p:spPr>
        <p:txBody>
          <a:bodyPr>
            <a:normAutofit/>
          </a:bodyPr>
          <a:lstStyle/>
          <a:p>
            <a:r>
              <a:rPr lang="en-ZA" sz="4000" b="1" dirty="0"/>
              <a:t>AGOA: IMPACT ON AGRICULTURE</a:t>
            </a:r>
          </a:p>
          <a:p>
            <a:endParaRPr lang="en-ZA" sz="3200" b="0" dirty="0"/>
          </a:p>
          <a:p>
            <a:r>
              <a:rPr lang="en-US" sz="2800" dirty="0" smtClean="0"/>
              <a:t>Matoti Bongiswa</a:t>
            </a:r>
            <a:endParaRPr lang="en-ZA" sz="28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7740526" y="5788637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smtClean="0">
                <a:solidFill>
                  <a:schemeClr val="bg1"/>
                </a:solidFill>
              </a:rPr>
              <a:t>09 June 2023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5602CD-A313-43E5-8AB4-3FEDB048D88F}"/>
              </a:ext>
            </a:extLst>
          </p:cNvPr>
          <p:cNvSpPr txBox="1"/>
          <p:nvPr/>
        </p:nvSpPr>
        <p:spPr>
          <a:xfrm>
            <a:off x="7740526" y="2675324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xmlns="" val="190966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 descr="Cause And Effect outline">
            <a:extLst>
              <a:ext uri="{FF2B5EF4-FFF2-40B4-BE49-F238E27FC236}">
                <a16:creationId xmlns:a16="http://schemas.microsoft.com/office/drawing/2014/main" xmlns="" id="{7010488E-846A-FC6B-AFE0-061F7BF68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2521" y="3085222"/>
            <a:ext cx="1130229" cy="1130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5272C-93C7-474B-8E01-B2C5B5C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285" y="-171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kern="1200" dirty="0"/>
              <a:t>Risks for South Africa &amp; the WC</a:t>
            </a:r>
            <a:endParaRPr lang="en-ZA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2B6488-6A02-1288-FF98-DB10C1DBC1DC}"/>
              </a:ext>
            </a:extLst>
          </p:cNvPr>
          <p:cNvSpPr txBox="1"/>
          <p:nvPr/>
        </p:nvSpPr>
        <p:spPr>
          <a:xfrm>
            <a:off x="3478260" y="1572805"/>
            <a:ext cx="8484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+mj-lt"/>
              </a:rPr>
              <a:t>AGOA not only about exports, but about imports as well (chicken imports, etc.)</a:t>
            </a:r>
          </a:p>
        </p:txBody>
      </p:sp>
      <p:pic>
        <p:nvPicPr>
          <p:cNvPr id="14" name="Graphic 13" descr="Earth globe: Americas with solid fill">
            <a:extLst>
              <a:ext uri="{FF2B5EF4-FFF2-40B4-BE49-F238E27FC236}">
                <a16:creationId xmlns:a16="http://schemas.microsoft.com/office/drawing/2014/main" xmlns="" id="{3FD16373-39F8-3409-B1DA-6BB22BC9F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1120296"/>
            <a:ext cx="1440000" cy="1440000"/>
          </a:xfrm>
          <a:prstGeom prst="rect">
            <a:avLst/>
          </a:prstGeom>
        </p:spPr>
      </p:pic>
      <p:pic>
        <p:nvPicPr>
          <p:cNvPr id="16" name="Graphic 15" descr="Earth globe: Africa and Europe with solid fill">
            <a:extLst>
              <a:ext uri="{FF2B5EF4-FFF2-40B4-BE49-F238E27FC236}">
                <a16:creationId xmlns:a16="http://schemas.microsoft.com/office/drawing/2014/main" xmlns="" id="{99025E23-264D-C09D-2C7D-43BD82F0DD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21000" y="1120296"/>
            <a:ext cx="1440000" cy="1440000"/>
          </a:xfrm>
          <a:prstGeom prst="rect">
            <a:avLst/>
          </a:prstGeom>
        </p:spPr>
      </p:pic>
      <p:pic>
        <p:nvPicPr>
          <p:cNvPr id="22" name="Graphic 21" descr="Line arrow: Anti-clockwise curve with solid fill">
            <a:extLst>
              <a:ext uri="{FF2B5EF4-FFF2-40B4-BE49-F238E27FC236}">
                <a16:creationId xmlns:a16="http://schemas.microsoft.com/office/drawing/2014/main" xmlns="" id="{40E8D397-4199-CBFC-3347-F7A8A60A5A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6086392">
            <a:off x="1173300" y="1921894"/>
            <a:ext cx="914400" cy="914400"/>
          </a:xfrm>
          <a:prstGeom prst="rect">
            <a:avLst/>
          </a:prstGeom>
        </p:spPr>
      </p:pic>
      <p:pic>
        <p:nvPicPr>
          <p:cNvPr id="23" name="Graphic 22" descr="Line arrow: Anti-clockwise curve with solid fill">
            <a:extLst>
              <a:ext uri="{FF2B5EF4-FFF2-40B4-BE49-F238E27FC236}">
                <a16:creationId xmlns:a16="http://schemas.microsoft.com/office/drawing/2014/main" xmlns="" id="{C6AE6F62-7FBA-AF75-475F-8BFFBD0220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6086392" flipH="1" flipV="1">
            <a:off x="1146541" y="804350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70908DB-C84B-41F1-2193-10B5BAAB0601}"/>
              </a:ext>
            </a:extLst>
          </p:cNvPr>
          <p:cNvSpPr txBox="1"/>
          <p:nvPr/>
        </p:nvSpPr>
        <p:spPr>
          <a:xfrm>
            <a:off x="3552425" y="3218818"/>
            <a:ext cx="8484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+mj-lt"/>
              </a:rPr>
              <a:t>Market closure by far the biggest risk - premium market and oversupply of alternative markets</a:t>
            </a:r>
          </a:p>
        </p:txBody>
      </p:sp>
      <p:pic>
        <p:nvPicPr>
          <p:cNvPr id="29" name="Graphic 28" descr="Earth globe: Americas with solid fill">
            <a:extLst>
              <a:ext uri="{FF2B5EF4-FFF2-40B4-BE49-F238E27FC236}">
                <a16:creationId xmlns:a16="http://schemas.microsoft.com/office/drawing/2014/main" xmlns="" id="{3C07230E-8367-4440-B522-602EB73BD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2966846"/>
            <a:ext cx="1440000" cy="1440000"/>
          </a:xfrm>
          <a:prstGeom prst="rect">
            <a:avLst/>
          </a:prstGeom>
        </p:spPr>
      </p:pic>
      <p:pic>
        <p:nvPicPr>
          <p:cNvPr id="33" name="Graphic 32" descr="No sign outline">
            <a:extLst>
              <a:ext uri="{FF2B5EF4-FFF2-40B4-BE49-F238E27FC236}">
                <a16:creationId xmlns:a16="http://schemas.microsoft.com/office/drawing/2014/main" xmlns="" id="{EB2EB20E-FD8F-B916-E453-40E0920BAB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19194" y="3390302"/>
            <a:ext cx="601611" cy="601611"/>
          </a:xfrm>
          <a:prstGeom prst="rect">
            <a:avLst/>
          </a:prstGeom>
        </p:spPr>
      </p:pic>
      <p:pic>
        <p:nvPicPr>
          <p:cNvPr id="41" name="Graphic 40" descr="Globe with solid fill">
            <a:extLst>
              <a:ext uri="{FF2B5EF4-FFF2-40B4-BE49-F238E27FC236}">
                <a16:creationId xmlns:a16="http://schemas.microsoft.com/office/drawing/2014/main" xmlns="" id="{92E3A5E6-321B-8F68-5D4A-9E8B1F94A7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862819" y="2931933"/>
            <a:ext cx="1439999" cy="1439999"/>
          </a:xfrm>
          <a:prstGeom prst="rect">
            <a:avLst/>
          </a:prstGeom>
        </p:spPr>
      </p:pic>
      <p:pic>
        <p:nvPicPr>
          <p:cNvPr id="37" name="Graphic 36" descr="Supply And Demand with solid fill">
            <a:extLst>
              <a:ext uri="{FF2B5EF4-FFF2-40B4-BE49-F238E27FC236}">
                <a16:creationId xmlns:a16="http://schemas.microsoft.com/office/drawing/2014/main" xmlns="" id="{828F4DF6-988E-3ECA-C5B5-ABDEC735A4D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143931" y="3164186"/>
            <a:ext cx="728726" cy="72872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16949C2-AC62-0736-AD1D-1CE1D4CF7E18}"/>
              </a:ext>
            </a:extLst>
          </p:cNvPr>
          <p:cNvSpPr txBox="1"/>
          <p:nvPr/>
        </p:nvSpPr>
        <p:spPr>
          <a:xfrm>
            <a:off x="3478260" y="5028778"/>
            <a:ext cx="84847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+mj-lt"/>
              </a:rPr>
              <a:t>AGOA discussion should be contextualised within the current economic environment with nominal prices under pressure while cost is at an all time high</a:t>
            </a:r>
          </a:p>
        </p:txBody>
      </p:sp>
      <p:pic>
        <p:nvPicPr>
          <p:cNvPr id="59" name="Graphic 58" descr="Produce with solid fill">
            <a:extLst>
              <a:ext uri="{FF2B5EF4-FFF2-40B4-BE49-F238E27FC236}">
                <a16:creationId xmlns:a16="http://schemas.microsoft.com/office/drawing/2014/main" xmlns="" id="{902CCC8F-F061-FFC4-6761-71D8A7C1C05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0" y="4867766"/>
            <a:ext cx="1440000" cy="1440000"/>
          </a:xfrm>
          <a:prstGeom prst="rect">
            <a:avLst/>
          </a:prstGeom>
        </p:spPr>
      </p:pic>
      <p:pic>
        <p:nvPicPr>
          <p:cNvPr id="61" name="Graphic 60" descr="Seed Packet with solid fill">
            <a:extLst>
              <a:ext uri="{FF2B5EF4-FFF2-40B4-BE49-F238E27FC236}">
                <a16:creationId xmlns:a16="http://schemas.microsoft.com/office/drawing/2014/main" xmlns="" id="{DAD6A5F3-2F3E-971B-08F3-6D12AAF7CFF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788568" y="4793444"/>
            <a:ext cx="1440000" cy="1440000"/>
          </a:xfrm>
          <a:prstGeom prst="rect">
            <a:avLst/>
          </a:prstGeom>
        </p:spPr>
      </p:pic>
      <p:pic>
        <p:nvPicPr>
          <p:cNvPr id="51" name="Graphic 50" descr="Thermometer with solid fill">
            <a:extLst>
              <a:ext uri="{FF2B5EF4-FFF2-40B4-BE49-F238E27FC236}">
                <a16:creationId xmlns:a16="http://schemas.microsoft.com/office/drawing/2014/main" xmlns="" id="{7E7D3AEE-93E0-2C27-C121-6C5A1D43F29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2508294" y="5513444"/>
            <a:ext cx="869623" cy="869623"/>
          </a:xfrm>
          <a:prstGeom prst="rect">
            <a:avLst/>
          </a:prstGeom>
        </p:spPr>
      </p:pic>
      <p:pic>
        <p:nvPicPr>
          <p:cNvPr id="53" name="Graphic 52" descr="Snowflake with solid fill">
            <a:extLst>
              <a:ext uri="{FF2B5EF4-FFF2-40B4-BE49-F238E27FC236}">
                <a16:creationId xmlns:a16="http://schemas.microsoft.com/office/drawing/2014/main" xmlns="" id="{255D2394-F019-0CDB-5A68-983885BD851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648737" y="55440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6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60" y="229139"/>
            <a:ext cx="11462940" cy="559256"/>
          </a:xfrm>
        </p:spPr>
        <p:txBody>
          <a:bodyPr>
            <a:noAutofit/>
          </a:bodyPr>
          <a:lstStyle/>
          <a:p>
            <a:pPr lvl="0"/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What the Province C</a:t>
            </a: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endParaRPr lang="en-GB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20578" y="1079835"/>
            <a:ext cx="7771165" cy="5633070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ZA" sz="2600" dirty="0"/>
              <a:t>Understand the situation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ZA" sz="2200" dirty="0"/>
              <a:t>Access various </a:t>
            </a:r>
            <a:r>
              <a:rPr lang="en-ZA" sz="2200" dirty="0" smtClean="0"/>
              <a:t>documents and conduct analysis</a:t>
            </a:r>
            <a:endParaRPr lang="en-ZA" sz="22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 smtClean="0"/>
              <a:t>Engage </a:t>
            </a:r>
            <a:r>
              <a:rPr lang="en-US" sz="2600" dirty="0"/>
              <a:t>potential influencers in the USA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Letter from Premier </a:t>
            </a:r>
            <a:r>
              <a:rPr lang="en-US" sz="2200" dirty="0" err="1"/>
              <a:t>Winde</a:t>
            </a:r>
            <a:r>
              <a:rPr lang="en-US" sz="2200" dirty="0"/>
              <a:t> to Governor </a:t>
            </a:r>
            <a:r>
              <a:rPr lang="en-US" sz="2200" dirty="0" err="1"/>
              <a:t>Newstom</a:t>
            </a:r>
            <a:r>
              <a:rPr lang="en-US" sz="2200" dirty="0"/>
              <a:t> of California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Discussion between Minister Meyer and Secretary Ross (CDFA</a:t>
            </a:r>
            <a:r>
              <a:rPr lang="en-US" sz="22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ZA" sz="2600" dirty="0" smtClean="0"/>
              <a:t>Engage </a:t>
            </a:r>
            <a:r>
              <a:rPr lang="en-ZA" sz="2600" dirty="0"/>
              <a:t>the other spheres of government in South Africa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200" dirty="0"/>
              <a:t>Ensure that it is on the agenda of the Agricultural Trade Forum (ATF) to engage DTIC</a:t>
            </a:r>
          </a:p>
          <a:p>
            <a:pPr lvl="3">
              <a:lnSpc>
                <a:spcPct val="110000"/>
              </a:lnSpc>
              <a:spcBef>
                <a:spcPts val="0"/>
              </a:spcBef>
            </a:pPr>
            <a:r>
              <a:rPr lang="en-US" sz="1800" dirty="0" err="1"/>
              <a:t>WCDoA</a:t>
            </a:r>
            <a:r>
              <a:rPr lang="en-US" sz="1800" dirty="0"/>
              <a:t> is represented by Dirk Troskie and Bongiswa Matoti</a:t>
            </a:r>
          </a:p>
          <a:p>
            <a:pPr marL="1800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02F56-A9A7-4153-B87B-C1665D463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3393" y="6583566"/>
            <a:ext cx="5518097" cy="230832"/>
          </a:xfrm>
        </p:spPr>
        <p:txBody>
          <a:bodyPr/>
          <a:lstStyle/>
          <a:p>
            <a:r>
              <a:rPr lang="en-GB" dirty="0">
                <a:solidFill>
                  <a:srgbClr val="998F86"/>
                </a:solidFill>
              </a:rPr>
              <a:t>AGOA and Agriculture</a:t>
            </a:r>
          </a:p>
        </p:txBody>
      </p:sp>
      <p:pic>
        <p:nvPicPr>
          <p:cNvPr id="18" name="Picture Placeholder 17" descr="A picture containing text, letter, document, font&#10;&#10;Description automatically generated">
            <a:extLst>
              <a:ext uri="{FF2B5EF4-FFF2-40B4-BE49-F238E27FC236}">
                <a16:creationId xmlns:a16="http://schemas.microsoft.com/office/drawing/2014/main" xmlns="" id="{3B67DD10-DCD0-B21B-ABF9-0C85D44C03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5" b="735"/>
          <a:stretch>
            <a:fillRect/>
          </a:stretch>
        </p:blipFill>
        <p:spPr>
          <a:xfrm>
            <a:off x="8291743" y="1556395"/>
            <a:ext cx="3102633" cy="46799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9374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60" y="229139"/>
            <a:ext cx="11462940" cy="559256"/>
          </a:xfrm>
        </p:spPr>
        <p:txBody>
          <a:bodyPr>
            <a:noAutofit/>
          </a:bodyPr>
          <a:lstStyle/>
          <a:p>
            <a:pPr lvl="0"/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What the Province C</a:t>
            </a: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</a:rPr>
              <a:t>an </a:t>
            </a:r>
            <a:r>
              <a:rPr lang="en-GB" sz="4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endParaRPr lang="en-GB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20578" y="1079835"/>
            <a:ext cx="11336062" cy="5633070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Engage </a:t>
            </a:r>
            <a:r>
              <a:rPr lang="en-US" sz="2800" dirty="0"/>
              <a:t>Stakeholders in Agriculture to support Premier </a:t>
            </a:r>
            <a:r>
              <a:rPr lang="en-US" sz="2800" dirty="0" err="1"/>
              <a:t>Winde</a:t>
            </a:r>
            <a:r>
              <a:rPr lang="en-US" sz="2800" dirty="0"/>
              <a:t> in his engagements of potential influencers in US</a:t>
            </a:r>
          </a:p>
          <a:p>
            <a:pPr lvl="2">
              <a:lnSpc>
                <a:spcPct val="110000"/>
              </a:lnSpc>
            </a:pPr>
            <a:r>
              <a:rPr lang="en-ZA" sz="2000" dirty="0" smtClean="0"/>
              <a:t>Stakeholders to provide </a:t>
            </a:r>
            <a:r>
              <a:rPr lang="en-ZA" sz="2000" dirty="0"/>
              <a:t>support in terms of their USA contacts </a:t>
            </a:r>
            <a:r>
              <a:rPr lang="en-ZA" sz="2000" dirty="0" smtClean="0"/>
              <a:t>for lobbying and advocacy when the </a:t>
            </a:r>
            <a:r>
              <a:rPr lang="en-ZA" sz="2000" dirty="0"/>
              <a:t>Premier is in the USA</a:t>
            </a:r>
            <a:endParaRPr lang="en-ZA" sz="20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 smtClean="0"/>
              <a:t>Key points from Stakeholder engagement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ZA" sz="2000" dirty="0"/>
              <a:t>F</a:t>
            </a:r>
            <a:r>
              <a:rPr lang="en-ZA" sz="2000" dirty="0" smtClean="0"/>
              <a:t>ocus </a:t>
            </a:r>
            <a:r>
              <a:rPr lang="en-ZA" sz="2000" dirty="0"/>
              <a:t>should not only be on what we, Western Cape and South Africa benefit from the USA, but also what they (USA) stand to lose in the absence of AGOA</a:t>
            </a:r>
            <a:r>
              <a:rPr lang="en-ZA" sz="2000" dirty="0" smtClean="0"/>
              <a:t>.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ZA" sz="2000" dirty="0"/>
              <a:t>Use the opportunities provided by the </a:t>
            </a:r>
            <a:r>
              <a:rPr lang="en-ZA" sz="2000" dirty="0" err="1"/>
              <a:t>AfCFTA</a:t>
            </a:r>
            <a:r>
              <a:rPr lang="en-ZA" sz="2000" dirty="0"/>
              <a:t>, to argue why the Western Cape is ready as South Africa is seen as a gateway to the rest of the continent</a:t>
            </a:r>
            <a:r>
              <a:rPr lang="en-ZA" sz="1800" dirty="0" smtClean="0"/>
              <a:t>.</a:t>
            </a:r>
            <a:endParaRPr lang="en-ZA" sz="18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ZA" sz="2000" dirty="0" smtClean="0"/>
              <a:t>Use </a:t>
            </a:r>
            <a:r>
              <a:rPr lang="en-ZA" sz="2000" dirty="0"/>
              <a:t>evidence of the regional competitive value chains to argue to AGOA or any other framework that would be mutually beneficial </a:t>
            </a:r>
            <a:endParaRPr lang="en-ZA" sz="2000" dirty="0" smtClean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ZA" sz="2000" dirty="0"/>
              <a:t>Explore the possibility of a new agreement with the USA, on equal footing as partners, in the areas of youth development, climate change and research and development</a:t>
            </a:r>
            <a:endParaRPr lang="en-ZA" sz="2000" dirty="0" smtClean="0"/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2200" dirty="0" smtClean="0"/>
          </a:p>
          <a:p>
            <a:pPr marL="1800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 smtClean="0"/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02F56-A9A7-4153-B87B-C1665D463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3393" y="6583566"/>
            <a:ext cx="5518097" cy="230832"/>
          </a:xfrm>
        </p:spPr>
        <p:txBody>
          <a:bodyPr/>
          <a:lstStyle/>
          <a:p>
            <a:r>
              <a:rPr lang="en-GB" dirty="0">
                <a:solidFill>
                  <a:srgbClr val="998F86"/>
                </a:solidFill>
              </a:rPr>
              <a:t>AGOA and Agriculture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5887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7" y="180976"/>
            <a:ext cx="11462940" cy="559256"/>
          </a:xfrm>
        </p:spPr>
        <p:txBody>
          <a:bodyPr>
            <a:noAutofit/>
          </a:bodyPr>
          <a:lstStyle/>
          <a:p>
            <a:pPr lvl="0"/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Agricultural trade between South Africa and the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495F45-8EE3-4ABF-AC7B-5C53244D1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762197"/>
              </p:ext>
            </p:extLst>
          </p:nvPr>
        </p:nvGraphicFramePr>
        <p:xfrm>
          <a:off x="393702" y="1083077"/>
          <a:ext cx="11462938" cy="538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39339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5272C-93C7-474B-8E01-B2C5B5C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21" y="-234526"/>
            <a:ext cx="10515600" cy="1325563"/>
          </a:xfrm>
        </p:spPr>
        <p:txBody>
          <a:bodyPr>
            <a:normAutofit/>
          </a:bodyPr>
          <a:lstStyle/>
          <a:p>
            <a:r>
              <a:rPr lang="en-ZA" sz="4000" dirty="0" smtClean="0"/>
              <a:t>Concluding Remarks </a:t>
            </a:r>
            <a:endParaRPr lang="en-ZA" dirty="0">
              <a:solidFill>
                <a:srgbClr val="FFC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F63BDB-B8D8-4DC6-8091-271BA74C8F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810" y="1317532"/>
            <a:ext cx="11449878" cy="49938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ZA" sz="2200" b="0" dirty="0"/>
              <a:t>Western Cape (WC) more at risk than the rest of SA, on average: WC's economic losses due to higher tariffs is twice the magnitude of SA</a:t>
            </a:r>
          </a:p>
          <a:p>
            <a:pPr>
              <a:spcBef>
                <a:spcPts val="1800"/>
              </a:spcBef>
            </a:pPr>
            <a:r>
              <a:rPr lang="en-ZA" sz="2200" b="0" dirty="0"/>
              <a:t>Tariff advantage with AGOA is relatively small, but the scaling of additional cost is significant (R26m to R267m on 2022 top </a:t>
            </a:r>
            <a:r>
              <a:rPr lang="en-ZA" sz="2200" b="0" dirty="0" err="1"/>
              <a:t>agri</a:t>
            </a:r>
            <a:r>
              <a:rPr lang="en-ZA" sz="2200" b="0" dirty="0"/>
              <a:t> exports to the US from the WC)</a:t>
            </a:r>
          </a:p>
          <a:p>
            <a:pPr>
              <a:spcBef>
                <a:spcPts val="1800"/>
              </a:spcBef>
            </a:pPr>
            <a:r>
              <a:rPr lang="en-ZA" sz="2200" b="0" dirty="0"/>
              <a:t>Biggest business and job impact on WC industries on-farm and processing: wine, citrus, deciduous &amp; dairy</a:t>
            </a:r>
          </a:p>
          <a:p>
            <a:pPr>
              <a:spcBef>
                <a:spcPts val="1800"/>
              </a:spcBef>
            </a:pPr>
            <a:r>
              <a:rPr lang="en-ZA" sz="2200" b="0" dirty="0"/>
              <a:t>AGOA not only about exports, but about imports from the US as well</a:t>
            </a:r>
          </a:p>
          <a:p>
            <a:pPr>
              <a:spcBef>
                <a:spcPts val="1800"/>
              </a:spcBef>
            </a:pPr>
            <a:r>
              <a:rPr lang="en-ZA" sz="2200" b="0" dirty="0"/>
              <a:t>Market closure by far the biggest risk - premium market and oversupply of alternative markets in case of market closure</a:t>
            </a:r>
          </a:p>
          <a:p>
            <a:pPr>
              <a:spcBef>
                <a:spcPts val="1800"/>
              </a:spcBef>
            </a:pPr>
            <a:r>
              <a:rPr lang="en-ZA" sz="2200" b="0" dirty="0"/>
              <a:t>AGOA discussion should be contextualised within the current economic environment with nominal prices under pressure while cost is at an all time </a:t>
            </a:r>
            <a:r>
              <a:rPr lang="en-ZA" sz="2200" b="0" dirty="0" smtClean="0"/>
              <a:t>high.</a:t>
            </a:r>
            <a:endParaRPr lang="en-ZA" sz="2200" b="0" dirty="0"/>
          </a:p>
        </p:txBody>
      </p:sp>
    </p:spTree>
    <p:extLst>
      <p:ext uri="{BB962C8B-B14F-4D97-AF65-F5344CB8AC3E}">
        <p14:creationId xmlns:p14="http://schemas.microsoft.com/office/powerpoint/2010/main" xmlns="" val="29356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A1A3EB-D6F7-4819-9779-E0F41A0B44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4739" y="2269202"/>
            <a:ext cx="1564069" cy="701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6140" y="1639956"/>
            <a:ext cx="465151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 Complements from BFAP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4240" y="2145429"/>
            <a:ext cx="1566808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0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Bongiswa Matoti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Director: </a:t>
            </a:r>
            <a:r>
              <a:rPr lang="en-GB" dirty="0" smtClean="0"/>
              <a:t>Agricultural Economic Services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+27 (0)21 808 </a:t>
            </a:r>
            <a:r>
              <a:rPr lang="en-GB" dirty="0" smtClean="0"/>
              <a:t>5213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+27 (0)21 808 </a:t>
            </a:r>
            <a:r>
              <a:rPr lang="en-GB" dirty="0" smtClean="0"/>
              <a:t>5396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Bongiswa.Matoti@Westerncape.gov.za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233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5272C-93C7-474B-8E01-B2C5B5C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525" y="-32469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Background of AGOA</a:t>
            </a:r>
            <a:endParaRPr lang="en-ZA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BD2396-C41B-84AF-E19B-DCE5FD442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1022" y="1070769"/>
            <a:ext cx="5560978" cy="4858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82E237-DB41-8DB3-AE66-CE777718BC0B}"/>
              </a:ext>
            </a:extLst>
          </p:cNvPr>
          <p:cNvSpPr txBox="1"/>
          <p:nvPr/>
        </p:nvSpPr>
        <p:spPr>
          <a:xfrm>
            <a:off x="6631022" y="5929168"/>
            <a:ext cx="5560978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Beneficiaries change from time to time as they are reviewed on an annual basis.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3C7D0EF5-FE25-DA5A-48EE-C72C037B96CB}"/>
              </a:ext>
            </a:extLst>
          </p:cNvPr>
          <p:cNvSpPr/>
          <p:nvPr/>
        </p:nvSpPr>
        <p:spPr>
          <a:xfrm>
            <a:off x="1224793" y="2613993"/>
            <a:ext cx="5147292" cy="19259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+mj-lt"/>
              </a:rPr>
              <a:t>Entered into force in 2000: </a:t>
            </a:r>
          </a:p>
          <a:p>
            <a:pPr marL="400050" lvl="0" indent="-4000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romanLcPeriod"/>
            </a:pPr>
            <a:r>
              <a:rPr lang="en-US" sz="1600" kern="1200" dirty="0">
                <a:latin typeface="+mj-lt"/>
              </a:rPr>
              <a:t>Economic growth, through trade &amp; investment; </a:t>
            </a:r>
          </a:p>
          <a:p>
            <a:pPr marL="400050" lvl="0" indent="-4000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romanLcPeriod"/>
            </a:pPr>
            <a:r>
              <a:rPr lang="en-US" sz="1600" kern="1200" dirty="0">
                <a:latin typeface="+mj-lt"/>
              </a:rPr>
              <a:t>Political development, by promoting democratic governance, the rule of law &amp; human rights in sub-Saharan African countries.</a:t>
            </a:r>
            <a:endParaRPr lang="en-ZA" sz="1600" kern="1200" dirty="0">
              <a:latin typeface="+mj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7BEF7BE2-C561-2D92-4229-FD4649F0FB2C}"/>
              </a:ext>
            </a:extLst>
          </p:cNvPr>
          <p:cNvSpPr/>
          <p:nvPr/>
        </p:nvSpPr>
        <p:spPr>
          <a:xfrm>
            <a:off x="1224793" y="1070769"/>
            <a:ext cx="5147292" cy="14338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2000" b="1" dirty="0">
                <a:latin typeface="+mj-lt"/>
              </a:rPr>
              <a:t>AGOA is:</a:t>
            </a:r>
          </a:p>
          <a:p>
            <a:pPr marL="285750" lvl="0" indent="-285750">
              <a:buFont typeface="+mj-lt"/>
              <a:buAutoNum type="romanLcPeriod"/>
            </a:pPr>
            <a:r>
              <a:rPr lang="en-US" sz="1600" b="0" dirty="0">
                <a:latin typeface="+mj-lt"/>
              </a:rPr>
              <a:t>Unilateral (not negotiated) &amp; non-reciprocal;</a:t>
            </a:r>
          </a:p>
          <a:p>
            <a:pPr marL="285750" lvl="0" indent="-285750">
              <a:buFont typeface="+mj-lt"/>
              <a:buAutoNum type="romanLcPeriod"/>
            </a:pPr>
            <a:r>
              <a:rPr lang="en-US" sz="1600" b="0" dirty="0">
                <a:latin typeface="+mj-lt"/>
              </a:rPr>
              <a:t>An extension of the US </a:t>
            </a:r>
            <a:r>
              <a:rPr lang="en-US" sz="1600" b="0" dirty="0" err="1">
                <a:latin typeface="+mj-lt"/>
              </a:rPr>
              <a:t>Generalised</a:t>
            </a:r>
            <a:r>
              <a:rPr lang="en-US" sz="1600" b="0" dirty="0">
                <a:latin typeface="+mj-lt"/>
              </a:rPr>
              <a:t> System of Preferences (GSP).</a:t>
            </a:r>
            <a:endParaRPr lang="en-ZA" sz="1600" b="0" dirty="0"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CE994B1A-AFD8-656D-6FD8-0C233F5400B7}"/>
              </a:ext>
            </a:extLst>
          </p:cNvPr>
          <p:cNvSpPr/>
          <p:nvPr/>
        </p:nvSpPr>
        <p:spPr>
          <a:xfrm>
            <a:off x="1224793" y="4630071"/>
            <a:ext cx="5147292" cy="21789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2000" b="1" dirty="0">
                <a:latin typeface="+mj-lt"/>
              </a:rPr>
              <a:t>Eligibility: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b="1" dirty="0">
                <a:latin typeface="+mj-lt"/>
              </a:rPr>
              <a:t>Sub-Saharan African countries with a per capita GDP below US12,535; &amp;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b="1" dirty="0">
                <a:latin typeface="+mj-lt"/>
              </a:rPr>
              <a:t>Meet specified economic, </a:t>
            </a:r>
            <a:r>
              <a:rPr lang="en-US" sz="1600" b="1" u="sng" dirty="0">
                <a:latin typeface="+mj-lt"/>
              </a:rPr>
              <a:t>political</a:t>
            </a:r>
            <a:r>
              <a:rPr lang="en-US" sz="1600" b="1" dirty="0">
                <a:latin typeface="+mj-lt"/>
              </a:rPr>
              <a:t>, good governance &amp; human rights conditions, but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…may not engage in activities that </a:t>
            </a:r>
            <a:r>
              <a:rPr lang="en-US" sz="1600" dirty="0" smtClean="0"/>
              <a:t>undermine national </a:t>
            </a:r>
            <a:r>
              <a:rPr lang="en-US" sz="1600" dirty="0"/>
              <a:t>security 	and </a:t>
            </a:r>
            <a:r>
              <a:rPr lang="en-US" sz="1600" b="1" i="1" u="sng" dirty="0"/>
              <a:t>foreign policy interest </a:t>
            </a:r>
            <a:r>
              <a:rPr lang="en-US" sz="1600" b="0" i="1" u="sng" dirty="0"/>
              <a:t>(Sec 104).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A47B704C-237E-A8CF-CC28-C46FF2E6CDE8}"/>
              </a:ext>
            </a:extLst>
          </p:cNvPr>
          <p:cNvSpPr/>
          <p:nvPr/>
        </p:nvSpPr>
        <p:spPr>
          <a:xfrm>
            <a:off x="2390" y="3020730"/>
            <a:ext cx="900000" cy="900000"/>
          </a:xfrm>
          <a:prstGeom prst="roundRect">
            <a:avLst>
              <a:gd name="adj" fmla="val 16670"/>
            </a:avLst>
          </a:prstGeom>
          <a:blipFill rotWithShape="1">
            <a:blip r:embed="rId4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ABA12F1-644C-E929-73BE-A104F1FBD65F}"/>
              </a:ext>
            </a:extLst>
          </p:cNvPr>
          <p:cNvSpPr>
            <a:spLocks/>
          </p:cNvSpPr>
          <p:nvPr/>
        </p:nvSpPr>
        <p:spPr>
          <a:xfrm>
            <a:off x="37025" y="1470632"/>
            <a:ext cx="900000" cy="900000"/>
          </a:xfrm>
          <a:prstGeom prst="roundRect">
            <a:avLst>
              <a:gd name="adj" fmla="val 16670"/>
            </a:avLst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E615AAC6-37CD-5B61-7F08-6825ECCC97DB}"/>
              </a:ext>
            </a:extLst>
          </p:cNvPr>
          <p:cNvSpPr/>
          <p:nvPr/>
        </p:nvSpPr>
        <p:spPr>
          <a:xfrm>
            <a:off x="37025" y="5056483"/>
            <a:ext cx="900000" cy="900000"/>
          </a:xfrm>
          <a:prstGeom prst="roundRect">
            <a:avLst>
              <a:gd name="adj" fmla="val 16670"/>
            </a:avLst>
          </a:prstGeom>
          <a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962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5272C-93C7-474B-8E01-B2C5B5C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73" y="-2213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kern="1200" dirty="0"/>
              <a:t>Loss of AGOA eligibility</a:t>
            </a:r>
            <a:endParaRPr lang="en-ZA" sz="4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D64AF08A-9499-2D6A-7162-38836D320C71}"/>
              </a:ext>
            </a:extLst>
          </p:cNvPr>
          <p:cNvSpPr txBox="1">
            <a:spLocks/>
          </p:cNvSpPr>
          <p:nvPr/>
        </p:nvSpPr>
        <p:spPr>
          <a:xfrm>
            <a:off x="7265504" y="1041049"/>
            <a:ext cx="4785225" cy="4357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ZA" sz="1700" dirty="0"/>
              <a:t>Some concerns and considerations:</a:t>
            </a:r>
          </a:p>
          <a:p>
            <a:pPr algn="just"/>
            <a:r>
              <a:rPr lang="en-ZA" sz="1600" dirty="0"/>
              <a:t>SA exports to the US </a:t>
            </a:r>
            <a:r>
              <a:rPr lang="en-ZA" sz="1600" dirty="0" smtClean="0"/>
              <a:t>have </a:t>
            </a:r>
            <a:r>
              <a:rPr lang="en-ZA" sz="1600" dirty="0"/>
              <a:t>been increasing since AGOA was </a:t>
            </a:r>
            <a:r>
              <a:rPr lang="en-ZA" sz="1600" dirty="0" smtClean="0"/>
              <a:t>extended by </a:t>
            </a:r>
            <a:r>
              <a:rPr lang="en-ZA" sz="1600" dirty="0"/>
              <a:t>10 years in 2015.</a:t>
            </a:r>
          </a:p>
          <a:p>
            <a:pPr algn="just"/>
            <a:r>
              <a:rPr lang="en-ZA" sz="1600" dirty="0"/>
              <a:t>Agricultural exports to US continued to rise even during the Covid-19 period.</a:t>
            </a:r>
          </a:p>
          <a:p>
            <a:pPr algn="just"/>
            <a:r>
              <a:rPr lang="en-ZA" sz="1600" dirty="0"/>
              <a:t>AGOA expires in about 18 months. </a:t>
            </a:r>
          </a:p>
          <a:p>
            <a:pPr algn="just"/>
            <a:r>
              <a:rPr lang="en-ZA" sz="1600" dirty="0"/>
              <a:t>Extension is not guaranteed.</a:t>
            </a:r>
          </a:p>
          <a:p>
            <a:pPr algn="just"/>
            <a:r>
              <a:rPr lang="en-ZA" sz="1600" dirty="0"/>
              <a:t>African Union Commission has made a proposal for inclusive arrangements with the US.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3848103D-D692-ED41-B586-5E48E4FA35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02960" y="4263426"/>
          <a:ext cx="5222440" cy="259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702" y="1041049"/>
            <a:ext cx="7130802" cy="58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3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80" y="248088"/>
            <a:ext cx="11462940" cy="559256"/>
          </a:xfrm>
        </p:spPr>
        <p:txBody>
          <a:bodyPr>
            <a:noAutofit/>
          </a:bodyPr>
          <a:lstStyle/>
          <a:p>
            <a:pPr lvl="0"/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Agricultural trade between South Africa and the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495F45-8EE3-4ABF-AC7B-5C53244D1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3559909"/>
              </p:ext>
            </p:extLst>
          </p:nvPr>
        </p:nvGraphicFramePr>
        <p:xfrm>
          <a:off x="476250" y="1046480"/>
          <a:ext cx="1117727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98296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66" y="222921"/>
            <a:ext cx="11462940" cy="559256"/>
          </a:xfrm>
        </p:spPr>
        <p:txBody>
          <a:bodyPr>
            <a:noAutofit/>
          </a:bodyPr>
          <a:lstStyle/>
          <a:p>
            <a:pPr lvl="0"/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Agricultural trade between South Africa and the USA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495F45-8EE3-4ABF-AC7B-5C53244D1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1385057"/>
              </p:ext>
            </p:extLst>
          </p:nvPr>
        </p:nvGraphicFramePr>
        <p:xfrm>
          <a:off x="393702" y="1036637"/>
          <a:ext cx="11462938" cy="524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25140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South Africa’s Agricultural Exports to USA (2022)</a:t>
            </a:r>
            <a:endParaRPr lang="en-ZA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6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9038719"/>
              </p:ext>
            </p:extLst>
          </p:nvPr>
        </p:nvGraphicFramePr>
        <p:xfrm>
          <a:off x="248479" y="1025432"/>
          <a:ext cx="11718234" cy="530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297">
                  <a:extLst>
                    <a:ext uri="{9D8B030D-6E8A-4147-A177-3AD203B41FA5}">
                      <a16:colId xmlns:a16="http://schemas.microsoft.com/office/drawing/2014/main" xmlns="" val="4233486247"/>
                    </a:ext>
                  </a:extLst>
                </a:gridCol>
                <a:gridCol w="3843747">
                  <a:extLst>
                    <a:ext uri="{9D8B030D-6E8A-4147-A177-3AD203B41FA5}">
                      <a16:colId xmlns:a16="http://schemas.microsoft.com/office/drawing/2014/main" xmlns="" val="2195287942"/>
                    </a:ext>
                  </a:extLst>
                </a:gridCol>
                <a:gridCol w="1890707">
                  <a:extLst>
                    <a:ext uri="{9D8B030D-6E8A-4147-A177-3AD203B41FA5}">
                      <a16:colId xmlns:a16="http://schemas.microsoft.com/office/drawing/2014/main" xmlns="" val="740247274"/>
                    </a:ext>
                  </a:extLst>
                </a:gridCol>
                <a:gridCol w="2368580">
                  <a:extLst>
                    <a:ext uri="{9D8B030D-6E8A-4147-A177-3AD203B41FA5}">
                      <a16:colId xmlns:a16="http://schemas.microsoft.com/office/drawing/2014/main" xmlns="" val="528383695"/>
                    </a:ext>
                  </a:extLst>
                </a:gridCol>
                <a:gridCol w="2617903">
                  <a:extLst>
                    <a:ext uri="{9D8B030D-6E8A-4147-A177-3AD203B41FA5}">
                      <a16:colId xmlns:a16="http://schemas.microsoft.com/office/drawing/2014/main" xmlns="" val="2049092560"/>
                    </a:ext>
                  </a:extLst>
                </a:gridCol>
              </a:tblGrid>
              <a:tr h="609394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HS Code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Agricultural Products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Value ( R ): 2022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5-year Growth (%) of the value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Share(%) </a:t>
                      </a:r>
                      <a:r>
                        <a:rPr lang="en-U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of the RSA </a:t>
                      </a:r>
                      <a:r>
                        <a:rPr lang="en-US" sz="16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Agric</a:t>
                      </a:r>
                      <a:r>
                        <a:rPr lang="en-U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 Export to USA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4403588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HST08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Edible fruit </a:t>
                      </a:r>
                      <a:r>
                        <a:rPr lang="en-ZA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Nuts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     3 982 391 482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21%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42%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61869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HST22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Beverages,</a:t>
                      </a:r>
                      <a:r>
                        <a:rPr lang="en-ZA" sz="16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spirits &amp; vinegar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     1 347 743 980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9%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14%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960140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HST20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Preparations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1 280 405 728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34%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13%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5432454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HST03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Fish and crustaceans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 844 892 111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9%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3342773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HST21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Miscellaneous </a:t>
                      </a:r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edible preparations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        683 201 789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29%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7%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5628550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HST17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Sugar </a:t>
                      </a:r>
                      <a:r>
                        <a:rPr lang="en-ZA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sugar </a:t>
                      </a:r>
                      <a:r>
                        <a:rPr lang="en-ZA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confectionery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        435 487 094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-2%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218533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HST41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Raw hides </a:t>
                      </a:r>
                      <a:r>
                        <a:rPr lang="en-ZA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Skins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 203 705 890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568225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HST12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Oils seeds </a:t>
                      </a:r>
                      <a:r>
                        <a:rPr lang="en-US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&amp; oleaginous 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fruits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 199 715 279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-4%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2%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645076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HST09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Coffee, tea, maté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   99 812 340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962470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HST06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Live trees </a:t>
                      </a:r>
                      <a:r>
                        <a:rPr lang="en-US" sz="16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other plants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          94 245 001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1%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916549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HST51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Wool, fine or coarse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          46 312 170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453754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HST31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Other Agric Exports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>
                          <a:effectLst/>
                          <a:latin typeface="Century Gothic" panose="020B0502020202020204" pitchFamily="34" charset="0"/>
                        </a:rPr>
                        <a:t>        327 842 100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11%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Century Gothic" panose="020B0502020202020204" pitchFamily="34" charset="0"/>
                        </a:rPr>
                        <a:t>3%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844692"/>
                  </a:ext>
                </a:extLst>
              </a:tr>
              <a:tr h="361262"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     9 545 754 964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47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875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Western Cape Agricultural Exports to the USA(2022)</a:t>
            </a:r>
            <a:endParaRPr lang="en-ZA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7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998F86"/>
                </a:solidFill>
              </a:rPr>
              <a:t>AGOA and Agriculture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431392"/>
              </p:ext>
            </p:extLst>
          </p:nvPr>
        </p:nvGraphicFramePr>
        <p:xfrm>
          <a:off x="393699" y="1012374"/>
          <a:ext cx="11462940" cy="5134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24">
                  <a:extLst>
                    <a:ext uri="{9D8B030D-6E8A-4147-A177-3AD203B41FA5}">
                      <a16:colId xmlns:a16="http://schemas.microsoft.com/office/drawing/2014/main" xmlns="" val="1785348102"/>
                    </a:ext>
                  </a:extLst>
                </a:gridCol>
                <a:gridCol w="3993405">
                  <a:extLst>
                    <a:ext uri="{9D8B030D-6E8A-4147-A177-3AD203B41FA5}">
                      <a16:colId xmlns:a16="http://schemas.microsoft.com/office/drawing/2014/main" xmlns="" val="2698604995"/>
                    </a:ext>
                  </a:extLst>
                </a:gridCol>
                <a:gridCol w="1746240">
                  <a:extLst>
                    <a:ext uri="{9D8B030D-6E8A-4147-A177-3AD203B41FA5}">
                      <a16:colId xmlns:a16="http://schemas.microsoft.com/office/drawing/2014/main" xmlns="" val="1858285685"/>
                    </a:ext>
                  </a:extLst>
                </a:gridCol>
                <a:gridCol w="2299504">
                  <a:extLst>
                    <a:ext uri="{9D8B030D-6E8A-4147-A177-3AD203B41FA5}">
                      <a16:colId xmlns:a16="http://schemas.microsoft.com/office/drawing/2014/main" xmlns="" val="1499490820"/>
                    </a:ext>
                  </a:extLst>
                </a:gridCol>
                <a:gridCol w="2524267">
                  <a:extLst>
                    <a:ext uri="{9D8B030D-6E8A-4147-A177-3AD203B41FA5}">
                      <a16:colId xmlns:a16="http://schemas.microsoft.com/office/drawing/2014/main" xmlns="" val="1239502777"/>
                    </a:ext>
                  </a:extLst>
                </a:gridCol>
              </a:tblGrid>
              <a:tr h="650977"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HS Code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Agricultural Products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Value ( R ): 2022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5-year Growth (%) of the value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Share(%) of the WC </a:t>
                      </a:r>
                      <a:r>
                        <a:rPr lang="en-US" sz="1600" b="1" u="none" strike="noStrike" dirty="0" err="1">
                          <a:effectLst/>
                          <a:latin typeface="Century Gothic" panose="020B0502020202020204" pitchFamily="34" charset="0"/>
                        </a:rPr>
                        <a:t>Agric</a:t>
                      </a:r>
                      <a:r>
                        <a:rPr lang="en-US" sz="1600" b="1" u="none" strike="noStrike" dirty="0">
                          <a:effectLst/>
                          <a:latin typeface="Century Gothic" panose="020B0502020202020204" pitchFamily="34" charset="0"/>
                        </a:rPr>
                        <a:t> Export to USA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2443225827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HST08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Edible fruit </a:t>
                      </a:r>
                      <a:r>
                        <a:rPr lang="en-ZA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nuts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2 220 111 470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27%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40,2%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288158670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HST22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Beverages, spirits &amp; </a:t>
                      </a:r>
                      <a:r>
                        <a:rPr lang="en-ZA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vinegar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   925 445 097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8%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16,8%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543519590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HST20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Preparations of </a:t>
                      </a:r>
                      <a:r>
                        <a:rPr lang="en-ZA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vegetables,</a:t>
                      </a:r>
                      <a:r>
                        <a:rPr lang="en-ZA" sz="1400" u="none" strike="noStrike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fruit </a:t>
                      </a:r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ZA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nuts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   854 111 624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15,5%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4116731431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HST03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Fish and </a:t>
                      </a:r>
                      <a:r>
                        <a:rPr lang="en-ZA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crustaceans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   832 182 169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15,1%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834273037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Century Gothic" panose="020B0502020202020204" pitchFamily="34" charset="0"/>
                        </a:rPr>
                        <a:t>HST12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entury Gothic" panose="020B0502020202020204" pitchFamily="34" charset="0"/>
                        </a:rPr>
                        <a:t>Oil seeds and oleaginious fruits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   176 537 031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6%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3,2%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601280405"/>
                  </a:ext>
                </a:extLst>
              </a:tr>
              <a:tr h="394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HST21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Miscellaneous </a:t>
                      </a:r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edible preparations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   150 092 558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71%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2,7%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179916507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HST09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Coffee, tea  &amp; mate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     94 356 621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29%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1,7%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795974734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HST17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Sugar &amp; sugar confectionery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     69 126 769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21%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1,3%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08248470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HST06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Live trees &amp; other plants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48 748 168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0,9%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217087787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HST31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Fertilisers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35 392 732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0,6%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903892459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HST13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entury Gothic" panose="020B0502020202020204" pitchFamily="34" charset="0"/>
                        </a:rPr>
                        <a:t>Lac, gums, resins &amp; other vegetable saps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             32 571 572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127%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0,6%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34397590"/>
                  </a:ext>
                </a:extLst>
              </a:tr>
              <a:tr h="33964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Other Agric Exports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entury Gothic" panose="020B0502020202020204" pitchFamily="34" charset="0"/>
                        </a:rPr>
                        <a:t>             78 988 593 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57%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u="none" strike="noStrike" dirty="0">
                          <a:effectLst/>
                          <a:latin typeface="Century Gothic" panose="020B0502020202020204" pitchFamily="34" charset="0"/>
                        </a:rPr>
                        <a:t>1,4%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868239650"/>
                  </a:ext>
                </a:extLst>
              </a:tr>
              <a:tr h="35379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Total Agric Exports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        5 517 664 404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22%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32745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03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5543942-F332-9F2D-5ED8-95EB06930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321" b="90812" l="5952" r="90000">
                        <a14:foregroundMark x1="6190" y1="52463" x2="7500" y2="53928"/>
                        <a14:foregroundMark x1="74524" y1="9454" x2="76905" y2="9854"/>
                        <a14:foregroundMark x1="90000" y1="45140" x2="89762" y2="41944"/>
                        <a14:foregroundMark x1="22024" y1="90812" x2="23333" y2="90812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639" y="1913560"/>
            <a:ext cx="2439837" cy="217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5272C-93C7-474B-8E01-B2C5B5C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471" y="-1748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kern="1200" dirty="0"/>
              <a:t>WC </a:t>
            </a:r>
            <a:r>
              <a:rPr lang="en-US" sz="4000" kern="1200" dirty="0" err="1"/>
              <a:t>agri</a:t>
            </a:r>
            <a:r>
              <a:rPr lang="en-US" sz="4000" kern="1200" dirty="0"/>
              <a:t> risk relative to SA </a:t>
            </a:r>
            <a:r>
              <a:rPr lang="en-US" sz="4000" kern="1200" dirty="0" err="1"/>
              <a:t>agri</a:t>
            </a:r>
            <a:r>
              <a:rPr lang="en-US" sz="4000" kern="1200" dirty="0"/>
              <a:t> risk</a:t>
            </a:r>
            <a:endParaRPr lang="en-ZA" sz="4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BC56653-57B5-A6F9-9039-3EB7D4885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4895339"/>
              </p:ext>
            </p:extLst>
          </p:nvPr>
        </p:nvGraphicFramePr>
        <p:xfrm>
          <a:off x="6182139" y="3971814"/>
          <a:ext cx="5824093" cy="28762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26051">
                  <a:extLst>
                    <a:ext uri="{9D8B030D-6E8A-4147-A177-3AD203B41FA5}">
                      <a16:colId xmlns:a16="http://schemas.microsoft.com/office/drawing/2014/main" xmlns="" val="1792350190"/>
                    </a:ext>
                  </a:extLst>
                </a:gridCol>
                <a:gridCol w="1798042">
                  <a:extLst>
                    <a:ext uri="{9D8B030D-6E8A-4147-A177-3AD203B41FA5}">
                      <a16:colId xmlns:a16="http://schemas.microsoft.com/office/drawing/2014/main" xmlns="" val="287611726"/>
                    </a:ext>
                  </a:extLst>
                </a:gridCol>
              </a:tblGrid>
              <a:tr h="32192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 2022 value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4185368"/>
                  </a:ext>
                </a:extLst>
              </a:tr>
              <a:tr h="5113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Total value of US top </a:t>
                      </a:r>
                      <a:r>
                        <a:rPr lang="en-ZA" sz="1600" u="none" strike="noStrike" dirty="0" err="1">
                          <a:effectLst/>
                          <a:latin typeface="+mj-lt"/>
                        </a:rPr>
                        <a:t>agri</a:t>
                      </a: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imports from SA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$570 940 000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488687"/>
                  </a:ext>
                </a:extLst>
              </a:tr>
              <a:tr h="32192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Total value of US </a:t>
                      </a:r>
                      <a:r>
                        <a:rPr lang="en-ZA" sz="1600" u="none" strike="noStrike" dirty="0" err="1">
                          <a:effectLst/>
                          <a:latin typeface="+mj-lt"/>
                        </a:rPr>
                        <a:t>agri</a:t>
                      </a: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imports from SA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$707 497 000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809268"/>
                  </a:ext>
                </a:extLst>
              </a:tr>
              <a:tr h="32192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Total value of US imports from SA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$14 871 628 000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30876"/>
                  </a:ext>
                </a:extLst>
              </a:tr>
              <a:tr h="243986"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0325081"/>
                  </a:ext>
                </a:extLst>
              </a:tr>
              <a:tr h="511310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Total value of SA top </a:t>
                      </a:r>
                      <a:r>
                        <a:rPr lang="en-ZA" sz="1600" u="none" strike="noStrike" dirty="0" err="1">
                          <a:effectLst/>
                          <a:latin typeface="+mj-lt"/>
                        </a:rPr>
                        <a:t>agri</a:t>
                      </a: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exports </a:t>
                      </a:r>
                      <a:r>
                        <a:rPr lang="en-ZA" sz="1600" u="none" strike="noStrike" dirty="0" smtClean="0">
                          <a:effectLst/>
                          <a:latin typeface="+mj-lt"/>
                        </a:rPr>
                        <a:t>to </a:t>
                      </a: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R8 306 498 000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00108"/>
                  </a:ext>
                </a:extLst>
              </a:tr>
              <a:tr h="32192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Total value of SA </a:t>
                      </a:r>
                      <a:r>
                        <a:rPr lang="en-ZA" sz="1600" u="none" strike="noStrike" dirty="0" err="1">
                          <a:effectLst/>
                          <a:latin typeface="+mj-lt"/>
                        </a:rPr>
                        <a:t>agri</a:t>
                      </a: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exports to the 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2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R9 665 752 000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2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3667073"/>
                  </a:ext>
                </a:extLst>
              </a:tr>
              <a:tr h="32192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Total value of SA exports to the US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R179 425 236 000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tint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97251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8E194B9F-5374-4167-AB98-431AAF79C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3183731"/>
              </p:ext>
            </p:extLst>
          </p:nvPr>
        </p:nvGraphicFramePr>
        <p:xfrm>
          <a:off x="179869" y="4003786"/>
          <a:ext cx="5804554" cy="287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3347">
                  <a:extLst>
                    <a:ext uri="{9D8B030D-6E8A-4147-A177-3AD203B41FA5}">
                      <a16:colId xmlns:a16="http://schemas.microsoft.com/office/drawing/2014/main" xmlns="" val="1792350190"/>
                    </a:ext>
                  </a:extLst>
                </a:gridCol>
                <a:gridCol w="1611207">
                  <a:extLst>
                    <a:ext uri="{9D8B030D-6E8A-4147-A177-3AD203B41FA5}">
                      <a16:colId xmlns:a16="http://schemas.microsoft.com/office/drawing/2014/main" xmlns="" val="287611726"/>
                    </a:ext>
                  </a:extLst>
                </a:gridCol>
              </a:tblGrid>
              <a:tr h="34305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 2022 value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4185368"/>
                  </a:ext>
                </a:extLst>
              </a:tr>
              <a:tr h="54486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value of US top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imports from WC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$289 877 036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488687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value of US top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imports from SA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$570 940 000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4809268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WC share of SA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51%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30876"/>
                  </a:ext>
                </a:extLst>
              </a:tr>
              <a:tr h="272431"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0325081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value of WC top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exports to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R3 839 780 008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00108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value of SA top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agri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exports to 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R8 306 498 000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3667073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WC share of SA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46%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97251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20C223A-8F78-6268-B0D8-25A2B1F1E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3739118"/>
              </p:ext>
            </p:extLst>
          </p:nvPr>
        </p:nvGraphicFramePr>
        <p:xfrm>
          <a:off x="2009939" y="1098799"/>
          <a:ext cx="3744000" cy="1099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xmlns="" val="314149924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xmlns="" val="699373623"/>
                    </a:ext>
                  </a:extLst>
                </a:gridCol>
              </a:tblGrid>
              <a:tr h="3060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Tariff with AGOA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Tariff without AGOA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626227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$1 619 016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  <a:latin typeface="+mj-lt"/>
                        </a:rPr>
                        <a:t>$16 310 666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382163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R26 515 109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R267 124 680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282224"/>
                  </a:ext>
                </a:extLst>
              </a:tr>
            </a:tbl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44AB5B73-7E1C-D761-8DE4-DC1352D89327}"/>
              </a:ext>
            </a:extLst>
          </p:cNvPr>
          <p:cNvSpPr/>
          <p:nvPr/>
        </p:nvSpPr>
        <p:spPr>
          <a:xfrm>
            <a:off x="107299" y="1098798"/>
            <a:ext cx="1840072" cy="112447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+mj-lt"/>
              </a:rPr>
              <a:t>Top 25 </a:t>
            </a:r>
            <a:r>
              <a:rPr lang="en-GB" sz="1600" b="1" dirty="0" smtClean="0">
                <a:latin typeface="+mj-lt"/>
              </a:rPr>
              <a:t>WC </a:t>
            </a:r>
            <a:r>
              <a:rPr lang="en-GB" sz="1600" b="1" dirty="0" err="1">
                <a:latin typeface="+mj-lt"/>
              </a:rPr>
              <a:t>agri</a:t>
            </a:r>
            <a:r>
              <a:rPr lang="en-GB" sz="1600" b="1" dirty="0">
                <a:latin typeface="+mj-lt"/>
              </a:rPr>
              <a:t> exports to the US </a:t>
            </a:r>
          </a:p>
          <a:p>
            <a:pPr algn="ctr"/>
            <a:r>
              <a:rPr lang="en-GB" sz="1600" b="1" dirty="0">
                <a:latin typeface="+mj-lt"/>
              </a:rPr>
              <a:t>(2022 estimate)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4E93459A-CE95-62ED-9C54-924F7B130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2247632"/>
              </p:ext>
            </p:extLst>
          </p:nvPr>
        </p:nvGraphicFramePr>
        <p:xfrm>
          <a:off x="8262232" y="1098799"/>
          <a:ext cx="3744000" cy="10885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xmlns="" val="314149924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xmlns="" val="699373623"/>
                    </a:ext>
                  </a:extLst>
                </a:gridCol>
              </a:tblGrid>
              <a:tr h="3004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Tariff with AGOA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Tariff without AGOA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626227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$5 131 573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$25 305 282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tint val="2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382163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R84 041 309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R414 432 224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282224"/>
                  </a:ext>
                </a:extLst>
              </a:tr>
            </a:tbl>
          </a:graphicData>
        </a:graphic>
      </p:graphicFrame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45BBA3E1-5FD9-1969-9385-2B77143C1BA6}"/>
              </a:ext>
            </a:extLst>
          </p:cNvPr>
          <p:cNvSpPr/>
          <p:nvPr/>
        </p:nvSpPr>
        <p:spPr>
          <a:xfrm>
            <a:off x="6289288" y="1098797"/>
            <a:ext cx="1902603" cy="108858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+mj-lt"/>
              </a:rPr>
              <a:t>Top 25 SA </a:t>
            </a:r>
            <a:r>
              <a:rPr lang="en-GB" sz="1600" b="1" dirty="0" err="1">
                <a:latin typeface="+mj-lt"/>
              </a:rPr>
              <a:t>agri</a:t>
            </a:r>
            <a:r>
              <a:rPr lang="en-GB" sz="1600" b="1" dirty="0">
                <a:latin typeface="+mj-lt"/>
              </a:rPr>
              <a:t> exports to the US </a:t>
            </a:r>
          </a:p>
          <a:p>
            <a:pPr algn="ctr"/>
            <a:r>
              <a:rPr lang="en-GB" sz="1600" b="1" dirty="0">
                <a:latin typeface="+mj-lt"/>
              </a:rPr>
              <a:t>(2022 estimate)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96D6A7-DE18-32A5-59A8-E26DF2439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321" b="90812" l="5952" r="90000">
                        <a14:foregroundMark x1="6190" y1="52463" x2="7500" y2="53928"/>
                        <a14:foregroundMark x1="74524" y1="9454" x2="76905" y2="9854"/>
                        <a14:foregroundMark x1="90000" y1="45140" x2="89762" y2="41944"/>
                        <a14:foregroundMark x1="22024" y1="90812" x2="23333" y2="90812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448" y="1845958"/>
            <a:ext cx="2439837" cy="217842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F242192-9CA1-C9EA-E780-007BA7D80788}"/>
              </a:ext>
            </a:extLst>
          </p:cNvPr>
          <p:cNvSpPr/>
          <p:nvPr/>
        </p:nvSpPr>
        <p:spPr>
          <a:xfrm>
            <a:off x="2512736" y="2567237"/>
            <a:ext cx="1245231" cy="555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0.6%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FFC83D81-0B76-527F-990B-4C88CF7EC888}"/>
              </a:ext>
            </a:extLst>
          </p:cNvPr>
          <p:cNvSpPr/>
          <p:nvPr/>
        </p:nvSpPr>
        <p:spPr>
          <a:xfrm>
            <a:off x="2821279" y="2145835"/>
            <a:ext cx="669471" cy="325701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9450C80-D373-511B-92B9-EC891FBB0C21}"/>
              </a:ext>
            </a:extLst>
          </p:cNvPr>
          <p:cNvSpPr/>
          <p:nvPr/>
        </p:nvSpPr>
        <p:spPr>
          <a:xfrm>
            <a:off x="4288179" y="2568848"/>
            <a:ext cx="1245231" cy="555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5.6%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D6E66311-E779-7089-8318-323FEF1DFF03}"/>
              </a:ext>
            </a:extLst>
          </p:cNvPr>
          <p:cNvSpPr/>
          <p:nvPr/>
        </p:nvSpPr>
        <p:spPr>
          <a:xfrm>
            <a:off x="4574788" y="2145835"/>
            <a:ext cx="669471" cy="325701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rved Up Arrow 8">
            <a:extLst>
              <a:ext uri="{FF2B5EF4-FFF2-40B4-BE49-F238E27FC236}">
                <a16:creationId xmlns:a16="http://schemas.microsoft.com/office/drawing/2014/main" xmlns="" id="{07493C83-67C7-25B4-4CCE-EE948D9FCBA4}"/>
              </a:ext>
            </a:extLst>
          </p:cNvPr>
          <p:cNvSpPr/>
          <p:nvPr/>
        </p:nvSpPr>
        <p:spPr>
          <a:xfrm>
            <a:off x="3170611" y="3245515"/>
            <a:ext cx="1941563" cy="720000"/>
          </a:xfrm>
          <a:prstGeom prst="curvedUp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F77C15-4D3D-2BDE-49F5-2DAD6F7102CB}"/>
              </a:ext>
            </a:extLst>
          </p:cNvPr>
          <p:cNvSpPr txBox="1"/>
          <p:nvPr/>
        </p:nvSpPr>
        <p:spPr>
          <a:xfrm>
            <a:off x="3290441" y="3297514"/>
            <a:ext cx="154103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200" b="1" dirty="0">
                <a:solidFill>
                  <a:schemeClr val="accent5"/>
                </a:solidFill>
              </a:rPr>
              <a:t>x10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51795F8-0A50-F342-A53C-FC92AC3A39A2}"/>
              </a:ext>
            </a:extLst>
          </p:cNvPr>
          <p:cNvSpPr/>
          <p:nvPr/>
        </p:nvSpPr>
        <p:spPr>
          <a:xfrm>
            <a:off x="8681135" y="2545713"/>
            <a:ext cx="1245231" cy="52147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0.9%</a:t>
            </a: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xmlns="" id="{F30065DF-893B-258D-C79C-34134B39AAD3}"/>
              </a:ext>
            </a:extLst>
          </p:cNvPr>
          <p:cNvSpPr/>
          <p:nvPr/>
        </p:nvSpPr>
        <p:spPr>
          <a:xfrm>
            <a:off x="8878964" y="2185321"/>
            <a:ext cx="669471" cy="325701"/>
          </a:xfrm>
          <a:prstGeom prst="down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F3BC17F-285A-9ECA-B62D-0483DBCA594F}"/>
              </a:ext>
            </a:extLst>
          </p:cNvPr>
          <p:cNvSpPr/>
          <p:nvPr/>
        </p:nvSpPr>
        <p:spPr>
          <a:xfrm>
            <a:off x="10426473" y="2468007"/>
            <a:ext cx="1245231" cy="55517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4.4%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xmlns="" id="{04C846D9-6CA5-D98E-0F39-B20996D680DE}"/>
              </a:ext>
            </a:extLst>
          </p:cNvPr>
          <p:cNvSpPr/>
          <p:nvPr/>
        </p:nvSpPr>
        <p:spPr>
          <a:xfrm>
            <a:off x="10714354" y="2185321"/>
            <a:ext cx="669471" cy="325701"/>
          </a:xfrm>
          <a:prstGeom prst="down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urved Up Arrow 25">
            <a:extLst>
              <a:ext uri="{FF2B5EF4-FFF2-40B4-BE49-F238E27FC236}">
                <a16:creationId xmlns:a16="http://schemas.microsoft.com/office/drawing/2014/main" xmlns="" id="{99EAB752-D4EF-761B-07F4-CD65190AA03F}"/>
              </a:ext>
            </a:extLst>
          </p:cNvPr>
          <p:cNvSpPr/>
          <p:nvPr/>
        </p:nvSpPr>
        <p:spPr>
          <a:xfrm>
            <a:off x="9303752" y="3029660"/>
            <a:ext cx="1941563" cy="720000"/>
          </a:xfrm>
          <a:prstGeom prst="curvedUpArrow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1AE5AC6-3E2C-9F65-511E-8DA99EB11985}"/>
              </a:ext>
            </a:extLst>
          </p:cNvPr>
          <p:cNvSpPr txBox="1"/>
          <p:nvPr/>
        </p:nvSpPr>
        <p:spPr>
          <a:xfrm>
            <a:off x="9363714" y="3101878"/>
            <a:ext cx="154103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200" b="1" dirty="0">
                <a:solidFill>
                  <a:schemeClr val="accent5"/>
                </a:solidFill>
              </a:rPr>
              <a:t>x5</a:t>
            </a:r>
          </a:p>
        </p:txBody>
      </p:sp>
    </p:spTree>
    <p:extLst>
      <p:ext uri="{BB962C8B-B14F-4D97-AF65-F5344CB8AC3E}">
        <p14:creationId xmlns:p14="http://schemas.microsoft.com/office/powerpoint/2010/main" xmlns="" val="780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6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5272C-93C7-474B-8E01-B2C5B5C8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569" y="-2689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kern="1200" dirty="0"/>
              <a:t>WC </a:t>
            </a:r>
            <a:r>
              <a:rPr lang="en-US" sz="4000" kern="1200" dirty="0" smtClean="0"/>
              <a:t>agribusiness </a:t>
            </a:r>
            <a:r>
              <a:rPr lang="en-US" sz="4000" kern="1200" dirty="0"/>
              <a:t>and job impact</a:t>
            </a:r>
            <a:endParaRPr lang="en-ZA" sz="4000" dirty="0"/>
          </a:p>
        </p:txBody>
      </p:sp>
      <p:graphicFrame>
        <p:nvGraphicFramePr>
          <p:cNvPr id="22" name="Table 28">
            <a:extLst>
              <a:ext uri="{FF2B5EF4-FFF2-40B4-BE49-F238E27FC236}">
                <a16:creationId xmlns:a16="http://schemas.microsoft.com/office/drawing/2014/main" xmlns="" id="{01EBB878-096B-C462-3555-035F3FA89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2067570"/>
              </p:ext>
            </p:extLst>
          </p:nvPr>
        </p:nvGraphicFramePr>
        <p:xfrm>
          <a:off x="1301693" y="1056609"/>
          <a:ext cx="10692000" cy="537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847617863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xmlns="" val="3450941085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3646023284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209702154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3621895528"/>
                    </a:ext>
                  </a:extLst>
                </a:gridCol>
              </a:tblGrid>
              <a:tr h="148448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j-lt"/>
                        </a:rPr>
                        <a:t>Commodity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j-lt"/>
                        </a:rPr>
                        <a:t>Additional tariff applicable without AGOA on assessed products</a:t>
                      </a:r>
                    </a:p>
                    <a:p>
                      <a:pPr algn="ctr"/>
                      <a:r>
                        <a:rPr lang="en-GB" sz="1600" dirty="0">
                          <a:latin typeface="+mj-lt"/>
                        </a:rPr>
                        <a:t>US$ (2022 eq.)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WC primary area/LSU linked products assessed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WC primary produce volume linked products assessed (tonnes eq.)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WC primary jobs linked products assessed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3152257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j-lt"/>
                        </a:rPr>
                        <a:t>Wine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$6 872 679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88 542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1 288 700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36 302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4329542"/>
                  </a:ext>
                </a:extLst>
              </a:tr>
              <a:tr h="158054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48432808"/>
                  </a:ext>
                </a:extLst>
              </a:tr>
              <a:tr h="5280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j-lt"/>
                        </a:rPr>
                        <a:t>Citrus and nuts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$3 533 064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20 421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524 777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10 655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8942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7178256"/>
                  </a:ext>
                </a:extLst>
              </a:tr>
              <a:tr h="100579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j-lt"/>
                        </a:rPr>
                        <a:t>Dairy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$2 277 264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104 944 (in production)</a:t>
                      </a:r>
                    </a:p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198 300 (total dairy herd)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1 041 318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6 590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59350938"/>
                  </a:ext>
                </a:extLst>
              </a:tr>
              <a:tr h="158054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0713672"/>
                  </a:ext>
                </a:extLst>
              </a:tr>
              <a:tr h="48635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j-lt"/>
                        </a:rPr>
                        <a:t>Deciduous fruits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$2 008 643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60 849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1 919 929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u="none" strike="noStrike" dirty="0">
                          <a:effectLst/>
                          <a:latin typeface="+mj-lt"/>
                        </a:rPr>
                        <a:t> 83 073 </a:t>
                      </a:r>
                      <a:endParaRPr lang="en-GB" sz="16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1882223"/>
                  </a:ext>
                </a:extLst>
              </a:tr>
              <a:tr h="158054"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6683806"/>
                  </a:ext>
                </a:extLst>
              </a:tr>
              <a:tr h="644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+mj-lt"/>
                        </a:rPr>
                        <a:t>Total*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$14 691 650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169 812 ha &amp; </a:t>
                      </a:r>
                    </a:p>
                    <a:p>
                      <a:pPr algn="ctr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198 300 LSUs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 4 774 724 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 136 621 </a:t>
                      </a:r>
                      <a:endParaRPr lang="en-GB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1827841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84B831B-FEC8-574C-89D6-E55FB13F5666}"/>
              </a:ext>
            </a:extLst>
          </p:cNvPr>
          <p:cNvSpPr txBox="1"/>
          <p:nvPr/>
        </p:nvSpPr>
        <p:spPr>
          <a:xfrm>
            <a:off x="1283765" y="6526056"/>
            <a:ext cx="10908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 </a:t>
            </a:r>
            <a:r>
              <a:rPr lang="en-GB" sz="1600" dirty="0" smtClean="0"/>
              <a:t>Selected products on </a:t>
            </a:r>
            <a:r>
              <a:rPr lang="en-GB" sz="1600" dirty="0"/>
              <a:t>HS6 codes returning the highest value for SA exports to the US over a period of time</a:t>
            </a:r>
          </a:p>
        </p:txBody>
      </p:sp>
      <p:pic>
        <p:nvPicPr>
          <p:cNvPr id="31" name="Graphic 30" descr="Wine with solid fill">
            <a:extLst>
              <a:ext uri="{FF2B5EF4-FFF2-40B4-BE49-F238E27FC236}">
                <a16:creationId xmlns:a16="http://schemas.microsoft.com/office/drawing/2014/main" xmlns="" id="{419AD5C1-9CC2-CBAB-5EB6-00860EB80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4214" y="2383424"/>
            <a:ext cx="620455" cy="620455"/>
          </a:xfrm>
          <a:prstGeom prst="rect">
            <a:avLst/>
          </a:prstGeom>
        </p:spPr>
      </p:pic>
      <p:pic>
        <p:nvPicPr>
          <p:cNvPr id="33" name="Graphic 32" descr="Grapes with solid fill">
            <a:extLst>
              <a:ext uri="{FF2B5EF4-FFF2-40B4-BE49-F238E27FC236}">
                <a16:creationId xmlns:a16="http://schemas.microsoft.com/office/drawing/2014/main" xmlns="" id="{708C5F02-4CC6-4FAD-CD37-6E30D4FE8A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6339" y="2408807"/>
            <a:ext cx="538700" cy="538700"/>
          </a:xfrm>
          <a:prstGeom prst="rect">
            <a:avLst/>
          </a:prstGeom>
        </p:spPr>
      </p:pic>
      <p:pic>
        <p:nvPicPr>
          <p:cNvPr id="41" name="Graphic 40" descr="Lemon outline">
            <a:extLst>
              <a:ext uri="{FF2B5EF4-FFF2-40B4-BE49-F238E27FC236}">
                <a16:creationId xmlns:a16="http://schemas.microsoft.com/office/drawing/2014/main" xmlns="" id="{993C36F5-2184-7CDA-A2EA-524972D942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1173" y="3209068"/>
            <a:ext cx="773098" cy="773098"/>
          </a:xfrm>
          <a:prstGeom prst="rect">
            <a:avLst/>
          </a:prstGeom>
        </p:spPr>
      </p:pic>
      <p:pic>
        <p:nvPicPr>
          <p:cNvPr id="50" name="Graphic 49" descr="Cow with solid fill">
            <a:extLst>
              <a:ext uri="{FF2B5EF4-FFF2-40B4-BE49-F238E27FC236}">
                <a16:creationId xmlns:a16="http://schemas.microsoft.com/office/drawing/2014/main" xmlns="" id="{2263CA3B-8F28-C14B-9E23-062EB3565E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54214" y="4019667"/>
            <a:ext cx="771475" cy="771475"/>
          </a:xfrm>
          <a:prstGeom prst="rect">
            <a:avLst/>
          </a:prstGeom>
        </p:spPr>
      </p:pic>
      <p:sp>
        <p:nvSpPr>
          <p:cNvPr id="60" name="Freeform 59">
            <a:extLst>
              <a:ext uri="{FF2B5EF4-FFF2-40B4-BE49-F238E27FC236}">
                <a16:creationId xmlns:a16="http://schemas.microsoft.com/office/drawing/2014/main" xmlns="" id="{52E03509-9622-9E5B-A874-3FB24013A21C}"/>
              </a:ext>
            </a:extLst>
          </p:cNvPr>
          <p:cNvSpPr>
            <a:spLocks noChangeAspect="1"/>
          </p:cNvSpPr>
          <p:nvPr/>
        </p:nvSpPr>
        <p:spPr>
          <a:xfrm>
            <a:off x="223512" y="4897040"/>
            <a:ext cx="648000" cy="681395"/>
          </a:xfrm>
          <a:custGeom>
            <a:avLst/>
            <a:gdLst>
              <a:gd name="connsiteX0" fmla="*/ 732663 w 771475"/>
              <a:gd name="connsiteY0" fmla="*/ 238786 h 811233"/>
              <a:gd name="connsiteX1" fmla="*/ 591312 w 771475"/>
              <a:gd name="connsiteY1" fmla="*/ 209354 h 811233"/>
              <a:gd name="connsiteX2" fmla="*/ 419100 w 771475"/>
              <a:gd name="connsiteY2" fmla="*/ 281458 h 811233"/>
              <a:gd name="connsiteX3" fmla="*/ 369665 w 771475"/>
              <a:gd name="connsiteY3" fmla="*/ 163348 h 811233"/>
              <a:gd name="connsiteX4" fmla="*/ 272796 w 771475"/>
              <a:gd name="connsiteY4" fmla="*/ 94863 h 811233"/>
              <a:gd name="connsiteX5" fmla="*/ 299942 w 771475"/>
              <a:gd name="connsiteY5" fmla="*/ 24759 h 811233"/>
              <a:gd name="connsiteX6" fmla="*/ 300695 w 771475"/>
              <a:gd name="connsiteY6" fmla="*/ 4568 h 811233"/>
              <a:gd name="connsiteX7" fmla="*/ 280503 w 771475"/>
              <a:gd name="connsiteY7" fmla="*/ 3816 h 811233"/>
              <a:gd name="connsiteX8" fmla="*/ 278797 w 771475"/>
              <a:gd name="connsiteY8" fmla="*/ 5709 h 811233"/>
              <a:gd name="connsiteX9" fmla="*/ 260985 w 771475"/>
              <a:gd name="connsiteY9" fmla="*/ 32284 h 811233"/>
              <a:gd name="connsiteX10" fmla="*/ 213360 w 771475"/>
              <a:gd name="connsiteY10" fmla="*/ 37142 h 811233"/>
              <a:gd name="connsiteX11" fmla="*/ 71914 w 771475"/>
              <a:gd name="connsiteY11" fmla="*/ 30570 h 811233"/>
              <a:gd name="connsiteX12" fmla="*/ 0 w 771475"/>
              <a:gd name="connsiteY12" fmla="*/ 122962 h 811233"/>
              <a:gd name="connsiteX13" fmla="*/ 161068 w 771475"/>
              <a:gd name="connsiteY13" fmla="*/ 118676 h 811233"/>
              <a:gd name="connsiteX14" fmla="*/ 221266 w 771475"/>
              <a:gd name="connsiteY14" fmla="*/ 54382 h 811233"/>
              <a:gd name="connsiteX15" fmla="*/ 253460 w 771475"/>
              <a:gd name="connsiteY15" fmla="*/ 50572 h 811233"/>
              <a:gd name="connsiteX16" fmla="*/ 243935 w 771475"/>
              <a:gd name="connsiteY16" fmla="*/ 96387 h 811233"/>
              <a:gd name="connsiteX17" fmla="*/ 159258 w 771475"/>
              <a:gd name="connsiteY17" fmla="*/ 163062 h 811233"/>
              <a:gd name="connsiteX18" fmla="*/ 31147 w 771475"/>
              <a:gd name="connsiteY18" fmla="*/ 542824 h 811233"/>
              <a:gd name="connsiteX19" fmla="*/ 264509 w 771475"/>
              <a:gd name="connsiteY19" fmla="*/ 776187 h 811233"/>
              <a:gd name="connsiteX20" fmla="*/ 279940 w 771475"/>
              <a:gd name="connsiteY20" fmla="*/ 775615 h 811233"/>
              <a:gd name="connsiteX21" fmla="*/ 583406 w 771475"/>
              <a:gd name="connsiteY21" fmla="*/ 738753 h 811233"/>
              <a:gd name="connsiteX22" fmla="*/ 762000 w 771475"/>
              <a:gd name="connsiteY22" fmla="*/ 380042 h 811233"/>
              <a:gd name="connsiteX23" fmla="*/ 732663 w 771475"/>
              <a:gd name="connsiteY23" fmla="*/ 238786 h 811233"/>
              <a:gd name="connsiteX24" fmla="*/ 726662 w 771475"/>
              <a:gd name="connsiteY24" fmla="*/ 366135 h 811233"/>
              <a:gd name="connsiteX25" fmla="*/ 556451 w 771475"/>
              <a:gd name="connsiteY25" fmla="*/ 711798 h 811233"/>
              <a:gd name="connsiteX26" fmla="*/ 259604 w 771475"/>
              <a:gd name="connsiteY26" fmla="*/ 711750 h 811233"/>
              <a:gd name="connsiteX27" fmla="*/ 259651 w 771475"/>
              <a:gd name="connsiteY27" fmla="*/ 414903 h 811233"/>
              <a:gd name="connsiteX28" fmla="*/ 605314 w 771475"/>
              <a:gd name="connsiteY28" fmla="*/ 244787 h 811233"/>
              <a:gd name="connsiteX29" fmla="*/ 640080 w 771475"/>
              <a:gd name="connsiteY29" fmla="*/ 238119 h 811233"/>
              <a:gd name="connsiteX30" fmla="*/ 733114 w 771475"/>
              <a:gd name="connsiteY30" fmla="*/ 332722 h 811233"/>
              <a:gd name="connsiteX31" fmla="*/ 726662 w 771475"/>
              <a:gd name="connsiteY31" fmla="*/ 366135 h 8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1475" h="811233">
                <a:moveTo>
                  <a:pt x="732663" y="238786"/>
                </a:moveTo>
                <a:cubicBezTo>
                  <a:pt x="695850" y="201264"/>
                  <a:pt x="640043" y="189644"/>
                  <a:pt x="591312" y="209354"/>
                </a:cubicBezTo>
                <a:cubicBezTo>
                  <a:pt x="525335" y="235389"/>
                  <a:pt x="467932" y="259424"/>
                  <a:pt x="419100" y="281458"/>
                </a:cubicBezTo>
                <a:cubicBezTo>
                  <a:pt x="403193" y="241834"/>
                  <a:pt x="386334" y="201639"/>
                  <a:pt x="369665" y="163348"/>
                </a:cubicBezTo>
                <a:cubicBezTo>
                  <a:pt x="352961" y="124009"/>
                  <a:pt x="315454" y="97492"/>
                  <a:pt x="272796" y="94863"/>
                </a:cubicBezTo>
                <a:cubicBezTo>
                  <a:pt x="275368" y="72765"/>
                  <a:pt x="282321" y="44286"/>
                  <a:pt x="299942" y="24759"/>
                </a:cubicBezTo>
                <a:cubicBezTo>
                  <a:pt x="305726" y="19391"/>
                  <a:pt x="306062" y="10351"/>
                  <a:pt x="300695" y="4568"/>
                </a:cubicBezTo>
                <a:cubicBezTo>
                  <a:pt x="295326" y="-1216"/>
                  <a:pt x="286286" y="-1552"/>
                  <a:pt x="280503" y="3816"/>
                </a:cubicBezTo>
                <a:cubicBezTo>
                  <a:pt x="279879" y="4395"/>
                  <a:pt x="279308" y="5029"/>
                  <a:pt x="278797" y="5709"/>
                </a:cubicBezTo>
                <a:cubicBezTo>
                  <a:pt x="271691" y="13726"/>
                  <a:pt x="265700" y="22665"/>
                  <a:pt x="260985" y="32284"/>
                </a:cubicBezTo>
                <a:cubicBezTo>
                  <a:pt x="244946" y="30855"/>
                  <a:pt x="228781" y="32504"/>
                  <a:pt x="213360" y="37142"/>
                </a:cubicBezTo>
                <a:cubicBezTo>
                  <a:pt x="168402" y="21902"/>
                  <a:pt x="107632" y="15139"/>
                  <a:pt x="71914" y="30570"/>
                </a:cubicBezTo>
                <a:cubicBezTo>
                  <a:pt x="33562" y="46838"/>
                  <a:pt x="6357" y="81790"/>
                  <a:pt x="0" y="122962"/>
                </a:cubicBezTo>
                <a:cubicBezTo>
                  <a:pt x="0" y="122962"/>
                  <a:pt x="97441" y="145727"/>
                  <a:pt x="161068" y="118676"/>
                </a:cubicBezTo>
                <a:cubicBezTo>
                  <a:pt x="185833" y="108389"/>
                  <a:pt x="208217" y="76099"/>
                  <a:pt x="221266" y="54382"/>
                </a:cubicBezTo>
                <a:cubicBezTo>
                  <a:pt x="231758" y="51572"/>
                  <a:pt x="242602" y="50289"/>
                  <a:pt x="253460" y="50572"/>
                </a:cubicBezTo>
                <a:cubicBezTo>
                  <a:pt x="248575" y="65438"/>
                  <a:pt x="245379" y="80806"/>
                  <a:pt x="243935" y="96387"/>
                </a:cubicBezTo>
                <a:cubicBezTo>
                  <a:pt x="206177" y="102698"/>
                  <a:pt x="174248" y="127838"/>
                  <a:pt x="159258" y="163062"/>
                </a:cubicBezTo>
                <a:cubicBezTo>
                  <a:pt x="97345" y="305747"/>
                  <a:pt x="31147" y="474149"/>
                  <a:pt x="31147" y="542824"/>
                </a:cubicBezTo>
                <a:cubicBezTo>
                  <a:pt x="31147" y="671707"/>
                  <a:pt x="135626" y="776187"/>
                  <a:pt x="264509" y="776187"/>
                </a:cubicBezTo>
                <a:cubicBezTo>
                  <a:pt x="269653" y="776187"/>
                  <a:pt x="274796" y="775996"/>
                  <a:pt x="279940" y="775615"/>
                </a:cubicBezTo>
                <a:cubicBezTo>
                  <a:pt x="377568" y="834427"/>
                  <a:pt x="502697" y="819228"/>
                  <a:pt x="583406" y="738753"/>
                </a:cubicBezTo>
                <a:cubicBezTo>
                  <a:pt x="624269" y="698177"/>
                  <a:pt x="684371" y="577209"/>
                  <a:pt x="762000" y="380042"/>
                </a:cubicBezTo>
                <a:cubicBezTo>
                  <a:pt x="781691" y="331357"/>
                  <a:pt x="770112" y="275604"/>
                  <a:pt x="732663" y="238786"/>
                </a:cubicBezTo>
                <a:close/>
                <a:moveTo>
                  <a:pt x="726662" y="366135"/>
                </a:moveTo>
                <a:cubicBezTo>
                  <a:pt x="632270" y="605499"/>
                  <a:pt x="582073" y="686271"/>
                  <a:pt x="556451" y="711798"/>
                </a:cubicBezTo>
                <a:cubicBezTo>
                  <a:pt x="474465" y="793756"/>
                  <a:pt x="341563" y="793736"/>
                  <a:pt x="259604" y="711750"/>
                </a:cubicBezTo>
                <a:cubicBezTo>
                  <a:pt x="177645" y="629764"/>
                  <a:pt x="177666" y="496862"/>
                  <a:pt x="259651" y="414903"/>
                </a:cubicBezTo>
                <a:cubicBezTo>
                  <a:pt x="285179" y="389376"/>
                  <a:pt x="365950" y="339180"/>
                  <a:pt x="605314" y="244787"/>
                </a:cubicBezTo>
                <a:cubicBezTo>
                  <a:pt x="616384" y="240411"/>
                  <a:pt x="628177" y="238150"/>
                  <a:pt x="640080" y="238119"/>
                </a:cubicBezTo>
                <a:cubicBezTo>
                  <a:pt x="691894" y="238553"/>
                  <a:pt x="733547" y="280908"/>
                  <a:pt x="733114" y="332722"/>
                </a:cubicBezTo>
                <a:cubicBezTo>
                  <a:pt x="733018" y="344159"/>
                  <a:pt x="730831" y="355484"/>
                  <a:pt x="726662" y="36613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56" name="Graphic 55" descr="Cherries with solid fill">
            <a:extLst>
              <a:ext uri="{FF2B5EF4-FFF2-40B4-BE49-F238E27FC236}">
                <a16:creationId xmlns:a16="http://schemas.microsoft.com/office/drawing/2014/main" xmlns="" id="{570C7AAE-4BE2-9B0C-E082-53B1B93102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74792" y="4888680"/>
            <a:ext cx="770400" cy="770400"/>
          </a:xfrm>
          <a:prstGeom prst="rect">
            <a:avLst/>
          </a:prstGeom>
        </p:spPr>
      </p:pic>
      <p:pic>
        <p:nvPicPr>
          <p:cNvPr id="63" name="Graphic 62" descr="Peach with solid fill">
            <a:extLst>
              <a:ext uri="{FF2B5EF4-FFF2-40B4-BE49-F238E27FC236}">
                <a16:creationId xmlns:a16="http://schemas.microsoft.com/office/drawing/2014/main" xmlns="" id="{6B0F102D-F031-3CA4-0EBB-4E317EF9C2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72989" y="5080176"/>
            <a:ext cx="720000" cy="720000"/>
          </a:xfrm>
          <a:prstGeom prst="rect">
            <a:avLst/>
          </a:prstGeom>
        </p:spPr>
      </p:pic>
      <p:pic>
        <p:nvPicPr>
          <p:cNvPr id="37" name="Graphic 36" descr="Orange with solid fill">
            <a:extLst>
              <a:ext uri="{FF2B5EF4-FFF2-40B4-BE49-F238E27FC236}">
                <a16:creationId xmlns:a16="http://schemas.microsoft.com/office/drawing/2014/main" xmlns="" id="{A3DE8283-B405-28B9-AC11-46C7686D2E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27871" y="3413721"/>
            <a:ext cx="599441" cy="599441"/>
          </a:xfrm>
          <a:prstGeom prst="rect">
            <a:avLst/>
          </a:prstGeom>
        </p:spPr>
      </p:pic>
      <p:pic>
        <p:nvPicPr>
          <p:cNvPr id="46" name="Graphic 45" descr="Dairy with solid fill">
            <a:extLst>
              <a:ext uri="{FF2B5EF4-FFF2-40B4-BE49-F238E27FC236}">
                <a16:creationId xmlns:a16="http://schemas.microsoft.com/office/drawing/2014/main" xmlns="" id="{FC185C7B-BA0B-8C7E-E883-34402FA292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75811" y="4164699"/>
            <a:ext cx="573622" cy="573622"/>
          </a:xfrm>
          <a:prstGeom prst="rect">
            <a:avLst/>
          </a:prstGeom>
        </p:spPr>
      </p:pic>
      <p:pic>
        <p:nvPicPr>
          <p:cNvPr id="65" name="Graphic 64" descr="Farmer male with solid fill">
            <a:extLst>
              <a:ext uri="{FF2B5EF4-FFF2-40B4-BE49-F238E27FC236}">
                <a16:creationId xmlns:a16="http://schemas.microsoft.com/office/drawing/2014/main" xmlns="" id="{B8DBDA12-580A-4940-C6BB-0A317A9F77F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10396" y="5778670"/>
            <a:ext cx="685800" cy="685800"/>
          </a:xfrm>
          <a:prstGeom prst="rect">
            <a:avLst/>
          </a:prstGeom>
        </p:spPr>
      </p:pic>
      <p:pic>
        <p:nvPicPr>
          <p:cNvPr id="67" name="Graphic 66" descr="Agriculture with solid fill">
            <a:extLst>
              <a:ext uri="{FF2B5EF4-FFF2-40B4-BE49-F238E27FC236}">
                <a16:creationId xmlns:a16="http://schemas.microsoft.com/office/drawing/2014/main" xmlns="" id="{4B7AF35B-405D-CAC8-DA19-D332B85C27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86300" y="5806930"/>
            <a:ext cx="629281" cy="6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yj0GZytsYyHzdEbE739xHp4kQDM8hc57"/>
  <p:tag name="SMARTBOX_SB8" val="F5QX85HIMGeVvN8Cf48PVQ=="/>
  <p:tag name="SMARTBOX_SB7" val="QuY7wIsQF9J1so/hMjt5ug==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yj0GZytsYyHzdEbE739xHp4kQDM8hc57"/>
  <p:tag name="SMARTBOX_SB8" val="F5QX85HIMGeVvN8Cf48PVQ=="/>
  <p:tag name="SMARTBOX_SB7" val="QuY7wIsQF9J1so/hMjt5ug==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yj0GZytsYyHzdEbE739xHp4kQDM8hc57"/>
  <p:tag name="SMARTBOX_SB8" val="F5QX85HIMGeVvN8Cf48PVQ=="/>
  <p:tag name="SMARTBOX_SB7" val="QuY7wIsQF9J1so/hMjt5ug=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yj0GZytsYyHzdEbE739xHp4kQDM8hc57"/>
  <p:tag name="SMARTBOX_SB8" val="F5QX85HIMGeVvN8Cf48PVQ=="/>
  <p:tag name="SMARTBOX_SB7" val="QuY7wIsQF9J1so/hMjt5ug=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yj0GZytsYyHzdEbE739xHp4kQDM8hc57"/>
  <p:tag name="SMARTBOX_SB8" val="F5QX85HIMGeVvN8Cf48PVQ=="/>
  <p:tag name="SMARTBOX_SB7" val="QuY7wIsQF9J1so/hMjt5ug=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ExV0lgmBfxs4p/Ctn6PAZzkJrxNZh9dP"/>
  <p:tag name="SMARTBOX_SB8" val="TGX+G0PGAnUARCSWBtSV8A=="/>
  <p:tag name="SMARTBOX_SB7" val="QCFeyGRrGmX3AMjrtsQnCw=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WCG-Agriculture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CG-Agriculture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WCG-Agriculture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24332</TotalTime>
  <Words>1515</Words>
  <Application>Microsoft Office PowerPoint</Application>
  <PresentationFormat>Custom</PresentationFormat>
  <Paragraphs>311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WCG-PPT Master-121022-amc</vt:lpstr>
      <vt:lpstr>6_WCG-Agriculture-New PPT Master-01112012</vt:lpstr>
      <vt:lpstr>1_WCG-PPT Master-121022-amc</vt:lpstr>
      <vt:lpstr>WCG-Agriculture-New PPT Master-01112012</vt:lpstr>
      <vt:lpstr>1_WCG-Agriculture-New PPT Master-01112012</vt:lpstr>
      <vt:lpstr>2_WCG-PPT Master-121022-amc</vt:lpstr>
      <vt:lpstr>think-cell Slide</vt:lpstr>
      <vt:lpstr>Slide 1</vt:lpstr>
      <vt:lpstr>Background of AGOA</vt:lpstr>
      <vt:lpstr>Loss of AGOA eligibility</vt:lpstr>
      <vt:lpstr>Agricultural trade between South Africa and the USA</vt:lpstr>
      <vt:lpstr>Agricultural trade between South Africa and the USA</vt:lpstr>
      <vt:lpstr>South Africa’s Agricultural Exports to USA (2022)</vt:lpstr>
      <vt:lpstr>Western Cape Agricultural Exports to the USA(2022)</vt:lpstr>
      <vt:lpstr>WC agri risk relative to SA agri risk</vt:lpstr>
      <vt:lpstr>WC agribusiness and job impact</vt:lpstr>
      <vt:lpstr>Risks for South Africa &amp; the WC</vt:lpstr>
      <vt:lpstr>What the Province Can Do</vt:lpstr>
      <vt:lpstr>What the Province Can Do</vt:lpstr>
      <vt:lpstr>Agricultural trade between South Africa and the USA</vt:lpstr>
      <vt:lpstr>Concluding Remarks </vt:lpstr>
      <vt:lpstr>Slide 15</vt:lpstr>
      <vt:lpstr>Slide 16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USER</cp:lastModifiedBy>
  <cp:revision>1785</cp:revision>
  <cp:lastPrinted>2019-01-28T07:09:01Z</cp:lastPrinted>
  <dcterms:created xsi:type="dcterms:W3CDTF">2017-01-19T08:56:34Z</dcterms:created>
  <dcterms:modified xsi:type="dcterms:W3CDTF">2023-06-09T11:26:09Z</dcterms:modified>
</cp:coreProperties>
</file>